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Lst>
  <p:notesMasterIdLst>
    <p:notesMasterId r:id="rId31"/>
  </p:notesMasterIdLst>
  <p:handoutMasterIdLst>
    <p:handoutMasterId r:id="rId32"/>
  </p:handoutMasterIdLst>
  <p:sldIdLst>
    <p:sldId id="427" r:id="rId5"/>
    <p:sldId id="539" r:id="rId6"/>
    <p:sldId id="1001166" r:id="rId7"/>
    <p:sldId id="10311" r:id="rId8"/>
    <p:sldId id="1001165" r:id="rId9"/>
    <p:sldId id="1001200" r:id="rId10"/>
    <p:sldId id="1001219" r:id="rId11"/>
    <p:sldId id="1001218" r:id="rId12"/>
    <p:sldId id="1001233" r:id="rId13"/>
    <p:sldId id="1001251" r:id="rId14"/>
    <p:sldId id="1001227" r:id="rId15"/>
    <p:sldId id="1001240" r:id="rId16"/>
    <p:sldId id="1001252" r:id="rId17"/>
    <p:sldId id="2791" r:id="rId18"/>
    <p:sldId id="1001238" r:id="rId19"/>
    <p:sldId id="1001209" r:id="rId20"/>
    <p:sldId id="1001222" r:id="rId21"/>
    <p:sldId id="1001239" r:id="rId22"/>
    <p:sldId id="1001228" r:id="rId23"/>
    <p:sldId id="1001220" r:id="rId24"/>
    <p:sldId id="1001221" r:id="rId25"/>
    <p:sldId id="1001183" r:id="rId26"/>
    <p:sldId id="721" r:id="rId27"/>
    <p:sldId id="730" r:id="rId28"/>
    <p:sldId id="731" r:id="rId29"/>
    <p:sldId id="273" r:id="rId30"/>
  </p:sldIdLst>
  <p:sldSz cx="12192000" cy="6858000"/>
  <p:notesSz cx="6805613" cy="9939338"/>
  <p:custDataLst>
    <p:tags r:id="rId33"/>
  </p:custDataLst>
  <p:defaultTextStyle>
    <a:defPPr>
      <a:defRPr lang="de-DE"/>
    </a:defPPr>
    <a:lvl1pPr marL="0" algn="l" defTabSz="1088239" rtl="0" eaLnBrk="1" latinLnBrk="0" hangingPunct="1">
      <a:defRPr sz="2133" kern="1200">
        <a:solidFill>
          <a:schemeClr val="tx1"/>
        </a:solidFill>
        <a:latin typeface="+mn-lt"/>
        <a:ea typeface="+mn-ea"/>
        <a:cs typeface="+mn-cs"/>
      </a:defRPr>
    </a:lvl1pPr>
    <a:lvl2pPr marL="544120" algn="l" defTabSz="1088239" rtl="0" eaLnBrk="1" latinLnBrk="0" hangingPunct="1">
      <a:defRPr sz="2133" kern="1200">
        <a:solidFill>
          <a:schemeClr val="tx1"/>
        </a:solidFill>
        <a:latin typeface="+mn-lt"/>
        <a:ea typeface="+mn-ea"/>
        <a:cs typeface="+mn-cs"/>
      </a:defRPr>
    </a:lvl2pPr>
    <a:lvl3pPr marL="1088239" algn="l" defTabSz="1088239" rtl="0" eaLnBrk="1" latinLnBrk="0" hangingPunct="1">
      <a:defRPr sz="2133" kern="1200">
        <a:solidFill>
          <a:schemeClr val="tx1"/>
        </a:solidFill>
        <a:latin typeface="+mn-lt"/>
        <a:ea typeface="+mn-ea"/>
        <a:cs typeface="+mn-cs"/>
      </a:defRPr>
    </a:lvl3pPr>
    <a:lvl4pPr marL="1632358" algn="l" defTabSz="1088239" rtl="0" eaLnBrk="1" latinLnBrk="0" hangingPunct="1">
      <a:defRPr sz="2133" kern="1200">
        <a:solidFill>
          <a:schemeClr val="tx1"/>
        </a:solidFill>
        <a:latin typeface="+mn-lt"/>
        <a:ea typeface="+mn-ea"/>
        <a:cs typeface="+mn-cs"/>
      </a:defRPr>
    </a:lvl4pPr>
    <a:lvl5pPr marL="2176476" algn="l" defTabSz="1088239" rtl="0" eaLnBrk="1" latinLnBrk="0" hangingPunct="1">
      <a:defRPr sz="2133" kern="1200">
        <a:solidFill>
          <a:schemeClr val="tx1"/>
        </a:solidFill>
        <a:latin typeface="+mn-lt"/>
        <a:ea typeface="+mn-ea"/>
        <a:cs typeface="+mn-cs"/>
      </a:defRPr>
    </a:lvl5pPr>
    <a:lvl6pPr marL="2720595" algn="l" defTabSz="1088239" rtl="0" eaLnBrk="1" latinLnBrk="0" hangingPunct="1">
      <a:defRPr sz="2133" kern="1200">
        <a:solidFill>
          <a:schemeClr val="tx1"/>
        </a:solidFill>
        <a:latin typeface="+mn-lt"/>
        <a:ea typeface="+mn-ea"/>
        <a:cs typeface="+mn-cs"/>
      </a:defRPr>
    </a:lvl6pPr>
    <a:lvl7pPr marL="3264713" algn="l" defTabSz="1088239" rtl="0" eaLnBrk="1" latinLnBrk="0" hangingPunct="1">
      <a:defRPr sz="2133" kern="1200">
        <a:solidFill>
          <a:schemeClr val="tx1"/>
        </a:solidFill>
        <a:latin typeface="+mn-lt"/>
        <a:ea typeface="+mn-ea"/>
        <a:cs typeface="+mn-cs"/>
      </a:defRPr>
    </a:lvl7pPr>
    <a:lvl8pPr marL="3808833" algn="l" defTabSz="1088239" rtl="0" eaLnBrk="1" latinLnBrk="0" hangingPunct="1">
      <a:defRPr sz="2133" kern="1200">
        <a:solidFill>
          <a:schemeClr val="tx1"/>
        </a:solidFill>
        <a:latin typeface="+mn-lt"/>
        <a:ea typeface="+mn-ea"/>
        <a:cs typeface="+mn-cs"/>
      </a:defRPr>
    </a:lvl8pPr>
    <a:lvl9pPr marL="4352953" algn="l" defTabSz="1088239" rtl="0" eaLnBrk="1" latinLnBrk="0" hangingPunct="1">
      <a:defRPr sz="21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84" userDrawn="1">
          <p15:clr>
            <a:srgbClr val="A4A3A4"/>
          </p15:clr>
        </p15:guide>
        <p15:guide id="2" pos="3840" userDrawn="1">
          <p15:clr>
            <a:srgbClr val="A4A3A4"/>
          </p15:clr>
        </p15:guide>
        <p15:guide id="3" pos="168" userDrawn="1">
          <p15:clr>
            <a:srgbClr val="A4A3A4"/>
          </p15:clr>
        </p15:guide>
        <p15:guide id="4" pos="7512" userDrawn="1">
          <p15:clr>
            <a:srgbClr val="A4A3A4"/>
          </p15:clr>
        </p15:guide>
        <p15:guide id="5" orient="horz" pos="672" userDrawn="1">
          <p15:clr>
            <a:srgbClr val="A4A3A4"/>
          </p15:clr>
        </p15:guide>
        <p15:guide id="6" pos="3726" userDrawn="1">
          <p15:clr>
            <a:srgbClr val="A4A3A4"/>
          </p15:clr>
        </p15:guide>
        <p15:guide id="7" pos="3960"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Williams" initials="DBW" lastIdx="3" clrIdx="0"/>
  <p:cmAuthor id="1" name="Ezlakowski, Mat" initials="EM" lastIdx="1" clrIdx="1">
    <p:extLst>
      <p:ext uri="{19B8F6BF-5375-455C-9EA6-DF929625EA0E}">
        <p15:presenceInfo xmlns:p15="http://schemas.microsoft.com/office/powerpoint/2012/main" userId="S-1-5-21-1531082355-734649621-3782574898-16052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EB4"/>
    <a:srgbClr val="F2F2F2"/>
    <a:srgbClr val="003857"/>
    <a:srgbClr val="DAEDC1"/>
    <a:srgbClr val="F9BE01"/>
    <a:srgbClr val="FFFF66"/>
    <a:srgbClr val="AF1C63"/>
    <a:srgbClr val="88D5ED"/>
    <a:srgbClr val="8EC63E"/>
    <a:srgbClr val="300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EA5B37-A073-44D7-8A4C-8BF92561BA6C}" v="45" dt="2020-07-28T18:31:38.107"/>
    <p1510:client id="{B4518D79-2829-48EB-ABC5-4AC60ADA7295}" v="1" dt="2020-07-30T17:39:14.1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guide orient="horz" pos="3984"/>
        <p:guide pos="3840"/>
        <p:guide pos="168"/>
        <p:guide pos="7512"/>
        <p:guide orient="horz" pos="672"/>
        <p:guide pos="3726"/>
        <p:guide pos="3960"/>
      </p:guideLst>
    </p:cSldViewPr>
  </p:slideViewPr>
  <p:notesTextViewPr>
    <p:cViewPr>
      <p:scale>
        <a:sx n="1" d="1"/>
        <a:sy n="1" d="1"/>
      </p:scale>
      <p:origin x="0" y="0"/>
    </p:cViewPr>
  </p:notesTextViewPr>
  <p:notesViewPr>
    <p:cSldViewPr snapToGrid="0">
      <p:cViewPr>
        <p:scale>
          <a:sx n="1" d="2"/>
          <a:sy n="1" d="2"/>
        </p:scale>
        <p:origin x="0" y="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capgemini.sharepoint.com/sites/NationalGrid680/Shared%20Documents/Strategy/Current%20State/Copy%20of%20NG%20CDTA%20Assessment_Maryam_7.1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Needs Assessment</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'IM Capability Needs Profile'!$B$60</c:f>
              <c:strCache>
                <c:ptCount val="1"/>
                <c:pt idx="0">
                  <c:v>Cust_Journ</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Profile'!$B$61:$B$73</c:f>
              <c:numCache>
                <c:formatCode>General</c:formatCode>
                <c:ptCount val="13"/>
                <c:pt idx="0">
                  <c:v>1</c:v>
                </c:pt>
                <c:pt idx="1">
                  <c:v>0</c:v>
                </c:pt>
                <c:pt idx="2">
                  <c:v>0</c:v>
                </c:pt>
                <c:pt idx="3">
                  <c:v>1</c:v>
                </c:pt>
                <c:pt idx="4">
                  <c:v>1</c:v>
                </c:pt>
                <c:pt idx="5">
                  <c:v>1</c:v>
                </c:pt>
                <c:pt idx="6">
                  <c:v>0</c:v>
                </c:pt>
                <c:pt idx="7">
                  <c:v>0</c:v>
                </c:pt>
                <c:pt idx="8">
                  <c:v>0</c:v>
                </c:pt>
                <c:pt idx="9">
                  <c:v>0</c:v>
                </c:pt>
                <c:pt idx="10">
                  <c:v>0</c:v>
                </c:pt>
                <c:pt idx="11">
                  <c:v>0</c:v>
                </c:pt>
              </c:numCache>
            </c:numRef>
          </c:val>
          <c:extLst>
            <c:ext xmlns:c16="http://schemas.microsoft.com/office/drawing/2014/chart" uri="{C3380CC4-5D6E-409C-BE32-E72D297353CC}">
              <c16:uniqueId val="{00000000-21D2-401D-B59E-42BF1947339F}"/>
            </c:ext>
          </c:extLst>
        </c:ser>
        <c:ser>
          <c:idx val="1"/>
          <c:order val="1"/>
          <c:tx>
            <c:strRef>
              <c:f>'IM Capability Needs Profile'!$C$60</c:f>
              <c:strCache>
                <c:ptCount val="1"/>
                <c:pt idx="0">
                  <c:v>CustMktIntel</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Profile'!$C$61:$C$73</c:f>
              <c:numCache>
                <c:formatCode>General</c:formatCode>
                <c:ptCount val="13"/>
                <c:pt idx="0">
                  <c:v>6</c:v>
                </c:pt>
                <c:pt idx="1">
                  <c:v>2</c:v>
                </c:pt>
                <c:pt idx="2">
                  <c:v>2</c:v>
                </c:pt>
                <c:pt idx="3">
                  <c:v>13</c:v>
                </c:pt>
                <c:pt idx="4">
                  <c:v>6</c:v>
                </c:pt>
                <c:pt idx="5">
                  <c:v>2</c:v>
                </c:pt>
                <c:pt idx="6">
                  <c:v>2</c:v>
                </c:pt>
                <c:pt idx="7">
                  <c:v>1</c:v>
                </c:pt>
                <c:pt idx="8">
                  <c:v>1</c:v>
                </c:pt>
                <c:pt idx="9">
                  <c:v>0</c:v>
                </c:pt>
                <c:pt idx="10">
                  <c:v>1</c:v>
                </c:pt>
                <c:pt idx="11">
                  <c:v>2</c:v>
                </c:pt>
              </c:numCache>
            </c:numRef>
          </c:val>
          <c:extLst>
            <c:ext xmlns:c16="http://schemas.microsoft.com/office/drawing/2014/chart" uri="{C3380CC4-5D6E-409C-BE32-E72D297353CC}">
              <c16:uniqueId val="{00000001-21D2-401D-B59E-42BF1947339F}"/>
            </c:ext>
          </c:extLst>
        </c:ser>
        <c:ser>
          <c:idx val="2"/>
          <c:order val="2"/>
          <c:tx>
            <c:strRef>
              <c:f>'IM Capability Needs Profile'!$D$60</c:f>
              <c:strCache>
                <c:ptCount val="1"/>
                <c:pt idx="0">
                  <c:v>DD</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Profile'!$D$61:$D$73</c:f>
              <c:numCache>
                <c:formatCode>General</c:formatCode>
                <c:ptCount val="13"/>
                <c:pt idx="0">
                  <c:v>2</c:v>
                </c:pt>
                <c:pt idx="1">
                  <c:v>2</c:v>
                </c:pt>
                <c:pt idx="2">
                  <c:v>2</c:v>
                </c:pt>
                <c:pt idx="3">
                  <c:v>2</c:v>
                </c:pt>
                <c:pt idx="4">
                  <c:v>4</c:v>
                </c:pt>
                <c:pt idx="5">
                  <c:v>0</c:v>
                </c:pt>
                <c:pt idx="6">
                  <c:v>3</c:v>
                </c:pt>
                <c:pt idx="7">
                  <c:v>2</c:v>
                </c:pt>
                <c:pt idx="8">
                  <c:v>1</c:v>
                </c:pt>
                <c:pt idx="9">
                  <c:v>1</c:v>
                </c:pt>
                <c:pt idx="10">
                  <c:v>1</c:v>
                </c:pt>
                <c:pt idx="11">
                  <c:v>0</c:v>
                </c:pt>
              </c:numCache>
            </c:numRef>
          </c:val>
          <c:extLst>
            <c:ext xmlns:c16="http://schemas.microsoft.com/office/drawing/2014/chart" uri="{C3380CC4-5D6E-409C-BE32-E72D297353CC}">
              <c16:uniqueId val="{00000002-21D2-401D-B59E-42BF1947339F}"/>
            </c:ext>
          </c:extLst>
        </c:ser>
        <c:ser>
          <c:idx val="3"/>
          <c:order val="3"/>
          <c:tx>
            <c:strRef>
              <c:f>'IM Capability Needs Profile'!$E$60</c:f>
              <c:strCache>
                <c:ptCount val="1"/>
                <c:pt idx="0">
                  <c:v>EE_NC</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Profile'!$E$61:$E$73</c:f>
              <c:numCache>
                <c:formatCode>General</c:formatCode>
                <c:ptCount val="13"/>
                <c:pt idx="0">
                  <c:v>2</c:v>
                </c:pt>
                <c:pt idx="1">
                  <c:v>3</c:v>
                </c:pt>
                <c:pt idx="2">
                  <c:v>1</c:v>
                </c:pt>
                <c:pt idx="3">
                  <c:v>8</c:v>
                </c:pt>
                <c:pt idx="4">
                  <c:v>11</c:v>
                </c:pt>
                <c:pt idx="5">
                  <c:v>2</c:v>
                </c:pt>
                <c:pt idx="6">
                  <c:v>2</c:v>
                </c:pt>
                <c:pt idx="7">
                  <c:v>0</c:v>
                </c:pt>
                <c:pt idx="8">
                  <c:v>1</c:v>
                </c:pt>
                <c:pt idx="9">
                  <c:v>0</c:v>
                </c:pt>
                <c:pt idx="10">
                  <c:v>1</c:v>
                </c:pt>
                <c:pt idx="11">
                  <c:v>0</c:v>
                </c:pt>
              </c:numCache>
            </c:numRef>
          </c:val>
          <c:extLst>
            <c:ext xmlns:c16="http://schemas.microsoft.com/office/drawing/2014/chart" uri="{C3380CC4-5D6E-409C-BE32-E72D297353CC}">
              <c16:uniqueId val="{00000003-21D2-401D-B59E-42BF1947339F}"/>
            </c:ext>
          </c:extLst>
        </c:ser>
        <c:ser>
          <c:idx val="4"/>
          <c:order val="4"/>
          <c:tx>
            <c:strRef>
              <c:f>'IM Capability Needs Profile'!$F$60</c:f>
              <c:strCache>
                <c:ptCount val="1"/>
                <c:pt idx="0">
                  <c:v>EVTrans</c:v>
                </c:pt>
              </c:strCache>
            </c:strRef>
          </c:tx>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Profile'!$F$61:$F$73</c:f>
              <c:numCache>
                <c:formatCode>General</c:formatCode>
                <c:ptCount val="13"/>
                <c:pt idx="0">
                  <c:v>1</c:v>
                </c:pt>
                <c:pt idx="1">
                  <c:v>0</c:v>
                </c:pt>
                <c:pt idx="2">
                  <c:v>0</c:v>
                </c:pt>
                <c:pt idx="3">
                  <c:v>3</c:v>
                </c:pt>
                <c:pt idx="4">
                  <c:v>3</c:v>
                </c:pt>
                <c:pt idx="5">
                  <c:v>0</c:v>
                </c:pt>
                <c:pt idx="6">
                  <c:v>0</c:v>
                </c:pt>
                <c:pt idx="7">
                  <c:v>0</c:v>
                </c:pt>
                <c:pt idx="8">
                  <c:v>0</c:v>
                </c:pt>
                <c:pt idx="9">
                  <c:v>1</c:v>
                </c:pt>
                <c:pt idx="10">
                  <c:v>1</c:v>
                </c:pt>
                <c:pt idx="11">
                  <c:v>0</c:v>
                </c:pt>
              </c:numCache>
            </c:numRef>
          </c:val>
          <c:extLst>
            <c:ext xmlns:c16="http://schemas.microsoft.com/office/drawing/2014/chart" uri="{C3380CC4-5D6E-409C-BE32-E72D297353CC}">
              <c16:uniqueId val="{00000004-21D2-401D-B59E-42BF1947339F}"/>
            </c:ext>
          </c:extLst>
        </c:ser>
        <c:ser>
          <c:idx val="5"/>
          <c:order val="5"/>
          <c:tx>
            <c:strRef>
              <c:f>'IM Capability Needs Profile'!$G$60</c:f>
              <c:strCache>
                <c:ptCount val="1"/>
                <c:pt idx="0">
                  <c:v>Prd_Impl</c:v>
                </c:pt>
              </c:strCache>
            </c:strRef>
          </c:tx>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Profile'!$G$61:$G$73</c:f>
              <c:numCache>
                <c:formatCode>General</c:formatCode>
                <c:ptCount val="13"/>
                <c:pt idx="0">
                  <c:v>6</c:v>
                </c:pt>
                <c:pt idx="1">
                  <c:v>1</c:v>
                </c:pt>
                <c:pt idx="2">
                  <c:v>1</c:v>
                </c:pt>
                <c:pt idx="3">
                  <c:v>5</c:v>
                </c:pt>
                <c:pt idx="4">
                  <c:v>6</c:v>
                </c:pt>
                <c:pt idx="5">
                  <c:v>1</c:v>
                </c:pt>
                <c:pt idx="6">
                  <c:v>2</c:v>
                </c:pt>
                <c:pt idx="7">
                  <c:v>0</c:v>
                </c:pt>
                <c:pt idx="8">
                  <c:v>0</c:v>
                </c:pt>
                <c:pt idx="9">
                  <c:v>0</c:v>
                </c:pt>
                <c:pt idx="10">
                  <c:v>1</c:v>
                </c:pt>
                <c:pt idx="11">
                  <c:v>0</c:v>
                </c:pt>
              </c:numCache>
            </c:numRef>
          </c:val>
          <c:extLst>
            <c:ext xmlns:c16="http://schemas.microsoft.com/office/drawing/2014/chart" uri="{C3380CC4-5D6E-409C-BE32-E72D297353CC}">
              <c16:uniqueId val="{00000005-21D2-401D-B59E-42BF1947339F}"/>
            </c:ext>
          </c:extLst>
        </c:ser>
        <c:ser>
          <c:idx val="6"/>
          <c:order val="6"/>
          <c:tx>
            <c:strRef>
              <c:f>'IM Capability Needs Profile'!$H$60</c:f>
              <c:strCache>
                <c:ptCount val="1"/>
              </c:strCache>
            </c:strRef>
          </c:tx>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Profile'!$H$61:$H$73</c:f>
              <c:numCache>
                <c:formatCode>General</c:formatCode>
                <c:ptCount val="13"/>
              </c:numCache>
            </c:numRef>
          </c:val>
          <c:extLst>
            <c:ext xmlns:c16="http://schemas.microsoft.com/office/drawing/2014/chart" uri="{C3380CC4-5D6E-409C-BE32-E72D297353CC}">
              <c16:uniqueId val="{00000006-21D2-401D-B59E-42BF1947339F}"/>
            </c:ext>
          </c:extLst>
        </c:ser>
        <c:ser>
          <c:idx val="7"/>
          <c:order val="7"/>
          <c:tx>
            <c:strRef>
              <c:f>'IM Capability Needs Profile'!$I$60</c:f>
              <c:strCache>
                <c:ptCount val="1"/>
                <c:pt idx="0">
                  <c:v>CEM_NE</c:v>
                </c:pt>
              </c:strCache>
            </c:strRef>
          </c:tx>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Profile'!$I$61:$I$73</c:f>
              <c:numCache>
                <c:formatCode>General</c:formatCode>
                <c:ptCount val="13"/>
                <c:pt idx="0">
                  <c:v>0</c:v>
                </c:pt>
                <c:pt idx="1">
                  <c:v>0</c:v>
                </c:pt>
                <c:pt idx="2">
                  <c:v>0</c:v>
                </c:pt>
                <c:pt idx="3">
                  <c:v>2</c:v>
                </c:pt>
                <c:pt idx="4">
                  <c:v>2</c:v>
                </c:pt>
                <c:pt idx="5">
                  <c:v>0</c:v>
                </c:pt>
                <c:pt idx="6">
                  <c:v>2</c:v>
                </c:pt>
                <c:pt idx="7">
                  <c:v>0</c:v>
                </c:pt>
                <c:pt idx="8">
                  <c:v>1</c:v>
                </c:pt>
                <c:pt idx="9">
                  <c:v>1</c:v>
                </c:pt>
                <c:pt idx="10">
                  <c:v>1</c:v>
                </c:pt>
                <c:pt idx="11">
                  <c:v>0</c:v>
                </c:pt>
              </c:numCache>
            </c:numRef>
          </c:val>
          <c:extLst>
            <c:ext xmlns:c16="http://schemas.microsoft.com/office/drawing/2014/chart" uri="{C3380CC4-5D6E-409C-BE32-E72D297353CC}">
              <c16:uniqueId val="{00000007-21D2-401D-B59E-42BF1947339F}"/>
            </c:ext>
          </c:extLst>
        </c:ser>
        <c:ser>
          <c:idx val="8"/>
          <c:order val="8"/>
          <c:tx>
            <c:strRef>
              <c:f>'IM Capability Needs Profile'!$J$60</c:f>
              <c:strCache>
                <c:ptCount val="1"/>
                <c:pt idx="0">
                  <c:v>Cust_Perf_Assur</c:v>
                </c:pt>
              </c:strCache>
            </c:strRef>
          </c:tx>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Profile'!$J$61:$J$73</c:f>
              <c:numCache>
                <c:formatCode>General</c:formatCode>
                <c:ptCount val="13"/>
                <c:pt idx="0">
                  <c:v>3</c:v>
                </c:pt>
                <c:pt idx="1">
                  <c:v>0</c:v>
                </c:pt>
                <c:pt idx="2">
                  <c:v>0</c:v>
                </c:pt>
                <c:pt idx="3">
                  <c:v>4</c:v>
                </c:pt>
                <c:pt idx="4">
                  <c:v>2</c:v>
                </c:pt>
                <c:pt idx="5">
                  <c:v>2</c:v>
                </c:pt>
                <c:pt idx="6">
                  <c:v>2</c:v>
                </c:pt>
                <c:pt idx="7">
                  <c:v>0</c:v>
                </c:pt>
                <c:pt idx="8">
                  <c:v>2</c:v>
                </c:pt>
                <c:pt idx="9">
                  <c:v>0</c:v>
                </c:pt>
                <c:pt idx="10">
                  <c:v>0</c:v>
                </c:pt>
                <c:pt idx="11">
                  <c:v>0</c:v>
                </c:pt>
              </c:numCache>
            </c:numRef>
          </c:val>
          <c:extLst>
            <c:ext xmlns:c16="http://schemas.microsoft.com/office/drawing/2014/chart" uri="{C3380CC4-5D6E-409C-BE32-E72D297353CC}">
              <c16:uniqueId val="{00000008-21D2-401D-B59E-42BF1947339F}"/>
            </c:ext>
          </c:extLst>
        </c:ser>
        <c:ser>
          <c:idx val="9"/>
          <c:order val="9"/>
          <c:tx>
            <c:strRef>
              <c:f>'IM Capability Needs Profile'!$K$60</c:f>
              <c:strCache>
                <c:ptCount val="1"/>
                <c:pt idx="0">
                  <c:v>Contact_Center</c:v>
                </c:pt>
              </c:strCache>
            </c:strRef>
          </c:tx>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Profile'!$K$61:$K$73</c:f>
              <c:numCache>
                <c:formatCode>General</c:formatCode>
                <c:ptCount val="13"/>
                <c:pt idx="0">
                  <c:v>0</c:v>
                </c:pt>
                <c:pt idx="1">
                  <c:v>0</c:v>
                </c:pt>
                <c:pt idx="2">
                  <c:v>0</c:v>
                </c:pt>
                <c:pt idx="3">
                  <c:v>1</c:v>
                </c:pt>
                <c:pt idx="4">
                  <c:v>0</c:v>
                </c:pt>
                <c:pt idx="5">
                  <c:v>0</c:v>
                </c:pt>
                <c:pt idx="6">
                  <c:v>0</c:v>
                </c:pt>
                <c:pt idx="7">
                  <c:v>0</c:v>
                </c:pt>
                <c:pt idx="8">
                  <c:v>0</c:v>
                </c:pt>
                <c:pt idx="9">
                  <c:v>0</c:v>
                </c:pt>
                <c:pt idx="10">
                  <c:v>0</c:v>
                </c:pt>
                <c:pt idx="11">
                  <c:v>0</c:v>
                </c:pt>
              </c:numCache>
            </c:numRef>
          </c:val>
          <c:extLst>
            <c:ext xmlns:c16="http://schemas.microsoft.com/office/drawing/2014/chart" uri="{C3380CC4-5D6E-409C-BE32-E72D297353CC}">
              <c16:uniqueId val="{00000009-21D2-401D-B59E-42BF1947339F}"/>
            </c:ext>
          </c:extLst>
        </c:ser>
        <c:ser>
          <c:idx val="10"/>
          <c:order val="10"/>
          <c:tx>
            <c:strRef>
              <c:f>'IM Capability Needs Profile'!$L$60</c:f>
              <c:strCache>
                <c:ptCount val="1"/>
                <c:pt idx="0">
                  <c:v>CEM_NY</c:v>
                </c:pt>
              </c:strCache>
            </c:strRef>
          </c:tx>
          <c:spPr>
            <a:gradFill rotWithShape="1">
              <a:gsLst>
                <a:gs pos="0">
                  <a:schemeClr val="accent5">
                    <a:lumMod val="60000"/>
                    <a:shade val="51000"/>
                    <a:satMod val="130000"/>
                  </a:schemeClr>
                </a:gs>
                <a:gs pos="80000">
                  <a:schemeClr val="accent5">
                    <a:lumMod val="60000"/>
                    <a:shade val="93000"/>
                    <a:satMod val="130000"/>
                  </a:schemeClr>
                </a:gs>
                <a:gs pos="100000">
                  <a:schemeClr val="accent5">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Profile'!$L$61:$L$73</c:f>
              <c:numCache>
                <c:formatCode>General</c:formatCode>
                <c:ptCount val="13"/>
                <c:pt idx="0">
                  <c:v>1</c:v>
                </c:pt>
                <c:pt idx="1">
                  <c:v>0</c:v>
                </c:pt>
                <c:pt idx="2">
                  <c:v>2</c:v>
                </c:pt>
                <c:pt idx="3">
                  <c:v>4</c:v>
                </c:pt>
                <c:pt idx="4">
                  <c:v>5</c:v>
                </c:pt>
                <c:pt idx="5">
                  <c:v>3</c:v>
                </c:pt>
                <c:pt idx="6">
                  <c:v>1</c:v>
                </c:pt>
                <c:pt idx="7">
                  <c:v>0</c:v>
                </c:pt>
                <c:pt idx="8">
                  <c:v>0</c:v>
                </c:pt>
                <c:pt idx="9">
                  <c:v>1</c:v>
                </c:pt>
                <c:pt idx="10">
                  <c:v>1</c:v>
                </c:pt>
                <c:pt idx="11">
                  <c:v>0</c:v>
                </c:pt>
              </c:numCache>
            </c:numRef>
          </c:val>
          <c:extLst>
            <c:ext xmlns:c16="http://schemas.microsoft.com/office/drawing/2014/chart" uri="{C3380CC4-5D6E-409C-BE32-E72D297353CC}">
              <c16:uniqueId val="{0000000A-21D2-401D-B59E-42BF1947339F}"/>
            </c:ext>
          </c:extLst>
        </c:ser>
        <c:ser>
          <c:idx val="11"/>
          <c:order val="11"/>
          <c:tx>
            <c:strRef>
              <c:f>'IM Capability Needs Profile'!$M$60</c:f>
              <c:strCache>
                <c:ptCount val="1"/>
                <c:pt idx="0">
                  <c:v>Billing_AMO</c:v>
                </c:pt>
              </c:strCache>
            </c:strRef>
          </c:tx>
          <c:spPr>
            <a:gradFill rotWithShape="1">
              <a:gsLst>
                <a:gs pos="0">
                  <a:schemeClr val="accent6">
                    <a:lumMod val="60000"/>
                    <a:shade val="51000"/>
                    <a:satMod val="130000"/>
                  </a:schemeClr>
                </a:gs>
                <a:gs pos="80000">
                  <a:schemeClr val="accent6">
                    <a:lumMod val="60000"/>
                    <a:shade val="93000"/>
                    <a:satMod val="130000"/>
                  </a:schemeClr>
                </a:gs>
                <a:gs pos="100000">
                  <a:schemeClr val="accent6">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Profile'!$M$61:$M$73</c:f>
              <c:numCache>
                <c:formatCode>General</c:formatCode>
                <c:ptCount val="13"/>
                <c:pt idx="0">
                  <c:v>2</c:v>
                </c:pt>
                <c:pt idx="1">
                  <c:v>2</c:v>
                </c:pt>
                <c:pt idx="2">
                  <c:v>0</c:v>
                </c:pt>
                <c:pt idx="3">
                  <c:v>1</c:v>
                </c:pt>
                <c:pt idx="4">
                  <c:v>1</c:v>
                </c:pt>
                <c:pt idx="5">
                  <c:v>0</c:v>
                </c:pt>
                <c:pt idx="6">
                  <c:v>0</c:v>
                </c:pt>
                <c:pt idx="7">
                  <c:v>0</c:v>
                </c:pt>
                <c:pt idx="8">
                  <c:v>2</c:v>
                </c:pt>
                <c:pt idx="9">
                  <c:v>0</c:v>
                </c:pt>
                <c:pt idx="10">
                  <c:v>0</c:v>
                </c:pt>
                <c:pt idx="11">
                  <c:v>0</c:v>
                </c:pt>
              </c:numCache>
            </c:numRef>
          </c:val>
          <c:extLst>
            <c:ext xmlns:c16="http://schemas.microsoft.com/office/drawing/2014/chart" uri="{C3380CC4-5D6E-409C-BE32-E72D297353CC}">
              <c16:uniqueId val="{0000000B-21D2-401D-B59E-42BF1947339F}"/>
            </c:ext>
          </c:extLst>
        </c:ser>
        <c:ser>
          <c:idx val="12"/>
          <c:order val="12"/>
          <c:tx>
            <c:strRef>
              <c:f>'IM Capability Needs Profile'!$N$60</c:f>
              <c:strCache>
                <c:ptCount val="1"/>
                <c:pt idx="0">
                  <c:v>CCVendMgt</c:v>
                </c:pt>
              </c:strCache>
            </c:strRef>
          </c:tx>
          <c:spPr>
            <a:gradFill rotWithShape="1">
              <a:gsLst>
                <a:gs pos="0">
                  <a:schemeClr val="accent1">
                    <a:lumMod val="80000"/>
                    <a:lumOff val="20000"/>
                    <a:shade val="51000"/>
                    <a:satMod val="130000"/>
                  </a:schemeClr>
                </a:gs>
                <a:gs pos="80000">
                  <a:schemeClr val="accent1">
                    <a:lumMod val="80000"/>
                    <a:lumOff val="20000"/>
                    <a:shade val="93000"/>
                    <a:satMod val="130000"/>
                  </a:schemeClr>
                </a:gs>
                <a:gs pos="100000">
                  <a:schemeClr val="accent1">
                    <a:lumMod val="80000"/>
                    <a:lum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Profile'!$N$61:$N$73</c:f>
              <c:numCache>
                <c:formatCode>General</c:formatCode>
                <c:ptCount val="13"/>
                <c:pt idx="0">
                  <c:v>1</c:v>
                </c:pt>
                <c:pt idx="1">
                  <c:v>2</c:v>
                </c:pt>
                <c:pt idx="2">
                  <c:v>1</c:v>
                </c:pt>
                <c:pt idx="3">
                  <c:v>3</c:v>
                </c:pt>
                <c:pt idx="4">
                  <c:v>1</c:v>
                </c:pt>
                <c:pt idx="5">
                  <c:v>1</c:v>
                </c:pt>
                <c:pt idx="6">
                  <c:v>0</c:v>
                </c:pt>
                <c:pt idx="7">
                  <c:v>1</c:v>
                </c:pt>
                <c:pt idx="8">
                  <c:v>0</c:v>
                </c:pt>
                <c:pt idx="9">
                  <c:v>0</c:v>
                </c:pt>
                <c:pt idx="10">
                  <c:v>0</c:v>
                </c:pt>
                <c:pt idx="11">
                  <c:v>2</c:v>
                </c:pt>
              </c:numCache>
            </c:numRef>
          </c:val>
          <c:extLst>
            <c:ext xmlns:c16="http://schemas.microsoft.com/office/drawing/2014/chart" uri="{C3380CC4-5D6E-409C-BE32-E72D297353CC}">
              <c16:uniqueId val="{0000000C-21D2-401D-B59E-42BF1947339F}"/>
            </c:ext>
          </c:extLst>
        </c:ser>
        <c:ser>
          <c:idx val="13"/>
          <c:order val="13"/>
          <c:tx>
            <c:strRef>
              <c:f>'IM Capability Needs Profile'!$O$60</c:f>
              <c:strCache>
                <c:ptCount val="1"/>
                <c:pt idx="0">
                  <c:v>CXP</c:v>
                </c:pt>
              </c:strCache>
            </c:strRef>
          </c:tx>
          <c:spPr>
            <a:gradFill rotWithShape="1">
              <a:gsLst>
                <a:gs pos="0">
                  <a:schemeClr val="accent2">
                    <a:lumMod val="80000"/>
                    <a:lumOff val="20000"/>
                    <a:shade val="51000"/>
                    <a:satMod val="130000"/>
                  </a:schemeClr>
                </a:gs>
                <a:gs pos="80000">
                  <a:schemeClr val="accent2">
                    <a:lumMod val="80000"/>
                    <a:lumOff val="20000"/>
                    <a:shade val="93000"/>
                    <a:satMod val="130000"/>
                  </a:schemeClr>
                </a:gs>
                <a:gs pos="100000">
                  <a:schemeClr val="accent2">
                    <a:lumMod val="80000"/>
                    <a:lum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Profile'!$O$61:$O$73</c:f>
              <c:numCache>
                <c:formatCode>General</c:formatCode>
                <c:ptCount val="13"/>
                <c:pt idx="0">
                  <c:v>1</c:v>
                </c:pt>
                <c:pt idx="1">
                  <c:v>1</c:v>
                </c:pt>
                <c:pt idx="2">
                  <c:v>0</c:v>
                </c:pt>
                <c:pt idx="3">
                  <c:v>4</c:v>
                </c:pt>
                <c:pt idx="4">
                  <c:v>1</c:v>
                </c:pt>
                <c:pt idx="5">
                  <c:v>1</c:v>
                </c:pt>
                <c:pt idx="6">
                  <c:v>0</c:v>
                </c:pt>
                <c:pt idx="7">
                  <c:v>0</c:v>
                </c:pt>
                <c:pt idx="8">
                  <c:v>2</c:v>
                </c:pt>
                <c:pt idx="9">
                  <c:v>0</c:v>
                </c:pt>
                <c:pt idx="10">
                  <c:v>0</c:v>
                </c:pt>
                <c:pt idx="11">
                  <c:v>1</c:v>
                </c:pt>
              </c:numCache>
            </c:numRef>
          </c:val>
          <c:extLst>
            <c:ext xmlns:c16="http://schemas.microsoft.com/office/drawing/2014/chart" uri="{C3380CC4-5D6E-409C-BE32-E72D297353CC}">
              <c16:uniqueId val="{0000000D-21D2-401D-B59E-42BF1947339F}"/>
            </c:ext>
          </c:extLst>
        </c:ser>
        <c:ser>
          <c:idx val="14"/>
          <c:order val="14"/>
          <c:tx>
            <c:strRef>
              <c:f>'IM Capability Needs Profile'!$P$60</c:f>
              <c:strCache>
                <c:ptCount val="1"/>
                <c:pt idx="0">
                  <c:v>Marketing</c:v>
                </c:pt>
              </c:strCache>
            </c:strRef>
          </c:tx>
          <c:spPr>
            <a:gradFill rotWithShape="1">
              <a:gsLst>
                <a:gs pos="0">
                  <a:schemeClr val="accent3">
                    <a:lumMod val="80000"/>
                    <a:lumOff val="20000"/>
                    <a:shade val="51000"/>
                    <a:satMod val="130000"/>
                  </a:schemeClr>
                </a:gs>
                <a:gs pos="80000">
                  <a:schemeClr val="accent3">
                    <a:lumMod val="80000"/>
                    <a:lumOff val="20000"/>
                    <a:shade val="93000"/>
                    <a:satMod val="130000"/>
                  </a:schemeClr>
                </a:gs>
                <a:gs pos="100000">
                  <a:schemeClr val="accent3">
                    <a:lumMod val="80000"/>
                    <a:lum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Profile'!$P$61:$P$73</c:f>
              <c:numCache>
                <c:formatCode>General</c:formatCode>
                <c:ptCount val="13"/>
                <c:pt idx="0">
                  <c:v>1</c:v>
                </c:pt>
                <c:pt idx="1">
                  <c:v>2</c:v>
                </c:pt>
                <c:pt idx="2">
                  <c:v>1</c:v>
                </c:pt>
                <c:pt idx="3">
                  <c:v>4</c:v>
                </c:pt>
                <c:pt idx="4">
                  <c:v>4</c:v>
                </c:pt>
                <c:pt idx="5">
                  <c:v>1</c:v>
                </c:pt>
                <c:pt idx="6">
                  <c:v>0</c:v>
                </c:pt>
                <c:pt idx="7">
                  <c:v>0</c:v>
                </c:pt>
                <c:pt idx="8">
                  <c:v>1</c:v>
                </c:pt>
                <c:pt idx="9">
                  <c:v>1</c:v>
                </c:pt>
                <c:pt idx="10">
                  <c:v>3</c:v>
                </c:pt>
                <c:pt idx="11">
                  <c:v>0</c:v>
                </c:pt>
              </c:numCache>
            </c:numRef>
          </c:val>
          <c:extLst>
            <c:ext xmlns:c16="http://schemas.microsoft.com/office/drawing/2014/chart" uri="{C3380CC4-5D6E-409C-BE32-E72D297353CC}">
              <c16:uniqueId val="{0000000E-21D2-401D-B59E-42BF1947339F}"/>
            </c:ext>
          </c:extLst>
        </c:ser>
        <c:ser>
          <c:idx val="15"/>
          <c:order val="15"/>
          <c:tx>
            <c:strRef>
              <c:f>'IM Capability Needs Profile'!$Q$60</c:f>
              <c:strCache>
                <c:ptCount val="1"/>
                <c:pt idx="0">
                  <c:v>DER</c:v>
                </c:pt>
              </c:strCache>
            </c:strRef>
          </c:tx>
          <c:spPr>
            <a:gradFill rotWithShape="1">
              <a:gsLst>
                <a:gs pos="0">
                  <a:schemeClr val="accent4">
                    <a:lumMod val="80000"/>
                    <a:lumOff val="20000"/>
                    <a:shade val="51000"/>
                    <a:satMod val="130000"/>
                  </a:schemeClr>
                </a:gs>
                <a:gs pos="80000">
                  <a:schemeClr val="accent4">
                    <a:lumMod val="80000"/>
                    <a:lumOff val="20000"/>
                    <a:shade val="93000"/>
                    <a:satMod val="130000"/>
                  </a:schemeClr>
                </a:gs>
                <a:gs pos="100000">
                  <a:schemeClr val="accent4">
                    <a:lumMod val="80000"/>
                    <a:lum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Profile'!$Q$61:$Q$73</c:f>
              <c:numCache>
                <c:formatCode>General</c:formatCode>
                <c:ptCount val="13"/>
                <c:pt idx="0">
                  <c:v>1</c:v>
                </c:pt>
                <c:pt idx="1">
                  <c:v>0</c:v>
                </c:pt>
                <c:pt idx="2">
                  <c:v>2</c:v>
                </c:pt>
                <c:pt idx="3">
                  <c:v>2</c:v>
                </c:pt>
                <c:pt idx="4">
                  <c:v>0</c:v>
                </c:pt>
                <c:pt idx="5">
                  <c:v>1</c:v>
                </c:pt>
                <c:pt idx="6">
                  <c:v>0</c:v>
                </c:pt>
                <c:pt idx="7">
                  <c:v>1</c:v>
                </c:pt>
                <c:pt idx="8">
                  <c:v>0</c:v>
                </c:pt>
                <c:pt idx="9">
                  <c:v>1</c:v>
                </c:pt>
                <c:pt idx="10">
                  <c:v>0</c:v>
                </c:pt>
                <c:pt idx="11">
                  <c:v>0</c:v>
                </c:pt>
              </c:numCache>
            </c:numRef>
          </c:val>
          <c:extLst>
            <c:ext xmlns:c16="http://schemas.microsoft.com/office/drawing/2014/chart" uri="{C3380CC4-5D6E-409C-BE32-E72D297353CC}">
              <c16:uniqueId val="{0000000F-21D2-401D-B59E-42BF1947339F}"/>
            </c:ext>
          </c:extLst>
        </c:ser>
        <c:ser>
          <c:idx val="16"/>
          <c:order val="16"/>
          <c:tx>
            <c:strRef>
              <c:f>'IM Capability Needs Profile'!$R$60</c:f>
              <c:strCache>
                <c:ptCount val="1"/>
                <c:pt idx="0">
                  <c:v>WF_MGT</c:v>
                </c:pt>
              </c:strCache>
            </c:strRef>
          </c:tx>
          <c:spPr>
            <a:gradFill rotWithShape="1">
              <a:gsLst>
                <a:gs pos="0">
                  <a:schemeClr val="accent5">
                    <a:lumMod val="80000"/>
                    <a:lumOff val="20000"/>
                    <a:shade val="51000"/>
                    <a:satMod val="130000"/>
                  </a:schemeClr>
                </a:gs>
                <a:gs pos="80000">
                  <a:schemeClr val="accent5">
                    <a:lumMod val="80000"/>
                    <a:lumOff val="20000"/>
                    <a:shade val="93000"/>
                    <a:satMod val="130000"/>
                  </a:schemeClr>
                </a:gs>
                <a:gs pos="100000">
                  <a:schemeClr val="accent5">
                    <a:lumMod val="80000"/>
                    <a:lum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Profile'!$R$61:$R$73</c:f>
              <c:numCache>
                <c:formatCode>General</c:formatCode>
                <c:ptCount val="13"/>
                <c:pt idx="0">
                  <c:v>1</c:v>
                </c:pt>
                <c:pt idx="1">
                  <c:v>0</c:v>
                </c:pt>
                <c:pt idx="2">
                  <c:v>0</c:v>
                </c:pt>
                <c:pt idx="3">
                  <c:v>1</c:v>
                </c:pt>
                <c:pt idx="4">
                  <c:v>1</c:v>
                </c:pt>
                <c:pt idx="5">
                  <c:v>0</c:v>
                </c:pt>
                <c:pt idx="6">
                  <c:v>0</c:v>
                </c:pt>
                <c:pt idx="7">
                  <c:v>0</c:v>
                </c:pt>
                <c:pt idx="8">
                  <c:v>0</c:v>
                </c:pt>
                <c:pt idx="9">
                  <c:v>0</c:v>
                </c:pt>
                <c:pt idx="10">
                  <c:v>0</c:v>
                </c:pt>
                <c:pt idx="11">
                  <c:v>1</c:v>
                </c:pt>
              </c:numCache>
            </c:numRef>
          </c:val>
          <c:extLst>
            <c:ext xmlns:c16="http://schemas.microsoft.com/office/drawing/2014/chart" uri="{C3380CC4-5D6E-409C-BE32-E72D297353CC}">
              <c16:uniqueId val="{00000010-21D2-401D-B59E-42BF1947339F}"/>
            </c:ext>
          </c:extLst>
        </c:ser>
        <c:ser>
          <c:idx val="17"/>
          <c:order val="17"/>
          <c:tx>
            <c:strRef>
              <c:f>'IM Capability Needs Profile'!$S$60</c:f>
              <c:strCache>
                <c:ptCount val="1"/>
                <c:pt idx="0">
                  <c:v>Exec</c:v>
                </c:pt>
              </c:strCache>
            </c:strRef>
          </c:tx>
          <c:spPr>
            <a:gradFill rotWithShape="1">
              <a:gsLst>
                <a:gs pos="0">
                  <a:schemeClr val="accent6">
                    <a:lumMod val="80000"/>
                    <a:lumOff val="20000"/>
                    <a:shade val="51000"/>
                    <a:satMod val="130000"/>
                  </a:schemeClr>
                </a:gs>
                <a:gs pos="80000">
                  <a:schemeClr val="accent6">
                    <a:lumMod val="80000"/>
                    <a:lumOff val="20000"/>
                    <a:shade val="93000"/>
                    <a:satMod val="130000"/>
                  </a:schemeClr>
                </a:gs>
                <a:gs pos="100000">
                  <a:schemeClr val="accent6">
                    <a:lumMod val="80000"/>
                    <a:lum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Profile'!$S$61:$S$73</c:f>
              <c:numCache>
                <c:formatCode>General</c:formatCode>
                <c:ptCount val="13"/>
                <c:pt idx="0">
                  <c:v>1</c:v>
                </c:pt>
                <c:pt idx="1">
                  <c:v>0</c:v>
                </c:pt>
                <c:pt idx="2">
                  <c:v>3</c:v>
                </c:pt>
                <c:pt idx="3">
                  <c:v>5</c:v>
                </c:pt>
                <c:pt idx="4">
                  <c:v>5</c:v>
                </c:pt>
                <c:pt idx="5">
                  <c:v>0</c:v>
                </c:pt>
                <c:pt idx="6">
                  <c:v>4</c:v>
                </c:pt>
                <c:pt idx="7">
                  <c:v>3</c:v>
                </c:pt>
                <c:pt idx="8">
                  <c:v>3</c:v>
                </c:pt>
                <c:pt idx="9">
                  <c:v>2</c:v>
                </c:pt>
                <c:pt idx="10">
                  <c:v>0</c:v>
                </c:pt>
                <c:pt idx="11">
                  <c:v>0</c:v>
                </c:pt>
              </c:numCache>
            </c:numRef>
          </c:val>
          <c:extLst>
            <c:ext xmlns:c16="http://schemas.microsoft.com/office/drawing/2014/chart" uri="{C3380CC4-5D6E-409C-BE32-E72D297353CC}">
              <c16:uniqueId val="{00000011-21D2-401D-B59E-42BF1947339F}"/>
            </c:ext>
          </c:extLst>
        </c:ser>
        <c:dLbls>
          <c:showLegendKey val="0"/>
          <c:showVal val="0"/>
          <c:showCatName val="0"/>
          <c:showSerName val="0"/>
          <c:showPercent val="0"/>
          <c:showBubbleSize val="0"/>
        </c:dLbls>
        <c:gapWidth val="150"/>
        <c:overlap val="100"/>
        <c:axId val="741970568"/>
        <c:axId val="741971880"/>
      </c:barChart>
      <c:catAx>
        <c:axId val="741970568"/>
        <c:scaling>
          <c:orientation val="maxMin"/>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1971880"/>
        <c:crosses val="autoZero"/>
        <c:auto val="1"/>
        <c:lblAlgn val="ctr"/>
        <c:lblOffset val="100"/>
        <c:noMultiLvlLbl val="0"/>
      </c:catAx>
      <c:valAx>
        <c:axId val="741971880"/>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1970568"/>
        <c:crosses val="autoZero"/>
        <c:crossBetween val="midCat"/>
      </c:valAx>
      <c:spPr>
        <a:noFill/>
        <a:ln>
          <a:noFill/>
        </a:ln>
        <a:effectLst/>
      </c:spPr>
    </c:plotArea>
    <c:legend>
      <c:legendPos val="b"/>
      <c:legendEntry>
        <c:idx val="6"/>
        <c:delete val="1"/>
      </c:legendEntry>
      <c:layout>
        <c:manualLayout>
          <c:xMode val="edge"/>
          <c:yMode val="edge"/>
          <c:x val="0.1769309036181434"/>
          <c:y val="0.88627465699421171"/>
          <c:w val="0.82306909638185666"/>
          <c:h val="0.1011375374007985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6805613" cy="496427"/>
          </a:xfrm>
          <a:prstGeom prst="rect">
            <a:avLst/>
          </a:prstGeom>
        </p:spPr>
        <p:txBody>
          <a:bodyPr vert="horz" lIns="34774" tIns="34774" rIns="243416" bIns="34774" rtlCol="0" anchor="ctr"/>
          <a:lstStyle>
            <a:lvl1pPr algn="l">
              <a:defRPr sz="1200"/>
            </a:lvl1pPr>
          </a:lstStyle>
          <a:p>
            <a:pPr algn="r"/>
            <a:endParaRPr lang="de-DE" sz="1500">
              <a:latin typeface="Arial" pitchFamily="34" charset="0"/>
              <a:cs typeface="Arial" pitchFamily="34" charset="0"/>
            </a:endParaRPr>
          </a:p>
        </p:txBody>
      </p:sp>
      <p:sp>
        <p:nvSpPr>
          <p:cNvPr id="4" name="Footer Placeholder 3"/>
          <p:cNvSpPr>
            <a:spLocks noGrp="1"/>
          </p:cNvSpPr>
          <p:nvPr>
            <p:ph type="ftr" sz="quarter" idx="2"/>
          </p:nvPr>
        </p:nvSpPr>
        <p:spPr>
          <a:xfrm>
            <a:off x="0" y="9441369"/>
            <a:ext cx="2949302" cy="496427"/>
          </a:xfrm>
          <a:prstGeom prst="rect">
            <a:avLst/>
          </a:prstGeom>
        </p:spPr>
        <p:txBody>
          <a:bodyPr vert="horz" lIns="88325" tIns="44162" rIns="88325" bIns="44162" rtlCol="0" anchor="b"/>
          <a:lstStyle>
            <a:lvl1pPr algn="l">
              <a:defRPr sz="1200"/>
            </a:lvl1pPr>
          </a:lstStyle>
          <a:p>
            <a:r>
              <a:rPr lang="de-DE" sz="800">
                <a:latin typeface="Arial" pitchFamily="34" charset="0"/>
                <a:cs typeface="Arial" pitchFamily="34" charset="0"/>
              </a:rPr>
              <a:t>© 2012 Capgemini. All </a:t>
            </a:r>
            <a:r>
              <a:rPr lang="de-DE" sz="800" err="1">
                <a:latin typeface="Arial" pitchFamily="34" charset="0"/>
                <a:cs typeface="Arial" pitchFamily="34" charset="0"/>
              </a:rPr>
              <a:t>rights</a:t>
            </a:r>
            <a:r>
              <a:rPr lang="de-DE" sz="800">
                <a:latin typeface="Arial" pitchFamily="34" charset="0"/>
                <a:cs typeface="Arial" pitchFamily="34" charset="0"/>
              </a:rPr>
              <a:t> </a:t>
            </a:r>
            <a:r>
              <a:rPr lang="de-DE" sz="800" err="1">
                <a:latin typeface="Arial" pitchFamily="34" charset="0"/>
                <a:cs typeface="Arial" pitchFamily="34" charset="0"/>
              </a:rPr>
              <a:t>reserved</a:t>
            </a:r>
            <a:r>
              <a:rPr lang="de-DE" sz="800">
                <a:latin typeface="Arial" pitchFamily="34" charset="0"/>
                <a:cs typeface="Arial" pitchFamily="34" charset="0"/>
              </a:rPr>
              <a:t>.</a:t>
            </a:r>
          </a:p>
        </p:txBody>
      </p:sp>
      <p:sp>
        <p:nvSpPr>
          <p:cNvPr id="5" name="Slide Number Placeholder 4"/>
          <p:cNvSpPr>
            <a:spLocks noGrp="1"/>
          </p:cNvSpPr>
          <p:nvPr>
            <p:ph type="sldNum" sz="quarter" idx="3"/>
          </p:nvPr>
        </p:nvSpPr>
        <p:spPr>
          <a:xfrm>
            <a:off x="3854790" y="9441369"/>
            <a:ext cx="2949302" cy="496427"/>
          </a:xfrm>
          <a:prstGeom prst="rect">
            <a:avLst/>
          </a:prstGeom>
        </p:spPr>
        <p:txBody>
          <a:bodyPr vert="horz" lIns="88325" tIns="44162" rIns="88325" bIns="44162"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a:latin typeface="Arial" pitchFamily="34" charset="0"/>
              <a:cs typeface="Arial" pitchFamily="34" charset="0"/>
            </a:endParaRPr>
          </a:p>
        </p:txBody>
      </p:sp>
    </p:spTree>
    <p:extLst>
      <p:ext uri="{BB962C8B-B14F-4D97-AF65-F5344CB8AC3E}">
        <p14:creationId xmlns:p14="http://schemas.microsoft.com/office/powerpoint/2010/main" val="1773354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099" cy="496967"/>
          </a:xfrm>
          <a:prstGeom prst="rect">
            <a:avLst/>
          </a:prstGeom>
        </p:spPr>
        <p:txBody>
          <a:bodyPr vert="horz" lIns="95674" tIns="47837" rIns="95674" bIns="47837" rtlCol="0"/>
          <a:lstStyle>
            <a:lvl1pPr algn="l">
              <a:defRPr sz="1300"/>
            </a:lvl1pPr>
          </a:lstStyle>
          <a:p>
            <a:endParaRPr lang="en-US"/>
          </a:p>
        </p:txBody>
      </p:sp>
      <p:sp>
        <p:nvSpPr>
          <p:cNvPr id="3" name="Date Placeholder 2"/>
          <p:cNvSpPr>
            <a:spLocks noGrp="1"/>
          </p:cNvSpPr>
          <p:nvPr>
            <p:ph type="dt" idx="1"/>
          </p:nvPr>
        </p:nvSpPr>
        <p:spPr>
          <a:xfrm>
            <a:off x="3854940" y="1"/>
            <a:ext cx="2949099" cy="496967"/>
          </a:xfrm>
          <a:prstGeom prst="rect">
            <a:avLst/>
          </a:prstGeom>
        </p:spPr>
        <p:txBody>
          <a:bodyPr vert="horz" lIns="95674" tIns="47837" rIns="95674" bIns="47837" rtlCol="0"/>
          <a:lstStyle>
            <a:lvl1pPr algn="r">
              <a:defRPr sz="1300"/>
            </a:lvl1pPr>
          </a:lstStyle>
          <a:p>
            <a:fld id="{2FB4FF29-EE9A-4D47-9F1A-289A80693C0F}" type="datetimeFigureOut">
              <a:rPr lang="en-US" smtClean="0"/>
              <a:pPr/>
              <a:t>7/30/2020</a:t>
            </a:fld>
            <a:endParaRPr lang="en-US"/>
          </a:p>
        </p:txBody>
      </p:sp>
      <p:sp>
        <p:nvSpPr>
          <p:cNvPr id="4" name="Slide Image Placeholder 3"/>
          <p:cNvSpPr>
            <a:spLocks noGrp="1" noRot="1" noChangeAspect="1"/>
          </p:cNvSpPr>
          <p:nvPr>
            <p:ph type="sldImg" idx="2"/>
          </p:nvPr>
        </p:nvSpPr>
        <p:spPr>
          <a:xfrm>
            <a:off x="92075" y="746125"/>
            <a:ext cx="6621463" cy="3725863"/>
          </a:xfrm>
          <a:prstGeom prst="rect">
            <a:avLst/>
          </a:prstGeom>
          <a:noFill/>
          <a:ln w="12700">
            <a:solidFill>
              <a:prstClr val="black"/>
            </a:solidFill>
          </a:ln>
        </p:spPr>
        <p:txBody>
          <a:bodyPr vert="horz" lIns="95674" tIns="47837" rIns="95674" bIns="47837" rtlCol="0" anchor="ctr"/>
          <a:lstStyle/>
          <a:p>
            <a:endParaRPr lang="de-DE"/>
          </a:p>
        </p:txBody>
      </p:sp>
      <p:sp>
        <p:nvSpPr>
          <p:cNvPr id="5" name="Notes Placeholder 4"/>
          <p:cNvSpPr>
            <a:spLocks noGrp="1"/>
          </p:cNvSpPr>
          <p:nvPr>
            <p:ph type="body" sz="quarter" idx="3"/>
          </p:nvPr>
        </p:nvSpPr>
        <p:spPr>
          <a:xfrm>
            <a:off x="680562" y="4721185"/>
            <a:ext cx="5444490" cy="4472703"/>
          </a:xfrm>
          <a:prstGeom prst="rect">
            <a:avLst/>
          </a:prstGeom>
        </p:spPr>
        <p:txBody>
          <a:bodyPr vert="horz" lIns="95674" tIns="47837" rIns="95674" bIns="4783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7"/>
            <a:ext cx="2949099" cy="496967"/>
          </a:xfrm>
          <a:prstGeom prst="rect">
            <a:avLst/>
          </a:prstGeom>
        </p:spPr>
        <p:txBody>
          <a:bodyPr vert="horz" lIns="95674" tIns="47837" rIns="95674" bIns="47837" rtlCol="0" anchor="b"/>
          <a:lstStyle>
            <a:lvl1pPr algn="l">
              <a:defRPr sz="1300"/>
            </a:lvl1pPr>
          </a:lstStyle>
          <a:p>
            <a:endParaRPr lang="en-US"/>
          </a:p>
        </p:txBody>
      </p:sp>
      <p:sp>
        <p:nvSpPr>
          <p:cNvPr id="7" name="Slide Number Placeholder 6"/>
          <p:cNvSpPr>
            <a:spLocks noGrp="1"/>
          </p:cNvSpPr>
          <p:nvPr>
            <p:ph type="sldNum" sz="quarter" idx="5"/>
          </p:nvPr>
        </p:nvSpPr>
        <p:spPr>
          <a:xfrm>
            <a:off x="3854940" y="9440647"/>
            <a:ext cx="2949099" cy="496967"/>
          </a:xfrm>
          <a:prstGeom prst="rect">
            <a:avLst/>
          </a:prstGeom>
        </p:spPr>
        <p:txBody>
          <a:bodyPr vert="horz" lIns="95674" tIns="47837" rIns="95674" bIns="47837"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2623213213"/>
      </p:ext>
    </p:extLst>
  </p:cSld>
  <p:clrMap bg1="lt1" tx1="dk1" bg2="lt2" tx2="dk2" accent1="accent1" accent2="accent2" accent3="accent3" accent4="accent4" accent5="accent5" accent6="accent6" hlink="hlink" folHlink="folHlink"/>
  <p:notesStyle>
    <a:lvl1pPr marL="0" algn="l" defTabSz="1038910" rtl="0" eaLnBrk="1" latinLnBrk="0" hangingPunct="1">
      <a:defRPr sz="1333" kern="1200">
        <a:solidFill>
          <a:schemeClr val="tx1"/>
        </a:solidFill>
        <a:latin typeface="+mn-lt"/>
        <a:ea typeface="+mn-ea"/>
        <a:cs typeface="+mn-cs"/>
      </a:defRPr>
    </a:lvl1pPr>
    <a:lvl2pPr marL="519455" algn="l" defTabSz="1038910" rtl="0" eaLnBrk="1" latinLnBrk="0" hangingPunct="1">
      <a:defRPr sz="1333" kern="1200">
        <a:solidFill>
          <a:schemeClr val="tx1"/>
        </a:solidFill>
        <a:latin typeface="+mn-lt"/>
        <a:ea typeface="+mn-ea"/>
        <a:cs typeface="+mn-cs"/>
      </a:defRPr>
    </a:lvl2pPr>
    <a:lvl3pPr marL="1038910" algn="l" defTabSz="1038910" rtl="0" eaLnBrk="1" latinLnBrk="0" hangingPunct="1">
      <a:defRPr sz="1333" kern="1200">
        <a:solidFill>
          <a:schemeClr val="tx1"/>
        </a:solidFill>
        <a:latin typeface="+mn-lt"/>
        <a:ea typeface="+mn-ea"/>
        <a:cs typeface="+mn-cs"/>
      </a:defRPr>
    </a:lvl3pPr>
    <a:lvl4pPr marL="1558365" algn="l" defTabSz="1038910" rtl="0" eaLnBrk="1" latinLnBrk="0" hangingPunct="1">
      <a:defRPr sz="1333" kern="1200">
        <a:solidFill>
          <a:schemeClr val="tx1"/>
        </a:solidFill>
        <a:latin typeface="+mn-lt"/>
        <a:ea typeface="+mn-ea"/>
        <a:cs typeface="+mn-cs"/>
      </a:defRPr>
    </a:lvl4pPr>
    <a:lvl5pPr marL="2077821" algn="l" defTabSz="1038910" rtl="0" eaLnBrk="1" latinLnBrk="0" hangingPunct="1">
      <a:defRPr sz="1333" kern="1200">
        <a:solidFill>
          <a:schemeClr val="tx1"/>
        </a:solidFill>
        <a:latin typeface="+mn-lt"/>
        <a:ea typeface="+mn-ea"/>
        <a:cs typeface="+mn-cs"/>
      </a:defRPr>
    </a:lvl5pPr>
    <a:lvl6pPr marL="2597276" algn="l" defTabSz="1038910" rtl="0" eaLnBrk="1" latinLnBrk="0" hangingPunct="1">
      <a:defRPr sz="1333" kern="1200">
        <a:solidFill>
          <a:schemeClr val="tx1"/>
        </a:solidFill>
        <a:latin typeface="+mn-lt"/>
        <a:ea typeface="+mn-ea"/>
        <a:cs typeface="+mn-cs"/>
      </a:defRPr>
    </a:lvl6pPr>
    <a:lvl7pPr marL="3116731" algn="l" defTabSz="1038910" rtl="0" eaLnBrk="1" latinLnBrk="0" hangingPunct="1">
      <a:defRPr sz="1333" kern="1200">
        <a:solidFill>
          <a:schemeClr val="tx1"/>
        </a:solidFill>
        <a:latin typeface="+mn-lt"/>
        <a:ea typeface="+mn-ea"/>
        <a:cs typeface="+mn-cs"/>
      </a:defRPr>
    </a:lvl7pPr>
    <a:lvl8pPr marL="3636188" algn="l" defTabSz="1038910" rtl="0" eaLnBrk="1" latinLnBrk="0" hangingPunct="1">
      <a:defRPr sz="1333" kern="1200">
        <a:solidFill>
          <a:schemeClr val="tx1"/>
        </a:solidFill>
        <a:latin typeface="+mn-lt"/>
        <a:ea typeface="+mn-ea"/>
        <a:cs typeface="+mn-cs"/>
      </a:defRPr>
    </a:lvl8pPr>
    <a:lvl9pPr marL="4155643" algn="l" defTabSz="1038910" rtl="0" eaLnBrk="1" latinLnBrk="0" hangingPunct="1">
      <a:defRPr sz="133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E7D22E-2FCF-4181-8686-08BDCDF94062}" type="slidenum">
              <a:rPr lang="en-US" smtClean="0"/>
              <a:pPr/>
              <a:t>6</a:t>
            </a:fld>
            <a:endParaRPr lang="en-US"/>
          </a:p>
        </p:txBody>
      </p:sp>
    </p:spTree>
    <p:extLst>
      <p:ext uri="{BB962C8B-B14F-4D97-AF65-F5344CB8AC3E}">
        <p14:creationId xmlns:p14="http://schemas.microsoft.com/office/powerpoint/2010/main" val="3737934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Add in the ‘so what’: Did you find anything major/new  </a:t>
            </a:r>
          </a:p>
          <a:p>
            <a:r>
              <a:rPr lang="en-US"/>
              <a:t>Perhaps add two columns: here’s what we validated, here’s what we learned</a:t>
            </a:r>
          </a:p>
          <a:p>
            <a:r>
              <a:rPr lang="en-US"/>
              <a:t>Here’s what we validated – Here’s what we learned  - </a:t>
            </a:r>
          </a:p>
        </p:txBody>
      </p:sp>
      <p:sp>
        <p:nvSpPr>
          <p:cNvPr id="4" name="Slide Number Placeholder 3"/>
          <p:cNvSpPr>
            <a:spLocks noGrp="1"/>
          </p:cNvSpPr>
          <p:nvPr>
            <p:ph type="sldNum" sz="quarter" idx="5"/>
          </p:nvPr>
        </p:nvSpPr>
        <p:spPr/>
        <p:txBody>
          <a:bodyPr/>
          <a:lstStyle/>
          <a:p>
            <a:pPr marL="0" marR="0" lvl="0" indent="0" algn="r" defTabSz="1088239" rtl="0" eaLnBrk="1" fontAlgn="auto" latinLnBrk="0" hangingPunct="1">
              <a:lnSpc>
                <a:spcPct val="100000"/>
              </a:lnSpc>
              <a:spcBef>
                <a:spcPts val="0"/>
              </a:spcBef>
              <a:spcAft>
                <a:spcPts val="0"/>
              </a:spcAft>
              <a:buClrTx/>
              <a:buSzTx/>
              <a:buFontTx/>
              <a:buNone/>
              <a:tabLst/>
              <a:defRPr/>
            </a:pPr>
            <a:fld id="{71E7D22E-2FCF-4181-8686-08BDCDF94062}"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88239" rtl="0" eaLnBrk="1" fontAlgn="auto" latinLnBrk="0" hangingPunct="1">
                <a:lnSpc>
                  <a:spcPct val="100000"/>
                </a:lnSpc>
                <a:spcBef>
                  <a:spcPts val="0"/>
                </a:spcBef>
                <a:spcAft>
                  <a:spcPts val="0"/>
                </a:spcAft>
                <a:buClrTx/>
                <a:buSzTx/>
                <a:buFontTx/>
                <a:buNone/>
                <a:tabLst/>
                <a:defRPr/>
              </a:pPr>
              <a:t>7</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18729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94</a:t>
            </a:r>
          </a:p>
        </p:txBody>
      </p:sp>
      <p:sp>
        <p:nvSpPr>
          <p:cNvPr id="4" name="Slide Number Placeholder 3"/>
          <p:cNvSpPr>
            <a:spLocks noGrp="1"/>
          </p:cNvSpPr>
          <p:nvPr>
            <p:ph type="sldNum" sz="quarter" idx="5"/>
          </p:nvPr>
        </p:nvSpPr>
        <p:spPr/>
        <p:txBody>
          <a:bodyPr/>
          <a:lstStyle/>
          <a:p>
            <a:fld id="{71E7D22E-2FCF-4181-8686-08BDCDF94062}" type="slidenum">
              <a:rPr lang="en-US" smtClean="0"/>
              <a:pPr/>
              <a:t>8</a:t>
            </a:fld>
            <a:endParaRPr lang="en-US"/>
          </a:p>
        </p:txBody>
      </p:sp>
    </p:spTree>
    <p:extLst>
      <p:ext uri="{BB962C8B-B14F-4D97-AF65-F5344CB8AC3E}">
        <p14:creationId xmlns:p14="http://schemas.microsoft.com/office/powerpoint/2010/main" val="601946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Remove examples</a:t>
            </a:r>
          </a:p>
          <a:p>
            <a:r>
              <a:rPr lang="en-US"/>
              <a:t>Put a Box around Scope</a:t>
            </a:r>
          </a:p>
        </p:txBody>
      </p:sp>
      <p:sp>
        <p:nvSpPr>
          <p:cNvPr id="4" name="Slide Number Placeholder 3"/>
          <p:cNvSpPr>
            <a:spLocks noGrp="1"/>
          </p:cNvSpPr>
          <p:nvPr>
            <p:ph type="sldNum" sz="quarter" idx="5"/>
          </p:nvPr>
        </p:nvSpPr>
        <p:spPr/>
        <p:txBody>
          <a:bodyPr/>
          <a:lstStyle/>
          <a:p>
            <a:fld id="{71E7D22E-2FCF-4181-8686-08BDCDF94062}" type="slidenum">
              <a:rPr lang="en-US" smtClean="0"/>
              <a:pPr/>
              <a:t>11</a:t>
            </a:fld>
            <a:endParaRPr lang="en-US"/>
          </a:p>
        </p:txBody>
      </p:sp>
    </p:spTree>
    <p:extLst>
      <p:ext uri="{BB962C8B-B14F-4D97-AF65-F5344CB8AC3E}">
        <p14:creationId xmlns:p14="http://schemas.microsoft.com/office/powerpoint/2010/main" val="2685122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Look</a:t>
            </a:r>
          </a:p>
        </p:txBody>
      </p:sp>
      <p:sp>
        <p:nvSpPr>
          <p:cNvPr id="4" name="Slide Number Placeholder 3"/>
          <p:cNvSpPr>
            <a:spLocks noGrp="1"/>
          </p:cNvSpPr>
          <p:nvPr>
            <p:ph type="sldNum" sz="quarter" idx="5"/>
          </p:nvPr>
        </p:nvSpPr>
        <p:spPr/>
        <p:txBody>
          <a:bodyPr/>
          <a:lstStyle/>
          <a:p>
            <a:fld id="{71E7D22E-2FCF-4181-8686-08BDCDF94062}" type="slidenum">
              <a:rPr lang="en-US" smtClean="0"/>
              <a:pPr/>
              <a:t>14</a:t>
            </a:fld>
            <a:endParaRPr lang="en-US"/>
          </a:p>
        </p:txBody>
      </p:sp>
    </p:spTree>
    <p:extLst>
      <p:ext uri="{BB962C8B-B14F-4D97-AF65-F5344CB8AC3E}">
        <p14:creationId xmlns:p14="http://schemas.microsoft.com/office/powerpoint/2010/main" val="2077635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Update the maturity circles</a:t>
            </a:r>
          </a:p>
          <a:p>
            <a:r>
              <a:rPr lang="en-US"/>
              <a:t>Add observations for 1-2-3</a:t>
            </a:r>
          </a:p>
        </p:txBody>
      </p:sp>
      <p:sp>
        <p:nvSpPr>
          <p:cNvPr id="4" name="Slide Number Placeholder 3"/>
          <p:cNvSpPr>
            <a:spLocks noGrp="1"/>
          </p:cNvSpPr>
          <p:nvPr>
            <p:ph type="sldNum" sz="quarter" idx="5"/>
          </p:nvPr>
        </p:nvSpPr>
        <p:spPr/>
        <p:txBody>
          <a:bodyPr/>
          <a:lstStyle/>
          <a:p>
            <a:fld id="{71E7D22E-2FCF-4181-8686-08BDCDF94062}" type="slidenum">
              <a:rPr lang="en-US" smtClean="0"/>
              <a:pPr/>
              <a:t>16</a:t>
            </a:fld>
            <a:endParaRPr lang="en-US"/>
          </a:p>
        </p:txBody>
      </p:sp>
    </p:spTree>
    <p:extLst>
      <p:ext uri="{BB962C8B-B14F-4D97-AF65-F5344CB8AC3E}">
        <p14:creationId xmlns:p14="http://schemas.microsoft.com/office/powerpoint/2010/main" val="527998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Something around “</a:t>
            </a:r>
            <a:r>
              <a:rPr lang="en-US" sz="1400" kern="1200">
                <a:solidFill>
                  <a:schemeClr val="tx1"/>
                </a:solidFill>
                <a:effectLst/>
                <a:latin typeface="+mn-lt"/>
                <a:ea typeface="+mn-ea"/>
                <a:cs typeface="+mn-cs"/>
              </a:rPr>
              <a:t>This is a major system for the business and the business does not fully understand that.  It has capabilities well beyond what it is being used for today and is probably the closest thing to a data lake that the company has today.  We cannot lose this environment.</a:t>
            </a:r>
          </a:p>
        </p:txBody>
      </p:sp>
      <p:sp>
        <p:nvSpPr>
          <p:cNvPr id="4" name="Slide Number Placeholder 3"/>
          <p:cNvSpPr>
            <a:spLocks noGrp="1"/>
          </p:cNvSpPr>
          <p:nvPr>
            <p:ph type="sldNum" sz="quarter" idx="5"/>
          </p:nvPr>
        </p:nvSpPr>
        <p:spPr/>
        <p:txBody>
          <a:bodyPr/>
          <a:lstStyle/>
          <a:p>
            <a:pPr marL="0" marR="0" lvl="0" indent="0" algn="r" defTabSz="1088239" rtl="0" eaLnBrk="1" fontAlgn="auto" latinLnBrk="0" hangingPunct="1">
              <a:lnSpc>
                <a:spcPct val="100000"/>
              </a:lnSpc>
              <a:spcBef>
                <a:spcPts val="0"/>
              </a:spcBef>
              <a:spcAft>
                <a:spcPts val="0"/>
              </a:spcAft>
              <a:buClrTx/>
              <a:buSzTx/>
              <a:buFontTx/>
              <a:buNone/>
              <a:tabLst/>
              <a:defRPr/>
            </a:pPr>
            <a:fld id="{71E7D22E-2FCF-4181-8686-08BDCDF94062}"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88239" rtl="0" eaLnBrk="1" fontAlgn="auto" latinLnBrk="0" hangingPunct="1">
                <a:lnSpc>
                  <a:spcPct val="100000"/>
                </a:lnSpc>
                <a:spcBef>
                  <a:spcPts val="0"/>
                </a:spcBef>
                <a:spcAft>
                  <a:spcPts val="0"/>
                </a:spcAft>
                <a:buClrTx/>
                <a:buSzTx/>
                <a:buFontTx/>
                <a:buNone/>
                <a:tabLst/>
                <a:defRPr/>
              </a:pPr>
              <a:t>19</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8119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Don’t do it just because there is a deadline. </a:t>
            </a:r>
          </a:p>
        </p:txBody>
      </p:sp>
      <p:sp>
        <p:nvSpPr>
          <p:cNvPr id="4" name="Slide Number Placeholder 3"/>
          <p:cNvSpPr>
            <a:spLocks noGrp="1"/>
          </p:cNvSpPr>
          <p:nvPr>
            <p:ph type="sldNum" sz="quarter" idx="10"/>
          </p:nvPr>
        </p:nvSpPr>
        <p:spPr/>
        <p:txBody>
          <a:bodyPr/>
          <a:lstStyle/>
          <a:p>
            <a:fld id="{C0696B5C-12A0-4042-B4D0-BD3B9A4F58C6}" type="slidenum">
              <a:rPr lang="pt-BR" smtClean="0"/>
              <a:t>23</a:t>
            </a:fld>
            <a:endParaRPr lang="pt-BR"/>
          </a:p>
        </p:txBody>
      </p:sp>
    </p:spTree>
    <p:extLst>
      <p:ext uri="{BB962C8B-B14F-4D97-AF65-F5344CB8AC3E}">
        <p14:creationId xmlns:p14="http://schemas.microsoft.com/office/powerpoint/2010/main" val="1339181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Can creative change the Harvey Balls and update how they are represented?</a:t>
            </a:r>
          </a:p>
        </p:txBody>
      </p:sp>
      <p:sp>
        <p:nvSpPr>
          <p:cNvPr id="4" name="Slide Number Placeholder 3"/>
          <p:cNvSpPr>
            <a:spLocks noGrp="1"/>
          </p:cNvSpPr>
          <p:nvPr>
            <p:ph type="sldNum" sz="quarter" idx="5"/>
          </p:nvPr>
        </p:nvSpPr>
        <p:spPr/>
        <p:txBody>
          <a:bodyPr/>
          <a:lstStyle/>
          <a:p>
            <a:fld id="{71E7D22E-2FCF-4181-8686-08BDCDF94062}" type="slidenum">
              <a:rPr lang="en-US" smtClean="0"/>
              <a:pPr/>
              <a:t>25</a:t>
            </a:fld>
            <a:endParaRPr lang="en-US"/>
          </a:p>
        </p:txBody>
      </p:sp>
    </p:spTree>
    <p:extLst>
      <p:ext uri="{BB962C8B-B14F-4D97-AF65-F5344CB8AC3E}">
        <p14:creationId xmlns:p14="http://schemas.microsoft.com/office/powerpoint/2010/main" val="121524303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Master" Target="../slideMasters/slideMaster1.xml"/><Relationship Id="rId7" Type="http://schemas.openxmlformats.org/officeDocument/2006/relationships/oleObject" Target="../embeddings/oleObject2.bin"/><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3.xml"/><Relationship Id="rId7" Type="http://schemas.openxmlformats.org/officeDocument/2006/relationships/oleObject" Target="../embeddings/oleObject8.bin"/><Relationship Id="rId2" Type="http://schemas.openxmlformats.org/officeDocument/2006/relationships/tags" Target="../tags/tag22.xml"/><Relationship Id="rId1" Type="http://schemas.openxmlformats.org/officeDocument/2006/relationships/vmlDrawing" Target="../drawings/vmlDrawing11.vml"/><Relationship Id="rId6" Type="http://schemas.openxmlformats.org/officeDocument/2006/relationships/slideMaster" Target="../slideMasters/slideMaster1.xml"/><Relationship Id="rId5" Type="http://schemas.openxmlformats.org/officeDocument/2006/relationships/tags" Target="../tags/tag25.xml"/><Relationship Id="rId4" Type="http://schemas.openxmlformats.org/officeDocument/2006/relationships/tags" Target="../tags/tag2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Master" Target="../slideMasters/slideMaster1.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hyperlink" Target="http://www.youtube.com/capgeminimedia" TargetMode="External"/><Relationship Id="rId3" Type="http://schemas.openxmlformats.org/officeDocument/2006/relationships/slideMaster" Target="../slideMasters/slideMaster1.xml"/><Relationship Id="rId7" Type="http://schemas.openxmlformats.org/officeDocument/2006/relationships/hyperlink" Target="http://www.linkedin.com/company/capgemini" TargetMode="External"/><Relationship Id="rId12" Type="http://schemas.openxmlformats.org/officeDocument/2006/relationships/image" Target="../media/image11.png"/><Relationship Id="rId17" Type="http://schemas.openxmlformats.org/officeDocument/2006/relationships/image" Target="../media/image14.png"/><Relationship Id="rId2" Type="http://schemas.openxmlformats.org/officeDocument/2006/relationships/tags" Target="../tags/tag28.xml"/><Relationship Id="rId16" Type="http://schemas.openxmlformats.org/officeDocument/2006/relationships/image" Target="../media/image13.png"/><Relationship Id="rId1" Type="http://schemas.openxmlformats.org/officeDocument/2006/relationships/vmlDrawing" Target="../drawings/vmlDrawing13.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10.png"/><Relationship Id="rId4" Type="http://schemas.openxmlformats.org/officeDocument/2006/relationships/oleObject" Target="../embeddings/oleObject9.bin"/><Relationship Id="rId9" Type="http://schemas.openxmlformats.org/officeDocument/2006/relationships/hyperlink" Target="http://www.slideshare.net/capgemini" TargetMode="External"/><Relationship Id="rId14" Type="http://schemas.openxmlformats.org/officeDocument/2006/relationships/image" Target="../media/image12.png"/></Relationships>
</file>

<file path=ppt/slideLayouts/_rels/slideLayout2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7.png"/><Relationship Id="rId18" Type="http://schemas.openxmlformats.org/officeDocument/2006/relationships/hyperlink" Target="http://www.facebook.com/capgemini" TargetMode="External"/><Relationship Id="rId3" Type="http://schemas.openxmlformats.org/officeDocument/2006/relationships/tags" Target="../tags/tag31.xml"/><Relationship Id="rId21" Type="http://schemas.openxmlformats.org/officeDocument/2006/relationships/image" Target="../media/image2.png"/><Relationship Id="rId7" Type="http://schemas.openxmlformats.org/officeDocument/2006/relationships/image" Target="../media/image15.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30.xml"/><Relationship Id="rId16" Type="http://schemas.openxmlformats.org/officeDocument/2006/relationships/image" Target="../media/image18.png"/><Relationship Id="rId20" Type="http://schemas.microsoft.com/office/2007/relationships/hdphoto" Target="../media/hdphoto5.wdp"/><Relationship Id="rId1" Type="http://schemas.openxmlformats.org/officeDocument/2006/relationships/tags" Target="../tags/tag29.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1.xml"/><Relationship Id="rId15" Type="http://schemas.openxmlformats.org/officeDocument/2006/relationships/hyperlink" Target="http://www.youtube.com/capgeminimedia" TargetMode="External"/><Relationship Id="rId10" Type="http://schemas.openxmlformats.org/officeDocument/2006/relationships/image" Target="../media/image16.png"/><Relationship Id="rId19" Type="http://schemas.openxmlformats.org/officeDocument/2006/relationships/image" Target="../media/image19.png"/><Relationship Id="rId4" Type="http://schemas.openxmlformats.org/officeDocument/2006/relationships/tags" Target="../tags/tag32.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image" Target="../media/image3.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Master" Target="../slideMasters/slideMaster1.xml"/><Relationship Id="rId7" Type="http://schemas.openxmlformats.org/officeDocument/2006/relationships/image" Target="../media/image1.e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oleObject" Target="../embeddings/oleObject2.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vmlDrawing" Target="../drawings/vmlDrawing14.vml"/><Relationship Id="rId5" Type="http://schemas.openxmlformats.org/officeDocument/2006/relationships/image" Target="../media/image22.emf"/><Relationship Id="rId4" Type="http://schemas.openxmlformats.org/officeDocument/2006/relationships/oleObject" Target="../embeddings/oleObject10.bin"/></Relationships>
</file>

<file path=ppt/slideLayouts/_rels/slideLayout3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3.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3.sv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4_Title Slide 1">
    <p:bg>
      <p:bgPr>
        <a:solidFill>
          <a:srgbClr val="EDEDED"/>
        </a:solidFill>
        <a:effectLst/>
      </p:bgPr>
    </p:bg>
    <p:spTree>
      <p:nvGrpSpPr>
        <p:cNvPr id="1" name=""/>
        <p:cNvGrpSpPr/>
        <p:nvPr/>
      </p:nvGrpSpPr>
      <p:grpSpPr>
        <a:xfrm>
          <a:off x="0" y="0"/>
          <a:ext cx="0" cy="0"/>
          <a:chOff x="0" y="0"/>
          <a:chExt cx="0" cy="0"/>
        </a:xfrm>
      </p:grpSpPr>
      <p:pic>
        <p:nvPicPr>
          <p:cNvPr id="9" name="Picture 8" descr="A picture containing man, sitting, small, boy&#10;&#10;Description automatically generated">
            <a:extLst>
              <a:ext uri="{FF2B5EF4-FFF2-40B4-BE49-F238E27FC236}">
                <a16:creationId xmlns:a16="http://schemas.microsoft.com/office/drawing/2014/main" id="{C52E2430-BDEA-4899-ABAA-A94244C8043C}"/>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1" y="0"/>
            <a:ext cx="12191999" cy="6858001"/>
          </a:xfrm>
          <a:prstGeom prst="rect">
            <a:avLst/>
          </a:prstGeom>
        </p:spPr>
      </p:pic>
      <p:sp>
        <p:nvSpPr>
          <p:cNvPr id="13" name="Freeform 13">
            <a:extLst>
              <a:ext uri="{FF2B5EF4-FFF2-40B4-BE49-F238E27FC236}">
                <a16:creationId xmlns:a16="http://schemas.microsoft.com/office/drawing/2014/main" id="{FAD6C61A-4CBA-49F6-8996-4F79B39CA114}"/>
              </a:ext>
            </a:extLst>
          </p:cNvPr>
          <p:cNvSpPr>
            <a:spLocks/>
          </p:cNvSpPr>
          <p:nvPr userDrawn="1"/>
        </p:nvSpPr>
        <p:spPr bwMode="auto">
          <a:xfrm flipV="1">
            <a:off x="6446982" y="-1"/>
            <a:ext cx="5735923" cy="6124647"/>
          </a:xfrm>
          <a:custGeom>
            <a:avLst/>
            <a:gdLst>
              <a:gd name="T0" fmla="*/ 884 w 1560"/>
              <a:gd name="T1" fmla="*/ 12 h 1869"/>
              <a:gd name="T2" fmla="*/ 1560 w 1560"/>
              <a:gd name="T3" fmla="*/ 70 h 1869"/>
              <a:gd name="T4" fmla="*/ 1560 w 1560"/>
              <a:gd name="T5" fmla="*/ 1869 h 1869"/>
              <a:gd name="T6" fmla="*/ 409 w 1560"/>
              <a:gd name="T7" fmla="*/ 1869 h 1869"/>
              <a:gd name="T8" fmla="*/ 291 w 1560"/>
              <a:gd name="T9" fmla="*/ 1691 h 1869"/>
              <a:gd name="T10" fmla="*/ 884 w 1560"/>
              <a:gd name="T11" fmla="*/ 12 h 1869"/>
            </a:gdLst>
            <a:ahLst/>
            <a:cxnLst>
              <a:cxn ang="0">
                <a:pos x="T0" y="T1"/>
              </a:cxn>
              <a:cxn ang="0">
                <a:pos x="T2" y="T3"/>
              </a:cxn>
              <a:cxn ang="0">
                <a:pos x="T4" y="T5"/>
              </a:cxn>
              <a:cxn ang="0">
                <a:pos x="T6" y="T7"/>
              </a:cxn>
              <a:cxn ang="0">
                <a:pos x="T8" y="T9"/>
              </a:cxn>
              <a:cxn ang="0">
                <a:pos x="T10" y="T11"/>
              </a:cxn>
            </a:cxnLst>
            <a:rect l="0" t="0" r="r" b="b"/>
            <a:pathLst>
              <a:path w="1560" h="1869">
                <a:moveTo>
                  <a:pt x="884" y="12"/>
                </a:moveTo>
                <a:cubicBezTo>
                  <a:pt x="1117" y="0"/>
                  <a:pt x="1349" y="17"/>
                  <a:pt x="1560" y="70"/>
                </a:cubicBezTo>
                <a:cubicBezTo>
                  <a:pt x="1560" y="1869"/>
                  <a:pt x="1560" y="1869"/>
                  <a:pt x="1560" y="1869"/>
                </a:cubicBezTo>
                <a:cubicBezTo>
                  <a:pt x="409" y="1869"/>
                  <a:pt x="409" y="1869"/>
                  <a:pt x="409" y="1869"/>
                </a:cubicBezTo>
                <a:cubicBezTo>
                  <a:pt x="362" y="1819"/>
                  <a:pt x="322" y="1759"/>
                  <a:pt x="291" y="1691"/>
                </a:cubicBezTo>
                <a:cubicBezTo>
                  <a:pt x="0" y="1058"/>
                  <a:pt x="770" y="431"/>
                  <a:pt x="884" y="12"/>
                </a:cubicBezTo>
              </a:path>
            </a:pathLst>
          </a:custGeom>
          <a:solidFill>
            <a:schemeClr val="accent5"/>
          </a:solidFill>
          <a:ln>
            <a:noFill/>
          </a:ln>
        </p:spPr>
        <p:txBody>
          <a:bodyPr vert="horz" wrap="square" lIns="51435" tIns="25718" rIns="51435" bIns="25718" numCol="1" anchor="t" anchorCtr="0" compatLnSpc="1">
            <a:prstTxWarp prst="textNoShape">
              <a:avLst/>
            </a:prstTxWarp>
          </a:bodyPr>
          <a:lstStyle/>
          <a:p>
            <a:endParaRPr lang="en-US" sz="1013">
              <a:solidFill>
                <a:srgbClr val="000000"/>
              </a:solidFill>
            </a:endParaRPr>
          </a:p>
        </p:txBody>
      </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228187" y="889720"/>
            <a:ext cx="6582043" cy="1159933"/>
          </a:xfrm>
        </p:spPr>
        <p:txBody>
          <a:bodyPr lIns="0" tIns="0" rIns="0" bIns="0" anchor="b">
            <a:normAutofit/>
          </a:bodyPr>
          <a:lstStyle>
            <a:lvl1pPr marL="0" indent="0" algn="r">
              <a:lnSpc>
                <a:spcPct val="100000"/>
              </a:lnSpc>
              <a:buNone/>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6244527" y="2203002"/>
            <a:ext cx="5565704" cy="1595120"/>
          </a:xfrm>
        </p:spPr>
        <p:txBody>
          <a:bodyPr lIns="0" tIns="0" rIns="0" bIns="0">
            <a:normAutofit/>
          </a:bodyPr>
          <a:lstStyle>
            <a:lvl1pPr marL="0" indent="0" algn="r">
              <a:lnSpc>
                <a:spcPct val="100000"/>
              </a:lnSpc>
              <a:buNone/>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181452" y="302217"/>
            <a:ext cx="2633325" cy="587503"/>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051"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7069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2"/>
                </a:solidFill>
              </a:defRPr>
            </a:lvl1pPr>
          </a:lstStyle>
          <a:p>
            <a:r>
              <a:rPr lang="en-US"/>
              <a:t>Click to edit Master title style</a:t>
            </a:r>
          </a:p>
        </p:txBody>
      </p:sp>
      <p:sp>
        <p:nvSpPr>
          <p:cNvPr id="3" name="Content Placeholder 2"/>
          <p:cNvSpPr>
            <a:spLocks noGrp="1"/>
          </p:cNvSpPr>
          <p:nvPr>
            <p:ph idx="1"/>
          </p:nvPr>
        </p:nvSpPr>
        <p:spPr>
          <a:xfrm>
            <a:off x="398022" y="1501978"/>
            <a:ext cx="11616153" cy="4636540"/>
          </a:xfrm>
        </p:spPr>
        <p:txBody>
          <a:bodyPr/>
          <a:lstStyle>
            <a:lvl1pPr>
              <a:buClr>
                <a:schemeClr val="tx2"/>
              </a:buClr>
              <a:defRPr>
                <a:solidFill>
                  <a:schemeClr val="tx1"/>
                </a:solidFill>
              </a:defRPr>
            </a:lvl1pPr>
            <a:lvl2pPr marL="687388" indent="-339725">
              <a:buClr>
                <a:schemeClr val="tx2"/>
              </a:buClr>
              <a:defRPr>
                <a:solidFill>
                  <a:schemeClr val="tx1"/>
                </a:solidFill>
              </a:defRPr>
            </a:lvl2pPr>
            <a:lvl3pPr marL="857250" indent="-176213">
              <a:buClr>
                <a:schemeClr val="tx2"/>
              </a:buClr>
              <a:defRPr>
                <a:solidFill>
                  <a:schemeClr val="tx1"/>
                </a:solidFill>
              </a:defRPr>
            </a:lvl3pPr>
            <a:lvl4pPr marL="1027113" indent="-163513">
              <a:buClr>
                <a:schemeClr val="tx2"/>
              </a:buClr>
              <a:defRPr>
                <a:solidFill>
                  <a:schemeClr val="tx1"/>
                </a:solidFill>
              </a:defRPr>
            </a:lvl4pPr>
            <a:lvl5pPr marL="804863" indent="-177800">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32658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Master">
    <p:bg>
      <p:bgPr>
        <a:solidFill>
          <a:srgbClr val="EDEDE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6147"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a:t>Click to edit Master title style</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7171"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38403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2"/>
                </a:solidFill>
              </a:defRPr>
            </a:lvl1pPr>
          </a:lstStyle>
          <a:p>
            <a:r>
              <a:rPr lang="en-US"/>
              <a:t>Click to edit Master title style</a:t>
            </a:r>
          </a:p>
        </p:txBody>
      </p:sp>
      <p:sp>
        <p:nvSpPr>
          <p:cNvPr id="3" name="Content Placeholder 2"/>
          <p:cNvSpPr>
            <a:spLocks noGrp="1"/>
          </p:cNvSpPr>
          <p:nvPr>
            <p:ph idx="1"/>
          </p:nvPr>
        </p:nvSpPr>
        <p:spPr>
          <a:xfrm>
            <a:off x="398022" y="1501978"/>
            <a:ext cx="11616153" cy="4636540"/>
          </a:xfrm>
        </p:spPr>
        <p:txBody>
          <a:bodyPr/>
          <a:lstStyle>
            <a:lvl1pPr>
              <a:buClr>
                <a:schemeClr val="tx2"/>
              </a:buClr>
              <a:defRPr>
                <a:solidFill>
                  <a:schemeClr val="tx1"/>
                </a:solidFill>
              </a:defRPr>
            </a:lvl1pPr>
            <a:lvl2pPr marL="687388" indent="-339725">
              <a:buClr>
                <a:schemeClr val="tx2"/>
              </a:buClr>
              <a:defRPr>
                <a:solidFill>
                  <a:schemeClr val="tx1"/>
                </a:solidFill>
              </a:defRPr>
            </a:lvl2pPr>
            <a:lvl3pPr marL="857250" indent="-176213">
              <a:buClr>
                <a:schemeClr val="tx2"/>
              </a:buClr>
              <a:defRPr>
                <a:solidFill>
                  <a:schemeClr val="tx1"/>
                </a:solidFill>
              </a:defRPr>
            </a:lvl3pPr>
            <a:lvl4pPr marL="1027113" indent="-163513">
              <a:buClr>
                <a:schemeClr val="tx2"/>
              </a:buClr>
              <a:defRPr>
                <a:solidFill>
                  <a:schemeClr val="tx1"/>
                </a:solidFill>
              </a:defRPr>
            </a:lvl4pPr>
            <a:lvl5pPr marL="804863" indent="-177800">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74425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Master">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8195"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a:t>Click to edit Master title style</a:t>
            </a:r>
            <a:endParaRPr lang="en-US"/>
          </a:p>
        </p:txBody>
      </p:sp>
    </p:spTree>
    <p:extLst>
      <p:ext uri="{BB962C8B-B14F-4D97-AF65-F5344CB8AC3E}">
        <p14:creationId xmlns:p14="http://schemas.microsoft.com/office/powerpoint/2010/main" val="3893133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Vide">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9219"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10030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ntent Master">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FCBB6D8-B596-494A-BE06-3DDAA1A241FA}"/>
              </a:ext>
            </a:extLst>
          </p:cNvPr>
          <p:cNvSpPr/>
          <p:nvPr userDrawn="1"/>
        </p:nvSpPr>
        <p:spPr>
          <a:xfrm>
            <a:off x="0" y="4437112"/>
            <a:ext cx="12192000" cy="2420888"/>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Freeform 16">
            <a:extLst>
              <a:ext uri="{FF2B5EF4-FFF2-40B4-BE49-F238E27FC236}">
                <a16:creationId xmlns:a16="http://schemas.microsoft.com/office/drawing/2014/main" id="{1E339A56-3566-4C0B-AB91-6A727F6CE64D}"/>
              </a:ext>
            </a:extLst>
          </p:cNvPr>
          <p:cNvSpPr>
            <a:spLocks/>
          </p:cNvSpPr>
          <p:nvPr userDrawn="1"/>
        </p:nvSpPr>
        <p:spPr bwMode="auto">
          <a:xfrm>
            <a:off x="10448711" y="0"/>
            <a:ext cx="1755646" cy="5403134"/>
          </a:xfrm>
          <a:custGeom>
            <a:avLst/>
            <a:gdLst/>
            <a:ahLst/>
            <a:cxnLst>
              <a:cxn ang="0">
                <a:pos x="549" y="29"/>
              </a:cxn>
              <a:cxn ang="0">
                <a:pos x="549" y="18"/>
              </a:cxn>
              <a:cxn ang="0">
                <a:pos x="549" y="10"/>
              </a:cxn>
              <a:cxn ang="0">
                <a:pos x="539" y="1"/>
              </a:cxn>
              <a:cxn ang="0">
                <a:pos x="103" y="1"/>
              </a:cxn>
              <a:cxn ang="0">
                <a:pos x="93" y="2"/>
              </a:cxn>
              <a:cxn ang="0">
                <a:pos x="5" y="75"/>
              </a:cxn>
              <a:cxn ang="0">
                <a:pos x="4" y="85"/>
              </a:cxn>
              <a:cxn ang="0">
                <a:pos x="27" y="154"/>
              </a:cxn>
              <a:cxn ang="0">
                <a:pos x="68" y="421"/>
              </a:cxn>
              <a:cxn ang="0">
                <a:pos x="96" y="764"/>
              </a:cxn>
              <a:cxn ang="0">
                <a:pos x="138" y="1074"/>
              </a:cxn>
              <a:cxn ang="0">
                <a:pos x="227" y="1353"/>
              </a:cxn>
              <a:cxn ang="0">
                <a:pos x="420" y="1611"/>
              </a:cxn>
              <a:cxn ang="0">
                <a:pos x="537" y="1689"/>
              </a:cxn>
              <a:cxn ang="0">
                <a:pos x="544" y="1695"/>
              </a:cxn>
              <a:cxn ang="0">
                <a:pos x="549" y="1691"/>
              </a:cxn>
              <a:cxn ang="0">
                <a:pos x="549" y="1666"/>
              </a:cxn>
              <a:cxn ang="0">
                <a:pos x="549" y="29"/>
              </a:cxn>
            </a:cxnLst>
            <a:rect l="0" t="0" r="r" b="b"/>
            <a:pathLst>
              <a:path w="551" h="1696">
                <a:moveTo>
                  <a:pt x="549" y="29"/>
                </a:moveTo>
                <a:cubicBezTo>
                  <a:pt x="549" y="25"/>
                  <a:pt x="549" y="22"/>
                  <a:pt x="549" y="18"/>
                </a:cubicBezTo>
                <a:cubicBezTo>
                  <a:pt x="549" y="16"/>
                  <a:pt x="549" y="13"/>
                  <a:pt x="549" y="10"/>
                </a:cubicBezTo>
                <a:cubicBezTo>
                  <a:pt x="551" y="2"/>
                  <a:pt x="547" y="1"/>
                  <a:pt x="539" y="1"/>
                </a:cubicBezTo>
                <a:cubicBezTo>
                  <a:pt x="394" y="1"/>
                  <a:pt x="248" y="1"/>
                  <a:pt x="103" y="1"/>
                </a:cubicBezTo>
                <a:cubicBezTo>
                  <a:pt x="100" y="1"/>
                  <a:pt x="96" y="0"/>
                  <a:pt x="93" y="2"/>
                </a:cubicBezTo>
                <a:cubicBezTo>
                  <a:pt x="63" y="25"/>
                  <a:pt x="34" y="50"/>
                  <a:pt x="5" y="75"/>
                </a:cubicBezTo>
                <a:cubicBezTo>
                  <a:pt x="0" y="79"/>
                  <a:pt x="2" y="82"/>
                  <a:pt x="4" y="85"/>
                </a:cubicBezTo>
                <a:cubicBezTo>
                  <a:pt x="13" y="108"/>
                  <a:pt x="20" y="131"/>
                  <a:pt x="27" y="154"/>
                </a:cubicBezTo>
                <a:cubicBezTo>
                  <a:pt x="50" y="242"/>
                  <a:pt x="61" y="331"/>
                  <a:pt x="68" y="421"/>
                </a:cubicBezTo>
                <a:cubicBezTo>
                  <a:pt x="78" y="535"/>
                  <a:pt x="86" y="649"/>
                  <a:pt x="96" y="764"/>
                </a:cubicBezTo>
                <a:cubicBezTo>
                  <a:pt x="104" y="868"/>
                  <a:pt x="117" y="972"/>
                  <a:pt x="138" y="1074"/>
                </a:cubicBezTo>
                <a:cubicBezTo>
                  <a:pt x="158" y="1170"/>
                  <a:pt x="185" y="1264"/>
                  <a:pt x="227" y="1353"/>
                </a:cubicBezTo>
                <a:cubicBezTo>
                  <a:pt x="274" y="1453"/>
                  <a:pt x="336" y="1540"/>
                  <a:pt x="420" y="1611"/>
                </a:cubicBezTo>
                <a:cubicBezTo>
                  <a:pt x="456" y="1641"/>
                  <a:pt x="495" y="1668"/>
                  <a:pt x="537" y="1689"/>
                </a:cubicBezTo>
                <a:cubicBezTo>
                  <a:pt x="538" y="1692"/>
                  <a:pt x="541" y="1693"/>
                  <a:pt x="544" y="1695"/>
                </a:cubicBezTo>
                <a:cubicBezTo>
                  <a:pt x="548" y="1696"/>
                  <a:pt x="550" y="1694"/>
                  <a:pt x="549" y="1691"/>
                </a:cubicBezTo>
                <a:cubicBezTo>
                  <a:pt x="545" y="1683"/>
                  <a:pt x="549" y="1675"/>
                  <a:pt x="549" y="1666"/>
                </a:cubicBezTo>
                <a:cubicBezTo>
                  <a:pt x="549" y="1120"/>
                  <a:pt x="549" y="575"/>
                  <a:pt x="549" y="29"/>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Freeform 13">
            <a:extLst>
              <a:ext uri="{FF2B5EF4-FFF2-40B4-BE49-F238E27FC236}">
                <a16:creationId xmlns:a16="http://schemas.microsoft.com/office/drawing/2014/main" id="{DFF143CF-4AE5-4520-A36A-C22130D57EEC}"/>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Freeform 14">
            <a:extLst>
              <a:ext uri="{FF2B5EF4-FFF2-40B4-BE49-F238E27FC236}">
                <a16:creationId xmlns:a16="http://schemas.microsoft.com/office/drawing/2014/main" id="{2E881357-A702-47A8-842E-0F4DC91AF67A}"/>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Line 7">
            <a:extLst>
              <a:ext uri="{FF2B5EF4-FFF2-40B4-BE49-F238E27FC236}">
                <a16:creationId xmlns:a16="http://schemas.microsoft.com/office/drawing/2014/main" id="{A708FEFE-D164-4E53-A79C-414D29A1EF7F}"/>
              </a:ext>
            </a:extLst>
          </p:cNvPr>
          <p:cNvSpPr>
            <a:spLocks noChangeShapeType="1"/>
          </p:cNvSpPr>
          <p:nvPr userDrawn="1"/>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ext Box 8">
            <a:extLst>
              <a:ext uri="{FF2B5EF4-FFF2-40B4-BE49-F238E27FC236}">
                <a16:creationId xmlns:a16="http://schemas.microsoft.com/office/drawing/2014/main" id="{5906B2C9-303E-4A00-A6B8-AA744DF8DB73}"/>
              </a:ext>
            </a:extLst>
          </p:cNvPr>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Box 9">
            <a:extLst>
              <a:ext uri="{FF2B5EF4-FFF2-40B4-BE49-F238E27FC236}">
                <a16:creationId xmlns:a16="http://schemas.microsoft.com/office/drawing/2014/main" id="{F2DADA96-5574-45D1-8725-C4C22364E363}"/>
              </a:ext>
            </a:extLst>
          </p:cNvPr>
          <p:cNvSpPr txBox="1">
            <a:spLocks noChangeArrowheads="1"/>
          </p:cNvSpPr>
          <p:nvPr userDrawn="1"/>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2020 Capgemini. All rights reserved.</a:t>
            </a: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0243"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a:t>Click to edit Master title style</a:t>
            </a:r>
            <a:endParaRPr lang="en-US"/>
          </a:p>
        </p:txBody>
      </p:sp>
    </p:spTree>
    <p:extLst>
      <p:ext uri="{BB962C8B-B14F-4D97-AF65-F5344CB8AC3E}">
        <p14:creationId xmlns:p14="http://schemas.microsoft.com/office/powerpoint/2010/main" val="1723171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amp; Leadlin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AC82BC9-E786-46DD-9842-5AC92062423E}"/>
              </a:ext>
            </a:extLst>
          </p:cNvPr>
          <p:cNvSpPr>
            <a:spLocks/>
          </p:cNvSpPr>
          <p:nvPr userDrawn="1"/>
        </p:nvSpPr>
        <p:spPr bwMode="auto">
          <a:xfrm rot="5400000">
            <a:off x="9143231" y="-767477"/>
            <a:ext cx="2281288" cy="3816245"/>
          </a:xfrm>
          <a:custGeom>
            <a:avLst/>
            <a:gdLst>
              <a:gd name="connsiteX0" fmla="*/ 0 w 1736019"/>
              <a:gd name="connsiteY0" fmla="*/ 3080944 h 3080944"/>
              <a:gd name="connsiteX1" fmla="*/ 0 w 1736019"/>
              <a:gd name="connsiteY1" fmla="*/ 34529 h 3080944"/>
              <a:gd name="connsiteX2" fmla="*/ 0 w 1736019"/>
              <a:gd name="connsiteY2" fmla="*/ 0 h 3080944"/>
              <a:gd name="connsiteX3" fmla="*/ 1736019 w 1736019"/>
              <a:gd name="connsiteY3" fmla="*/ 0 h 3080944"/>
              <a:gd name="connsiteX4" fmla="*/ 1631857 w 1736019"/>
              <a:gd name="connsiteY4" fmla="*/ 24585 h 3080944"/>
              <a:gd name="connsiteX5" fmla="*/ 627062 w 1736019"/>
              <a:gd name="connsiteY5" fmla="*/ 1645987 h 3080944"/>
              <a:gd name="connsiteX6" fmla="*/ 98604 w 1736019"/>
              <a:gd name="connsiteY6" fmla="*/ 2967459 h 3080944"/>
              <a:gd name="connsiteX7" fmla="*/ 0 w 1736019"/>
              <a:gd name="connsiteY7" fmla="*/ 3080944 h 3080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6019" h="3080944">
                <a:moveTo>
                  <a:pt x="0" y="3080944"/>
                </a:moveTo>
                <a:cubicBezTo>
                  <a:pt x="0" y="3080944"/>
                  <a:pt x="0" y="3080944"/>
                  <a:pt x="0" y="34529"/>
                </a:cubicBezTo>
                <a:lnTo>
                  <a:pt x="0" y="0"/>
                </a:lnTo>
                <a:lnTo>
                  <a:pt x="1736019" y="0"/>
                </a:lnTo>
                <a:lnTo>
                  <a:pt x="1631857" y="24585"/>
                </a:lnTo>
                <a:cubicBezTo>
                  <a:pt x="1111749" y="190186"/>
                  <a:pt x="853833" y="922519"/>
                  <a:pt x="627062" y="1645987"/>
                </a:cubicBezTo>
                <a:cubicBezTo>
                  <a:pt x="463749" y="2162975"/>
                  <a:pt x="317383" y="2674919"/>
                  <a:pt x="98604" y="2967459"/>
                </a:cubicBezTo>
                <a:cubicBezTo>
                  <a:pt x="67791" y="3010331"/>
                  <a:pt x="33895" y="3048160"/>
                  <a:pt x="0" y="3080944"/>
                </a:cubicBez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1267"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3" y="1"/>
            <a:ext cx="9197589" cy="1062180"/>
          </a:xfrm>
        </p:spPr>
        <p:txBody>
          <a:bodyPr/>
          <a:lstStyle>
            <a:lvl1pPr>
              <a:defRPr sz="2400"/>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955800"/>
            <a:ext cx="11793979" cy="4026560"/>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39" y="1495448"/>
            <a:ext cx="9857879" cy="460353"/>
          </a:xfrm>
        </p:spPr>
        <p:txBody>
          <a:bodyPr/>
          <a:lstStyle>
            <a:lvl1pPr marL="0" indent="0">
              <a:buNone/>
              <a:defRPr sz="2000" b="1">
                <a:solidFill>
                  <a:schemeClr val="accent2"/>
                </a:solidFill>
              </a:defRPr>
            </a:lvl1pPr>
          </a:lstStyle>
          <a:p>
            <a:pPr lvl="0"/>
            <a:r>
              <a:rPr lang="fr-FR"/>
              <a:t>Click to </a:t>
            </a:r>
            <a:r>
              <a:rPr lang="fr-FR" err="1"/>
              <a:t>edit</a:t>
            </a:r>
            <a:r>
              <a:rPr lang="fr-FR"/>
              <a:t> Master </a:t>
            </a:r>
            <a:r>
              <a:rPr lang="fr-FR" err="1"/>
              <a:t>text</a:t>
            </a:r>
            <a:r>
              <a:rPr lang="fr-FR"/>
              <a:t>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1A6A9C-711C-492D-B888-AEC062848D49}"/>
              </a:ext>
            </a:extLst>
          </p:cNvPr>
          <p:cNvSpPr/>
          <p:nvPr userDrawn="1"/>
        </p:nvSpPr>
        <p:spPr>
          <a:xfrm>
            <a:off x="6268825" y="6315959"/>
            <a:ext cx="4326903" cy="556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7" name="Text Box 8">
            <a:extLst>
              <a:ext uri="{FF2B5EF4-FFF2-40B4-BE49-F238E27FC236}">
                <a16:creationId xmlns:a16="http://schemas.microsoft.com/office/drawing/2014/main" id="{FA04DA6A-6BFD-4870-A6E2-4F1B0F36E395}"/>
              </a:ext>
            </a:extLst>
          </p:cNvPr>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chemeClr val="bg1"/>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a:xfrm>
            <a:off x="2" y="1"/>
            <a:ext cx="6551627" cy="1062180"/>
          </a:xfrm>
        </p:spPr>
        <p:txBody>
          <a:bodyPr/>
          <a:lstStyle>
            <a:lvl1pPr>
              <a:defRPr sz="2400">
                <a:solidFill>
                  <a:schemeClr val="tx2"/>
                </a:solidFill>
              </a:defRPr>
            </a:lvl1pPr>
          </a:lstStyle>
          <a:p>
            <a:r>
              <a:rPr lang="en-US"/>
              <a:t>Click to edit Master title style</a:t>
            </a:r>
          </a:p>
        </p:txBody>
      </p:sp>
      <p:sp>
        <p:nvSpPr>
          <p:cNvPr id="3" name="Content Placeholder 2"/>
          <p:cNvSpPr>
            <a:spLocks noGrp="1"/>
          </p:cNvSpPr>
          <p:nvPr>
            <p:ph idx="1"/>
          </p:nvPr>
        </p:nvSpPr>
        <p:spPr>
          <a:xfrm>
            <a:off x="398022" y="1501978"/>
            <a:ext cx="6944887" cy="4636540"/>
          </a:xfrm>
        </p:spPr>
        <p:txBody>
          <a:bodyPr/>
          <a:lstStyle>
            <a:lvl1pPr>
              <a:buClr>
                <a:schemeClr val="tx2"/>
              </a:buClr>
              <a:defRPr>
                <a:solidFill>
                  <a:schemeClr val="tx1"/>
                </a:solidFill>
              </a:defRPr>
            </a:lvl1pPr>
            <a:lvl2pPr marL="687388" indent="-339725">
              <a:buClr>
                <a:schemeClr val="tx2"/>
              </a:buClr>
              <a:defRPr>
                <a:solidFill>
                  <a:schemeClr val="tx1"/>
                </a:solidFill>
              </a:defRPr>
            </a:lvl2pPr>
            <a:lvl3pPr marL="857250" indent="-176213">
              <a:buClr>
                <a:schemeClr val="tx2"/>
              </a:buClr>
              <a:defRPr>
                <a:solidFill>
                  <a:schemeClr val="tx1"/>
                </a:solidFill>
              </a:defRPr>
            </a:lvl3pPr>
            <a:lvl4pPr marL="1027113" indent="-163513">
              <a:buClr>
                <a:schemeClr val="tx2"/>
              </a:buClr>
              <a:defRPr>
                <a:solidFill>
                  <a:schemeClr val="tx1"/>
                </a:solidFill>
              </a:defRPr>
            </a:lvl4pPr>
            <a:lvl5pPr marL="804863" indent="-177800">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Freeform: Shape 8">
            <a:extLst>
              <a:ext uri="{FF2B5EF4-FFF2-40B4-BE49-F238E27FC236}">
                <a16:creationId xmlns:a16="http://schemas.microsoft.com/office/drawing/2014/main" id="{803ED2D6-B7D1-4B32-A2E7-99A8B909511A}"/>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Line 7">
            <a:extLst>
              <a:ext uri="{FF2B5EF4-FFF2-40B4-BE49-F238E27FC236}">
                <a16:creationId xmlns:a16="http://schemas.microsoft.com/office/drawing/2014/main" id="{91AF79E1-A2BA-4C2B-A64B-AC7FBA08FAAE}"/>
              </a:ext>
            </a:extLst>
          </p:cNvPr>
          <p:cNvSpPr>
            <a:spLocks noChangeShapeType="1"/>
          </p:cNvSpPr>
          <p:nvPr userDrawn="1"/>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Box 8">
            <a:extLst>
              <a:ext uri="{FF2B5EF4-FFF2-40B4-BE49-F238E27FC236}">
                <a16:creationId xmlns:a16="http://schemas.microsoft.com/office/drawing/2014/main" id="{BD0CB6C3-86ED-446B-9907-088B9201D51E}"/>
              </a:ext>
            </a:extLst>
          </p:cNvPr>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chemeClr val="bg1"/>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ext Box 9">
            <a:extLst>
              <a:ext uri="{FF2B5EF4-FFF2-40B4-BE49-F238E27FC236}">
                <a16:creationId xmlns:a16="http://schemas.microsoft.com/office/drawing/2014/main" id="{B9C39754-C22E-470A-B954-3FD759DB58DC}"/>
              </a:ext>
            </a:extLst>
          </p:cNvPr>
          <p:cNvSpPr txBox="1">
            <a:spLocks noChangeArrowheads="1"/>
          </p:cNvSpPr>
          <p:nvPr userDrawn="1"/>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a:solidFill>
                  <a:schemeClr val="bg1"/>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2020 Capgemini. All rights reserved.</a:t>
            </a:r>
          </a:p>
        </p:txBody>
      </p:sp>
    </p:spTree>
    <p:extLst>
      <p:ext uri="{BB962C8B-B14F-4D97-AF65-F5344CB8AC3E}">
        <p14:creationId xmlns:p14="http://schemas.microsoft.com/office/powerpoint/2010/main" val="3942871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grpSp>
        <p:nvGrpSpPr>
          <p:cNvPr id="13" name="Groupe 1">
            <a:extLst>
              <a:ext uri="{FF2B5EF4-FFF2-40B4-BE49-F238E27FC236}">
                <a16:creationId xmlns:a16="http://schemas.microsoft.com/office/drawing/2014/main" id="{16261A4D-1CE8-4020-AF1F-B106D07C3AE4}"/>
              </a:ext>
            </a:extLst>
          </p:cNvPr>
          <p:cNvGrpSpPr/>
          <p:nvPr userDrawn="1"/>
        </p:nvGrpSpPr>
        <p:grpSpPr>
          <a:xfrm>
            <a:off x="1589" y="-3175"/>
            <a:ext cx="7202776" cy="6861175"/>
            <a:chOff x="1588" y="-3175"/>
            <a:chExt cx="7485063" cy="6889750"/>
          </a:xfrm>
        </p:grpSpPr>
        <p:sp>
          <p:nvSpPr>
            <p:cNvPr id="14" name="Freeform 5">
              <a:extLst>
                <a:ext uri="{FF2B5EF4-FFF2-40B4-BE49-F238E27FC236}">
                  <a16:creationId xmlns:a16="http://schemas.microsoft.com/office/drawing/2014/main" id="{C5214DC7-A9B4-4D0E-96D8-8B9D851391BA}"/>
                </a:ext>
              </a:extLst>
            </p:cNvPr>
            <p:cNvSpPr>
              <a:spLocks/>
            </p:cNvSpPr>
            <p:nvPr userDrawn="1"/>
          </p:nvSpPr>
          <p:spPr bwMode="auto">
            <a:xfrm>
              <a:off x="1588" y="-3175"/>
              <a:ext cx="5280025" cy="6889750"/>
            </a:xfrm>
            <a:custGeom>
              <a:avLst/>
              <a:gdLst/>
              <a:ahLst/>
              <a:cxnLst>
                <a:cxn ang="0">
                  <a:pos x="1" y="2835"/>
                </a:cxn>
                <a:cxn ang="0">
                  <a:pos x="149" y="2735"/>
                </a:cxn>
                <a:cxn ang="0">
                  <a:pos x="393" y="2614"/>
                </a:cxn>
                <a:cxn ang="0">
                  <a:pos x="663" y="2508"/>
                </a:cxn>
                <a:cxn ang="0">
                  <a:pos x="691" y="2498"/>
                </a:cxn>
                <a:cxn ang="0">
                  <a:pos x="699" y="2495"/>
                </a:cxn>
                <a:cxn ang="0">
                  <a:pos x="814" y="2453"/>
                </a:cxn>
                <a:cxn ang="0">
                  <a:pos x="1047" y="2369"/>
                </a:cxn>
                <a:cxn ang="0">
                  <a:pos x="1208" y="2307"/>
                </a:cxn>
                <a:cxn ang="0">
                  <a:pos x="1405" y="2222"/>
                </a:cxn>
                <a:cxn ang="0">
                  <a:pos x="1549" y="2149"/>
                </a:cxn>
                <a:cxn ang="0">
                  <a:pos x="1664" y="2081"/>
                </a:cxn>
                <a:cxn ang="0">
                  <a:pos x="1772" y="2004"/>
                </a:cxn>
                <a:cxn ang="0">
                  <a:pos x="1889" y="1903"/>
                </a:cxn>
                <a:cxn ang="0">
                  <a:pos x="2001" y="1776"/>
                </a:cxn>
                <a:cxn ang="0">
                  <a:pos x="2058" y="1691"/>
                </a:cxn>
                <a:cxn ang="0">
                  <a:pos x="2116" y="1571"/>
                </a:cxn>
                <a:cxn ang="0">
                  <a:pos x="2170" y="1375"/>
                </a:cxn>
                <a:cxn ang="0">
                  <a:pos x="2199" y="1207"/>
                </a:cxn>
                <a:cxn ang="0">
                  <a:pos x="2206" y="940"/>
                </a:cxn>
                <a:cxn ang="0">
                  <a:pos x="2179" y="751"/>
                </a:cxn>
                <a:cxn ang="0">
                  <a:pos x="2123" y="578"/>
                </a:cxn>
                <a:cxn ang="0">
                  <a:pos x="2068" y="464"/>
                </a:cxn>
                <a:cxn ang="0">
                  <a:pos x="2010" y="370"/>
                </a:cxn>
                <a:cxn ang="0">
                  <a:pos x="1957" y="298"/>
                </a:cxn>
                <a:cxn ang="0">
                  <a:pos x="1843" y="174"/>
                </a:cxn>
                <a:cxn ang="0">
                  <a:pos x="1733" y="77"/>
                </a:cxn>
                <a:cxn ang="0">
                  <a:pos x="1630" y="0"/>
                </a:cxn>
                <a:cxn ang="0">
                  <a:pos x="0" y="0"/>
                </a:cxn>
                <a:cxn ang="0">
                  <a:pos x="0" y="2884"/>
                </a:cxn>
                <a:cxn ang="0">
                  <a:pos x="1" y="2884"/>
                </a:cxn>
                <a:cxn ang="0">
                  <a:pos x="1" y="2835"/>
                </a:cxn>
              </a:cxnLst>
              <a:rect l="0" t="0" r="r" b="b"/>
              <a:pathLst>
                <a:path w="2212" h="2884">
                  <a:moveTo>
                    <a:pt x="1" y="2835"/>
                  </a:moveTo>
                  <a:cubicBezTo>
                    <a:pt x="48" y="2798"/>
                    <a:pt x="98" y="2765"/>
                    <a:pt x="149" y="2735"/>
                  </a:cubicBezTo>
                  <a:cubicBezTo>
                    <a:pt x="228" y="2689"/>
                    <a:pt x="309" y="2650"/>
                    <a:pt x="393" y="2614"/>
                  </a:cubicBezTo>
                  <a:cubicBezTo>
                    <a:pt x="482" y="2576"/>
                    <a:pt x="572" y="2541"/>
                    <a:pt x="663" y="2508"/>
                  </a:cubicBezTo>
                  <a:cubicBezTo>
                    <a:pt x="672" y="2505"/>
                    <a:pt x="682" y="2501"/>
                    <a:pt x="691" y="2498"/>
                  </a:cubicBezTo>
                  <a:cubicBezTo>
                    <a:pt x="693" y="2496"/>
                    <a:pt x="696" y="2495"/>
                    <a:pt x="699" y="2495"/>
                  </a:cubicBezTo>
                  <a:cubicBezTo>
                    <a:pt x="737" y="2481"/>
                    <a:pt x="776" y="2467"/>
                    <a:pt x="814" y="2453"/>
                  </a:cubicBezTo>
                  <a:cubicBezTo>
                    <a:pt x="892" y="2425"/>
                    <a:pt x="969" y="2397"/>
                    <a:pt x="1047" y="2369"/>
                  </a:cubicBezTo>
                  <a:cubicBezTo>
                    <a:pt x="1101" y="2349"/>
                    <a:pt x="1155" y="2328"/>
                    <a:pt x="1208" y="2307"/>
                  </a:cubicBezTo>
                  <a:cubicBezTo>
                    <a:pt x="1274" y="2281"/>
                    <a:pt x="1340" y="2253"/>
                    <a:pt x="1405" y="2222"/>
                  </a:cubicBezTo>
                  <a:cubicBezTo>
                    <a:pt x="1453" y="2200"/>
                    <a:pt x="1501" y="2176"/>
                    <a:pt x="1549" y="2149"/>
                  </a:cubicBezTo>
                  <a:cubicBezTo>
                    <a:pt x="1588" y="2127"/>
                    <a:pt x="1626" y="2105"/>
                    <a:pt x="1664" y="2081"/>
                  </a:cubicBezTo>
                  <a:cubicBezTo>
                    <a:pt x="1701" y="2057"/>
                    <a:pt x="1737" y="2032"/>
                    <a:pt x="1772" y="2004"/>
                  </a:cubicBezTo>
                  <a:cubicBezTo>
                    <a:pt x="1813" y="1973"/>
                    <a:pt x="1852" y="1940"/>
                    <a:pt x="1889" y="1903"/>
                  </a:cubicBezTo>
                  <a:cubicBezTo>
                    <a:pt x="1929" y="1864"/>
                    <a:pt x="1967" y="1821"/>
                    <a:pt x="2001" y="1776"/>
                  </a:cubicBezTo>
                  <a:cubicBezTo>
                    <a:pt x="2022" y="1749"/>
                    <a:pt x="2039" y="1719"/>
                    <a:pt x="2058" y="1691"/>
                  </a:cubicBezTo>
                  <a:cubicBezTo>
                    <a:pt x="2082" y="1653"/>
                    <a:pt x="2101" y="1613"/>
                    <a:pt x="2116" y="1571"/>
                  </a:cubicBezTo>
                  <a:cubicBezTo>
                    <a:pt x="2140" y="1507"/>
                    <a:pt x="2153" y="1441"/>
                    <a:pt x="2170" y="1375"/>
                  </a:cubicBezTo>
                  <a:cubicBezTo>
                    <a:pt x="2184" y="1320"/>
                    <a:pt x="2192" y="1264"/>
                    <a:pt x="2199" y="1207"/>
                  </a:cubicBezTo>
                  <a:cubicBezTo>
                    <a:pt x="2210" y="1118"/>
                    <a:pt x="2212" y="1029"/>
                    <a:pt x="2206" y="940"/>
                  </a:cubicBezTo>
                  <a:cubicBezTo>
                    <a:pt x="2202" y="876"/>
                    <a:pt x="2195" y="813"/>
                    <a:pt x="2179" y="751"/>
                  </a:cubicBezTo>
                  <a:cubicBezTo>
                    <a:pt x="2164" y="692"/>
                    <a:pt x="2148" y="633"/>
                    <a:pt x="2123" y="578"/>
                  </a:cubicBezTo>
                  <a:cubicBezTo>
                    <a:pt x="2106" y="539"/>
                    <a:pt x="2090" y="500"/>
                    <a:pt x="2068" y="464"/>
                  </a:cubicBezTo>
                  <a:cubicBezTo>
                    <a:pt x="2050" y="432"/>
                    <a:pt x="2032" y="400"/>
                    <a:pt x="2010" y="370"/>
                  </a:cubicBezTo>
                  <a:cubicBezTo>
                    <a:pt x="1993" y="346"/>
                    <a:pt x="1976" y="321"/>
                    <a:pt x="1957" y="298"/>
                  </a:cubicBezTo>
                  <a:cubicBezTo>
                    <a:pt x="1921" y="255"/>
                    <a:pt x="1884" y="213"/>
                    <a:pt x="1843" y="174"/>
                  </a:cubicBezTo>
                  <a:cubicBezTo>
                    <a:pt x="1808" y="140"/>
                    <a:pt x="1772" y="107"/>
                    <a:pt x="1733" y="77"/>
                  </a:cubicBezTo>
                  <a:cubicBezTo>
                    <a:pt x="1699" y="50"/>
                    <a:pt x="1665" y="25"/>
                    <a:pt x="1630" y="0"/>
                  </a:cubicBezTo>
                  <a:cubicBezTo>
                    <a:pt x="0" y="0"/>
                    <a:pt x="0" y="0"/>
                    <a:pt x="0" y="0"/>
                  </a:cubicBezTo>
                  <a:cubicBezTo>
                    <a:pt x="0" y="961"/>
                    <a:pt x="0" y="1923"/>
                    <a:pt x="0" y="2884"/>
                  </a:cubicBezTo>
                  <a:cubicBezTo>
                    <a:pt x="1" y="2884"/>
                    <a:pt x="1" y="2884"/>
                    <a:pt x="1" y="2884"/>
                  </a:cubicBezTo>
                  <a:cubicBezTo>
                    <a:pt x="1" y="2868"/>
                    <a:pt x="1" y="2852"/>
                    <a:pt x="1" y="2835"/>
                  </a:cubicBezTo>
                  <a:close/>
                </a:path>
              </a:pathLst>
            </a:custGeom>
            <a:solidFill>
              <a:schemeClr val="accent2"/>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8">
              <a:extLst>
                <a:ext uri="{FF2B5EF4-FFF2-40B4-BE49-F238E27FC236}">
                  <a16:creationId xmlns:a16="http://schemas.microsoft.com/office/drawing/2014/main" id="{DEDBB592-5F4B-4E06-9B66-D926B045C0B1}"/>
                </a:ext>
              </a:extLst>
            </p:cNvPr>
            <p:cNvSpPr>
              <a:spLocks/>
            </p:cNvSpPr>
            <p:nvPr userDrawn="1"/>
          </p:nvSpPr>
          <p:spPr bwMode="auto">
            <a:xfrm>
              <a:off x="4763" y="-3175"/>
              <a:ext cx="7481888" cy="6889750"/>
            </a:xfrm>
            <a:custGeom>
              <a:avLst/>
              <a:gdLst/>
              <a:ahLst/>
              <a:cxnLst>
                <a:cxn ang="0">
                  <a:pos x="3123" y="2136"/>
                </a:cxn>
                <a:cxn ang="0">
                  <a:pos x="3069" y="1788"/>
                </a:cxn>
                <a:cxn ang="0">
                  <a:pos x="3010" y="1567"/>
                </a:cxn>
                <a:cxn ang="0">
                  <a:pos x="2955" y="1406"/>
                </a:cxn>
                <a:cxn ang="0">
                  <a:pos x="2899" y="1268"/>
                </a:cxn>
                <a:cxn ang="0">
                  <a:pos x="2842" y="1144"/>
                </a:cxn>
                <a:cxn ang="0">
                  <a:pos x="2785" y="1036"/>
                </a:cxn>
                <a:cxn ang="0">
                  <a:pos x="2731" y="941"/>
                </a:cxn>
                <a:cxn ang="0">
                  <a:pos x="2673" y="849"/>
                </a:cxn>
                <a:cxn ang="0">
                  <a:pos x="2618" y="768"/>
                </a:cxn>
                <a:cxn ang="0">
                  <a:pos x="2561" y="691"/>
                </a:cxn>
                <a:cxn ang="0">
                  <a:pos x="2505" y="620"/>
                </a:cxn>
                <a:cxn ang="0">
                  <a:pos x="2394" y="493"/>
                </a:cxn>
                <a:cxn ang="0">
                  <a:pos x="2393" y="492"/>
                </a:cxn>
                <a:cxn ang="0">
                  <a:pos x="2336" y="432"/>
                </a:cxn>
                <a:cxn ang="0">
                  <a:pos x="2222" y="324"/>
                </a:cxn>
                <a:cxn ang="0">
                  <a:pos x="2112" y="231"/>
                </a:cxn>
                <a:cxn ang="0">
                  <a:pos x="1997" y="144"/>
                </a:cxn>
                <a:cxn ang="0">
                  <a:pos x="1885" y="70"/>
                </a:cxn>
                <a:cxn ang="0">
                  <a:pos x="1773" y="3"/>
                </a:cxn>
                <a:cxn ang="0">
                  <a:pos x="1767" y="0"/>
                </a:cxn>
                <a:cxn ang="0">
                  <a:pos x="1711" y="0"/>
                </a:cxn>
                <a:cxn ang="0">
                  <a:pos x="1629" y="0"/>
                </a:cxn>
                <a:cxn ang="0">
                  <a:pos x="1732" y="77"/>
                </a:cxn>
                <a:cxn ang="0">
                  <a:pos x="1842" y="174"/>
                </a:cxn>
                <a:cxn ang="0">
                  <a:pos x="1956" y="298"/>
                </a:cxn>
                <a:cxn ang="0">
                  <a:pos x="2009" y="370"/>
                </a:cxn>
                <a:cxn ang="0">
                  <a:pos x="2067" y="464"/>
                </a:cxn>
                <a:cxn ang="0">
                  <a:pos x="2122" y="578"/>
                </a:cxn>
                <a:cxn ang="0">
                  <a:pos x="2178" y="751"/>
                </a:cxn>
                <a:cxn ang="0">
                  <a:pos x="2205" y="940"/>
                </a:cxn>
                <a:cxn ang="0">
                  <a:pos x="2198" y="1207"/>
                </a:cxn>
                <a:cxn ang="0">
                  <a:pos x="2169" y="1375"/>
                </a:cxn>
                <a:cxn ang="0">
                  <a:pos x="2115" y="1571"/>
                </a:cxn>
                <a:cxn ang="0">
                  <a:pos x="2057" y="1691"/>
                </a:cxn>
                <a:cxn ang="0">
                  <a:pos x="2000" y="1776"/>
                </a:cxn>
                <a:cxn ang="0">
                  <a:pos x="1888" y="1903"/>
                </a:cxn>
                <a:cxn ang="0">
                  <a:pos x="1771" y="2004"/>
                </a:cxn>
                <a:cxn ang="0">
                  <a:pos x="1663" y="2081"/>
                </a:cxn>
                <a:cxn ang="0">
                  <a:pos x="1548" y="2149"/>
                </a:cxn>
                <a:cxn ang="0">
                  <a:pos x="1404" y="2222"/>
                </a:cxn>
                <a:cxn ang="0">
                  <a:pos x="1207" y="2307"/>
                </a:cxn>
                <a:cxn ang="0">
                  <a:pos x="1046" y="2369"/>
                </a:cxn>
                <a:cxn ang="0">
                  <a:pos x="813" y="2453"/>
                </a:cxn>
                <a:cxn ang="0">
                  <a:pos x="698" y="2495"/>
                </a:cxn>
                <a:cxn ang="0">
                  <a:pos x="690" y="2498"/>
                </a:cxn>
                <a:cxn ang="0">
                  <a:pos x="662" y="2508"/>
                </a:cxn>
                <a:cxn ang="0">
                  <a:pos x="392" y="2614"/>
                </a:cxn>
                <a:cxn ang="0">
                  <a:pos x="148" y="2735"/>
                </a:cxn>
                <a:cxn ang="0">
                  <a:pos x="0" y="2835"/>
                </a:cxn>
                <a:cxn ang="0">
                  <a:pos x="0" y="2884"/>
                </a:cxn>
                <a:cxn ang="0">
                  <a:pos x="536" y="2884"/>
                </a:cxn>
                <a:cxn ang="0">
                  <a:pos x="2395" y="2884"/>
                </a:cxn>
                <a:cxn ang="0">
                  <a:pos x="2608" y="2884"/>
                </a:cxn>
                <a:cxn ang="0">
                  <a:pos x="2629" y="2870"/>
                </a:cxn>
                <a:cxn ang="0">
                  <a:pos x="2798" y="2779"/>
                </a:cxn>
                <a:cxn ang="0">
                  <a:pos x="2992" y="2729"/>
                </a:cxn>
                <a:cxn ang="0">
                  <a:pos x="3091" y="2723"/>
                </a:cxn>
                <a:cxn ang="0">
                  <a:pos x="3101" y="2715"/>
                </a:cxn>
                <a:cxn ang="0">
                  <a:pos x="3128" y="2493"/>
                </a:cxn>
                <a:cxn ang="0">
                  <a:pos x="3133" y="2390"/>
                </a:cxn>
                <a:cxn ang="0">
                  <a:pos x="3123" y="2136"/>
                </a:cxn>
              </a:cxnLst>
              <a:rect l="0" t="0" r="r" b="b"/>
              <a:pathLst>
                <a:path w="3135" h="2884">
                  <a:moveTo>
                    <a:pt x="3123" y="2136"/>
                  </a:moveTo>
                  <a:cubicBezTo>
                    <a:pt x="3111" y="2019"/>
                    <a:pt x="3098" y="1902"/>
                    <a:pt x="3069" y="1788"/>
                  </a:cubicBezTo>
                  <a:cubicBezTo>
                    <a:pt x="3051" y="1714"/>
                    <a:pt x="3036" y="1639"/>
                    <a:pt x="3010" y="1567"/>
                  </a:cubicBezTo>
                  <a:cubicBezTo>
                    <a:pt x="2992" y="1514"/>
                    <a:pt x="2978" y="1458"/>
                    <a:pt x="2955" y="1406"/>
                  </a:cubicBezTo>
                  <a:cubicBezTo>
                    <a:pt x="2936" y="1360"/>
                    <a:pt x="2921" y="1312"/>
                    <a:pt x="2899" y="1268"/>
                  </a:cubicBezTo>
                  <a:cubicBezTo>
                    <a:pt x="2879" y="1227"/>
                    <a:pt x="2864" y="1184"/>
                    <a:pt x="2842" y="1144"/>
                  </a:cubicBezTo>
                  <a:cubicBezTo>
                    <a:pt x="2822" y="1109"/>
                    <a:pt x="2807" y="1071"/>
                    <a:pt x="2785" y="1036"/>
                  </a:cubicBezTo>
                  <a:cubicBezTo>
                    <a:pt x="2766" y="1005"/>
                    <a:pt x="2751" y="972"/>
                    <a:pt x="2731" y="941"/>
                  </a:cubicBezTo>
                  <a:cubicBezTo>
                    <a:pt x="2710" y="911"/>
                    <a:pt x="2694" y="879"/>
                    <a:pt x="2673" y="849"/>
                  </a:cubicBezTo>
                  <a:cubicBezTo>
                    <a:pt x="2653" y="823"/>
                    <a:pt x="2638" y="794"/>
                    <a:pt x="2618" y="768"/>
                  </a:cubicBezTo>
                  <a:cubicBezTo>
                    <a:pt x="2598" y="744"/>
                    <a:pt x="2582" y="716"/>
                    <a:pt x="2561" y="691"/>
                  </a:cubicBezTo>
                  <a:cubicBezTo>
                    <a:pt x="2541" y="668"/>
                    <a:pt x="2524" y="643"/>
                    <a:pt x="2505" y="620"/>
                  </a:cubicBezTo>
                  <a:cubicBezTo>
                    <a:pt x="2469" y="577"/>
                    <a:pt x="2433" y="534"/>
                    <a:pt x="2394" y="493"/>
                  </a:cubicBezTo>
                  <a:cubicBezTo>
                    <a:pt x="2394" y="493"/>
                    <a:pt x="2394" y="493"/>
                    <a:pt x="2393" y="492"/>
                  </a:cubicBezTo>
                  <a:cubicBezTo>
                    <a:pt x="2374" y="473"/>
                    <a:pt x="2356" y="452"/>
                    <a:pt x="2336" y="432"/>
                  </a:cubicBezTo>
                  <a:cubicBezTo>
                    <a:pt x="2299" y="395"/>
                    <a:pt x="2261" y="359"/>
                    <a:pt x="2222" y="324"/>
                  </a:cubicBezTo>
                  <a:cubicBezTo>
                    <a:pt x="2186" y="292"/>
                    <a:pt x="2150" y="261"/>
                    <a:pt x="2112" y="231"/>
                  </a:cubicBezTo>
                  <a:cubicBezTo>
                    <a:pt x="2075" y="201"/>
                    <a:pt x="2036" y="172"/>
                    <a:pt x="1997" y="144"/>
                  </a:cubicBezTo>
                  <a:cubicBezTo>
                    <a:pt x="1960" y="118"/>
                    <a:pt x="1923" y="93"/>
                    <a:pt x="1885" y="70"/>
                  </a:cubicBezTo>
                  <a:cubicBezTo>
                    <a:pt x="1848" y="47"/>
                    <a:pt x="1811" y="25"/>
                    <a:pt x="1773" y="3"/>
                  </a:cubicBezTo>
                  <a:cubicBezTo>
                    <a:pt x="1771" y="2"/>
                    <a:pt x="1769" y="1"/>
                    <a:pt x="1767" y="0"/>
                  </a:cubicBezTo>
                  <a:cubicBezTo>
                    <a:pt x="1711" y="0"/>
                    <a:pt x="1711" y="0"/>
                    <a:pt x="1711" y="0"/>
                  </a:cubicBezTo>
                  <a:cubicBezTo>
                    <a:pt x="1629" y="0"/>
                    <a:pt x="1629" y="0"/>
                    <a:pt x="1629" y="0"/>
                  </a:cubicBezTo>
                  <a:cubicBezTo>
                    <a:pt x="1664" y="25"/>
                    <a:pt x="1698" y="50"/>
                    <a:pt x="1732" y="77"/>
                  </a:cubicBezTo>
                  <a:cubicBezTo>
                    <a:pt x="1771" y="107"/>
                    <a:pt x="1807" y="140"/>
                    <a:pt x="1842" y="174"/>
                  </a:cubicBezTo>
                  <a:cubicBezTo>
                    <a:pt x="1883" y="213"/>
                    <a:pt x="1920" y="255"/>
                    <a:pt x="1956" y="298"/>
                  </a:cubicBezTo>
                  <a:cubicBezTo>
                    <a:pt x="1975" y="321"/>
                    <a:pt x="1992" y="346"/>
                    <a:pt x="2009" y="370"/>
                  </a:cubicBezTo>
                  <a:cubicBezTo>
                    <a:pt x="2031" y="400"/>
                    <a:pt x="2049" y="432"/>
                    <a:pt x="2067" y="464"/>
                  </a:cubicBezTo>
                  <a:cubicBezTo>
                    <a:pt x="2089" y="500"/>
                    <a:pt x="2105" y="539"/>
                    <a:pt x="2122" y="578"/>
                  </a:cubicBezTo>
                  <a:cubicBezTo>
                    <a:pt x="2147" y="633"/>
                    <a:pt x="2163" y="692"/>
                    <a:pt x="2178" y="751"/>
                  </a:cubicBezTo>
                  <a:cubicBezTo>
                    <a:pt x="2194" y="813"/>
                    <a:pt x="2201" y="876"/>
                    <a:pt x="2205" y="940"/>
                  </a:cubicBezTo>
                  <a:cubicBezTo>
                    <a:pt x="2211" y="1029"/>
                    <a:pt x="2209" y="1118"/>
                    <a:pt x="2198" y="1207"/>
                  </a:cubicBezTo>
                  <a:cubicBezTo>
                    <a:pt x="2191" y="1264"/>
                    <a:pt x="2183" y="1320"/>
                    <a:pt x="2169" y="1375"/>
                  </a:cubicBezTo>
                  <a:cubicBezTo>
                    <a:pt x="2152" y="1441"/>
                    <a:pt x="2139" y="1507"/>
                    <a:pt x="2115" y="1571"/>
                  </a:cubicBezTo>
                  <a:cubicBezTo>
                    <a:pt x="2100" y="1613"/>
                    <a:pt x="2081" y="1653"/>
                    <a:pt x="2057" y="1691"/>
                  </a:cubicBezTo>
                  <a:cubicBezTo>
                    <a:pt x="2038" y="1719"/>
                    <a:pt x="2021" y="1749"/>
                    <a:pt x="2000" y="1776"/>
                  </a:cubicBezTo>
                  <a:cubicBezTo>
                    <a:pt x="1966" y="1821"/>
                    <a:pt x="1928" y="1864"/>
                    <a:pt x="1888" y="1903"/>
                  </a:cubicBezTo>
                  <a:cubicBezTo>
                    <a:pt x="1851" y="1940"/>
                    <a:pt x="1812" y="1973"/>
                    <a:pt x="1771" y="2004"/>
                  </a:cubicBezTo>
                  <a:cubicBezTo>
                    <a:pt x="1736" y="2032"/>
                    <a:pt x="1700" y="2057"/>
                    <a:pt x="1663" y="2081"/>
                  </a:cubicBezTo>
                  <a:cubicBezTo>
                    <a:pt x="1625" y="2105"/>
                    <a:pt x="1587" y="2127"/>
                    <a:pt x="1548" y="2149"/>
                  </a:cubicBezTo>
                  <a:cubicBezTo>
                    <a:pt x="1500" y="2176"/>
                    <a:pt x="1452" y="2200"/>
                    <a:pt x="1404" y="2222"/>
                  </a:cubicBezTo>
                  <a:cubicBezTo>
                    <a:pt x="1339" y="2253"/>
                    <a:pt x="1273" y="2281"/>
                    <a:pt x="1207" y="2307"/>
                  </a:cubicBezTo>
                  <a:cubicBezTo>
                    <a:pt x="1154" y="2328"/>
                    <a:pt x="1100" y="2349"/>
                    <a:pt x="1046" y="2369"/>
                  </a:cubicBezTo>
                  <a:cubicBezTo>
                    <a:pt x="968" y="2397"/>
                    <a:pt x="891" y="2425"/>
                    <a:pt x="813" y="2453"/>
                  </a:cubicBezTo>
                  <a:cubicBezTo>
                    <a:pt x="775" y="2467"/>
                    <a:pt x="736" y="2481"/>
                    <a:pt x="698" y="2495"/>
                  </a:cubicBezTo>
                  <a:cubicBezTo>
                    <a:pt x="695" y="2496"/>
                    <a:pt x="692" y="2497"/>
                    <a:pt x="690" y="2498"/>
                  </a:cubicBezTo>
                  <a:cubicBezTo>
                    <a:pt x="681" y="2501"/>
                    <a:pt x="671" y="2505"/>
                    <a:pt x="662" y="2508"/>
                  </a:cubicBezTo>
                  <a:cubicBezTo>
                    <a:pt x="571" y="2541"/>
                    <a:pt x="481" y="2576"/>
                    <a:pt x="392" y="2614"/>
                  </a:cubicBezTo>
                  <a:cubicBezTo>
                    <a:pt x="308" y="2650"/>
                    <a:pt x="227" y="2689"/>
                    <a:pt x="148" y="2735"/>
                  </a:cubicBezTo>
                  <a:cubicBezTo>
                    <a:pt x="97" y="2765"/>
                    <a:pt x="47" y="2798"/>
                    <a:pt x="0" y="2835"/>
                  </a:cubicBezTo>
                  <a:cubicBezTo>
                    <a:pt x="0" y="2852"/>
                    <a:pt x="0" y="2868"/>
                    <a:pt x="0" y="2884"/>
                  </a:cubicBezTo>
                  <a:cubicBezTo>
                    <a:pt x="536" y="2884"/>
                    <a:pt x="536" y="2884"/>
                    <a:pt x="536" y="2884"/>
                  </a:cubicBezTo>
                  <a:cubicBezTo>
                    <a:pt x="2395" y="2884"/>
                    <a:pt x="2395" y="2884"/>
                    <a:pt x="2395" y="2884"/>
                  </a:cubicBezTo>
                  <a:cubicBezTo>
                    <a:pt x="2608" y="2884"/>
                    <a:pt x="2608" y="2884"/>
                    <a:pt x="2608" y="2884"/>
                  </a:cubicBezTo>
                  <a:cubicBezTo>
                    <a:pt x="2615" y="2880"/>
                    <a:pt x="2622" y="2875"/>
                    <a:pt x="2629" y="2870"/>
                  </a:cubicBezTo>
                  <a:cubicBezTo>
                    <a:pt x="2682" y="2833"/>
                    <a:pt x="2738" y="2803"/>
                    <a:pt x="2798" y="2779"/>
                  </a:cubicBezTo>
                  <a:cubicBezTo>
                    <a:pt x="2861" y="2754"/>
                    <a:pt x="2926" y="2738"/>
                    <a:pt x="2992" y="2729"/>
                  </a:cubicBezTo>
                  <a:cubicBezTo>
                    <a:pt x="3025" y="2725"/>
                    <a:pt x="3058" y="2724"/>
                    <a:pt x="3091" y="2723"/>
                  </a:cubicBezTo>
                  <a:cubicBezTo>
                    <a:pt x="3097" y="2723"/>
                    <a:pt x="3099" y="2722"/>
                    <a:pt x="3101" y="2715"/>
                  </a:cubicBezTo>
                  <a:cubicBezTo>
                    <a:pt x="3115" y="2641"/>
                    <a:pt x="3120" y="2567"/>
                    <a:pt x="3128" y="2493"/>
                  </a:cubicBezTo>
                  <a:cubicBezTo>
                    <a:pt x="3132" y="2459"/>
                    <a:pt x="3132" y="2424"/>
                    <a:pt x="3133" y="2390"/>
                  </a:cubicBezTo>
                  <a:cubicBezTo>
                    <a:pt x="3135" y="2305"/>
                    <a:pt x="3131" y="2221"/>
                    <a:pt x="3123" y="2136"/>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 name="Title 1"/>
          <p:cNvSpPr>
            <a:spLocks noGrp="1"/>
          </p:cNvSpPr>
          <p:nvPr>
            <p:ph type="title"/>
          </p:nvPr>
        </p:nvSpPr>
        <p:spPr>
          <a:xfrm>
            <a:off x="2" y="1"/>
            <a:ext cx="6551627" cy="1062180"/>
          </a:xfrm>
        </p:spPr>
        <p:txBody>
          <a:bodyPr/>
          <a:lstStyle>
            <a:lvl1pPr>
              <a:defRPr sz="2400">
                <a:solidFill>
                  <a:schemeClr val="bg1"/>
                </a:solidFill>
              </a:defRPr>
            </a:lvl1pPr>
          </a:lstStyle>
          <a:p>
            <a:r>
              <a:rPr lang="en-US"/>
              <a:t>Click to edit Master title style</a:t>
            </a:r>
          </a:p>
        </p:txBody>
      </p:sp>
      <p:sp>
        <p:nvSpPr>
          <p:cNvPr id="3" name="Content Placeholder 2"/>
          <p:cNvSpPr>
            <a:spLocks noGrp="1"/>
          </p:cNvSpPr>
          <p:nvPr>
            <p:ph idx="1"/>
          </p:nvPr>
        </p:nvSpPr>
        <p:spPr>
          <a:xfrm>
            <a:off x="398022" y="1501978"/>
            <a:ext cx="6944887" cy="4636540"/>
          </a:xfrm>
        </p:spPr>
        <p:txBody>
          <a:bodyPr/>
          <a:lstStyle>
            <a:lvl1pPr>
              <a:buClr>
                <a:schemeClr val="bg1"/>
              </a:buClr>
              <a:defRPr>
                <a:solidFill>
                  <a:schemeClr val="bg1"/>
                </a:solidFill>
              </a:defRPr>
            </a:lvl1pPr>
            <a:lvl2pPr marL="687388" indent="-339725">
              <a:buClr>
                <a:schemeClr val="bg1"/>
              </a:buClr>
              <a:defRPr>
                <a:solidFill>
                  <a:schemeClr val="bg1"/>
                </a:solidFill>
              </a:defRPr>
            </a:lvl2pPr>
            <a:lvl3pPr marL="857250" indent="-176213">
              <a:buClr>
                <a:schemeClr val="bg1"/>
              </a:buClr>
              <a:defRPr>
                <a:solidFill>
                  <a:schemeClr val="bg1"/>
                </a:solidFill>
              </a:defRPr>
            </a:lvl3pPr>
            <a:lvl4pPr marL="1027113" indent="-163513">
              <a:buClr>
                <a:schemeClr val="bg1"/>
              </a:buClr>
              <a:defRPr>
                <a:solidFill>
                  <a:schemeClr val="bg1"/>
                </a:solidFill>
              </a:defRPr>
            </a:lvl4pPr>
            <a:lvl5pPr marL="804863" indent="-177800">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4" name="Group 3">
            <a:extLst>
              <a:ext uri="{FF2B5EF4-FFF2-40B4-BE49-F238E27FC236}">
                <a16:creationId xmlns:a16="http://schemas.microsoft.com/office/drawing/2014/main" id="{51563DC7-9527-46B0-964A-30F4F4741D14}"/>
              </a:ext>
            </a:extLst>
          </p:cNvPr>
          <p:cNvGrpSpPr/>
          <p:nvPr userDrawn="1"/>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5672DDC8-413E-4FA5-887F-B312BBC2C1C3}"/>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F5BCA0CE-34A6-4044-8D32-49D29D456A6D}"/>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15057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 1">
    <p:bg>
      <p:bgPr>
        <a:solidFill>
          <a:srgbClr val="EDEDED"/>
        </a:solidFill>
        <a:effectLst/>
      </p:bgPr>
    </p:bg>
    <p:spTree>
      <p:nvGrpSpPr>
        <p:cNvPr id="1" name=""/>
        <p:cNvGrpSpPr/>
        <p:nvPr/>
      </p:nvGrpSpPr>
      <p:grpSpPr>
        <a:xfrm>
          <a:off x="0" y="0"/>
          <a:ext cx="0" cy="0"/>
          <a:chOff x="0" y="0"/>
          <a:chExt cx="0" cy="0"/>
        </a:xfrm>
      </p:grpSpPr>
      <p:pic>
        <p:nvPicPr>
          <p:cNvPr id="10" name="Picture 9" descr="A picture containing indoor, sitting, white, brown&#10;&#10;Description automatically generated">
            <a:extLst>
              <a:ext uri="{FF2B5EF4-FFF2-40B4-BE49-F238E27FC236}">
                <a16:creationId xmlns:a16="http://schemas.microsoft.com/office/drawing/2014/main" id="{A77261E1-A5DD-4596-A291-E2E0AE0935C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0"/>
            <a:ext cx="12191999" cy="6846012"/>
          </a:xfrm>
          <a:prstGeom prst="rect">
            <a:avLst/>
          </a:prstGeom>
        </p:spPr>
      </p:pic>
      <p:sp>
        <p:nvSpPr>
          <p:cNvPr id="14" name="Freeform 29">
            <a:extLst>
              <a:ext uri="{FF2B5EF4-FFF2-40B4-BE49-F238E27FC236}">
                <a16:creationId xmlns:a16="http://schemas.microsoft.com/office/drawing/2014/main" id="{4CF5CEFA-D55C-4CC2-9EB3-230057D9E7DF}"/>
              </a:ext>
            </a:extLst>
          </p:cNvPr>
          <p:cNvSpPr>
            <a:spLocks/>
          </p:cNvSpPr>
          <p:nvPr userDrawn="1"/>
        </p:nvSpPr>
        <p:spPr bwMode="auto">
          <a:xfrm rot="16200000">
            <a:off x="4782324" y="-541456"/>
            <a:ext cx="2627352" cy="12191999"/>
          </a:xfrm>
          <a:custGeom>
            <a:avLst/>
            <a:gdLst>
              <a:gd name="T0" fmla="*/ 0 w 2057"/>
              <a:gd name="T1" fmla="*/ 1924 h 2143"/>
              <a:gd name="T2" fmla="*/ 2057 w 2057"/>
              <a:gd name="T3" fmla="*/ 1924 h 2143"/>
              <a:gd name="T4" fmla="*/ 2057 w 2057"/>
              <a:gd name="T5" fmla="*/ 1174 h 2143"/>
              <a:gd name="T6" fmla="*/ 927 w 2057"/>
              <a:gd name="T7" fmla="*/ 1472 h 2143"/>
              <a:gd name="T8" fmla="*/ 638 w 2057"/>
              <a:gd name="T9" fmla="*/ 915 h 2143"/>
              <a:gd name="T10" fmla="*/ 654 w 2057"/>
              <a:gd name="T11" fmla="*/ 0 h 2143"/>
              <a:gd name="T12" fmla="*/ 0 w 2057"/>
              <a:gd name="T13" fmla="*/ 101 h 2143"/>
              <a:gd name="T14" fmla="*/ 0 w 2057"/>
              <a:gd name="T15" fmla="*/ 1924 h 2143"/>
              <a:gd name="connsiteX0" fmla="*/ 0 w 10000"/>
              <a:gd name="connsiteY0" fmla="*/ 8978 h 8978"/>
              <a:gd name="connsiteX1" fmla="*/ 10000 w 10000"/>
              <a:gd name="connsiteY1" fmla="*/ 8978 h 8978"/>
              <a:gd name="connsiteX2" fmla="*/ 4507 w 10000"/>
              <a:gd name="connsiteY2" fmla="*/ 6869 h 8978"/>
              <a:gd name="connsiteX3" fmla="*/ 3102 w 10000"/>
              <a:gd name="connsiteY3" fmla="*/ 4270 h 8978"/>
              <a:gd name="connsiteX4" fmla="*/ 3179 w 10000"/>
              <a:gd name="connsiteY4" fmla="*/ 0 h 8978"/>
              <a:gd name="connsiteX5" fmla="*/ 0 w 10000"/>
              <a:gd name="connsiteY5" fmla="*/ 471 h 8978"/>
              <a:gd name="connsiteX6" fmla="*/ 0 w 10000"/>
              <a:gd name="connsiteY6" fmla="*/ 8978 h 8978"/>
              <a:gd name="connsiteX0" fmla="*/ 0 w 10000"/>
              <a:gd name="connsiteY0" fmla="*/ 10000 h 10000"/>
              <a:gd name="connsiteX1" fmla="*/ 10000 w 10000"/>
              <a:gd name="connsiteY1" fmla="*/ 10000 h 10000"/>
              <a:gd name="connsiteX2" fmla="*/ 3102 w 10000"/>
              <a:gd name="connsiteY2" fmla="*/ 4756 h 10000"/>
              <a:gd name="connsiteX3" fmla="*/ 3179 w 10000"/>
              <a:gd name="connsiteY3" fmla="*/ 0 h 10000"/>
              <a:gd name="connsiteX4" fmla="*/ 0 w 10000"/>
              <a:gd name="connsiteY4" fmla="*/ 525 h 10000"/>
              <a:gd name="connsiteX5" fmla="*/ 0 w 10000"/>
              <a:gd name="connsiteY5" fmla="*/ 10000 h 10000"/>
              <a:gd name="connsiteX0" fmla="*/ 0 w 3890"/>
              <a:gd name="connsiteY0" fmla="*/ 10000 h 13973"/>
              <a:gd name="connsiteX1" fmla="*/ 2106 w 3890"/>
              <a:gd name="connsiteY1" fmla="*/ 13973 h 13973"/>
              <a:gd name="connsiteX2" fmla="*/ 3102 w 3890"/>
              <a:gd name="connsiteY2" fmla="*/ 4756 h 13973"/>
              <a:gd name="connsiteX3" fmla="*/ 3179 w 3890"/>
              <a:gd name="connsiteY3" fmla="*/ 0 h 13973"/>
              <a:gd name="connsiteX4" fmla="*/ 0 w 3890"/>
              <a:gd name="connsiteY4" fmla="*/ 525 h 13973"/>
              <a:gd name="connsiteX5" fmla="*/ 0 w 3890"/>
              <a:gd name="connsiteY5" fmla="*/ 10000 h 13973"/>
              <a:gd name="connsiteX0" fmla="*/ 0 w 10110"/>
              <a:gd name="connsiteY0" fmla="*/ 10043 h 10500"/>
              <a:gd name="connsiteX1" fmla="*/ 5523 w 10110"/>
              <a:gd name="connsiteY1" fmla="*/ 10000 h 10500"/>
              <a:gd name="connsiteX2" fmla="*/ 8083 w 10110"/>
              <a:gd name="connsiteY2" fmla="*/ 3404 h 10500"/>
              <a:gd name="connsiteX3" fmla="*/ 8281 w 10110"/>
              <a:gd name="connsiteY3" fmla="*/ 0 h 10500"/>
              <a:gd name="connsiteX4" fmla="*/ 109 w 10110"/>
              <a:gd name="connsiteY4" fmla="*/ 376 h 10500"/>
              <a:gd name="connsiteX5" fmla="*/ 0 w 10110"/>
              <a:gd name="connsiteY5" fmla="*/ 10043 h 10500"/>
              <a:gd name="connsiteX0" fmla="*/ 0 w 10110"/>
              <a:gd name="connsiteY0" fmla="*/ 10043 h 10492"/>
              <a:gd name="connsiteX1" fmla="*/ 5523 w 10110"/>
              <a:gd name="connsiteY1" fmla="*/ 10000 h 10492"/>
              <a:gd name="connsiteX2" fmla="*/ 8083 w 10110"/>
              <a:gd name="connsiteY2" fmla="*/ 3404 h 10492"/>
              <a:gd name="connsiteX3" fmla="*/ 8281 w 10110"/>
              <a:gd name="connsiteY3" fmla="*/ 0 h 10492"/>
              <a:gd name="connsiteX4" fmla="*/ 109 w 10110"/>
              <a:gd name="connsiteY4" fmla="*/ 376 h 10492"/>
              <a:gd name="connsiteX5" fmla="*/ 0 w 10110"/>
              <a:gd name="connsiteY5" fmla="*/ 10043 h 10492"/>
              <a:gd name="connsiteX0" fmla="*/ 0 w 10110"/>
              <a:gd name="connsiteY0" fmla="*/ 10043 h 10043"/>
              <a:gd name="connsiteX1" fmla="*/ 5523 w 10110"/>
              <a:gd name="connsiteY1" fmla="*/ 10000 h 10043"/>
              <a:gd name="connsiteX2" fmla="*/ 8083 w 10110"/>
              <a:gd name="connsiteY2" fmla="*/ 3404 h 10043"/>
              <a:gd name="connsiteX3" fmla="*/ 8281 w 10110"/>
              <a:gd name="connsiteY3" fmla="*/ 0 h 10043"/>
              <a:gd name="connsiteX4" fmla="*/ 109 w 10110"/>
              <a:gd name="connsiteY4" fmla="*/ 376 h 10043"/>
              <a:gd name="connsiteX5" fmla="*/ 0 w 10110"/>
              <a:gd name="connsiteY5" fmla="*/ 10043 h 10043"/>
              <a:gd name="connsiteX0" fmla="*/ 0 w 10110"/>
              <a:gd name="connsiteY0" fmla="*/ 10043 h 10043"/>
              <a:gd name="connsiteX1" fmla="*/ 5523 w 10110"/>
              <a:gd name="connsiteY1" fmla="*/ 10000 h 10043"/>
              <a:gd name="connsiteX2" fmla="*/ 8083 w 10110"/>
              <a:gd name="connsiteY2" fmla="*/ 3404 h 10043"/>
              <a:gd name="connsiteX3" fmla="*/ 8281 w 10110"/>
              <a:gd name="connsiteY3" fmla="*/ 0 h 10043"/>
              <a:gd name="connsiteX4" fmla="*/ 109 w 10110"/>
              <a:gd name="connsiteY4" fmla="*/ 376 h 10043"/>
              <a:gd name="connsiteX5" fmla="*/ 0 w 10110"/>
              <a:gd name="connsiteY5" fmla="*/ 10043 h 10043"/>
              <a:gd name="connsiteX0" fmla="*/ 0 w 10037"/>
              <a:gd name="connsiteY0" fmla="*/ 10009 h 10009"/>
              <a:gd name="connsiteX1" fmla="*/ 5450 w 10037"/>
              <a:gd name="connsiteY1" fmla="*/ 10000 h 10009"/>
              <a:gd name="connsiteX2" fmla="*/ 8010 w 10037"/>
              <a:gd name="connsiteY2" fmla="*/ 3404 h 10009"/>
              <a:gd name="connsiteX3" fmla="*/ 8208 w 10037"/>
              <a:gd name="connsiteY3" fmla="*/ 0 h 10009"/>
              <a:gd name="connsiteX4" fmla="*/ 36 w 10037"/>
              <a:gd name="connsiteY4" fmla="*/ 376 h 10009"/>
              <a:gd name="connsiteX5" fmla="*/ 0 w 10037"/>
              <a:gd name="connsiteY5" fmla="*/ 10009 h 10009"/>
              <a:gd name="connsiteX0" fmla="*/ 0 w 10037"/>
              <a:gd name="connsiteY0" fmla="*/ 10009 h 10009"/>
              <a:gd name="connsiteX1" fmla="*/ 5450 w 10037"/>
              <a:gd name="connsiteY1" fmla="*/ 10000 h 10009"/>
              <a:gd name="connsiteX2" fmla="*/ 8010 w 10037"/>
              <a:gd name="connsiteY2" fmla="*/ 3404 h 10009"/>
              <a:gd name="connsiteX3" fmla="*/ 8208 w 10037"/>
              <a:gd name="connsiteY3" fmla="*/ 0 h 10009"/>
              <a:gd name="connsiteX4" fmla="*/ 36 w 10037"/>
              <a:gd name="connsiteY4" fmla="*/ 376 h 10009"/>
              <a:gd name="connsiteX5" fmla="*/ 0 w 10037"/>
              <a:gd name="connsiteY5" fmla="*/ 10009 h 10009"/>
              <a:gd name="connsiteX0" fmla="*/ 0 w 10057"/>
              <a:gd name="connsiteY0" fmla="*/ 10009 h 10009"/>
              <a:gd name="connsiteX1" fmla="*/ 5450 w 10057"/>
              <a:gd name="connsiteY1" fmla="*/ 10000 h 10009"/>
              <a:gd name="connsiteX2" fmla="*/ 8083 w 10057"/>
              <a:gd name="connsiteY2" fmla="*/ 3404 h 10009"/>
              <a:gd name="connsiteX3" fmla="*/ 8208 w 10057"/>
              <a:gd name="connsiteY3" fmla="*/ 0 h 10009"/>
              <a:gd name="connsiteX4" fmla="*/ 36 w 10057"/>
              <a:gd name="connsiteY4" fmla="*/ 376 h 10009"/>
              <a:gd name="connsiteX5" fmla="*/ 0 w 10057"/>
              <a:gd name="connsiteY5" fmla="*/ 10009 h 10009"/>
              <a:gd name="connsiteX0" fmla="*/ 0 w 8412"/>
              <a:gd name="connsiteY0" fmla="*/ 10009 h 10009"/>
              <a:gd name="connsiteX1" fmla="*/ 5450 w 8412"/>
              <a:gd name="connsiteY1" fmla="*/ 10000 h 10009"/>
              <a:gd name="connsiteX2" fmla="*/ 8208 w 8412"/>
              <a:gd name="connsiteY2" fmla="*/ 0 h 10009"/>
              <a:gd name="connsiteX3" fmla="*/ 36 w 8412"/>
              <a:gd name="connsiteY3" fmla="*/ 376 h 10009"/>
              <a:gd name="connsiteX4" fmla="*/ 0 w 8412"/>
              <a:gd name="connsiteY4" fmla="*/ 10009 h 10009"/>
              <a:gd name="connsiteX0" fmla="*/ 0 w 13048"/>
              <a:gd name="connsiteY0" fmla="*/ 9624 h 9624"/>
              <a:gd name="connsiteX1" fmla="*/ 6479 w 13048"/>
              <a:gd name="connsiteY1" fmla="*/ 9615 h 9624"/>
              <a:gd name="connsiteX2" fmla="*/ 12919 w 13048"/>
              <a:gd name="connsiteY2" fmla="*/ 1305 h 9624"/>
              <a:gd name="connsiteX3" fmla="*/ 43 w 13048"/>
              <a:gd name="connsiteY3" fmla="*/ 0 h 9624"/>
              <a:gd name="connsiteX4" fmla="*/ 0 w 13048"/>
              <a:gd name="connsiteY4" fmla="*/ 9624 h 9624"/>
              <a:gd name="connsiteX0" fmla="*/ 0 w 10000"/>
              <a:gd name="connsiteY0" fmla="*/ 10514 h 10514"/>
              <a:gd name="connsiteX1" fmla="*/ 4966 w 10000"/>
              <a:gd name="connsiteY1" fmla="*/ 10505 h 10514"/>
              <a:gd name="connsiteX2" fmla="*/ 9901 w 10000"/>
              <a:gd name="connsiteY2" fmla="*/ 1870 h 10514"/>
              <a:gd name="connsiteX3" fmla="*/ 2628 w 10000"/>
              <a:gd name="connsiteY3" fmla="*/ 1486 h 10514"/>
              <a:gd name="connsiteX4" fmla="*/ 33 w 10000"/>
              <a:gd name="connsiteY4" fmla="*/ 514 h 10514"/>
              <a:gd name="connsiteX5" fmla="*/ 0 w 10000"/>
              <a:gd name="connsiteY5" fmla="*/ 10514 h 10514"/>
              <a:gd name="connsiteX0" fmla="*/ 0 w 10000"/>
              <a:gd name="connsiteY0" fmla="*/ 10722 h 10722"/>
              <a:gd name="connsiteX1" fmla="*/ 4966 w 10000"/>
              <a:gd name="connsiteY1" fmla="*/ 10713 h 10722"/>
              <a:gd name="connsiteX2" fmla="*/ 9901 w 10000"/>
              <a:gd name="connsiteY2" fmla="*/ 2078 h 10722"/>
              <a:gd name="connsiteX3" fmla="*/ 5781 w 10000"/>
              <a:gd name="connsiteY3" fmla="*/ 719 h 10722"/>
              <a:gd name="connsiteX4" fmla="*/ 33 w 10000"/>
              <a:gd name="connsiteY4" fmla="*/ 722 h 10722"/>
              <a:gd name="connsiteX5" fmla="*/ 0 w 10000"/>
              <a:gd name="connsiteY5" fmla="*/ 10722 h 10722"/>
              <a:gd name="connsiteX0" fmla="*/ 0 w 10000"/>
              <a:gd name="connsiteY0" fmla="*/ 10105 h 10105"/>
              <a:gd name="connsiteX1" fmla="*/ 4966 w 10000"/>
              <a:gd name="connsiteY1" fmla="*/ 10096 h 10105"/>
              <a:gd name="connsiteX2" fmla="*/ 9901 w 10000"/>
              <a:gd name="connsiteY2" fmla="*/ 1461 h 10105"/>
              <a:gd name="connsiteX3" fmla="*/ 5781 w 10000"/>
              <a:gd name="connsiteY3" fmla="*/ 102 h 10105"/>
              <a:gd name="connsiteX4" fmla="*/ 33 w 10000"/>
              <a:gd name="connsiteY4" fmla="*/ 105 h 10105"/>
              <a:gd name="connsiteX5" fmla="*/ 0 w 10000"/>
              <a:gd name="connsiteY5" fmla="*/ 10105 h 10105"/>
              <a:gd name="connsiteX0" fmla="*/ 0 w 10000"/>
              <a:gd name="connsiteY0" fmla="*/ 10003 h 10003"/>
              <a:gd name="connsiteX1" fmla="*/ 4966 w 10000"/>
              <a:gd name="connsiteY1" fmla="*/ 9994 h 10003"/>
              <a:gd name="connsiteX2" fmla="*/ 9901 w 10000"/>
              <a:gd name="connsiteY2" fmla="*/ 1359 h 10003"/>
              <a:gd name="connsiteX3" fmla="*/ 5781 w 10000"/>
              <a:gd name="connsiteY3" fmla="*/ 0 h 10003"/>
              <a:gd name="connsiteX4" fmla="*/ 33 w 10000"/>
              <a:gd name="connsiteY4" fmla="*/ 3 h 10003"/>
              <a:gd name="connsiteX5" fmla="*/ 0 w 10000"/>
              <a:gd name="connsiteY5" fmla="*/ 10003 h 10003"/>
              <a:gd name="connsiteX0" fmla="*/ 0 w 10000"/>
              <a:gd name="connsiteY0" fmla="*/ 10003 h 10003"/>
              <a:gd name="connsiteX1" fmla="*/ 4966 w 10000"/>
              <a:gd name="connsiteY1" fmla="*/ 9994 h 10003"/>
              <a:gd name="connsiteX2" fmla="*/ 9901 w 10000"/>
              <a:gd name="connsiteY2" fmla="*/ 1359 h 10003"/>
              <a:gd name="connsiteX3" fmla="*/ 5781 w 10000"/>
              <a:gd name="connsiteY3" fmla="*/ 0 h 10003"/>
              <a:gd name="connsiteX4" fmla="*/ 33 w 10000"/>
              <a:gd name="connsiteY4" fmla="*/ 3 h 10003"/>
              <a:gd name="connsiteX5" fmla="*/ 0 w 10000"/>
              <a:gd name="connsiteY5" fmla="*/ 10003 h 10003"/>
              <a:gd name="connsiteX0" fmla="*/ 0 w 10000"/>
              <a:gd name="connsiteY0" fmla="*/ 10003 h 10003"/>
              <a:gd name="connsiteX1" fmla="*/ 4966 w 10000"/>
              <a:gd name="connsiteY1" fmla="*/ 9994 h 10003"/>
              <a:gd name="connsiteX2" fmla="*/ 9901 w 10000"/>
              <a:gd name="connsiteY2" fmla="*/ 1359 h 10003"/>
              <a:gd name="connsiteX3" fmla="*/ 5781 w 10000"/>
              <a:gd name="connsiteY3" fmla="*/ 0 h 10003"/>
              <a:gd name="connsiteX4" fmla="*/ 33 w 10000"/>
              <a:gd name="connsiteY4" fmla="*/ 3 h 10003"/>
              <a:gd name="connsiteX5" fmla="*/ 0 w 10000"/>
              <a:gd name="connsiteY5" fmla="*/ 10003 h 10003"/>
              <a:gd name="connsiteX0" fmla="*/ 0 w 10000"/>
              <a:gd name="connsiteY0" fmla="*/ 10003 h 10003"/>
              <a:gd name="connsiteX1" fmla="*/ 4966 w 10000"/>
              <a:gd name="connsiteY1" fmla="*/ 9994 h 10003"/>
              <a:gd name="connsiteX2" fmla="*/ 9901 w 10000"/>
              <a:gd name="connsiteY2" fmla="*/ 1359 h 10003"/>
              <a:gd name="connsiteX3" fmla="*/ 5781 w 10000"/>
              <a:gd name="connsiteY3" fmla="*/ 0 h 10003"/>
              <a:gd name="connsiteX4" fmla="*/ 33 w 10000"/>
              <a:gd name="connsiteY4" fmla="*/ 3 h 10003"/>
              <a:gd name="connsiteX5" fmla="*/ 0 w 10000"/>
              <a:gd name="connsiteY5" fmla="*/ 10003 h 10003"/>
              <a:gd name="connsiteX0" fmla="*/ 0 w 10000"/>
              <a:gd name="connsiteY0" fmla="*/ 10003 h 10003"/>
              <a:gd name="connsiteX1" fmla="*/ 4966 w 10000"/>
              <a:gd name="connsiteY1" fmla="*/ 9994 h 10003"/>
              <a:gd name="connsiteX2" fmla="*/ 9901 w 10000"/>
              <a:gd name="connsiteY2" fmla="*/ 1359 h 10003"/>
              <a:gd name="connsiteX3" fmla="*/ 5781 w 10000"/>
              <a:gd name="connsiteY3" fmla="*/ 0 h 10003"/>
              <a:gd name="connsiteX4" fmla="*/ 33 w 10000"/>
              <a:gd name="connsiteY4" fmla="*/ 3 h 10003"/>
              <a:gd name="connsiteX5" fmla="*/ 0 w 10000"/>
              <a:gd name="connsiteY5" fmla="*/ 10003 h 10003"/>
              <a:gd name="connsiteX0" fmla="*/ 0 w 10794"/>
              <a:gd name="connsiteY0" fmla="*/ 10003 h 10003"/>
              <a:gd name="connsiteX1" fmla="*/ 4966 w 10794"/>
              <a:gd name="connsiteY1" fmla="*/ 9994 h 10003"/>
              <a:gd name="connsiteX2" fmla="*/ 9901 w 10794"/>
              <a:gd name="connsiteY2" fmla="*/ 1359 h 10003"/>
              <a:gd name="connsiteX3" fmla="*/ 5781 w 10794"/>
              <a:gd name="connsiteY3" fmla="*/ 0 h 10003"/>
              <a:gd name="connsiteX4" fmla="*/ 33 w 10794"/>
              <a:gd name="connsiteY4" fmla="*/ 3 h 10003"/>
              <a:gd name="connsiteX5" fmla="*/ 0 w 10794"/>
              <a:gd name="connsiteY5" fmla="*/ 10003 h 10003"/>
              <a:gd name="connsiteX0" fmla="*/ 0 w 10577"/>
              <a:gd name="connsiteY0" fmla="*/ 10003 h 10003"/>
              <a:gd name="connsiteX1" fmla="*/ 4966 w 10577"/>
              <a:gd name="connsiteY1" fmla="*/ 9994 h 10003"/>
              <a:gd name="connsiteX2" fmla="*/ 9901 w 10577"/>
              <a:gd name="connsiteY2" fmla="*/ 1359 h 10003"/>
              <a:gd name="connsiteX3" fmla="*/ 5781 w 10577"/>
              <a:gd name="connsiteY3" fmla="*/ 0 h 10003"/>
              <a:gd name="connsiteX4" fmla="*/ 33 w 10577"/>
              <a:gd name="connsiteY4" fmla="*/ 3 h 10003"/>
              <a:gd name="connsiteX5" fmla="*/ 0 w 10577"/>
              <a:gd name="connsiteY5" fmla="*/ 10003 h 10003"/>
              <a:gd name="connsiteX0" fmla="*/ 0 w 10683"/>
              <a:gd name="connsiteY0" fmla="*/ 10003 h 10003"/>
              <a:gd name="connsiteX1" fmla="*/ 4966 w 10683"/>
              <a:gd name="connsiteY1" fmla="*/ 9994 h 10003"/>
              <a:gd name="connsiteX2" fmla="*/ 9901 w 10683"/>
              <a:gd name="connsiteY2" fmla="*/ 1359 h 10003"/>
              <a:gd name="connsiteX3" fmla="*/ 5781 w 10683"/>
              <a:gd name="connsiteY3" fmla="*/ 0 h 10003"/>
              <a:gd name="connsiteX4" fmla="*/ 33 w 10683"/>
              <a:gd name="connsiteY4" fmla="*/ 3 h 10003"/>
              <a:gd name="connsiteX5" fmla="*/ 0 w 10683"/>
              <a:gd name="connsiteY5" fmla="*/ 10003 h 10003"/>
              <a:gd name="connsiteX0" fmla="*/ 0 w 10683"/>
              <a:gd name="connsiteY0" fmla="*/ 10012 h 10012"/>
              <a:gd name="connsiteX1" fmla="*/ 4966 w 10683"/>
              <a:gd name="connsiteY1" fmla="*/ 9994 h 10012"/>
              <a:gd name="connsiteX2" fmla="*/ 9901 w 10683"/>
              <a:gd name="connsiteY2" fmla="*/ 1359 h 10012"/>
              <a:gd name="connsiteX3" fmla="*/ 5781 w 10683"/>
              <a:gd name="connsiteY3" fmla="*/ 0 h 10012"/>
              <a:gd name="connsiteX4" fmla="*/ 33 w 10683"/>
              <a:gd name="connsiteY4" fmla="*/ 3 h 10012"/>
              <a:gd name="connsiteX5" fmla="*/ 0 w 10683"/>
              <a:gd name="connsiteY5" fmla="*/ 10012 h 10012"/>
              <a:gd name="connsiteX0" fmla="*/ 0 w 10683"/>
              <a:gd name="connsiteY0" fmla="*/ 10012 h 10012"/>
              <a:gd name="connsiteX1" fmla="*/ 4966 w 10683"/>
              <a:gd name="connsiteY1" fmla="*/ 9994 h 10012"/>
              <a:gd name="connsiteX2" fmla="*/ 9901 w 10683"/>
              <a:gd name="connsiteY2" fmla="*/ 1359 h 10012"/>
              <a:gd name="connsiteX3" fmla="*/ 5781 w 10683"/>
              <a:gd name="connsiteY3" fmla="*/ 0 h 10012"/>
              <a:gd name="connsiteX4" fmla="*/ 33 w 10683"/>
              <a:gd name="connsiteY4" fmla="*/ 3 h 10012"/>
              <a:gd name="connsiteX5" fmla="*/ 0 w 10683"/>
              <a:gd name="connsiteY5" fmla="*/ 10012 h 10012"/>
              <a:gd name="connsiteX0" fmla="*/ 0 w 10683"/>
              <a:gd name="connsiteY0" fmla="*/ 10012 h 10015"/>
              <a:gd name="connsiteX1" fmla="*/ 4966 w 10683"/>
              <a:gd name="connsiteY1" fmla="*/ 10012 h 10015"/>
              <a:gd name="connsiteX2" fmla="*/ 9901 w 10683"/>
              <a:gd name="connsiteY2" fmla="*/ 1359 h 10015"/>
              <a:gd name="connsiteX3" fmla="*/ 5781 w 10683"/>
              <a:gd name="connsiteY3" fmla="*/ 0 h 10015"/>
              <a:gd name="connsiteX4" fmla="*/ 33 w 10683"/>
              <a:gd name="connsiteY4" fmla="*/ 3 h 10015"/>
              <a:gd name="connsiteX5" fmla="*/ 0 w 10683"/>
              <a:gd name="connsiteY5" fmla="*/ 10012 h 10015"/>
              <a:gd name="connsiteX0" fmla="*/ 0 w 10683"/>
              <a:gd name="connsiteY0" fmla="*/ 10012 h 10017"/>
              <a:gd name="connsiteX1" fmla="*/ 4966 w 10683"/>
              <a:gd name="connsiteY1" fmla="*/ 10012 h 10017"/>
              <a:gd name="connsiteX2" fmla="*/ 9901 w 10683"/>
              <a:gd name="connsiteY2" fmla="*/ 1359 h 10017"/>
              <a:gd name="connsiteX3" fmla="*/ 5781 w 10683"/>
              <a:gd name="connsiteY3" fmla="*/ 0 h 10017"/>
              <a:gd name="connsiteX4" fmla="*/ 33 w 10683"/>
              <a:gd name="connsiteY4" fmla="*/ 3 h 10017"/>
              <a:gd name="connsiteX5" fmla="*/ 0 w 10683"/>
              <a:gd name="connsiteY5" fmla="*/ 10012 h 10017"/>
              <a:gd name="connsiteX0" fmla="*/ 0 w 10683"/>
              <a:gd name="connsiteY0" fmla="*/ 10012 h 10012"/>
              <a:gd name="connsiteX1" fmla="*/ 4966 w 10683"/>
              <a:gd name="connsiteY1" fmla="*/ 10012 h 10012"/>
              <a:gd name="connsiteX2" fmla="*/ 9901 w 10683"/>
              <a:gd name="connsiteY2" fmla="*/ 1359 h 10012"/>
              <a:gd name="connsiteX3" fmla="*/ 5781 w 10683"/>
              <a:gd name="connsiteY3" fmla="*/ 0 h 10012"/>
              <a:gd name="connsiteX4" fmla="*/ 33 w 10683"/>
              <a:gd name="connsiteY4" fmla="*/ 3 h 10012"/>
              <a:gd name="connsiteX5" fmla="*/ 0 w 10683"/>
              <a:gd name="connsiteY5" fmla="*/ 10012 h 10012"/>
              <a:gd name="connsiteX0" fmla="*/ 0 w 10683"/>
              <a:gd name="connsiteY0" fmla="*/ 10030 h 10030"/>
              <a:gd name="connsiteX1" fmla="*/ 4966 w 10683"/>
              <a:gd name="connsiteY1" fmla="*/ 10030 h 10030"/>
              <a:gd name="connsiteX2" fmla="*/ 9901 w 10683"/>
              <a:gd name="connsiteY2" fmla="*/ 1377 h 10030"/>
              <a:gd name="connsiteX3" fmla="*/ 5715 w 10683"/>
              <a:gd name="connsiteY3" fmla="*/ 0 h 10030"/>
              <a:gd name="connsiteX4" fmla="*/ 33 w 10683"/>
              <a:gd name="connsiteY4" fmla="*/ 21 h 10030"/>
              <a:gd name="connsiteX5" fmla="*/ 0 w 10683"/>
              <a:gd name="connsiteY5" fmla="*/ 10030 h 10030"/>
              <a:gd name="connsiteX0" fmla="*/ 72 w 10755"/>
              <a:gd name="connsiteY0" fmla="*/ 10030 h 10030"/>
              <a:gd name="connsiteX1" fmla="*/ 5038 w 10755"/>
              <a:gd name="connsiteY1" fmla="*/ 10030 h 10030"/>
              <a:gd name="connsiteX2" fmla="*/ 9973 w 10755"/>
              <a:gd name="connsiteY2" fmla="*/ 1377 h 10030"/>
              <a:gd name="connsiteX3" fmla="*/ 5787 w 10755"/>
              <a:gd name="connsiteY3" fmla="*/ 0 h 10030"/>
              <a:gd name="connsiteX4" fmla="*/ 5 w 10755"/>
              <a:gd name="connsiteY4" fmla="*/ 12 h 10030"/>
              <a:gd name="connsiteX5" fmla="*/ 72 w 10755"/>
              <a:gd name="connsiteY5" fmla="*/ 10030 h 10030"/>
              <a:gd name="connsiteX0" fmla="*/ 0 w 10797"/>
              <a:gd name="connsiteY0" fmla="*/ 10030 h 10030"/>
              <a:gd name="connsiteX1" fmla="*/ 5080 w 10797"/>
              <a:gd name="connsiteY1" fmla="*/ 10030 h 10030"/>
              <a:gd name="connsiteX2" fmla="*/ 10015 w 10797"/>
              <a:gd name="connsiteY2" fmla="*/ 1377 h 10030"/>
              <a:gd name="connsiteX3" fmla="*/ 5829 w 10797"/>
              <a:gd name="connsiteY3" fmla="*/ 0 h 10030"/>
              <a:gd name="connsiteX4" fmla="*/ 47 w 10797"/>
              <a:gd name="connsiteY4" fmla="*/ 12 h 10030"/>
              <a:gd name="connsiteX5" fmla="*/ 0 w 10797"/>
              <a:gd name="connsiteY5" fmla="*/ 10030 h 1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97" h="10030">
                <a:moveTo>
                  <a:pt x="0" y="10030"/>
                </a:moveTo>
                <a:lnTo>
                  <a:pt x="5080" y="10030"/>
                </a:lnTo>
                <a:cubicBezTo>
                  <a:pt x="3106" y="8095"/>
                  <a:pt x="13692" y="2245"/>
                  <a:pt x="10015" y="1377"/>
                </a:cubicBezTo>
                <a:cubicBezTo>
                  <a:pt x="7135" y="1408"/>
                  <a:pt x="1765" y="1662"/>
                  <a:pt x="5829" y="0"/>
                </a:cubicBezTo>
                <a:lnTo>
                  <a:pt x="47" y="12"/>
                </a:lnTo>
                <a:cubicBezTo>
                  <a:pt x="14" y="3357"/>
                  <a:pt x="33" y="6685"/>
                  <a:pt x="0" y="10030"/>
                </a:cubicBezTo>
                <a:close/>
              </a:path>
            </a:pathLst>
          </a:custGeom>
          <a:solidFill>
            <a:schemeClr val="accent2"/>
          </a:solidFill>
          <a:ln>
            <a:noFill/>
          </a:ln>
        </p:spPr>
        <p:txBody>
          <a:bodyPr vert="horz" wrap="square" lIns="51435" tIns="25718" rIns="51435" bIns="25718" numCol="1" anchor="t" anchorCtr="0" compatLnSpc="1">
            <a:prstTxWarp prst="textNoShape">
              <a:avLst/>
            </a:prstTxWarp>
          </a:bodyPr>
          <a:lstStyle/>
          <a:p>
            <a:endParaRPr lang="en-US" sz="1013">
              <a:solidFill>
                <a:srgbClr val="000000"/>
              </a:solidFill>
            </a:endParaRPr>
          </a:p>
        </p:txBody>
      </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2149555" y="4614715"/>
            <a:ext cx="6582043" cy="1159933"/>
          </a:xfrm>
        </p:spPr>
        <p:txBody>
          <a:bodyPr lIns="0" tIns="0" rIns="0" bIns="0" anchor="b">
            <a:normAutofit/>
          </a:bodyPr>
          <a:lstStyle>
            <a:lvl1pPr marL="0" indent="0" algn="l">
              <a:lnSpc>
                <a:spcPct val="100000"/>
              </a:lnSpc>
              <a:buNone/>
              <a:defRPr sz="36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2149555" y="5927997"/>
            <a:ext cx="5565704" cy="639058"/>
          </a:xfrm>
        </p:spPr>
        <p:txBody>
          <a:bodyPr lIns="0" tIns="0" rIns="0" bIns="0">
            <a:normAutofit/>
          </a:bodyPr>
          <a:lstStyle>
            <a:lvl1pPr marL="0" indent="0" algn="l">
              <a:lnSpc>
                <a:spcPct val="100000"/>
              </a:lnSpc>
              <a:buNone/>
              <a:defRPr sz="20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84" y="364261"/>
            <a:ext cx="2337044" cy="521401"/>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3075"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007932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1A6A9C-711C-492D-B888-AEC062848D49}"/>
              </a:ext>
            </a:extLst>
          </p:cNvPr>
          <p:cNvSpPr/>
          <p:nvPr userDrawn="1"/>
        </p:nvSpPr>
        <p:spPr>
          <a:xfrm>
            <a:off x="6268825" y="6315959"/>
            <a:ext cx="4326903" cy="556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4" name="Freeform: Shape 9">
            <a:extLst>
              <a:ext uri="{FF2B5EF4-FFF2-40B4-BE49-F238E27FC236}">
                <a16:creationId xmlns:a16="http://schemas.microsoft.com/office/drawing/2014/main" id="{DA5B0379-B348-4803-ADCD-5E660E1F6086}"/>
              </a:ext>
            </a:extLst>
          </p:cNvPr>
          <p:cNvSpPr>
            <a:spLocks/>
          </p:cNvSpPr>
          <p:nvPr userDrawn="1"/>
        </p:nvSpPr>
        <p:spPr bwMode="auto">
          <a:xfrm rot="16200000" flipH="1">
            <a:off x="5598887" y="279401"/>
            <a:ext cx="6872513" cy="6313712"/>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5" name="Freeform 13">
            <a:extLst>
              <a:ext uri="{FF2B5EF4-FFF2-40B4-BE49-F238E27FC236}">
                <a16:creationId xmlns:a16="http://schemas.microsoft.com/office/drawing/2014/main" id="{9129B693-3C22-4E0A-A971-67DA14D8AC5F}"/>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 name="Freeform 14">
            <a:extLst>
              <a:ext uri="{FF2B5EF4-FFF2-40B4-BE49-F238E27FC236}">
                <a16:creationId xmlns:a16="http://schemas.microsoft.com/office/drawing/2014/main" id="{526488D5-6A8C-4029-BE7D-15C26B2288FA}"/>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Box 8">
            <a:extLst>
              <a:ext uri="{FF2B5EF4-FFF2-40B4-BE49-F238E27FC236}">
                <a16:creationId xmlns:a16="http://schemas.microsoft.com/office/drawing/2014/main" id="{FA04DA6A-6BFD-4870-A6E2-4F1B0F36E395}"/>
              </a:ext>
            </a:extLst>
          </p:cNvPr>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chemeClr val="bg1"/>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a:xfrm>
            <a:off x="2" y="1"/>
            <a:ext cx="6551627" cy="1062180"/>
          </a:xfrm>
        </p:spPr>
        <p:txBody>
          <a:bodyPr/>
          <a:lstStyle>
            <a:lvl1pPr>
              <a:defRPr sz="2400">
                <a:solidFill>
                  <a:schemeClr val="tx2"/>
                </a:solidFill>
              </a:defRPr>
            </a:lvl1pPr>
          </a:lstStyle>
          <a:p>
            <a:r>
              <a:rPr lang="en-US"/>
              <a:t>Click to edit Master title style</a:t>
            </a:r>
          </a:p>
        </p:txBody>
      </p:sp>
      <p:sp>
        <p:nvSpPr>
          <p:cNvPr id="3" name="Content Placeholder 2"/>
          <p:cNvSpPr>
            <a:spLocks noGrp="1"/>
          </p:cNvSpPr>
          <p:nvPr>
            <p:ph idx="1"/>
          </p:nvPr>
        </p:nvSpPr>
        <p:spPr>
          <a:xfrm>
            <a:off x="398022" y="1501978"/>
            <a:ext cx="11616153" cy="4636540"/>
          </a:xfrm>
        </p:spPr>
        <p:txBody>
          <a:bodyPr/>
          <a:lstStyle>
            <a:lvl1pPr>
              <a:buClr>
                <a:schemeClr val="tx2"/>
              </a:buClr>
              <a:defRPr>
                <a:solidFill>
                  <a:schemeClr val="tx1"/>
                </a:solidFill>
              </a:defRPr>
            </a:lvl1pPr>
            <a:lvl2pPr marL="687388" indent="-339725">
              <a:buClr>
                <a:schemeClr val="tx2"/>
              </a:buClr>
              <a:defRPr>
                <a:solidFill>
                  <a:schemeClr val="tx1"/>
                </a:solidFill>
              </a:defRPr>
            </a:lvl2pPr>
            <a:lvl3pPr marL="857250" indent="-176213">
              <a:buClr>
                <a:schemeClr val="tx2"/>
              </a:buClr>
              <a:defRPr>
                <a:solidFill>
                  <a:schemeClr val="tx1"/>
                </a:solidFill>
              </a:defRPr>
            </a:lvl3pPr>
            <a:lvl4pPr marL="1027113" indent="-163513">
              <a:buClr>
                <a:schemeClr val="tx2"/>
              </a:buClr>
              <a:defRPr>
                <a:solidFill>
                  <a:schemeClr val="tx1"/>
                </a:solidFill>
              </a:defRPr>
            </a:lvl4pPr>
            <a:lvl5pPr marL="804863" indent="-177800">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269146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EBB370E-682D-489B-BCE4-8F7BD3A7B6E3}"/>
              </a:ext>
            </a:extLst>
          </p:cNvPr>
          <p:cNvGrpSpPr/>
          <p:nvPr userDrawn="1"/>
        </p:nvGrpSpPr>
        <p:grpSpPr>
          <a:xfrm>
            <a:off x="5474198" y="1"/>
            <a:ext cx="6717802" cy="6879906"/>
            <a:chOff x="5301197" y="14514"/>
            <a:chExt cx="6689458" cy="6850879"/>
          </a:xfrm>
          <a:solidFill>
            <a:schemeClr val="accent3"/>
          </a:solidFill>
        </p:grpSpPr>
        <p:sp>
          <p:nvSpPr>
            <p:cNvPr id="10" name="Freeform 6">
              <a:extLst>
                <a:ext uri="{FF2B5EF4-FFF2-40B4-BE49-F238E27FC236}">
                  <a16:creationId xmlns:a16="http://schemas.microsoft.com/office/drawing/2014/main" id="{11D2EC56-DF40-492D-9822-6F765A8A23DE}"/>
                </a:ext>
              </a:extLst>
            </p:cNvPr>
            <p:cNvSpPr>
              <a:spLocks/>
            </p:cNvSpPr>
            <p:nvPr userDrawn="1"/>
          </p:nvSpPr>
          <p:spPr bwMode="auto">
            <a:xfrm>
              <a:off x="5301197" y="3070823"/>
              <a:ext cx="6689458" cy="3794570"/>
            </a:xfrm>
            <a:custGeom>
              <a:avLst/>
              <a:gdLst/>
              <a:ahLst/>
              <a:cxnLst>
                <a:cxn ang="0">
                  <a:pos x="0" y="404"/>
                </a:cxn>
                <a:cxn ang="0">
                  <a:pos x="33" y="354"/>
                </a:cxn>
                <a:cxn ang="0">
                  <a:pos x="81" y="284"/>
                </a:cxn>
                <a:cxn ang="0">
                  <a:pos x="100" y="262"/>
                </a:cxn>
                <a:cxn ang="0">
                  <a:pos x="151" y="203"/>
                </a:cxn>
                <a:cxn ang="0">
                  <a:pos x="173" y="183"/>
                </a:cxn>
                <a:cxn ang="0">
                  <a:pos x="206" y="151"/>
                </a:cxn>
                <a:cxn ang="0">
                  <a:pos x="253" y="116"/>
                </a:cxn>
                <a:cxn ang="0">
                  <a:pos x="331" y="68"/>
                </a:cxn>
                <a:cxn ang="0">
                  <a:pos x="465" y="19"/>
                </a:cxn>
                <a:cxn ang="0">
                  <a:pos x="664" y="5"/>
                </a:cxn>
                <a:cxn ang="0">
                  <a:pos x="840" y="32"/>
                </a:cxn>
                <a:cxn ang="0">
                  <a:pos x="911" y="52"/>
                </a:cxn>
                <a:cxn ang="0">
                  <a:pos x="1026" y="92"/>
                </a:cxn>
                <a:cxn ang="0">
                  <a:pos x="1070" y="109"/>
                </a:cxn>
                <a:cxn ang="0">
                  <a:pos x="1149" y="144"/>
                </a:cxn>
                <a:cxn ang="0">
                  <a:pos x="1191" y="164"/>
                </a:cxn>
                <a:cxn ang="0">
                  <a:pos x="1272" y="205"/>
                </a:cxn>
                <a:cxn ang="0">
                  <a:pos x="1313" y="225"/>
                </a:cxn>
                <a:cxn ang="0">
                  <a:pos x="1399" y="273"/>
                </a:cxn>
                <a:cxn ang="0">
                  <a:pos x="1462" y="310"/>
                </a:cxn>
                <a:cxn ang="0">
                  <a:pos x="1515" y="341"/>
                </a:cxn>
                <a:cxn ang="0">
                  <a:pos x="1587" y="384"/>
                </a:cxn>
                <a:cxn ang="0">
                  <a:pos x="1633" y="414"/>
                </a:cxn>
                <a:cxn ang="0">
                  <a:pos x="1703" y="457"/>
                </a:cxn>
                <a:cxn ang="0">
                  <a:pos x="1770" y="498"/>
                </a:cxn>
                <a:cxn ang="0">
                  <a:pos x="1799" y="514"/>
                </a:cxn>
                <a:cxn ang="0">
                  <a:pos x="1894" y="569"/>
                </a:cxn>
                <a:cxn ang="0">
                  <a:pos x="2007" y="628"/>
                </a:cxn>
                <a:cxn ang="0">
                  <a:pos x="2087" y="668"/>
                </a:cxn>
                <a:cxn ang="0">
                  <a:pos x="2132" y="689"/>
                </a:cxn>
                <a:cxn ang="0">
                  <a:pos x="2208" y="724"/>
                </a:cxn>
                <a:cxn ang="0">
                  <a:pos x="2270" y="750"/>
                </a:cxn>
                <a:cxn ang="0">
                  <a:pos x="2336" y="777"/>
                </a:cxn>
                <a:cxn ang="0">
                  <a:pos x="2414" y="806"/>
                </a:cxn>
                <a:cxn ang="0">
                  <a:pos x="2523" y="843"/>
                </a:cxn>
                <a:cxn ang="0">
                  <a:pos x="2599" y="866"/>
                </a:cxn>
                <a:cxn ang="0">
                  <a:pos x="2713" y="894"/>
                </a:cxn>
                <a:cxn ang="0">
                  <a:pos x="2805" y="910"/>
                </a:cxn>
                <a:cxn ang="0">
                  <a:pos x="2812" y="910"/>
                </a:cxn>
                <a:cxn ang="0">
                  <a:pos x="2812" y="1597"/>
                </a:cxn>
                <a:cxn ang="0">
                  <a:pos x="2802" y="1597"/>
                </a:cxn>
                <a:cxn ang="0">
                  <a:pos x="896" y="1597"/>
                </a:cxn>
                <a:cxn ang="0">
                  <a:pos x="194" y="1597"/>
                </a:cxn>
                <a:cxn ang="0">
                  <a:pos x="186" y="1596"/>
                </a:cxn>
                <a:cxn ang="0">
                  <a:pos x="219" y="1567"/>
                </a:cxn>
                <a:cxn ang="0">
                  <a:pos x="285" y="1465"/>
                </a:cxn>
                <a:cxn ang="0">
                  <a:pos x="308" y="1363"/>
                </a:cxn>
                <a:cxn ang="0">
                  <a:pos x="305" y="1206"/>
                </a:cxn>
                <a:cxn ang="0">
                  <a:pos x="278" y="1067"/>
                </a:cxn>
                <a:cxn ang="0">
                  <a:pos x="253" y="977"/>
                </a:cxn>
                <a:cxn ang="0">
                  <a:pos x="217" y="872"/>
                </a:cxn>
                <a:cxn ang="0">
                  <a:pos x="191" y="802"/>
                </a:cxn>
                <a:cxn ang="0">
                  <a:pos x="153" y="713"/>
                </a:cxn>
                <a:cxn ang="0">
                  <a:pos x="104" y="605"/>
                </a:cxn>
                <a:cxn ang="0">
                  <a:pos x="91" y="581"/>
                </a:cxn>
                <a:cxn ang="0">
                  <a:pos x="58" y="514"/>
                </a:cxn>
                <a:cxn ang="0">
                  <a:pos x="3" y="411"/>
                </a:cxn>
                <a:cxn ang="0">
                  <a:pos x="0" y="407"/>
                </a:cxn>
                <a:cxn ang="0">
                  <a:pos x="0" y="404"/>
                </a:cxn>
              </a:cxnLst>
              <a:rect l="0" t="0" r="r" b="b"/>
              <a:pathLst>
                <a:path w="2812" h="1597">
                  <a:moveTo>
                    <a:pt x="0" y="404"/>
                  </a:moveTo>
                  <a:cubicBezTo>
                    <a:pt x="10" y="387"/>
                    <a:pt x="21" y="370"/>
                    <a:pt x="33" y="354"/>
                  </a:cubicBezTo>
                  <a:cubicBezTo>
                    <a:pt x="48" y="330"/>
                    <a:pt x="66" y="307"/>
                    <a:pt x="81" y="284"/>
                  </a:cubicBezTo>
                  <a:cubicBezTo>
                    <a:pt x="86" y="276"/>
                    <a:pt x="93" y="269"/>
                    <a:pt x="100" y="262"/>
                  </a:cubicBezTo>
                  <a:cubicBezTo>
                    <a:pt x="117" y="242"/>
                    <a:pt x="133" y="221"/>
                    <a:pt x="151" y="203"/>
                  </a:cubicBezTo>
                  <a:cubicBezTo>
                    <a:pt x="158" y="196"/>
                    <a:pt x="165" y="189"/>
                    <a:pt x="173" y="183"/>
                  </a:cubicBezTo>
                  <a:cubicBezTo>
                    <a:pt x="184" y="173"/>
                    <a:pt x="194" y="161"/>
                    <a:pt x="206" y="151"/>
                  </a:cubicBezTo>
                  <a:cubicBezTo>
                    <a:pt x="222" y="140"/>
                    <a:pt x="238" y="128"/>
                    <a:pt x="253" y="116"/>
                  </a:cubicBezTo>
                  <a:cubicBezTo>
                    <a:pt x="277" y="96"/>
                    <a:pt x="304" y="82"/>
                    <a:pt x="331" y="68"/>
                  </a:cubicBezTo>
                  <a:cubicBezTo>
                    <a:pt x="373" y="45"/>
                    <a:pt x="418" y="29"/>
                    <a:pt x="465" y="19"/>
                  </a:cubicBezTo>
                  <a:cubicBezTo>
                    <a:pt x="531" y="4"/>
                    <a:pt x="597" y="0"/>
                    <a:pt x="664" y="5"/>
                  </a:cubicBezTo>
                  <a:cubicBezTo>
                    <a:pt x="723" y="8"/>
                    <a:pt x="782" y="18"/>
                    <a:pt x="840" y="32"/>
                  </a:cubicBezTo>
                  <a:cubicBezTo>
                    <a:pt x="864" y="38"/>
                    <a:pt x="888" y="43"/>
                    <a:pt x="911" y="52"/>
                  </a:cubicBezTo>
                  <a:cubicBezTo>
                    <a:pt x="949" y="65"/>
                    <a:pt x="988" y="77"/>
                    <a:pt x="1026" y="92"/>
                  </a:cubicBezTo>
                  <a:cubicBezTo>
                    <a:pt x="1041" y="98"/>
                    <a:pt x="1056" y="103"/>
                    <a:pt x="1070" y="109"/>
                  </a:cubicBezTo>
                  <a:cubicBezTo>
                    <a:pt x="1096" y="122"/>
                    <a:pt x="1123" y="132"/>
                    <a:pt x="1149" y="144"/>
                  </a:cubicBezTo>
                  <a:cubicBezTo>
                    <a:pt x="1163" y="151"/>
                    <a:pt x="1177" y="157"/>
                    <a:pt x="1191" y="164"/>
                  </a:cubicBezTo>
                  <a:cubicBezTo>
                    <a:pt x="1218" y="177"/>
                    <a:pt x="1245" y="191"/>
                    <a:pt x="1272" y="205"/>
                  </a:cubicBezTo>
                  <a:cubicBezTo>
                    <a:pt x="1286" y="212"/>
                    <a:pt x="1300" y="218"/>
                    <a:pt x="1313" y="225"/>
                  </a:cubicBezTo>
                  <a:cubicBezTo>
                    <a:pt x="1341" y="243"/>
                    <a:pt x="1371" y="256"/>
                    <a:pt x="1399" y="273"/>
                  </a:cubicBezTo>
                  <a:cubicBezTo>
                    <a:pt x="1420" y="286"/>
                    <a:pt x="1441" y="298"/>
                    <a:pt x="1462" y="310"/>
                  </a:cubicBezTo>
                  <a:cubicBezTo>
                    <a:pt x="1480" y="320"/>
                    <a:pt x="1498" y="330"/>
                    <a:pt x="1515" y="341"/>
                  </a:cubicBezTo>
                  <a:cubicBezTo>
                    <a:pt x="1539" y="355"/>
                    <a:pt x="1562" y="371"/>
                    <a:pt x="1587" y="384"/>
                  </a:cubicBezTo>
                  <a:cubicBezTo>
                    <a:pt x="1603" y="394"/>
                    <a:pt x="1617" y="405"/>
                    <a:pt x="1633" y="414"/>
                  </a:cubicBezTo>
                  <a:cubicBezTo>
                    <a:pt x="1656" y="429"/>
                    <a:pt x="1680" y="442"/>
                    <a:pt x="1703" y="457"/>
                  </a:cubicBezTo>
                  <a:cubicBezTo>
                    <a:pt x="1725" y="471"/>
                    <a:pt x="1747" y="485"/>
                    <a:pt x="1770" y="498"/>
                  </a:cubicBezTo>
                  <a:cubicBezTo>
                    <a:pt x="1780" y="504"/>
                    <a:pt x="1790" y="508"/>
                    <a:pt x="1799" y="514"/>
                  </a:cubicBezTo>
                  <a:cubicBezTo>
                    <a:pt x="1829" y="535"/>
                    <a:pt x="1863" y="550"/>
                    <a:pt x="1894" y="569"/>
                  </a:cubicBezTo>
                  <a:cubicBezTo>
                    <a:pt x="1931" y="590"/>
                    <a:pt x="1969" y="608"/>
                    <a:pt x="2007" y="628"/>
                  </a:cubicBezTo>
                  <a:cubicBezTo>
                    <a:pt x="2033" y="642"/>
                    <a:pt x="2060" y="655"/>
                    <a:pt x="2087" y="668"/>
                  </a:cubicBezTo>
                  <a:cubicBezTo>
                    <a:pt x="2102" y="675"/>
                    <a:pt x="2118" y="681"/>
                    <a:pt x="2132" y="689"/>
                  </a:cubicBezTo>
                  <a:cubicBezTo>
                    <a:pt x="2157" y="702"/>
                    <a:pt x="2183" y="712"/>
                    <a:pt x="2208" y="724"/>
                  </a:cubicBezTo>
                  <a:cubicBezTo>
                    <a:pt x="2229" y="733"/>
                    <a:pt x="2250" y="740"/>
                    <a:pt x="2270" y="750"/>
                  </a:cubicBezTo>
                  <a:cubicBezTo>
                    <a:pt x="2292" y="760"/>
                    <a:pt x="2314" y="768"/>
                    <a:pt x="2336" y="777"/>
                  </a:cubicBezTo>
                  <a:cubicBezTo>
                    <a:pt x="2362" y="787"/>
                    <a:pt x="2389" y="795"/>
                    <a:pt x="2414" y="806"/>
                  </a:cubicBezTo>
                  <a:cubicBezTo>
                    <a:pt x="2450" y="821"/>
                    <a:pt x="2486" y="832"/>
                    <a:pt x="2523" y="843"/>
                  </a:cubicBezTo>
                  <a:cubicBezTo>
                    <a:pt x="2548" y="851"/>
                    <a:pt x="2574" y="858"/>
                    <a:pt x="2599" y="866"/>
                  </a:cubicBezTo>
                  <a:cubicBezTo>
                    <a:pt x="2637" y="878"/>
                    <a:pt x="2675" y="886"/>
                    <a:pt x="2713" y="894"/>
                  </a:cubicBezTo>
                  <a:cubicBezTo>
                    <a:pt x="2744" y="901"/>
                    <a:pt x="2774" y="906"/>
                    <a:pt x="2805" y="910"/>
                  </a:cubicBezTo>
                  <a:cubicBezTo>
                    <a:pt x="2807" y="910"/>
                    <a:pt x="2810" y="910"/>
                    <a:pt x="2812" y="910"/>
                  </a:cubicBezTo>
                  <a:cubicBezTo>
                    <a:pt x="2812" y="1139"/>
                    <a:pt x="2812" y="1368"/>
                    <a:pt x="2812" y="1597"/>
                  </a:cubicBezTo>
                  <a:cubicBezTo>
                    <a:pt x="2809" y="1596"/>
                    <a:pt x="2805" y="1597"/>
                    <a:pt x="2802" y="1597"/>
                  </a:cubicBezTo>
                  <a:cubicBezTo>
                    <a:pt x="2167" y="1597"/>
                    <a:pt x="1531" y="1597"/>
                    <a:pt x="896" y="1597"/>
                  </a:cubicBezTo>
                  <a:cubicBezTo>
                    <a:pt x="662" y="1597"/>
                    <a:pt x="428" y="1597"/>
                    <a:pt x="194" y="1597"/>
                  </a:cubicBezTo>
                  <a:cubicBezTo>
                    <a:pt x="192" y="1597"/>
                    <a:pt x="189" y="1597"/>
                    <a:pt x="186" y="1596"/>
                  </a:cubicBezTo>
                  <a:cubicBezTo>
                    <a:pt x="198" y="1586"/>
                    <a:pt x="208" y="1577"/>
                    <a:pt x="219" y="1567"/>
                  </a:cubicBezTo>
                  <a:cubicBezTo>
                    <a:pt x="250" y="1539"/>
                    <a:pt x="269" y="1502"/>
                    <a:pt x="285" y="1465"/>
                  </a:cubicBezTo>
                  <a:cubicBezTo>
                    <a:pt x="298" y="1432"/>
                    <a:pt x="304" y="1398"/>
                    <a:pt x="308" y="1363"/>
                  </a:cubicBezTo>
                  <a:cubicBezTo>
                    <a:pt x="313" y="1310"/>
                    <a:pt x="311" y="1258"/>
                    <a:pt x="305" y="1206"/>
                  </a:cubicBezTo>
                  <a:cubicBezTo>
                    <a:pt x="299" y="1159"/>
                    <a:pt x="291" y="1112"/>
                    <a:pt x="278" y="1067"/>
                  </a:cubicBezTo>
                  <a:cubicBezTo>
                    <a:pt x="269" y="1037"/>
                    <a:pt x="263" y="1006"/>
                    <a:pt x="253" y="977"/>
                  </a:cubicBezTo>
                  <a:cubicBezTo>
                    <a:pt x="242" y="942"/>
                    <a:pt x="232" y="906"/>
                    <a:pt x="217" y="872"/>
                  </a:cubicBezTo>
                  <a:cubicBezTo>
                    <a:pt x="208" y="849"/>
                    <a:pt x="200" y="825"/>
                    <a:pt x="191" y="802"/>
                  </a:cubicBezTo>
                  <a:cubicBezTo>
                    <a:pt x="178" y="772"/>
                    <a:pt x="167" y="742"/>
                    <a:pt x="153" y="713"/>
                  </a:cubicBezTo>
                  <a:cubicBezTo>
                    <a:pt x="136" y="677"/>
                    <a:pt x="120" y="641"/>
                    <a:pt x="104" y="605"/>
                  </a:cubicBezTo>
                  <a:cubicBezTo>
                    <a:pt x="100" y="597"/>
                    <a:pt x="95" y="589"/>
                    <a:pt x="91" y="581"/>
                  </a:cubicBezTo>
                  <a:cubicBezTo>
                    <a:pt x="81" y="558"/>
                    <a:pt x="69" y="536"/>
                    <a:pt x="58" y="514"/>
                  </a:cubicBezTo>
                  <a:cubicBezTo>
                    <a:pt x="41" y="479"/>
                    <a:pt x="21" y="445"/>
                    <a:pt x="3" y="411"/>
                  </a:cubicBezTo>
                  <a:cubicBezTo>
                    <a:pt x="2" y="409"/>
                    <a:pt x="2" y="407"/>
                    <a:pt x="0" y="407"/>
                  </a:cubicBezTo>
                  <a:cubicBezTo>
                    <a:pt x="0" y="406"/>
                    <a:pt x="0" y="405"/>
                    <a:pt x="0" y="4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7">
              <a:extLst>
                <a:ext uri="{FF2B5EF4-FFF2-40B4-BE49-F238E27FC236}">
                  <a16:creationId xmlns:a16="http://schemas.microsoft.com/office/drawing/2014/main" id="{65945726-117E-499B-BA64-DCD63F7F5318}"/>
                </a:ext>
              </a:extLst>
            </p:cNvPr>
            <p:cNvSpPr>
              <a:spLocks/>
            </p:cNvSpPr>
            <p:nvPr userDrawn="1"/>
          </p:nvSpPr>
          <p:spPr bwMode="auto">
            <a:xfrm>
              <a:off x="10041739" y="14514"/>
              <a:ext cx="1948916" cy="3234346"/>
            </a:xfrm>
            <a:custGeom>
              <a:avLst/>
              <a:gdLst/>
              <a:ahLst/>
              <a:cxnLst>
                <a:cxn ang="0">
                  <a:pos x="819" y="1361"/>
                </a:cxn>
                <a:cxn ang="0">
                  <a:pos x="799" y="1335"/>
                </a:cxn>
                <a:cxn ang="0">
                  <a:pos x="765" y="1294"/>
                </a:cxn>
                <a:cxn ang="0">
                  <a:pos x="730" y="1249"/>
                </a:cxn>
                <a:cxn ang="0">
                  <a:pos x="666" y="1172"/>
                </a:cxn>
                <a:cxn ang="0">
                  <a:pos x="618" y="1113"/>
                </a:cxn>
                <a:cxn ang="0">
                  <a:pos x="571" y="1054"/>
                </a:cxn>
                <a:cxn ang="0">
                  <a:pos x="545" y="1019"/>
                </a:cxn>
                <a:cxn ang="0">
                  <a:pos x="485" y="940"/>
                </a:cxn>
                <a:cxn ang="0">
                  <a:pos x="442" y="881"/>
                </a:cxn>
                <a:cxn ang="0">
                  <a:pos x="420" y="849"/>
                </a:cxn>
                <a:cxn ang="0">
                  <a:pos x="363" y="765"/>
                </a:cxn>
                <a:cxn ang="0">
                  <a:pos x="323" y="705"/>
                </a:cxn>
                <a:cxn ang="0">
                  <a:pos x="294" y="658"/>
                </a:cxn>
                <a:cxn ang="0">
                  <a:pos x="254" y="591"/>
                </a:cxn>
                <a:cxn ang="0">
                  <a:pos x="231" y="550"/>
                </a:cxn>
                <a:cxn ang="0">
                  <a:pos x="189" y="475"/>
                </a:cxn>
                <a:cxn ang="0">
                  <a:pos x="168" y="433"/>
                </a:cxn>
                <a:cxn ang="0">
                  <a:pos x="134" y="364"/>
                </a:cxn>
                <a:cxn ang="0">
                  <a:pos x="104" y="299"/>
                </a:cxn>
                <a:cxn ang="0">
                  <a:pos x="57" y="181"/>
                </a:cxn>
                <a:cxn ang="0">
                  <a:pos x="40" y="135"/>
                </a:cxn>
                <a:cxn ang="0">
                  <a:pos x="1" y="5"/>
                </a:cxn>
                <a:cxn ang="0">
                  <a:pos x="0" y="0"/>
                </a:cxn>
                <a:cxn ang="0">
                  <a:pos x="812" y="0"/>
                </a:cxn>
                <a:cxn ang="0">
                  <a:pos x="819" y="6"/>
                </a:cxn>
                <a:cxn ang="0">
                  <a:pos x="819" y="1361"/>
                </a:cxn>
              </a:cxnLst>
              <a:rect l="0" t="0" r="r" b="b"/>
              <a:pathLst>
                <a:path w="819" h="1361">
                  <a:moveTo>
                    <a:pt x="819" y="1361"/>
                  </a:moveTo>
                  <a:cubicBezTo>
                    <a:pt x="812" y="1353"/>
                    <a:pt x="806" y="1344"/>
                    <a:pt x="799" y="1335"/>
                  </a:cubicBezTo>
                  <a:cubicBezTo>
                    <a:pt x="788" y="1321"/>
                    <a:pt x="776" y="1308"/>
                    <a:pt x="765" y="1294"/>
                  </a:cubicBezTo>
                  <a:cubicBezTo>
                    <a:pt x="754" y="1279"/>
                    <a:pt x="743" y="1263"/>
                    <a:pt x="730" y="1249"/>
                  </a:cubicBezTo>
                  <a:cubicBezTo>
                    <a:pt x="707" y="1224"/>
                    <a:pt x="688" y="1197"/>
                    <a:pt x="666" y="1172"/>
                  </a:cubicBezTo>
                  <a:cubicBezTo>
                    <a:pt x="650" y="1153"/>
                    <a:pt x="633" y="1133"/>
                    <a:pt x="618" y="1113"/>
                  </a:cubicBezTo>
                  <a:cubicBezTo>
                    <a:pt x="603" y="1093"/>
                    <a:pt x="585" y="1075"/>
                    <a:pt x="571" y="1054"/>
                  </a:cubicBezTo>
                  <a:cubicBezTo>
                    <a:pt x="563" y="1042"/>
                    <a:pt x="554" y="1030"/>
                    <a:pt x="545" y="1019"/>
                  </a:cubicBezTo>
                  <a:cubicBezTo>
                    <a:pt x="523" y="994"/>
                    <a:pt x="505" y="966"/>
                    <a:pt x="485" y="940"/>
                  </a:cubicBezTo>
                  <a:cubicBezTo>
                    <a:pt x="470" y="920"/>
                    <a:pt x="456" y="901"/>
                    <a:pt x="442" y="881"/>
                  </a:cubicBezTo>
                  <a:cubicBezTo>
                    <a:pt x="434" y="870"/>
                    <a:pt x="428" y="859"/>
                    <a:pt x="420" y="849"/>
                  </a:cubicBezTo>
                  <a:cubicBezTo>
                    <a:pt x="399" y="822"/>
                    <a:pt x="382" y="793"/>
                    <a:pt x="363" y="765"/>
                  </a:cubicBezTo>
                  <a:cubicBezTo>
                    <a:pt x="349" y="745"/>
                    <a:pt x="336" y="725"/>
                    <a:pt x="323" y="705"/>
                  </a:cubicBezTo>
                  <a:cubicBezTo>
                    <a:pt x="313" y="690"/>
                    <a:pt x="304" y="674"/>
                    <a:pt x="294" y="658"/>
                  </a:cubicBezTo>
                  <a:cubicBezTo>
                    <a:pt x="280" y="636"/>
                    <a:pt x="267" y="614"/>
                    <a:pt x="254" y="591"/>
                  </a:cubicBezTo>
                  <a:cubicBezTo>
                    <a:pt x="246" y="577"/>
                    <a:pt x="239" y="563"/>
                    <a:pt x="231" y="550"/>
                  </a:cubicBezTo>
                  <a:cubicBezTo>
                    <a:pt x="215" y="526"/>
                    <a:pt x="203" y="500"/>
                    <a:pt x="189" y="475"/>
                  </a:cubicBezTo>
                  <a:cubicBezTo>
                    <a:pt x="182" y="461"/>
                    <a:pt x="176" y="446"/>
                    <a:pt x="168" y="433"/>
                  </a:cubicBezTo>
                  <a:cubicBezTo>
                    <a:pt x="155" y="411"/>
                    <a:pt x="145" y="387"/>
                    <a:pt x="134" y="364"/>
                  </a:cubicBezTo>
                  <a:cubicBezTo>
                    <a:pt x="123" y="343"/>
                    <a:pt x="115" y="321"/>
                    <a:pt x="104" y="299"/>
                  </a:cubicBezTo>
                  <a:cubicBezTo>
                    <a:pt x="86" y="261"/>
                    <a:pt x="72" y="221"/>
                    <a:pt x="57" y="181"/>
                  </a:cubicBezTo>
                  <a:cubicBezTo>
                    <a:pt x="51" y="165"/>
                    <a:pt x="47" y="150"/>
                    <a:pt x="40" y="135"/>
                  </a:cubicBezTo>
                  <a:cubicBezTo>
                    <a:pt x="23" y="93"/>
                    <a:pt x="13" y="49"/>
                    <a:pt x="1" y="5"/>
                  </a:cubicBezTo>
                  <a:cubicBezTo>
                    <a:pt x="0" y="4"/>
                    <a:pt x="0" y="2"/>
                    <a:pt x="0" y="0"/>
                  </a:cubicBezTo>
                  <a:cubicBezTo>
                    <a:pt x="271" y="0"/>
                    <a:pt x="542" y="0"/>
                    <a:pt x="812" y="0"/>
                  </a:cubicBezTo>
                  <a:cubicBezTo>
                    <a:pt x="818" y="0"/>
                    <a:pt x="819" y="1"/>
                    <a:pt x="819" y="6"/>
                  </a:cubicBezTo>
                  <a:cubicBezTo>
                    <a:pt x="819" y="458"/>
                    <a:pt x="819" y="909"/>
                    <a:pt x="819" y="136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2" name="Freeform 13">
            <a:extLst>
              <a:ext uri="{FF2B5EF4-FFF2-40B4-BE49-F238E27FC236}">
                <a16:creationId xmlns:a16="http://schemas.microsoft.com/office/drawing/2014/main" id="{F4CEF2F4-5A00-481A-BBEA-7EA94FBE54FC}"/>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14">
            <a:extLst>
              <a:ext uri="{FF2B5EF4-FFF2-40B4-BE49-F238E27FC236}">
                <a16:creationId xmlns:a16="http://schemas.microsoft.com/office/drawing/2014/main" id="{E3FFA0D1-FB7B-4A3B-91C3-C759BC82D01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Line 7">
            <a:extLst>
              <a:ext uri="{FF2B5EF4-FFF2-40B4-BE49-F238E27FC236}">
                <a16:creationId xmlns:a16="http://schemas.microsoft.com/office/drawing/2014/main" id="{C75638BC-91A1-44B3-8A15-E691B7CF908E}"/>
              </a:ext>
            </a:extLst>
          </p:cNvPr>
          <p:cNvSpPr>
            <a:spLocks noChangeShapeType="1"/>
          </p:cNvSpPr>
          <p:nvPr userDrawn="1"/>
        </p:nvSpPr>
        <p:spPr bwMode="gray">
          <a:xfrm>
            <a:off x="5665322" y="6450412"/>
            <a:ext cx="0" cy="319616"/>
          </a:xfrm>
          <a:prstGeom prst="line">
            <a:avLst/>
          </a:prstGeom>
          <a:noFill/>
          <a:ln w="9525">
            <a:solidFill>
              <a:srgbClr val="969696"/>
            </a:solidFill>
            <a:round/>
            <a:headEnd/>
            <a:tailEnd/>
          </a:ln>
          <a:effectLst/>
        </p:spPr>
        <p:txBody>
          <a:bodyPr wrap="none" anchor="ctr"/>
          <a:lstStyle/>
          <a:p>
            <a:endParaRPr lang="en-US" sz="2133">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ext Box 8">
            <a:extLst>
              <a:ext uri="{FF2B5EF4-FFF2-40B4-BE49-F238E27FC236}">
                <a16:creationId xmlns:a16="http://schemas.microsoft.com/office/drawing/2014/main" id="{F3688FAA-011D-48EB-9580-CDC023B5271A}"/>
              </a:ext>
            </a:extLst>
          </p:cNvPr>
          <p:cNvSpPr txBox="1">
            <a:spLocks noChangeArrowheads="1"/>
          </p:cNvSpPr>
          <p:nvPr userDrawn="1"/>
        </p:nvSpPr>
        <p:spPr bwMode="gray">
          <a:xfrm>
            <a:off x="5665324"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chemeClr val="tx2"/>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ext Box 9">
            <a:extLst>
              <a:ext uri="{FF2B5EF4-FFF2-40B4-BE49-F238E27FC236}">
                <a16:creationId xmlns:a16="http://schemas.microsoft.com/office/drawing/2014/main" id="{ACF24D37-55A4-4A65-8BB4-7DB1766AB8E5}"/>
              </a:ext>
            </a:extLst>
          </p:cNvPr>
          <p:cNvSpPr txBox="1">
            <a:spLocks noChangeArrowheads="1"/>
          </p:cNvSpPr>
          <p:nvPr userDrawn="1"/>
        </p:nvSpPr>
        <p:spPr bwMode="gray">
          <a:xfrm>
            <a:off x="3186953" y="6513913"/>
            <a:ext cx="2433920" cy="179601"/>
          </a:xfrm>
          <a:prstGeom prst="rect">
            <a:avLst/>
          </a:prstGeom>
          <a:noFill/>
          <a:ln w="12700" algn="ctr">
            <a:noFill/>
            <a:miter lim="800000"/>
            <a:headEnd/>
            <a:tailEnd type="none" w="lg" len="lg"/>
          </a:ln>
          <a:effectLst/>
        </p:spPr>
        <p:txBody>
          <a:bodyPr wrap="square">
            <a:spAutoFit/>
          </a:bodyPr>
          <a:lstStyle/>
          <a:p>
            <a:pPr algn="r" eaLnBrk="0" hangingPunct="0">
              <a:lnSpc>
                <a:spcPct val="85000"/>
              </a:lnSpc>
            </a:pPr>
            <a:r>
              <a:rPr lang="en-US" sz="667">
                <a:solidFill>
                  <a:schemeClr val="tx2"/>
                </a:solidFill>
                <a:latin typeface="Verdana" panose="020B0604030504040204" pitchFamily="34" charset="0"/>
                <a:ea typeface="Verdana" panose="020B0604030504040204" pitchFamily="34" charset="0"/>
                <a:cs typeface="Verdana" panose="020B0604030504040204" pitchFamily="34" charset="0"/>
              </a:rPr>
              <a:t>Copyright © 2020 Capgemini. All rights reserved.</a:t>
            </a:r>
          </a:p>
        </p:txBody>
      </p:sp>
      <p:sp>
        <p:nvSpPr>
          <p:cNvPr id="2" name="Title 1"/>
          <p:cNvSpPr>
            <a:spLocks noGrp="1"/>
          </p:cNvSpPr>
          <p:nvPr>
            <p:ph type="title"/>
          </p:nvPr>
        </p:nvSpPr>
        <p:spPr>
          <a:xfrm>
            <a:off x="2" y="1"/>
            <a:ext cx="6551627" cy="1062180"/>
          </a:xfrm>
        </p:spPr>
        <p:txBody>
          <a:bodyPr/>
          <a:lstStyle>
            <a:lvl1pPr>
              <a:defRPr sz="2400">
                <a:solidFill>
                  <a:schemeClr val="tx2"/>
                </a:solidFill>
              </a:defRPr>
            </a:lvl1pPr>
          </a:lstStyle>
          <a:p>
            <a:r>
              <a:rPr lang="en-US"/>
              <a:t>Click to edit Master title style</a:t>
            </a:r>
          </a:p>
        </p:txBody>
      </p:sp>
    </p:spTree>
    <p:extLst>
      <p:ext uri="{BB962C8B-B14F-4D97-AF65-F5344CB8AC3E}">
        <p14:creationId xmlns:p14="http://schemas.microsoft.com/office/powerpoint/2010/main" val="2379652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1A6A9C-711C-492D-B888-AEC062848D49}"/>
              </a:ext>
            </a:extLst>
          </p:cNvPr>
          <p:cNvSpPr/>
          <p:nvPr userDrawn="1"/>
        </p:nvSpPr>
        <p:spPr>
          <a:xfrm>
            <a:off x="6268825" y="6254284"/>
            <a:ext cx="4326903" cy="556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9" name="Freeform 6">
            <a:extLst>
              <a:ext uri="{FF2B5EF4-FFF2-40B4-BE49-F238E27FC236}">
                <a16:creationId xmlns:a16="http://schemas.microsoft.com/office/drawing/2014/main" id="{98516D9C-AA68-443B-91B8-EA6522AF7704}"/>
              </a:ext>
            </a:extLst>
          </p:cNvPr>
          <p:cNvSpPr>
            <a:spLocks/>
          </p:cNvSpPr>
          <p:nvPr userDrawn="1"/>
        </p:nvSpPr>
        <p:spPr bwMode="auto">
          <a:xfrm>
            <a:off x="6351587" y="325438"/>
            <a:ext cx="5840413" cy="6535737"/>
          </a:xfrm>
          <a:custGeom>
            <a:avLst/>
            <a:gdLst/>
            <a:ahLst/>
            <a:cxnLst>
              <a:cxn ang="0">
                <a:pos x="2465" y="2758"/>
              </a:cxn>
              <a:cxn ang="0">
                <a:pos x="710" y="2758"/>
              </a:cxn>
              <a:cxn ang="0">
                <a:pos x="705" y="2747"/>
              </a:cxn>
              <a:cxn ang="0">
                <a:pos x="517" y="2439"/>
              </a:cxn>
              <a:cxn ang="0">
                <a:pos x="381" y="2196"/>
              </a:cxn>
              <a:cxn ang="0">
                <a:pos x="198" y="1820"/>
              </a:cxn>
              <a:cxn ang="0">
                <a:pos x="68" y="1458"/>
              </a:cxn>
              <a:cxn ang="0">
                <a:pos x="13" y="1200"/>
              </a:cxn>
              <a:cxn ang="0">
                <a:pos x="0" y="1053"/>
              </a:cxn>
              <a:cxn ang="0">
                <a:pos x="3" y="1046"/>
              </a:cxn>
              <a:cxn ang="0">
                <a:pos x="2" y="995"/>
              </a:cxn>
              <a:cxn ang="0">
                <a:pos x="0" y="987"/>
              </a:cxn>
              <a:cxn ang="0">
                <a:pos x="2" y="950"/>
              </a:cxn>
              <a:cxn ang="0">
                <a:pos x="31" y="755"/>
              </a:cxn>
              <a:cxn ang="0">
                <a:pos x="167" y="449"/>
              </a:cxn>
              <a:cxn ang="0">
                <a:pos x="395" y="194"/>
              </a:cxn>
              <a:cxn ang="0">
                <a:pos x="643" y="14"/>
              </a:cxn>
              <a:cxn ang="0">
                <a:pos x="664" y="0"/>
              </a:cxn>
              <a:cxn ang="0">
                <a:pos x="666" y="0"/>
              </a:cxn>
              <a:cxn ang="0">
                <a:pos x="674" y="6"/>
              </a:cxn>
              <a:cxn ang="0">
                <a:pos x="731" y="37"/>
              </a:cxn>
              <a:cxn ang="0">
                <a:pos x="1241" y="284"/>
              </a:cxn>
              <a:cxn ang="0">
                <a:pos x="1668" y="438"/>
              </a:cxn>
              <a:cxn ang="0">
                <a:pos x="1899" y="493"/>
              </a:cxn>
              <a:cxn ang="0">
                <a:pos x="2000" y="508"/>
              </a:cxn>
              <a:cxn ang="0">
                <a:pos x="2236" y="512"/>
              </a:cxn>
              <a:cxn ang="0">
                <a:pos x="2410" y="473"/>
              </a:cxn>
              <a:cxn ang="0">
                <a:pos x="2465" y="450"/>
              </a:cxn>
              <a:cxn ang="0">
                <a:pos x="2465" y="466"/>
              </a:cxn>
              <a:cxn ang="0">
                <a:pos x="2465" y="2758"/>
              </a:cxn>
            </a:cxnLst>
            <a:rect l="0" t="0" r="r" b="b"/>
            <a:pathLst>
              <a:path w="2465" h="2758">
                <a:moveTo>
                  <a:pt x="2465" y="2758"/>
                </a:moveTo>
                <a:cubicBezTo>
                  <a:pt x="1880" y="2758"/>
                  <a:pt x="1295" y="2758"/>
                  <a:pt x="710" y="2758"/>
                </a:cubicBezTo>
                <a:cubicBezTo>
                  <a:pt x="711" y="2753"/>
                  <a:pt x="707" y="2750"/>
                  <a:pt x="705" y="2747"/>
                </a:cubicBezTo>
                <a:cubicBezTo>
                  <a:pt x="641" y="2645"/>
                  <a:pt x="577" y="2543"/>
                  <a:pt x="517" y="2439"/>
                </a:cubicBezTo>
                <a:cubicBezTo>
                  <a:pt x="471" y="2358"/>
                  <a:pt x="425" y="2278"/>
                  <a:pt x="381" y="2196"/>
                </a:cubicBezTo>
                <a:cubicBezTo>
                  <a:pt x="315" y="2073"/>
                  <a:pt x="253" y="1948"/>
                  <a:pt x="198" y="1820"/>
                </a:cubicBezTo>
                <a:cubicBezTo>
                  <a:pt x="147" y="1702"/>
                  <a:pt x="102" y="1582"/>
                  <a:pt x="68" y="1458"/>
                </a:cubicBezTo>
                <a:cubicBezTo>
                  <a:pt x="44" y="1373"/>
                  <a:pt x="25" y="1288"/>
                  <a:pt x="13" y="1200"/>
                </a:cubicBezTo>
                <a:cubicBezTo>
                  <a:pt x="7" y="1151"/>
                  <a:pt x="3" y="1102"/>
                  <a:pt x="0" y="1053"/>
                </a:cubicBezTo>
                <a:cubicBezTo>
                  <a:pt x="2" y="1051"/>
                  <a:pt x="3" y="1049"/>
                  <a:pt x="3" y="1046"/>
                </a:cubicBezTo>
                <a:cubicBezTo>
                  <a:pt x="3" y="1029"/>
                  <a:pt x="3" y="1012"/>
                  <a:pt x="2" y="995"/>
                </a:cubicBezTo>
                <a:cubicBezTo>
                  <a:pt x="2" y="992"/>
                  <a:pt x="2" y="989"/>
                  <a:pt x="0" y="987"/>
                </a:cubicBezTo>
                <a:cubicBezTo>
                  <a:pt x="0" y="974"/>
                  <a:pt x="2" y="962"/>
                  <a:pt x="2" y="950"/>
                </a:cubicBezTo>
                <a:cubicBezTo>
                  <a:pt x="6" y="884"/>
                  <a:pt x="16" y="819"/>
                  <a:pt x="31" y="755"/>
                </a:cubicBezTo>
                <a:cubicBezTo>
                  <a:pt x="59" y="645"/>
                  <a:pt x="105" y="543"/>
                  <a:pt x="167" y="449"/>
                </a:cubicBezTo>
                <a:cubicBezTo>
                  <a:pt x="230" y="352"/>
                  <a:pt x="308" y="269"/>
                  <a:pt x="395" y="194"/>
                </a:cubicBezTo>
                <a:cubicBezTo>
                  <a:pt x="473" y="127"/>
                  <a:pt x="556" y="68"/>
                  <a:pt x="643" y="14"/>
                </a:cubicBezTo>
                <a:cubicBezTo>
                  <a:pt x="650" y="9"/>
                  <a:pt x="657" y="5"/>
                  <a:pt x="664" y="0"/>
                </a:cubicBezTo>
                <a:cubicBezTo>
                  <a:pt x="664" y="0"/>
                  <a:pt x="665" y="0"/>
                  <a:pt x="666" y="0"/>
                </a:cubicBezTo>
                <a:cubicBezTo>
                  <a:pt x="667" y="4"/>
                  <a:pt x="671" y="4"/>
                  <a:pt x="674" y="6"/>
                </a:cubicBezTo>
                <a:cubicBezTo>
                  <a:pt x="693" y="16"/>
                  <a:pt x="712" y="27"/>
                  <a:pt x="731" y="37"/>
                </a:cubicBezTo>
                <a:cubicBezTo>
                  <a:pt x="898" y="126"/>
                  <a:pt x="1067" y="210"/>
                  <a:pt x="1241" y="284"/>
                </a:cubicBezTo>
                <a:cubicBezTo>
                  <a:pt x="1381" y="343"/>
                  <a:pt x="1523" y="396"/>
                  <a:pt x="1668" y="438"/>
                </a:cubicBezTo>
                <a:cubicBezTo>
                  <a:pt x="1744" y="460"/>
                  <a:pt x="1821" y="477"/>
                  <a:pt x="1899" y="493"/>
                </a:cubicBezTo>
                <a:cubicBezTo>
                  <a:pt x="1932" y="500"/>
                  <a:pt x="1966" y="504"/>
                  <a:pt x="2000" y="508"/>
                </a:cubicBezTo>
                <a:cubicBezTo>
                  <a:pt x="2079" y="516"/>
                  <a:pt x="2157" y="519"/>
                  <a:pt x="2236" y="512"/>
                </a:cubicBezTo>
                <a:cubicBezTo>
                  <a:pt x="2296" y="506"/>
                  <a:pt x="2354" y="494"/>
                  <a:pt x="2410" y="473"/>
                </a:cubicBezTo>
                <a:cubicBezTo>
                  <a:pt x="2429" y="466"/>
                  <a:pt x="2447" y="457"/>
                  <a:pt x="2465" y="450"/>
                </a:cubicBezTo>
                <a:cubicBezTo>
                  <a:pt x="2465" y="455"/>
                  <a:pt x="2465" y="461"/>
                  <a:pt x="2465" y="466"/>
                </a:cubicBezTo>
                <a:cubicBezTo>
                  <a:pt x="2465" y="1230"/>
                  <a:pt x="2465" y="1994"/>
                  <a:pt x="2465" y="2758"/>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Box 8">
            <a:extLst>
              <a:ext uri="{FF2B5EF4-FFF2-40B4-BE49-F238E27FC236}">
                <a16:creationId xmlns:a16="http://schemas.microsoft.com/office/drawing/2014/main" id="{FA04DA6A-6BFD-4870-A6E2-4F1B0F36E395}"/>
              </a:ext>
            </a:extLst>
          </p:cNvPr>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chemeClr val="bg1"/>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a:xfrm>
            <a:off x="2" y="1"/>
            <a:ext cx="6551627" cy="1062180"/>
          </a:xfrm>
        </p:spPr>
        <p:txBody>
          <a:bodyPr/>
          <a:lstStyle>
            <a:lvl1pPr>
              <a:defRPr sz="2400">
                <a:solidFill>
                  <a:schemeClr val="tx2"/>
                </a:solidFill>
              </a:defRPr>
            </a:lvl1pPr>
          </a:lstStyle>
          <a:p>
            <a:r>
              <a:rPr lang="en-US"/>
              <a:t>Click to edit Master title style</a:t>
            </a:r>
          </a:p>
        </p:txBody>
      </p:sp>
      <p:sp>
        <p:nvSpPr>
          <p:cNvPr id="3" name="Content Placeholder 2"/>
          <p:cNvSpPr>
            <a:spLocks noGrp="1"/>
          </p:cNvSpPr>
          <p:nvPr>
            <p:ph idx="1"/>
          </p:nvPr>
        </p:nvSpPr>
        <p:spPr>
          <a:xfrm>
            <a:off x="398023" y="1501978"/>
            <a:ext cx="5442392" cy="4636540"/>
          </a:xfrm>
        </p:spPr>
        <p:txBody>
          <a:bodyPr/>
          <a:lstStyle>
            <a:lvl1pPr>
              <a:buClr>
                <a:schemeClr val="tx2"/>
              </a:buClr>
              <a:defRPr>
                <a:solidFill>
                  <a:schemeClr val="tx1"/>
                </a:solidFill>
              </a:defRPr>
            </a:lvl1pPr>
            <a:lvl2pPr marL="687388" indent="-339725">
              <a:buClr>
                <a:schemeClr val="tx2"/>
              </a:buClr>
              <a:defRPr>
                <a:solidFill>
                  <a:schemeClr val="tx1"/>
                </a:solidFill>
              </a:defRPr>
            </a:lvl2pPr>
            <a:lvl3pPr marL="857250" indent="-176213">
              <a:buClr>
                <a:schemeClr val="tx2"/>
              </a:buClr>
              <a:defRPr>
                <a:solidFill>
                  <a:schemeClr val="tx1"/>
                </a:solidFill>
              </a:defRPr>
            </a:lvl3pPr>
            <a:lvl4pPr marL="1027113" indent="-163513">
              <a:buClr>
                <a:schemeClr val="tx2"/>
              </a:buClr>
              <a:defRPr>
                <a:solidFill>
                  <a:schemeClr val="tx1"/>
                </a:solidFill>
              </a:defRPr>
            </a:lvl4pPr>
            <a:lvl5pPr marL="804863" indent="-177800">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8044279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Content Master">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DF3A40D-432B-4DB9-ACAB-C29712AFB3CE}"/>
              </a:ext>
            </a:extLst>
          </p:cNvPr>
          <p:cNvSpPr/>
          <p:nvPr userDrawn="1"/>
        </p:nvSpPr>
        <p:spPr>
          <a:xfrm>
            <a:off x="6687257" y="0"/>
            <a:ext cx="5504743"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2291"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a:t>Click to edit Master title style</a:t>
            </a:r>
            <a:endParaRPr lang="en-US"/>
          </a:p>
        </p:txBody>
      </p:sp>
      <p:sp>
        <p:nvSpPr>
          <p:cNvPr id="6" name="Line 7">
            <a:extLst>
              <a:ext uri="{FF2B5EF4-FFF2-40B4-BE49-F238E27FC236}">
                <a16:creationId xmlns:a16="http://schemas.microsoft.com/office/drawing/2014/main" id="{8092A8D2-3207-4ACB-A31C-6F70B818D694}"/>
              </a:ext>
            </a:extLst>
          </p:cNvPr>
          <p:cNvSpPr>
            <a:spLocks noChangeShapeType="1"/>
          </p:cNvSpPr>
          <p:nvPr userDrawn="1"/>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Box 8">
            <a:extLst>
              <a:ext uri="{FF2B5EF4-FFF2-40B4-BE49-F238E27FC236}">
                <a16:creationId xmlns:a16="http://schemas.microsoft.com/office/drawing/2014/main" id="{76CA3FBF-D1DB-4CD7-9080-84A3F4F24220}"/>
              </a:ext>
            </a:extLst>
          </p:cNvPr>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 Box 9">
            <a:extLst>
              <a:ext uri="{FF2B5EF4-FFF2-40B4-BE49-F238E27FC236}">
                <a16:creationId xmlns:a16="http://schemas.microsoft.com/office/drawing/2014/main" id="{A7723A06-1D66-4CC3-968B-4CB0FAC36412}"/>
              </a:ext>
            </a:extLst>
          </p:cNvPr>
          <p:cNvSpPr txBox="1">
            <a:spLocks noChangeArrowheads="1"/>
          </p:cNvSpPr>
          <p:nvPr userDrawn="1"/>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2020 Capgemini. All rights reserved.</a:t>
            </a:r>
          </a:p>
        </p:txBody>
      </p:sp>
    </p:spTree>
    <p:extLst>
      <p:ext uri="{BB962C8B-B14F-4D97-AF65-F5344CB8AC3E}">
        <p14:creationId xmlns:p14="http://schemas.microsoft.com/office/powerpoint/2010/main" val="8438761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4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3315"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 name="Group 19">
            <a:extLst>
              <a:ext uri="{FF2B5EF4-FFF2-40B4-BE49-F238E27FC236}">
                <a16:creationId xmlns:a16="http://schemas.microsoft.com/office/drawing/2014/main" id="{0A3F8CF7-E284-482A-84F0-CB9D9ADF83A8}"/>
              </a:ext>
            </a:extLst>
          </p:cNvPr>
          <p:cNvGrpSpPr/>
          <p:nvPr userDrawn="1"/>
        </p:nvGrpSpPr>
        <p:grpSpPr>
          <a:xfrm>
            <a:off x="1" y="-9939"/>
            <a:ext cx="12284765" cy="6867939"/>
            <a:chOff x="-9939" y="-9939"/>
            <a:chExt cx="12284765" cy="6867939"/>
          </a:xfrm>
        </p:grpSpPr>
        <p:sp>
          <p:nvSpPr>
            <p:cNvPr id="21" name="Freeform: Shape 20">
              <a:extLst>
                <a:ext uri="{FF2B5EF4-FFF2-40B4-BE49-F238E27FC236}">
                  <a16:creationId xmlns:a16="http://schemas.microsoft.com/office/drawing/2014/main" id="{B6C0344B-206F-4EB1-B294-177993C80E2D}"/>
                </a:ext>
              </a:extLst>
            </p:cNvPr>
            <p:cNvSpPr/>
            <p:nvPr/>
          </p:nvSpPr>
          <p:spPr>
            <a:xfrm>
              <a:off x="-9939" y="-9939"/>
              <a:ext cx="12284765" cy="6867939"/>
            </a:xfrm>
            <a:custGeom>
              <a:avLst/>
              <a:gdLst>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136296 w 12284765"/>
                <a:gd name="connsiteY5" fmla="*/ 3935896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136296 w 12284765"/>
                <a:gd name="connsiteY5" fmla="*/ 3935896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136296 w 12284765"/>
                <a:gd name="connsiteY5" fmla="*/ 3935896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136296 w 12284765"/>
                <a:gd name="connsiteY5" fmla="*/ 3935896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136296 w 12284765"/>
                <a:gd name="connsiteY5" fmla="*/ 3935896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136296 w 12284765"/>
                <a:gd name="connsiteY5" fmla="*/ 3935896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096540 w 12284765"/>
                <a:gd name="connsiteY5" fmla="*/ 3955774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5635487 w 12284765"/>
                <a:gd name="connsiteY5" fmla="*/ 4631635 h 6867939"/>
                <a:gd name="connsiteX6" fmla="*/ 0 w 12284765"/>
                <a:gd name="connsiteY6" fmla="*/ 2524539 h 6867939"/>
                <a:gd name="connsiteX7" fmla="*/ 0 w 12284765"/>
                <a:gd name="connsiteY7" fmla="*/ 6867939 h 6867939"/>
                <a:gd name="connsiteX8" fmla="*/ 12284765 w 12284765"/>
                <a:gd name="connsiteY8" fmla="*/ 6838122 h 6867939"/>
                <a:gd name="connsiteX9" fmla="*/ 12225130 w 12284765"/>
                <a:gd name="connsiteY9"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5635487 w 12284765"/>
                <a:gd name="connsiteY4" fmla="*/ 4631635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671391 w 12284765"/>
                <a:gd name="connsiteY4" fmla="*/ 4492487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671391 w 12284765"/>
                <a:gd name="connsiteY4" fmla="*/ 4492487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5128591 w 12284765"/>
                <a:gd name="connsiteY4" fmla="*/ 4621696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5128591 w 12284765"/>
                <a:gd name="connsiteY4" fmla="*/ 4621696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5655365 w 12284765"/>
                <a:gd name="connsiteY3" fmla="*/ 4134678 h 6867939"/>
                <a:gd name="connsiteX4" fmla="*/ 5128591 w 12284765"/>
                <a:gd name="connsiteY4" fmla="*/ 4621696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39947 w 12284765"/>
                <a:gd name="connsiteY2" fmla="*/ 2375451 h 6867939"/>
                <a:gd name="connsiteX3" fmla="*/ 5655365 w 12284765"/>
                <a:gd name="connsiteY3" fmla="*/ 4134678 h 6867939"/>
                <a:gd name="connsiteX4" fmla="*/ 5128591 w 12284765"/>
                <a:gd name="connsiteY4" fmla="*/ 4621696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5655365 w 12284765"/>
                <a:gd name="connsiteY2" fmla="*/ 4134678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6887817 w 12284765"/>
                <a:gd name="connsiteY1" fmla="*/ 39756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6887817 w 12284765"/>
                <a:gd name="connsiteY1" fmla="*/ 39756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132443 w 12284765"/>
                <a:gd name="connsiteY2" fmla="*/ 2912165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132443 w 12284765"/>
                <a:gd name="connsiteY2" fmla="*/ 2912165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785645 w 12284765"/>
                <a:gd name="connsiteY3" fmla="*/ 4035823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785645 w 12284765"/>
                <a:gd name="connsiteY3" fmla="*/ 4035823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785645 w 12284765"/>
                <a:gd name="connsiteY3" fmla="*/ 4035823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818497 w 12284765"/>
                <a:gd name="connsiteY3" fmla="*/ 4002971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818497 w 12284765"/>
                <a:gd name="connsiteY3" fmla="*/ 4002971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818497 w 12284765"/>
                <a:gd name="connsiteY3" fmla="*/ 4002971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818497 w 12284765"/>
                <a:gd name="connsiteY3" fmla="*/ 4002971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818497 w 12284765"/>
                <a:gd name="connsiteY3" fmla="*/ 4002971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84765" h="6867939">
                  <a:moveTo>
                    <a:pt x="12225130" y="0"/>
                  </a:moveTo>
                  <a:lnTo>
                    <a:pt x="5794513" y="29817"/>
                  </a:lnTo>
                  <a:cubicBezTo>
                    <a:pt x="5922065" y="251791"/>
                    <a:pt x="7110853" y="1638160"/>
                    <a:pt x="6072213" y="2928591"/>
                  </a:cubicBezTo>
                  <a:cubicBezTo>
                    <a:pt x="5926439" y="3364256"/>
                    <a:pt x="6265759" y="3577244"/>
                    <a:pt x="5818497" y="4002971"/>
                  </a:cubicBezTo>
                  <a:cubicBezTo>
                    <a:pt x="4152989" y="3949982"/>
                    <a:pt x="1556297" y="1840544"/>
                    <a:pt x="0" y="2524539"/>
                  </a:cubicBezTo>
                  <a:lnTo>
                    <a:pt x="0" y="6867939"/>
                  </a:lnTo>
                  <a:lnTo>
                    <a:pt x="12284765" y="6838122"/>
                  </a:lnTo>
                  <a:lnTo>
                    <a:pt x="1222513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grpSp>
          <p:nvGrpSpPr>
            <p:cNvPr id="22" name="Group 21">
              <a:extLst>
                <a:ext uri="{FF2B5EF4-FFF2-40B4-BE49-F238E27FC236}">
                  <a16:creationId xmlns:a16="http://schemas.microsoft.com/office/drawing/2014/main" id="{D7E7A7F8-B550-4F7E-9E28-8853D1C8E797}"/>
                </a:ext>
              </a:extLst>
            </p:cNvPr>
            <p:cNvGrpSpPr/>
            <p:nvPr/>
          </p:nvGrpSpPr>
          <p:grpSpPr>
            <a:xfrm>
              <a:off x="5391870" y="2921859"/>
              <a:ext cx="1249653" cy="1182638"/>
              <a:chOff x="5662614" y="3032124"/>
              <a:chExt cx="863600" cy="801689"/>
            </a:xfrm>
          </p:grpSpPr>
          <p:sp>
            <p:nvSpPr>
              <p:cNvPr id="23" name="Freeform 5">
                <a:extLst>
                  <a:ext uri="{FF2B5EF4-FFF2-40B4-BE49-F238E27FC236}">
                    <a16:creationId xmlns:a16="http://schemas.microsoft.com/office/drawing/2014/main" id="{B1592AE9-61BE-4E2C-896A-5B75069D5F9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0" name="Freeform 6">
                <a:extLst>
                  <a:ext uri="{FF2B5EF4-FFF2-40B4-BE49-F238E27FC236}">
                    <a16:creationId xmlns:a16="http://schemas.microsoft.com/office/drawing/2014/main" id="{5117C414-3C5B-4B04-83C0-CB9CD9F05DE0}"/>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grpSp>
      </p:grpSp>
      <p:sp>
        <p:nvSpPr>
          <p:cNvPr id="31" name="Rectangle 30">
            <a:extLst>
              <a:ext uri="{FF2B5EF4-FFF2-40B4-BE49-F238E27FC236}">
                <a16:creationId xmlns:a16="http://schemas.microsoft.com/office/drawing/2014/main" id="{FE0B285F-F128-4F49-A1CC-56ABEA9D1BD2}"/>
              </a:ext>
            </a:extLst>
          </p:cNvPr>
          <p:cNvSpPr/>
          <p:nvPr userDrawn="1"/>
        </p:nvSpPr>
        <p:spPr>
          <a:xfrm>
            <a:off x="7490218" y="2253300"/>
            <a:ext cx="4040424" cy="2554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a:solidFill>
                  <a:schemeClr val="bg1"/>
                </a:solidFill>
                <a:effectLst/>
                <a:latin typeface="Verdana" panose="020B0604030504040204" pitchFamily="34" charset="0"/>
                <a:ea typeface="Verdana" panose="020B0604030504040204" pitchFamily="34" charset="0"/>
                <a:cs typeface="Verdana" panose="020B0604030504040204" pitchFamily="34" charset="0"/>
              </a:rPr>
              <a:t>Capgemini is a global leader in consulting, digital transformation, technology and engineering services.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a:p>
            <a:pPr algn="l"/>
            <a:endParaRPr lang="en-US" sz="1200" kern="120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algn="l"/>
            <a:r>
              <a:rPr lang="en-US" sz="1200">
                <a:solidFill>
                  <a:schemeClr val="bg1"/>
                </a:solidFill>
                <a:latin typeface="Verdana" panose="020B0604030504040204" pitchFamily="34" charset="0"/>
                <a:ea typeface="Verdana" panose="020B0604030504040204" pitchFamily="34" charset="0"/>
                <a:cs typeface="Verdana" panose="020B0604030504040204" pitchFamily="34" charset="0"/>
              </a:rPr>
              <a:t>Visit us at </a:t>
            </a:r>
            <a:r>
              <a:rPr lang="en-US" sz="1200" b="1">
                <a:solidFill>
                  <a:schemeClr val="bg1"/>
                </a:solidFill>
                <a:latin typeface="Verdana" panose="020B0604030504040204" pitchFamily="34" charset="0"/>
                <a:ea typeface="Verdana" panose="020B0604030504040204" pitchFamily="34" charset="0"/>
                <a:cs typeface="Verdana" panose="020B0604030504040204" pitchFamily="34" charset="0"/>
              </a:rPr>
              <a:t>www.capgemini.com</a:t>
            </a:r>
            <a:endParaRPr lang="en-US" sz="1867" b="1">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32" name="Rectangle 31">
            <a:extLst>
              <a:ext uri="{FF2B5EF4-FFF2-40B4-BE49-F238E27FC236}">
                <a16:creationId xmlns:a16="http://schemas.microsoft.com/office/drawing/2014/main" id="{681B877A-A35B-4062-9F66-44C897E3F4A1}"/>
              </a:ext>
            </a:extLst>
          </p:cNvPr>
          <p:cNvSpPr/>
          <p:nvPr userDrawn="1"/>
        </p:nvSpPr>
        <p:spPr>
          <a:xfrm>
            <a:off x="7490218" y="1747329"/>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a:solidFill>
                  <a:schemeClr val="accent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33" name="Rectangle 32">
            <a:extLst>
              <a:ext uri="{FF2B5EF4-FFF2-40B4-BE49-F238E27FC236}">
                <a16:creationId xmlns:a16="http://schemas.microsoft.com/office/drawing/2014/main" id="{D1D38DE1-F8B9-4ED6-BB78-0F1969F12EF5}"/>
              </a:ext>
            </a:extLst>
          </p:cNvPr>
          <p:cNvSpPr/>
          <p:nvPr userDrawn="1"/>
        </p:nvSpPr>
        <p:spPr>
          <a:xfrm>
            <a:off x="6651463" y="6042841"/>
            <a:ext cx="5213580" cy="574260"/>
          </a:xfrm>
          <a:prstGeom prst="rect">
            <a:avLst/>
          </a:prstGeom>
        </p:spPr>
        <p:txBody>
          <a:bodyPr wrap="square" lIns="0" tIns="0" rIns="0" bIns="0" anchor="b" anchorCtr="0">
            <a:spAutoFit/>
          </a:bodyPr>
          <a:lstStyle/>
          <a:p>
            <a:pPr>
              <a:spcAft>
                <a:spcPts val="600"/>
              </a:spcAft>
            </a:pPr>
            <a:r>
              <a:rPr lang="en-US" sz="900">
                <a:solidFill>
                  <a:schemeClr val="bg1"/>
                </a:solidFill>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39" name="Rectangle 38">
            <a:hlinkClick r:id="rId6"/>
            <a:extLst>
              <a:ext uri="{FF2B5EF4-FFF2-40B4-BE49-F238E27FC236}">
                <a16:creationId xmlns:a16="http://schemas.microsoft.com/office/drawing/2014/main" id="{C7B41C29-05FC-4A15-967A-D959C809D3C6}"/>
              </a:ext>
            </a:extLst>
          </p:cNvPr>
          <p:cNvSpPr/>
          <p:nvPr userDrawn="1"/>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a:p>
        </p:txBody>
      </p:sp>
      <p:sp>
        <p:nvSpPr>
          <p:cNvPr id="40" name="Rectangle 39">
            <a:extLst>
              <a:ext uri="{FF2B5EF4-FFF2-40B4-BE49-F238E27FC236}">
                <a16:creationId xmlns:a16="http://schemas.microsoft.com/office/drawing/2014/main" id="{4A1EA75C-9029-4905-B8A0-1929A12E4D8E}"/>
              </a:ext>
            </a:extLst>
          </p:cNvPr>
          <p:cNvSpPr/>
          <p:nvPr userDrawn="1"/>
        </p:nvSpPr>
        <p:spPr>
          <a:xfrm>
            <a:off x="803869" y="5301551"/>
            <a:ext cx="4024517" cy="484748"/>
          </a:xfrm>
          <a:prstGeom prst="rect">
            <a:avLst/>
          </a:prstGeom>
        </p:spPr>
        <p:txBody>
          <a:bodyPr wrap="square" lIns="0" tIns="0" rIns="0" bIns="0" anchor="b" anchorCtr="0">
            <a:spAutoFit/>
          </a:bodyPr>
          <a:lstStyle/>
          <a:p>
            <a:pPr>
              <a:spcAft>
                <a:spcPts val="600"/>
              </a:spcAft>
            </a:pPr>
            <a: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t>Copyright © 2020 Capgemini. All rights reserved.</a:t>
            </a:r>
          </a:p>
        </p:txBody>
      </p:sp>
      <p:pic>
        <p:nvPicPr>
          <p:cNvPr id="41" name="Picture 2" descr="D:\My Work\Template\Icons\Social Media\LinkedIN.png">
            <a:hlinkClick r:id="rId7"/>
            <a:extLst>
              <a:ext uri="{FF2B5EF4-FFF2-40B4-BE49-F238E27FC236}">
                <a16:creationId xmlns:a16="http://schemas.microsoft.com/office/drawing/2014/main" id="{60A10868-BFE9-4FCF-A8BA-AF05B7844026}"/>
              </a:ext>
            </a:extLst>
          </p:cNvPr>
          <p:cNvPicPr>
            <a:picLocks noChangeAspect="1" noChangeArrowheads="1"/>
          </p:cNvPicPr>
          <p:nvPr userDrawn="1"/>
        </p:nvPicPr>
        <p:blipFill>
          <a:blip r:embed="rId8" cstate="print"/>
          <a:srcRect/>
          <a:stretch>
            <a:fillRect/>
          </a:stretch>
        </p:blipFill>
        <p:spPr bwMode="auto">
          <a:xfrm>
            <a:off x="1237871" y="3450893"/>
            <a:ext cx="436028" cy="444511"/>
          </a:xfrm>
          <a:prstGeom prst="rect">
            <a:avLst/>
          </a:prstGeom>
          <a:noFill/>
        </p:spPr>
      </p:pic>
      <p:pic>
        <p:nvPicPr>
          <p:cNvPr id="42" name="Picture 4" descr="D:\My Work\Template\Icons\Social Media\SlideShare.png">
            <a:hlinkClick r:id="rId9"/>
            <a:extLst>
              <a:ext uri="{FF2B5EF4-FFF2-40B4-BE49-F238E27FC236}">
                <a16:creationId xmlns:a16="http://schemas.microsoft.com/office/drawing/2014/main" id="{F81F9530-2F1B-4479-8849-58E0E318BC7E}"/>
              </a:ext>
            </a:extLst>
          </p:cNvPr>
          <p:cNvPicPr>
            <a:picLocks noChangeAspect="1" noChangeArrowheads="1"/>
          </p:cNvPicPr>
          <p:nvPr userDrawn="1"/>
        </p:nvPicPr>
        <p:blipFill>
          <a:blip r:embed="rId10" cstate="print"/>
          <a:srcRect/>
          <a:stretch>
            <a:fillRect/>
          </a:stretch>
        </p:blipFill>
        <p:spPr bwMode="auto">
          <a:xfrm>
            <a:off x="1739569" y="3450893"/>
            <a:ext cx="436028" cy="444511"/>
          </a:xfrm>
          <a:prstGeom prst="rect">
            <a:avLst/>
          </a:prstGeom>
          <a:noFill/>
        </p:spPr>
      </p:pic>
      <p:pic>
        <p:nvPicPr>
          <p:cNvPr id="43" name="Picture 5" descr="D:\My Work\Template\Icons\Social Media\Twitter.png">
            <a:hlinkClick r:id="rId11"/>
            <a:extLst>
              <a:ext uri="{FF2B5EF4-FFF2-40B4-BE49-F238E27FC236}">
                <a16:creationId xmlns:a16="http://schemas.microsoft.com/office/drawing/2014/main" id="{0DF55D39-1C3F-49CE-85F4-C44E75710E7B}"/>
              </a:ext>
            </a:extLst>
          </p:cNvPr>
          <p:cNvPicPr>
            <a:picLocks noChangeAspect="1" noChangeArrowheads="1"/>
          </p:cNvPicPr>
          <p:nvPr userDrawn="1"/>
        </p:nvPicPr>
        <p:blipFill>
          <a:blip r:embed="rId12" cstate="print"/>
          <a:srcRect/>
          <a:stretch>
            <a:fillRect/>
          </a:stretch>
        </p:blipFill>
        <p:spPr bwMode="auto">
          <a:xfrm>
            <a:off x="2241265" y="3450893"/>
            <a:ext cx="436028" cy="444511"/>
          </a:xfrm>
          <a:prstGeom prst="rect">
            <a:avLst/>
          </a:prstGeom>
          <a:noFill/>
        </p:spPr>
      </p:pic>
      <p:pic>
        <p:nvPicPr>
          <p:cNvPr id="44" name="Picture 6" descr="D:\My Work\Template\Icons\Social Media\YouTube.png">
            <a:hlinkClick r:id="rId13"/>
            <a:extLst>
              <a:ext uri="{FF2B5EF4-FFF2-40B4-BE49-F238E27FC236}">
                <a16:creationId xmlns:a16="http://schemas.microsoft.com/office/drawing/2014/main" id="{CE8EF154-C177-4359-8E68-8644DE7BA898}"/>
              </a:ext>
            </a:extLst>
          </p:cNvPr>
          <p:cNvPicPr>
            <a:picLocks noChangeAspect="1" noChangeArrowheads="1"/>
          </p:cNvPicPr>
          <p:nvPr userDrawn="1"/>
        </p:nvPicPr>
        <p:blipFill>
          <a:blip r:embed="rId14" cstate="print"/>
          <a:srcRect/>
          <a:stretch>
            <a:fillRect/>
          </a:stretch>
        </p:blipFill>
        <p:spPr bwMode="auto">
          <a:xfrm>
            <a:off x="2742961" y="3450893"/>
            <a:ext cx="436028" cy="444511"/>
          </a:xfrm>
          <a:prstGeom prst="rect">
            <a:avLst/>
          </a:prstGeom>
          <a:noFill/>
        </p:spPr>
      </p:pic>
      <p:pic>
        <p:nvPicPr>
          <p:cNvPr id="45" name="Picture 7" descr="D:\My Work\Template\Icons\Social Media\Facebook.png">
            <a:hlinkClick r:id="rId15"/>
            <a:extLst>
              <a:ext uri="{FF2B5EF4-FFF2-40B4-BE49-F238E27FC236}">
                <a16:creationId xmlns:a16="http://schemas.microsoft.com/office/drawing/2014/main" id="{A0B2F7FE-D669-4EFE-ABBA-1AE9DCBF7B02}"/>
              </a:ext>
            </a:extLst>
          </p:cNvPr>
          <p:cNvPicPr>
            <a:picLocks noChangeAspect="1" noChangeArrowheads="1"/>
          </p:cNvPicPr>
          <p:nvPr userDrawn="1"/>
        </p:nvPicPr>
        <p:blipFill>
          <a:blip r:embed="rId16" cstate="print"/>
          <a:srcRect/>
          <a:stretch>
            <a:fillRect/>
          </a:stretch>
        </p:blipFill>
        <p:spPr bwMode="auto">
          <a:xfrm>
            <a:off x="736173" y="3450893"/>
            <a:ext cx="436028" cy="444511"/>
          </a:xfrm>
          <a:prstGeom prst="rect">
            <a:avLst/>
          </a:prstGeom>
          <a:noFill/>
        </p:spPr>
      </p:pic>
      <p:pic>
        <p:nvPicPr>
          <p:cNvPr id="46" name="Picture 45">
            <a:extLst>
              <a:ext uri="{FF2B5EF4-FFF2-40B4-BE49-F238E27FC236}">
                <a16:creationId xmlns:a16="http://schemas.microsoft.com/office/drawing/2014/main" id="{44B51425-A104-4DD5-8D7C-D666608AC525}"/>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extLst>
      <p:ext uri="{BB962C8B-B14F-4D97-AF65-F5344CB8AC3E}">
        <p14:creationId xmlns:p14="http://schemas.microsoft.com/office/powerpoint/2010/main" val="23325110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chemeClr val="bg2"/>
        </a:solidFill>
        <a:effectLst/>
      </p:bgPr>
    </p:bg>
    <p:spTree>
      <p:nvGrpSpPr>
        <p:cNvPr id="1" name=""/>
        <p:cNvGrpSpPr/>
        <p:nvPr/>
      </p:nvGrpSpPr>
      <p:grpSpPr>
        <a:xfrm>
          <a:off x="0" y="0"/>
          <a:ext cx="0" cy="0"/>
          <a:chOff x="0" y="0"/>
          <a:chExt cx="0" cy="0"/>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a:latin typeface="+mn-lt"/>
                <a:cs typeface="Arial"/>
              </a:rPr>
              <a:t>This message contains information that may be privileged or confidential and is the property of the Capgemini Group.</a:t>
            </a:r>
            <a:br>
              <a:rPr lang="en-US" sz="800" noProof="0">
                <a:latin typeface="+mn-lt"/>
                <a:cs typeface="Arial"/>
              </a:rPr>
            </a:br>
            <a:r>
              <a:rPr lang="en-US" sz="800" noProof="0">
                <a:latin typeface="+mn-lt"/>
                <a:cs typeface="Arial"/>
              </a:rPr>
              <a:t>Copyright © 2020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a:solidFill>
                  <a:schemeClr val="tx2"/>
                </a:solidFill>
                <a:cs typeface="Arial"/>
              </a:rPr>
              <a:t>Name, Last Name</a:t>
            </a:r>
          </a:p>
          <a:p>
            <a:pPr>
              <a:lnSpc>
                <a:spcPts val="1200"/>
              </a:lnSpc>
            </a:pPr>
            <a:r>
              <a:rPr lang="en-US" sz="1000">
                <a:solidFill>
                  <a:schemeClr val="accent2"/>
                </a:solidFill>
                <a:cs typeface="Arial"/>
              </a:rPr>
              <a:t>Title/Role</a:t>
            </a:r>
          </a:p>
          <a:p>
            <a:pPr>
              <a:lnSpc>
                <a:spcPts val="1200"/>
              </a:lnSpc>
            </a:pPr>
            <a:r>
              <a:rPr lang="en-US" sz="1000">
                <a:cs typeface="Arial"/>
              </a:rPr>
              <a:t>Capgemini Office (Optional)</a:t>
            </a:r>
          </a:p>
          <a:p>
            <a:pPr>
              <a:lnSpc>
                <a:spcPts val="1200"/>
              </a:lnSpc>
            </a:pPr>
            <a:r>
              <a:rPr lang="en-US" sz="1000">
                <a:cs typeface="Arial"/>
              </a:rPr>
              <a:t>Address Line 1</a:t>
            </a:r>
          </a:p>
          <a:p>
            <a:pPr>
              <a:lnSpc>
                <a:spcPts val="1200"/>
              </a:lnSpc>
            </a:pPr>
            <a:r>
              <a:rPr lang="en-US" sz="1000">
                <a:cs typeface="Arial"/>
              </a:rPr>
              <a:t>Address Line 2 </a:t>
            </a:r>
          </a:p>
          <a:p>
            <a:pPr>
              <a:lnSpc>
                <a:spcPts val="1200"/>
              </a:lnSpc>
            </a:pPr>
            <a:r>
              <a:rPr lang="en-US" sz="100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marL="0" marR="0" lvl="0" indent="0" algn="l" defTabSz="1088239"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0070AD"/>
                </a:solidFill>
                <a:effectLst/>
                <a:uLnTx/>
                <a:uFillTx/>
                <a:latin typeface="+mn-lt"/>
                <a:ea typeface="+mn-ea"/>
                <a:cs typeface="Arial"/>
              </a:rPr>
              <a:t>Name, Last Name</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12ABDB"/>
                </a:solidFill>
                <a:effectLst/>
                <a:uLnTx/>
                <a:uFillTx/>
                <a:latin typeface="+mn-lt"/>
                <a:ea typeface="+mn-ea"/>
                <a:cs typeface="Arial"/>
              </a:rPr>
              <a:t>Title/Role</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Capgemini Office (Optional)</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1</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2 </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marL="0" marR="0" lvl="0" indent="0" algn="l" defTabSz="1088239"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0070AD"/>
                </a:solidFill>
                <a:effectLst/>
                <a:uLnTx/>
                <a:uFillTx/>
                <a:latin typeface="+mn-lt"/>
                <a:ea typeface="+mn-ea"/>
                <a:cs typeface="Arial"/>
              </a:rPr>
              <a:t>Name, Last Name</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12ABDB"/>
                </a:solidFill>
                <a:effectLst/>
                <a:uLnTx/>
                <a:uFillTx/>
                <a:latin typeface="+mn-lt"/>
                <a:ea typeface="+mn-ea"/>
                <a:cs typeface="Arial"/>
              </a:rPr>
              <a:t>Title/Role</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Capgemini Office (Optional)</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1</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2 </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marL="0" marR="0" lvl="0" indent="0" algn="l" defTabSz="1088239"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0070AD"/>
                </a:solidFill>
                <a:effectLst/>
                <a:uLnTx/>
                <a:uFillTx/>
                <a:latin typeface="+mn-lt"/>
                <a:ea typeface="+mn-ea"/>
                <a:cs typeface="Arial"/>
              </a:rPr>
              <a:t>Name, Last Name</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12ABDB"/>
                </a:solidFill>
                <a:effectLst/>
                <a:uLnTx/>
                <a:uFillTx/>
                <a:latin typeface="+mn-lt"/>
                <a:ea typeface="+mn-ea"/>
                <a:cs typeface="Arial"/>
              </a:rPr>
              <a:t>Title/Role</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Capgemini Office (Optional)</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1</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2 </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a:solidFill>
                  <a:schemeClr val="tx2"/>
                </a:solidFill>
              </a:rPr>
              <a:t>People matter, results count.</a:t>
            </a:r>
          </a:p>
        </p:txBody>
      </p:sp>
      <p:pic>
        <p:nvPicPr>
          <p:cNvPr id="18" name="Graphic 9">
            <a:extLst>
              <a:ext uri="{FF2B5EF4-FFF2-40B4-BE49-F238E27FC236}">
                <a16:creationId xmlns:a16="http://schemas.microsoft.com/office/drawing/2014/main" id="{9B582C41-A877-4581-B32E-C58A8F9924A9}"/>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476749" y="472516"/>
            <a:ext cx="2642969" cy="589655"/>
          </a:xfrm>
          <a:prstGeom prst="rect">
            <a:avLst/>
          </a:prstGeom>
        </p:spPr>
      </p:pic>
      <p:sp>
        <p:nvSpPr>
          <p:cNvPr id="19" name="Rectangle 18">
            <a:extLst>
              <a:ext uri="{FF2B5EF4-FFF2-40B4-BE49-F238E27FC236}">
                <a16:creationId xmlns:a16="http://schemas.microsoft.com/office/drawing/2014/main" id="{06B2AC0D-822B-4DC6-A66B-A31E77203055}"/>
              </a:ext>
            </a:extLst>
          </p:cNvPr>
          <p:cNvSpPr/>
          <p:nvPr userDrawn="1"/>
        </p:nvSpPr>
        <p:spPr>
          <a:xfrm>
            <a:off x="512928" y="1830105"/>
            <a:ext cx="5213580" cy="2554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100" kern="120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almost 220,000 team members in more than 40 countries. The Group reported 2019 global revenues of </a:t>
            </a:r>
            <a:r>
              <a:rPr lang="en-US" sz="1100" b="0" kern="1200">
                <a:solidFill>
                  <a:schemeClr val="tx1"/>
                </a:solidFill>
                <a:effectLst/>
                <a:latin typeface="Verdana" panose="020B0604030504040204" pitchFamily="34" charset="0"/>
                <a:ea typeface="Verdana" panose="020B0604030504040204" pitchFamily="34" charset="0"/>
                <a:cs typeface="Verdana" panose="020B0604030504040204" pitchFamily="34" charset="0"/>
              </a:rPr>
              <a:t>$15.2 billion USD.</a:t>
            </a:r>
          </a:p>
          <a:p>
            <a:pPr algn="l"/>
            <a:endParaRPr lang="en-US" sz="1100" b="0" kern="120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1088239" rtl="0" eaLnBrk="1" fontAlgn="auto" latinLnBrk="0" hangingPunct="1">
              <a:lnSpc>
                <a:spcPct val="100000"/>
              </a:lnSpc>
              <a:spcBef>
                <a:spcPts val="0"/>
              </a:spcBef>
              <a:spcAft>
                <a:spcPts val="0"/>
              </a:spcAft>
              <a:buClrTx/>
              <a:buSzTx/>
              <a:buFontTx/>
              <a:buNone/>
              <a:tabLst/>
              <a:defRPr/>
            </a:pPr>
            <a:r>
              <a:rPr lang="en-US" sz="1100">
                <a:solidFill>
                  <a:schemeClr val="tx1"/>
                </a:solidFill>
                <a:latin typeface="Verdana" panose="020B0604030504040204" pitchFamily="34" charset="0"/>
                <a:ea typeface="Verdana" panose="020B0604030504040204" pitchFamily="34" charset="0"/>
                <a:cs typeface="Verdana" panose="020B0604030504040204" pitchFamily="34" charset="0"/>
              </a:rPr>
              <a:t>Visit us at </a:t>
            </a:r>
            <a:r>
              <a:rPr lang="en-US" sz="1100" b="1">
                <a:solidFill>
                  <a:schemeClr val="tx2"/>
                </a:solidFill>
                <a:latin typeface="Verdana" panose="020B0604030504040204" pitchFamily="34" charset="0"/>
                <a:ea typeface="Verdana" panose="020B0604030504040204" pitchFamily="34" charset="0"/>
                <a:cs typeface="Verdana" panose="020B0604030504040204" pitchFamily="34" charset="0"/>
              </a:rPr>
              <a:t>www.capgemini.com</a:t>
            </a:r>
            <a:endParaRPr lang="en-US" sz="1800" b="1">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Rectangle 19">
            <a:extLst>
              <a:ext uri="{FF2B5EF4-FFF2-40B4-BE49-F238E27FC236}">
                <a16:creationId xmlns:a16="http://schemas.microsoft.com/office/drawing/2014/main" id="{875FC0A2-9B7F-4E7F-B3AA-17F514C9EBF2}"/>
              </a:ext>
            </a:extLst>
          </p:cNvPr>
          <p:cNvSpPr/>
          <p:nvPr userDrawn="1"/>
        </p:nvSpPr>
        <p:spPr>
          <a:xfrm>
            <a:off x="512928" y="1512393"/>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b="1">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7" name="Rectangle 16">
            <a:extLst>
              <a:ext uri="{FF2B5EF4-FFF2-40B4-BE49-F238E27FC236}">
                <a16:creationId xmlns:a16="http://schemas.microsoft.com/office/drawing/2014/main" id="{E5D92EFD-1156-4422-977B-E65BE5409045}"/>
              </a:ext>
            </a:extLst>
          </p:cNvPr>
          <p:cNvSpPr/>
          <p:nvPr userDrawn="1"/>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Tree>
    <p:extLst>
      <p:ext uri="{BB962C8B-B14F-4D97-AF65-F5344CB8AC3E}">
        <p14:creationId xmlns:p14="http://schemas.microsoft.com/office/powerpoint/2010/main" val="23960830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7B0C-67C5-B84A-8392-75A2E319383D}"/>
              </a:ext>
            </a:extLst>
          </p:cNvPr>
          <p:cNvSpPr>
            <a:spLocks noGrp="1"/>
          </p:cNvSpPr>
          <p:nvPr>
            <p:ph type="title"/>
          </p:nvPr>
        </p:nvSpPr>
        <p:spPr/>
        <p:txBody>
          <a:bodyPr/>
          <a:lstStyle/>
          <a:p>
            <a:r>
              <a:rPr lang="en-US"/>
              <a:t>Click to edit Master title style</a:t>
            </a:r>
            <a:endParaRPr lang="pl-PL"/>
          </a:p>
        </p:txBody>
      </p:sp>
      <p:sp>
        <p:nvSpPr>
          <p:cNvPr id="12" name="Retângulo 43">
            <a:extLst>
              <a:ext uri="{FF2B5EF4-FFF2-40B4-BE49-F238E27FC236}">
                <a16:creationId xmlns:a16="http://schemas.microsoft.com/office/drawing/2014/main" id="{54196E64-6D7C-B44E-9E41-C938612B75D0}"/>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a:solidFill>
                <a:schemeClr val="bg1"/>
              </a:solidFill>
              <a:cs typeface="Arial" panose="020B0604020202020204" pitchFamily="34" charset="0"/>
            </a:endParaRPr>
          </a:p>
        </p:txBody>
      </p:sp>
      <p:sp>
        <p:nvSpPr>
          <p:cNvPr id="13" name="Text Placeholder 7">
            <a:extLst>
              <a:ext uri="{FF2B5EF4-FFF2-40B4-BE49-F238E27FC236}">
                <a16:creationId xmlns:a16="http://schemas.microsoft.com/office/drawing/2014/main" id="{C3A45C3A-A8BA-4647-A1CC-77D06DA57048}"/>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solidFill>
              </a:rPr>
              <a:t>© Capgemini 2020. All rights reserved  |</a:t>
            </a:r>
          </a:p>
        </p:txBody>
      </p:sp>
      <p:sp>
        <p:nvSpPr>
          <p:cNvPr id="10" name="Freeform: Shape 9">
            <a:extLst>
              <a:ext uri="{FF2B5EF4-FFF2-40B4-BE49-F238E27FC236}">
                <a16:creationId xmlns:a16="http://schemas.microsoft.com/office/drawing/2014/main" id="{E6A01085-A330-4CEA-8B40-F80A306FCFB2}"/>
              </a:ext>
            </a:extLst>
          </p:cNvPr>
          <p:cNvSpPr/>
          <p:nvPr userDrawn="1"/>
        </p:nvSpPr>
        <p:spPr>
          <a:xfrm>
            <a:off x="7104331" y="-16329"/>
            <a:ext cx="5087669" cy="4253031"/>
          </a:xfrm>
          <a:custGeom>
            <a:avLst/>
            <a:gdLst>
              <a:gd name="connsiteX0" fmla="*/ 3815443 w 3815443"/>
              <a:gd name="connsiteY0" fmla="*/ 3189515 h 3189515"/>
              <a:gd name="connsiteX1" fmla="*/ 3815443 w 3815443"/>
              <a:gd name="connsiteY1" fmla="*/ 5443 h 3189515"/>
              <a:gd name="connsiteX2" fmla="*/ 0 w 3815443"/>
              <a:gd name="connsiteY2" fmla="*/ 0 h 3189515"/>
              <a:gd name="connsiteX3" fmla="*/ 3227614 w 3815443"/>
              <a:gd name="connsiteY3" fmla="*/ 756558 h 3189515"/>
              <a:gd name="connsiteX4" fmla="*/ 3815443 w 3815443"/>
              <a:gd name="connsiteY4" fmla="*/ 3189515 h 3189515"/>
              <a:gd name="connsiteX0" fmla="*/ 3815443 w 3815443"/>
              <a:gd name="connsiteY0" fmla="*/ 3189515 h 3189515"/>
              <a:gd name="connsiteX1" fmla="*/ 3815443 w 3815443"/>
              <a:gd name="connsiteY1" fmla="*/ 5443 h 3189515"/>
              <a:gd name="connsiteX2" fmla="*/ 0 w 3815443"/>
              <a:gd name="connsiteY2" fmla="*/ 0 h 3189515"/>
              <a:gd name="connsiteX3" fmla="*/ 3227614 w 3815443"/>
              <a:gd name="connsiteY3" fmla="*/ 756558 h 3189515"/>
              <a:gd name="connsiteX4" fmla="*/ 3815443 w 3815443"/>
              <a:gd name="connsiteY4" fmla="*/ 3189515 h 3189515"/>
              <a:gd name="connsiteX0" fmla="*/ 3815443 w 3815443"/>
              <a:gd name="connsiteY0" fmla="*/ 3189515 h 3189515"/>
              <a:gd name="connsiteX1" fmla="*/ 3815443 w 3815443"/>
              <a:gd name="connsiteY1" fmla="*/ 5443 h 3189515"/>
              <a:gd name="connsiteX2" fmla="*/ 0 w 3815443"/>
              <a:gd name="connsiteY2" fmla="*/ 0 h 3189515"/>
              <a:gd name="connsiteX3" fmla="*/ 3227614 w 3815443"/>
              <a:gd name="connsiteY3" fmla="*/ 756558 h 3189515"/>
              <a:gd name="connsiteX4" fmla="*/ 3815443 w 3815443"/>
              <a:gd name="connsiteY4" fmla="*/ 3189515 h 3189515"/>
              <a:gd name="connsiteX0" fmla="*/ 3815443 w 3815443"/>
              <a:gd name="connsiteY0" fmla="*/ 3189515 h 3189515"/>
              <a:gd name="connsiteX1" fmla="*/ 3815443 w 3815443"/>
              <a:gd name="connsiteY1" fmla="*/ 5443 h 3189515"/>
              <a:gd name="connsiteX2" fmla="*/ 0 w 3815443"/>
              <a:gd name="connsiteY2" fmla="*/ 0 h 3189515"/>
              <a:gd name="connsiteX3" fmla="*/ 3227614 w 3815443"/>
              <a:gd name="connsiteY3" fmla="*/ 756558 h 3189515"/>
              <a:gd name="connsiteX4" fmla="*/ 3815443 w 3815443"/>
              <a:gd name="connsiteY4" fmla="*/ 3189515 h 3189515"/>
              <a:gd name="connsiteX0" fmla="*/ 3815443 w 3815443"/>
              <a:gd name="connsiteY0" fmla="*/ 3189515 h 3189515"/>
              <a:gd name="connsiteX1" fmla="*/ 3815443 w 3815443"/>
              <a:gd name="connsiteY1" fmla="*/ 5443 h 3189515"/>
              <a:gd name="connsiteX2" fmla="*/ 0 w 3815443"/>
              <a:gd name="connsiteY2" fmla="*/ 0 h 3189515"/>
              <a:gd name="connsiteX3" fmla="*/ 3227614 w 3815443"/>
              <a:gd name="connsiteY3" fmla="*/ 756558 h 3189515"/>
              <a:gd name="connsiteX4" fmla="*/ 3815443 w 3815443"/>
              <a:gd name="connsiteY4" fmla="*/ 3189515 h 3189515"/>
              <a:gd name="connsiteX0" fmla="*/ 3815443 w 3815443"/>
              <a:gd name="connsiteY0" fmla="*/ 3189515 h 3189515"/>
              <a:gd name="connsiteX1" fmla="*/ 3815443 w 3815443"/>
              <a:gd name="connsiteY1" fmla="*/ 5443 h 3189515"/>
              <a:gd name="connsiteX2" fmla="*/ 0 w 3815443"/>
              <a:gd name="connsiteY2" fmla="*/ 0 h 3189515"/>
              <a:gd name="connsiteX3" fmla="*/ 3227614 w 3815443"/>
              <a:gd name="connsiteY3" fmla="*/ 756558 h 3189515"/>
              <a:gd name="connsiteX4" fmla="*/ 3815443 w 3815443"/>
              <a:gd name="connsiteY4" fmla="*/ 3189515 h 3189515"/>
              <a:gd name="connsiteX0" fmla="*/ 3815443 w 3815443"/>
              <a:gd name="connsiteY0" fmla="*/ 3189515 h 3189515"/>
              <a:gd name="connsiteX1" fmla="*/ 3815443 w 3815443"/>
              <a:gd name="connsiteY1" fmla="*/ 5443 h 3189515"/>
              <a:gd name="connsiteX2" fmla="*/ 0 w 3815443"/>
              <a:gd name="connsiteY2" fmla="*/ 0 h 3189515"/>
              <a:gd name="connsiteX3" fmla="*/ 3211286 w 3815443"/>
              <a:gd name="connsiteY3" fmla="*/ 756558 h 3189515"/>
              <a:gd name="connsiteX4" fmla="*/ 3815443 w 3815443"/>
              <a:gd name="connsiteY4" fmla="*/ 3189515 h 3189515"/>
              <a:gd name="connsiteX0" fmla="*/ 3815443 w 3815443"/>
              <a:gd name="connsiteY0" fmla="*/ 3189515 h 3189515"/>
              <a:gd name="connsiteX1" fmla="*/ 3815443 w 3815443"/>
              <a:gd name="connsiteY1" fmla="*/ 5443 h 3189515"/>
              <a:gd name="connsiteX2" fmla="*/ 0 w 3815443"/>
              <a:gd name="connsiteY2" fmla="*/ 0 h 3189515"/>
              <a:gd name="connsiteX3" fmla="*/ 3211286 w 3815443"/>
              <a:gd name="connsiteY3" fmla="*/ 756558 h 3189515"/>
              <a:gd name="connsiteX4" fmla="*/ 3815443 w 3815443"/>
              <a:gd name="connsiteY4" fmla="*/ 3189515 h 3189515"/>
              <a:gd name="connsiteX0" fmla="*/ 3815443 w 3815443"/>
              <a:gd name="connsiteY0" fmla="*/ 3189515 h 3189515"/>
              <a:gd name="connsiteX1" fmla="*/ 3815443 w 3815443"/>
              <a:gd name="connsiteY1" fmla="*/ 5443 h 3189515"/>
              <a:gd name="connsiteX2" fmla="*/ 0 w 3815443"/>
              <a:gd name="connsiteY2" fmla="*/ 0 h 3189515"/>
              <a:gd name="connsiteX3" fmla="*/ 3211286 w 3815443"/>
              <a:gd name="connsiteY3" fmla="*/ 756558 h 3189515"/>
              <a:gd name="connsiteX4" fmla="*/ 3815443 w 3815443"/>
              <a:gd name="connsiteY4" fmla="*/ 3189515 h 3189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5443" h="3189515">
                <a:moveTo>
                  <a:pt x="3815443" y="3189515"/>
                </a:moveTo>
                <a:lnTo>
                  <a:pt x="3815443" y="5443"/>
                </a:lnTo>
                <a:lnTo>
                  <a:pt x="0" y="0"/>
                </a:lnTo>
                <a:cubicBezTo>
                  <a:pt x="640443" y="192315"/>
                  <a:pt x="1455058" y="656772"/>
                  <a:pt x="3211286" y="756558"/>
                </a:cubicBezTo>
                <a:cubicBezTo>
                  <a:pt x="3352801" y="1186544"/>
                  <a:pt x="3565072" y="1709058"/>
                  <a:pt x="3815443" y="31895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Tree>
    <p:extLst>
      <p:ext uri="{BB962C8B-B14F-4D97-AF65-F5344CB8AC3E}">
        <p14:creationId xmlns:p14="http://schemas.microsoft.com/office/powerpoint/2010/main" val="9316141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Freeform 6">
            <a:extLst>
              <a:ext uri="{FF2B5EF4-FFF2-40B4-BE49-F238E27FC236}">
                <a16:creationId xmlns:a16="http://schemas.microsoft.com/office/drawing/2014/main" id="{C4215287-6378-46F0-930E-184C8AAE35CD}"/>
              </a:ext>
            </a:extLst>
          </p:cNvPr>
          <p:cNvSpPr>
            <a:spLocks/>
          </p:cNvSpPr>
          <p:nvPr userDrawn="1"/>
        </p:nvSpPr>
        <p:spPr bwMode="auto">
          <a:xfrm>
            <a:off x="6258848" y="0"/>
            <a:ext cx="5933152" cy="2073918"/>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a:extLst>
              <a:ext uri="{FF2B5EF4-FFF2-40B4-BE49-F238E27FC236}">
                <a16:creationId xmlns:a16="http://schemas.microsoft.com/office/drawing/2014/main" id="{2CC77B0C-67C5-B84A-8392-75A2E319383D}"/>
              </a:ext>
            </a:extLst>
          </p:cNvPr>
          <p:cNvSpPr>
            <a:spLocks noGrp="1"/>
          </p:cNvSpPr>
          <p:nvPr>
            <p:ph type="title"/>
          </p:nvPr>
        </p:nvSpPr>
        <p:spPr/>
        <p:txBody>
          <a:bodyPr/>
          <a:lstStyle/>
          <a:p>
            <a:r>
              <a:rPr lang="en-US"/>
              <a:t>Click to edit Master title style</a:t>
            </a:r>
            <a:endParaRPr lang="pl-PL"/>
          </a:p>
        </p:txBody>
      </p:sp>
      <p:sp>
        <p:nvSpPr>
          <p:cNvPr id="12" name="Retângulo 43">
            <a:extLst>
              <a:ext uri="{FF2B5EF4-FFF2-40B4-BE49-F238E27FC236}">
                <a16:creationId xmlns:a16="http://schemas.microsoft.com/office/drawing/2014/main" id="{54196E64-6D7C-B44E-9E41-C938612B75D0}"/>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a:solidFill>
                <a:schemeClr val="bg1"/>
              </a:solidFill>
              <a:cs typeface="Arial" panose="020B0604020202020204" pitchFamily="34" charset="0"/>
            </a:endParaRPr>
          </a:p>
        </p:txBody>
      </p:sp>
      <p:sp>
        <p:nvSpPr>
          <p:cNvPr id="13" name="Text Placeholder 7">
            <a:extLst>
              <a:ext uri="{FF2B5EF4-FFF2-40B4-BE49-F238E27FC236}">
                <a16:creationId xmlns:a16="http://schemas.microsoft.com/office/drawing/2014/main" id="{C3A45C3A-A8BA-4647-A1CC-77D06DA57048}"/>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solidFill>
              </a:rPr>
              <a:t>© Capgemini 2020. All rights reserved  |</a:t>
            </a:r>
          </a:p>
        </p:txBody>
      </p:sp>
    </p:spTree>
    <p:extLst>
      <p:ext uri="{BB962C8B-B14F-4D97-AF65-F5344CB8AC3E}">
        <p14:creationId xmlns:p14="http://schemas.microsoft.com/office/powerpoint/2010/main" val="15397838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7B0C-67C5-B84A-8392-75A2E319383D}"/>
              </a:ext>
            </a:extLst>
          </p:cNvPr>
          <p:cNvSpPr>
            <a:spLocks noGrp="1"/>
          </p:cNvSpPr>
          <p:nvPr>
            <p:ph type="title"/>
          </p:nvPr>
        </p:nvSpPr>
        <p:spPr/>
        <p:txBody>
          <a:bodyPr/>
          <a:lstStyle/>
          <a:p>
            <a:r>
              <a:rPr lang="en-US"/>
              <a:t>Click to edit Master title style</a:t>
            </a:r>
            <a:endParaRPr lang="pl-PL"/>
          </a:p>
        </p:txBody>
      </p:sp>
      <p:grpSp>
        <p:nvGrpSpPr>
          <p:cNvPr id="3" name="Groupe 1">
            <a:extLst>
              <a:ext uri="{FF2B5EF4-FFF2-40B4-BE49-F238E27FC236}">
                <a16:creationId xmlns:a16="http://schemas.microsoft.com/office/drawing/2014/main" id="{AF15E092-20E9-6944-9094-26F7CF00CB4D}"/>
              </a:ext>
            </a:extLst>
          </p:cNvPr>
          <p:cNvGrpSpPr/>
          <p:nvPr userDrawn="1"/>
        </p:nvGrpSpPr>
        <p:grpSpPr>
          <a:xfrm>
            <a:off x="11501102" y="171573"/>
            <a:ext cx="419436" cy="388988"/>
            <a:chOff x="11501102" y="171573"/>
            <a:chExt cx="419436" cy="388988"/>
          </a:xfrm>
        </p:grpSpPr>
        <p:sp>
          <p:nvSpPr>
            <p:cNvPr id="4" name="Freeform 13">
              <a:extLst>
                <a:ext uri="{FF2B5EF4-FFF2-40B4-BE49-F238E27FC236}">
                  <a16:creationId xmlns:a16="http://schemas.microsoft.com/office/drawing/2014/main" id="{D4E58DA8-8B6C-6D49-A779-FCF0466D734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 name="Freeform 14">
              <a:extLst>
                <a:ext uri="{FF2B5EF4-FFF2-40B4-BE49-F238E27FC236}">
                  <a16:creationId xmlns:a16="http://schemas.microsoft.com/office/drawing/2014/main" id="{EBA9AA2B-B21A-FB40-B55B-3050856159F1}"/>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2" name="Retângulo 43">
            <a:extLst>
              <a:ext uri="{FF2B5EF4-FFF2-40B4-BE49-F238E27FC236}">
                <a16:creationId xmlns:a16="http://schemas.microsoft.com/office/drawing/2014/main" id="{54196E64-6D7C-B44E-9E41-C938612B75D0}"/>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a:solidFill>
                <a:schemeClr val="bg1"/>
              </a:solidFill>
              <a:cs typeface="Arial" panose="020B0604020202020204" pitchFamily="34" charset="0"/>
            </a:endParaRPr>
          </a:p>
        </p:txBody>
      </p:sp>
      <p:sp>
        <p:nvSpPr>
          <p:cNvPr id="13" name="Text Placeholder 7">
            <a:extLst>
              <a:ext uri="{FF2B5EF4-FFF2-40B4-BE49-F238E27FC236}">
                <a16:creationId xmlns:a16="http://schemas.microsoft.com/office/drawing/2014/main" id="{C3A45C3A-A8BA-4647-A1CC-77D06DA57048}"/>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solidFill>
              </a:rPr>
              <a:t>© Capgemini 2020. All rights reserved  |</a:t>
            </a:r>
          </a:p>
        </p:txBody>
      </p:sp>
      <p:sp>
        <p:nvSpPr>
          <p:cNvPr id="9" name="Freeform 5">
            <a:extLst>
              <a:ext uri="{FF2B5EF4-FFF2-40B4-BE49-F238E27FC236}">
                <a16:creationId xmlns:a16="http://schemas.microsoft.com/office/drawing/2014/main" id="{51E130B4-0E9D-4399-AECA-7D19A62AD459}"/>
              </a:ext>
            </a:extLst>
          </p:cNvPr>
          <p:cNvSpPr>
            <a:spLocks/>
          </p:cNvSpPr>
          <p:nvPr userDrawn="1"/>
        </p:nvSpPr>
        <p:spPr bwMode="auto">
          <a:xfrm>
            <a:off x="0" y="2835215"/>
            <a:ext cx="6857909" cy="4022785"/>
          </a:xfrm>
          <a:custGeom>
            <a:avLst/>
            <a:gdLst>
              <a:gd name="T0" fmla="*/ 3568 w 3568"/>
              <a:gd name="T1" fmla="*/ 2092 h 2092"/>
              <a:gd name="T2" fmla="*/ 0 w 3568"/>
              <a:gd name="T3" fmla="*/ 2092 h 2092"/>
              <a:gd name="T4" fmla="*/ 0 w 3568"/>
              <a:gd name="T5" fmla="*/ 260 h 2092"/>
              <a:gd name="T6" fmla="*/ 616 w 3568"/>
              <a:gd name="T7" fmla="*/ 424 h 2092"/>
              <a:gd name="T8" fmla="*/ 1612 w 3568"/>
              <a:gd name="T9" fmla="*/ 0 h 2092"/>
              <a:gd name="T10" fmla="*/ 3568 w 3568"/>
              <a:gd name="T11" fmla="*/ 2092 h 2092"/>
            </a:gdLst>
            <a:ahLst/>
            <a:cxnLst>
              <a:cxn ang="0">
                <a:pos x="T0" y="T1"/>
              </a:cxn>
              <a:cxn ang="0">
                <a:pos x="T2" y="T3"/>
              </a:cxn>
              <a:cxn ang="0">
                <a:pos x="T4" y="T5"/>
              </a:cxn>
              <a:cxn ang="0">
                <a:pos x="T6" y="T7"/>
              </a:cxn>
              <a:cxn ang="0">
                <a:pos x="T8" y="T9"/>
              </a:cxn>
              <a:cxn ang="0">
                <a:pos x="T10" y="T11"/>
              </a:cxn>
            </a:cxnLst>
            <a:rect l="0" t="0" r="r" b="b"/>
            <a:pathLst>
              <a:path w="3568" h="2092">
                <a:moveTo>
                  <a:pt x="3568" y="2092"/>
                </a:moveTo>
                <a:cubicBezTo>
                  <a:pt x="0" y="2092"/>
                  <a:pt x="0" y="2092"/>
                  <a:pt x="0" y="2092"/>
                </a:cubicBezTo>
                <a:cubicBezTo>
                  <a:pt x="0" y="260"/>
                  <a:pt x="0" y="260"/>
                  <a:pt x="0" y="260"/>
                </a:cubicBezTo>
                <a:cubicBezTo>
                  <a:pt x="0" y="260"/>
                  <a:pt x="216" y="424"/>
                  <a:pt x="616" y="424"/>
                </a:cubicBezTo>
                <a:cubicBezTo>
                  <a:pt x="1016" y="424"/>
                  <a:pt x="1528" y="68"/>
                  <a:pt x="1612" y="0"/>
                </a:cubicBezTo>
                <a:cubicBezTo>
                  <a:pt x="1612" y="0"/>
                  <a:pt x="3204" y="1036"/>
                  <a:pt x="3568" y="2092"/>
                </a:cubicBezTo>
                <a:close/>
              </a:path>
            </a:pathLst>
          </a:custGeom>
          <a:solidFill>
            <a:srgbClr val="7DC2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200"/>
          </a:p>
        </p:txBody>
      </p:sp>
      <p:sp>
        <p:nvSpPr>
          <p:cNvPr id="6" name="TextBox 5">
            <a:extLst>
              <a:ext uri="{FF2B5EF4-FFF2-40B4-BE49-F238E27FC236}">
                <a16:creationId xmlns:a16="http://schemas.microsoft.com/office/drawing/2014/main" id="{18432A6C-383A-479B-B2D6-77953C32A426}"/>
              </a:ext>
            </a:extLst>
          </p:cNvPr>
          <p:cNvSpPr txBox="1"/>
          <p:nvPr userDrawn="1"/>
        </p:nvSpPr>
        <p:spPr>
          <a:xfrm>
            <a:off x="523336" y="5141343"/>
            <a:ext cx="3899139" cy="338554"/>
          </a:xfrm>
          <a:prstGeom prst="rect">
            <a:avLst/>
          </a:prstGeom>
          <a:noFill/>
        </p:spPr>
        <p:txBody>
          <a:bodyPr wrap="square" rtlCol="0" anchor="ctr">
            <a:spAutoFit/>
          </a:bodyPr>
          <a:lstStyle/>
          <a:p>
            <a:pPr algn="ctr"/>
            <a:r>
              <a:rPr lang="en-US" sz="1600" b="1">
                <a:solidFill>
                  <a:schemeClr val="tx2">
                    <a:lumMod val="50000"/>
                  </a:schemeClr>
                </a:solidFill>
              </a:rPr>
              <a:t>Call out text here</a:t>
            </a:r>
          </a:p>
        </p:txBody>
      </p:sp>
    </p:spTree>
    <p:extLst>
      <p:ext uri="{BB962C8B-B14F-4D97-AF65-F5344CB8AC3E}">
        <p14:creationId xmlns:p14="http://schemas.microsoft.com/office/powerpoint/2010/main" val="13291831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7B0C-67C5-B84A-8392-75A2E319383D}"/>
              </a:ext>
            </a:extLst>
          </p:cNvPr>
          <p:cNvSpPr>
            <a:spLocks noGrp="1"/>
          </p:cNvSpPr>
          <p:nvPr>
            <p:ph type="title"/>
          </p:nvPr>
        </p:nvSpPr>
        <p:spPr/>
        <p:txBody>
          <a:bodyPr/>
          <a:lstStyle/>
          <a:p>
            <a:r>
              <a:rPr lang="en-US"/>
              <a:t>Click to edit Master title style</a:t>
            </a:r>
            <a:endParaRPr lang="pl-PL"/>
          </a:p>
        </p:txBody>
      </p:sp>
      <p:sp>
        <p:nvSpPr>
          <p:cNvPr id="12" name="Retângulo 43">
            <a:extLst>
              <a:ext uri="{FF2B5EF4-FFF2-40B4-BE49-F238E27FC236}">
                <a16:creationId xmlns:a16="http://schemas.microsoft.com/office/drawing/2014/main" id="{54196E64-6D7C-B44E-9E41-C938612B75D0}"/>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a:solidFill>
                <a:schemeClr val="bg1"/>
              </a:solidFill>
              <a:cs typeface="Arial" panose="020B0604020202020204" pitchFamily="34" charset="0"/>
            </a:endParaRPr>
          </a:p>
        </p:txBody>
      </p:sp>
      <p:sp>
        <p:nvSpPr>
          <p:cNvPr id="13" name="Text Placeholder 7">
            <a:extLst>
              <a:ext uri="{FF2B5EF4-FFF2-40B4-BE49-F238E27FC236}">
                <a16:creationId xmlns:a16="http://schemas.microsoft.com/office/drawing/2014/main" id="{C3A45C3A-A8BA-4647-A1CC-77D06DA57048}"/>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solidFill>
              </a:rPr>
              <a:t>© Capgemini 2020. All rights reserved  |</a:t>
            </a:r>
          </a:p>
        </p:txBody>
      </p:sp>
      <p:sp>
        <p:nvSpPr>
          <p:cNvPr id="10" name="Freeform 5">
            <a:extLst>
              <a:ext uri="{FF2B5EF4-FFF2-40B4-BE49-F238E27FC236}">
                <a16:creationId xmlns:a16="http://schemas.microsoft.com/office/drawing/2014/main" id="{3413028F-DAE8-425F-BCE3-3416FA19D4F6}"/>
              </a:ext>
            </a:extLst>
          </p:cNvPr>
          <p:cNvSpPr>
            <a:spLocks noChangeAspect="1"/>
          </p:cNvSpPr>
          <p:nvPr userDrawn="1"/>
        </p:nvSpPr>
        <p:spPr bwMode="auto">
          <a:xfrm rot="5400000">
            <a:off x="7601993" y="177523"/>
            <a:ext cx="4767532" cy="4412485"/>
          </a:xfrm>
          <a:custGeom>
            <a:avLst/>
            <a:gdLst>
              <a:gd name="T0" fmla="*/ 1453 w 1637"/>
              <a:gd name="T1" fmla="*/ 0 h 1514"/>
              <a:gd name="T2" fmla="*/ 1238 w 1637"/>
              <a:gd name="T3" fmla="*/ 495 h 1514"/>
              <a:gd name="T4" fmla="*/ 763 w 1637"/>
              <a:gd name="T5" fmla="*/ 1047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5"/>
                </a:cubicBezTo>
                <a:cubicBezTo>
                  <a:pt x="840" y="663"/>
                  <a:pt x="594" y="755"/>
                  <a:pt x="763" y="1047"/>
                </a:cubicBezTo>
                <a:cubicBezTo>
                  <a:pt x="230" y="1514"/>
                  <a:pt x="0" y="1449"/>
                  <a:pt x="0" y="1449"/>
                </a:cubicBezTo>
                <a:cubicBezTo>
                  <a:pt x="0" y="0"/>
                  <a:pt x="0" y="0"/>
                  <a:pt x="0" y="0"/>
                </a:cubicBezTo>
                <a:lnTo>
                  <a:pt x="145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24657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 1">
    <p:bg>
      <p:bgPr>
        <a:solidFill>
          <a:srgbClr val="EDEDED"/>
        </a:solidFill>
        <a:effectLst/>
      </p:bgPr>
    </p:bg>
    <p:spTree>
      <p:nvGrpSpPr>
        <p:cNvPr id="1" name=""/>
        <p:cNvGrpSpPr/>
        <p:nvPr/>
      </p:nvGrpSpPr>
      <p:grpSpPr>
        <a:xfrm>
          <a:off x="0" y="0"/>
          <a:ext cx="0" cy="0"/>
          <a:chOff x="0" y="0"/>
          <a:chExt cx="0" cy="0"/>
        </a:xfrm>
      </p:grpSpPr>
      <p:sp>
        <p:nvSpPr>
          <p:cNvPr id="26" name="Freeform 5">
            <a:extLst>
              <a:ext uri="{FF2B5EF4-FFF2-40B4-BE49-F238E27FC236}">
                <a16:creationId xmlns:a16="http://schemas.microsoft.com/office/drawing/2014/main" id="{CAB38471-4F8A-422B-B4D4-73637E035175}"/>
              </a:ext>
            </a:extLst>
          </p:cNvPr>
          <p:cNvSpPr>
            <a:spLocks/>
          </p:cNvSpPr>
          <p:nvPr/>
        </p:nvSpPr>
        <p:spPr bwMode="auto">
          <a:xfrm rot="10800000" flipH="1">
            <a:off x="1" y="2949858"/>
            <a:ext cx="12191998" cy="3908141"/>
          </a:xfrm>
          <a:custGeom>
            <a:avLst/>
            <a:gdLst>
              <a:gd name="T0" fmla="*/ 0 w 4608"/>
              <a:gd name="T1" fmla="*/ 1352 h 1688"/>
              <a:gd name="T2" fmla="*/ 0 w 4608"/>
              <a:gd name="T3" fmla="*/ 0 h 1688"/>
              <a:gd name="T4" fmla="*/ 4608 w 4608"/>
              <a:gd name="T5" fmla="*/ 0 h 1688"/>
              <a:gd name="T6" fmla="*/ 4608 w 4608"/>
              <a:gd name="T7" fmla="*/ 1384 h 1688"/>
              <a:gd name="T8" fmla="*/ 3384 w 4608"/>
              <a:gd name="T9" fmla="*/ 192 h 1688"/>
              <a:gd name="T10" fmla="*/ 2660 w 4608"/>
              <a:gd name="T11" fmla="*/ 516 h 1688"/>
              <a:gd name="T12" fmla="*/ 896 w 4608"/>
              <a:gd name="T13" fmla="*/ 1628 h 1688"/>
              <a:gd name="T14" fmla="*/ 0 w 4608"/>
              <a:gd name="T15" fmla="*/ 1352 h 1688"/>
              <a:gd name="connsiteX0" fmla="*/ 0 w 10000"/>
              <a:gd name="connsiteY0" fmla="*/ 8009 h 9687"/>
              <a:gd name="connsiteX1" fmla="*/ 0 w 10000"/>
              <a:gd name="connsiteY1" fmla="*/ 0 h 9687"/>
              <a:gd name="connsiteX2" fmla="*/ 10000 w 10000"/>
              <a:gd name="connsiteY2" fmla="*/ 0 h 9687"/>
              <a:gd name="connsiteX3" fmla="*/ 10000 w 10000"/>
              <a:gd name="connsiteY3" fmla="*/ 8199 h 9687"/>
              <a:gd name="connsiteX4" fmla="*/ 7344 w 10000"/>
              <a:gd name="connsiteY4" fmla="*/ 1137 h 9687"/>
              <a:gd name="connsiteX5" fmla="*/ 5773 w 10000"/>
              <a:gd name="connsiteY5" fmla="*/ 3057 h 9687"/>
              <a:gd name="connsiteX6" fmla="*/ 1944 w 10000"/>
              <a:gd name="connsiteY6" fmla="*/ 9645 h 9687"/>
              <a:gd name="connsiteX7" fmla="*/ 0 w 10000"/>
              <a:gd name="connsiteY7" fmla="*/ 8009 h 9687"/>
              <a:gd name="connsiteX0" fmla="*/ 0 w 10000"/>
              <a:gd name="connsiteY0" fmla="*/ 8268 h 10000"/>
              <a:gd name="connsiteX1" fmla="*/ 0 w 10000"/>
              <a:gd name="connsiteY1" fmla="*/ 0 h 10000"/>
              <a:gd name="connsiteX2" fmla="*/ 10000 w 10000"/>
              <a:gd name="connsiteY2" fmla="*/ 0 h 10000"/>
              <a:gd name="connsiteX3" fmla="*/ 10000 w 10000"/>
              <a:gd name="connsiteY3" fmla="*/ 8464 h 10000"/>
              <a:gd name="connsiteX4" fmla="*/ 7344 w 10000"/>
              <a:gd name="connsiteY4" fmla="*/ 1174 h 10000"/>
              <a:gd name="connsiteX5" fmla="*/ 5773 w 10000"/>
              <a:gd name="connsiteY5" fmla="*/ 3156 h 10000"/>
              <a:gd name="connsiteX6" fmla="*/ 1944 w 10000"/>
              <a:gd name="connsiteY6" fmla="*/ 9957 h 10000"/>
              <a:gd name="connsiteX7" fmla="*/ 0 w 10000"/>
              <a:gd name="connsiteY7" fmla="*/ 8268 h 10000"/>
              <a:gd name="connsiteX0" fmla="*/ 0 w 10000"/>
              <a:gd name="connsiteY0" fmla="*/ 8268 h 10000"/>
              <a:gd name="connsiteX1" fmla="*/ 0 w 10000"/>
              <a:gd name="connsiteY1" fmla="*/ 0 h 10000"/>
              <a:gd name="connsiteX2" fmla="*/ 10000 w 10000"/>
              <a:gd name="connsiteY2" fmla="*/ 0 h 10000"/>
              <a:gd name="connsiteX3" fmla="*/ 10000 w 10000"/>
              <a:gd name="connsiteY3" fmla="*/ 8464 h 10000"/>
              <a:gd name="connsiteX4" fmla="*/ 7344 w 10000"/>
              <a:gd name="connsiteY4" fmla="*/ 1174 h 10000"/>
              <a:gd name="connsiteX5" fmla="*/ 5773 w 10000"/>
              <a:gd name="connsiteY5" fmla="*/ 3156 h 10000"/>
              <a:gd name="connsiteX6" fmla="*/ 1944 w 10000"/>
              <a:gd name="connsiteY6" fmla="*/ 9957 h 10000"/>
              <a:gd name="connsiteX7" fmla="*/ 0 w 10000"/>
              <a:gd name="connsiteY7" fmla="*/ 8268 h 10000"/>
              <a:gd name="connsiteX0" fmla="*/ 0 w 10000"/>
              <a:gd name="connsiteY0" fmla="*/ 8268 h 10000"/>
              <a:gd name="connsiteX1" fmla="*/ 0 w 10000"/>
              <a:gd name="connsiteY1" fmla="*/ 0 h 10000"/>
              <a:gd name="connsiteX2" fmla="*/ 10000 w 10000"/>
              <a:gd name="connsiteY2" fmla="*/ 0 h 10000"/>
              <a:gd name="connsiteX3" fmla="*/ 10000 w 10000"/>
              <a:gd name="connsiteY3" fmla="*/ 8464 h 10000"/>
              <a:gd name="connsiteX4" fmla="*/ 7344 w 10000"/>
              <a:gd name="connsiteY4" fmla="*/ 1174 h 10000"/>
              <a:gd name="connsiteX5" fmla="*/ 5773 w 10000"/>
              <a:gd name="connsiteY5" fmla="*/ 3156 h 10000"/>
              <a:gd name="connsiteX6" fmla="*/ 1944 w 10000"/>
              <a:gd name="connsiteY6" fmla="*/ 9957 h 10000"/>
              <a:gd name="connsiteX7" fmla="*/ 0 w 10000"/>
              <a:gd name="connsiteY7" fmla="*/ 8268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0000">
                <a:moveTo>
                  <a:pt x="0" y="8268"/>
                </a:moveTo>
                <a:lnTo>
                  <a:pt x="0" y="0"/>
                </a:lnTo>
                <a:lnTo>
                  <a:pt x="10000" y="0"/>
                </a:lnTo>
                <a:lnTo>
                  <a:pt x="10000" y="8464"/>
                </a:lnTo>
                <a:cubicBezTo>
                  <a:pt x="10000" y="8464"/>
                  <a:pt x="8423" y="1255"/>
                  <a:pt x="7344" y="1174"/>
                </a:cubicBezTo>
                <a:cubicBezTo>
                  <a:pt x="6788" y="1132"/>
                  <a:pt x="6379" y="1945"/>
                  <a:pt x="5773" y="3156"/>
                </a:cubicBezTo>
                <a:cubicBezTo>
                  <a:pt x="5167" y="4367"/>
                  <a:pt x="3255" y="9589"/>
                  <a:pt x="1944" y="9957"/>
                </a:cubicBezTo>
                <a:cubicBezTo>
                  <a:pt x="634" y="10323"/>
                  <a:pt x="0" y="8268"/>
                  <a:pt x="0" y="8268"/>
                </a:cubicBezTo>
                <a:close/>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200"/>
          </a:p>
        </p:txBody>
      </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43984" y="4277695"/>
            <a:ext cx="5235458" cy="1159933"/>
          </a:xfrm>
        </p:spPr>
        <p:txBody>
          <a:bodyPr lIns="0" tIns="0" rIns="0" bIns="0" anchor="b">
            <a:normAutofit/>
          </a:bodyPr>
          <a:lstStyle>
            <a:lvl1pPr marL="0" indent="0" algn="l">
              <a:lnSpc>
                <a:spcPct val="100000"/>
              </a:lnSpc>
              <a:buNone/>
              <a:defRPr sz="36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543984" y="5590977"/>
            <a:ext cx="5235458" cy="1595120"/>
          </a:xfrm>
        </p:spPr>
        <p:txBody>
          <a:bodyPr lIns="0" tIns="0" rIns="0" bIns="0">
            <a:normAutofit/>
          </a:bodyPr>
          <a:lstStyle>
            <a:lvl1pPr marL="0" indent="0" algn="l">
              <a:lnSpc>
                <a:spcPct val="100000"/>
              </a:lnSpc>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4099"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Freeform 6">
            <a:extLst>
              <a:ext uri="{FF2B5EF4-FFF2-40B4-BE49-F238E27FC236}">
                <a16:creationId xmlns:a16="http://schemas.microsoft.com/office/drawing/2014/main" id="{B52FCE52-E29E-4E5F-8FC2-BA4F9AD71045}"/>
              </a:ext>
            </a:extLst>
          </p:cNvPr>
          <p:cNvSpPr>
            <a:spLocks/>
          </p:cNvSpPr>
          <p:nvPr/>
        </p:nvSpPr>
        <p:spPr bwMode="auto">
          <a:xfrm rot="10800000" flipH="1">
            <a:off x="9282112" y="2786356"/>
            <a:ext cx="2909888" cy="4071642"/>
          </a:xfrm>
          <a:custGeom>
            <a:avLst/>
            <a:gdLst>
              <a:gd name="T0" fmla="*/ 1100 w 1100"/>
              <a:gd name="T1" fmla="*/ 1704 h 1704"/>
              <a:gd name="T2" fmla="*/ 1100 w 1100"/>
              <a:gd name="T3" fmla="*/ 0 h 1704"/>
              <a:gd name="T4" fmla="*/ 0 w 1100"/>
              <a:gd name="T5" fmla="*/ 0 h 1704"/>
              <a:gd name="T6" fmla="*/ 1100 w 1100"/>
              <a:gd name="T7" fmla="*/ 1704 h 1704"/>
              <a:gd name="connsiteX0" fmla="*/ 10000 w 10000"/>
              <a:gd name="connsiteY0" fmla="*/ 10000 h 10000"/>
              <a:gd name="connsiteX1" fmla="*/ 10000 w 10000"/>
              <a:gd name="connsiteY1" fmla="*/ 0 h 10000"/>
              <a:gd name="connsiteX2" fmla="*/ 0 w 10000"/>
              <a:gd name="connsiteY2" fmla="*/ 0 h 10000"/>
              <a:gd name="connsiteX3" fmla="*/ 10000 w 10000"/>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000" h="10000">
                <a:moveTo>
                  <a:pt x="10000" y="10000"/>
                </a:moveTo>
                <a:lnTo>
                  <a:pt x="10000" y="0"/>
                </a:lnTo>
                <a:lnTo>
                  <a:pt x="0" y="0"/>
                </a:lnTo>
                <a:cubicBezTo>
                  <a:pt x="0" y="0"/>
                  <a:pt x="7041" y="4366"/>
                  <a:pt x="10000" y="10000"/>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200"/>
          </a:p>
        </p:txBody>
      </p:sp>
      <p:cxnSp>
        <p:nvCxnSpPr>
          <p:cNvPr id="9" name="Straight Connector 8">
            <a:extLst>
              <a:ext uri="{FF2B5EF4-FFF2-40B4-BE49-F238E27FC236}">
                <a16:creationId xmlns:a16="http://schemas.microsoft.com/office/drawing/2014/main" id="{9D97AA56-1C8D-4172-8C02-B1E96DB74EE6}"/>
              </a:ext>
            </a:extLst>
          </p:cNvPr>
          <p:cNvCxnSpPr/>
          <p:nvPr userDrawn="1"/>
        </p:nvCxnSpPr>
        <p:spPr>
          <a:xfrm>
            <a:off x="3893215" y="534141"/>
            <a:ext cx="0" cy="527049"/>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0" name="Picture 10" descr="Image result for national grid logo png">
            <a:extLst>
              <a:ext uri="{FF2B5EF4-FFF2-40B4-BE49-F238E27FC236}">
                <a16:creationId xmlns:a16="http://schemas.microsoft.com/office/drawing/2014/main" id="{8899194F-3299-4DAB-BDA6-3E43561A9B85}"/>
              </a:ext>
            </a:extLst>
          </p:cNvPr>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166237" y="505675"/>
            <a:ext cx="2870870" cy="594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9192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Left Blue Shapes">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B072F9E7-9004-4534-BB18-050CFDD84E1F}"/>
              </a:ext>
            </a:extLst>
          </p:cNvPr>
          <p:cNvSpPr>
            <a:spLocks noGrp="1"/>
          </p:cNvSpPr>
          <p:nvPr>
            <p:ph type="title" hasCustomPrompt="1"/>
          </p:nvPr>
        </p:nvSpPr>
        <p:spPr>
          <a:xfrm>
            <a:off x="2443809" y="419329"/>
            <a:ext cx="8986191" cy="952272"/>
          </a:xfrm>
          <a:prstGeom prst="rect">
            <a:avLst/>
          </a:prstGeom>
        </p:spPr>
        <p:txBody>
          <a:bodyPr vert="horz" lIns="0" tIns="0" rIns="0" bIns="0" rtlCol="0" anchor="t">
            <a:normAutofit/>
          </a:bodyPr>
          <a:lstStyle>
            <a:lvl1pPr>
              <a:spcAft>
                <a:spcPts val="0"/>
              </a:spcAft>
              <a:defRPr sz="2400"/>
            </a:lvl1pPr>
          </a:lstStyle>
          <a:p>
            <a:pPr lvl="0">
              <a:lnSpc>
                <a:spcPts val="3000"/>
              </a:lnSpc>
            </a:pPr>
            <a:r>
              <a:rPr lang="en-US"/>
              <a:t>Click to edit Master title style</a:t>
            </a:r>
            <a:br>
              <a:rPr lang="en-US"/>
            </a:br>
            <a:r>
              <a:rPr lang="en-US" sz="2000"/>
              <a:t>Sub-title</a:t>
            </a:r>
            <a:endParaRPr lang="pt-PT"/>
          </a:p>
        </p:txBody>
      </p:sp>
      <p:pic>
        <p:nvPicPr>
          <p:cNvPr id="8" name="Picture 7" descr="A picture containing shirt&#10;&#10;Description automatically generated">
            <a:extLst>
              <a:ext uri="{FF2B5EF4-FFF2-40B4-BE49-F238E27FC236}">
                <a16:creationId xmlns:a16="http://schemas.microsoft.com/office/drawing/2014/main" id="{8A546BE9-FEB5-42EC-BC48-C435716EBC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17" y="0"/>
            <a:ext cx="2363111" cy="2944368"/>
          </a:xfrm>
          <a:prstGeom prst="rect">
            <a:avLst/>
          </a:prstGeom>
        </p:spPr>
      </p:pic>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rot="5400000">
            <a:off x="-1701488" y="1461980"/>
            <a:ext cx="6603376" cy="3200400"/>
          </a:xfrm>
          <a:prstGeom prst="rect">
            <a:avLst/>
          </a:prstGeom>
        </p:spPr>
      </p:pic>
      <p:sp>
        <p:nvSpPr>
          <p:cNvPr id="5" name="Text Placeholder 4"/>
          <p:cNvSpPr>
            <a:spLocks noGrp="1"/>
          </p:cNvSpPr>
          <p:nvPr>
            <p:ph type="body" sz="quarter" idx="10"/>
          </p:nvPr>
        </p:nvSpPr>
        <p:spPr>
          <a:xfrm>
            <a:off x="322263" y="2523067"/>
            <a:ext cx="2370137" cy="338719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sz="11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63935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9" y="1591"/>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591"/>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381000" y="57975"/>
            <a:ext cx="11430000" cy="863601"/>
          </a:xfrm>
        </p:spPr>
        <p:txBody>
          <a:bodyPr>
            <a:normAutofit/>
          </a:bodyPr>
          <a:lstStyle>
            <a:lvl1pPr>
              <a:defRPr sz="2600"/>
            </a:lvl1pPr>
          </a:lstStyle>
          <a:p>
            <a:r>
              <a:rPr lang="fr-FR"/>
              <a:t>Modifiez le style du titre</a:t>
            </a:r>
            <a:endParaRPr lang="en-GB"/>
          </a:p>
        </p:txBody>
      </p:sp>
      <p:sp>
        <p:nvSpPr>
          <p:cNvPr id="4" name="Slide Number Placeholder 4"/>
          <p:cNvSpPr>
            <a:spLocks noGrp="1"/>
          </p:cNvSpPr>
          <p:nvPr>
            <p:ph type="sldNum" sz="quarter" idx="4"/>
          </p:nvPr>
        </p:nvSpPr>
        <p:spPr>
          <a:xfrm>
            <a:off x="11734800" y="6578028"/>
            <a:ext cx="457200" cy="123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lvl1pPr>
              <a:defRPr baseline="0">
                <a:solidFill>
                  <a:schemeClr val="tx1">
                    <a:lumMod val="65000"/>
                    <a:lumOff val="35000"/>
                  </a:schemeClr>
                </a:solidFill>
                <a:latin typeface="+mn-lt"/>
              </a:defRPr>
            </a:lvl1pPr>
          </a:lstStyle>
          <a:p>
            <a:fld id="{9A033169-7A22-4E36-B32B-86A207ECC511}" type="slidenum">
              <a:rPr lang="en-US" sz="800" smtClean="0"/>
              <a:pPr/>
              <a:t>‹#›</a:t>
            </a:fld>
            <a:endParaRPr lang="en-US" sz="800"/>
          </a:p>
        </p:txBody>
      </p:sp>
    </p:spTree>
    <p:extLst>
      <p:ext uri="{BB962C8B-B14F-4D97-AF65-F5344CB8AC3E}">
        <p14:creationId xmlns:p14="http://schemas.microsoft.com/office/powerpoint/2010/main" val="2050624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Final Slide 1">
    <p:spTree>
      <p:nvGrpSpPr>
        <p:cNvPr id="1" name=""/>
        <p:cNvGrpSpPr/>
        <p:nvPr/>
      </p:nvGrpSpPr>
      <p:grpSpPr>
        <a:xfrm>
          <a:off x="0" y="0"/>
          <a:ext cx="0" cy="0"/>
          <a:chOff x="0" y="0"/>
          <a:chExt cx="0" cy="0"/>
        </a:xfrm>
      </p:grpSpPr>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Rectangle 13"/>
          <p:cNvSpPr/>
          <p:nvPr userDrawn="1"/>
        </p:nvSpPr>
        <p:spPr>
          <a:xfrm>
            <a:off x="6536185" y="2886346"/>
            <a:ext cx="4638214" cy="123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16" name="Rectangle 15"/>
          <p:cNvSpPr/>
          <p:nvPr userDrawn="1"/>
        </p:nvSpPr>
        <p:spPr>
          <a:xfrm>
            <a:off x="6536184" y="446186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a:solidFill>
                  <a:schemeClr val="tx1"/>
                </a:solidFill>
              </a:rPr>
              <a:t>Learn more about us at</a:t>
            </a:r>
          </a:p>
          <a:p>
            <a:pPr algn="just">
              <a:lnSpc>
                <a:spcPts val="1200"/>
              </a:lnSpc>
            </a:pPr>
            <a:r>
              <a:rPr lang="en-US" sz="140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a:solidFill>
                  <a:schemeClr val="bg1"/>
                </a:solidFill>
                <a:latin typeface="Arial"/>
                <a:cs typeface="Arial"/>
              </a:rPr>
              <a:t>Copyright © 2020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3278926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5123"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reeform 8"/>
          <p:cNvSpPr/>
          <p:nvPr userDrawn="1"/>
        </p:nvSpPr>
        <p:spPr>
          <a:xfrm flipH="1">
            <a:off x="-4" y="2"/>
            <a:ext cx="5677239" cy="6089301"/>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 name="connsiteX0" fmla="*/ 0 w 5940370"/>
              <a:gd name="connsiteY0" fmla="*/ 0 h 5394042"/>
              <a:gd name="connsiteX1" fmla="*/ 5940370 w 5940370"/>
              <a:gd name="connsiteY1" fmla="*/ 0 h 5394042"/>
              <a:gd name="connsiteX2" fmla="*/ 5940370 w 5940370"/>
              <a:gd name="connsiteY2" fmla="*/ 726675 h 5394042"/>
              <a:gd name="connsiteX3" fmla="*/ 2709867 w 5940370"/>
              <a:gd name="connsiteY3" fmla="*/ 5394001 h 5394042"/>
              <a:gd name="connsiteX4" fmla="*/ 0 w 5940370"/>
              <a:gd name="connsiteY4" fmla="*/ 0 h 5394042"/>
              <a:gd name="connsiteX0" fmla="*/ 0 w 5940370"/>
              <a:gd name="connsiteY0" fmla="*/ 0 h 5381930"/>
              <a:gd name="connsiteX1" fmla="*/ 5940370 w 5940370"/>
              <a:gd name="connsiteY1" fmla="*/ 0 h 5381930"/>
              <a:gd name="connsiteX2" fmla="*/ 5940370 w 5940370"/>
              <a:gd name="connsiteY2" fmla="*/ 726675 h 5381930"/>
              <a:gd name="connsiteX3" fmla="*/ 2722865 w 5940370"/>
              <a:gd name="connsiteY3" fmla="*/ 5381889 h 5381930"/>
              <a:gd name="connsiteX4" fmla="*/ 0 w 5940370"/>
              <a:gd name="connsiteY4" fmla="*/ 0 h 5381930"/>
              <a:gd name="connsiteX0" fmla="*/ 0 w 5940370"/>
              <a:gd name="connsiteY0" fmla="*/ 0 h 5489299"/>
              <a:gd name="connsiteX1" fmla="*/ 5940370 w 5940370"/>
              <a:gd name="connsiteY1" fmla="*/ 0 h 5489299"/>
              <a:gd name="connsiteX2" fmla="*/ 5920872 w 5940370"/>
              <a:gd name="connsiteY2" fmla="*/ 5183618 h 5489299"/>
              <a:gd name="connsiteX3" fmla="*/ 2722865 w 5940370"/>
              <a:gd name="connsiteY3" fmla="*/ 5381889 h 5489299"/>
              <a:gd name="connsiteX4" fmla="*/ 0 w 5940370"/>
              <a:gd name="connsiteY4" fmla="*/ 0 h 5489299"/>
              <a:gd name="connsiteX0" fmla="*/ 0 w 5942246"/>
              <a:gd name="connsiteY0" fmla="*/ 0 h 5489299"/>
              <a:gd name="connsiteX1" fmla="*/ 5940370 w 5942246"/>
              <a:gd name="connsiteY1" fmla="*/ 0 h 5489299"/>
              <a:gd name="connsiteX2" fmla="*/ 5940370 w 5942246"/>
              <a:gd name="connsiteY2" fmla="*/ 5183618 h 5489299"/>
              <a:gd name="connsiteX3" fmla="*/ 2722865 w 5942246"/>
              <a:gd name="connsiteY3" fmla="*/ 5381889 h 5489299"/>
              <a:gd name="connsiteX4" fmla="*/ 0 w 5942246"/>
              <a:gd name="connsiteY4" fmla="*/ 0 h 5489299"/>
              <a:gd name="connsiteX0" fmla="*/ 0 w 5942246"/>
              <a:gd name="connsiteY0" fmla="*/ 0 h 5709307"/>
              <a:gd name="connsiteX1" fmla="*/ 5940370 w 5942246"/>
              <a:gd name="connsiteY1" fmla="*/ 0 h 5709307"/>
              <a:gd name="connsiteX2" fmla="*/ 5940370 w 5942246"/>
              <a:gd name="connsiteY2" fmla="*/ 5183618 h 5709307"/>
              <a:gd name="connsiteX3" fmla="*/ 2722865 w 5942246"/>
              <a:gd name="connsiteY3" fmla="*/ 5381889 h 5709307"/>
              <a:gd name="connsiteX4" fmla="*/ 0 w 5942246"/>
              <a:gd name="connsiteY4" fmla="*/ 0 h 5709307"/>
              <a:gd name="connsiteX0" fmla="*/ 0 w 5942246"/>
              <a:gd name="connsiteY0" fmla="*/ 0 h 5672586"/>
              <a:gd name="connsiteX1" fmla="*/ 5940370 w 5942246"/>
              <a:gd name="connsiteY1" fmla="*/ 0 h 5672586"/>
              <a:gd name="connsiteX2" fmla="*/ 5940370 w 5942246"/>
              <a:gd name="connsiteY2" fmla="*/ 5183618 h 5672586"/>
              <a:gd name="connsiteX3" fmla="*/ 2722865 w 5942246"/>
              <a:gd name="connsiteY3" fmla="*/ 5381889 h 5672586"/>
              <a:gd name="connsiteX4" fmla="*/ 0 w 5942246"/>
              <a:gd name="connsiteY4" fmla="*/ 0 h 5672586"/>
              <a:gd name="connsiteX0" fmla="*/ 0 w 5942246"/>
              <a:gd name="connsiteY0" fmla="*/ 0 h 5948634"/>
              <a:gd name="connsiteX1" fmla="*/ 5940370 w 5942246"/>
              <a:gd name="connsiteY1" fmla="*/ 0 h 5948634"/>
              <a:gd name="connsiteX2" fmla="*/ 5940370 w 5942246"/>
              <a:gd name="connsiteY2" fmla="*/ 5183618 h 5948634"/>
              <a:gd name="connsiteX3" fmla="*/ 2722865 w 5942246"/>
              <a:gd name="connsiteY3" fmla="*/ 5381889 h 5948634"/>
              <a:gd name="connsiteX4" fmla="*/ 0 w 5942246"/>
              <a:gd name="connsiteY4" fmla="*/ 0 h 5948634"/>
              <a:gd name="connsiteX0" fmla="*/ 0 w 5942246"/>
              <a:gd name="connsiteY0" fmla="*/ 0 h 5931549"/>
              <a:gd name="connsiteX1" fmla="*/ 5940370 w 5942246"/>
              <a:gd name="connsiteY1" fmla="*/ 0 h 5931549"/>
              <a:gd name="connsiteX2" fmla="*/ 5940370 w 5942246"/>
              <a:gd name="connsiteY2" fmla="*/ 5183618 h 5931549"/>
              <a:gd name="connsiteX3" fmla="*/ 2722865 w 5942246"/>
              <a:gd name="connsiteY3" fmla="*/ 5381889 h 5931549"/>
              <a:gd name="connsiteX4" fmla="*/ 0 w 5942246"/>
              <a:gd name="connsiteY4" fmla="*/ 0 h 5931549"/>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38447"/>
              <a:gd name="connsiteX1" fmla="*/ 5940370 w 5942246"/>
              <a:gd name="connsiteY1" fmla="*/ 0 h 5938447"/>
              <a:gd name="connsiteX2" fmla="*/ 5940370 w 5942246"/>
              <a:gd name="connsiteY2" fmla="*/ 5183618 h 5938447"/>
              <a:gd name="connsiteX3" fmla="*/ 2709867 w 5942246"/>
              <a:gd name="connsiteY3" fmla="*/ 5339500 h 5938447"/>
              <a:gd name="connsiteX4" fmla="*/ 0 w 5942246"/>
              <a:gd name="connsiteY4" fmla="*/ 0 h 5938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2246" h="5938447">
                <a:moveTo>
                  <a:pt x="0" y="0"/>
                </a:moveTo>
                <a:lnTo>
                  <a:pt x="5940370" y="0"/>
                </a:lnTo>
                <a:cubicBezTo>
                  <a:pt x="5933871" y="1727873"/>
                  <a:pt x="5946869" y="3455745"/>
                  <a:pt x="5940370" y="5183618"/>
                </a:cubicBezTo>
                <a:cubicBezTo>
                  <a:pt x="5649138" y="5507350"/>
                  <a:pt x="3902952" y="6614277"/>
                  <a:pt x="2709867" y="5339500"/>
                </a:cubicBezTo>
                <a:cubicBezTo>
                  <a:pt x="3232707" y="4545548"/>
                  <a:pt x="234667" y="1659579"/>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itchFamily="34" charset="0"/>
              <a:cs typeface="Arial" pitchFamily="34" charset="0"/>
            </a:endParaRPr>
          </a:p>
        </p:txBody>
      </p:sp>
      <p:sp>
        <p:nvSpPr>
          <p:cNvPr id="10" name="Title Placeholder 1"/>
          <p:cNvSpPr>
            <a:spLocks noGrp="1"/>
          </p:cNvSpPr>
          <p:nvPr>
            <p:ph type="title"/>
          </p:nvPr>
        </p:nvSpPr>
        <p:spPr>
          <a:xfrm>
            <a:off x="18486" y="33684"/>
            <a:ext cx="5360733" cy="109728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p>
        </p:txBody>
      </p:sp>
      <p:pic>
        <p:nvPicPr>
          <p:cNvPr id="1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351531" y="251520"/>
            <a:ext cx="565808" cy="612832"/>
          </a:xfrm>
          <a:prstGeom prst="rect">
            <a:avLst/>
          </a:prstGeom>
        </p:spPr>
      </p:pic>
    </p:spTree>
    <p:extLst>
      <p:ext uri="{BB962C8B-B14F-4D97-AF65-F5344CB8AC3E}">
        <p14:creationId xmlns:p14="http://schemas.microsoft.com/office/powerpoint/2010/main" val="44007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Section Header">
    <p:bg>
      <p:bgPr>
        <a:solidFill>
          <a:schemeClr val="bg1"/>
        </a:solidFill>
        <a:effectLst/>
      </p:bgPr>
    </p:bg>
    <p:spTree>
      <p:nvGrpSpPr>
        <p:cNvPr id="1" name=""/>
        <p:cNvGrpSpPr/>
        <p:nvPr/>
      </p:nvGrpSpPr>
      <p:grpSpPr>
        <a:xfrm>
          <a:off x="0" y="0"/>
          <a:ext cx="0" cy="0"/>
          <a:chOff x="0" y="0"/>
          <a:chExt cx="0" cy="0"/>
        </a:xfrm>
      </p:grpSpPr>
      <p:pic>
        <p:nvPicPr>
          <p:cNvPr id="14"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333051" y="251520"/>
            <a:ext cx="565808" cy="612832"/>
          </a:xfrm>
          <a:prstGeom prst="rect">
            <a:avLst/>
          </a:prstGeom>
        </p:spPr>
      </p:pic>
      <p:sp>
        <p:nvSpPr>
          <p:cNvPr id="7" name="Freeform 6">
            <a:extLst>
              <a:ext uri="{FF2B5EF4-FFF2-40B4-BE49-F238E27FC236}">
                <a16:creationId xmlns:a16="http://schemas.microsoft.com/office/drawing/2014/main" id="{8C577662-9ABB-401B-B09A-84A9C0ED3AEC}"/>
              </a:ext>
            </a:extLst>
          </p:cNvPr>
          <p:cNvSpPr>
            <a:spLocks/>
          </p:cNvSpPr>
          <p:nvPr userDrawn="1"/>
        </p:nvSpPr>
        <p:spPr bwMode="auto">
          <a:xfrm>
            <a:off x="4102100" y="957972"/>
            <a:ext cx="8089900" cy="5900028"/>
          </a:xfrm>
          <a:custGeom>
            <a:avLst/>
            <a:gdLst/>
            <a:ahLst/>
            <a:cxnLst>
              <a:cxn ang="0">
                <a:pos x="3392" y="314"/>
              </a:cxn>
              <a:cxn ang="0">
                <a:pos x="3392" y="2059"/>
              </a:cxn>
              <a:cxn ang="0">
                <a:pos x="3375" y="2073"/>
              </a:cxn>
              <a:cxn ang="0">
                <a:pos x="3045" y="2278"/>
              </a:cxn>
              <a:cxn ang="0">
                <a:pos x="2880" y="2345"/>
              </a:cxn>
              <a:cxn ang="0">
                <a:pos x="2487" y="2458"/>
              </a:cxn>
              <a:cxn ang="0">
                <a:pos x="2422" y="2473"/>
              </a:cxn>
              <a:cxn ang="0">
                <a:pos x="183" y="2473"/>
              </a:cxn>
              <a:cxn ang="0">
                <a:pos x="182" y="2466"/>
              </a:cxn>
              <a:cxn ang="0">
                <a:pos x="123" y="2261"/>
              </a:cxn>
              <a:cxn ang="0">
                <a:pos x="87" y="2109"/>
              </a:cxn>
              <a:cxn ang="0">
                <a:pos x="40" y="1844"/>
              </a:cxn>
              <a:cxn ang="0">
                <a:pos x="22" y="1697"/>
              </a:cxn>
              <a:cxn ang="0">
                <a:pos x="9" y="1555"/>
              </a:cxn>
              <a:cxn ang="0">
                <a:pos x="3" y="1480"/>
              </a:cxn>
              <a:cxn ang="0">
                <a:pos x="0" y="1435"/>
              </a:cxn>
              <a:cxn ang="0">
                <a:pos x="0" y="1407"/>
              </a:cxn>
              <a:cxn ang="0">
                <a:pos x="5" y="1406"/>
              </a:cxn>
              <a:cxn ang="0">
                <a:pos x="110" y="1359"/>
              </a:cxn>
              <a:cxn ang="0">
                <a:pos x="261" y="1274"/>
              </a:cxn>
              <a:cxn ang="0">
                <a:pos x="563" y="1060"/>
              </a:cxn>
              <a:cxn ang="0">
                <a:pos x="987" y="725"/>
              </a:cxn>
              <a:cxn ang="0">
                <a:pos x="1356" y="450"/>
              </a:cxn>
              <a:cxn ang="0">
                <a:pos x="1456" y="383"/>
              </a:cxn>
              <a:cxn ang="0">
                <a:pos x="1856" y="161"/>
              </a:cxn>
              <a:cxn ang="0">
                <a:pos x="2259" y="29"/>
              </a:cxn>
              <a:cxn ang="0">
                <a:pos x="2486" y="2"/>
              </a:cxn>
              <a:cxn ang="0">
                <a:pos x="2493" y="0"/>
              </a:cxn>
              <a:cxn ang="0">
                <a:pos x="2511" y="0"/>
              </a:cxn>
              <a:cxn ang="0">
                <a:pos x="2515" y="2"/>
              </a:cxn>
              <a:cxn ang="0">
                <a:pos x="2595" y="2"/>
              </a:cxn>
              <a:cxn ang="0">
                <a:pos x="2690" y="9"/>
              </a:cxn>
              <a:cxn ang="0">
                <a:pos x="2942" y="63"/>
              </a:cxn>
              <a:cxn ang="0">
                <a:pos x="3305" y="245"/>
              </a:cxn>
              <a:cxn ang="0">
                <a:pos x="3392" y="314"/>
              </a:cxn>
            </a:cxnLst>
            <a:rect l="0" t="0" r="r" b="b"/>
            <a:pathLst>
              <a:path w="3392" h="2473">
                <a:moveTo>
                  <a:pt x="3392" y="314"/>
                </a:moveTo>
                <a:cubicBezTo>
                  <a:pt x="3392" y="896"/>
                  <a:pt x="3392" y="1477"/>
                  <a:pt x="3392" y="2059"/>
                </a:cubicBezTo>
                <a:cubicBezTo>
                  <a:pt x="3387" y="2063"/>
                  <a:pt x="3381" y="2068"/>
                  <a:pt x="3375" y="2073"/>
                </a:cubicBezTo>
                <a:cubicBezTo>
                  <a:pt x="3275" y="2157"/>
                  <a:pt x="3162" y="2221"/>
                  <a:pt x="3045" y="2278"/>
                </a:cubicBezTo>
                <a:cubicBezTo>
                  <a:pt x="2991" y="2304"/>
                  <a:pt x="2936" y="2325"/>
                  <a:pt x="2880" y="2345"/>
                </a:cubicBezTo>
                <a:cubicBezTo>
                  <a:pt x="2751" y="2391"/>
                  <a:pt x="2619" y="2427"/>
                  <a:pt x="2487" y="2458"/>
                </a:cubicBezTo>
                <a:cubicBezTo>
                  <a:pt x="2465" y="2463"/>
                  <a:pt x="2444" y="2467"/>
                  <a:pt x="2422" y="2473"/>
                </a:cubicBezTo>
                <a:cubicBezTo>
                  <a:pt x="1676" y="2473"/>
                  <a:pt x="929" y="2473"/>
                  <a:pt x="183" y="2473"/>
                </a:cubicBezTo>
                <a:cubicBezTo>
                  <a:pt x="184" y="2470"/>
                  <a:pt x="183" y="2468"/>
                  <a:pt x="182" y="2466"/>
                </a:cubicBezTo>
                <a:cubicBezTo>
                  <a:pt x="160" y="2398"/>
                  <a:pt x="140" y="2330"/>
                  <a:pt x="123" y="2261"/>
                </a:cubicBezTo>
                <a:cubicBezTo>
                  <a:pt x="110" y="2211"/>
                  <a:pt x="98" y="2160"/>
                  <a:pt x="87" y="2109"/>
                </a:cubicBezTo>
                <a:cubicBezTo>
                  <a:pt x="69" y="2022"/>
                  <a:pt x="53" y="1933"/>
                  <a:pt x="40" y="1844"/>
                </a:cubicBezTo>
                <a:cubicBezTo>
                  <a:pt x="33" y="1795"/>
                  <a:pt x="27" y="1746"/>
                  <a:pt x="22" y="1697"/>
                </a:cubicBezTo>
                <a:cubicBezTo>
                  <a:pt x="17" y="1649"/>
                  <a:pt x="12" y="1602"/>
                  <a:pt x="9" y="1555"/>
                </a:cubicBezTo>
                <a:cubicBezTo>
                  <a:pt x="7" y="1530"/>
                  <a:pt x="5" y="1505"/>
                  <a:pt x="3" y="1480"/>
                </a:cubicBezTo>
                <a:cubicBezTo>
                  <a:pt x="2" y="1465"/>
                  <a:pt x="3" y="1450"/>
                  <a:pt x="0" y="1435"/>
                </a:cubicBezTo>
                <a:cubicBezTo>
                  <a:pt x="0" y="1425"/>
                  <a:pt x="0" y="1416"/>
                  <a:pt x="0" y="1407"/>
                </a:cubicBezTo>
                <a:cubicBezTo>
                  <a:pt x="2" y="1407"/>
                  <a:pt x="3" y="1407"/>
                  <a:pt x="5" y="1406"/>
                </a:cubicBezTo>
                <a:cubicBezTo>
                  <a:pt x="41" y="1392"/>
                  <a:pt x="76" y="1377"/>
                  <a:pt x="110" y="1359"/>
                </a:cubicBezTo>
                <a:cubicBezTo>
                  <a:pt x="161" y="1332"/>
                  <a:pt x="212" y="1304"/>
                  <a:pt x="261" y="1274"/>
                </a:cubicBezTo>
                <a:cubicBezTo>
                  <a:pt x="366" y="1208"/>
                  <a:pt x="465" y="1135"/>
                  <a:pt x="563" y="1060"/>
                </a:cubicBezTo>
                <a:cubicBezTo>
                  <a:pt x="706" y="950"/>
                  <a:pt x="846" y="836"/>
                  <a:pt x="987" y="725"/>
                </a:cubicBezTo>
                <a:cubicBezTo>
                  <a:pt x="1108" y="630"/>
                  <a:pt x="1231" y="539"/>
                  <a:pt x="1356" y="450"/>
                </a:cubicBezTo>
                <a:cubicBezTo>
                  <a:pt x="1388" y="427"/>
                  <a:pt x="1422" y="405"/>
                  <a:pt x="1456" y="383"/>
                </a:cubicBezTo>
                <a:cubicBezTo>
                  <a:pt x="1584" y="300"/>
                  <a:pt x="1717" y="224"/>
                  <a:pt x="1856" y="161"/>
                </a:cubicBezTo>
                <a:cubicBezTo>
                  <a:pt x="1986" y="103"/>
                  <a:pt x="2119" y="56"/>
                  <a:pt x="2259" y="29"/>
                </a:cubicBezTo>
                <a:cubicBezTo>
                  <a:pt x="2334" y="14"/>
                  <a:pt x="2410" y="4"/>
                  <a:pt x="2486" y="2"/>
                </a:cubicBezTo>
                <a:cubicBezTo>
                  <a:pt x="2488" y="2"/>
                  <a:pt x="2491" y="2"/>
                  <a:pt x="2493" y="0"/>
                </a:cubicBezTo>
                <a:cubicBezTo>
                  <a:pt x="2499" y="0"/>
                  <a:pt x="2505" y="0"/>
                  <a:pt x="2511" y="0"/>
                </a:cubicBezTo>
                <a:cubicBezTo>
                  <a:pt x="2512" y="1"/>
                  <a:pt x="2514" y="2"/>
                  <a:pt x="2515" y="2"/>
                </a:cubicBezTo>
                <a:cubicBezTo>
                  <a:pt x="2542" y="2"/>
                  <a:pt x="2568" y="2"/>
                  <a:pt x="2595" y="2"/>
                </a:cubicBezTo>
                <a:cubicBezTo>
                  <a:pt x="2627" y="3"/>
                  <a:pt x="2658" y="6"/>
                  <a:pt x="2690" y="9"/>
                </a:cubicBezTo>
                <a:cubicBezTo>
                  <a:pt x="2776" y="19"/>
                  <a:pt x="2860" y="37"/>
                  <a:pt x="2942" y="63"/>
                </a:cubicBezTo>
                <a:cubicBezTo>
                  <a:pt x="3073" y="104"/>
                  <a:pt x="3194" y="164"/>
                  <a:pt x="3305" y="245"/>
                </a:cubicBezTo>
                <a:cubicBezTo>
                  <a:pt x="3335" y="267"/>
                  <a:pt x="3364" y="290"/>
                  <a:pt x="3392" y="314"/>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Titre 1"/>
          <p:cNvSpPr>
            <a:spLocks noGrp="1"/>
          </p:cNvSpPr>
          <p:nvPr>
            <p:ph type="title" hasCustomPrompt="1"/>
            <p:custDataLst>
              <p:tags r:id="rId1"/>
            </p:custDataLst>
          </p:nvPr>
        </p:nvSpPr>
        <p:spPr>
          <a:xfrm>
            <a:off x="5070249" y="3189697"/>
            <a:ext cx="6121400" cy="1199092"/>
          </a:xfrm>
          <a:prstGeom prst="rect">
            <a:avLst/>
          </a:prstGeom>
        </p:spPr>
        <p:txBody>
          <a:bodyPr vert="horz" lIns="0" tIns="33059" rIns="66118" bIns="33059" rtlCol="0" anchor="ctr" anchorCtr="0">
            <a:noAutofit/>
          </a:bodyPr>
          <a:lstStyle>
            <a:lvl1pPr algn="r" defTabSz="1219092" rtl="0" eaLnBrk="1" latinLnBrk="0" hangingPunct="1">
              <a:spcBef>
                <a:spcPct val="0"/>
              </a:spcBef>
              <a:buNone/>
              <a:defRPr lang="en-US" sz="3600" b="0" kern="1200" cap="none" baseline="0" dirty="0" smtClean="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a:t>Click to edit Master </a:t>
            </a:r>
            <a:br>
              <a:rPr lang="en-US" noProof="0"/>
            </a:br>
            <a:r>
              <a:rPr lang="en-US" noProof="0"/>
              <a:t>text style</a:t>
            </a:r>
          </a:p>
        </p:txBody>
      </p:sp>
      <p:sp>
        <p:nvSpPr>
          <p:cNvPr id="16" name="Text Placeholder 5"/>
          <p:cNvSpPr>
            <a:spLocks noGrp="1"/>
          </p:cNvSpPr>
          <p:nvPr>
            <p:ph type="body" sz="quarter" idx="10"/>
          </p:nvPr>
        </p:nvSpPr>
        <p:spPr>
          <a:xfrm>
            <a:off x="5070249" y="4494858"/>
            <a:ext cx="6121400" cy="410369"/>
          </a:xfrm>
        </p:spPr>
        <p:txBody>
          <a:bodyPr lIns="0"/>
          <a:lstStyle>
            <a:lvl1pPr marL="0" indent="0" algn="r">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281251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bg1"/>
        </a:solidFill>
        <a:effectLst/>
      </p:bgPr>
    </p:bg>
    <p:spTree>
      <p:nvGrpSpPr>
        <p:cNvPr id="1" name=""/>
        <p:cNvGrpSpPr/>
        <p:nvPr/>
      </p:nvGrpSpPr>
      <p:grpSpPr>
        <a:xfrm>
          <a:off x="0" y="0"/>
          <a:ext cx="0" cy="0"/>
          <a:chOff x="0" y="0"/>
          <a:chExt cx="0" cy="0"/>
        </a:xfrm>
      </p:grpSpPr>
      <p:sp>
        <p:nvSpPr>
          <p:cNvPr id="8" name="Freeform 7"/>
          <p:cNvSpPr/>
          <p:nvPr userDrawn="1"/>
        </p:nvSpPr>
        <p:spPr>
          <a:xfrm>
            <a:off x="3528170" y="0"/>
            <a:ext cx="8687689" cy="6860408"/>
          </a:xfrm>
          <a:custGeom>
            <a:avLst/>
            <a:gdLst>
              <a:gd name="connsiteX0" fmla="*/ 8442036 w 8442036"/>
              <a:gd name="connsiteY0" fmla="*/ 9237 h 6862618"/>
              <a:gd name="connsiteX1" fmla="*/ 8442036 w 8442036"/>
              <a:gd name="connsiteY1" fmla="*/ 6862618 h 6862618"/>
              <a:gd name="connsiteX2" fmla="*/ 6576291 w 8442036"/>
              <a:gd name="connsiteY2" fmla="*/ 6862618 h 6862618"/>
              <a:gd name="connsiteX3" fmla="*/ 5440218 w 8442036"/>
              <a:gd name="connsiteY3" fmla="*/ 590203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52918 w 8442036"/>
              <a:gd name="connsiteY3" fmla="*/ 592743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581439 w 8581439"/>
              <a:gd name="connsiteY0" fmla="*/ 9237 h 6862618"/>
              <a:gd name="connsiteX1" fmla="*/ 8581439 w 8581439"/>
              <a:gd name="connsiteY1" fmla="*/ 6862618 h 6862618"/>
              <a:gd name="connsiteX2" fmla="*/ 6715694 w 8581439"/>
              <a:gd name="connsiteY2" fmla="*/ 6862618 h 6862618"/>
              <a:gd name="connsiteX3" fmla="*/ 5566921 w 8581439"/>
              <a:gd name="connsiteY3" fmla="*/ 5882987 h 6862618"/>
              <a:gd name="connsiteX4" fmla="*/ 3477194 w 8581439"/>
              <a:gd name="connsiteY4" fmla="*/ 2545773 h 6862618"/>
              <a:gd name="connsiteX5" fmla="*/ 139403 w 8581439"/>
              <a:gd name="connsiteY5" fmla="*/ 0 h 6862618"/>
              <a:gd name="connsiteX6" fmla="*/ 8581439 w 8581439"/>
              <a:gd name="connsiteY6" fmla="*/ 9237 h 6862618"/>
              <a:gd name="connsiteX0" fmla="*/ 8571618 w 8571618"/>
              <a:gd name="connsiteY0" fmla="*/ 9237 h 6862618"/>
              <a:gd name="connsiteX1" fmla="*/ 8571618 w 8571618"/>
              <a:gd name="connsiteY1" fmla="*/ 6862618 h 6862618"/>
              <a:gd name="connsiteX2" fmla="*/ 6705873 w 8571618"/>
              <a:gd name="connsiteY2" fmla="*/ 6862618 h 6862618"/>
              <a:gd name="connsiteX3" fmla="*/ 5557100 w 8571618"/>
              <a:gd name="connsiteY3" fmla="*/ 5882987 h 6862618"/>
              <a:gd name="connsiteX4" fmla="*/ 3765823 w 8571618"/>
              <a:gd name="connsiteY4" fmla="*/ 2501323 h 6862618"/>
              <a:gd name="connsiteX5" fmla="*/ 129582 w 8571618"/>
              <a:gd name="connsiteY5" fmla="*/ 0 h 6862618"/>
              <a:gd name="connsiteX6" fmla="*/ 8571618 w 8571618"/>
              <a:gd name="connsiteY6" fmla="*/ 9237 h 6862618"/>
              <a:gd name="connsiteX0" fmla="*/ 8571618 w 8571618"/>
              <a:gd name="connsiteY0" fmla="*/ 9237 h 6862618"/>
              <a:gd name="connsiteX1" fmla="*/ 8571618 w 8571618"/>
              <a:gd name="connsiteY1" fmla="*/ 6862618 h 6862618"/>
              <a:gd name="connsiteX2" fmla="*/ 6705873 w 8571618"/>
              <a:gd name="connsiteY2" fmla="*/ 6862618 h 6862618"/>
              <a:gd name="connsiteX3" fmla="*/ 5557100 w 8571618"/>
              <a:gd name="connsiteY3" fmla="*/ 5882987 h 6862618"/>
              <a:gd name="connsiteX4" fmla="*/ 3765823 w 8571618"/>
              <a:gd name="connsiteY4" fmla="*/ 2501323 h 6862618"/>
              <a:gd name="connsiteX5" fmla="*/ 129582 w 8571618"/>
              <a:gd name="connsiteY5" fmla="*/ 0 h 6862618"/>
              <a:gd name="connsiteX6" fmla="*/ 8571618 w 8571618"/>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708736 w 8708736"/>
              <a:gd name="connsiteY0" fmla="*/ 9237 h 6862618"/>
              <a:gd name="connsiteX1" fmla="*/ 8442036 w 8708736"/>
              <a:gd name="connsiteY1" fmla="*/ 6862618 h 6862618"/>
              <a:gd name="connsiteX2" fmla="*/ 6576291 w 8708736"/>
              <a:gd name="connsiteY2" fmla="*/ 6862618 h 6862618"/>
              <a:gd name="connsiteX3" fmla="*/ 5427518 w 8708736"/>
              <a:gd name="connsiteY3" fmla="*/ 5882987 h 6862618"/>
              <a:gd name="connsiteX4" fmla="*/ 3572741 w 8708736"/>
              <a:gd name="connsiteY4" fmla="*/ 2469573 h 6862618"/>
              <a:gd name="connsiteX5" fmla="*/ 0 w 8708736"/>
              <a:gd name="connsiteY5" fmla="*/ 0 h 6862618"/>
              <a:gd name="connsiteX6" fmla="*/ 8708736 w 8708736"/>
              <a:gd name="connsiteY6" fmla="*/ 9237 h 6862618"/>
              <a:gd name="connsiteX0" fmla="*/ 8708736 w 8708736"/>
              <a:gd name="connsiteY0" fmla="*/ 9237 h 6868968"/>
              <a:gd name="connsiteX1" fmla="*/ 8683336 w 8708736"/>
              <a:gd name="connsiteY1" fmla="*/ 6868968 h 6868968"/>
              <a:gd name="connsiteX2" fmla="*/ 6576291 w 8708736"/>
              <a:gd name="connsiteY2" fmla="*/ 6862618 h 6868968"/>
              <a:gd name="connsiteX3" fmla="*/ 5427518 w 8708736"/>
              <a:gd name="connsiteY3" fmla="*/ 5882987 h 6868968"/>
              <a:gd name="connsiteX4" fmla="*/ 3572741 w 8708736"/>
              <a:gd name="connsiteY4" fmla="*/ 2469573 h 6868968"/>
              <a:gd name="connsiteX5" fmla="*/ 0 w 8708736"/>
              <a:gd name="connsiteY5" fmla="*/ 0 h 6868968"/>
              <a:gd name="connsiteX6" fmla="*/ 8708736 w 8708736"/>
              <a:gd name="connsiteY6" fmla="*/ 9237 h 6868968"/>
              <a:gd name="connsiteX0" fmla="*/ 8708736 w 8708736"/>
              <a:gd name="connsiteY0" fmla="*/ 9237 h 6868968"/>
              <a:gd name="connsiteX1" fmla="*/ 8683336 w 8708736"/>
              <a:gd name="connsiteY1" fmla="*/ 6868968 h 6868968"/>
              <a:gd name="connsiteX2" fmla="*/ 6576291 w 8708736"/>
              <a:gd name="connsiteY2" fmla="*/ 6862618 h 6868968"/>
              <a:gd name="connsiteX3" fmla="*/ 5427518 w 8708736"/>
              <a:gd name="connsiteY3" fmla="*/ 5882987 h 6868968"/>
              <a:gd name="connsiteX4" fmla="*/ 3572741 w 8708736"/>
              <a:gd name="connsiteY4" fmla="*/ 2469573 h 6868968"/>
              <a:gd name="connsiteX5" fmla="*/ 0 w 8708736"/>
              <a:gd name="connsiteY5" fmla="*/ 0 h 6868968"/>
              <a:gd name="connsiteX6" fmla="*/ 8708736 w 8708736"/>
              <a:gd name="connsiteY6" fmla="*/ 9237 h 6868968"/>
              <a:gd name="connsiteX0" fmla="*/ 8708736 w 8708736"/>
              <a:gd name="connsiteY0" fmla="*/ 9237 h 6862912"/>
              <a:gd name="connsiteX1" fmla="*/ 8671224 w 8708736"/>
              <a:gd name="connsiteY1" fmla="*/ 6862912 h 6862912"/>
              <a:gd name="connsiteX2" fmla="*/ 6576291 w 8708736"/>
              <a:gd name="connsiteY2" fmla="*/ 6862618 h 6862912"/>
              <a:gd name="connsiteX3" fmla="*/ 5427518 w 8708736"/>
              <a:gd name="connsiteY3" fmla="*/ 5882987 h 6862912"/>
              <a:gd name="connsiteX4" fmla="*/ 3572741 w 8708736"/>
              <a:gd name="connsiteY4" fmla="*/ 2469573 h 6862912"/>
              <a:gd name="connsiteX5" fmla="*/ 0 w 8708736"/>
              <a:gd name="connsiteY5" fmla="*/ 0 h 6862912"/>
              <a:gd name="connsiteX6" fmla="*/ 8708736 w 8708736"/>
              <a:gd name="connsiteY6" fmla="*/ 9237 h 6862912"/>
              <a:gd name="connsiteX0" fmla="*/ 8708736 w 8708736"/>
              <a:gd name="connsiteY0" fmla="*/ 9237 h 6874702"/>
              <a:gd name="connsiteX1" fmla="*/ 8690874 w 8708736"/>
              <a:gd name="connsiteY1" fmla="*/ 6874702 h 6874702"/>
              <a:gd name="connsiteX2" fmla="*/ 6576291 w 8708736"/>
              <a:gd name="connsiteY2" fmla="*/ 6862618 h 6874702"/>
              <a:gd name="connsiteX3" fmla="*/ 5427518 w 8708736"/>
              <a:gd name="connsiteY3" fmla="*/ 5882987 h 6874702"/>
              <a:gd name="connsiteX4" fmla="*/ 3572741 w 8708736"/>
              <a:gd name="connsiteY4" fmla="*/ 2469573 h 6874702"/>
              <a:gd name="connsiteX5" fmla="*/ 0 w 8708736"/>
              <a:gd name="connsiteY5" fmla="*/ 0 h 6874702"/>
              <a:gd name="connsiteX6" fmla="*/ 8708736 w 8708736"/>
              <a:gd name="connsiteY6" fmla="*/ 9237 h 6874702"/>
              <a:gd name="connsiteX0" fmla="*/ 8708736 w 8708736"/>
              <a:gd name="connsiteY0" fmla="*/ 9237 h 6877028"/>
              <a:gd name="connsiteX1" fmla="*/ 8690874 w 8708736"/>
              <a:gd name="connsiteY1" fmla="*/ 6874702 h 6877028"/>
              <a:gd name="connsiteX2" fmla="*/ 6585461 w 8708736"/>
              <a:gd name="connsiteY2" fmla="*/ 6877028 h 6877028"/>
              <a:gd name="connsiteX3" fmla="*/ 5427518 w 8708736"/>
              <a:gd name="connsiteY3" fmla="*/ 5882987 h 6877028"/>
              <a:gd name="connsiteX4" fmla="*/ 3572741 w 8708736"/>
              <a:gd name="connsiteY4" fmla="*/ 2469573 h 6877028"/>
              <a:gd name="connsiteX5" fmla="*/ 0 w 8708736"/>
              <a:gd name="connsiteY5" fmla="*/ 0 h 6877028"/>
              <a:gd name="connsiteX6" fmla="*/ 8708736 w 8708736"/>
              <a:gd name="connsiteY6" fmla="*/ 9237 h 687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8736" h="6877028">
                <a:moveTo>
                  <a:pt x="8708736" y="9237"/>
                </a:moveTo>
                <a:cubicBezTo>
                  <a:pt x="8700269" y="2295814"/>
                  <a:pt x="8699341" y="4588125"/>
                  <a:pt x="8690874" y="6874702"/>
                </a:cubicBezTo>
                <a:lnTo>
                  <a:pt x="6585461" y="6877028"/>
                </a:lnTo>
                <a:lnTo>
                  <a:pt x="5427518" y="5882987"/>
                </a:lnTo>
                <a:cubicBezTo>
                  <a:pt x="6753610" y="3708305"/>
                  <a:pt x="4242377" y="2770621"/>
                  <a:pt x="3572741" y="2469573"/>
                </a:cubicBezTo>
                <a:cubicBezTo>
                  <a:pt x="2903105" y="2168525"/>
                  <a:pt x="533593" y="1597506"/>
                  <a:pt x="0" y="0"/>
                </a:cubicBezTo>
                <a:lnTo>
                  <a:pt x="8708736" y="9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itchFamily="34" charset="0"/>
              <a:cs typeface="Arial" pitchFamily="34" charset="0"/>
            </a:endParaRPr>
          </a:p>
        </p:txBody>
      </p:sp>
      <p:sp>
        <p:nvSpPr>
          <p:cNvPr id="9" name="Titre 1"/>
          <p:cNvSpPr>
            <a:spLocks noGrp="1"/>
          </p:cNvSpPr>
          <p:nvPr>
            <p:ph type="title" hasCustomPrompt="1"/>
            <p:custDataLst>
              <p:tags r:id="rId1"/>
            </p:custDataLst>
          </p:nvPr>
        </p:nvSpPr>
        <p:spPr>
          <a:xfrm>
            <a:off x="5613400" y="572850"/>
            <a:ext cx="6121400" cy="1199092"/>
          </a:xfrm>
          <a:prstGeom prst="rect">
            <a:avLst/>
          </a:prstGeom>
        </p:spPr>
        <p:txBody>
          <a:bodyPr vert="horz" lIns="0" tIns="33059" rIns="0" bIns="33059" rtlCol="0" anchor="ctr" anchorCtr="0">
            <a:noAutofit/>
          </a:bodyPr>
          <a:lstStyle>
            <a:lvl1pPr algn="r"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a:t>Click to edit Master </a:t>
            </a:r>
            <a:br>
              <a:rPr lang="en-US" noProof="0"/>
            </a:br>
            <a:r>
              <a:rPr lang="en-US" noProof="0"/>
              <a:t>text style</a:t>
            </a:r>
          </a:p>
        </p:txBody>
      </p:sp>
      <p:sp>
        <p:nvSpPr>
          <p:cNvPr id="10" name="Text Placeholder 5"/>
          <p:cNvSpPr>
            <a:spLocks noGrp="1"/>
          </p:cNvSpPr>
          <p:nvPr>
            <p:ph type="body" sz="quarter" idx="10"/>
          </p:nvPr>
        </p:nvSpPr>
        <p:spPr>
          <a:xfrm>
            <a:off x="5613400" y="1878010"/>
            <a:ext cx="6121400" cy="410369"/>
          </a:xfrm>
        </p:spPr>
        <p:txBody>
          <a:bodyPr lIns="0" rIns="0"/>
          <a:lstStyle>
            <a:lvl1pPr marL="0" indent="0" algn="r">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a:t>Click to edit Master text styles</a:t>
            </a:r>
          </a:p>
        </p:txBody>
      </p:sp>
      <p:pic>
        <p:nvPicPr>
          <p:cNvPr id="1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041504" y="5852232"/>
            <a:ext cx="565808" cy="612832"/>
          </a:xfrm>
          <a:prstGeom prst="rect">
            <a:avLst/>
          </a:prstGeom>
        </p:spPr>
      </p:pic>
    </p:spTree>
    <p:extLst>
      <p:ext uri="{BB962C8B-B14F-4D97-AF65-F5344CB8AC3E}">
        <p14:creationId xmlns:p14="http://schemas.microsoft.com/office/powerpoint/2010/main" val="3350361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6_Section Header">
    <p:bg>
      <p:bgPr>
        <a:solidFill>
          <a:schemeClr val="bg1"/>
        </a:solidFill>
        <a:effectLst/>
      </p:bgPr>
    </p:bg>
    <p:spTree>
      <p:nvGrpSpPr>
        <p:cNvPr id="1" name=""/>
        <p:cNvGrpSpPr/>
        <p:nvPr/>
      </p:nvGrpSpPr>
      <p:grpSpPr>
        <a:xfrm>
          <a:off x="0" y="0"/>
          <a:ext cx="0" cy="0"/>
          <a:chOff x="0" y="0"/>
          <a:chExt cx="0" cy="0"/>
        </a:xfrm>
      </p:grpSpPr>
      <p:grpSp>
        <p:nvGrpSpPr>
          <p:cNvPr id="6" name="Groupe 12">
            <a:extLst>
              <a:ext uri="{FF2B5EF4-FFF2-40B4-BE49-F238E27FC236}">
                <a16:creationId xmlns:a16="http://schemas.microsoft.com/office/drawing/2014/main" id="{68BD8BD3-0A37-475F-980C-288205021528}"/>
              </a:ext>
            </a:extLst>
          </p:cNvPr>
          <p:cNvGrpSpPr/>
          <p:nvPr userDrawn="1"/>
        </p:nvGrpSpPr>
        <p:grpSpPr>
          <a:xfrm>
            <a:off x="0" y="0"/>
            <a:ext cx="7102050" cy="6410325"/>
            <a:chOff x="4563414" y="273880"/>
            <a:chExt cx="7102050" cy="6410325"/>
          </a:xfrm>
        </p:grpSpPr>
        <p:sp>
          <p:nvSpPr>
            <p:cNvPr id="8" name="Forme libre : forme 4">
              <a:extLst>
                <a:ext uri="{FF2B5EF4-FFF2-40B4-BE49-F238E27FC236}">
                  <a16:creationId xmlns:a16="http://schemas.microsoft.com/office/drawing/2014/main" id="{08C204CC-8497-4CFE-A88D-17245734802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9" name="Forme libre : forme 11">
              <a:extLst>
                <a:ext uri="{FF2B5EF4-FFF2-40B4-BE49-F238E27FC236}">
                  <a16:creationId xmlns:a16="http://schemas.microsoft.com/office/drawing/2014/main" id="{FE6D25B1-0B2B-4D2E-8EED-CC8CB7787181}"/>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pic>
        <p:nvPicPr>
          <p:cNvPr id="14"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333051" y="251520"/>
            <a:ext cx="565808" cy="612832"/>
          </a:xfrm>
          <a:prstGeom prst="rect">
            <a:avLst/>
          </a:prstGeom>
        </p:spPr>
      </p:pic>
      <p:sp>
        <p:nvSpPr>
          <p:cNvPr id="15" name="Titre 1"/>
          <p:cNvSpPr>
            <a:spLocks noGrp="1"/>
          </p:cNvSpPr>
          <p:nvPr>
            <p:ph type="title" hasCustomPrompt="1"/>
            <p:custDataLst>
              <p:tags r:id="rId1"/>
            </p:custDataLst>
          </p:nvPr>
        </p:nvSpPr>
        <p:spPr>
          <a:xfrm>
            <a:off x="2383610" y="3432437"/>
            <a:ext cx="6121400" cy="1199092"/>
          </a:xfrm>
          <a:prstGeom prst="rect">
            <a:avLst/>
          </a:prstGeom>
        </p:spPr>
        <p:txBody>
          <a:bodyPr vert="horz" lIns="0" tIns="33059" rIns="66118" bIns="33059" rtlCol="0" anchor="ctr" anchorCtr="0">
            <a:noAutofit/>
          </a:bodyPr>
          <a:lstStyle>
            <a:lvl1pPr algn="l" defTabSz="1219092" rtl="0" eaLnBrk="1" latinLnBrk="0" hangingPunct="1">
              <a:spcBef>
                <a:spcPct val="0"/>
              </a:spcBef>
              <a:buNone/>
              <a:defRPr lang="en-US" sz="3600" b="0" kern="1200" cap="none" baseline="0" dirty="0" smtClean="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a:t>Click to edit Master </a:t>
            </a:r>
            <a:br>
              <a:rPr lang="en-US" noProof="0"/>
            </a:br>
            <a:r>
              <a:rPr lang="en-US" noProof="0"/>
              <a:t>text style</a:t>
            </a:r>
          </a:p>
        </p:txBody>
      </p:sp>
      <p:sp>
        <p:nvSpPr>
          <p:cNvPr id="16" name="Text Placeholder 5"/>
          <p:cNvSpPr>
            <a:spLocks noGrp="1"/>
          </p:cNvSpPr>
          <p:nvPr>
            <p:ph type="body" sz="quarter" idx="10"/>
          </p:nvPr>
        </p:nvSpPr>
        <p:spPr>
          <a:xfrm>
            <a:off x="2383610" y="4737598"/>
            <a:ext cx="6121400" cy="410369"/>
          </a:xfrm>
        </p:spPr>
        <p:txBody>
          <a:bodyPr lIns="0"/>
          <a:lstStyle>
            <a:lvl1pPr marL="0" indent="0" algn="l">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2108771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Section Header">
    <p:bg>
      <p:bgPr>
        <a:solidFill>
          <a:schemeClr val="bg1"/>
        </a:solidFill>
        <a:effectLst/>
      </p:bgPr>
    </p:bg>
    <p:spTree>
      <p:nvGrpSpPr>
        <p:cNvPr id="1" name=""/>
        <p:cNvGrpSpPr/>
        <p:nvPr/>
      </p:nvGrpSpPr>
      <p:grpSpPr>
        <a:xfrm>
          <a:off x="0" y="0"/>
          <a:ext cx="0" cy="0"/>
          <a:chOff x="0" y="0"/>
          <a:chExt cx="0" cy="0"/>
        </a:xfrm>
      </p:grpSpPr>
      <p:sp>
        <p:nvSpPr>
          <p:cNvPr id="13" name="Freeform: Shape 9">
            <a:extLst>
              <a:ext uri="{FF2B5EF4-FFF2-40B4-BE49-F238E27FC236}">
                <a16:creationId xmlns:a16="http://schemas.microsoft.com/office/drawing/2014/main" id="{531E77B6-0DD5-446F-A826-892DFC23D785}"/>
              </a:ext>
            </a:extLst>
          </p:cNvPr>
          <p:cNvSpPr>
            <a:spLocks/>
          </p:cNvSpPr>
          <p:nvPr userDrawn="1"/>
        </p:nvSpPr>
        <p:spPr bwMode="auto">
          <a:xfrm rot="16200000" flipH="1">
            <a:off x="4598797" y="-726823"/>
            <a:ext cx="6866376" cy="8320025"/>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5134707 w 6857999"/>
              <a:gd name="connsiteY4" fmla="*/ 3984163 h 6240016"/>
              <a:gd name="connsiteX5" fmla="*/ 2767903 w 6857999"/>
              <a:gd name="connsiteY5" fmla="*/ 5342723 h 6240016"/>
              <a:gd name="connsiteX6" fmla="*/ 1497189 w 6857999"/>
              <a:gd name="connsiteY6" fmla="*/ 6201822 h 6240016"/>
              <a:gd name="connsiteX7" fmla="*/ 1393480 w 6857999"/>
              <a:gd name="connsiteY7" fmla="*/ 6240016 h 6240016"/>
              <a:gd name="connsiteX8" fmla="*/ 0 w 6857999"/>
              <a:gd name="connsiteY8" fmla="*/ 618342 h 6240016"/>
              <a:gd name="connsiteX9" fmla="*/ 0 w 6857999"/>
              <a:gd name="connsiteY9" fmla="*/ 6240016 h 6240016"/>
              <a:gd name="connsiteX10" fmla="*/ 921827 w 6857999"/>
              <a:gd name="connsiteY10" fmla="*/ 6240016 h 6240016"/>
              <a:gd name="connsiteX11" fmla="*/ 877464 w 6857999"/>
              <a:gd name="connsiteY11" fmla="*/ 6206986 h 6240016"/>
              <a:gd name="connsiteX12" fmla="*/ 1720124 w 6857999"/>
              <a:gd name="connsiteY12" fmla="*/ 3319666 h 6240016"/>
              <a:gd name="connsiteX13" fmla="*/ 1778012 w 6857999"/>
              <a:gd name="connsiteY13" fmla="*/ 0 h 6240016"/>
              <a:gd name="connsiteX14" fmla="*/ 36658 w 6857999"/>
              <a:gd name="connsiteY14" fmla="*/ 619001 h 6240016"/>
              <a:gd name="connsiteX15" fmla="*/ 0 w 6857999"/>
              <a:gd name="connsiteY15"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5134707 w 6857999"/>
              <a:gd name="connsiteY4" fmla="*/ 3984163 h 6240016"/>
              <a:gd name="connsiteX5" fmla="*/ 2767903 w 6857999"/>
              <a:gd name="connsiteY5" fmla="*/ 5342723 h 6240016"/>
              <a:gd name="connsiteX6" fmla="*/ 1497189 w 6857999"/>
              <a:gd name="connsiteY6" fmla="*/ 6201822 h 6240016"/>
              <a:gd name="connsiteX7" fmla="*/ 1393480 w 6857999"/>
              <a:gd name="connsiteY7" fmla="*/ 6240016 h 6240016"/>
              <a:gd name="connsiteX8" fmla="*/ 0 w 6857999"/>
              <a:gd name="connsiteY8" fmla="*/ 618342 h 6240016"/>
              <a:gd name="connsiteX9" fmla="*/ 0 w 6857999"/>
              <a:gd name="connsiteY9" fmla="*/ 6240016 h 6240016"/>
              <a:gd name="connsiteX10" fmla="*/ 921827 w 6857999"/>
              <a:gd name="connsiteY10" fmla="*/ 6240016 h 6240016"/>
              <a:gd name="connsiteX11" fmla="*/ 877464 w 6857999"/>
              <a:gd name="connsiteY11" fmla="*/ 6206986 h 6240016"/>
              <a:gd name="connsiteX12" fmla="*/ 1720124 w 6857999"/>
              <a:gd name="connsiteY12" fmla="*/ 3319666 h 6240016"/>
              <a:gd name="connsiteX13" fmla="*/ 1778012 w 6857999"/>
              <a:gd name="connsiteY13" fmla="*/ 0 h 6240016"/>
              <a:gd name="connsiteX14" fmla="*/ 36658 w 6857999"/>
              <a:gd name="connsiteY14" fmla="*/ 619001 h 6240016"/>
              <a:gd name="connsiteX15" fmla="*/ 0 w 6857999"/>
              <a:gd name="connsiteY15"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5134707 w 6857999"/>
              <a:gd name="connsiteY3" fmla="*/ 3984163 h 6240016"/>
              <a:gd name="connsiteX4" fmla="*/ 2767903 w 6857999"/>
              <a:gd name="connsiteY4" fmla="*/ 5342723 h 6240016"/>
              <a:gd name="connsiteX5" fmla="*/ 1497189 w 6857999"/>
              <a:gd name="connsiteY5" fmla="*/ 6201822 h 6240016"/>
              <a:gd name="connsiteX6" fmla="*/ 1393480 w 6857999"/>
              <a:gd name="connsiteY6" fmla="*/ 6240016 h 6240016"/>
              <a:gd name="connsiteX7" fmla="*/ 0 w 6857999"/>
              <a:gd name="connsiteY7" fmla="*/ 618342 h 6240016"/>
              <a:gd name="connsiteX8" fmla="*/ 0 w 6857999"/>
              <a:gd name="connsiteY8" fmla="*/ 6240016 h 6240016"/>
              <a:gd name="connsiteX9" fmla="*/ 921827 w 6857999"/>
              <a:gd name="connsiteY9" fmla="*/ 6240016 h 6240016"/>
              <a:gd name="connsiteX10" fmla="*/ 877464 w 6857999"/>
              <a:gd name="connsiteY10" fmla="*/ 6206986 h 6240016"/>
              <a:gd name="connsiteX11" fmla="*/ 1720124 w 6857999"/>
              <a:gd name="connsiteY11" fmla="*/ 3319666 h 6240016"/>
              <a:gd name="connsiteX12" fmla="*/ 1778012 w 6857999"/>
              <a:gd name="connsiteY12" fmla="*/ 0 h 6240016"/>
              <a:gd name="connsiteX13" fmla="*/ 36658 w 6857999"/>
              <a:gd name="connsiteY13" fmla="*/ 619001 h 6240016"/>
              <a:gd name="connsiteX14" fmla="*/ 0 w 6857999"/>
              <a:gd name="connsiteY14" fmla="*/ 618342 h 6240016"/>
              <a:gd name="connsiteX0" fmla="*/ 1393480 w 5134707"/>
              <a:gd name="connsiteY0" fmla="*/ 6240016 h 6240016"/>
              <a:gd name="connsiteX1" fmla="*/ 5099537 w 5134707"/>
              <a:gd name="connsiteY1" fmla="*/ 6234993 h 6240016"/>
              <a:gd name="connsiteX2" fmla="*/ 5134707 w 5134707"/>
              <a:gd name="connsiteY2" fmla="*/ 3984163 h 6240016"/>
              <a:gd name="connsiteX3" fmla="*/ 2767903 w 5134707"/>
              <a:gd name="connsiteY3" fmla="*/ 5342723 h 6240016"/>
              <a:gd name="connsiteX4" fmla="*/ 1497189 w 5134707"/>
              <a:gd name="connsiteY4" fmla="*/ 6201822 h 6240016"/>
              <a:gd name="connsiteX5" fmla="*/ 1393480 w 5134707"/>
              <a:gd name="connsiteY5" fmla="*/ 6240016 h 6240016"/>
              <a:gd name="connsiteX6" fmla="*/ 0 w 5134707"/>
              <a:gd name="connsiteY6" fmla="*/ 618342 h 6240016"/>
              <a:gd name="connsiteX7" fmla="*/ 0 w 5134707"/>
              <a:gd name="connsiteY7" fmla="*/ 6240016 h 6240016"/>
              <a:gd name="connsiteX8" fmla="*/ 921827 w 5134707"/>
              <a:gd name="connsiteY8" fmla="*/ 6240016 h 6240016"/>
              <a:gd name="connsiteX9" fmla="*/ 877464 w 5134707"/>
              <a:gd name="connsiteY9" fmla="*/ 6206986 h 6240016"/>
              <a:gd name="connsiteX10" fmla="*/ 1720124 w 5134707"/>
              <a:gd name="connsiteY10" fmla="*/ 3319666 h 6240016"/>
              <a:gd name="connsiteX11" fmla="*/ 1778012 w 5134707"/>
              <a:gd name="connsiteY11" fmla="*/ 0 h 6240016"/>
              <a:gd name="connsiteX12" fmla="*/ 36658 w 5134707"/>
              <a:gd name="connsiteY12" fmla="*/ 619001 h 6240016"/>
              <a:gd name="connsiteX13" fmla="*/ 0 w 5134707"/>
              <a:gd name="connsiteY13" fmla="*/ 618342 h 6240016"/>
              <a:gd name="connsiteX0" fmla="*/ 1393480 w 5149779"/>
              <a:gd name="connsiteY0" fmla="*/ 6240016 h 6240016"/>
              <a:gd name="connsiteX1" fmla="*/ 5149779 w 5149779"/>
              <a:gd name="connsiteY1" fmla="*/ 6234993 h 6240016"/>
              <a:gd name="connsiteX2" fmla="*/ 5134707 w 5149779"/>
              <a:gd name="connsiteY2" fmla="*/ 3984163 h 6240016"/>
              <a:gd name="connsiteX3" fmla="*/ 2767903 w 5149779"/>
              <a:gd name="connsiteY3" fmla="*/ 5342723 h 6240016"/>
              <a:gd name="connsiteX4" fmla="*/ 1497189 w 5149779"/>
              <a:gd name="connsiteY4" fmla="*/ 6201822 h 6240016"/>
              <a:gd name="connsiteX5" fmla="*/ 1393480 w 5149779"/>
              <a:gd name="connsiteY5" fmla="*/ 6240016 h 6240016"/>
              <a:gd name="connsiteX6" fmla="*/ 0 w 5149779"/>
              <a:gd name="connsiteY6" fmla="*/ 618342 h 6240016"/>
              <a:gd name="connsiteX7" fmla="*/ 0 w 5149779"/>
              <a:gd name="connsiteY7" fmla="*/ 6240016 h 6240016"/>
              <a:gd name="connsiteX8" fmla="*/ 921827 w 5149779"/>
              <a:gd name="connsiteY8" fmla="*/ 6240016 h 6240016"/>
              <a:gd name="connsiteX9" fmla="*/ 877464 w 5149779"/>
              <a:gd name="connsiteY9" fmla="*/ 6206986 h 6240016"/>
              <a:gd name="connsiteX10" fmla="*/ 1720124 w 5149779"/>
              <a:gd name="connsiteY10" fmla="*/ 3319666 h 6240016"/>
              <a:gd name="connsiteX11" fmla="*/ 1778012 w 5149779"/>
              <a:gd name="connsiteY11" fmla="*/ 0 h 6240016"/>
              <a:gd name="connsiteX12" fmla="*/ 36658 w 5149779"/>
              <a:gd name="connsiteY12" fmla="*/ 619001 h 6240016"/>
              <a:gd name="connsiteX13" fmla="*/ 0 w 5149779"/>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49780" h="6240016">
                <a:moveTo>
                  <a:pt x="1393480" y="6240016"/>
                </a:moveTo>
                <a:lnTo>
                  <a:pt x="5149779" y="6234993"/>
                </a:lnTo>
                <a:cubicBezTo>
                  <a:pt x="5149779" y="5484716"/>
                  <a:pt x="5149780" y="4734440"/>
                  <a:pt x="5149780" y="3984163"/>
                </a:cubicBezTo>
                <a:cubicBezTo>
                  <a:pt x="3520588" y="4384034"/>
                  <a:pt x="3215893" y="4963068"/>
                  <a:pt x="2767903" y="5342723"/>
                </a:cubicBezTo>
                <a:cubicBezTo>
                  <a:pt x="2224582" y="5803167"/>
                  <a:pt x="1804503" y="6071896"/>
                  <a:pt x="1497189" y="6201822"/>
                </a:cubicBezTo>
                <a:lnTo>
                  <a:pt x="1393480" y="6240016"/>
                </a:ln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lnTo>
                  <a:pt x="0" y="618342"/>
                </a:lnTo>
                <a:close/>
              </a:path>
            </a:pathLst>
          </a:custGeom>
          <a:solidFill>
            <a:schemeClr val="accent4"/>
          </a:solidFill>
          <a:ln>
            <a:noFill/>
          </a:ln>
        </p:spPr>
        <p:txBody>
          <a:bodyPr vert="horz" wrap="square" lIns="121920" tIns="60960" rIns="121920" bIns="60960" numCol="1" anchor="t" anchorCtr="0" compatLnSpc="1">
            <a:prstTxWarp prst="textNoShape">
              <a:avLst/>
            </a:prstTxWarp>
            <a:noAutofit/>
          </a:bodyPr>
          <a:lstStyle/>
          <a:p>
            <a:endParaRPr lang="en-US" sz="2844"/>
          </a:p>
        </p:txBody>
      </p:sp>
      <p:pic>
        <p:nvPicPr>
          <p:cNvPr id="14"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333051" y="251520"/>
            <a:ext cx="565808" cy="612832"/>
          </a:xfrm>
          <a:prstGeom prst="rect">
            <a:avLst/>
          </a:prstGeom>
        </p:spPr>
      </p:pic>
      <p:sp>
        <p:nvSpPr>
          <p:cNvPr id="15" name="Titre 1"/>
          <p:cNvSpPr>
            <a:spLocks noGrp="1"/>
          </p:cNvSpPr>
          <p:nvPr>
            <p:ph type="title" hasCustomPrompt="1"/>
            <p:custDataLst>
              <p:tags r:id="rId1"/>
            </p:custDataLst>
          </p:nvPr>
        </p:nvSpPr>
        <p:spPr>
          <a:xfrm>
            <a:off x="716280" y="4401831"/>
            <a:ext cx="6121400" cy="1199092"/>
          </a:xfrm>
          <a:prstGeom prst="rect">
            <a:avLst/>
          </a:prstGeom>
        </p:spPr>
        <p:txBody>
          <a:bodyPr vert="horz" lIns="0" tIns="33059" rIns="66118" bIns="33059" rtlCol="0" anchor="ctr" anchorCtr="0">
            <a:noAutofit/>
          </a:bodyPr>
          <a:lstStyle>
            <a:lvl1pPr algn="l"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a:t>Click to edit Master </a:t>
            </a:r>
            <a:br>
              <a:rPr lang="en-US" noProof="0"/>
            </a:br>
            <a:r>
              <a:rPr lang="en-US" noProof="0"/>
              <a:t>text style</a:t>
            </a:r>
          </a:p>
        </p:txBody>
      </p:sp>
      <p:sp>
        <p:nvSpPr>
          <p:cNvPr id="16" name="Text Placeholder 5"/>
          <p:cNvSpPr>
            <a:spLocks noGrp="1"/>
          </p:cNvSpPr>
          <p:nvPr>
            <p:ph type="body" sz="quarter" idx="10"/>
          </p:nvPr>
        </p:nvSpPr>
        <p:spPr>
          <a:xfrm>
            <a:off x="716280" y="5706992"/>
            <a:ext cx="6121400" cy="410369"/>
          </a:xfrm>
        </p:spPr>
        <p:txBody>
          <a:bodyPr lIns="0"/>
          <a:lstStyle>
            <a:lvl1pPr marL="0" indent="0" algn="l">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1281594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Section Header">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46850A-F005-4EF4-8D4E-2363CB500A0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63" y="0"/>
            <a:ext cx="12189467" cy="6885384"/>
          </a:xfrm>
          <a:prstGeom prst="rect">
            <a:avLst/>
          </a:prstGeom>
        </p:spPr>
      </p:pic>
      <p:pic>
        <p:nvPicPr>
          <p:cNvPr id="14"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333051" y="251520"/>
            <a:ext cx="565808" cy="612832"/>
          </a:xfrm>
          <a:prstGeom prst="rect">
            <a:avLst/>
          </a:prstGeom>
        </p:spPr>
      </p:pic>
      <p:sp>
        <p:nvSpPr>
          <p:cNvPr id="15" name="Titre 1"/>
          <p:cNvSpPr>
            <a:spLocks noGrp="1"/>
          </p:cNvSpPr>
          <p:nvPr>
            <p:ph type="title" hasCustomPrompt="1"/>
            <p:custDataLst>
              <p:tags r:id="rId1"/>
            </p:custDataLst>
          </p:nvPr>
        </p:nvSpPr>
        <p:spPr>
          <a:xfrm>
            <a:off x="716280" y="4401831"/>
            <a:ext cx="6121400" cy="1199092"/>
          </a:xfrm>
          <a:prstGeom prst="rect">
            <a:avLst/>
          </a:prstGeom>
        </p:spPr>
        <p:txBody>
          <a:bodyPr vert="horz" lIns="0" tIns="33059" rIns="66118" bIns="33059" rtlCol="0" anchor="ctr" anchorCtr="0">
            <a:noAutofit/>
          </a:bodyPr>
          <a:lstStyle>
            <a:lvl1pPr algn="l"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a:t>Click to edit Master </a:t>
            </a:r>
            <a:br>
              <a:rPr lang="en-US" noProof="0"/>
            </a:br>
            <a:r>
              <a:rPr lang="en-US" noProof="0"/>
              <a:t>text style</a:t>
            </a:r>
          </a:p>
        </p:txBody>
      </p:sp>
      <p:sp>
        <p:nvSpPr>
          <p:cNvPr id="16" name="Text Placeholder 5"/>
          <p:cNvSpPr>
            <a:spLocks noGrp="1"/>
          </p:cNvSpPr>
          <p:nvPr>
            <p:ph type="body" sz="quarter" idx="10"/>
          </p:nvPr>
        </p:nvSpPr>
        <p:spPr>
          <a:xfrm>
            <a:off x="716280" y="5706992"/>
            <a:ext cx="6121400" cy="410369"/>
          </a:xfrm>
        </p:spPr>
        <p:txBody>
          <a:bodyPr lIns="0"/>
          <a:lstStyle>
            <a:lvl1pPr marL="0" indent="0" algn="l">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467228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vmlDrawing" Target="../drawings/vmlDrawing1.vml"/><Relationship Id="rId42"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38"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4.xml"/><Relationship Id="rId40"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35"/>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1027" name="think-cell Slide" r:id="rId38" imgW="360" imgH="360" progId="">
                  <p:embed/>
                </p:oleObj>
              </mc:Choice>
              <mc:Fallback>
                <p:oleObj name="think-cell Slide" r:id="rId38" imgW="360" imgH="360" progId="">
                  <p:embed/>
                  <p:pic>
                    <p:nvPicPr>
                      <p:cNvPr id="8" name="Object 7" hidden="1"/>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36"/>
            </p:custDataLst>
          </p:nvPr>
        </p:nvSpPr>
        <p:spPr>
          <a:xfrm>
            <a:off x="2" y="1"/>
            <a:ext cx="12191999" cy="1062180"/>
          </a:xfrm>
          <a:prstGeom prst="rect">
            <a:avLst/>
          </a:prstGeom>
        </p:spPr>
        <p:txBody>
          <a:bodyPr vert="horz" lIns="253554" tIns="28173" rIns="140864" bIns="28173" rtlCol="0" anchor="ctr">
            <a:noAutofit/>
          </a:bodyPr>
          <a:lstStyle/>
          <a:p>
            <a:r>
              <a:rPr lang="en-US" noProof="0" err="1"/>
              <a:t>Cliquez</a:t>
            </a:r>
            <a:r>
              <a:rPr lang="en-US" noProof="0"/>
              <a:t> pour modifier le style du </a:t>
            </a:r>
            <a:r>
              <a:rPr lang="en-US" noProof="0" err="1"/>
              <a:t>titre</a:t>
            </a:r>
            <a:endParaRPr lang="en-US" noProof="0"/>
          </a:p>
        </p:txBody>
      </p:sp>
      <p:sp>
        <p:nvSpPr>
          <p:cNvPr id="3" name="Text Placeholder 2"/>
          <p:cNvSpPr>
            <a:spLocks noGrp="1"/>
          </p:cNvSpPr>
          <p:nvPr>
            <p:ph type="body" idx="1"/>
            <p:custDataLst>
              <p:tags r:id="rId37"/>
            </p:custDataLst>
          </p:nvPr>
        </p:nvSpPr>
        <p:spPr>
          <a:xfrm>
            <a:off x="398022" y="1501978"/>
            <a:ext cx="11616153" cy="4636540"/>
          </a:xfrm>
          <a:prstGeom prst="rect">
            <a:avLst/>
          </a:prstGeom>
        </p:spPr>
        <p:txBody>
          <a:bodyPr vert="horz" lIns="92038" tIns="61358" rIns="61358" bIns="61358"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7" name="Line 7"/>
          <p:cNvSpPr>
            <a:spLocks noChangeShapeType="1"/>
          </p:cNvSpPr>
          <p:nvPr userDrawn="1"/>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userDrawn="1"/>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2020 Capgemini. All rights reserved.</a:t>
            </a:r>
          </a:p>
        </p:txBody>
      </p:sp>
      <p:grpSp>
        <p:nvGrpSpPr>
          <p:cNvPr id="4" name="Group 3">
            <a:extLst>
              <a:ext uri="{FF2B5EF4-FFF2-40B4-BE49-F238E27FC236}">
                <a16:creationId xmlns:a16="http://schemas.microsoft.com/office/drawing/2014/main" id="{B8198E5F-4051-4250-8AD5-4648E31060D0}"/>
              </a:ext>
            </a:extLst>
          </p:cNvPr>
          <p:cNvGrpSpPr/>
          <p:nvPr userDrawn="1"/>
        </p:nvGrpSpPr>
        <p:grpSpPr>
          <a:xfrm>
            <a:off x="306831" y="6398556"/>
            <a:ext cx="3056177" cy="346129"/>
            <a:chOff x="306831" y="6398556"/>
            <a:chExt cx="3056177" cy="346129"/>
          </a:xfrm>
        </p:grpSpPr>
        <p:pic>
          <p:nvPicPr>
            <p:cNvPr id="24"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306831" y="6429448"/>
              <a:ext cx="1412968" cy="315237"/>
            </a:xfrm>
            <a:prstGeom prst="rect">
              <a:avLst/>
            </a:prstGeom>
          </p:spPr>
        </p:pic>
        <p:cxnSp>
          <p:nvCxnSpPr>
            <p:cNvPr id="5" name="Straight Connector 4">
              <a:extLst>
                <a:ext uri="{FF2B5EF4-FFF2-40B4-BE49-F238E27FC236}">
                  <a16:creationId xmlns:a16="http://schemas.microsoft.com/office/drawing/2014/main" id="{20EF2B51-747A-4D97-ACCC-16AC9DE97553}"/>
                </a:ext>
              </a:extLst>
            </p:cNvPr>
            <p:cNvCxnSpPr>
              <a:cxnSpLocks/>
            </p:cNvCxnSpPr>
            <p:nvPr userDrawn="1"/>
          </p:nvCxnSpPr>
          <p:spPr>
            <a:xfrm>
              <a:off x="1864518" y="6412779"/>
              <a:ext cx="0" cy="266627"/>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pic>
          <p:nvPicPr>
            <p:cNvPr id="12" name="Picture 10" descr="Image result for national grid logo png">
              <a:extLst>
                <a:ext uri="{FF2B5EF4-FFF2-40B4-BE49-F238E27FC236}">
                  <a16:creationId xmlns:a16="http://schemas.microsoft.com/office/drawing/2014/main" id="{8D23748E-2942-4F26-9920-89318B70B196}"/>
                </a:ext>
              </a:extLst>
            </p:cNvPr>
            <p:cNvPicPr>
              <a:picLocks noChangeAspect="1" noChangeArrowheads="1"/>
            </p:cNvPicPr>
            <p:nvPr userDrawn="1"/>
          </p:nvPicPr>
          <p:blipFill>
            <a:blip r:embed="rId42" cstate="print">
              <a:extLst>
                <a:ext uri="{28A0092B-C50C-407E-A947-70E740481C1C}">
                  <a14:useLocalDpi xmlns:a14="http://schemas.microsoft.com/office/drawing/2010/main" val="0"/>
                </a:ext>
              </a:extLst>
            </a:blip>
            <a:srcRect/>
            <a:stretch>
              <a:fillRect/>
            </a:stretch>
          </p:blipFill>
          <p:spPr bwMode="auto">
            <a:xfrm>
              <a:off x="1989829" y="6398556"/>
              <a:ext cx="1373179" cy="284291"/>
            </a:xfrm>
            <a:prstGeom prst="rect">
              <a:avLst/>
            </a:prstGeom>
            <a:noFill/>
            <a:extLst>
              <a:ext uri="{909E8E84-426E-40DD-AFC4-6F175D3DCCD1}">
                <a14:hiddenFill xmlns:a14="http://schemas.microsoft.com/office/drawing/2010/main">
                  <a:solidFill>
                    <a:srgbClr val="FFFFFF"/>
                  </a:solidFill>
                </a14:hiddenFill>
              </a:ext>
            </a:extLst>
          </p:spPr>
        </p:pic>
      </p:gr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3986" r:id="rId4"/>
    <p:sldLayoutId id="2147484055" r:id="rId5"/>
    <p:sldLayoutId id="2147483971" r:id="rId6"/>
    <p:sldLayoutId id="2147484056" r:id="rId7"/>
    <p:sldLayoutId id="2147483987" r:id="rId8"/>
    <p:sldLayoutId id="2147484084" r:id="rId9"/>
    <p:sldLayoutId id="2147484015" r:id="rId10"/>
    <p:sldLayoutId id="2147483965" r:id="rId11"/>
    <p:sldLayoutId id="2147484012" r:id="rId12"/>
    <p:sldLayoutId id="2147484057" r:id="rId13"/>
    <p:sldLayoutId id="2147483995" r:id="rId14"/>
    <p:sldLayoutId id="2147484013" r:id="rId15"/>
    <p:sldLayoutId id="2147484062" r:id="rId16"/>
    <p:sldLayoutId id="2147483966" r:id="rId17"/>
    <p:sldLayoutId id="2147484064" r:id="rId18"/>
    <p:sldLayoutId id="2147484066" r:id="rId19"/>
    <p:sldLayoutId id="2147484059" r:id="rId20"/>
    <p:sldLayoutId id="2147484065" r:id="rId21"/>
    <p:sldLayoutId id="2147484060" r:id="rId22"/>
    <p:sldLayoutId id="2147484058" r:id="rId23"/>
    <p:sldLayoutId id="2147484083" r:id="rId24"/>
    <p:sldLayoutId id="2147484079" r:id="rId25"/>
    <p:sldLayoutId id="2147484074" r:id="rId26"/>
    <p:sldLayoutId id="2147484080" r:id="rId27"/>
    <p:sldLayoutId id="2147484072" r:id="rId28"/>
    <p:sldLayoutId id="2147484073" r:id="rId29"/>
    <p:sldLayoutId id="2147484085" r:id="rId30"/>
    <p:sldLayoutId id="2147484086" r:id="rId31"/>
    <p:sldLayoutId id="2147484087" r:id="rId32"/>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thegovlab.org/moving-from-open-data-to-open-knowledge-announcing-the-commerce-data-usability-project/" TargetMode="External"/><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jpeg"/><Relationship Id="rId7" Type="http://schemas.openxmlformats.org/officeDocument/2006/relationships/image" Target="../media/image34.sv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jpeg"/><Relationship Id="rId10" Type="http://schemas.openxmlformats.org/officeDocument/2006/relationships/image" Target="../media/image37.emf"/><Relationship Id="rId4" Type="http://schemas.openxmlformats.org/officeDocument/2006/relationships/image" Target="../media/image31.emf"/><Relationship Id="rId9" Type="http://schemas.openxmlformats.org/officeDocument/2006/relationships/image" Target="../media/image36.sv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hyperlink" Target="http://thegovlab.org/moving-from-open-data-to-open-knowledge-announcing-the-commerce-data-usability-project/" TargetMode="External"/><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hyperlink" Target="http://thegovlab.org/moving-from-open-data-to-open-knowledge-announcing-the-commerce-data-usability-project/" TargetMode="External"/><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D1F40C98-3D8D-4813-9DEB-2B9AF94CBAF1}"/>
              </a:ext>
            </a:extLst>
          </p:cNvPr>
          <p:cNvSpPr>
            <a:spLocks noGrp="1"/>
          </p:cNvSpPr>
          <p:nvPr>
            <p:ph type="body" sz="quarter" idx="11"/>
          </p:nvPr>
        </p:nvSpPr>
        <p:spPr>
          <a:xfrm>
            <a:off x="480211" y="3810001"/>
            <a:ext cx="5565703" cy="1715848"/>
          </a:xfrm>
        </p:spPr>
        <p:txBody>
          <a:bodyPr>
            <a:normAutofit/>
          </a:bodyPr>
          <a:lstStyle/>
          <a:p>
            <a:r>
              <a:rPr lang="en-US" sz="3200" dirty="0">
                <a:latin typeface="Verdana"/>
                <a:ea typeface="Verdana"/>
              </a:rPr>
              <a:t>Customer Data</a:t>
            </a:r>
            <a:br>
              <a:rPr lang="en-US" sz="3200" dirty="0"/>
            </a:br>
            <a:r>
              <a:rPr lang="en-US" sz="3200" dirty="0">
                <a:latin typeface="Verdana"/>
                <a:ea typeface="Verdana"/>
              </a:rPr>
              <a:t>Transformation Assessment </a:t>
            </a:r>
            <a:r>
              <a:rPr lang="en-US" sz="3200">
                <a:latin typeface="Verdana"/>
                <a:ea typeface="Verdana"/>
              </a:rPr>
              <a:t>(CDTA) - Sprint 2 Review</a:t>
            </a:r>
          </a:p>
        </p:txBody>
      </p:sp>
      <p:sp>
        <p:nvSpPr>
          <p:cNvPr id="3" name="Sous-titre 2">
            <a:extLst>
              <a:ext uri="{FF2B5EF4-FFF2-40B4-BE49-F238E27FC236}">
                <a16:creationId xmlns:a16="http://schemas.microsoft.com/office/drawing/2014/main" id="{2BD4255A-097D-4362-88FA-6B70BAEFB722}"/>
              </a:ext>
            </a:extLst>
          </p:cNvPr>
          <p:cNvSpPr>
            <a:spLocks noGrp="1"/>
          </p:cNvSpPr>
          <p:nvPr>
            <p:ph type="body" sz="quarter" idx="12"/>
          </p:nvPr>
        </p:nvSpPr>
        <p:spPr>
          <a:xfrm>
            <a:off x="480210" y="5679197"/>
            <a:ext cx="5565704" cy="817856"/>
          </a:xfrm>
        </p:spPr>
        <p:txBody>
          <a:bodyPr>
            <a:noAutofit/>
          </a:bodyPr>
          <a:lstStyle/>
          <a:p>
            <a:pPr algn="l"/>
            <a:r>
              <a:rPr lang="en-US" dirty="0"/>
              <a:t>Remediation &amp; ROM</a:t>
            </a:r>
          </a:p>
          <a:p>
            <a:pPr algn="l"/>
            <a:r>
              <a:rPr lang="en-US" sz="1400" b="1" dirty="0"/>
              <a:t>July 28, 2020</a:t>
            </a:r>
          </a:p>
          <a:p>
            <a:pPr algn="l"/>
            <a:endParaRPr lang="en-US" dirty="0"/>
          </a:p>
        </p:txBody>
      </p:sp>
    </p:spTree>
    <p:extLst>
      <p:ext uri="{BB962C8B-B14F-4D97-AF65-F5344CB8AC3E}">
        <p14:creationId xmlns:p14="http://schemas.microsoft.com/office/powerpoint/2010/main" val="4010414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FB17A6-D3B0-4B7E-A309-682078BC0B76}"/>
              </a:ext>
            </a:extLst>
          </p:cNvPr>
          <p:cNvSpPr>
            <a:spLocks noGrp="1"/>
          </p:cNvSpPr>
          <p:nvPr>
            <p:ph type="title"/>
          </p:nvPr>
        </p:nvSpPr>
        <p:spPr/>
        <p:txBody>
          <a:bodyPr/>
          <a:lstStyle/>
          <a:p>
            <a:r>
              <a:rPr lang="en-US" dirty="0"/>
              <a:t>Preliminary Profile Results</a:t>
            </a:r>
          </a:p>
        </p:txBody>
      </p:sp>
      <p:pic>
        <p:nvPicPr>
          <p:cNvPr id="7" name="Picture 6" descr="A picture containing wheel&#10;&#10;Description automatically generated">
            <a:extLst>
              <a:ext uri="{FF2B5EF4-FFF2-40B4-BE49-F238E27FC236}">
                <a16:creationId xmlns:a16="http://schemas.microsoft.com/office/drawing/2014/main" id="{0402F2D1-6A1D-4430-9C6A-AF9CBA7DC927}"/>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0" y="3991530"/>
            <a:ext cx="7772400" cy="2331720"/>
          </a:xfrm>
          <a:prstGeom prst="rect">
            <a:avLst/>
          </a:prstGeom>
        </p:spPr>
      </p:pic>
    </p:spTree>
    <p:extLst>
      <p:ext uri="{BB962C8B-B14F-4D97-AF65-F5344CB8AC3E}">
        <p14:creationId xmlns:p14="http://schemas.microsoft.com/office/powerpoint/2010/main" val="3258034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F76A-D2BB-4E76-ADE5-1DAAFEB3E3F4}"/>
              </a:ext>
            </a:extLst>
          </p:cNvPr>
          <p:cNvSpPr>
            <a:spLocks noGrp="1"/>
          </p:cNvSpPr>
          <p:nvPr>
            <p:ph type="title"/>
          </p:nvPr>
        </p:nvSpPr>
        <p:spPr/>
        <p:txBody>
          <a:bodyPr/>
          <a:lstStyle/>
          <a:p>
            <a:r>
              <a:rPr lang="en-US"/>
              <a:t>Profiling Introduction – What we are looking for?</a:t>
            </a:r>
          </a:p>
        </p:txBody>
      </p:sp>
      <p:grpSp>
        <p:nvGrpSpPr>
          <p:cNvPr id="3" name="Group 2">
            <a:extLst>
              <a:ext uri="{FF2B5EF4-FFF2-40B4-BE49-F238E27FC236}">
                <a16:creationId xmlns:a16="http://schemas.microsoft.com/office/drawing/2014/main" id="{0BA25680-2BA7-4B23-870E-DB62B6370013}"/>
              </a:ext>
            </a:extLst>
          </p:cNvPr>
          <p:cNvGrpSpPr/>
          <p:nvPr/>
        </p:nvGrpSpPr>
        <p:grpSpPr>
          <a:xfrm>
            <a:off x="510362" y="1200710"/>
            <a:ext cx="10919637" cy="4456579"/>
            <a:chOff x="510362" y="976630"/>
            <a:chExt cx="10919637" cy="4456579"/>
          </a:xfrm>
        </p:grpSpPr>
        <p:graphicFrame>
          <p:nvGraphicFramePr>
            <p:cNvPr id="10" name="Content Placeholder 4">
              <a:extLst>
                <a:ext uri="{FF2B5EF4-FFF2-40B4-BE49-F238E27FC236}">
                  <a16:creationId xmlns:a16="http://schemas.microsoft.com/office/drawing/2014/main" id="{FF57178C-1E8B-49D2-B0BF-96CA312B01C2}"/>
                </a:ext>
              </a:extLst>
            </p:cNvPr>
            <p:cNvGraphicFramePr>
              <a:graphicFrameLocks/>
            </p:cNvGraphicFramePr>
            <p:nvPr>
              <p:extLst>
                <p:ext uri="{D42A27DB-BD31-4B8C-83A1-F6EECF244321}">
                  <p14:modId xmlns:p14="http://schemas.microsoft.com/office/powerpoint/2010/main" val="3357319045"/>
                </p:ext>
              </p:extLst>
            </p:nvPr>
          </p:nvGraphicFramePr>
          <p:xfrm>
            <a:off x="510363" y="976630"/>
            <a:ext cx="7783032" cy="4456579"/>
          </p:xfrm>
          <a:graphic>
            <a:graphicData uri="http://schemas.openxmlformats.org/drawingml/2006/table">
              <a:tbl>
                <a:tblPr firstRow="1" bandRow="1">
                  <a:tableStyleId>{21E4AEA4-8DFA-4A89-87EB-49C32662AFE0}</a:tableStyleId>
                </a:tblPr>
                <a:tblGrid>
                  <a:gridCol w="3628795">
                    <a:extLst>
                      <a:ext uri="{9D8B030D-6E8A-4147-A177-3AD203B41FA5}">
                        <a16:colId xmlns:a16="http://schemas.microsoft.com/office/drawing/2014/main" val="20000"/>
                      </a:ext>
                    </a:extLst>
                  </a:gridCol>
                  <a:gridCol w="4154237">
                    <a:extLst>
                      <a:ext uri="{9D8B030D-6E8A-4147-A177-3AD203B41FA5}">
                        <a16:colId xmlns:a16="http://schemas.microsoft.com/office/drawing/2014/main" val="20001"/>
                      </a:ext>
                    </a:extLst>
                  </a:gridCol>
                </a:tblGrid>
                <a:tr h="410253">
                  <a:tc>
                    <a:txBody>
                      <a:bodyPr/>
                      <a:lstStyle>
                        <a:defPPr>
                          <a:defRPr lang="fr-FR"/>
                        </a:defPPr>
                        <a:lvl1pPr marL="0" algn="l" defTabSz="914342" rtl="0" eaLnBrk="1" latinLnBrk="0" hangingPunct="1">
                          <a:defRPr sz="1800" b="1" kern="1200">
                            <a:solidFill>
                              <a:schemeClr val="lt1"/>
                            </a:solidFill>
                            <a:latin typeface="Arial"/>
                          </a:defRPr>
                        </a:lvl1pPr>
                        <a:lvl2pPr marL="457171" algn="l" defTabSz="914342" rtl="0" eaLnBrk="1" latinLnBrk="0" hangingPunct="1">
                          <a:defRPr sz="1800" b="1" kern="1200">
                            <a:solidFill>
                              <a:schemeClr val="lt1"/>
                            </a:solidFill>
                            <a:latin typeface="Arial"/>
                          </a:defRPr>
                        </a:lvl2pPr>
                        <a:lvl3pPr marL="914342" algn="l" defTabSz="914342" rtl="0" eaLnBrk="1" latinLnBrk="0" hangingPunct="1">
                          <a:defRPr sz="1800" b="1" kern="1200">
                            <a:solidFill>
                              <a:schemeClr val="lt1"/>
                            </a:solidFill>
                            <a:latin typeface="Arial"/>
                          </a:defRPr>
                        </a:lvl3pPr>
                        <a:lvl4pPr marL="1371513" algn="l" defTabSz="914342" rtl="0" eaLnBrk="1" latinLnBrk="0" hangingPunct="1">
                          <a:defRPr sz="1800" b="1" kern="1200">
                            <a:solidFill>
                              <a:schemeClr val="lt1"/>
                            </a:solidFill>
                            <a:latin typeface="Arial"/>
                          </a:defRPr>
                        </a:lvl4pPr>
                        <a:lvl5pPr marL="1828684" algn="l" defTabSz="914342" rtl="0" eaLnBrk="1" latinLnBrk="0" hangingPunct="1">
                          <a:defRPr sz="1800" b="1" kern="1200">
                            <a:solidFill>
                              <a:schemeClr val="lt1"/>
                            </a:solidFill>
                            <a:latin typeface="Arial"/>
                          </a:defRPr>
                        </a:lvl5pPr>
                        <a:lvl6pPr marL="2285855" algn="l" defTabSz="914342" rtl="0" eaLnBrk="1" latinLnBrk="0" hangingPunct="1">
                          <a:defRPr sz="1800" b="1" kern="1200">
                            <a:solidFill>
                              <a:schemeClr val="lt1"/>
                            </a:solidFill>
                            <a:latin typeface="Arial"/>
                          </a:defRPr>
                        </a:lvl6pPr>
                        <a:lvl7pPr marL="2743026" algn="l" defTabSz="914342" rtl="0" eaLnBrk="1" latinLnBrk="0" hangingPunct="1">
                          <a:defRPr sz="1800" b="1" kern="1200">
                            <a:solidFill>
                              <a:schemeClr val="lt1"/>
                            </a:solidFill>
                            <a:latin typeface="Arial"/>
                          </a:defRPr>
                        </a:lvl7pPr>
                        <a:lvl8pPr marL="3200198" algn="l" defTabSz="914342" rtl="0" eaLnBrk="1" latinLnBrk="0" hangingPunct="1">
                          <a:defRPr sz="1800" b="1" kern="1200">
                            <a:solidFill>
                              <a:schemeClr val="lt1"/>
                            </a:solidFill>
                            <a:latin typeface="Arial"/>
                          </a:defRPr>
                        </a:lvl8pPr>
                        <a:lvl9pPr marL="3657369" algn="l" defTabSz="914342" rtl="0" eaLnBrk="1" latinLnBrk="0" hangingPunct="1">
                          <a:defRPr sz="1800" b="1" kern="1200">
                            <a:solidFill>
                              <a:schemeClr val="lt1"/>
                            </a:solidFill>
                            <a:latin typeface="Arial"/>
                          </a:defRPr>
                        </a:lvl9pPr>
                      </a:lstStyle>
                      <a:p>
                        <a:pPr algn="ctr" fontAlgn="b"/>
                        <a:r>
                          <a:rPr lang="en-US" sz="1600" u="none" strike="noStrike">
                            <a:latin typeface="+mj-lt"/>
                          </a:rPr>
                          <a:t>DQ Dimension</a:t>
                        </a:r>
                        <a:endParaRPr lang="en-US" sz="1600" b="1" i="0" u="none" strike="noStrike">
                          <a:solidFill>
                            <a:schemeClr val="bg1"/>
                          </a:solidFill>
                          <a:latin typeface="+mj-lt"/>
                        </a:endParaRPr>
                      </a:p>
                    </a:txBody>
                    <a:tcPr anchor="ctr">
                      <a:lnL w="127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defPPr>
                          <a:defRPr lang="fr-FR"/>
                        </a:defPPr>
                        <a:lvl1pPr marL="0" algn="l" defTabSz="914342" rtl="0" eaLnBrk="1" latinLnBrk="0" hangingPunct="1">
                          <a:defRPr sz="1800" b="1" kern="1200">
                            <a:solidFill>
                              <a:schemeClr val="lt1"/>
                            </a:solidFill>
                            <a:latin typeface="Arial"/>
                          </a:defRPr>
                        </a:lvl1pPr>
                        <a:lvl2pPr marL="457171" algn="l" defTabSz="914342" rtl="0" eaLnBrk="1" latinLnBrk="0" hangingPunct="1">
                          <a:defRPr sz="1800" b="1" kern="1200">
                            <a:solidFill>
                              <a:schemeClr val="lt1"/>
                            </a:solidFill>
                            <a:latin typeface="Arial"/>
                          </a:defRPr>
                        </a:lvl2pPr>
                        <a:lvl3pPr marL="914342" algn="l" defTabSz="914342" rtl="0" eaLnBrk="1" latinLnBrk="0" hangingPunct="1">
                          <a:defRPr sz="1800" b="1" kern="1200">
                            <a:solidFill>
                              <a:schemeClr val="lt1"/>
                            </a:solidFill>
                            <a:latin typeface="Arial"/>
                          </a:defRPr>
                        </a:lvl3pPr>
                        <a:lvl4pPr marL="1371513" algn="l" defTabSz="914342" rtl="0" eaLnBrk="1" latinLnBrk="0" hangingPunct="1">
                          <a:defRPr sz="1800" b="1" kern="1200">
                            <a:solidFill>
                              <a:schemeClr val="lt1"/>
                            </a:solidFill>
                            <a:latin typeface="Arial"/>
                          </a:defRPr>
                        </a:lvl4pPr>
                        <a:lvl5pPr marL="1828684" algn="l" defTabSz="914342" rtl="0" eaLnBrk="1" latinLnBrk="0" hangingPunct="1">
                          <a:defRPr sz="1800" b="1" kern="1200">
                            <a:solidFill>
                              <a:schemeClr val="lt1"/>
                            </a:solidFill>
                            <a:latin typeface="Arial"/>
                          </a:defRPr>
                        </a:lvl5pPr>
                        <a:lvl6pPr marL="2285855" algn="l" defTabSz="914342" rtl="0" eaLnBrk="1" latinLnBrk="0" hangingPunct="1">
                          <a:defRPr sz="1800" b="1" kern="1200">
                            <a:solidFill>
                              <a:schemeClr val="lt1"/>
                            </a:solidFill>
                            <a:latin typeface="Arial"/>
                          </a:defRPr>
                        </a:lvl6pPr>
                        <a:lvl7pPr marL="2743026" algn="l" defTabSz="914342" rtl="0" eaLnBrk="1" latinLnBrk="0" hangingPunct="1">
                          <a:defRPr sz="1800" b="1" kern="1200">
                            <a:solidFill>
                              <a:schemeClr val="lt1"/>
                            </a:solidFill>
                            <a:latin typeface="Arial"/>
                          </a:defRPr>
                        </a:lvl7pPr>
                        <a:lvl8pPr marL="3200198" algn="l" defTabSz="914342" rtl="0" eaLnBrk="1" latinLnBrk="0" hangingPunct="1">
                          <a:defRPr sz="1800" b="1" kern="1200">
                            <a:solidFill>
                              <a:schemeClr val="lt1"/>
                            </a:solidFill>
                            <a:latin typeface="Arial"/>
                          </a:defRPr>
                        </a:lvl8pPr>
                        <a:lvl9pPr marL="3657369" algn="l" defTabSz="914342" rtl="0" eaLnBrk="1" latinLnBrk="0" hangingPunct="1">
                          <a:defRPr sz="1800" b="1" kern="1200">
                            <a:solidFill>
                              <a:schemeClr val="lt1"/>
                            </a:solidFill>
                            <a:latin typeface="Arial"/>
                          </a:defRPr>
                        </a:lvl9pPr>
                      </a:lstStyle>
                      <a:p>
                        <a:pPr algn="ctr" fontAlgn="b"/>
                        <a:r>
                          <a:rPr lang="en-US" sz="1600" u="none" strike="noStrike">
                            <a:latin typeface="+mj-lt"/>
                          </a:rPr>
                          <a:t>DQ Issues</a:t>
                        </a:r>
                        <a:endParaRPr lang="en-US" sz="1600" b="1" i="0" u="none" strike="noStrike">
                          <a:solidFill>
                            <a:schemeClr val="bg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573229">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ctr" fontAlgn="b"/>
                        <a:r>
                          <a:rPr lang="en-US" sz="1600" b="1" u="none" strike="noStrike">
                            <a:latin typeface="+mj-lt"/>
                          </a:rPr>
                          <a:t>Data Completeness</a:t>
                        </a:r>
                        <a:endParaRPr lang="en-US" sz="1600" b="1" i="0" u="none" strike="noStrike">
                          <a:solidFill>
                            <a:schemeClr val="bg2">
                              <a:lumMod val="50000"/>
                            </a:schemeClr>
                          </a:solidFill>
                          <a:latin typeface="+mj-lt"/>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l" fontAlgn="b"/>
                        <a:r>
                          <a:rPr lang="en-US" sz="1400" b="1" u="none" strike="noStrike">
                            <a:latin typeface="+mj-lt"/>
                          </a:rPr>
                          <a:t>Are data values required by business processes missing</a:t>
                        </a:r>
                        <a:r>
                          <a:rPr lang="en-US" sz="1400" b="1" u="none" strike="noStrike" baseline="0">
                            <a:latin typeface="+mj-lt"/>
                          </a:rPr>
                          <a:t>?</a:t>
                        </a:r>
                        <a:endParaRPr lang="en-US" sz="1400" b="1" i="1" u="none" strike="noStrike">
                          <a:solidFill>
                            <a:schemeClr val="bg2">
                              <a:lumMod val="50000"/>
                            </a:schemeClr>
                          </a:solidFill>
                          <a:latin typeface="+mj-lt"/>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573229">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ctr" fontAlgn="b"/>
                        <a:r>
                          <a:rPr lang="en-US" sz="1600" b="1" u="none" strike="noStrike">
                            <a:latin typeface="+mj-lt"/>
                          </a:rPr>
                          <a:t>Data Uniqueness (Duplicates)</a:t>
                        </a:r>
                        <a:endParaRPr lang="en-US" sz="1600" b="1" i="0" u="none" strike="noStrike">
                          <a:solidFill>
                            <a:schemeClr val="bg2">
                              <a:lumMod val="50000"/>
                            </a:schemeClr>
                          </a:solidFill>
                          <a:latin typeface="+mj-lt"/>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l" fontAlgn="b"/>
                        <a:r>
                          <a:rPr lang="en-US" sz="1400" b="1" u="none" strike="noStrike">
                            <a:latin typeface="+mj-lt"/>
                          </a:rPr>
                          <a:t>Are data records duplicated?</a:t>
                        </a:r>
                        <a:endParaRPr lang="en-US" sz="1400" b="1" i="1" u="none" strike="noStrike">
                          <a:solidFill>
                            <a:schemeClr val="bg2">
                              <a:lumMod val="50000"/>
                            </a:schemeClr>
                          </a:solidFill>
                          <a:latin typeface="+mj-lt"/>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809265">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ctr" fontAlgn="b"/>
                        <a:r>
                          <a:rPr lang="en-US" sz="1600" u="none" strike="noStrike">
                            <a:latin typeface="+mj-lt"/>
                          </a:rPr>
                          <a:t>Data Consistency</a:t>
                        </a:r>
                        <a:endParaRPr lang="en-US" sz="1600" b="0" i="0" u="none" strike="noStrike">
                          <a:solidFill>
                            <a:schemeClr val="bg2">
                              <a:lumMod val="50000"/>
                            </a:schemeClr>
                          </a:solidFill>
                          <a:latin typeface="+mj-lt"/>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l" fontAlgn="b"/>
                        <a:r>
                          <a:rPr lang="en-US" sz="1400" u="none" strike="noStrike">
                            <a:latin typeface="+mj-lt"/>
                          </a:rPr>
                          <a:t>Do two related data values show a valid relationship or identity between the two</a:t>
                        </a:r>
                        <a:r>
                          <a:rPr lang="en-US" sz="1400" u="none" strike="noStrike" baseline="0">
                            <a:latin typeface="+mj-lt"/>
                          </a:rPr>
                          <a:t> </a:t>
                        </a:r>
                        <a:r>
                          <a:rPr lang="en-US" sz="1400" u="none" strike="noStrike">
                            <a:latin typeface="+mj-lt"/>
                          </a:rPr>
                          <a:t>values?</a:t>
                        </a:r>
                        <a:endParaRPr lang="en-US" sz="1400" b="0" i="1" u="none" strike="noStrike">
                          <a:solidFill>
                            <a:schemeClr val="bg2">
                              <a:lumMod val="50000"/>
                            </a:schemeClr>
                          </a:solidFill>
                          <a:latin typeface="+mj-lt"/>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640669">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ctr" fontAlgn="b"/>
                        <a:r>
                          <a:rPr lang="en-US" sz="1600" u="none" strike="noStrike">
                            <a:latin typeface="+mj-lt"/>
                          </a:rPr>
                          <a:t>Data Conformity (Validity)</a:t>
                        </a:r>
                        <a:endParaRPr lang="en-US" sz="1600" b="0" i="0" u="none" strike="noStrike">
                          <a:solidFill>
                            <a:schemeClr val="bg2">
                              <a:lumMod val="50000"/>
                            </a:schemeClr>
                          </a:solidFill>
                          <a:latin typeface="+mj-lt"/>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l" fontAlgn="b"/>
                        <a:r>
                          <a:rPr lang="en-US" sz="1400" u="none" strike="noStrike">
                            <a:latin typeface="+mj-lt"/>
                          </a:rPr>
                          <a:t>Do data values comply with format, length and range standards?</a:t>
                        </a:r>
                        <a:endParaRPr lang="en-US" sz="1400" b="0" i="1" u="none" strike="noStrike">
                          <a:solidFill>
                            <a:schemeClr val="bg2">
                              <a:lumMod val="50000"/>
                            </a:schemeClr>
                          </a:solidFill>
                          <a:latin typeface="+mj-lt"/>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640669">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ctr" fontAlgn="b"/>
                        <a:r>
                          <a:rPr lang="en-US" sz="1600" u="none" strike="noStrike">
                            <a:latin typeface="+mj-lt"/>
                          </a:rPr>
                          <a:t>Data Accuracy (Correctness)</a:t>
                        </a:r>
                        <a:endParaRPr lang="en-US" sz="1600" b="0" i="0" u="none" strike="noStrike">
                          <a:solidFill>
                            <a:schemeClr val="bg2">
                              <a:lumMod val="50000"/>
                            </a:schemeClr>
                          </a:solidFill>
                          <a:latin typeface="+mj-lt"/>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l" fontAlgn="b"/>
                        <a:r>
                          <a:rPr lang="en-US" sz="1400" u="none" strike="noStrike">
                            <a:latin typeface="+mj-lt"/>
                          </a:rPr>
                          <a:t>Does the data correctly describe the real world ‘thing’ being described?</a:t>
                        </a:r>
                        <a:endParaRPr lang="en-US" sz="1400" b="0" i="1" u="none" strike="noStrike">
                          <a:solidFill>
                            <a:schemeClr val="bg2">
                              <a:lumMod val="50000"/>
                            </a:schemeClr>
                          </a:solidFill>
                          <a:latin typeface="+mj-lt"/>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809265">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ctr" fontAlgn="b"/>
                        <a:r>
                          <a:rPr lang="en-US" sz="1600" u="none" strike="noStrike">
                            <a:latin typeface="+mj-lt"/>
                          </a:rPr>
                          <a:t>Data Timeliness</a:t>
                        </a:r>
                        <a:endParaRPr lang="en-US" sz="1600" b="1" i="0" u="none" strike="noStrike">
                          <a:solidFill>
                            <a:schemeClr val="bg2">
                              <a:lumMod val="50000"/>
                            </a:schemeClr>
                          </a:solidFill>
                          <a:latin typeface="+mj-lt"/>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l" fontAlgn="b"/>
                        <a:r>
                          <a:rPr lang="en-US" sz="1400" u="none" strike="noStrike">
                            <a:latin typeface="+mj-lt"/>
                          </a:rPr>
                          <a:t>Are data values current at the </a:t>
                        </a:r>
                        <a:r>
                          <a:rPr lang="en-US" sz="1400" u="none" strike="noStrike" baseline="0">
                            <a:latin typeface="+mj-lt"/>
                          </a:rPr>
                          <a:t>required time of use/publication?</a:t>
                        </a:r>
                        <a:endParaRPr lang="en-US" sz="1400" b="0" i="1" u="none" strike="noStrike">
                          <a:solidFill>
                            <a:schemeClr val="bg2">
                              <a:lumMod val="50000"/>
                            </a:schemeClr>
                          </a:solidFill>
                          <a:latin typeface="+mj-lt"/>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11" name="Triangle 70">
              <a:extLst>
                <a:ext uri="{FF2B5EF4-FFF2-40B4-BE49-F238E27FC236}">
                  <a16:creationId xmlns:a16="http://schemas.microsoft.com/office/drawing/2014/main" id="{5931CC17-23A1-4E89-BD15-9B8EEB06DB15}"/>
                </a:ext>
              </a:extLst>
            </p:cNvPr>
            <p:cNvSpPr/>
            <p:nvPr/>
          </p:nvSpPr>
          <p:spPr>
            <a:xfrm rot="5400000">
              <a:off x="7981263" y="1804863"/>
              <a:ext cx="1233838" cy="261135"/>
            </a:xfrm>
            <a:prstGeom prst="triangle">
              <a:avLst/>
            </a:prstGeom>
            <a:solidFill>
              <a:schemeClr val="accent5"/>
            </a:solidFill>
            <a:ln>
              <a:noFill/>
            </a:ln>
          </p:spPr>
          <p:txBody>
            <a:bodyPr lIns="51427" tIns="25706" rIns="51427" bIns="25706" anchor="ctr" anchorCtr="0">
              <a:noAutofit/>
            </a:bodyPr>
            <a:lstStyle/>
            <a:p>
              <a:pPr marL="0" marR="0" lvl="0" indent="0" algn="ctr" defTabSz="1088239" rtl="0" eaLnBrk="1" fontAlgn="auto" latinLnBrk="0" hangingPunct="1">
                <a:lnSpc>
                  <a:spcPct val="100000"/>
                </a:lnSpc>
                <a:spcBef>
                  <a:spcPts val="0"/>
                </a:spcBef>
                <a:spcAft>
                  <a:spcPts val="0"/>
                </a:spcAft>
                <a:buClr>
                  <a:srgbClr val="000000"/>
                </a:buClr>
                <a:buSzPct val="25000"/>
                <a:buFontTx/>
                <a:buNone/>
                <a:tabLst/>
                <a:defRPr/>
              </a:pPr>
              <a:endParaRPr kumimoji="0" lang="en-US" sz="1013" b="1" i="0" u="none" strike="noStrike" kern="1200" cap="none" spc="0" normalizeH="0" baseline="0" noProof="0">
                <a:ln>
                  <a:noFill/>
                </a:ln>
                <a:solidFill>
                  <a:srgbClr val="000000"/>
                </a:solidFill>
                <a:effectLst/>
                <a:uLnTx/>
                <a:uFillTx/>
                <a:latin typeface="Verdana"/>
                <a:ea typeface="+mn-ea"/>
                <a:cs typeface="+mn-cs"/>
              </a:endParaRPr>
            </a:p>
          </p:txBody>
        </p:sp>
        <p:sp>
          <p:nvSpPr>
            <p:cNvPr id="13" name="TextBox 12">
              <a:extLst>
                <a:ext uri="{FF2B5EF4-FFF2-40B4-BE49-F238E27FC236}">
                  <a16:creationId xmlns:a16="http://schemas.microsoft.com/office/drawing/2014/main" id="{78D61960-661D-492A-BD97-304898A595C6}"/>
                </a:ext>
              </a:extLst>
            </p:cNvPr>
            <p:cNvSpPr txBox="1"/>
            <p:nvPr/>
          </p:nvSpPr>
          <p:spPr>
            <a:xfrm>
              <a:off x="9042470" y="1384121"/>
              <a:ext cx="2387529" cy="1077218"/>
            </a:xfrm>
            <a:prstGeom prst="rect">
              <a:avLst/>
            </a:prstGeom>
            <a:noFill/>
          </p:spPr>
          <p:txBody>
            <a:bodyPr wrap="square" rtlCol="0">
              <a:spAutoFit/>
            </a:bodyPr>
            <a:lstStyle/>
            <a:p>
              <a:pPr algn="ctr"/>
              <a:r>
                <a:rPr lang="en-US" sz="1600" b="1"/>
                <a:t>Initial Focus areas during the Customer Data Assessment</a:t>
              </a:r>
            </a:p>
          </p:txBody>
        </p:sp>
        <p:sp>
          <p:nvSpPr>
            <p:cNvPr id="5" name="Rectangle 4">
              <a:extLst>
                <a:ext uri="{FF2B5EF4-FFF2-40B4-BE49-F238E27FC236}">
                  <a16:creationId xmlns:a16="http://schemas.microsoft.com/office/drawing/2014/main" id="{D5028211-A8AE-40F7-8566-8CCC14E157AC}"/>
                </a:ext>
              </a:extLst>
            </p:cNvPr>
            <p:cNvSpPr/>
            <p:nvPr/>
          </p:nvSpPr>
          <p:spPr>
            <a:xfrm>
              <a:off x="510362" y="1384121"/>
              <a:ext cx="7783033" cy="1168229"/>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grpSp>
      <p:sp>
        <p:nvSpPr>
          <p:cNvPr id="9" name="Triangle 70">
            <a:extLst>
              <a:ext uri="{FF2B5EF4-FFF2-40B4-BE49-F238E27FC236}">
                <a16:creationId xmlns:a16="http://schemas.microsoft.com/office/drawing/2014/main" id="{1937CE39-D6DE-4537-BA8B-9176A65D6230}"/>
              </a:ext>
            </a:extLst>
          </p:cNvPr>
          <p:cNvSpPr/>
          <p:nvPr/>
        </p:nvSpPr>
        <p:spPr>
          <a:xfrm rot="5400000">
            <a:off x="7193403" y="4121944"/>
            <a:ext cx="2809557" cy="261135"/>
          </a:xfrm>
          <a:prstGeom prst="triangle">
            <a:avLst/>
          </a:prstGeom>
          <a:solidFill>
            <a:schemeClr val="accent5"/>
          </a:solidFill>
          <a:ln>
            <a:noFill/>
          </a:ln>
        </p:spPr>
        <p:txBody>
          <a:bodyPr lIns="51427" tIns="25706" rIns="51427" bIns="25706" anchor="ctr" anchorCtr="0">
            <a:noAutofit/>
          </a:bodyPr>
          <a:lstStyle/>
          <a:p>
            <a:pPr marL="0" marR="0" lvl="0" indent="0" algn="ctr" defTabSz="1088239" rtl="0" eaLnBrk="1" fontAlgn="auto" latinLnBrk="0" hangingPunct="1">
              <a:lnSpc>
                <a:spcPct val="100000"/>
              </a:lnSpc>
              <a:spcBef>
                <a:spcPts val="0"/>
              </a:spcBef>
              <a:spcAft>
                <a:spcPts val="0"/>
              </a:spcAft>
              <a:buClr>
                <a:srgbClr val="000000"/>
              </a:buClr>
              <a:buSzPct val="25000"/>
              <a:buFontTx/>
              <a:buNone/>
              <a:tabLst/>
              <a:defRPr/>
            </a:pPr>
            <a:endParaRPr kumimoji="0" lang="en-US" sz="1013" b="1" i="0" u="none" strike="noStrike" kern="1200" cap="none" spc="0" normalizeH="0" baseline="0" noProof="0">
              <a:ln>
                <a:noFill/>
              </a:ln>
              <a:solidFill>
                <a:srgbClr val="000000"/>
              </a:solidFill>
              <a:effectLst/>
              <a:uLnTx/>
              <a:uFillTx/>
              <a:latin typeface="Verdana"/>
              <a:ea typeface="+mn-ea"/>
              <a:cs typeface="+mn-cs"/>
            </a:endParaRPr>
          </a:p>
        </p:txBody>
      </p:sp>
      <p:sp>
        <p:nvSpPr>
          <p:cNvPr id="12" name="TextBox 11">
            <a:extLst>
              <a:ext uri="{FF2B5EF4-FFF2-40B4-BE49-F238E27FC236}">
                <a16:creationId xmlns:a16="http://schemas.microsoft.com/office/drawing/2014/main" id="{6D4E4F05-128A-42ED-B2B7-56ECCD33C78A}"/>
              </a:ext>
            </a:extLst>
          </p:cNvPr>
          <p:cNvSpPr txBox="1"/>
          <p:nvPr/>
        </p:nvSpPr>
        <p:spPr>
          <a:xfrm>
            <a:off x="9042470" y="3510862"/>
            <a:ext cx="2387529" cy="1323439"/>
          </a:xfrm>
          <a:prstGeom prst="rect">
            <a:avLst/>
          </a:prstGeom>
          <a:noFill/>
        </p:spPr>
        <p:txBody>
          <a:bodyPr wrap="square" rtlCol="0">
            <a:spAutoFit/>
          </a:bodyPr>
          <a:lstStyle/>
          <a:p>
            <a:pPr algn="ctr"/>
            <a:r>
              <a:rPr lang="en-US" sz="1600" b="1"/>
              <a:t>Preliminary analysis only due to application of limited business rules</a:t>
            </a:r>
          </a:p>
        </p:txBody>
      </p:sp>
    </p:spTree>
    <p:extLst>
      <p:ext uri="{BB962C8B-B14F-4D97-AF65-F5344CB8AC3E}">
        <p14:creationId xmlns:p14="http://schemas.microsoft.com/office/powerpoint/2010/main" val="2186248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22A3-40CD-432E-9DE7-834063F57D82}"/>
              </a:ext>
            </a:extLst>
          </p:cNvPr>
          <p:cNvSpPr>
            <a:spLocks noGrp="1"/>
          </p:cNvSpPr>
          <p:nvPr>
            <p:ph type="title"/>
          </p:nvPr>
        </p:nvSpPr>
        <p:spPr/>
        <p:txBody>
          <a:bodyPr/>
          <a:lstStyle/>
          <a:p>
            <a:r>
              <a:rPr lang="en-US">
                <a:solidFill>
                  <a:srgbClr val="0070AD"/>
                </a:solidFill>
              </a:rPr>
              <a:t>Data Profiling Results</a:t>
            </a:r>
            <a:endParaRPr lang="en-US"/>
          </a:p>
        </p:txBody>
      </p:sp>
      <p:grpSp>
        <p:nvGrpSpPr>
          <p:cNvPr id="9" name="Group 8">
            <a:extLst>
              <a:ext uri="{FF2B5EF4-FFF2-40B4-BE49-F238E27FC236}">
                <a16:creationId xmlns:a16="http://schemas.microsoft.com/office/drawing/2014/main" id="{6B9AEB6E-CF9A-453B-8861-F8A2A4DCD7E7}"/>
              </a:ext>
            </a:extLst>
          </p:cNvPr>
          <p:cNvGrpSpPr/>
          <p:nvPr/>
        </p:nvGrpSpPr>
        <p:grpSpPr>
          <a:xfrm>
            <a:off x="266700" y="1739974"/>
            <a:ext cx="11658600" cy="4302313"/>
            <a:chOff x="266700" y="1755587"/>
            <a:chExt cx="11658600" cy="4302313"/>
          </a:xfrm>
        </p:grpSpPr>
        <p:sp>
          <p:nvSpPr>
            <p:cNvPr id="10" name="TextBox 9">
              <a:extLst>
                <a:ext uri="{FF2B5EF4-FFF2-40B4-BE49-F238E27FC236}">
                  <a16:creationId xmlns:a16="http://schemas.microsoft.com/office/drawing/2014/main" id="{6AB2C8B3-70EE-46A1-A2FA-47A0C9F1CC11}"/>
                </a:ext>
              </a:extLst>
            </p:cNvPr>
            <p:cNvSpPr txBox="1"/>
            <p:nvPr/>
          </p:nvSpPr>
          <p:spPr>
            <a:xfrm>
              <a:off x="2661299" y="2583990"/>
              <a:ext cx="5339713" cy="3139321"/>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marL="182880" lvl="0" indent="-182880" defTabSz="914177" fontAlgn="base">
                <a:spcAft>
                  <a:spcPts val="1200"/>
                </a:spcAft>
                <a:buClr>
                  <a:srgbClr val="0098C7"/>
                </a:buClr>
                <a:buFont typeface="Wingdings" pitchFamily="2" charset="2"/>
                <a:buChar char="§"/>
                <a:defRPr/>
              </a:pPr>
              <a:r>
                <a:rPr lang="en-US" sz="1400" kern="0">
                  <a:solidFill>
                    <a:srgbClr val="424242">
                      <a:lumMod val="50000"/>
                    </a:srgbClr>
                  </a:solidFill>
                  <a:latin typeface="+mj-lt"/>
                  <a:ea typeface="Times New Roman"/>
                  <a:cs typeface="Calibri" pitchFamily="34" charset="0"/>
                </a:rPr>
                <a:t>SSN number varies in the range of 7-9 digits</a:t>
              </a:r>
            </a:p>
            <a:p>
              <a:pPr marL="182880" lvl="0" indent="-182880" defTabSz="914177" fontAlgn="base">
                <a:spcAft>
                  <a:spcPts val="1200"/>
                </a:spcAft>
                <a:buClr>
                  <a:srgbClr val="0098C7"/>
                </a:buClr>
                <a:buFont typeface="Wingdings" pitchFamily="2" charset="2"/>
                <a:buChar char="§"/>
                <a:defRPr/>
              </a:pPr>
              <a:r>
                <a:rPr lang="en-US" sz="1400" kern="0">
                  <a:solidFill>
                    <a:srgbClr val="424242">
                      <a:lumMod val="50000"/>
                    </a:srgbClr>
                  </a:solidFill>
                  <a:latin typeface="+mj-lt"/>
                  <a:ea typeface="Times New Roman"/>
                  <a:cs typeface="Calibri" pitchFamily="34" charset="0"/>
                </a:rPr>
                <a:t>Zip Code is inconsistent </a:t>
              </a:r>
              <a:r>
                <a:rPr lang="en-US" sz="1400" b="0" kern="0">
                  <a:solidFill>
                    <a:srgbClr val="424242">
                      <a:lumMod val="50000"/>
                    </a:srgbClr>
                  </a:solidFill>
                  <a:latin typeface="+mj-lt"/>
                  <a:ea typeface="Times New Roman"/>
                  <a:cs typeface="Calibri" pitchFamily="34" charset="0"/>
                </a:rPr>
                <a:t>(e.g. Range varies from 7-9 digits)</a:t>
              </a:r>
            </a:p>
            <a:p>
              <a:pPr marL="182880" lvl="0" indent="-182880" defTabSz="914177" fontAlgn="base">
                <a:spcAft>
                  <a:spcPts val="1200"/>
                </a:spcAft>
                <a:buClr>
                  <a:srgbClr val="0098C7"/>
                </a:buClr>
                <a:buFont typeface="Wingdings" pitchFamily="2" charset="2"/>
                <a:buChar char="§"/>
                <a:defRPr/>
              </a:pPr>
              <a:r>
                <a:rPr lang="en-US" sz="1400" kern="0">
                  <a:solidFill>
                    <a:srgbClr val="424242">
                      <a:lumMod val="50000"/>
                    </a:srgbClr>
                  </a:solidFill>
                  <a:latin typeface="+mj-lt"/>
                  <a:ea typeface="Times New Roman"/>
                  <a:cs typeface="Calibri" pitchFamily="34" charset="0"/>
                </a:rPr>
                <a:t>Unclear field usage - </a:t>
              </a:r>
              <a:r>
                <a:rPr lang="en-US" sz="1400" b="0" kern="0">
                  <a:solidFill>
                    <a:srgbClr val="424242">
                      <a:lumMod val="50000"/>
                    </a:srgbClr>
                  </a:solidFill>
                  <a:latin typeface="+mj-lt"/>
                  <a:ea typeface="Times New Roman"/>
                  <a:cs typeface="Calibri" pitchFamily="34" charset="0"/>
                </a:rPr>
                <a:t>same field is used to capture Landline as well as mobile phone numbers (range: 7-10 digits)</a:t>
              </a:r>
            </a:p>
            <a:p>
              <a:pPr marL="182880" lvl="0" indent="-182880" defTabSz="914177" fontAlgn="base">
                <a:spcAft>
                  <a:spcPts val="1200"/>
                </a:spcAft>
                <a:buClr>
                  <a:srgbClr val="0098C7"/>
                </a:buClr>
                <a:buFont typeface="Wingdings" pitchFamily="2" charset="2"/>
                <a:buChar char="§"/>
                <a:defRPr/>
              </a:pPr>
              <a:r>
                <a:rPr lang="en-US" sz="1400" kern="0">
                  <a:solidFill>
                    <a:srgbClr val="424242">
                      <a:lumMod val="50000"/>
                    </a:srgbClr>
                  </a:solidFill>
                  <a:latin typeface="+mj-lt"/>
                  <a:ea typeface="Times New Roman"/>
                  <a:cs typeface="Calibri" pitchFamily="34" charset="0"/>
                </a:rPr>
                <a:t>High level of duplicate records </a:t>
              </a:r>
              <a:r>
                <a:rPr lang="en-US" sz="1400" b="0" kern="0">
                  <a:solidFill>
                    <a:srgbClr val="424242">
                      <a:lumMod val="50000"/>
                    </a:srgbClr>
                  </a:solidFill>
                  <a:latin typeface="+mj-lt"/>
                  <a:ea typeface="Times New Roman"/>
                  <a:cs typeface="Calibri" pitchFamily="34" charset="0"/>
                </a:rPr>
                <a:t>exist in the system</a:t>
              </a:r>
            </a:p>
            <a:p>
              <a:pPr marL="182880" lvl="0" indent="-182880" defTabSz="914177" fontAlgn="base">
                <a:spcAft>
                  <a:spcPts val="1200"/>
                </a:spcAft>
                <a:buClr>
                  <a:srgbClr val="0098C7"/>
                </a:buClr>
                <a:buFont typeface="Wingdings" pitchFamily="2" charset="2"/>
                <a:buChar char="§"/>
                <a:defRPr/>
              </a:pPr>
              <a:r>
                <a:rPr lang="en-US" sz="1400" kern="0">
                  <a:solidFill>
                    <a:srgbClr val="424242">
                      <a:lumMod val="50000"/>
                    </a:srgbClr>
                  </a:solidFill>
                  <a:latin typeface="+mj-lt"/>
                  <a:ea typeface="Times New Roman"/>
                  <a:cs typeface="Calibri" pitchFamily="34" charset="0"/>
                </a:rPr>
                <a:t>Issues with email address </a:t>
              </a:r>
              <a:r>
                <a:rPr lang="en-US" sz="1400" b="0" kern="0">
                  <a:solidFill>
                    <a:srgbClr val="424242">
                      <a:lumMod val="50000"/>
                    </a:srgbClr>
                  </a:solidFill>
                  <a:latin typeface="+mj-lt"/>
                  <a:ea typeface="Times New Roman"/>
                  <a:cs typeface="Calibri" pitchFamily="34" charset="0"/>
                </a:rPr>
                <a:t>(e.g. Dummy values (XX.YY@ZZ.COM, etc.), most occurring value is Null etc.)</a:t>
              </a:r>
            </a:p>
            <a:p>
              <a:pPr marL="182880" lvl="0" indent="-182880" defTabSz="914177" fontAlgn="base">
                <a:spcAft>
                  <a:spcPts val="1200"/>
                </a:spcAft>
                <a:buClr>
                  <a:srgbClr val="0098C7"/>
                </a:buClr>
                <a:buFont typeface="Wingdings" pitchFamily="2" charset="2"/>
                <a:buChar char="§"/>
                <a:defRPr/>
              </a:pPr>
              <a:r>
                <a:rPr lang="en-US" sz="1400" kern="0">
                  <a:solidFill>
                    <a:srgbClr val="424242">
                      <a:lumMod val="50000"/>
                    </a:srgbClr>
                  </a:solidFill>
                  <a:latin typeface="+mj-lt"/>
                  <a:ea typeface="Times New Roman"/>
                  <a:cs typeface="Calibri" pitchFamily="34" charset="0"/>
                </a:rPr>
                <a:t>Invalid ISO 2 character state code </a:t>
              </a:r>
              <a:r>
                <a:rPr lang="en-US" sz="1400" b="0" kern="0">
                  <a:solidFill>
                    <a:srgbClr val="424242">
                      <a:lumMod val="50000"/>
                    </a:srgbClr>
                  </a:solidFill>
                  <a:latin typeface="+mj-lt"/>
                  <a:ea typeface="Times New Roman"/>
                  <a:cs typeface="Calibri" pitchFamily="34" charset="0"/>
                </a:rPr>
                <a:t>( i.e. AA, C, N, etc.) </a:t>
              </a:r>
            </a:p>
          </p:txBody>
        </p:sp>
        <p:sp>
          <p:nvSpPr>
            <p:cNvPr id="11" name="Shape 3230">
              <a:extLst>
                <a:ext uri="{FF2B5EF4-FFF2-40B4-BE49-F238E27FC236}">
                  <a16:creationId xmlns:a16="http://schemas.microsoft.com/office/drawing/2014/main" id="{9DFD3D84-4B9A-49D3-83DF-A8ACF3E978CE}"/>
                </a:ext>
              </a:extLst>
            </p:cNvPr>
            <p:cNvSpPr txBox="1">
              <a:spLocks/>
            </p:cNvSpPr>
            <p:nvPr/>
          </p:nvSpPr>
          <p:spPr>
            <a:xfrm>
              <a:off x="266700" y="3420152"/>
              <a:ext cx="1828799" cy="1466997"/>
            </a:xfrm>
            <a:prstGeom prst="rect">
              <a:avLst/>
            </a:prstGeom>
            <a:noFill/>
            <a:ln>
              <a:noFill/>
            </a:ln>
          </p:spPr>
          <p:txBody>
            <a:bodyPr wrap="square" lIns="51427" tIns="25706" rIns="51427" bIns="25706" anchor="ctr" anchorCtr="0">
              <a:noAutofit/>
            </a:bodyPr>
            <a:lstStyle>
              <a:defPPr marR="0" lvl="0" algn="l" rtl="0">
                <a:lnSpc>
                  <a:spcPct val="100000"/>
                </a:lnSpc>
                <a:spcBef>
                  <a:spcPts val="0"/>
                </a:spcBef>
                <a:spcAft>
                  <a:spcPts val="0"/>
                </a:spcAft>
              </a:defPPr>
              <a:lvl1pPr marL="171450" marR="0" lvl="0" indent="-381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762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4pPr>
              <a:lvl5pPr marL="1543050" marR="0" lvl="4"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5pPr>
              <a:lvl6pPr marL="1885950" marR="0" lvl="5"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0" marR="0" lvl="0" indent="0" defTabSz="1088239" rtl="0" eaLnBrk="1" fontAlgn="auto" latinLnBrk="0" hangingPunct="1">
                <a:lnSpc>
                  <a:spcPct val="90000"/>
                </a:lnSpc>
                <a:spcBef>
                  <a:spcPts val="0"/>
                </a:spcBef>
                <a:spcAft>
                  <a:spcPts val="0"/>
                </a:spcAft>
                <a:buClr>
                  <a:srgbClr val="57585A"/>
                </a:buClr>
                <a:buSzPct val="25000"/>
                <a:buFont typeface="Arial"/>
                <a:buNone/>
                <a:tabLst/>
                <a:defRPr/>
              </a:pPr>
              <a:r>
                <a:rPr kumimoji="0" lang="en-US" sz="1600" b="1" i="0" u="none" strike="noStrike" kern="1200" cap="none" spc="0" normalizeH="0" baseline="0" noProof="0">
                  <a:ln>
                    <a:noFill/>
                  </a:ln>
                  <a:solidFill>
                    <a:srgbClr val="000000">
                      <a:lumMod val="75000"/>
                      <a:lumOff val="25000"/>
                    </a:srgbClr>
                  </a:solidFill>
                  <a:effectLst/>
                  <a:uLnTx/>
                  <a:uFillTx/>
                  <a:latin typeface="+mj-lt"/>
                  <a:ea typeface="Georgia"/>
                  <a:cs typeface="Georgia"/>
                  <a:sym typeface="Georgia"/>
                </a:rPr>
                <a:t>CIAP – </a:t>
              </a:r>
              <a:br>
                <a:rPr kumimoji="0" lang="en-US" sz="1600" b="1" i="0" u="none" strike="noStrike" kern="1200" cap="none" spc="0" normalizeH="0" baseline="0" noProof="0">
                  <a:ln>
                    <a:noFill/>
                  </a:ln>
                  <a:solidFill>
                    <a:srgbClr val="000000">
                      <a:lumMod val="75000"/>
                      <a:lumOff val="25000"/>
                    </a:srgbClr>
                  </a:solidFill>
                  <a:effectLst/>
                  <a:uLnTx/>
                  <a:uFillTx/>
                  <a:latin typeface="+mj-lt"/>
                  <a:ea typeface="Georgia"/>
                  <a:cs typeface="Georgia"/>
                  <a:sym typeface="Georgia"/>
                </a:rPr>
              </a:br>
              <a:r>
                <a:rPr kumimoji="0" lang="en-US" sz="1600" b="1" i="0" u="none" strike="noStrike" kern="1200" cap="none" spc="0" normalizeH="0" baseline="0" noProof="0">
                  <a:ln>
                    <a:noFill/>
                  </a:ln>
                  <a:solidFill>
                    <a:srgbClr val="000000">
                      <a:lumMod val="75000"/>
                      <a:lumOff val="25000"/>
                    </a:srgbClr>
                  </a:solidFill>
                  <a:effectLst/>
                  <a:uLnTx/>
                  <a:uFillTx/>
                  <a:latin typeface="+mj-lt"/>
                  <a:ea typeface="Georgia"/>
                  <a:cs typeface="Georgia"/>
                  <a:sym typeface="Georgia"/>
                </a:rPr>
                <a:t>Staging Layer</a:t>
              </a:r>
            </a:p>
          </p:txBody>
        </p:sp>
        <p:sp>
          <p:nvSpPr>
            <p:cNvPr id="12" name="Round Single Corner Rectangle 228">
              <a:extLst>
                <a:ext uri="{FF2B5EF4-FFF2-40B4-BE49-F238E27FC236}">
                  <a16:creationId xmlns:a16="http://schemas.microsoft.com/office/drawing/2014/main" id="{17E4140F-842B-4647-8C86-280D89E29AE0}"/>
                </a:ext>
              </a:extLst>
            </p:cNvPr>
            <p:cNvSpPr>
              <a:spLocks/>
            </p:cNvSpPr>
            <p:nvPr/>
          </p:nvSpPr>
          <p:spPr>
            <a:xfrm>
              <a:off x="2323105" y="1755587"/>
              <a:ext cx="6091710"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Summary Observations</a:t>
              </a:r>
            </a:p>
          </p:txBody>
        </p:sp>
        <p:sp>
          <p:nvSpPr>
            <p:cNvPr id="13" name="Round Single Corner Rectangle 228">
              <a:extLst>
                <a:ext uri="{FF2B5EF4-FFF2-40B4-BE49-F238E27FC236}">
                  <a16:creationId xmlns:a16="http://schemas.microsoft.com/office/drawing/2014/main" id="{C66CDD84-94D4-43A0-ADBF-66EAE5BA2542}"/>
                </a:ext>
              </a:extLst>
            </p:cNvPr>
            <p:cNvSpPr>
              <a:spLocks/>
            </p:cNvSpPr>
            <p:nvPr/>
          </p:nvSpPr>
          <p:spPr>
            <a:xfrm>
              <a:off x="266700" y="1755587"/>
              <a:ext cx="1970672"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Data Area</a:t>
              </a:r>
            </a:p>
          </p:txBody>
        </p:sp>
        <p:sp>
          <p:nvSpPr>
            <p:cNvPr id="14" name="Round Single Corner Rectangle 228">
              <a:extLst>
                <a:ext uri="{FF2B5EF4-FFF2-40B4-BE49-F238E27FC236}">
                  <a16:creationId xmlns:a16="http://schemas.microsoft.com/office/drawing/2014/main" id="{FE6FFF6E-50BB-4AE4-BD77-47100BF56684}"/>
                </a:ext>
              </a:extLst>
            </p:cNvPr>
            <p:cNvSpPr>
              <a:spLocks/>
            </p:cNvSpPr>
            <p:nvPr/>
          </p:nvSpPr>
          <p:spPr>
            <a:xfrm>
              <a:off x="8500549" y="1755587"/>
              <a:ext cx="3424751"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Opportunity</a:t>
              </a:r>
            </a:p>
          </p:txBody>
        </p:sp>
        <p:grpSp>
          <p:nvGrpSpPr>
            <p:cNvPr id="15" name="Group 14">
              <a:extLst>
                <a:ext uri="{FF2B5EF4-FFF2-40B4-BE49-F238E27FC236}">
                  <a16:creationId xmlns:a16="http://schemas.microsoft.com/office/drawing/2014/main" id="{CC96FEA4-E71D-4AAE-BAC0-E1DCEEC7C202}"/>
                </a:ext>
              </a:extLst>
            </p:cNvPr>
            <p:cNvGrpSpPr/>
            <p:nvPr/>
          </p:nvGrpSpPr>
          <p:grpSpPr>
            <a:xfrm>
              <a:off x="8382072" y="2590751"/>
              <a:ext cx="3324905" cy="745301"/>
              <a:chOff x="8382072" y="2292728"/>
              <a:chExt cx="3324905" cy="745301"/>
            </a:xfrm>
          </p:grpSpPr>
          <p:sp>
            <p:nvSpPr>
              <p:cNvPr id="23" name="Triangle 70">
                <a:extLst>
                  <a:ext uri="{FF2B5EF4-FFF2-40B4-BE49-F238E27FC236}">
                    <a16:creationId xmlns:a16="http://schemas.microsoft.com/office/drawing/2014/main" id="{DC86FECD-9F70-4BA3-9D0E-7CCA5088B0EB}"/>
                  </a:ext>
                </a:extLst>
              </p:cNvPr>
              <p:cNvSpPr/>
              <p:nvPr/>
            </p:nvSpPr>
            <p:spPr>
              <a:xfrm rot="5400000">
                <a:off x="8172893" y="2501907"/>
                <a:ext cx="745301" cy="326943"/>
              </a:xfrm>
              <a:prstGeom prst="triangle">
                <a:avLst/>
              </a:prstGeom>
              <a:solidFill>
                <a:schemeClr val="accent2"/>
              </a:solidFill>
              <a:ln>
                <a:noFill/>
              </a:ln>
            </p:spPr>
            <p:txBody>
              <a:bodyPr lIns="51427" tIns="25706" rIns="51427" bIns="25706" anchor="ctr" anchorCtr="0">
                <a:noAutofit/>
              </a:bodyPr>
              <a:lstStyle/>
              <a:p>
                <a:pPr marL="0" marR="0" lvl="0" indent="0" algn="ctr" defTabSz="1088239" rtl="0" eaLnBrk="1" fontAlgn="auto" latinLnBrk="0" hangingPunct="1">
                  <a:lnSpc>
                    <a:spcPct val="100000"/>
                  </a:lnSpc>
                  <a:spcBef>
                    <a:spcPts val="0"/>
                  </a:spcBef>
                  <a:spcAft>
                    <a:spcPts val="0"/>
                  </a:spcAft>
                  <a:buClr>
                    <a:srgbClr val="000000"/>
                  </a:buClr>
                  <a:buSzPct val="25000"/>
                  <a:buFontTx/>
                  <a:buNone/>
                  <a:tabLst/>
                  <a:defRPr/>
                </a:pPr>
                <a:endParaRPr kumimoji="0" lang="en-US" sz="1000" b="1" i="0" u="none" strike="noStrike" kern="1200" cap="none" spc="0" normalizeH="0" baseline="0" noProof="0">
                  <a:ln>
                    <a:noFill/>
                  </a:ln>
                  <a:solidFill>
                    <a:srgbClr val="000000"/>
                  </a:solidFill>
                  <a:effectLst/>
                  <a:uLnTx/>
                  <a:uFillTx/>
                  <a:latin typeface="+mj-lt"/>
                  <a:ea typeface="+mn-ea"/>
                  <a:cs typeface="+mn-cs"/>
                </a:endParaRPr>
              </a:p>
            </p:txBody>
          </p:sp>
          <p:sp>
            <p:nvSpPr>
              <p:cNvPr id="24" name="TextBox 23">
                <a:extLst>
                  <a:ext uri="{FF2B5EF4-FFF2-40B4-BE49-F238E27FC236}">
                    <a16:creationId xmlns:a16="http://schemas.microsoft.com/office/drawing/2014/main" id="{9B7A282A-B515-48CB-BB15-EAF84CA2A8B4}"/>
                  </a:ext>
                </a:extLst>
              </p:cNvPr>
              <p:cNvSpPr txBox="1"/>
              <p:nvPr/>
            </p:nvSpPr>
            <p:spPr>
              <a:xfrm>
                <a:off x="8718872" y="2342213"/>
                <a:ext cx="2988105" cy="646331"/>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marL="0" marR="0" lvl="0" indent="0" algn="ctr" defTabSz="76141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2">
                        <a:lumMod val="25000"/>
                      </a:schemeClr>
                    </a:solidFill>
                    <a:effectLst/>
                    <a:uLnTx/>
                    <a:uFillTx/>
                    <a:latin typeface="+mj-lt"/>
                    <a:ea typeface="+mn-ea"/>
                    <a:cs typeface="Arial" pitchFamily="34" charset="0"/>
                  </a:rPr>
                  <a:t>Business Rules</a:t>
                </a:r>
              </a:p>
              <a:p>
                <a:pPr marL="0" marR="0" lvl="0" indent="0" algn="ctr" defTabSz="761417" rtl="0" eaLnBrk="1" fontAlgn="auto" latinLnBrk="0" hangingPunct="1">
                  <a:lnSpc>
                    <a:spcPct val="100000"/>
                  </a:lnSpc>
                  <a:spcBef>
                    <a:spcPts val="0"/>
                  </a:spcBef>
                  <a:spcAft>
                    <a:spcPts val="0"/>
                  </a:spcAft>
                  <a:buClrTx/>
                  <a:buSzTx/>
                  <a:buFontTx/>
                  <a:buNone/>
                  <a:tabLst/>
                  <a:defRPr/>
                </a:pPr>
                <a:r>
                  <a:rPr lang="en-US" sz="1400">
                    <a:solidFill>
                      <a:schemeClr val="bg2">
                        <a:lumMod val="25000"/>
                      </a:schemeClr>
                    </a:solidFill>
                    <a:latin typeface="+mj-lt"/>
                  </a:rPr>
                  <a:t>Definition with Business</a:t>
                </a:r>
              </a:p>
              <a:p>
                <a:pPr marL="0" marR="0" lvl="0" indent="0" algn="ctr" defTabSz="76141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2">
                        <a:lumMod val="25000"/>
                      </a:schemeClr>
                    </a:solidFill>
                    <a:effectLst/>
                    <a:uLnTx/>
                    <a:uFillTx/>
                    <a:latin typeface="+mj-lt"/>
                    <a:ea typeface="+mn-ea"/>
                    <a:cs typeface="Arial" pitchFamily="34" charset="0"/>
                  </a:rPr>
                  <a:t>SMEs</a:t>
                </a:r>
              </a:p>
            </p:txBody>
          </p:sp>
        </p:grpSp>
        <p:grpSp>
          <p:nvGrpSpPr>
            <p:cNvPr id="16" name="Group 15">
              <a:extLst>
                <a:ext uri="{FF2B5EF4-FFF2-40B4-BE49-F238E27FC236}">
                  <a16:creationId xmlns:a16="http://schemas.microsoft.com/office/drawing/2014/main" id="{CEF05180-B39B-4B9A-BF99-52B57FD1EB4D}"/>
                </a:ext>
              </a:extLst>
            </p:cNvPr>
            <p:cNvGrpSpPr/>
            <p:nvPr/>
          </p:nvGrpSpPr>
          <p:grpSpPr>
            <a:xfrm>
              <a:off x="8382072" y="3820496"/>
              <a:ext cx="3324905" cy="745301"/>
              <a:chOff x="8382072" y="3522473"/>
              <a:chExt cx="3324905" cy="745301"/>
            </a:xfrm>
          </p:grpSpPr>
          <p:sp>
            <p:nvSpPr>
              <p:cNvPr id="21" name="Triangle 70">
                <a:extLst>
                  <a:ext uri="{FF2B5EF4-FFF2-40B4-BE49-F238E27FC236}">
                    <a16:creationId xmlns:a16="http://schemas.microsoft.com/office/drawing/2014/main" id="{8FF83EC3-7C12-4D5C-9065-718447337A85}"/>
                  </a:ext>
                </a:extLst>
              </p:cNvPr>
              <p:cNvSpPr/>
              <p:nvPr/>
            </p:nvSpPr>
            <p:spPr>
              <a:xfrm rot="5400000">
                <a:off x="8172893" y="3731652"/>
                <a:ext cx="745301" cy="326943"/>
              </a:xfrm>
              <a:prstGeom prst="triangle">
                <a:avLst/>
              </a:prstGeom>
              <a:solidFill>
                <a:schemeClr val="accent2"/>
              </a:solidFill>
              <a:ln>
                <a:noFill/>
              </a:ln>
            </p:spPr>
            <p:txBody>
              <a:bodyPr lIns="51427" tIns="25706" rIns="51427" bIns="25706" anchor="ctr" anchorCtr="0">
                <a:noAutofit/>
              </a:bodyPr>
              <a:lstStyle/>
              <a:p>
                <a:pPr marL="0" marR="0" lvl="0" indent="0" algn="ctr" defTabSz="1088239" rtl="0" eaLnBrk="1" fontAlgn="auto" latinLnBrk="0" hangingPunct="1">
                  <a:lnSpc>
                    <a:spcPct val="100000"/>
                  </a:lnSpc>
                  <a:spcBef>
                    <a:spcPts val="0"/>
                  </a:spcBef>
                  <a:spcAft>
                    <a:spcPts val="0"/>
                  </a:spcAft>
                  <a:buClr>
                    <a:srgbClr val="000000"/>
                  </a:buClr>
                  <a:buSzPct val="25000"/>
                  <a:buFontTx/>
                  <a:buNone/>
                  <a:tabLst/>
                  <a:defRPr/>
                </a:pPr>
                <a:endParaRPr kumimoji="0" lang="en-US" sz="1000" b="1" i="0" u="none" strike="noStrike" kern="1200" cap="none" spc="0" normalizeH="0" baseline="0" noProof="0">
                  <a:ln>
                    <a:noFill/>
                  </a:ln>
                  <a:solidFill>
                    <a:srgbClr val="000000"/>
                  </a:solidFill>
                  <a:effectLst/>
                  <a:uLnTx/>
                  <a:uFillTx/>
                  <a:latin typeface="+mj-lt"/>
                  <a:ea typeface="+mn-ea"/>
                  <a:cs typeface="+mn-cs"/>
                </a:endParaRPr>
              </a:p>
            </p:txBody>
          </p:sp>
          <p:sp>
            <p:nvSpPr>
              <p:cNvPr id="22" name="TextBox 21">
                <a:extLst>
                  <a:ext uri="{FF2B5EF4-FFF2-40B4-BE49-F238E27FC236}">
                    <a16:creationId xmlns:a16="http://schemas.microsoft.com/office/drawing/2014/main" id="{72D3E02B-6AC4-4C8E-B330-04CC49C6664E}"/>
                  </a:ext>
                </a:extLst>
              </p:cNvPr>
              <p:cNvSpPr txBox="1"/>
              <p:nvPr/>
            </p:nvSpPr>
            <p:spPr>
              <a:xfrm>
                <a:off x="8718872" y="3571958"/>
                <a:ext cx="2988105" cy="646331"/>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marL="0" marR="0" lvl="0" indent="0" algn="ctr" defTabSz="76141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2">
                        <a:lumMod val="25000"/>
                      </a:schemeClr>
                    </a:solidFill>
                    <a:effectLst/>
                    <a:uLnTx/>
                    <a:uFillTx/>
                    <a:latin typeface="+mj-lt"/>
                    <a:ea typeface="+mn-ea"/>
                    <a:cs typeface="Arial" pitchFamily="34" charset="0"/>
                  </a:rPr>
                  <a:t>Governance mechanisms to identify and address issues within source systems</a:t>
                </a:r>
              </a:p>
            </p:txBody>
          </p:sp>
        </p:grpSp>
        <p:grpSp>
          <p:nvGrpSpPr>
            <p:cNvPr id="17" name="Group 16">
              <a:extLst>
                <a:ext uri="{FF2B5EF4-FFF2-40B4-BE49-F238E27FC236}">
                  <a16:creationId xmlns:a16="http://schemas.microsoft.com/office/drawing/2014/main" id="{82A945B6-3F81-466B-BFA9-A51C952D59C2}"/>
                </a:ext>
              </a:extLst>
            </p:cNvPr>
            <p:cNvGrpSpPr/>
            <p:nvPr/>
          </p:nvGrpSpPr>
          <p:grpSpPr>
            <a:xfrm>
              <a:off x="8382072" y="5166715"/>
              <a:ext cx="3324905" cy="745301"/>
              <a:chOff x="8382072" y="4868692"/>
              <a:chExt cx="3324905" cy="745301"/>
            </a:xfrm>
          </p:grpSpPr>
          <p:sp>
            <p:nvSpPr>
              <p:cNvPr id="19" name="Triangle 70">
                <a:extLst>
                  <a:ext uri="{FF2B5EF4-FFF2-40B4-BE49-F238E27FC236}">
                    <a16:creationId xmlns:a16="http://schemas.microsoft.com/office/drawing/2014/main" id="{98EE6BB8-47EE-45FF-B389-B9DA0B8D9D8A}"/>
                  </a:ext>
                </a:extLst>
              </p:cNvPr>
              <p:cNvSpPr/>
              <p:nvPr/>
            </p:nvSpPr>
            <p:spPr>
              <a:xfrm rot="5400000">
                <a:off x="8172893" y="5077871"/>
                <a:ext cx="745301" cy="326943"/>
              </a:xfrm>
              <a:prstGeom prst="triangle">
                <a:avLst/>
              </a:prstGeom>
              <a:solidFill>
                <a:schemeClr val="accent2"/>
              </a:solidFill>
              <a:ln>
                <a:noFill/>
              </a:ln>
            </p:spPr>
            <p:txBody>
              <a:bodyPr lIns="51427" tIns="25706" rIns="51427" bIns="25706" anchor="ctr" anchorCtr="0">
                <a:noAutofit/>
              </a:bodyPr>
              <a:lstStyle/>
              <a:p>
                <a:pPr marL="0" marR="0" lvl="0" indent="0" algn="ctr" defTabSz="1088239" rtl="0" eaLnBrk="1" fontAlgn="auto" latinLnBrk="0" hangingPunct="1">
                  <a:lnSpc>
                    <a:spcPct val="100000"/>
                  </a:lnSpc>
                  <a:spcBef>
                    <a:spcPts val="0"/>
                  </a:spcBef>
                  <a:spcAft>
                    <a:spcPts val="0"/>
                  </a:spcAft>
                  <a:buClr>
                    <a:srgbClr val="000000"/>
                  </a:buClr>
                  <a:buSzPct val="25000"/>
                  <a:buFontTx/>
                  <a:buNone/>
                  <a:tabLst/>
                  <a:defRPr/>
                </a:pPr>
                <a:endParaRPr kumimoji="0" lang="en-US" sz="1000" b="1" i="0" u="none" strike="noStrike" kern="1200" cap="none" spc="0" normalizeH="0" baseline="0" noProof="0">
                  <a:ln>
                    <a:noFill/>
                  </a:ln>
                  <a:solidFill>
                    <a:srgbClr val="000000"/>
                  </a:solidFill>
                  <a:effectLst/>
                  <a:uLnTx/>
                  <a:uFillTx/>
                  <a:latin typeface="+mj-lt"/>
                  <a:ea typeface="+mn-ea"/>
                  <a:cs typeface="+mn-cs"/>
                </a:endParaRPr>
              </a:p>
            </p:txBody>
          </p:sp>
          <p:sp>
            <p:nvSpPr>
              <p:cNvPr id="20" name="TextBox 19">
                <a:extLst>
                  <a:ext uri="{FF2B5EF4-FFF2-40B4-BE49-F238E27FC236}">
                    <a16:creationId xmlns:a16="http://schemas.microsoft.com/office/drawing/2014/main" id="{3531EF2D-49AD-409D-95F3-9BA177625E3C}"/>
                  </a:ext>
                </a:extLst>
              </p:cNvPr>
              <p:cNvSpPr txBox="1"/>
              <p:nvPr/>
            </p:nvSpPr>
            <p:spPr>
              <a:xfrm>
                <a:off x="8718872" y="5025899"/>
                <a:ext cx="2988105" cy="430887"/>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marL="0" marR="0" lvl="0" indent="0" algn="ctr" defTabSz="76141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2">
                        <a:lumMod val="25000"/>
                      </a:schemeClr>
                    </a:solidFill>
                    <a:effectLst/>
                    <a:uLnTx/>
                    <a:uFillTx/>
                    <a:latin typeface="+mj-lt"/>
                    <a:ea typeface="+mn-ea"/>
                    <a:cs typeface="Arial" pitchFamily="34" charset="0"/>
                  </a:rPr>
                  <a:t>Standardize Ingestion to eliminate data issues</a:t>
                </a:r>
              </a:p>
            </p:txBody>
          </p:sp>
        </p:grpSp>
        <p:cxnSp>
          <p:nvCxnSpPr>
            <p:cNvPr id="18" name="Straight Connector 17">
              <a:extLst>
                <a:ext uri="{FF2B5EF4-FFF2-40B4-BE49-F238E27FC236}">
                  <a16:creationId xmlns:a16="http://schemas.microsoft.com/office/drawing/2014/main" id="{49F80AF2-332A-4FFC-B005-15F84F9B188C}"/>
                </a:ext>
              </a:extLst>
            </p:cNvPr>
            <p:cNvCxnSpPr>
              <a:cxnSpLocks/>
            </p:cNvCxnSpPr>
            <p:nvPr/>
          </p:nvCxnSpPr>
          <p:spPr>
            <a:xfrm>
              <a:off x="2280239" y="2073331"/>
              <a:ext cx="0" cy="3984569"/>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125BB6FA-7BF0-42BA-93D4-2DB9D9B7F01B}"/>
              </a:ext>
            </a:extLst>
          </p:cNvPr>
          <p:cNvSpPr/>
          <p:nvPr/>
        </p:nvSpPr>
        <p:spPr>
          <a:xfrm>
            <a:off x="0" y="886939"/>
            <a:ext cx="12192000" cy="6863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lumMod val="50000"/>
                  </a:schemeClr>
                </a:solidFill>
              </a:rPr>
              <a:t>Initial data profiling results indicate a high level of potential data discrepancies that would </a:t>
            </a:r>
          </a:p>
          <a:p>
            <a:pPr algn="ctr"/>
            <a:r>
              <a:rPr lang="en-US" sz="1400" b="1">
                <a:solidFill>
                  <a:schemeClr val="tx2">
                    <a:lumMod val="50000"/>
                  </a:schemeClr>
                </a:solidFill>
              </a:rPr>
              <a:t>adversely impact customer service and drive substantial waste to cleanse separately within the each of the data silos. </a:t>
            </a:r>
          </a:p>
        </p:txBody>
      </p:sp>
    </p:spTree>
    <p:extLst>
      <p:ext uri="{BB962C8B-B14F-4D97-AF65-F5344CB8AC3E}">
        <p14:creationId xmlns:p14="http://schemas.microsoft.com/office/powerpoint/2010/main" val="3436683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FB17A6-D3B0-4B7E-A309-682078BC0B76}"/>
              </a:ext>
            </a:extLst>
          </p:cNvPr>
          <p:cNvSpPr>
            <a:spLocks noGrp="1"/>
          </p:cNvSpPr>
          <p:nvPr>
            <p:ph type="title"/>
          </p:nvPr>
        </p:nvSpPr>
        <p:spPr/>
        <p:txBody>
          <a:bodyPr/>
          <a:lstStyle/>
          <a:p>
            <a:r>
              <a:rPr lang="en-US" dirty="0"/>
              <a:t>NG Data Governance Maturity Summary Observations</a:t>
            </a:r>
          </a:p>
        </p:txBody>
      </p:sp>
      <p:pic>
        <p:nvPicPr>
          <p:cNvPr id="7" name="Picture 6" descr="A picture containing wheel&#10;&#10;Description automatically generated">
            <a:extLst>
              <a:ext uri="{FF2B5EF4-FFF2-40B4-BE49-F238E27FC236}">
                <a16:creationId xmlns:a16="http://schemas.microsoft.com/office/drawing/2014/main" id="{0402F2D1-6A1D-4430-9C6A-AF9CBA7DC927}"/>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0" y="3991530"/>
            <a:ext cx="7772400" cy="2331720"/>
          </a:xfrm>
          <a:prstGeom prst="rect">
            <a:avLst/>
          </a:prstGeom>
        </p:spPr>
      </p:pic>
    </p:spTree>
    <p:extLst>
      <p:ext uri="{BB962C8B-B14F-4D97-AF65-F5344CB8AC3E}">
        <p14:creationId xmlns:p14="http://schemas.microsoft.com/office/powerpoint/2010/main" val="21410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727E1-C9D9-40F7-9DF1-4155AB9C4AF9}"/>
              </a:ext>
            </a:extLst>
          </p:cNvPr>
          <p:cNvSpPr>
            <a:spLocks noGrp="1"/>
          </p:cNvSpPr>
          <p:nvPr>
            <p:ph type="title"/>
          </p:nvPr>
        </p:nvSpPr>
        <p:spPr/>
        <p:txBody>
          <a:bodyPr/>
          <a:lstStyle/>
          <a:p>
            <a:r>
              <a:rPr lang="en-US" dirty="0"/>
              <a:t>NG Data Governance Maturity Summary Observations</a:t>
            </a:r>
          </a:p>
        </p:txBody>
      </p:sp>
      <p:sp>
        <p:nvSpPr>
          <p:cNvPr id="17" name="TextBox 16">
            <a:extLst>
              <a:ext uri="{FF2B5EF4-FFF2-40B4-BE49-F238E27FC236}">
                <a16:creationId xmlns:a16="http://schemas.microsoft.com/office/drawing/2014/main" id="{DBE368B7-9531-4BFE-B0C3-B5EA63512287}"/>
              </a:ext>
            </a:extLst>
          </p:cNvPr>
          <p:cNvSpPr txBox="1"/>
          <p:nvPr/>
        </p:nvSpPr>
        <p:spPr>
          <a:xfrm>
            <a:off x="6670464" y="1140797"/>
            <a:ext cx="5315775" cy="4955203"/>
          </a:xfrm>
          <a:prstGeom prst="rect">
            <a:avLst/>
          </a:prstGeom>
          <a:noFill/>
        </p:spPr>
        <p:txBody>
          <a:bodyPr wrap="square" rtlCol="0">
            <a:spAutoFit/>
          </a:bodyPr>
          <a:lstStyle/>
          <a:p>
            <a:pPr>
              <a:spcBef>
                <a:spcPts val="1200"/>
              </a:spcBef>
              <a:spcAft>
                <a:spcPts val="1200"/>
              </a:spcAft>
              <a:buClr>
                <a:schemeClr val="accent1"/>
              </a:buClr>
            </a:pPr>
            <a:r>
              <a:rPr lang="en-US" sz="1600"/>
              <a:t>NG has a solid </a:t>
            </a:r>
            <a:r>
              <a:rPr lang="en-US" sz="1600" b="1"/>
              <a:t>recognition of the need of data governance </a:t>
            </a:r>
            <a:r>
              <a:rPr lang="en-US" sz="1600"/>
              <a:t>with the organizational structure, yet it still in it’s infancy as it is </a:t>
            </a:r>
            <a:r>
              <a:rPr lang="en-US" sz="1600" b="1"/>
              <a:t>not yet integrated fully with the business and IT.  </a:t>
            </a:r>
          </a:p>
          <a:p>
            <a:pPr>
              <a:spcBef>
                <a:spcPts val="1200"/>
              </a:spcBef>
              <a:spcAft>
                <a:spcPts val="1200"/>
              </a:spcAft>
              <a:buClr>
                <a:schemeClr val="accent1"/>
              </a:buClr>
            </a:pPr>
            <a:r>
              <a:rPr lang="en-US" sz="1600"/>
              <a:t>Current Governance Maturity highlights a </a:t>
            </a:r>
            <a:r>
              <a:rPr lang="en-US" sz="1600" b="1"/>
              <a:t>minor formalization of approach and inconsistent application </a:t>
            </a:r>
            <a:r>
              <a:rPr lang="en-US" sz="1600"/>
              <a:t>of processes, tools, roles &amp; responsibilities that could lead to “business as usual.”</a:t>
            </a:r>
          </a:p>
          <a:p>
            <a:pPr>
              <a:spcBef>
                <a:spcPts val="1200"/>
              </a:spcBef>
              <a:spcAft>
                <a:spcPts val="1200"/>
              </a:spcAft>
              <a:buClr>
                <a:schemeClr val="accent1"/>
              </a:buClr>
            </a:pPr>
            <a:r>
              <a:rPr lang="en-US" sz="1600"/>
              <a:t>Current plan to have a “Hub &amp; Spoke” data governance model may </a:t>
            </a:r>
            <a:r>
              <a:rPr lang="en-US" sz="1600" b="1"/>
              <a:t>perpetuate current state data silos and processes cannot be properly leveraged.</a:t>
            </a:r>
          </a:p>
          <a:p>
            <a:pPr>
              <a:spcBef>
                <a:spcPts val="1200"/>
              </a:spcBef>
              <a:spcAft>
                <a:spcPts val="1200"/>
              </a:spcAft>
              <a:buClr>
                <a:schemeClr val="accent1"/>
              </a:buClr>
            </a:pPr>
            <a:r>
              <a:rPr lang="en-US" sz="1600"/>
              <a:t>A </a:t>
            </a:r>
            <a:r>
              <a:rPr lang="en-US" sz="1600" b="1"/>
              <a:t>centralized data governance </a:t>
            </a:r>
            <a:r>
              <a:rPr lang="en-US" sz="1600"/>
              <a:t>could be best suited to mastering customer data for faster adoption and change realization. </a:t>
            </a:r>
          </a:p>
        </p:txBody>
      </p:sp>
      <p:grpSp>
        <p:nvGrpSpPr>
          <p:cNvPr id="33" name="Group 32">
            <a:extLst>
              <a:ext uri="{FF2B5EF4-FFF2-40B4-BE49-F238E27FC236}">
                <a16:creationId xmlns:a16="http://schemas.microsoft.com/office/drawing/2014/main" id="{480ECF8B-3408-4C2E-B58D-4111A6EAB0AA}"/>
              </a:ext>
            </a:extLst>
          </p:cNvPr>
          <p:cNvGrpSpPr/>
          <p:nvPr/>
        </p:nvGrpSpPr>
        <p:grpSpPr>
          <a:xfrm>
            <a:off x="5955719" y="1435845"/>
            <a:ext cx="552413" cy="581252"/>
            <a:chOff x="4058431" y="1911083"/>
            <a:chExt cx="618935" cy="651247"/>
          </a:xfrm>
        </p:grpSpPr>
        <p:sp>
          <p:nvSpPr>
            <p:cNvPr id="27" name="Freeform 8">
              <a:extLst>
                <a:ext uri="{FF2B5EF4-FFF2-40B4-BE49-F238E27FC236}">
                  <a16:creationId xmlns:a16="http://schemas.microsoft.com/office/drawing/2014/main" id="{5E29ED75-9C19-4085-89F2-E3B5F2639E59}"/>
                </a:ext>
              </a:extLst>
            </p:cNvPr>
            <p:cNvSpPr>
              <a:spLocks/>
            </p:cNvSpPr>
            <p:nvPr/>
          </p:nvSpPr>
          <p:spPr bwMode="auto">
            <a:xfrm rot="416914">
              <a:off x="4058431" y="2070322"/>
              <a:ext cx="618935" cy="492008"/>
            </a:xfrm>
            <a:custGeom>
              <a:avLst/>
              <a:gdLst>
                <a:gd name="T0" fmla="*/ 237 w 298"/>
                <a:gd name="T1" fmla="*/ 116 h 237"/>
                <a:gd name="T2" fmla="*/ 298 w 298"/>
                <a:gd name="T3" fmla="*/ 141 h 237"/>
                <a:gd name="T4" fmla="*/ 110 w 298"/>
                <a:gd name="T5" fmla="*/ 207 h 237"/>
                <a:gd name="T6" fmla="*/ 32 w 298"/>
                <a:gd name="T7" fmla="*/ 13 h 237"/>
                <a:gd name="T8" fmla="*/ 39 w 298"/>
                <a:gd name="T9" fmla="*/ 0 h 237"/>
                <a:gd name="T10" fmla="*/ 106 w 298"/>
                <a:gd name="T11" fmla="*/ 142 h 237"/>
                <a:gd name="T12" fmla="*/ 237 w 298"/>
                <a:gd name="T13" fmla="*/ 116 h 237"/>
              </a:gdLst>
              <a:ahLst/>
              <a:cxnLst>
                <a:cxn ang="0">
                  <a:pos x="T0" y="T1"/>
                </a:cxn>
                <a:cxn ang="0">
                  <a:pos x="T2" y="T3"/>
                </a:cxn>
                <a:cxn ang="0">
                  <a:pos x="T4" y="T5"/>
                </a:cxn>
                <a:cxn ang="0">
                  <a:pos x="T6" y="T7"/>
                </a:cxn>
                <a:cxn ang="0">
                  <a:pos x="T8" y="T9"/>
                </a:cxn>
                <a:cxn ang="0">
                  <a:pos x="T10" y="T11"/>
                </a:cxn>
                <a:cxn ang="0">
                  <a:pos x="T12" y="T13"/>
                </a:cxn>
              </a:cxnLst>
              <a:rect l="0" t="0" r="r" b="b"/>
              <a:pathLst>
                <a:path w="298" h="237">
                  <a:moveTo>
                    <a:pt x="237" y="116"/>
                  </a:moveTo>
                  <a:cubicBezTo>
                    <a:pt x="298" y="141"/>
                    <a:pt x="298" y="141"/>
                    <a:pt x="298" y="141"/>
                  </a:cubicBezTo>
                  <a:cubicBezTo>
                    <a:pt x="262" y="208"/>
                    <a:pt x="181" y="237"/>
                    <a:pt x="110" y="207"/>
                  </a:cubicBezTo>
                  <a:cubicBezTo>
                    <a:pt x="35" y="175"/>
                    <a:pt x="0" y="88"/>
                    <a:pt x="32" y="13"/>
                  </a:cubicBezTo>
                  <a:cubicBezTo>
                    <a:pt x="34" y="9"/>
                    <a:pt x="36" y="4"/>
                    <a:pt x="39" y="0"/>
                  </a:cubicBezTo>
                  <a:cubicBezTo>
                    <a:pt x="22" y="56"/>
                    <a:pt x="50" y="118"/>
                    <a:pt x="106" y="142"/>
                  </a:cubicBezTo>
                  <a:cubicBezTo>
                    <a:pt x="152" y="162"/>
                    <a:pt x="204" y="150"/>
                    <a:pt x="237" y="116"/>
                  </a:cubicBezTo>
                  <a:close/>
                </a:path>
              </a:pathLst>
            </a:custGeom>
            <a:solidFill>
              <a:schemeClr val="tx2">
                <a:lumMod val="50000"/>
              </a:schemeClr>
            </a:solidFill>
            <a:ln>
              <a:noFill/>
            </a:ln>
          </p:spPr>
          <p:txBody>
            <a:bodyPr vert="horz" wrap="square" lIns="60365" tIns="30183" rIns="60365" bIns="30183" numCol="1" anchor="t" anchorCtr="0" compatLnSpc="1">
              <a:prstTxWarp prst="textNoShape">
                <a:avLst/>
              </a:prstTxWarp>
            </a:bodyPr>
            <a:lstStyle/>
            <a:p>
              <a:pPr defTabSz="632269">
                <a:defRPr/>
              </a:pPr>
              <a:endParaRPr lang="en-GB" sz="1255" kern="0">
                <a:solidFill>
                  <a:srgbClr val="21747D"/>
                </a:solidFill>
                <a:latin typeface="+mj-lt"/>
              </a:endParaRPr>
            </a:p>
          </p:txBody>
        </p:sp>
        <p:sp>
          <p:nvSpPr>
            <p:cNvPr id="28" name="Freeform 9">
              <a:extLst>
                <a:ext uri="{FF2B5EF4-FFF2-40B4-BE49-F238E27FC236}">
                  <a16:creationId xmlns:a16="http://schemas.microsoft.com/office/drawing/2014/main" id="{1FAB6EC8-E6AE-40D5-A397-965DD138A8B6}"/>
                </a:ext>
              </a:extLst>
            </p:cNvPr>
            <p:cNvSpPr>
              <a:spLocks/>
            </p:cNvSpPr>
            <p:nvPr/>
          </p:nvSpPr>
          <p:spPr bwMode="auto">
            <a:xfrm rot="416914">
              <a:off x="4087974" y="1911083"/>
              <a:ext cx="560051" cy="560052"/>
            </a:xfrm>
            <a:custGeom>
              <a:avLst/>
              <a:gdLst>
                <a:gd name="T0" fmla="*/ 25 w 270"/>
                <a:gd name="T1" fmla="*/ 89 h 270"/>
                <a:gd name="T2" fmla="*/ 88 w 270"/>
                <a:gd name="T3" fmla="*/ 245 h 270"/>
                <a:gd name="T4" fmla="*/ 244 w 270"/>
                <a:gd name="T5" fmla="*/ 182 h 270"/>
                <a:gd name="T6" fmla="*/ 181 w 270"/>
                <a:gd name="T7" fmla="*/ 26 h 270"/>
                <a:gd name="T8" fmla="*/ 25 w 270"/>
                <a:gd name="T9" fmla="*/ 89 h 270"/>
              </a:gdLst>
              <a:ahLst/>
              <a:cxnLst>
                <a:cxn ang="0">
                  <a:pos x="T0" y="T1"/>
                </a:cxn>
                <a:cxn ang="0">
                  <a:pos x="T2" y="T3"/>
                </a:cxn>
                <a:cxn ang="0">
                  <a:pos x="T4" y="T5"/>
                </a:cxn>
                <a:cxn ang="0">
                  <a:pos x="T6" y="T7"/>
                </a:cxn>
                <a:cxn ang="0">
                  <a:pos x="T8" y="T9"/>
                </a:cxn>
              </a:cxnLst>
              <a:rect l="0" t="0" r="r" b="b"/>
              <a:pathLst>
                <a:path w="270" h="270">
                  <a:moveTo>
                    <a:pt x="25" y="89"/>
                  </a:moveTo>
                  <a:cubicBezTo>
                    <a:pt x="0" y="149"/>
                    <a:pt x="28" y="219"/>
                    <a:pt x="88" y="245"/>
                  </a:cubicBezTo>
                  <a:cubicBezTo>
                    <a:pt x="149" y="270"/>
                    <a:pt x="219" y="242"/>
                    <a:pt x="244" y="182"/>
                  </a:cubicBezTo>
                  <a:cubicBezTo>
                    <a:pt x="270" y="121"/>
                    <a:pt x="242" y="52"/>
                    <a:pt x="181" y="26"/>
                  </a:cubicBezTo>
                  <a:cubicBezTo>
                    <a:pt x="121" y="0"/>
                    <a:pt x="51" y="28"/>
                    <a:pt x="25" y="89"/>
                  </a:cubicBezTo>
                  <a:close/>
                </a:path>
              </a:pathLst>
            </a:custGeom>
            <a:solidFill>
              <a:schemeClr val="accent2"/>
            </a:solidFill>
            <a:ln w="9525" cap="flat" cmpd="sng" algn="ctr">
              <a:noFill/>
              <a:prstDash val="solid"/>
            </a:ln>
            <a:effectLst/>
          </p:spPr>
          <p:txBody>
            <a:bodyPr vert="horz" wrap="square" lIns="60365" tIns="30183" rIns="60365" bIns="30183" numCol="1" anchor="t" anchorCtr="0" compatLnSpc="1">
              <a:prstTxWarp prst="textNoShape">
                <a:avLst/>
              </a:prstTxWarp>
            </a:bodyPr>
            <a:lstStyle/>
            <a:p>
              <a:pPr defTabSz="632269">
                <a:defRPr/>
              </a:pPr>
              <a:endParaRPr lang="en-GB" sz="1255" kern="0">
                <a:solidFill>
                  <a:prstClr val="white"/>
                </a:solidFill>
                <a:latin typeface="+mj-lt"/>
              </a:endParaRPr>
            </a:p>
          </p:txBody>
        </p:sp>
        <p:sp>
          <p:nvSpPr>
            <p:cNvPr id="29" name="Oval 28">
              <a:extLst>
                <a:ext uri="{FF2B5EF4-FFF2-40B4-BE49-F238E27FC236}">
                  <a16:creationId xmlns:a16="http://schemas.microsoft.com/office/drawing/2014/main" id="{86E65EF0-D658-4DED-9DFD-7EAA31EDCC8A}"/>
                </a:ext>
              </a:extLst>
            </p:cNvPr>
            <p:cNvSpPr/>
            <p:nvPr/>
          </p:nvSpPr>
          <p:spPr>
            <a:xfrm>
              <a:off x="4214714" y="2037824"/>
              <a:ext cx="306570" cy="3065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schemeClr val="tx1"/>
                </a:solidFill>
                <a:latin typeface="+mj-lt"/>
              </a:endParaRPr>
            </a:p>
          </p:txBody>
        </p:sp>
      </p:grpSp>
      <p:grpSp>
        <p:nvGrpSpPr>
          <p:cNvPr id="34" name="Group 33">
            <a:extLst>
              <a:ext uri="{FF2B5EF4-FFF2-40B4-BE49-F238E27FC236}">
                <a16:creationId xmlns:a16="http://schemas.microsoft.com/office/drawing/2014/main" id="{1EDD7B23-74A1-4875-AC0E-2EE154CA2966}"/>
              </a:ext>
            </a:extLst>
          </p:cNvPr>
          <p:cNvGrpSpPr/>
          <p:nvPr/>
        </p:nvGrpSpPr>
        <p:grpSpPr>
          <a:xfrm>
            <a:off x="5955719" y="4188797"/>
            <a:ext cx="552413" cy="581252"/>
            <a:chOff x="4058431" y="2744360"/>
            <a:chExt cx="618935" cy="651247"/>
          </a:xfrm>
        </p:grpSpPr>
        <p:sp>
          <p:nvSpPr>
            <p:cNvPr id="30" name="Freeform 8">
              <a:extLst>
                <a:ext uri="{FF2B5EF4-FFF2-40B4-BE49-F238E27FC236}">
                  <a16:creationId xmlns:a16="http://schemas.microsoft.com/office/drawing/2014/main" id="{7618F0C8-7CB8-4178-A6B6-1A36660AD289}"/>
                </a:ext>
              </a:extLst>
            </p:cNvPr>
            <p:cNvSpPr>
              <a:spLocks/>
            </p:cNvSpPr>
            <p:nvPr/>
          </p:nvSpPr>
          <p:spPr bwMode="auto">
            <a:xfrm rot="416914">
              <a:off x="4058431" y="2903599"/>
              <a:ext cx="618935" cy="492008"/>
            </a:xfrm>
            <a:custGeom>
              <a:avLst/>
              <a:gdLst>
                <a:gd name="T0" fmla="*/ 237 w 298"/>
                <a:gd name="T1" fmla="*/ 116 h 237"/>
                <a:gd name="T2" fmla="*/ 298 w 298"/>
                <a:gd name="T3" fmla="*/ 141 h 237"/>
                <a:gd name="T4" fmla="*/ 110 w 298"/>
                <a:gd name="T5" fmla="*/ 207 h 237"/>
                <a:gd name="T6" fmla="*/ 32 w 298"/>
                <a:gd name="T7" fmla="*/ 13 h 237"/>
                <a:gd name="T8" fmla="*/ 39 w 298"/>
                <a:gd name="T9" fmla="*/ 0 h 237"/>
                <a:gd name="T10" fmla="*/ 106 w 298"/>
                <a:gd name="T11" fmla="*/ 142 h 237"/>
                <a:gd name="T12" fmla="*/ 237 w 298"/>
                <a:gd name="T13" fmla="*/ 116 h 237"/>
              </a:gdLst>
              <a:ahLst/>
              <a:cxnLst>
                <a:cxn ang="0">
                  <a:pos x="T0" y="T1"/>
                </a:cxn>
                <a:cxn ang="0">
                  <a:pos x="T2" y="T3"/>
                </a:cxn>
                <a:cxn ang="0">
                  <a:pos x="T4" y="T5"/>
                </a:cxn>
                <a:cxn ang="0">
                  <a:pos x="T6" y="T7"/>
                </a:cxn>
                <a:cxn ang="0">
                  <a:pos x="T8" y="T9"/>
                </a:cxn>
                <a:cxn ang="0">
                  <a:pos x="T10" y="T11"/>
                </a:cxn>
                <a:cxn ang="0">
                  <a:pos x="T12" y="T13"/>
                </a:cxn>
              </a:cxnLst>
              <a:rect l="0" t="0" r="r" b="b"/>
              <a:pathLst>
                <a:path w="298" h="237">
                  <a:moveTo>
                    <a:pt x="237" y="116"/>
                  </a:moveTo>
                  <a:cubicBezTo>
                    <a:pt x="298" y="141"/>
                    <a:pt x="298" y="141"/>
                    <a:pt x="298" y="141"/>
                  </a:cubicBezTo>
                  <a:cubicBezTo>
                    <a:pt x="262" y="208"/>
                    <a:pt x="181" y="237"/>
                    <a:pt x="110" y="207"/>
                  </a:cubicBezTo>
                  <a:cubicBezTo>
                    <a:pt x="35" y="175"/>
                    <a:pt x="0" y="88"/>
                    <a:pt x="32" y="13"/>
                  </a:cubicBezTo>
                  <a:cubicBezTo>
                    <a:pt x="34" y="9"/>
                    <a:pt x="36" y="4"/>
                    <a:pt x="39" y="0"/>
                  </a:cubicBezTo>
                  <a:cubicBezTo>
                    <a:pt x="22" y="56"/>
                    <a:pt x="50" y="118"/>
                    <a:pt x="106" y="142"/>
                  </a:cubicBezTo>
                  <a:cubicBezTo>
                    <a:pt x="152" y="162"/>
                    <a:pt x="204" y="150"/>
                    <a:pt x="237" y="116"/>
                  </a:cubicBezTo>
                  <a:close/>
                </a:path>
              </a:pathLst>
            </a:custGeom>
            <a:solidFill>
              <a:schemeClr val="tx2">
                <a:lumMod val="50000"/>
              </a:schemeClr>
            </a:solidFill>
            <a:ln>
              <a:noFill/>
            </a:ln>
          </p:spPr>
          <p:txBody>
            <a:bodyPr vert="horz" wrap="square" lIns="60365" tIns="30183" rIns="60365" bIns="30183" numCol="1" anchor="t" anchorCtr="0" compatLnSpc="1">
              <a:prstTxWarp prst="textNoShape">
                <a:avLst/>
              </a:prstTxWarp>
            </a:bodyPr>
            <a:lstStyle/>
            <a:p>
              <a:pPr defTabSz="632269">
                <a:defRPr/>
              </a:pPr>
              <a:endParaRPr lang="en-GB" sz="1255" kern="0">
                <a:solidFill>
                  <a:srgbClr val="21747D"/>
                </a:solidFill>
                <a:latin typeface="+mj-lt"/>
              </a:endParaRPr>
            </a:p>
          </p:txBody>
        </p:sp>
        <p:sp>
          <p:nvSpPr>
            <p:cNvPr id="31" name="Freeform 9">
              <a:extLst>
                <a:ext uri="{FF2B5EF4-FFF2-40B4-BE49-F238E27FC236}">
                  <a16:creationId xmlns:a16="http://schemas.microsoft.com/office/drawing/2014/main" id="{57F00600-3D33-4189-9445-253B815C007C}"/>
                </a:ext>
              </a:extLst>
            </p:cNvPr>
            <p:cNvSpPr>
              <a:spLocks/>
            </p:cNvSpPr>
            <p:nvPr/>
          </p:nvSpPr>
          <p:spPr bwMode="auto">
            <a:xfrm rot="416914">
              <a:off x="4087974" y="2744360"/>
              <a:ext cx="560051" cy="560052"/>
            </a:xfrm>
            <a:custGeom>
              <a:avLst/>
              <a:gdLst>
                <a:gd name="T0" fmla="*/ 25 w 270"/>
                <a:gd name="T1" fmla="*/ 89 h 270"/>
                <a:gd name="T2" fmla="*/ 88 w 270"/>
                <a:gd name="T3" fmla="*/ 245 h 270"/>
                <a:gd name="T4" fmla="*/ 244 w 270"/>
                <a:gd name="T5" fmla="*/ 182 h 270"/>
                <a:gd name="T6" fmla="*/ 181 w 270"/>
                <a:gd name="T7" fmla="*/ 26 h 270"/>
                <a:gd name="T8" fmla="*/ 25 w 270"/>
                <a:gd name="T9" fmla="*/ 89 h 270"/>
              </a:gdLst>
              <a:ahLst/>
              <a:cxnLst>
                <a:cxn ang="0">
                  <a:pos x="T0" y="T1"/>
                </a:cxn>
                <a:cxn ang="0">
                  <a:pos x="T2" y="T3"/>
                </a:cxn>
                <a:cxn ang="0">
                  <a:pos x="T4" y="T5"/>
                </a:cxn>
                <a:cxn ang="0">
                  <a:pos x="T6" y="T7"/>
                </a:cxn>
                <a:cxn ang="0">
                  <a:pos x="T8" y="T9"/>
                </a:cxn>
              </a:cxnLst>
              <a:rect l="0" t="0" r="r" b="b"/>
              <a:pathLst>
                <a:path w="270" h="270">
                  <a:moveTo>
                    <a:pt x="25" y="89"/>
                  </a:moveTo>
                  <a:cubicBezTo>
                    <a:pt x="0" y="149"/>
                    <a:pt x="28" y="219"/>
                    <a:pt x="88" y="245"/>
                  </a:cubicBezTo>
                  <a:cubicBezTo>
                    <a:pt x="149" y="270"/>
                    <a:pt x="219" y="242"/>
                    <a:pt x="244" y="182"/>
                  </a:cubicBezTo>
                  <a:cubicBezTo>
                    <a:pt x="270" y="121"/>
                    <a:pt x="242" y="52"/>
                    <a:pt x="181" y="26"/>
                  </a:cubicBezTo>
                  <a:cubicBezTo>
                    <a:pt x="121" y="0"/>
                    <a:pt x="51" y="28"/>
                    <a:pt x="25" y="89"/>
                  </a:cubicBezTo>
                  <a:close/>
                </a:path>
              </a:pathLst>
            </a:custGeom>
            <a:solidFill>
              <a:schemeClr val="accent2"/>
            </a:solidFill>
            <a:ln w="9525" cap="flat" cmpd="sng" algn="ctr">
              <a:noFill/>
              <a:prstDash val="solid"/>
            </a:ln>
            <a:effectLst/>
          </p:spPr>
          <p:txBody>
            <a:bodyPr vert="horz" wrap="square" lIns="60365" tIns="30183" rIns="60365" bIns="30183" numCol="1" anchor="t" anchorCtr="0" compatLnSpc="1">
              <a:prstTxWarp prst="textNoShape">
                <a:avLst/>
              </a:prstTxWarp>
            </a:bodyPr>
            <a:lstStyle/>
            <a:p>
              <a:pPr defTabSz="632269">
                <a:defRPr/>
              </a:pPr>
              <a:endParaRPr lang="en-GB" sz="1255" kern="0">
                <a:solidFill>
                  <a:prstClr val="white"/>
                </a:solidFill>
                <a:latin typeface="+mj-lt"/>
              </a:endParaRPr>
            </a:p>
          </p:txBody>
        </p:sp>
        <p:sp>
          <p:nvSpPr>
            <p:cNvPr id="32" name="Oval 31">
              <a:extLst>
                <a:ext uri="{FF2B5EF4-FFF2-40B4-BE49-F238E27FC236}">
                  <a16:creationId xmlns:a16="http://schemas.microsoft.com/office/drawing/2014/main" id="{4E46C719-EB06-4080-A71B-0C7E38817819}"/>
                </a:ext>
              </a:extLst>
            </p:cNvPr>
            <p:cNvSpPr/>
            <p:nvPr/>
          </p:nvSpPr>
          <p:spPr>
            <a:xfrm>
              <a:off x="4214714" y="2871101"/>
              <a:ext cx="306570" cy="3065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schemeClr val="tx1"/>
                </a:solidFill>
                <a:latin typeface="+mj-lt"/>
              </a:endParaRPr>
            </a:p>
          </p:txBody>
        </p:sp>
      </p:grpSp>
      <p:grpSp>
        <p:nvGrpSpPr>
          <p:cNvPr id="36" name="Group 35">
            <a:extLst>
              <a:ext uri="{FF2B5EF4-FFF2-40B4-BE49-F238E27FC236}">
                <a16:creationId xmlns:a16="http://schemas.microsoft.com/office/drawing/2014/main" id="{A8967968-2AEE-4331-9AF3-0E4553A19272}"/>
              </a:ext>
            </a:extLst>
          </p:cNvPr>
          <p:cNvGrpSpPr/>
          <p:nvPr/>
        </p:nvGrpSpPr>
        <p:grpSpPr>
          <a:xfrm>
            <a:off x="5955718" y="5369897"/>
            <a:ext cx="552413" cy="581252"/>
            <a:chOff x="4058431" y="2744360"/>
            <a:chExt cx="618935" cy="651247"/>
          </a:xfrm>
        </p:grpSpPr>
        <p:sp>
          <p:nvSpPr>
            <p:cNvPr id="37" name="Freeform 8">
              <a:extLst>
                <a:ext uri="{FF2B5EF4-FFF2-40B4-BE49-F238E27FC236}">
                  <a16:creationId xmlns:a16="http://schemas.microsoft.com/office/drawing/2014/main" id="{06554020-B90A-41D8-B73E-8B53FEF588EE}"/>
                </a:ext>
              </a:extLst>
            </p:cNvPr>
            <p:cNvSpPr>
              <a:spLocks/>
            </p:cNvSpPr>
            <p:nvPr/>
          </p:nvSpPr>
          <p:spPr bwMode="auto">
            <a:xfrm rot="416914">
              <a:off x="4058431" y="2903599"/>
              <a:ext cx="618935" cy="492008"/>
            </a:xfrm>
            <a:custGeom>
              <a:avLst/>
              <a:gdLst>
                <a:gd name="T0" fmla="*/ 237 w 298"/>
                <a:gd name="T1" fmla="*/ 116 h 237"/>
                <a:gd name="T2" fmla="*/ 298 w 298"/>
                <a:gd name="T3" fmla="*/ 141 h 237"/>
                <a:gd name="T4" fmla="*/ 110 w 298"/>
                <a:gd name="T5" fmla="*/ 207 h 237"/>
                <a:gd name="T6" fmla="*/ 32 w 298"/>
                <a:gd name="T7" fmla="*/ 13 h 237"/>
                <a:gd name="T8" fmla="*/ 39 w 298"/>
                <a:gd name="T9" fmla="*/ 0 h 237"/>
                <a:gd name="T10" fmla="*/ 106 w 298"/>
                <a:gd name="T11" fmla="*/ 142 h 237"/>
                <a:gd name="T12" fmla="*/ 237 w 298"/>
                <a:gd name="T13" fmla="*/ 116 h 237"/>
              </a:gdLst>
              <a:ahLst/>
              <a:cxnLst>
                <a:cxn ang="0">
                  <a:pos x="T0" y="T1"/>
                </a:cxn>
                <a:cxn ang="0">
                  <a:pos x="T2" y="T3"/>
                </a:cxn>
                <a:cxn ang="0">
                  <a:pos x="T4" y="T5"/>
                </a:cxn>
                <a:cxn ang="0">
                  <a:pos x="T6" y="T7"/>
                </a:cxn>
                <a:cxn ang="0">
                  <a:pos x="T8" y="T9"/>
                </a:cxn>
                <a:cxn ang="0">
                  <a:pos x="T10" y="T11"/>
                </a:cxn>
                <a:cxn ang="0">
                  <a:pos x="T12" y="T13"/>
                </a:cxn>
              </a:cxnLst>
              <a:rect l="0" t="0" r="r" b="b"/>
              <a:pathLst>
                <a:path w="298" h="237">
                  <a:moveTo>
                    <a:pt x="237" y="116"/>
                  </a:moveTo>
                  <a:cubicBezTo>
                    <a:pt x="298" y="141"/>
                    <a:pt x="298" y="141"/>
                    <a:pt x="298" y="141"/>
                  </a:cubicBezTo>
                  <a:cubicBezTo>
                    <a:pt x="262" y="208"/>
                    <a:pt x="181" y="237"/>
                    <a:pt x="110" y="207"/>
                  </a:cubicBezTo>
                  <a:cubicBezTo>
                    <a:pt x="35" y="175"/>
                    <a:pt x="0" y="88"/>
                    <a:pt x="32" y="13"/>
                  </a:cubicBezTo>
                  <a:cubicBezTo>
                    <a:pt x="34" y="9"/>
                    <a:pt x="36" y="4"/>
                    <a:pt x="39" y="0"/>
                  </a:cubicBezTo>
                  <a:cubicBezTo>
                    <a:pt x="22" y="56"/>
                    <a:pt x="50" y="118"/>
                    <a:pt x="106" y="142"/>
                  </a:cubicBezTo>
                  <a:cubicBezTo>
                    <a:pt x="152" y="162"/>
                    <a:pt x="204" y="150"/>
                    <a:pt x="237" y="116"/>
                  </a:cubicBezTo>
                  <a:close/>
                </a:path>
              </a:pathLst>
            </a:custGeom>
            <a:solidFill>
              <a:schemeClr val="tx2">
                <a:lumMod val="50000"/>
              </a:schemeClr>
            </a:solidFill>
            <a:ln>
              <a:noFill/>
            </a:ln>
          </p:spPr>
          <p:txBody>
            <a:bodyPr vert="horz" wrap="square" lIns="60365" tIns="30183" rIns="60365" bIns="30183" numCol="1" anchor="t" anchorCtr="0" compatLnSpc="1">
              <a:prstTxWarp prst="textNoShape">
                <a:avLst/>
              </a:prstTxWarp>
            </a:bodyPr>
            <a:lstStyle/>
            <a:p>
              <a:pPr defTabSz="632269">
                <a:defRPr/>
              </a:pPr>
              <a:endParaRPr lang="en-GB" sz="1255" kern="0">
                <a:solidFill>
                  <a:srgbClr val="21747D"/>
                </a:solidFill>
                <a:latin typeface="+mj-lt"/>
              </a:endParaRPr>
            </a:p>
          </p:txBody>
        </p:sp>
        <p:sp>
          <p:nvSpPr>
            <p:cNvPr id="38" name="Freeform 9">
              <a:extLst>
                <a:ext uri="{FF2B5EF4-FFF2-40B4-BE49-F238E27FC236}">
                  <a16:creationId xmlns:a16="http://schemas.microsoft.com/office/drawing/2014/main" id="{E5C7459E-047D-49CB-921D-EBE12D62D363}"/>
                </a:ext>
              </a:extLst>
            </p:cNvPr>
            <p:cNvSpPr>
              <a:spLocks/>
            </p:cNvSpPr>
            <p:nvPr/>
          </p:nvSpPr>
          <p:spPr bwMode="auto">
            <a:xfrm rot="416914">
              <a:off x="4087974" y="2744360"/>
              <a:ext cx="560051" cy="560052"/>
            </a:xfrm>
            <a:custGeom>
              <a:avLst/>
              <a:gdLst>
                <a:gd name="T0" fmla="*/ 25 w 270"/>
                <a:gd name="T1" fmla="*/ 89 h 270"/>
                <a:gd name="T2" fmla="*/ 88 w 270"/>
                <a:gd name="T3" fmla="*/ 245 h 270"/>
                <a:gd name="T4" fmla="*/ 244 w 270"/>
                <a:gd name="T5" fmla="*/ 182 h 270"/>
                <a:gd name="T6" fmla="*/ 181 w 270"/>
                <a:gd name="T7" fmla="*/ 26 h 270"/>
                <a:gd name="T8" fmla="*/ 25 w 270"/>
                <a:gd name="T9" fmla="*/ 89 h 270"/>
              </a:gdLst>
              <a:ahLst/>
              <a:cxnLst>
                <a:cxn ang="0">
                  <a:pos x="T0" y="T1"/>
                </a:cxn>
                <a:cxn ang="0">
                  <a:pos x="T2" y="T3"/>
                </a:cxn>
                <a:cxn ang="0">
                  <a:pos x="T4" y="T5"/>
                </a:cxn>
                <a:cxn ang="0">
                  <a:pos x="T6" y="T7"/>
                </a:cxn>
                <a:cxn ang="0">
                  <a:pos x="T8" y="T9"/>
                </a:cxn>
              </a:cxnLst>
              <a:rect l="0" t="0" r="r" b="b"/>
              <a:pathLst>
                <a:path w="270" h="270">
                  <a:moveTo>
                    <a:pt x="25" y="89"/>
                  </a:moveTo>
                  <a:cubicBezTo>
                    <a:pt x="0" y="149"/>
                    <a:pt x="28" y="219"/>
                    <a:pt x="88" y="245"/>
                  </a:cubicBezTo>
                  <a:cubicBezTo>
                    <a:pt x="149" y="270"/>
                    <a:pt x="219" y="242"/>
                    <a:pt x="244" y="182"/>
                  </a:cubicBezTo>
                  <a:cubicBezTo>
                    <a:pt x="270" y="121"/>
                    <a:pt x="242" y="52"/>
                    <a:pt x="181" y="26"/>
                  </a:cubicBezTo>
                  <a:cubicBezTo>
                    <a:pt x="121" y="0"/>
                    <a:pt x="51" y="28"/>
                    <a:pt x="25" y="89"/>
                  </a:cubicBezTo>
                  <a:close/>
                </a:path>
              </a:pathLst>
            </a:custGeom>
            <a:solidFill>
              <a:schemeClr val="accent2"/>
            </a:solidFill>
            <a:ln w="9525" cap="flat" cmpd="sng" algn="ctr">
              <a:noFill/>
              <a:prstDash val="solid"/>
            </a:ln>
            <a:effectLst/>
          </p:spPr>
          <p:txBody>
            <a:bodyPr vert="horz" wrap="square" lIns="60365" tIns="30183" rIns="60365" bIns="30183" numCol="1" anchor="t" anchorCtr="0" compatLnSpc="1">
              <a:prstTxWarp prst="textNoShape">
                <a:avLst/>
              </a:prstTxWarp>
            </a:bodyPr>
            <a:lstStyle/>
            <a:p>
              <a:pPr defTabSz="632269">
                <a:defRPr/>
              </a:pPr>
              <a:endParaRPr lang="en-GB" sz="1255" kern="0">
                <a:solidFill>
                  <a:prstClr val="white"/>
                </a:solidFill>
                <a:latin typeface="+mj-lt"/>
              </a:endParaRPr>
            </a:p>
          </p:txBody>
        </p:sp>
        <p:sp>
          <p:nvSpPr>
            <p:cNvPr id="39" name="Oval 38">
              <a:extLst>
                <a:ext uri="{FF2B5EF4-FFF2-40B4-BE49-F238E27FC236}">
                  <a16:creationId xmlns:a16="http://schemas.microsoft.com/office/drawing/2014/main" id="{5DD682A8-C17A-4163-B4AE-982CCDDFF5F2}"/>
                </a:ext>
              </a:extLst>
            </p:cNvPr>
            <p:cNvSpPr/>
            <p:nvPr/>
          </p:nvSpPr>
          <p:spPr>
            <a:xfrm>
              <a:off x="4214714" y="2871101"/>
              <a:ext cx="306570" cy="3065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schemeClr val="tx1"/>
                </a:solidFill>
                <a:latin typeface="+mj-lt"/>
              </a:endParaRPr>
            </a:p>
          </p:txBody>
        </p:sp>
      </p:grpSp>
      <p:pic>
        <p:nvPicPr>
          <p:cNvPr id="44" name="Picture 43">
            <a:extLst>
              <a:ext uri="{FF2B5EF4-FFF2-40B4-BE49-F238E27FC236}">
                <a16:creationId xmlns:a16="http://schemas.microsoft.com/office/drawing/2014/main" id="{6C0391FB-D85A-4FA9-B43A-6CC5B8E1F3A5}"/>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8005" b="15423"/>
          <a:stretch/>
        </p:blipFill>
        <p:spPr>
          <a:xfrm>
            <a:off x="567898" y="2158219"/>
            <a:ext cx="4822421" cy="2897290"/>
          </a:xfrm>
          <a:prstGeom prst="rect">
            <a:avLst/>
          </a:prstGeom>
        </p:spPr>
      </p:pic>
      <p:sp>
        <p:nvSpPr>
          <p:cNvPr id="4" name="TextBox 3">
            <a:extLst>
              <a:ext uri="{FF2B5EF4-FFF2-40B4-BE49-F238E27FC236}">
                <a16:creationId xmlns:a16="http://schemas.microsoft.com/office/drawing/2014/main" id="{A3347C3C-87AC-4FB8-8005-2C2459B81830}"/>
              </a:ext>
            </a:extLst>
          </p:cNvPr>
          <p:cNvSpPr txBox="1"/>
          <p:nvPr/>
        </p:nvSpPr>
        <p:spPr>
          <a:xfrm>
            <a:off x="2789804" y="1740328"/>
            <a:ext cx="2964979" cy="276999"/>
          </a:xfrm>
          <a:prstGeom prst="rect">
            <a:avLst/>
          </a:prstGeom>
          <a:noFill/>
        </p:spPr>
        <p:txBody>
          <a:bodyPr wrap="none" rtlCol="0">
            <a:spAutoFit/>
          </a:bodyPr>
          <a:lstStyle/>
          <a:p>
            <a:r>
              <a:rPr lang="en-US" sz="1200" dirty="0">
                <a:solidFill>
                  <a:schemeClr val="tx2"/>
                </a:solidFill>
              </a:rPr>
              <a:t>“Multiple tools for data governance”</a:t>
            </a:r>
          </a:p>
        </p:txBody>
      </p:sp>
      <p:sp>
        <p:nvSpPr>
          <p:cNvPr id="5" name="Rectangle 4">
            <a:extLst>
              <a:ext uri="{FF2B5EF4-FFF2-40B4-BE49-F238E27FC236}">
                <a16:creationId xmlns:a16="http://schemas.microsoft.com/office/drawing/2014/main" id="{DAF23B6B-0B69-4F99-8645-E9412BB14695}"/>
              </a:ext>
            </a:extLst>
          </p:cNvPr>
          <p:cNvSpPr/>
          <p:nvPr/>
        </p:nvSpPr>
        <p:spPr>
          <a:xfrm>
            <a:off x="282442" y="5157052"/>
            <a:ext cx="2509885" cy="646331"/>
          </a:xfrm>
          <a:prstGeom prst="rect">
            <a:avLst/>
          </a:prstGeom>
          <a:noFill/>
        </p:spPr>
        <p:txBody>
          <a:bodyPr wrap="square" rtlCol="0">
            <a:spAutoFit/>
          </a:bodyPr>
          <a:lstStyle/>
          <a:p>
            <a:r>
              <a:rPr lang="en-US" sz="1200" dirty="0">
                <a:solidFill>
                  <a:schemeClr val="tx2"/>
                </a:solidFill>
              </a:rPr>
              <a:t>“Within CIAP there were over 100 different ways the addresses were entered.”</a:t>
            </a:r>
          </a:p>
        </p:txBody>
      </p:sp>
      <p:sp>
        <p:nvSpPr>
          <p:cNvPr id="6" name="Rectangle 5">
            <a:extLst>
              <a:ext uri="{FF2B5EF4-FFF2-40B4-BE49-F238E27FC236}">
                <a16:creationId xmlns:a16="http://schemas.microsoft.com/office/drawing/2014/main" id="{85903050-AED1-46B6-AC4B-248C5BBF5293}"/>
              </a:ext>
            </a:extLst>
          </p:cNvPr>
          <p:cNvSpPr/>
          <p:nvPr/>
        </p:nvSpPr>
        <p:spPr>
          <a:xfrm>
            <a:off x="432826" y="1140797"/>
            <a:ext cx="3238858" cy="646331"/>
          </a:xfrm>
          <a:prstGeom prst="rect">
            <a:avLst/>
          </a:prstGeom>
          <a:noFill/>
        </p:spPr>
        <p:txBody>
          <a:bodyPr wrap="square" rtlCol="0">
            <a:spAutoFit/>
          </a:bodyPr>
          <a:lstStyle/>
          <a:p>
            <a:r>
              <a:rPr lang="en-US" sz="1200" dirty="0">
                <a:solidFill>
                  <a:schemeClr val="tx2"/>
                </a:solidFill>
              </a:rPr>
              <a:t>“Data Stewards and Owners are not fully defined nor are their roles clear to them”</a:t>
            </a:r>
          </a:p>
        </p:txBody>
      </p:sp>
      <p:sp>
        <p:nvSpPr>
          <p:cNvPr id="7" name="Rectangle 6">
            <a:extLst>
              <a:ext uri="{FF2B5EF4-FFF2-40B4-BE49-F238E27FC236}">
                <a16:creationId xmlns:a16="http://schemas.microsoft.com/office/drawing/2014/main" id="{848F5128-978B-4EE6-AAA8-BF334EAA861E}"/>
              </a:ext>
            </a:extLst>
          </p:cNvPr>
          <p:cNvSpPr/>
          <p:nvPr/>
        </p:nvSpPr>
        <p:spPr>
          <a:xfrm>
            <a:off x="2477787" y="5756636"/>
            <a:ext cx="3380087" cy="461665"/>
          </a:xfrm>
          <a:prstGeom prst="rect">
            <a:avLst/>
          </a:prstGeom>
          <a:noFill/>
        </p:spPr>
        <p:txBody>
          <a:bodyPr wrap="square" rtlCol="0">
            <a:spAutoFit/>
          </a:bodyPr>
          <a:lstStyle/>
          <a:p>
            <a:r>
              <a:rPr lang="en-US" sz="1200" dirty="0">
                <a:solidFill>
                  <a:schemeClr val="tx2"/>
                </a:solidFill>
              </a:rPr>
              <a:t>“We have access to the BMS Compliance approach and action plan.”</a:t>
            </a:r>
          </a:p>
        </p:txBody>
      </p:sp>
      <p:grpSp>
        <p:nvGrpSpPr>
          <p:cNvPr id="24" name="Group 23">
            <a:extLst>
              <a:ext uri="{FF2B5EF4-FFF2-40B4-BE49-F238E27FC236}">
                <a16:creationId xmlns:a16="http://schemas.microsoft.com/office/drawing/2014/main" id="{CF099B85-0683-4C78-B938-0529FB92EB26}"/>
              </a:ext>
            </a:extLst>
          </p:cNvPr>
          <p:cNvGrpSpPr/>
          <p:nvPr/>
        </p:nvGrpSpPr>
        <p:grpSpPr>
          <a:xfrm>
            <a:off x="5955719" y="2702897"/>
            <a:ext cx="552413" cy="581252"/>
            <a:chOff x="4058431" y="1911083"/>
            <a:chExt cx="618935" cy="651247"/>
          </a:xfrm>
        </p:grpSpPr>
        <p:sp>
          <p:nvSpPr>
            <p:cNvPr id="25" name="Freeform 8">
              <a:extLst>
                <a:ext uri="{FF2B5EF4-FFF2-40B4-BE49-F238E27FC236}">
                  <a16:creationId xmlns:a16="http://schemas.microsoft.com/office/drawing/2014/main" id="{52A8AB21-C582-4781-AC33-7FB97F73AC0C}"/>
                </a:ext>
              </a:extLst>
            </p:cNvPr>
            <p:cNvSpPr>
              <a:spLocks/>
            </p:cNvSpPr>
            <p:nvPr/>
          </p:nvSpPr>
          <p:spPr bwMode="auto">
            <a:xfrm rot="416914">
              <a:off x="4058431" y="2070322"/>
              <a:ext cx="618935" cy="492008"/>
            </a:xfrm>
            <a:custGeom>
              <a:avLst/>
              <a:gdLst>
                <a:gd name="T0" fmla="*/ 237 w 298"/>
                <a:gd name="T1" fmla="*/ 116 h 237"/>
                <a:gd name="T2" fmla="*/ 298 w 298"/>
                <a:gd name="T3" fmla="*/ 141 h 237"/>
                <a:gd name="T4" fmla="*/ 110 w 298"/>
                <a:gd name="T5" fmla="*/ 207 h 237"/>
                <a:gd name="T6" fmla="*/ 32 w 298"/>
                <a:gd name="T7" fmla="*/ 13 h 237"/>
                <a:gd name="T8" fmla="*/ 39 w 298"/>
                <a:gd name="T9" fmla="*/ 0 h 237"/>
                <a:gd name="T10" fmla="*/ 106 w 298"/>
                <a:gd name="T11" fmla="*/ 142 h 237"/>
                <a:gd name="T12" fmla="*/ 237 w 298"/>
                <a:gd name="T13" fmla="*/ 116 h 237"/>
              </a:gdLst>
              <a:ahLst/>
              <a:cxnLst>
                <a:cxn ang="0">
                  <a:pos x="T0" y="T1"/>
                </a:cxn>
                <a:cxn ang="0">
                  <a:pos x="T2" y="T3"/>
                </a:cxn>
                <a:cxn ang="0">
                  <a:pos x="T4" y="T5"/>
                </a:cxn>
                <a:cxn ang="0">
                  <a:pos x="T6" y="T7"/>
                </a:cxn>
                <a:cxn ang="0">
                  <a:pos x="T8" y="T9"/>
                </a:cxn>
                <a:cxn ang="0">
                  <a:pos x="T10" y="T11"/>
                </a:cxn>
                <a:cxn ang="0">
                  <a:pos x="T12" y="T13"/>
                </a:cxn>
              </a:cxnLst>
              <a:rect l="0" t="0" r="r" b="b"/>
              <a:pathLst>
                <a:path w="298" h="237">
                  <a:moveTo>
                    <a:pt x="237" y="116"/>
                  </a:moveTo>
                  <a:cubicBezTo>
                    <a:pt x="298" y="141"/>
                    <a:pt x="298" y="141"/>
                    <a:pt x="298" y="141"/>
                  </a:cubicBezTo>
                  <a:cubicBezTo>
                    <a:pt x="262" y="208"/>
                    <a:pt x="181" y="237"/>
                    <a:pt x="110" y="207"/>
                  </a:cubicBezTo>
                  <a:cubicBezTo>
                    <a:pt x="35" y="175"/>
                    <a:pt x="0" y="88"/>
                    <a:pt x="32" y="13"/>
                  </a:cubicBezTo>
                  <a:cubicBezTo>
                    <a:pt x="34" y="9"/>
                    <a:pt x="36" y="4"/>
                    <a:pt x="39" y="0"/>
                  </a:cubicBezTo>
                  <a:cubicBezTo>
                    <a:pt x="22" y="56"/>
                    <a:pt x="50" y="118"/>
                    <a:pt x="106" y="142"/>
                  </a:cubicBezTo>
                  <a:cubicBezTo>
                    <a:pt x="152" y="162"/>
                    <a:pt x="204" y="150"/>
                    <a:pt x="237" y="116"/>
                  </a:cubicBezTo>
                  <a:close/>
                </a:path>
              </a:pathLst>
            </a:custGeom>
            <a:solidFill>
              <a:schemeClr val="tx2">
                <a:lumMod val="50000"/>
              </a:schemeClr>
            </a:solidFill>
            <a:ln>
              <a:noFill/>
            </a:ln>
          </p:spPr>
          <p:txBody>
            <a:bodyPr vert="horz" wrap="square" lIns="60365" tIns="30183" rIns="60365" bIns="30183" numCol="1" anchor="t" anchorCtr="0" compatLnSpc="1">
              <a:prstTxWarp prst="textNoShape">
                <a:avLst/>
              </a:prstTxWarp>
            </a:bodyPr>
            <a:lstStyle/>
            <a:p>
              <a:pPr defTabSz="632269">
                <a:defRPr/>
              </a:pPr>
              <a:endParaRPr lang="en-GB" sz="1255" kern="0">
                <a:solidFill>
                  <a:srgbClr val="21747D"/>
                </a:solidFill>
                <a:latin typeface="+mj-lt"/>
              </a:endParaRPr>
            </a:p>
          </p:txBody>
        </p:sp>
        <p:sp>
          <p:nvSpPr>
            <p:cNvPr id="26" name="Freeform 9">
              <a:extLst>
                <a:ext uri="{FF2B5EF4-FFF2-40B4-BE49-F238E27FC236}">
                  <a16:creationId xmlns:a16="http://schemas.microsoft.com/office/drawing/2014/main" id="{734592AE-8934-45B8-9B15-DDC011607F86}"/>
                </a:ext>
              </a:extLst>
            </p:cNvPr>
            <p:cNvSpPr>
              <a:spLocks/>
            </p:cNvSpPr>
            <p:nvPr/>
          </p:nvSpPr>
          <p:spPr bwMode="auto">
            <a:xfrm rot="416914">
              <a:off x="4087974" y="1911083"/>
              <a:ext cx="560051" cy="560052"/>
            </a:xfrm>
            <a:custGeom>
              <a:avLst/>
              <a:gdLst>
                <a:gd name="T0" fmla="*/ 25 w 270"/>
                <a:gd name="T1" fmla="*/ 89 h 270"/>
                <a:gd name="T2" fmla="*/ 88 w 270"/>
                <a:gd name="T3" fmla="*/ 245 h 270"/>
                <a:gd name="T4" fmla="*/ 244 w 270"/>
                <a:gd name="T5" fmla="*/ 182 h 270"/>
                <a:gd name="T6" fmla="*/ 181 w 270"/>
                <a:gd name="T7" fmla="*/ 26 h 270"/>
                <a:gd name="T8" fmla="*/ 25 w 270"/>
                <a:gd name="T9" fmla="*/ 89 h 270"/>
              </a:gdLst>
              <a:ahLst/>
              <a:cxnLst>
                <a:cxn ang="0">
                  <a:pos x="T0" y="T1"/>
                </a:cxn>
                <a:cxn ang="0">
                  <a:pos x="T2" y="T3"/>
                </a:cxn>
                <a:cxn ang="0">
                  <a:pos x="T4" y="T5"/>
                </a:cxn>
                <a:cxn ang="0">
                  <a:pos x="T6" y="T7"/>
                </a:cxn>
                <a:cxn ang="0">
                  <a:pos x="T8" y="T9"/>
                </a:cxn>
              </a:cxnLst>
              <a:rect l="0" t="0" r="r" b="b"/>
              <a:pathLst>
                <a:path w="270" h="270">
                  <a:moveTo>
                    <a:pt x="25" y="89"/>
                  </a:moveTo>
                  <a:cubicBezTo>
                    <a:pt x="0" y="149"/>
                    <a:pt x="28" y="219"/>
                    <a:pt x="88" y="245"/>
                  </a:cubicBezTo>
                  <a:cubicBezTo>
                    <a:pt x="149" y="270"/>
                    <a:pt x="219" y="242"/>
                    <a:pt x="244" y="182"/>
                  </a:cubicBezTo>
                  <a:cubicBezTo>
                    <a:pt x="270" y="121"/>
                    <a:pt x="242" y="52"/>
                    <a:pt x="181" y="26"/>
                  </a:cubicBezTo>
                  <a:cubicBezTo>
                    <a:pt x="121" y="0"/>
                    <a:pt x="51" y="28"/>
                    <a:pt x="25" y="89"/>
                  </a:cubicBezTo>
                  <a:close/>
                </a:path>
              </a:pathLst>
            </a:custGeom>
            <a:solidFill>
              <a:schemeClr val="accent2"/>
            </a:solidFill>
            <a:ln w="9525" cap="flat" cmpd="sng" algn="ctr">
              <a:noFill/>
              <a:prstDash val="solid"/>
            </a:ln>
            <a:effectLst/>
          </p:spPr>
          <p:txBody>
            <a:bodyPr vert="horz" wrap="square" lIns="60365" tIns="30183" rIns="60365" bIns="30183" numCol="1" anchor="t" anchorCtr="0" compatLnSpc="1">
              <a:prstTxWarp prst="textNoShape">
                <a:avLst/>
              </a:prstTxWarp>
            </a:bodyPr>
            <a:lstStyle/>
            <a:p>
              <a:pPr defTabSz="632269">
                <a:defRPr/>
              </a:pPr>
              <a:endParaRPr lang="en-GB" sz="1255" kern="0">
                <a:solidFill>
                  <a:prstClr val="white"/>
                </a:solidFill>
                <a:latin typeface="+mj-lt"/>
              </a:endParaRPr>
            </a:p>
          </p:txBody>
        </p:sp>
        <p:sp>
          <p:nvSpPr>
            <p:cNvPr id="35" name="Oval 34">
              <a:extLst>
                <a:ext uri="{FF2B5EF4-FFF2-40B4-BE49-F238E27FC236}">
                  <a16:creationId xmlns:a16="http://schemas.microsoft.com/office/drawing/2014/main" id="{CB90A1AB-2E90-415E-BEA3-DD419BC38D95}"/>
                </a:ext>
              </a:extLst>
            </p:cNvPr>
            <p:cNvSpPr/>
            <p:nvPr/>
          </p:nvSpPr>
          <p:spPr>
            <a:xfrm>
              <a:off x="4214714" y="2037824"/>
              <a:ext cx="306570" cy="3065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schemeClr val="tx1"/>
                </a:solidFill>
                <a:latin typeface="+mj-lt"/>
              </a:endParaRPr>
            </a:p>
          </p:txBody>
        </p:sp>
      </p:grpSp>
    </p:spTree>
    <p:extLst>
      <p:ext uri="{BB962C8B-B14F-4D97-AF65-F5344CB8AC3E}">
        <p14:creationId xmlns:p14="http://schemas.microsoft.com/office/powerpoint/2010/main" val="152634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FB17A6-D3B0-4B7E-A309-682078BC0B76}"/>
              </a:ext>
            </a:extLst>
          </p:cNvPr>
          <p:cNvSpPr>
            <a:spLocks noGrp="1"/>
          </p:cNvSpPr>
          <p:nvPr>
            <p:ph type="title"/>
          </p:nvPr>
        </p:nvSpPr>
        <p:spPr/>
        <p:txBody>
          <a:bodyPr/>
          <a:lstStyle/>
          <a:p>
            <a:r>
              <a:rPr lang="en-US" dirty="0"/>
              <a:t>Deep Dive Discovery Summary</a:t>
            </a:r>
          </a:p>
        </p:txBody>
      </p:sp>
      <p:pic>
        <p:nvPicPr>
          <p:cNvPr id="7" name="Picture 6" descr="A picture containing wheel&#10;&#10;Description automatically generated">
            <a:extLst>
              <a:ext uri="{FF2B5EF4-FFF2-40B4-BE49-F238E27FC236}">
                <a16:creationId xmlns:a16="http://schemas.microsoft.com/office/drawing/2014/main" id="{0402F2D1-6A1D-4430-9C6A-AF9CBA7DC927}"/>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0" y="3991530"/>
            <a:ext cx="7772400" cy="2331720"/>
          </a:xfrm>
          <a:prstGeom prst="rect">
            <a:avLst/>
          </a:prstGeom>
        </p:spPr>
      </p:pic>
    </p:spTree>
    <p:extLst>
      <p:ext uri="{BB962C8B-B14F-4D97-AF65-F5344CB8AC3E}">
        <p14:creationId xmlns:p14="http://schemas.microsoft.com/office/powerpoint/2010/main" val="3855275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Picture 2" descr="Case Study - National Grid - SustainIt">
            <a:extLst>
              <a:ext uri="{FF2B5EF4-FFF2-40B4-BE49-F238E27FC236}">
                <a16:creationId xmlns:a16="http://schemas.microsoft.com/office/drawing/2014/main" id="{50D69A28-7DC8-4966-AB0A-D45FA66329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3714" y="1182310"/>
            <a:ext cx="962486" cy="678174"/>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id="{958D7284-0AAB-4EB1-8D32-836F1B5321B9}"/>
              </a:ext>
            </a:extLst>
          </p:cNvPr>
          <p:cNvSpPr>
            <a:spLocks noGrp="1"/>
          </p:cNvSpPr>
          <p:nvPr>
            <p:ph type="title"/>
          </p:nvPr>
        </p:nvSpPr>
        <p:spPr/>
        <p:txBody>
          <a:bodyPr/>
          <a:lstStyle/>
          <a:p>
            <a:r>
              <a:rPr lang="en-US"/>
              <a:t>Data Lens – Incremental Discovery Focus</a:t>
            </a:r>
          </a:p>
        </p:txBody>
      </p:sp>
      <p:sp>
        <p:nvSpPr>
          <p:cNvPr id="16" name="TextBox 15">
            <a:extLst>
              <a:ext uri="{FF2B5EF4-FFF2-40B4-BE49-F238E27FC236}">
                <a16:creationId xmlns:a16="http://schemas.microsoft.com/office/drawing/2014/main" id="{8CF579BE-DA2E-47A7-A129-AD5D48FA7C2A}"/>
              </a:ext>
            </a:extLst>
          </p:cNvPr>
          <p:cNvSpPr txBox="1"/>
          <p:nvPr/>
        </p:nvSpPr>
        <p:spPr>
          <a:xfrm>
            <a:off x="3057744" y="1120361"/>
            <a:ext cx="3073817" cy="646331"/>
          </a:xfrm>
          <a:prstGeom prst="rect">
            <a:avLst/>
          </a:prstGeom>
          <a:noFill/>
        </p:spPr>
        <p:txBody>
          <a:bodyPr wrap="square" rtlCol="0">
            <a:spAutoFit/>
          </a:bodyP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70AD"/>
                </a:solidFill>
                <a:effectLst/>
                <a:uLnTx/>
                <a:uFillTx/>
                <a:latin typeface="Verdana"/>
                <a:ea typeface="+mn-ea"/>
                <a:cs typeface="+mn-cs"/>
              </a:rPr>
              <a:t>Incremental As-Is Analyses</a:t>
            </a:r>
          </a:p>
        </p:txBody>
      </p:sp>
      <p:sp>
        <p:nvSpPr>
          <p:cNvPr id="17" name="TextBox 16">
            <a:extLst>
              <a:ext uri="{FF2B5EF4-FFF2-40B4-BE49-F238E27FC236}">
                <a16:creationId xmlns:a16="http://schemas.microsoft.com/office/drawing/2014/main" id="{7B59BE86-AF86-4362-8ED2-68A867220A89}"/>
              </a:ext>
            </a:extLst>
          </p:cNvPr>
          <p:cNvSpPr txBox="1"/>
          <p:nvPr/>
        </p:nvSpPr>
        <p:spPr>
          <a:xfrm>
            <a:off x="3057744" y="1932986"/>
            <a:ext cx="3813865" cy="3785652"/>
          </a:xfrm>
          <a:prstGeom prst="rect">
            <a:avLst/>
          </a:prstGeom>
          <a:noFill/>
        </p:spPr>
        <p:txBody>
          <a:bodyPr wrap="square" rtlCol="0">
            <a:spAutoFit/>
          </a:bodyPr>
          <a:lstStyle/>
          <a:p>
            <a:pPr marR="0" lvl="0" algn="l" defTabSz="1088239" rtl="0" eaLnBrk="1" fontAlgn="auto" latinLnBrk="0" hangingPunct="1">
              <a:lnSpc>
                <a:spcPct val="100000"/>
              </a:lnSpc>
              <a:spcBef>
                <a:spcPts val="0"/>
              </a:spcBef>
              <a:spcAft>
                <a:spcPts val="0"/>
              </a:spcAft>
              <a:buClrTx/>
              <a:buSzTx/>
              <a:tabLst/>
              <a:defRPr/>
            </a:pPr>
            <a:r>
              <a:rPr kumimoji="0" lang="en-US" sz="1400" b="1" i="0" u="none" strike="noStrike" kern="1200" cap="none" spc="0" normalizeH="0" baseline="0" noProof="0">
                <a:ln>
                  <a:noFill/>
                </a:ln>
                <a:solidFill>
                  <a:srgbClr val="0070AD">
                    <a:lumMod val="50000"/>
                  </a:srgbClr>
                </a:solidFill>
                <a:effectLst/>
                <a:uLnTx/>
                <a:uFillTx/>
                <a:latin typeface="Verdana"/>
                <a:ea typeface="+mn-ea"/>
                <a:cs typeface="+mn-cs"/>
              </a:rPr>
              <a:t>Master Data Flows</a:t>
            </a:r>
            <a:endParaRPr lang="en-US" sz="1400">
              <a:solidFill>
                <a:srgbClr val="0070AD">
                  <a:lumMod val="50000"/>
                </a:srgbClr>
              </a:solidFill>
              <a:latin typeface="Verdana"/>
            </a:endParaRPr>
          </a:p>
          <a:p>
            <a:pPr marR="0" lvl="0" algn="l" defTabSz="1088239" rtl="0" eaLnBrk="1" fontAlgn="auto" latinLnBrk="0" hangingPunct="1">
              <a:lnSpc>
                <a:spcPct val="100000"/>
              </a:lnSpc>
              <a:spcBef>
                <a:spcPts val="0"/>
              </a:spcBef>
              <a:spcAft>
                <a:spcPts val="0"/>
              </a:spcAft>
              <a:buClrTx/>
              <a:buSzTx/>
              <a:tabLst/>
              <a:defRPr/>
            </a:pPr>
            <a:r>
              <a:rPr kumimoji="0" lang="en-US" sz="1200" b="0" i="0" u="none" strike="noStrike" kern="1200" cap="none" spc="0" normalizeH="0" baseline="0" noProof="0">
                <a:ln>
                  <a:noFill/>
                </a:ln>
                <a:solidFill>
                  <a:srgbClr val="0070AD">
                    <a:lumMod val="50000"/>
                  </a:srgbClr>
                </a:solidFill>
                <a:effectLst/>
                <a:uLnTx/>
                <a:uFillTx/>
                <a:latin typeface="Verdana"/>
                <a:ea typeface="+mn-ea"/>
                <a:cs typeface="+mn-cs"/>
              </a:rPr>
              <a:t>W</a:t>
            </a:r>
            <a:r>
              <a:rPr kumimoji="0" lang="en-US" sz="1100" b="0" i="0" u="none" strike="noStrike" kern="1200" cap="none" spc="0" normalizeH="0" baseline="0" noProof="0">
                <a:ln>
                  <a:noFill/>
                </a:ln>
                <a:solidFill>
                  <a:srgbClr val="0070AD">
                    <a:lumMod val="50000"/>
                  </a:srgbClr>
                </a:solidFill>
                <a:effectLst/>
                <a:uLnTx/>
                <a:uFillTx/>
                <a:latin typeface="Verdana"/>
                <a:ea typeface="+mn-ea"/>
                <a:cs typeface="+mn-cs"/>
              </a:rPr>
              <a:t>hat is happening at the master data level &amp; why?</a:t>
            </a: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a:ln>
                <a:noFill/>
              </a:ln>
              <a:solidFill>
                <a:srgbClr val="0070AD">
                  <a:lumMod val="50000"/>
                </a:srgbClr>
              </a:solidFill>
              <a:effectLst/>
              <a:uLnTx/>
              <a:uFillTx/>
              <a:latin typeface="Verdana"/>
              <a:ea typeface="+mn-ea"/>
              <a:cs typeface="+mn-cs"/>
            </a:endParaRPr>
          </a:p>
          <a:p>
            <a:pPr marR="0" lvl="0" algn="l" defTabSz="1088239" rtl="0" eaLnBrk="1" fontAlgn="auto" latinLnBrk="0" hangingPunct="1">
              <a:lnSpc>
                <a:spcPct val="100000"/>
              </a:lnSpc>
              <a:spcBef>
                <a:spcPts val="0"/>
              </a:spcBef>
              <a:spcAft>
                <a:spcPts val="0"/>
              </a:spcAft>
              <a:buClrTx/>
              <a:buSzTx/>
              <a:tabLst/>
              <a:defRPr/>
            </a:pPr>
            <a:r>
              <a:rPr kumimoji="0" lang="en-US" sz="1400" b="1" i="0" u="none" strike="noStrike" kern="1200" cap="none" spc="0" normalizeH="0" baseline="0" noProof="0">
                <a:ln>
                  <a:noFill/>
                </a:ln>
                <a:solidFill>
                  <a:srgbClr val="0070AD">
                    <a:lumMod val="50000"/>
                  </a:srgbClr>
                </a:solidFill>
                <a:effectLst/>
                <a:uLnTx/>
                <a:uFillTx/>
                <a:latin typeface="Verdana"/>
                <a:ea typeface="+mn-ea"/>
                <a:cs typeface="+mn-cs"/>
              </a:rPr>
              <a:t>Core Platform Capabilities </a:t>
            </a:r>
          </a:p>
          <a:p>
            <a:pPr marR="0" lvl="0" algn="l" defTabSz="1088239" rtl="0" eaLnBrk="1" fontAlgn="auto" latinLnBrk="0" hangingPunct="1">
              <a:lnSpc>
                <a:spcPct val="100000"/>
              </a:lnSpc>
              <a:spcBef>
                <a:spcPts val="0"/>
              </a:spcBef>
              <a:spcAft>
                <a:spcPts val="0"/>
              </a:spcAft>
              <a:buClrTx/>
              <a:buSzTx/>
              <a:tabLst/>
              <a:defRPr/>
            </a:pPr>
            <a:r>
              <a:rPr kumimoji="0" lang="en-US" sz="1100" b="0" i="0" u="none" strike="noStrike" kern="1200" cap="none" spc="0" normalizeH="0" baseline="0" noProof="0">
                <a:ln>
                  <a:noFill/>
                </a:ln>
                <a:solidFill>
                  <a:srgbClr val="0070AD">
                    <a:lumMod val="50000"/>
                  </a:srgbClr>
                </a:solidFill>
                <a:effectLst/>
                <a:uLnTx/>
                <a:uFillTx/>
                <a:latin typeface="Verdana"/>
                <a:ea typeface="+mn-ea"/>
                <a:cs typeface="+mn-cs"/>
              </a:rPr>
              <a:t>What can/can’t legacy platforms do with data?</a:t>
            </a: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a:ln>
                <a:noFill/>
              </a:ln>
              <a:solidFill>
                <a:srgbClr val="0070AD">
                  <a:lumMod val="50000"/>
                </a:srgbClr>
              </a:solidFill>
              <a:effectLst/>
              <a:uLnTx/>
              <a:uFillTx/>
              <a:latin typeface="Verdana"/>
              <a:ea typeface="+mn-ea"/>
              <a:cs typeface="+mn-cs"/>
            </a:endParaRPr>
          </a:p>
          <a:p>
            <a:pPr marR="0" lvl="0" algn="l" defTabSz="1088239" rtl="0" eaLnBrk="1" fontAlgn="auto" latinLnBrk="0" hangingPunct="1">
              <a:lnSpc>
                <a:spcPct val="100000"/>
              </a:lnSpc>
              <a:spcBef>
                <a:spcPts val="0"/>
              </a:spcBef>
              <a:spcAft>
                <a:spcPts val="0"/>
              </a:spcAft>
              <a:buClrTx/>
              <a:buSzTx/>
              <a:tabLst/>
              <a:defRPr/>
            </a:pPr>
            <a:r>
              <a:rPr kumimoji="0" lang="en-US" sz="1400" b="1" i="0" u="none" strike="noStrike" kern="1200" cap="none" spc="0" normalizeH="0" baseline="0" noProof="0">
                <a:ln>
                  <a:noFill/>
                </a:ln>
                <a:solidFill>
                  <a:srgbClr val="0070AD">
                    <a:lumMod val="50000"/>
                  </a:srgbClr>
                </a:solidFill>
                <a:effectLst/>
                <a:uLnTx/>
                <a:uFillTx/>
                <a:latin typeface="Verdana"/>
                <a:ea typeface="+mn-ea"/>
                <a:cs typeface="+mn-cs"/>
              </a:rPr>
              <a:t>Data Dimension Matrix</a:t>
            </a:r>
          </a:p>
          <a:p>
            <a:pPr marR="0" lvl="0" algn="l" defTabSz="1088239" rtl="0" eaLnBrk="1" fontAlgn="auto" latinLnBrk="0" hangingPunct="1">
              <a:lnSpc>
                <a:spcPct val="100000"/>
              </a:lnSpc>
              <a:spcBef>
                <a:spcPts val="0"/>
              </a:spcBef>
              <a:spcAft>
                <a:spcPts val="0"/>
              </a:spcAft>
              <a:buClrTx/>
              <a:buSzTx/>
              <a:tabLst/>
              <a:defRPr/>
            </a:pPr>
            <a:r>
              <a:rPr kumimoji="0" lang="en-US" sz="1100" b="0" i="0" u="none" strike="noStrike" kern="1200" cap="none" spc="0" normalizeH="0" baseline="0" noProof="0">
                <a:ln>
                  <a:noFill/>
                </a:ln>
                <a:solidFill>
                  <a:srgbClr val="0070AD">
                    <a:lumMod val="50000"/>
                  </a:srgbClr>
                </a:solidFill>
                <a:effectLst/>
                <a:uLnTx/>
                <a:uFillTx/>
                <a:latin typeface="Verdana"/>
                <a:ea typeface="+mn-ea"/>
                <a:cs typeface="+mn-cs"/>
              </a:rPr>
              <a:t>Where are critical data domains covered today, and where are the gaps?</a:t>
            </a: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a:ln>
                <a:noFill/>
              </a:ln>
              <a:solidFill>
                <a:srgbClr val="0070AD">
                  <a:lumMod val="50000"/>
                </a:srgbClr>
              </a:solidFill>
              <a:effectLst/>
              <a:uLnTx/>
              <a:uFillTx/>
              <a:latin typeface="Verdana"/>
              <a:ea typeface="+mn-ea"/>
              <a:cs typeface="+mn-cs"/>
            </a:endParaRPr>
          </a:p>
          <a:p>
            <a:pPr marR="0" lvl="0" algn="l" defTabSz="1088239" rtl="0" eaLnBrk="1" fontAlgn="auto" latinLnBrk="0" hangingPunct="1">
              <a:lnSpc>
                <a:spcPct val="100000"/>
              </a:lnSpc>
              <a:spcBef>
                <a:spcPts val="0"/>
              </a:spcBef>
              <a:spcAft>
                <a:spcPts val="0"/>
              </a:spcAft>
              <a:buClrTx/>
              <a:buSzTx/>
              <a:tabLst/>
              <a:defRPr/>
            </a:pPr>
            <a:r>
              <a:rPr kumimoji="0" lang="en-US" sz="1400" b="1" i="0" u="none" strike="noStrike" kern="1200" cap="none" spc="0" normalizeH="0" baseline="0" noProof="0">
                <a:ln>
                  <a:noFill/>
                </a:ln>
                <a:solidFill>
                  <a:srgbClr val="0070AD">
                    <a:lumMod val="50000"/>
                  </a:srgbClr>
                </a:solidFill>
                <a:effectLst/>
                <a:uLnTx/>
                <a:uFillTx/>
                <a:latin typeface="Verdana"/>
                <a:ea typeface="+mn-ea"/>
                <a:cs typeface="+mn-cs"/>
              </a:rPr>
              <a:t>Transactional/Feedback/Insights/</a:t>
            </a:r>
          </a:p>
          <a:p>
            <a:pPr marR="0" lvl="0" algn="l" defTabSz="1088239" rtl="0" eaLnBrk="1" fontAlgn="auto" latinLnBrk="0" hangingPunct="1">
              <a:lnSpc>
                <a:spcPct val="100000"/>
              </a:lnSpc>
              <a:spcBef>
                <a:spcPts val="0"/>
              </a:spcBef>
              <a:spcAft>
                <a:spcPts val="0"/>
              </a:spcAft>
              <a:buClrTx/>
              <a:buSzTx/>
              <a:tabLst/>
              <a:defRPr/>
            </a:pPr>
            <a:r>
              <a:rPr kumimoji="0" lang="en-US" sz="1400" b="1" i="0" u="none" strike="noStrike" kern="1200" cap="none" spc="0" normalizeH="0" baseline="0" noProof="0">
                <a:ln>
                  <a:noFill/>
                </a:ln>
                <a:solidFill>
                  <a:srgbClr val="0070AD">
                    <a:lumMod val="50000"/>
                  </a:srgbClr>
                </a:solidFill>
                <a:effectLst/>
                <a:uLnTx/>
                <a:uFillTx/>
                <a:latin typeface="Verdana"/>
                <a:ea typeface="+mn-ea"/>
                <a:cs typeface="+mn-cs"/>
              </a:rPr>
              <a:t>Personalization Flows</a:t>
            </a:r>
          </a:p>
          <a:p>
            <a:pPr marR="0" lvl="0" algn="l" defTabSz="1088239" rtl="0" eaLnBrk="1" fontAlgn="auto" latinLnBrk="0" hangingPunct="1">
              <a:lnSpc>
                <a:spcPct val="100000"/>
              </a:lnSpc>
              <a:spcBef>
                <a:spcPts val="0"/>
              </a:spcBef>
              <a:spcAft>
                <a:spcPts val="0"/>
              </a:spcAft>
              <a:buClrTx/>
              <a:buSzTx/>
              <a:tabLst/>
              <a:defRPr/>
            </a:pPr>
            <a:r>
              <a:rPr kumimoji="0" lang="en-US" sz="1100" b="0" i="0" u="none" strike="noStrike" kern="1200" cap="none" spc="0" normalizeH="0" baseline="0" noProof="0">
                <a:ln>
                  <a:noFill/>
                </a:ln>
                <a:solidFill>
                  <a:srgbClr val="0070AD">
                    <a:lumMod val="50000"/>
                  </a:srgbClr>
                </a:solidFill>
                <a:effectLst/>
                <a:uLnTx/>
                <a:uFillTx/>
                <a:latin typeface="Verdana"/>
                <a:ea typeface="+mn-ea"/>
                <a:cs typeface="+mn-cs"/>
              </a:rPr>
              <a:t>Where are the flow gaps, and what can/can’t be addressed until Apps Modernization?</a:t>
            </a: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a:ln>
                <a:noFill/>
              </a:ln>
              <a:solidFill>
                <a:srgbClr val="0070AD">
                  <a:lumMod val="50000"/>
                </a:srgbClr>
              </a:solidFill>
              <a:effectLst/>
              <a:uLnTx/>
              <a:uFillTx/>
              <a:latin typeface="Verdana"/>
              <a:ea typeface="+mn-ea"/>
              <a:cs typeface="+mn-cs"/>
            </a:endParaRPr>
          </a:p>
          <a:p>
            <a:pPr marR="0" lvl="0" algn="l" defTabSz="1088239" rtl="0" eaLnBrk="1" fontAlgn="auto" latinLnBrk="0" hangingPunct="1">
              <a:lnSpc>
                <a:spcPct val="100000"/>
              </a:lnSpc>
              <a:spcBef>
                <a:spcPts val="0"/>
              </a:spcBef>
              <a:spcAft>
                <a:spcPts val="0"/>
              </a:spcAft>
              <a:buClrTx/>
              <a:buSzTx/>
              <a:tabLst/>
              <a:defRPr/>
            </a:pPr>
            <a:r>
              <a:rPr kumimoji="0" lang="en-US" sz="1400" b="1" i="0" u="none" strike="noStrike" kern="1200" cap="none" spc="0" normalizeH="0" baseline="0" noProof="0">
                <a:ln>
                  <a:noFill/>
                </a:ln>
                <a:solidFill>
                  <a:srgbClr val="0070AD">
                    <a:lumMod val="50000"/>
                  </a:srgbClr>
                </a:solidFill>
                <a:effectLst/>
                <a:uLnTx/>
                <a:uFillTx/>
                <a:latin typeface="Verdana"/>
                <a:ea typeface="+mn-ea"/>
                <a:cs typeface="+mn-cs"/>
              </a:rPr>
              <a:t>Customer Data Experience Enablers</a:t>
            </a:r>
            <a:endParaRPr lang="en-US" sz="1400">
              <a:solidFill>
                <a:srgbClr val="0070AD">
                  <a:lumMod val="50000"/>
                </a:srgbClr>
              </a:solidFill>
              <a:latin typeface="Verdana"/>
            </a:endParaRPr>
          </a:p>
          <a:p>
            <a:pPr lvl="0">
              <a:defRPr/>
            </a:pPr>
            <a:r>
              <a:rPr lang="en-US" sz="1100">
                <a:solidFill>
                  <a:srgbClr val="0070AD">
                    <a:lumMod val="50000"/>
                  </a:srgbClr>
                </a:solidFill>
                <a:latin typeface="Verdana"/>
              </a:rPr>
              <a:t>High-level view of the customer data digital interactions and logging capabilities throughout the customer lifecycle</a:t>
            </a:r>
          </a:p>
        </p:txBody>
      </p:sp>
      <p:sp>
        <p:nvSpPr>
          <p:cNvPr id="18" name="TextBox 17">
            <a:extLst>
              <a:ext uri="{FF2B5EF4-FFF2-40B4-BE49-F238E27FC236}">
                <a16:creationId xmlns:a16="http://schemas.microsoft.com/office/drawing/2014/main" id="{615519D8-CE78-4245-8660-E7E3715B2129}"/>
              </a:ext>
            </a:extLst>
          </p:cNvPr>
          <p:cNvSpPr txBox="1"/>
          <p:nvPr/>
        </p:nvSpPr>
        <p:spPr>
          <a:xfrm>
            <a:off x="82751" y="1120361"/>
            <a:ext cx="2406449" cy="646331"/>
          </a:xfrm>
          <a:prstGeom prst="rect">
            <a:avLst/>
          </a:prstGeom>
          <a:noFill/>
        </p:spPr>
        <p:txBody>
          <a:bodyPr wrap="square" rtlCol="0">
            <a:spAutoFit/>
          </a:bodyP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70AD"/>
                </a:solidFill>
                <a:effectLst/>
                <a:uLnTx/>
                <a:uFillTx/>
                <a:latin typeface="Verdana"/>
                <a:ea typeface="+mn-ea"/>
                <a:cs typeface="+mn-cs"/>
              </a:rPr>
              <a:t>Business Partner Interview Focus</a:t>
            </a:r>
          </a:p>
        </p:txBody>
      </p:sp>
      <p:sp>
        <p:nvSpPr>
          <p:cNvPr id="19" name="Isosceles Triangle 18">
            <a:extLst>
              <a:ext uri="{FF2B5EF4-FFF2-40B4-BE49-F238E27FC236}">
                <a16:creationId xmlns:a16="http://schemas.microsoft.com/office/drawing/2014/main" id="{25383F29-7F4A-4791-90CA-226640E179C5}"/>
              </a:ext>
            </a:extLst>
          </p:cNvPr>
          <p:cNvSpPr/>
          <p:nvPr/>
        </p:nvSpPr>
        <p:spPr>
          <a:xfrm rot="5400000" flipH="1">
            <a:off x="1888430" y="3354631"/>
            <a:ext cx="1334191" cy="270229"/>
          </a:xfrm>
          <a:prstGeom prst="triangle">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err="1">
              <a:ln>
                <a:noFill/>
              </a:ln>
              <a:solidFill>
                <a:srgbClr val="0070AD">
                  <a:lumMod val="50000"/>
                </a:srgbClr>
              </a:solidFill>
              <a:effectLst/>
              <a:uLnTx/>
              <a:uFillTx/>
              <a:latin typeface="Verdana"/>
              <a:ea typeface="+mn-ea"/>
              <a:cs typeface="+mn-cs"/>
            </a:endParaRPr>
          </a:p>
        </p:txBody>
      </p:sp>
      <p:grpSp>
        <p:nvGrpSpPr>
          <p:cNvPr id="20" name="Group 19">
            <a:extLst>
              <a:ext uri="{FF2B5EF4-FFF2-40B4-BE49-F238E27FC236}">
                <a16:creationId xmlns:a16="http://schemas.microsoft.com/office/drawing/2014/main" id="{8C7756C5-A4B9-475D-A2C9-67B22769482B}"/>
              </a:ext>
            </a:extLst>
          </p:cNvPr>
          <p:cNvGrpSpPr/>
          <p:nvPr/>
        </p:nvGrpSpPr>
        <p:grpSpPr>
          <a:xfrm>
            <a:off x="2732847" y="1860483"/>
            <a:ext cx="443907" cy="400110"/>
            <a:chOff x="7032104" y="799290"/>
            <a:chExt cx="661897" cy="596594"/>
          </a:xfrm>
        </p:grpSpPr>
        <p:sp>
          <p:nvSpPr>
            <p:cNvPr id="21" name="Oval 20">
              <a:extLst>
                <a:ext uri="{FF2B5EF4-FFF2-40B4-BE49-F238E27FC236}">
                  <a16:creationId xmlns:a16="http://schemas.microsoft.com/office/drawing/2014/main" id="{46BE8003-D71C-4953-8783-8F438E598F6E}"/>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40"/>
            </a:p>
          </p:txBody>
        </p:sp>
        <p:sp>
          <p:nvSpPr>
            <p:cNvPr id="22" name="TextBox 21">
              <a:extLst>
                <a:ext uri="{FF2B5EF4-FFF2-40B4-BE49-F238E27FC236}">
                  <a16:creationId xmlns:a16="http://schemas.microsoft.com/office/drawing/2014/main" id="{0D015320-B641-4B75-BEB3-DE4ED9D7053D}"/>
                </a:ext>
              </a:extLst>
            </p:cNvPr>
            <p:cNvSpPr txBox="1"/>
            <p:nvPr/>
          </p:nvSpPr>
          <p:spPr>
            <a:xfrm>
              <a:off x="7045929" y="799290"/>
              <a:ext cx="648072" cy="596594"/>
            </a:xfrm>
            <a:prstGeom prst="rect">
              <a:avLst/>
            </a:prstGeom>
            <a:noFill/>
          </p:spPr>
          <p:txBody>
            <a:bodyPr wrap="square" rtlCol="0">
              <a:spAutoFit/>
            </a:bodyPr>
            <a:lstStyle/>
            <a:p>
              <a:r>
                <a:rPr lang="en-US" sz="2000" b="1">
                  <a:solidFill>
                    <a:schemeClr val="bg1"/>
                  </a:solidFill>
                  <a:latin typeface="Raleway ExtraBold" charset="0"/>
                  <a:ea typeface="Raleway ExtraBold" charset="0"/>
                  <a:cs typeface="Raleway ExtraBold" charset="0"/>
                </a:rPr>
                <a:t>1</a:t>
              </a:r>
            </a:p>
          </p:txBody>
        </p:sp>
      </p:grpSp>
      <p:pic>
        <p:nvPicPr>
          <p:cNvPr id="23" name="Picture 22" descr="A close up of a device&#10;&#10;Description automatically generated">
            <a:extLst>
              <a:ext uri="{FF2B5EF4-FFF2-40B4-BE49-F238E27FC236}">
                <a16:creationId xmlns:a16="http://schemas.microsoft.com/office/drawing/2014/main" id="{41EF4921-D26E-4441-97FB-BF4447970642}"/>
              </a:ext>
            </a:extLst>
          </p:cNvPr>
          <p:cNvPicPr>
            <a:picLocks noChangeAspect="1"/>
          </p:cNvPicPr>
          <p:nvPr/>
        </p:nvPicPr>
        <p:blipFill>
          <a:blip r:embed="rId4"/>
          <a:stretch>
            <a:fillRect/>
          </a:stretch>
        </p:blipFill>
        <p:spPr>
          <a:xfrm>
            <a:off x="11471588" y="1123847"/>
            <a:ext cx="589178" cy="589178"/>
          </a:xfrm>
          <a:prstGeom prst="rect">
            <a:avLst/>
          </a:prstGeom>
        </p:spPr>
      </p:pic>
      <p:cxnSp>
        <p:nvCxnSpPr>
          <p:cNvPr id="24" name="Straight Connector 23">
            <a:extLst>
              <a:ext uri="{FF2B5EF4-FFF2-40B4-BE49-F238E27FC236}">
                <a16:creationId xmlns:a16="http://schemas.microsoft.com/office/drawing/2014/main" id="{8ECB3D07-3144-4DEF-B14C-BAB17E4CF792}"/>
              </a:ext>
            </a:extLst>
          </p:cNvPr>
          <p:cNvCxnSpPr>
            <a:cxnSpLocks/>
          </p:cNvCxnSpPr>
          <p:nvPr/>
        </p:nvCxnSpPr>
        <p:spPr>
          <a:xfrm flipH="1">
            <a:off x="3140810" y="2469489"/>
            <a:ext cx="877179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09F4AE-5DCD-4B08-BD49-F59BEE9BAEBF}"/>
              </a:ext>
            </a:extLst>
          </p:cNvPr>
          <p:cNvCxnSpPr>
            <a:cxnSpLocks/>
          </p:cNvCxnSpPr>
          <p:nvPr/>
        </p:nvCxnSpPr>
        <p:spPr>
          <a:xfrm flipH="1">
            <a:off x="3140810" y="3087556"/>
            <a:ext cx="877179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2945410-6D5E-46E6-905D-9B1F56C225D1}"/>
              </a:ext>
            </a:extLst>
          </p:cNvPr>
          <p:cNvCxnSpPr>
            <a:cxnSpLocks/>
          </p:cNvCxnSpPr>
          <p:nvPr/>
        </p:nvCxnSpPr>
        <p:spPr>
          <a:xfrm flipH="1">
            <a:off x="3140809" y="3870510"/>
            <a:ext cx="877179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26486AA-0320-42C0-983C-2E447D304DCB}"/>
              </a:ext>
            </a:extLst>
          </p:cNvPr>
          <p:cNvCxnSpPr>
            <a:cxnSpLocks/>
          </p:cNvCxnSpPr>
          <p:nvPr/>
        </p:nvCxnSpPr>
        <p:spPr>
          <a:xfrm flipH="1">
            <a:off x="3140810" y="4811281"/>
            <a:ext cx="877179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BA817CF2-60A3-4DBD-9519-3A3F6BD89DBE}"/>
              </a:ext>
            </a:extLst>
          </p:cNvPr>
          <p:cNvGrpSpPr/>
          <p:nvPr/>
        </p:nvGrpSpPr>
        <p:grpSpPr>
          <a:xfrm>
            <a:off x="2732847" y="2469565"/>
            <a:ext cx="443907" cy="400110"/>
            <a:chOff x="7032104" y="799290"/>
            <a:chExt cx="661897" cy="596594"/>
          </a:xfrm>
        </p:grpSpPr>
        <p:sp>
          <p:nvSpPr>
            <p:cNvPr id="30" name="Oval 20">
              <a:extLst>
                <a:ext uri="{FF2B5EF4-FFF2-40B4-BE49-F238E27FC236}">
                  <a16:creationId xmlns:a16="http://schemas.microsoft.com/office/drawing/2014/main" id="{B89A9EF7-6103-4D06-B219-941557606174}"/>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40"/>
            </a:p>
          </p:txBody>
        </p:sp>
        <p:sp>
          <p:nvSpPr>
            <p:cNvPr id="31" name="TextBox 30">
              <a:extLst>
                <a:ext uri="{FF2B5EF4-FFF2-40B4-BE49-F238E27FC236}">
                  <a16:creationId xmlns:a16="http://schemas.microsoft.com/office/drawing/2014/main" id="{389E4B93-9C59-4FCC-9AC3-B9EE2DA8450B}"/>
                </a:ext>
              </a:extLst>
            </p:cNvPr>
            <p:cNvSpPr txBox="1"/>
            <p:nvPr/>
          </p:nvSpPr>
          <p:spPr>
            <a:xfrm>
              <a:off x="7045929" y="799290"/>
              <a:ext cx="648072" cy="596594"/>
            </a:xfrm>
            <a:prstGeom prst="rect">
              <a:avLst/>
            </a:prstGeom>
            <a:noFill/>
          </p:spPr>
          <p:txBody>
            <a:bodyPr wrap="square" rtlCol="0">
              <a:spAutoFit/>
            </a:bodyPr>
            <a:lstStyle/>
            <a:p>
              <a:r>
                <a:rPr lang="en-US" sz="2000" b="1">
                  <a:solidFill>
                    <a:schemeClr val="bg1"/>
                  </a:solidFill>
                  <a:latin typeface="Raleway ExtraBold" charset="0"/>
                  <a:ea typeface="Raleway ExtraBold" charset="0"/>
                  <a:cs typeface="Raleway ExtraBold" charset="0"/>
                </a:rPr>
                <a:t>2</a:t>
              </a:r>
            </a:p>
          </p:txBody>
        </p:sp>
      </p:grpSp>
      <p:grpSp>
        <p:nvGrpSpPr>
          <p:cNvPr id="32" name="Group 31">
            <a:extLst>
              <a:ext uri="{FF2B5EF4-FFF2-40B4-BE49-F238E27FC236}">
                <a16:creationId xmlns:a16="http://schemas.microsoft.com/office/drawing/2014/main" id="{E6591E58-F7D0-4232-BE2C-839DF88101CB}"/>
              </a:ext>
            </a:extLst>
          </p:cNvPr>
          <p:cNvGrpSpPr/>
          <p:nvPr/>
        </p:nvGrpSpPr>
        <p:grpSpPr>
          <a:xfrm>
            <a:off x="2732847" y="3064108"/>
            <a:ext cx="443907" cy="400110"/>
            <a:chOff x="7032104" y="799289"/>
            <a:chExt cx="661897" cy="596593"/>
          </a:xfrm>
        </p:grpSpPr>
        <p:sp>
          <p:nvSpPr>
            <p:cNvPr id="33" name="Oval 20">
              <a:extLst>
                <a:ext uri="{FF2B5EF4-FFF2-40B4-BE49-F238E27FC236}">
                  <a16:creationId xmlns:a16="http://schemas.microsoft.com/office/drawing/2014/main" id="{217A01D2-9494-4747-974F-DCD9688AFEC4}"/>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40"/>
            </a:p>
          </p:txBody>
        </p:sp>
        <p:sp>
          <p:nvSpPr>
            <p:cNvPr id="34" name="TextBox 33">
              <a:extLst>
                <a:ext uri="{FF2B5EF4-FFF2-40B4-BE49-F238E27FC236}">
                  <a16:creationId xmlns:a16="http://schemas.microsoft.com/office/drawing/2014/main" id="{AE2B386B-52DC-4CC6-A7B2-D38E81728428}"/>
                </a:ext>
              </a:extLst>
            </p:cNvPr>
            <p:cNvSpPr txBox="1"/>
            <p:nvPr/>
          </p:nvSpPr>
          <p:spPr>
            <a:xfrm>
              <a:off x="7045929" y="799289"/>
              <a:ext cx="648072" cy="596593"/>
            </a:xfrm>
            <a:prstGeom prst="rect">
              <a:avLst/>
            </a:prstGeom>
            <a:noFill/>
          </p:spPr>
          <p:txBody>
            <a:bodyPr wrap="square" rtlCol="0">
              <a:spAutoFit/>
            </a:bodyPr>
            <a:lstStyle/>
            <a:p>
              <a:r>
                <a:rPr lang="en-US" sz="2000" b="1">
                  <a:solidFill>
                    <a:schemeClr val="bg1"/>
                  </a:solidFill>
                  <a:latin typeface="Raleway ExtraBold" charset="0"/>
                  <a:ea typeface="Raleway ExtraBold" charset="0"/>
                  <a:cs typeface="Raleway ExtraBold" charset="0"/>
                </a:rPr>
                <a:t>3</a:t>
              </a:r>
            </a:p>
          </p:txBody>
        </p:sp>
      </p:grpSp>
      <p:grpSp>
        <p:nvGrpSpPr>
          <p:cNvPr id="35" name="Group 34">
            <a:extLst>
              <a:ext uri="{FF2B5EF4-FFF2-40B4-BE49-F238E27FC236}">
                <a16:creationId xmlns:a16="http://schemas.microsoft.com/office/drawing/2014/main" id="{FC249358-D42A-4F7E-A2A8-DEEF53F54140}"/>
              </a:ext>
            </a:extLst>
          </p:cNvPr>
          <p:cNvGrpSpPr/>
          <p:nvPr/>
        </p:nvGrpSpPr>
        <p:grpSpPr>
          <a:xfrm>
            <a:off x="2732847" y="3853429"/>
            <a:ext cx="443907" cy="400110"/>
            <a:chOff x="7032104" y="799290"/>
            <a:chExt cx="661897" cy="596594"/>
          </a:xfrm>
        </p:grpSpPr>
        <p:sp>
          <p:nvSpPr>
            <p:cNvPr id="36" name="Oval 20">
              <a:extLst>
                <a:ext uri="{FF2B5EF4-FFF2-40B4-BE49-F238E27FC236}">
                  <a16:creationId xmlns:a16="http://schemas.microsoft.com/office/drawing/2014/main" id="{864AF800-1307-45A0-AD9D-59603C6BB82A}"/>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40"/>
            </a:p>
          </p:txBody>
        </p:sp>
        <p:sp>
          <p:nvSpPr>
            <p:cNvPr id="37" name="TextBox 36">
              <a:extLst>
                <a:ext uri="{FF2B5EF4-FFF2-40B4-BE49-F238E27FC236}">
                  <a16:creationId xmlns:a16="http://schemas.microsoft.com/office/drawing/2014/main" id="{2F47C055-97C7-4E3D-B267-2B67E43B14A8}"/>
                </a:ext>
              </a:extLst>
            </p:cNvPr>
            <p:cNvSpPr txBox="1"/>
            <p:nvPr/>
          </p:nvSpPr>
          <p:spPr>
            <a:xfrm>
              <a:off x="7045929" y="799290"/>
              <a:ext cx="648072" cy="596594"/>
            </a:xfrm>
            <a:prstGeom prst="rect">
              <a:avLst/>
            </a:prstGeom>
            <a:noFill/>
          </p:spPr>
          <p:txBody>
            <a:bodyPr wrap="square" rtlCol="0">
              <a:spAutoFit/>
            </a:bodyPr>
            <a:lstStyle/>
            <a:p>
              <a:r>
                <a:rPr lang="en-US" sz="2000" b="1">
                  <a:solidFill>
                    <a:schemeClr val="bg1"/>
                  </a:solidFill>
                  <a:latin typeface="Raleway ExtraBold" charset="0"/>
                  <a:ea typeface="Raleway ExtraBold" charset="0"/>
                  <a:cs typeface="Raleway ExtraBold" charset="0"/>
                </a:rPr>
                <a:t>4</a:t>
              </a:r>
            </a:p>
          </p:txBody>
        </p:sp>
      </p:grpSp>
      <p:grpSp>
        <p:nvGrpSpPr>
          <p:cNvPr id="38" name="Group 37">
            <a:extLst>
              <a:ext uri="{FF2B5EF4-FFF2-40B4-BE49-F238E27FC236}">
                <a16:creationId xmlns:a16="http://schemas.microsoft.com/office/drawing/2014/main" id="{A14453F6-65BC-4D78-B919-97200F253687}"/>
              </a:ext>
            </a:extLst>
          </p:cNvPr>
          <p:cNvGrpSpPr/>
          <p:nvPr/>
        </p:nvGrpSpPr>
        <p:grpSpPr>
          <a:xfrm>
            <a:off x="2732847" y="4805474"/>
            <a:ext cx="443907" cy="400110"/>
            <a:chOff x="7032104" y="799290"/>
            <a:chExt cx="661897" cy="596594"/>
          </a:xfrm>
        </p:grpSpPr>
        <p:sp>
          <p:nvSpPr>
            <p:cNvPr id="39" name="Oval 20">
              <a:extLst>
                <a:ext uri="{FF2B5EF4-FFF2-40B4-BE49-F238E27FC236}">
                  <a16:creationId xmlns:a16="http://schemas.microsoft.com/office/drawing/2014/main" id="{8336AC77-D21A-438E-9A07-C76E2BD91B53}"/>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40"/>
            </a:p>
          </p:txBody>
        </p:sp>
        <p:sp>
          <p:nvSpPr>
            <p:cNvPr id="40" name="TextBox 39">
              <a:extLst>
                <a:ext uri="{FF2B5EF4-FFF2-40B4-BE49-F238E27FC236}">
                  <a16:creationId xmlns:a16="http://schemas.microsoft.com/office/drawing/2014/main" id="{09B773A0-EA88-4FBF-95BD-3DAD2B6BB19F}"/>
                </a:ext>
              </a:extLst>
            </p:cNvPr>
            <p:cNvSpPr txBox="1"/>
            <p:nvPr/>
          </p:nvSpPr>
          <p:spPr>
            <a:xfrm>
              <a:off x="7045929" y="799290"/>
              <a:ext cx="648072" cy="596594"/>
            </a:xfrm>
            <a:prstGeom prst="rect">
              <a:avLst/>
            </a:prstGeom>
            <a:noFill/>
          </p:spPr>
          <p:txBody>
            <a:bodyPr wrap="square" rtlCol="0">
              <a:spAutoFit/>
            </a:bodyPr>
            <a:lstStyle/>
            <a:p>
              <a:r>
                <a:rPr lang="en-US" sz="2000" b="1">
                  <a:solidFill>
                    <a:schemeClr val="bg1"/>
                  </a:solidFill>
                  <a:latin typeface="Raleway ExtraBold" charset="0"/>
                  <a:ea typeface="Raleway ExtraBold" charset="0"/>
                  <a:cs typeface="Raleway ExtraBold" charset="0"/>
                </a:rPr>
                <a:t>5</a:t>
              </a:r>
            </a:p>
          </p:txBody>
        </p:sp>
      </p:grpSp>
      <p:sp>
        <p:nvSpPr>
          <p:cNvPr id="41" name="TextBox 40">
            <a:extLst>
              <a:ext uri="{FF2B5EF4-FFF2-40B4-BE49-F238E27FC236}">
                <a16:creationId xmlns:a16="http://schemas.microsoft.com/office/drawing/2014/main" id="{C87B9381-4AFC-4260-A9F7-9D031BDD2B23}"/>
              </a:ext>
            </a:extLst>
          </p:cNvPr>
          <p:cNvSpPr txBox="1"/>
          <p:nvPr/>
        </p:nvSpPr>
        <p:spPr>
          <a:xfrm>
            <a:off x="7505700" y="1074194"/>
            <a:ext cx="1082371" cy="738664"/>
          </a:xfrm>
          <a:prstGeom prst="rect">
            <a:avLst/>
          </a:prstGeom>
          <a:noFill/>
        </p:spPr>
        <p:txBody>
          <a:bodyPr wrap="square" rtlCol="0">
            <a:spAutoFit/>
          </a:bodyP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0AD"/>
                </a:solidFill>
                <a:effectLst/>
                <a:uLnTx/>
                <a:uFillTx/>
                <a:latin typeface="Verdana"/>
                <a:ea typeface="+mn-ea"/>
                <a:cs typeface="+mn-cs"/>
              </a:rPr>
              <a:t>Leading Utility Clients</a:t>
            </a:r>
          </a:p>
        </p:txBody>
      </p:sp>
      <p:sp>
        <p:nvSpPr>
          <p:cNvPr id="42" name="TextBox 41">
            <a:extLst>
              <a:ext uri="{FF2B5EF4-FFF2-40B4-BE49-F238E27FC236}">
                <a16:creationId xmlns:a16="http://schemas.microsoft.com/office/drawing/2014/main" id="{C8D20DFF-4194-4A86-9E89-958B9138837A}"/>
              </a:ext>
            </a:extLst>
          </p:cNvPr>
          <p:cNvSpPr txBox="1"/>
          <p:nvPr/>
        </p:nvSpPr>
        <p:spPr>
          <a:xfrm>
            <a:off x="8498832" y="1289638"/>
            <a:ext cx="3693168" cy="307777"/>
          </a:xfrm>
          <a:prstGeom prst="rect">
            <a:avLst/>
          </a:prstGeom>
          <a:noFill/>
        </p:spPr>
        <p:txBody>
          <a:bodyPr wrap="square" rtlCol="0">
            <a:spAutoFit/>
          </a:bodyP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0AD"/>
                </a:solidFill>
                <a:effectLst/>
                <a:uLnTx/>
                <a:uFillTx/>
                <a:latin typeface="Verdana"/>
                <a:ea typeface="+mn-ea"/>
                <a:cs typeface="+mn-cs"/>
              </a:rPr>
              <a:t>Observations</a:t>
            </a:r>
          </a:p>
        </p:txBody>
      </p:sp>
      <p:cxnSp>
        <p:nvCxnSpPr>
          <p:cNvPr id="43" name="Straight Connector 42">
            <a:extLst>
              <a:ext uri="{FF2B5EF4-FFF2-40B4-BE49-F238E27FC236}">
                <a16:creationId xmlns:a16="http://schemas.microsoft.com/office/drawing/2014/main" id="{0B5DC244-40A2-4169-9B87-D33A82A3FDF6}"/>
              </a:ext>
            </a:extLst>
          </p:cNvPr>
          <p:cNvCxnSpPr>
            <a:cxnSpLocks/>
          </p:cNvCxnSpPr>
          <p:nvPr/>
        </p:nvCxnSpPr>
        <p:spPr>
          <a:xfrm>
            <a:off x="7649947" y="1932986"/>
            <a:ext cx="0" cy="366685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A0D4F9-9EB3-495C-B829-88E42FB324F3}"/>
              </a:ext>
            </a:extLst>
          </p:cNvPr>
          <p:cNvCxnSpPr>
            <a:cxnSpLocks/>
          </p:cNvCxnSpPr>
          <p:nvPr/>
        </p:nvCxnSpPr>
        <p:spPr>
          <a:xfrm>
            <a:off x="8498831" y="1916213"/>
            <a:ext cx="0" cy="366685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0146CC9-48DF-4C93-962C-19DC26326F49}"/>
              </a:ext>
            </a:extLst>
          </p:cNvPr>
          <p:cNvSpPr txBox="1"/>
          <p:nvPr/>
        </p:nvSpPr>
        <p:spPr>
          <a:xfrm>
            <a:off x="8037643" y="6093574"/>
            <a:ext cx="1236261" cy="138499"/>
          </a:xfrm>
          <a:prstGeom prst="rect">
            <a:avLst/>
          </a:prstGeom>
          <a:noFill/>
          <a:ln>
            <a:noFill/>
          </a:ln>
        </p:spPr>
        <p:txBody>
          <a:bodyPr wrap="square" lIns="0" tIns="0" rIns="0" bIns="0" rtlCol="0">
            <a:spAutoFit/>
          </a:bodyPr>
          <a:lstStyle/>
          <a:p>
            <a:pPr defTabSz="914400">
              <a:defRPr/>
            </a:pPr>
            <a:r>
              <a:rPr lang="en-US" sz="900">
                <a:solidFill>
                  <a:srgbClr val="0070AD"/>
                </a:solidFill>
                <a:ea typeface="MS PGothic" pitchFamily="34" charset="-128"/>
              </a:rPr>
              <a:t>Emerging Plan</a:t>
            </a:r>
          </a:p>
        </p:txBody>
      </p:sp>
      <p:sp>
        <p:nvSpPr>
          <p:cNvPr id="46" name="Oval 45">
            <a:extLst>
              <a:ext uri="{FF2B5EF4-FFF2-40B4-BE49-F238E27FC236}">
                <a16:creationId xmlns:a16="http://schemas.microsoft.com/office/drawing/2014/main" id="{5252C9B9-417C-45CE-9595-31A46CE909EB}"/>
              </a:ext>
            </a:extLst>
          </p:cNvPr>
          <p:cNvSpPr/>
          <p:nvPr/>
        </p:nvSpPr>
        <p:spPr>
          <a:xfrm>
            <a:off x="7727587" y="6052850"/>
            <a:ext cx="228600" cy="228600"/>
          </a:xfrm>
          <a:prstGeom prst="ellipse">
            <a:avLst/>
          </a:prstGeom>
          <a:gradFill>
            <a:gsLst>
              <a:gs pos="20000">
                <a:srgbClr val="FF0000"/>
              </a:gs>
              <a:gs pos="75000">
                <a:srgbClr val="FFFF00"/>
              </a:gs>
            </a:gsLst>
            <a:lin ang="0" scaled="0"/>
          </a:gradFill>
          <a:ln w="9525" cap="flat" cmpd="sng" algn="ctr">
            <a:solidFill>
              <a:srgbClr val="000E42"/>
            </a:solidFill>
            <a:prstDash val="solid"/>
          </a:ln>
          <a:effectLst/>
        </p:spPr>
        <p:txBody>
          <a:bodyPr lIns="0" tIns="0" rIns="0" bIns="0" rtlCol="0" anchor="ctr"/>
          <a:lstStyle/>
          <a:p>
            <a:pPr marL="0" marR="0" lvl="0" indent="0" algn="ctr" defTabSz="844083"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prstClr val="black"/>
              </a:solidFill>
              <a:effectLst/>
              <a:uLnTx/>
              <a:uFillTx/>
              <a:ea typeface="+mn-ea"/>
              <a:cs typeface="+mn-cs"/>
            </a:endParaRPr>
          </a:p>
        </p:txBody>
      </p:sp>
      <p:sp>
        <p:nvSpPr>
          <p:cNvPr id="47" name="TextBox 46">
            <a:extLst>
              <a:ext uri="{FF2B5EF4-FFF2-40B4-BE49-F238E27FC236}">
                <a16:creationId xmlns:a16="http://schemas.microsoft.com/office/drawing/2014/main" id="{766D8DA9-31FD-4B0E-88F8-DE078DC27149}"/>
              </a:ext>
            </a:extLst>
          </p:cNvPr>
          <p:cNvSpPr txBox="1"/>
          <p:nvPr/>
        </p:nvSpPr>
        <p:spPr>
          <a:xfrm>
            <a:off x="5971091" y="6093574"/>
            <a:ext cx="1528860" cy="138499"/>
          </a:xfrm>
          <a:prstGeom prst="rect">
            <a:avLst/>
          </a:prstGeom>
          <a:noFill/>
          <a:ln>
            <a:noFill/>
          </a:ln>
        </p:spPr>
        <p:txBody>
          <a:bodyPr wrap="square" lIns="0" tIns="0" rIns="0" bIns="0" rtlCol="0">
            <a:spAutoFit/>
          </a:bodyPr>
          <a:lstStyle/>
          <a:p>
            <a:pPr defTabSz="914400">
              <a:defRPr/>
            </a:pPr>
            <a:r>
              <a:rPr lang="en-US" sz="900">
                <a:solidFill>
                  <a:srgbClr val="0070AD"/>
                </a:solidFill>
                <a:ea typeface="MS PGothic" pitchFamily="34" charset="-128"/>
              </a:rPr>
              <a:t>Function Initiated</a:t>
            </a:r>
          </a:p>
        </p:txBody>
      </p:sp>
      <p:sp>
        <p:nvSpPr>
          <p:cNvPr id="48" name="Oval 47">
            <a:extLst>
              <a:ext uri="{FF2B5EF4-FFF2-40B4-BE49-F238E27FC236}">
                <a16:creationId xmlns:a16="http://schemas.microsoft.com/office/drawing/2014/main" id="{04F0DA4E-0ABD-4F7B-9059-400375F5C67F}"/>
              </a:ext>
            </a:extLst>
          </p:cNvPr>
          <p:cNvSpPr/>
          <p:nvPr/>
        </p:nvSpPr>
        <p:spPr>
          <a:xfrm>
            <a:off x="5654571" y="6052850"/>
            <a:ext cx="228600" cy="228600"/>
          </a:xfrm>
          <a:prstGeom prst="ellipse">
            <a:avLst/>
          </a:prstGeom>
          <a:solidFill>
            <a:srgbClr val="FFFF00"/>
          </a:solidFill>
          <a:ln w="9525" cap="flat" cmpd="sng" algn="ctr">
            <a:solidFill>
              <a:srgbClr val="000E42"/>
            </a:solidFill>
            <a:prstDash val="solid"/>
          </a:ln>
          <a:effectLst/>
        </p:spPr>
        <p:txBody>
          <a:bodyPr lIns="0" tIns="0" rIns="0" bIns="0" rtlCol="0" anchor="ctr"/>
          <a:lstStyle/>
          <a:p>
            <a:pPr marL="0" marR="0" lvl="0" indent="0" algn="ctr" defTabSz="844083"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prstClr val="black"/>
              </a:solidFill>
              <a:effectLst/>
              <a:uLnTx/>
              <a:uFillTx/>
              <a:ea typeface="+mn-ea"/>
              <a:cs typeface="+mn-cs"/>
            </a:endParaRPr>
          </a:p>
        </p:txBody>
      </p:sp>
      <p:sp>
        <p:nvSpPr>
          <p:cNvPr id="49" name="TextBox 48">
            <a:extLst>
              <a:ext uri="{FF2B5EF4-FFF2-40B4-BE49-F238E27FC236}">
                <a16:creationId xmlns:a16="http://schemas.microsoft.com/office/drawing/2014/main" id="{8D01F92C-B426-480A-9649-B9E6749CADCA}"/>
              </a:ext>
            </a:extLst>
          </p:cNvPr>
          <p:cNvSpPr txBox="1"/>
          <p:nvPr/>
        </p:nvSpPr>
        <p:spPr>
          <a:xfrm>
            <a:off x="9918599" y="6093574"/>
            <a:ext cx="1067182" cy="138499"/>
          </a:xfrm>
          <a:prstGeom prst="rect">
            <a:avLst/>
          </a:prstGeom>
          <a:noFill/>
          <a:ln>
            <a:noFill/>
          </a:ln>
        </p:spPr>
        <p:txBody>
          <a:bodyPr wrap="square" lIns="0" tIns="0" rIns="0" bIns="0" rtlCol="0">
            <a:spAutoFit/>
          </a:bodyPr>
          <a:lstStyle/>
          <a:p>
            <a:pPr defTabSz="914400">
              <a:defRPr/>
            </a:pPr>
            <a:r>
              <a:rPr lang="en-US" sz="900">
                <a:solidFill>
                  <a:srgbClr val="0070AD"/>
                </a:solidFill>
                <a:ea typeface="MS PGothic" pitchFamily="34" charset="-128"/>
              </a:rPr>
              <a:t>Opportunity</a:t>
            </a:r>
          </a:p>
        </p:txBody>
      </p:sp>
      <p:sp>
        <p:nvSpPr>
          <p:cNvPr id="50" name="Oval 49">
            <a:extLst>
              <a:ext uri="{FF2B5EF4-FFF2-40B4-BE49-F238E27FC236}">
                <a16:creationId xmlns:a16="http://schemas.microsoft.com/office/drawing/2014/main" id="{167214E8-4329-463E-AC07-B0AB2FA799D2}"/>
              </a:ext>
            </a:extLst>
          </p:cNvPr>
          <p:cNvSpPr/>
          <p:nvPr/>
        </p:nvSpPr>
        <p:spPr>
          <a:xfrm>
            <a:off x="9615687" y="6052850"/>
            <a:ext cx="228600" cy="228600"/>
          </a:xfrm>
          <a:prstGeom prst="ellipse">
            <a:avLst/>
          </a:prstGeom>
          <a:solidFill>
            <a:srgbClr val="FF0000"/>
          </a:solidFill>
          <a:ln w="9525" cap="flat" cmpd="sng" algn="ctr">
            <a:solidFill>
              <a:srgbClr val="000E42"/>
            </a:solidFill>
            <a:prstDash val="solid"/>
          </a:ln>
          <a:effectLst/>
        </p:spPr>
        <p:txBody>
          <a:bodyPr lIns="0" tIns="0" rIns="0" bIns="0" rtlCol="0" anchor="ctr"/>
          <a:lstStyle/>
          <a:p>
            <a:pPr marL="0" marR="0" lvl="0" indent="0" algn="ctr" defTabSz="844083"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prstClr val="black"/>
              </a:solidFill>
              <a:effectLst/>
              <a:uLnTx/>
              <a:uFillTx/>
              <a:ea typeface="+mn-ea"/>
              <a:cs typeface="+mn-cs"/>
            </a:endParaRPr>
          </a:p>
        </p:txBody>
      </p:sp>
      <p:sp>
        <p:nvSpPr>
          <p:cNvPr id="51" name="TextBox 50">
            <a:extLst>
              <a:ext uri="{FF2B5EF4-FFF2-40B4-BE49-F238E27FC236}">
                <a16:creationId xmlns:a16="http://schemas.microsoft.com/office/drawing/2014/main" id="{A288A955-0BE9-460F-A7FF-27367976AF5C}"/>
              </a:ext>
            </a:extLst>
          </p:cNvPr>
          <p:cNvSpPr txBox="1"/>
          <p:nvPr/>
        </p:nvSpPr>
        <p:spPr>
          <a:xfrm>
            <a:off x="1838082" y="6093574"/>
            <a:ext cx="1451502" cy="138499"/>
          </a:xfrm>
          <a:prstGeom prst="rect">
            <a:avLst/>
          </a:prstGeom>
          <a:noFill/>
          <a:ln>
            <a:noFill/>
          </a:ln>
        </p:spPr>
        <p:txBody>
          <a:bodyPr wrap="square" lIns="0" tIns="0" rIns="0" bIns="0" rtlCol="0">
            <a:spAutoFit/>
          </a:bodyPr>
          <a:lstStyle/>
          <a:p>
            <a:pPr defTabSz="914400">
              <a:defRPr/>
            </a:pPr>
            <a:r>
              <a:rPr lang="en-US" sz="900">
                <a:solidFill>
                  <a:srgbClr val="0070AD"/>
                </a:solidFill>
                <a:ea typeface="MS PGothic" pitchFamily="34" charset="-128"/>
              </a:rPr>
              <a:t>Function Mature</a:t>
            </a:r>
          </a:p>
        </p:txBody>
      </p:sp>
      <p:sp>
        <p:nvSpPr>
          <p:cNvPr id="52" name="Oval 51">
            <a:extLst>
              <a:ext uri="{FF2B5EF4-FFF2-40B4-BE49-F238E27FC236}">
                <a16:creationId xmlns:a16="http://schemas.microsoft.com/office/drawing/2014/main" id="{64C35DC3-3D11-424F-82A5-BA4672AFDA04}"/>
              </a:ext>
            </a:extLst>
          </p:cNvPr>
          <p:cNvSpPr>
            <a:spLocks noChangeAspect="1"/>
          </p:cNvSpPr>
          <p:nvPr/>
        </p:nvSpPr>
        <p:spPr>
          <a:xfrm>
            <a:off x="1502088" y="6052896"/>
            <a:ext cx="228600" cy="228600"/>
          </a:xfrm>
          <a:prstGeom prst="ellipse">
            <a:avLst/>
          </a:prstGeom>
          <a:solidFill>
            <a:srgbClr val="00CC00"/>
          </a:solidFill>
          <a:ln w="9525" cap="flat" cmpd="sng" algn="ctr">
            <a:solidFill>
              <a:srgbClr val="000E42"/>
            </a:solidFill>
            <a:prstDash val="solid"/>
          </a:ln>
          <a:effectLst/>
        </p:spPr>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1" i="0" u="none" strike="noStrike" kern="1200" cap="none" spc="0" normalizeH="0" baseline="0" noProof="0">
              <a:ln>
                <a:noFill/>
              </a:ln>
              <a:solidFill>
                <a:prstClr val="black"/>
              </a:solidFill>
              <a:effectLst/>
              <a:uLnTx/>
              <a:uFillTx/>
              <a:ea typeface="+mn-ea"/>
              <a:cs typeface="+mn-cs"/>
            </a:endParaRPr>
          </a:p>
        </p:txBody>
      </p:sp>
      <p:sp>
        <p:nvSpPr>
          <p:cNvPr id="53" name="TextBox 52">
            <a:extLst>
              <a:ext uri="{FF2B5EF4-FFF2-40B4-BE49-F238E27FC236}">
                <a16:creationId xmlns:a16="http://schemas.microsoft.com/office/drawing/2014/main" id="{37686142-4207-437E-9294-1D930F923FDF}"/>
              </a:ext>
            </a:extLst>
          </p:cNvPr>
          <p:cNvSpPr txBox="1"/>
          <p:nvPr/>
        </p:nvSpPr>
        <p:spPr>
          <a:xfrm>
            <a:off x="3864130" y="6093574"/>
            <a:ext cx="1607954" cy="138499"/>
          </a:xfrm>
          <a:prstGeom prst="rect">
            <a:avLst/>
          </a:prstGeom>
          <a:noFill/>
          <a:ln>
            <a:noFill/>
          </a:ln>
        </p:spPr>
        <p:txBody>
          <a:bodyPr wrap="square" lIns="0" tIns="0" rIns="0" bIns="0" rtlCol="0">
            <a:spAutoFit/>
          </a:bodyPr>
          <a:lstStyle/>
          <a:p>
            <a:pPr defTabSz="914400">
              <a:defRPr/>
            </a:pPr>
            <a:r>
              <a:rPr lang="en-US" sz="900">
                <a:solidFill>
                  <a:srgbClr val="0070AD"/>
                </a:solidFill>
                <a:ea typeface="MS PGothic" pitchFamily="34" charset="-128"/>
              </a:rPr>
              <a:t>Function Maturing</a:t>
            </a:r>
          </a:p>
        </p:txBody>
      </p:sp>
      <p:sp>
        <p:nvSpPr>
          <p:cNvPr id="54" name="Oval 53">
            <a:extLst>
              <a:ext uri="{FF2B5EF4-FFF2-40B4-BE49-F238E27FC236}">
                <a16:creationId xmlns:a16="http://schemas.microsoft.com/office/drawing/2014/main" id="{5184B669-5879-4B2D-BF18-5E5B8B79F99B}"/>
              </a:ext>
            </a:extLst>
          </p:cNvPr>
          <p:cNvSpPr/>
          <p:nvPr/>
        </p:nvSpPr>
        <p:spPr>
          <a:xfrm>
            <a:off x="3526514" y="6052850"/>
            <a:ext cx="228600" cy="228600"/>
          </a:xfrm>
          <a:prstGeom prst="ellipse">
            <a:avLst/>
          </a:prstGeom>
          <a:gradFill>
            <a:gsLst>
              <a:gs pos="24000">
                <a:srgbClr val="FFFF00"/>
              </a:gs>
              <a:gs pos="80000">
                <a:srgbClr val="00B050"/>
              </a:gs>
            </a:gsLst>
            <a:lin ang="0" scaled="0"/>
          </a:gradFill>
          <a:ln w="9525" cap="flat" cmpd="sng" algn="ctr">
            <a:solidFill>
              <a:srgbClr val="000E42"/>
            </a:solidFill>
            <a:prstDash val="solid"/>
          </a:ln>
          <a:effectLst/>
        </p:spPr>
        <p:txBody>
          <a:bodyPr lIns="0" tIns="0" rIns="0" bIns="0" rtlCol="0" anchor="ctr"/>
          <a:lstStyle/>
          <a:p>
            <a:pPr marL="0" marR="0" lvl="0" indent="0" algn="ctr" defTabSz="844083"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prstClr val="black"/>
              </a:solidFill>
              <a:effectLst/>
              <a:uLnTx/>
              <a:uFillTx/>
              <a:ea typeface="+mn-ea"/>
              <a:cs typeface="+mn-cs"/>
            </a:endParaRPr>
          </a:p>
        </p:txBody>
      </p:sp>
      <p:sp>
        <p:nvSpPr>
          <p:cNvPr id="55" name="Oval 54">
            <a:extLst>
              <a:ext uri="{FF2B5EF4-FFF2-40B4-BE49-F238E27FC236}">
                <a16:creationId xmlns:a16="http://schemas.microsoft.com/office/drawing/2014/main" id="{71F0532B-07A8-4726-839F-8CB94767BA46}"/>
              </a:ext>
            </a:extLst>
          </p:cNvPr>
          <p:cNvSpPr/>
          <p:nvPr/>
        </p:nvSpPr>
        <p:spPr>
          <a:xfrm>
            <a:off x="7086600" y="2065891"/>
            <a:ext cx="228600" cy="228600"/>
          </a:xfrm>
          <a:prstGeom prst="ellipse">
            <a:avLst/>
          </a:prstGeom>
          <a:solidFill>
            <a:srgbClr val="FF0000"/>
          </a:solidFill>
          <a:ln w="9525" cap="flat" cmpd="sng" algn="ctr">
            <a:solidFill>
              <a:srgbClr val="000E42"/>
            </a:solidFill>
            <a:prstDash val="solid"/>
          </a:ln>
          <a:effectLst/>
        </p:spPr>
        <p:txBody>
          <a:bodyPr lIns="0" tIns="0" rIns="0" bIns="0" rtlCol="0" anchor="ctr"/>
          <a:lstStyle/>
          <a:p>
            <a:pPr algn="ctr" defTabSz="844083"/>
            <a:endParaRPr lang="en-US" sz="900" b="1" kern="0">
              <a:solidFill>
                <a:prstClr val="black"/>
              </a:solidFill>
            </a:endParaRPr>
          </a:p>
        </p:txBody>
      </p:sp>
      <p:sp>
        <p:nvSpPr>
          <p:cNvPr id="56" name="Oval 55">
            <a:extLst>
              <a:ext uri="{FF2B5EF4-FFF2-40B4-BE49-F238E27FC236}">
                <a16:creationId xmlns:a16="http://schemas.microsoft.com/office/drawing/2014/main" id="{3A47C9BC-B6EE-4046-870C-98F58A7D3E0E}"/>
              </a:ext>
            </a:extLst>
          </p:cNvPr>
          <p:cNvSpPr/>
          <p:nvPr/>
        </p:nvSpPr>
        <p:spPr>
          <a:xfrm>
            <a:off x="7086600" y="2647146"/>
            <a:ext cx="228600" cy="228600"/>
          </a:xfrm>
          <a:prstGeom prst="ellipse">
            <a:avLst/>
          </a:prstGeom>
          <a:gradFill>
            <a:gsLst>
              <a:gs pos="20000">
                <a:srgbClr val="FF0000"/>
              </a:gs>
              <a:gs pos="75000">
                <a:srgbClr val="FFFF00"/>
              </a:gs>
            </a:gsLst>
            <a:lin ang="0" scaled="0"/>
          </a:gradFill>
          <a:ln w="9525" cap="flat" cmpd="sng" algn="ctr">
            <a:solidFill>
              <a:srgbClr val="000E42"/>
            </a:solidFill>
            <a:prstDash val="solid"/>
          </a:ln>
          <a:effectLst/>
        </p:spPr>
        <p:txBody>
          <a:bodyPr lIns="0" tIns="0" rIns="0" bIns="0" rtlCol="0" anchor="ctr"/>
          <a:lstStyle/>
          <a:p>
            <a:pPr marL="0" marR="0" lvl="0" indent="0" algn="ctr" defTabSz="844083"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prstClr val="black"/>
              </a:solidFill>
              <a:effectLst/>
              <a:uLnTx/>
              <a:uFillTx/>
              <a:ea typeface="+mn-ea"/>
              <a:cs typeface="+mn-cs"/>
            </a:endParaRPr>
          </a:p>
        </p:txBody>
      </p:sp>
      <p:sp>
        <p:nvSpPr>
          <p:cNvPr id="58" name="Oval 57">
            <a:extLst>
              <a:ext uri="{FF2B5EF4-FFF2-40B4-BE49-F238E27FC236}">
                <a16:creationId xmlns:a16="http://schemas.microsoft.com/office/drawing/2014/main" id="{63264E3C-66B4-4BC1-9B86-A395D3DE8627}"/>
              </a:ext>
            </a:extLst>
          </p:cNvPr>
          <p:cNvSpPr/>
          <p:nvPr/>
        </p:nvSpPr>
        <p:spPr>
          <a:xfrm>
            <a:off x="7086600" y="3332178"/>
            <a:ext cx="228600" cy="228600"/>
          </a:xfrm>
          <a:prstGeom prst="ellipse">
            <a:avLst/>
          </a:prstGeom>
          <a:solidFill>
            <a:srgbClr val="FF0000"/>
          </a:solidFill>
          <a:ln w="9525" cap="flat" cmpd="sng" algn="ctr">
            <a:solidFill>
              <a:srgbClr val="000E42"/>
            </a:solidFill>
            <a:prstDash val="solid"/>
          </a:ln>
          <a:effectLst/>
        </p:spPr>
        <p:txBody>
          <a:bodyPr lIns="0" tIns="0" rIns="0" bIns="0" rtlCol="0" anchor="ctr"/>
          <a:lstStyle/>
          <a:p>
            <a:pPr algn="ctr" defTabSz="844083"/>
            <a:endParaRPr lang="en-US" sz="900" b="1" kern="0">
              <a:solidFill>
                <a:prstClr val="black"/>
              </a:solidFill>
            </a:endParaRPr>
          </a:p>
        </p:txBody>
      </p:sp>
      <p:sp>
        <p:nvSpPr>
          <p:cNvPr id="59" name="Oval 58">
            <a:extLst>
              <a:ext uri="{FF2B5EF4-FFF2-40B4-BE49-F238E27FC236}">
                <a16:creationId xmlns:a16="http://schemas.microsoft.com/office/drawing/2014/main" id="{6A61AE6D-3945-416D-A7A4-CCF5C3E11F28}"/>
              </a:ext>
            </a:extLst>
          </p:cNvPr>
          <p:cNvSpPr/>
          <p:nvPr/>
        </p:nvSpPr>
        <p:spPr>
          <a:xfrm>
            <a:off x="7086600" y="5087200"/>
            <a:ext cx="228600" cy="228600"/>
          </a:xfrm>
          <a:prstGeom prst="ellipse">
            <a:avLst/>
          </a:prstGeom>
          <a:solidFill>
            <a:srgbClr val="FF0000"/>
          </a:solidFill>
          <a:ln w="9525" cap="flat" cmpd="sng" algn="ctr">
            <a:solidFill>
              <a:srgbClr val="000E42"/>
            </a:solidFill>
            <a:prstDash val="solid"/>
          </a:ln>
          <a:effectLst/>
        </p:spPr>
        <p:txBody>
          <a:bodyPr lIns="0" tIns="0" rIns="0" bIns="0" rtlCol="0" anchor="ctr"/>
          <a:lstStyle/>
          <a:p>
            <a:pPr algn="ctr" defTabSz="844083"/>
            <a:endParaRPr lang="en-US" sz="900" b="1" kern="0">
              <a:solidFill>
                <a:prstClr val="black"/>
              </a:solidFill>
            </a:endParaRPr>
          </a:p>
        </p:txBody>
      </p:sp>
      <p:sp>
        <p:nvSpPr>
          <p:cNvPr id="60" name="Oval 59">
            <a:extLst>
              <a:ext uri="{FF2B5EF4-FFF2-40B4-BE49-F238E27FC236}">
                <a16:creationId xmlns:a16="http://schemas.microsoft.com/office/drawing/2014/main" id="{79EE015A-679D-49C6-B8EE-4E6B37769B49}"/>
              </a:ext>
            </a:extLst>
          </p:cNvPr>
          <p:cNvSpPr/>
          <p:nvPr/>
        </p:nvSpPr>
        <p:spPr>
          <a:xfrm>
            <a:off x="7962900" y="2065891"/>
            <a:ext cx="228600" cy="228600"/>
          </a:xfrm>
          <a:prstGeom prst="ellipse">
            <a:avLst/>
          </a:prstGeom>
          <a:solidFill>
            <a:srgbClr val="FFFF00"/>
          </a:solidFill>
          <a:ln w="9525" cap="flat" cmpd="sng" algn="ctr">
            <a:solidFill>
              <a:srgbClr val="000E42"/>
            </a:solidFill>
            <a:prstDash val="solid"/>
          </a:ln>
          <a:effectLst/>
        </p:spPr>
        <p:txBody>
          <a:bodyPr lIns="0" tIns="0" rIns="0" bIns="0" rtlCol="0" anchor="ctr"/>
          <a:lstStyle/>
          <a:p>
            <a:pPr algn="ctr" defTabSz="844083"/>
            <a:endParaRPr lang="en-US" sz="900" b="1" kern="0">
              <a:solidFill>
                <a:prstClr val="black"/>
              </a:solidFill>
            </a:endParaRPr>
          </a:p>
        </p:txBody>
      </p:sp>
      <p:sp>
        <p:nvSpPr>
          <p:cNvPr id="62" name="Oval 61">
            <a:extLst>
              <a:ext uri="{FF2B5EF4-FFF2-40B4-BE49-F238E27FC236}">
                <a16:creationId xmlns:a16="http://schemas.microsoft.com/office/drawing/2014/main" id="{44DAA567-AA27-4BA3-9A40-58C40DACCA4C}"/>
              </a:ext>
            </a:extLst>
          </p:cNvPr>
          <p:cNvSpPr/>
          <p:nvPr/>
        </p:nvSpPr>
        <p:spPr>
          <a:xfrm>
            <a:off x="7962900" y="3332178"/>
            <a:ext cx="228600" cy="228600"/>
          </a:xfrm>
          <a:prstGeom prst="ellipse">
            <a:avLst/>
          </a:prstGeom>
          <a:gradFill>
            <a:gsLst>
              <a:gs pos="24000">
                <a:srgbClr val="FFFF00"/>
              </a:gs>
              <a:gs pos="80000">
                <a:srgbClr val="00B050"/>
              </a:gs>
            </a:gsLst>
            <a:lin ang="0" scaled="0"/>
          </a:gradFill>
          <a:ln w="9525" cap="flat" cmpd="sng" algn="ctr">
            <a:solidFill>
              <a:srgbClr val="000E42"/>
            </a:solidFill>
            <a:prstDash val="solid"/>
          </a:ln>
          <a:effectLst/>
        </p:spPr>
        <p:txBody>
          <a:bodyPr lIns="0" tIns="0" rIns="0" bIns="0" rtlCol="0" anchor="ctr"/>
          <a:lstStyle/>
          <a:p>
            <a:pPr algn="ctr" defTabSz="844083"/>
            <a:endParaRPr lang="en-US" sz="900" b="1" kern="0">
              <a:solidFill>
                <a:prstClr val="black"/>
              </a:solidFill>
            </a:endParaRPr>
          </a:p>
        </p:txBody>
      </p:sp>
      <p:sp>
        <p:nvSpPr>
          <p:cNvPr id="63" name="Oval 62">
            <a:extLst>
              <a:ext uri="{FF2B5EF4-FFF2-40B4-BE49-F238E27FC236}">
                <a16:creationId xmlns:a16="http://schemas.microsoft.com/office/drawing/2014/main" id="{A8EBF4F1-1E72-4E05-9D3B-8575FC440E1F}"/>
              </a:ext>
            </a:extLst>
          </p:cNvPr>
          <p:cNvSpPr/>
          <p:nvPr/>
        </p:nvSpPr>
        <p:spPr>
          <a:xfrm>
            <a:off x="7962900" y="4248454"/>
            <a:ext cx="228600" cy="228600"/>
          </a:xfrm>
          <a:prstGeom prst="ellipse">
            <a:avLst/>
          </a:prstGeom>
          <a:gradFill>
            <a:gsLst>
              <a:gs pos="24000">
                <a:srgbClr val="FFFF00"/>
              </a:gs>
              <a:gs pos="80000">
                <a:srgbClr val="00B050"/>
              </a:gs>
            </a:gsLst>
            <a:lin ang="0" scaled="0"/>
          </a:gradFill>
          <a:ln w="9525" cap="flat" cmpd="sng" algn="ctr">
            <a:solidFill>
              <a:srgbClr val="000E42"/>
            </a:solidFill>
            <a:prstDash val="solid"/>
          </a:ln>
          <a:effectLst/>
        </p:spPr>
        <p:txBody>
          <a:bodyPr lIns="0" tIns="0" rIns="0" bIns="0" rtlCol="0" anchor="ctr"/>
          <a:lstStyle/>
          <a:p>
            <a:pPr algn="ctr" defTabSz="844083"/>
            <a:endParaRPr lang="en-US" sz="900" b="1" kern="0">
              <a:solidFill>
                <a:prstClr val="black"/>
              </a:solidFill>
            </a:endParaRPr>
          </a:p>
        </p:txBody>
      </p:sp>
      <p:sp>
        <p:nvSpPr>
          <p:cNvPr id="64" name="Oval 63">
            <a:extLst>
              <a:ext uri="{FF2B5EF4-FFF2-40B4-BE49-F238E27FC236}">
                <a16:creationId xmlns:a16="http://schemas.microsoft.com/office/drawing/2014/main" id="{93BE362F-510E-469F-ADA0-1E45A664BC39}"/>
              </a:ext>
            </a:extLst>
          </p:cNvPr>
          <p:cNvSpPr/>
          <p:nvPr/>
        </p:nvSpPr>
        <p:spPr>
          <a:xfrm>
            <a:off x="7962900" y="5087200"/>
            <a:ext cx="228600" cy="228600"/>
          </a:xfrm>
          <a:prstGeom prst="ellipse">
            <a:avLst/>
          </a:prstGeom>
          <a:solidFill>
            <a:srgbClr val="FFFF00"/>
          </a:solidFill>
          <a:ln w="9525" cap="flat" cmpd="sng" algn="ctr">
            <a:solidFill>
              <a:srgbClr val="000E42"/>
            </a:solidFill>
            <a:prstDash val="solid"/>
          </a:ln>
          <a:effectLst/>
        </p:spPr>
        <p:txBody>
          <a:bodyPr lIns="0" tIns="0" rIns="0" bIns="0" rtlCol="0" anchor="ctr"/>
          <a:lstStyle/>
          <a:p>
            <a:pPr algn="ctr" defTabSz="844083"/>
            <a:endParaRPr lang="en-US" sz="900" b="1" kern="0">
              <a:solidFill>
                <a:prstClr val="black"/>
              </a:solidFill>
            </a:endParaRPr>
          </a:p>
        </p:txBody>
      </p:sp>
      <p:pic>
        <p:nvPicPr>
          <p:cNvPr id="67" name="Picture 66">
            <a:extLst>
              <a:ext uri="{FF2B5EF4-FFF2-40B4-BE49-F238E27FC236}">
                <a16:creationId xmlns:a16="http://schemas.microsoft.com/office/drawing/2014/main" id="{05A36ADC-8A2D-44B1-BB0A-BCCD2864BE8E}"/>
              </a:ext>
            </a:extLst>
          </p:cNvPr>
          <p:cNvPicPr>
            <a:picLocks noChangeAspect="1"/>
          </p:cNvPicPr>
          <p:nvPr/>
        </p:nvPicPr>
        <p:blipFill>
          <a:blip r:embed="rId5"/>
          <a:stretch>
            <a:fillRect/>
          </a:stretch>
        </p:blipFill>
        <p:spPr>
          <a:xfrm>
            <a:off x="150156" y="2285837"/>
            <a:ext cx="2292295" cy="2822693"/>
          </a:xfrm>
          <a:prstGeom prst="rect">
            <a:avLst/>
          </a:prstGeom>
        </p:spPr>
      </p:pic>
      <p:sp>
        <p:nvSpPr>
          <p:cNvPr id="68" name="TextBox 67">
            <a:extLst>
              <a:ext uri="{FF2B5EF4-FFF2-40B4-BE49-F238E27FC236}">
                <a16:creationId xmlns:a16="http://schemas.microsoft.com/office/drawing/2014/main" id="{9EFAF0F0-ADD7-4862-BB8F-EC45C593F37D}"/>
              </a:ext>
            </a:extLst>
          </p:cNvPr>
          <p:cNvSpPr txBox="1"/>
          <p:nvPr/>
        </p:nvSpPr>
        <p:spPr>
          <a:xfrm>
            <a:off x="8509639" y="4848602"/>
            <a:ext cx="3402958" cy="1223412"/>
          </a:xfrm>
          <a:prstGeom prst="rect">
            <a:avLst/>
          </a:prstGeom>
          <a:noFill/>
        </p:spPr>
        <p:txBody>
          <a:bodyPr wrap="square" rtlCol="0">
            <a:spAutoFit/>
          </a:bodyPr>
          <a:lstStyle/>
          <a:p>
            <a:pPr marL="112713" lvl="0" indent="-112713" defTabSz="914177" fontAlgn="base">
              <a:buClr>
                <a:schemeClr val="tx2"/>
              </a:buClr>
              <a:buFont typeface="Wingdings" panose="05000000000000000000" pitchFamily="2" charset="2"/>
              <a:buChar char="§"/>
              <a:defRPr/>
            </a:pPr>
            <a:r>
              <a:rPr lang="en-US" sz="1050"/>
              <a:t>Web data is stored various sources (Sprinklr, Kubra, </a:t>
            </a:r>
            <a:r>
              <a:rPr lang="en-US" sz="1050" err="1"/>
              <a:t>PrefMgmt</a:t>
            </a:r>
            <a:r>
              <a:rPr lang="en-US" sz="1050"/>
              <a:t>, Apps Insights) </a:t>
            </a:r>
          </a:p>
          <a:p>
            <a:pPr marL="112713" indent="-112713" defTabSz="914177" fontAlgn="base">
              <a:buClr>
                <a:schemeClr val="tx2"/>
              </a:buClr>
              <a:buFont typeface="Wingdings" panose="05000000000000000000" pitchFamily="2" charset="2"/>
              <a:buChar char="§"/>
              <a:defRPr/>
            </a:pPr>
            <a:r>
              <a:rPr lang="en-US" sz="1050"/>
              <a:t>Cannot easily track customers history, preferences, needs or predict behavior</a:t>
            </a:r>
          </a:p>
          <a:p>
            <a:pPr marL="112713" indent="-112713" defTabSz="914177" fontAlgn="base">
              <a:buClr>
                <a:schemeClr val="tx2"/>
              </a:buClr>
              <a:buFont typeface="Wingdings" panose="05000000000000000000" pitchFamily="2" charset="2"/>
              <a:buChar char="§"/>
              <a:defRPr/>
            </a:pPr>
            <a:r>
              <a:rPr lang="en-US" sz="1050"/>
              <a:t>Only some marketing communications (</a:t>
            </a:r>
            <a:r>
              <a:rPr lang="en-US" sz="1050" err="1"/>
              <a:t>i.e</a:t>
            </a:r>
            <a:r>
              <a:rPr lang="en-US" sz="1050"/>
              <a:t>, promote </a:t>
            </a:r>
            <a:r>
              <a:rPr lang="en-US" sz="1050" err="1"/>
              <a:t>EasyBill</a:t>
            </a:r>
            <a:r>
              <a:rPr lang="en-US" sz="1050"/>
              <a:t> programs) track clicks and opens </a:t>
            </a:r>
          </a:p>
        </p:txBody>
      </p:sp>
      <p:sp>
        <p:nvSpPr>
          <p:cNvPr id="70" name="TextBox 69">
            <a:extLst>
              <a:ext uri="{FF2B5EF4-FFF2-40B4-BE49-F238E27FC236}">
                <a16:creationId xmlns:a16="http://schemas.microsoft.com/office/drawing/2014/main" id="{F0CE3DD5-DD8D-4B85-AB02-E760D81B3390}"/>
              </a:ext>
            </a:extLst>
          </p:cNvPr>
          <p:cNvSpPr txBox="1"/>
          <p:nvPr/>
        </p:nvSpPr>
        <p:spPr>
          <a:xfrm>
            <a:off x="8509639" y="3896940"/>
            <a:ext cx="3402958" cy="900246"/>
          </a:xfrm>
          <a:prstGeom prst="rect">
            <a:avLst/>
          </a:prstGeom>
          <a:noFill/>
        </p:spPr>
        <p:txBody>
          <a:bodyPr wrap="square" rtlCol="0" anchor="ctr">
            <a:spAutoFit/>
          </a:bodyPr>
          <a:lstStyle/>
          <a:p>
            <a:pPr marL="112713" lvl="0" indent="-112713" defTabSz="914177" fontAlgn="base">
              <a:buClr>
                <a:schemeClr val="tx2"/>
              </a:buClr>
              <a:buFont typeface="Wingdings" panose="05000000000000000000" pitchFamily="2" charset="2"/>
              <a:buChar char="§"/>
              <a:defRPr/>
            </a:pPr>
            <a:r>
              <a:rPr lang="en-US" sz="1050"/>
              <a:t>Lack of predictive intelligent personalization</a:t>
            </a:r>
          </a:p>
          <a:p>
            <a:pPr marL="112713" indent="-112713" defTabSz="914177" fontAlgn="base">
              <a:buClr>
                <a:schemeClr val="tx2"/>
              </a:buClr>
              <a:buFont typeface="Wingdings" panose="05000000000000000000" pitchFamily="2" charset="2"/>
              <a:buChar char="§"/>
              <a:defRPr/>
            </a:pPr>
            <a:r>
              <a:rPr lang="en-US" sz="1050"/>
              <a:t>Absence of integrated segmentation engine</a:t>
            </a:r>
          </a:p>
          <a:p>
            <a:pPr marL="112713" indent="-112713" defTabSz="914177" fontAlgn="base">
              <a:buClr>
                <a:schemeClr val="tx2"/>
              </a:buClr>
              <a:buFont typeface="Wingdings" panose="05000000000000000000" pitchFamily="2" charset="2"/>
              <a:buChar char="§"/>
              <a:defRPr/>
            </a:pPr>
            <a:r>
              <a:rPr lang="en-US" sz="1050"/>
              <a:t>Rudimentary integrated &amp; automated next best action</a:t>
            </a:r>
          </a:p>
          <a:p>
            <a:pPr marL="285750" lvl="0" indent="-285750" defTabSz="914177" fontAlgn="base">
              <a:buClr>
                <a:schemeClr val="tx2"/>
              </a:buClr>
              <a:buFont typeface="Wingdings" panose="05000000000000000000" pitchFamily="2" charset="2"/>
              <a:buChar char="§"/>
              <a:defRPr/>
            </a:pPr>
            <a:endParaRPr lang="en-US" sz="1050" kern="0">
              <a:latin typeface="Calibri" pitchFamily="34" charset="0"/>
              <a:ea typeface="Times New Roman"/>
              <a:cs typeface="Calibri" pitchFamily="34" charset="0"/>
            </a:endParaRPr>
          </a:p>
        </p:txBody>
      </p:sp>
      <p:sp>
        <p:nvSpPr>
          <p:cNvPr id="69" name="Oval 68">
            <a:extLst>
              <a:ext uri="{FF2B5EF4-FFF2-40B4-BE49-F238E27FC236}">
                <a16:creationId xmlns:a16="http://schemas.microsoft.com/office/drawing/2014/main" id="{FF1BDA9A-5F1B-478B-A63C-86B51DA3F6D6}"/>
              </a:ext>
            </a:extLst>
          </p:cNvPr>
          <p:cNvSpPr/>
          <p:nvPr/>
        </p:nvSpPr>
        <p:spPr>
          <a:xfrm>
            <a:off x="7086600" y="4248454"/>
            <a:ext cx="228600" cy="228600"/>
          </a:xfrm>
          <a:prstGeom prst="ellipse">
            <a:avLst/>
          </a:prstGeom>
          <a:solidFill>
            <a:srgbClr val="FF0000"/>
          </a:solidFill>
          <a:ln w="9525" cap="flat" cmpd="sng" algn="ctr">
            <a:solidFill>
              <a:srgbClr val="000E42"/>
            </a:solidFill>
            <a:prstDash val="solid"/>
          </a:ln>
          <a:effectLst/>
        </p:spPr>
        <p:txBody>
          <a:bodyPr lIns="0" tIns="0" rIns="0" bIns="0" rtlCol="0" anchor="ctr"/>
          <a:lstStyle/>
          <a:p>
            <a:pPr algn="ctr" defTabSz="844083"/>
            <a:endParaRPr lang="en-US" sz="900" b="1" kern="0">
              <a:solidFill>
                <a:prstClr val="black"/>
              </a:solidFill>
            </a:endParaRPr>
          </a:p>
        </p:txBody>
      </p:sp>
      <p:sp>
        <p:nvSpPr>
          <p:cNvPr id="71" name="Oval 70">
            <a:extLst>
              <a:ext uri="{FF2B5EF4-FFF2-40B4-BE49-F238E27FC236}">
                <a16:creationId xmlns:a16="http://schemas.microsoft.com/office/drawing/2014/main" id="{FAF344B3-9F40-40E7-B165-6CC2C0798F1E}"/>
              </a:ext>
            </a:extLst>
          </p:cNvPr>
          <p:cNvSpPr/>
          <p:nvPr/>
        </p:nvSpPr>
        <p:spPr>
          <a:xfrm>
            <a:off x="7962900" y="2647146"/>
            <a:ext cx="228600" cy="228600"/>
          </a:xfrm>
          <a:prstGeom prst="ellipse">
            <a:avLst/>
          </a:prstGeom>
          <a:solidFill>
            <a:srgbClr val="00CC00"/>
          </a:solidFill>
          <a:ln w="9525" cap="flat" cmpd="sng" algn="ctr">
            <a:solidFill>
              <a:srgbClr val="000E42"/>
            </a:solidFill>
            <a:prstDash val="solid"/>
          </a:ln>
          <a:effectLst/>
        </p:spPr>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1" i="0" u="none" strike="noStrike" kern="1200" cap="none" spc="0" normalizeH="0" baseline="0" noProof="0">
              <a:ln>
                <a:noFill/>
              </a:ln>
              <a:solidFill>
                <a:prstClr val="black"/>
              </a:solidFill>
              <a:effectLst/>
              <a:uLnTx/>
              <a:uFillTx/>
              <a:ea typeface="+mn-ea"/>
              <a:cs typeface="+mn-cs"/>
            </a:endParaRPr>
          </a:p>
        </p:txBody>
      </p:sp>
      <p:sp>
        <p:nvSpPr>
          <p:cNvPr id="72" name="TextBox 71">
            <a:extLst>
              <a:ext uri="{FF2B5EF4-FFF2-40B4-BE49-F238E27FC236}">
                <a16:creationId xmlns:a16="http://schemas.microsoft.com/office/drawing/2014/main" id="{1BBCA6B4-5201-417D-9459-37382898EB3F}"/>
              </a:ext>
            </a:extLst>
          </p:cNvPr>
          <p:cNvSpPr txBox="1"/>
          <p:nvPr/>
        </p:nvSpPr>
        <p:spPr>
          <a:xfrm>
            <a:off x="8509639" y="1765388"/>
            <a:ext cx="3479585" cy="738664"/>
          </a:xfrm>
          <a:prstGeom prst="rect">
            <a:avLst/>
          </a:prstGeom>
          <a:noFill/>
        </p:spPr>
        <p:txBody>
          <a:bodyPr wrap="square" rtlCol="0" anchor="ctr">
            <a:spAutoFit/>
          </a:bodyPr>
          <a:lstStyle/>
          <a:p>
            <a:pPr marL="112713" lvl="0" indent="-112713" defTabSz="914177" fontAlgn="base">
              <a:buClr>
                <a:schemeClr val="tx2"/>
              </a:buClr>
              <a:buFont typeface="Wingdings" panose="05000000000000000000" pitchFamily="2" charset="2"/>
              <a:buChar char="§"/>
              <a:defRPr/>
            </a:pPr>
            <a:r>
              <a:rPr lang="en-US" sz="1050" kern="0">
                <a:ea typeface="Times New Roman"/>
                <a:cs typeface="Calibri" pitchFamily="34" charset="0"/>
              </a:rPr>
              <a:t>Data flows and data dis-association are a function of NG having to  manage across a legacy-dominated application environment using workarounds without a master plan</a:t>
            </a:r>
          </a:p>
        </p:txBody>
      </p:sp>
      <p:sp>
        <p:nvSpPr>
          <p:cNvPr id="73" name="TextBox 72">
            <a:extLst>
              <a:ext uri="{FF2B5EF4-FFF2-40B4-BE49-F238E27FC236}">
                <a16:creationId xmlns:a16="http://schemas.microsoft.com/office/drawing/2014/main" id="{B54F7A3B-CD7D-44B8-84AE-B4F1FF09E615}"/>
              </a:ext>
            </a:extLst>
          </p:cNvPr>
          <p:cNvSpPr txBox="1"/>
          <p:nvPr/>
        </p:nvSpPr>
        <p:spPr>
          <a:xfrm>
            <a:off x="8509639" y="2520118"/>
            <a:ext cx="3517589" cy="577081"/>
          </a:xfrm>
          <a:prstGeom prst="rect">
            <a:avLst/>
          </a:prstGeom>
          <a:noFill/>
        </p:spPr>
        <p:txBody>
          <a:bodyPr wrap="square" rtlCol="0" anchor="ctr">
            <a:spAutoFit/>
          </a:bodyPr>
          <a:lstStyle/>
          <a:p>
            <a:pPr marL="112713" lvl="0" indent="-112713" defTabSz="914177" fontAlgn="base">
              <a:buClr>
                <a:schemeClr val="tx2"/>
              </a:buClr>
              <a:buFont typeface="Wingdings" panose="05000000000000000000" pitchFamily="2" charset="2"/>
              <a:buChar char="§"/>
              <a:defRPr/>
            </a:pPr>
            <a:r>
              <a:rPr lang="en-US" sz="1050"/>
              <a:t>Legacy capabilities inhibit source data access, data management, real-time data flow; significant logic needed across table structures </a:t>
            </a:r>
          </a:p>
        </p:txBody>
      </p:sp>
      <p:sp>
        <p:nvSpPr>
          <p:cNvPr id="74" name="TextBox 73">
            <a:extLst>
              <a:ext uri="{FF2B5EF4-FFF2-40B4-BE49-F238E27FC236}">
                <a16:creationId xmlns:a16="http://schemas.microsoft.com/office/drawing/2014/main" id="{00AF3A61-6BD7-44A4-A74C-E278104C8C78}"/>
              </a:ext>
            </a:extLst>
          </p:cNvPr>
          <p:cNvSpPr txBox="1"/>
          <p:nvPr/>
        </p:nvSpPr>
        <p:spPr>
          <a:xfrm>
            <a:off x="8509639" y="3086399"/>
            <a:ext cx="3517589" cy="738664"/>
          </a:xfrm>
          <a:prstGeom prst="rect">
            <a:avLst/>
          </a:prstGeom>
          <a:noFill/>
        </p:spPr>
        <p:txBody>
          <a:bodyPr wrap="square" rtlCol="0" anchor="ctr">
            <a:spAutoFit/>
          </a:bodyPr>
          <a:lstStyle/>
          <a:p>
            <a:pPr marL="112713" lvl="0" indent="-112713" defTabSz="914177" fontAlgn="base">
              <a:buClr>
                <a:schemeClr val="tx2"/>
              </a:buClr>
              <a:buFont typeface="Wingdings" panose="05000000000000000000" pitchFamily="2" charset="2"/>
              <a:buChar char="§"/>
              <a:defRPr/>
            </a:pPr>
            <a:r>
              <a:rPr lang="en-US" sz="1050"/>
              <a:t>Data domains are fragmented and replicated throughout the landscape</a:t>
            </a:r>
          </a:p>
          <a:p>
            <a:pPr marL="112713" lvl="0" indent="-112713" defTabSz="914177" fontAlgn="base">
              <a:buClr>
                <a:schemeClr val="tx2"/>
              </a:buClr>
              <a:buFont typeface="Wingdings" panose="05000000000000000000" pitchFamily="2" charset="2"/>
              <a:buChar char="§"/>
              <a:defRPr/>
            </a:pPr>
            <a:r>
              <a:rPr lang="en-US" sz="1050"/>
              <a:t>CIAP data lake has become a pinch-point for integrated data access and insight creation</a:t>
            </a:r>
          </a:p>
        </p:txBody>
      </p:sp>
    </p:spTree>
    <p:extLst>
      <p:ext uri="{BB962C8B-B14F-4D97-AF65-F5344CB8AC3E}">
        <p14:creationId xmlns:p14="http://schemas.microsoft.com/office/powerpoint/2010/main" val="117977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D62FB5F3-8FB1-4395-8927-1769404E8ED8}"/>
              </a:ext>
            </a:extLst>
          </p:cNvPr>
          <p:cNvSpPr>
            <a:spLocks noGrp="1"/>
          </p:cNvSpPr>
          <p:nvPr>
            <p:ph type="title"/>
          </p:nvPr>
        </p:nvSpPr>
        <p:spPr/>
        <p:txBody>
          <a:bodyPr/>
          <a:lstStyle/>
          <a:p>
            <a:r>
              <a:rPr lang="en-US" sz="2600" dirty="0">
                <a:solidFill>
                  <a:srgbClr val="0070AD"/>
                </a:solidFill>
              </a:rPr>
              <a:t>Incremental Discovery Focus -         Customer Master Data Flow</a:t>
            </a:r>
            <a:endParaRPr lang="en-US" dirty="0"/>
          </a:p>
        </p:txBody>
      </p:sp>
      <p:grpSp>
        <p:nvGrpSpPr>
          <p:cNvPr id="59" name="Group 58">
            <a:extLst>
              <a:ext uri="{FF2B5EF4-FFF2-40B4-BE49-F238E27FC236}">
                <a16:creationId xmlns:a16="http://schemas.microsoft.com/office/drawing/2014/main" id="{1E0C7DAD-0C7A-47F8-81AA-AE05721FDBB5}"/>
              </a:ext>
            </a:extLst>
          </p:cNvPr>
          <p:cNvGrpSpPr/>
          <p:nvPr/>
        </p:nvGrpSpPr>
        <p:grpSpPr>
          <a:xfrm>
            <a:off x="5150760" y="182093"/>
            <a:ext cx="796932" cy="646330"/>
            <a:chOff x="7032104" y="833459"/>
            <a:chExt cx="702760" cy="569956"/>
          </a:xfrm>
        </p:grpSpPr>
        <p:sp>
          <p:nvSpPr>
            <p:cNvPr id="71" name="Oval 20">
              <a:extLst>
                <a:ext uri="{FF2B5EF4-FFF2-40B4-BE49-F238E27FC236}">
                  <a16:creationId xmlns:a16="http://schemas.microsoft.com/office/drawing/2014/main" id="{5122A33D-4BDD-4E6B-B813-67763977EA3D}"/>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40"/>
            </a:p>
          </p:txBody>
        </p:sp>
        <p:sp>
          <p:nvSpPr>
            <p:cNvPr id="72" name="TextBox 71">
              <a:extLst>
                <a:ext uri="{FF2B5EF4-FFF2-40B4-BE49-F238E27FC236}">
                  <a16:creationId xmlns:a16="http://schemas.microsoft.com/office/drawing/2014/main" id="{8F9819F9-4D14-47B5-80C5-7DD96EEFEEA9}"/>
                </a:ext>
              </a:extLst>
            </p:cNvPr>
            <p:cNvSpPr txBox="1"/>
            <p:nvPr/>
          </p:nvSpPr>
          <p:spPr>
            <a:xfrm>
              <a:off x="7086792" y="833459"/>
              <a:ext cx="648072" cy="569956"/>
            </a:xfrm>
            <a:prstGeom prst="rect">
              <a:avLst/>
            </a:prstGeom>
            <a:noFill/>
          </p:spPr>
          <p:txBody>
            <a:bodyPr wrap="square" rtlCol="0">
              <a:spAutoFit/>
            </a:bodyPr>
            <a:lstStyle/>
            <a:p>
              <a:r>
                <a:rPr lang="en-US" sz="3600" b="1">
                  <a:solidFill>
                    <a:schemeClr val="bg1"/>
                  </a:solidFill>
                  <a:latin typeface="+mj-lt"/>
                </a:rPr>
                <a:t>1</a:t>
              </a:r>
            </a:p>
          </p:txBody>
        </p:sp>
      </p:grpSp>
      <p:grpSp>
        <p:nvGrpSpPr>
          <p:cNvPr id="27" name="Group 26">
            <a:extLst>
              <a:ext uri="{FF2B5EF4-FFF2-40B4-BE49-F238E27FC236}">
                <a16:creationId xmlns:a16="http://schemas.microsoft.com/office/drawing/2014/main" id="{77EB66FB-C7FF-4AFD-B6A7-4F4B8956EFCC}"/>
              </a:ext>
            </a:extLst>
          </p:cNvPr>
          <p:cNvGrpSpPr/>
          <p:nvPr/>
        </p:nvGrpSpPr>
        <p:grpSpPr>
          <a:xfrm>
            <a:off x="266700" y="1742628"/>
            <a:ext cx="11658600" cy="4543872"/>
            <a:chOff x="266700" y="1755587"/>
            <a:chExt cx="11658600" cy="4543872"/>
          </a:xfrm>
        </p:grpSpPr>
        <p:sp>
          <p:nvSpPr>
            <p:cNvPr id="28" name="TextBox 27">
              <a:extLst>
                <a:ext uri="{FF2B5EF4-FFF2-40B4-BE49-F238E27FC236}">
                  <a16:creationId xmlns:a16="http://schemas.microsoft.com/office/drawing/2014/main" id="{55B6708D-D642-4B3E-A30E-E3699F650E1D}"/>
                </a:ext>
              </a:extLst>
            </p:cNvPr>
            <p:cNvSpPr txBox="1"/>
            <p:nvPr/>
          </p:nvSpPr>
          <p:spPr>
            <a:xfrm>
              <a:off x="2661299" y="2380598"/>
              <a:ext cx="5339713" cy="3708708"/>
            </a:xfrm>
            <a:prstGeom prst="rect">
              <a:avLst/>
            </a:prstGeom>
            <a:noFill/>
          </p:spPr>
          <p:txBody>
            <a:bodyPr wrap="square" lIns="0" tIns="0" rIns="0" bIns="0" rtlCol="0" anchor="t"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Fragmentation of Systems of Record that overlap residential and commercial customers is long-term root of master data challenges</a:t>
              </a:r>
            </a:p>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No master data management capabilities</a:t>
              </a:r>
            </a:p>
            <a:p>
              <a:pPr marL="182880" lvl="0" indent="-182880" defTabSz="914177" fontAlgn="base">
                <a:spcAft>
                  <a:spcPts val="600"/>
                </a:spcAft>
                <a:buClr>
                  <a:srgbClr val="0098C7"/>
                </a:buClr>
                <a:buFont typeface="Wingdings" pitchFamily="2" charset="2"/>
                <a:buChar char="§"/>
                <a:defRPr/>
              </a:pPr>
              <a:r>
                <a:rPr lang="en-US" sz="1200" kern="0">
                  <a:solidFill>
                    <a:srgbClr val="424242">
                      <a:lumMod val="50000"/>
                    </a:srgbClr>
                  </a:solidFill>
                  <a:latin typeface="+mj-lt"/>
                  <a:ea typeface="Times New Roman"/>
                  <a:cs typeface="Calibri" pitchFamily="34" charset="0"/>
                </a:rPr>
                <a:t>Lack of persistent customer identifier, combined with need to inject upstream data validations and hygiene limit efficient transacting and burden downstream insight creation</a:t>
              </a:r>
            </a:p>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Proliferation of </a:t>
              </a:r>
              <a:r>
                <a:rPr lang="en-US" sz="1200" kern="0">
                  <a:solidFill>
                    <a:srgbClr val="424242">
                      <a:lumMod val="50000"/>
                    </a:srgbClr>
                  </a:solidFill>
                  <a:latin typeface="+mj-lt"/>
                  <a:ea typeface="Times New Roman"/>
                  <a:cs typeface="Calibri" pitchFamily="34" charset="0"/>
                </a:rPr>
                <a:t>data management platforms (e.g. CDI) and platforms to support Insight (CIAP, ADA, Revenue Warehouse, CCAE, etc.) manifests </a:t>
              </a:r>
              <a:r>
                <a:rPr lang="en-US" sz="1200" b="0" kern="0">
                  <a:solidFill>
                    <a:srgbClr val="424242">
                      <a:lumMod val="50000"/>
                    </a:srgbClr>
                  </a:solidFill>
                  <a:latin typeface="+mj-lt"/>
                  <a:ea typeface="Times New Roman"/>
                  <a:cs typeface="Calibri" pitchFamily="34" charset="0"/>
                </a:rPr>
                <a:t>high-effort data management and inconsistent data outcomes</a:t>
              </a:r>
            </a:p>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Timing differences in data flows between</a:t>
              </a:r>
              <a:r>
                <a:rPr lang="en-US" sz="1200" kern="0">
                  <a:solidFill>
                    <a:srgbClr val="424242">
                      <a:lumMod val="50000"/>
                    </a:srgbClr>
                  </a:solidFill>
                  <a:latin typeface="+mj-lt"/>
                  <a:ea typeface="Times New Roman"/>
                  <a:cs typeface="Calibri" pitchFamily="34" charset="0"/>
                </a:rPr>
                <a:t> </a:t>
              </a:r>
              <a:r>
                <a:rPr lang="en-US" sz="1200" kern="0" err="1">
                  <a:solidFill>
                    <a:srgbClr val="424242">
                      <a:lumMod val="50000"/>
                    </a:srgbClr>
                  </a:solidFill>
                  <a:latin typeface="+mj-lt"/>
                  <a:ea typeface="Times New Roman"/>
                  <a:cs typeface="Calibri" pitchFamily="34" charset="0"/>
                </a:rPr>
                <a:t>SoRs</a:t>
              </a:r>
              <a:r>
                <a:rPr lang="en-US" sz="1200" kern="0">
                  <a:solidFill>
                    <a:srgbClr val="424242">
                      <a:lumMod val="50000"/>
                    </a:srgbClr>
                  </a:solidFill>
                  <a:latin typeface="+mj-lt"/>
                  <a:ea typeface="Times New Roman"/>
                  <a:cs typeface="Calibri" pitchFamily="34" charset="0"/>
                </a:rPr>
                <a:t> and </a:t>
              </a:r>
              <a:r>
                <a:rPr lang="en-US" sz="1200" kern="0" err="1">
                  <a:solidFill>
                    <a:srgbClr val="424242">
                      <a:lumMod val="50000"/>
                    </a:srgbClr>
                  </a:solidFill>
                  <a:latin typeface="+mj-lt"/>
                  <a:ea typeface="Times New Roman"/>
                  <a:cs typeface="Calibri" pitchFamily="34" charset="0"/>
                </a:rPr>
                <a:t>SoEs</a:t>
              </a:r>
              <a:r>
                <a:rPr lang="en-US" sz="1200" kern="0">
                  <a:solidFill>
                    <a:srgbClr val="424242">
                      <a:lumMod val="50000"/>
                    </a:srgbClr>
                  </a:solidFill>
                  <a:latin typeface="+mj-lt"/>
                  <a:ea typeface="Times New Roman"/>
                  <a:cs typeface="Calibri" pitchFamily="34" charset="0"/>
                </a:rPr>
                <a:t>, and latency in CIAP integration that is created dynamically and weekly present both real-time customer engagement with precision, and timely go-to-market support</a:t>
              </a:r>
            </a:p>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Lack of longitudinal data management and </a:t>
              </a:r>
              <a:r>
                <a:rPr lang="en-US" sz="1200" kern="0">
                  <a:solidFill>
                    <a:srgbClr val="424242">
                      <a:lumMod val="50000"/>
                    </a:srgbClr>
                  </a:solidFill>
                  <a:latin typeface="+mj-lt"/>
                  <a:ea typeface="Times New Roman"/>
                  <a:cs typeface="Calibri" pitchFamily="34" charset="0"/>
                </a:rPr>
                <a:t>consistent archiving / preservation create gaps and risks in preserving customer mastered data</a:t>
              </a:r>
            </a:p>
          </p:txBody>
        </p:sp>
        <p:sp>
          <p:nvSpPr>
            <p:cNvPr id="29" name="Shape 3230">
              <a:extLst>
                <a:ext uri="{FF2B5EF4-FFF2-40B4-BE49-F238E27FC236}">
                  <a16:creationId xmlns:a16="http://schemas.microsoft.com/office/drawing/2014/main" id="{72A7FDEC-B8C1-44E1-B995-35537315EB21}"/>
                </a:ext>
              </a:extLst>
            </p:cNvPr>
            <p:cNvSpPr txBox="1">
              <a:spLocks/>
            </p:cNvSpPr>
            <p:nvPr/>
          </p:nvSpPr>
          <p:spPr>
            <a:xfrm>
              <a:off x="494306" y="3336052"/>
              <a:ext cx="1828799" cy="1466997"/>
            </a:xfrm>
            <a:prstGeom prst="rect">
              <a:avLst/>
            </a:prstGeom>
            <a:noFill/>
            <a:ln>
              <a:noFill/>
            </a:ln>
          </p:spPr>
          <p:txBody>
            <a:bodyPr wrap="square" lIns="51427" tIns="25706" rIns="51427" bIns="25706" anchor="ctr" anchorCtr="0">
              <a:noAutofit/>
            </a:bodyPr>
            <a:lstStyle>
              <a:defPPr marR="0" lvl="0" algn="l" rtl="0">
                <a:lnSpc>
                  <a:spcPct val="100000"/>
                </a:lnSpc>
                <a:spcBef>
                  <a:spcPts val="0"/>
                </a:spcBef>
                <a:spcAft>
                  <a:spcPts val="0"/>
                </a:spcAft>
              </a:defPPr>
              <a:lvl1pPr marL="171450" marR="0" lvl="0" indent="-381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762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4pPr>
              <a:lvl5pPr marL="1543050" marR="0" lvl="4"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5pPr>
              <a:lvl6pPr marL="1885950" marR="0" lvl="5"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0" marR="0" lvl="0" indent="0" defTabSz="1088239" rtl="0" eaLnBrk="1" fontAlgn="auto" latinLnBrk="0" hangingPunct="1">
                <a:lnSpc>
                  <a:spcPct val="90000"/>
                </a:lnSpc>
                <a:spcBef>
                  <a:spcPts val="0"/>
                </a:spcBef>
                <a:spcAft>
                  <a:spcPts val="0"/>
                </a:spcAft>
                <a:buClr>
                  <a:srgbClr val="57585A"/>
                </a:buClr>
                <a:buSzPct val="25000"/>
                <a:buFont typeface="Arial"/>
                <a:buNone/>
                <a:tabLst/>
                <a:defRPr/>
              </a:pPr>
              <a:r>
                <a:rPr lang="en-US" sz="1600" b="1">
                  <a:solidFill>
                    <a:srgbClr val="000000">
                      <a:lumMod val="75000"/>
                      <a:lumOff val="25000"/>
                    </a:srgbClr>
                  </a:solidFill>
                  <a:latin typeface="+mj-lt"/>
                  <a:ea typeface="Georgia"/>
                  <a:cs typeface="Georgia"/>
                  <a:sym typeface="Georgia"/>
                </a:rPr>
                <a:t>Master Data Management </a:t>
              </a:r>
              <a:endParaRPr kumimoji="0" lang="en-US" sz="1600" b="1" i="0" u="none" strike="noStrike" kern="1200" cap="none" spc="0" normalizeH="0" baseline="0" noProof="0">
                <a:ln>
                  <a:noFill/>
                </a:ln>
                <a:solidFill>
                  <a:srgbClr val="000000">
                    <a:lumMod val="75000"/>
                    <a:lumOff val="25000"/>
                  </a:srgbClr>
                </a:solidFill>
                <a:effectLst/>
                <a:uLnTx/>
                <a:uFillTx/>
                <a:latin typeface="+mj-lt"/>
                <a:ea typeface="Georgia"/>
                <a:cs typeface="Georgia"/>
                <a:sym typeface="Georgia"/>
              </a:endParaRPr>
            </a:p>
          </p:txBody>
        </p:sp>
        <p:sp>
          <p:nvSpPr>
            <p:cNvPr id="30" name="Round Single Corner Rectangle 228">
              <a:extLst>
                <a:ext uri="{FF2B5EF4-FFF2-40B4-BE49-F238E27FC236}">
                  <a16:creationId xmlns:a16="http://schemas.microsoft.com/office/drawing/2014/main" id="{FF1B9267-4992-435C-90ED-EDF43FD8D3F4}"/>
                </a:ext>
              </a:extLst>
            </p:cNvPr>
            <p:cNvSpPr>
              <a:spLocks/>
            </p:cNvSpPr>
            <p:nvPr/>
          </p:nvSpPr>
          <p:spPr>
            <a:xfrm>
              <a:off x="2323105" y="1755587"/>
              <a:ext cx="6091710"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Summary Observations</a:t>
              </a:r>
            </a:p>
          </p:txBody>
        </p:sp>
        <p:sp>
          <p:nvSpPr>
            <p:cNvPr id="31" name="Round Single Corner Rectangle 228">
              <a:extLst>
                <a:ext uri="{FF2B5EF4-FFF2-40B4-BE49-F238E27FC236}">
                  <a16:creationId xmlns:a16="http://schemas.microsoft.com/office/drawing/2014/main" id="{6CFEEAD9-032A-4CD9-BA8E-CFDF78A9DD94}"/>
                </a:ext>
              </a:extLst>
            </p:cNvPr>
            <p:cNvSpPr>
              <a:spLocks/>
            </p:cNvSpPr>
            <p:nvPr/>
          </p:nvSpPr>
          <p:spPr>
            <a:xfrm>
              <a:off x="266700" y="1755587"/>
              <a:ext cx="1970672"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Data Area</a:t>
              </a:r>
            </a:p>
          </p:txBody>
        </p:sp>
        <p:sp>
          <p:nvSpPr>
            <p:cNvPr id="33" name="Round Single Corner Rectangle 228">
              <a:extLst>
                <a:ext uri="{FF2B5EF4-FFF2-40B4-BE49-F238E27FC236}">
                  <a16:creationId xmlns:a16="http://schemas.microsoft.com/office/drawing/2014/main" id="{862C2B39-3E77-43E0-B1FD-2B6631776107}"/>
                </a:ext>
              </a:extLst>
            </p:cNvPr>
            <p:cNvSpPr>
              <a:spLocks/>
            </p:cNvSpPr>
            <p:nvPr/>
          </p:nvSpPr>
          <p:spPr>
            <a:xfrm>
              <a:off x="8500549" y="1755587"/>
              <a:ext cx="3424751"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Opportunity</a:t>
              </a:r>
            </a:p>
          </p:txBody>
        </p:sp>
        <p:grpSp>
          <p:nvGrpSpPr>
            <p:cNvPr id="34" name="Group 33">
              <a:extLst>
                <a:ext uri="{FF2B5EF4-FFF2-40B4-BE49-F238E27FC236}">
                  <a16:creationId xmlns:a16="http://schemas.microsoft.com/office/drawing/2014/main" id="{930CE8E1-DD6F-4E66-B55A-EF51C5BA5E2F}"/>
                </a:ext>
              </a:extLst>
            </p:cNvPr>
            <p:cNvGrpSpPr/>
            <p:nvPr/>
          </p:nvGrpSpPr>
          <p:grpSpPr>
            <a:xfrm>
              <a:off x="8382071" y="2590751"/>
              <a:ext cx="3324906" cy="3708708"/>
              <a:chOff x="8382071" y="2292728"/>
              <a:chExt cx="3324906" cy="3708708"/>
            </a:xfrm>
          </p:grpSpPr>
          <p:sp>
            <p:nvSpPr>
              <p:cNvPr id="43" name="Triangle 70">
                <a:extLst>
                  <a:ext uri="{FF2B5EF4-FFF2-40B4-BE49-F238E27FC236}">
                    <a16:creationId xmlns:a16="http://schemas.microsoft.com/office/drawing/2014/main" id="{05603F4B-DAEB-4440-B1FE-BB08303BFEA8}"/>
                  </a:ext>
                </a:extLst>
              </p:cNvPr>
              <p:cNvSpPr/>
              <p:nvPr/>
            </p:nvSpPr>
            <p:spPr>
              <a:xfrm rot="5400000">
                <a:off x="6586956" y="4087843"/>
                <a:ext cx="3708708" cy="118477"/>
              </a:xfrm>
              <a:prstGeom prst="triangle">
                <a:avLst/>
              </a:prstGeom>
              <a:solidFill>
                <a:schemeClr val="accent2"/>
              </a:solidFill>
              <a:ln>
                <a:noFill/>
              </a:ln>
            </p:spPr>
            <p:txBody>
              <a:bodyPr lIns="51427" tIns="25706" rIns="51427" bIns="25706" anchor="ctr" anchorCtr="0">
                <a:noAutofit/>
              </a:bodyPr>
              <a:lstStyle/>
              <a:p>
                <a:pPr marL="0" marR="0" lvl="0" indent="0" algn="ctr" defTabSz="1088239" rtl="0" eaLnBrk="1" fontAlgn="auto" latinLnBrk="0" hangingPunct="1">
                  <a:lnSpc>
                    <a:spcPct val="100000"/>
                  </a:lnSpc>
                  <a:spcBef>
                    <a:spcPts val="0"/>
                  </a:spcBef>
                  <a:spcAft>
                    <a:spcPts val="0"/>
                  </a:spcAft>
                  <a:buClr>
                    <a:srgbClr val="000000"/>
                  </a:buClr>
                  <a:buSzPct val="25000"/>
                  <a:buFontTx/>
                  <a:buNone/>
                  <a:tabLst/>
                  <a:defRPr/>
                </a:pPr>
                <a:endParaRPr kumimoji="0" lang="en-US" sz="1000" b="1" i="0" u="none" strike="noStrike" kern="1200" cap="none" spc="0" normalizeH="0" baseline="0" noProof="0">
                  <a:ln>
                    <a:noFill/>
                  </a:ln>
                  <a:solidFill>
                    <a:srgbClr val="000000"/>
                  </a:solidFill>
                  <a:effectLst/>
                  <a:uLnTx/>
                  <a:uFillTx/>
                  <a:latin typeface="+mj-lt"/>
                  <a:ea typeface="+mn-ea"/>
                  <a:cs typeface="+mn-cs"/>
                </a:endParaRPr>
              </a:p>
            </p:txBody>
          </p:sp>
          <p:sp>
            <p:nvSpPr>
              <p:cNvPr id="44" name="TextBox 43">
                <a:extLst>
                  <a:ext uri="{FF2B5EF4-FFF2-40B4-BE49-F238E27FC236}">
                    <a16:creationId xmlns:a16="http://schemas.microsoft.com/office/drawing/2014/main" id="{2EC8B02D-9FC2-4AFC-BF3D-A032C821B956}"/>
                  </a:ext>
                </a:extLst>
              </p:cNvPr>
              <p:cNvSpPr txBox="1"/>
              <p:nvPr/>
            </p:nvSpPr>
            <p:spPr>
              <a:xfrm>
                <a:off x="8718872" y="2449935"/>
                <a:ext cx="2988105" cy="430887"/>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lvl="0" algn="ctr">
                  <a:defRPr/>
                </a:pPr>
                <a:r>
                  <a:rPr lang="en-US" sz="1400">
                    <a:solidFill>
                      <a:schemeClr val="bg2">
                        <a:lumMod val="25000"/>
                      </a:schemeClr>
                    </a:solidFill>
                    <a:latin typeface="+mj-lt"/>
                  </a:rPr>
                  <a:t>Persistent Customer Identifier</a:t>
                </a:r>
              </a:p>
            </p:txBody>
          </p:sp>
        </p:grpSp>
        <p:cxnSp>
          <p:nvCxnSpPr>
            <p:cNvPr id="37" name="Straight Connector 36">
              <a:extLst>
                <a:ext uri="{FF2B5EF4-FFF2-40B4-BE49-F238E27FC236}">
                  <a16:creationId xmlns:a16="http://schemas.microsoft.com/office/drawing/2014/main" id="{64F6218C-12AF-4AFA-8082-99D5BB8725E6}"/>
                </a:ext>
              </a:extLst>
            </p:cNvPr>
            <p:cNvCxnSpPr>
              <a:cxnSpLocks/>
            </p:cNvCxnSpPr>
            <p:nvPr/>
          </p:nvCxnSpPr>
          <p:spPr>
            <a:xfrm>
              <a:off x="2280239" y="2073331"/>
              <a:ext cx="0" cy="3984569"/>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05C384B1-AC40-43E3-881A-F78231595F45}"/>
              </a:ext>
            </a:extLst>
          </p:cNvPr>
          <p:cNvSpPr txBox="1"/>
          <p:nvPr/>
        </p:nvSpPr>
        <p:spPr>
          <a:xfrm>
            <a:off x="8736362" y="3616332"/>
            <a:ext cx="2988105" cy="861774"/>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lvl="0" algn="ctr">
              <a:defRPr/>
            </a:pPr>
            <a:r>
              <a:rPr lang="en-US" sz="1400">
                <a:solidFill>
                  <a:schemeClr val="bg2">
                    <a:lumMod val="25000"/>
                  </a:schemeClr>
                </a:solidFill>
                <a:latin typeface="+mj-lt"/>
              </a:rPr>
              <a:t>Alignment And Streamlining Of Platform Data Requirements Across The Landscape</a:t>
            </a:r>
          </a:p>
        </p:txBody>
      </p:sp>
      <p:sp>
        <p:nvSpPr>
          <p:cNvPr id="19" name="TextBox 18">
            <a:extLst>
              <a:ext uri="{FF2B5EF4-FFF2-40B4-BE49-F238E27FC236}">
                <a16:creationId xmlns:a16="http://schemas.microsoft.com/office/drawing/2014/main" id="{04E0D27C-2D41-4C27-9A6B-1DE203D7FF97}"/>
              </a:ext>
            </a:extLst>
          </p:cNvPr>
          <p:cNvSpPr txBox="1"/>
          <p:nvPr/>
        </p:nvSpPr>
        <p:spPr>
          <a:xfrm>
            <a:off x="8753852" y="4845229"/>
            <a:ext cx="2988105" cy="1077218"/>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lvl="0" algn="ctr">
              <a:defRPr/>
            </a:pPr>
            <a:r>
              <a:rPr lang="en-US" sz="1400">
                <a:solidFill>
                  <a:schemeClr val="bg2">
                    <a:lumMod val="25000"/>
                  </a:schemeClr>
                </a:solidFill>
                <a:latin typeface="+mj-lt"/>
              </a:rPr>
              <a:t>Simplification Of Data Publishing For Internal / External Platform Consumption &amp; Reporting Requirements</a:t>
            </a:r>
          </a:p>
        </p:txBody>
      </p:sp>
      <p:sp>
        <p:nvSpPr>
          <p:cNvPr id="22" name="Rectangle 21">
            <a:extLst>
              <a:ext uri="{FF2B5EF4-FFF2-40B4-BE49-F238E27FC236}">
                <a16:creationId xmlns:a16="http://schemas.microsoft.com/office/drawing/2014/main" id="{3D54B597-02AA-477D-ADD9-003E7416F18C}"/>
              </a:ext>
            </a:extLst>
          </p:cNvPr>
          <p:cNvSpPr/>
          <p:nvPr/>
        </p:nvSpPr>
        <p:spPr>
          <a:xfrm>
            <a:off x="0" y="886939"/>
            <a:ext cx="12192000" cy="6863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lumMod val="50000"/>
                  </a:schemeClr>
                </a:solidFill>
              </a:rPr>
              <a:t>Master data management must be a foundational part of the NG data transformation going forward.</a:t>
            </a:r>
            <a:endParaRPr lang="en-US" sz="1400" b="1">
              <a:solidFill>
                <a:schemeClr val="tx2">
                  <a:lumMod val="50000"/>
                </a:schemeClr>
              </a:solidFill>
            </a:endParaRPr>
          </a:p>
        </p:txBody>
      </p:sp>
    </p:spTree>
    <p:extLst>
      <p:ext uri="{BB962C8B-B14F-4D97-AF65-F5344CB8AC3E}">
        <p14:creationId xmlns:p14="http://schemas.microsoft.com/office/powerpoint/2010/main" val="3299249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7EB66FB-C7FF-4AFD-B6A7-4F4B8956EFCC}"/>
              </a:ext>
            </a:extLst>
          </p:cNvPr>
          <p:cNvGrpSpPr/>
          <p:nvPr/>
        </p:nvGrpSpPr>
        <p:grpSpPr>
          <a:xfrm>
            <a:off x="266646" y="1761803"/>
            <a:ext cx="11658654" cy="4640336"/>
            <a:chOff x="266646" y="1755587"/>
            <a:chExt cx="11658654" cy="4640336"/>
          </a:xfrm>
        </p:grpSpPr>
        <p:sp>
          <p:nvSpPr>
            <p:cNvPr id="28" name="TextBox 27">
              <a:extLst>
                <a:ext uri="{FF2B5EF4-FFF2-40B4-BE49-F238E27FC236}">
                  <a16:creationId xmlns:a16="http://schemas.microsoft.com/office/drawing/2014/main" id="{55B6708D-D642-4B3E-A30E-E3699F650E1D}"/>
                </a:ext>
              </a:extLst>
            </p:cNvPr>
            <p:cNvSpPr txBox="1"/>
            <p:nvPr/>
          </p:nvSpPr>
          <p:spPr>
            <a:xfrm>
              <a:off x="2661299" y="2317884"/>
              <a:ext cx="5484959" cy="4078039"/>
            </a:xfrm>
            <a:prstGeom prst="rect">
              <a:avLst/>
            </a:prstGeom>
            <a:noFill/>
          </p:spPr>
          <p:txBody>
            <a:bodyPr wrap="square" lIns="0" tIns="0" rIns="0" bIns="0" rtlCol="0" anchor="t"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marL="182880" lvl="0" indent="-182880" defTabSz="914177" fontAlgn="base">
                <a:spcAft>
                  <a:spcPts val="600"/>
                </a:spcAft>
                <a:buClr>
                  <a:srgbClr val="0098C7"/>
                </a:buClr>
                <a:buFont typeface="Wingdings" pitchFamily="2" charset="2"/>
                <a:buChar char="§"/>
                <a:defRPr/>
              </a:pPr>
              <a:r>
                <a:rPr lang="en-US" sz="1100" kern="0">
                  <a:solidFill>
                    <a:srgbClr val="424242">
                      <a:lumMod val="50000"/>
                    </a:srgbClr>
                  </a:solidFill>
                  <a:latin typeface="+mj-lt"/>
                  <a:ea typeface="Times New Roman"/>
                  <a:cs typeface="Calibri" pitchFamily="34" charset="0"/>
                </a:rPr>
                <a:t>Overlapping systems of record </a:t>
              </a:r>
              <a:r>
                <a:rPr lang="en-US" sz="1100" b="0" kern="0">
                  <a:solidFill>
                    <a:srgbClr val="424242">
                      <a:lumMod val="50000"/>
                    </a:srgbClr>
                  </a:solidFill>
                  <a:latin typeface="+mj-lt"/>
                  <a:ea typeface="Times New Roman"/>
                  <a:cs typeface="Calibri" pitchFamily="34" charset="0"/>
                </a:rPr>
                <a:t>within the application landscape without an MDM strategy</a:t>
              </a:r>
            </a:p>
            <a:p>
              <a:pPr marL="182880" lvl="0" indent="-182880" defTabSz="914177" fontAlgn="base">
                <a:spcAft>
                  <a:spcPts val="600"/>
                </a:spcAft>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Customer </a:t>
              </a:r>
              <a:r>
                <a:rPr lang="en-US" sz="1100" kern="0">
                  <a:solidFill>
                    <a:srgbClr val="424242">
                      <a:lumMod val="50000"/>
                    </a:srgbClr>
                  </a:solidFill>
                  <a:latin typeface="+mj-lt"/>
                  <a:ea typeface="Times New Roman"/>
                  <a:cs typeface="Calibri" pitchFamily="34" charset="0"/>
                </a:rPr>
                <a:t>data quality is not managed consistently </a:t>
              </a:r>
              <a:r>
                <a:rPr lang="en-US" sz="1100" b="0" kern="0">
                  <a:solidFill>
                    <a:srgbClr val="424242">
                      <a:lumMod val="50000"/>
                    </a:srgbClr>
                  </a:solidFill>
                  <a:latin typeface="+mj-lt"/>
                  <a:ea typeface="Times New Roman"/>
                  <a:cs typeface="Calibri" pitchFamily="34" charset="0"/>
                </a:rPr>
                <a:t>across applications</a:t>
              </a:r>
            </a:p>
            <a:p>
              <a:pPr marL="182880" lvl="0" indent="-182880" defTabSz="914177" fontAlgn="base">
                <a:spcAft>
                  <a:spcPts val="600"/>
                </a:spcAft>
                <a:buClr>
                  <a:srgbClr val="0098C7"/>
                </a:buClr>
                <a:buFont typeface="Wingdings" pitchFamily="2" charset="2"/>
                <a:buChar char="§"/>
                <a:defRPr/>
              </a:pPr>
              <a:r>
                <a:rPr lang="en-US" sz="1100" kern="0">
                  <a:solidFill>
                    <a:srgbClr val="424242">
                      <a:lumMod val="50000"/>
                    </a:srgbClr>
                  </a:solidFill>
                  <a:latin typeface="+mj-lt"/>
                  <a:ea typeface="Times New Roman"/>
                  <a:cs typeface="Calibri" pitchFamily="34" charset="0"/>
                </a:rPr>
                <a:t>High priority data issues are not getting resolved</a:t>
              </a:r>
              <a:r>
                <a:rPr lang="en-US" sz="1100" b="0" kern="0">
                  <a:solidFill>
                    <a:srgbClr val="424242">
                      <a:lumMod val="50000"/>
                    </a:srgbClr>
                  </a:solidFill>
                  <a:latin typeface="+mj-lt"/>
                  <a:ea typeface="Times New Roman"/>
                  <a:cs typeface="Calibri" pitchFamily="34" charset="0"/>
                </a:rPr>
                <a:t>, thus impacting business value realization downstream</a:t>
              </a:r>
            </a:p>
            <a:p>
              <a:pPr marL="182880" lvl="0" indent="-182880" defTabSz="914177" fontAlgn="base">
                <a:spcAft>
                  <a:spcPts val="600"/>
                </a:spcAft>
                <a:buClr>
                  <a:srgbClr val="0098C7"/>
                </a:buClr>
                <a:buFont typeface="Wingdings" pitchFamily="2" charset="2"/>
                <a:buChar char="§"/>
                <a:defRPr/>
              </a:pPr>
              <a:endParaRPr lang="en-US" sz="1100" b="0" kern="0">
                <a:solidFill>
                  <a:srgbClr val="424242">
                    <a:lumMod val="50000"/>
                  </a:srgbClr>
                </a:solidFill>
                <a:latin typeface="+mj-lt"/>
                <a:ea typeface="Times New Roman"/>
                <a:cs typeface="Calibri" pitchFamily="34" charset="0"/>
              </a:endParaRPr>
            </a:p>
            <a:p>
              <a:pPr marL="182880" lvl="0" indent="-182880" defTabSz="914177" fontAlgn="base">
                <a:spcAft>
                  <a:spcPts val="600"/>
                </a:spcAft>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Numerous integration and data systems for each set of use cases, resulting in a </a:t>
              </a:r>
              <a:r>
                <a:rPr lang="en-US" sz="1100" kern="0">
                  <a:solidFill>
                    <a:srgbClr val="424242">
                      <a:lumMod val="50000"/>
                    </a:srgbClr>
                  </a:solidFill>
                  <a:latin typeface="+mj-lt"/>
                  <a:ea typeface="Times New Roman"/>
                  <a:cs typeface="Calibri" pitchFamily="34" charset="0"/>
                </a:rPr>
                <a:t>large network of separated data stores, ODS systems, marts, or data puddles with overlapping and inconsistent data </a:t>
              </a:r>
              <a:r>
                <a:rPr lang="en-US" sz="1100" b="0" kern="0">
                  <a:solidFill>
                    <a:srgbClr val="424242">
                      <a:lumMod val="50000"/>
                    </a:srgbClr>
                  </a:solidFill>
                  <a:latin typeface="+mj-lt"/>
                  <a:ea typeface="Times New Roman"/>
                  <a:cs typeface="Calibri" pitchFamily="34" charset="0"/>
                </a:rPr>
                <a:t>(some of these are known and new ones get discovered with every discussion)</a:t>
              </a:r>
            </a:p>
            <a:p>
              <a:pPr marL="182880" lvl="0" indent="-182880" defTabSz="914177" fontAlgn="base">
                <a:spcAft>
                  <a:spcPts val="600"/>
                </a:spcAft>
                <a:buClr>
                  <a:srgbClr val="0098C7"/>
                </a:buClr>
                <a:buFont typeface="Wingdings" pitchFamily="2" charset="2"/>
                <a:buChar char="§"/>
                <a:defRPr/>
              </a:pPr>
              <a:r>
                <a:rPr lang="en-US" sz="1100" kern="0">
                  <a:solidFill>
                    <a:srgbClr val="424242">
                      <a:lumMod val="50000"/>
                    </a:srgbClr>
                  </a:solidFill>
                  <a:latin typeface="+mj-lt"/>
                  <a:ea typeface="Times New Roman"/>
                  <a:cs typeface="Calibri" pitchFamily="34" charset="0"/>
                </a:rPr>
                <a:t>Separate data models </a:t>
              </a:r>
              <a:r>
                <a:rPr lang="en-US" sz="1100" b="0" kern="0">
                  <a:solidFill>
                    <a:srgbClr val="424242">
                      <a:lumMod val="50000"/>
                    </a:srgbClr>
                  </a:solidFill>
                  <a:latin typeface="+mj-lt"/>
                  <a:ea typeface="Times New Roman"/>
                  <a:cs typeface="Calibri" pitchFamily="34" charset="0"/>
                </a:rPr>
                <a:t>that struggle to get combined into a single view in a cost efficient fashion.</a:t>
              </a:r>
            </a:p>
            <a:p>
              <a:pPr lvl="0" defTabSz="914177" fontAlgn="base">
                <a:spcAft>
                  <a:spcPts val="600"/>
                </a:spcAft>
                <a:buClr>
                  <a:srgbClr val="0098C7"/>
                </a:buClr>
                <a:defRPr/>
              </a:pPr>
              <a:endParaRPr lang="en-US" sz="1100" b="0" kern="0">
                <a:solidFill>
                  <a:srgbClr val="424242">
                    <a:lumMod val="50000"/>
                  </a:srgbClr>
                </a:solidFill>
                <a:latin typeface="+mj-lt"/>
                <a:ea typeface="Times New Roman"/>
                <a:cs typeface="Calibri" pitchFamily="34" charset="0"/>
              </a:endParaRPr>
            </a:p>
            <a:p>
              <a:pPr marL="182880" lvl="0" indent="-182880" defTabSz="914177" fontAlgn="base">
                <a:spcAft>
                  <a:spcPts val="600"/>
                </a:spcAft>
                <a:buClr>
                  <a:srgbClr val="0098C7"/>
                </a:buClr>
                <a:buFont typeface="Wingdings" pitchFamily="2" charset="2"/>
                <a:buChar char="§"/>
                <a:defRPr/>
              </a:pPr>
              <a:r>
                <a:rPr lang="en-US" sz="1100" kern="0">
                  <a:solidFill>
                    <a:srgbClr val="424242">
                      <a:lumMod val="50000"/>
                    </a:srgbClr>
                  </a:solidFill>
                  <a:latin typeface="+mj-lt"/>
                  <a:ea typeface="Times New Roman"/>
                  <a:cs typeface="Calibri" pitchFamily="34" charset="0"/>
                </a:rPr>
                <a:t>Lack of Business Data Views </a:t>
              </a:r>
              <a:r>
                <a:rPr lang="en-US" sz="1100" b="0" kern="0">
                  <a:solidFill>
                    <a:srgbClr val="424242">
                      <a:lumMod val="50000"/>
                    </a:srgbClr>
                  </a:solidFill>
                  <a:latin typeface="+mj-lt"/>
                  <a:ea typeface="Times New Roman"/>
                  <a:cs typeface="Calibri" pitchFamily="34" charset="0"/>
                </a:rPr>
                <a:t>makes even the limited data accessible only to SMEs</a:t>
              </a:r>
            </a:p>
            <a:p>
              <a:pPr marL="182880" lvl="0" indent="-182880" defTabSz="914177" fontAlgn="base">
                <a:spcAft>
                  <a:spcPts val="600"/>
                </a:spcAft>
                <a:buClr>
                  <a:srgbClr val="0098C7"/>
                </a:buClr>
                <a:buFont typeface="Wingdings" pitchFamily="2" charset="2"/>
                <a:buChar char="§"/>
                <a:defRPr/>
              </a:pPr>
              <a:r>
                <a:rPr lang="en-US" sz="1100" kern="0">
                  <a:solidFill>
                    <a:srgbClr val="424242">
                      <a:lumMod val="50000"/>
                    </a:srgbClr>
                  </a:solidFill>
                  <a:latin typeface="+mj-lt"/>
                  <a:ea typeface="Times New Roman"/>
                  <a:cs typeface="Calibri" pitchFamily="34" charset="0"/>
                </a:rPr>
                <a:t>Increased costs of doing analytics or reporting. </a:t>
              </a:r>
              <a:r>
                <a:rPr lang="en-US" sz="1100" b="0" kern="0">
                  <a:solidFill>
                    <a:srgbClr val="424242">
                      <a:lumMod val="50000"/>
                    </a:srgbClr>
                  </a:solidFill>
                  <a:latin typeface="+mj-lt"/>
                  <a:ea typeface="Times New Roman"/>
                  <a:cs typeface="Calibri" pitchFamily="34" charset="0"/>
                </a:rPr>
                <a:t>Driving insights requires going to the source, aggregating and transforming information, every time. </a:t>
              </a:r>
            </a:p>
            <a:p>
              <a:pPr marL="182880" lvl="0" indent="-182880" defTabSz="914177" fontAlgn="base">
                <a:spcAft>
                  <a:spcPts val="600"/>
                </a:spcAft>
                <a:buClr>
                  <a:srgbClr val="0098C7"/>
                </a:buClr>
                <a:buFont typeface="Wingdings" pitchFamily="2" charset="2"/>
                <a:buChar char="§"/>
                <a:defRPr/>
              </a:pPr>
              <a:r>
                <a:rPr lang="en-US" sz="1100" kern="0">
                  <a:solidFill>
                    <a:srgbClr val="424242">
                      <a:lumMod val="50000"/>
                    </a:srgbClr>
                  </a:solidFill>
                  <a:latin typeface="+mj-lt"/>
                  <a:ea typeface="Times New Roman"/>
                  <a:cs typeface="Calibri" pitchFamily="34" charset="0"/>
                </a:rPr>
                <a:t>KPIs are not linked to data that is required to derive them</a:t>
              </a:r>
            </a:p>
          </p:txBody>
        </p:sp>
        <p:sp>
          <p:nvSpPr>
            <p:cNvPr id="29" name="Shape 3230">
              <a:extLst>
                <a:ext uri="{FF2B5EF4-FFF2-40B4-BE49-F238E27FC236}">
                  <a16:creationId xmlns:a16="http://schemas.microsoft.com/office/drawing/2014/main" id="{72A7FDEC-B8C1-44E1-B995-35537315EB21}"/>
                </a:ext>
              </a:extLst>
            </p:cNvPr>
            <p:cNvSpPr txBox="1">
              <a:spLocks/>
            </p:cNvSpPr>
            <p:nvPr/>
          </p:nvSpPr>
          <p:spPr>
            <a:xfrm>
              <a:off x="266646" y="1853973"/>
              <a:ext cx="1828799" cy="1466997"/>
            </a:xfrm>
            <a:prstGeom prst="rect">
              <a:avLst/>
            </a:prstGeom>
            <a:noFill/>
            <a:ln>
              <a:noFill/>
            </a:ln>
          </p:spPr>
          <p:txBody>
            <a:bodyPr wrap="square" lIns="51427" tIns="25706" rIns="51427" bIns="25706" anchor="ctr" anchorCtr="0">
              <a:noAutofit/>
            </a:bodyPr>
            <a:lstStyle>
              <a:defPPr marR="0" lvl="0" algn="l" rtl="0">
                <a:lnSpc>
                  <a:spcPct val="100000"/>
                </a:lnSpc>
                <a:spcBef>
                  <a:spcPts val="0"/>
                </a:spcBef>
                <a:spcAft>
                  <a:spcPts val="0"/>
                </a:spcAft>
              </a:defPPr>
              <a:lvl1pPr marL="171450" marR="0" lvl="0" indent="-381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762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4pPr>
              <a:lvl5pPr marL="1543050" marR="0" lvl="4"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5pPr>
              <a:lvl6pPr marL="1885950" marR="0" lvl="5"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0" marR="0" lvl="0" indent="0" defTabSz="1088239" rtl="0" eaLnBrk="1" fontAlgn="auto" latinLnBrk="0" hangingPunct="1">
                <a:lnSpc>
                  <a:spcPct val="90000"/>
                </a:lnSpc>
                <a:spcBef>
                  <a:spcPts val="0"/>
                </a:spcBef>
                <a:spcAft>
                  <a:spcPts val="0"/>
                </a:spcAft>
                <a:buClr>
                  <a:srgbClr val="57585A"/>
                </a:buClr>
                <a:buSzPct val="25000"/>
                <a:buFont typeface="Arial"/>
                <a:buNone/>
                <a:tabLst/>
                <a:defRPr/>
              </a:pPr>
              <a:r>
                <a:rPr lang="en-US" sz="1600" b="1">
                  <a:solidFill>
                    <a:srgbClr val="000000">
                      <a:lumMod val="75000"/>
                      <a:lumOff val="25000"/>
                    </a:srgbClr>
                  </a:solidFill>
                  <a:latin typeface="+mj-lt"/>
                  <a:ea typeface="Georgia"/>
                  <a:cs typeface="Georgia"/>
                  <a:sym typeface="Georgia"/>
                </a:rPr>
                <a:t>Data Sources</a:t>
              </a:r>
              <a:endParaRPr kumimoji="0" lang="en-US" sz="1600" b="1" i="0" u="none" strike="noStrike" kern="1200" cap="none" spc="0" normalizeH="0" baseline="0" noProof="0">
                <a:ln>
                  <a:noFill/>
                </a:ln>
                <a:solidFill>
                  <a:srgbClr val="000000">
                    <a:lumMod val="75000"/>
                    <a:lumOff val="25000"/>
                  </a:srgbClr>
                </a:solidFill>
                <a:effectLst/>
                <a:uLnTx/>
                <a:uFillTx/>
                <a:latin typeface="+mj-lt"/>
                <a:ea typeface="Georgia"/>
                <a:cs typeface="Georgia"/>
                <a:sym typeface="Georgia"/>
              </a:endParaRPr>
            </a:p>
          </p:txBody>
        </p:sp>
        <p:sp>
          <p:nvSpPr>
            <p:cNvPr id="30" name="Round Single Corner Rectangle 228">
              <a:extLst>
                <a:ext uri="{FF2B5EF4-FFF2-40B4-BE49-F238E27FC236}">
                  <a16:creationId xmlns:a16="http://schemas.microsoft.com/office/drawing/2014/main" id="{FF1B9267-4992-435C-90ED-EDF43FD8D3F4}"/>
                </a:ext>
              </a:extLst>
            </p:cNvPr>
            <p:cNvSpPr>
              <a:spLocks/>
            </p:cNvSpPr>
            <p:nvPr/>
          </p:nvSpPr>
          <p:spPr>
            <a:xfrm>
              <a:off x="2323105" y="1755587"/>
              <a:ext cx="6091710"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Summary Observations</a:t>
              </a:r>
            </a:p>
          </p:txBody>
        </p:sp>
        <p:sp>
          <p:nvSpPr>
            <p:cNvPr id="31" name="Round Single Corner Rectangle 228">
              <a:extLst>
                <a:ext uri="{FF2B5EF4-FFF2-40B4-BE49-F238E27FC236}">
                  <a16:creationId xmlns:a16="http://schemas.microsoft.com/office/drawing/2014/main" id="{6CFEEAD9-032A-4CD9-BA8E-CFDF78A9DD94}"/>
                </a:ext>
              </a:extLst>
            </p:cNvPr>
            <p:cNvSpPr>
              <a:spLocks/>
            </p:cNvSpPr>
            <p:nvPr/>
          </p:nvSpPr>
          <p:spPr>
            <a:xfrm>
              <a:off x="266700" y="1755587"/>
              <a:ext cx="1970672"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Data Area</a:t>
              </a:r>
            </a:p>
          </p:txBody>
        </p:sp>
        <p:sp>
          <p:nvSpPr>
            <p:cNvPr id="33" name="Round Single Corner Rectangle 228">
              <a:extLst>
                <a:ext uri="{FF2B5EF4-FFF2-40B4-BE49-F238E27FC236}">
                  <a16:creationId xmlns:a16="http://schemas.microsoft.com/office/drawing/2014/main" id="{862C2B39-3E77-43E0-B1FD-2B6631776107}"/>
                </a:ext>
              </a:extLst>
            </p:cNvPr>
            <p:cNvSpPr>
              <a:spLocks/>
            </p:cNvSpPr>
            <p:nvPr/>
          </p:nvSpPr>
          <p:spPr>
            <a:xfrm>
              <a:off x="8500549" y="1755587"/>
              <a:ext cx="3424751"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Opportunity</a:t>
              </a:r>
            </a:p>
          </p:txBody>
        </p:sp>
        <p:grpSp>
          <p:nvGrpSpPr>
            <p:cNvPr id="34" name="Group 33">
              <a:extLst>
                <a:ext uri="{FF2B5EF4-FFF2-40B4-BE49-F238E27FC236}">
                  <a16:creationId xmlns:a16="http://schemas.microsoft.com/office/drawing/2014/main" id="{930CE8E1-DD6F-4E66-B55A-EF51C5BA5E2F}"/>
                </a:ext>
              </a:extLst>
            </p:cNvPr>
            <p:cNvGrpSpPr/>
            <p:nvPr/>
          </p:nvGrpSpPr>
          <p:grpSpPr>
            <a:xfrm>
              <a:off x="8382071" y="2475158"/>
              <a:ext cx="3359886" cy="3824301"/>
              <a:chOff x="8382071" y="2177135"/>
              <a:chExt cx="3359886" cy="3824301"/>
            </a:xfrm>
          </p:grpSpPr>
          <p:sp>
            <p:nvSpPr>
              <p:cNvPr id="43" name="Triangle 70">
                <a:extLst>
                  <a:ext uri="{FF2B5EF4-FFF2-40B4-BE49-F238E27FC236}">
                    <a16:creationId xmlns:a16="http://schemas.microsoft.com/office/drawing/2014/main" id="{05603F4B-DAEB-4440-B1FE-BB08303BFEA8}"/>
                  </a:ext>
                </a:extLst>
              </p:cNvPr>
              <p:cNvSpPr/>
              <p:nvPr/>
            </p:nvSpPr>
            <p:spPr>
              <a:xfrm rot="5400000">
                <a:off x="6586956" y="4087843"/>
                <a:ext cx="3708708" cy="118477"/>
              </a:xfrm>
              <a:prstGeom prst="triangle">
                <a:avLst/>
              </a:prstGeom>
              <a:solidFill>
                <a:schemeClr val="accent2"/>
              </a:solidFill>
              <a:ln>
                <a:noFill/>
              </a:ln>
            </p:spPr>
            <p:txBody>
              <a:bodyPr lIns="51427" tIns="25706" rIns="51427" bIns="25706" anchor="ctr" anchorCtr="0">
                <a:noAutofit/>
              </a:bodyPr>
              <a:lstStyle/>
              <a:p>
                <a:pPr marL="0" marR="0" lvl="0" indent="0" algn="ctr" defTabSz="1088239" rtl="0" eaLnBrk="1" fontAlgn="auto" latinLnBrk="0" hangingPunct="1">
                  <a:lnSpc>
                    <a:spcPct val="100000"/>
                  </a:lnSpc>
                  <a:spcBef>
                    <a:spcPts val="0"/>
                  </a:spcBef>
                  <a:spcAft>
                    <a:spcPts val="0"/>
                  </a:spcAft>
                  <a:buClr>
                    <a:srgbClr val="000000"/>
                  </a:buClr>
                  <a:buSzPct val="25000"/>
                  <a:buFontTx/>
                  <a:buNone/>
                  <a:tabLst/>
                  <a:defRPr/>
                </a:pPr>
                <a:endParaRPr kumimoji="0" lang="en-US" sz="1000" b="1" i="0" u="none" strike="noStrike" kern="1200" cap="none" spc="0" normalizeH="0" baseline="0" noProof="0">
                  <a:ln>
                    <a:noFill/>
                  </a:ln>
                  <a:solidFill>
                    <a:srgbClr val="000000"/>
                  </a:solidFill>
                  <a:effectLst/>
                  <a:uLnTx/>
                  <a:uFillTx/>
                  <a:latin typeface="+mj-lt"/>
                  <a:ea typeface="+mn-ea"/>
                  <a:cs typeface="+mn-cs"/>
                </a:endParaRPr>
              </a:p>
            </p:txBody>
          </p:sp>
          <p:sp>
            <p:nvSpPr>
              <p:cNvPr id="44" name="TextBox 43">
                <a:extLst>
                  <a:ext uri="{FF2B5EF4-FFF2-40B4-BE49-F238E27FC236}">
                    <a16:creationId xmlns:a16="http://schemas.microsoft.com/office/drawing/2014/main" id="{2EC8B02D-9FC2-4AFC-BF3D-A032C821B956}"/>
                  </a:ext>
                </a:extLst>
              </p:cNvPr>
              <p:cNvSpPr txBox="1"/>
              <p:nvPr/>
            </p:nvSpPr>
            <p:spPr>
              <a:xfrm>
                <a:off x="8753852" y="2177135"/>
                <a:ext cx="2988105" cy="646331"/>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lvl="0" algn="ctr">
                  <a:defRPr/>
                </a:pPr>
                <a:r>
                  <a:rPr lang="en-US" sz="1400">
                    <a:solidFill>
                      <a:schemeClr val="bg2">
                        <a:lumMod val="25000"/>
                      </a:schemeClr>
                    </a:solidFill>
                    <a:latin typeface="+mj-lt"/>
                  </a:rPr>
                  <a:t>MDM Strategy and Expanding the Data Governance Organization</a:t>
                </a:r>
              </a:p>
            </p:txBody>
          </p:sp>
        </p:grpSp>
        <p:cxnSp>
          <p:nvCxnSpPr>
            <p:cNvPr id="37" name="Straight Connector 36">
              <a:extLst>
                <a:ext uri="{FF2B5EF4-FFF2-40B4-BE49-F238E27FC236}">
                  <a16:creationId xmlns:a16="http://schemas.microsoft.com/office/drawing/2014/main" id="{64F6218C-12AF-4AFA-8082-99D5BB8725E6}"/>
                </a:ext>
              </a:extLst>
            </p:cNvPr>
            <p:cNvCxnSpPr>
              <a:cxnSpLocks/>
            </p:cNvCxnSpPr>
            <p:nvPr/>
          </p:nvCxnSpPr>
          <p:spPr>
            <a:xfrm>
              <a:off x="2231611" y="2230897"/>
              <a:ext cx="0" cy="3984569"/>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05C384B1-AC40-43E3-881A-F78231595F45}"/>
              </a:ext>
            </a:extLst>
          </p:cNvPr>
          <p:cNvSpPr txBox="1"/>
          <p:nvPr/>
        </p:nvSpPr>
        <p:spPr>
          <a:xfrm>
            <a:off x="8736362" y="3900111"/>
            <a:ext cx="2988105" cy="646331"/>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lvl="0" algn="ctr">
              <a:defRPr/>
            </a:pPr>
            <a:r>
              <a:rPr lang="en-US" sz="1400">
                <a:solidFill>
                  <a:schemeClr val="bg2">
                    <a:lumMod val="25000"/>
                  </a:schemeClr>
                </a:solidFill>
                <a:latin typeface="+mj-lt"/>
              </a:rPr>
              <a:t>Common Cloud </a:t>
            </a:r>
          </a:p>
          <a:p>
            <a:pPr lvl="0" algn="ctr">
              <a:defRPr/>
            </a:pPr>
            <a:r>
              <a:rPr lang="en-US" sz="1400">
                <a:solidFill>
                  <a:schemeClr val="bg2">
                    <a:lumMod val="25000"/>
                  </a:schemeClr>
                </a:solidFill>
                <a:latin typeface="+mj-lt"/>
              </a:rPr>
              <a:t>Data Platform integrating currently silo’d information</a:t>
            </a:r>
          </a:p>
        </p:txBody>
      </p:sp>
      <p:sp>
        <p:nvSpPr>
          <p:cNvPr id="22" name="Rectangle 21">
            <a:extLst>
              <a:ext uri="{FF2B5EF4-FFF2-40B4-BE49-F238E27FC236}">
                <a16:creationId xmlns:a16="http://schemas.microsoft.com/office/drawing/2014/main" id="{3D54B597-02AA-477D-ADD9-003E7416F18C}"/>
              </a:ext>
            </a:extLst>
          </p:cNvPr>
          <p:cNvSpPr/>
          <p:nvPr/>
        </p:nvSpPr>
        <p:spPr>
          <a:xfrm>
            <a:off x="0" y="886939"/>
            <a:ext cx="12192000" cy="6863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lumMod val="50000"/>
                  </a:schemeClr>
                </a:solidFill>
              </a:rPr>
              <a:t>Given the legacy landscape, data access needs to be moved outside the mainframe world closer to its end user.</a:t>
            </a:r>
          </a:p>
        </p:txBody>
      </p:sp>
      <p:sp>
        <p:nvSpPr>
          <p:cNvPr id="21" name="Title 1">
            <a:extLst>
              <a:ext uri="{FF2B5EF4-FFF2-40B4-BE49-F238E27FC236}">
                <a16:creationId xmlns:a16="http://schemas.microsoft.com/office/drawing/2014/main" id="{C6D5EC0B-AC1A-43FB-8D97-27C5B625644D}"/>
              </a:ext>
            </a:extLst>
          </p:cNvPr>
          <p:cNvSpPr>
            <a:spLocks noGrp="1"/>
          </p:cNvSpPr>
          <p:nvPr>
            <p:ph type="title"/>
          </p:nvPr>
        </p:nvSpPr>
        <p:spPr>
          <a:xfrm>
            <a:off x="0" y="0"/>
            <a:ext cx="12191999" cy="1062180"/>
          </a:xfrm>
        </p:spPr>
        <p:txBody>
          <a:bodyPr/>
          <a:lstStyle/>
          <a:p>
            <a:r>
              <a:rPr lang="en-US" dirty="0"/>
              <a:t>Incremental Discovery Focus -         Core Platform Capabilities</a:t>
            </a:r>
          </a:p>
        </p:txBody>
      </p:sp>
      <p:grpSp>
        <p:nvGrpSpPr>
          <p:cNvPr id="23" name="Group 22">
            <a:extLst>
              <a:ext uri="{FF2B5EF4-FFF2-40B4-BE49-F238E27FC236}">
                <a16:creationId xmlns:a16="http://schemas.microsoft.com/office/drawing/2014/main" id="{98F6B5E9-0783-47C2-9066-BFE2031E7267}"/>
              </a:ext>
            </a:extLst>
          </p:cNvPr>
          <p:cNvGrpSpPr/>
          <p:nvPr/>
        </p:nvGrpSpPr>
        <p:grpSpPr>
          <a:xfrm>
            <a:off x="4766499" y="163699"/>
            <a:ext cx="796932" cy="646330"/>
            <a:chOff x="7032104" y="833459"/>
            <a:chExt cx="702760" cy="569956"/>
          </a:xfrm>
        </p:grpSpPr>
        <p:sp>
          <p:nvSpPr>
            <p:cNvPr id="24" name="Oval 20">
              <a:extLst>
                <a:ext uri="{FF2B5EF4-FFF2-40B4-BE49-F238E27FC236}">
                  <a16:creationId xmlns:a16="http://schemas.microsoft.com/office/drawing/2014/main" id="{F31E6F91-3F94-4833-B843-8FD49BDB7405}"/>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endParaRPr kumimoji="0" lang="pt-PT" sz="1440" b="0" i="0" u="none" strike="noStrike" kern="1200" cap="none" spc="0" normalizeH="0" baseline="0" noProof="0">
                <a:ln>
                  <a:noFill/>
                </a:ln>
                <a:solidFill>
                  <a:prstClr val="white"/>
                </a:solidFill>
                <a:effectLst/>
                <a:uLnTx/>
                <a:uFillTx/>
                <a:latin typeface="Verdana"/>
                <a:ea typeface="+mn-ea"/>
                <a:cs typeface="+mn-cs"/>
              </a:endParaRPr>
            </a:p>
          </p:txBody>
        </p:sp>
        <p:sp>
          <p:nvSpPr>
            <p:cNvPr id="25" name="TextBox 24">
              <a:extLst>
                <a:ext uri="{FF2B5EF4-FFF2-40B4-BE49-F238E27FC236}">
                  <a16:creationId xmlns:a16="http://schemas.microsoft.com/office/drawing/2014/main" id="{08A9F9EC-876C-45AC-81B5-7804798A99E8}"/>
                </a:ext>
              </a:extLst>
            </p:cNvPr>
            <p:cNvSpPr txBox="1"/>
            <p:nvPr/>
          </p:nvSpPr>
          <p:spPr>
            <a:xfrm>
              <a:off x="7086792" y="833459"/>
              <a:ext cx="648072" cy="569956"/>
            </a:xfrm>
            <a:prstGeom prst="rect">
              <a:avLst/>
            </a:prstGeom>
            <a:noFill/>
          </p:spPr>
          <p:txBody>
            <a:bodyPr wrap="square" rtlCol="0">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lang="en-US" sz="3600" b="1">
                  <a:solidFill>
                    <a:schemeClr val="bg1"/>
                  </a:solidFill>
                  <a:latin typeface="+mj-lt"/>
                </a:rPr>
                <a:t>2</a:t>
              </a:r>
            </a:p>
          </p:txBody>
        </p:sp>
      </p:grpSp>
      <p:sp>
        <p:nvSpPr>
          <p:cNvPr id="20" name="Shape 3230">
            <a:extLst>
              <a:ext uri="{FF2B5EF4-FFF2-40B4-BE49-F238E27FC236}">
                <a16:creationId xmlns:a16="http://schemas.microsoft.com/office/drawing/2014/main" id="{66E6249F-500E-40B2-A5E0-8AAE8379BF53}"/>
              </a:ext>
            </a:extLst>
          </p:cNvPr>
          <p:cNvSpPr txBox="1">
            <a:spLocks/>
          </p:cNvSpPr>
          <p:nvPr/>
        </p:nvSpPr>
        <p:spPr>
          <a:xfrm>
            <a:off x="279972" y="3238330"/>
            <a:ext cx="1828799" cy="1466997"/>
          </a:xfrm>
          <a:prstGeom prst="rect">
            <a:avLst/>
          </a:prstGeom>
          <a:noFill/>
          <a:ln>
            <a:noFill/>
          </a:ln>
        </p:spPr>
        <p:txBody>
          <a:bodyPr wrap="square" lIns="51427" tIns="25706" rIns="51427" bIns="25706" anchor="ctr" anchorCtr="0">
            <a:noAutofit/>
          </a:bodyPr>
          <a:lstStyle>
            <a:defPPr marR="0" lvl="0" algn="l" rtl="0">
              <a:lnSpc>
                <a:spcPct val="100000"/>
              </a:lnSpc>
              <a:spcBef>
                <a:spcPts val="0"/>
              </a:spcBef>
              <a:spcAft>
                <a:spcPts val="0"/>
              </a:spcAft>
            </a:defPPr>
            <a:lvl1pPr marL="171450" marR="0" lvl="0" indent="-381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762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4pPr>
            <a:lvl5pPr marL="1543050" marR="0" lvl="4"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5pPr>
            <a:lvl6pPr marL="1885950" marR="0" lvl="5"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0" marR="0" lvl="0" indent="0" defTabSz="1088239" rtl="0" eaLnBrk="1" fontAlgn="auto" latinLnBrk="0" hangingPunct="1">
              <a:lnSpc>
                <a:spcPct val="90000"/>
              </a:lnSpc>
              <a:spcBef>
                <a:spcPts val="0"/>
              </a:spcBef>
              <a:spcAft>
                <a:spcPts val="0"/>
              </a:spcAft>
              <a:buClr>
                <a:srgbClr val="57585A"/>
              </a:buClr>
              <a:buSzPct val="25000"/>
              <a:buFont typeface="Arial"/>
              <a:buNone/>
              <a:tabLst/>
              <a:defRPr/>
            </a:pPr>
            <a:r>
              <a:rPr lang="en-US" sz="1600" b="1">
                <a:solidFill>
                  <a:srgbClr val="000000">
                    <a:lumMod val="75000"/>
                    <a:lumOff val="25000"/>
                  </a:srgbClr>
                </a:solidFill>
                <a:latin typeface="+mj-lt"/>
                <a:ea typeface="Georgia"/>
                <a:cs typeface="Georgia"/>
                <a:sym typeface="Georgia"/>
              </a:rPr>
              <a:t>Data Ingestion &amp; Repositories</a:t>
            </a:r>
            <a:endParaRPr kumimoji="0" lang="en-US" sz="1600" b="1" i="0" u="none" strike="noStrike" kern="1200" cap="none" spc="0" normalizeH="0" baseline="0" noProof="0">
              <a:ln>
                <a:noFill/>
              </a:ln>
              <a:solidFill>
                <a:srgbClr val="000000">
                  <a:lumMod val="75000"/>
                  <a:lumOff val="25000"/>
                </a:srgbClr>
              </a:solidFill>
              <a:effectLst/>
              <a:uLnTx/>
              <a:uFillTx/>
              <a:latin typeface="+mj-lt"/>
              <a:ea typeface="Georgia"/>
              <a:cs typeface="Georgia"/>
              <a:sym typeface="Georgia"/>
            </a:endParaRPr>
          </a:p>
        </p:txBody>
      </p:sp>
      <p:sp>
        <p:nvSpPr>
          <p:cNvPr id="26" name="TextBox 25">
            <a:extLst>
              <a:ext uri="{FF2B5EF4-FFF2-40B4-BE49-F238E27FC236}">
                <a16:creationId xmlns:a16="http://schemas.microsoft.com/office/drawing/2014/main" id="{F9ACC64B-A245-4A6C-B057-046F26515F6C}"/>
              </a:ext>
            </a:extLst>
          </p:cNvPr>
          <p:cNvSpPr txBox="1"/>
          <p:nvPr/>
        </p:nvSpPr>
        <p:spPr>
          <a:xfrm>
            <a:off x="8753852" y="5458205"/>
            <a:ext cx="2988105" cy="646331"/>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lvl="0" algn="ctr">
              <a:defRPr/>
            </a:pPr>
            <a:r>
              <a:rPr lang="en-US" sz="1400" dirty="0">
                <a:solidFill>
                  <a:schemeClr val="bg2">
                    <a:lumMod val="25000"/>
                  </a:schemeClr>
                </a:solidFill>
                <a:latin typeface="+mj-lt"/>
              </a:rPr>
              <a:t>Establish Business Views of Data and a Secured Common Consumption Layer</a:t>
            </a:r>
          </a:p>
        </p:txBody>
      </p:sp>
      <p:sp>
        <p:nvSpPr>
          <p:cNvPr id="35" name="Shape 3230">
            <a:extLst>
              <a:ext uri="{FF2B5EF4-FFF2-40B4-BE49-F238E27FC236}">
                <a16:creationId xmlns:a16="http://schemas.microsoft.com/office/drawing/2014/main" id="{713F9FE9-F582-4B13-AC5E-A36F39604152}"/>
              </a:ext>
            </a:extLst>
          </p:cNvPr>
          <p:cNvSpPr txBox="1">
            <a:spLocks/>
          </p:cNvSpPr>
          <p:nvPr/>
        </p:nvSpPr>
        <p:spPr>
          <a:xfrm>
            <a:off x="322839" y="5086203"/>
            <a:ext cx="1828799" cy="1466997"/>
          </a:xfrm>
          <a:prstGeom prst="rect">
            <a:avLst/>
          </a:prstGeom>
          <a:noFill/>
          <a:ln>
            <a:noFill/>
          </a:ln>
        </p:spPr>
        <p:txBody>
          <a:bodyPr wrap="square" lIns="51427" tIns="25706" rIns="51427" bIns="25706" anchor="ctr" anchorCtr="0">
            <a:noAutofit/>
          </a:bodyPr>
          <a:lstStyle>
            <a:defPPr marR="0" lvl="0" algn="l" rtl="0">
              <a:lnSpc>
                <a:spcPct val="100000"/>
              </a:lnSpc>
              <a:spcBef>
                <a:spcPts val="0"/>
              </a:spcBef>
              <a:spcAft>
                <a:spcPts val="0"/>
              </a:spcAft>
            </a:defPPr>
            <a:lvl1pPr marL="171450" marR="0" lvl="0" indent="-381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762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4pPr>
            <a:lvl5pPr marL="1543050" marR="0" lvl="4"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5pPr>
            <a:lvl6pPr marL="1885950" marR="0" lvl="5"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0" marR="0" lvl="0" indent="0" defTabSz="1088239" rtl="0" eaLnBrk="1" fontAlgn="auto" latinLnBrk="0" hangingPunct="1">
              <a:lnSpc>
                <a:spcPct val="90000"/>
              </a:lnSpc>
              <a:spcBef>
                <a:spcPts val="0"/>
              </a:spcBef>
              <a:spcAft>
                <a:spcPts val="0"/>
              </a:spcAft>
              <a:buClr>
                <a:srgbClr val="57585A"/>
              </a:buClr>
              <a:buSzPct val="25000"/>
              <a:buFont typeface="Arial"/>
              <a:buNone/>
              <a:tabLst/>
              <a:defRPr/>
            </a:pPr>
            <a:r>
              <a:rPr lang="en-US" sz="1600" b="1" dirty="0">
                <a:solidFill>
                  <a:srgbClr val="000000">
                    <a:lumMod val="75000"/>
                    <a:lumOff val="25000"/>
                  </a:srgbClr>
                </a:solidFill>
                <a:latin typeface="+mj-lt"/>
                <a:ea typeface="Georgia"/>
                <a:cs typeface="Georgia"/>
                <a:sym typeface="Georgia"/>
              </a:rPr>
              <a:t>Data Preparation,  Access, &amp; Security</a:t>
            </a:r>
            <a:endParaRPr kumimoji="0" lang="en-US" sz="1600" b="1" i="0" u="none" strike="noStrike" kern="1200" cap="none" spc="0" normalizeH="0" baseline="0" noProof="0" dirty="0">
              <a:ln>
                <a:noFill/>
              </a:ln>
              <a:solidFill>
                <a:srgbClr val="000000">
                  <a:lumMod val="75000"/>
                  <a:lumOff val="25000"/>
                </a:srgbClr>
              </a:solidFill>
              <a:effectLst/>
              <a:uLnTx/>
              <a:uFillTx/>
              <a:latin typeface="+mj-lt"/>
              <a:ea typeface="Georgia"/>
              <a:cs typeface="Georgia"/>
              <a:sym typeface="Georgia"/>
            </a:endParaRPr>
          </a:p>
        </p:txBody>
      </p:sp>
    </p:spTree>
    <p:extLst>
      <p:ext uri="{BB962C8B-B14F-4D97-AF65-F5344CB8AC3E}">
        <p14:creationId xmlns:p14="http://schemas.microsoft.com/office/powerpoint/2010/main" val="1243664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D39FF9-09D1-43E1-BB15-3A0A778E9EFE}"/>
              </a:ext>
            </a:extLst>
          </p:cNvPr>
          <p:cNvSpPr>
            <a:spLocks noGrp="1"/>
          </p:cNvSpPr>
          <p:nvPr>
            <p:ph type="title"/>
          </p:nvPr>
        </p:nvSpPr>
        <p:spPr/>
        <p:txBody>
          <a:bodyPr/>
          <a:lstStyle/>
          <a:p>
            <a:r>
              <a:rPr lang="en-US">
                <a:solidFill>
                  <a:srgbClr val="0070AD"/>
                </a:solidFill>
              </a:rPr>
              <a:t>Incremental Discovery Focus -        Data Dimensions</a:t>
            </a:r>
            <a:endParaRPr lang="en-US"/>
          </a:p>
        </p:txBody>
      </p:sp>
      <p:sp>
        <p:nvSpPr>
          <p:cNvPr id="37" name="Title 1">
            <a:extLst>
              <a:ext uri="{FF2B5EF4-FFF2-40B4-BE49-F238E27FC236}">
                <a16:creationId xmlns:a16="http://schemas.microsoft.com/office/drawing/2014/main" id="{220B14C8-031C-4764-915C-C03CEECAA194}"/>
              </a:ext>
            </a:extLst>
          </p:cNvPr>
          <p:cNvSpPr txBox="1">
            <a:spLocks/>
          </p:cNvSpPr>
          <p:nvPr/>
        </p:nvSpPr>
        <p:spPr>
          <a:xfrm>
            <a:off x="381000" y="404813"/>
            <a:ext cx="11430000" cy="863601"/>
          </a:xfrm>
          <a:prstGeom prst="rect">
            <a:avLst/>
          </a:prstGeom>
        </p:spPr>
        <p:txBody>
          <a:bodyPr vert="horz" lIns="253554" tIns="28173" rIns="140864" bIns="28173" rtlCol="0" anchor="ctr">
            <a:noAutofit/>
          </a:bodyPr>
          <a:lst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marL="0" marR="0" lvl="0" indent="0" algn="l" defTabSz="1038910" rtl="0" eaLnBrk="1" fontAlgn="auto" latinLnBrk="0" hangingPunct="1">
              <a:lnSpc>
                <a:spcPct val="85000"/>
              </a:lnSpc>
              <a:spcBef>
                <a:spcPct val="0"/>
              </a:spcBef>
              <a:spcAft>
                <a:spcPts val="0"/>
              </a:spcAft>
              <a:buClrTx/>
              <a:buSzTx/>
              <a:buFontTx/>
              <a:buNone/>
              <a:tabLst/>
              <a:defRPr/>
            </a:pPr>
            <a:endParaRPr kumimoji="0" lang="en-US" sz="2400" b="0" i="0" u="none" strike="noStrike" kern="1200" cap="none" spc="-93" normalizeH="0" baseline="0" noProof="0">
              <a:ln>
                <a:noFill/>
              </a:ln>
              <a:solidFill>
                <a:srgbClr val="0070AD"/>
              </a:solidFill>
              <a:effectLst/>
              <a:uLnTx/>
              <a:uFillTx/>
              <a:latin typeface="Verdana" panose="020B0604030504040204" pitchFamily="34" charset="0"/>
              <a:ea typeface="Verdana" panose="020B0604030504040204" pitchFamily="34" charset="0"/>
            </a:endParaRPr>
          </a:p>
        </p:txBody>
      </p:sp>
      <p:grpSp>
        <p:nvGrpSpPr>
          <p:cNvPr id="38" name="Group 37">
            <a:extLst>
              <a:ext uri="{FF2B5EF4-FFF2-40B4-BE49-F238E27FC236}">
                <a16:creationId xmlns:a16="http://schemas.microsoft.com/office/drawing/2014/main" id="{97F98E0D-5A70-4D02-928D-645CBE0DC934}"/>
              </a:ext>
            </a:extLst>
          </p:cNvPr>
          <p:cNvGrpSpPr/>
          <p:nvPr/>
        </p:nvGrpSpPr>
        <p:grpSpPr>
          <a:xfrm>
            <a:off x="4685648" y="154581"/>
            <a:ext cx="796933" cy="646330"/>
            <a:chOff x="7032104" y="833459"/>
            <a:chExt cx="702761" cy="569956"/>
          </a:xfrm>
        </p:grpSpPr>
        <p:sp>
          <p:nvSpPr>
            <p:cNvPr id="44" name="Oval 20">
              <a:extLst>
                <a:ext uri="{FF2B5EF4-FFF2-40B4-BE49-F238E27FC236}">
                  <a16:creationId xmlns:a16="http://schemas.microsoft.com/office/drawing/2014/main" id="{5E2E5113-39EF-4D8D-ABF0-F540BDAE3644}"/>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endParaRPr kumimoji="0" lang="pt-PT" sz="1440" b="0" i="0" u="none" strike="noStrike" kern="1200" cap="none" spc="0" normalizeH="0" baseline="0" noProof="0">
                <a:ln>
                  <a:noFill/>
                </a:ln>
                <a:solidFill>
                  <a:prstClr val="white"/>
                </a:solidFill>
                <a:effectLst/>
                <a:uLnTx/>
                <a:uFillTx/>
                <a:latin typeface="Verdana"/>
                <a:ea typeface="+mn-ea"/>
                <a:cs typeface="+mn-cs"/>
              </a:endParaRPr>
            </a:p>
          </p:txBody>
        </p:sp>
        <p:sp>
          <p:nvSpPr>
            <p:cNvPr id="45" name="TextBox 44">
              <a:extLst>
                <a:ext uri="{FF2B5EF4-FFF2-40B4-BE49-F238E27FC236}">
                  <a16:creationId xmlns:a16="http://schemas.microsoft.com/office/drawing/2014/main" id="{A1BECE20-C383-4F5F-A65F-7FE401474A46}"/>
                </a:ext>
              </a:extLst>
            </p:cNvPr>
            <p:cNvSpPr txBox="1"/>
            <p:nvPr/>
          </p:nvSpPr>
          <p:spPr>
            <a:xfrm>
              <a:off x="7086793" y="833459"/>
              <a:ext cx="648072" cy="569956"/>
            </a:xfrm>
            <a:prstGeom prst="rect">
              <a:avLst/>
            </a:prstGeom>
            <a:noFill/>
          </p:spPr>
          <p:txBody>
            <a:bodyPr wrap="square" rtlCol="0">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lang="en-US" sz="3600" b="1">
                  <a:solidFill>
                    <a:schemeClr val="bg1"/>
                  </a:solidFill>
                  <a:latin typeface="+mj-lt"/>
                </a:rPr>
                <a:t>3</a:t>
              </a:r>
            </a:p>
          </p:txBody>
        </p:sp>
      </p:grpSp>
      <p:grpSp>
        <p:nvGrpSpPr>
          <p:cNvPr id="34" name="Group 33">
            <a:extLst>
              <a:ext uri="{FF2B5EF4-FFF2-40B4-BE49-F238E27FC236}">
                <a16:creationId xmlns:a16="http://schemas.microsoft.com/office/drawing/2014/main" id="{D8242CB2-45ED-4FF4-9983-AAFDFC2FF9E9}"/>
              </a:ext>
            </a:extLst>
          </p:cNvPr>
          <p:cNvGrpSpPr/>
          <p:nvPr/>
        </p:nvGrpSpPr>
        <p:grpSpPr>
          <a:xfrm>
            <a:off x="266700" y="1831787"/>
            <a:ext cx="11658600" cy="3760082"/>
            <a:chOff x="266700" y="1755587"/>
            <a:chExt cx="11658600" cy="3760082"/>
          </a:xfrm>
        </p:grpSpPr>
        <p:sp>
          <p:nvSpPr>
            <p:cNvPr id="35" name="TextBox 34">
              <a:extLst>
                <a:ext uri="{FF2B5EF4-FFF2-40B4-BE49-F238E27FC236}">
                  <a16:creationId xmlns:a16="http://schemas.microsoft.com/office/drawing/2014/main" id="{C6E2A88A-6F3E-41FB-8FCE-BE22F9E96496}"/>
                </a:ext>
              </a:extLst>
            </p:cNvPr>
            <p:cNvSpPr txBox="1"/>
            <p:nvPr/>
          </p:nvSpPr>
          <p:spPr>
            <a:xfrm>
              <a:off x="2661299" y="2625799"/>
              <a:ext cx="5339713" cy="630942"/>
            </a:xfrm>
            <a:prstGeom prst="rect">
              <a:avLst/>
            </a:prstGeom>
            <a:noFill/>
          </p:spPr>
          <p:txBody>
            <a:bodyPr wrap="square" lIns="0" tIns="0" rIns="0" bIns="0" rtlCol="0" anchor="t"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Existing Data Models are not standardized across platforms</a:t>
              </a:r>
            </a:p>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Data mapping is through interface, table extract.  Interfaces are point-to-point within the Customer Environment</a:t>
              </a:r>
            </a:p>
          </p:txBody>
        </p:sp>
        <p:sp>
          <p:nvSpPr>
            <p:cNvPr id="39" name="Shape 3230">
              <a:extLst>
                <a:ext uri="{FF2B5EF4-FFF2-40B4-BE49-F238E27FC236}">
                  <a16:creationId xmlns:a16="http://schemas.microsoft.com/office/drawing/2014/main" id="{3EC56831-EB46-4811-A4EA-7C3039243CAF}"/>
                </a:ext>
              </a:extLst>
            </p:cNvPr>
            <p:cNvSpPr txBox="1">
              <a:spLocks/>
            </p:cNvSpPr>
            <p:nvPr/>
          </p:nvSpPr>
          <p:spPr>
            <a:xfrm>
              <a:off x="266700" y="2207772"/>
              <a:ext cx="1828799" cy="1466997"/>
            </a:xfrm>
            <a:prstGeom prst="rect">
              <a:avLst/>
            </a:prstGeom>
            <a:noFill/>
            <a:ln>
              <a:noFill/>
            </a:ln>
          </p:spPr>
          <p:txBody>
            <a:bodyPr wrap="square" lIns="51427" tIns="25706" rIns="51427" bIns="25706" anchor="ctr" anchorCtr="0">
              <a:noAutofit/>
            </a:bodyPr>
            <a:lstStyle>
              <a:defPPr marR="0" lvl="0" algn="l" rtl="0">
                <a:lnSpc>
                  <a:spcPct val="100000"/>
                </a:lnSpc>
                <a:spcBef>
                  <a:spcPts val="0"/>
                </a:spcBef>
                <a:spcAft>
                  <a:spcPts val="0"/>
                </a:spcAft>
              </a:defPPr>
              <a:lvl1pPr marL="171450" marR="0" lvl="0" indent="-381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762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4pPr>
              <a:lvl5pPr marL="1543050" marR="0" lvl="4"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5pPr>
              <a:lvl6pPr marL="1885950" marR="0" lvl="5"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0" lvl="0" indent="0" algn="ctr">
                <a:spcBef>
                  <a:spcPts val="0"/>
                </a:spcBef>
                <a:buClr>
                  <a:srgbClr val="57585A"/>
                </a:buClr>
                <a:buSzPct val="25000"/>
                <a:buNone/>
                <a:defRPr/>
              </a:pPr>
              <a:r>
                <a:rPr lang="en-US" sz="1600" b="1">
                  <a:solidFill>
                    <a:srgbClr val="000000">
                      <a:lumMod val="75000"/>
                      <a:lumOff val="25000"/>
                    </a:srgbClr>
                  </a:solidFill>
                  <a:latin typeface="+mj-lt"/>
                  <a:ea typeface="Georgia"/>
                  <a:cs typeface="Georgia"/>
                  <a:sym typeface="Georgia"/>
                </a:rPr>
                <a:t>Data Models</a:t>
              </a:r>
            </a:p>
          </p:txBody>
        </p:sp>
        <p:sp>
          <p:nvSpPr>
            <p:cNvPr id="40" name="Round Single Corner Rectangle 228">
              <a:extLst>
                <a:ext uri="{FF2B5EF4-FFF2-40B4-BE49-F238E27FC236}">
                  <a16:creationId xmlns:a16="http://schemas.microsoft.com/office/drawing/2014/main" id="{8CFF8C08-4558-47E5-B4E9-169ECAEF8BC8}"/>
                </a:ext>
              </a:extLst>
            </p:cNvPr>
            <p:cNvSpPr>
              <a:spLocks/>
            </p:cNvSpPr>
            <p:nvPr/>
          </p:nvSpPr>
          <p:spPr>
            <a:xfrm>
              <a:off x="2323105" y="1755587"/>
              <a:ext cx="6091710"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Summary Observations</a:t>
              </a:r>
            </a:p>
          </p:txBody>
        </p:sp>
        <p:sp>
          <p:nvSpPr>
            <p:cNvPr id="41" name="Round Single Corner Rectangle 228">
              <a:extLst>
                <a:ext uri="{FF2B5EF4-FFF2-40B4-BE49-F238E27FC236}">
                  <a16:creationId xmlns:a16="http://schemas.microsoft.com/office/drawing/2014/main" id="{FFB2CB27-8297-4EF4-B8AE-D6F62DD36063}"/>
                </a:ext>
              </a:extLst>
            </p:cNvPr>
            <p:cNvSpPr>
              <a:spLocks/>
            </p:cNvSpPr>
            <p:nvPr/>
          </p:nvSpPr>
          <p:spPr>
            <a:xfrm>
              <a:off x="266700" y="1755587"/>
              <a:ext cx="1970672"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Data Area</a:t>
              </a:r>
            </a:p>
          </p:txBody>
        </p:sp>
        <p:sp>
          <p:nvSpPr>
            <p:cNvPr id="42" name="Round Single Corner Rectangle 228">
              <a:extLst>
                <a:ext uri="{FF2B5EF4-FFF2-40B4-BE49-F238E27FC236}">
                  <a16:creationId xmlns:a16="http://schemas.microsoft.com/office/drawing/2014/main" id="{12124738-7665-42EA-B9E2-C3553CB2EE93}"/>
                </a:ext>
              </a:extLst>
            </p:cNvPr>
            <p:cNvSpPr>
              <a:spLocks/>
            </p:cNvSpPr>
            <p:nvPr/>
          </p:nvSpPr>
          <p:spPr>
            <a:xfrm>
              <a:off x="8500549" y="1755587"/>
              <a:ext cx="3424751"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Opportunity</a:t>
              </a:r>
            </a:p>
          </p:txBody>
        </p:sp>
        <p:grpSp>
          <p:nvGrpSpPr>
            <p:cNvPr id="43" name="Group 42">
              <a:extLst>
                <a:ext uri="{FF2B5EF4-FFF2-40B4-BE49-F238E27FC236}">
                  <a16:creationId xmlns:a16="http://schemas.microsoft.com/office/drawing/2014/main" id="{4CE4393D-23F3-4C64-98FC-7090DBADF5D2}"/>
                </a:ext>
              </a:extLst>
            </p:cNvPr>
            <p:cNvGrpSpPr/>
            <p:nvPr/>
          </p:nvGrpSpPr>
          <p:grpSpPr>
            <a:xfrm>
              <a:off x="8382072" y="2568620"/>
              <a:ext cx="3324905" cy="2586201"/>
              <a:chOff x="8382072" y="2270597"/>
              <a:chExt cx="3324905" cy="2586201"/>
            </a:xfrm>
          </p:grpSpPr>
          <p:sp>
            <p:nvSpPr>
              <p:cNvPr id="48" name="Triangle 70">
                <a:extLst>
                  <a:ext uri="{FF2B5EF4-FFF2-40B4-BE49-F238E27FC236}">
                    <a16:creationId xmlns:a16="http://schemas.microsoft.com/office/drawing/2014/main" id="{A8310D4F-7A75-4BB0-9DD9-B19300A0EE03}"/>
                  </a:ext>
                </a:extLst>
              </p:cNvPr>
              <p:cNvSpPr/>
              <p:nvPr/>
            </p:nvSpPr>
            <p:spPr>
              <a:xfrm rot="5400000">
                <a:off x="8172893" y="2479776"/>
                <a:ext cx="745301" cy="326943"/>
              </a:xfrm>
              <a:prstGeom prst="triangle">
                <a:avLst/>
              </a:prstGeom>
              <a:solidFill>
                <a:schemeClr val="accent2"/>
              </a:solidFill>
              <a:ln>
                <a:noFill/>
              </a:ln>
            </p:spPr>
            <p:txBody>
              <a:bodyPr lIns="51427" tIns="25706" rIns="51427" bIns="25706" anchor="ctr" anchorCtr="0">
                <a:noAutofit/>
              </a:bodyPr>
              <a:lstStyle/>
              <a:p>
                <a:pPr marL="0" marR="0" lvl="0" indent="0" algn="ctr" defTabSz="1088239" rtl="0" eaLnBrk="1" fontAlgn="auto" latinLnBrk="0" hangingPunct="1">
                  <a:lnSpc>
                    <a:spcPct val="100000"/>
                  </a:lnSpc>
                  <a:spcBef>
                    <a:spcPts val="0"/>
                  </a:spcBef>
                  <a:spcAft>
                    <a:spcPts val="0"/>
                  </a:spcAft>
                  <a:buClr>
                    <a:srgbClr val="000000"/>
                  </a:buClr>
                  <a:buSzPct val="25000"/>
                  <a:buFontTx/>
                  <a:buNone/>
                  <a:tabLst/>
                  <a:defRPr/>
                </a:pPr>
                <a:endParaRPr kumimoji="0" lang="en-US" sz="1000" b="1" i="0" u="none" strike="noStrike" kern="1200" cap="none" spc="0" normalizeH="0" baseline="0" noProof="0">
                  <a:ln>
                    <a:noFill/>
                  </a:ln>
                  <a:solidFill>
                    <a:srgbClr val="000000"/>
                  </a:solidFill>
                  <a:effectLst/>
                  <a:uLnTx/>
                  <a:uFillTx/>
                  <a:latin typeface="+mj-lt"/>
                  <a:ea typeface="+mn-ea"/>
                  <a:cs typeface="+mn-cs"/>
                </a:endParaRPr>
              </a:p>
            </p:txBody>
          </p:sp>
          <p:sp>
            <p:nvSpPr>
              <p:cNvPr id="57" name="TextBox 56">
                <a:extLst>
                  <a:ext uri="{FF2B5EF4-FFF2-40B4-BE49-F238E27FC236}">
                    <a16:creationId xmlns:a16="http://schemas.microsoft.com/office/drawing/2014/main" id="{6E7DE196-380E-4906-A766-EEE5E6501BBD}"/>
                  </a:ext>
                </a:extLst>
              </p:cNvPr>
              <p:cNvSpPr txBox="1"/>
              <p:nvPr/>
            </p:nvSpPr>
            <p:spPr>
              <a:xfrm>
                <a:off x="8940175" y="2535525"/>
                <a:ext cx="2616902" cy="215444"/>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lvl="0" algn="ctr">
                  <a:defRPr/>
                </a:pPr>
                <a:r>
                  <a:rPr lang="en-US" sz="1400" dirty="0">
                    <a:solidFill>
                      <a:schemeClr val="bg2">
                        <a:lumMod val="25000"/>
                      </a:schemeClr>
                    </a:solidFill>
                    <a:latin typeface="+mj-lt"/>
                  </a:rPr>
                  <a:t>Standardization of Data</a:t>
                </a:r>
              </a:p>
            </p:txBody>
          </p:sp>
          <p:sp>
            <p:nvSpPr>
              <p:cNvPr id="64" name="TextBox 63">
                <a:extLst>
                  <a:ext uri="{FF2B5EF4-FFF2-40B4-BE49-F238E27FC236}">
                    <a16:creationId xmlns:a16="http://schemas.microsoft.com/office/drawing/2014/main" id="{005C9E20-7414-4285-9D0D-FA7DD9D508F9}"/>
                  </a:ext>
                </a:extLst>
              </p:cNvPr>
              <p:cNvSpPr txBox="1"/>
              <p:nvPr/>
            </p:nvSpPr>
            <p:spPr>
              <a:xfrm>
                <a:off x="8718872" y="4268704"/>
                <a:ext cx="2988105" cy="430887"/>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lvl="0" algn="ctr">
                  <a:defRPr/>
                </a:pPr>
                <a:r>
                  <a:rPr lang="en-US" sz="1400">
                    <a:solidFill>
                      <a:schemeClr val="bg2">
                        <a:lumMod val="25000"/>
                      </a:schemeClr>
                    </a:solidFill>
                    <a:latin typeface="+mj-lt"/>
                  </a:rPr>
                  <a:t>Minimization Of Data Replication Efforts</a:t>
                </a:r>
              </a:p>
            </p:txBody>
          </p:sp>
          <p:sp>
            <p:nvSpPr>
              <p:cNvPr id="71" name="Triangle 70">
                <a:extLst>
                  <a:ext uri="{FF2B5EF4-FFF2-40B4-BE49-F238E27FC236}">
                    <a16:creationId xmlns:a16="http://schemas.microsoft.com/office/drawing/2014/main" id="{04E94E1B-D197-46B6-BB7B-AA368692942E}"/>
                  </a:ext>
                </a:extLst>
              </p:cNvPr>
              <p:cNvSpPr/>
              <p:nvPr/>
            </p:nvSpPr>
            <p:spPr>
              <a:xfrm rot="5400000">
                <a:off x="8172893" y="4320676"/>
                <a:ext cx="745301" cy="326943"/>
              </a:xfrm>
              <a:prstGeom prst="triangle">
                <a:avLst/>
              </a:prstGeom>
              <a:solidFill>
                <a:schemeClr val="accent2"/>
              </a:solidFill>
              <a:ln>
                <a:noFill/>
              </a:ln>
            </p:spPr>
            <p:txBody>
              <a:bodyPr lIns="51427" tIns="25706" rIns="51427" bIns="25706" anchor="ctr" anchorCtr="0">
                <a:noAutofit/>
              </a:bodyPr>
              <a:lstStyle/>
              <a:p>
                <a:pPr marL="0" marR="0" lvl="0" indent="0" algn="ctr" defTabSz="1088239" rtl="0" eaLnBrk="1" fontAlgn="auto" latinLnBrk="0" hangingPunct="1">
                  <a:lnSpc>
                    <a:spcPct val="100000"/>
                  </a:lnSpc>
                  <a:spcBef>
                    <a:spcPts val="0"/>
                  </a:spcBef>
                  <a:spcAft>
                    <a:spcPts val="0"/>
                  </a:spcAft>
                  <a:buClr>
                    <a:srgbClr val="000000"/>
                  </a:buClr>
                  <a:buSzPct val="25000"/>
                  <a:buFontTx/>
                  <a:buNone/>
                  <a:tabLst/>
                  <a:defRPr/>
                </a:pPr>
                <a:endParaRPr kumimoji="0" lang="en-US" sz="1000" b="1" i="0" u="none" strike="noStrike" kern="1200" cap="none" spc="0" normalizeH="0" baseline="0" noProof="0">
                  <a:ln>
                    <a:noFill/>
                  </a:ln>
                  <a:solidFill>
                    <a:srgbClr val="000000"/>
                  </a:solidFill>
                  <a:effectLst/>
                  <a:uLnTx/>
                  <a:uFillTx/>
                  <a:latin typeface="+mj-lt"/>
                  <a:ea typeface="+mn-ea"/>
                  <a:cs typeface="+mn-cs"/>
                </a:endParaRPr>
              </a:p>
            </p:txBody>
          </p:sp>
        </p:grpSp>
        <p:sp>
          <p:nvSpPr>
            <p:cNvPr id="59" name="Shape 3230">
              <a:extLst>
                <a:ext uri="{FF2B5EF4-FFF2-40B4-BE49-F238E27FC236}">
                  <a16:creationId xmlns:a16="http://schemas.microsoft.com/office/drawing/2014/main" id="{871F5F2C-8B8F-4C80-9692-BC189E91900D}"/>
                </a:ext>
              </a:extLst>
            </p:cNvPr>
            <p:cNvSpPr txBox="1">
              <a:spLocks/>
            </p:cNvSpPr>
            <p:nvPr/>
          </p:nvSpPr>
          <p:spPr>
            <a:xfrm>
              <a:off x="266700" y="4048672"/>
              <a:ext cx="1828799" cy="1466997"/>
            </a:xfrm>
            <a:prstGeom prst="rect">
              <a:avLst/>
            </a:prstGeom>
            <a:noFill/>
            <a:ln>
              <a:noFill/>
            </a:ln>
          </p:spPr>
          <p:txBody>
            <a:bodyPr wrap="square" lIns="51427" tIns="25706" rIns="51427" bIns="25706" anchor="ctr" anchorCtr="0">
              <a:noAutofit/>
            </a:bodyPr>
            <a:lstStyle>
              <a:defPPr marR="0" lvl="0" algn="l" rtl="0">
                <a:lnSpc>
                  <a:spcPct val="100000"/>
                </a:lnSpc>
                <a:spcBef>
                  <a:spcPts val="0"/>
                </a:spcBef>
                <a:spcAft>
                  <a:spcPts val="0"/>
                </a:spcAft>
              </a:defPPr>
              <a:lvl1pPr marL="171450" marR="0" lvl="0" indent="-381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762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4pPr>
              <a:lvl5pPr marL="1543050" marR="0" lvl="4"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5pPr>
              <a:lvl6pPr marL="1885950" marR="0" lvl="5"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0" lvl="0" indent="0" algn="ctr">
                <a:spcBef>
                  <a:spcPts val="0"/>
                </a:spcBef>
                <a:buClr>
                  <a:srgbClr val="57585A"/>
                </a:buClr>
                <a:buSzPct val="25000"/>
                <a:buNone/>
                <a:defRPr/>
              </a:pPr>
              <a:r>
                <a:rPr lang="en-US" sz="1600" b="1">
                  <a:solidFill>
                    <a:srgbClr val="000000">
                      <a:lumMod val="75000"/>
                      <a:lumOff val="25000"/>
                    </a:srgbClr>
                  </a:solidFill>
                  <a:latin typeface="+mj-lt"/>
                  <a:ea typeface="Georgia"/>
                  <a:cs typeface="Georgia"/>
                  <a:sym typeface="Georgia"/>
                </a:rPr>
                <a:t>Data Domains</a:t>
              </a:r>
            </a:p>
          </p:txBody>
        </p:sp>
        <p:sp>
          <p:nvSpPr>
            <p:cNvPr id="62" name="TextBox 61">
              <a:extLst>
                <a:ext uri="{FF2B5EF4-FFF2-40B4-BE49-F238E27FC236}">
                  <a16:creationId xmlns:a16="http://schemas.microsoft.com/office/drawing/2014/main" id="{CD0ACE42-7756-49E2-9422-2BE8C95FCBF3}"/>
                </a:ext>
              </a:extLst>
            </p:cNvPr>
            <p:cNvSpPr txBox="1"/>
            <p:nvPr/>
          </p:nvSpPr>
          <p:spPr>
            <a:xfrm>
              <a:off x="2661299" y="4112756"/>
              <a:ext cx="5339713" cy="1338828"/>
            </a:xfrm>
            <a:prstGeom prst="rect">
              <a:avLst/>
            </a:prstGeom>
            <a:noFill/>
          </p:spPr>
          <p:txBody>
            <a:bodyPr wrap="square" lIns="0" tIns="0" rIns="0" bIns="0" rtlCol="0" anchor="t"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Multiple intermediate waypoints for data movement - data lake/data warehouse/ODS</a:t>
              </a:r>
            </a:p>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Lack of visibility into logic to merge data </a:t>
              </a:r>
            </a:p>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New data (from Systems of Engagement, surveys etc.) get lost/stranded</a:t>
              </a:r>
            </a:p>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Non-trivial movement of data through manual analytics &amp; extracts</a:t>
              </a:r>
            </a:p>
          </p:txBody>
        </p:sp>
      </p:grpSp>
      <p:cxnSp>
        <p:nvCxnSpPr>
          <p:cNvPr id="24" name="Straight Connector 23">
            <a:extLst>
              <a:ext uri="{FF2B5EF4-FFF2-40B4-BE49-F238E27FC236}">
                <a16:creationId xmlns:a16="http://schemas.microsoft.com/office/drawing/2014/main" id="{09B46871-1444-438F-BED6-551D2100DD38}"/>
              </a:ext>
            </a:extLst>
          </p:cNvPr>
          <p:cNvCxnSpPr>
            <a:cxnSpLocks/>
          </p:cNvCxnSpPr>
          <p:nvPr/>
        </p:nvCxnSpPr>
        <p:spPr>
          <a:xfrm>
            <a:off x="2280239" y="2149531"/>
            <a:ext cx="0" cy="398456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68DEA9B-DB8B-4D45-96A9-FDF0BA4050AB}"/>
              </a:ext>
            </a:extLst>
          </p:cNvPr>
          <p:cNvCxnSpPr>
            <a:cxnSpLocks/>
          </p:cNvCxnSpPr>
          <p:nvPr/>
        </p:nvCxnSpPr>
        <p:spPr>
          <a:xfrm flipH="1">
            <a:off x="469479" y="3839789"/>
            <a:ext cx="803107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3FEFCE4-2C9A-40E7-B500-6286B47E7387}"/>
              </a:ext>
            </a:extLst>
          </p:cNvPr>
          <p:cNvSpPr/>
          <p:nvPr/>
        </p:nvSpPr>
        <p:spPr>
          <a:xfrm>
            <a:off x="0" y="886939"/>
            <a:ext cx="12192000" cy="6863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lumMod val="50000"/>
                  </a:schemeClr>
                </a:solidFill>
              </a:rPr>
              <a:t>A future state data model that optimizes data flows and use cases is imperative and will need to evolve as data management issues are addressed.</a:t>
            </a:r>
          </a:p>
        </p:txBody>
      </p:sp>
    </p:spTree>
    <p:extLst>
      <p:ext uri="{BB962C8B-B14F-4D97-AF65-F5344CB8AC3E}">
        <p14:creationId xmlns:p14="http://schemas.microsoft.com/office/powerpoint/2010/main" val="294923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Agenda</a:t>
            </a:r>
          </a:p>
        </p:txBody>
      </p:sp>
      <p:sp>
        <p:nvSpPr>
          <p:cNvPr id="4" name="Rectangle 3">
            <a:extLst>
              <a:ext uri="{FF2B5EF4-FFF2-40B4-BE49-F238E27FC236}">
                <a16:creationId xmlns:a16="http://schemas.microsoft.com/office/drawing/2014/main" id="{E0EF087B-6172-4941-B067-897974D2405D}"/>
              </a:ext>
            </a:extLst>
          </p:cNvPr>
          <p:cNvSpPr/>
          <p:nvPr/>
        </p:nvSpPr>
        <p:spPr>
          <a:xfrm>
            <a:off x="6168565" y="2099942"/>
            <a:ext cx="5513384" cy="3261511"/>
          </a:xfrm>
          <a:prstGeom prst="rect">
            <a:avLst/>
          </a:prstGeom>
          <a:noFill/>
          <a:ln>
            <a:noFill/>
          </a:ln>
          <a:effectLst/>
        </p:spPr>
        <p:style>
          <a:lnRef idx="0">
            <a:schemeClr val="accent2">
              <a:shade val="80000"/>
              <a:hueOff val="0"/>
              <a:satOff val="0"/>
              <a:lumOff val="0"/>
              <a:alphaOff val="0"/>
            </a:schemeClr>
          </a:lnRef>
          <a:fillRef idx="2">
            <a:scrgbClr r="0" g="0" b="0"/>
          </a:fillRef>
          <a:effectRef idx="1">
            <a:schemeClr val="lt1">
              <a:hueOff val="0"/>
              <a:satOff val="0"/>
              <a:lumOff val="0"/>
              <a:alphaOff val="0"/>
            </a:schemeClr>
          </a:effectRef>
          <a:fontRef idx="minor">
            <a:schemeClr val="dk1">
              <a:hueOff val="0"/>
              <a:satOff val="0"/>
              <a:lumOff val="0"/>
              <a:alphaOff val="0"/>
            </a:schemeClr>
          </a:fontRef>
        </p:style>
        <p:txBody>
          <a:bodyPr anchor="t"/>
          <a:lstStyle/>
          <a:p>
            <a:pPr defTabSz="444489">
              <a:lnSpc>
                <a:spcPct val="150000"/>
              </a:lnSpc>
              <a:spcBef>
                <a:spcPct val="0"/>
              </a:spcBef>
              <a:spcAft>
                <a:spcPct val="35000"/>
              </a:spcAft>
              <a:tabLst>
                <a:tab pos="4859217" algn="l"/>
              </a:tabLst>
            </a:pPr>
            <a:r>
              <a:rPr lang="en-US" sz="1600" b="1" dirty="0">
                <a:solidFill>
                  <a:schemeClr val="accent2"/>
                </a:solidFill>
              </a:rPr>
              <a:t>Sprint 2 Review</a:t>
            </a:r>
          </a:p>
          <a:p>
            <a:pPr defTabSz="444489">
              <a:lnSpc>
                <a:spcPct val="150000"/>
              </a:lnSpc>
              <a:spcBef>
                <a:spcPct val="0"/>
              </a:spcBef>
              <a:spcAft>
                <a:spcPct val="35000"/>
              </a:spcAft>
              <a:tabLst>
                <a:tab pos="4859217" algn="l"/>
              </a:tabLst>
            </a:pPr>
            <a:r>
              <a:rPr lang="en-US" sz="1400" dirty="0">
                <a:solidFill>
                  <a:schemeClr val="tx2"/>
                </a:solidFill>
              </a:rPr>
              <a:t>Sprint Progress</a:t>
            </a:r>
          </a:p>
          <a:p>
            <a:pPr defTabSz="444489">
              <a:lnSpc>
                <a:spcPct val="150000"/>
              </a:lnSpc>
              <a:spcBef>
                <a:spcPct val="0"/>
              </a:spcBef>
              <a:spcAft>
                <a:spcPct val="35000"/>
              </a:spcAft>
              <a:tabLst>
                <a:tab pos="4859217" algn="l"/>
              </a:tabLst>
            </a:pPr>
            <a:r>
              <a:rPr lang="en-US" sz="1400" dirty="0">
                <a:solidFill>
                  <a:schemeClr val="tx2"/>
                </a:solidFill>
              </a:rPr>
              <a:t>Current State Summary</a:t>
            </a:r>
          </a:p>
          <a:p>
            <a:pPr defTabSz="444489">
              <a:lnSpc>
                <a:spcPct val="150000"/>
              </a:lnSpc>
              <a:spcBef>
                <a:spcPct val="0"/>
              </a:spcBef>
              <a:spcAft>
                <a:spcPct val="35000"/>
              </a:spcAft>
              <a:tabLst>
                <a:tab pos="4859217" algn="l"/>
              </a:tabLst>
            </a:pPr>
            <a:r>
              <a:rPr lang="en-US" sz="1400" dirty="0">
                <a:solidFill>
                  <a:schemeClr val="tx2"/>
                </a:solidFill>
              </a:rPr>
              <a:t>Preliminary Profile Results</a:t>
            </a:r>
          </a:p>
          <a:p>
            <a:pPr defTabSz="444489">
              <a:lnSpc>
                <a:spcPct val="150000"/>
              </a:lnSpc>
              <a:spcBef>
                <a:spcPct val="0"/>
              </a:spcBef>
              <a:spcAft>
                <a:spcPct val="35000"/>
              </a:spcAft>
              <a:tabLst>
                <a:tab pos="4859217" algn="l"/>
              </a:tabLst>
            </a:pPr>
            <a:r>
              <a:rPr lang="en-US" sz="1400" dirty="0">
                <a:solidFill>
                  <a:schemeClr val="tx2"/>
                </a:solidFill>
              </a:rPr>
              <a:t>NG Data Governance Maturity Summary Observations</a:t>
            </a:r>
          </a:p>
          <a:p>
            <a:pPr defTabSz="444489">
              <a:lnSpc>
                <a:spcPct val="150000"/>
              </a:lnSpc>
              <a:spcBef>
                <a:spcPct val="0"/>
              </a:spcBef>
              <a:spcAft>
                <a:spcPct val="35000"/>
              </a:spcAft>
              <a:tabLst>
                <a:tab pos="4859217" algn="l"/>
              </a:tabLst>
            </a:pPr>
            <a:r>
              <a:rPr lang="en-US" sz="1400" dirty="0">
                <a:solidFill>
                  <a:schemeClr val="tx2"/>
                </a:solidFill>
              </a:rPr>
              <a:t>Deep Dive Discovery Summary</a:t>
            </a:r>
          </a:p>
          <a:p>
            <a:pPr defTabSz="444489">
              <a:lnSpc>
                <a:spcPct val="150000"/>
              </a:lnSpc>
              <a:spcBef>
                <a:spcPct val="0"/>
              </a:spcBef>
              <a:spcAft>
                <a:spcPct val="35000"/>
              </a:spcAft>
              <a:tabLst>
                <a:tab pos="4859217" algn="l"/>
              </a:tabLst>
            </a:pPr>
            <a:r>
              <a:rPr lang="en-US" sz="1400" dirty="0">
                <a:solidFill>
                  <a:schemeClr val="tx2"/>
                </a:solidFill>
              </a:rPr>
              <a:t>Looking to the Future</a:t>
            </a:r>
          </a:p>
          <a:p>
            <a:pPr defTabSz="444489">
              <a:lnSpc>
                <a:spcPct val="150000"/>
              </a:lnSpc>
              <a:spcBef>
                <a:spcPct val="0"/>
              </a:spcBef>
              <a:spcAft>
                <a:spcPct val="35000"/>
              </a:spcAft>
              <a:tabLst>
                <a:tab pos="4859217" algn="l"/>
              </a:tabLst>
            </a:pPr>
            <a:r>
              <a:rPr lang="en-US" sz="1400" dirty="0">
                <a:solidFill>
                  <a:schemeClr val="tx2"/>
                </a:solidFill>
              </a:rPr>
              <a:t>Appendix</a:t>
            </a:r>
          </a:p>
          <a:p>
            <a:pPr defTabSz="444489">
              <a:lnSpc>
                <a:spcPct val="150000"/>
              </a:lnSpc>
              <a:spcBef>
                <a:spcPct val="0"/>
              </a:spcBef>
              <a:spcAft>
                <a:spcPct val="35000"/>
              </a:spcAft>
              <a:tabLst>
                <a:tab pos="4859217" algn="l"/>
              </a:tabLst>
            </a:pPr>
            <a:endParaRPr lang="en-US" sz="1400" dirty="0">
              <a:solidFill>
                <a:schemeClr val="tx2"/>
              </a:solidFill>
            </a:endParaRPr>
          </a:p>
        </p:txBody>
      </p:sp>
      <p:grpSp>
        <p:nvGrpSpPr>
          <p:cNvPr id="5" name="Group 4">
            <a:extLst>
              <a:ext uri="{FF2B5EF4-FFF2-40B4-BE49-F238E27FC236}">
                <a16:creationId xmlns:a16="http://schemas.microsoft.com/office/drawing/2014/main" id="{9826BB8E-C95C-4C5D-8DA8-3645CABECF81}"/>
              </a:ext>
            </a:extLst>
          </p:cNvPr>
          <p:cNvGrpSpPr/>
          <p:nvPr/>
        </p:nvGrpSpPr>
        <p:grpSpPr>
          <a:xfrm>
            <a:off x="5889139" y="2177077"/>
            <a:ext cx="5206735" cy="327120"/>
            <a:chOff x="739140" y="913655"/>
            <a:chExt cx="5206734" cy="327120"/>
          </a:xfrm>
        </p:grpSpPr>
        <p:cxnSp>
          <p:nvCxnSpPr>
            <p:cNvPr id="6" name="Straight Connector 5">
              <a:extLst>
                <a:ext uri="{FF2B5EF4-FFF2-40B4-BE49-F238E27FC236}">
                  <a16:creationId xmlns:a16="http://schemas.microsoft.com/office/drawing/2014/main" id="{A232DCB4-D475-4117-BD83-0C25BCA5E0EC}"/>
                </a:ext>
              </a:extLst>
            </p:cNvPr>
            <p:cNvCxnSpPr/>
            <p:nvPr/>
          </p:nvCxnSpPr>
          <p:spPr bwMode="auto">
            <a:xfrm>
              <a:off x="1018565" y="953311"/>
              <a:ext cx="0" cy="237888"/>
            </a:xfrm>
            <a:prstGeom prst="line">
              <a:avLst/>
            </a:prstGeom>
            <a:solidFill>
              <a:schemeClr val="tx2"/>
            </a:solidFill>
            <a:ln w="28575" cap="flat" cmpd="sng" algn="ctr">
              <a:solidFill>
                <a:schemeClr val="accent2"/>
              </a:solidFill>
              <a:prstDash val="solid"/>
              <a:round/>
              <a:headEnd type="none" w="med" len="med"/>
              <a:tailEnd type="none" w="med" len="med"/>
            </a:ln>
            <a:effectLst/>
          </p:spPr>
        </p:cxnSp>
        <p:sp>
          <p:nvSpPr>
            <p:cNvPr id="7" name="Rounded Rectangle 32">
              <a:extLst>
                <a:ext uri="{FF2B5EF4-FFF2-40B4-BE49-F238E27FC236}">
                  <a16:creationId xmlns:a16="http://schemas.microsoft.com/office/drawing/2014/main" id="{09812E6E-556D-4F35-8BE8-15A9C202DCFD}"/>
                </a:ext>
              </a:extLst>
            </p:cNvPr>
            <p:cNvSpPr/>
            <p:nvPr/>
          </p:nvSpPr>
          <p:spPr bwMode="auto">
            <a:xfrm>
              <a:off x="739140" y="913655"/>
              <a:ext cx="5206734" cy="327120"/>
            </a:xfrm>
            <a:prstGeom prst="roundRect">
              <a:avLst>
                <a:gd name="adj" fmla="val 50000"/>
              </a:avLst>
            </a:prstGeom>
            <a:noFill/>
            <a:ln w="2857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377" eaLnBrk="0" fontAlgn="base" hangingPunct="0">
                <a:spcBef>
                  <a:spcPct val="0"/>
                </a:spcBef>
                <a:spcAft>
                  <a:spcPct val="0"/>
                </a:spcAft>
              </a:pPr>
              <a:endParaRPr lang="en-US" sz="1400" b="1">
                <a:cs typeface="Arial" charset="0"/>
              </a:endParaRPr>
            </a:p>
          </p:txBody>
        </p:sp>
      </p:grpSp>
    </p:spTree>
    <p:extLst>
      <p:ext uri="{BB962C8B-B14F-4D97-AF65-F5344CB8AC3E}">
        <p14:creationId xmlns:p14="http://schemas.microsoft.com/office/powerpoint/2010/main" val="534109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AA2A2-4E91-4F39-A9AC-5716AD6426CF}"/>
              </a:ext>
            </a:extLst>
          </p:cNvPr>
          <p:cNvSpPr>
            <a:spLocks noGrp="1"/>
          </p:cNvSpPr>
          <p:nvPr>
            <p:ph type="title"/>
          </p:nvPr>
        </p:nvSpPr>
        <p:spPr/>
        <p:txBody>
          <a:bodyPr>
            <a:normAutofit/>
          </a:bodyPr>
          <a:lstStyle/>
          <a:p>
            <a:r>
              <a:rPr lang="en-US" dirty="0">
                <a:solidFill>
                  <a:srgbClr val="0070AD"/>
                </a:solidFill>
              </a:rPr>
              <a:t>Incremental Discovery Focus -        Transactional/Feedback/Insights/ Personalization Flows</a:t>
            </a:r>
            <a:endParaRPr lang="en-US" dirty="0"/>
          </a:p>
        </p:txBody>
      </p:sp>
      <p:grpSp>
        <p:nvGrpSpPr>
          <p:cNvPr id="29" name="Group 28">
            <a:extLst>
              <a:ext uri="{FF2B5EF4-FFF2-40B4-BE49-F238E27FC236}">
                <a16:creationId xmlns:a16="http://schemas.microsoft.com/office/drawing/2014/main" id="{9A3F401B-60DB-4903-BD6E-A575CDF385FB}"/>
              </a:ext>
            </a:extLst>
          </p:cNvPr>
          <p:cNvGrpSpPr/>
          <p:nvPr/>
        </p:nvGrpSpPr>
        <p:grpSpPr>
          <a:xfrm>
            <a:off x="4670408" y="15240"/>
            <a:ext cx="796933" cy="646330"/>
            <a:chOff x="7032104" y="833459"/>
            <a:chExt cx="702761" cy="569956"/>
          </a:xfrm>
        </p:grpSpPr>
        <p:sp>
          <p:nvSpPr>
            <p:cNvPr id="30" name="Oval 20">
              <a:extLst>
                <a:ext uri="{FF2B5EF4-FFF2-40B4-BE49-F238E27FC236}">
                  <a16:creationId xmlns:a16="http://schemas.microsoft.com/office/drawing/2014/main" id="{D9702B8E-5BF2-4555-AB5F-C42996485A45}"/>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40"/>
            </a:p>
          </p:txBody>
        </p:sp>
        <p:sp>
          <p:nvSpPr>
            <p:cNvPr id="31" name="TextBox 30">
              <a:extLst>
                <a:ext uri="{FF2B5EF4-FFF2-40B4-BE49-F238E27FC236}">
                  <a16:creationId xmlns:a16="http://schemas.microsoft.com/office/drawing/2014/main" id="{9707D57D-9F09-4766-B253-EFAAF7E4FFF9}"/>
                </a:ext>
              </a:extLst>
            </p:cNvPr>
            <p:cNvSpPr txBox="1"/>
            <p:nvPr/>
          </p:nvSpPr>
          <p:spPr>
            <a:xfrm>
              <a:off x="7086793" y="833459"/>
              <a:ext cx="648072" cy="569956"/>
            </a:xfrm>
            <a:prstGeom prst="rect">
              <a:avLst/>
            </a:prstGeom>
            <a:noFill/>
          </p:spPr>
          <p:txBody>
            <a:bodyPr wrap="square" rtlCol="0">
              <a:spAutoFit/>
            </a:bodyPr>
            <a:lstStyle/>
            <a:p>
              <a:r>
                <a:rPr lang="en-US" sz="3600" b="1">
                  <a:solidFill>
                    <a:schemeClr val="bg1"/>
                  </a:solidFill>
                  <a:latin typeface="+mj-lt"/>
                </a:rPr>
                <a:t>4</a:t>
              </a:r>
            </a:p>
          </p:txBody>
        </p:sp>
      </p:grpSp>
      <p:grpSp>
        <p:nvGrpSpPr>
          <p:cNvPr id="33" name="Group 32">
            <a:extLst>
              <a:ext uri="{FF2B5EF4-FFF2-40B4-BE49-F238E27FC236}">
                <a16:creationId xmlns:a16="http://schemas.microsoft.com/office/drawing/2014/main" id="{EF088579-056B-4744-8987-BA54FB45A3D6}"/>
              </a:ext>
            </a:extLst>
          </p:cNvPr>
          <p:cNvGrpSpPr/>
          <p:nvPr/>
        </p:nvGrpSpPr>
        <p:grpSpPr>
          <a:xfrm>
            <a:off x="266700" y="1755587"/>
            <a:ext cx="11658600" cy="4302313"/>
            <a:chOff x="266700" y="1755587"/>
            <a:chExt cx="11658600" cy="4302313"/>
          </a:xfrm>
        </p:grpSpPr>
        <p:sp>
          <p:nvSpPr>
            <p:cNvPr id="34" name="TextBox 33">
              <a:extLst>
                <a:ext uri="{FF2B5EF4-FFF2-40B4-BE49-F238E27FC236}">
                  <a16:creationId xmlns:a16="http://schemas.microsoft.com/office/drawing/2014/main" id="{889EFFB1-B9CE-44C2-800B-4006145D0131}"/>
                </a:ext>
              </a:extLst>
            </p:cNvPr>
            <p:cNvSpPr txBox="1"/>
            <p:nvPr/>
          </p:nvSpPr>
          <p:spPr>
            <a:xfrm>
              <a:off x="2661299" y="2625799"/>
              <a:ext cx="5339713" cy="3385542"/>
            </a:xfrm>
            <a:prstGeom prst="rect">
              <a:avLst/>
            </a:prstGeom>
            <a:noFill/>
          </p:spPr>
          <p:txBody>
            <a:bodyPr wrap="square" lIns="0" tIns="0" rIns="0" bIns="0" rtlCol="0" anchor="t"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Existing data flow doesn’t facilitate integrated feedback and allow for personalized real time insights</a:t>
              </a:r>
            </a:p>
            <a:p>
              <a:pPr marL="182880" lvl="0" indent="-182880" defTabSz="914177" fontAlgn="base">
                <a:spcAft>
                  <a:spcPts val="600"/>
                </a:spcAft>
                <a:buClr>
                  <a:srgbClr val="0098C7"/>
                </a:buClr>
                <a:buFont typeface="Wingdings" pitchFamily="2" charset="2"/>
                <a:buChar char="§"/>
                <a:defRPr/>
              </a:pPr>
              <a:endParaRPr lang="en-US" sz="1200" b="0" kern="0">
                <a:solidFill>
                  <a:srgbClr val="424242">
                    <a:lumMod val="50000"/>
                  </a:srgbClr>
                </a:solidFill>
                <a:latin typeface="+mj-lt"/>
                <a:ea typeface="Times New Roman"/>
                <a:cs typeface="Calibri" pitchFamily="34" charset="0"/>
              </a:endParaRPr>
            </a:p>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Existing data integration architecture is not scalable for enterprise insights (CIAP is closest system to an integrated analytics view)</a:t>
              </a:r>
            </a:p>
            <a:p>
              <a:pPr marL="182880" lvl="0" indent="-182880" defTabSz="914177" fontAlgn="base">
                <a:spcAft>
                  <a:spcPts val="600"/>
                </a:spcAft>
                <a:buClr>
                  <a:srgbClr val="0098C7"/>
                </a:buClr>
                <a:buFont typeface="Wingdings" pitchFamily="2" charset="2"/>
                <a:buChar char="§"/>
                <a:defRPr/>
              </a:pPr>
              <a:endParaRPr lang="en-US" sz="1200" b="0" kern="0">
                <a:solidFill>
                  <a:srgbClr val="424242">
                    <a:lumMod val="50000"/>
                  </a:srgbClr>
                </a:solidFill>
                <a:latin typeface="+mj-lt"/>
                <a:ea typeface="Times New Roman"/>
                <a:cs typeface="Calibri" pitchFamily="34" charset="0"/>
              </a:endParaRPr>
            </a:p>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Unable to support detailed customer segmentation because lack of unique customer identifier (account driven)</a:t>
              </a:r>
            </a:p>
            <a:p>
              <a:pPr marL="182880" lvl="0" indent="-182880" defTabSz="914177" fontAlgn="base">
                <a:spcAft>
                  <a:spcPts val="600"/>
                </a:spcAft>
                <a:buClr>
                  <a:srgbClr val="0098C7"/>
                </a:buClr>
                <a:buFont typeface="Wingdings" pitchFamily="2" charset="2"/>
                <a:buChar char="§"/>
                <a:defRPr/>
              </a:pPr>
              <a:endParaRPr lang="en-US" sz="1200" b="0" kern="0">
                <a:solidFill>
                  <a:srgbClr val="424242">
                    <a:lumMod val="50000"/>
                  </a:srgbClr>
                </a:solidFill>
                <a:latin typeface="+mj-lt"/>
                <a:ea typeface="Times New Roman"/>
                <a:cs typeface="Calibri" pitchFamily="34" charset="0"/>
              </a:endParaRPr>
            </a:p>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New customer data flows take significant time to flow through to CIAP, slowing down iterative feedback of insights</a:t>
              </a:r>
            </a:p>
            <a:p>
              <a:pPr marL="182880" lvl="0" indent="-182880" defTabSz="914177" fontAlgn="base">
                <a:spcAft>
                  <a:spcPts val="600"/>
                </a:spcAft>
                <a:buClr>
                  <a:srgbClr val="0098C7"/>
                </a:buClr>
                <a:buFont typeface="Wingdings" pitchFamily="2" charset="2"/>
                <a:buChar char="§"/>
                <a:defRPr/>
              </a:pPr>
              <a:endParaRPr lang="en-US" sz="1200" b="0" kern="0">
                <a:solidFill>
                  <a:srgbClr val="424242">
                    <a:lumMod val="50000"/>
                  </a:srgbClr>
                </a:solidFill>
                <a:latin typeface="+mj-lt"/>
                <a:ea typeface="Times New Roman"/>
                <a:cs typeface="Calibri" pitchFamily="34" charset="0"/>
              </a:endParaRPr>
            </a:p>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Marketing campaign data is not automatically fed back into customer analytics which creates inefficient campaigns that are repeatable, scalable or iteratively personalized</a:t>
              </a:r>
            </a:p>
          </p:txBody>
        </p:sp>
        <p:sp>
          <p:nvSpPr>
            <p:cNvPr id="35" name="Shape 3230">
              <a:extLst>
                <a:ext uri="{FF2B5EF4-FFF2-40B4-BE49-F238E27FC236}">
                  <a16:creationId xmlns:a16="http://schemas.microsoft.com/office/drawing/2014/main" id="{E4D197E0-2D4E-42C0-A72B-A5865D738031}"/>
                </a:ext>
              </a:extLst>
            </p:cNvPr>
            <p:cNvSpPr txBox="1">
              <a:spLocks/>
            </p:cNvSpPr>
            <p:nvPr/>
          </p:nvSpPr>
          <p:spPr>
            <a:xfrm>
              <a:off x="266700" y="3585072"/>
              <a:ext cx="1828799" cy="1466997"/>
            </a:xfrm>
            <a:prstGeom prst="rect">
              <a:avLst/>
            </a:prstGeom>
            <a:noFill/>
            <a:ln>
              <a:noFill/>
            </a:ln>
          </p:spPr>
          <p:txBody>
            <a:bodyPr wrap="square" lIns="51427" tIns="25706" rIns="51427" bIns="25706" anchor="ctr" anchorCtr="0">
              <a:noAutofit/>
            </a:bodyPr>
            <a:lstStyle>
              <a:defPPr marR="0" lvl="0" algn="l" rtl="0">
                <a:lnSpc>
                  <a:spcPct val="100000"/>
                </a:lnSpc>
                <a:spcBef>
                  <a:spcPts val="0"/>
                </a:spcBef>
                <a:spcAft>
                  <a:spcPts val="0"/>
                </a:spcAft>
              </a:defPPr>
              <a:lvl1pPr marL="171450" marR="0" lvl="0" indent="-381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762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4pPr>
              <a:lvl5pPr marL="1543050" marR="0" lvl="4"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5pPr>
              <a:lvl6pPr marL="1885950" marR="0" lvl="5"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0" lvl="0" indent="0">
                <a:spcBef>
                  <a:spcPts val="0"/>
                </a:spcBef>
                <a:buClr>
                  <a:srgbClr val="57585A"/>
                </a:buClr>
                <a:buSzPct val="25000"/>
                <a:buNone/>
                <a:defRPr/>
              </a:pPr>
              <a:r>
                <a:rPr lang="en-US" sz="1600" b="1">
                  <a:solidFill>
                    <a:srgbClr val="000000">
                      <a:lumMod val="75000"/>
                      <a:lumOff val="25000"/>
                    </a:srgbClr>
                  </a:solidFill>
                  <a:latin typeface="+mj-lt"/>
                  <a:ea typeface="Georgia"/>
                  <a:cs typeface="Georgia"/>
                  <a:sym typeface="Georgia"/>
                </a:rPr>
                <a:t>Intelligent Insights</a:t>
              </a:r>
            </a:p>
          </p:txBody>
        </p:sp>
        <p:sp>
          <p:nvSpPr>
            <p:cNvPr id="36" name="Round Single Corner Rectangle 228">
              <a:extLst>
                <a:ext uri="{FF2B5EF4-FFF2-40B4-BE49-F238E27FC236}">
                  <a16:creationId xmlns:a16="http://schemas.microsoft.com/office/drawing/2014/main" id="{4AC4D0A4-A0B4-4CDE-9EE4-5BB9F90B93CD}"/>
                </a:ext>
              </a:extLst>
            </p:cNvPr>
            <p:cNvSpPr>
              <a:spLocks/>
            </p:cNvSpPr>
            <p:nvPr/>
          </p:nvSpPr>
          <p:spPr>
            <a:xfrm>
              <a:off x="2323105" y="1755587"/>
              <a:ext cx="6091710"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Summary Observations</a:t>
              </a:r>
            </a:p>
          </p:txBody>
        </p:sp>
        <p:sp>
          <p:nvSpPr>
            <p:cNvPr id="37" name="Round Single Corner Rectangle 228">
              <a:extLst>
                <a:ext uri="{FF2B5EF4-FFF2-40B4-BE49-F238E27FC236}">
                  <a16:creationId xmlns:a16="http://schemas.microsoft.com/office/drawing/2014/main" id="{CADB3C89-453E-4FBF-83B1-5464214EB313}"/>
                </a:ext>
              </a:extLst>
            </p:cNvPr>
            <p:cNvSpPr>
              <a:spLocks/>
            </p:cNvSpPr>
            <p:nvPr/>
          </p:nvSpPr>
          <p:spPr>
            <a:xfrm>
              <a:off x="266700" y="1755587"/>
              <a:ext cx="1970672"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Data Area</a:t>
              </a:r>
            </a:p>
          </p:txBody>
        </p:sp>
        <p:sp>
          <p:nvSpPr>
            <p:cNvPr id="38" name="Round Single Corner Rectangle 228">
              <a:extLst>
                <a:ext uri="{FF2B5EF4-FFF2-40B4-BE49-F238E27FC236}">
                  <a16:creationId xmlns:a16="http://schemas.microsoft.com/office/drawing/2014/main" id="{08A52FD7-6265-40CB-8F8F-E429CB2C2616}"/>
                </a:ext>
              </a:extLst>
            </p:cNvPr>
            <p:cNvSpPr>
              <a:spLocks/>
            </p:cNvSpPr>
            <p:nvPr/>
          </p:nvSpPr>
          <p:spPr>
            <a:xfrm>
              <a:off x="8500549" y="1755587"/>
              <a:ext cx="3424751"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Opportunity</a:t>
              </a:r>
            </a:p>
          </p:txBody>
        </p:sp>
        <p:grpSp>
          <p:nvGrpSpPr>
            <p:cNvPr id="39" name="Group 38">
              <a:extLst>
                <a:ext uri="{FF2B5EF4-FFF2-40B4-BE49-F238E27FC236}">
                  <a16:creationId xmlns:a16="http://schemas.microsoft.com/office/drawing/2014/main" id="{469C1179-135E-448F-8146-6E262821C567}"/>
                </a:ext>
              </a:extLst>
            </p:cNvPr>
            <p:cNvGrpSpPr/>
            <p:nvPr/>
          </p:nvGrpSpPr>
          <p:grpSpPr>
            <a:xfrm>
              <a:off x="8382072" y="2568620"/>
              <a:ext cx="3324905" cy="2586201"/>
              <a:chOff x="8382072" y="2270597"/>
              <a:chExt cx="3324905" cy="2586201"/>
            </a:xfrm>
          </p:grpSpPr>
          <p:sp>
            <p:nvSpPr>
              <p:cNvPr id="43" name="Triangle 70">
                <a:extLst>
                  <a:ext uri="{FF2B5EF4-FFF2-40B4-BE49-F238E27FC236}">
                    <a16:creationId xmlns:a16="http://schemas.microsoft.com/office/drawing/2014/main" id="{E4CB503E-D8B6-40A0-8A0F-5543DCD119AF}"/>
                  </a:ext>
                </a:extLst>
              </p:cNvPr>
              <p:cNvSpPr/>
              <p:nvPr/>
            </p:nvSpPr>
            <p:spPr>
              <a:xfrm rot="5400000">
                <a:off x="8172893" y="2479776"/>
                <a:ext cx="745301" cy="326943"/>
              </a:xfrm>
              <a:prstGeom prst="triangle">
                <a:avLst/>
              </a:prstGeom>
              <a:solidFill>
                <a:schemeClr val="accent2"/>
              </a:solidFill>
              <a:ln>
                <a:noFill/>
              </a:ln>
            </p:spPr>
            <p:txBody>
              <a:bodyPr lIns="51427" tIns="25706" rIns="51427" bIns="25706" anchor="ctr" anchorCtr="0">
                <a:noAutofit/>
              </a:bodyPr>
              <a:lstStyle/>
              <a:p>
                <a:pPr marL="0" marR="0" lvl="0" indent="0" algn="ctr" defTabSz="1088239" rtl="0" eaLnBrk="1" fontAlgn="auto" latinLnBrk="0" hangingPunct="1">
                  <a:lnSpc>
                    <a:spcPct val="100000"/>
                  </a:lnSpc>
                  <a:spcBef>
                    <a:spcPts val="0"/>
                  </a:spcBef>
                  <a:spcAft>
                    <a:spcPts val="0"/>
                  </a:spcAft>
                  <a:buClr>
                    <a:srgbClr val="000000"/>
                  </a:buClr>
                  <a:buSzPct val="25000"/>
                  <a:buFontTx/>
                  <a:buNone/>
                  <a:tabLst/>
                  <a:defRPr/>
                </a:pPr>
                <a:endParaRPr kumimoji="0" lang="en-US" sz="1000" b="1" i="0" u="none" strike="noStrike" kern="1200" cap="none" spc="0" normalizeH="0" baseline="0" noProof="0">
                  <a:ln>
                    <a:noFill/>
                  </a:ln>
                  <a:solidFill>
                    <a:srgbClr val="000000"/>
                  </a:solidFill>
                  <a:effectLst/>
                  <a:uLnTx/>
                  <a:uFillTx/>
                  <a:latin typeface="+mj-lt"/>
                  <a:ea typeface="+mn-ea"/>
                  <a:cs typeface="+mn-cs"/>
                </a:endParaRPr>
              </a:p>
            </p:txBody>
          </p:sp>
          <p:sp>
            <p:nvSpPr>
              <p:cNvPr id="44" name="TextBox 43">
                <a:extLst>
                  <a:ext uri="{FF2B5EF4-FFF2-40B4-BE49-F238E27FC236}">
                    <a16:creationId xmlns:a16="http://schemas.microsoft.com/office/drawing/2014/main" id="{3836385D-B4B4-4F6C-9AA8-36259E119817}"/>
                  </a:ext>
                </a:extLst>
              </p:cNvPr>
              <p:cNvSpPr txBox="1"/>
              <p:nvPr/>
            </p:nvSpPr>
            <p:spPr>
              <a:xfrm>
                <a:off x="8718872" y="2427804"/>
                <a:ext cx="2988105" cy="430887"/>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lvl="0" algn="ctr">
                  <a:defRPr/>
                </a:pPr>
                <a:r>
                  <a:rPr lang="en-US" sz="1400">
                    <a:solidFill>
                      <a:schemeClr val="bg2">
                        <a:lumMod val="25000"/>
                      </a:schemeClr>
                    </a:solidFill>
                    <a:latin typeface="+mj-lt"/>
                  </a:rPr>
                  <a:t>Actionable iteratively personalized insights</a:t>
                </a:r>
              </a:p>
            </p:txBody>
          </p:sp>
          <p:sp>
            <p:nvSpPr>
              <p:cNvPr id="46" name="TextBox 45">
                <a:extLst>
                  <a:ext uri="{FF2B5EF4-FFF2-40B4-BE49-F238E27FC236}">
                    <a16:creationId xmlns:a16="http://schemas.microsoft.com/office/drawing/2014/main" id="{428B7236-941C-4EB2-9CAF-D4B841091483}"/>
                  </a:ext>
                </a:extLst>
              </p:cNvPr>
              <p:cNvSpPr txBox="1"/>
              <p:nvPr/>
            </p:nvSpPr>
            <p:spPr>
              <a:xfrm>
                <a:off x="8718872" y="4268704"/>
                <a:ext cx="2988105" cy="430887"/>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lvl="0" algn="ctr">
                  <a:defRPr/>
                </a:pPr>
                <a:r>
                  <a:rPr lang="en-US" sz="1400">
                    <a:solidFill>
                      <a:schemeClr val="bg2">
                        <a:lumMod val="25000"/>
                      </a:schemeClr>
                    </a:solidFill>
                    <a:latin typeface="+mj-lt"/>
                  </a:rPr>
                  <a:t>Repeatable, scalable integrated customer data</a:t>
                </a:r>
              </a:p>
            </p:txBody>
          </p:sp>
          <p:sp>
            <p:nvSpPr>
              <p:cNvPr id="48" name="Triangle 70">
                <a:extLst>
                  <a:ext uri="{FF2B5EF4-FFF2-40B4-BE49-F238E27FC236}">
                    <a16:creationId xmlns:a16="http://schemas.microsoft.com/office/drawing/2014/main" id="{5A6ED7A2-1D01-4A0E-9A2E-37D623462B0A}"/>
                  </a:ext>
                </a:extLst>
              </p:cNvPr>
              <p:cNvSpPr/>
              <p:nvPr/>
            </p:nvSpPr>
            <p:spPr>
              <a:xfrm rot="5400000">
                <a:off x="8172893" y="4320676"/>
                <a:ext cx="745301" cy="326943"/>
              </a:xfrm>
              <a:prstGeom prst="triangle">
                <a:avLst/>
              </a:prstGeom>
              <a:solidFill>
                <a:schemeClr val="accent2"/>
              </a:solidFill>
              <a:ln>
                <a:noFill/>
              </a:ln>
            </p:spPr>
            <p:txBody>
              <a:bodyPr lIns="51427" tIns="25706" rIns="51427" bIns="25706" anchor="ctr" anchorCtr="0">
                <a:noAutofit/>
              </a:bodyPr>
              <a:lstStyle/>
              <a:p>
                <a:pPr marL="0" marR="0" lvl="0" indent="0" algn="ctr" defTabSz="1088239" rtl="0" eaLnBrk="1" fontAlgn="auto" latinLnBrk="0" hangingPunct="1">
                  <a:lnSpc>
                    <a:spcPct val="100000"/>
                  </a:lnSpc>
                  <a:spcBef>
                    <a:spcPts val="0"/>
                  </a:spcBef>
                  <a:spcAft>
                    <a:spcPts val="0"/>
                  </a:spcAft>
                  <a:buClr>
                    <a:srgbClr val="000000"/>
                  </a:buClr>
                  <a:buSzPct val="25000"/>
                  <a:buFontTx/>
                  <a:buNone/>
                  <a:tabLst/>
                  <a:defRPr/>
                </a:pPr>
                <a:endParaRPr kumimoji="0" lang="en-US" sz="1000" b="1" i="0" u="none" strike="noStrike" kern="1200" cap="none" spc="0" normalizeH="0" baseline="0" noProof="0">
                  <a:ln>
                    <a:noFill/>
                  </a:ln>
                  <a:solidFill>
                    <a:srgbClr val="000000"/>
                  </a:solidFill>
                  <a:effectLst/>
                  <a:uLnTx/>
                  <a:uFillTx/>
                  <a:latin typeface="+mj-lt"/>
                  <a:ea typeface="+mn-ea"/>
                  <a:cs typeface="+mn-cs"/>
                </a:endParaRPr>
              </a:p>
            </p:txBody>
          </p:sp>
        </p:grpSp>
        <p:cxnSp>
          <p:nvCxnSpPr>
            <p:cNvPr id="40" name="Straight Connector 39">
              <a:extLst>
                <a:ext uri="{FF2B5EF4-FFF2-40B4-BE49-F238E27FC236}">
                  <a16:creationId xmlns:a16="http://schemas.microsoft.com/office/drawing/2014/main" id="{886BCAA8-753F-4044-950D-335ABF32A910}"/>
                </a:ext>
              </a:extLst>
            </p:cNvPr>
            <p:cNvCxnSpPr>
              <a:cxnSpLocks/>
            </p:cNvCxnSpPr>
            <p:nvPr/>
          </p:nvCxnSpPr>
          <p:spPr>
            <a:xfrm>
              <a:off x="2280239" y="2073331"/>
              <a:ext cx="0" cy="3984569"/>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BCCCD254-F292-4AE3-A9C3-FD0B5EC3EA0E}"/>
              </a:ext>
            </a:extLst>
          </p:cNvPr>
          <p:cNvSpPr/>
          <p:nvPr/>
        </p:nvSpPr>
        <p:spPr>
          <a:xfrm>
            <a:off x="0" y="886939"/>
            <a:ext cx="12192000" cy="6863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lumMod val="50000"/>
                  </a:schemeClr>
                </a:solidFill>
              </a:rPr>
              <a:t>Actionable personalized insights can be built through integrated feedback data, and </a:t>
            </a:r>
          </a:p>
          <a:p>
            <a:pPr algn="ctr"/>
            <a:r>
              <a:rPr lang="en-US" sz="1400">
                <a:solidFill>
                  <a:schemeClr val="tx2">
                    <a:lumMod val="50000"/>
                  </a:schemeClr>
                </a:solidFill>
              </a:rPr>
              <a:t>“</a:t>
            </a:r>
            <a:r>
              <a:rPr lang="en-US" sz="1400" i="1">
                <a:solidFill>
                  <a:schemeClr val="tx2">
                    <a:lumMod val="50000"/>
                  </a:schemeClr>
                </a:solidFill>
              </a:rPr>
              <a:t>allow the data to work for the company, not the company to work for the data</a:t>
            </a:r>
            <a:r>
              <a:rPr lang="en-US" sz="1400">
                <a:solidFill>
                  <a:schemeClr val="tx2">
                    <a:lumMod val="50000"/>
                  </a:schemeClr>
                </a:solidFill>
              </a:rPr>
              <a:t>.”</a:t>
            </a:r>
          </a:p>
        </p:txBody>
      </p:sp>
    </p:spTree>
    <p:extLst>
      <p:ext uri="{BB962C8B-B14F-4D97-AF65-F5344CB8AC3E}">
        <p14:creationId xmlns:p14="http://schemas.microsoft.com/office/powerpoint/2010/main" val="3121285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D39FF9-09D1-43E1-BB15-3A0A778E9EFE}"/>
              </a:ext>
            </a:extLst>
          </p:cNvPr>
          <p:cNvSpPr>
            <a:spLocks noGrp="1"/>
          </p:cNvSpPr>
          <p:nvPr>
            <p:ph type="title"/>
          </p:nvPr>
        </p:nvSpPr>
        <p:spPr/>
        <p:txBody>
          <a:bodyPr/>
          <a:lstStyle/>
          <a:p>
            <a:r>
              <a:rPr lang="en-US" dirty="0">
                <a:solidFill>
                  <a:srgbClr val="0070AD"/>
                </a:solidFill>
              </a:rPr>
              <a:t>Incremental Discovery Focus -        Digital Customer Interactions</a:t>
            </a:r>
            <a:endParaRPr lang="en-US" dirty="0"/>
          </a:p>
        </p:txBody>
      </p:sp>
      <p:sp>
        <p:nvSpPr>
          <p:cNvPr id="37" name="Title 1">
            <a:extLst>
              <a:ext uri="{FF2B5EF4-FFF2-40B4-BE49-F238E27FC236}">
                <a16:creationId xmlns:a16="http://schemas.microsoft.com/office/drawing/2014/main" id="{220B14C8-031C-4764-915C-C03CEECAA194}"/>
              </a:ext>
            </a:extLst>
          </p:cNvPr>
          <p:cNvSpPr txBox="1">
            <a:spLocks/>
          </p:cNvSpPr>
          <p:nvPr/>
        </p:nvSpPr>
        <p:spPr>
          <a:xfrm>
            <a:off x="381000" y="404813"/>
            <a:ext cx="11430000" cy="863601"/>
          </a:xfrm>
          <a:prstGeom prst="rect">
            <a:avLst/>
          </a:prstGeom>
        </p:spPr>
        <p:txBody>
          <a:bodyPr vert="horz" lIns="253554" tIns="28173" rIns="140864" bIns="28173" rtlCol="0" anchor="ctr">
            <a:noAutofit/>
          </a:bodyPr>
          <a:lst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endParaRPr lang="en-US"/>
          </a:p>
        </p:txBody>
      </p:sp>
      <p:grpSp>
        <p:nvGrpSpPr>
          <p:cNvPr id="35" name="Group 34">
            <a:extLst>
              <a:ext uri="{FF2B5EF4-FFF2-40B4-BE49-F238E27FC236}">
                <a16:creationId xmlns:a16="http://schemas.microsoft.com/office/drawing/2014/main" id="{720326B5-F41F-40A7-AB16-B8FF9B593337}"/>
              </a:ext>
            </a:extLst>
          </p:cNvPr>
          <p:cNvGrpSpPr/>
          <p:nvPr/>
        </p:nvGrpSpPr>
        <p:grpSpPr>
          <a:xfrm>
            <a:off x="4670408" y="191870"/>
            <a:ext cx="796933" cy="646330"/>
            <a:chOff x="7032104" y="833459"/>
            <a:chExt cx="702761" cy="569956"/>
          </a:xfrm>
        </p:grpSpPr>
        <p:sp>
          <p:nvSpPr>
            <p:cNvPr id="36" name="Oval 20">
              <a:extLst>
                <a:ext uri="{FF2B5EF4-FFF2-40B4-BE49-F238E27FC236}">
                  <a16:creationId xmlns:a16="http://schemas.microsoft.com/office/drawing/2014/main" id="{FA1F7890-308C-4F04-A6EF-A8B3FE01F924}"/>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3600">
                <a:latin typeface="+mj-lt"/>
              </a:endParaRPr>
            </a:p>
          </p:txBody>
        </p:sp>
        <p:sp>
          <p:nvSpPr>
            <p:cNvPr id="39" name="TextBox 38">
              <a:extLst>
                <a:ext uri="{FF2B5EF4-FFF2-40B4-BE49-F238E27FC236}">
                  <a16:creationId xmlns:a16="http://schemas.microsoft.com/office/drawing/2014/main" id="{AF96A619-8E11-4FBA-9CC3-5DA3361839DE}"/>
                </a:ext>
              </a:extLst>
            </p:cNvPr>
            <p:cNvSpPr txBox="1"/>
            <p:nvPr/>
          </p:nvSpPr>
          <p:spPr>
            <a:xfrm>
              <a:off x="7086793" y="833459"/>
              <a:ext cx="648072" cy="569956"/>
            </a:xfrm>
            <a:prstGeom prst="rect">
              <a:avLst/>
            </a:prstGeom>
            <a:noFill/>
          </p:spPr>
          <p:txBody>
            <a:bodyPr wrap="square" rtlCol="0">
              <a:spAutoFit/>
            </a:bodyPr>
            <a:lstStyle/>
            <a:p>
              <a:r>
                <a:rPr lang="en-US" sz="3600" b="1">
                  <a:solidFill>
                    <a:schemeClr val="bg1"/>
                  </a:solidFill>
                  <a:latin typeface="+mj-lt"/>
                  <a:ea typeface="Raleway ExtraBold" charset="0"/>
                  <a:cs typeface="Raleway ExtraBold" charset="0"/>
                </a:rPr>
                <a:t>5</a:t>
              </a:r>
            </a:p>
          </p:txBody>
        </p:sp>
      </p:grpSp>
      <p:grpSp>
        <p:nvGrpSpPr>
          <p:cNvPr id="40" name="Group 39">
            <a:extLst>
              <a:ext uri="{FF2B5EF4-FFF2-40B4-BE49-F238E27FC236}">
                <a16:creationId xmlns:a16="http://schemas.microsoft.com/office/drawing/2014/main" id="{681A69FD-DB02-4AB6-9CCB-4B2BA20C0757}"/>
              </a:ext>
            </a:extLst>
          </p:cNvPr>
          <p:cNvGrpSpPr/>
          <p:nvPr/>
        </p:nvGrpSpPr>
        <p:grpSpPr>
          <a:xfrm>
            <a:off x="266700" y="1603845"/>
            <a:ext cx="11658600" cy="4822018"/>
            <a:chOff x="266700" y="1755587"/>
            <a:chExt cx="11658600" cy="4822018"/>
          </a:xfrm>
        </p:grpSpPr>
        <p:sp>
          <p:nvSpPr>
            <p:cNvPr id="41" name="TextBox 40">
              <a:extLst>
                <a:ext uri="{FF2B5EF4-FFF2-40B4-BE49-F238E27FC236}">
                  <a16:creationId xmlns:a16="http://schemas.microsoft.com/office/drawing/2014/main" id="{DAB5FC81-1FFE-4A8A-B1D9-5B2828C49522}"/>
                </a:ext>
              </a:extLst>
            </p:cNvPr>
            <p:cNvSpPr txBox="1"/>
            <p:nvPr/>
          </p:nvSpPr>
          <p:spPr>
            <a:xfrm>
              <a:off x="2661299" y="2309992"/>
              <a:ext cx="5339713" cy="1862048"/>
            </a:xfrm>
            <a:prstGeom prst="rect">
              <a:avLst/>
            </a:prstGeom>
            <a:noFill/>
          </p:spPr>
          <p:txBody>
            <a:bodyPr wrap="square" lIns="0" tIns="0" rIns="0" bIns="0" rtlCol="0" anchor="t"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Struggle to build single customer view</a:t>
              </a:r>
            </a:p>
            <a:p>
              <a:pPr marL="514350" lvl="1" indent="-182563" defTabSz="914177" fontAlgn="base">
                <a:buClr>
                  <a:srgbClr val="0098C7"/>
                </a:buClr>
                <a:buFont typeface="Courier New" panose="02070309020205020404" pitchFamily="49" charset="0"/>
                <a:buChar char="­"/>
                <a:defRPr/>
              </a:pPr>
              <a:r>
                <a:rPr lang="en-US" sz="1100" b="0" kern="0">
                  <a:solidFill>
                    <a:srgbClr val="424242">
                      <a:lumMod val="50000"/>
                    </a:srgbClr>
                  </a:solidFill>
                  <a:latin typeface="+mj-lt"/>
                  <a:ea typeface="Times New Roman"/>
                  <a:cs typeface="Calibri" pitchFamily="34" charset="0"/>
                </a:rPr>
                <a:t>Web Account vs Account are not directly tied to the customer</a:t>
              </a:r>
            </a:p>
            <a:p>
              <a:pPr marL="514350" lvl="1" indent="-182563" defTabSz="914177" fontAlgn="base">
                <a:buClr>
                  <a:srgbClr val="0098C7"/>
                </a:buClr>
                <a:buFont typeface="Courier New" panose="02070309020205020404" pitchFamily="49" charset="0"/>
                <a:buChar char="­"/>
                <a:defRPr/>
              </a:pPr>
              <a:r>
                <a:rPr lang="en-US" sz="1100" b="0" kern="0">
                  <a:solidFill>
                    <a:srgbClr val="424242">
                      <a:lumMod val="50000"/>
                    </a:srgbClr>
                  </a:solidFill>
                  <a:latin typeface="+mj-lt"/>
                  <a:ea typeface="Times New Roman"/>
                  <a:cs typeface="Calibri" pitchFamily="34" charset="0"/>
                </a:rPr>
                <a:t>Unable to segregate municipal or industry segmentation</a:t>
              </a:r>
            </a:p>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Customer interaction data not linked between sources (</a:t>
              </a:r>
              <a:r>
                <a:rPr lang="en-US" sz="1100" b="0" kern="0" err="1">
                  <a:solidFill>
                    <a:srgbClr val="424242">
                      <a:lumMod val="50000"/>
                    </a:srgbClr>
                  </a:solidFill>
                  <a:latin typeface="+mj-lt"/>
                  <a:ea typeface="Times New Roman"/>
                  <a:cs typeface="Calibri" pitchFamily="34" charset="0"/>
                </a:rPr>
                <a:t>eg</a:t>
              </a:r>
              <a:r>
                <a:rPr lang="en-US" sz="1100" b="0" kern="0">
                  <a:solidFill>
                    <a:srgbClr val="424242">
                      <a:lumMod val="50000"/>
                    </a:srgbClr>
                  </a:solidFill>
                  <a:latin typeface="+mj-lt"/>
                  <a:ea typeface="Times New Roman"/>
                  <a:cs typeface="Calibri" pitchFamily="34" charset="0"/>
                </a:rPr>
                <a:t> social, call center)</a:t>
              </a:r>
            </a:p>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Data is not treated as a shared asset (CIAP updated only once a week)</a:t>
              </a:r>
            </a:p>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Integrated platform to view all transactions not evident (Application Insights)</a:t>
              </a:r>
            </a:p>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Web data is stored various sources (Sprinklr, Kubra, </a:t>
              </a:r>
              <a:r>
                <a:rPr lang="en-US" sz="1100" b="0" kern="0" err="1">
                  <a:solidFill>
                    <a:srgbClr val="424242">
                      <a:lumMod val="50000"/>
                    </a:srgbClr>
                  </a:solidFill>
                  <a:latin typeface="+mj-lt"/>
                  <a:ea typeface="Times New Roman"/>
                  <a:cs typeface="Calibri" pitchFamily="34" charset="0"/>
                </a:rPr>
                <a:t>PrefMgmt</a:t>
              </a:r>
              <a:r>
                <a:rPr lang="en-US" sz="1100" b="0" kern="0">
                  <a:solidFill>
                    <a:srgbClr val="424242">
                      <a:lumMod val="50000"/>
                    </a:srgbClr>
                  </a:solidFill>
                  <a:latin typeface="+mj-lt"/>
                  <a:ea typeface="Times New Roman"/>
                  <a:cs typeface="Calibri" pitchFamily="34" charset="0"/>
                </a:rPr>
                <a:t>, Apps Insights) </a:t>
              </a:r>
            </a:p>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Lack of segmentation engine</a:t>
              </a:r>
            </a:p>
          </p:txBody>
        </p:sp>
        <p:sp>
          <p:nvSpPr>
            <p:cNvPr id="42" name="Shape 3230">
              <a:extLst>
                <a:ext uri="{FF2B5EF4-FFF2-40B4-BE49-F238E27FC236}">
                  <a16:creationId xmlns:a16="http://schemas.microsoft.com/office/drawing/2014/main" id="{C4648AE9-9093-461C-ACC2-DFE303375DFA}"/>
                </a:ext>
              </a:extLst>
            </p:cNvPr>
            <p:cNvSpPr txBox="1">
              <a:spLocks/>
            </p:cNvSpPr>
            <p:nvPr/>
          </p:nvSpPr>
          <p:spPr>
            <a:xfrm>
              <a:off x="266700" y="4437516"/>
              <a:ext cx="1828799" cy="971722"/>
            </a:xfrm>
            <a:prstGeom prst="rect">
              <a:avLst/>
            </a:prstGeom>
            <a:noFill/>
            <a:ln>
              <a:noFill/>
            </a:ln>
          </p:spPr>
          <p:txBody>
            <a:bodyPr wrap="square" lIns="51427" tIns="25706" rIns="51427" bIns="25706" anchor="ctr" anchorCtr="0">
              <a:noAutofit/>
            </a:bodyPr>
            <a:lstStyle>
              <a:defPPr marR="0" lvl="0" algn="l" rtl="0">
                <a:lnSpc>
                  <a:spcPct val="100000"/>
                </a:lnSpc>
                <a:spcBef>
                  <a:spcPts val="0"/>
                </a:spcBef>
                <a:spcAft>
                  <a:spcPts val="0"/>
                </a:spcAft>
              </a:defPPr>
              <a:lvl1pPr marL="171450" marR="0" lvl="0" indent="-381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762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4pPr>
              <a:lvl5pPr marL="1543050" marR="0" lvl="4"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5pPr>
              <a:lvl6pPr marL="1885950" marR="0" lvl="5"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0" lvl="0" indent="0">
                <a:spcBef>
                  <a:spcPts val="0"/>
                </a:spcBef>
                <a:buClr>
                  <a:srgbClr val="57585A"/>
                </a:buClr>
                <a:buSzPct val="25000"/>
                <a:buNone/>
                <a:defRPr/>
              </a:pPr>
              <a:r>
                <a:rPr lang="en-US" sz="1600" b="1">
                  <a:solidFill>
                    <a:srgbClr val="000000">
                      <a:lumMod val="75000"/>
                      <a:lumOff val="25000"/>
                    </a:srgbClr>
                  </a:solidFill>
                  <a:latin typeface="+mj-lt"/>
                  <a:ea typeface="Georgia"/>
                  <a:cs typeface="Georgia"/>
                  <a:sym typeface="Georgia"/>
                </a:rPr>
                <a:t>Real Time Insights</a:t>
              </a:r>
            </a:p>
          </p:txBody>
        </p:sp>
        <p:sp>
          <p:nvSpPr>
            <p:cNvPr id="43" name="Round Single Corner Rectangle 228">
              <a:extLst>
                <a:ext uri="{FF2B5EF4-FFF2-40B4-BE49-F238E27FC236}">
                  <a16:creationId xmlns:a16="http://schemas.microsoft.com/office/drawing/2014/main" id="{A6D856DA-B9D4-4637-9024-53F0310A7840}"/>
                </a:ext>
              </a:extLst>
            </p:cNvPr>
            <p:cNvSpPr>
              <a:spLocks/>
            </p:cNvSpPr>
            <p:nvPr/>
          </p:nvSpPr>
          <p:spPr>
            <a:xfrm>
              <a:off x="2323105" y="1755587"/>
              <a:ext cx="6091710"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Observations</a:t>
              </a:r>
            </a:p>
          </p:txBody>
        </p:sp>
        <p:sp>
          <p:nvSpPr>
            <p:cNvPr id="46" name="Round Single Corner Rectangle 228">
              <a:extLst>
                <a:ext uri="{FF2B5EF4-FFF2-40B4-BE49-F238E27FC236}">
                  <a16:creationId xmlns:a16="http://schemas.microsoft.com/office/drawing/2014/main" id="{9D79C8D2-9B2B-48B6-85B7-0E89C01649C9}"/>
                </a:ext>
              </a:extLst>
            </p:cNvPr>
            <p:cNvSpPr>
              <a:spLocks/>
            </p:cNvSpPr>
            <p:nvPr/>
          </p:nvSpPr>
          <p:spPr>
            <a:xfrm>
              <a:off x="266700" y="1755587"/>
              <a:ext cx="1970672"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Data Area</a:t>
              </a:r>
            </a:p>
          </p:txBody>
        </p:sp>
        <p:sp>
          <p:nvSpPr>
            <p:cNvPr id="48" name="Round Single Corner Rectangle 228">
              <a:extLst>
                <a:ext uri="{FF2B5EF4-FFF2-40B4-BE49-F238E27FC236}">
                  <a16:creationId xmlns:a16="http://schemas.microsoft.com/office/drawing/2014/main" id="{54795D62-B0CC-4CE9-9259-C7BFA4ED340A}"/>
                </a:ext>
              </a:extLst>
            </p:cNvPr>
            <p:cNvSpPr>
              <a:spLocks/>
            </p:cNvSpPr>
            <p:nvPr/>
          </p:nvSpPr>
          <p:spPr>
            <a:xfrm>
              <a:off x="8500549" y="1755587"/>
              <a:ext cx="3424751"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Opportunity</a:t>
              </a:r>
            </a:p>
          </p:txBody>
        </p:sp>
        <p:grpSp>
          <p:nvGrpSpPr>
            <p:cNvPr id="57" name="Group 56">
              <a:extLst>
                <a:ext uri="{FF2B5EF4-FFF2-40B4-BE49-F238E27FC236}">
                  <a16:creationId xmlns:a16="http://schemas.microsoft.com/office/drawing/2014/main" id="{3EE2785F-369F-4199-99F1-F578CB83B86A}"/>
                </a:ext>
              </a:extLst>
            </p:cNvPr>
            <p:cNvGrpSpPr/>
            <p:nvPr/>
          </p:nvGrpSpPr>
          <p:grpSpPr>
            <a:xfrm>
              <a:off x="8382072" y="2568620"/>
              <a:ext cx="3324905" cy="3240165"/>
              <a:chOff x="8382072" y="2270597"/>
              <a:chExt cx="3324905" cy="3240165"/>
            </a:xfrm>
          </p:grpSpPr>
          <p:sp>
            <p:nvSpPr>
              <p:cNvPr id="71" name="Triangle 70">
                <a:extLst>
                  <a:ext uri="{FF2B5EF4-FFF2-40B4-BE49-F238E27FC236}">
                    <a16:creationId xmlns:a16="http://schemas.microsoft.com/office/drawing/2014/main" id="{315EF63D-F96C-429A-A669-4AEAF8BB9962}"/>
                  </a:ext>
                </a:extLst>
              </p:cNvPr>
              <p:cNvSpPr/>
              <p:nvPr/>
            </p:nvSpPr>
            <p:spPr>
              <a:xfrm rot="5400000">
                <a:off x="8172893" y="2479776"/>
                <a:ext cx="745301" cy="326943"/>
              </a:xfrm>
              <a:prstGeom prst="triangle">
                <a:avLst/>
              </a:prstGeom>
              <a:solidFill>
                <a:schemeClr val="accent2"/>
              </a:solidFill>
              <a:ln>
                <a:noFill/>
              </a:ln>
            </p:spPr>
            <p:txBody>
              <a:bodyPr lIns="51427" tIns="25706" rIns="51427" bIns="25706" anchor="ctr" anchorCtr="0">
                <a:noAutofit/>
              </a:bodyPr>
              <a:lstStyle/>
              <a:p>
                <a:pPr marL="0" marR="0" lvl="0" indent="0" algn="ctr" defTabSz="1088239" rtl="0" eaLnBrk="1" fontAlgn="auto" latinLnBrk="0" hangingPunct="1">
                  <a:lnSpc>
                    <a:spcPct val="100000"/>
                  </a:lnSpc>
                  <a:spcBef>
                    <a:spcPts val="0"/>
                  </a:spcBef>
                  <a:spcAft>
                    <a:spcPts val="0"/>
                  </a:spcAft>
                  <a:buClr>
                    <a:srgbClr val="000000"/>
                  </a:buClr>
                  <a:buSzPct val="25000"/>
                  <a:buFontTx/>
                  <a:buNone/>
                  <a:tabLst/>
                  <a:defRPr/>
                </a:pPr>
                <a:endParaRPr kumimoji="0" lang="en-US" sz="1000" b="1" i="0" u="none" strike="noStrike" kern="1200" cap="none" spc="0" normalizeH="0" baseline="0" noProof="0">
                  <a:ln>
                    <a:noFill/>
                  </a:ln>
                  <a:solidFill>
                    <a:srgbClr val="000000"/>
                  </a:solidFill>
                  <a:effectLst/>
                  <a:uLnTx/>
                  <a:uFillTx/>
                  <a:latin typeface="+mj-lt"/>
                  <a:ea typeface="+mn-ea"/>
                  <a:cs typeface="+mn-cs"/>
                </a:endParaRPr>
              </a:p>
            </p:txBody>
          </p:sp>
          <p:sp>
            <p:nvSpPr>
              <p:cNvPr id="72" name="TextBox 71">
                <a:extLst>
                  <a:ext uri="{FF2B5EF4-FFF2-40B4-BE49-F238E27FC236}">
                    <a16:creationId xmlns:a16="http://schemas.microsoft.com/office/drawing/2014/main" id="{3651FD54-B271-496A-A107-FEF0F7D06A4B}"/>
                  </a:ext>
                </a:extLst>
              </p:cNvPr>
              <p:cNvSpPr txBox="1"/>
              <p:nvPr/>
            </p:nvSpPr>
            <p:spPr>
              <a:xfrm>
                <a:off x="8718872" y="2427804"/>
                <a:ext cx="2988105" cy="430887"/>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lvl="0" algn="ctr">
                  <a:defRPr/>
                </a:pPr>
                <a:r>
                  <a:rPr lang="en-US" sz="1400">
                    <a:solidFill>
                      <a:schemeClr val="bg2">
                        <a:lumMod val="25000"/>
                      </a:schemeClr>
                    </a:solidFill>
                    <a:latin typeface="+mj-lt"/>
                  </a:rPr>
                  <a:t>Unified Web Portal with </a:t>
                </a:r>
              </a:p>
              <a:p>
                <a:pPr lvl="0" algn="ctr">
                  <a:defRPr/>
                </a:pPr>
                <a:r>
                  <a:rPr lang="en-US" sz="1400">
                    <a:solidFill>
                      <a:schemeClr val="bg2">
                        <a:lumMod val="25000"/>
                      </a:schemeClr>
                    </a:solidFill>
                    <a:latin typeface="+mj-lt"/>
                  </a:rPr>
                  <a:t>integrated customer data</a:t>
                </a:r>
              </a:p>
            </p:txBody>
          </p:sp>
          <p:sp>
            <p:nvSpPr>
              <p:cNvPr id="73" name="TextBox 72">
                <a:extLst>
                  <a:ext uri="{FF2B5EF4-FFF2-40B4-BE49-F238E27FC236}">
                    <a16:creationId xmlns:a16="http://schemas.microsoft.com/office/drawing/2014/main" id="{060FE9B0-99DF-4EE9-B0B2-29873094531A}"/>
                  </a:ext>
                </a:extLst>
              </p:cNvPr>
              <p:cNvSpPr txBox="1"/>
              <p:nvPr/>
            </p:nvSpPr>
            <p:spPr>
              <a:xfrm>
                <a:off x="8718872" y="4814946"/>
                <a:ext cx="2988105" cy="646331"/>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lvl="0" algn="ctr">
                  <a:defRPr/>
                </a:pPr>
                <a:r>
                  <a:rPr lang="en-US" sz="1400">
                    <a:solidFill>
                      <a:schemeClr val="bg2">
                        <a:lumMod val="25000"/>
                      </a:schemeClr>
                    </a:solidFill>
                    <a:latin typeface="+mj-lt"/>
                  </a:rPr>
                  <a:t>Real time feedback &amp; intelligent insights </a:t>
                </a:r>
              </a:p>
              <a:p>
                <a:pPr lvl="0" algn="ctr">
                  <a:defRPr/>
                </a:pPr>
                <a:r>
                  <a:rPr lang="en-US" sz="1400">
                    <a:solidFill>
                      <a:schemeClr val="bg2">
                        <a:lumMod val="25000"/>
                      </a:schemeClr>
                    </a:solidFill>
                    <a:latin typeface="+mj-lt"/>
                  </a:rPr>
                  <a:t>accessible to CSR</a:t>
                </a:r>
              </a:p>
            </p:txBody>
          </p:sp>
          <p:sp>
            <p:nvSpPr>
              <p:cNvPr id="74" name="Triangle 70">
                <a:extLst>
                  <a:ext uri="{FF2B5EF4-FFF2-40B4-BE49-F238E27FC236}">
                    <a16:creationId xmlns:a16="http://schemas.microsoft.com/office/drawing/2014/main" id="{E5B0DF16-2F1F-446D-A5F3-F206C035D80B}"/>
                  </a:ext>
                </a:extLst>
              </p:cNvPr>
              <p:cNvSpPr/>
              <p:nvPr/>
            </p:nvSpPr>
            <p:spPr>
              <a:xfrm rot="5400000">
                <a:off x="8172893" y="4974640"/>
                <a:ext cx="745301" cy="326943"/>
              </a:xfrm>
              <a:prstGeom prst="triangle">
                <a:avLst/>
              </a:prstGeom>
              <a:solidFill>
                <a:schemeClr val="accent2"/>
              </a:solidFill>
              <a:ln>
                <a:noFill/>
              </a:ln>
            </p:spPr>
            <p:txBody>
              <a:bodyPr lIns="51427" tIns="25706" rIns="51427" bIns="25706" anchor="ctr" anchorCtr="0">
                <a:noAutofit/>
              </a:bodyPr>
              <a:lstStyle/>
              <a:p>
                <a:pPr marL="0" marR="0" lvl="0" indent="0" algn="ctr" defTabSz="1088239" rtl="0" eaLnBrk="1" fontAlgn="auto" latinLnBrk="0" hangingPunct="1">
                  <a:lnSpc>
                    <a:spcPct val="100000"/>
                  </a:lnSpc>
                  <a:spcBef>
                    <a:spcPts val="0"/>
                  </a:spcBef>
                  <a:spcAft>
                    <a:spcPts val="0"/>
                  </a:spcAft>
                  <a:buClr>
                    <a:srgbClr val="000000"/>
                  </a:buClr>
                  <a:buSzPct val="25000"/>
                  <a:buFontTx/>
                  <a:buNone/>
                  <a:tabLst/>
                  <a:defRPr/>
                </a:pPr>
                <a:endParaRPr kumimoji="0" lang="en-US" sz="1000" b="1" i="0" u="none" strike="noStrike" kern="1200" cap="none" spc="0" normalizeH="0" baseline="0" noProof="0">
                  <a:ln>
                    <a:noFill/>
                  </a:ln>
                  <a:solidFill>
                    <a:srgbClr val="000000"/>
                  </a:solidFill>
                  <a:effectLst/>
                  <a:uLnTx/>
                  <a:uFillTx/>
                  <a:latin typeface="+mj-lt"/>
                  <a:ea typeface="+mn-ea"/>
                  <a:cs typeface="+mn-cs"/>
                </a:endParaRPr>
              </a:p>
            </p:txBody>
          </p:sp>
        </p:grpSp>
        <p:cxnSp>
          <p:nvCxnSpPr>
            <p:cNvPr id="59" name="Straight Connector 58">
              <a:extLst>
                <a:ext uri="{FF2B5EF4-FFF2-40B4-BE49-F238E27FC236}">
                  <a16:creationId xmlns:a16="http://schemas.microsoft.com/office/drawing/2014/main" id="{B6E711A4-752F-44BB-9E30-3A76A349D652}"/>
                </a:ext>
              </a:extLst>
            </p:cNvPr>
            <p:cNvCxnSpPr>
              <a:cxnSpLocks/>
            </p:cNvCxnSpPr>
            <p:nvPr/>
          </p:nvCxnSpPr>
          <p:spPr>
            <a:xfrm>
              <a:off x="2280239" y="2073331"/>
              <a:ext cx="0" cy="398456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D47021A1-B727-41B1-9ECA-C28984A73448}"/>
                </a:ext>
              </a:extLst>
            </p:cNvPr>
            <p:cNvSpPr txBox="1"/>
            <p:nvPr/>
          </p:nvSpPr>
          <p:spPr>
            <a:xfrm>
              <a:off x="2661299" y="4463137"/>
              <a:ext cx="5339713" cy="846386"/>
            </a:xfrm>
            <a:prstGeom prst="rect">
              <a:avLst/>
            </a:prstGeom>
            <a:noFill/>
          </p:spPr>
          <p:txBody>
            <a:bodyPr wrap="square" lIns="0" tIns="0" rIns="0" bIns="0" rtlCol="0" anchor="t"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Real time data not easily accessible to CSR and often outdated</a:t>
              </a:r>
            </a:p>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Only some marketing communications (i.e., promote </a:t>
              </a:r>
              <a:r>
                <a:rPr lang="en-US" sz="1100" b="0" kern="0" err="1">
                  <a:solidFill>
                    <a:srgbClr val="424242">
                      <a:lumMod val="50000"/>
                    </a:srgbClr>
                  </a:solidFill>
                  <a:latin typeface="+mj-lt"/>
                  <a:ea typeface="Times New Roman"/>
                  <a:cs typeface="Calibri" pitchFamily="34" charset="0"/>
                </a:rPr>
                <a:t>EasyBill</a:t>
              </a:r>
              <a:r>
                <a:rPr lang="en-US" sz="1100" b="0" kern="0">
                  <a:solidFill>
                    <a:srgbClr val="424242">
                      <a:lumMod val="50000"/>
                    </a:srgbClr>
                  </a:solidFill>
                  <a:latin typeface="+mj-lt"/>
                  <a:ea typeface="Times New Roman"/>
                  <a:cs typeface="Calibri" pitchFamily="34" charset="0"/>
                </a:rPr>
                <a:t> programs) track clicks and opens </a:t>
              </a:r>
            </a:p>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Intelligent call analytics not in one place &amp; not integrated with other digital tracking data</a:t>
              </a:r>
            </a:p>
          </p:txBody>
        </p:sp>
        <p:sp>
          <p:nvSpPr>
            <p:cNvPr id="76" name="TextBox 75">
              <a:extLst>
                <a:ext uri="{FF2B5EF4-FFF2-40B4-BE49-F238E27FC236}">
                  <a16:creationId xmlns:a16="http://schemas.microsoft.com/office/drawing/2014/main" id="{A1425955-C9EE-46EC-8683-6ACF3FA28AE1}"/>
                </a:ext>
              </a:extLst>
            </p:cNvPr>
            <p:cNvSpPr txBox="1"/>
            <p:nvPr/>
          </p:nvSpPr>
          <p:spPr>
            <a:xfrm>
              <a:off x="2661299" y="5561942"/>
              <a:ext cx="5339713" cy="1015663"/>
            </a:xfrm>
            <a:prstGeom prst="rect">
              <a:avLst/>
            </a:prstGeom>
            <a:noFill/>
          </p:spPr>
          <p:txBody>
            <a:bodyPr wrap="square" lIns="0" tIns="0" rIns="0" bIns="0" rtlCol="0" anchor="t"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Lack of predictive intelligent personalization</a:t>
              </a:r>
            </a:p>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CSR doesn’t know in depth details about customer prior to interaction</a:t>
              </a:r>
            </a:p>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Cannot easily track customers history, preferences or needs</a:t>
              </a:r>
            </a:p>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Next best action not widely evident (complaints, service issues &amp; segmentation)</a:t>
              </a:r>
            </a:p>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Cannot efficiently segment customers &amp; predict behavior </a:t>
              </a:r>
            </a:p>
          </p:txBody>
        </p:sp>
        <p:sp>
          <p:nvSpPr>
            <p:cNvPr id="77" name="Shape 3230">
              <a:extLst>
                <a:ext uri="{FF2B5EF4-FFF2-40B4-BE49-F238E27FC236}">
                  <a16:creationId xmlns:a16="http://schemas.microsoft.com/office/drawing/2014/main" id="{67B68DB0-7A62-4F83-849A-313597460B44}"/>
                </a:ext>
              </a:extLst>
            </p:cNvPr>
            <p:cNvSpPr txBox="1">
              <a:spLocks/>
            </p:cNvSpPr>
            <p:nvPr/>
          </p:nvSpPr>
          <p:spPr>
            <a:xfrm>
              <a:off x="266700" y="2755155"/>
              <a:ext cx="1828799" cy="971722"/>
            </a:xfrm>
            <a:prstGeom prst="rect">
              <a:avLst/>
            </a:prstGeom>
            <a:noFill/>
            <a:ln>
              <a:noFill/>
            </a:ln>
          </p:spPr>
          <p:txBody>
            <a:bodyPr wrap="square" lIns="51427" tIns="25706" rIns="51427" bIns="25706" anchor="ctr" anchorCtr="0">
              <a:noAutofit/>
            </a:bodyPr>
            <a:lstStyle>
              <a:defPPr marR="0" lvl="0" algn="l" rtl="0">
                <a:lnSpc>
                  <a:spcPct val="100000"/>
                </a:lnSpc>
                <a:spcBef>
                  <a:spcPts val="0"/>
                </a:spcBef>
                <a:spcAft>
                  <a:spcPts val="0"/>
                </a:spcAft>
              </a:defPPr>
              <a:lvl1pPr marL="171450" marR="0" lvl="0" indent="-381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762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4pPr>
              <a:lvl5pPr marL="1543050" marR="0" lvl="4"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5pPr>
              <a:lvl6pPr marL="1885950" marR="0" lvl="5"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0" lvl="0" indent="0">
                <a:spcBef>
                  <a:spcPts val="0"/>
                </a:spcBef>
                <a:buClr>
                  <a:srgbClr val="57585A"/>
                </a:buClr>
                <a:buSzPct val="25000"/>
                <a:buNone/>
                <a:defRPr/>
              </a:pPr>
              <a:r>
                <a:rPr lang="en-US" sz="1600" b="1">
                  <a:solidFill>
                    <a:srgbClr val="000000">
                      <a:lumMod val="75000"/>
                      <a:lumOff val="25000"/>
                    </a:srgbClr>
                  </a:solidFill>
                  <a:latin typeface="+mj-lt"/>
                  <a:ea typeface="Georgia"/>
                  <a:cs typeface="Georgia"/>
                  <a:sym typeface="Georgia"/>
                </a:rPr>
                <a:t>Data Integration &amp; Unification</a:t>
              </a:r>
            </a:p>
          </p:txBody>
        </p:sp>
        <p:sp>
          <p:nvSpPr>
            <p:cNvPr id="78" name="Shape 3230">
              <a:extLst>
                <a:ext uri="{FF2B5EF4-FFF2-40B4-BE49-F238E27FC236}">
                  <a16:creationId xmlns:a16="http://schemas.microsoft.com/office/drawing/2014/main" id="{86B37FE4-2025-45F8-B37C-053C2F7544CF}"/>
                </a:ext>
              </a:extLst>
            </p:cNvPr>
            <p:cNvSpPr txBox="1">
              <a:spLocks/>
            </p:cNvSpPr>
            <p:nvPr/>
          </p:nvSpPr>
          <p:spPr>
            <a:xfrm>
              <a:off x="266700" y="5583912"/>
              <a:ext cx="1828799" cy="971722"/>
            </a:xfrm>
            <a:prstGeom prst="rect">
              <a:avLst/>
            </a:prstGeom>
            <a:noFill/>
            <a:ln>
              <a:noFill/>
            </a:ln>
          </p:spPr>
          <p:txBody>
            <a:bodyPr wrap="square" lIns="51427" tIns="25706" rIns="51427" bIns="25706" anchor="ctr" anchorCtr="0">
              <a:noAutofit/>
            </a:bodyPr>
            <a:lstStyle>
              <a:defPPr marR="0" lvl="0" algn="l" rtl="0">
                <a:lnSpc>
                  <a:spcPct val="100000"/>
                </a:lnSpc>
                <a:spcBef>
                  <a:spcPts val="0"/>
                </a:spcBef>
                <a:spcAft>
                  <a:spcPts val="0"/>
                </a:spcAft>
              </a:defPPr>
              <a:lvl1pPr marL="171450" marR="0" lvl="0" indent="-381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762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4pPr>
              <a:lvl5pPr marL="1543050" marR="0" lvl="4"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5pPr>
              <a:lvl6pPr marL="1885950" marR="0" lvl="5"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0" lvl="0" indent="0">
                <a:spcBef>
                  <a:spcPts val="0"/>
                </a:spcBef>
                <a:buClr>
                  <a:srgbClr val="57585A"/>
                </a:buClr>
                <a:buSzPct val="25000"/>
                <a:buNone/>
                <a:defRPr/>
              </a:pPr>
              <a:r>
                <a:rPr lang="en-US" sz="1600" b="1">
                  <a:solidFill>
                    <a:srgbClr val="000000">
                      <a:lumMod val="75000"/>
                      <a:lumOff val="25000"/>
                    </a:srgbClr>
                  </a:solidFill>
                  <a:latin typeface="+mj-lt"/>
                  <a:ea typeface="Georgia"/>
                  <a:cs typeface="Georgia"/>
                  <a:sym typeface="Georgia"/>
                </a:rPr>
                <a:t>Business Context</a:t>
              </a:r>
            </a:p>
          </p:txBody>
        </p:sp>
      </p:grpSp>
      <p:cxnSp>
        <p:nvCxnSpPr>
          <p:cNvPr id="79" name="Straight Connector 78">
            <a:extLst>
              <a:ext uri="{FF2B5EF4-FFF2-40B4-BE49-F238E27FC236}">
                <a16:creationId xmlns:a16="http://schemas.microsoft.com/office/drawing/2014/main" id="{FD6EBAC9-5FC4-4387-9DF5-0015F01B3CC9}"/>
              </a:ext>
            </a:extLst>
          </p:cNvPr>
          <p:cNvCxnSpPr>
            <a:cxnSpLocks/>
          </p:cNvCxnSpPr>
          <p:nvPr/>
        </p:nvCxnSpPr>
        <p:spPr>
          <a:xfrm flipH="1">
            <a:off x="317500" y="4154634"/>
            <a:ext cx="803107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6B84155-E258-49C6-8AEC-E9F4AE3C3A80}"/>
              </a:ext>
            </a:extLst>
          </p:cNvPr>
          <p:cNvCxnSpPr>
            <a:cxnSpLocks/>
          </p:cNvCxnSpPr>
          <p:nvPr/>
        </p:nvCxnSpPr>
        <p:spPr>
          <a:xfrm flipH="1">
            <a:off x="317500" y="5315552"/>
            <a:ext cx="803107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A309ACE-ED4A-4C79-9E0D-FD836E6F345D}"/>
              </a:ext>
            </a:extLst>
          </p:cNvPr>
          <p:cNvSpPr/>
          <p:nvPr/>
        </p:nvSpPr>
        <p:spPr>
          <a:xfrm>
            <a:off x="0" y="886939"/>
            <a:ext cx="12192000" cy="6863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lumMod val="50000"/>
                  </a:schemeClr>
                </a:solidFill>
              </a:rPr>
              <a:t>NG needs to capture and leverage their customer’s multi-channel experience (inbound/outbound), </a:t>
            </a:r>
          </a:p>
          <a:p>
            <a:pPr algn="ctr"/>
            <a:r>
              <a:rPr lang="en-US" sz="1400">
                <a:solidFill>
                  <a:schemeClr val="tx2">
                    <a:lumMod val="50000"/>
                  </a:schemeClr>
                </a:solidFill>
              </a:rPr>
              <a:t>or risk losing growth opportunities and potentially missing the next generation of customers.</a:t>
            </a:r>
          </a:p>
        </p:txBody>
      </p:sp>
    </p:spTree>
    <p:extLst>
      <p:ext uri="{BB962C8B-B14F-4D97-AF65-F5344CB8AC3E}">
        <p14:creationId xmlns:p14="http://schemas.microsoft.com/office/powerpoint/2010/main" val="228781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43BBE45-4DBF-4548-9E3E-EB8671F2FB47}"/>
              </a:ext>
            </a:extLst>
          </p:cNvPr>
          <p:cNvSpPr>
            <a:spLocks noGrp="1"/>
          </p:cNvSpPr>
          <p:nvPr>
            <p:ph type="title"/>
          </p:nvPr>
        </p:nvSpPr>
        <p:spPr/>
        <p:txBody>
          <a:bodyPr/>
          <a:lstStyle/>
          <a:p>
            <a:r>
              <a:rPr lang="en-US"/>
              <a:t>Looking to the Future</a:t>
            </a:r>
          </a:p>
        </p:txBody>
      </p:sp>
      <p:pic>
        <p:nvPicPr>
          <p:cNvPr id="15" name="Picture 14" descr="A picture containing wheel&#10;&#10;Description automatically generated">
            <a:extLst>
              <a:ext uri="{FF2B5EF4-FFF2-40B4-BE49-F238E27FC236}">
                <a16:creationId xmlns:a16="http://schemas.microsoft.com/office/drawing/2014/main" id="{43F800DD-0F80-4DE8-BB59-DDBF57E686A6}"/>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3991530"/>
            <a:ext cx="7772400" cy="2331720"/>
          </a:xfrm>
          <a:prstGeom prst="rect">
            <a:avLst/>
          </a:prstGeom>
        </p:spPr>
      </p:pic>
    </p:spTree>
    <p:extLst>
      <p:ext uri="{BB962C8B-B14F-4D97-AF65-F5344CB8AC3E}">
        <p14:creationId xmlns:p14="http://schemas.microsoft.com/office/powerpoint/2010/main" val="2630640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
            <a:extLst>
              <a:ext uri="{FF2B5EF4-FFF2-40B4-BE49-F238E27FC236}">
                <a16:creationId xmlns:a16="http://schemas.microsoft.com/office/drawing/2014/main" id="{2687436A-6D9F-4DB5-A740-A7B3C375CABF}"/>
              </a:ext>
            </a:extLst>
          </p:cNvPr>
          <p:cNvSpPr>
            <a:spLocks noGrp="1"/>
          </p:cNvSpPr>
          <p:nvPr>
            <p:ph type="title"/>
          </p:nvPr>
        </p:nvSpPr>
        <p:spPr/>
        <p:txBody>
          <a:bodyPr/>
          <a:lstStyle/>
          <a:p>
            <a:r>
              <a:rPr lang="en-US"/>
              <a:t>Thesis: Business Value Creation By Data Domain</a:t>
            </a:r>
          </a:p>
        </p:txBody>
      </p:sp>
      <p:grpSp>
        <p:nvGrpSpPr>
          <p:cNvPr id="5" name="Group 4">
            <a:extLst>
              <a:ext uri="{FF2B5EF4-FFF2-40B4-BE49-F238E27FC236}">
                <a16:creationId xmlns:a16="http://schemas.microsoft.com/office/drawing/2014/main" id="{139BFDFF-0A75-4F5C-A6E4-85AD2542004D}"/>
              </a:ext>
            </a:extLst>
          </p:cNvPr>
          <p:cNvGrpSpPr/>
          <p:nvPr/>
        </p:nvGrpSpPr>
        <p:grpSpPr>
          <a:xfrm>
            <a:off x="243785" y="1066605"/>
            <a:ext cx="11703026" cy="5410395"/>
            <a:chOff x="243785" y="825305"/>
            <a:chExt cx="11703026" cy="5651695"/>
          </a:xfrm>
        </p:grpSpPr>
        <p:sp>
          <p:nvSpPr>
            <p:cNvPr id="7" name="TextBox 6">
              <a:extLst>
                <a:ext uri="{FF2B5EF4-FFF2-40B4-BE49-F238E27FC236}">
                  <a16:creationId xmlns:a16="http://schemas.microsoft.com/office/drawing/2014/main" id="{8EF234AE-11D9-4A30-A9CA-43B648900796}"/>
                </a:ext>
              </a:extLst>
            </p:cNvPr>
            <p:cNvSpPr txBox="1"/>
            <p:nvPr/>
          </p:nvSpPr>
          <p:spPr>
            <a:xfrm>
              <a:off x="262403" y="1523761"/>
              <a:ext cx="3040261" cy="461665"/>
            </a:xfrm>
            <a:prstGeom prst="rect">
              <a:avLst/>
            </a:prstGeom>
            <a:noFill/>
          </p:spPr>
          <p:txBody>
            <a:bodyPr wrap="square" rtlCol="0">
              <a:spAutoFit/>
            </a:bodyPr>
            <a:lstStyle/>
            <a:p>
              <a:r>
                <a:rPr lang="en-US" sz="1200" b="1" u="sng"/>
                <a:t>Services</a:t>
              </a:r>
              <a:r>
                <a:rPr lang="en-US" sz="1200" b="1"/>
                <a:t>: Journey Of Needs &amp; Moments</a:t>
              </a:r>
            </a:p>
          </p:txBody>
        </p:sp>
        <p:pic>
          <p:nvPicPr>
            <p:cNvPr id="22" name="Picture 21" descr="A close up of a logo&#10;&#10;Description automatically generated">
              <a:extLst>
                <a:ext uri="{FF2B5EF4-FFF2-40B4-BE49-F238E27FC236}">
                  <a16:creationId xmlns:a16="http://schemas.microsoft.com/office/drawing/2014/main" id="{88F31403-6D94-4E62-9A0C-894A092AFF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3592" y="1379196"/>
              <a:ext cx="687892" cy="650244"/>
            </a:xfrm>
            <a:prstGeom prst="rect">
              <a:avLst/>
            </a:prstGeom>
          </p:spPr>
        </p:pic>
        <p:sp>
          <p:nvSpPr>
            <p:cNvPr id="23" name="TextBox 22">
              <a:extLst>
                <a:ext uri="{FF2B5EF4-FFF2-40B4-BE49-F238E27FC236}">
                  <a16:creationId xmlns:a16="http://schemas.microsoft.com/office/drawing/2014/main" id="{C338BF8D-2727-47D5-A9DB-643FAE20C685}"/>
                </a:ext>
              </a:extLst>
            </p:cNvPr>
            <p:cNvSpPr txBox="1"/>
            <p:nvPr/>
          </p:nvSpPr>
          <p:spPr>
            <a:xfrm>
              <a:off x="262403" y="3180789"/>
              <a:ext cx="3147291" cy="461665"/>
            </a:xfrm>
            <a:prstGeom prst="rect">
              <a:avLst/>
            </a:prstGeom>
            <a:noFill/>
          </p:spPr>
          <p:txBody>
            <a:bodyPr wrap="square" rtlCol="0">
              <a:spAutoFit/>
            </a:bodyPr>
            <a:lstStyle/>
            <a:p>
              <a:r>
                <a:rPr lang="en-US" sz="1200" b="1" u="sng"/>
                <a:t>Products</a:t>
              </a:r>
              <a:r>
                <a:rPr lang="en-US" sz="1200" b="1"/>
                <a:t>: Advantaged Adoption &amp; Interaction</a:t>
              </a:r>
            </a:p>
          </p:txBody>
        </p:sp>
        <p:pic>
          <p:nvPicPr>
            <p:cNvPr id="8" name="Picture 7">
              <a:extLst>
                <a:ext uri="{FF2B5EF4-FFF2-40B4-BE49-F238E27FC236}">
                  <a16:creationId xmlns:a16="http://schemas.microsoft.com/office/drawing/2014/main" id="{3BB5B217-2AB0-4BD1-9C74-7C001A7DACF8}"/>
                </a:ext>
              </a:extLst>
            </p:cNvPr>
            <p:cNvPicPr>
              <a:picLocks noChangeAspect="1"/>
            </p:cNvPicPr>
            <p:nvPr/>
          </p:nvPicPr>
          <p:blipFill>
            <a:blip r:embed="rId4"/>
            <a:stretch>
              <a:fillRect/>
            </a:stretch>
          </p:blipFill>
          <p:spPr>
            <a:xfrm>
              <a:off x="2010499" y="3506206"/>
              <a:ext cx="3424177" cy="261580"/>
            </a:xfrm>
            <a:prstGeom prst="rect">
              <a:avLst/>
            </a:prstGeom>
          </p:spPr>
        </p:pic>
        <p:sp>
          <p:nvSpPr>
            <p:cNvPr id="25" name="TextBox 24">
              <a:extLst>
                <a:ext uri="{FF2B5EF4-FFF2-40B4-BE49-F238E27FC236}">
                  <a16:creationId xmlns:a16="http://schemas.microsoft.com/office/drawing/2014/main" id="{F621660A-4790-46BB-95E8-7581CF1BB3CB}"/>
                </a:ext>
              </a:extLst>
            </p:cNvPr>
            <p:cNvSpPr txBox="1"/>
            <p:nvPr/>
          </p:nvSpPr>
          <p:spPr>
            <a:xfrm>
              <a:off x="262403" y="2076104"/>
              <a:ext cx="3177773" cy="461665"/>
            </a:xfrm>
            <a:prstGeom prst="rect">
              <a:avLst/>
            </a:prstGeom>
            <a:noFill/>
          </p:spPr>
          <p:txBody>
            <a:bodyPr wrap="square" rtlCol="0">
              <a:spAutoFit/>
            </a:bodyPr>
            <a:lstStyle/>
            <a:p>
              <a:r>
                <a:rPr lang="en-US" sz="1200" b="1" u="sng"/>
                <a:t>Interactions</a:t>
              </a:r>
              <a:r>
                <a:rPr lang="en-US" sz="1200" b="1"/>
                <a:t>: From Communication To Trusted Advisor Relationship</a:t>
              </a:r>
            </a:p>
          </p:txBody>
        </p:sp>
        <p:sp>
          <p:nvSpPr>
            <p:cNvPr id="26" name="TextBox 25">
              <a:extLst>
                <a:ext uri="{FF2B5EF4-FFF2-40B4-BE49-F238E27FC236}">
                  <a16:creationId xmlns:a16="http://schemas.microsoft.com/office/drawing/2014/main" id="{D6B4294C-26FA-408D-BF23-F8FA13604041}"/>
                </a:ext>
              </a:extLst>
            </p:cNvPr>
            <p:cNvSpPr txBox="1"/>
            <p:nvPr/>
          </p:nvSpPr>
          <p:spPr>
            <a:xfrm>
              <a:off x="262403" y="2628447"/>
              <a:ext cx="3061363" cy="461665"/>
            </a:xfrm>
            <a:prstGeom prst="rect">
              <a:avLst/>
            </a:prstGeom>
            <a:noFill/>
          </p:spPr>
          <p:txBody>
            <a:bodyPr wrap="square" rtlCol="0">
              <a:spAutoFit/>
            </a:bodyPr>
            <a:lstStyle/>
            <a:p>
              <a:r>
                <a:rPr lang="en-US" sz="1200" b="1" u="sng"/>
                <a:t>Delivery Operations</a:t>
              </a:r>
              <a:r>
                <a:rPr lang="en-US" sz="1200" b="1"/>
                <a:t>: Connectivity &amp; Reliability</a:t>
              </a:r>
            </a:p>
          </p:txBody>
        </p:sp>
        <p:pic>
          <p:nvPicPr>
            <p:cNvPr id="27" name="Picture 2" descr="National Grid">
              <a:extLst>
                <a:ext uri="{FF2B5EF4-FFF2-40B4-BE49-F238E27FC236}">
                  <a16:creationId xmlns:a16="http://schemas.microsoft.com/office/drawing/2014/main" id="{BDE024C7-A879-4849-A7DA-71650EBAF1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8408" y="2110385"/>
              <a:ext cx="1536781" cy="315237"/>
            </a:xfrm>
            <a:prstGeom prst="rect">
              <a:avLst/>
            </a:prstGeom>
            <a:noFill/>
            <a:extLst>
              <a:ext uri="{909E8E84-426E-40DD-AFC4-6F175D3DCCD1}">
                <a14:hiddenFill xmlns:a14="http://schemas.microsoft.com/office/drawing/2010/main">
                  <a:solidFill>
                    <a:srgbClr val="FFFFFF"/>
                  </a:solidFill>
                </a14:hiddenFill>
              </a:ext>
            </a:extLst>
          </p:spPr>
        </p:pic>
        <p:pic>
          <p:nvPicPr>
            <p:cNvPr id="15" name="Graphic 14" descr="Electrician">
              <a:extLst>
                <a:ext uri="{FF2B5EF4-FFF2-40B4-BE49-F238E27FC236}">
                  <a16:creationId xmlns:a16="http://schemas.microsoft.com/office/drawing/2014/main" id="{31BFD79A-4531-4B4A-9542-D5E735AE2A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92141" y="2666363"/>
              <a:ext cx="408337" cy="408337"/>
            </a:xfrm>
            <a:prstGeom prst="rect">
              <a:avLst/>
            </a:prstGeom>
          </p:spPr>
        </p:pic>
        <p:pic>
          <p:nvPicPr>
            <p:cNvPr id="24" name="Graphic 23" descr="Construction worker">
              <a:extLst>
                <a:ext uri="{FF2B5EF4-FFF2-40B4-BE49-F238E27FC236}">
                  <a16:creationId xmlns:a16="http://schemas.microsoft.com/office/drawing/2014/main" id="{E24A2C2C-84C6-47A7-AA3A-C8B1F2E5219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43321" y="2656056"/>
              <a:ext cx="408337" cy="408337"/>
            </a:xfrm>
            <a:prstGeom prst="rect">
              <a:avLst/>
            </a:prstGeom>
          </p:spPr>
        </p:pic>
        <p:pic>
          <p:nvPicPr>
            <p:cNvPr id="3" name="Picture 2">
              <a:extLst>
                <a:ext uri="{FF2B5EF4-FFF2-40B4-BE49-F238E27FC236}">
                  <a16:creationId xmlns:a16="http://schemas.microsoft.com/office/drawing/2014/main" id="{CF3B45B5-48C6-47B8-B9B5-9B5E881D5B3C}"/>
                </a:ext>
              </a:extLst>
            </p:cNvPr>
            <p:cNvPicPr>
              <a:picLocks noChangeAspect="1"/>
            </p:cNvPicPr>
            <p:nvPr/>
          </p:nvPicPr>
          <p:blipFill>
            <a:blip r:embed="rId10"/>
            <a:stretch>
              <a:fillRect/>
            </a:stretch>
          </p:blipFill>
          <p:spPr>
            <a:xfrm>
              <a:off x="3990437" y="963705"/>
              <a:ext cx="914103" cy="427472"/>
            </a:xfrm>
            <a:prstGeom prst="rect">
              <a:avLst/>
            </a:prstGeom>
          </p:spPr>
        </p:pic>
        <p:sp>
          <p:nvSpPr>
            <p:cNvPr id="30" name="TextBox 29">
              <a:extLst>
                <a:ext uri="{FF2B5EF4-FFF2-40B4-BE49-F238E27FC236}">
                  <a16:creationId xmlns:a16="http://schemas.microsoft.com/office/drawing/2014/main" id="{1B273404-5992-497E-80EB-247A13E3F9F1}"/>
                </a:ext>
              </a:extLst>
            </p:cNvPr>
            <p:cNvSpPr txBox="1"/>
            <p:nvPr/>
          </p:nvSpPr>
          <p:spPr>
            <a:xfrm>
              <a:off x="262403" y="971418"/>
              <a:ext cx="3568363" cy="461665"/>
            </a:xfrm>
            <a:prstGeom prst="rect">
              <a:avLst/>
            </a:prstGeom>
            <a:noFill/>
          </p:spPr>
          <p:txBody>
            <a:bodyPr wrap="square" rtlCol="0">
              <a:spAutoFit/>
            </a:bodyPr>
            <a:lstStyle/>
            <a:p>
              <a:r>
                <a:rPr lang="en-US" sz="1200" b="1" u="sng"/>
                <a:t>Customer</a:t>
              </a:r>
              <a:r>
                <a:rPr lang="en-US" sz="1200" b="1"/>
                <a:t>: Foundational / Unified Insights</a:t>
              </a:r>
            </a:p>
          </p:txBody>
        </p:sp>
        <p:grpSp>
          <p:nvGrpSpPr>
            <p:cNvPr id="2" name="Group 1">
              <a:extLst>
                <a:ext uri="{FF2B5EF4-FFF2-40B4-BE49-F238E27FC236}">
                  <a16:creationId xmlns:a16="http://schemas.microsoft.com/office/drawing/2014/main" id="{7574C0B6-3B89-493A-95F5-C2CD47151282}"/>
                </a:ext>
              </a:extLst>
            </p:cNvPr>
            <p:cNvGrpSpPr/>
            <p:nvPr/>
          </p:nvGrpSpPr>
          <p:grpSpPr>
            <a:xfrm>
              <a:off x="5449912" y="3772823"/>
              <a:ext cx="5906741" cy="2704177"/>
              <a:chOff x="5449912" y="3772823"/>
              <a:chExt cx="5906741" cy="2972443"/>
            </a:xfrm>
          </p:grpSpPr>
          <p:sp>
            <p:nvSpPr>
              <p:cNvPr id="4" name="Rectangle: Rounded Corners 3">
                <a:extLst>
                  <a:ext uri="{FF2B5EF4-FFF2-40B4-BE49-F238E27FC236}">
                    <a16:creationId xmlns:a16="http://schemas.microsoft.com/office/drawing/2014/main" id="{A7F0739C-319B-4220-911B-85D0D5527432}"/>
                  </a:ext>
                </a:extLst>
              </p:cNvPr>
              <p:cNvSpPr/>
              <p:nvPr/>
            </p:nvSpPr>
            <p:spPr>
              <a:xfrm rot="17707413">
                <a:off x="4367559" y="4855176"/>
                <a:ext cx="2815886" cy="651180"/>
              </a:xfrm>
              <a:prstGeom prst="roundRect">
                <a:avLst>
                  <a:gd name="adj" fmla="val 392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Ease of Data To Action</a:t>
                </a:r>
              </a:p>
            </p:txBody>
          </p:sp>
          <p:sp>
            <p:nvSpPr>
              <p:cNvPr id="35" name="Rectangle: Rounded Corners 34">
                <a:extLst>
                  <a:ext uri="{FF2B5EF4-FFF2-40B4-BE49-F238E27FC236}">
                    <a16:creationId xmlns:a16="http://schemas.microsoft.com/office/drawing/2014/main" id="{DEEC4492-C55A-4802-8C2B-A0A04E47C900}"/>
                  </a:ext>
                </a:extLst>
              </p:cNvPr>
              <p:cNvSpPr/>
              <p:nvPr/>
            </p:nvSpPr>
            <p:spPr>
              <a:xfrm rot="17630448">
                <a:off x="5256477" y="4929606"/>
                <a:ext cx="2815886" cy="651180"/>
              </a:xfrm>
              <a:prstGeom prst="roundRect">
                <a:avLst>
                  <a:gd name="adj" fmla="val 392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Frictionless Customer Experience Journey</a:t>
                </a:r>
              </a:p>
            </p:txBody>
          </p:sp>
          <p:sp>
            <p:nvSpPr>
              <p:cNvPr id="36" name="Rectangle: Rounded Corners 35">
                <a:extLst>
                  <a:ext uri="{FF2B5EF4-FFF2-40B4-BE49-F238E27FC236}">
                    <a16:creationId xmlns:a16="http://schemas.microsoft.com/office/drawing/2014/main" id="{E85C6076-1444-4496-9465-84F1BEB8AA34}"/>
                  </a:ext>
                </a:extLst>
              </p:cNvPr>
              <p:cNvSpPr/>
              <p:nvPr/>
            </p:nvSpPr>
            <p:spPr>
              <a:xfrm rot="17625593">
                <a:off x="6180623" y="4950569"/>
                <a:ext cx="2815886" cy="651180"/>
              </a:xfrm>
              <a:prstGeom prst="roundRect">
                <a:avLst>
                  <a:gd name="adj" fmla="val 392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Value Of Connecting</a:t>
                </a:r>
              </a:p>
            </p:txBody>
          </p:sp>
          <p:sp>
            <p:nvSpPr>
              <p:cNvPr id="39" name="Rectangle: Rounded Corners 38">
                <a:extLst>
                  <a:ext uri="{FF2B5EF4-FFF2-40B4-BE49-F238E27FC236}">
                    <a16:creationId xmlns:a16="http://schemas.microsoft.com/office/drawing/2014/main" id="{B9F0E524-1051-40C7-951F-526596AF6FE9}"/>
                  </a:ext>
                </a:extLst>
              </p:cNvPr>
              <p:cNvSpPr/>
              <p:nvPr/>
            </p:nvSpPr>
            <p:spPr>
              <a:xfrm rot="17542362">
                <a:off x="7087242" y="4952505"/>
                <a:ext cx="2815886" cy="651180"/>
              </a:xfrm>
              <a:prstGeom prst="roundRect">
                <a:avLst>
                  <a:gd name="adj" fmla="val 392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Optimized Energy &amp; Utility Service Needs</a:t>
                </a:r>
              </a:p>
            </p:txBody>
          </p:sp>
          <p:sp>
            <p:nvSpPr>
              <p:cNvPr id="40" name="Rectangle: Rounded Corners 39">
                <a:extLst>
                  <a:ext uri="{FF2B5EF4-FFF2-40B4-BE49-F238E27FC236}">
                    <a16:creationId xmlns:a16="http://schemas.microsoft.com/office/drawing/2014/main" id="{9AE8992E-5255-4F72-B9E7-D6850E972D15}"/>
                  </a:ext>
                </a:extLst>
              </p:cNvPr>
              <p:cNvSpPr/>
              <p:nvPr/>
            </p:nvSpPr>
            <p:spPr>
              <a:xfrm rot="17519874">
                <a:off x="7916505" y="4988578"/>
                <a:ext cx="2815886" cy="651180"/>
              </a:xfrm>
              <a:prstGeom prst="roundRect">
                <a:avLst>
                  <a:gd name="adj" fmla="val 392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Effective Product Adoption &amp; Participation</a:t>
                </a:r>
              </a:p>
            </p:txBody>
          </p:sp>
          <p:sp>
            <p:nvSpPr>
              <p:cNvPr id="41" name="Rectangle: Rounded Corners 40">
                <a:extLst>
                  <a:ext uri="{FF2B5EF4-FFF2-40B4-BE49-F238E27FC236}">
                    <a16:creationId xmlns:a16="http://schemas.microsoft.com/office/drawing/2014/main" id="{325A7C26-C380-49C5-AFAA-FC296CA2631A}"/>
                  </a:ext>
                </a:extLst>
              </p:cNvPr>
              <p:cNvSpPr/>
              <p:nvPr/>
            </p:nvSpPr>
            <p:spPr>
              <a:xfrm rot="17484946">
                <a:off x="8774431" y="5011733"/>
                <a:ext cx="2815886" cy="651180"/>
              </a:xfrm>
              <a:prstGeom prst="roundRect">
                <a:avLst>
                  <a:gd name="adj" fmla="val 392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Advantaged Delivery &amp; Vendor Operations</a:t>
                </a:r>
              </a:p>
            </p:txBody>
          </p:sp>
          <p:sp>
            <p:nvSpPr>
              <p:cNvPr id="43" name="Rectangle: Rounded Corners 42">
                <a:extLst>
                  <a:ext uri="{FF2B5EF4-FFF2-40B4-BE49-F238E27FC236}">
                    <a16:creationId xmlns:a16="http://schemas.microsoft.com/office/drawing/2014/main" id="{DF39508B-F9EC-43C8-B6B9-E2602BC9BE2C}"/>
                  </a:ext>
                </a:extLst>
              </p:cNvPr>
              <p:cNvSpPr/>
              <p:nvPr/>
            </p:nvSpPr>
            <p:spPr>
              <a:xfrm rot="17539465">
                <a:off x="9623120" y="5001610"/>
                <a:ext cx="2815886" cy="651180"/>
              </a:xfrm>
              <a:prstGeom prst="roundRect">
                <a:avLst>
                  <a:gd name="adj" fmla="val 392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Proactive Response To Situations</a:t>
                </a:r>
              </a:p>
            </p:txBody>
          </p:sp>
        </p:grpSp>
        <p:sp>
          <p:nvSpPr>
            <p:cNvPr id="9" name="Arrow: Right 8">
              <a:extLst>
                <a:ext uri="{FF2B5EF4-FFF2-40B4-BE49-F238E27FC236}">
                  <a16:creationId xmlns:a16="http://schemas.microsoft.com/office/drawing/2014/main" id="{B05B31B4-CA22-4948-971F-D8AEB30AFE53}"/>
                </a:ext>
              </a:extLst>
            </p:cNvPr>
            <p:cNvSpPr/>
            <p:nvPr/>
          </p:nvSpPr>
          <p:spPr>
            <a:xfrm>
              <a:off x="5669280" y="963705"/>
              <a:ext cx="6251743" cy="370902"/>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44" name="Arrow: Right 43">
              <a:extLst>
                <a:ext uri="{FF2B5EF4-FFF2-40B4-BE49-F238E27FC236}">
                  <a16:creationId xmlns:a16="http://schemas.microsoft.com/office/drawing/2014/main" id="{E1B6A690-A911-4A78-B17B-A6E923BEF818}"/>
                </a:ext>
              </a:extLst>
            </p:cNvPr>
            <p:cNvSpPr/>
            <p:nvPr/>
          </p:nvSpPr>
          <p:spPr>
            <a:xfrm>
              <a:off x="5695068" y="1495933"/>
              <a:ext cx="6251743" cy="370902"/>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45" name="Arrow: Right 44">
              <a:extLst>
                <a:ext uri="{FF2B5EF4-FFF2-40B4-BE49-F238E27FC236}">
                  <a16:creationId xmlns:a16="http://schemas.microsoft.com/office/drawing/2014/main" id="{F071D32D-FA24-4788-910D-CE6CF3692B71}"/>
                </a:ext>
              </a:extLst>
            </p:cNvPr>
            <p:cNvSpPr/>
            <p:nvPr/>
          </p:nvSpPr>
          <p:spPr>
            <a:xfrm>
              <a:off x="8499952" y="3209850"/>
              <a:ext cx="3437183" cy="370902"/>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46" name="Arrow: Right 45">
              <a:extLst>
                <a:ext uri="{FF2B5EF4-FFF2-40B4-BE49-F238E27FC236}">
                  <a16:creationId xmlns:a16="http://schemas.microsoft.com/office/drawing/2014/main" id="{D7D8509E-9084-47F9-A139-7803DA5DD459}"/>
                </a:ext>
              </a:extLst>
            </p:cNvPr>
            <p:cNvSpPr/>
            <p:nvPr/>
          </p:nvSpPr>
          <p:spPr>
            <a:xfrm>
              <a:off x="6828240" y="2056297"/>
              <a:ext cx="5102829" cy="370902"/>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47" name="Arrow: Right 46">
              <a:extLst>
                <a:ext uri="{FF2B5EF4-FFF2-40B4-BE49-F238E27FC236}">
                  <a16:creationId xmlns:a16="http://schemas.microsoft.com/office/drawing/2014/main" id="{34F8E0FC-EE10-4D84-AA94-E0804C5047D7}"/>
                </a:ext>
              </a:extLst>
            </p:cNvPr>
            <p:cNvSpPr/>
            <p:nvPr/>
          </p:nvSpPr>
          <p:spPr>
            <a:xfrm>
              <a:off x="6825892" y="2630730"/>
              <a:ext cx="5102829" cy="370902"/>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48" name="Arrow: Right 47">
              <a:extLst>
                <a:ext uri="{FF2B5EF4-FFF2-40B4-BE49-F238E27FC236}">
                  <a16:creationId xmlns:a16="http://schemas.microsoft.com/office/drawing/2014/main" id="{008D0868-BFE6-41CE-B578-E90A0FD2A849}"/>
                </a:ext>
              </a:extLst>
            </p:cNvPr>
            <p:cNvSpPr/>
            <p:nvPr/>
          </p:nvSpPr>
          <p:spPr>
            <a:xfrm rot="5400000">
              <a:off x="4841872" y="2130999"/>
              <a:ext cx="2972906" cy="370902"/>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49" name="Arrow: Right 48">
              <a:extLst>
                <a:ext uri="{FF2B5EF4-FFF2-40B4-BE49-F238E27FC236}">
                  <a16:creationId xmlns:a16="http://schemas.microsoft.com/office/drawing/2014/main" id="{F1691AC1-1F5A-4FC5-8FC0-38DDC6D4F9E9}"/>
                </a:ext>
              </a:extLst>
            </p:cNvPr>
            <p:cNvSpPr/>
            <p:nvPr/>
          </p:nvSpPr>
          <p:spPr>
            <a:xfrm rot="5400000">
              <a:off x="5669525" y="2142719"/>
              <a:ext cx="2972906" cy="370902"/>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50" name="Arrow: Right 49">
              <a:extLst>
                <a:ext uri="{FF2B5EF4-FFF2-40B4-BE49-F238E27FC236}">
                  <a16:creationId xmlns:a16="http://schemas.microsoft.com/office/drawing/2014/main" id="{E8866296-B654-46AE-87CD-1BEE2BA3475D}"/>
                </a:ext>
              </a:extLst>
            </p:cNvPr>
            <p:cNvSpPr/>
            <p:nvPr/>
          </p:nvSpPr>
          <p:spPr>
            <a:xfrm rot="5400000">
              <a:off x="6483110" y="2126307"/>
              <a:ext cx="2972906" cy="370902"/>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51" name="Arrow: Right 50">
              <a:extLst>
                <a:ext uri="{FF2B5EF4-FFF2-40B4-BE49-F238E27FC236}">
                  <a16:creationId xmlns:a16="http://schemas.microsoft.com/office/drawing/2014/main" id="{F09887E9-0E04-47D4-9B07-26BA3C717387}"/>
                </a:ext>
              </a:extLst>
            </p:cNvPr>
            <p:cNvSpPr/>
            <p:nvPr/>
          </p:nvSpPr>
          <p:spPr>
            <a:xfrm rot="5400000">
              <a:off x="7343580" y="2142720"/>
              <a:ext cx="2972906" cy="370902"/>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52" name="Arrow: Right 51">
              <a:extLst>
                <a:ext uri="{FF2B5EF4-FFF2-40B4-BE49-F238E27FC236}">
                  <a16:creationId xmlns:a16="http://schemas.microsoft.com/office/drawing/2014/main" id="{8CED1C5E-2DF1-4E74-AACA-0D87C9A1F395}"/>
                </a:ext>
              </a:extLst>
            </p:cNvPr>
            <p:cNvSpPr/>
            <p:nvPr/>
          </p:nvSpPr>
          <p:spPr>
            <a:xfrm rot="5400000">
              <a:off x="8171233" y="2154440"/>
              <a:ext cx="2972906" cy="370902"/>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53" name="Arrow: Right 52">
              <a:extLst>
                <a:ext uri="{FF2B5EF4-FFF2-40B4-BE49-F238E27FC236}">
                  <a16:creationId xmlns:a16="http://schemas.microsoft.com/office/drawing/2014/main" id="{077C871E-5B4F-4452-9D6A-D449930715A4}"/>
                </a:ext>
              </a:extLst>
            </p:cNvPr>
            <p:cNvSpPr/>
            <p:nvPr/>
          </p:nvSpPr>
          <p:spPr>
            <a:xfrm rot="5400000">
              <a:off x="8984818" y="2138028"/>
              <a:ext cx="2972906" cy="370902"/>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57" name="Arrow: Right 56">
              <a:extLst>
                <a:ext uri="{FF2B5EF4-FFF2-40B4-BE49-F238E27FC236}">
                  <a16:creationId xmlns:a16="http://schemas.microsoft.com/office/drawing/2014/main" id="{3295FC1B-D43C-457A-B71F-3D8701FF4E23}"/>
                </a:ext>
              </a:extLst>
            </p:cNvPr>
            <p:cNvSpPr/>
            <p:nvPr/>
          </p:nvSpPr>
          <p:spPr>
            <a:xfrm rot="5400000">
              <a:off x="9840601" y="2149750"/>
              <a:ext cx="2972906" cy="370902"/>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17" name="Speech Bubble: Rectangle with Corners Rounded 16">
              <a:extLst>
                <a:ext uri="{FF2B5EF4-FFF2-40B4-BE49-F238E27FC236}">
                  <a16:creationId xmlns:a16="http://schemas.microsoft.com/office/drawing/2014/main" id="{20D4DBBC-FDA4-439D-B15F-BB6049A750F1}"/>
                </a:ext>
              </a:extLst>
            </p:cNvPr>
            <p:cNvSpPr/>
            <p:nvPr/>
          </p:nvSpPr>
          <p:spPr>
            <a:xfrm>
              <a:off x="243785" y="4258651"/>
              <a:ext cx="2377440" cy="939532"/>
            </a:xfrm>
            <a:prstGeom prst="wedgeRoundRectCallout">
              <a:avLst>
                <a:gd name="adj1" fmla="val -37401"/>
                <a:gd name="adj2" fmla="val -97712"/>
                <a:gd name="adj3" fmla="val 166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a:solidFill>
                    <a:schemeClr val="tx1"/>
                  </a:solidFill>
                </a:rPr>
                <a:t>The data dimensions NG aspires to manage across</a:t>
              </a:r>
            </a:p>
          </p:txBody>
        </p:sp>
        <p:sp>
          <p:nvSpPr>
            <p:cNvPr id="58" name="Speech Bubble: Rectangle with Corners Rounded 57">
              <a:extLst>
                <a:ext uri="{FF2B5EF4-FFF2-40B4-BE49-F238E27FC236}">
                  <a16:creationId xmlns:a16="http://schemas.microsoft.com/office/drawing/2014/main" id="{378502A6-82EA-47FF-BAD7-D6EF4F117571}"/>
                </a:ext>
              </a:extLst>
            </p:cNvPr>
            <p:cNvSpPr/>
            <p:nvPr/>
          </p:nvSpPr>
          <p:spPr>
            <a:xfrm>
              <a:off x="2859827" y="4495578"/>
              <a:ext cx="2377440" cy="939532"/>
            </a:xfrm>
            <a:prstGeom prst="wedgeRoundRectCallout">
              <a:avLst>
                <a:gd name="adj1" fmla="val 50173"/>
                <a:gd name="adj2" fmla="val -91723"/>
                <a:gd name="adj3" fmla="val 166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a:solidFill>
                    <a:schemeClr val="tx1"/>
                  </a:solidFill>
                </a:rPr>
                <a:t>The business value that NG should derive from leveraging data</a:t>
              </a:r>
            </a:p>
          </p:txBody>
        </p:sp>
        <p:sp>
          <p:nvSpPr>
            <p:cNvPr id="59" name="Speech Bubble: Rectangle with Corners Rounded 58">
              <a:extLst>
                <a:ext uri="{FF2B5EF4-FFF2-40B4-BE49-F238E27FC236}">
                  <a16:creationId xmlns:a16="http://schemas.microsoft.com/office/drawing/2014/main" id="{0DBB1F49-5587-481A-BF6A-094E93E359DF}"/>
                </a:ext>
              </a:extLst>
            </p:cNvPr>
            <p:cNvSpPr/>
            <p:nvPr/>
          </p:nvSpPr>
          <p:spPr>
            <a:xfrm>
              <a:off x="8093831" y="1653620"/>
              <a:ext cx="2377440" cy="939532"/>
            </a:xfrm>
            <a:prstGeom prst="wedgeRoundRectCallout">
              <a:avLst>
                <a:gd name="adj1" fmla="val -13732"/>
                <a:gd name="adj2" fmla="val -4879"/>
                <a:gd name="adj3" fmla="val 166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a:solidFill>
                    <a:schemeClr val="tx1"/>
                  </a:solidFill>
                </a:rPr>
                <a:t>The art of data management for NG’s Customer Business Unit</a:t>
              </a:r>
            </a:p>
          </p:txBody>
        </p:sp>
      </p:grpSp>
    </p:spTree>
    <p:extLst>
      <p:ext uri="{BB962C8B-B14F-4D97-AF65-F5344CB8AC3E}">
        <p14:creationId xmlns:p14="http://schemas.microsoft.com/office/powerpoint/2010/main" val="1641935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3A39D-AFBF-4F55-ABBC-FBB128C49529}"/>
              </a:ext>
            </a:extLst>
          </p:cNvPr>
          <p:cNvSpPr>
            <a:spLocks noGrp="1"/>
          </p:cNvSpPr>
          <p:nvPr>
            <p:ph type="title"/>
          </p:nvPr>
        </p:nvSpPr>
        <p:spPr/>
        <p:txBody>
          <a:bodyPr/>
          <a:lstStyle/>
          <a:p>
            <a:r>
              <a:rPr lang="en-US"/>
              <a:t>Decomposition: What Value Is Created? Where Does It Accrue? What Is Priority?</a:t>
            </a:r>
          </a:p>
        </p:txBody>
      </p:sp>
      <p:sp>
        <p:nvSpPr>
          <p:cNvPr id="11" name="Rectangle: Rounded Corners 10">
            <a:extLst>
              <a:ext uri="{FF2B5EF4-FFF2-40B4-BE49-F238E27FC236}">
                <a16:creationId xmlns:a16="http://schemas.microsoft.com/office/drawing/2014/main" id="{F1126054-405E-4F92-BBFA-26FC60014AB8}"/>
              </a:ext>
            </a:extLst>
          </p:cNvPr>
          <p:cNvSpPr/>
          <p:nvPr/>
        </p:nvSpPr>
        <p:spPr>
          <a:xfrm>
            <a:off x="2025749" y="1061766"/>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Ease of Data To Action</a:t>
            </a:r>
          </a:p>
        </p:txBody>
      </p:sp>
      <p:sp>
        <p:nvSpPr>
          <p:cNvPr id="12" name="Rectangle: Rounded Corners 11">
            <a:extLst>
              <a:ext uri="{FF2B5EF4-FFF2-40B4-BE49-F238E27FC236}">
                <a16:creationId xmlns:a16="http://schemas.microsoft.com/office/drawing/2014/main" id="{3680CBE1-0EF3-4890-A071-F91068097D0B}"/>
              </a:ext>
            </a:extLst>
          </p:cNvPr>
          <p:cNvSpPr/>
          <p:nvPr/>
        </p:nvSpPr>
        <p:spPr>
          <a:xfrm>
            <a:off x="3450103" y="1061766"/>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Frictionless Customer Experience Journey</a:t>
            </a:r>
          </a:p>
        </p:txBody>
      </p:sp>
      <p:sp>
        <p:nvSpPr>
          <p:cNvPr id="13" name="Rectangle: Rounded Corners 12">
            <a:extLst>
              <a:ext uri="{FF2B5EF4-FFF2-40B4-BE49-F238E27FC236}">
                <a16:creationId xmlns:a16="http://schemas.microsoft.com/office/drawing/2014/main" id="{F6FD7C6D-6257-4BD9-809E-53477D986E52}"/>
              </a:ext>
            </a:extLst>
          </p:cNvPr>
          <p:cNvSpPr/>
          <p:nvPr/>
        </p:nvSpPr>
        <p:spPr>
          <a:xfrm>
            <a:off x="4874457" y="1061766"/>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Value Of Connecting</a:t>
            </a:r>
          </a:p>
        </p:txBody>
      </p:sp>
      <p:sp>
        <p:nvSpPr>
          <p:cNvPr id="14" name="Rectangle: Rounded Corners 13">
            <a:extLst>
              <a:ext uri="{FF2B5EF4-FFF2-40B4-BE49-F238E27FC236}">
                <a16:creationId xmlns:a16="http://schemas.microsoft.com/office/drawing/2014/main" id="{22F18717-F63B-42B3-9C8A-E1CB5C99EE1A}"/>
              </a:ext>
            </a:extLst>
          </p:cNvPr>
          <p:cNvSpPr/>
          <p:nvPr/>
        </p:nvSpPr>
        <p:spPr>
          <a:xfrm>
            <a:off x="6298811" y="1061766"/>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Optimized Energy &amp; Utility Service Needs</a:t>
            </a:r>
          </a:p>
        </p:txBody>
      </p:sp>
      <p:sp>
        <p:nvSpPr>
          <p:cNvPr id="15" name="Rectangle: Rounded Corners 14">
            <a:extLst>
              <a:ext uri="{FF2B5EF4-FFF2-40B4-BE49-F238E27FC236}">
                <a16:creationId xmlns:a16="http://schemas.microsoft.com/office/drawing/2014/main" id="{0C70309A-801E-45E6-AD07-5FDC520E32F2}"/>
              </a:ext>
            </a:extLst>
          </p:cNvPr>
          <p:cNvSpPr/>
          <p:nvPr/>
        </p:nvSpPr>
        <p:spPr>
          <a:xfrm>
            <a:off x="7723165" y="1061766"/>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Effective Product Adoption &amp; Participation</a:t>
            </a:r>
          </a:p>
        </p:txBody>
      </p:sp>
      <p:sp>
        <p:nvSpPr>
          <p:cNvPr id="16" name="Rectangle: Rounded Corners 15">
            <a:extLst>
              <a:ext uri="{FF2B5EF4-FFF2-40B4-BE49-F238E27FC236}">
                <a16:creationId xmlns:a16="http://schemas.microsoft.com/office/drawing/2014/main" id="{FC16A2CF-F76F-469F-91E1-4E34E15517A7}"/>
              </a:ext>
            </a:extLst>
          </p:cNvPr>
          <p:cNvSpPr/>
          <p:nvPr/>
        </p:nvSpPr>
        <p:spPr>
          <a:xfrm>
            <a:off x="9147519" y="1061766"/>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Advantaged Delivery &amp; Vendor Operations</a:t>
            </a:r>
          </a:p>
        </p:txBody>
      </p:sp>
      <p:sp>
        <p:nvSpPr>
          <p:cNvPr id="17" name="Rectangle: Rounded Corners 16">
            <a:extLst>
              <a:ext uri="{FF2B5EF4-FFF2-40B4-BE49-F238E27FC236}">
                <a16:creationId xmlns:a16="http://schemas.microsoft.com/office/drawing/2014/main" id="{346A523B-472B-439F-8053-6336D29FE9FB}"/>
              </a:ext>
            </a:extLst>
          </p:cNvPr>
          <p:cNvSpPr/>
          <p:nvPr/>
        </p:nvSpPr>
        <p:spPr>
          <a:xfrm>
            <a:off x="10571874" y="1061766"/>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Proactive Response To Situations</a:t>
            </a:r>
          </a:p>
        </p:txBody>
      </p:sp>
      <p:graphicFrame>
        <p:nvGraphicFramePr>
          <p:cNvPr id="18" name="Table 18">
            <a:extLst>
              <a:ext uri="{FF2B5EF4-FFF2-40B4-BE49-F238E27FC236}">
                <a16:creationId xmlns:a16="http://schemas.microsoft.com/office/drawing/2014/main" id="{7E4F2F4A-023D-4A78-9817-2FCE724BA254}"/>
              </a:ext>
            </a:extLst>
          </p:cNvPr>
          <p:cNvGraphicFramePr>
            <a:graphicFrameLocks noGrp="1"/>
          </p:cNvGraphicFramePr>
          <p:nvPr/>
        </p:nvGraphicFramePr>
        <p:xfrm>
          <a:off x="248531" y="2252360"/>
          <a:ext cx="11694942" cy="4120004"/>
        </p:xfrm>
        <a:graphic>
          <a:graphicData uri="http://schemas.openxmlformats.org/drawingml/2006/table">
            <a:tbl>
              <a:tblPr firstRow="1" bandRow="1">
                <a:tableStyleId>{BC89EF96-8CEA-46FF-86C4-4CE0E7609802}</a:tableStyleId>
              </a:tblPr>
              <a:tblGrid>
                <a:gridCol w="665872">
                  <a:extLst>
                    <a:ext uri="{9D8B030D-6E8A-4147-A177-3AD203B41FA5}">
                      <a16:colId xmlns:a16="http://schemas.microsoft.com/office/drawing/2014/main" val="996600330"/>
                    </a:ext>
                  </a:extLst>
                </a:gridCol>
                <a:gridCol w="998806">
                  <a:extLst>
                    <a:ext uri="{9D8B030D-6E8A-4147-A177-3AD203B41FA5}">
                      <a16:colId xmlns:a16="http://schemas.microsoft.com/office/drawing/2014/main" val="569391517"/>
                    </a:ext>
                  </a:extLst>
                </a:gridCol>
                <a:gridCol w="1533379">
                  <a:extLst>
                    <a:ext uri="{9D8B030D-6E8A-4147-A177-3AD203B41FA5}">
                      <a16:colId xmlns:a16="http://schemas.microsoft.com/office/drawing/2014/main" val="483549897"/>
                    </a:ext>
                  </a:extLst>
                </a:gridCol>
                <a:gridCol w="1420837">
                  <a:extLst>
                    <a:ext uri="{9D8B030D-6E8A-4147-A177-3AD203B41FA5}">
                      <a16:colId xmlns:a16="http://schemas.microsoft.com/office/drawing/2014/main" val="3368623425"/>
                    </a:ext>
                  </a:extLst>
                </a:gridCol>
                <a:gridCol w="1406769">
                  <a:extLst>
                    <a:ext uri="{9D8B030D-6E8A-4147-A177-3AD203B41FA5}">
                      <a16:colId xmlns:a16="http://schemas.microsoft.com/office/drawing/2014/main" val="247682059"/>
                    </a:ext>
                  </a:extLst>
                </a:gridCol>
                <a:gridCol w="1420837">
                  <a:extLst>
                    <a:ext uri="{9D8B030D-6E8A-4147-A177-3AD203B41FA5}">
                      <a16:colId xmlns:a16="http://schemas.microsoft.com/office/drawing/2014/main" val="152005912"/>
                    </a:ext>
                  </a:extLst>
                </a:gridCol>
                <a:gridCol w="1463040">
                  <a:extLst>
                    <a:ext uri="{9D8B030D-6E8A-4147-A177-3AD203B41FA5}">
                      <a16:colId xmlns:a16="http://schemas.microsoft.com/office/drawing/2014/main" val="182056928"/>
                    </a:ext>
                  </a:extLst>
                </a:gridCol>
                <a:gridCol w="1378634">
                  <a:extLst>
                    <a:ext uri="{9D8B030D-6E8A-4147-A177-3AD203B41FA5}">
                      <a16:colId xmlns:a16="http://schemas.microsoft.com/office/drawing/2014/main" val="502967456"/>
                    </a:ext>
                  </a:extLst>
                </a:gridCol>
                <a:gridCol w="1406768">
                  <a:extLst>
                    <a:ext uri="{9D8B030D-6E8A-4147-A177-3AD203B41FA5}">
                      <a16:colId xmlns:a16="http://schemas.microsoft.com/office/drawing/2014/main" val="2313445126"/>
                    </a:ext>
                  </a:extLst>
                </a:gridCol>
              </a:tblGrid>
              <a:tr h="370840">
                <a:tc rowSpan="2">
                  <a:txBody>
                    <a:bodyPr/>
                    <a:lstStyle/>
                    <a:p>
                      <a:pPr algn="ctr"/>
                      <a:r>
                        <a:rPr lang="en-US" sz="1050" b="1"/>
                        <a:t>Customer</a:t>
                      </a:r>
                    </a:p>
                  </a:txBody>
                  <a:tcPr vert="vert27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sz="1100" b="1"/>
                        <a:t>Direct Value</a:t>
                      </a:r>
                    </a:p>
                  </a:txBody>
                  <a:tcPr anchor="ctr" anchorCtr="1">
                    <a:lnT w="12700" cap="flat" cmpd="sng" algn="ctr">
                      <a:solidFill>
                        <a:schemeClr val="tx1"/>
                      </a:solidFill>
                      <a:prstDash val="solid"/>
                      <a:round/>
                      <a:headEnd type="none" w="med" len="med"/>
                      <a:tailEnd type="none" w="med" len="med"/>
                    </a:lnT>
                  </a:tcPr>
                </a:tc>
                <a:tc>
                  <a:txBody>
                    <a:bodyPr/>
                    <a:lstStyle/>
                    <a:p>
                      <a:pPr algn="ctr"/>
                      <a:r>
                        <a:rPr lang="en-US" sz="1000" b="0"/>
                        <a:t>Minimize Repetitive Data Requests</a:t>
                      </a:r>
                    </a:p>
                  </a:txBody>
                  <a:tcPr anchor="ctr" anchorCtr="1">
                    <a:lnT w="12700" cap="flat" cmpd="sng" algn="ctr">
                      <a:solidFill>
                        <a:schemeClr val="tx1"/>
                      </a:solidFill>
                      <a:prstDash val="solid"/>
                      <a:round/>
                      <a:headEnd type="none" w="med" len="med"/>
                      <a:tailEnd type="none" w="med" len="med"/>
                    </a:lnT>
                  </a:tcPr>
                </a:tc>
                <a:tc>
                  <a:txBody>
                    <a:bodyPr/>
                    <a:lstStyle/>
                    <a:p>
                      <a:pPr algn="ctr"/>
                      <a:r>
                        <a:rPr lang="en-US" sz="1000" b="0"/>
                        <a:t>Time</a:t>
                      </a:r>
                    </a:p>
                  </a:txBody>
                  <a:tcPr anchor="ctr" anchorCtr="1">
                    <a:lnT w="12700" cap="flat" cmpd="sng" algn="ctr">
                      <a:solidFill>
                        <a:schemeClr val="tx1"/>
                      </a:solidFill>
                      <a:prstDash val="solid"/>
                      <a:round/>
                      <a:headEnd type="none" w="med" len="med"/>
                      <a:tailEnd type="none" w="med" len="med"/>
                    </a:lnT>
                  </a:tcPr>
                </a:tc>
                <a:tc>
                  <a:txBody>
                    <a:bodyPr/>
                    <a:lstStyle/>
                    <a:p>
                      <a:pPr algn="ctr"/>
                      <a:r>
                        <a:rPr lang="en-US" sz="1000" b="0"/>
                        <a:t>Willingness To Engage</a:t>
                      </a:r>
                    </a:p>
                  </a:txBody>
                  <a:tcPr anchor="ctr" anchorCtr="1">
                    <a:lnT w="12700" cap="flat" cmpd="sng" algn="ctr">
                      <a:solidFill>
                        <a:schemeClr val="tx1"/>
                      </a:solidFill>
                      <a:prstDash val="solid"/>
                      <a:round/>
                      <a:headEnd type="none" w="med" len="med"/>
                      <a:tailEnd type="none" w="med" len="med"/>
                    </a:lnT>
                  </a:tcPr>
                </a:tc>
                <a:tc>
                  <a:txBody>
                    <a:bodyPr/>
                    <a:lstStyle/>
                    <a:p>
                      <a:pPr algn="ctr"/>
                      <a:r>
                        <a:rPr lang="en-US" sz="1000" b="0"/>
                        <a:t>Lower Bills</a:t>
                      </a:r>
                    </a:p>
                  </a:txBody>
                  <a:tcPr anchor="ctr" anchorCtr="1">
                    <a:lnT w="12700" cap="flat" cmpd="sng" algn="ctr">
                      <a:solidFill>
                        <a:schemeClr val="tx1"/>
                      </a:solidFill>
                      <a:prstDash val="solid"/>
                      <a:round/>
                      <a:headEnd type="none" w="med" len="med"/>
                      <a:tailEnd type="none" w="med" len="med"/>
                    </a:lnT>
                  </a:tcPr>
                </a:tc>
                <a:tc>
                  <a:txBody>
                    <a:bodyPr/>
                    <a:lstStyle/>
                    <a:p>
                      <a:pPr algn="ctr"/>
                      <a:r>
                        <a:rPr lang="en-US" sz="1000" b="0"/>
                        <a:t>Value From Investment</a:t>
                      </a:r>
                    </a:p>
                  </a:txBody>
                  <a:tcPr anchor="ctr" anchorCtr="1">
                    <a:lnT w="12700" cap="flat" cmpd="sng" algn="ctr">
                      <a:solidFill>
                        <a:schemeClr val="tx1"/>
                      </a:solidFill>
                      <a:prstDash val="solid"/>
                      <a:round/>
                      <a:headEnd type="none" w="med" len="med"/>
                      <a:tailEnd type="none" w="med" len="med"/>
                    </a:lnT>
                  </a:tcPr>
                </a:tc>
                <a:tc>
                  <a:txBody>
                    <a:bodyPr/>
                    <a:lstStyle/>
                    <a:p>
                      <a:pPr algn="ctr"/>
                      <a:r>
                        <a:rPr lang="en-US" sz="1000" b="0"/>
                        <a:t>Lower Cost Of Participation</a:t>
                      </a:r>
                    </a:p>
                  </a:txBody>
                  <a:tcPr anchor="ctr" anchorCtr="1">
                    <a:lnT w="12700" cap="flat" cmpd="sng" algn="ctr">
                      <a:solidFill>
                        <a:schemeClr val="tx1"/>
                      </a:solidFill>
                      <a:prstDash val="solid"/>
                      <a:round/>
                      <a:headEnd type="none" w="med" len="med"/>
                      <a:tailEnd type="none" w="med" len="med"/>
                    </a:lnT>
                  </a:tcPr>
                </a:tc>
                <a:tc>
                  <a:txBody>
                    <a:bodyPr/>
                    <a:lstStyle/>
                    <a:p>
                      <a:pPr algn="ctr"/>
                      <a:r>
                        <a:rPr lang="en-US" sz="1000" b="0"/>
                        <a:t>Value of Reliability</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59863364"/>
                  </a:ext>
                </a:extLst>
              </a:tr>
              <a:tr h="448336">
                <a:tc vMerge="1">
                  <a:txBody>
                    <a:bodyPr/>
                    <a:lstStyle/>
                    <a:p>
                      <a:endParaRPr lang="en-US"/>
                    </a:p>
                  </a:txBody>
                  <a:tcPr/>
                </a:tc>
                <a:tc>
                  <a:txBody>
                    <a:bodyPr/>
                    <a:lstStyle/>
                    <a:p>
                      <a:pPr algn="ctr"/>
                      <a:r>
                        <a:rPr lang="en-US" sz="1100" b="1"/>
                        <a:t>Indirect Value</a:t>
                      </a:r>
                    </a:p>
                  </a:txBody>
                  <a:tcPr anchor="ctr" anchorCtr="1"/>
                </a:tc>
                <a:tc>
                  <a:txBody>
                    <a:bodyPr/>
                    <a:lstStyle/>
                    <a:p>
                      <a:pPr algn="ctr"/>
                      <a:r>
                        <a:rPr lang="en-US" sz="1000" b="0"/>
                        <a:t>Meets Expectation</a:t>
                      </a:r>
                    </a:p>
                  </a:txBody>
                  <a:tcPr anchor="ctr" anchorCtr="1"/>
                </a:tc>
                <a:tc>
                  <a:txBody>
                    <a:bodyPr/>
                    <a:lstStyle/>
                    <a:p>
                      <a:pPr algn="ctr"/>
                      <a:r>
                        <a:rPr lang="en-US" sz="1000" b="0"/>
                        <a:t>Minimize Frustration</a:t>
                      </a:r>
                    </a:p>
                  </a:txBody>
                  <a:tcPr anchor="ctr" anchorCtr="1"/>
                </a:tc>
                <a:tc>
                  <a:txBody>
                    <a:bodyPr/>
                    <a:lstStyle/>
                    <a:p>
                      <a:pPr algn="ctr"/>
                      <a:r>
                        <a:rPr lang="en-US" sz="1000" b="0"/>
                        <a:t>Energy Awareness</a:t>
                      </a:r>
                    </a:p>
                  </a:txBody>
                  <a:tcPr anchor="ctr" anchorCtr="1"/>
                </a:tc>
                <a:tc>
                  <a:txBody>
                    <a:bodyPr/>
                    <a:lstStyle/>
                    <a:p>
                      <a:pPr algn="ctr"/>
                      <a:r>
                        <a:rPr lang="en-US" sz="1000" b="0"/>
                        <a:t>Digital Experience</a:t>
                      </a:r>
                    </a:p>
                  </a:txBody>
                  <a:tcPr anchor="ctr" anchorCtr="1"/>
                </a:tc>
                <a:tc>
                  <a:txBody>
                    <a:bodyPr/>
                    <a:lstStyle/>
                    <a:p>
                      <a:pPr algn="ctr"/>
                      <a:r>
                        <a:rPr lang="en-US" sz="1000" b="0"/>
                        <a:t>Altruistic Decarbonization</a:t>
                      </a:r>
                    </a:p>
                  </a:txBody>
                  <a:tcPr anchor="ctr" anchorCtr="1"/>
                </a:tc>
                <a:tc>
                  <a:txBody>
                    <a:bodyPr/>
                    <a:lstStyle/>
                    <a:p>
                      <a:pPr algn="ctr"/>
                      <a:r>
                        <a:rPr lang="en-US" sz="1000" b="0"/>
                        <a:t>Seamless Brand Experience</a:t>
                      </a:r>
                    </a:p>
                  </a:txBody>
                  <a:tcPr anchor="ctr" anchorCtr="1"/>
                </a:tc>
                <a:tc>
                  <a:txBody>
                    <a:bodyPr/>
                    <a:lstStyle/>
                    <a:p>
                      <a:pPr algn="ctr"/>
                      <a:r>
                        <a:rPr lang="en-US" sz="1000" b="0"/>
                        <a:t>Trusted Relationship </a:t>
                      </a:r>
                    </a:p>
                  </a:txBody>
                  <a:tcPr anchor="ctr" anchorCtr="1">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4483047"/>
                  </a:ext>
                </a:extLst>
              </a:tr>
              <a:tr h="370840">
                <a:tc rowSpan="2">
                  <a:txBody>
                    <a:bodyPr/>
                    <a:lstStyle/>
                    <a:p>
                      <a:pPr algn="ctr"/>
                      <a:r>
                        <a:rPr lang="en-US" sz="1050" b="1"/>
                        <a:t>National Grid</a:t>
                      </a:r>
                    </a:p>
                  </a:txBody>
                  <a:tcPr vert="vert27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1100" b="1"/>
                        <a:t>Direct Value</a:t>
                      </a:r>
                    </a:p>
                  </a:txBody>
                  <a:tcPr anchor="ctr" anchorCtr="1"/>
                </a:tc>
                <a:tc>
                  <a:txBody>
                    <a:bodyPr/>
                    <a:lstStyle/>
                    <a:p>
                      <a:pPr algn="ctr"/>
                      <a:r>
                        <a:rPr lang="en-US" sz="1000" b="0"/>
                        <a:t>Effort</a:t>
                      </a:r>
                    </a:p>
                  </a:txBody>
                  <a:tcPr anchor="ctr" anchorCtr="1"/>
                </a:tc>
                <a:tc>
                  <a:txBody>
                    <a:bodyPr/>
                    <a:lstStyle/>
                    <a:p>
                      <a:pPr algn="ctr"/>
                      <a:r>
                        <a:rPr lang="en-US" sz="1000" b="0"/>
                        <a:t>Call Deflection</a:t>
                      </a:r>
                    </a:p>
                  </a:txBody>
                  <a:tcPr anchor="ctr" anchorCtr="1"/>
                </a:tc>
                <a:tc>
                  <a:txBody>
                    <a:bodyPr/>
                    <a:lstStyle/>
                    <a:p>
                      <a:pPr algn="ctr"/>
                      <a:r>
                        <a:rPr lang="en-US" sz="1000" b="0"/>
                        <a:t>Value Of Time Spent</a:t>
                      </a:r>
                    </a:p>
                  </a:txBody>
                  <a:tcPr anchor="ctr" anchorCtr="1"/>
                </a:tc>
                <a:tc>
                  <a:txBody>
                    <a:bodyPr/>
                    <a:lstStyle/>
                    <a:p>
                      <a:pPr algn="ctr"/>
                      <a:r>
                        <a:rPr lang="en-US" sz="1000" b="0"/>
                        <a:t>Streamlined Delivery</a:t>
                      </a:r>
                    </a:p>
                  </a:txBody>
                  <a:tcPr anchor="ctr" anchorCtr="1"/>
                </a:tc>
                <a:tc>
                  <a:txBody>
                    <a:bodyPr/>
                    <a:lstStyle/>
                    <a:p>
                      <a:pPr algn="ctr"/>
                      <a:r>
                        <a:rPr lang="en-US" sz="1000" b="0"/>
                        <a:t>Cost Of Acquisition/ PIM Goals</a:t>
                      </a:r>
                    </a:p>
                  </a:txBody>
                  <a:tcPr anchor="ctr" anchorCtr="1"/>
                </a:tc>
                <a:tc>
                  <a:txBody>
                    <a:bodyPr/>
                    <a:lstStyle/>
                    <a:p>
                      <a:pPr algn="ctr"/>
                      <a:r>
                        <a:rPr lang="en-US" sz="1000" b="0"/>
                        <a:t>Lower Cost Of Service/PIM</a:t>
                      </a:r>
                    </a:p>
                  </a:txBody>
                  <a:tcPr anchor="ctr" anchorCtr="1"/>
                </a:tc>
                <a:tc>
                  <a:txBody>
                    <a:bodyPr/>
                    <a:lstStyle/>
                    <a:p>
                      <a:pPr algn="ctr"/>
                      <a:r>
                        <a:rPr lang="en-US" sz="1000" b="0"/>
                        <a:t>Lower Cost To Respond</a:t>
                      </a:r>
                    </a:p>
                  </a:txBody>
                  <a:tcPr anchor="ctr" anchorCtr="1">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49240624"/>
                  </a:ext>
                </a:extLst>
              </a:tr>
              <a:tr h="370840">
                <a:tc vMerge="1">
                  <a:txBody>
                    <a:bodyPr/>
                    <a:lstStyle/>
                    <a:p>
                      <a:endParaRPr lang="en-US" sz="1000" b="0"/>
                    </a:p>
                  </a:txBody>
                  <a:tcPr/>
                </a:tc>
                <a:tc>
                  <a:txBody>
                    <a:bodyPr/>
                    <a:lstStyle/>
                    <a:p>
                      <a:pPr algn="ctr"/>
                      <a:r>
                        <a:rPr lang="en-US" sz="1100" b="1"/>
                        <a:t>Indirect Value</a:t>
                      </a:r>
                    </a:p>
                  </a:txBody>
                  <a:tcPr anchor="ctr" anchorCtr="1">
                    <a:lnB w="12700" cap="flat" cmpd="sng" algn="ctr">
                      <a:solidFill>
                        <a:schemeClr val="tx1"/>
                      </a:solidFill>
                      <a:prstDash val="solid"/>
                      <a:round/>
                      <a:headEnd type="none" w="med" len="med"/>
                      <a:tailEnd type="none" w="med" len="med"/>
                    </a:lnB>
                  </a:tcPr>
                </a:tc>
                <a:tc>
                  <a:txBody>
                    <a:bodyPr/>
                    <a:lstStyle/>
                    <a:p>
                      <a:pPr algn="ctr"/>
                      <a:r>
                        <a:rPr lang="en-US" sz="1000" b="0"/>
                        <a:t>Minimize Non-Value Added Data Work</a:t>
                      </a:r>
                    </a:p>
                  </a:txBody>
                  <a:tcPr anchor="ctr" anchorCtr="1">
                    <a:lnB w="12700" cap="flat" cmpd="sng" algn="ctr">
                      <a:solidFill>
                        <a:schemeClr val="tx1"/>
                      </a:solidFill>
                      <a:prstDash val="solid"/>
                      <a:round/>
                      <a:headEnd type="none" w="med" len="med"/>
                      <a:tailEnd type="none" w="med" len="med"/>
                    </a:lnB>
                  </a:tcPr>
                </a:tc>
                <a:tc>
                  <a:txBody>
                    <a:bodyPr/>
                    <a:lstStyle/>
                    <a:p>
                      <a:pPr algn="ctr"/>
                      <a:r>
                        <a:rPr lang="en-US" sz="1000" b="0"/>
                        <a:t>Minimize Follow- Ups &amp; Exceptions</a:t>
                      </a:r>
                    </a:p>
                  </a:txBody>
                  <a:tcPr anchor="ctr" anchorCtr="1">
                    <a:lnB w="12700" cap="flat" cmpd="sng" algn="ctr">
                      <a:solidFill>
                        <a:schemeClr val="tx1"/>
                      </a:solidFill>
                      <a:prstDash val="solid"/>
                      <a:round/>
                      <a:headEnd type="none" w="med" len="med"/>
                      <a:tailEnd type="none" w="med" len="med"/>
                    </a:lnB>
                  </a:tcPr>
                </a:tc>
                <a:tc>
                  <a:txBody>
                    <a:bodyPr/>
                    <a:lstStyle/>
                    <a:p>
                      <a:pPr algn="ctr"/>
                      <a:r>
                        <a:rPr lang="en-US" sz="1000" b="0"/>
                        <a:t>CSR Satisfaction</a:t>
                      </a:r>
                    </a:p>
                  </a:txBody>
                  <a:tcPr anchor="ctr" anchorCtr="1">
                    <a:lnB w="12700" cap="flat" cmpd="sng" algn="ctr">
                      <a:solidFill>
                        <a:schemeClr val="tx1"/>
                      </a:solidFill>
                      <a:prstDash val="solid"/>
                      <a:round/>
                      <a:headEnd type="none" w="med" len="med"/>
                      <a:tailEnd type="none" w="med" len="med"/>
                    </a:lnB>
                  </a:tcPr>
                </a:tc>
                <a:tc>
                  <a:txBody>
                    <a:bodyPr/>
                    <a:lstStyle/>
                    <a:p>
                      <a:pPr algn="ctr"/>
                      <a:r>
                        <a:rPr lang="en-US" sz="1000" b="0"/>
                        <a:t>Experience/Service Knowledge Gain</a:t>
                      </a:r>
                    </a:p>
                  </a:txBody>
                  <a:tcPr anchor="ctr" anchorCtr="1">
                    <a:lnB w="12700" cap="flat" cmpd="sng" algn="ctr">
                      <a:solidFill>
                        <a:schemeClr val="tx1"/>
                      </a:solidFill>
                      <a:prstDash val="solid"/>
                      <a:round/>
                      <a:headEnd type="none" w="med" len="med"/>
                      <a:tailEnd type="none" w="med" len="med"/>
                    </a:lnB>
                  </a:tcPr>
                </a:tc>
                <a:tc>
                  <a:txBody>
                    <a:bodyPr/>
                    <a:lstStyle/>
                    <a:p>
                      <a:pPr algn="ctr"/>
                      <a:r>
                        <a:rPr lang="en-US" sz="1000" b="0"/>
                        <a:t>Competitive Reputation</a:t>
                      </a:r>
                    </a:p>
                  </a:txBody>
                  <a:tcPr anchor="ctr" anchorCtr="1">
                    <a:lnB w="12700" cap="flat" cmpd="sng" algn="ctr">
                      <a:solidFill>
                        <a:schemeClr val="tx1"/>
                      </a:solidFill>
                      <a:prstDash val="solid"/>
                      <a:round/>
                      <a:headEnd type="none" w="med" len="med"/>
                      <a:tailEnd type="none" w="med" len="med"/>
                    </a:lnB>
                  </a:tcPr>
                </a:tc>
                <a:tc>
                  <a:txBody>
                    <a:bodyPr/>
                    <a:lstStyle/>
                    <a:p>
                      <a:pPr algn="ctr"/>
                      <a:r>
                        <a:rPr lang="en-US" sz="1000" b="0"/>
                        <a:t>Advantaged Delivery Base</a:t>
                      </a:r>
                    </a:p>
                  </a:txBody>
                  <a:tcPr anchor="ctr" anchorCtr="1">
                    <a:lnB w="12700" cap="flat" cmpd="sng" algn="ctr">
                      <a:solidFill>
                        <a:schemeClr val="tx1"/>
                      </a:solidFill>
                      <a:prstDash val="solid"/>
                      <a:round/>
                      <a:headEnd type="none" w="med" len="med"/>
                      <a:tailEnd type="none" w="med" len="med"/>
                    </a:lnB>
                  </a:tcPr>
                </a:tc>
                <a:tc>
                  <a:txBody>
                    <a:bodyPr/>
                    <a:lstStyle/>
                    <a:p>
                      <a:pPr algn="ctr"/>
                      <a:r>
                        <a:rPr lang="en-US" sz="1000" b="0"/>
                        <a:t>Total Customer Impact</a:t>
                      </a:r>
                    </a:p>
                  </a:txBody>
                  <a:tcPr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0802400"/>
                  </a:ext>
                </a:extLst>
              </a:tr>
              <a:tr h="0">
                <a:tc>
                  <a:txBody>
                    <a:bodyPr/>
                    <a:lstStyle/>
                    <a:p>
                      <a:pPr algn="ctr"/>
                      <a:endParaRPr lang="en-US" sz="2400" b="0" i="1"/>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3593267"/>
                  </a:ext>
                </a:extLst>
              </a:tr>
              <a:tr h="562319">
                <a:tc gridSpan="2">
                  <a:txBody>
                    <a:bodyPr/>
                    <a:lstStyle/>
                    <a:p>
                      <a:pPr algn="ctr"/>
                      <a:r>
                        <a:rPr lang="en-US" sz="1400" b="1" i="1"/>
                        <a:t>Priority/ Dependency</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b="0"/>
                    </a:p>
                  </a:txBody>
                  <a:tcPr anchor="ctr" anchorCtr="1"/>
                </a:tc>
                <a:tc>
                  <a:txBody>
                    <a:bodyPr/>
                    <a:lstStyle/>
                    <a:p>
                      <a:pPr algn="ctr"/>
                      <a:r>
                        <a:rPr lang="en-US" sz="1600" b="0" i="1"/>
                        <a:t>High</a:t>
                      </a:r>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1"/>
                        <a:t>High With Blueprint</a:t>
                      </a:r>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1"/>
                        <a:t>High With Blueprint</a:t>
                      </a:r>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1"/>
                        <a:t>High – Comms &amp; Service</a:t>
                      </a:r>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1"/>
                        <a:t>High – Blueprint II</a:t>
                      </a:r>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1"/>
                        <a:t>High – Not Yet Codified</a:t>
                      </a:r>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1"/>
                        <a:t>Dream State/</a:t>
                      </a:r>
                    </a:p>
                    <a:p>
                      <a:pPr algn="ctr"/>
                      <a:r>
                        <a:rPr lang="en-US" sz="1600" b="0" i="1"/>
                        <a:t>Assess</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1907891"/>
                  </a:ext>
                </a:extLst>
              </a:tr>
              <a:tr h="370840">
                <a:tc>
                  <a:txBody>
                    <a:bodyPr/>
                    <a:lstStyle/>
                    <a:p>
                      <a:pPr algn="ctr"/>
                      <a:endParaRPr lang="en-US" sz="1400" b="0" i="1"/>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b="1"/>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17905077"/>
                  </a:ext>
                </a:extLst>
              </a:tr>
              <a:tr h="654148">
                <a:tc gridSpan="2">
                  <a:txBody>
                    <a:bodyPr/>
                    <a:lstStyle/>
                    <a:p>
                      <a:pPr algn="ctr"/>
                      <a:r>
                        <a:rPr lang="en-US" sz="1400" b="1" i="1"/>
                        <a:t>Time-To-Value</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b="0"/>
                    </a:p>
                  </a:txBody>
                  <a:tcPr anchor="ctr" anchorCtr="1"/>
                </a:tc>
                <a:tc>
                  <a:txBody>
                    <a:bodyPr/>
                    <a:lstStyle/>
                    <a:p>
                      <a:pPr algn="ctr"/>
                      <a:r>
                        <a:rPr lang="en-US" sz="1200" b="0"/>
                        <a:t>Immediate to Mid-Term</a:t>
                      </a:r>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a:t>Near-Term To Mid-Term</a:t>
                      </a:r>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a:t>Near-Term To Mid-Term</a:t>
                      </a:r>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a:t>Near-Term To Mid-Term</a:t>
                      </a:r>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a:t>Near-Term To Full Realization</a:t>
                      </a:r>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a:t>Mid-Term Evolution</a:t>
                      </a:r>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a:t>Mid-Term To Long-Term</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6876040"/>
                  </a:ext>
                </a:extLst>
              </a:tr>
            </a:tbl>
          </a:graphicData>
        </a:graphic>
      </p:graphicFrame>
      <p:sp>
        <p:nvSpPr>
          <p:cNvPr id="20" name="TextBox 19">
            <a:extLst>
              <a:ext uri="{FF2B5EF4-FFF2-40B4-BE49-F238E27FC236}">
                <a16:creationId xmlns:a16="http://schemas.microsoft.com/office/drawing/2014/main" id="{CA3BAE86-A57C-441C-B438-B5DD59597D33}"/>
              </a:ext>
            </a:extLst>
          </p:cNvPr>
          <p:cNvSpPr txBox="1"/>
          <p:nvPr/>
        </p:nvSpPr>
        <p:spPr>
          <a:xfrm>
            <a:off x="5416063" y="773721"/>
            <a:ext cx="2970685" cy="338554"/>
          </a:xfrm>
          <a:prstGeom prst="rect">
            <a:avLst/>
          </a:prstGeom>
          <a:noFill/>
        </p:spPr>
        <p:txBody>
          <a:bodyPr wrap="none" rtlCol="0">
            <a:spAutoFit/>
          </a:bodyPr>
          <a:lstStyle/>
          <a:p>
            <a:r>
              <a:rPr lang="en-US" sz="1600" b="1" i="1">
                <a:solidFill>
                  <a:schemeClr val="tx2">
                    <a:lumMod val="50000"/>
                  </a:schemeClr>
                </a:solidFill>
              </a:rPr>
              <a:t>Business Value Creation</a:t>
            </a:r>
          </a:p>
        </p:txBody>
      </p:sp>
      <p:sp>
        <p:nvSpPr>
          <p:cNvPr id="21" name="Arrow: Down 20">
            <a:extLst>
              <a:ext uri="{FF2B5EF4-FFF2-40B4-BE49-F238E27FC236}">
                <a16:creationId xmlns:a16="http://schemas.microsoft.com/office/drawing/2014/main" id="{E1C09C31-A23B-40DA-BFB4-1A59687C06FD}"/>
              </a:ext>
            </a:extLst>
          </p:cNvPr>
          <p:cNvSpPr/>
          <p:nvPr/>
        </p:nvSpPr>
        <p:spPr>
          <a:xfrm>
            <a:off x="2504051" y="4056838"/>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2" name="Arrow: Down 21">
            <a:extLst>
              <a:ext uri="{FF2B5EF4-FFF2-40B4-BE49-F238E27FC236}">
                <a16:creationId xmlns:a16="http://schemas.microsoft.com/office/drawing/2014/main" id="{32903BDC-FE7C-4A09-B1CD-609CD0D50BC4}"/>
              </a:ext>
            </a:extLst>
          </p:cNvPr>
          <p:cNvSpPr/>
          <p:nvPr/>
        </p:nvSpPr>
        <p:spPr>
          <a:xfrm>
            <a:off x="2515774" y="5306517"/>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3" name="Arrow: Down 22">
            <a:extLst>
              <a:ext uri="{FF2B5EF4-FFF2-40B4-BE49-F238E27FC236}">
                <a16:creationId xmlns:a16="http://schemas.microsoft.com/office/drawing/2014/main" id="{4E7C2024-BCC0-425D-A1EC-EEAF514FE30C}"/>
              </a:ext>
            </a:extLst>
          </p:cNvPr>
          <p:cNvSpPr/>
          <p:nvPr/>
        </p:nvSpPr>
        <p:spPr>
          <a:xfrm>
            <a:off x="3880343" y="4056838"/>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4" name="Arrow: Down 23">
            <a:extLst>
              <a:ext uri="{FF2B5EF4-FFF2-40B4-BE49-F238E27FC236}">
                <a16:creationId xmlns:a16="http://schemas.microsoft.com/office/drawing/2014/main" id="{BA91D784-41AF-487D-89D5-11D766308FBC}"/>
              </a:ext>
            </a:extLst>
          </p:cNvPr>
          <p:cNvSpPr/>
          <p:nvPr/>
        </p:nvSpPr>
        <p:spPr>
          <a:xfrm>
            <a:off x="3892066" y="5306517"/>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5" name="Arrow: Down 24">
            <a:extLst>
              <a:ext uri="{FF2B5EF4-FFF2-40B4-BE49-F238E27FC236}">
                <a16:creationId xmlns:a16="http://schemas.microsoft.com/office/drawing/2014/main" id="{3ADC1A9B-7B6F-425E-BF57-7946B77C8D2D}"/>
              </a:ext>
            </a:extLst>
          </p:cNvPr>
          <p:cNvSpPr/>
          <p:nvPr/>
        </p:nvSpPr>
        <p:spPr>
          <a:xfrm>
            <a:off x="5326974" y="4056838"/>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6" name="Arrow: Down 25">
            <a:extLst>
              <a:ext uri="{FF2B5EF4-FFF2-40B4-BE49-F238E27FC236}">
                <a16:creationId xmlns:a16="http://schemas.microsoft.com/office/drawing/2014/main" id="{8A84BE5E-CCEF-462E-8535-5049306D9DAB}"/>
              </a:ext>
            </a:extLst>
          </p:cNvPr>
          <p:cNvSpPr/>
          <p:nvPr/>
        </p:nvSpPr>
        <p:spPr>
          <a:xfrm>
            <a:off x="5338697" y="5306517"/>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7" name="Arrow: Down 26">
            <a:extLst>
              <a:ext uri="{FF2B5EF4-FFF2-40B4-BE49-F238E27FC236}">
                <a16:creationId xmlns:a16="http://schemas.microsoft.com/office/drawing/2014/main" id="{E516556B-D4C6-4593-A705-B3F6157C0ED2}"/>
              </a:ext>
            </a:extLst>
          </p:cNvPr>
          <p:cNvSpPr/>
          <p:nvPr/>
        </p:nvSpPr>
        <p:spPr>
          <a:xfrm>
            <a:off x="6689194" y="4056838"/>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8" name="Arrow: Down 27">
            <a:extLst>
              <a:ext uri="{FF2B5EF4-FFF2-40B4-BE49-F238E27FC236}">
                <a16:creationId xmlns:a16="http://schemas.microsoft.com/office/drawing/2014/main" id="{0E44DE8B-3F99-4CA2-BD7E-974AAA3D2851}"/>
              </a:ext>
            </a:extLst>
          </p:cNvPr>
          <p:cNvSpPr/>
          <p:nvPr/>
        </p:nvSpPr>
        <p:spPr>
          <a:xfrm>
            <a:off x="6700917" y="5306517"/>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9" name="Arrow: Down 28">
            <a:extLst>
              <a:ext uri="{FF2B5EF4-FFF2-40B4-BE49-F238E27FC236}">
                <a16:creationId xmlns:a16="http://schemas.microsoft.com/office/drawing/2014/main" id="{5FC597D9-923A-4C1A-92E5-9B1B4FD8229A}"/>
              </a:ext>
            </a:extLst>
          </p:cNvPr>
          <p:cNvSpPr/>
          <p:nvPr/>
        </p:nvSpPr>
        <p:spPr>
          <a:xfrm>
            <a:off x="8220228" y="4056838"/>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30" name="Arrow: Down 29">
            <a:extLst>
              <a:ext uri="{FF2B5EF4-FFF2-40B4-BE49-F238E27FC236}">
                <a16:creationId xmlns:a16="http://schemas.microsoft.com/office/drawing/2014/main" id="{159AE424-BA5D-4769-8564-A9F3BCDA8449}"/>
              </a:ext>
            </a:extLst>
          </p:cNvPr>
          <p:cNvSpPr/>
          <p:nvPr/>
        </p:nvSpPr>
        <p:spPr>
          <a:xfrm>
            <a:off x="8231951" y="5306517"/>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31" name="Arrow: Down 30">
            <a:extLst>
              <a:ext uri="{FF2B5EF4-FFF2-40B4-BE49-F238E27FC236}">
                <a16:creationId xmlns:a16="http://schemas.microsoft.com/office/drawing/2014/main" id="{3DD4891C-78BC-4FC8-8858-3A542891CB90}"/>
              </a:ext>
            </a:extLst>
          </p:cNvPr>
          <p:cNvSpPr/>
          <p:nvPr/>
        </p:nvSpPr>
        <p:spPr>
          <a:xfrm>
            <a:off x="9655133" y="4056838"/>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32" name="Arrow: Down 31">
            <a:extLst>
              <a:ext uri="{FF2B5EF4-FFF2-40B4-BE49-F238E27FC236}">
                <a16:creationId xmlns:a16="http://schemas.microsoft.com/office/drawing/2014/main" id="{BF3F8E55-8B43-4757-AFA5-5511ABA859F3}"/>
              </a:ext>
            </a:extLst>
          </p:cNvPr>
          <p:cNvSpPr/>
          <p:nvPr/>
        </p:nvSpPr>
        <p:spPr>
          <a:xfrm>
            <a:off x="9666856" y="5306517"/>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33" name="Arrow: Down 32">
            <a:extLst>
              <a:ext uri="{FF2B5EF4-FFF2-40B4-BE49-F238E27FC236}">
                <a16:creationId xmlns:a16="http://schemas.microsoft.com/office/drawing/2014/main" id="{432D9A4D-70C4-4655-8383-C712D3151DCC}"/>
              </a:ext>
            </a:extLst>
          </p:cNvPr>
          <p:cNvSpPr/>
          <p:nvPr/>
        </p:nvSpPr>
        <p:spPr>
          <a:xfrm>
            <a:off x="11005632" y="4056838"/>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34" name="Arrow: Down 33">
            <a:extLst>
              <a:ext uri="{FF2B5EF4-FFF2-40B4-BE49-F238E27FC236}">
                <a16:creationId xmlns:a16="http://schemas.microsoft.com/office/drawing/2014/main" id="{CEEB0111-E2CF-4997-8664-48F0FB844CFC}"/>
              </a:ext>
            </a:extLst>
          </p:cNvPr>
          <p:cNvSpPr/>
          <p:nvPr/>
        </p:nvSpPr>
        <p:spPr>
          <a:xfrm>
            <a:off x="11017355" y="5306517"/>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Tree>
    <p:extLst>
      <p:ext uri="{BB962C8B-B14F-4D97-AF65-F5344CB8AC3E}">
        <p14:creationId xmlns:p14="http://schemas.microsoft.com/office/powerpoint/2010/main" val="3298102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3A39D-AFBF-4F55-ABBC-FBB128C49529}"/>
              </a:ext>
            </a:extLst>
          </p:cNvPr>
          <p:cNvSpPr>
            <a:spLocks noGrp="1"/>
          </p:cNvSpPr>
          <p:nvPr>
            <p:ph type="title"/>
          </p:nvPr>
        </p:nvSpPr>
        <p:spPr>
          <a:xfrm>
            <a:off x="2" y="1"/>
            <a:ext cx="12191999" cy="1062180"/>
          </a:xfrm>
        </p:spPr>
        <p:txBody>
          <a:bodyPr/>
          <a:lstStyle/>
          <a:p>
            <a:r>
              <a:rPr lang="en-US"/>
              <a:t>Capability Derivation – What Are The Customer Data Enablement Priorities</a:t>
            </a:r>
          </a:p>
        </p:txBody>
      </p:sp>
      <p:sp>
        <p:nvSpPr>
          <p:cNvPr id="11" name="Rectangle: Rounded Corners 10">
            <a:extLst>
              <a:ext uri="{FF2B5EF4-FFF2-40B4-BE49-F238E27FC236}">
                <a16:creationId xmlns:a16="http://schemas.microsoft.com/office/drawing/2014/main" id="{F1126054-405E-4F92-BBFA-26FC60014AB8}"/>
              </a:ext>
            </a:extLst>
          </p:cNvPr>
          <p:cNvSpPr/>
          <p:nvPr/>
        </p:nvSpPr>
        <p:spPr>
          <a:xfrm>
            <a:off x="2082068" y="1067386"/>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Ease of Data To Action</a:t>
            </a:r>
          </a:p>
        </p:txBody>
      </p:sp>
      <p:sp>
        <p:nvSpPr>
          <p:cNvPr id="12" name="Rectangle: Rounded Corners 11">
            <a:extLst>
              <a:ext uri="{FF2B5EF4-FFF2-40B4-BE49-F238E27FC236}">
                <a16:creationId xmlns:a16="http://schemas.microsoft.com/office/drawing/2014/main" id="{3680CBE1-0EF3-4890-A071-F91068097D0B}"/>
              </a:ext>
            </a:extLst>
          </p:cNvPr>
          <p:cNvSpPr/>
          <p:nvPr/>
        </p:nvSpPr>
        <p:spPr>
          <a:xfrm>
            <a:off x="3552097" y="1067386"/>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Frictionless Customer Experience Journey</a:t>
            </a:r>
          </a:p>
        </p:txBody>
      </p:sp>
      <p:sp>
        <p:nvSpPr>
          <p:cNvPr id="13" name="Rectangle: Rounded Corners 12">
            <a:extLst>
              <a:ext uri="{FF2B5EF4-FFF2-40B4-BE49-F238E27FC236}">
                <a16:creationId xmlns:a16="http://schemas.microsoft.com/office/drawing/2014/main" id="{F6FD7C6D-6257-4BD9-809E-53477D986E52}"/>
              </a:ext>
            </a:extLst>
          </p:cNvPr>
          <p:cNvSpPr/>
          <p:nvPr/>
        </p:nvSpPr>
        <p:spPr>
          <a:xfrm>
            <a:off x="4961088" y="1067386"/>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Value Of Connecting</a:t>
            </a:r>
          </a:p>
        </p:txBody>
      </p:sp>
      <p:sp>
        <p:nvSpPr>
          <p:cNvPr id="14" name="Rectangle: Rounded Corners 13">
            <a:extLst>
              <a:ext uri="{FF2B5EF4-FFF2-40B4-BE49-F238E27FC236}">
                <a16:creationId xmlns:a16="http://schemas.microsoft.com/office/drawing/2014/main" id="{22F18717-F63B-42B3-9C8A-E1CB5C99EE1A}"/>
              </a:ext>
            </a:extLst>
          </p:cNvPr>
          <p:cNvSpPr/>
          <p:nvPr/>
        </p:nvSpPr>
        <p:spPr>
          <a:xfrm>
            <a:off x="6372353" y="1067386"/>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Optimized Energy &amp; Utility Service Needs</a:t>
            </a:r>
          </a:p>
        </p:txBody>
      </p:sp>
      <p:sp>
        <p:nvSpPr>
          <p:cNvPr id="15" name="Rectangle: Rounded Corners 14">
            <a:extLst>
              <a:ext uri="{FF2B5EF4-FFF2-40B4-BE49-F238E27FC236}">
                <a16:creationId xmlns:a16="http://schemas.microsoft.com/office/drawing/2014/main" id="{0C70309A-801E-45E6-AD07-5FDC520E32F2}"/>
              </a:ext>
            </a:extLst>
          </p:cNvPr>
          <p:cNvSpPr/>
          <p:nvPr/>
        </p:nvSpPr>
        <p:spPr>
          <a:xfrm>
            <a:off x="7786606" y="1067386"/>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Effective Product Adoption &amp; Participation</a:t>
            </a:r>
          </a:p>
        </p:txBody>
      </p:sp>
      <p:sp>
        <p:nvSpPr>
          <p:cNvPr id="16" name="Rectangle: Rounded Corners 15">
            <a:extLst>
              <a:ext uri="{FF2B5EF4-FFF2-40B4-BE49-F238E27FC236}">
                <a16:creationId xmlns:a16="http://schemas.microsoft.com/office/drawing/2014/main" id="{FC16A2CF-F76F-469F-91E1-4E34E15517A7}"/>
              </a:ext>
            </a:extLst>
          </p:cNvPr>
          <p:cNvSpPr/>
          <p:nvPr/>
        </p:nvSpPr>
        <p:spPr>
          <a:xfrm>
            <a:off x="9211219" y="1067386"/>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Advantaged Delivery &amp; Vendor Operations</a:t>
            </a:r>
          </a:p>
        </p:txBody>
      </p:sp>
      <p:sp>
        <p:nvSpPr>
          <p:cNvPr id="17" name="Rectangle: Rounded Corners 16">
            <a:extLst>
              <a:ext uri="{FF2B5EF4-FFF2-40B4-BE49-F238E27FC236}">
                <a16:creationId xmlns:a16="http://schemas.microsoft.com/office/drawing/2014/main" id="{346A523B-472B-439F-8053-6336D29FE9FB}"/>
              </a:ext>
            </a:extLst>
          </p:cNvPr>
          <p:cNvSpPr/>
          <p:nvPr/>
        </p:nvSpPr>
        <p:spPr>
          <a:xfrm>
            <a:off x="10611258" y="1058448"/>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Proactive Response To Situations</a:t>
            </a:r>
          </a:p>
        </p:txBody>
      </p:sp>
      <p:graphicFrame>
        <p:nvGraphicFramePr>
          <p:cNvPr id="18" name="Table 18">
            <a:extLst>
              <a:ext uri="{FF2B5EF4-FFF2-40B4-BE49-F238E27FC236}">
                <a16:creationId xmlns:a16="http://schemas.microsoft.com/office/drawing/2014/main" id="{7E4F2F4A-023D-4A78-9817-2FCE724BA254}"/>
              </a:ext>
            </a:extLst>
          </p:cNvPr>
          <p:cNvGraphicFramePr>
            <a:graphicFrameLocks noGrp="1"/>
          </p:cNvGraphicFramePr>
          <p:nvPr>
            <p:extLst>
              <p:ext uri="{D42A27DB-BD31-4B8C-83A1-F6EECF244321}">
                <p14:modId xmlns:p14="http://schemas.microsoft.com/office/powerpoint/2010/main" val="3178479381"/>
              </p:ext>
            </p:extLst>
          </p:nvPr>
        </p:nvGraphicFramePr>
        <p:xfrm>
          <a:off x="334501" y="2358874"/>
          <a:ext cx="11662120" cy="3660336"/>
        </p:xfrm>
        <a:graphic>
          <a:graphicData uri="http://schemas.openxmlformats.org/drawingml/2006/table">
            <a:tbl>
              <a:tblPr firstRow="1" bandRow="1">
                <a:tableStyleId>{BC89EF96-8CEA-46FF-86C4-4CE0E7609802}</a:tableStyleId>
              </a:tblPr>
              <a:tblGrid>
                <a:gridCol w="1660006">
                  <a:extLst>
                    <a:ext uri="{9D8B030D-6E8A-4147-A177-3AD203B41FA5}">
                      <a16:colId xmlns:a16="http://schemas.microsoft.com/office/drawing/2014/main" val="996600330"/>
                    </a:ext>
                  </a:extLst>
                </a:gridCol>
                <a:gridCol w="1529076">
                  <a:extLst>
                    <a:ext uri="{9D8B030D-6E8A-4147-A177-3AD203B41FA5}">
                      <a16:colId xmlns:a16="http://schemas.microsoft.com/office/drawing/2014/main" val="483549897"/>
                    </a:ext>
                  </a:extLst>
                </a:gridCol>
                <a:gridCol w="1416849">
                  <a:extLst>
                    <a:ext uri="{9D8B030D-6E8A-4147-A177-3AD203B41FA5}">
                      <a16:colId xmlns:a16="http://schemas.microsoft.com/office/drawing/2014/main" val="3368623425"/>
                    </a:ext>
                  </a:extLst>
                </a:gridCol>
                <a:gridCol w="1402821">
                  <a:extLst>
                    <a:ext uri="{9D8B030D-6E8A-4147-A177-3AD203B41FA5}">
                      <a16:colId xmlns:a16="http://schemas.microsoft.com/office/drawing/2014/main" val="247682059"/>
                    </a:ext>
                  </a:extLst>
                </a:gridCol>
                <a:gridCol w="1416849">
                  <a:extLst>
                    <a:ext uri="{9D8B030D-6E8A-4147-A177-3AD203B41FA5}">
                      <a16:colId xmlns:a16="http://schemas.microsoft.com/office/drawing/2014/main" val="152005912"/>
                    </a:ext>
                  </a:extLst>
                </a:gridCol>
                <a:gridCol w="1458934">
                  <a:extLst>
                    <a:ext uri="{9D8B030D-6E8A-4147-A177-3AD203B41FA5}">
                      <a16:colId xmlns:a16="http://schemas.microsoft.com/office/drawing/2014/main" val="182056928"/>
                    </a:ext>
                  </a:extLst>
                </a:gridCol>
                <a:gridCol w="1374765">
                  <a:extLst>
                    <a:ext uri="{9D8B030D-6E8A-4147-A177-3AD203B41FA5}">
                      <a16:colId xmlns:a16="http://schemas.microsoft.com/office/drawing/2014/main" val="502967456"/>
                    </a:ext>
                  </a:extLst>
                </a:gridCol>
                <a:gridCol w="1402820">
                  <a:extLst>
                    <a:ext uri="{9D8B030D-6E8A-4147-A177-3AD203B41FA5}">
                      <a16:colId xmlns:a16="http://schemas.microsoft.com/office/drawing/2014/main" val="2313445126"/>
                    </a:ext>
                  </a:extLst>
                </a:gridCol>
              </a:tblGrid>
              <a:tr h="457542">
                <a:tc>
                  <a:txBody>
                    <a:bodyPr/>
                    <a:lstStyle/>
                    <a:p>
                      <a:pPr algn="ctr"/>
                      <a:r>
                        <a:rPr lang="en-US" sz="1000" b="1" i="0"/>
                        <a:t>Persistent Customer Identifier/Links</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1907891"/>
                  </a:ext>
                </a:extLst>
              </a:tr>
              <a:tr h="457542">
                <a:tc>
                  <a:txBody>
                    <a:bodyPr/>
                    <a:lstStyle/>
                    <a:p>
                      <a:pPr algn="ctr"/>
                      <a:r>
                        <a:rPr lang="en-US" sz="1000" b="1" i="0"/>
                        <a:t>Mastered Data/     At Point Of Action</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3925824"/>
                  </a:ext>
                </a:extLst>
              </a:tr>
              <a:tr h="457542">
                <a:tc>
                  <a:txBody>
                    <a:bodyPr/>
                    <a:lstStyle/>
                    <a:p>
                      <a:pPr algn="ctr"/>
                      <a:r>
                        <a:rPr lang="en-US" sz="1000" b="1" i="0"/>
                        <a:t>Single 360 Real-Time Data View</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3399378"/>
                  </a:ext>
                </a:extLst>
              </a:tr>
              <a:tr h="457542">
                <a:tc>
                  <a:txBody>
                    <a:bodyPr/>
                    <a:lstStyle/>
                    <a:p>
                      <a:pPr algn="ctr"/>
                      <a:r>
                        <a:rPr lang="en-US" sz="1000" b="1" i="0"/>
                        <a:t>Digital Insights/ Pattern Mgmt.</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5421115"/>
                  </a:ext>
                </a:extLst>
              </a:tr>
              <a:tr h="457542">
                <a:tc>
                  <a:txBody>
                    <a:bodyPr/>
                    <a:lstStyle/>
                    <a:p>
                      <a:pPr algn="ctr"/>
                      <a:r>
                        <a:rPr lang="en-US" sz="1000" b="1" i="0"/>
                        <a:t>Integrated / Omni Campaign Mgmt.</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7733230"/>
                  </a:ext>
                </a:extLst>
              </a:tr>
              <a:tr h="457542">
                <a:tc>
                  <a:txBody>
                    <a:bodyPr/>
                    <a:lstStyle/>
                    <a:p>
                      <a:pPr algn="ctr"/>
                      <a:r>
                        <a:rPr lang="en-US" sz="1000" b="1" i="0"/>
                        <a:t>CSR Analytics &amp; Optimization</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8529604"/>
                  </a:ext>
                </a:extLst>
              </a:tr>
              <a:tr h="457542">
                <a:tc>
                  <a:txBody>
                    <a:bodyPr/>
                    <a:lstStyle/>
                    <a:p>
                      <a:pPr algn="ctr"/>
                      <a:r>
                        <a:rPr lang="en-US" sz="1000" b="1" i="0"/>
                        <a:t>Actionable Insights / Longitudinal View</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6818470"/>
                  </a:ext>
                </a:extLst>
              </a:tr>
              <a:tr h="457542">
                <a:tc>
                  <a:txBody>
                    <a:bodyPr/>
                    <a:lstStyle/>
                    <a:p>
                      <a:pPr algn="ctr"/>
                      <a:r>
                        <a:rPr lang="en-US" sz="1000" b="1" i="0"/>
                        <a:t>Situational Awareness </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4974706"/>
                  </a:ext>
                </a:extLst>
              </a:tr>
            </a:tbl>
          </a:graphicData>
        </a:graphic>
      </p:graphicFrame>
      <p:sp>
        <p:nvSpPr>
          <p:cNvPr id="20" name="TextBox 19">
            <a:extLst>
              <a:ext uri="{FF2B5EF4-FFF2-40B4-BE49-F238E27FC236}">
                <a16:creationId xmlns:a16="http://schemas.microsoft.com/office/drawing/2014/main" id="{CA3BAE86-A57C-441C-B438-B5DD59597D33}"/>
              </a:ext>
            </a:extLst>
          </p:cNvPr>
          <p:cNvSpPr txBox="1"/>
          <p:nvPr/>
        </p:nvSpPr>
        <p:spPr>
          <a:xfrm>
            <a:off x="5528607" y="773721"/>
            <a:ext cx="2970685" cy="338554"/>
          </a:xfrm>
          <a:prstGeom prst="rect">
            <a:avLst/>
          </a:prstGeom>
          <a:noFill/>
        </p:spPr>
        <p:txBody>
          <a:bodyPr wrap="none" rtlCol="0">
            <a:spAutoFit/>
          </a:bodyPr>
          <a:lstStyle/>
          <a:p>
            <a:r>
              <a:rPr lang="en-US" sz="1600" b="1" i="1">
                <a:solidFill>
                  <a:schemeClr val="tx2">
                    <a:lumMod val="50000"/>
                  </a:schemeClr>
                </a:solidFill>
              </a:rPr>
              <a:t>Business Value Creation</a:t>
            </a:r>
          </a:p>
        </p:txBody>
      </p:sp>
      <p:sp>
        <p:nvSpPr>
          <p:cNvPr id="3" name="Rectangle: Rounded Corners 2">
            <a:extLst>
              <a:ext uri="{FF2B5EF4-FFF2-40B4-BE49-F238E27FC236}">
                <a16:creationId xmlns:a16="http://schemas.microsoft.com/office/drawing/2014/main" id="{F23FB121-69FB-4021-823F-196913D0084E}"/>
              </a:ext>
            </a:extLst>
          </p:cNvPr>
          <p:cNvSpPr/>
          <p:nvPr/>
        </p:nvSpPr>
        <p:spPr>
          <a:xfrm rot="16200000">
            <a:off x="-1795567" y="3992153"/>
            <a:ext cx="3984914" cy="39377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Data-Enabled Capabilities/Outcomes</a:t>
            </a:r>
          </a:p>
        </p:txBody>
      </p:sp>
      <p:grpSp>
        <p:nvGrpSpPr>
          <p:cNvPr id="35" name="Group 34">
            <a:extLst>
              <a:ext uri="{FF2B5EF4-FFF2-40B4-BE49-F238E27FC236}">
                <a16:creationId xmlns:a16="http://schemas.microsoft.com/office/drawing/2014/main" id="{D60DE5BC-0F36-4C4B-A3C5-929308CF3E6A}"/>
              </a:ext>
            </a:extLst>
          </p:cNvPr>
          <p:cNvGrpSpPr/>
          <p:nvPr/>
        </p:nvGrpSpPr>
        <p:grpSpPr>
          <a:xfrm>
            <a:off x="5512454" y="5156608"/>
            <a:ext cx="348669" cy="344085"/>
            <a:chOff x="4616450" y="1330325"/>
            <a:chExt cx="455613" cy="460375"/>
          </a:xfrm>
        </p:grpSpPr>
        <p:sp>
          <p:nvSpPr>
            <p:cNvPr id="36" name="Oval 307">
              <a:extLst>
                <a:ext uri="{FF2B5EF4-FFF2-40B4-BE49-F238E27FC236}">
                  <a16:creationId xmlns:a16="http://schemas.microsoft.com/office/drawing/2014/main" id="{A27DAB2F-0983-4F3F-94A5-A7319A52C9B0}"/>
                </a:ext>
              </a:extLst>
            </p:cNvPr>
            <p:cNvSpPr>
              <a:spLocks noChangeArrowheads="1"/>
            </p:cNvSpPr>
            <p:nvPr/>
          </p:nvSpPr>
          <p:spPr bwMode="auto">
            <a:xfrm rot="5400000">
              <a:off x="4618038" y="1328737"/>
              <a:ext cx="452438" cy="455613"/>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 name="Arc 308">
              <a:extLst>
                <a:ext uri="{FF2B5EF4-FFF2-40B4-BE49-F238E27FC236}">
                  <a16:creationId xmlns:a16="http://schemas.microsoft.com/office/drawing/2014/main" id="{E239645F-2A57-43FF-A2B9-4FBB7251694E}"/>
                </a:ext>
              </a:extLst>
            </p:cNvPr>
            <p:cNvSpPr>
              <a:spLocks/>
            </p:cNvSpPr>
            <p:nvPr/>
          </p:nvSpPr>
          <p:spPr bwMode="auto">
            <a:xfrm rot="5400000">
              <a:off x="4725988" y="1447800"/>
              <a:ext cx="233362" cy="452438"/>
            </a:xfrm>
            <a:custGeom>
              <a:avLst/>
              <a:gdLst>
                <a:gd name="T0" fmla="*/ 0 w 22026"/>
                <a:gd name="T1" fmla="*/ 4608 h 43200"/>
                <a:gd name="T2" fmla="*/ 427004 w 22026"/>
                <a:gd name="T3" fmla="*/ 49626050 h 43200"/>
                <a:gd name="T4" fmla="*/ 506592 w 22026"/>
                <a:gd name="T5" fmla="*/ 24813030 h 43200"/>
                <a:gd name="T6" fmla="*/ 0 60000 65536"/>
                <a:gd name="T7" fmla="*/ 0 60000 65536"/>
                <a:gd name="T8" fmla="*/ 0 60000 65536"/>
                <a:gd name="T9" fmla="*/ 0 w 22026"/>
                <a:gd name="T10" fmla="*/ 0 h 43200"/>
                <a:gd name="T11" fmla="*/ 22026 w 22026"/>
                <a:gd name="T12" fmla="*/ 43200 h 43200"/>
              </a:gdLst>
              <a:ahLst/>
              <a:cxnLst>
                <a:cxn ang="T6">
                  <a:pos x="T0" y="T1"/>
                </a:cxn>
                <a:cxn ang="T7">
                  <a:pos x="T2" y="T3"/>
                </a:cxn>
                <a:cxn ang="T8">
                  <a:pos x="T4" y="T5"/>
                </a:cxn>
              </a:cxnLst>
              <a:rect l="T9" t="T10" r="T11" b="T12"/>
              <a:pathLst>
                <a:path w="22026" h="43200" fill="none"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path>
                <a:path w="22026" h="43200" stroke="0"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lnTo>
                    <a:pt x="426" y="21600"/>
                  </a:lnTo>
                  <a:lnTo>
                    <a:pt x="0" y="4"/>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38" name="Group 37">
            <a:extLst>
              <a:ext uri="{FF2B5EF4-FFF2-40B4-BE49-F238E27FC236}">
                <a16:creationId xmlns:a16="http://schemas.microsoft.com/office/drawing/2014/main" id="{2CFD30A4-3E55-4B68-92CD-0B44314F73F2}"/>
              </a:ext>
            </a:extLst>
          </p:cNvPr>
          <p:cNvGrpSpPr/>
          <p:nvPr/>
        </p:nvGrpSpPr>
        <p:grpSpPr>
          <a:xfrm>
            <a:off x="11112826" y="4238794"/>
            <a:ext cx="345024" cy="336966"/>
            <a:chOff x="1193800" y="1335088"/>
            <a:chExt cx="450850" cy="450850"/>
          </a:xfrm>
        </p:grpSpPr>
        <p:sp>
          <p:nvSpPr>
            <p:cNvPr id="39" name="Oval 319">
              <a:extLst>
                <a:ext uri="{FF2B5EF4-FFF2-40B4-BE49-F238E27FC236}">
                  <a16:creationId xmlns:a16="http://schemas.microsoft.com/office/drawing/2014/main" id="{E7DC735F-A397-4631-9910-04343112A9DE}"/>
                </a:ext>
              </a:extLst>
            </p:cNvPr>
            <p:cNvSpPr>
              <a:spLocks noChangeArrowheads="1"/>
            </p:cNvSpPr>
            <p:nvPr/>
          </p:nvSpPr>
          <p:spPr bwMode="auto">
            <a:xfrm>
              <a:off x="1193800" y="1335088"/>
              <a:ext cx="450850" cy="450850"/>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 name="Arc 320">
              <a:extLst>
                <a:ext uri="{FF2B5EF4-FFF2-40B4-BE49-F238E27FC236}">
                  <a16:creationId xmlns:a16="http://schemas.microsoft.com/office/drawing/2014/main" id="{656C40F4-2598-4C6D-9E66-B45AD24B5A63}"/>
                </a:ext>
              </a:extLst>
            </p:cNvPr>
            <p:cNvSpPr>
              <a:spLocks/>
            </p:cNvSpPr>
            <p:nvPr/>
          </p:nvSpPr>
          <p:spPr bwMode="auto">
            <a:xfrm>
              <a:off x="1419225" y="1335088"/>
              <a:ext cx="225425" cy="225425"/>
            </a:xfrm>
            <a:custGeom>
              <a:avLst/>
              <a:gdLst>
                <a:gd name="T0" fmla="*/ 0 w 21600"/>
                <a:gd name="T1" fmla="*/ 0 h 21868"/>
                <a:gd name="T2" fmla="*/ 24550379 w 21600"/>
                <a:gd name="T3" fmla="*/ 23954550 h 21868"/>
                <a:gd name="T4" fmla="*/ 0 w 21600"/>
                <a:gd name="T5" fmla="*/ 23660945 h 21868"/>
                <a:gd name="T6" fmla="*/ 0 60000 65536"/>
                <a:gd name="T7" fmla="*/ 0 60000 65536"/>
                <a:gd name="T8" fmla="*/ 0 60000 65536"/>
                <a:gd name="T9" fmla="*/ 0 w 21600"/>
                <a:gd name="T10" fmla="*/ 0 h 21868"/>
                <a:gd name="T11" fmla="*/ 21600 w 21600"/>
                <a:gd name="T12" fmla="*/ 21868 h 21868"/>
              </a:gdLst>
              <a:ahLst/>
              <a:cxnLst>
                <a:cxn ang="T6">
                  <a:pos x="T0" y="T1"/>
                </a:cxn>
                <a:cxn ang="T7">
                  <a:pos x="T2" y="T3"/>
                </a:cxn>
                <a:cxn ang="T8">
                  <a:pos x="T4" y="T5"/>
                </a:cxn>
              </a:cxnLst>
              <a:rect l="T9" t="T10" r="T11" b="T12"/>
              <a:pathLst>
                <a:path w="21600" h="21868" fill="none" extrusionOk="0">
                  <a:moveTo>
                    <a:pt x="-1" y="0"/>
                  </a:moveTo>
                  <a:cubicBezTo>
                    <a:pt x="11929" y="0"/>
                    <a:pt x="21600" y="9670"/>
                    <a:pt x="21600" y="21600"/>
                  </a:cubicBezTo>
                  <a:cubicBezTo>
                    <a:pt x="21600" y="21689"/>
                    <a:pt x="21599" y="21778"/>
                    <a:pt x="21598" y="21868"/>
                  </a:cubicBezTo>
                </a:path>
                <a:path w="21600" h="21868" stroke="0" extrusionOk="0">
                  <a:moveTo>
                    <a:pt x="-1" y="0"/>
                  </a:moveTo>
                  <a:cubicBezTo>
                    <a:pt x="11929" y="0"/>
                    <a:pt x="21600" y="9670"/>
                    <a:pt x="21600" y="21600"/>
                  </a:cubicBezTo>
                  <a:cubicBezTo>
                    <a:pt x="21600" y="21689"/>
                    <a:pt x="21599" y="21778"/>
                    <a:pt x="21598" y="21868"/>
                  </a:cubicBezTo>
                  <a:lnTo>
                    <a:pt x="0" y="21600"/>
                  </a:lnTo>
                  <a:lnTo>
                    <a:pt x="-1" y="0"/>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41" name="Group 40">
            <a:extLst>
              <a:ext uri="{FF2B5EF4-FFF2-40B4-BE49-F238E27FC236}">
                <a16:creationId xmlns:a16="http://schemas.microsoft.com/office/drawing/2014/main" id="{F21201E7-59D7-4B6F-B1B2-67E8F04E0EED}"/>
              </a:ext>
            </a:extLst>
          </p:cNvPr>
          <p:cNvGrpSpPr/>
          <p:nvPr/>
        </p:nvGrpSpPr>
        <p:grpSpPr>
          <a:xfrm>
            <a:off x="5511239" y="4235235"/>
            <a:ext cx="351098" cy="344085"/>
            <a:chOff x="6904038" y="1330325"/>
            <a:chExt cx="458787" cy="460375"/>
          </a:xfrm>
        </p:grpSpPr>
        <p:sp>
          <p:nvSpPr>
            <p:cNvPr id="42" name="Oval 331">
              <a:extLst>
                <a:ext uri="{FF2B5EF4-FFF2-40B4-BE49-F238E27FC236}">
                  <a16:creationId xmlns:a16="http://schemas.microsoft.com/office/drawing/2014/main" id="{5F00DD6A-1862-4F21-99C2-0DDD8EAB2F0A}"/>
                </a:ext>
              </a:extLst>
            </p:cNvPr>
            <p:cNvSpPr>
              <a:spLocks noChangeArrowheads="1"/>
            </p:cNvSpPr>
            <p:nvPr/>
          </p:nvSpPr>
          <p:spPr bwMode="auto">
            <a:xfrm flipV="1">
              <a:off x="6907213" y="1330325"/>
              <a:ext cx="455612" cy="452438"/>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 name="Arc 332">
              <a:extLst>
                <a:ext uri="{FF2B5EF4-FFF2-40B4-BE49-F238E27FC236}">
                  <a16:creationId xmlns:a16="http://schemas.microsoft.com/office/drawing/2014/main" id="{41E0A29B-3D67-44CD-8B1A-55E0326A5221}"/>
                </a:ext>
              </a:extLst>
            </p:cNvPr>
            <p:cNvSpPr>
              <a:spLocks/>
            </p:cNvSpPr>
            <p:nvPr/>
          </p:nvSpPr>
          <p:spPr bwMode="auto">
            <a:xfrm flipV="1">
              <a:off x="6904038" y="1335088"/>
              <a:ext cx="455612" cy="455612"/>
            </a:xfrm>
            <a:custGeom>
              <a:avLst/>
              <a:gdLst>
                <a:gd name="T0" fmla="*/ 25497955 w 43197"/>
                <a:gd name="T1" fmla="*/ 50677828 h 43200"/>
                <a:gd name="T2" fmla="*/ 50684860 w 43197"/>
                <a:gd name="T3" fmla="*/ 24921238 h 43200"/>
                <a:gd name="T4" fmla="*/ 25344207 w 43197"/>
                <a:gd name="T5" fmla="*/ 25338914 h 43200"/>
                <a:gd name="T6" fmla="*/ 0 60000 65536"/>
                <a:gd name="T7" fmla="*/ 0 60000 65536"/>
                <a:gd name="T8" fmla="*/ 0 60000 65536"/>
                <a:gd name="T9" fmla="*/ 0 w 43197"/>
                <a:gd name="T10" fmla="*/ 0 h 43200"/>
                <a:gd name="T11" fmla="*/ 43197 w 43197"/>
                <a:gd name="T12" fmla="*/ 43200 h 43200"/>
              </a:gdLst>
              <a:ahLst/>
              <a:cxnLst>
                <a:cxn ang="T6">
                  <a:pos x="T0" y="T1"/>
                </a:cxn>
                <a:cxn ang="T7">
                  <a:pos x="T2" y="T3"/>
                </a:cxn>
                <a:cxn ang="T8">
                  <a:pos x="T4" y="T5"/>
                </a:cxn>
              </a:cxnLst>
              <a:rect l="T9" t="T10" r="T11" b="T12"/>
              <a:pathLst>
                <a:path w="43197" h="43200" fill="none" extrusionOk="0">
                  <a:moveTo>
                    <a:pt x="21730" y="43199"/>
                  </a:moveTo>
                  <a:cubicBezTo>
                    <a:pt x="21687" y="43199"/>
                    <a:pt x="21643" y="43199"/>
                    <a:pt x="21600" y="43200"/>
                  </a:cubicBezTo>
                  <a:cubicBezTo>
                    <a:pt x="9670" y="43200"/>
                    <a:pt x="0" y="33529"/>
                    <a:pt x="0" y="21600"/>
                  </a:cubicBezTo>
                  <a:cubicBezTo>
                    <a:pt x="0" y="9670"/>
                    <a:pt x="9670" y="0"/>
                    <a:pt x="21600" y="0"/>
                  </a:cubicBezTo>
                  <a:cubicBezTo>
                    <a:pt x="33390" y="-1"/>
                    <a:pt x="43002" y="9455"/>
                    <a:pt x="43197" y="21243"/>
                  </a:cubicBezTo>
                </a:path>
                <a:path w="43197" h="43200" stroke="0" extrusionOk="0">
                  <a:moveTo>
                    <a:pt x="21730" y="43199"/>
                  </a:moveTo>
                  <a:cubicBezTo>
                    <a:pt x="21687" y="43199"/>
                    <a:pt x="21643" y="43199"/>
                    <a:pt x="21600" y="43200"/>
                  </a:cubicBezTo>
                  <a:cubicBezTo>
                    <a:pt x="9670" y="43200"/>
                    <a:pt x="0" y="33529"/>
                    <a:pt x="0" y="21600"/>
                  </a:cubicBezTo>
                  <a:cubicBezTo>
                    <a:pt x="0" y="9670"/>
                    <a:pt x="9670" y="0"/>
                    <a:pt x="21600" y="0"/>
                  </a:cubicBezTo>
                  <a:cubicBezTo>
                    <a:pt x="33390" y="-1"/>
                    <a:pt x="43002" y="9455"/>
                    <a:pt x="43197" y="21243"/>
                  </a:cubicBezTo>
                  <a:lnTo>
                    <a:pt x="21600" y="21600"/>
                  </a:lnTo>
                  <a:lnTo>
                    <a:pt x="21730" y="43199"/>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44" name="Oval 336">
            <a:extLst>
              <a:ext uri="{FF2B5EF4-FFF2-40B4-BE49-F238E27FC236}">
                <a16:creationId xmlns:a16="http://schemas.microsoft.com/office/drawing/2014/main" id="{7BF2431F-77C3-4EF8-89ED-2D422656D017}"/>
              </a:ext>
            </a:extLst>
          </p:cNvPr>
          <p:cNvSpPr>
            <a:spLocks noChangeArrowheads="1"/>
          </p:cNvSpPr>
          <p:nvPr/>
        </p:nvSpPr>
        <p:spPr bwMode="auto">
          <a:xfrm flipH="1">
            <a:off x="4023054" y="3788889"/>
            <a:ext cx="345024" cy="336966"/>
          </a:xfrm>
          <a:prstGeom prst="ellipse">
            <a:avLst/>
          </a:prstGeom>
          <a:solidFill>
            <a:srgbClr val="0673AE"/>
          </a:solidFill>
          <a:ln w="9525">
            <a:solidFill>
              <a:srgbClr val="0673AE"/>
            </a:solidFill>
            <a:round/>
            <a:headEnd/>
            <a:tailEnd/>
          </a:ln>
        </p:spPr>
        <p:txBody>
          <a:bodyPr wrap="squar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 name="Oval 336">
            <a:extLst>
              <a:ext uri="{FF2B5EF4-FFF2-40B4-BE49-F238E27FC236}">
                <a16:creationId xmlns:a16="http://schemas.microsoft.com/office/drawing/2014/main" id="{7022E917-FA6C-4DB3-A474-A4E48F484CD2}"/>
              </a:ext>
            </a:extLst>
          </p:cNvPr>
          <p:cNvSpPr>
            <a:spLocks noChangeArrowheads="1"/>
          </p:cNvSpPr>
          <p:nvPr/>
        </p:nvSpPr>
        <p:spPr bwMode="auto">
          <a:xfrm flipH="1">
            <a:off x="8387907" y="4238794"/>
            <a:ext cx="345024" cy="336966"/>
          </a:xfrm>
          <a:prstGeom prst="ellipse">
            <a:avLst/>
          </a:prstGeom>
          <a:solidFill>
            <a:srgbClr val="0673AE"/>
          </a:solidFill>
          <a:ln w="9525">
            <a:solidFill>
              <a:srgbClr val="0673AE"/>
            </a:solidFill>
            <a:round/>
            <a:headEnd/>
            <a:tailEnd/>
          </a:ln>
        </p:spPr>
        <p:txBody>
          <a:bodyPr wrap="squar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 name="Oval 336">
            <a:extLst>
              <a:ext uri="{FF2B5EF4-FFF2-40B4-BE49-F238E27FC236}">
                <a16:creationId xmlns:a16="http://schemas.microsoft.com/office/drawing/2014/main" id="{C7E28BF5-291A-48C3-9687-CB7E79B6B509}"/>
              </a:ext>
            </a:extLst>
          </p:cNvPr>
          <p:cNvSpPr>
            <a:spLocks noChangeArrowheads="1"/>
          </p:cNvSpPr>
          <p:nvPr/>
        </p:nvSpPr>
        <p:spPr bwMode="auto">
          <a:xfrm flipH="1">
            <a:off x="8387907" y="5160167"/>
            <a:ext cx="345024" cy="336966"/>
          </a:xfrm>
          <a:prstGeom prst="ellipse">
            <a:avLst/>
          </a:prstGeom>
          <a:solidFill>
            <a:srgbClr val="0673AE"/>
          </a:solidFill>
          <a:ln w="9525">
            <a:solidFill>
              <a:srgbClr val="0673AE"/>
            </a:solidFill>
            <a:round/>
            <a:headEnd/>
            <a:tailEnd/>
          </a:ln>
        </p:spPr>
        <p:txBody>
          <a:bodyPr wrap="squar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 name="Oval 336">
            <a:extLst>
              <a:ext uri="{FF2B5EF4-FFF2-40B4-BE49-F238E27FC236}">
                <a16:creationId xmlns:a16="http://schemas.microsoft.com/office/drawing/2014/main" id="{81CBA4E5-AB67-4379-B86A-4AB2AA78BE7D}"/>
              </a:ext>
            </a:extLst>
          </p:cNvPr>
          <p:cNvSpPr>
            <a:spLocks noChangeArrowheads="1"/>
          </p:cNvSpPr>
          <p:nvPr/>
        </p:nvSpPr>
        <p:spPr bwMode="auto">
          <a:xfrm flipH="1">
            <a:off x="11112826" y="5615965"/>
            <a:ext cx="345024" cy="336966"/>
          </a:xfrm>
          <a:prstGeom prst="ellipse">
            <a:avLst/>
          </a:prstGeom>
          <a:solidFill>
            <a:srgbClr val="0673AE"/>
          </a:solidFill>
          <a:ln w="9525">
            <a:solidFill>
              <a:srgbClr val="0673AE"/>
            </a:solidFill>
            <a:round/>
            <a:headEnd/>
            <a:tailEnd/>
          </a:ln>
        </p:spPr>
        <p:txBody>
          <a:bodyPr wrap="squar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49" name="Oval 336">
            <a:extLst>
              <a:ext uri="{FF2B5EF4-FFF2-40B4-BE49-F238E27FC236}">
                <a16:creationId xmlns:a16="http://schemas.microsoft.com/office/drawing/2014/main" id="{4844169C-841E-4026-8948-F835A023664D}"/>
              </a:ext>
            </a:extLst>
          </p:cNvPr>
          <p:cNvSpPr>
            <a:spLocks noChangeArrowheads="1"/>
          </p:cNvSpPr>
          <p:nvPr/>
        </p:nvSpPr>
        <p:spPr bwMode="auto">
          <a:xfrm flipH="1">
            <a:off x="11112826" y="5160167"/>
            <a:ext cx="345024" cy="336966"/>
          </a:xfrm>
          <a:prstGeom prst="ellipse">
            <a:avLst/>
          </a:prstGeom>
          <a:solidFill>
            <a:srgbClr val="0673AE"/>
          </a:solidFill>
          <a:ln w="9525">
            <a:solidFill>
              <a:srgbClr val="0673AE"/>
            </a:solidFill>
            <a:round/>
            <a:headEnd/>
            <a:tailEnd/>
          </a:ln>
        </p:spPr>
        <p:txBody>
          <a:bodyPr wrap="squar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50" name="Oval 336">
            <a:extLst>
              <a:ext uri="{FF2B5EF4-FFF2-40B4-BE49-F238E27FC236}">
                <a16:creationId xmlns:a16="http://schemas.microsoft.com/office/drawing/2014/main" id="{0CC195EA-811C-465A-8068-32BA22109797}"/>
              </a:ext>
            </a:extLst>
          </p:cNvPr>
          <p:cNvSpPr>
            <a:spLocks noChangeArrowheads="1"/>
          </p:cNvSpPr>
          <p:nvPr/>
        </p:nvSpPr>
        <p:spPr bwMode="auto">
          <a:xfrm flipH="1">
            <a:off x="11112826" y="3333890"/>
            <a:ext cx="345024" cy="336966"/>
          </a:xfrm>
          <a:prstGeom prst="ellipse">
            <a:avLst/>
          </a:prstGeom>
          <a:solidFill>
            <a:srgbClr val="0673AE"/>
          </a:solidFill>
          <a:ln w="9525">
            <a:solidFill>
              <a:srgbClr val="0673AE"/>
            </a:solidFill>
            <a:round/>
            <a:headEnd/>
            <a:tailEnd/>
          </a:ln>
        </p:spPr>
        <p:txBody>
          <a:bodyPr wrap="squar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51" name="Oval 336">
            <a:extLst>
              <a:ext uri="{FF2B5EF4-FFF2-40B4-BE49-F238E27FC236}">
                <a16:creationId xmlns:a16="http://schemas.microsoft.com/office/drawing/2014/main" id="{C0C47061-4880-42BE-8E4C-361E79562A63}"/>
              </a:ext>
            </a:extLst>
          </p:cNvPr>
          <p:cNvSpPr>
            <a:spLocks noChangeArrowheads="1"/>
          </p:cNvSpPr>
          <p:nvPr/>
        </p:nvSpPr>
        <p:spPr bwMode="auto">
          <a:xfrm flipH="1">
            <a:off x="2558879" y="2871537"/>
            <a:ext cx="345024" cy="336966"/>
          </a:xfrm>
          <a:prstGeom prst="ellipse">
            <a:avLst/>
          </a:prstGeom>
          <a:solidFill>
            <a:srgbClr val="0673AE"/>
          </a:solidFill>
          <a:ln w="9525">
            <a:solidFill>
              <a:srgbClr val="0673AE"/>
            </a:solidFill>
            <a:round/>
            <a:headEnd/>
            <a:tailEnd/>
          </a:ln>
        </p:spPr>
        <p:txBody>
          <a:bodyPr wrap="squar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52" name="Oval 336">
            <a:extLst>
              <a:ext uri="{FF2B5EF4-FFF2-40B4-BE49-F238E27FC236}">
                <a16:creationId xmlns:a16="http://schemas.microsoft.com/office/drawing/2014/main" id="{4A654768-3844-4B52-BA7B-60AEFF54D46F}"/>
              </a:ext>
            </a:extLst>
          </p:cNvPr>
          <p:cNvSpPr>
            <a:spLocks noChangeArrowheads="1"/>
          </p:cNvSpPr>
          <p:nvPr/>
        </p:nvSpPr>
        <p:spPr bwMode="auto">
          <a:xfrm flipH="1">
            <a:off x="2558879" y="2421014"/>
            <a:ext cx="345024" cy="336966"/>
          </a:xfrm>
          <a:prstGeom prst="ellipse">
            <a:avLst/>
          </a:prstGeom>
          <a:solidFill>
            <a:srgbClr val="0673AE"/>
          </a:solidFill>
          <a:ln w="9525">
            <a:solidFill>
              <a:srgbClr val="0673AE"/>
            </a:solidFill>
            <a:round/>
            <a:headEnd/>
            <a:tailEnd/>
          </a:ln>
        </p:spPr>
        <p:txBody>
          <a:bodyPr wrap="squar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53" name="Group 52">
            <a:extLst>
              <a:ext uri="{FF2B5EF4-FFF2-40B4-BE49-F238E27FC236}">
                <a16:creationId xmlns:a16="http://schemas.microsoft.com/office/drawing/2014/main" id="{2C6F0A46-348A-496E-B3F5-E10B3CE30406}"/>
              </a:ext>
            </a:extLst>
          </p:cNvPr>
          <p:cNvGrpSpPr/>
          <p:nvPr/>
        </p:nvGrpSpPr>
        <p:grpSpPr>
          <a:xfrm>
            <a:off x="4020017" y="4708273"/>
            <a:ext cx="351098" cy="344085"/>
            <a:chOff x="6904038" y="1330325"/>
            <a:chExt cx="458787" cy="460375"/>
          </a:xfrm>
        </p:grpSpPr>
        <p:sp>
          <p:nvSpPr>
            <p:cNvPr id="54" name="Oval 331">
              <a:extLst>
                <a:ext uri="{FF2B5EF4-FFF2-40B4-BE49-F238E27FC236}">
                  <a16:creationId xmlns:a16="http://schemas.microsoft.com/office/drawing/2014/main" id="{B96B6D0B-9416-45C1-821F-CEF472595182}"/>
                </a:ext>
              </a:extLst>
            </p:cNvPr>
            <p:cNvSpPr>
              <a:spLocks noChangeArrowheads="1"/>
            </p:cNvSpPr>
            <p:nvPr/>
          </p:nvSpPr>
          <p:spPr bwMode="auto">
            <a:xfrm flipV="1">
              <a:off x="6907213" y="1330325"/>
              <a:ext cx="455612" cy="452438"/>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55" name="Arc 332">
              <a:extLst>
                <a:ext uri="{FF2B5EF4-FFF2-40B4-BE49-F238E27FC236}">
                  <a16:creationId xmlns:a16="http://schemas.microsoft.com/office/drawing/2014/main" id="{77B15F2C-34DB-4EAE-A0A9-9DD81ED42555}"/>
                </a:ext>
              </a:extLst>
            </p:cNvPr>
            <p:cNvSpPr>
              <a:spLocks/>
            </p:cNvSpPr>
            <p:nvPr/>
          </p:nvSpPr>
          <p:spPr bwMode="auto">
            <a:xfrm flipV="1">
              <a:off x="6904038" y="1335088"/>
              <a:ext cx="455612" cy="455612"/>
            </a:xfrm>
            <a:custGeom>
              <a:avLst/>
              <a:gdLst>
                <a:gd name="T0" fmla="*/ 25497955 w 43197"/>
                <a:gd name="T1" fmla="*/ 50677828 h 43200"/>
                <a:gd name="T2" fmla="*/ 50684860 w 43197"/>
                <a:gd name="T3" fmla="*/ 24921238 h 43200"/>
                <a:gd name="T4" fmla="*/ 25344207 w 43197"/>
                <a:gd name="T5" fmla="*/ 25338914 h 43200"/>
                <a:gd name="T6" fmla="*/ 0 60000 65536"/>
                <a:gd name="T7" fmla="*/ 0 60000 65536"/>
                <a:gd name="T8" fmla="*/ 0 60000 65536"/>
                <a:gd name="T9" fmla="*/ 0 w 43197"/>
                <a:gd name="T10" fmla="*/ 0 h 43200"/>
                <a:gd name="T11" fmla="*/ 43197 w 43197"/>
                <a:gd name="T12" fmla="*/ 43200 h 43200"/>
              </a:gdLst>
              <a:ahLst/>
              <a:cxnLst>
                <a:cxn ang="T6">
                  <a:pos x="T0" y="T1"/>
                </a:cxn>
                <a:cxn ang="T7">
                  <a:pos x="T2" y="T3"/>
                </a:cxn>
                <a:cxn ang="T8">
                  <a:pos x="T4" y="T5"/>
                </a:cxn>
              </a:cxnLst>
              <a:rect l="T9" t="T10" r="T11" b="T12"/>
              <a:pathLst>
                <a:path w="43197" h="43200" fill="none" extrusionOk="0">
                  <a:moveTo>
                    <a:pt x="21730" y="43199"/>
                  </a:moveTo>
                  <a:cubicBezTo>
                    <a:pt x="21687" y="43199"/>
                    <a:pt x="21643" y="43199"/>
                    <a:pt x="21600" y="43200"/>
                  </a:cubicBezTo>
                  <a:cubicBezTo>
                    <a:pt x="9670" y="43200"/>
                    <a:pt x="0" y="33529"/>
                    <a:pt x="0" y="21600"/>
                  </a:cubicBezTo>
                  <a:cubicBezTo>
                    <a:pt x="0" y="9670"/>
                    <a:pt x="9670" y="0"/>
                    <a:pt x="21600" y="0"/>
                  </a:cubicBezTo>
                  <a:cubicBezTo>
                    <a:pt x="33390" y="-1"/>
                    <a:pt x="43002" y="9455"/>
                    <a:pt x="43197" y="21243"/>
                  </a:cubicBezTo>
                </a:path>
                <a:path w="43197" h="43200" stroke="0" extrusionOk="0">
                  <a:moveTo>
                    <a:pt x="21730" y="43199"/>
                  </a:moveTo>
                  <a:cubicBezTo>
                    <a:pt x="21687" y="43199"/>
                    <a:pt x="21643" y="43199"/>
                    <a:pt x="21600" y="43200"/>
                  </a:cubicBezTo>
                  <a:cubicBezTo>
                    <a:pt x="9670" y="43200"/>
                    <a:pt x="0" y="33529"/>
                    <a:pt x="0" y="21600"/>
                  </a:cubicBezTo>
                  <a:cubicBezTo>
                    <a:pt x="0" y="9670"/>
                    <a:pt x="9670" y="0"/>
                    <a:pt x="21600" y="0"/>
                  </a:cubicBezTo>
                  <a:cubicBezTo>
                    <a:pt x="33390" y="-1"/>
                    <a:pt x="43002" y="9455"/>
                    <a:pt x="43197" y="21243"/>
                  </a:cubicBezTo>
                  <a:lnTo>
                    <a:pt x="21600" y="21600"/>
                  </a:lnTo>
                  <a:lnTo>
                    <a:pt x="21730" y="43199"/>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6" name="Group 55">
            <a:extLst>
              <a:ext uri="{FF2B5EF4-FFF2-40B4-BE49-F238E27FC236}">
                <a16:creationId xmlns:a16="http://schemas.microsoft.com/office/drawing/2014/main" id="{C0732480-165B-49F4-A9A8-9E11E328A46A}"/>
              </a:ext>
            </a:extLst>
          </p:cNvPr>
          <p:cNvGrpSpPr/>
          <p:nvPr/>
        </p:nvGrpSpPr>
        <p:grpSpPr>
          <a:xfrm>
            <a:off x="9753600" y="3330331"/>
            <a:ext cx="351098" cy="344085"/>
            <a:chOff x="6904038" y="1330325"/>
            <a:chExt cx="458787" cy="460375"/>
          </a:xfrm>
        </p:grpSpPr>
        <p:sp>
          <p:nvSpPr>
            <p:cNvPr id="57" name="Oval 331">
              <a:extLst>
                <a:ext uri="{FF2B5EF4-FFF2-40B4-BE49-F238E27FC236}">
                  <a16:creationId xmlns:a16="http://schemas.microsoft.com/office/drawing/2014/main" id="{1D01B33E-5DA3-4562-BA76-9F7F56663C24}"/>
                </a:ext>
              </a:extLst>
            </p:cNvPr>
            <p:cNvSpPr>
              <a:spLocks noChangeArrowheads="1"/>
            </p:cNvSpPr>
            <p:nvPr/>
          </p:nvSpPr>
          <p:spPr bwMode="auto">
            <a:xfrm flipV="1">
              <a:off x="6907213" y="1330325"/>
              <a:ext cx="455612" cy="452438"/>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58" name="Arc 332">
              <a:extLst>
                <a:ext uri="{FF2B5EF4-FFF2-40B4-BE49-F238E27FC236}">
                  <a16:creationId xmlns:a16="http://schemas.microsoft.com/office/drawing/2014/main" id="{E6AE2DC2-B83D-4EEA-AA76-2EABE818B421}"/>
                </a:ext>
              </a:extLst>
            </p:cNvPr>
            <p:cNvSpPr>
              <a:spLocks/>
            </p:cNvSpPr>
            <p:nvPr/>
          </p:nvSpPr>
          <p:spPr bwMode="auto">
            <a:xfrm flipV="1">
              <a:off x="6904038" y="1335088"/>
              <a:ext cx="455612" cy="455612"/>
            </a:xfrm>
            <a:custGeom>
              <a:avLst/>
              <a:gdLst>
                <a:gd name="T0" fmla="*/ 25497955 w 43197"/>
                <a:gd name="T1" fmla="*/ 50677828 h 43200"/>
                <a:gd name="T2" fmla="*/ 50684860 w 43197"/>
                <a:gd name="T3" fmla="*/ 24921238 h 43200"/>
                <a:gd name="T4" fmla="*/ 25344207 w 43197"/>
                <a:gd name="T5" fmla="*/ 25338914 h 43200"/>
                <a:gd name="T6" fmla="*/ 0 60000 65536"/>
                <a:gd name="T7" fmla="*/ 0 60000 65536"/>
                <a:gd name="T8" fmla="*/ 0 60000 65536"/>
                <a:gd name="T9" fmla="*/ 0 w 43197"/>
                <a:gd name="T10" fmla="*/ 0 h 43200"/>
                <a:gd name="T11" fmla="*/ 43197 w 43197"/>
                <a:gd name="T12" fmla="*/ 43200 h 43200"/>
              </a:gdLst>
              <a:ahLst/>
              <a:cxnLst>
                <a:cxn ang="T6">
                  <a:pos x="T0" y="T1"/>
                </a:cxn>
                <a:cxn ang="T7">
                  <a:pos x="T2" y="T3"/>
                </a:cxn>
                <a:cxn ang="T8">
                  <a:pos x="T4" y="T5"/>
                </a:cxn>
              </a:cxnLst>
              <a:rect l="T9" t="T10" r="T11" b="T12"/>
              <a:pathLst>
                <a:path w="43197" h="43200" fill="none" extrusionOk="0">
                  <a:moveTo>
                    <a:pt x="21730" y="43199"/>
                  </a:moveTo>
                  <a:cubicBezTo>
                    <a:pt x="21687" y="43199"/>
                    <a:pt x="21643" y="43199"/>
                    <a:pt x="21600" y="43200"/>
                  </a:cubicBezTo>
                  <a:cubicBezTo>
                    <a:pt x="9670" y="43200"/>
                    <a:pt x="0" y="33529"/>
                    <a:pt x="0" y="21600"/>
                  </a:cubicBezTo>
                  <a:cubicBezTo>
                    <a:pt x="0" y="9670"/>
                    <a:pt x="9670" y="0"/>
                    <a:pt x="21600" y="0"/>
                  </a:cubicBezTo>
                  <a:cubicBezTo>
                    <a:pt x="33390" y="-1"/>
                    <a:pt x="43002" y="9455"/>
                    <a:pt x="43197" y="21243"/>
                  </a:cubicBezTo>
                </a:path>
                <a:path w="43197" h="43200" stroke="0" extrusionOk="0">
                  <a:moveTo>
                    <a:pt x="21730" y="43199"/>
                  </a:moveTo>
                  <a:cubicBezTo>
                    <a:pt x="21687" y="43199"/>
                    <a:pt x="21643" y="43199"/>
                    <a:pt x="21600" y="43200"/>
                  </a:cubicBezTo>
                  <a:cubicBezTo>
                    <a:pt x="9670" y="43200"/>
                    <a:pt x="0" y="33529"/>
                    <a:pt x="0" y="21600"/>
                  </a:cubicBezTo>
                  <a:cubicBezTo>
                    <a:pt x="0" y="9670"/>
                    <a:pt x="9670" y="0"/>
                    <a:pt x="21600" y="0"/>
                  </a:cubicBezTo>
                  <a:cubicBezTo>
                    <a:pt x="33390" y="-1"/>
                    <a:pt x="43002" y="9455"/>
                    <a:pt x="43197" y="21243"/>
                  </a:cubicBezTo>
                  <a:lnTo>
                    <a:pt x="21600" y="21600"/>
                  </a:lnTo>
                  <a:lnTo>
                    <a:pt x="21730" y="43199"/>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9" name="Group 58">
            <a:extLst>
              <a:ext uri="{FF2B5EF4-FFF2-40B4-BE49-F238E27FC236}">
                <a16:creationId xmlns:a16="http://schemas.microsoft.com/office/drawing/2014/main" id="{DEE570E1-F8E1-435C-B500-4236A0065741}"/>
              </a:ext>
            </a:extLst>
          </p:cNvPr>
          <p:cNvGrpSpPr/>
          <p:nvPr/>
        </p:nvGrpSpPr>
        <p:grpSpPr>
          <a:xfrm>
            <a:off x="2557057" y="4708273"/>
            <a:ext cx="348669" cy="344085"/>
            <a:chOff x="4616450" y="1330325"/>
            <a:chExt cx="455613" cy="460375"/>
          </a:xfrm>
        </p:grpSpPr>
        <p:sp>
          <p:nvSpPr>
            <p:cNvPr id="60" name="Oval 307">
              <a:extLst>
                <a:ext uri="{FF2B5EF4-FFF2-40B4-BE49-F238E27FC236}">
                  <a16:creationId xmlns:a16="http://schemas.microsoft.com/office/drawing/2014/main" id="{B23BD1A4-54A2-4841-9E54-BA038F40E824}"/>
                </a:ext>
              </a:extLst>
            </p:cNvPr>
            <p:cNvSpPr>
              <a:spLocks noChangeArrowheads="1"/>
            </p:cNvSpPr>
            <p:nvPr/>
          </p:nvSpPr>
          <p:spPr bwMode="auto">
            <a:xfrm rot="5400000">
              <a:off x="4618038" y="1328737"/>
              <a:ext cx="452438" cy="455613"/>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61" name="Arc 308">
              <a:extLst>
                <a:ext uri="{FF2B5EF4-FFF2-40B4-BE49-F238E27FC236}">
                  <a16:creationId xmlns:a16="http://schemas.microsoft.com/office/drawing/2014/main" id="{4F88B838-2FC3-44DD-A362-AE72DA011F7C}"/>
                </a:ext>
              </a:extLst>
            </p:cNvPr>
            <p:cNvSpPr>
              <a:spLocks/>
            </p:cNvSpPr>
            <p:nvPr/>
          </p:nvSpPr>
          <p:spPr bwMode="auto">
            <a:xfrm rot="5400000">
              <a:off x="4725988" y="1447800"/>
              <a:ext cx="233362" cy="452438"/>
            </a:xfrm>
            <a:custGeom>
              <a:avLst/>
              <a:gdLst>
                <a:gd name="T0" fmla="*/ 0 w 22026"/>
                <a:gd name="T1" fmla="*/ 4608 h 43200"/>
                <a:gd name="T2" fmla="*/ 427004 w 22026"/>
                <a:gd name="T3" fmla="*/ 49626050 h 43200"/>
                <a:gd name="T4" fmla="*/ 506592 w 22026"/>
                <a:gd name="T5" fmla="*/ 24813030 h 43200"/>
                <a:gd name="T6" fmla="*/ 0 60000 65536"/>
                <a:gd name="T7" fmla="*/ 0 60000 65536"/>
                <a:gd name="T8" fmla="*/ 0 60000 65536"/>
                <a:gd name="T9" fmla="*/ 0 w 22026"/>
                <a:gd name="T10" fmla="*/ 0 h 43200"/>
                <a:gd name="T11" fmla="*/ 22026 w 22026"/>
                <a:gd name="T12" fmla="*/ 43200 h 43200"/>
              </a:gdLst>
              <a:ahLst/>
              <a:cxnLst>
                <a:cxn ang="T6">
                  <a:pos x="T0" y="T1"/>
                </a:cxn>
                <a:cxn ang="T7">
                  <a:pos x="T2" y="T3"/>
                </a:cxn>
                <a:cxn ang="T8">
                  <a:pos x="T4" y="T5"/>
                </a:cxn>
              </a:cxnLst>
              <a:rect l="T9" t="T10" r="T11" b="T12"/>
              <a:pathLst>
                <a:path w="22026" h="43200" fill="none"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path>
                <a:path w="22026" h="43200" stroke="0"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lnTo>
                    <a:pt x="426" y="21600"/>
                  </a:lnTo>
                  <a:lnTo>
                    <a:pt x="0" y="4"/>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62" name="Group 61">
            <a:extLst>
              <a:ext uri="{FF2B5EF4-FFF2-40B4-BE49-F238E27FC236}">
                <a16:creationId xmlns:a16="http://schemas.microsoft.com/office/drawing/2014/main" id="{A6717F59-F0D4-4F63-B3C3-1773918E837A}"/>
              </a:ext>
            </a:extLst>
          </p:cNvPr>
          <p:cNvGrpSpPr/>
          <p:nvPr/>
        </p:nvGrpSpPr>
        <p:grpSpPr>
          <a:xfrm>
            <a:off x="9754815" y="4235235"/>
            <a:ext cx="348669" cy="344085"/>
            <a:chOff x="4616450" y="1330325"/>
            <a:chExt cx="455613" cy="460375"/>
          </a:xfrm>
        </p:grpSpPr>
        <p:sp>
          <p:nvSpPr>
            <p:cNvPr id="63" name="Oval 307">
              <a:extLst>
                <a:ext uri="{FF2B5EF4-FFF2-40B4-BE49-F238E27FC236}">
                  <a16:creationId xmlns:a16="http://schemas.microsoft.com/office/drawing/2014/main" id="{2B7B3948-55DC-42F9-8FDA-A7339E0C6CCE}"/>
                </a:ext>
              </a:extLst>
            </p:cNvPr>
            <p:cNvSpPr>
              <a:spLocks noChangeArrowheads="1"/>
            </p:cNvSpPr>
            <p:nvPr/>
          </p:nvSpPr>
          <p:spPr bwMode="auto">
            <a:xfrm rot="5400000">
              <a:off x="4618038" y="1328737"/>
              <a:ext cx="452438" cy="455613"/>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64" name="Arc 308">
              <a:extLst>
                <a:ext uri="{FF2B5EF4-FFF2-40B4-BE49-F238E27FC236}">
                  <a16:creationId xmlns:a16="http://schemas.microsoft.com/office/drawing/2014/main" id="{2BCB6D8D-20D0-4F8D-9C4D-50A3C16080F6}"/>
                </a:ext>
              </a:extLst>
            </p:cNvPr>
            <p:cNvSpPr>
              <a:spLocks/>
            </p:cNvSpPr>
            <p:nvPr/>
          </p:nvSpPr>
          <p:spPr bwMode="auto">
            <a:xfrm rot="5400000">
              <a:off x="4725988" y="1447800"/>
              <a:ext cx="233362" cy="452438"/>
            </a:xfrm>
            <a:custGeom>
              <a:avLst/>
              <a:gdLst>
                <a:gd name="T0" fmla="*/ 0 w 22026"/>
                <a:gd name="T1" fmla="*/ 4608 h 43200"/>
                <a:gd name="T2" fmla="*/ 427004 w 22026"/>
                <a:gd name="T3" fmla="*/ 49626050 h 43200"/>
                <a:gd name="T4" fmla="*/ 506592 w 22026"/>
                <a:gd name="T5" fmla="*/ 24813030 h 43200"/>
                <a:gd name="T6" fmla="*/ 0 60000 65536"/>
                <a:gd name="T7" fmla="*/ 0 60000 65536"/>
                <a:gd name="T8" fmla="*/ 0 60000 65536"/>
                <a:gd name="T9" fmla="*/ 0 w 22026"/>
                <a:gd name="T10" fmla="*/ 0 h 43200"/>
                <a:gd name="T11" fmla="*/ 22026 w 22026"/>
                <a:gd name="T12" fmla="*/ 43200 h 43200"/>
              </a:gdLst>
              <a:ahLst/>
              <a:cxnLst>
                <a:cxn ang="T6">
                  <a:pos x="T0" y="T1"/>
                </a:cxn>
                <a:cxn ang="T7">
                  <a:pos x="T2" y="T3"/>
                </a:cxn>
                <a:cxn ang="T8">
                  <a:pos x="T4" y="T5"/>
                </a:cxn>
              </a:cxnLst>
              <a:rect l="T9" t="T10" r="T11" b="T12"/>
              <a:pathLst>
                <a:path w="22026" h="43200" fill="none"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path>
                <a:path w="22026" h="43200" stroke="0"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lnTo>
                    <a:pt x="426" y="21600"/>
                  </a:lnTo>
                  <a:lnTo>
                    <a:pt x="0" y="4"/>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65" name="Group 64">
            <a:extLst>
              <a:ext uri="{FF2B5EF4-FFF2-40B4-BE49-F238E27FC236}">
                <a16:creationId xmlns:a16="http://schemas.microsoft.com/office/drawing/2014/main" id="{78DCC244-C8C8-42B3-A401-2EF00FB161C6}"/>
              </a:ext>
            </a:extLst>
          </p:cNvPr>
          <p:cNvGrpSpPr/>
          <p:nvPr/>
        </p:nvGrpSpPr>
        <p:grpSpPr>
          <a:xfrm>
            <a:off x="6929761" y="4235235"/>
            <a:ext cx="348669" cy="344085"/>
            <a:chOff x="4616450" y="1330325"/>
            <a:chExt cx="455613" cy="460375"/>
          </a:xfrm>
        </p:grpSpPr>
        <p:sp>
          <p:nvSpPr>
            <p:cNvPr id="66" name="Oval 307">
              <a:extLst>
                <a:ext uri="{FF2B5EF4-FFF2-40B4-BE49-F238E27FC236}">
                  <a16:creationId xmlns:a16="http://schemas.microsoft.com/office/drawing/2014/main" id="{68E9893C-8954-4C2A-88A0-5821AAE830A9}"/>
                </a:ext>
              </a:extLst>
            </p:cNvPr>
            <p:cNvSpPr>
              <a:spLocks noChangeArrowheads="1"/>
            </p:cNvSpPr>
            <p:nvPr/>
          </p:nvSpPr>
          <p:spPr bwMode="auto">
            <a:xfrm rot="5400000">
              <a:off x="4618038" y="1328737"/>
              <a:ext cx="452438" cy="455613"/>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67" name="Arc 308">
              <a:extLst>
                <a:ext uri="{FF2B5EF4-FFF2-40B4-BE49-F238E27FC236}">
                  <a16:creationId xmlns:a16="http://schemas.microsoft.com/office/drawing/2014/main" id="{F02DA3E2-19DF-4FA5-A8E0-153D9D8A3D20}"/>
                </a:ext>
              </a:extLst>
            </p:cNvPr>
            <p:cNvSpPr>
              <a:spLocks/>
            </p:cNvSpPr>
            <p:nvPr/>
          </p:nvSpPr>
          <p:spPr bwMode="auto">
            <a:xfrm rot="5400000">
              <a:off x="4725988" y="1447800"/>
              <a:ext cx="233362" cy="452438"/>
            </a:xfrm>
            <a:custGeom>
              <a:avLst/>
              <a:gdLst>
                <a:gd name="T0" fmla="*/ 0 w 22026"/>
                <a:gd name="T1" fmla="*/ 4608 h 43200"/>
                <a:gd name="T2" fmla="*/ 427004 w 22026"/>
                <a:gd name="T3" fmla="*/ 49626050 h 43200"/>
                <a:gd name="T4" fmla="*/ 506592 w 22026"/>
                <a:gd name="T5" fmla="*/ 24813030 h 43200"/>
                <a:gd name="T6" fmla="*/ 0 60000 65536"/>
                <a:gd name="T7" fmla="*/ 0 60000 65536"/>
                <a:gd name="T8" fmla="*/ 0 60000 65536"/>
                <a:gd name="T9" fmla="*/ 0 w 22026"/>
                <a:gd name="T10" fmla="*/ 0 h 43200"/>
                <a:gd name="T11" fmla="*/ 22026 w 22026"/>
                <a:gd name="T12" fmla="*/ 43200 h 43200"/>
              </a:gdLst>
              <a:ahLst/>
              <a:cxnLst>
                <a:cxn ang="T6">
                  <a:pos x="T0" y="T1"/>
                </a:cxn>
                <a:cxn ang="T7">
                  <a:pos x="T2" y="T3"/>
                </a:cxn>
                <a:cxn ang="T8">
                  <a:pos x="T4" y="T5"/>
                </a:cxn>
              </a:cxnLst>
              <a:rect l="T9" t="T10" r="T11" b="T12"/>
              <a:pathLst>
                <a:path w="22026" h="43200" fill="none"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path>
                <a:path w="22026" h="43200" stroke="0"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lnTo>
                    <a:pt x="426" y="21600"/>
                  </a:lnTo>
                  <a:lnTo>
                    <a:pt x="0" y="4"/>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68" name="Group 67">
            <a:extLst>
              <a:ext uri="{FF2B5EF4-FFF2-40B4-BE49-F238E27FC236}">
                <a16:creationId xmlns:a16="http://schemas.microsoft.com/office/drawing/2014/main" id="{BA43DA04-DE25-434C-8CA0-3507F18826FE}"/>
              </a:ext>
            </a:extLst>
          </p:cNvPr>
          <p:cNvGrpSpPr/>
          <p:nvPr/>
        </p:nvGrpSpPr>
        <p:grpSpPr>
          <a:xfrm>
            <a:off x="8386085" y="3785330"/>
            <a:ext cx="348669" cy="344085"/>
            <a:chOff x="4616450" y="1330325"/>
            <a:chExt cx="455613" cy="460375"/>
          </a:xfrm>
        </p:grpSpPr>
        <p:sp>
          <p:nvSpPr>
            <p:cNvPr id="69" name="Oval 307">
              <a:extLst>
                <a:ext uri="{FF2B5EF4-FFF2-40B4-BE49-F238E27FC236}">
                  <a16:creationId xmlns:a16="http://schemas.microsoft.com/office/drawing/2014/main" id="{84B61790-EE93-456B-857E-086ABB037C5C}"/>
                </a:ext>
              </a:extLst>
            </p:cNvPr>
            <p:cNvSpPr>
              <a:spLocks noChangeArrowheads="1"/>
            </p:cNvSpPr>
            <p:nvPr/>
          </p:nvSpPr>
          <p:spPr bwMode="auto">
            <a:xfrm rot="5400000">
              <a:off x="4618038" y="1328737"/>
              <a:ext cx="452438" cy="455613"/>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70" name="Arc 308">
              <a:extLst>
                <a:ext uri="{FF2B5EF4-FFF2-40B4-BE49-F238E27FC236}">
                  <a16:creationId xmlns:a16="http://schemas.microsoft.com/office/drawing/2014/main" id="{2925A18B-94B7-49F2-8E1A-199DAE212CE5}"/>
                </a:ext>
              </a:extLst>
            </p:cNvPr>
            <p:cNvSpPr>
              <a:spLocks/>
            </p:cNvSpPr>
            <p:nvPr/>
          </p:nvSpPr>
          <p:spPr bwMode="auto">
            <a:xfrm rot="5400000">
              <a:off x="4725988" y="1447800"/>
              <a:ext cx="233362" cy="452438"/>
            </a:xfrm>
            <a:custGeom>
              <a:avLst/>
              <a:gdLst>
                <a:gd name="T0" fmla="*/ 0 w 22026"/>
                <a:gd name="T1" fmla="*/ 4608 h 43200"/>
                <a:gd name="T2" fmla="*/ 427004 w 22026"/>
                <a:gd name="T3" fmla="*/ 49626050 h 43200"/>
                <a:gd name="T4" fmla="*/ 506592 w 22026"/>
                <a:gd name="T5" fmla="*/ 24813030 h 43200"/>
                <a:gd name="T6" fmla="*/ 0 60000 65536"/>
                <a:gd name="T7" fmla="*/ 0 60000 65536"/>
                <a:gd name="T8" fmla="*/ 0 60000 65536"/>
                <a:gd name="T9" fmla="*/ 0 w 22026"/>
                <a:gd name="T10" fmla="*/ 0 h 43200"/>
                <a:gd name="T11" fmla="*/ 22026 w 22026"/>
                <a:gd name="T12" fmla="*/ 43200 h 43200"/>
              </a:gdLst>
              <a:ahLst/>
              <a:cxnLst>
                <a:cxn ang="T6">
                  <a:pos x="T0" y="T1"/>
                </a:cxn>
                <a:cxn ang="T7">
                  <a:pos x="T2" y="T3"/>
                </a:cxn>
                <a:cxn ang="T8">
                  <a:pos x="T4" y="T5"/>
                </a:cxn>
              </a:cxnLst>
              <a:rect l="T9" t="T10" r="T11" b="T12"/>
              <a:pathLst>
                <a:path w="22026" h="43200" fill="none"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path>
                <a:path w="22026" h="43200" stroke="0"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lnTo>
                    <a:pt x="426" y="21600"/>
                  </a:lnTo>
                  <a:lnTo>
                    <a:pt x="0" y="4"/>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71" name="Group 70">
            <a:extLst>
              <a:ext uri="{FF2B5EF4-FFF2-40B4-BE49-F238E27FC236}">
                <a16:creationId xmlns:a16="http://schemas.microsoft.com/office/drawing/2014/main" id="{FA8515A3-95C6-4F46-8B11-82B07306B769}"/>
              </a:ext>
            </a:extLst>
          </p:cNvPr>
          <p:cNvGrpSpPr/>
          <p:nvPr/>
        </p:nvGrpSpPr>
        <p:grpSpPr>
          <a:xfrm>
            <a:off x="5512454" y="3785330"/>
            <a:ext cx="348669" cy="344085"/>
            <a:chOff x="4616450" y="1330325"/>
            <a:chExt cx="455613" cy="460375"/>
          </a:xfrm>
        </p:grpSpPr>
        <p:sp>
          <p:nvSpPr>
            <p:cNvPr id="72" name="Oval 307">
              <a:extLst>
                <a:ext uri="{FF2B5EF4-FFF2-40B4-BE49-F238E27FC236}">
                  <a16:creationId xmlns:a16="http://schemas.microsoft.com/office/drawing/2014/main" id="{88B92208-8846-482E-B8B3-41223C149CA5}"/>
                </a:ext>
              </a:extLst>
            </p:cNvPr>
            <p:cNvSpPr>
              <a:spLocks noChangeArrowheads="1"/>
            </p:cNvSpPr>
            <p:nvPr/>
          </p:nvSpPr>
          <p:spPr bwMode="auto">
            <a:xfrm rot="5400000">
              <a:off x="4618038" y="1328737"/>
              <a:ext cx="452438" cy="455613"/>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73" name="Arc 308">
              <a:extLst>
                <a:ext uri="{FF2B5EF4-FFF2-40B4-BE49-F238E27FC236}">
                  <a16:creationId xmlns:a16="http://schemas.microsoft.com/office/drawing/2014/main" id="{3A5160A6-7B83-4016-ADB6-55251E3F24A7}"/>
                </a:ext>
              </a:extLst>
            </p:cNvPr>
            <p:cNvSpPr>
              <a:spLocks/>
            </p:cNvSpPr>
            <p:nvPr/>
          </p:nvSpPr>
          <p:spPr bwMode="auto">
            <a:xfrm rot="5400000">
              <a:off x="4725988" y="1447800"/>
              <a:ext cx="233362" cy="452438"/>
            </a:xfrm>
            <a:custGeom>
              <a:avLst/>
              <a:gdLst>
                <a:gd name="T0" fmla="*/ 0 w 22026"/>
                <a:gd name="T1" fmla="*/ 4608 h 43200"/>
                <a:gd name="T2" fmla="*/ 427004 w 22026"/>
                <a:gd name="T3" fmla="*/ 49626050 h 43200"/>
                <a:gd name="T4" fmla="*/ 506592 w 22026"/>
                <a:gd name="T5" fmla="*/ 24813030 h 43200"/>
                <a:gd name="T6" fmla="*/ 0 60000 65536"/>
                <a:gd name="T7" fmla="*/ 0 60000 65536"/>
                <a:gd name="T8" fmla="*/ 0 60000 65536"/>
                <a:gd name="T9" fmla="*/ 0 w 22026"/>
                <a:gd name="T10" fmla="*/ 0 h 43200"/>
                <a:gd name="T11" fmla="*/ 22026 w 22026"/>
                <a:gd name="T12" fmla="*/ 43200 h 43200"/>
              </a:gdLst>
              <a:ahLst/>
              <a:cxnLst>
                <a:cxn ang="T6">
                  <a:pos x="T0" y="T1"/>
                </a:cxn>
                <a:cxn ang="T7">
                  <a:pos x="T2" y="T3"/>
                </a:cxn>
                <a:cxn ang="T8">
                  <a:pos x="T4" y="T5"/>
                </a:cxn>
              </a:cxnLst>
              <a:rect l="T9" t="T10" r="T11" b="T12"/>
              <a:pathLst>
                <a:path w="22026" h="43200" fill="none"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path>
                <a:path w="22026" h="43200" stroke="0"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lnTo>
                    <a:pt x="426" y="21600"/>
                  </a:lnTo>
                  <a:lnTo>
                    <a:pt x="0" y="4"/>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74" name="Group 73">
            <a:extLst>
              <a:ext uri="{FF2B5EF4-FFF2-40B4-BE49-F238E27FC236}">
                <a16:creationId xmlns:a16="http://schemas.microsoft.com/office/drawing/2014/main" id="{17C14538-4937-473D-9037-DF2A44FE209B}"/>
              </a:ext>
            </a:extLst>
          </p:cNvPr>
          <p:cNvGrpSpPr/>
          <p:nvPr/>
        </p:nvGrpSpPr>
        <p:grpSpPr>
          <a:xfrm>
            <a:off x="4021232" y="3330331"/>
            <a:ext cx="348669" cy="344085"/>
            <a:chOff x="4616450" y="1330325"/>
            <a:chExt cx="455613" cy="460375"/>
          </a:xfrm>
        </p:grpSpPr>
        <p:sp>
          <p:nvSpPr>
            <p:cNvPr id="75" name="Oval 307">
              <a:extLst>
                <a:ext uri="{FF2B5EF4-FFF2-40B4-BE49-F238E27FC236}">
                  <a16:creationId xmlns:a16="http://schemas.microsoft.com/office/drawing/2014/main" id="{53FF18D2-B56A-472C-BFC6-04F767CDBDD6}"/>
                </a:ext>
              </a:extLst>
            </p:cNvPr>
            <p:cNvSpPr>
              <a:spLocks noChangeArrowheads="1"/>
            </p:cNvSpPr>
            <p:nvPr/>
          </p:nvSpPr>
          <p:spPr bwMode="auto">
            <a:xfrm rot="5400000">
              <a:off x="4618038" y="1328737"/>
              <a:ext cx="452438" cy="455613"/>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76" name="Arc 308">
              <a:extLst>
                <a:ext uri="{FF2B5EF4-FFF2-40B4-BE49-F238E27FC236}">
                  <a16:creationId xmlns:a16="http://schemas.microsoft.com/office/drawing/2014/main" id="{FFF1DA93-0F67-4040-8D33-FFBD338DA1E8}"/>
                </a:ext>
              </a:extLst>
            </p:cNvPr>
            <p:cNvSpPr>
              <a:spLocks/>
            </p:cNvSpPr>
            <p:nvPr/>
          </p:nvSpPr>
          <p:spPr bwMode="auto">
            <a:xfrm rot="5400000">
              <a:off x="4725988" y="1447800"/>
              <a:ext cx="233362" cy="452438"/>
            </a:xfrm>
            <a:custGeom>
              <a:avLst/>
              <a:gdLst>
                <a:gd name="T0" fmla="*/ 0 w 22026"/>
                <a:gd name="T1" fmla="*/ 4608 h 43200"/>
                <a:gd name="T2" fmla="*/ 427004 w 22026"/>
                <a:gd name="T3" fmla="*/ 49626050 h 43200"/>
                <a:gd name="T4" fmla="*/ 506592 w 22026"/>
                <a:gd name="T5" fmla="*/ 24813030 h 43200"/>
                <a:gd name="T6" fmla="*/ 0 60000 65536"/>
                <a:gd name="T7" fmla="*/ 0 60000 65536"/>
                <a:gd name="T8" fmla="*/ 0 60000 65536"/>
                <a:gd name="T9" fmla="*/ 0 w 22026"/>
                <a:gd name="T10" fmla="*/ 0 h 43200"/>
                <a:gd name="T11" fmla="*/ 22026 w 22026"/>
                <a:gd name="T12" fmla="*/ 43200 h 43200"/>
              </a:gdLst>
              <a:ahLst/>
              <a:cxnLst>
                <a:cxn ang="T6">
                  <a:pos x="T0" y="T1"/>
                </a:cxn>
                <a:cxn ang="T7">
                  <a:pos x="T2" y="T3"/>
                </a:cxn>
                <a:cxn ang="T8">
                  <a:pos x="T4" y="T5"/>
                </a:cxn>
              </a:cxnLst>
              <a:rect l="T9" t="T10" r="T11" b="T12"/>
              <a:pathLst>
                <a:path w="22026" h="43200" fill="none"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path>
                <a:path w="22026" h="43200" stroke="0"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lnTo>
                    <a:pt x="426" y="21600"/>
                  </a:lnTo>
                  <a:lnTo>
                    <a:pt x="0" y="4"/>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77" name="Group 76">
            <a:extLst>
              <a:ext uri="{FF2B5EF4-FFF2-40B4-BE49-F238E27FC236}">
                <a16:creationId xmlns:a16="http://schemas.microsoft.com/office/drawing/2014/main" id="{F4A38ED3-201F-4F07-8ADA-86C8CA2530D3}"/>
              </a:ext>
            </a:extLst>
          </p:cNvPr>
          <p:cNvGrpSpPr/>
          <p:nvPr/>
        </p:nvGrpSpPr>
        <p:grpSpPr>
          <a:xfrm>
            <a:off x="5511239" y="3330331"/>
            <a:ext cx="351098" cy="344085"/>
            <a:chOff x="6904038" y="1330325"/>
            <a:chExt cx="458787" cy="460375"/>
          </a:xfrm>
        </p:grpSpPr>
        <p:sp>
          <p:nvSpPr>
            <p:cNvPr id="78" name="Oval 331">
              <a:extLst>
                <a:ext uri="{FF2B5EF4-FFF2-40B4-BE49-F238E27FC236}">
                  <a16:creationId xmlns:a16="http://schemas.microsoft.com/office/drawing/2014/main" id="{03629BA1-739D-4D80-B931-DB5422FAADE7}"/>
                </a:ext>
              </a:extLst>
            </p:cNvPr>
            <p:cNvSpPr>
              <a:spLocks noChangeArrowheads="1"/>
            </p:cNvSpPr>
            <p:nvPr/>
          </p:nvSpPr>
          <p:spPr bwMode="auto">
            <a:xfrm flipV="1">
              <a:off x="6907213" y="1330325"/>
              <a:ext cx="455612" cy="452438"/>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79" name="Arc 332">
              <a:extLst>
                <a:ext uri="{FF2B5EF4-FFF2-40B4-BE49-F238E27FC236}">
                  <a16:creationId xmlns:a16="http://schemas.microsoft.com/office/drawing/2014/main" id="{10BEFD7A-BB4E-419C-A069-729AC97B87C5}"/>
                </a:ext>
              </a:extLst>
            </p:cNvPr>
            <p:cNvSpPr>
              <a:spLocks/>
            </p:cNvSpPr>
            <p:nvPr/>
          </p:nvSpPr>
          <p:spPr bwMode="auto">
            <a:xfrm flipV="1">
              <a:off x="6904038" y="1335088"/>
              <a:ext cx="455612" cy="455612"/>
            </a:xfrm>
            <a:custGeom>
              <a:avLst/>
              <a:gdLst>
                <a:gd name="T0" fmla="*/ 25497955 w 43197"/>
                <a:gd name="T1" fmla="*/ 50677828 h 43200"/>
                <a:gd name="T2" fmla="*/ 50684860 w 43197"/>
                <a:gd name="T3" fmla="*/ 24921238 h 43200"/>
                <a:gd name="T4" fmla="*/ 25344207 w 43197"/>
                <a:gd name="T5" fmla="*/ 25338914 h 43200"/>
                <a:gd name="T6" fmla="*/ 0 60000 65536"/>
                <a:gd name="T7" fmla="*/ 0 60000 65536"/>
                <a:gd name="T8" fmla="*/ 0 60000 65536"/>
                <a:gd name="T9" fmla="*/ 0 w 43197"/>
                <a:gd name="T10" fmla="*/ 0 h 43200"/>
                <a:gd name="T11" fmla="*/ 43197 w 43197"/>
                <a:gd name="T12" fmla="*/ 43200 h 43200"/>
              </a:gdLst>
              <a:ahLst/>
              <a:cxnLst>
                <a:cxn ang="T6">
                  <a:pos x="T0" y="T1"/>
                </a:cxn>
                <a:cxn ang="T7">
                  <a:pos x="T2" y="T3"/>
                </a:cxn>
                <a:cxn ang="T8">
                  <a:pos x="T4" y="T5"/>
                </a:cxn>
              </a:cxnLst>
              <a:rect l="T9" t="T10" r="T11" b="T12"/>
              <a:pathLst>
                <a:path w="43197" h="43200" fill="none" extrusionOk="0">
                  <a:moveTo>
                    <a:pt x="21730" y="43199"/>
                  </a:moveTo>
                  <a:cubicBezTo>
                    <a:pt x="21687" y="43199"/>
                    <a:pt x="21643" y="43199"/>
                    <a:pt x="21600" y="43200"/>
                  </a:cubicBezTo>
                  <a:cubicBezTo>
                    <a:pt x="9670" y="43200"/>
                    <a:pt x="0" y="33529"/>
                    <a:pt x="0" y="21600"/>
                  </a:cubicBezTo>
                  <a:cubicBezTo>
                    <a:pt x="0" y="9670"/>
                    <a:pt x="9670" y="0"/>
                    <a:pt x="21600" y="0"/>
                  </a:cubicBezTo>
                  <a:cubicBezTo>
                    <a:pt x="33390" y="-1"/>
                    <a:pt x="43002" y="9455"/>
                    <a:pt x="43197" y="21243"/>
                  </a:cubicBezTo>
                </a:path>
                <a:path w="43197" h="43200" stroke="0" extrusionOk="0">
                  <a:moveTo>
                    <a:pt x="21730" y="43199"/>
                  </a:moveTo>
                  <a:cubicBezTo>
                    <a:pt x="21687" y="43199"/>
                    <a:pt x="21643" y="43199"/>
                    <a:pt x="21600" y="43200"/>
                  </a:cubicBezTo>
                  <a:cubicBezTo>
                    <a:pt x="9670" y="43200"/>
                    <a:pt x="0" y="33529"/>
                    <a:pt x="0" y="21600"/>
                  </a:cubicBezTo>
                  <a:cubicBezTo>
                    <a:pt x="0" y="9670"/>
                    <a:pt x="9670" y="0"/>
                    <a:pt x="21600" y="0"/>
                  </a:cubicBezTo>
                  <a:cubicBezTo>
                    <a:pt x="33390" y="-1"/>
                    <a:pt x="43002" y="9455"/>
                    <a:pt x="43197" y="21243"/>
                  </a:cubicBezTo>
                  <a:lnTo>
                    <a:pt x="21600" y="21600"/>
                  </a:lnTo>
                  <a:lnTo>
                    <a:pt x="21730" y="43199"/>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80" name="Oval 336">
            <a:extLst>
              <a:ext uri="{FF2B5EF4-FFF2-40B4-BE49-F238E27FC236}">
                <a16:creationId xmlns:a16="http://schemas.microsoft.com/office/drawing/2014/main" id="{4D67E51F-AFC4-4226-91FF-1DC74FB1A4E6}"/>
              </a:ext>
            </a:extLst>
          </p:cNvPr>
          <p:cNvSpPr>
            <a:spLocks noChangeArrowheads="1"/>
          </p:cNvSpPr>
          <p:nvPr/>
        </p:nvSpPr>
        <p:spPr bwMode="auto">
          <a:xfrm flipH="1">
            <a:off x="8387907" y="3333890"/>
            <a:ext cx="345024" cy="336966"/>
          </a:xfrm>
          <a:prstGeom prst="ellipse">
            <a:avLst/>
          </a:prstGeom>
          <a:solidFill>
            <a:srgbClr val="0673AE"/>
          </a:solidFill>
          <a:ln w="9525">
            <a:solidFill>
              <a:srgbClr val="0673AE"/>
            </a:solidFill>
            <a:round/>
            <a:headEnd/>
            <a:tailEnd/>
          </a:ln>
        </p:spPr>
        <p:txBody>
          <a:bodyPr wrap="squar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81" name="Oval 336">
            <a:extLst>
              <a:ext uri="{FF2B5EF4-FFF2-40B4-BE49-F238E27FC236}">
                <a16:creationId xmlns:a16="http://schemas.microsoft.com/office/drawing/2014/main" id="{B492F5F9-AB8C-4693-8935-F2DB763C283C}"/>
              </a:ext>
            </a:extLst>
          </p:cNvPr>
          <p:cNvSpPr>
            <a:spLocks noChangeArrowheads="1"/>
          </p:cNvSpPr>
          <p:nvPr/>
        </p:nvSpPr>
        <p:spPr bwMode="auto">
          <a:xfrm flipH="1">
            <a:off x="6931583" y="3333890"/>
            <a:ext cx="345024" cy="336966"/>
          </a:xfrm>
          <a:prstGeom prst="ellipse">
            <a:avLst/>
          </a:prstGeom>
          <a:solidFill>
            <a:srgbClr val="0673AE"/>
          </a:solidFill>
          <a:ln w="9525">
            <a:solidFill>
              <a:srgbClr val="0673AE"/>
            </a:solidFill>
            <a:round/>
            <a:headEnd/>
            <a:tailEnd/>
          </a:ln>
        </p:spPr>
        <p:txBody>
          <a:bodyPr wrap="squar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82" name="Group 81">
            <a:extLst>
              <a:ext uri="{FF2B5EF4-FFF2-40B4-BE49-F238E27FC236}">
                <a16:creationId xmlns:a16="http://schemas.microsoft.com/office/drawing/2014/main" id="{867C74FF-C4E3-4A7D-A3FC-7FC8F244EA62}"/>
              </a:ext>
            </a:extLst>
          </p:cNvPr>
          <p:cNvGrpSpPr/>
          <p:nvPr/>
        </p:nvGrpSpPr>
        <p:grpSpPr>
          <a:xfrm>
            <a:off x="6928546" y="5156608"/>
            <a:ext cx="351098" cy="344085"/>
            <a:chOff x="6904038" y="1330325"/>
            <a:chExt cx="458787" cy="460375"/>
          </a:xfrm>
        </p:grpSpPr>
        <p:sp>
          <p:nvSpPr>
            <p:cNvPr id="83" name="Oval 331">
              <a:extLst>
                <a:ext uri="{FF2B5EF4-FFF2-40B4-BE49-F238E27FC236}">
                  <a16:creationId xmlns:a16="http://schemas.microsoft.com/office/drawing/2014/main" id="{E96D46BE-B47B-4D14-82EA-DF80C91B0776}"/>
                </a:ext>
              </a:extLst>
            </p:cNvPr>
            <p:cNvSpPr>
              <a:spLocks noChangeArrowheads="1"/>
            </p:cNvSpPr>
            <p:nvPr/>
          </p:nvSpPr>
          <p:spPr bwMode="auto">
            <a:xfrm flipV="1">
              <a:off x="6907213" y="1330325"/>
              <a:ext cx="455612" cy="452438"/>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84" name="Arc 332">
              <a:extLst>
                <a:ext uri="{FF2B5EF4-FFF2-40B4-BE49-F238E27FC236}">
                  <a16:creationId xmlns:a16="http://schemas.microsoft.com/office/drawing/2014/main" id="{41217054-4778-4ACE-A13D-1810BAF0EB01}"/>
                </a:ext>
              </a:extLst>
            </p:cNvPr>
            <p:cNvSpPr>
              <a:spLocks/>
            </p:cNvSpPr>
            <p:nvPr/>
          </p:nvSpPr>
          <p:spPr bwMode="auto">
            <a:xfrm flipV="1">
              <a:off x="6904038" y="1335088"/>
              <a:ext cx="455612" cy="455612"/>
            </a:xfrm>
            <a:custGeom>
              <a:avLst/>
              <a:gdLst>
                <a:gd name="T0" fmla="*/ 25497955 w 43197"/>
                <a:gd name="T1" fmla="*/ 50677828 h 43200"/>
                <a:gd name="T2" fmla="*/ 50684860 w 43197"/>
                <a:gd name="T3" fmla="*/ 24921238 h 43200"/>
                <a:gd name="T4" fmla="*/ 25344207 w 43197"/>
                <a:gd name="T5" fmla="*/ 25338914 h 43200"/>
                <a:gd name="T6" fmla="*/ 0 60000 65536"/>
                <a:gd name="T7" fmla="*/ 0 60000 65536"/>
                <a:gd name="T8" fmla="*/ 0 60000 65536"/>
                <a:gd name="T9" fmla="*/ 0 w 43197"/>
                <a:gd name="T10" fmla="*/ 0 h 43200"/>
                <a:gd name="T11" fmla="*/ 43197 w 43197"/>
                <a:gd name="T12" fmla="*/ 43200 h 43200"/>
              </a:gdLst>
              <a:ahLst/>
              <a:cxnLst>
                <a:cxn ang="T6">
                  <a:pos x="T0" y="T1"/>
                </a:cxn>
                <a:cxn ang="T7">
                  <a:pos x="T2" y="T3"/>
                </a:cxn>
                <a:cxn ang="T8">
                  <a:pos x="T4" y="T5"/>
                </a:cxn>
              </a:cxnLst>
              <a:rect l="T9" t="T10" r="T11" b="T12"/>
              <a:pathLst>
                <a:path w="43197" h="43200" fill="none" extrusionOk="0">
                  <a:moveTo>
                    <a:pt x="21730" y="43199"/>
                  </a:moveTo>
                  <a:cubicBezTo>
                    <a:pt x="21687" y="43199"/>
                    <a:pt x="21643" y="43199"/>
                    <a:pt x="21600" y="43200"/>
                  </a:cubicBezTo>
                  <a:cubicBezTo>
                    <a:pt x="9670" y="43200"/>
                    <a:pt x="0" y="33529"/>
                    <a:pt x="0" y="21600"/>
                  </a:cubicBezTo>
                  <a:cubicBezTo>
                    <a:pt x="0" y="9670"/>
                    <a:pt x="9670" y="0"/>
                    <a:pt x="21600" y="0"/>
                  </a:cubicBezTo>
                  <a:cubicBezTo>
                    <a:pt x="33390" y="-1"/>
                    <a:pt x="43002" y="9455"/>
                    <a:pt x="43197" y="21243"/>
                  </a:cubicBezTo>
                </a:path>
                <a:path w="43197" h="43200" stroke="0" extrusionOk="0">
                  <a:moveTo>
                    <a:pt x="21730" y="43199"/>
                  </a:moveTo>
                  <a:cubicBezTo>
                    <a:pt x="21687" y="43199"/>
                    <a:pt x="21643" y="43199"/>
                    <a:pt x="21600" y="43200"/>
                  </a:cubicBezTo>
                  <a:cubicBezTo>
                    <a:pt x="9670" y="43200"/>
                    <a:pt x="0" y="33529"/>
                    <a:pt x="0" y="21600"/>
                  </a:cubicBezTo>
                  <a:cubicBezTo>
                    <a:pt x="0" y="9670"/>
                    <a:pt x="9670" y="0"/>
                    <a:pt x="21600" y="0"/>
                  </a:cubicBezTo>
                  <a:cubicBezTo>
                    <a:pt x="33390" y="-1"/>
                    <a:pt x="43002" y="9455"/>
                    <a:pt x="43197" y="21243"/>
                  </a:cubicBezTo>
                  <a:lnTo>
                    <a:pt x="21600" y="21600"/>
                  </a:lnTo>
                  <a:lnTo>
                    <a:pt x="21730" y="43199"/>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85" name="Group 84">
            <a:extLst>
              <a:ext uri="{FF2B5EF4-FFF2-40B4-BE49-F238E27FC236}">
                <a16:creationId xmlns:a16="http://schemas.microsoft.com/office/drawing/2014/main" id="{B0F50BFC-411E-4479-A442-E0F7FD66B6E0}"/>
              </a:ext>
            </a:extLst>
          </p:cNvPr>
          <p:cNvGrpSpPr/>
          <p:nvPr/>
        </p:nvGrpSpPr>
        <p:grpSpPr>
          <a:xfrm>
            <a:off x="6929761" y="5612406"/>
            <a:ext cx="348669" cy="344085"/>
            <a:chOff x="4616450" y="1330325"/>
            <a:chExt cx="455613" cy="460375"/>
          </a:xfrm>
        </p:grpSpPr>
        <p:sp>
          <p:nvSpPr>
            <p:cNvPr id="86" name="Oval 307">
              <a:extLst>
                <a:ext uri="{FF2B5EF4-FFF2-40B4-BE49-F238E27FC236}">
                  <a16:creationId xmlns:a16="http://schemas.microsoft.com/office/drawing/2014/main" id="{D067333C-761A-4A9C-84D8-F1CB0868CA81}"/>
                </a:ext>
              </a:extLst>
            </p:cNvPr>
            <p:cNvSpPr>
              <a:spLocks noChangeArrowheads="1"/>
            </p:cNvSpPr>
            <p:nvPr/>
          </p:nvSpPr>
          <p:spPr bwMode="auto">
            <a:xfrm rot="5400000">
              <a:off x="4618038" y="1328737"/>
              <a:ext cx="452438" cy="455613"/>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87" name="Arc 308">
              <a:extLst>
                <a:ext uri="{FF2B5EF4-FFF2-40B4-BE49-F238E27FC236}">
                  <a16:creationId xmlns:a16="http://schemas.microsoft.com/office/drawing/2014/main" id="{3F367B17-A1ED-461A-A66C-6BC7859288E4}"/>
                </a:ext>
              </a:extLst>
            </p:cNvPr>
            <p:cNvSpPr>
              <a:spLocks/>
            </p:cNvSpPr>
            <p:nvPr/>
          </p:nvSpPr>
          <p:spPr bwMode="auto">
            <a:xfrm rot="5400000">
              <a:off x="4725988" y="1447800"/>
              <a:ext cx="233362" cy="452438"/>
            </a:xfrm>
            <a:custGeom>
              <a:avLst/>
              <a:gdLst>
                <a:gd name="T0" fmla="*/ 0 w 22026"/>
                <a:gd name="T1" fmla="*/ 4608 h 43200"/>
                <a:gd name="T2" fmla="*/ 427004 w 22026"/>
                <a:gd name="T3" fmla="*/ 49626050 h 43200"/>
                <a:gd name="T4" fmla="*/ 506592 w 22026"/>
                <a:gd name="T5" fmla="*/ 24813030 h 43200"/>
                <a:gd name="T6" fmla="*/ 0 60000 65536"/>
                <a:gd name="T7" fmla="*/ 0 60000 65536"/>
                <a:gd name="T8" fmla="*/ 0 60000 65536"/>
                <a:gd name="T9" fmla="*/ 0 w 22026"/>
                <a:gd name="T10" fmla="*/ 0 h 43200"/>
                <a:gd name="T11" fmla="*/ 22026 w 22026"/>
                <a:gd name="T12" fmla="*/ 43200 h 43200"/>
              </a:gdLst>
              <a:ahLst/>
              <a:cxnLst>
                <a:cxn ang="T6">
                  <a:pos x="T0" y="T1"/>
                </a:cxn>
                <a:cxn ang="T7">
                  <a:pos x="T2" y="T3"/>
                </a:cxn>
                <a:cxn ang="T8">
                  <a:pos x="T4" y="T5"/>
                </a:cxn>
              </a:cxnLst>
              <a:rect l="T9" t="T10" r="T11" b="T12"/>
              <a:pathLst>
                <a:path w="22026" h="43200" fill="none"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path>
                <a:path w="22026" h="43200" stroke="0"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lnTo>
                    <a:pt x="426" y="21600"/>
                  </a:lnTo>
                  <a:lnTo>
                    <a:pt x="0" y="4"/>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88" name="Group 87">
            <a:extLst>
              <a:ext uri="{FF2B5EF4-FFF2-40B4-BE49-F238E27FC236}">
                <a16:creationId xmlns:a16="http://schemas.microsoft.com/office/drawing/2014/main" id="{1E7EB5BD-6569-4AA0-BC54-DC2AD6A3F81E}"/>
              </a:ext>
            </a:extLst>
          </p:cNvPr>
          <p:cNvGrpSpPr/>
          <p:nvPr/>
        </p:nvGrpSpPr>
        <p:grpSpPr>
          <a:xfrm>
            <a:off x="8386085" y="5612406"/>
            <a:ext cx="348669" cy="344085"/>
            <a:chOff x="4616450" y="1330325"/>
            <a:chExt cx="455613" cy="460375"/>
          </a:xfrm>
        </p:grpSpPr>
        <p:sp>
          <p:nvSpPr>
            <p:cNvPr id="89" name="Oval 307">
              <a:extLst>
                <a:ext uri="{FF2B5EF4-FFF2-40B4-BE49-F238E27FC236}">
                  <a16:creationId xmlns:a16="http://schemas.microsoft.com/office/drawing/2014/main" id="{C1832668-C041-4FC5-B8DD-74572442A7C7}"/>
                </a:ext>
              </a:extLst>
            </p:cNvPr>
            <p:cNvSpPr>
              <a:spLocks noChangeArrowheads="1"/>
            </p:cNvSpPr>
            <p:nvPr/>
          </p:nvSpPr>
          <p:spPr bwMode="auto">
            <a:xfrm rot="5400000">
              <a:off x="4618038" y="1328737"/>
              <a:ext cx="452438" cy="455613"/>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90" name="Arc 308">
              <a:extLst>
                <a:ext uri="{FF2B5EF4-FFF2-40B4-BE49-F238E27FC236}">
                  <a16:creationId xmlns:a16="http://schemas.microsoft.com/office/drawing/2014/main" id="{77DB084D-6962-4FAD-936E-B82EBDA34EB0}"/>
                </a:ext>
              </a:extLst>
            </p:cNvPr>
            <p:cNvSpPr>
              <a:spLocks/>
            </p:cNvSpPr>
            <p:nvPr/>
          </p:nvSpPr>
          <p:spPr bwMode="auto">
            <a:xfrm rot="5400000">
              <a:off x="4725988" y="1447800"/>
              <a:ext cx="233362" cy="452438"/>
            </a:xfrm>
            <a:custGeom>
              <a:avLst/>
              <a:gdLst>
                <a:gd name="T0" fmla="*/ 0 w 22026"/>
                <a:gd name="T1" fmla="*/ 4608 h 43200"/>
                <a:gd name="T2" fmla="*/ 427004 w 22026"/>
                <a:gd name="T3" fmla="*/ 49626050 h 43200"/>
                <a:gd name="T4" fmla="*/ 506592 w 22026"/>
                <a:gd name="T5" fmla="*/ 24813030 h 43200"/>
                <a:gd name="T6" fmla="*/ 0 60000 65536"/>
                <a:gd name="T7" fmla="*/ 0 60000 65536"/>
                <a:gd name="T8" fmla="*/ 0 60000 65536"/>
                <a:gd name="T9" fmla="*/ 0 w 22026"/>
                <a:gd name="T10" fmla="*/ 0 h 43200"/>
                <a:gd name="T11" fmla="*/ 22026 w 22026"/>
                <a:gd name="T12" fmla="*/ 43200 h 43200"/>
              </a:gdLst>
              <a:ahLst/>
              <a:cxnLst>
                <a:cxn ang="T6">
                  <a:pos x="T0" y="T1"/>
                </a:cxn>
                <a:cxn ang="T7">
                  <a:pos x="T2" y="T3"/>
                </a:cxn>
                <a:cxn ang="T8">
                  <a:pos x="T4" y="T5"/>
                </a:cxn>
              </a:cxnLst>
              <a:rect l="T9" t="T10" r="T11" b="T12"/>
              <a:pathLst>
                <a:path w="22026" h="43200" fill="none"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path>
                <a:path w="22026" h="43200" stroke="0"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lnTo>
                    <a:pt x="426" y="21600"/>
                  </a:lnTo>
                  <a:lnTo>
                    <a:pt x="0" y="4"/>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91" name="Group 90">
            <a:extLst>
              <a:ext uri="{FF2B5EF4-FFF2-40B4-BE49-F238E27FC236}">
                <a16:creationId xmlns:a16="http://schemas.microsoft.com/office/drawing/2014/main" id="{B2F3D19E-95C8-4D9B-A104-790B159B71AA}"/>
              </a:ext>
            </a:extLst>
          </p:cNvPr>
          <p:cNvGrpSpPr/>
          <p:nvPr/>
        </p:nvGrpSpPr>
        <p:grpSpPr>
          <a:xfrm>
            <a:off x="9754815" y="5612406"/>
            <a:ext cx="348669" cy="344085"/>
            <a:chOff x="4616450" y="1330325"/>
            <a:chExt cx="455613" cy="460375"/>
          </a:xfrm>
        </p:grpSpPr>
        <p:sp>
          <p:nvSpPr>
            <p:cNvPr id="92" name="Oval 307">
              <a:extLst>
                <a:ext uri="{FF2B5EF4-FFF2-40B4-BE49-F238E27FC236}">
                  <a16:creationId xmlns:a16="http://schemas.microsoft.com/office/drawing/2014/main" id="{FDBD1A41-7C1A-401A-8AF8-1DA03E012F37}"/>
                </a:ext>
              </a:extLst>
            </p:cNvPr>
            <p:cNvSpPr>
              <a:spLocks noChangeArrowheads="1"/>
            </p:cNvSpPr>
            <p:nvPr/>
          </p:nvSpPr>
          <p:spPr bwMode="auto">
            <a:xfrm rot="5400000">
              <a:off x="4618038" y="1328737"/>
              <a:ext cx="452438" cy="455613"/>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93" name="Arc 308">
              <a:extLst>
                <a:ext uri="{FF2B5EF4-FFF2-40B4-BE49-F238E27FC236}">
                  <a16:creationId xmlns:a16="http://schemas.microsoft.com/office/drawing/2014/main" id="{A5180405-1736-4796-9720-29802E15325C}"/>
                </a:ext>
              </a:extLst>
            </p:cNvPr>
            <p:cNvSpPr>
              <a:spLocks/>
            </p:cNvSpPr>
            <p:nvPr/>
          </p:nvSpPr>
          <p:spPr bwMode="auto">
            <a:xfrm rot="5400000">
              <a:off x="4725988" y="1447800"/>
              <a:ext cx="233362" cy="452438"/>
            </a:xfrm>
            <a:custGeom>
              <a:avLst/>
              <a:gdLst>
                <a:gd name="T0" fmla="*/ 0 w 22026"/>
                <a:gd name="T1" fmla="*/ 4608 h 43200"/>
                <a:gd name="T2" fmla="*/ 427004 w 22026"/>
                <a:gd name="T3" fmla="*/ 49626050 h 43200"/>
                <a:gd name="T4" fmla="*/ 506592 w 22026"/>
                <a:gd name="T5" fmla="*/ 24813030 h 43200"/>
                <a:gd name="T6" fmla="*/ 0 60000 65536"/>
                <a:gd name="T7" fmla="*/ 0 60000 65536"/>
                <a:gd name="T8" fmla="*/ 0 60000 65536"/>
                <a:gd name="T9" fmla="*/ 0 w 22026"/>
                <a:gd name="T10" fmla="*/ 0 h 43200"/>
                <a:gd name="T11" fmla="*/ 22026 w 22026"/>
                <a:gd name="T12" fmla="*/ 43200 h 43200"/>
              </a:gdLst>
              <a:ahLst/>
              <a:cxnLst>
                <a:cxn ang="T6">
                  <a:pos x="T0" y="T1"/>
                </a:cxn>
                <a:cxn ang="T7">
                  <a:pos x="T2" y="T3"/>
                </a:cxn>
                <a:cxn ang="T8">
                  <a:pos x="T4" y="T5"/>
                </a:cxn>
              </a:cxnLst>
              <a:rect l="T9" t="T10" r="T11" b="T12"/>
              <a:pathLst>
                <a:path w="22026" h="43200" fill="none"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path>
                <a:path w="22026" h="43200" stroke="0"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lnTo>
                    <a:pt x="426" y="21600"/>
                  </a:lnTo>
                  <a:lnTo>
                    <a:pt x="0" y="4"/>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94" name="Group 93">
            <a:extLst>
              <a:ext uri="{FF2B5EF4-FFF2-40B4-BE49-F238E27FC236}">
                <a16:creationId xmlns:a16="http://schemas.microsoft.com/office/drawing/2014/main" id="{7991853A-2AA4-4FF0-B2BE-EAA302CCF3D5}"/>
              </a:ext>
            </a:extLst>
          </p:cNvPr>
          <p:cNvGrpSpPr/>
          <p:nvPr/>
        </p:nvGrpSpPr>
        <p:grpSpPr>
          <a:xfrm>
            <a:off x="9754815" y="5156608"/>
            <a:ext cx="348669" cy="344085"/>
            <a:chOff x="4616450" y="1330325"/>
            <a:chExt cx="455613" cy="460375"/>
          </a:xfrm>
        </p:grpSpPr>
        <p:sp>
          <p:nvSpPr>
            <p:cNvPr id="95" name="Oval 307">
              <a:extLst>
                <a:ext uri="{FF2B5EF4-FFF2-40B4-BE49-F238E27FC236}">
                  <a16:creationId xmlns:a16="http://schemas.microsoft.com/office/drawing/2014/main" id="{316BDBD5-9A55-4F07-935B-61B86580B438}"/>
                </a:ext>
              </a:extLst>
            </p:cNvPr>
            <p:cNvSpPr>
              <a:spLocks noChangeArrowheads="1"/>
            </p:cNvSpPr>
            <p:nvPr/>
          </p:nvSpPr>
          <p:spPr bwMode="auto">
            <a:xfrm rot="5400000">
              <a:off x="4618038" y="1328737"/>
              <a:ext cx="452438" cy="455613"/>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96" name="Arc 308">
              <a:extLst>
                <a:ext uri="{FF2B5EF4-FFF2-40B4-BE49-F238E27FC236}">
                  <a16:creationId xmlns:a16="http://schemas.microsoft.com/office/drawing/2014/main" id="{E7570F3E-669F-4789-A81B-26B9DB3292B9}"/>
                </a:ext>
              </a:extLst>
            </p:cNvPr>
            <p:cNvSpPr>
              <a:spLocks/>
            </p:cNvSpPr>
            <p:nvPr/>
          </p:nvSpPr>
          <p:spPr bwMode="auto">
            <a:xfrm rot="5400000">
              <a:off x="4725988" y="1447800"/>
              <a:ext cx="233362" cy="452438"/>
            </a:xfrm>
            <a:custGeom>
              <a:avLst/>
              <a:gdLst>
                <a:gd name="T0" fmla="*/ 0 w 22026"/>
                <a:gd name="T1" fmla="*/ 4608 h 43200"/>
                <a:gd name="T2" fmla="*/ 427004 w 22026"/>
                <a:gd name="T3" fmla="*/ 49626050 h 43200"/>
                <a:gd name="T4" fmla="*/ 506592 w 22026"/>
                <a:gd name="T5" fmla="*/ 24813030 h 43200"/>
                <a:gd name="T6" fmla="*/ 0 60000 65536"/>
                <a:gd name="T7" fmla="*/ 0 60000 65536"/>
                <a:gd name="T8" fmla="*/ 0 60000 65536"/>
                <a:gd name="T9" fmla="*/ 0 w 22026"/>
                <a:gd name="T10" fmla="*/ 0 h 43200"/>
                <a:gd name="T11" fmla="*/ 22026 w 22026"/>
                <a:gd name="T12" fmla="*/ 43200 h 43200"/>
              </a:gdLst>
              <a:ahLst/>
              <a:cxnLst>
                <a:cxn ang="T6">
                  <a:pos x="T0" y="T1"/>
                </a:cxn>
                <a:cxn ang="T7">
                  <a:pos x="T2" y="T3"/>
                </a:cxn>
                <a:cxn ang="T8">
                  <a:pos x="T4" y="T5"/>
                </a:cxn>
              </a:cxnLst>
              <a:rect l="T9" t="T10" r="T11" b="T12"/>
              <a:pathLst>
                <a:path w="22026" h="43200" fill="none"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path>
                <a:path w="22026" h="43200" stroke="0"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lnTo>
                    <a:pt x="426" y="21600"/>
                  </a:lnTo>
                  <a:lnTo>
                    <a:pt x="0" y="4"/>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97" name="Group 96">
            <a:extLst>
              <a:ext uri="{FF2B5EF4-FFF2-40B4-BE49-F238E27FC236}">
                <a16:creationId xmlns:a16="http://schemas.microsoft.com/office/drawing/2014/main" id="{7A643A54-5605-482B-BFCC-F738F2E311CD}"/>
              </a:ext>
            </a:extLst>
          </p:cNvPr>
          <p:cNvGrpSpPr/>
          <p:nvPr/>
        </p:nvGrpSpPr>
        <p:grpSpPr>
          <a:xfrm>
            <a:off x="9756637" y="3788889"/>
            <a:ext cx="345024" cy="336966"/>
            <a:chOff x="1193800" y="1335088"/>
            <a:chExt cx="450850" cy="450850"/>
          </a:xfrm>
        </p:grpSpPr>
        <p:sp>
          <p:nvSpPr>
            <p:cNvPr id="98" name="Oval 319">
              <a:extLst>
                <a:ext uri="{FF2B5EF4-FFF2-40B4-BE49-F238E27FC236}">
                  <a16:creationId xmlns:a16="http://schemas.microsoft.com/office/drawing/2014/main" id="{78190839-0BCA-4E04-8406-A09F5EEF5DE0}"/>
                </a:ext>
              </a:extLst>
            </p:cNvPr>
            <p:cNvSpPr>
              <a:spLocks noChangeArrowheads="1"/>
            </p:cNvSpPr>
            <p:nvPr/>
          </p:nvSpPr>
          <p:spPr bwMode="auto">
            <a:xfrm>
              <a:off x="1193800" y="1335088"/>
              <a:ext cx="450850" cy="450850"/>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99" name="Arc 320">
              <a:extLst>
                <a:ext uri="{FF2B5EF4-FFF2-40B4-BE49-F238E27FC236}">
                  <a16:creationId xmlns:a16="http://schemas.microsoft.com/office/drawing/2014/main" id="{38208F12-B43B-4D35-B0FD-667F51FF820D}"/>
                </a:ext>
              </a:extLst>
            </p:cNvPr>
            <p:cNvSpPr>
              <a:spLocks/>
            </p:cNvSpPr>
            <p:nvPr/>
          </p:nvSpPr>
          <p:spPr bwMode="auto">
            <a:xfrm>
              <a:off x="1419225" y="1335088"/>
              <a:ext cx="225425" cy="225425"/>
            </a:xfrm>
            <a:custGeom>
              <a:avLst/>
              <a:gdLst>
                <a:gd name="T0" fmla="*/ 0 w 21600"/>
                <a:gd name="T1" fmla="*/ 0 h 21868"/>
                <a:gd name="T2" fmla="*/ 24550379 w 21600"/>
                <a:gd name="T3" fmla="*/ 23954550 h 21868"/>
                <a:gd name="T4" fmla="*/ 0 w 21600"/>
                <a:gd name="T5" fmla="*/ 23660945 h 21868"/>
                <a:gd name="T6" fmla="*/ 0 60000 65536"/>
                <a:gd name="T7" fmla="*/ 0 60000 65536"/>
                <a:gd name="T8" fmla="*/ 0 60000 65536"/>
                <a:gd name="T9" fmla="*/ 0 w 21600"/>
                <a:gd name="T10" fmla="*/ 0 h 21868"/>
                <a:gd name="T11" fmla="*/ 21600 w 21600"/>
                <a:gd name="T12" fmla="*/ 21868 h 21868"/>
              </a:gdLst>
              <a:ahLst/>
              <a:cxnLst>
                <a:cxn ang="T6">
                  <a:pos x="T0" y="T1"/>
                </a:cxn>
                <a:cxn ang="T7">
                  <a:pos x="T2" y="T3"/>
                </a:cxn>
                <a:cxn ang="T8">
                  <a:pos x="T4" y="T5"/>
                </a:cxn>
              </a:cxnLst>
              <a:rect l="T9" t="T10" r="T11" b="T12"/>
              <a:pathLst>
                <a:path w="21600" h="21868" fill="none" extrusionOk="0">
                  <a:moveTo>
                    <a:pt x="-1" y="0"/>
                  </a:moveTo>
                  <a:cubicBezTo>
                    <a:pt x="11929" y="0"/>
                    <a:pt x="21600" y="9670"/>
                    <a:pt x="21600" y="21600"/>
                  </a:cubicBezTo>
                  <a:cubicBezTo>
                    <a:pt x="21600" y="21689"/>
                    <a:pt x="21599" y="21778"/>
                    <a:pt x="21598" y="21868"/>
                  </a:cubicBezTo>
                </a:path>
                <a:path w="21600" h="21868" stroke="0" extrusionOk="0">
                  <a:moveTo>
                    <a:pt x="-1" y="0"/>
                  </a:moveTo>
                  <a:cubicBezTo>
                    <a:pt x="11929" y="0"/>
                    <a:pt x="21600" y="9670"/>
                    <a:pt x="21600" y="21600"/>
                  </a:cubicBezTo>
                  <a:cubicBezTo>
                    <a:pt x="21600" y="21689"/>
                    <a:pt x="21599" y="21778"/>
                    <a:pt x="21598" y="21868"/>
                  </a:cubicBezTo>
                  <a:lnTo>
                    <a:pt x="0" y="21600"/>
                  </a:lnTo>
                  <a:lnTo>
                    <a:pt x="-1" y="0"/>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00" name="Group 99">
            <a:extLst>
              <a:ext uri="{FF2B5EF4-FFF2-40B4-BE49-F238E27FC236}">
                <a16:creationId xmlns:a16="http://schemas.microsoft.com/office/drawing/2014/main" id="{DC47CF9D-2FA1-4E5D-B63C-A1B8E53E5FE6}"/>
              </a:ext>
            </a:extLst>
          </p:cNvPr>
          <p:cNvGrpSpPr/>
          <p:nvPr/>
        </p:nvGrpSpPr>
        <p:grpSpPr>
          <a:xfrm>
            <a:off x="11112826" y="3788889"/>
            <a:ext cx="345024" cy="336966"/>
            <a:chOff x="1193800" y="1335088"/>
            <a:chExt cx="450850" cy="450850"/>
          </a:xfrm>
        </p:grpSpPr>
        <p:sp>
          <p:nvSpPr>
            <p:cNvPr id="101" name="Oval 319">
              <a:extLst>
                <a:ext uri="{FF2B5EF4-FFF2-40B4-BE49-F238E27FC236}">
                  <a16:creationId xmlns:a16="http://schemas.microsoft.com/office/drawing/2014/main" id="{020293C8-D2D0-4259-801A-0FF270413541}"/>
                </a:ext>
              </a:extLst>
            </p:cNvPr>
            <p:cNvSpPr>
              <a:spLocks noChangeArrowheads="1"/>
            </p:cNvSpPr>
            <p:nvPr/>
          </p:nvSpPr>
          <p:spPr bwMode="auto">
            <a:xfrm>
              <a:off x="1193800" y="1335088"/>
              <a:ext cx="450850" cy="450850"/>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2" name="Arc 320">
              <a:extLst>
                <a:ext uri="{FF2B5EF4-FFF2-40B4-BE49-F238E27FC236}">
                  <a16:creationId xmlns:a16="http://schemas.microsoft.com/office/drawing/2014/main" id="{8EE4B0E1-F6A3-4251-A7BE-14C21BE9FC17}"/>
                </a:ext>
              </a:extLst>
            </p:cNvPr>
            <p:cNvSpPr>
              <a:spLocks/>
            </p:cNvSpPr>
            <p:nvPr/>
          </p:nvSpPr>
          <p:spPr bwMode="auto">
            <a:xfrm>
              <a:off x="1419225" y="1335088"/>
              <a:ext cx="225425" cy="225425"/>
            </a:xfrm>
            <a:custGeom>
              <a:avLst/>
              <a:gdLst>
                <a:gd name="T0" fmla="*/ 0 w 21600"/>
                <a:gd name="T1" fmla="*/ 0 h 21868"/>
                <a:gd name="T2" fmla="*/ 24550379 w 21600"/>
                <a:gd name="T3" fmla="*/ 23954550 h 21868"/>
                <a:gd name="T4" fmla="*/ 0 w 21600"/>
                <a:gd name="T5" fmla="*/ 23660945 h 21868"/>
                <a:gd name="T6" fmla="*/ 0 60000 65536"/>
                <a:gd name="T7" fmla="*/ 0 60000 65536"/>
                <a:gd name="T8" fmla="*/ 0 60000 65536"/>
                <a:gd name="T9" fmla="*/ 0 w 21600"/>
                <a:gd name="T10" fmla="*/ 0 h 21868"/>
                <a:gd name="T11" fmla="*/ 21600 w 21600"/>
                <a:gd name="T12" fmla="*/ 21868 h 21868"/>
              </a:gdLst>
              <a:ahLst/>
              <a:cxnLst>
                <a:cxn ang="T6">
                  <a:pos x="T0" y="T1"/>
                </a:cxn>
                <a:cxn ang="T7">
                  <a:pos x="T2" y="T3"/>
                </a:cxn>
                <a:cxn ang="T8">
                  <a:pos x="T4" y="T5"/>
                </a:cxn>
              </a:cxnLst>
              <a:rect l="T9" t="T10" r="T11" b="T12"/>
              <a:pathLst>
                <a:path w="21600" h="21868" fill="none" extrusionOk="0">
                  <a:moveTo>
                    <a:pt x="-1" y="0"/>
                  </a:moveTo>
                  <a:cubicBezTo>
                    <a:pt x="11929" y="0"/>
                    <a:pt x="21600" y="9670"/>
                    <a:pt x="21600" y="21600"/>
                  </a:cubicBezTo>
                  <a:cubicBezTo>
                    <a:pt x="21600" y="21689"/>
                    <a:pt x="21599" y="21778"/>
                    <a:pt x="21598" y="21868"/>
                  </a:cubicBezTo>
                </a:path>
                <a:path w="21600" h="21868" stroke="0" extrusionOk="0">
                  <a:moveTo>
                    <a:pt x="-1" y="0"/>
                  </a:moveTo>
                  <a:cubicBezTo>
                    <a:pt x="11929" y="0"/>
                    <a:pt x="21600" y="9670"/>
                    <a:pt x="21600" y="21600"/>
                  </a:cubicBezTo>
                  <a:cubicBezTo>
                    <a:pt x="21600" y="21689"/>
                    <a:pt x="21599" y="21778"/>
                    <a:pt x="21598" y="21868"/>
                  </a:cubicBezTo>
                  <a:lnTo>
                    <a:pt x="0" y="21600"/>
                  </a:lnTo>
                  <a:lnTo>
                    <a:pt x="-1" y="0"/>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03" name="Group 102">
            <a:extLst>
              <a:ext uri="{FF2B5EF4-FFF2-40B4-BE49-F238E27FC236}">
                <a16:creationId xmlns:a16="http://schemas.microsoft.com/office/drawing/2014/main" id="{0D8B1951-C361-40E6-803C-124998FB0517}"/>
              </a:ext>
            </a:extLst>
          </p:cNvPr>
          <p:cNvGrpSpPr/>
          <p:nvPr/>
        </p:nvGrpSpPr>
        <p:grpSpPr>
          <a:xfrm>
            <a:off x="4023054" y="5615965"/>
            <a:ext cx="345024" cy="336966"/>
            <a:chOff x="1193800" y="1335088"/>
            <a:chExt cx="450850" cy="450850"/>
          </a:xfrm>
        </p:grpSpPr>
        <p:sp>
          <p:nvSpPr>
            <p:cNvPr id="104" name="Oval 319">
              <a:extLst>
                <a:ext uri="{FF2B5EF4-FFF2-40B4-BE49-F238E27FC236}">
                  <a16:creationId xmlns:a16="http://schemas.microsoft.com/office/drawing/2014/main" id="{E3DDEDA7-3C32-47C6-8D08-37BED8F9CA99}"/>
                </a:ext>
              </a:extLst>
            </p:cNvPr>
            <p:cNvSpPr>
              <a:spLocks noChangeArrowheads="1"/>
            </p:cNvSpPr>
            <p:nvPr/>
          </p:nvSpPr>
          <p:spPr bwMode="auto">
            <a:xfrm>
              <a:off x="1193800" y="1335088"/>
              <a:ext cx="450850" cy="450850"/>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5" name="Arc 320">
              <a:extLst>
                <a:ext uri="{FF2B5EF4-FFF2-40B4-BE49-F238E27FC236}">
                  <a16:creationId xmlns:a16="http://schemas.microsoft.com/office/drawing/2014/main" id="{571C2291-E12D-4483-9778-B90DE4621634}"/>
                </a:ext>
              </a:extLst>
            </p:cNvPr>
            <p:cNvSpPr>
              <a:spLocks/>
            </p:cNvSpPr>
            <p:nvPr/>
          </p:nvSpPr>
          <p:spPr bwMode="auto">
            <a:xfrm>
              <a:off x="1419225" y="1335088"/>
              <a:ext cx="225425" cy="225425"/>
            </a:xfrm>
            <a:custGeom>
              <a:avLst/>
              <a:gdLst>
                <a:gd name="T0" fmla="*/ 0 w 21600"/>
                <a:gd name="T1" fmla="*/ 0 h 21868"/>
                <a:gd name="T2" fmla="*/ 24550379 w 21600"/>
                <a:gd name="T3" fmla="*/ 23954550 h 21868"/>
                <a:gd name="T4" fmla="*/ 0 w 21600"/>
                <a:gd name="T5" fmla="*/ 23660945 h 21868"/>
                <a:gd name="T6" fmla="*/ 0 60000 65536"/>
                <a:gd name="T7" fmla="*/ 0 60000 65536"/>
                <a:gd name="T8" fmla="*/ 0 60000 65536"/>
                <a:gd name="T9" fmla="*/ 0 w 21600"/>
                <a:gd name="T10" fmla="*/ 0 h 21868"/>
                <a:gd name="T11" fmla="*/ 21600 w 21600"/>
                <a:gd name="T12" fmla="*/ 21868 h 21868"/>
              </a:gdLst>
              <a:ahLst/>
              <a:cxnLst>
                <a:cxn ang="T6">
                  <a:pos x="T0" y="T1"/>
                </a:cxn>
                <a:cxn ang="T7">
                  <a:pos x="T2" y="T3"/>
                </a:cxn>
                <a:cxn ang="T8">
                  <a:pos x="T4" y="T5"/>
                </a:cxn>
              </a:cxnLst>
              <a:rect l="T9" t="T10" r="T11" b="T12"/>
              <a:pathLst>
                <a:path w="21600" h="21868" fill="none" extrusionOk="0">
                  <a:moveTo>
                    <a:pt x="-1" y="0"/>
                  </a:moveTo>
                  <a:cubicBezTo>
                    <a:pt x="11929" y="0"/>
                    <a:pt x="21600" y="9670"/>
                    <a:pt x="21600" y="21600"/>
                  </a:cubicBezTo>
                  <a:cubicBezTo>
                    <a:pt x="21600" y="21689"/>
                    <a:pt x="21599" y="21778"/>
                    <a:pt x="21598" y="21868"/>
                  </a:cubicBezTo>
                </a:path>
                <a:path w="21600" h="21868" stroke="0" extrusionOk="0">
                  <a:moveTo>
                    <a:pt x="-1" y="0"/>
                  </a:moveTo>
                  <a:cubicBezTo>
                    <a:pt x="11929" y="0"/>
                    <a:pt x="21600" y="9670"/>
                    <a:pt x="21600" y="21600"/>
                  </a:cubicBezTo>
                  <a:cubicBezTo>
                    <a:pt x="21600" y="21689"/>
                    <a:pt x="21599" y="21778"/>
                    <a:pt x="21598" y="21868"/>
                  </a:cubicBezTo>
                  <a:lnTo>
                    <a:pt x="0" y="21600"/>
                  </a:lnTo>
                  <a:lnTo>
                    <a:pt x="-1" y="0"/>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06" name="Group 105">
            <a:extLst>
              <a:ext uri="{FF2B5EF4-FFF2-40B4-BE49-F238E27FC236}">
                <a16:creationId xmlns:a16="http://schemas.microsoft.com/office/drawing/2014/main" id="{4E1ECAC1-8B47-4BFD-AA73-6D227206D2B8}"/>
              </a:ext>
            </a:extLst>
          </p:cNvPr>
          <p:cNvGrpSpPr/>
          <p:nvPr/>
        </p:nvGrpSpPr>
        <p:grpSpPr>
          <a:xfrm>
            <a:off x="11111004" y="4708273"/>
            <a:ext cx="348669" cy="344085"/>
            <a:chOff x="4616450" y="1330325"/>
            <a:chExt cx="455613" cy="460375"/>
          </a:xfrm>
        </p:grpSpPr>
        <p:sp>
          <p:nvSpPr>
            <p:cNvPr id="107" name="Oval 307">
              <a:extLst>
                <a:ext uri="{FF2B5EF4-FFF2-40B4-BE49-F238E27FC236}">
                  <a16:creationId xmlns:a16="http://schemas.microsoft.com/office/drawing/2014/main" id="{9FCEE98C-A630-4C36-B6A9-1501F9FEAEEF}"/>
                </a:ext>
              </a:extLst>
            </p:cNvPr>
            <p:cNvSpPr>
              <a:spLocks noChangeArrowheads="1"/>
            </p:cNvSpPr>
            <p:nvPr/>
          </p:nvSpPr>
          <p:spPr bwMode="auto">
            <a:xfrm rot="5400000">
              <a:off x="4618038" y="1328737"/>
              <a:ext cx="452438" cy="455613"/>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8" name="Arc 308">
              <a:extLst>
                <a:ext uri="{FF2B5EF4-FFF2-40B4-BE49-F238E27FC236}">
                  <a16:creationId xmlns:a16="http://schemas.microsoft.com/office/drawing/2014/main" id="{C834525F-610E-4EB4-9174-BE8811030AB4}"/>
                </a:ext>
              </a:extLst>
            </p:cNvPr>
            <p:cNvSpPr>
              <a:spLocks/>
            </p:cNvSpPr>
            <p:nvPr/>
          </p:nvSpPr>
          <p:spPr bwMode="auto">
            <a:xfrm rot="5400000">
              <a:off x="4725988" y="1447800"/>
              <a:ext cx="233362" cy="452438"/>
            </a:xfrm>
            <a:custGeom>
              <a:avLst/>
              <a:gdLst>
                <a:gd name="T0" fmla="*/ 0 w 22026"/>
                <a:gd name="T1" fmla="*/ 4608 h 43200"/>
                <a:gd name="T2" fmla="*/ 427004 w 22026"/>
                <a:gd name="T3" fmla="*/ 49626050 h 43200"/>
                <a:gd name="T4" fmla="*/ 506592 w 22026"/>
                <a:gd name="T5" fmla="*/ 24813030 h 43200"/>
                <a:gd name="T6" fmla="*/ 0 60000 65536"/>
                <a:gd name="T7" fmla="*/ 0 60000 65536"/>
                <a:gd name="T8" fmla="*/ 0 60000 65536"/>
                <a:gd name="T9" fmla="*/ 0 w 22026"/>
                <a:gd name="T10" fmla="*/ 0 h 43200"/>
                <a:gd name="T11" fmla="*/ 22026 w 22026"/>
                <a:gd name="T12" fmla="*/ 43200 h 43200"/>
              </a:gdLst>
              <a:ahLst/>
              <a:cxnLst>
                <a:cxn ang="T6">
                  <a:pos x="T0" y="T1"/>
                </a:cxn>
                <a:cxn ang="T7">
                  <a:pos x="T2" y="T3"/>
                </a:cxn>
                <a:cxn ang="T8">
                  <a:pos x="T4" y="T5"/>
                </a:cxn>
              </a:cxnLst>
              <a:rect l="T9" t="T10" r="T11" b="T12"/>
              <a:pathLst>
                <a:path w="22026" h="43200" fill="none"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path>
                <a:path w="22026" h="43200" stroke="0"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lnTo>
                    <a:pt x="426" y="21600"/>
                  </a:lnTo>
                  <a:lnTo>
                    <a:pt x="0" y="4"/>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12" name="Group 111">
            <a:extLst>
              <a:ext uri="{FF2B5EF4-FFF2-40B4-BE49-F238E27FC236}">
                <a16:creationId xmlns:a16="http://schemas.microsoft.com/office/drawing/2014/main" id="{26078679-5F1B-4ACC-A1D1-B3CB1D99E4A8}"/>
              </a:ext>
            </a:extLst>
          </p:cNvPr>
          <p:cNvGrpSpPr/>
          <p:nvPr/>
        </p:nvGrpSpPr>
        <p:grpSpPr>
          <a:xfrm>
            <a:off x="2557057" y="3330331"/>
            <a:ext cx="348669" cy="344085"/>
            <a:chOff x="4616450" y="1330325"/>
            <a:chExt cx="455613" cy="460375"/>
          </a:xfrm>
        </p:grpSpPr>
        <p:sp>
          <p:nvSpPr>
            <p:cNvPr id="113" name="Oval 307">
              <a:extLst>
                <a:ext uri="{FF2B5EF4-FFF2-40B4-BE49-F238E27FC236}">
                  <a16:creationId xmlns:a16="http://schemas.microsoft.com/office/drawing/2014/main" id="{8D8D5CCA-CEC8-4821-A140-456148D4B022}"/>
                </a:ext>
              </a:extLst>
            </p:cNvPr>
            <p:cNvSpPr>
              <a:spLocks noChangeArrowheads="1"/>
            </p:cNvSpPr>
            <p:nvPr/>
          </p:nvSpPr>
          <p:spPr bwMode="auto">
            <a:xfrm rot="5400000">
              <a:off x="4618038" y="1328737"/>
              <a:ext cx="452438" cy="455613"/>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14" name="Arc 308">
              <a:extLst>
                <a:ext uri="{FF2B5EF4-FFF2-40B4-BE49-F238E27FC236}">
                  <a16:creationId xmlns:a16="http://schemas.microsoft.com/office/drawing/2014/main" id="{26C51858-10D1-4F8B-9D06-B96229E49801}"/>
                </a:ext>
              </a:extLst>
            </p:cNvPr>
            <p:cNvSpPr>
              <a:spLocks/>
            </p:cNvSpPr>
            <p:nvPr/>
          </p:nvSpPr>
          <p:spPr bwMode="auto">
            <a:xfrm rot="5400000">
              <a:off x="4725988" y="1447800"/>
              <a:ext cx="233362" cy="452438"/>
            </a:xfrm>
            <a:custGeom>
              <a:avLst/>
              <a:gdLst>
                <a:gd name="T0" fmla="*/ 0 w 22026"/>
                <a:gd name="T1" fmla="*/ 4608 h 43200"/>
                <a:gd name="T2" fmla="*/ 427004 w 22026"/>
                <a:gd name="T3" fmla="*/ 49626050 h 43200"/>
                <a:gd name="T4" fmla="*/ 506592 w 22026"/>
                <a:gd name="T5" fmla="*/ 24813030 h 43200"/>
                <a:gd name="T6" fmla="*/ 0 60000 65536"/>
                <a:gd name="T7" fmla="*/ 0 60000 65536"/>
                <a:gd name="T8" fmla="*/ 0 60000 65536"/>
                <a:gd name="T9" fmla="*/ 0 w 22026"/>
                <a:gd name="T10" fmla="*/ 0 h 43200"/>
                <a:gd name="T11" fmla="*/ 22026 w 22026"/>
                <a:gd name="T12" fmla="*/ 43200 h 43200"/>
              </a:gdLst>
              <a:ahLst/>
              <a:cxnLst>
                <a:cxn ang="T6">
                  <a:pos x="T0" y="T1"/>
                </a:cxn>
                <a:cxn ang="T7">
                  <a:pos x="T2" y="T3"/>
                </a:cxn>
                <a:cxn ang="T8">
                  <a:pos x="T4" y="T5"/>
                </a:cxn>
              </a:cxnLst>
              <a:rect l="T9" t="T10" r="T11" b="T12"/>
              <a:pathLst>
                <a:path w="22026" h="43200" fill="none"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path>
                <a:path w="22026" h="43200" stroke="0"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lnTo>
                    <a:pt x="426" y="21600"/>
                  </a:lnTo>
                  <a:lnTo>
                    <a:pt x="0" y="4"/>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15" name="Group 114">
            <a:extLst>
              <a:ext uri="{FF2B5EF4-FFF2-40B4-BE49-F238E27FC236}">
                <a16:creationId xmlns:a16="http://schemas.microsoft.com/office/drawing/2014/main" id="{FF3AC56B-C2AB-4943-BFD3-CD2DCD2EB84F}"/>
              </a:ext>
            </a:extLst>
          </p:cNvPr>
          <p:cNvGrpSpPr/>
          <p:nvPr/>
        </p:nvGrpSpPr>
        <p:grpSpPr>
          <a:xfrm>
            <a:off x="6928546" y="3785330"/>
            <a:ext cx="351098" cy="344085"/>
            <a:chOff x="6904038" y="1330325"/>
            <a:chExt cx="458787" cy="460375"/>
          </a:xfrm>
        </p:grpSpPr>
        <p:sp>
          <p:nvSpPr>
            <p:cNvPr id="116" name="Oval 331">
              <a:extLst>
                <a:ext uri="{FF2B5EF4-FFF2-40B4-BE49-F238E27FC236}">
                  <a16:creationId xmlns:a16="http://schemas.microsoft.com/office/drawing/2014/main" id="{9474C41D-B236-4B0F-89D6-F221A354CAC1}"/>
                </a:ext>
              </a:extLst>
            </p:cNvPr>
            <p:cNvSpPr>
              <a:spLocks noChangeArrowheads="1"/>
            </p:cNvSpPr>
            <p:nvPr/>
          </p:nvSpPr>
          <p:spPr bwMode="auto">
            <a:xfrm flipV="1">
              <a:off x="6907213" y="1330325"/>
              <a:ext cx="455612" cy="452438"/>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17" name="Arc 332">
              <a:extLst>
                <a:ext uri="{FF2B5EF4-FFF2-40B4-BE49-F238E27FC236}">
                  <a16:creationId xmlns:a16="http://schemas.microsoft.com/office/drawing/2014/main" id="{AB14314E-6CF5-4044-BE90-787A32459701}"/>
                </a:ext>
              </a:extLst>
            </p:cNvPr>
            <p:cNvSpPr>
              <a:spLocks/>
            </p:cNvSpPr>
            <p:nvPr/>
          </p:nvSpPr>
          <p:spPr bwMode="auto">
            <a:xfrm flipV="1">
              <a:off x="6904038" y="1335088"/>
              <a:ext cx="455612" cy="455612"/>
            </a:xfrm>
            <a:custGeom>
              <a:avLst/>
              <a:gdLst>
                <a:gd name="T0" fmla="*/ 25497955 w 43197"/>
                <a:gd name="T1" fmla="*/ 50677828 h 43200"/>
                <a:gd name="T2" fmla="*/ 50684860 w 43197"/>
                <a:gd name="T3" fmla="*/ 24921238 h 43200"/>
                <a:gd name="T4" fmla="*/ 25344207 w 43197"/>
                <a:gd name="T5" fmla="*/ 25338914 h 43200"/>
                <a:gd name="T6" fmla="*/ 0 60000 65536"/>
                <a:gd name="T7" fmla="*/ 0 60000 65536"/>
                <a:gd name="T8" fmla="*/ 0 60000 65536"/>
                <a:gd name="T9" fmla="*/ 0 w 43197"/>
                <a:gd name="T10" fmla="*/ 0 h 43200"/>
                <a:gd name="T11" fmla="*/ 43197 w 43197"/>
                <a:gd name="T12" fmla="*/ 43200 h 43200"/>
              </a:gdLst>
              <a:ahLst/>
              <a:cxnLst>
                <a:cxn ang="T6">
                  <a:pos x="T0" y="T1"/>
                </a:cxn>
                <a:cxn ang="T7">
                  <a:pos x="T2" y="T3"/>
                </a:cxn>
                <a:cxn ang="T8">
                  <a:pos x="T4" y="T5"/>
                </a:cxn>
              </a:cxnLst>
              <a:rect l="T9" t="T10" r="T11" b="T12"/>
              <a:pathLst>
                <a:path w="43197" h="43200" fill="none" extrusionOk="0">
                  <a:moveTo>
                    <a:pt x="21730" y="43199"/>
                  </a:moveTo>
                  <a:cubicBezTo>
                    <a:pt x="21687" y="43199"/>
                    <a:pt x="21643" y="43199"/>
                    <a:pt x="21600" y="43200"/>
                  </a:cubicBezTo>
                  <a:cubicBezTo>
                    <a:pt x="9670" y="43200"/>
                    <a:pt x="0" y="33529"/>
                    <a:pt x="0" y="21600"/>
                  </a:cubicBezTo>
                  <a:cubicBezTo>
                    <a:pt x="0" y="9670"/>
                    <a:pt x="9670" y="0"/>
                    <a:pt x="21600" y="0"/>
                  </a:cubicBezTo>
                  <a:cubicBezTo>
                    <a:pt x="33390" y="-1"/>
                    <a:pt x="43002" y="9455"/>
                    <a:pt x="43197" y="21243"/>
                  </a:cubicBezTo>
                </a:path>
                <a:path w="43197" h="43200" stroke="0" extrusionOk="0">
                  <a:moveTo>
                    <a:pt x="21730" y="43199"/>
                  </a:moveTo>
                  <a:cubicBezTo>
                    <a:pt x="21687" y="43199"/>
                    <a:pt x="21643" y="43199"/>
                    <a:pt x="21600" y="43200"/>
                  </a:cubicBezTo>
                  <a:cubicBezTo>
                    <a:pt x="9670" y="43200"/>
                    <a:pt x="0" y="33529"/>
                    <a:pt x="0" y="21600"/>
                  </a:cubicBezTo>
                  <a:cubicBezTo>
                    <a:pt x="0" y="9670"/>
                    <a:pt x="9670" y="0"/>
                    <a:pt x="21600" y="0"/>
                  </a:cubicBezTo>
                  <a:cubicBezTo>
                    <a:pt x="33390" y="-1"/>
                    <a:pt x="43002" y="9455"/>
                    <a:pt x="43197" y="21243"/>
                  </a:cubicBezTo>
                  <a:lnTo>
                    <a:pt x="21600" y="21600"/>
                  </a:lnTo>
                  <a:lnTo>
                    <a:pt x="21730" y="43199"/>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cxnSp>
        <p:nvCxnSpPr>
          <p:cNvPr id="5" name="Straight Arrow Connector 4">
            <a:extLst>
              <a:ext uri="{FF2B5EF4-FFF2-40B4-BE49-F238E27FC236}">
                <a16:creationId xmlns:a16="http://schemas.microsoft.com/office/drawing/2014/main" id="{96DD9432-45F2-43F1-A41A-B7E17EEC832C}"/>
              </a:ext>
            </a:extLst>
          </p:cNvPr>
          <p:cNvCxnSpPr>
            <a:cxnSpLocks/>
          </p:cNvCxnSpPr>
          <p:nvPr/>
        </p:nvCxnSpPr>
        <p:spPr>
          <a:xfrm>
            <a:off x="2722492" y="2589497"/>
            <a:ext cx="8734751" cy="37684"/>
          </a:xfrm>
          <a:prstGeom prst="straightConnector1">
            <a:avLst/>
          </a:prstGeom>
          <a:ln w="762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77FABAF5-CEED-4389-B6DF-A181D8972ABF}"/>
              </a:ext>
            </a:extLst>
          </p:cNvPr>
          <p:cNvCxnSpPr>
            <a:cxnSpLocks/>
          </p:cNvCxnSpPr>
          <p:nvPr/>
        </p:nvCxnSpPr>
        <p:spPr>
          <a:xfrm>
            <a:off x="2734212" y="3023252"/>
            <a:ext cx="8723031" cy="0"/>
          </a:xfrm>
          <a:prstGeom prst="straightConnector1">
            <a:avLst/>
          </a:prstGeom>
          <a:ln w="762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F0D5D93-9E67-4592-83C6-66D1D120BC11}"/>
              </a:ext>
            </a:extLst>
          </p:cNvPr>
          <p:cNvSpPr txBox="1"/>
          <p:nvPr/>
        </p:nvSpPr>
        <p:spPr>
          <a:xfrm>
            <a:off x="6332687" y="2350182"/>
            <a:ext cx="1174745" cy="276999"/>
          </a:xfrm>
          <a:prstGeom prst="rect">
            <a:avLst/>
          </a:prstGeom>
          <a:noFill/>
        </p:spPr>
        <p:txBody>
          <a:bodyPr wrap="none" rtlCol="0">
            <a:spAutoFit/>
          </a:bodyPr>
          <a:lstStyle/>
          <a:p>
            <a:r>
              <a:rPr lang="en-US" sz="1200">
                <a:solidFill>
                  <a:schemeClr val="tx2">
                    <a:lumMod val="50000"/>
                  </a:schemeClr>
                </a:solidFill>
              </a:rPr>
              <a:t>Foundational</a:t>
            </a:r>
          </a:p>
        </p:txBody>
      </p:sp>
      <p:sp>
        <p:nvSpPr>
          <p:cNvPr id="119" name="TextBox 118">
            <a:extLst>
              <a:ext uri="{FF2B5EF4-FFF2-40B4-BE49-F238E27FC236}">
                <a16:creationId xmlns:a16="http://schemas.microsoft.com/office/drawing/2014/main" id="{DF16070F-E174-4708-A1CD-A34FA18B710B}"/>
              </a:ext>
            </a:extLst>
          </p:cNvPr>
          <p:cNvSpPr txBox="1"/>
          <p:nvPr/>
        </p:nvSpPr>
        <p:spPr>
          <a:xfrm>
            <a:off x="4163916" y="2769869"/>
            <a:ext cx="5172634" cy="276999"/>
          </a:xfrm>
          <a:prstGeom prst="rect">
            <a:avLst/>
          </a:prstGeom>
          <a:noFill/>
        </p:spPr>
        <p:txBody>
          <a:bodyPr wrap="none" rtlCol="0">
            <a:spAutoFit/>
          </a:bodyPr>
          <a:lstStyle/>
          <a:p>
            <a:r>
              <a:rPr lang="en-US" sz="1200">
                <a:solidFill>
                  <a:schemeClr val="tx2">
                    <a:lumMod val="50000"/>
                  </a:schemeClr>
                </a:solidFill>
              </a:rPr>
              <a:t>Foundational Plus Build-Out Into New Apps/Around Legacy Apps</a:t>
            </a:r>
          </a:p>
        </p:txBody>
      </p:sp>
      <p:sp>
        <p:nvSpPr>
          <p:cNvPr id="6" name="TextBox 5">
            <a:extLst>
              <a:ext uri="{FF2B5EF4-FFF2-40B4-BE49-F238E27FC236}">
                <a16:creationId xmlns:a16="http://schemas.microsoft.com/office/drawing/2014/main" id="{62289634-277E-4CE7-876B-D31319510C02}"/>
              </a:ext>
            </a:extLst>
          </p:cNvPr>
          <p:cNvSpPr txBox="1"/>
          <p:nvPr/>
        </p:nvSpPr>
        <p:spPr>
          <a:xfrm>
            <a:off x="2687384" y="6022872"/>
            <a:ext cx="7786106" cy="261610"/>
          </a:xfrm>
          <a:prstGeom prst="rect">
            <a:avLst/>
          </a:prstGeom>
          <a:noFill/>
        </p:spPr>
        <p:txBody>
          <a:bodyPr wrap="none" rtlCol="0">
            <a:spAutoFit/>
          </a:bodyPr>
          <a:lstStyle/>
          <a:p>
            <a:r>
              <a:rPr lang="en-US" sz="1100" i="1">
                <a:solidFill>
                  <a:schemeClr val="tx2">
                    <a:lumMod val="50000"/>
                  </a:schemeClr>
                </a:solidFill>
              </a:rPr>
              <a:t>Note: Data Governance &amp; Data Quality are additional foundational capabilities requisite to all the above.</a:t>
            </a:r>
          </a:p>
        </p:txBody>
      </p:sp>
    </p:spTree>
    <p:extLst>
      <p:ext uri="{BB962C8B-B14F-4D97-AF65-F5344CB8AC3E}">
        <p14:creationId xmlns:p14="http://schemas.microsoft.com/office/powerpoint/2010/main" val="3557850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43BBE45-4DBF-4548-9E3E-EB8671F2FB47}"/>
              </a:ext>
            </a:extLst>
          </p:cNvPr>
          <p:cNvSpPr>
            <a:spLocks noGrp="1"/>
          </p:cNvSpPr>
          <p:nvPr>
            <p:ph type="title"/>
          </p:nvPr>
        </p:nvSpPr>
        <p:spPr/>
        <p:txBody>
          <a:bodyPr/>
          <a:lstStyle/>
          <a:p>
            <a:r>
              <a:rPr lang="en-US" dirty="0"/>
              <a:t>Sprint Progress</a:t>
            </a:r>
          </a:p>
        </p:txBody>
      </p:sp>
      <p:pic>
        <p:nvPicPr>
          <p:cNvPr id="15" name="Picture 14" descr="A picture containing wheel&#10;&#10;Description automatically generated">
            <a:extLst>
              <a:ext uri="{FF2B5EF4-FFF2-40B4-BE49-F238E27FC236}">
                <a16:creationId xmlns:a16="http://schemas.microsoft.com/office/drawing/2014/main" id="{43F800DD-0F80-4DE8-BB59-DDBF57E686A6}"/>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3996399"/>
            <a:ext cx="7772400" cy="2331720"/>
          </a:xfrm>
          <a:prstGeom prst="rect">
            <a:avLst/>
          </a:prstGeom>
        </p:spPr>
      </p:pic>
    </p:spTree>
    <p:extLst>
      <p:ext uri="{BB962C8B-B14F-4D97-AF65-F5344CB8AC3E}">
        <p14:creationId xmlns:p14="http://schemas.microsoft.com/office/powerpoint/2010/main" val="2289197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BBB3-B725-494C-8A97-66A2199D43C3}"/>
              </a:ext>
            </a:extLst>
          </p:cNvPr>
          <p:cNvSpPr>
            <a:spLocks noGrp="1"/>
          </p:cNvSpPr>
          <p:nvPr>
            <p:ph type="title"/>
          </p:nvPr>
        </p:nvSpPr>
        <p:spPr/>
        <p:txBody>
          <a:bodyPr vert="horz" wrap="square" lIns="91440" tIns="45720" rIns="91440" bIns="45720" rtlCol="0" anchor="ctr">
            <a:spAutoFit/>
          </a:bodyPr>
          <a:lstStyle/>
          <a:p>
            <a:pPr algn="l"/>
            <a:r>
              <a:rPr lang="en-US" cap="all" dirty="0">
                <a:solidFill>
                  <a:srgbClr val="0070C0"/>
                </a:solidFill>
              </a:rPr>
              <a:t>Sprint Burndown and User Stories</a:t>
            </a:r>
          </a:p>
        </p:txBody>
      </p:sp>
      <p:graphicFrame>
        <p:nvGraphicFramePr>
          <p:cNvPr id="9" name="Table 9">
            <a:extLst>
              <a:ext uri="{FF2B5EF4-FFF2-40B4-BE49-F238E27FC236}">
                <a16:creationId xmlns:a16="http://schemas.microsoft.com/office/drawing/2014/main" id="{F2746190-7CCB-4359-8900-2232E8B2C006}"/>
              </a:ext>
            </a:extLst>
          </p:cNvPr>
          <p:cNvGraphicFramePr>
            <a:graphicFrameLocks noGrp="1"/>
          </p:cNvGraphicFramePr>
          <p:nvPr>
            <p:extLst>
              <p:ext uri="{D42A27DB-BD31-4B8C-83A1-F6EECF244321}">
                <p14:modId xmlns:p14="http://schemas.microsoft.com/office/powerpoint/2010/main" val="1143034886"/>
              </p:ext>
            </p:extLst>
          </p:nvPr>
        </p:nvGraphicFramePr>
        <p:xfrm>
          <a:off x="3460270" y="5257525"/>
          <a:ext cx="5271457" cy="914400"/>
        </p:xfrm>
        <a:graphic>
          <a:graphicData uri="http://schemas.openxmlformats.org/drawingml/2006/table">
            <a:tbl>
              <a:tblPr firstRow="1" bandRow="1">
                <a:tableStyleId>{5C22544A-7EE6-4342-B048-85BDC9FD1C3A}</a:tableStyleId>
              </a:tblPr>
              <a:tblGrid>
                <a:gridCol w="1488264">
                  <a:extLst>
                    <a:ext uri="{9D8B030D-6E8A-4147-A177-3AD203B41FA5}">
                      <a16:colId xmlns:a16="http://schemas.microsoft.com/office/drawing/2014/main" val="4192462177"/>
                    </a:ext>
                  </a:extLst>
                </a:gridCol>
                <a:gridCol w="1100351">
                  <a:extLst>
                    <a:ext uri="{9D8B030D-6E8A-4147-A177-3AD203B41FA5}">
                      <a16:colId xmlns:a16="http://schemas.microsoft.com/office/drawing/2014/main" val="1150830497"/>
                    </a:ext>
                  </a:extLst>
                </a:gridCol>
                <a:gridCol w="1430597">
                  <a:extLst>
                    <a:ext uri="{9D8B030D-6E8A-4147-A177-3AD203B41FA5}">
                      <a16:colId xmlns:a16="http://schemas.microsoft.com/office/drawing/2014/main" val="3427644357"/>
                    </a:ext>
                  </a:extLst>
                </a:gridCol>
                <a:gridCol w="1252245">
                  <a:extLst>
                    <a:ext uri="{9D8B030D-6E8A-4147-A177-3AD203B41FA5}">
                      <a16:colId xmlns:a16="http://schemas.microsoft.com/office/drawing/2014/main" val="1027436068"/>
                    </a:ext>
                  </a:extLst>
                </a:gridCol>
              </a:tblGrid>
              <a:tr h="286218">
                <a:tc>
                  <a:txBody>
                    <a:bodyPr/>
                    <a:lstStyle/>
                    <a:p>
                      <a:pPr algn="ctr"/>
                      <a:endParaRPr lang="en-US" sz="1400" dirty="0"/>
                    </a:p>
                  </a:txBody>
                  <a:tcPr/>
                </a:tc>
                <a:tc>
                  <a:txBody>
                    <a:bodyPr/>
                    <a:lstStyle/>
                    <a:p>
                      <a:pPr algn="ctr"/>
                      <a:r>
                        <a:rPr lang="en-US" sz="1400" dirty="0"/>
                        <a:t>Planned</a:t>
                      </a:r>
                    </a:p>
                  </a:txBody>
                  <a:tcPr/>
                </a:tc>
                <a:tc>
                  <a:txBody>
                    <a:bodyPr/>
                    <a:lstStyle/>
                    <a:p>
                      <a:pPr algn="ctr"/>
                      <a:r>
                        <a:rPr lang="en-US" sz="1400" dirty="0"/>
                        <a:t>In-Progress</a:t>
                      </a:r>
                    </a:p>
                  </a:txBody>
                  <a:tcPr/>
                </a:tc>
                <a:tc>
                  <a:txBody>
                    <a:bodyPr/>
                    <a:lstStyle/>
                    <a:p>
                      <a:pPr algn="ctr"/>
                      <a:r>
                        <a:rPr lang="en-US" sz="1400" dirty="0"/>
                        <a:t>Completed</a:t>
                      </a:r>
                    </a:p>
                  </a:txBody>
                  <a:tcPr/>
                </a:tc>
                <a:extLst>
                  <a:ext uri="{0D108BD9-81ED-4DB2-BD59-A6C34878D82A}">
                    <a16:rowId xmlns:a16="http://schemas.microsoft.com/office/drawing/2014/main" val="3178362687"/>
                  </a:ext>
                </a:extLst>
              </a:tr>
              <a:tr h="286218">
                <a:tc>
                  <a:txBody>
                    <a:bodyPr/>
                    <a:lstStyle/>
                    <a:p>
                      <a:pPr algn="ctr"/>
                      <a:r>
                        <a:rPr lang="en-US" sz="1400" dirty="0"/>
                        <a:t>User Stories</a:t>
                      </a:r>
                    </a:p>
                  </a:txBody>
                  <a:tcPr/>
                </a:tc>
                <a:tc>
                  <a:txBody>
                    <a:bodyPr/>
                    <a:lstStyle/>
                    <a:p>
                      <a:pPr algn="ctr"/>
                      <a:r>
                        <a:rPr lang="en-US" sz="1400" dirty="0"/>
                        <a:t>19</a:t>
                      </a:r>
                    </a:p>
                  </a:txBody>
                  <a:tcPr/>
                </a:tc>
                <a:tc>
                  <a:txBody>
                    <a:bodyPr/>
                    <a:lstStyle/>
                    <a:p>
                      <a:pPr algn="ctr"/>
                      <a:r>
                        <a:rPr lang="en-US" sz="1400" dirty="0"/>
                        <a:t>0</a:t>
                      </a:r>
                    </a:p>
                  </a:txBody>
                  <a:tcPr/>
                </a:tc>
                <a:tc>
                  <a:txBody>
                    <a:bodyPr/>
                    <a:lstStyle/>
                    <a:p>
                      <a:pPr algn="ctr"/>
                      <a:r>
                        <a:rPr lang="en-US" sz="1400" dirty="0"/>
                        <a:t>19</a:t>
                      </a:r>
                    </a:p>
                  </a:txBody>
                  <a:tcPr/>
                </a:tc>
                <a:extLst>
                  <a:ext uri="{0D108BD9-81ED-4DB2-BD59-A6C34878D82A}">
                    <a16:rowId xmlns:a16="http://schemas.microsoft.com/office/drawing/2014/main" val="3185287803"/>
                  </a:ext>
                </a:extLst>
              </a:tr>
              <a:tr h="286218">
                <a:tc>
                  <a:txBody>
                    <a:bodyPr/>
                    <a:lstStyle/>
                    <a:p>
                      <a:pPr algn="ctr"/>
                      <a:r>
                        <a:rPr lang="en-US" sz="1400" dirty="0"/>
                        <a:t>Story Points</a:t>
                      </a:r>
                    </a:p>
                  </a:txBody>
                  <a:tcPr/>
                </a:tc>
                <a:tc>
                  <a:txBody>
                    <a:bodyPr/>
                    <a:lstStyle/>
                    <a:p>
                      <a:pPr algn="ctr"/>
                      <a:r>
                        <a:rPr lang="en-US" sz="1400" dirty="0"/>
                        <a:t>79</a:t>
                      </a:r>
                    </a:p>
                  </a:txBody>
                  <a:tcPr/>
                </a:tc>
                <a:tc>
                  <a:txBody>
                    <a:bodyPr/>
                    <a:lstStyle/>
                    <a:p>
                      <a:pPr algn="ctr"/>
                      <a:r>
                        <a:rPr lang="en-US" sz="1400" dirty="0"/>
                        <a:t>0</a:t>
                      </a:r>
                    </a:p>
                  </a:txBody>
                  <a:tcPr/>
                </a:tc>
                <a:tc>
                  <a:txBody>
                    <a:bodyPr/>
                    <a:lstStyle/>
                    <a:p>
                      <a:pPr algn="ctr"/>
                      <a:r>
                        <a:rPr lang="en-US" sz="1400" dirty="0"/>
                        <a:t>79</a:t>
                      </a:r>
                    </a:p>
                  </a:txBody>
                  <a:tcPr/>
                </a:tc>
                <a:extLst>
                  <a:ext uri="{0D108BD9-81ED-4DB2-BD59-A6C34878D82A}">
                    <a16:rowId xmlns:a16="http://schemas.microsoft.com/office/drawing/2014/main" val="1490904172"/>
                  </a:ext>
                </a:extLst>
              </a:tr>
            </a:tbl>
          </a:graphicData>
        </a:graphic>
      </p:graphicFrame>
      <p:pic>
        <p:nvPicPr>
          <p:cNvPr id="18434" name="Picture 2" descr="image001">
            <a:extLst>
              <a:ext uri="{FF2B5EF4-FFF2-40B4-BE49-F238E27FC236}">
                <a16:creationId xmlns:a16="http://schemas.microsoft.com/office/drawing/2014/main" id="{BB4ECAB7-4B5A-4936-801C-F4A707AAE1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2" y="1516571"/>
            <a:ext cx="10471151"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4232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43BBE45-4DBF-4548-9E3E-EB8671F2FB47}"/>
              </a:ext>
            </a:extLst>
          </p:cNvPr>
          <p:cNvSpPr>
            <a:spLocks noGrp="1"/>
          </p:cNvSpPr>
          <p:nvPr>
            <p:ph type="title"/>
          </p:nvPr>
        </p:nvSpPr>
        <p:spPr/>
        <p:txBody>
          <a:bodyPr/>
          <a:lstStyle/>
          <a:p>
            <a:r>
              <a:rPr lang="en-US" dirty="0"/>
              <a:t>Current State Summary</a:t>
            </a:r>
          </a:p>
        </p:txBody>
      </p:sp>
      <p:pic>
        <p:nvPicPr>
          <p:cNvPr id="5" name="Picture 4" descr="A picture containing wheel&#10;&#10;Description automatically generated">
            <a:extLst>
              <a:ext uri="{FF2B5EF4-FFF2-40B4-BE49-F238E27FC236}">
                <a16:creationId xmlns:a16="http://schemas.microsoft.com/office/drawing/2014/main" id="{AA462C7A-B6EA-47D6-AE2C-4081B90BBF4A}"/>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3996399"/>
            <a:ext cx="7772400" cy="2331720"/>
          </a:xfrm>
          <a:prstGeom prst="rect">
            <a:avLst/>
          </a:prstGeom>
        </p:spPr>
      </p:pic>
    </p:spTree>
    <p:extLst>
      <p:ext uri="{BB962C8B-B14F-4D97-AF65-F5344CB8AC3E}">
        <p14:creationId xmlns:p14="http://schemas.microsoft.com/office/powerpoint/2010/main" val="417449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CB2F-C775-424E-8026-A3C44A0DA618}"/>
              </a:ext>
            </a:extLst>
          </p:cNvPr>
          <p:cNvSpPr>
            <a:spLocks noGrp="1"/>
          </p:cNvSpPr>
          <p:nvPr>
            <p:ph type="title"/>
          </p:nvPr>
        </p:nvSpPr>
        <p:spPr/>
        <p:txBody>
          <a:bodyPr/>
          <a:lstStyle/>
          <a:p>
            <a:r>
              <a:rPr lang="en-US"/>
              <a:t>Discovery Session Summary</a:t>
            </a:r>
          </a:p>
        </p:txBody>
      </p:sp>
      <p:sp>
        <p:nvSpPr>
          <p:cNvPr id="3" name="Rectangle 2">
            <a:extLst>
              <a:ext uri="{FF2B5EF4-FFF2-40B4-BE49-F238E27FC236}">
                <a16:creationId xmlns:a16="http://schemas.microsoft.com/office/drawing/2014/main" id="{10418F8A-DFCC-46FE-ADF9-4BAB6D082CF0}"/>
              </a:ext>
            </a:extLst>
          </p:cNvPr>
          <p:cNvSpPr/>
          <p:nvPr/>
        </p:nvSpPr>
        <p:spPr>
          <a:xfrm>
            <a:off x="266701" y="1097570"/>
            <a:ext cx="11658600" cy="307777"/>
          </a:xfrm>
          <a:prstGeom prst="rect">
            <a:avLst/>
          </a:prstGeom>
        </p:spPr>
        <p:txBody>
          <a:bodyPr wrap="square">
            <a:spAutoFit/>
          </a:bodyPr>
          <a:lstStyle/>
          <a:p>
            <a:r>
              <a:rPr lang="en-US" sz="1400" b="1" dirty="0">
                <a:solidFill>
                  <a:schemeClr val="accent2"/>
                </a:solidFill>
                <a:latin typeface="+mj-lt"/>
              </a:rPr>
              <a:t>Capgemini conducted </a:t>
            </a:r>
            <a:r>
              <a:rPr lang="en-US" sz="1400" b="1" dirty="0">
                <a:solidFill>
                  <a:schemeClr val="accent3"/>
                </a:solidFill>
                <a:latin typeface="+mj-lt"/>
              </a:rPr>
              <a:t>34 </a:t>
            </a:r>
            <a:r>
              <a:rPr lang="en-US" sz="1400" b="1" dirty="0">
                <a:solidFill>
                  <a:schemeClr val="accent2"/>
                </a:solidFill>
                <a:latin typeface="+mj-lt"/>
              </a:rPr>
              <a:t>working discovery sessions with Business and IT that involved </a:t>
            </a:r>
            <a:r>
              <a:rPr lang="en-US" sz="1400" b="1" dirty="0">
                <a:solidFill>
                  <a:schemeClr val="accent3"/>
                </a:solidFill>
                <a:latin typeface="+mj-lt"/>
              </a:rPr>
              <a:t>250+ </a:t>
            </a:r>
            <a:r>
              <a:rPr lang="en-US" sz="1400" b="1" dirty="0">
                <a:solidFill>
                  <a:schemeClr val="accent2"/>
                </a:solidFill>
                <a:latin typeface="+mj-lt"/>
              </a:rPr>
              <a:t>participants.  </a:t>
            </a:r>
          </a:p>
        </p:txBody>
      </p:sp>
      <p:grpSp>
        <p:nvGrpSpPr>
          <p:cNvPr id="9" name="Group 8">
            <a:extLst>
              <a:ext uri="{FF2B5EF4-FFF2-40B4-BE49-F238E27FC236}">
                <a16:creationId xmlns:a16="http://schemas.microsoft.com/office/drawing/2014/main" id="{905F1C2D-88F8-475A-B933-23605B4AE500}"/>
              </a:ext>
            </a:extLst>
          </p:cNvPr>
          <p:cNvGrpSpPr/>
          <p:nvPr/>
        </p:nvGrpSpPr>
        <p:grpSpPr>
          <a:xfrm>
            <a:off x="341577" y="1675229"/>
            <a:ext cx="11508846" cy="275465"/>
            <a:chOff x="293687" y="1896235"/>
            <a:chExt cx="11508846" cy="275465"/>
          </a:xfrm>
        </p:grpSpPr>
        <p:sp>
          <p:nvSpPr>
            <p:cNvPr id="4" name="Title 1">
              <a:extLst>
                <a:ext uri="{FF2B5EF4-FFF2-40B4-BE49-F238E27FC236}">
                  <a16:creationId xmlns:a16="http://schemas.microsoft.com/office/drawing/2014/main" id="{10859909-074C-4EA8-AB58-06922FDD035F}"/>
                </a:ext>
              </a:extLst>
            </p:cNvPr>
            <p:cNvSpPr txBox="1">
              <a:spLocks/>
            </p:cNvSpPr>
            <p:nvPr/>
          </p:nvSpPr>
          <p:spPr>
            <a:xfrm>
              <a:off x="411069" y="1896235"/>
              <a:ext cx="11274082" cy="221599"/>
            </a:xfrm>
            <a:prstGeom prst="rect">
              <a:avLst/>
            </a:prstGeom>
          </p:spPr>
          <p:txBody>
            <a:bodyPr vert="horz" lIns="0" tIns="0" rIns="0" bIns="0" rtlCol="0" anchor="ctr">
              <a:spAutoFit/>
            </a:bodyPr>
            <a:lstStyle>
              <a:lvl1pPr algn="l" defTabSz="779202" rtl="0" eaLnBrk="1" latinLnBrk="0" hangingPunct="1">
                <a:lnSpc>
                  <a:spcPct val="90000"/>
                </a:lnSpc>
                <a:spcBef>
                  <a:spcPct val="0"/>
                </a:spcBef>
                <a:buNone/>
                <a:defRPr sz="1800" b="0" kern="1200" spc="-70"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marL="0" marR="0" lvl="0" indent="0" algn="ctr" defTabSz="779202"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70" normalizeH="0" baseline="0" noProof="0">
                  <a:ln>
                    <a:noFill/>
                  </a:ln>
                  <a:solidFill>
                    <a:schemeClr val="accent3"/>
                  </a:solidFill>
                  <a:effectLst/>
                  <a:uLnTx/>
                  <a:uFillTx/>
                  <a:latin typeface="Verdana" panose="020B0604030504040204" pitchFamily="34" charset="0"/>
                  <a:ea typeface="Verdana" panose="020B0604030504040204" pitchFamily="34" charset="0"/>
                </a:rPr>
                <a:t>Team Discovery Sessions</a:t>
              </a:r>
            </a:p>
          </p:txBody>
        </p:sp>
        <p:cxnSp>
          <p:nvCxnSpPr>
            <p:cNvPr id="5" name="Straight Connector 4">
              <a:extLst>
                <a:ext uri="{FF2B5EF4-FFF2-40B4-BE49-F238E27FC236}">
                  <a16:creationId xmlns:a16="http://schemas.microsoft.com/office/drawing/2014/main" id="{D52293E7-07E4-43FA-961B-1D0FDE284F7B}"/>
                </a:ext>
              </a:extLst>
            </p:cNvPr>
            <p:cNvCxnSpPr>
              <a:cxnSpLocks/>
            </p:cNvCxnSpPr>
            <p:nvPr/>
          </p:nvCxnSpPr>
          <p:spPr bwMode="auto">
            <a:xfrm>
              <a:off x="293687" y="2171700"/>
              <a:ext cx="11508846" cy="0"/>
            </a:xfrm>
            <a:prstGeom prst="line">
              <a:avLst/>
            </a:prstGeom>
            <a:solidFill>
              <a:schemeClr val="accent6"/>
            </a:solidFill>
            <a:ln w="19050" cap="flat" cmpd="sng" algn="ctr">
              <a:solidFill>
                <a:schemeClr val="accent5"/>
              </a:solidFill>
              <a:prstDash val="solid"/>
              <a:round/>
              <a:headEnd type="oval" w="med" len="med"/>
              <a:tailEnd type="oval" w="med" len="med"/>
            </a:ln>
            <a:effectLst/>
          </p:spPr>
        </p:cxnSp>
      </p:grpSp>
      <p:graphicFrame>
        <p:nvGraphicFramePr>
          <p:cNvPr id="12" name="Table 11">
            <a:extLst>
              <a:ext uri="{FF2B5EF4-FFF2-40B4-BE49-F238E27FC236}">
                <a16:creationId xmlns:a16="http://schemas.microsoft.com/office/drawing/2014/main" id="{AE15DAC0-1183-4229-85BE-0F787ABFEAD6}"/>
              </a:ext>
            </a:extLst>
          </p:cNvPr>
          <p:cNvGraphicFramePr>
            <a:graphicFrameLocks noGrp="1"/>
          </p:cNvGraphicFramePr>
          <p:nvPr>
            <p:extLst>
              <p:ext uri="{D42A27DB-BD31-4B8C-83A1-F6EECF244321}">
                <p14:modId xmlns:p14="http://schemas.microsoft.com/office/powerpoint/2010/main" val="755107599"/>
              </p:ext>
            </p:extLst>
          </p:nvPr>
        </p:nvGraphicFramePr>
        <p:xfrm>
          <a:off x="342900" y="2177773"/>
          <a:ext cx="5502662" cy="3364869"/>
        </p:xfrm>
        <a:graphic>
          <a:graphicData uri="http://schemas.openxmlformats.org/drawingml/2006/table">
            <a:tbl>
              <a:tblPr firstCol="1"/>
              <a:tblGrid>
                <a:gridCol w="788601">
                  <a:extLst>
                    <a:ext uri="{9D8B030D-6E8A-4147-A177-3AD203B41FA5}">
                      <a16:colId xmlns:a16="http://schemas.microsoft.com/office/drawing/2014/main" val="858659442"/>
                    </a:ext>
                  </a:extLst>
                </a:gridCol>
                <a:gridCol w="1170846">
                  <a:extLst>
                    <a:ext uri="{9D8B030D-6E8A-4147-A177-3AD203B41FA5}">
                      <a16:colId xmlns:a16="http://schemas.microsoft.com/office/drawing/2014/main" val="2507790899"/>
                    </a:ext>
                  </a:extLst>
                </a:gridCol>
                <a:gridCol w="3543215">
                  <a:extLst>
                    <a:ext uri="{9D8B030D-6E8A-4147-A177-3AD203B41FA5}">
                      <a16:colId xmlns:a16="http://schemas.microsoft.com/office/drawing/2014/main" val="3383265402"/>
                    </a:ext>
                  </a:extLst>
                </a:gridCol>
              </a:tblGrid>
              <a:tr h="336827">
                <a:tc>
                  <a:txBody>
                    <a:bodyPr/>
                    <a:lstStyle/>
                    <a:p>
                      <a:pPr algn="ctr" rtl="0" fontAlgn="t"/>
                      <a:r>
                        <a:rPr lang="en-US" sz="1050" b="1" i="0" u="none" strike="noStrike">
                          <a:solidFill>
                            <a:srgbClr val="FFFFFF"/>
                          </a:solidFill>
                          <a:effectLst/>
                          <a:latin typeface="+mj-lt"/>
                        </a:rPr>
                        <a:t>Date</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B8D6"/>
                    </a:solidFill>
                  </a:tcPr>
                </a:tc>
                <a:tc>
                  <a:txBody>
                    <a:bodyPr/>
                    <a:lstStyle/>
                    <a:p>
                      <a:pPr algn="ctr" rtl="0" fontAlgn="t"/>
                      <a:r>
                        <a:rPr lang="en-US" sz="1050" b="1" i="0" u="none" strike="noStrike">
                          <a:solidFill>
                            <a:srgbClr val="FFFFFF"/>
                          </a:solidFill>
                          <a:effectLst/>
                          <a:latin typeface="+mj-lt"/>
                        </a:rPr>
                        <a:t># of Participants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B8D6"/>
                    </a:solidFill>
                  </a:tcPr>
                </a:tc>
                <a:tc>
                  <a:txBody>
                    <a:bodyPr/>
                    <a:lstStyle/>
                    <a:p>
                      <a:pPr algn="ctr" rtl="0" fontAlgn="t"/>
                      <a:r>
                        <a:rPr lang="en-US" sz="1050" b="1" i="0" u="none" strike="noStrike">
                          <a:solidFill>
                            <a:srgbClr val="FFFFFF"/>
                          </a:solidFill>
                          <a:effectLst/>
                          <a:latin typeface="+mj-lt"/>
                        </a:rPr>
                        <a:t>Business Group</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B8D6"/>
                    </a:solidFill>
                  </a:tcPr>
                </a:tc>
                <a:extLst>
                  <a:ext uri="{0D108BD9-81ED-4DB2-BD59-A6C34878D82A}">
                    <a16:rowId xmlns:a16="http://schemas.microsoft.com/office/drawing/2014/main" val="2940997891"/>
                  </a:ext>
                </a:extLst>
              </a:tr>
              <a:tr h="186236">
                <a:tc>
                  <a:txBody>
                    <a:bodyPr/>
                    <a:lstStyle/>
                    <a:p>
                      <a:pPr algn="ctr" rtl="0" fontAlgn="t"/>
                      <a:r>
                        <a:rPr lang="en-US" sz="1050" b="0" i="0" u="none" strike="noStrike">
                          <a:solidFill>
                            <a:srgbClr val="348DBE"/>
                          </a:solidFill>
                          <a:effectLst/>
                          <a:latin typeface="+mj-lt"/>
                        </a:rPr>
                        <a:t>29-Jun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70C0"/>
                          </a:solidFill>
                          <a:effectLst/>
                          <a:latin typeface="+mj-lt"/>
                          <a:cs typeface="Calibri" panose="020F0502020204030204" pitchFamily="34" charset="0"/>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j-lt"/>
                        </a:rPr>
                        <a:t>EV Transportation 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4613124"/>
                  </a:ext>
                </a:extLst>
              </a:tr>
              <a:tr h="80464">
                <a:tc>
                  <a:txBody>
                    <a:bodyPr/>
                    <a:lstStyle/>
                    <a:p>
                      <a:pPr algn="ctr" rtl="0" fontAlgn="t"/>
                      <a:r>
                        <a:rPr lang="en-US" sz="1050" b="0" i="0" u="none" strike="noStrike">
                          <a:solidFill>
                            <a:srgbClr val="348DBE"/>
                          </a:solidFill>
                          <a:effectLst/>
                          <a:latin typeface="+mj-lt"/>
                        </a:rPr>
                        <a:t>29-Jun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70C0"/>
                          </a:solidFill>
                          <a:effectLst/>
                          <a:latin typeface="+mj-lt"/>
                          <a:cs typeface="Calibri" panose="020F0502020204030204" pitchFamily="34" charset="0"/>
                        </a:rPr>
                        <a:t> 7 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j-lt"/>
                        </a:rPr>
                        <a:t>Customer Journey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145847"/>
                  </a:ext>
                </a:extLst>
              </a:tr>
              <a:tr h="0">
                <a:tc>
                  <a:txBody>
                    <a:bodyPr/>
                    <a:lstStyle/>
                    <a:p>
                      <a:pPr algn="ctr" rtl="0" fontAlgn="t"/>
                      <a:r>
                        <a:rPr lang="en-US" sz="1050" b="0" i="0" u="none" strike="noStrike">
                          <a:solidFill>
                            <a:srgbClr val="348DBE"/>
                          </a:solidFill>
                          <a:effectLst/>
                          <a:latin typeface="+mj-lt"/>
                        </a:rPr>
                        <a:t>30-Jul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rgbClr val="348DBE"/>
                          </a:solidFill>
                          <a:effectLst/>
                          <a:latin typeface="+mj-lt"/>
                          <a:ea typeface="+mn-ea"/>
                          <a:cs typeface="+mn-cs"/>
                        </a:rPr>
                        <a:t>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j-lt"/>
                        </a:rPr>
                        <a:t>New Connections Pre-Meeting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0406349"/>
                  </a:ext>
                </a:extLst>
              </a:tr>
              <a:tr h="52524">
                <a:tc>
                  <a:txBody>
                    <a:bodyPr/>
                    <a:lstStyle/>
                    <a:p>
                      <a:pPr algn="ctr" rtl="0" fontAlgn="t"/>
                      <a:r>
                        <a:rPr lang="en-US" sz="1050" b="0" i="0" u="none" strike="noStrike">
                          <a:solidFill>
                            <a:srgbClr val="348DBE"/>
                          </a:solidFill>
                          <a:effectLst/>
                          <a:latin typeface="+mj-lt"/>
                        </a:rPr>
                        <a:t>30-Jul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rgbClr val="348DBE"/>
                          </a:solidFill>
                          <a:effectLst/>
                          <a:latin typeface="+mj-lt"/>
                          <a:ea typeface="+mn-ea"/>
                          <a:cs typeface="+mn-cs"/>
                        </a:rPr>
                        <a:t> 8 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j-lt"/>
                        </a:rPr>
                        <a:t>Energy Efficiency Pre-Meeting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4877034"/>
                  </a:ext>
                </a:extLst>
              </a:tr>
              <a:tr h="273760">
                <a:tc>
                  <a:txBody>
                    <a:bodyPr/>
                    <a:lstStyle/>
                    <a:p>
                      <a:pPr algn="ctr" rtl="0" fontAlgn="t"/>
                      <a:r>
                        <a:rPr lang="en-US" sz="1050" b="0" i="0" u="none" strike="noStrike">
                          <a:solidFill>
                            <a:srgbClr val="348DBE"/>
                          </a:solidFill>
                          <a:effectLst/>
                          <a:latin typeface="+mj-lt"/>
                        </a:rPr>
                        <a:t>1-Jul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rgbClr val="348DBE"/>
                          </a:solidFill>
                          <a:effectLst/>
                          <a:latin typeface="+mj-lt"/>
                          <a:ea typeface="+mn-ea"/>
                          <a:cs typeface="+mn-cs"/>
                        </a:rPr>
                        <a:t>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j-lt"/>
                        </a:rPr>
                        <a:t>New Connections (Sales) and Energy Efficiency use of Gridforce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6123728"/>
                  </a:ext>
                </a:extLst>
              </a:tr>
              <a:tr h="85349">
                <a:tc>
                  <a:txBody>
                    <a:bodyPr/>
                    <a:lstStyle/>
                    <a:p>
                      <a:pPr algn="ctr" rtl="0" fontAlgn="t"/>
                      <a:r>
                        <a:rPr lang="en-US" sz="1050" b="0" i="0" u="none" strike="noStrike">
                          <a:solidFill>
                            <a:srgbClr val="348DBE"/>
                          </a:solidFill>
                          <a:effectLst/>
                          <a:latin typeface="+mj-lt"/>
                        </a:rPr>
                        <a:t>30-Jun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rgbClr val="348DBE"/>
                          </a:solidFill>
                          <a:effectLst/>
                          <a:latin typeface="+mj-lt"/>
                          <a:ea typeface="+mn-ea"/>
                          <a:cs typeface="+mn-cs"/>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j-lt"/>
                        </a:rPr>
                        <a:t>Data Maturity Assessment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340760"/>
                  </a:ext>
                </a:extLst>
              </a:tr>
              <a:tr h="0">
                <a:tc>
                  <a:txBody>
                    <a:bodyPr/>
                    <a:lstStyle/>
                    <a:p>
                      <a:pPr algn="ctr" rtl="0" fontAlgn="t"/>
                      <a:r>
                        <a:rPr lang="en-US" sz="1050" b="0" i="0" u="none" strike="noStrike">
                          <a:solidFill>
                            <a:srgbClr val="348DBE"/>
                          </a:solidFill>
                          <a:effectLst/>
                          <a:latin typeface="+mj-lt"/>
                        </a:rPr>
                        <a:t>1-Jul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rgbClr val="348DBE"/>
                          </a:solidFill>
                          <a:effectLst/>
                          <a:latin typeface="+mj-lt"/>
                          <a:ea typeface="+mn-ea"/>
                          <a:cs typeface="+mn-cs"/>
                        </a:rPr>
                        <a:t>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j-lt"/>
                        </a:rPr>
                        <a:t>Data Scorecard Walkthrough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0433688"/>
                  </a:ext>
                </a:extLst>
              </a:tr>
              <a:tr h="43726">
                <a:tc>
                  <a:txBody>
                    <a:bodyPr/>
                    <a:lstStyle/>
                    <a:p>
                      <a:pPr algn="ctr" rtl="0" fontAlgn="t"/>
                      <a:r>
                        <a:rPr lang="en-US" sz="1050" b="0" i="0" u="none" strike="noStrike">
                          <a:solidFill>
                            <a:srgbClr val="348DBE"/>
                          </a:solidFill>
                          <a:effectLst/>
                          <a:latin typeface="+mj-lt"/>
                        </a:rPr>
                        <a:t>6-Jul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rgbClr val="348DBE"/>
                          </a:solidFill>
                          <a:effectLst/>
                          <a:latin typeface="+mj-lt"/>
                          <a:ea typeface="+mn-ea"/>
                          <a:cs typeface="+mn-cs"/>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j-lt"/>
                        </a:rPr>
                        <a:t>Customer Market Intelligence &amp; Insights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938915"/>
                  </a:ext>
                </a:extLst>
              </a:tr>
              <a:tr h="0">
                <a:tc>
                  <a:txBody>
                    <a:bodyPr/>
                    <a:lstStyle/>
                    <a:p>
                      <a:pPr algn="ctr" rtl="0" fontAlgn="t"/>
                      <a:r>
                        <a:rPr lang="en-US" sz="1050" b="0" i="0" u="none" strike="noStrike">
                          <a:solidFill>
                            <a:srgbClr val="348DBE"/>
                          </a:solidFill>
                          <a:effectLst/>
                          <a:latin typeface="+mj-lt"/>
                        </a:rPr>
                        <a:t>7-Jul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rgbClr val="348DBE"/>
                          </a:solidFill>
                          <a:effectLst/>
                          <a:latin typeface="+mj-lt"/>
                          <a:ea typeface="+mn-ea"/>
                          <a:cs typeface="+mn-cs"/>
                        </a:rPr>
                        <a:t> 7 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j-lt"/>
                        </a:rPr>
                        <a:t>Digital Delivery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0266801"/>
                  </a:ext>
                </a:extLst>
              </a:tr>
              <a:tr h="0">
                <a:tc>
                  <a:txBody>
                    <a:bodyPr/>
                    <a:lstStyle/>
                    <a:p>
                      <a:pPr algn="ctr" rtl="0" fontAlgn="t"/>
                      <a:r>
                        <a:rPr lang="en-US" sz="1050" b="0" i="0" u="none" strike="noStrike">
                          <a:solidFill>
                            <a:srgbClr val="348DBE"/>
                          </a:solidFill>
                          <a:effectLst/>
                          <a:latin typeface="+mj-lt"/>
                        </a:rPr>
                        <a:t>7-Jul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rgbClr val="348DBE"/>
                          </a:solidFill>
                          <a:effectLst/>
                          <a:latin typeface="+mj-lt"/>
                          <a:ea typeface="+mn-ea"/>
                          <a:cs typeface="+mn-cs"/>
                        </a:rPr>
                        <a:t>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j-lt"/>
                        </a:rPr>
                        <a:t>Energy Efficiency and Product Implementation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7335899"/>
                  </a:ext>
                </a:extLst>
              </a:tr>
              <a:tr h="186236">
                <a:tc>
                  <a:txBody>
                    <a:bodyPr/>
                    <a:lstStyle/>
                    <a:p>
                      <a:pPr algn="ctr" rtl="0" fontAlgn="t"/>
                      <a:r>
                        <a:rPr lang="en-US" sz="1050" b="0" i="0" u="none" strike="noStrike">
                          <a:solidFill>
                            <a:srgbClr val="348DBE"/>
                          </a:solidFill>
                          <a:effectLst/>
                          <a:latin typeface="+mj-lt"/>
                        </a:rPr>
                        <a:t>8-Jul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rgbClr val="348DBE"/>
                          </a:solidFill>
                          <a:effectLst/>
                          <a:latin typeface="+mj-lt"/>
                          <a:ea typeface="+mn-ea"/>
                          <a:cs typeface="+mn-cs"/>
                        </a:rPr>
                        <a:t>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j-lt"/>
                        </a:rPr>
                        <a:t>Customer Energy  Management NE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6103419"/>
                  </a:ext>
                </a:extLst>
              </a:tr>
              <a:tr h="44180">
                <a:tc>
                  <a:txBody>
                    <a:bodyPr/>
                    <a:lstStyle/>
                    <a:p>
                      <a:pPr algn="ctr" rtl="0" fontAlgn="t"/>
                      <a:r>
                        <a:rPr lang="en-US" sz="1050" b="0" i="0" u="none" strike="noStrike">
                          <a:solidFill>
                            <a:srgbClr val="348DBE"/>
                          </a:solidFill>
                          <a:effectLst/>
                          <a:latin typeface="+mj-lt"/>
                        </a:rPr>
                        <a:t>8-Jul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rgbClr val="348DBE"/>
                          </a:solidFill>
                          <a:effectLst/>
                          <a:latin typeface="+mj-lt"/>
                          <a:ea typeface="+mn-ea"/>
                          <a:cs typeface="+mn-cs"/>
                        </a:rPr>
                        <a:t>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j-lt"/>
                        </a:rPr>
                        <a:t>Customer Performance and Assurance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4345611"/>
                  </a:ext>
                </a:extLst>
              </a:tr>
              <a:tr h="33297">
                <a:tc>
                  <a:txBody>
                    <a:bodyPr/>
                    <a:lstStyle/>
                    <a:p>
                      <a:pPr algn="ctr" rtl="0" fontAlgn="t"/>
                      <a:r>
                        <a:rPr lang="en-US" sz="1050" b="0" i="0" u="none" strike="noStrike">
                          <a:solidFill>
                            <a:srgbClr val="348DBE"/>
                          </a:solidFill>
                          <a:effectLst/>
                          <a:latin typeface="+mj-lt"/>
                        </a:rPr>
                        <a:t>8-Jul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rgbClr val="348DBE"/>
                          </a:solidFill>
                          <a:effectLst/>
                          <a:latin typeface="+mj-lt"/>
                          <a:ea typeface="+mn-ea"/>
                          <a:cs typeface="+mn-cs"/>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j-lt"/>
                        </a:rPr>
                        <a:t>Contact Centre Operations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379609"/>
                  </a:ext>
                </a:extLst>
              </a:tr>
              <a:tr h="33297">
                <a:tc>
                  <a:txBody>
                    <a:bodyPr/>
                    <a:lstStyle/>
                    <a:p>
                      <a:pPr algn="ctr" rtl="0" fontAlgn="t"/>
                      <a:r>
                        <a:rPr lang="en-US" sz="1050" b="0" i="0" u="none" strike="noStrike">
                          <a:solidFill>
                            <a:srgbClr val="348DBE"/>
                          </a:solidFill>
                          <a:effectLst/>
                          <a:latin typeface="+mn-lt"/>
                        </a:rPr>
                        <a:t>8-Jul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rgbClr val="348DBE"/>
                          </a:solidFill>
                          <a:effectLst/>
                          <a:latin typeface="+mn-lt"/>
                          <a:ea typeface="+mn-ea"/>
                          <a:cs typeface="+mn-cs"/>
                        </a:rPr>
                        <a:t> 8 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Billing Operations &amp; AMO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4170182"/>
                  </a:ext>
                </a:extLst>
              </a:tr>
              <a:tr h="33297">
                <a:tc>
                  <a:txBody>
                    <a:bodyPr/>
                    <a:lstStyle/>
                    <a:p>
                      <a:pPr algn="ctr" rtl="0" fontAlgn="t"/>
                      <a:r>
                        <a:rPr lang="en-US" sz="1050" b="0" i="0" u="none" strike="noStrike">
                          <a:solidFill>
                            <a:srgbClr val="348DBE"/>
                          </a:solidFill>
                          <a:effectLst/>
                          <a:latin typeface="+mn-lt"/>
                        </a:rPr>
                        <a:t>9-Jul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chemeClr val="tx2"/>
                          </a:solidFill>
                          <a:effectLst/>
                          <a:latin typeface="+mn-lt"/>
                          <a:ea typeface="+mn-ea"/>
                          <a:cs typeface="Calibri" panose="020F0502020204030204" pitchFamily="34" charset="0"/>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Customer Energy Management NY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158071"/>
                  </a:ext>
                </a:extLst>
              </a:tr>
              <a:tr h="33297">
                <a:tc>
                  <a:txBody>
                    <a:bodyPr/>
                    <a:lstStyle/>
                    <a:p>
                      <a:pPr algn="ctr" rtl="0" fontAlgn="t"/>
                      <a:r>
                        <a:rPr lang="en-US" sz="1050" b="0" i="0" u="none" strike="noStrike">
                          <a:solidFill>
                            <a:srgbClr val="348DBE"/>
                          </a:solidFill>
                          <a:effectLst/>
                          <a:latin typeface="+mn-lt"/>
                        </a:rPr>
                        <a:t>9-Jul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1038910" rtl="0" eaLnBrk="1" fontAlgn="ctr" latinLnBrk="0" hangingPunct="1">
                        <a:lnSpc>
                          <a:spcPct val="100000"/>
                        </a:lnSpc>
                        <a:spcBef>
                          <a:spcPts val="0"/>
                        </a:spcBef>
                        <a:spcAft>
                          <a:spcPts val="0"/>
                        </a:spcAft>
                        <a:buClrTx/>
                        <a:buSzTx/>
                        <a:buFontTx/>
                        <a:buNone/>
                        <a:tabLst/>
                        <a:defRPr/>
                      </a:pPr>
                      <a:r>
                        <a:rPr lang="en-US" sz="1050" b="0" i="0" u="none" strike="noStrike" kern="1200">
                          <a:solidFill>
                            <a:schemeClr val="tx2"/>
                          </a:solidFill>
                          <a:effectLst/>
                          <a:latin typeface="+mn-lt"/>
                          <a:ea typeface="+mn-ea"/>
                          <a:cs typeface="Calibri" panose="020F0502020204030204" pitchFamily="34" charset="0"/>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EV Transportation 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4975946"/>
                  </a:ext>
                </a:extLst>
              </a:tr>
              <a:tr h="33297">
                <a:tc>
                  <a:txBody>
                    <a:bodyPr/>
                    <a:lstStyle/>
                    <a:p>
                      <a:pPr algn="ctr" rtl="0" fontAlgn="t"/>
                      <a:r>
                        <a:rPr lang="en-US" sz="1050" b="0" i="0" u="none" strike="noStrike">
                          <a:solidFill>
                            <a:srgbClr val="348DBE"/>
                          </a:solidFill>
                          <a:effectLst/>
                          <a:latin typeface="+mn-lt"/>
                        </a:rPr>
                        <a:t>10-Jul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chemeClr val="tx2"/>
                          </a:solidFill>
                          <a:effectLst/>
                          <a:latin typeface="+mn-lt"/>
                          <a:ea typeface="+mn-ea"/>
                          <a:cs typeface="Calibri" panose="020F0502020204030204" pitchFamily="34" charset="0"/>
                        </a:rPr>
                        <a:t>6</a:t>
                      </a:r>
                      <a:endParaRPr lang="en-US" sz="1050" b="0" i="0" u="none" strike="noStrike">
                        <a:solidFill>
                          <a:schemeClr val="tx2"/>
                        </a:solidFill>
                        <a:effectLst/>
                        <a:latin typeface="+mn-lt"/>
                        <a:cs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Contact Center Vendor Management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7015217"/>
                  </a:ext>
                </a:extLst>
              </a:tr>
            </a:tbl>
          </a:graphicData>
        </a:graphic>
      </p:graphicFrame>
      <p:graphicFrame>
        <p:nvGraphicFramePr>
          <p:cNvPr id="13" name="Table 12">
            <a:extLst>
              <a:ext uri="{FF2B5EF4-FFF2-40B4-BE49-F238E27FC236}">
                <a16:creationId xmlns:a16="http://schemas.microsoft.com/office/drawing/2014/main" id="{E6F34883-7990-4185-A7FD-235B8521F77F}"/>
              </a:ext>
            </a:extLst>
          </p:cNvPr>
          <p:cNvGraphicFramePr>
            <a:graphicFrameLocks noGrp="1"/>
          </p:cNvGraphicFramePr>
          <p:nvPr>
            <p:extLst>
              <p:ext uri="{D42A27DB-BD31-4B8C-83A1-F6EECF244321}">
                <p14:modId xmlns:p14="http://schemas.microsoft.com/office/powerpoint/2010/main" val="3940640307"/>
              </p:ext>
            </p:extLst>
          </p:nvPr>
        </p:nvGraphicFramePr>
        <p:xfrm>
          <a:off x="6157145" y="2177773"/>
          <a:ext cx="5693278" cy="3177086"/>
        </p:xfrm>
        <a:graphic>
          <a:graphicData uri="http://schemas.openxmlformats.org/drawingml/2006/table">
            <a:tbl>
              <a:tblPr firstCol="1"/>
              <a:tblGrid>
                <a:gridCol w="798447">
                  <a:extLst>
                    <a:ext uri="{9D8B030D-6E8A-4147-A177-3AD203B41FA5}">
                      <a16:colId xmlns:a16="http://schemas.microsoft.com/office/drawing/2014/main" val="3359385469"/>
                    </a:ext>
                  </a:extLst>
                </a:gridCol>
                <a:gridCol w="1148820">
                  <a:extLst>
                    <a:ext uri="{9D8B030D-6E8A-4147-A177-3AD203B41FA5}">
                      <a16:colId xmlns:a16="http://schemas.microsoft.com/office/drawing/2014/main" val="3483173528"/>
                    </a:ext>
                  </a:extLst>
                </a:gridCol>
                <a:gridCol w="3746011">
                  <a:extLst>
                    <a:ext uri="{9D8B030D-6E8A-4147-A177-3AD203B41FA5}">
                      <a16:colId xmlns:a16="http://schemas.microsoft.com/office/drawing/2014/main" val="3744877488"/>
                    </a:ext>
                  </a:extLst>
                </a:gridCol>
              </a:tblGrid>
              <a:tr h="348796">
                <a:tc>
                  <a:txBody>
                    <a:bodyPr/>
                    <a:lstStyle/>
                    <a:p>
                      <a:pPr algn="ctr" rtl="0" fontAlgn="t"/>
                      <a:r>
                        <a:rPr lang="en-US" sz="1050" b="1" i="0" u="none" strike="noStrike">
                          <a:solidFill>
                            <a:srgbClr val="FFFFFF"/>
                          </a:solidFill>
                          <a:effectLst/>
                          <a:latin typeface="+mn-lt"/>
                        </a:rPr>
                        <a:t>Date</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B8D6"/>
                    </a:solidFill>
                  </a:tcPr>
                </a:tc>
                <a:tc>
                  <a:txBody>
                    <a:bodyPr/>
                    <a:lstStyle/>
                    <a:p>
                      <a:pPr algn="ctr" rtl="0" fontAlgn="t"/>
                      <a:r>
                        <a:rPr lang="en-US" sz="1050" b="1" i="0" u="none" strike="noStrike">
                          <a:solidFill>
                            <a:srgbClr val="FFFFFF"/>
                          </a:solidFill>
                          <a:effectLst/>
                          <a:latin typeface="+mn-lt"/>
                        </a:rPr>
                        <a:t># of Participants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B8D6"/>
                    </a:solidFill>
                  </a:tcPr>
                </a:tc>
                <a:tc>
                  <a:txBody>
                    <a:bodyPr/>
                    <a:lstStyle/>
                    <a:p>
                      <a:pPr algn="ctr" rtl="0" fontAlgn="t"/>
                      <a:r>
                        <a:rPr lang="en-US" sz="1050" b="1" i="0" u="none" strike="noStrike">
                          <a:solidFill>
                            <a:srgbClr val="FFFFFF"/>
                          </a:solidFill>
                          <a:effectLst/>
                          <a:latin typeface="+mn-lt"/>
                        </a:rPr>
                        <a:t>Business Group</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B8D6"/>
                    </a:solidFill>
                  </a:tcPr>
                </a:tc>
                <a:extLst>
                  <a:ext uri="{0D108BD9-81ED-4DB2-BD59-A6C34878D82A}">
                    <a16:rowId xmlns:a16="http://schemas.microsoft.com/office/drawing/2014/main" val="1212998851"/>
                  </a:ext>
                </a:extLst>
              </a:tr>
              <a:tr h="50767">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10-Jul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1038910" rtl="0" eaLnBrk="1" fontAlgn="ctr" latinLnBrk="0" hangingPunct="1">
                        <a:lnSpc>
                          <a:spcPct val="100000"/>
                        </a:lnSpc>
                        <a:spcBef>
                          <a:spcPts val="0"/>
                        </a:spcBef>
                        <a:spcAft>
                          <a:spcPts val="0"/>
                        </a:spcAft>
                        <a:buClrTx/>
                        <a:buSzTx/>
                        <a:buFontTx/>
                        <a:buNone/>
                        <a:tabLst/>
                        <a:defRPr/>
                      </a:pPr>
                      <a:r>
                        <a:rPr lang="en-US" sz="1050" b="0" i="0" u="none" strike="noStrike" kern="1200">
                          <a:solidFill>
                            <a:schemeClr val="tx2"/>
                          </a:solidFill>
                          <a:effectLst/>
                          <a:latin typeface="+mn-lt"/>
                          <a:ea typeface="+mn-ea"/>
                          <a:cs typeface="Calibri" panose="020F0502020204030204" pitchFamily="34" charset="0"/>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Customer Delivery - IT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5179877"/>
                  </a:ext>
                </a:extLst>
              </a:tr>
              <a:tr h="48452">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10-Jul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Customer Experience Products Pre-Meeting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2206157"/>
                  </a:ext>
                </a:extLst>
              </a:tr>
              <a:tr h="0">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13-Jul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Data Governance – Workstream Review</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5941478"/>
                  </a:ext>
                </a:extLst>
              </a:tr>
              <a:tr h="45955">
                <a:tc>
                  <a:txBody>
                    <a:bodyPr/>
                    <a:lstStyle/>
                    <a:p>
                      <a:pPr algn="ctr" rtl="0" fontAlgn="t"/>
                      <a:r>
                        <a:rPr lang="en-US" sz="1050" b="0" i="0" u="none" strike="noStrike">
                          <a:solidFill>
                            <a:srgbClr val="348DBE"/>
                          </a:solidFill>
                          <a:effectLst/>
                          <a:latin typeface="+mn-lt"/>
                        </a:rPr>
                        <a:t>13-Jul</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Customer Experience Products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9132173"/>
                  </a:ext>
                </a:extLst>
              </a:tr>
              <a:tr h="31985">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14-Jul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Data Hub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1100361"/>
                  </a:ext>
                </a:extLst>
              </a:tr>
              <a:tr h="36411">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14-Jul</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Marketing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7241239"/>
                  </a:ext>
                </a:extLst>
              </a:tr>
              <a:tr h="0">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14-Jul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Data Management/Governance – Customer Domain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1552442"/>
                  </a:ext>
                </a:extLst>
              </a:tr>
              <a:tr h="0">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15-Jul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50" b="0" i="0" u="none" strike="noStrike">
                          <a:solidFill>
                            <a:srgbClr val="0070C0"/>
                          </a:solidFill>
                          <a:effectLst/>
                          <a:latin typeface="+mn-lt"/>
                          <a:cs typeface="Calibri" panose="020F0502020204030204" pitchFamily="34" charset="0"/>
                        </a:rPr>
                        <a:t>DER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5223780"/>
                  </a:ext>
                </a:extLst>
              </a:tr>
              <a:tr h="0">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16-Jul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Security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5818779"/>
                  </a:ext>
                </a:extLst>
              </a:tr>
              <a:tr h="0">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17-Jul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Executive Meeting - Orla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812411"/>
                  </a:ext>
                </a:extLst>
              </a:tr>
              <a:tr h="0">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17-Jul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Executive Meeting – Charles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4076631"/>
                  </a:ext>
                </a:extLst>
              </a:tr>
              <a:tr h="0">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 17-Jul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CDI Deep Dive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6467833"/>
                  </a:ext>
                </a:extLst>
              </a:tr>
              <a:tr h="0">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20-Jul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CIAP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4573687"/>
                  </a:ext>
                </a:extLst>
              </a:tr>
              <a:tr h="0">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22-Jul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Billing Operations Data Store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2535508"/>
                  </a:ext>
                </a:extLst>
              </a:tr>
              <a:tr h="0">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22-Jul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In-Demand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1711287"/>
                  </a:ext>
                </a:extLst>
              </a:tr>
              <a:tr h="0">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23-Jul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CCAE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8432492"/>
                  </a:ext>
                </a:extLst>
              </a:tr>
              <a:tr h="0">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24-Jul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CDI and CEMP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2645796"/>
                  </a:ext>
                </a:extLst>
              </a:tr>
            </a:tbl>
          </a:graphicData>
        </a:graphic>
      </p:graphicFrame>
      <p:sp>
        <p:nvSpPr>
          <p:cNvPr id="6" name="Rectangle 5">
            <a:extLst>
              <a:ext uri="{FF2B5EF4-FFF2-40B4-BE49-F238E27FC236}">
                <a16:creationId xmlns:a16="http://schemas.microsoft.com/office/drawing/2014/main" id="{A46D7A53-0CBD-48D9-99AE-2877A6F4774C}"/>
              </a:ext>
            </a:extLst>
          </p:cNvPr>
          <p:cNvSpPr/>
          <p:nvPr/>
        </p:nvSpPr>
        <p:spPr>
          <a:xfrm>
            <a:off x="6145618" y="2838894"/>
            <a:ext cx="5703481" cy="25159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7" name="TextBox 6">
            <a:extLst>
              <a:ext uri="{FF2B5EF4-FFF2-40B4-BE49-F238E27FC236}">
                <a16:creationId xmlns:a16="http://schemas.microsoft.com/office/drawing/2014/main" id="{47DA19EC-FFEB-4165-9518-8C64DE62CF00}"/>
              </a:ext>
            </a:extLst>
          </p:cNvPr>
          <p:cNvSpPr txBox="1"/>
          <p:nvPr/>
        </p:nvSpPr>
        <p:spPr>
          <a:xfrm>
            <a:off x="7687340" y="5452653"/>
            <a:ext cx="2981137" cy="307777"/>
          </a:xfrm>
          <a:prstGeom prst="rect">
            <a:avLst/>
          </a:prstGeom>
          <a:noFill/>
        </p:spPr>
        <p:txBody>
          <a:bodyPr wrap="none" rtlCol="0">
            <a:spAutoFit/>
          </a:bodyPr>
          <a:lstStyle/>
          <a:p>
            <a:r>
              <a:rPr lang="en-US" sz="1400" dirty="0">
                <a:solidFill>
                  <a:schemeClr val="tx2">
                    <a:lumMod val="50000"/>
                  </a:schemeClr>
                </a:solidFill>
              </a:rPr>
              <a:t>Sprint 2 Workshops/Interviews</a:t>
            </a:r>
          </a:p>
        </p:txBody>
      </p:sp>
    </p:spTree>
    <p:extLst>
      <p:ext uri="{BB962C8B-B14F-4D97-AF65-F5344CB8AC3E}">
        <p14:creationId xmlns:p14="http://schemas.microsoft.com/office/powerpoint/2010/main" val="887759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CE444-3B04-428F-A57C-2E0BDC406BFD}"/>
              </a:ext>
            </a:extLst>
          </p:cNvPr>
          <p:cNvSpPr>
            <a:spLocks noGrp="1"/>
          </p:cNvSpPr>
          <p:nvPr>
            <p:ph type="title"/>
          </p:nvPr>
        </p:nvSpPr>
        <p:spPr/>
        <p:txBody>
          <a:bodyPr/>
          <a:lstStyle/>
          <a:p>
            <a:r>
              <a:rPr lang="en-US"/>
              <a:t>Needs Assessment (Workshop Feedback)</a:t>
            </a:r>
          </a:p>
        </p:txBody>
      </p:sp>
      <p:sp>
        <p:nvSpPr>
          <p:cNvPr id="5" name="TextBox 4">
            <a:extLst>
              <a:ext uri="{FF2B5EF4-FFF2-40B4-BE49-F238E27FC236}">
                <a16:creationId xmlns:a16="http://schemas.microsoft.com/office/drawing/2014/main" id="{E8D219EB-EF4F-4DBB-94F6-DD25EF06A7F4}"/>
              </a:ext>
            </a:extLst>
          </p:cNvPr>
          <p:cNvSpPr txBox="1"/>
          <p:nvPr/>
        </p:nvSpPr>
        <p:spPr>
          <a:xfrm>
            <a:off x="6276975" y="1062181"/>
            <a:ext cx="5648325" cy="5124480"/>
          </a:xfrm>
          <a:prstGeom prst="rect">
            <a:avLst/>
          </a:prstGeom>
          <a:solidFill>
            <a:schemeClr val="bg2"/>
          </a:solidFill>
        </p:spPr>
        <p:txBody>
          <a:bodyPr wrap="square" rtlCol="0">
            <a:spAutoFit/>
          </a:bodyPr>
          <a:lstStyle/>
          <a:p>
            <a:pPr marL="0" marR="0" lvl="0" indent="0" algn="ctr" defTabSz="1088239" rtl="0" eaLnBrk="1" fontAlgn="auto" latinLnBrk="0" hangingPunct="1">
              <a:lnSpc>
                <a:spcPct val="100000"/>
              </a:lnSpc>
              <a:spcBef>
                <a:spcPts val="0"/>
              </a:spcBef>
              <a:spcAft>
                <a:spcPts val="0"/>
              </a:spcAft>
              <a:buClrTx/>
              <a:buSzTx/>
              <a:buFontTx/>
              <a:buNone/>
              <a:tabLst/>
              <a:defRPr/>
            </a:pPr>
            <a:r>
              <a:rPr lang="en-US" sz="1600" b="1" dirty="0">
                <a:solidFill>
                  <a:schemeClr val="tx2"/>
                </a:solidFill>
                <a:latin typeface="+mj-lt"/>
              </a:rPr>
              <a:t>Needs Highlight Known Challenges</a:t>
            </a:r>
            <a:endParaRPr kumimoji="0" lang="en-US" sz="1600" b="1" i="0" u="none" strike="noStrike" kern="1200" cap="none" spc="0" normalizeH="0" baseline="0" noProof="0" dirty="0">
              <a:ln>
                <a:noFill/>
              </a:ln>
              <a:solidFill>
                <a:schemeClr val="tx2"/>
              </a:solidFill>
              <a:effectLst/>
              <a:uLnTx/>
              <a:uFillTx/>
              <a:latin typeface="+mj-lt"/>
            </a:endParaRPr>
          </a:p>
          <a:p>
            <a:pPr lvl="0" defTabSz="1088239">
              <a:spcBef>
                <a:spcPts val="600"/>
              </a:spcBef>
              <a:spcAft>
                <a:spcPts val="600"/>
              </a:spcAft>
              <a:defRPr/>
            </a:pPr>
            <a:r>
              <a:rPr lang="en-US" sz="1400" dirty="0">
                <a:latin typeface="+mj-lt"/>
              </a:rPr>
              <a:t>Needs Assessment highlights the known challenges and highlights the priority of opportunities based on the workshop feedback:</a:t>
            </a:r>
          </a:p>
          <a:p>
            <a:pPr marL="285750" indent="-171450">
              <a:spcBef>
                <a:spcPts val="600"/>
              </a:spcBef>
              <a:spcAft>
                <a:spcPts val="600"/>
              </a:spcAft>
              <a:buClr>
                <a:schemeClr val="tx2"/>
              </a:buClr>
              <a:buFont typeface="Wingdings" panose="05000000000000000000" pitchFamily="2" charset="2"/>
              <a:buChar char="§"/>
              <a:defRPr/>
            </a:pPr>
            <a:r>
              <a:rPr lang="en-US" sz="1400" b="1" dirty="0">
                <a:solidFill>
                  <a:schemeClr val="accent2"/>
                </a:solidFill>
                <a:latin typeface="+mj-lt"/>
              </a:rPr>
              <a:t>Strong Data Tools &amp; Capabilities </a:t>
            </a:r>
            <a:r>
              <a:rPr lang="en-US" sz="1400" dirty="0">
                <a:latin typeface="+mj-lt"/>
              </a:rPr>
              <a:t>– Integration and Data Quality needs are the highest priority needs and can address many of the foundational concerns for the customer data</a:t>
            </a:r>
          </a:p>
          <a:p>
            <a:pPr marL="285750" indent="-171450">
              <a:spcBef>
                <a:spcPts val="600"/>
              </a:spcBef>
              <a:spcAft>
                <a:spcPts val="600"/>
              </a:spcAft>
              <a:buClr>
                <a:schemeClr val="tx2"/>
              </a:buClr>
              <a:buFont typeface="Wingdings" panose="05000000000000000000" pitchFamily="2" charset="2"/>
              <a:buChar char="§"/>
              <a:defRPr/>
            </a:pPr>
            <a:r>
              <a:rPr lang="en-US" sz="1400" b="1" dirty="0">
                <a:solidFill>
                  <a:schemeClr val="accent2"/>
                </a:solidFill>
                <a:latin typeface="+mj-lt"/>
              </a:rPr>
              <a:t>Governance &amp; Stewardship </a:t>
            </a:r>
            <a:r>
              <a:rPr lang="en-US" sz="1400" dirty="0">
                <a:latin typeface="+mj-lt"/>
              </a:rPr>
              <a:t>– Governance and related categories make up the 3</a:t>
            </a:r>
            <a:r>
              <a:rPr lang="en-US" sz="1400" baseline="30000" dirty="0">
                <a:latin typeface="+mj-lt"/>
              </a:rPr>
              <a:t>rd</a:t>
            </a:r>
            <a:r>
              <a:rPr lang="en-US" sz="1400" dirty="0">
                <a:latin typeface="+mj-lt"/>
              </a:rPr>
              <a:t> highest priority based on pain points and opportunity.  Add in data access &amp; security this becomes a core foundational component to be addressed in the future state. </a:t>
            </a:r>
          </a:p>
          <a:p>
            <a:pPr marL="285750" indent="-171450">
              <a:spcBef>
                <a:spcPts val="600"/>
              </a:spcBef>
              <a:spcAft>
                <a:spcPts val="600"/>
              </a:spcAft>
              <a:buClr>
                <a:schemeClr val="tx2"/>
              </a:buClr>
              <a:buFont typeface="Wingdings" panose="05000000000000000000" pitchFamily="2" charset="2"/>
              <a:buChar char="§"/>
              <a:defRPr/>
            </a:pPr>
            <a:r>
              <a:rPr lang="en-US" sz="1400" b="1" dirty="0">
                <a:solidFill>
                  <a:schemeClr val="accent2"/>
                </a:solidFill>
                <a:latin typeface="+mj-lt"/>
              </a:rPr>
              <a:t>Single Source of Truth </a:t>
            </a:r>
            <a:r>
              <a:rPr lang="en-US" sz="1400" dirty="0">
                <a:latin typeface="+mj-lt"/>
              </a:rPr>
              <a:t>– A common need for a common customer identifier will help with the integration of data across the enterprise. </a:t>
            </a:r>
          </a:p>
          <a:p>
            <a:pPr marL="285750" indent="-171450">
              <a:spcBef>
                <a:spcPts val="600"/>
              </a:spcBef>
              <a:spcAft>
                <a:spcPts val="600"/>
              </a:spcAft>
              <a:buClr>
                <a:schemeClr val="tx2"/>
              </a:buClr>
              <a:buFont typeface="Wingdings" panose="05000000000000000000" pitchFamily="2" charset="2"/>
              <a:buChar char="§"/>
              <a:defRPr/>
            </a:pPr>
            <a:r>
              <a:rPr lang="en-US" sz="1400" b="1" dirty="0">
                <a:solidFill>
                  <a:schemeClr val="accent2"/>
                </a:solidFill>
                <a:latin typeface="+mj-lt"/>
              </a:rPr>
              <a:t>Greater Customer Insights </a:t>
            </a:r>
            <a:r>
              <a:rPr lang="en-US" sz="1400" dirty="0">
                <a:latin typeface="+mj-lt"/>
              </a:rPr>
              <a:t>– Business stakeholders continually mentioned need for access to data and better, more reliable reporting for customer insights, regulatory, product adoption &amp; creation.  </a:t>
            </a:r>
          </a:p>
        </p:txBody>
      </p:sp>
      <p:graphicFrame>
        <p:nvGraphicFramePr>
          <p:cNvPr id="6" name="Chart 5">
            <a:extLst>
              <a:ext uri="{FF2B5EF4-FFF2-40B4-BE49-F238E27FC236}">
                <a16:creationId xmlns:a16="http://schemas.microsoft.com/office/drawing/2014/main" id="{06DDEC44-2209-48B8-A8DA-AE335EAD5AEA}"/>
              </a:ext>
            </a:extLst>
          </p:cNvPr>
          <p:cNvGraphicFramePr>
            <a:graphicFrameLocks/>
          </p:cNvGraphicFramePr>
          <p:nvPr>
            <p:extLst>
              <p:ext uri="{D42A27DB-BD31-4B8C-83A1-F6EECF244321}">
                <p14:modId xmlns:p14="http://schemas.microsoft.com/office/powerpoint/2010/main" val="480221743"/>
              </p:ext>
            </p:extLst>
          </p:nvPr>
        </p:nvGraphicFramePr>
        <p:xfrm>
          <a:off x="170128" y="1062181"/>
          <a:ext cx="6096001" cy="5124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97081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F98C4E0-B870-4A9C-B9BC-2B13E796F770}"/>
              </a:ext>
            </a:extLst>
          </p:cNvPr>
          <p:cNvPicPr>
            <a:picLocks noChangeAspect="1"/>
          </p:cNvPicPr>
          <p:nvPr/>
        </p:nvPicPr>
        <p:blipFill rotWithShape="1">
          <a:blip r:embed="rId3"/>
          <a:srcRect t="14191" b="13152"/>
          <a:stretch/>
        </p:blipFill>
        <p:spPr>
          <a:xfrm>
            <a:off x="3773931" y="1181837"/>
            <a:ext cx="8281493" cy="5216719"/>
          </a:xfrm>
          <a:prstGeom prst="rect">
            <a:avLst/>
          </a:prstGeom>
        </p:spPr>
      </p:pic>
      <p:sp>
        <p:nvSpPr>
          <p:cNvPr id="2" name="Title 1">
            <a:extLst>
              <a:ext uri="{FF2B5EF4-FFF2-40B4-BE49-F238E27FC236}">
                <a16:creationId xmlns:a16="http://schemas.microsoft.com/office/drawing/2014/main" id="{4CCD574F-652C-4F12-A6A2-41E7C8E61665}"/>
              </a:ext>
            </a:extLst>
          </p:cNvPr>
          <p:cNvSpPr>
            <a:spLocks noGrp="1"/>
          </p:cNvSpPr>
          <p:nvPr>
            <p:ph type="title"/>
          </p:nvPr>
        </p:nvSpPr>
        <p:spPr/>
        <p:txBody>
          <a:bodyPr vert="horz" lIns="253554" tIns="28173" rIns="140864" bIns="28173" rtlCol="0" anchor="ctr">
            <a:noAutofit/>
          </a:bodyPr>
          <a:lstStyle/>
          <a:p>
            <a:r>
              <a:rPr lang="en-US"/>
              <a:t>Common pain point references across multiple business groups</a:t>
            </a:r>
          </a:p>
        </p:txBody>
      </p:sp>
      <p:sp>
        <p:nvSpPr>
          <p:cNvPr id="6" name="Freeform 5">
            <a:extLst>
              <a:ext uri="{FF2B5EF4-FFF2-40B4-BE49-F238E27FC236}">
                <a16:creationId xmlns:a16="http://schemas.microsoft.com/office/drawing/2014/main" id="{D884EF4B-5084-4801-B5DE-921FF5C21AF3}"/>
              </a:ext>
            </a:extLst>
          </p:cNvPr>
          <p:cNvSpPr>
            <a:spLocks/>
          </p:cNvSpPr>
          <p:nvPr/>
        </p:nvSpPr>
        <p:spPr bwMode="auto">
          <a:xfrm flipH="1">
            <a:off x="0" y="1066801"/>
            <a:ext cx="5219700" cy="5791200"/>
          </a:xfrm>
          <a:custGeom>
            <a:avLst/>
            <a:gdLst>
              <a:gd name="T0" fmla="*/ 1010 w 1782"/>
              <a:gd name="T1" fmla="*/ 14 h 2134"/>
              <a:gd name="T2" fmla="*/ 1782 w 1782"/>
              <a:gd name="T3" fmla="*/ 80 h 2134"/>
              <a:gd name="T4" fmla="*/ 1782 w 1782"/>
              <a:gd name="T5" fmla="*/ 2134 h 2134"/>
              <a:gd name="T6" fmla="*/ 468 w 1782"/>
              <a:gd name="T7" fmla="*/ 2134 h 2134"/>
              <a:gd name="T8" fmla="*/ 333 w 1782"/>
              <a:gd name="T9" fmla="*/ 1931 h 2134"/>
              <a:gd name="T10" fmla="*/ 1010 w 1782"/>
              <a:gd name="T11" fmla="*/ 14 h 2134"/>
            </a:gdLst>
            <a:ahLst/>
            <a:cxnLst>
              <a:cxn ang="0">
                <a:pos x="T0" y="T1"/>
              </a:cxn>
              <a:cxn ang="0">
                <a:pos x="T2" y="T3"/>
              </a:cxn>
              <a:cxn ang="0">
                <a:pos x="T4" y="T5"/>
              </a:cxn>
              <a:cxn ang="0">
                <a:pos x="T6" y="T7"/>
              </a:cxn>
              <a:cxn ang="0">
                <a:pos x="T8" y="T9"/>
              </a:cxn>
              <a:cxn ang="0">
                <a:pos x="T10" y="T11"/>
              </a:cxn>
            </a:cxnLst>
            <a:rect l="0" t="0" r="r" b="b"/>
            <a:pathLst>
              <a:path w="1782" h="2134">
                <a:moveTo>
                  <a:pt x="1010" y="14"/>
                </a:moveTo>
                <a:cubicBezTo>
                  <a:pt x="1276" y="0"/>
                  <a:pt x="1541" y="19"/>
                  <a:pt x="1782" y="80"/>
                </a:cubicBezTo>
                <a:cubicBezTo>
                  <a:pt x="1782" y="2134"/>
                  <a:pt x="1782" y="2134"/>
                  <a:pt x="1782" y="2134"/>
                </a:cubicBezTo>
                <a:cubicBezTo>
                  <a:pt x="468" y="2134"/>
                  <a:pt x="468" y="2134"/>
                  <a:pt x="468" y="2134"/>
                </a:cubicBezTo>
                <a:cubicBezTo>
                  <a:pt x="414" y="2076"/>
                  <a:pt x="368" y="2008"/>
                  <a:pt x="333" y="1931"/>
                </a:cubicBezTo>
                <a:cubicBezTo>
                  <a:pt x="0" y="1207"/>
                  <a:pt x="880" y="492"/>
                  <a:pt x="1010" y="14"/>
                </a:cubicBezTo>
              </a:path>
            </a:pathLst>
          </a:custGeom>
          <a:solidFill>
            <a:schemeClr val="accent3"/>
          </a:solidFill>
          <a:ln>
            <a:noFill/>
          </a:ln>
        </p:spPr>
        <p:txBody>
          <a:bodyPr vert="horz" wrap="square" lIns="68580" tIns="34291" rIns="68580" bIns="34291" numCol="1" anchor="t" anchorCtr="0" compatLnSpc="1">
            <a:prstTxWarp prst="textNoShape">
              <a:avLst/>
            </a:prstTxWarp>
          </a:bodyPr>
          <a:lstStyle/>
          <a:p>
            <a:endParaRPr lang="en-US" sz="1351">
              <a:solidFill>
                <a:srgbClr val="000000"/>
              </a:solidFill>
            </a:endParaRPr>
          </a:p>
        </p:txBody>
      </p:sp>
      <p:grpSp>
        <p:nvGrpSpPr>
          <p:cNvPr id="7" name="Group 6">
            <a:extLst>
              <a:ext uri="{FF2B5EF4-FFF2-40B4-BE49-F238E27FC236}">
                <a16:creationId xmlns:a16="http://schemas.microsoft.com/office/drawing/2014/main" id="{81B7E22A-CB23-428C-9538-D46A39204890}"/>
              </a:ext>
            </a:extLst>
          </p:cNvPr>
          <p:cNvGrpSpPr/>
          <p:nvPr/>
        </p:nvGrpSpPr>
        <p:grpSpPr>
          <a:xfrm>
            <a:off x="306831" y="6398556"/>
            <a:ext cx="3056177" cy="346129"/>
            <a:chOff x="306831" y="6398556"/>
            <a:chExt cx="3056177" cy="346129"/>
          </a:xfrm>
        </p:grpSpPr>
        <p:pic>
          <p:nvPicPr>
            <p:cNvPr id="8" name="Graphic 9">
              <a:extLst>
                <a:ext uri="{FF2B5EF4-FFF2-40B4-BE49-F238E27FC236}">
                  <a16:creationId xmlns:a16="http://schemas.microsoft.com/office/drawing/2014/main" id="{9C50CA8E-B541-4B48-9C1B-1E533771DA7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06831" y="6429448"/>
              <a:ext cx="1412968" cy="315237"/>
            </a:xfrm>
            <a:prstGeom prst="rect">
              <a:avLst/>
            </a:prstGeom>
          </p:spPr>
        </p:pic>
        <p:cxnSp>
          <p:nvCxnSpPr>
            <p:cNvPr id="9" name="Straight Connector 8">
              <a:extLst>
                <a:ext uri="{FF2B5EF4-FFF2-40B4-BE49-F238E27FC236}">
                  <a16:creationId xmlns:a16="http://schemas.microsoft.com/office/drawing/2014/main" id="{3B2450A9-2B55-4C30-BC8B-7D5D3C86079D}"/>
                </a:ext>
              </a:extLst>
            </p:cNvPr>
            <p:cNvCxnSpPr>
              <a:cxnSpLocks/>
            </p:cNvCxnSpPr>
            <p:nvPr userDrawn="1"/>
          </p:nvCxnSpPr>
          <p:spPr>
            <a:xfrm>
              <a:off x="1864518" y="6412779"/>
              <a:ext cx="0" cy="266627"/>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pic>
          <p:nvPicPr>
            <p:cNvPr id="10" name="Picture 10" descr="Image result for national grid logo png">
              <a:extLst>
                <a:ext uri="{FF2B5EF4-FFF2-40B4-BE49-F238E27FC236}">
                  <a16:creationId xmlns:a16="http://schemas.microsoft.com/office/drawing/2014/main" id="{77209282-2C42-4620-82A8-E70F608CDF1A}"/>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989829" y="6398556"/>
              <a:ext cx="1373179" cy="284291"/>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a:extLst>
              <a:ext uri="{FF2B5EF4-FFF2-40B4-BE49-F238E27FC236}">
                <a16:creationId xmlns:a16="http://schemas.microsoft.com/office/drawing/2014/main" id="{C2600AC3-C70B-45FD-A4B9-543BACCDD711}"/>
              </a:ext>
            </a:extLst>
          </p:cNvPr>
          <p:cNvSpPr txBox="1"/>
          <p:nvPr/>
        </p:nvSpPr>
        <p:spPr>
          <a:xfrm>
            <a:off x="306831" y="3124200"/>
            <a:ext cx="3160269" cy="1938992"/>
          </a:xfrm>
          <a:prstGeom prst="rect">
            <a:avLst/>
          </a:prstGeom>
          <a:noFill/>
        </p:spPr>
        <p:txBody>
          <a:bodyPr wrap="square" rtlCol="0">
            <a:spAutoFit/>
          </a:bodyPr>
          <a:lstStyle/>
          <a:p>
            <a:r>
              <a:rPr lang="en-US" sz="2400" b="1">
                <a:solidFill>
                  <a:schemeClr val="bg1"/>
                </a:solidFill>
              </a:rPr>
              <a:t>Many legs of customer data are connected.   This is not a trivial exercise. </a:t>
            </a:r>
          </a:p>
        </p:txBody>
      </p:sp>
    </p:spTree>
    <p:extLst>
      <p:ext uri="{BB962C8B-B14F-4D97-AF65-F5344CB8AC3E}">
        <p14:creationId xmlns:p14="http://schemas.microsoft.com/office/powerpoint/2010/main" val="3841143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E226C-91D2-4661-894B-4B81E2485815}"/>
              </a:ext>
            </a:extLst>
          </p:cNvPr>
          <p:cNvSpPr>
            <a:spLocks noGrp="1"/>
          </p:cNvSpPr>
          <p:nvPr>
            <p:ph type="title"/>
          </p:nvPr>
        </p:nvSpPr>
        <p:spPr/>
        <p:txBody>
          <a:bodyPr/>
          <a:lstStyle/>
          <a:p>
            <a:r>
              <a:rPr lang="en-US" dirty="0"/>
              <a:t>Data Forensics – Understanding the Underlying Issues</a:t>
            </a:r>
          </a:p>
        </p:txBody>
      </p:sp>
      <p:sp>
        <p:nvSpPr>
          <p:cNvPr id="3" name="Rectangle 2">
            <a:extLst>
              <a:ext uri="{FF2B5EF4-FFF2-40B4-BE49-F238E27FC236}">
                <a16:creationId xmlns:a16="http://schemas.microsoft.com/office/drawing/2014/main" id="{63C38028-0E9C-4E96-AB9C-5E17880B6409}"/>
              </a:ext>
            </a:extLst>
          </p:cNvPr>
          <p:cNvSpPr/>
          <p:nvPr/>
        </p:nvSpPr>
        <p:spPr>
          <a:xfrm>
            <a:off x="1099624" y="4555459"/>
            <a:ext cx="2679192" cy="1209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lumMod val="50000"/>
                </a:schemeClr>
              </a:solidFill>
            </a:endParaRPr>
          </a:p>
          <a:p>
            <a:pPr algn="ctr"/>
            <a:r>
              <a:rPr lang="en-US" sz="3500">
                <a:solidFill>
                  <a:schemeClr val="accent5">
                    <a:lumMod val="75000"/>
                  </a:schemeClr>
                </a:solidFill>
              </a:rPr>
              <a:t>105</a:t>
            </a:r>
            <a:endParaRPr lang="en-US" sz="1200">
              <a:solidFill>
                <a:schemeClr val="accent5">
                  <a:lumMod val="75000"/>
                </a:schemeClr>
              </a:solidFill>
            </a:endParaRPr>
          </a:p>
          <a:p>
            <a:pPr algn="ctr"/>
            <a:r>
              <a:rPr lang="en-US" sz="1200">
                <a:solidFill>
                  <a:schemeClr val="tx2">
                    <a:lumMod val="50000"/>
                  </a:schemeClr>
                </a:solidFill>
              </a:rPr>
              <a:t>Data Issues from Interviews Analyzed</a:t>
            </a:r>
          </a:p>
        </p:txBody>
      </p:sp>
      <p:sp>
        <p:nvSpPr>
          <p:cNvPr id="4" name="Rectangle 3">
            <a:extLst>
              <a:ext uri="{FF2B5EF4-FFF2-40B4-BE49-F238E27FC236}">
                <a16:creationId xmlns:a16="http://schemas.microsoft.com/office/drawing/2014/main" id="{0627FB20-FD66-4B09-B169-2F9D652622BA}"/>
              </a:ext>
            </a:extLst>
          </p:cNvPr>
          <p:cNvSpPr/>
          <p:nvPr/>
        </p:nvSpPr>
        <p:spPr>
          <a:xfrm>
            <a:off x="4630737" y="4555459"/>
            <a:ext cx="2679192" cy="1209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lumMod val="50000"/>
                </a:schemeClr>
              </a:solidFill>
            </a:endParaRPr>
          </a:p>
          <a:p>
            <a:pPr algn="ctr"/>
            <a:r>
              <a:rPr lang="en-US" sz="3500">
                <a:solidFill>
                  <a:srgbClr val="C00000"/>
                </a:solidFill>
              </a:rPr>
              <a:t>98%</a:t>
            </a:r>
            <a:endParaRPr lang="en-US" sz="1200">
              <a:solidFill>
                <a:srgbClr val="C00000"/>
              </a:solidFill>
            </a:endParaRPr>
          </a:p>
          <a:p>
            <a:pPr algn="ctr"/>
            <a:r>
              <a:rPr lang="en-US" sz="1200">
                <a:solidFill>
                  <a:schemeClr val="tx2">
                    <a:lumMod val="50000"/>
                  </a:schemeClr>
                </a:solidFill>
              </a:rPr>
              <a:t>Have a High or Med Impact on Customer Business Operations</a:t>
            </a:r>
          </a:p>
        </p:txBody>
      </p:sp>
      <p:sp>
        <p:nvSpPr>
          <p:cNvPr id="5" name="Rectangle 4">
            <a:extLst>
              <a:ext uri="{FF2B5EF4-FFF2-40B4-BE49-F238E27FC236}">
                <a16:creationId xmlns:a16="http://schemas.microsoft.com/office/drawing/2014/main" id="{DDE84D1A-AA6E-4FF9-813B-B3BE04D9EE89}"/>
              </a:ext>
            </a:extLst>
          </p:cNvPr>
          <p:cNvSpPr/>
          <p:nvPr/>
        </p:nvSpPr>
        <p:spPr>
          <a:xfrm>
            <a:off x="8161850" y="4555459"/>
            <a:ext cx="2679192" cy="1209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lumMod val="50000"/>
                </a:schemeClr>
              </a:solidFill>
            </a:endParaRPr>
          </a:p>
          <a:p>
            <a:pPr algn="ctr"/>
            <a:r>
              <a:rPr lang="en-US" sz="3500">
                <a:solidFill>
                  <a:schemeClr val="tx2"/>
                </a:solidFill>
              </a:rPr>
              <a:t>100%</a:t>
            </a:r>
            <a:endParaRPr lang="en-US" sz="1200">
              <a:solidFill>
                <a:schemeClr val="tx2"/>
              </a:solidFill>
            </a:endParaRPr>
          </a:p>
          <a:p>
            <a:pPr algn="ctr"/>
            <a:r>
              <a:rPr lang="en-US" sz="1200">
                <a:solidFill>
                  <a:schemeClr val="tx2">
                    <a:lumMod val="50000"/>
                  </a:schemeClr>
                </a:solidFill>
              </a:rPr>
              <a:t>of issues lack sufficient capabilities to be fully resolved</a:t>
            </a:r>
            <a:r>
              <a:rPr lang="en-US" sz="900">
                <a:solidFill>
                  <a:schemeClr val="tx2">
                    <a:lumMod val="50000"/>
                  </a:schemeClr>
                </a:solidFill>
              </a:rPr>
              <a:t> </a:t>
            </a:r>
          </a:p>
        </p:txBody>
      </p:sp>
      <p:sp>
        <p:nvSpPr>
          <p:cNvPr id="7" name="TextBox 6">
            <a:extLst>
              <a:ext uri="{FF2B5EF4-FFF2-40B4-BE49-F238E27FC236}">
                <a16:creationId xmlns:a16="http://schemas.microsoft.com/office/drawing/2014/main" id="{4A9AAF19-EC5C-42F2-9696-4B759F939F31}"/>
              </a:ext>
            </a:extLst>
          </p:cNvPr>
          <p:cNvSpPr txBox="1"/>
          <p:nvPr/>
        </p:nvSpPr>
        <p:spPr>
          <a:xfrm>
            <a:off x="369528" y="1416972"/>
            <a:ext cx="1791581" cy="523220"/>
          </a:xfrm>
          <a:prstGeom prst="rect">
            <a:avLst/>
          </a:prstGeom>
          <a:noFill/>
        </p:spPr>
        <p:txBody>
          <a:bodyPr wrap="square" rtlCol="0">
            <a:spAutoFit/>
          </a:bodyPr>
          <a:lstStyle/>
          <a:p>
            <a:pPr algn="ctr"/>
            <a:r>
              <a:rPr lang="en-US" sz="1400">
                <a:solidFill>
                  <a:schemeClr val="tx2">
                    <a:lumMod val="50000"/>
                  </a:schemeClr>
                </a:solidFill>
              </a:rPr>
              <a:t>Root Cause Categories</a:t>
            </a:r>
          </a:p>
        </p:txBody>
      </p:sp>
      <p:sp>
        <p:nvSpPr>
          <p:cNvPr id="8" name="TextBox 7">
            <a:extLst>
              <a:ext uri="{FF2B5EF4-FFF2-40B4-BE49-F238E27FC236}">
                <a16:creationId xmlns:a16="http://schemas.microsoft.com/office/drawing/2014/main" id="{5BF5BE82-C2D3-41F7-AF57-662D698C6E6E}"/>
              </a:ext>
            </a:extLst>
          </p:cNvPr>
          <p:cNvSpPr txBox="1"/>
          <p:nvPr/>
        </p:nvSpPr>
        <p:spPr>
          <a:xfrm>
            <a:off x="2513613" y="1419236"/>
            <a:ext cx="1550787" cy="1015663"/>
          </a:xfrm>
          <a:prstGeom prst="rect">
            <a:avLst/>
          </a:prstGeom>
          <a:noFill/>
        </p:spPr>
        <p:txBody>
          <a:bodyPr wrap="square" rtlCol="0">
            <a:spAutoFit/>
          </a:bodyPr>
          <a:lstStyle/>
          <a:p>
            <a:pPr algn="ctr"/>
            <a:r>
              <a:rPr lang="en-US" sz="1400">
                <a:solidFill>
                  <a:schemeClr val="tx2">
                    <a:lumMod val="50000"/>
                  </a:schemeClr>
                </a:solidFill>
              </a:rPr>
              <a:t>Impacted Data Elements</a:t>
            </a:r>
          </a:p>
          <a:p>
            <a:pPr algn="ctr"/>
            <a:r>
              <a:rPr lang="en-US" sz="900">
                <a:solidFill>
                  <a:schemeClr val="tx2">
                    <a:lumMod val="50000"/>
                  </a:schemeClr>
                </a:solidFill>
              </a:rPr>
              <a:t>(in context of customer entity)</a:t>
            </a:r>
          </a:p>
          <a:p>
            <a:pPr algn="ctr"/>
            <a:endParaRPr lang="en-US" sz="1400">
              <a:solidFill>
                <a:schemeClr val="tx2">
                  <a:lumMod val="50000"/>
                </a:schemeClr>
              </a:solidFill>
            </a:endParaRPr>
          </a:p>
        </p:txBody>
      </p:sp>
      <p:sp>
        <p:nvSpPr>
          <p:cNvPr id="9" name="TextBox 8">
            <a:extLst>
              <a:ext uri="{FF2B5EF4-FFF2-40B4-BE49-F238E27FC236}">
                <a16:creationId xmlns:a16="http://schemas.microsoft.com/office/drawing/2014/main" id="{99DE98C8-84B0-42FE-982E-5DF0F59BE58E}"/>
              </a:ext>
            </a:extLst>
          </p:cNvPr>
          <p:cNvSpPr txBox="1"/>
          <p:nvPr/>
        </p:nvSpPr>
        <p:spPr>
          <a:xfrm>
            <a:off x="4416904" y="1401041"/>
            <a:ext cx="1187435" cy="523039"/>
          </a:xfrm>
          <a:prstGeom prst="rect">
            <a:avLst/>
          </a:prstGeom>
          <a:noFill/>
        </p:spPr>
        <p:txBody>
          <a:bodyPr wrap="square" rtlCol="0">
            <a:spAutoFit/>
          </a:bodyPr>
          <a:lstStyle/>
          <a:p>
            <a:pPr algn="ctr"/>
            <a:r>
              <a:rPr lang="en-US" sz="1400">
                <a:solidFill>
                  <a:schemeClr val="tx2">
                    <a:lumMod val="50000"/>
                  </a:schemeClr>
                </a:solidFill>
              </a:rPr>
              <a:t>Relevant Systems</a:t>
            </a:r>
          </a:p>
        </p:txBody>
      </p:sp>
      <p:sp>
        <p:nvSpPr>
          <p:cNvPr id="10" name="TextBox 9">
            <a:extLst>
              <a:ext uri="{FF2B5EF4-FFF2-40B4-BE49-F238E27FC236}">
                <a16:creationId xmlns:a16="http://schemas.microsoft.com/office/drawing/2014/main" id="{4C777BBB-41EB-46E6-B78E-5F6F752A34AF}"/>
              </a:ext>
            </a:extLst>
          </p:cNvPr>
          <p:cNvSpPr txBox="1"/>
          <p:nvPr/>
        </p:nvSpPr>
        <p:spPr>
          <a:xfrm>
            <a:off x="5956843" y="1400860"/>
            <a:ext cx="1187435" cy="523220"/>
          </a:xfrm>
          <a:prstGeom prst="rect">
            <a:avLst/>
          </a:prstGeom>
          <a:noFill/>
        </p:spPr>
        <p:txBody>
          <a:bodyPr wrap="square" rtlCol="0">
            <a:spAutoFit/>
          </a:bodyPr>
          <a:lstStyle/>
          <a:p>
            <a:pPr algn="ctr"/>
            <a:r>
              <a:rPr lang="en-US" sz="1400">
                <a:solidFill>
                  <a:schemeClr val="tx2">
                    <a:lumMod val="50000"/>
                  </a:schemeClr>
                </a:solidFill>
              </a:rPr>
              <a:t>Data </a:t>
            </a:r>
          </a:p>
          <a:p>
            <a:pPr algn="ctr"/>
            <a:r>
              <a:rPr lang="en-US" sz="1400">
                <a:solidFill>
                  <a:schemeClr val="tx2">
                    <a:lumMod val="50000"/>
                  </a:schemeClr>
                </a:solidFill>
              </a:rPr>
              <a:t>Issue</a:t>
            </a:r>
          </a:p>
        </p:txBody>
      </p:sp>
      <p:sp>
        <p:nvSpPr>
          <p:cNvPr id="11" name="TextBox 10">
            <a:extLst>
              <a:ext uri="{FF2B5EF4-FFF2-40B4-BE49-F238E27FC236}">
                <a16:creationId xmlns:a16="http://schemas.microsoft.com/office/drawing/2014/main" id="{D163A29F-2D95-4831-9907-8F7EFFFB2514}"/>
              </a:ext>
            </a:extLst>
          </p:cNvPr>
          <p:cNvSpPr txBox="1"/>
          <p:nvPr/>
        </p:nvSpPr>
        <p:spPr>
          <a:xfrm>
            <a:off x="7496782" y="1392783"/>
            <a:ext cx="1187435" cy="523220"/>
          </a:xfrm>
          <a:prstGeom prst="rect">
            <a:avLst/>
          </a:prstGeom>
          <a:noFill/>
        </p:spPr>
        <p:txBody>
          <a:bodyPr wrap="square" rtlCol="0">
            <a:spAutoFit/>
          </a:bodyPr>
          <a:lstStyle/>
          <a:p>
            <a:pPr algn="ctr"/>
            <a:r>
              <a:rPr lang="en-US" sz="1400">
                <a:solidFill>
                  <a:schemeClr val="tx2">
                    <a:lumMod val="50000"/>
                  </a:schemeClr>
                </a:solidFill>
              </a:rPr>
              <a:t>Data Impact</a:t>
            </a:r>
          </a:p>
        </p:txBody>
      </p:sp>
      <p:sp>
        <p:nvSpPr>
          <p:cNvPr id="12" name="TextBox 11">
            <a:extLst>
              <a:ext uri="{FF2B5EF4-FFF2-40B4-BE49-F238E27FC236}">
                <a16:creationId xmlns:a16="http://schemas.microsoft.com/office/drawing/2014/main" id="{88254E1F-2CB3-42D0-8A32-03BF0F2C0523}"/>
              </a:ext>
            </a:extLst>
          </p:cNvPr>
          <p:cNvSpPr txBox="1"/>
          <p:nvPr/>
        </p:nvSpPr>
        <p:spPr>
          <a:xfrm>
            <a:off x="9036721" y="1384706"/>
            <a:ext cx="1187435" cy="523220"/>
          </a:xfrm>
          <a:prstGeom prst="rect">
            <a:avLst/>
          </a:prstGeom>
          <a:noFill/>
        </p:spPr>
        <p:txBody>
          <a:bodyPr wrap="square" rtlCol="0">
            <a:spAutoFit/>
          </a:bodyPr>
          <a:lstStyle/>
          <a:p>
            <a:pPr algn="ctr"/>
            <a:r>
              <a:rPr lang="en-US" sz="1400">
                <a:solidFill>
                  <a:schemeClr val="tx2">
                    <a:lumMod val="50000"/>
                  </a:schemeClr>
                </a:solidFill>
              </a:rPr>
              <a:t>Business Impact</a:t>
            </a:r>
          </a:p>
        </p:txBody>
      </p:sp>
      <p:sp>
        <p:nvSpPr>
          <p:cNvPr id="13" name="TextBox 12">
            <a:extLst>
              <a:ext uri="{FF2B5EF4-FFF2-40B4-BE49-F238E27FC236}">
                <a16:creationId xmlns:a16="http://schemas.microsoft.com/office/drawing/2014/main" id="{B5A6CCD1-E266-4B84-9CB2-E7CB1F4504DA}"/>
              </a:ext>
            </a:extLst>
          </p:cNvPr>
          <p:cNvSpPr txBox="1"/>
          <p:nvPr/>
        </p:nvSpPr>
        <p:spPr>
          <a:xfrm>
            <a:off x="10576657" y="1384706"/>
            <a:ext cx="1187435" cy="523220"/>
          </a:xfrm>
          <a:prstGeom prst="rect">
            <a:avLst/>
          </a:prstGeom>
          <a:noFill/>
        </p:spPr>
        <p:txBody>
          <a:bodyPr wrap="square" rtlCol="0">
            <a:spAutoFit/>
          </a:bodyPr>
          <a:lstStyle/>
          <a:p>
            <a:pPr algn="ctr"/>
            <a:r>
              <a:rPr lang="en-US" sz="1400">
                <a:solidFill>
                  <a:schemeClr val="tx2">
                    <a:lumMod val="50000"/>
                  </a:schemeClr>
                </a:solidFill>
              </a:rPr>
              <a:t>Impact Level</a:t>
            </a:r>
          </a:p>
        </p:txBody>
      </p:sp>
      <p:sp>
        <p:nvSpPr>
          <p:cNvPr id="14" name="Oval 13">
            <a:extLst>
              <a:ext uri="{FF2B5EF4-FFF2-40B4-BE49-F238E27FC236}">
                <a16:creationId xmlns:a16="http://schemas.microsoft.com/office/drawing/2014/main" id="{E6C6D40E-55CD-4015-A512-587AFB03D72E}"/>
              </a:ext>
            </a:extLst>
          </p:cNvPr>
          <p:cNvSpPr/>
          <p:nvPr/>
        </p:nvSpPr>
        <p:spPr>
          <a:xfrm>
            <a:off x="1046742" y="2471574"/>
            <a:ext cx="396240" cy="3860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16" name="Oval 15">
            <a:extLst>
              <a:ext uri="{FF2B5EF4-FFF2-40B4-BE49-F238E27FC236}">
                <a16:creationId xmlns:a16="http://schemas.microsoft.com/office/drawing/2014/main" id="{6E288E8F-4E53-42A2-9215-DA669C5B20FC}"/>
              </a:ext>
            </a:extLst>
          </p:cNvPr>
          <p:cNvSpPr/>
          <p:nvPr/>
        </p:nvSpPr>
        <p:spPr>
          <a:xfrm>
            <a:off x="1046742" y="3152024"/>
            <a:ext cx="396240" cy="3860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17" name="Oval 16">
            <a:extLst>
              <a:ext uri="{FF2B5EF4-FFF2-40B4-BE49-F238E27FC236}">
                <a16:creationId xmlns:a16="http://schemas.microsoft.com/office/drawing/2014/main" id="{7C88587D-AE8B-4134-8AE6-CBF25FCF18C1}"/>
              </a:ext>
            </a:extLst>
          </p:cNvPr>
          <p:cNvSpPr/>
          <p:nvPr/>
        </p:nvSpPr>
        <p:spPr>
          <a:xfrm>
            <a:off x="3099062" y="2474814"/>
            <a:ext cx="396240" cy="3860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18" name="Oval 17">
            <a:extLst>
              <a:ext uri="{FF2B5EF4-FFF2-40B4-BE49-F238E27FC236}">
                <a16:creationId xmlns:a16="http://schemas.microsoft.com/office/drawing/2014/main" id="{954EF757-CB3B-4958-802C-AF95A8ABF0CD}"/>
              </a:ext>
            </a:extLst>
          </p:cNvPr>
          <p:cNvSpPr/>
          <p:nvPr/>
        </p:nvSpPr>
        <p:spPr>
          <a:xfrm>
            <a:off x="3099062" y="3152024"/>
            <a:ext cx="396240" cy="3860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19" name="Oval 18">
            <a:extLst>
              <a:ext uri="{FF2B5EF4-FFF2-40B4-BE49-F238E27FC236}">
                <a16:creationId xmlns:a16="http://schemas.microsoft.com/office/drawing/2014/main" id="{98D389EB-7DA7-47C8-BC06-342BFEA09A99}"/>
              </a:ext>
            </a:extLst>
          </p:cNvPr>
          <p:cNvSpPr/>
          <p:nvPr/>
        </p:nvSpPr>
        <p:spPr>
          <a:xfrm>
            <a:off x="4775975" y="2183684"/>
            <a:ext cx="396240" cy="3860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US" sz="1000">
              <a:solidFill>
                <a:schemeClr val="tx2">
                  <a:lumMod val="50000"/>
                </a:schemeClr>
              </a:solidFill>
            </a:endParaRPr>
          </a:p>
        </p:txBody>
      </p:sp>
      <p:sp>
        <p:nvSpPr>
          <p:cNvPr id="20" name="Oval 19">
            <a:extLst>
              <a:ext uri="{FF2B5EF4-FFF2-40B4-BE49-F238E27FC236}">
                <a16:creationId xmlns:a16="http://schemas.microsoft.com/office/drawing/2014/main" id="{594E1FC1-0CDE-43FB-85F7-DF3B791AA5E7}"/>
              </a:ext>
            </a:extLst>
          </p:cNvPr>
          <p:cNvSpPr/>
          <p:nvPr/>
        </p:nvSpPr>
        <p:spPr>
          <a:xfrm>
            <a:off x="4775975" y="3538104"/>
            <a:ext cx="396240" cy="3860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1" name="Oval 20">
            <a:extLst>
              <a:ext uri="{FF2B5EF4-FFF2-40B4-BE49-F238E27FC236}">
                <a16:creationId xmlns:a16="http://schemas.microsoft.com/office/drawing/2014/main" id="{EABE7952-2B77-434C-B75B-10A11D9CFEC6}"/>
              </a:ext>
            </a:extLst>
          </p:cNvPr>
          <p:cNvSpPr/>
          <p:nvPr/>
        </p:nvSpPr>
        <p:spPr>
          <a:xfrm>
            <a:off x="4775975" y="2860894"/>
            <a:ext cx="396240" cy="3860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2" name="Oval 21">
            <a:extLst>
              <a:ext uri="{FF2B5EF4-FFF2-40B4-BE49-F238E27FC236}">
                <a16:creationId xmlns:a16="http://schemas.microsoft.com/office/drawing/2014/main" id="{FC4FCF81-492F-4C4F-AA69-D4B5EA33B46C}"/>
              </a:ext>
            </a:extLst>
          </p:cNvPr>
          <p:cNvSpPr/>
          <p:nvPr/>
        </p:nvSpPr>
        <p:spPr>
          <a:xfrm>
            <a:off x="6352440" y="2860894"/>
            <a:ext cx="396240" cy="3860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3" name="Oval 22">
            <a:extLst>
              <a:ext uri="{FF2B5EF4-FFF2-40B4-BE49-F238E27FC236}">
                <a16:creationId xmlns:a16="http://schemas.microsoft.com/office/drawing/2014/main" id="{8BAC2439-1977-456B-871C-3C1545760708}"/>
              </a:ext>
            </a:extLst>
          </p:cNvPr>
          <p:cNvSpPr/>
          <p:nvPr/>
        </p:nvSpPr>
        <p:spPr>
          <a:xfrm>
            <a:off x="7957938" y="2857734"/>
            <a:ext cx="396240" cy="3860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5" name="Oval 24">
            <a:extLst>
              <a:ext uri="{FF2B5EF4-FFF2-40B4-BE49-F238E27FC236}">
                <a16:creationId xmlns:a16="http://schemas.microsoft.com/office/drawing/2014/main" id="{2151F6BA-457C-4488-8809-3F851CA3B8F3}"/>
              </a:ext>
            </a:extLst>
          </p:cNvPr>
          <p:cNvSpPr/>
          <p:nvPr/>
        </p:nvSpPr>
        <p:spPr>
          <a:xfrm>
            <a:off x="9468844" y="2183684"/>
            <a:ext cx="396240" cy="3860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6" name="Oval 25">
            <a:extLst>
              <a:ext uri="{FF2B5EF4-FFF2-40B4-BE49-F238E27FC236}">
                <a16:creationId xmlns:a16="http://schemas.microsoft.com/office/drawing/2014/main" id="{0014D7D7-A390-477A-8B9F-89CDBAFD5CCE}"/>
              </a:ext>
            </a:extLst>
          </p:cNvPr>
          <p:cNvSpPr/>
          <p:nvPr/>
        </p:nvSpPr>
        <p:spPr>
          <a:xfrm>
            <a:off x="9468844" y="3538104"/>
            <a:ext cx="396240" cy="3860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7" name="Oval 26">
            <a:extLst>
              <a:ext uri="{FF2B5EF4-FFF2-40B4-BE49-F238E27FC236}">
                <a16:creationId xmlns:a16="http://schemas.microsoft.com/office/drawing/2014/main" id="{FFCD35FC-26DC-49F9-9F34-BDBE094B3026}"/>
              </a:ext>
            </a:extLst>
          </p:cNvPr>
          <p:cNvSpPr/>
          <p:nvPr/>
        </p:nvSpPr>
        <p:spPr>
          <a:xfrm>
            <a:off x="9468844" y="2860894"/>
            <a:ext cx="396240" cy="3860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8" name="Oval 27">
            <a:extLst>
              <a:ext uri="{FF2B5EF4-FFF2-40B4-BE49-F238E27FC236}">
                <a16:creationId xmlns:a16="http://schemas.microsoft.com/office/drawing/2014/main" id="{27A57829-F51B-402A-8FAF-A5C6C82C63E7}"/>
              </a:ext>
            </a:extLst>
          </p:cNvPr>
          <p:cNvSpPr/>
          <p:nvPr/>
        </p:nvSpPr>
        <p:spPr>
          <a:xfrm>
            <a:off x="10986280" y="2857734"/>
            <a:ext cx="396240" cy="3860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9" name="TextBox 28">
            <a:extLst>
              <a:ext uri="{FF2B5EF4-FFF2-40B4-BE49-F238E27FC236}">
                <a16:creationId xmlns:a16="http://schemas.microsoft.com/office/drawing/2014/main" id="{47F0BB14-C6FB-40BC-9B21-7E75138F1B23}"/>
              </a:ext>
            </a:extLst>
          </p:cNvPr>
          <p:cNvSpPr txBox="1"/>
          <p:nvPr/>
        </p:nvSpPr>
        <p:spPr>
          <a:xfrm>
            <a:off x="5562600" y="3280427"/>
            <a:ext cx="1970169" cy="707886"/>
          </a:xfrm>
          <a:prstGeom prst="rect">
            <a:avLst/>
          </a:prstGeom>
          <a:noFill/>
        </p:spPr>
        <p:txBody>
          <a:bodyPr wrap="square" rtlCol="0">
            <a:spAutoFit/>
          </a:bodyPr>
          <a:lstStyle/>
          <a:p>
            <a:pPr algn="ctr"/>
            <a:r>
              <a:rPr lang="en-US" sz="1000" b="1">
                <a:solidFill>
                  <a:schemeClr val="tx2">
                    <a:lumMod val="50000"/>
                  </a:schemeClr>
                </a:solidFill>
              </a:rPr>
              <a:t>Unable to generate a single bill for the customer with non utility charges</a:t>
            </a:r>
          </a:p>
        </p:txBody>
      </p:sp>
      <p:sp>
        <p:nvSpPr>
          <p:cNvPr id="30" name="TextBox 29">
            <a:extLst>
              <a:ext uri="{FF2B5EF4-FFF2-40B4-BE49-F238E27FC236}">
                <a16:creationId xmlns:a16="http://schemas.microsoft.com/office/drawing/2014/main" id="{5EC9DDEE-C3BD-4841-860C-CCB0E117EC2F}"/>
              </a:ext>
            </a:extLst>
          </p:cNvPr>
          <p:cNvSpPr txBox="1"/>
          <p:nvPr/>
        </p:nvSpPr>
        <p:spPr>
          <a:xfrm>
            <a:off x="4755125" y="2542424"/>
            <a:ext cx="437940" cy="246221"/>
          </a:xfrm>
          <a:prstGeom prst="rect">
            <a:avLst/>
          </a:prstGeom>
          <a:noFill/>
        </p:spPr>
        <p:txBody>
          <a:bodyPr wrap="none" rtlCol="0">
            <a:spAutoFit/>
          </a:bodyPr>
          <a:lstStyle/>
          <a:p>
            <a:r>
              <a:rPr lang="en-US" sz="1000"/>
              <a:t>SAP</a:t>
            </a:r>
          </a:p>
        </p:txBody>
      </p:sp>
      <p:sp>
        <p:nvSpPr>
          <p:cNvPr id="31" name="TextBox 30">
            <a:extLst>
              <a:ext uri="{FF2B5EF4-FFF2-40B4-BE49-F238E27FC236}">
                <a16:creationId xmlns:a16="http://schemas.microsoft.com/office/drawing/2014/main" id="{6B15A3DE-F2AA-4F2D-B82C-6CC488566E88}"/>
              </a:ext>
            </a:extLst>
          </p:cNvPr>
          <p:cNvSpPr txBox="1"/>
          <p:nvPr/>
        </p:nvSpPr>
        <p:spPr>
          <a:xfrm>
            <a:off x="4755125" y="3245293"/>
            <a:ext cx="450764" cy="246221"/>
          </a:xfrm>
          <a:prstGeom prst="rect">
            <a:avLst/>
          </a:prstGeom>
          <a:noFill/>
        </p:spPr>
        <p:txBody>
          <a:bodyPr wrap="none" rtlCol="0">
            <a:spAutoFit/>
          </a:bodyPr>
          <a:lstStyle/>
          <a:p>
            <a:r>
              <a:rPr lang="en-US" sz="1000"/>
              <a:t>CSS</a:t>
            </a:r>
          </a:p>
        </p:txBody>
      </p:sp>
      <p:sp>
        <p:nvSpPr>
          <p:cNvPr id="32" name="TextBox 31">
            <a:extLst>
              <a:ext uri="{FF2B5EF4-FFF2-40B4-BE49-F238E27FC236}">
                <a16:creationId xmlns:a16="http://schemas.microsoft.com/office/drawing/2014/main" id="{944E3434-B9BB-47D1-B5EC-3C31B86EF741}"/>
              </a:ext>
            </a:extLst>
          </p:cNvPr>
          <p:cNvSpPr txBox="1"/>
          <p:nvPr/>
        </p:nvSpPr>
        <p:spPr>
          <a:xfrm>
            <a:off x="4737055" y="3986747"/>
            <a:ext cx="506870" cy="246221"/>
          </a:xfrm>
          <a:prstGeom prst="rect">
            <a:avLst/>
          </a:prstGeom>
          <a:noFill/>
        </p:spPr>
        <p:txBody>
          <a:bodyPr wrap="none" rtlCol="0">
            <a:spAutoFit/>
          </a:bodyPr>
          <a:lstStyle/>
          <a:p>
            <a:r>
              <a:rPr lang="en-US" sz="1000"/>
              <a:t>CRIS</a:t>
            </a:r>
          </a:p>
        </p:txBody>
      </p:sp>
      <p:sp>
        <p:nvSpPr>
          <p:cNvPr id="33" name="TextBox 32">
            <a:extLst>
              <a:ext uri="{FF2B5EF4-FFF2-40B4-BE49-F238E27FC236}">
                <a16:creationId xmlns:a16="http://schemas.microsoft.com/office/drawing/2014/main" id="{395988BA-AB3A-4518-B39B-B2689E68896A}"/>
              </a:ext>
            </a:extLst>
          </p:cNvPr>
          <p:cNvSpPr txBox="1"/>
          <p:nvPr/>
        </p:nvSpPr>
        <p:spPr>
          <a:xfrm>
            <a:off x="2953946" y="2857734"/>
            <a:ext cx="700833" cy="246221"/>
          </a:xfrm>
          <a:prstGeom prst="rect">
            <a:avLst/>
          </a:prstGeom>
          <a:noFill/>
        </p:spPr>
        <p:txBody>
          <a:bodyPr wrap="square" rtlCol="0">
            <a:spAutoFit/>
          </a:bodyPr>
          <a:lstStyle/>
          <a:p>
            <a:r>
              <a:rPr lang="en-US" sz="1000"/>
              <a:t>Account</a:t>
            </a:r>
          </a:p>
        </p:txBody>
      </p:sp>
      <p:sp>
        <p:nvSpPr>
          <p:cNvPr id="34" name="TextBox 33">
            <a:extLst>
              <a:ext uri="{FF2B5EF4-FFF2-40B4-BE49-F238E27FC236}">
                <a16:creationId xmlns:a16="http://schemas.microsoft.com/office/drawing/2014/main" id="{E54F8EC9-D800-42C8-B066-141A8C81E076}"/>
              </a:ext>
            </a:extLst>
          </p:cNvPr>
          <p:cNvSpPr txBox="1"/>
          <p:nvPr/>
        </p:nvSpPr>
        <p:spPr>
          <a:xfrm>
            <a:off x="2828358" y="3538104"/>
            <a:ext cx="1000595" cy="246221"/>
          </a:xfrm>
          <a:prstGeom prst="rect">
            <a:avLst/>
          </a:prstGeom>
          <a:noFill/>
        </p:spPr>
        <p:txBody>
          <a:bodyPr wrap="square" rtlCol="0">
            <a:spAutoFit/>
          </a:bodyPr>
          <a:lstStyle/>
          <a:p>
            <a:r>
              <a:rPr lang="en-US" sz="1000"/>
              <a:t>Charge Type</a:t>
            </a:r>
          </a:p>
        </p:txBody>
      </p:sp>
      <p:sp>
        <p:nvSpPr>
          <p:cNvPr id="35" name="TextBox 34">
            <a:extLst>
              <a:ext uri="{FF2B5EF4-FFF2-40B4-BE49-F238E27FC236}">
                <a16:creationId xmlns:a16="http://schemas.microsoft.com/office/drawing/2014/main" id="{3BF11EA1-1AF1-41B9-A5D9-0A68DEF5481F}"/>
              </a:ext>
            </a:extLst>
          </p:cNvPr>
          <p:cNvSpPr txBox="1"/>
          <p:nvPr/>
        </p:nvSpPr>
        <p:spPr>
          <a:xfrm>
            <a:off x="-57575" y="2859737"/>
            <a:ext cx="2604874" cy="246221"/>
          </a:xfrm>
          <a:prstGeom prst="rect">
            <a:avLst/>
          </a:prstGeom>
          <a:noFill/>
        </p:spPr>
        <p:txBody>
          <a:bodyPr wrap="square" rtlCol="0">
            <a:spAutoFit/>
          </a:bodyPr>
          <a:lstStyle/>
          <a:p>
            <a:pPr algn="ctr"/>
            <a:r>
              <a:rPr lang="en-US" sz="1000"/>
              <a:t>Disconnected Data Models</a:t>
            </a:r>
          </a:p>
        </p:txBody>
      </p:sp>
      <p:sp>
        <p:nvSpPr>
          <p:cNvPr id="36" name="TextBox 35">
            <a:extLst>
              <a:ext uri="{FF2B5EF4-FFF2-40B4-BE49-F238E27FC236}">
                <a16:creationId xmlns:a16="http://schemas.microsoft.com/office/drawing/2014/main" id="{A16FF79E-5505-42B2-8711-A32B618A07CD}"/>
              </a:ext>
            </a:extLst>
          </p:cNvPr>
          <p:cNvSpPr txBox="1"/>
          <p:nvPr/>
        </p:nvSpPr>
        <p:spPr>
          <a:xfrm>
            <a:off x="349072" y="3538104"/>
            <a:ext cx="1791580" cy="246221"/>
          </a:xfrm>
          <a:prstGeom prst="rect">
            <a:avLst/>
          </a:prstGeom>
          <a:noFill/>
        </p:spPr>
        <p:txBody>
          <a:bodyPr wrap="square" rtlCol="0">
            <a:spAutoFit/>
          </a:bodyPr>
          <a:lstStyle/>
          <a:p>
            <a:pPr algn="ctr"/>
            <a:r>
              <a:rPr lang="en-US" sz="1000"/>
              <a:t>Weak MDM</a:t>
            </a:r>
          </a:p>
        </p:txBody>
      </p:sp>
      <p:sp>
        <p:nvSpPr>
          <p:cNvPr id="38" name="TextBox 37">
            <a:extLst>
              <a:ext uri="{FF2B5EF4-FFF2-40B4-BE49-F238E27FC236}">
                <a16:creationId xmlns:a16="http://schemas.microsoft.com/office/drawing/2014/main" id="{1A7F930D-C332-4019-94A2-7D7C5A2D545E}"/>
              </a:ext>
            </a:extLst>
          </p:cNvPr>
          <p:cNvSpPr txBox="1"/>
          <p:nvPr/>
        </p:nvSpPr>
        <p:spPr>
          <a:xfrm>
            <a:off x="6874147" y="3235225"/>
            <a:ext cx="2604874" cy="400110"/>
          </a:xfrm>
          <a:prstGeom prst="rect">
            <a:avLst/>
          </a:prstGeom>
          <a:noFill/>
        </p:spPr>
        <p:txBody>
          <a:bodyPr wrap="square" rtlCol="0">
            <a:spAutoFit/>
          </a:bodyPr>
          <a:lstStyle/>
          <a:p>
            <a:pPr algn="ctr"/>
            <a:r>
              <a:rPr lang="en-US" sz="1000"/>
              <a:t>Unable to </a:t>
            </a:r>
          </a:p>
          <a:p>
            <a:pPr algn="ctr"/>
            <a:r>
              <a:rPr lang="en-US" sz="1000"/>
              <a:t>Aggregate Data</a:t>
            </a:r>
          </a:p>
        </p:txBody>
      </p:sp>
      <p:sp>
        <p:nvSpPr>
          <p:cNvPr id="39" name="TextBox 38">
            <a:extLst>
              <a:ext uri="{FF2B5EF4-FFF2-40B4-BE49-F238E27FC236}">
                <a16:creationId xmlns:a16="http://schemas.microsoft.com/office/drawing/2014/main" id="{49E487DA-1C80-499E-BA9E-F835FA5D4527}"/>
              </a:ext>
            </a:extLst>
          </p:cNvPr>
          <p:cNvSpPr txBox="1"/>
          <p:nvPr/>
        </p:nvSpPr>
        <p:spPr>
          <a:xfrm>
            <a:off x="8381406" y="2559318"/>
            <a:ext cx="2604874" cy="246221"/>
          </a:xfrm>
          <a:prstGeom prst="rect">
            <a:avLst/>
          </a:prstGeom>
          <a:noFill/>
        </p:spPr>
        <p:txBody>
          <a:bodyPr wrap="square" rtlCol="0">
            <a:spAutoFit/>
          </a:bodyPr>
          <a:lstStyle/>
          <a:p>
            <a:pPr algn="ctr"/>
            <a:r>
              <a:rPr lang="en-US" sz="1000"/>
              <a:t>Can’t Produce a Single Bill</a:t>
            </a:r>
          </a:p>
        </p:txBody>
      </p:sp>
      <p:sp>
        <p:nvSpPr>
          <p:cNvPr id="40" name="TextBox 39">
            <a:extLst>
              <a:ext uri="{FF2B5EF4-FFF2-40B4-BE49-F238E27FC236}">
                <a16:creationId xmlns:a16="http://schemas.microsoft.com/office/drawing/2014/main" id="{95FA9799-4AC4-43FC-950F-7C4010F1D74A}"/>
              </a:ext>
            </a:extLst>
          </p:cNvPr>
          <p:cNvSpPr txBox="1"/>
          <p:nvPr/>
        </p:nvSpPr>
        <p:spPr>
          <a:xfrm>
            <a:off x="8367792" y="3227828"/>
            <a:ext cx="2604874" cy="246221"/>
          </a:xfrm>
          <a:prstGeom prst="rect">
            <a:avLst/>
          </a:prstGeom>
          <a:noFill/>
        </p:spPr>
        <p:txBody>
          <a:bodyPr wrap="square" rtlCol="0">
            <a:spAutoFit/>
          </a:bodyPr>
          <a:lstStyle/>
          <a:p>
            <a:pPr algn="ctr"/>
            <a:r>
              <a:rPr lang="en-US" sz="1000"/>
              <a:t>Customer Experience</a:t>
            </a:r>
          </a:p>
        </p:txBody>
      </p:sp>
      <p:sp>
        <p:nvSpPr>
          <p:cNvPr id="41" name="TextBox 40">
            <a:extLst>
              <a:ext uri="{FF2B5EF4-FFF2-40B4-BE49-F238E27FC236}">
                <a16:creationId xmlns:a16="http://schemas.microsoft.com/office/drawing/2014/main" id="{2DD1DCBB-F659-41B9-8464-6692C04DDF05}"/>
              </a:ext>
            </a:extLst>
          </p:cNvPr>
          <p:cNvSpPr txBox="1"/>
          <p:nvPr/>
        </p:nvSpPr>
        <p:spPr>
          <a:xfrm>
            <a:off x="8381406" y="3947401"/>
            <a:ext cx="2604874" cy="400110"/>
          </a:xfrm>
          <a:prstGeom prst="rect">
            <a:avLst/>
          </a:prstGeom>
          <a:noFill/>
        </p:spPr>
        <p:txBody>
          <a:bodyPr wrap="square" rtlCol="0">
            <a:spAutoFit/>
          </a:bodyPr>
          <a:lstStyle/>
          <a:p>
            <a:pPr algn="ctr"/>
            <a:r>
              <a:rPr lang="en-US" sz="1000"/>
              <a:t>Time Wasted on Repetitive Data Wrangling</a:t>
            </a:r>
          </a:p>
        </p:txBody>
      </p:sp>
      <p:sp>
        <p:nvSpPr>
          <p:cNvPr id="42" name="TextBox 41">
            <a:extLst>
              <a:ext uri="{FF2B5EF4-FFF2-40B4-BE49-F238E27FC236}">
                <a16:creationId xmlns:a16="http://schemas.microsoft.com/office/drawing/2014/main" id="{A17875D5-A88A-4276-99BE-EDD83882838A}"/>
              </a:ext>
            </a:extLst>
          </p:cNvPr>
          <p:cNvSpPr txBox="1"/>
          <p:nvPr/>
        </p:nvSpPr>
        <p:spPr>
          <a:xfrm>
            <a:off x="10934479" y="3291883"/>
            <a:ext cx="668792" cy="246221"/>
          </a:xfrm>
          <a:prstGeom prst="rect">
            <a:avLst/>
          </a:prstGeom>
          <a:noFill/>
        </p:spPr>
        <p:txBody>
          <a:bodyPr wrap="square" rtlCol="0">
            <a:spAutoFit/>
          </a:bodyPr>
          <a:lstStyle/>
          <a:p>
            <a:r>
              <a:rPr lang="en-US" sz="1000"/>
              <a:t>High</a:t>
            </a:r>
          </a:p>
        </p:txBody>
      </p:sp>
      <p:cxnSp>
        <p:nvCxnSpPr>
          <p:cNvPr id="44" name="Straight Arrow Connector 43">
            <a:extLst>
              <a:ext uri="{FF2B5EF4-FFF2-40B4-BE49-F238E27FC236}">
                <a16:creationId xmlns:a16="http://schemas.microsoft.com/office/drawing/2014/main" id="{8F8C744A-D79F-4805-B288-3F93C076F630}"/>
              </a:ext>
            </a:extLst>
          </p:cNvPr>
          <p:cNvCxnSpPr>
            <a:cxnSpLocks/>
            <a:stCxn id="14" idx="6"/>
            <a:endCxn id="18" idx="2"/>
          </p:cNvCxnSpPr>
          <p:nvPr/>
        </p:nvCxnSpPr>
        <p:spPr>
          <a:xfrm>
            <a:off x="1442982" y="2664614"/>
            <a:ext cx="1656080" cy="680450"/>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EAC37C8-7766-4737-ACA9-B516B5A2882D}"/>
              </a:ext>
            </a:extLst>
          </p:cNvPr>
          <p:cNvCxnSpPr>
            <a:cxnSpLocks/>
            <a:endCxn id="17" idx="2"/>
          </p:cNvCxnSpPr>
          <p:nvPr/>
        </p:nvCxnSpPr>
        <p:spPr>
          <a:xfrm flipV="1">
            <a:off x="1462610" y="2667854"/>
            <a:ext cx="1636452" cy="677210"/>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7E0F3B0-1984-44C8-B828-A3E5262301F8}"/>
              </a:ext>
            </a:extLst>
          </p:cNvPr>
          <p:cNvCxnSpPr>
            <a:cxnSpLocks/>
            <a:endCxn id="19" idx="2"/>
          </p:cNvCxnSpPr>
          <p:nvPr/>
        </p:nvCxnSpPr>
        <p:spPr>
          <a:xfrm flipV="1">
            <a:off x="3495302" y="2376724"/>
            <a:ext cx="1280673" cy="275990"/>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5C3B20F-6EF3-4A1B-8354-43CCE79EF953}"/>
              </a:ext>
            </a:extLst>
          </p:cNvPr>
          <p:cNvCxnSpPr>
            <a:cxnSpLocks/>
          </p:cNvCxnSpPr>
          <p:nvPr/>
        </p:nvCxnSpPr>
        <p:spPr>
          <a:xfrm>
            <a:off x="3516610" y="2673004"/>
            <a:ext cx="1204841" cy="339180"/>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E681C9A-FE46-46FA-8288-1DDFD66FE845}"/>
              </a:ext>
            </a:extLst>
          </p:cNvPr>
          <p:cNvCxnSpPr>
            <a:cxnSpLocks/>
          </p:cNvCxnSpPr>
          <p:nvPr/>
        </p:nvCxnSpPr>
        <p:spPr>
          <a:xfrm flipV="1">
            <a:off x="3466157" y="2493269"/>
            <a:ext cx="1249665" cy="817166"/>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D29578A-8BE3-46F2-B7D9-27B211F1882C}"/>
              </a:ext>
            </a:extLst>
          </p:cNvPr>
          <p:cNvCxnSpPr>
            <a:cxnSpLocks/>
            <a:endCxn id="20" idx="2"/>
          </p:cNvCxnSpPr>
          <p:nvPr/>
        </p:nvCxnSpPr>
        <p:spPr>
          <a:xfrm>
            <a:off x="3516152" y="2683276"/>
            <a:ext cx="1259823" cy="1047868"/>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D247F6E-DA2C-431E-AA55-3F33FAA0943E}"/>
              </a:ext>
            </a:extLst>
          </p:cNvPr>
          <p:cNvCxnSpPr>
            <a:cxnSpLocks/>
            <a:stCxn id="18" idx="6"/>
            <a:endCxn id="21" idx="2"/>
          </p:cNvCxnSpPr>
          <p:nvPr/>
        </p:nvCxnSpPr>
        <p:spPr>
          <a:xfrm flipV="1">
            <a:off x="3495302" y="3053934"/>
            <a:ext cx="1280673" cy="291130"/>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3708404-15BF-4E1D-A7A3-133A00D75B59}"/>
              </a:ext>
            </a:extLst>
          </p:cNvPr>
          <p:cNvCxnSpPr>
            <a:cxnSpLocks/>
            <a:endCxn id="22" idx="2"/>
          </p:cNvCxnSpPr>
          <p:nvPr/>
        </p:nvCxnSpPr>
        <p:spPr>
          <a:xfrm>
            <a:off x="5193065" y="2376724"/>
            <a:ext cx="1159375" cy="677210"/>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728769F-6FEA-4E2D-82C4-70ED8A13EFF6}"/>
              </a:ext>
            </a:extLst>
          </p:cNvPr>
          <p:cNvCxnSpPr>
            <a:cxnSpLocks/>
            <a:endCxn id="22" idx="2"/>
          </p:cNvCxnSpPr>
          <p:nvPr/>
        </p:nvCxnSpPr>
        <p:spPr>
          <a:xfrm>
            <a:off x="5163560" y="3043469"/>
            <a:ext cx="1188880" cy="10465"/>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A83EAE3-87B3-4415-BFAA-78B7A0B7EB34}"/>
              </a:ext>
            </a:extLst>
          </p:cNvPr>
          <p:cNvCxnSpPr>
            <a:cxnSpLocks/>
            <a:endCxn id="22" idx="2"/>
          </p:cNvCxnSpPr>
          <p:nvPr/>
        </p:nvCxnSpPr>
        <p:spPr>
          <a:xfrm flipV="1">
            <a:off x="5162091" y="3053934"/>
            <a:ext cx="1190349" cy="668874"/>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F0F0C17E-26A1-41C8-B49B-743374F492F8}"/>
              </a:ext>
            </a:extLst>
          </p:cNvPr>
          <p:cNvCxnSpPr>
            <a:cxnSpLocks/>
            <a:endCxn id="23" idx="2"/>
          </p:cNvCxnSpPr>
          <p:nvPr/>
        </p:nvCxnSpPr>
        <p:spPr>
          <a:xfrm>
            <a:off x="6748680" y="3040579"/>
            <a:ext cx="1209258" cy="10195"/>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E669470-7BE0-4351-AB94-E49DBC2F6BDC}"/>
              </a:ext>
            </a:extLst>
          </p:cNvPr>
          <p:cNvCxnSpPr>
            <a:cxnSpLocks/>
            <a:endCxn id="25" idx="2"/>
          </p:cNvCxnSpPr>
          <p:nvPr/>
        </p:nvCxnSpPr>
        <p:spPr>
          <a:xfrm flipV="1">
            <a:off x="8381406" y="2376724"/>
            <a:ext cx="1087438" cy="663854"/>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7C1253C-FD41-4723-AE26-FEA395FB11FB}"/>
              </a:ext>
            </a:extLst>
          </p:cNvPr>
          <p:cNvCxnSpPr>
            <a:cxnSpLocks/>
            <a:endCxn id="27" idx="2"/>
          </p:cNvCxnSpPr>
          <p:nvPr/>
        </p:nvCxnSpPr>
        <p:spPr>
          <a:xfrm flipV="1">
            <a:off x="8297629" y="3053934"/>
            <a:ext cx="1171215" cy="25258"/>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3F3C05B-B1B4-45C4-9A62-32FE859C1C18}"/>
              </a:ext>
            </a:extLst>
          </p:cNvPr>
          <p:cNvCxnSpPr>
            <a:cxnSpLocks/>
            <a:endCxn id="26" idx="2"/>
          </p:cNvCxnSpPr>
          <p:nvPr/>
        </p:nvCxnSpPr>
        <p:spPr>
          <a:xfrm>
            <a:off x="8329169" y="3089053"/>
            <a:ext cx="1139675" cy="642091"/>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CC0F97C-5ECA-4760-AD40-5ACFD48D1D82}"/>
              </a:ext>
            </a:extLst>
          </p:cNvPr>
          <p:cNvCxnSpPr>
            <a:cxnSpLocks/>
            <a:stCxn id="27" idx="6"/>
            <a:endCxn id="28" idx="2"/>
          </p:cNvCxnSpPr>
          <p:nvPr/>
        </p:nvCxnSpPr>
        <p:spPr>
          <a:xfrm flipV="1">
            <a:off x="9865084" y="3050774"/>
            <a:ext cx="1121196" cy="3160"/>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049815C7-F9A0-4D43-B29B-E23E19D6FBF6}"/>
              </a:ext>
            </a:extLst>
          </p:cNvPr>
          <p:cNvSpPr txBox="1"/>
          <p:nvPr/>
        </p:nvSpPr>
        <p:spPr>
          <a:xfrm>
            <a:off x="2839488" y="5958716"/>
            <a:ext cx="6061275" cy="369332"/>
          </a:xfrm>
          <a:prstGeom prst="rect">
            <a:avLst/>
          </a:prstGeom>
          <a:noFill/>
        </p:spPr>
        <p:txBody>
          <a:bodyPr wrap="none" rtlCol="0">
            <a:spAutoFit/>
          </a:bodyPr>
          <a:lstStyle/>
          <a:p>
            <a:pPr algn="ctr"/>
            <a:r>
              <a:rPr lang="en-US" sz="900">
                <a:solidFill>
                  <a:schemeClr val="tx2">
                    <a:lumMod val="50000"/>
                  </a:schemeClr>
                </a:solidFill>
              </a:rPr>
              <a:t>Root causes, impacts and impact levels were inferred based on information shared in the workshop. </a:t>
            </a:r>
          </a:p>
          <a:p>
            <a:pPr algn="ctr"/>
            <a:r>
              <a:rPr lang="en-US" sz="900">
                <a:solidFill>
                  <a:schemeClr val="tx2">
                    <a:lumMod val="50000"/>
                  </a:schemeClr>
                </a:solidFill>
              </a:rPr>
              <a:t>Would require further validation through business SMEs before addressing individual issues.</a:t>
            </a:r>
          </a:p>
        </p:txBody>
      </p:sp>
      <p:sp>
        <p:nvSpPr>
          <p:cNvPr id="88" name="Speech Bubble: Rectangle with Corners Rounded 87">
            <a:extLst>
              <a:ext uri="{FF2B5EF4-FFF2-40B4-BE49-F238E27FC236}">
                <a16:creationId xmlns:a16="http://schemas.microsoft.com/office/drawing/2014/main" id="{B9DF6D9C-7429-4BDC-9B34-B7997A483DF9}"/>
              </a:ext>
            </a:extLst>
          </p:cNvPr>
          <p:cNvSpPr/>
          <p:nvPr/>
        </p:nvSpPr>
        <p:spPr>
          <a:xfrm>
            <a:off x="9921403" y="5783765"/>
            <a:ext cx="1842688" cy="725421"/>
          </a:xfrm>
          <a:prstGeom prst="wedgeRoundRectCallout">
            <a:avLst>
              <a:gd name="adj1" fmla="val -82173"/>
              <a:gd name="adj2" fmla="val -65459"/>
              <a:gd name="adj3" fmla="val 16667"/>
            </a:avLst>
          </a:prstGeom>
          <a:solidFill>
            <a:srgbClr val="F2F2F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87" name="TextBox 86">
            <a:extLst>
              <a:ext uri="{FF2B5EF4-FFF2-40B4-BE49-F238E27FC236}">
                <a16:creationId xmlns:a16="http://schemas.microsoft.com/office/drawing/2014/main" id="{F96A6CEB-4EC7-4C2F-AAAB-0D9CDCE7FB7D}"/>
              </a:ext>
            </a:extLst>
          </p:cNvPr>
          <p:cNvSpPr txBox="1"/>
          <p:nvPr/>
        </p:nvSpPr>
        <p:spPr>
          <a:xfrm>
            <a:off x="9921403" y="5783765"/>
            <a:ext cx="2515529" cy="738664"/>
          </a:xfrm>
          <a:prstGeom prst="rect">
            <a:avLst/>
          </a:prstGeom>
          <a:noFill/>
        </p:spPr>
        <p:txBody>
          <a:bodyPr wrap="square" rtlCol="0">
            <a:spAutoFit/>
          </a:bodyPr>
          <a:lstStyle/>
          <a:p>
            <a:r>
              <a:rPr lang="en-US" sz="1000" b="1" dirty="0">
                <a:solidFill>
                  <a:schemeClr val="tx2">
                    <a:lumMod val="50000"/>
                  </a:schemeClr>
                </a:solidFill>
              </a:rPr>
              <a:t>Capabilities consist of</a:t>
            </a:r>
            <a:r>
              <a:rPr lang="en-US" sz="1000" dirty="0">
                <a:solidFill>
                  <a:schemeClr val="tx2">
                    <a:lumMod val="50000"/>
                  </a:schemeClr>
                </a:solidFill>
              </a:rPr>
              <a:t>:</a:t>
            </a:r>
          </a:p>
          <a:p>
            <a:endParaRPr lang="en-US" sz="800" dirty="0">
              <a:solidFill>
                <a:schemeClr val="tx2">
                  <a:lumMod val="50000"/>
                </a:schemeClr>
              </a:solidFill>
            </a:endParaRPr>
          </a:p>
          <a:p>
            <a:r>
              <a:rPr lang="en-US" sz="800" dirty="0">
                <a:solidFill>
                  <a:schemeClr val="tx2">
                    <a:lumMod val="50000"/>
                  </a:schemeClr>
                </a:solidFill>
              </a:rPr>
              <a:t>Platforms</a:t>
            </a:r>
          </a:p>
          <a:p>
            <a:r>
              <a:rPr lang="en-US" sz="800" dirty="0">
                <a:solidFill>
                  <a:schemeClr val="tx2">
                    <a:lumMod val="50000"/>
                  </a:schemeClr>
                </a:solidFill>
              </a:rPr>
              <a:t>Resourcing</a:t>
            </a:r>
          </a:p>
          <a:p>
            <a:r>
              <a:rPr lang="en-US" sz="800" dirty="0">
                <a:solidFill>
                  <a:schemeClr val="tx2">
                    <a:lumMod val="50000"/>
                  </a:schemeClr>
                </a:solidFill>
              </a:rPr>
              <a:t>Gov. Organization</a:t>
            </a:r>
          </a:p>
        </p:txBody>
      </p:sp>
      <p:sp>
        <p:nvSpPr>
          <p:cNvPr id="89" name="TextBox 88">
            <a:extLst>
              <a:ext uri="{FF2B5EF4-FFF2-40B4-BE49-F238E27FC236}">
                <a16:creationId xmlns:a16="http://schemas.microsoft.com/office/drawing/2014/main" id="{D42F7E89-DBD2-4339-9824-15AEDA9DEA3E}"/>
              </a:ext>
            </a:extLst>
          </p:cNvPr>
          <p:cNvSpPr txBox="1"/>
          <p:nvPr/>
        </p:nvSpPr>
        <p:spPr>
          <a:xfrm>
            <a:off x="10989543" y="6049670"/>
            <a:ext cx="774548" cy="461664"/>
          </a:xfrm>
          <a:prstGeom prst="rect">
            <a:avLst/>
          </a:prstGeom>
          <a:noFill/>
        </p:spPr>
        <p:txBody>
          <a:bodyPr wrap="square" rtlCol="0">
            <a:spAutoFit/>
          </a:bodyPr>
          <a:lstStyle/>
          <a:p>
            <a:r>
              <a:rPr lang="en-US" sz="800" dirty="0">
                <a:solidFill>
                  <a:schemeClr val="tx2">
                    <a:lumMod val="50000"/>
                  </a:schemeClr>
                </a:solidFill>
              </a:rPr>
              <a:t>Training</a:t>
            </a:r>
          </a:p>
          <a:p>
            <a:r>
              <a:rPr lang="en-US" sz="800" dirty="0">
                <a:solidFill>
                  <a:schemeClr val="tx2">
                    <a:lumMod val="50000"/>
                  </a:schemeClr>
                </a:solidFill>
              </a:rPr>
              <a:t>Process</a:t>
            </a:r>
          </a:p>
          <a:p>
            <a:r>
              <a:rPr lang="en-US" sz="800" dirty="0">
                <a:solidFill>
                  <a:schemeClr val="tx2">
                    <a:lumMod val="50000"/>
                  </a:schemeClr>
                </a:solidFill>
              </a:rPr>
              <a:t>Catalogs</a:t>
            </a:r>
          </a:p>
        </p:txBody>
      </p:sp>
    </p:spTree>
    <p:extLst>
      <p:ext uri="{BB962C8B-B14F-4D97-AF65-F5344CB8AC3E}">
        <p14:creationId xmlns:p14="http://schemas.microsoft.com/office/powerpoint/2010/main" val="23341697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heme/theme1.xml><?xml version="1.0" encoding="utf-8"?>
<a:theme xmlns:a="http://schemas.openxmlformats.org/drawingml/2006/main" name="2013 Capgemini Template">
  <a:themeElements>
    <a:clrScheme name="2017 New Brand Colors">
      <a:dk1>
        <a:srgbClr val="000000"/>
      </a:dk1>
      <a:lt1>
        <a:sysClr val="window" lastClr="FFFFFF"/>
      </a:lt1>
      <a:dk2>
        <a:srgbClr val="0070AD"/>
      </a:dk2>
      <a:lt2>
        <a:srgbClr val="EDEDED"/>
      </a:lt2>
      <a:accent1>
        <a:srgbClr val="80B8D6"/>
      </a:accent1>
      <a:accent2>
        <a:srgbClr val="12ABDB"/>
      </a:accent2>
      <a:accent3>
        <a:srgbClr val="2B143D"/>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DC58597EBE5B14C8FC912884FFD92DC" ma:contentTypeVersion="12" ma:contentTypeDescription="Create a new document." ma:contentTypeScope="" ma:versionID="adce2ceeda65d69680f2084ea35f56af">
  <xsd:schema xmlns:xsd="http://www.w3.org/2001/XMLSchema" xmlns:xs="http://www.w3.org/2001/XMLSchema" xmlns:p="http://schemas.microsoft.com/office/2006/metadata/properties" xmlns:ns3="2a39183f-2161-4e31-ba70-5a60ce0e539c" xmlns:ns4="0fa1ec53-913c-425c-b333-84bdbfa56a39" targetNamespace="http://schemas.microsoft.com/office/2006/metadata/properties" ma:root="true" ma:fieldsID="796f70b6ea95034929a11a7833e1c819" ns3:_="" ns4:_="">
    <xsd:import namespace="2a39183f-2161-4e31-ba70-5a60ce0e539c"/>
    <xsd:import namespace="0fa1ec53-913c-425c-b333-84bdbfa56a3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39183f-2161-4e31-ba70-5a60ce0e53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fa1ec53-913c-425c-b333-84bdbfa56a3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A4ED86-E5A7-4AB0-B290-F91F34A3DBCC}">
  <ds:schemaRefs>
    <ds:schemaRef ds:uri="http://schemas.microsoft.com/sharepoint/v3/contenttype/forms"/>
  </ds:schemaRefs>
</ds:datastoreItem>
</file>

<file path=customXml/itemProps2.xml><?xml version="1.0" encoding="utf-8"?>
<ds:datastoreItem xmlns:ds="http://schemas.openxmlformats.org/officeDocument/2006/customXml" ds:itemID="{F128ED2F-ABE9-4CC9-9AB8-9657000A1229}">
  <ds:schemaRefs>
    <ds:schemaRef ds:uri="http://schemas.microsoft.com/office/2006/documentManagement/types"/>
    <ds:schemaRef ds:uri="0fa1ec53-913c-425c-b333-84bdbfa56a39"/>
    <ds:schemaRef ds:uri="http://purl.org/dc/elements/1.1/"/>
    <ds:schemaRef ds:uri="http://schemas.microsoft.com/office/2006/metadata/properties"/>
    <ds:schemaRef ds:uri="2a39183f-2161-4e31-ba70-5a60ce0e539c"/>
    <ds:schemaRef ds:uri="http://purl.org/dc/term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9A1C042-CA33-4910-974A-D8A768E438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39183f-2161-4e31-ba70-5a60ce0e539c"/>
    <ds:schemaRef ds:uri="0fa1ec53-913c-425c-b333-84bdbfa56a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2013 Capgemini Template</Template>
  <TotalTime>4219</TotalTime>
  <Words>2783</Words>
  <Application>Microsoft Office PowerPoint</Application>
  <PresentationFormat>Widescreen</PresentationFormat>
  <Paragraphs>501</Paragraphs>
  <Slides>26</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4" baseType="lpstr">
      <vt:lpstr>Arial</vt:lpstr>
      <vt:lpstr>Calibri</vt:lpstr>
      <vt:lpstr>Courier New</vt:lpstr>
      <vt:lpstr>Raleway ExtraBold</vt:lpstr>
      <vt:lpstr>Verdana</vt:lpstr>
      <vt:lpstr>Wingdings</vt:lpstr>
      <vt:lpstr>2013 Capgemini Template</vt:lpstr>
      <vt:lpstr>think-cell Slide</vt:lpstr>
      <vt:lpstr>PowerPoint Presentation</vt:lpstr>
      <vt:lpstr>Agenda</vt:lpstr>
      <vt:lpstr>Sprint Progress</vt:lpstr>
      <vt:lpstr>Sprint Burndown and User Stories</vt:lpstr>
      <vt:lpstr>Current State Summary</vt:lpstr>
      <vt:lpstr>Discovery Session Summary</vt:lpstr>
      <vt:lpstr>Needs Assessment (Workshop Feedback)</vt:lpstr>
      <vt:lpstr>Common pain point references across multiple business groups</vt:lpstr>
      <vt:lpstr>Data Forensics – Understanding the Underlying Issues</vt:lpstr>
      <vt:lpstr>Preliminary Profile Results</vt:lpstr>
      <vt:lpstr>Profiling Introduction – What we are looking for?</vt:lpstr>
      <vt:lpstr>Data Profiling Results</vt:lpstr>
      <vt:lpstr>NG Data Governance Maturity Summary Observations</vt:lpstr>
      <vt:lpstr>NG Data Governance Maturity Summary Observations</vt:lpstr>
      <vt:lpstr>Deep Dive Discovery Summary</vt:lpstr>
      <vt:lpstr>Data Lens – Incremental Discovery Focus</vt:lpstr>
      <vt:lpstr>Incremental Discovery Focus -         Customer Master Data Flow</vt:lpstr>
      <vt:lpstr>Incremental Discovery Focus -         Core Platform Capabilities</vt:lpstr>
      <vt:lpstr>Incremental Discovery Focus -        Data Dimensions</vt:lpstr>
      <vt:lpstr>Incremental Discovery Focus -        Transactional/Feedback/Insights/ Personalization Flows</vt:lpstr>
      <vt:lpstr>Incremental Discovery Focus -        Digital Customer Interactions</vt:lpstr>
      <vt:lpstr>Looking to the Future</vt:lpstr>
      <vt:lpstr>Thesis: Business Value Creation By Data Domain</vt:lpstr>
      <vt:lpstr>Decomposition: What Value Is Created? Where Does It Accrue? What Is Priority?</vt:lpstr>
      <vt:lpstr>Capability Derivation – What Are The Customer Data Enablement Priorities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Transportation Innovations:  Advancing Customer Delivery Performance and Carrier Integration</dc:title>
  <dc:creator>David Williams</dc:creator>
  <cp:lastModifiedBy>Brown, Melanie L</cp:lastModifiedBy>
  <cp:revision>10</cp:revision>
  <dcterms:created xsi:type="dcterms:W3CDTF">2013-01-23T20:29:14Z</dcterms:created>
  <dcterms:modified xsi:type="dcterms:W3CDTF">2020-07-30T17:39:14Z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0x010100ADC58597EBE5B14C8FC912884FFD92DC</vt:lpwstr>
  </property>
</Properties>
</file>