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1B0A-7C36-4910-8618-86CF7442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3A6E4-EAD7-4D58-9539-F61514B1B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D744-D533-4667-8B4E-6694EDDD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696A-CC98-47F4-89CB-07247FCE6CF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72A7-9B9D-404F-AD5C-8BB60F74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08F29-074B-47A3-837B-AFAAC41C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073A-454F-4551-83B5-A76B9423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05F4-705F-4388-9D51-FFCB6E1B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4E613-BC34-47B2-9E9C-958B6F63B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3C57-8E84-4EAA-9F56-9AF68048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696A-CC98-47F4-89CB-07247FCE6CF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885A-43B1-4F78-95CC-58EC26A3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2A3C-37C4-4A2C-A1DB-A7F9AFED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073A-454F-4551-83B5-A76B9423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4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223C3-EF92-4BD3-9A8C-BE05AD680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9630A-F3F3-4371-A20A-C65607538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0FE9-B140-48CA-BF28-90A98269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696A-CC98-47F4-89CB-07247FCE6CF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5F2A5-EB26-4E84-A486-7F97D4F0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3B506-D3C2-4F82-9A6A-CA49C96D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073A-454F-4551-83B5-A76B9423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5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B41D-EC79-4DB3-84B1-ED9BC422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8F4D-9442-4C70-AA09-1E27FEC2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EFFC-C5C0-4CD2-AA42-13E71B36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696A-CC98-47F4-89CB-07247FCE6CF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052B-6996-49A2-A966-9F390E09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2183-7B7D-48EE-B143-AB422C01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073A-454F-4551-83B5-A76B9423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2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A1C8-61C5-45D3-B810-0707A1A0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9EDF-1D45-420B-A78B-5A9A1D6F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A08A-F7FC-4205-9F08-595BF7AD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696A-CC98-47F4-89CB-07247FCE6CF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854B2-D5AD-476F-A97B-9100BC34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F3CC1-5342-4632-B11A-3C90F878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073A-454F-4551-83B5-A76B9423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5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F4BA-8CA4-4B78-AAA8-D66FA806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DB3C-487F-4CC5-9288-F444905B8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6CBE7-FB2C-49BA-8221-F87F3DEDF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3611-AC98-416D-B358-F8711C2A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696A-CC98-47F4-89CB-07247FCE6CF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2707-61E2-467F-AFDE-F3290B58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1B584-AFB8-4D85-96AA-FE3AA180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073A-454F-4551-83B5-A76B9423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24E-FBAC-411C-80E3-8A5DC7CC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A833-2C77-49E1-925A-304F2354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F8709-8876-4C07-80F6-C73BB4331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BB220-02C8-4D2C-AE2E-E978D1889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5A421-C1A1-4C31-B9E8-D6FA94345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E72EA-ADD9-4342-A17E-C8A618BB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696A-CC98-47F4-89CB-07247FCE6CF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83EED-9929-4DC0-B822-D79770FF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619F4-AEF7-4E77-89A4-66E7E10E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073A-454F-4551-83B5-A76B9423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2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F24-1F54-4321-963A-B20E132E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36AE7-25DD-4DA6-B8A2-6B414B77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696A-CC98-47F4-89CB-07247FCE6CF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CE9CF-51EE-41D8-A49A-28B91D9F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4F0DE-B535-4903-9558-0E220166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073A-454F-4551-83B5-A76B9423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72502-A8B3-4223-9C0C-05841923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696A-CC98-47F4-89CB-07247FCE6CF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094FA-9C88-4051-A11E-51A79F75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977AB-459F-40FE-B952-ECEBE103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073A-454F-4551-83B5-A76B9423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0B9F-87D4-41BC-BCBC-3620B991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79E8-07E5-4BD4-A72E-3AFC9065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AFA78-8695-42C9-A502-F46FC1F51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A084B-C60C-49CA-8737-66519830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696A-CC98-47F4-89CB-07247FCE6CF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1BFEE-0FB0-47E6-BCE7-432BA489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834D-802E-4063-8A5A-05846BCF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073A-454F-4551-83B5-A76B9423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6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7C6A-D8C6-4125-9C01-D40C8159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153E9-5A00-4640-A6ED-73A86CB91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A8C61-D03D-4D06-A584-D0BF03D9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E70E0-6E6C-4E9E-8477-54FA6E31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696A-CC98-47F4-89CB-07247FCE6CF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F5CA-F2FA-4DA7-B7DE-C442456F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16ABD-6CEE-4D2D-B559-286658B0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073A-454F-4551-83B5-A76B9423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3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125DA-0DFE-451F-A408-F3BB93C2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2A44C-A8B0-4110-8743-8574E110B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87051-8029-40A0-8DAF-1452675C2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7696A-CC98-47F4-89CB-07247FCE6CF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D038-2369-4E25-950E-876B9E27B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CCDEC-6281-4223-8C69-78AF2CC5B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5073A-454F-4551-83B5-A76B9423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6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249F11C-AF08-4E11-ADE2-42E564050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281"/>
            <a:ext cx="11186453" cy="729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2057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Current state assessment 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pPr marL="742950" lvl="1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Assessment of data maturity across Customer Domain (Compliance per BMS standards)</a:t>
            </a:r>
          </a:p>
          <a:p>
            <a:pPr marL="742950" lvl="1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Assessment of Customer domain data Governance model and business data capabilities (aligned to NG maturity model and NG hub &amp; spoke)</a:t>
            </a:r>
          </a:p>
          <a:p>
            <a:pPr marL="742950" lvl="1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Data Integrity assessment (Root causes)- Identify pain points, gaps, data quality issues, data sharing practices internal/external, quality of data sources, manual data manipulations, lack of governance/process/capabilities etc.</a:t>
            </a:r>
          </a:p>
          <a:p>
            <a:pPr marL="742950" lvl="1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Focus – Inclusive, but not limited to Customer touchpoints, Interfaces, key processes, Personas, Conceptual data model,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Segoe UI" panose="020B0502040204020203" pitchFamily="34" charset="0"/>
              </a:rPr>
              <a:t>B2C (priority) and B2B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/>
              <a:t>etc. (Leverage currently available documentation)</a:t>
            </a:r>
          </a:p>
          <a:p>
            <a:pPr marL="742950" lvl="1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Identify key areas for master data set up (Ex - Customer, contacts, Account, Premise, preferences, orders, billing, payments, devices etc.)</a:t>
            </a:r>
          </a:p>
          <a:p>
            <a:pPr marL="742950" lvl="1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Data science readiness</a:t>
            </a:r>
          </a:p>
          <a:p>
            <a:pPr lvl="1"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/>
              <a:t>Future state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pPr marL="742950" lvl="1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Recommendations</a:t>
            </a:r>
          </a:p>
          <a:p>
            <a:pPr marL="1200150" lvl="2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Golden record definition for Customer Domain (Master Data entity)</a:t>
            </a:r>
          </a:p>
          <a:p>
            <a:pPr marL="1200150" lvl="2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Customer Domain Data model</a:t>
            </a:r>
          </a:p>
          <a:p>
            <a:pPr marL="1200150" lvl="2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Data governance (ex - business capabilities, operating model, roles, change management etc.)</a:t>
            </a:r>
          </a:p>
          <a:p>
            <a:pPr marL="1200150" lvl="2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Transformation roadmap ( Recommendation inclusive of people, process, technology and data fixes)</a:t>
            </a:r>
          </a:p>
          <a:p>
            <a:pPr marL="1200150" lvl="2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Transition plan </a:t>
            </a:r>
          </a:p>
          <a:p>
            <a:pPr marL="742950" lvl="1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Risks/Challenges</a:t>
            </a:r>
          </a:p>
          <a:p>
            <a:pPr marL="742950" lvl="1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Cost </a:t>
            </a:r>
          </a:p>
          <a:p>
            <a:pPr lvl="1"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lvl="1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Question to Cap Gemini - What do you need from National Grid prior to starting?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Action items  for NG team</a:t>
            </a:r>
          </a:p>
          <a:p>
            <a:pPr marL="285750" indent="-28575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400" dirty="0"/>
              <a:t>Identify business leads/contacts to work with Cap Gemini</a:t>
            </a:r>
          </a:p>
          <a:p>
            <a:pPr marL="285750" indent="-28575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400" dirty="0"/>
              <a:t>Identify IT/IBM point of contacts to work with Cap Gemini </a:t>
            </a:r>
          </a:p>
          <a:p>
            <a:pPr marL="285750" indent="-28575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1100" dirty="0"/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dirty="0"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516B4-E53D-40FC-A1C3-E6852E12687D}"/>
              </a:ext>
            </a:extLst>
          </p:cNvPr>
          <p:cNvSpPr/>
          <p:nvPr/>
        </p:nvSpPr>
        <p:spPr>
          <a:xfrm>
            <a:off x="210958" y="102774"/>
            <a:ext cx="7601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70C0"/>
                </a:solidFill>
                <a:latin typeface="+mj-lt"/>
              </a:rPr>
              <a:t>Request - Proposal for Customer Data Management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A8658D-4C34-4386-8503-FF55805EC6C0}"/>
              </a:ext>
            </a:extLst>
          </p:cNvPr>
          <p:cNvCxnSpPr>
            <a:cxnSpLocks/>
          </p:cNvCxnSpPr>
          <p:nvPr/>
        </p:nvCxnSpPr>
        <p:spPr>
          <a:xfrm>
            <a:off x="267285" y="581513"/>
            <a:ext cx="7287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F453139-31C3-47D8-8264-FE09901A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453" y="6536421"/>
            <a:ext cx="9525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7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256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Somiah, Niraja</dc:creator>
  <cp:lastModifiedBy>Somiah, Niraja</cp:lastModifiedBy>
  <cp:revision>18</cp:revision>
  <dcterms:created xsi:type="dcterms:W3CDTF">2020-05-27T14:10:05Z</dcterms:created>
  <dcterms:modified xsi:type="dcterms:W3CDTF">2020-05-27T20:06:13Z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-404056209</vt:i4>
  </property>
  <property fmtid="{D5CDD505-2E9C-101B-9397-08002B2CF9AE}" pid="3" name="_NewReviewCycle">
    <vt:lpwstr/>
  </property>
  <property fmtid="{D5CDD505-2E9C-101B-9397-08002B2CF9AE}" pid="4" name="_EmailSubject">
    <vt:lpwstr>Customer Assessment Scope Part 2</vt:lpwstr>
  </property>
  <property fmtid="{D5CDD505-2E9C-101B-9397-08002B2CF9AE}" pid="5" name="_AuthorEmail">
    <vt:lpwstr>Niraja.Somiah@nationalgrid.com</vt:lpwstr>
  </property>
  <property fmtid="{D5CDD505-2E9C-101B-9397-08002B2CF9AE}" pid="6" name="_AuthorEmailDisplayName">
    <vt:lpwstr>Somiah, Niraja</vt:lpwstr>
  </property>
</Properties>
</file>