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  <p:sldMasterId id="2147484057" r:id="rId5"/>
    <p:sldMasterId id="2147484074" r:id="rId6"/>
    <p:sldMasterId id="2147484091" r:id="rId7"/>
    <p:sldMasterId id="2147484099" r:id="rId8"/>
  </p:sldMasterIdLst>
  <p:notesMasterIdLst>
    <p:notesMasterId r:id="rId13"/>
  </p:notesMasterIdLst>
  <p:handoutMasterIdLst>
    <p:handoutMasterId r:id="rId14"/>
  </p:handoutMasterIdLst>
  <p:sldIdLst>
    <p:sldId id="717" r:id="rId9"/>
    <p:sldId id="721" r:id="rId10"/>
    <p:sldId id="730" r:id="rId11"/>
    <p:sldId id="731" r:id="rId12"/>
  </p:sldIdLst>
  <p:sldSz cx="12192000" cy="6858000"/>
  <p:notesSz cx="7010400" cy="9236075"/>
  <p:custDataLst>
    <p:tags r:id="rId15"/>
  </p:custDataLst>
  <p:defaultTextStyle>
    <a:defPPr>
      <a:defRPr lang="de-DE"/>
    </a:defPPr>
    <a:lvl1pPr marL="0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1pPr>
    <a:lvl2pPr marL="544120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2pPr>
    <a:lvl3pPr marL="1088239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3pPr>
    <a:lvl4pPr marL="1632358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4pPr>
    <a:lvl5pPr marL="2176476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5pPr>
    <a:lvl6pPr marL="2720595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6pPr>
    <a:lvl7pPr marL="3264713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7pPr>
    <a:lvl8pPr marL="3808833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8pPr>
    <a:lvl9pPr marL="4352953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illiams" initials="DBW" lastIdx="3" clrIdx="0"/>
  <p:cmAuthor id="1" name="Ezlakowski, Mat" initials="EM" lastIdx="1" clrIdx="1">
    <p:extLst>
      <p:ext uri="{19B8F6BF-5375-455C-9EA6-DF929625EA0E}">
        <p15:presenceInfo xmlns:p15="http://schemas.microsoft.com/office/powerpoint/2012/main" userId="S-1-5-21-1531082355-734649621-3782574898-16052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99C"/>
    <a:srgbClr val="78CFFF"/>
    <a:srgbClr val="CB2980"/>
    <a:srgbClr val="92D050"/>
    <a:srgbClr val="4701A7"/>
    <a:srgbClr val="860864"/>
    <a:srgbClr val="88D5ED"/>
    <a:srgbClr val="00C37B"/>
    <a:srgbClr val="01D1D0"/>
    <a:srgbClr val="8E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D1F4E-2418-4E01-9F9A-DF3CC0360545}" v="2" dt="2020-07-24T16:52:53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50" autoAdjust="0"/>
    <p:restoredTop sz="94451" autoAdjust="0"/>
  </p:normalViewPr>
  <p:slideViewPr>
    <p:cSldViewPr snapToGrid="0" snapToObjects="1">
      <p:cViewPr varScale="1">
        <p:scale>
          <a:sx n="73" d="100"/>
          <a:sy n="73" d="100"/>
        </p:scale>
        <p:origin x="78" y="2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2" d="100"/>
          <a:sy n="42" d="100"/>
        </p:scale>
        <p:origin x="2004" y="48"/>
      </p:cViewPr>
      <p:guideLst>
        <p:guide orient="horz" pos="290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7010400" cy="461302"/>
          </a:xfrm>
          <a:prstGeom prst="rect">
            <a:avLst/>
          </a:prstGeom>
        </p:spPr>
        <p:txBody>
          <a:bodyPr vert="horz" lIns="34774" tIns="34774" rIns="243416" bIns="3477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341"/>
            <a:ext cx="3038049" cy="461302"/>
          </a:xfrm>
          <a:prstGeom prst="rect">
            <a:avLst/>
          </a:prstGeom>
        </p:spPr>
        <p:txBody>
          <a:bodyPr vert="horz" lIns="88325" tIns="44162" rIns="88325" bIns="44162" rtlCol="0" anchor="b"/>
          <a:lstStyle>
            <a:lvl1pPr algn="l">
              <a:defRPr sz="1200"/>
            </a:lvl1pPr>
          </a:lstStyle>
          <a:p>
            <a:r>
              <a:rPr lang="de-DE" sz="800" dirty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773341"/>
            <a:ext cx="3038049" cy="461302"/>
          </a:xfrm>
          <a:prstGeom prst="rect">
            <a:avLst/>
          </a:prstGeom>
        </p:spPr>
        <p:txBody>
          <a:bodyPr vert="horz" lIns="88325" tIns="44162" rIns="88325" bIns="44162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54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1804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1804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4" tIns="47837" rIns="95674" bIns="47837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7135"/>
            <a:ext cx="5608320" cy="4156235"/>
          </a:xfrm>
          <a:prstGeom prst="rect">
            <a:avLst/>
          </a:prstGeom>
        </p:spPr>
        <p:txBody>
          <a:bodyPr vert="horz" lIns="95674" tIns="47837" rIns="95674" bIns="478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70"/>
            <a:ext cx="3037840" cy="461804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0"/>
            <a:ext cx="3037840" cy="461804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1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1pPr>
    <a:lvl2pPr marL="519455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2pPr>
    <a:lvl3pPr marL="1038910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3pPr>
    <a:lvl4pPr marL="1558365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4pPr>
    <a:lvl5pPr marL="2077821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5pPr>
    <a:lvl6pPr marL="2597276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6pPr>
    <a:lvl7pPr marL="3116731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7pPr>
    <a:lvl8pPr marL="3636188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8pPr>
    <a:lvl9pPr marL="4155643" algn="l" defTabSz="1038910" rtl="0" eaLnBrk="1" latinLnBrk="0" hangingPunct="1">
      <a:defRPr sz="13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it just because there is a deadline.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18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oleObject" Target="../embeddings/oleObject3.bin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5" Type="http://schemas.openxmlformats.org/officeDocument/2006/relationships/image" Target="NULL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6"/>
            <a:ext cx="11793979" cy="4643751"/>
          </a:xfrm>
        </p:spPr>
        <p:txBody>
          <a:bodyPr/>
          <a:lstStyle>
            <a:lvl1pPr>
              <a:buClr>
                <a:schemeClr val="accent2"/>
              </a:buClr>
              <a:defRPr b="0"/>
            </a:lvl1pPr>
            <a:lvl2pPr marL="533387" indent="-205312">
              <a:buFont typeface="Arial" panose="020B0604020202020204" pitchFamily="34" charset="0"/>
              <a:buChar char="̶"/>
              <a:defRPr/>
            </a:lvl2pPr>
            <a:lvl3pPr marL="761981" indent="-186262">
              <a:defRPr/>
            </a:lvl3pPr>
            <a:lvl4pPr marL="990575" indent="-186262">
              <a:buFont typeface="Courier New" panose="02070309020205020404" pitchFamily="49" charset="0"/>
              <a:buChar char="o"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9313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17920"/>
            <a:ext cx="5893701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49756" y="2450"/>
            <a:ext cx="7060713" cy="6860165"/>
            <a:chOff x="2088634" y="1836"/>
            <a:chExt cx="7057105" cy="6856659"/>
          </a:xfrm>
        </p:grpSpPr>
        <p:sp>
          <p:nvSpPr>
            <p:cNvPr id="15" name="Freeform 14"/>
            <p:cNvSpPr/>
            <p:nvPr userDrawn="1"/>
          </p:nvSpPr>
          <p:spPr>
            <a:xfrm rot="10800000" flipV="1">
              <a:off x="2765729" y="1836"/>
              <a:ext cx="6377472" cy="4012978"/>
            </a:xfrm>
            <a:custGeom>
              <a:avLst/>
              <a:gdLst>
                <a:gd name="connsiteX0" fmla="*/ 3573556 w 3573556"/>
                <a:gd name="connsiteY0" fmla="*/ 1801906 h 2844053"/>
                <a:gd name="connsiteX1" fmla="*/ 0 w 3573556"/>
                <a:gd name="connsiteY1" fmla="*/ 0 h 2844053"/>
                <a:gd name="connsiteX2" fmla="*/ 6724 w 3573556"/>
                <a:gd name="connsiteY2" fmla="*/ 2844053 h 2844053"/>
                <a:gd name="connsiteX3" fmla="*/ 3573556 w 3573556"/>
                <a:gd name="connsiteY3" fmla="*/ 1801906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59796 w 3659796"/>
                <a:gd name="connsiteY0" fmla="*/ 1783924 h 2837683"/>
                <a:gd name="connsiteX1" fmla="*/ 0 w 3659796"/>
                <a:gd name="connsiteY1" fmla="*/ 0 h 2837683"/>
                <a:gd name="connsiteX2" fmla="*/ 6724 w 3659796"/>
                <a:gd name="connsiteY2" fmla="*/ 2837683 h 2837683"/>
                <a:gd name="connsiteX3" fmla="*/ 3659796 w 3659796"/>
                <a:gd name="connsiteY3" fmla="*/ 1783924 h 2837683"/>
                <a:gd name="connsiteX0" fmla="*/ 3659796 w 3659796"/>
                <a:gd name="connsiteY0" fmla="*/ 1783924 h 2835771"/>
                <a:gd name="connsiteX1" fmla="*/ 0 w 3659796"/>
                <a:gd name="connsiteY1" fmla="*/ 0 h 2835771"/>
                <a:gd name="connsiteX2" fmla="*/ 3698 w 3659796"/>
                <a:gd name="connsiteY2" fmla="*/ 2835771 h 2835771"/>
                <a:gd name="connsiteX3" fmla="*/ 3659796 w 3659796"/>
                <a:gd name="connsiteY3" fmla="*/ 1783924 h 2835771"/>
                <a:gd name="connsiteX0" fmla="*/ 3659796 w 3687181"/>
                <a:gd name="connsiteY0" fmla="*/ 1886116 h 2937963"/>
                <a:gd name="connsiteX1" fmla="*/ 1590719 w 3687181"/>
                <a:gd name="connsiteY1" fmla="*/ 744248 h 2937963"/>
                <a:gd name="connsiteX2" fmla="*/ 0 w 3687181"/>
                <a:gd name="connsiteY2" fmla="*/ 102192 h 2937963"/>
                <a:gd name="connsiteX3" fmla="*/ 3698 w 3687181"/>
                <a:gd name="connsiteY3" fmla="*/ 2937963 h 2937963"/>
                <a:gd name="connsiteX4" fmla="*/ 3659796 w 3687181"/>
                <a:gd name="connsiteY4" fmla="*/ 1886116 h 2937963"/>
                <a:gd name="connsiteX0" fmla="*/ 3656139 w 3683524"/>
                <a:gd name="connsiteY0" fmla="*/ 1301371 h 2353218"/>
                <a:gd name="connsiteX1" fmla="*/ 1587062 w 3683524"/>
                <a:gd name="connsiteY1" fmla="*/ 159503 h 2353218"/>
                <a:gd name="connsiteX2" fmla="*/ 86287 w 3683524"/>
                <a:gd name="connsiteY2" fmla="*/ 373101 h 2353218"/>
                <a:gd name="connsiteX3" fmla="*/ 41 w 3683524"/>
                <a:gd name="connsiteY3" fmla="*/ 2353218 h 2353218"/>
                <a:gd name="connsiteX4" fmla="*/ 3656139 w 3683524"/>
                <a:gd name="connsiteY4" fmla="*/ 1301371 h 2353218"/>
                <a:gd name="connsiteX0" fmla="*/ 3656739 w 3684124"/>
                <a:gd name="connsiteY0" fmla="*/ 1383295 h 2435142"/>
                <a:gd name="connsiteX1" fmla="*/ 1587662 w 3684124"/>
                <a:gd name="connsiteY1" fmla="*/ 241427 h 2435142"/>
                <a:gd name="connsiteX2" fmla="*/ 690 w 3684124"/>
                <a:gd name="connsiteY2" fmla="*/ 256201 h 2435142"/>
                <a:gd name="connsiteX3" fmla="*/ 641 w 3684124"/>
                <a:gd name="connsiteY3" fmla="*/ 2435142 h 2435142"/>
                <a:gd name="connsiteX4" fmla="*/ 3656739 w 3684124"/>
                <a:gd name="connsiteY4" fmla="*/ 1383295 h 2435142"/>
                <a:gd name="connsiteX0" fmla="*/ 3656739 w 3684124"/>
                <a:gd name="connsiteY0" fmla="*/ 1269523 h 2321370"/>
                <a:gd name="connsiteX1" fmla="*/ 1587662 w 3684124"/>
                <a:gd name="connsiteY1" fmla="*/ 127655 h 2321370"/>
                <a:gd name="connsiteX2" fmla="*/ 690 w 3684124"/>
                <a:gd name="connsiteY2" fmla="*/ 142429 h 2321370"/>
                <a:gd name="connsiteX3" fmla="*/ 641 w 3684124"/>
                <a:gd name="connsiteY3" fmla="*/ 2321370 h 2321370"/>
                <a:gd name="connsiteX4" fmla="*/ 3656739 w 3684124"/>
                <a:gd name="connsiteY4" fmla="*/ 1269523 h 2321370"/>
                <a:gd name="connsiteX0" fmla="*/ 3656739 w 3684124"/>
                <a:gd name="connsiteY0" fmla="*/ 1141868 h 2193715"/>
                <a:gd name="connsiteX1" fmla="*/ 1587662 w 3684124"/>
                <a:gd name="connsiteY1" fmla="*/ 0 h 2193715"/>
                <a:gd name="connsiteX2" fmla="*/ 690 w 3684124"/>
                <a:gd name="connsiteY2" fmla="*/ 14774 h 2193715"/>
                <a:gd name="connsiteX3" fmla="*/ 641 w 3684124"/>
                <a:gd name="connsiteY3" fmla="*/ 2193715 h 2193715"/>
                <a:gd name="connsiteX4" fmla="*/ 3656739 w 3684124"/>
                <a:gd name="connsiteY4" fmla="*/ 1141868 h 2193715"/>
                <a:gd name="connsiteX0" fmla="*/ 3656739 w 3656739"/>
                <a:gd name="connsiteY0" fmla="*/ 1141868 h 2193715"/>
                <a:gd name="connsiteX1" fmla="*/ 1587662 w 3656739"/>
                <a:gd name="connsiteY1" fmla="*/ 0 h 2193715"/>
                <a:gd name="connsiteX2" fmla="*/ 690 w 3656739"/>
                <a:gd name="connsiteY2" fmla="*/ 14774 h 2193715"/>
                <a:gd name="connsiteX3" fmla="*/ 641 w 3656739"/>
                <a:gd name="connsiteY3" fmla="*/ 2193715 h 2193715"/>
                <a:gd name="connsiteX4" fmla="*/ 3656739 w 3656739"/>
                <a:gd name="connsiteY4" fmla="*/ 1141868 h 2193715"/>
                <a:gd name="connsiteX0" fmla="*/ 3656739 w 3656739"/>
                <a:gd name="connsiteY0" fmla="*/ 1127094 h 2178941"/>
                <a:gd name="connsiteX1" fmla="*/ 1600640 w 3656739"/>
                <a:gd name="connsiteY1" fmla="*/ 155 h 2178941"/>
                <a:gd name="connsiteX2" fmla="*/ 690 w 3656739"/>
                <a:gd name="connsiteY2" fmla="*/ 0 h 2178941"/>
                <a:gd name="connsiteX3" fmla="*/ 641 w 3656739"/>
                <a:gd name="connsiteY3" fmla="*/ 2178941 h 2178941"/>
                <a:gd name="connsiteX4" fmla="*/ 3656739 w 3656739"/>
                <a:gd name="connsiteY4" fmla="*/ 1127094 h 2178941"/>
                <a:gd name="connsiteX0" fmla="*/ 3656739 w 3656739"/>
                <a:gd name="connsiteY0" fmla="*/ 1129574 h 2181421"/>
                <a:gd name="connsiteX1" fmla="*/ 1600640 w 3656739"/>
                <a:gd name="connsiteY1" fmla="*/ 0 h 2181421"/>
                <a:gd name="connsiteX2" fmla="*/ 690 w 3656739"/>
                <a:gd name="connsiteY2" fmla="*/ 2480 h 2181421"/>
                <a:gd name="connsiteX3" fmla="*/ 641 w 3656739"/>
                <a:gd name="connsiteY3" fmla="*/ 2181421 h 2181421"/>
                <a:gd name="connsiteX4" fmla="*/ 3656739 w 3656739"/>
                <a:gd name="connsiteY4" fmla="*/ 1129574 h 2181421"/>
                <a:gd name="connsiteX0" fmla="*/ 3656650 w 3656650"/>
                <a:gd name="connsiteY0" fmla="*/ 1129574 h 2181421"/>
                <a:gd name="connsiteX1" fmla="*/ 1600551 w 3656650"/>
                <a:gd name="connsiteY1" fmla="*/ 0 h 2181421"/>
                <a:gd name="connsiteX2" fmla="*/ 1528 w 3656650"/>
                <a:gd name="connsiteY2" fmla="*/ 2480 h 2181421"/>
                <a:gd name="connsiteX3" fmla="*/ 552 w 3656650"/>
                <a:gd name="connsiteY3" fmla="*/ 2181421 h 2181421"/>
                <a:gd name="connsiteX4" fmla="*/ 3656650 w 3656650"/>
                <a:gd name="connsiteY4" fmla="*/ 1129574 h 2181421"/>
                <a:gd name="connsiteX0" fmla="*/ 3657167 w 3657167"/>
                <a:gd name="connsiteY0" fmla="*/ 1129574 h 2181421"/>
                <a:gd name="connsiteX1" fmla="*/ 1601068 w 3657167"/>
                <a:gd name="connsiteY1" fmla="*/ 0 h 2181421"/>
                <a:gd name="connsiteX2" fmla="*/ 2045 w 3657167"/>
                <a:gd name="connsiteY2" fmla="*/ 2480 h 2181421"/>
                <a:gd name="connsiteX3" fmla="*/ 1069 w 3657167"/>
                <a:gd name="connsiteY3" fmla="*/ 2181421 h 2181421"/>
                <a:gd name="connsiteX4" fmla="*/ 3657167 w 3657167"/>
                <a:gd name="connsiteY4" fmla="*/ 1129574 h 2181421"/>
                <a:gd name="connsiteX0" fmla="*/ 3659337 w 3659337"/>
                <a:gd name="connsiteY0" fmla="*/ 1129574 h 2181421"/>
                <a:gd name="connsiteX1" fmla="*/ 1603238 w 3659337"/>
                <a:gd name="connsiteY1" fmla="*/ 0 h 2181421"/>
                <a:gd name="connsiteX2" fmla="*/ 507 w 3659337"/>
                <a:gd name="connsiteY2" fmla="*/ 724 h 2181421"/>
                <a:gd name="connsiteX3" fmla="*/ 3239 w 3659337"/>
                <a:gd name="connsiteY3" fmla="*/ 2181421 h 2181421"/>
                <a:gd name="connsiteX4" fmla="*/ 3659337 w 3659337"/>
                <a:gd name="connsiteY4" fmla="*/ 1129574 h 21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9337" h="2181421">
                  <a:moveTo>
                    <a:pt x="3659337" y="1129574"/>
                  </a:moveTo>
                  <a:cubicBezTo>
                    <a:pt x="2653378" y="444416"/>
                    <a:pt x="2213204" y="297321"/>
                    <a:pt x="1603238" y="0"/>
                  </a:cubicBezTo>
                  <a:lnTo>
                    <a:pt x="507" y="724"/>
                  </a:lnTo>
                  <a:cubicBezTo>
                    <a:pt x="-960" y="399868"/>
                    <a:pt x="998" y="1233403"/>
                    <a:pt x="3239" y="2181421"/>
                  </a:cubicBezTo>
                  <a:lnTo>
                    <a:pt x="3659337" y="112957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44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10800000" flipV="1">
              <a:off x="2088634" y="1741246"/>
              <a:ext cx="7057105" cy="5117249"/>
            </a:xfrm>
            <a:custGeom>
              <a:avLst/>
              <a:gdLst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14793 w 3560164"/>
                <a:gd name="connsiteY3" fmla="*/ 929390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78666 w 3560164"/>
                <a:gd name="connsiteY3" fmla="*/ 1531146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3168208 h 3168208"/>
                <a:gd name="connsiteX1" fmla="*/ 0 w 3560164"/>
                <a:gd name="connsiteY1" fmla="*/ 3130733 h 3168208"/>
                <a:gd name="connsiteX2" fmla="*/ 14990 w 3560164"/>
                <a:gd name="connsiteY2" fmla="*/ 799762 h 3168208"/>
                <a:gd name="connsiteX3" fmla="*/ 297984 w 3560164"/>
                <a:gd name="connsiteY3" fmla="*/ 1201906 h 3168208"/>
                <a:gd name="connsiteX4" fmla="*/ 3515193 w 3560164"/>
                <a:gd name="connsiteY4" fmla="*/ 282602 h 3168208"/>
                <a:gd name="connsiteX5" fmla="*/ 3560164 w 3560164"/>
                <a:gd name="connsiteY5" fmla="*/ 3168208 h 3168208"/>
                <a:gd name="connsiteX0" fmla="*/ 3560164 w 3995016"/>
                <a:gd name="connsiteY0" fmla="*/ 3066756 h 3066756"/>
                <a:gd name="connsiteX1" fmla="*/ 0 w 3995016"/>
                <a:gd name="connsiteY1" fmla="*/ 3029281 h 3066756"/>
                <a:gd name="connsiteX2" fmla="*/ 14990 w 3995016"/>
                <a:gd name="connsiteY2" fmla="*/ 698310 h 3066756"/>
                <a:gd name="connsiteX3" fmla="*/ 297984 w 3995016"/>
                <a:gd name="connsiteY3" fmla="*/ 1100454 h 3066756"/>
                <a:gd name="connsiteX4" fmla="*/ 3515193 w 3995016"/>
                <a:gd name="connsiteY4" fmla="*/ 181150 h 3066756"/>
                <a:gd name="connsiteX5" fmla="*/ 3560164 w 3995016"/>
                <a:gd name="connsiteY5" fmla="*/ 3066756 h 3066756"/>
                <a:gd name="connsiteX0" fmla="*/ 3560164 w 4081667"/>
                <a:gd name="connsiteY0" fmla="*/ 3066756 h 3066756"/>
                <a:gd name="connsiteX1" fmla="*/ 0 w 4081667"/>
                <a:gd name="connsiteY1" fmla="*/ 3029281 h 3066756"/>
                <a:gd name="connsiteX2" fmla="*/ 14990 w 4081667"/>
                <a:gd name="connsiteY2" fmla="*/ 698310 h 3066756"/>
                <a:gd name="connsiteX3" fmla="*/ 297984 w 4081667"/>
                <a:gd name="connsiteY3" fmla="*/ 1100454 h 3066756"/>
                <a:gd name="connsiteX4" fmla="*/ 3515193 w 4081667"/>
                <a:gd name="connsiteY4" fmla="*/ 181150 h 3066756"/>
                <a:gd name="connsiteX5" fmla="*/ 3560164 w 4081667"/>
                <a:gd name="connsiteY5" fmla="*/ 3066756 h 3066756"/>
                <a:gd name="connsiteX0" fmla="*/ 3560164 w 3972124"/>
                <a:gd name="connsiteY0" fmla="*/ 2986772 h 2986772"/>
                <a:gd name="connsiteX1" fmla="*/ 0 w 3972124"/>
                <a:gd name="connsiteY1" fmla="*/ 2949297 h 2986772"/>
                <a:gd name="connsiteX2" fmla="*/ 14990 w 3972124"/>
                <a:gd name="connsiteY2" fmla="*/ 618326 h 2986772"/>
                <a:gd name="connsiteX3" fmla="*/ 297984 w 3972124"/>
                <a:gd name="connsiteY3" fmla="*/ 1020470 h 2986772"/>
                <a:gd name="connsiteX4" fmla="*/ 3515193 w 3972124"/>
                <a:gd name="connsiteY4" fmla="*/ 101166 h 2986772"/>
                <a:gd name="connsiteX5" fmla="*/ 3560164 w 3972124"/>
                <a:gd name="connsiteY5" fmla="*/ 2986772 h 2986772"/>
                <a:gd name="connsiteX0" fmla="*/ 3560164 w 3851466"/>
                <a:gd name="connsiteY0" fmla="*/ 2932294 h 2932294"/>
                <a:gd name="connsiteX1" fmla="*/ 0 w 3851466"/>
                <a:gd name="connsiteY1" fmla="*/ 2894819 h 2932294"/>
                <a:gd name="connsiteX2" fmla="*/ 14990 w 3851466"/>
                <a:gd name="connsiteY2" fmla="*/ 563848 h 2932294"/>
                <a:gd name="connsiteX3" fmla="*/ 297984 w 3851466"/>
                <a:gd name="connsiteY3" fmla="*/ 965992 h 2932294"/>
                <a:gd name="connsiteX4" fmla="*/ 3515193 w 3851466"/>
                <a:gd name="connsiteY4" fmla="*/ 46688 h 2932294"/>
                <a:gd name="connsiteX5" fmla="*/ 3560164 w 3851466"/>
                <a:gd name="connsiteY5" fmla="*/ 2932294 h 2932294"/>
                <a:gd name="connsiteX0" fmla="*/ 3560164 w 3851466"/>
                <a:gd name="connsiteY0" fmla="*/ 2923744 h 2923744"/>
                <a:gd name="connsiteX1" fmla="*/ 0 w 3851466"/>
                <a:gd name="connsiteY1" fmla="*/ 2886269 h 2923744"/>
                <a:gd name="connsiteX2" fmla="*/ 14990 w 3851466"/>
                <a:gd name="connsiteY2" fmla="*/ 555298 h 2923744"/>
                <a:gd name="connsiteX3" fmla="*/ 297984 w 3851466"/>
                <a:gd name="connsiteY3" fmla="*/ 957442 h 2923744"/>
                <a:gd name="connsiteX4" fmla="*/ 3515193 w 3851466"/>
                <a:gd name="connsiteY4" fmla="*/ 38138 h 2923744"/>
                <a:gd name="connsiteX5" fmla="*/ 3560164 w 3851466"/>
                <a:gd name="connsiteY5" fmla="*/ 2923744 h 2923744"/>
                <a:gd name="connsiteX0" fmla="*/ 3560164 w 3868339"/>
                <a:gd name="connsiteY0" fmla="*/ 2887665 h 2887665"/>
                <a:gd name="connsiteX1" fmla="*/ 0 w 3868339"/>
                <a:gd name="connsiteY1" fmla="*/ 2850190 h 2887665"/>
                <a:gd name="connsiteX2" fmla="*/ 14990 w 3868339"/>
                <a:gd name="connsiteY2" fmla="*/ 519219 h 2887665"/>
                <a:gd name="connsiteX3" fmla="*/ 297984 w 3868339"/>
                <a:gd name="connsiteY3" fmla="*/ 921363 h 2887665"/>
                <a:gd name="connsiteX4" fmla="*/ 3545449 w 3868339"/>
                <a:gd name="connsiteY4" fmla="*/ 39038 h 2887665"/>
                <a:gd name="connsiteX5" fmla="*/ 3560164 w 3868339"/>
                <a:gd name="connsiteY5" fmla="*/ 2887665 h 2887665"/>
                <a:gd name="connsiteX0" fmla="*/ 3560164 w 4050446"/>
                <a:gd name="connsiteY0" fmla="*/ 2944210 h 2944210"/>
                <a:gd name="connsiteX1" fmla="*/ 0 w 4050446"/>
                <a:gd name="connsiteY1" fmla="*/ 2906735 h 2944210"/>
                <a:gd name="connsiteX2" fmla="*/ 14990 w 4050446"/>
                <a:gd name="connsiteY2" fmla="*/ 575764 h 2944210"/>
                <a:gd name="connsiteX3" fmla="*/ 297984 w 4050446"/>
                <a:gd name="connsiteY3" fmla="*/ 977908 h 2944210"/>
                <a:gd name="connsiteX4" fmla="*/ 3545449 w 4050446"/>
                <a:gd name="connsiteY4" fmla="*/ 95583 h 2944210"/>
                <a:gd name="connsiteX5" fmla="*/ 3560164 w 4050446"/>
                <a:gd name="connsiteY5" fmla="*/ 2944210 h 2944210"/>
                <a:gd name="connsiteX0" fmla="*/ 3560164 w 3989640"/>
                <a:gd name="connsiteY0" fmla="*/ 2924406 h 2924406"/>
                <a:gd name="connsiteX1" fmla="*/ 0 w 3989640"/>
                <a:gd name="connsiteY1" fmla="*/ 2886931 h 2924406"/>
                <a:gd name="connsiteX2" fmla="*/ 14990 w 3989640"/>
                <a:gd name="connsiteY2" fmla="*/ 555960 h 2924406"/>
                <a:gd name="connsiteX3" fmla="*/ 297984 w 3989640"/>
                <a:gd name="connsiteY3" fmla="*/ 958104 h 2924406"/>
                <a:gd name="connsiteX4" fmla="*/ 3545449 w 3989640"/>
                <a:gd name="connsiteY4" fmla="*/ 75779 h 2924406"/>
                <a:gd name="connsiteX5" fmla="*/ 3560164 w 3989640"/>
                <a:gd name="connsiteY5" fmla="*/ 2924406 h 2924406"/>
                <a:gd name="connsiteX0" fmla="*/ 3560164 w 4014175"/>
                <a:gd name="connsiteY0" fmla="*/ 2948316 h 2948316"/>
                <a:gd name="connsiteX1" fmla="*/ 0 w 4014175"/>
                <a:gd name="connsiteY1" fmla="*/ 2910841 h 2948316"/>
                <a:gd name="connsiteX2" fmla="*/ 14990 w 4014175"/>
                <a:gd name="connsiteY2" fmla="*/ 579870 h 2948316"/>
                <a:gd name="connsiteX3" fmla="*/ 297984 w 4014175"/>
                <a:gd name="connsiteY3" fmla="*/ 982014 h 2948316"/>
                <a:gd name="connsiteX4" fmla="*/ 3545449 w 4014175"/>
                <a:gd name="connsiteY4" fmla="*/ 99689 h 2948316"/>
                <a:gd name="connsiteX5" fmla="*/ 3560164 w 4014175"/>
                <a:gd name="connsiteY5" fmla="*/ 2948316 h 2948316"/>
                <a:gd name="connsiteX0" fmla="*/ 3560164 w 4014175"/>
                <a:gd name="connsiteY0" fmla="*/ 2946856 h 2946856"/>
                <a:gd name="connsiteX1" fmla="*/ 0 w 4014175"/>
                <a:gd name="connsiteY1" fmla="*/ 2909381 h 2946856"/>
                <a:gd name="connsiteX2" fmla="*/ 14990 w 4014175"/>
                <a:gd name="connsiteY2" fmla="*/ 578410 h 2946856"/>
                <a:gd name="connsiteX3" fmla="*/ 297984 w 4014175"/>
                <a:gd name="connsiteY3" fmla="*/ 980554 h 2946856"/>
                <a:gd name="connsiteX4" fmla="*/ 3545449 w 4014175"/>
                <a:gd name="connsiteY4" fmla="*/ 98229 h 2946856"/>
                <a:gd name="connsiteX5" fmla="*/ 3560164 w 4014175"/>
                <a:gd name="connsiteY5" fmla="*/ 2946856 h 2946856"/>
                <a:gd name="connsiteX0" fmla="*/ 3583696 w 3892754"/>
                <a:gd name="connsiteY0" fmla="*/ 2889822 h 2889822"/>
                <a:gd name="connsiteX1" fmla="*/ 0 w 3892754"/>
                <a:gd name="connsiteY1" fmla="*/ 2859071 h 2889822"/>
                <a:gd name="connsiteX2" fmla="*/ 14990 w 3892754"/>
                <a:gd name="connsiteY2" fmla="*/ 528100 h 2889822"/>
                <a:gd name="connsiteX3" fmla="*/ 297984 w 3892754"/>
                <a:gd name="connsiteY3" fmla="*/ 930244 h 2889822"/>
                <a:gd name="connsiteX4" fmla="*/ 3545449 w 3892754"/>
                <a:gd name="connsiteY4" fmla="*/ 47919 h 2889822"/>
                <a:gd name="connsiteX5" fmla="*/ 3583696 w 3892754"/>
                <a:gd name="connsiteY5" fmla="*/ 2889822 h 2889822"/>
                <a:gd name="connsiteX0" fmla="*/ 3583696 w 4065589"/>
                <a:gd name="connsiteY0" fmla="*/ 2889822 h 2889822"/>
                <a:gd name="connsiteX1" fmla="*/ 0 w 4065589"/>
                <a:gd name="connsiteY1" fmla="*/ 2859071 h 2889822"/>
                <a:gd name="connsiteX2" fmla="*/ 14990 w 4065589"/>
                <a:gd name="connsiteY2" fmla="*/ 528100 h 2889822"/>
                <a:gd name="connsiteX3" fmla="*/ 297984 w 4065589"/>
                <a:gd name="connsiteY3" fmla="*/ 930244 h 2889822"/>
                <a:gd name="connsiteX4" fmla="*/ 3545449 w 4065589"/>
                <a:gd name="connsiteY4" fmla="*/ 47919 h 2889822"/>
                <a:gd name="connsiteX5" fmla="*/ 3583696 w 4065589"/>
                <a:gd name="connsiteY5" fmla="*/ 2889822 h 2889822"/>
                <a:gd name="connsiteX0" fmla="*/ 3583696 w 4193107"/>
                <a:gd name="connsiteY0" fmla="*/ 2939141 h 2939141"/>
                <a:gd name="connsiteX1" fmla="*/ 0 w 4193107"/>
                <a:gd name="connsiteY1" fmla="*/ 2908390 h 2939141"/>
                <a:gd name="connsiteX2" fmla="*/ 14990 w 4193107"/>
                <a:gd name="connsiteY2" fmla="*/ 577419 h 2939141"/>
                <a:gd name="connsiteX3" fmla="*/ 297984 w 4193107"/>
                <a:gd name="connsiteY3" fmla="*/ 979563 h 2939141"/>
                <a:gd name="connsiteX4" fmla="*/ 3545449 w 4193107"/>
                <a:gd name="connsiteY4" fmla="*/ 97238 h 2939141"/>
                <a:gd name="connsiteX5" fmla="*/ 3583696 w 4193107"/>
                <a:gd name="connsiteY5" fmla="*/ 2939141 h 2939141"/>
                <a:gd name="connsiteX0" fmla="*/ 3583696 w 4066579"/>
                <a:gd name="connsiteY0" fmla="*/ 2939141 h 2939141"/>
                <a:gd name="connsiteX1" fmla="*/ 0 w 4066579"/>
                <a:gd name="connsiteY1" fmla="*/ 2908390 h 2939141"/>
                <a:gd name="connsiteX2" fmla="*/ 14990 w 4066579"/>
                <a:gd name="connsiteY2" fmla="*/ 577419 h 2939141"/>
                <a:gd name="connsiteX3" fmla="*/ 297984 w 4066579"/>
                <a:gd name="connsiteY3" fmla="*/ 979563 h 2939141"/>
                <a:gd name="connsiteX4" fmla="*/ 3545449 w 4066579"/>
                <a:gd name="connsiteY4" fmla="*/ 97238 h 2939141"/>
                <a:gd name="connsiteX5" fmla="*/ 3583696 w 4066579"/>
                <a:gd name="connsiteY5" fmla="*/ 2939141 h 2939141"/>
                <a:gd name="connsiteX0" fmla="*/ 3583696 w 4058392"/>
                <a:gd name="connsiteY0" fmla="*/ 2935948 h 2935948"/>
                <a:gd name="connsiteX1" fmla="*/ 0 w 4058392"/>
                <a:gd name="connsiteY1" fmla="*/ 2905197 h 2935948"/>
                <a:gd name="connsiteX2" fmla="*/ 14990 w 4058392"/>
                <a:gd name="connsiteY2" fmla="*/ 574226 h 2935948"/>
                <a:gd name="connsiteX3" fmla="*/ 297984 w 4058392"/>
                <a:gd name="connsiteY3" fmla="*/ 976370 h 2935948"/>
                <a:gd name="connsiteX4" fmla="*/ 3532002 w 4058392"/>
                <a:gd name="connsiteY4" fmla="*/ 97407 h 2935948"/>
                <a:gd name="connsiteX5" fmla="*/ 3583696 w 405839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  <a:gd name="connsiteX0" fmla="*/ 3571087 w 4045783"/>
                <a:gd name="connsiteY0" fmla="*/ 2935948 h 2935948"/>
                <a:gd name="connsiteX1" fmla="*/ 0 w 4045783"/>
                <a:gd name="connsiteY1" fmla="*/ 2934213 h 2935948"/>
                <a:gd name="connsiteX2" fmla="*/ 2381 w 4045783"/>
                <a:gd name="connsiteY2" fmla="*/ 574226 h 2935948"/>
                <a:gd name="connsiteX3" fmla="*/ 285375 w 4045783"/>
                <a:gd name="connsiteY3" fmla="*/ 976370 h 2935948"/>
                <a:gd name="connsiteX4" fmla="*/ 3519393 w 4045783"/>
                <a:gd name="connsiteY4" fmla="*/ 97407 h 2935948"/>
                <a:gd name="connsiteX5" fmla="*/ 3571087 w 4045783"/>
                <a:gd name="connsiteY5" fmla="*/ 2935948 h 2935948"/>
                <a:gd name="connsiteX0" fmla="*/ 3570078 w 4044774"/>
                <a:gd name="connsiteY0" fmla="*/ 2935948 h 2935948"/>
                <a:gd name="connsiteX1" fmla="*/ 2018 w 4044774"/>
                <a:gd name="connsiteY1" fmla="*/ 2931187 h 2935948"/>
                <a:gd name="connsiteX2" fmla="*/ 1372 w 4044774"/>
                <a:gd name="connsiteY2" fmla="*/ 574226 h 2935948"/>
                <a:gd name="connsiteX3" fmla="*/ 284366 w 4044774"/>
                <a:gd name="connsiteY3" fmla="*/ 976370 h 2935948"/>
                <a:gd name="connsiteX4" fmla="*/ 3518384 w 4044774"/>
                <a:gd name="connsiteY4" fmla="*/ 97407 h 2935948"/>
                <a:gd name="connsiteX5" fmla="*/ 3570078 w 4044774"/>
                <a:gd name="connsiteY5" fmla="*/ 2935948 h 2935948"/>
                <a:gd name="connsiteX0" fmla="*/ 3571087 w 4045783"/>
                <a:gd name="connsiteY0" fmla="*/ 2935948 h 2936232"/>
                <a:gd name="connsiteX1" fmla="*/ 0 w 4045783"/>
                <a:gd name="connsiteY1" fmla="*/ 2936232 h 2936232"/>
                <a:gd name="connsiteX2" fmla="*/ 2381 w 4045783"/>
                <a:gd name="connsiteY2" fmla="*/ 574226 h 2936232"/>
                <a:gd name="connsiteX3" fmla="*/ 285375 w 4045783"/>
                <a:gd name="connsiteY3" fmla="*/ 976370 h 2936232"/>
                <a:gd name="connsiteX4" fmla="*/ 3519393 w 4045783"/>
                <a:gd name="connsiteY4" fmla="*/ 97407 h 2936232"/>
                <a:gd name="connsiteX5" fmla="*/ 3571087 w 4045783"/>
                <a:gd name="connsiteY5" fmla="*/ 2935948 h 2936232"/>
                <a:gd name="connsiteX0" fmla="*/ 3571789 w 4046485"/>
                <a:gd name="connsiteY0" fmla="*/ 2935948 h 2936232"/>
                <a:gd name="connsiteX1" fmla="*/ 702 w 4046485"/>
                <a:gd name="connsiteY1" fmla="*/ 2936232 h 2936232"/>
                <a:gd name="connsiteX2" fmla="*/ 3083 w 4046485"/>
                <a:gd name="connsiteY2" fmla="*/ 574226 h 2936232"/>
                <a:gd name="connsiteX3" fmla="*/ 286077 w 4046485"/>
                <a:gd name="connsiteY3" fmla="*/ 976370 h 2936232"/>
                <a:gd name="connsiteX4" fmla="*/ 3520095 w 4046485"/>
                <a:gd name="connsiteY4" fmla="*/ 97407 h 2936232"/>
                <a:gd name="connsiteX5" fmla="*/ 3571789 w 4046485"/>
                <a:gd name="connsiteY5" fmla="*/ 2935948 h 2936232"/>
                <a:gd name="connsiteX0" fmla="*/ 3574610 w 4049306"/>
                <a:gd name="connsiteY0" fmla="*/ 2935948 h 2936232"/>
                <a:gd name="connsiteX1" fmla="*/ 3523 w 4049306"/>
                <a:gd name="connsiteY1" fmla="*/ 2936232 h 2936232"/>
                <a:gd name="connsiteX2" fmla="*/ 1868 w 4049306"/>
                <a:gd name="connsiteY2" fmla="*/ 566154 h 2936232"/>
                <a:gd name="connsiteX3" fmla="*/ 288898 w 4049306"/>
                <a:gd name="connsiteY3" fmla="*/ 976370 h 2936232"/>
                <a:gd name="connsiteX4" fmla="*/ 3522916 w 4049306"/>
                <a:gd name="connsiteY4" fmla="*/ 97407 h 2936232"/>
                <a:gd name="connsiteX5" fmla="*/ 3574610 w 4049306"/>
                <a:gd name="connsiteY5" fmla="*/ 2935948 h 293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9306" h="2936232">
                  <a:moveTo>
                    <a:pt x="3574610" y="2935948"/>
                  </a:moveTo>
                  <a:lnTo>
                    <a:pt x="3523" y="2936232"/>
                  </a:lnTo>
                  <a:cubicBezTo>
                    <a:pt x="3475" y="2780779"/>
                    <a:pt x="-3129" y="1343144"/>
                    <a:pt x="1868" y="566154"/>
                  </a:cubicBezTo>
                  <a:lnTo>
                    <a:pt x="288898" y="976370"/>
                  </a:lnTo>
                  <a:cubicBezTo>
                    <a:pt x="1178186" y="1226354"/>
                    <a:pt x="2618950" y="-407363"/>
                    <a:pt x="3522916" y="97407"/>
                  </a:cubicBezTo>
                  <a:cubicBezTo>
                    <a:pt x="4426882" y="602177"/>
                    <a:pt x="3976479" y="2347234"/>
                    <a:pt x="3574610" y="29359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44" dirty="0"/>
            </a:p>
          </p:txBody>
        </p:sp>
      </p:grp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3984" y="3578203"/>
            <a:ext cx="4605772" cy="1159933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3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title</a:t>
            </a:r>
            <a:endParaRPr lang="pt-PT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3983" y="4891485"/>
            <a:ext cx="3894591" cy="159512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presenter, location, and date</a:t>
            </a:r>
            <a:endParaRPr lang="pt-PT"/>
          </a:p>
        </p:txBody>
      </p:sp>
      <p:pic>
        <p:nvPicPr>
          <p:cNvPr id="20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984" y="539751"/>
            <a:ext cx="3087429" cy="688815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839360" y="539751"/>
            <a:ext cx="0" cy="47882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7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14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2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14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6" y="25263"/>
            <a:ext cx="11368617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3336" y="1005841"/>
            <a:ext cx="11368617" cy="1293496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577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3359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57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91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2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90551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82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69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1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585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6" y="25263"/>
            <a:ext cx="11368617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3336" y="1005841"/>
            <a:ext cx="11368617" cy="1293496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577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3359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57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91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2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90551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82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62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L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 flipH="1">
            <a:off x="9343143" y="-8075"/>
            <a:ext cx="2856932" cy="1787821"/>
          </a:xfrm>
          <a:custGeom>
            <a:avLst/>
            <a:gdLst>
              <a:gd name="connsiteX0" fmla="*/ 4549 w 4367284"/>
              <a:gd name="connsiteY0" fmla="*/ 0 h 1287439"/>
              <a:gd name="connsiteX1" fmla="*/ 4226257 w 4367284"/>
              <a:gd name="connsiteY1" fmla="*/ 0 h 1287439"/>
              <a:gd name="connsiteX2" fmla="*/ 4367284 w 4367284"/>
              <a:gd name="connsiteY2" fmla="*/ 746078 h 1287439"/>
              <a:gd name="connsiteX3" fmla="*/ 0 w 4367284"/>
              <a:gd name="connsiteY3" fmla="*/ 1287439 h 1287439"/>
              <a:gd name="connsiteX4" fmla="*/ 4549 w 4367284"/>
              <a:gd name="connsiteY4" fmla="*/ 0 h 1287439"/>
              <a:gd name="connsiteX0" fmla="*/ 4549 w 4367353"/>
              <a:gd name="connsiteY0" fmla="*/ 0 h 1287439"/>
              <a:gd name="connsiteX1" fmla="*/ 4226257 w 4367353"/>
              <a:gd name="connsiteY1" fmla="*/ 0 h 1287439"/>
              <a:gd name="connsiteX2" fmla="*/ 4367284 w 4367353"/>
              <a:gd name="connsiteY2" fmla="*/ 746078 h 1287439"/>
              <a:gd name="connsiteX3" fmla="*/ 0 w 4367353"/>
              <a:gd name="connsiteY3" fmla="*/ 1287439 h 1287439"/>
              <a:gd name="connsiteX4" fmla="*/ 4549 w 4367353"/>
              <a:gd name="connsiteY4" fmla="*/ 0 h 1287439"/>
              <a:gd name="connsiteX0" fmla="*/ 4549 w 4367392"/>
              <a:gd name="connsiteY0" fmla="*/ 0 h 1287439"/>
              <a:gd name="connsiteX1" fmla="*/ 4226257 w 4367392"/>
              <a:gd name="connsiteY1" fmla="*/ 0 h 1287439"/>
              <a:gd name="connsiteX2" fmla="*/ 4367284 w 4367392"/>
              <a:gd name="connsiteY2" fmla="*/ 746078 h 1287439"/>
              <a:gd name="connsiteX3" fmla="*/ 0 w 4367392"/>
              <a:gd name="connsiteY3" fmla="*/ 1287439 h 1287439"/>
              <a:gd name="connsiteX4" fmla="*/ 4549 w 4367392"/>
              <a:gd name="connsiteY4" fmla="*/ 0 h 1287439"/>
              <a:gd name="connsiteX0" fmla="*/ 4549 w 4367392"/>
              <a:gd name="connsiteY0" fmla="*/ 0 h 1287439"/>
              <a:gd name="connsiteX1" fmla="*/ 4226257 w 4367392"/>
              <a:gd name="connsiteY1" fmla="*/ 0 h 1287439"/>
              <a:gd name="connsiteX2" fmla="*/ 4367284 w 4367392"/>
              <a:gd name="connsiteY2" fmla="*/ 746078 h 1287439"/>
              <a:gd name="connsiteX3" fmla="*/ 0 w 4367392"/>
              <a:gd name="connsiteY3" fmla="*/ 1287439 h 1287439"/>
              <a:gd name="connsiteX4" fmla="*/ 4549 w 4367392"/>
              <a:gd name="connsiteY4" fmla="*/ 0 h 1287439"/>
              <a:gd name="connsiteX0" fmla="*/ 4549 w 4367392"/>
              <a:gd name="connsiteY0" fmla="*/ 0 h 1476564"/>
              <a:gd name="connsiteX1" fmla="*/ 4226257 w 4367392"/>
              <a:gd name="connsiteY1" fmla="*/ 0 h 1476564"/>
              <a:gd name="connsiteX2" fmla="*/ 4367284 w 4367392"/>
              <a:gd name="connsiteY2" fmla="*/ 746078 h 1476564"/>
              <a:gd name="connsiteX3" fmla="*/ 0 w 4367392"/>
              <a:gd name="connsiteY3" fmla="*/ 1287439 h 1476564"/>
              <a:gd name="connsiteX4" fmla="*/ 4549 w 4367392"/>
              <a:gd name="connsiteY4" fmla="*/ 0 h 1476564"/>
              <a:gd name="connsiteX0" fmla="*/ 4549 w 4367392"/>
              <a:gd name="connsiteY0" fmla="*/ 0 h 1455845"/>
              <a:gd name="connsiteX1" fmla="*/ 4226257 w 4367392"/>
              <a:gd name="connsiteY1" fmla="*/ 0 h 1455845"/>
              <a:gd name="connsiteX2" fmla="*/ 4367284 w 4367392"/>
              <a:gd name="connsiteY2" fmla="*/ 746078 h 1455845"/>
              <a:gd name="connsiteX3" fmla="*/ 0 w 4367392"/>
              <a:gd name="connsiteY3" fmla="*/ 1287439 h 1455845"/>
              <a:gd name="connsiteX4" fmla="*/ 4549 w 4367392"/>
              <a:gd name="connsiteY4" fmla="*/ 0 h 1455845"/>
              <a:gd name="connsiteX0" fmla="*/ 4549 w 4367392"/>
              <a:gd name="connsiteY0" fmla="*/ 0 h 1474528"/>
              <a:gd name="connsiteX1" fmla="*/ 4226257 w 4367392"/>
              <a:gd name="connsiteY1" fmla="*/ 0 h 1474528"/>
              <a:gd name="connsiteX2" fmla="*/ 4367284 w 4367392"/>
              <a:gd name="connsiteY2" fmla="*/ 746078 h 1474528"/>
              <a:gd name="connsiteX3" fmla="*/ 0 w 4367392"/>
              <a:gd name="connsiteY3" fmla="*/ 1287439 h 1474528"/>
              <a:gd name="connsiteX4" fmla="*/ 4549 w 4367392"/>
              <a:gd name="connsiteY4" fmla="*/ 0 h 147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7392" h="1474528">
                <a:moveTo>
                  <a:pt x="4549" y="0"/>
                </a:moveTo>
                <a:lnTo>
                  <a:pt x="4226257" y="0"/>
                </a:lnTo>
                <a:cubicBezTo>
                  <a:pt x="4309660" y="189553"/>
                  <a:pt x="4370317" y="224429"/>
                  <a:pt x="4367284" y="746078"/>
                </a:cubicBezTo>
                <a:cubicBezTo>
                  <a:pt x="3311857" y="962927"/>
                  <a:pt x="1501253" y="1857612"/>
                  <a:pt x="0" y="1287439"/>
                </a:cubicBezTo>
                <a:cubicBezTo>
                  <a:pt x="1516" y="858293"/>
                  <a:pt x="3033" y="429146"/>
                  <a:pt x="4549" y="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" y="1"/>
            <a:ext cx="9197589" cy="106218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955800"/>
            <a:ext cx="11793979" cy="4026560"/>
          </a:xfrm>
        </p:spPr>
        <p:txBody>
          <a:bodyPr/>
          <a:lstStyle>
            <a:lvl1pPr>
              <a:buClr>
                <a:schemeClr val="accent2"/>
              </a:buClr>
              <a:defRPr b="0"/>
            </a:lvl1pPr>
            <a:lvl2pPr marL="533387" indent="-205312">
              <a:buFont typeface="Arial" panose="020B0604020202020204" pitchFamily="34" charset="0"/>
              <a:buChar char="̶"/>
              <a:defRPr/>
            </a:lvl2pPr>
            <a:lvl3pPr marL="761981" indent="-186262">
              <a:defRPr/>
            </a:lvl3pPr>
            <a:lvl4pPr marL="990575" indent="-186262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98139" y="1495448"/>
            <a:ext cx="9857879" cy="460353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720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6" y="25263"/>
            <a:ext cx="11368617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3336" y="1005841"/>
            <a:ext cx="11368617" cy="1293496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577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3359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57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191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27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90551" indent="-233359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82" indent="-223834" algn="l" defTabSz="914382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1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0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02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Blue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63782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143141" y="6559770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3000" y="293000"/>
            <a:ext cx="2943964" cy="2357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1828811" y="1589302"/>
            <a:ext cx="7097507" cy="3439886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072F9E7-9004-4534-BB18-050CFDD8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828" y="419328"/>
            <a:ext cx="8986191" cy="10175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2263" y="2523067"/>
            <a:ext cx="2370137" cy="33871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8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-White_2_All rights rese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60260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83464" y="655624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072F9E7-9004-4534-BB18-050CFDD8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418066"/>
            <a:ext cx="10904721" cy="58100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>
                <a:solidFill>
                  <a:srgbClr val="0075B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1890" y="1169938"/>
            <a:ext cx="10404763" cy="1102207"/>
          </a:xfrm>
        </p:spPr>
        <p:txBody>
          <a:bodyPr/>
          <a:lstStyle>
            <a:lvl1pPr>
              <a:defRPr>
                <a:solidFill>
                  <a:srgbClr val="1276B0"/>
                </a:solidFill>
              </a:defRPr>
            </a:lvl1pPr>
            <a:lvl2pPr>
              <a:defRPr>
                <a:solidFill>
                  <a:srgbClr val="1276B0"/>
                </a:solidFill>
              </a:defRPr>
            </a:lvl2pPr>
            <a:lvl3pPr>
              <a:defRPr>
                <a:solidFill>
                  <a:srgbClr val="1276B0"/>
                </a:solidFill>
              </a:defRPr>
            </a:lvl3pPr>
            <a:lvl4pPr>
              <a:defRPr>
                <a:solidFill>
                  <a:srgbClr val="1276B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509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097" y="0"/>
            <a:ext cx="10377711" cy="11049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251097" y="1148607"/>
            <a:ext cx="10940903" cy="5040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53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337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468880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Capgemini’s Global Utilities Sector | June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0614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917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cxnSp>
        <p:nvCxnSpPr>
          <p:cNvPr id="12" name="Conector reto 49">
            <a:extLst>
              <a:ext uri="{FF2B5EF4-FFF2-40B4-BE49-F238E27FC236}">
                <a16:creationId xmlns:a16="http://schemas.microsoft.com/office/drawing/2014/main" id="{A06AF8C6-5AAC-4B83-940F-028B0868576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337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4"/>
            <a:extLst>
              <a:ext uri="{FF2B5EF4-FFF2-40B4-BE49-F238E27FC236}">
                <a16:creationId xmlns:a16="http://schemas.microsoft.com/office/drawing/2014/main" id="{C10E2442-7BD7-40DE-88ED-16E1AC085D24}"/>
              </a:ext>
            </a:extLst>
          </p:cNvPr>
          <p:cNvSpPr/>
          <p:nvPr userDrawn="1"/>
        </p:nvSpPr>
        <p:spPr>
          <a:xfrm>
            <a:off x="407988" y="6555971"/>
            <a:ext cx="2468880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Capgemini’s Global Utilities Sector | June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2018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8D224528-298A-4D45-AAF0-DC3F758BB299}"/>
              </a:ext>
            </a:extLst>
          </p:cNvPr>
          <p:cNvSpPr/>
          <p:nvPr userDrawn="1"/>
        </p:nvSpPr>
        <p:spPr>
          <a:xfrm>
            <a:off x="30614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1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16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svg"/><Relationship Id="rId10" Type="http://schemas.openxmlformats.org/officeDocument/2006/relationships/tags" Target="../tags/tag15.xml"/><Relationship Id="rId4" Type="http://schemas.openxmlformats.org/officeDocument/2006/relationships/slideLayout" Target="../slideLayouts/slideLayout13.xml"/><Relationship Id="rId9" Type="http://schemas.openxmlformats.org/officeDocument/2006/relationships/tags" Target="../tags/tag1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slideLayout" Target="../slideLayouts/slideLayout18.xml"/><Relationship Id="rId7" Type="http://schemas.openxmlformats.org/officeDocument/2006/relationships/tags" Target="../tags/tag23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22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0.vml"/><Relationship Id="rId10" Type="http://schemas.openxmlformats.org/officeDocument/2006/relationships/image" Target="../media/image1.emf"/><Relationship Id="rId4" Type="http://schemas.openxmlformats.org/officeDocument/2006/relationships/theme" Target="../theme/theme4.xml"/><Relationship Id="rId9" Type="http://schemas.openxmlformats.org/officeDocument/2006/relationships/oleObject" Target="../embeddings/oleObject10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slideLayout" Target="../slideLayouts/slideLayout21.xml"/><Relationship Id="rId7" Type="http://schemas.openxmlformats.org/officeDocument/2006/relationships/tags" Target="../tags/tag28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27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2.vml"/><Relationship Id="rId10" Type="http://schemas.openxmlformats.org/officeDocument/2006/relationships/image" Target="../media/image1.emf"/><Relationship Id="rId4" Type="http://schemas.openxmlformats.org/officeDocument/2006/relationships/theme" Target="../theme/theme5.xml"/><Relationship Id="rId9" Type="http://schemas.openxmlformats.org/officeDocument/2006/relationships/oleObject" Target="../embeddings/oleObject10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dirty="0" err="1"/>
              <a:t>Cliquez</a:t>
            </a:r>
            <a:r>
              <a:rPr lang="en-US" noProof="0" dirty="0"/>
              <a:t> pour modifier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98022" y="1501978"/>
            <a:ext cx="11616153" cy="4636540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8" name="Text Box 8"/>
          <p:cNvSpPr txBox="1">
            <a:spLocks noChangeArrowheads="1"/>
          </p:cNvSpPr>
          <p:nvPr userDrawn="1"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66" r:id="rId2"/>
    <p:sldLayoutId id="2147484020" r:id="rId3"/>
    <p:sldLayoutId id="2147484024" r:id="rId4"/>
    <p:sldLayoutId id="2147484025" r:id="rId5"/>
    <p:sldLayoutId id="2147484026" r:id="rId6"/>
    <p:sldLayoutId id="2147484071" r:id="rId7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08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7536" userDrawn="1">
          <p15:clr>
            <a:srgbClr val="F26B43"/>
          </p15:clr>
        </p15:guide>
        <p15:guide id="4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60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err="1"/>
              <a:t>Cliquez</a:t>
            </a:r>
            <a:r>
              <a:rPr lang="en-US" noProof="0"/>
              <a:t> pour modifier le style du </a:t>
            </a:r>
            <a:r>
              <a:rPr lang="en-US" noProof="0" err="1"/>
              <a:t>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98022" y="1501978"/>
            <a:ext cx="11616153" cy="4636540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33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667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information contained in this document is proprietary. Copyright © 2018 Capgemini. All rights reserved.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7" r:id="rId2"/>
    <p:sldLayoutId id="2147484078" r:id="rId3"/>
    <p:sldLayoutId id="2147484079" r:id="rId4"/>
    <p:sldLayoutId id="2147484082" r:id="rId5"/>
    <p:sldLayoutId id="2147484087" r:id="rId6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err="1"/>
              <a:t>Cliquez</a:t>
            </a:r>
            <a:r>
              <a:rPr lang="en-US" noProof="0"/>
              <a:t> pour modifier le style du </a:t>
            </a:r>
            <a:r>
              <a:rPr lang="en-US" noProof="0" err="1"/>
              <a:t>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98022" y="1501978"/>
            <a:ext cx="11616153" cy="4636540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33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667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information contained in this document is proprietary. Copyright © 2018 Capgemini. All rights reserved.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5" r:id="rId2"/>
    <p:sldLayoutId id="2147484098" r:id="rId3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err="1"/>
              <a:t>Cliquez</a:t>
            </a:r>
            <a:r>
              <a:rPr lang="en-US" noProof="0"/>
              <a:t> pour modifier le style du </a:t>
            </a:r>
            <a:r>
              <a:rPr lang="en-US" noProof="0" err="1"/>
              <a:t>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98022" y="1501978"/>
            <a:ext cx="11616153" cy="4636540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/>
              <a:t>Click to edit Master text style</a:t>
            </a:r>
          </a:p>
          <a:p>
            <a:pPr lvl="1"/>
            <a:r>
              <a:rPr lang="en-US" noProof="0"/>
              <a:t>Text style level 2</a:t>
            </a:r>
          </a:p>
          <a:p>
            <a:pPr lvl="2"/>
            <a:r>
              <a:rPr lang="en-US" noProof="0"/>
              <a:t>Text style level 3</a:t>
            </a:r>
          </a:p>
          <a:p>
            <a:pPr lvl="3"/>
            <a:r>
              <a:rPr lang="en-US" noProof="0"/>
              <a:t>Text style level 4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33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667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information contained in this document is proprietary. Copyright © 2018 Capgemini. All rights reserved.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3" r:id="rId2"/>
    <p:sldLayoutId id="2147484106" r:id="rId3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C56629-1F16-42AA-A429-88514B4AD9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Customer Data Assessment</a:t>
            </a:r>
          </a:p>
          <a:p>
            <a:endParaRPr lang="en-US" sz="2800" dirty="0"/>
          </a:p>
          <a:p>
            <a:r>
              <a:rPr lang="en-US" sz="2800" dirty="0"/>
              <a:t>Business Value &amp; Capability Thesis Build-Out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9C95-3AE8-443B-BB35-993B14740F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983" y="4891485"/>
            <a:ext cx="4506319" cy="15951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July 24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r>
              <a:rPr lang="en-US" dirty="0"/>
              <a:t>v3 – for review</a:t>
            </a:r>
          </a:p>
        </p:txBody>
      </p:sp>
    </p:spTree>
    <p:extLst>
      <p:ext uri="{BB962C8B-B14F-4D97-AF65-F5344CB8AC3E}">
        <p14:creationId xmlns:p14="http://schemas.microsoft.com/office/powerpoint/2010/main" val="19081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">
            <a:extLst>
              <a:ext uri="{FF2B5EF4-FFF2-40B4-BE49-F238E27FC236}">
                <a16:creationId xmlns:a16="http://schemas.microsoft.com/office/drawing/2014/main" id="{2687436A-6D9F-4DB5-A740-A7B3C375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Business Value Creation By Data Domain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234AE-11D9-4A30-A9CA-43B648900796}"/>
              </a:ext>
            </a:extLst>
          </p:cNvPr>
          <p:cNvSpPr txBox="1"/>
          <p:nvPr/>
        </p:nvSpPr>
        <p:spPr>
          <a:xfrm>
            <a:off x="272955" y="1543416"/>
            <a:ext cx="304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Services: Journey Of Needs &amp; Moments</a:t>
            </a: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88F31403-6D94-4E62-9A0C-894A092AFF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23" y="1473076"/>
            <a:ext cx="687892" cy="6502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38BF8D-2727-47D5-A9DB-643FAE20C685}"/>
              </a:ext>
            </a:extLst>
          </p:cNvPr>
          <p:cNvSpPr txBox="1"/>
          <p:nvPr/>
        </p:nvSpPr>
        <p:spPr>
          <a:xfrm>
            <a:off x="270610" y="3180789"/>
            <a:ext cx="314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Products: Advantaged Adoption &amp; Interaction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5B217-2AB0-4BD1-9C74-7C001A7D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94" y="3484127"/>
            <a:ext cx="3424177" cy="2615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21660A-4790-46BB-95E8-7581CF1BB3CB}"/>
              </a:ext>
            </a:extLst>
          </p:cNvPr>
          <p:cNvSpPr txBox="1"/>
          <p:nvPr/>
        </p:nvSpPr>
        <p:spPr>
          <a:xfrm>
            <a:off x="284678" y="2011483"/>
            <a:ext cx="317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Interactions: From Communication To Trusted Advisor Relationship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B4294C-26FA-408D-BF23-F8FA13604041}"/>
              </a:ext>
            </a:extLst>
          </p:cNvPr>
          <p:cNvSpPr txBox="1"/>
          <p:nvPr/>
        </p:nvSpPr>
        <p:spPr>
          <a:xfrm>
            <a:off x="262403" y="2629455"/>
            <a:ext cx="306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Delivery Operations: Connectivity &amp; Reliability</a:t>
            </a:r>
          </a:p>
        </p:txBody>
      </p:sp>
      <p:pic>
        <p:nvPicPr>
          <p:cNvPr id="27" name="Picture 2" descr="National Grid">
            <a:extLst>
              <a:ext uri="{FF2B5EF4-FFF2-40B4-BE49-F238E27FC236}">
                <a16:creationId xmlns:a16="http://schemas.microsoft.com/office/drawing/2014/main" id="{BDE024C7-A879-4849-A7DA-71650EBA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44" y="2150364"/>
            <a:ext cx="1536781" cy="3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Electrician">
            <a:extLst>
              <a:ext uri="{FF2B5EF4-FFF2-40B4-BE49-F238E27FC236}">
                <a16:creationId xmlns:a16="http://schemas.microsoft.com/office/drawing/2014/main" id="{31BFD79A-4531-4B4A-9542-D5E735AE2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2141" y="2666363"/>
            <a:ext cx="408337" cy="408337"/>
          </a:xfrm>
          <a:prstGeom prst="rect">
            <a:avLst/>
          </a:prstGeom>
        </p:spPr>
      </p:pic>
      <p:pic>
        <p:nvPicPr>
          <p:cNvPr id="24" name="Graphic 23" descr="Construction worker">
            <a:extLst>
              <a:ext uri="{FF2B5EF4-FFF2-40B4-BE49-F238E27FC236}">
                <a16:creationId xmlns:a16="http://schemas.microsoft.com/office/drawing/2014/main" id="{E24A2C2C-84C6-47A7-AA3A-C8B1F2E52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3321" y="2656056"/>
            <a:ext cx="408337" cy="408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3B45B5-48C6-47B8-B9B5-9B5E881D5B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1862" y="971418"/>
            <a:ext cx="914103" cy="4274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B273404-5992-497E-80EB-247A13E3F9F1}"/>
              </a:ext>
            </a:extLst>
          </p:cNvPr>
          <p:cNvSpPr txBox="1"/>
          <p:nvPr/>
        </p:nvSpPr>
        <p:spPr>
          <a:xfrm>
            <a:off x="270977" y="971418"/>
            <a:ext cx="356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Customer: Foundational / Unified Insights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0739C-319B-4220-911B-85D0D5527432}"/>
              </a:ext>
            </a:extLst>
          </p:cNvPr>
          <p:cNvSpPr/>
          <p:nvPr/>
        </p:nvSpPr>
        <p:spPr>
          <a:xfrm rot="16200000">
            <a:off x="4932307" y="4880633"/>
            <a:ext cx="2815886" cy="651180"/>
          </a:xfrm>
          <a:prstGeom prst="roundRect">
            <a:avLst>
              <a:gd name="adj" fmla="val 392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Ease of Data To Action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EC4492-C55A-4802-8C2B-A0A04E47C900}"/>
              </a:ext>
            </a:extLst>
          </p:cNvPr>
          <p:cNvSpPr/>
          <p:nvPr/>
        </p:nvSpPr>
        <p:spPr>
          <a:xfrm rot="16200000">
            <a:off x="5745888" y="4892354"/>
            <a:ext cx="2815886" cy="651180"/>
          </a:xfrm>
          <a:prstGeom prst="roundRect">
            <a:avLst>
              <a:gd name="adj" fmla="val 392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Frictionless Customer Experience Journey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C6076-1444-4496-9465-84F1BEB8AA34}"/>
              </a:ext>
            </a:extLst>
          </p:cNvPr>
          <p:cNvSpPr/>
          <p:nvPr/>
        </p:nvSpPr>
        <p:spPr>
          <a:xfrm rot="16200000">
            <a:off x="6559470" y="4918143"/>
            <a:ext cx="2815886" cy="651180"/>
          </a:xfrm>
          <a:prstGeom prst="roundRect">
            <a:avLst>
              <a:gd name="adj" fmla="val 392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Value Of Connecting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9F0E524-1051-40C7-951F-526596AF6FE9}"/>
              </a:ext>
            </a:extLst>
          </p:cNvPr>
          <p:cNvSpPr/>
          <p:nvPr/>
        </p:nvSpPr>
        <p:spPr>
          <a:xfrm rot="16200000">
            <a:off x="7417599" y="4932210"/>
            <a:ext cx="2815886" cy="651180"/>
          </a:xfrm>
          <a:prstGeom prst="roundRect">
            <a:avLst>
              <a:gd name="adj" fmla="val 392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Optimized Energy &amp; Utility Service Needs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E8992E-5255-4F72-B9E7-D6850E972D15}"/>
              </a:ext>
            </a:extLst>
          </p:cNvPr>
          <p:cNvSpPr/>
          <p:nvPr/>
        </p:nvSpPr>
        <p:spPr>
          <a:xfrm rot="16200000">
            <a:off x="8289797" y="4918142"/>
            <a:ext cx="2815886" cy="651180"/>
          </a:xfrm>
          <a:prstGeom prst="roundRect">
            <a:avLst>
              <a:gd name="adj" fmla="val 392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Effective Product Adoption &amp; Participation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5A7C26-C380-49C5-AFAA-FC296CA2631A}"/>
              </a:ext>
            </a:extLst>
          </p:cNvPr>
          <p:cNvSpPr/>
          <p:nvPr/>
        </p:nvSpPr>
        <p:spPr>
          <a:xfrm rot="16200000">
            <a:off x="9103379" y="4943931"/>
            <a:ext cx="2815886" cy="651180"/>
          </a:xfrm>
          <a:prstGeom prst="roundRect">
            <a:avLst>
              <a:gd name="adj" fmla="val 392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Advantaged Delivery &amp; Vendor Operations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F39508B-F9EC-43C8-B6B9-E2602BC9BE2C}"/>
              </a:ext>
            </a:extLst>
          </p:cNvPr>
          <p:cNvSpPr/>
          <p:nvPr/>
        </p:nvSpPr>
        <p:spPr>
          <a:xfrm rot="16200000">
            <a:off x="9961508" y="4957998"/>
            <a:ext cx="2815886" cy="651180"/>
          </a:xfrm>
          <a:prstGeom prst="roundRect">
            <a:avLst>
              <a:gd name="adj" fmla="val 392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Proactive Response To Situations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5B31B4-CA22-4948-971F-D8AEB30AFE53}"/>
              </a:ext>
            </a:extLst>
          </p:cNvPr>
          <p:cNvSpPr/>
          <p:nvPr/>
        </p:nvSpPr>
        <p:spPr>
          <a:xfrm>
            <a:off x="5669280" y="963705"/>
            <a:ext cx="6251743" cy="37090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1B6A690-A911-4A78-B17B-A6E923BEF818}"/>
              </a:ext>
            </a:extLst>
          </p:cNvPr>
          <p:cNvSpPr/>
          <p:nvPr/>
        </p:nvSpPr>
        <p:spPr>
          <a:xfrm>
            <a:off x="5695068" y="1495933"/>
            <a:ext cx="6251743" cy="37090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071D32D-FA24-4788-910D-CE6CF3692B71}"/>
              </a:ext>
            </a:extLst>
          </p:cNvPr>
          <p:cNvSpPr/>
          <p:nvPr/>
        </p:nvSpPr>
        <p:spPr>
          <a:xfrm>
            <a:off x="8499952" y="3209850"/>
            <a:ext cx="3437183" cy="37090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7D8509E-9084-47F9-A139-7803DA5DD459}"/>
              </a:ext>
            </a:extLst>
          </p:cNvPr>
          <p:cNvSpPr/>
          <p:nvPr/>
        </p:nvSpPr>
        <p:spPr>
          <a:xfrm>
            <a:off x="6828240" y="2056297"/>
            <a:ext cx="5102829" cy="37090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4F8E0FC-EE10-4D84-AA94-E0804C5047D7}"/>
              </a:ext>
            </a:extLst>
          </p:cNvPr>
          <p:cNvSpPr/>
          <p:nvPr/>
        </p:nvSpPr>
        <p:spPr>
          <a:xfrm>
            <a:off x="6825892" y="2630730"/>
            <a:ext cx="5102829" cy="37090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08D0868-BFE6-41CE-B578-E90A0FD2A849}"/>
              </a:ext>
            </a:extLst>
          </p:cNvPr>
          <p:cNvSpPr/>
          <p:nvPr/>
        </p:nvSpPr>
        <p:spPr>
          <a:xfrm rot="5400000">
            <a:off x="4841872" y="2130999"/>
            <a:ext cx="2972906" cy="37090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1691AC1-1F5A-4FC5-8FC0-38DDC6D4F9E9}"/>
              </a:ext>
            </a:extLst>
          </p:cNvPr>
          <p:cNvSpPr/>
          <p:nvPr/>
        </p:nvSpPr>
        <p:spPr>
          <a:xfrm rot="5400000">
            <a:off x="5669525" y="2142719"/>
            <a:ext cx="2972906" cy="37090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8866296-B654-46AE-87CD-1BEE2BA3475D}"/>
              </a:ext>
            </a:extLst>
          </p:cNvPr>
          <p:cNvSpPr/>
          <p:nvPr/>
        </p:nvSpPr>
        <p:spPr>
          <a:xfrm rot="5400000">
            <a:off x="6483110" y="2126307"/>
            <a:ext cx="2972906" cy="37090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09887E9-0E04-47D4-9B07-26BA3C717387}"/>
              </a:ext>
            </a:extLst>
          </p:cNvPr>
          <p:cNvSpPr/>
          <p:nvPr/>
        </p:nvSpPr>
        <p:spPr>
          <a:xfrm rot="5400000">
            <a:off x="7343580" y="2142720"/>
            <a:ext cx="2972906" cy="37090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CED1C5E-2DF1-4E74-AACA-0D87C9A1F395}"/>
              </a:ext>
            </a:extLst>
          </p:cNvPr>
          <p:cNvSpPr/>
          <p:nvPr/>
        </p:nvSpPr>
        <p:spPr>
          <a:xfrm rot="5400000">
            <a:off x="8171233" y="2154440"/>
            <a:ext cx="2972906" cy="37090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77C871E-5B4F-4452-9D6A-D449930715A4}"/>
              </a:ext>
            </a:extLst>
          </p:cNvPr>
          <p:cNvSpPr/>
          <p:nvPr/>
        </p:nvSpPr>
        <p:spPr>
          <a:xfrm rot="5400000">
            <a:off x="8984818" y="2138028"/>
            <a:ext cx="2972906" cy="37090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95FC1B-D43C-457A-B71F-3D8701FF4E23}"/>
              </a:ext>
            </a:extLst>
          </p:cNvPr>
          <p:cNvSpPr/>
          <p:nvPr/>
        </p:nvSpPr>
        <p:spPr>
          <a:xfrm rot="5400000">
            <a:off x="9840601" y="2149750"/>
            <a:ext cx="2972906" cy="37090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0D4DBBC-FDA4-439D-B15F-BB6049A750F1}"/>
              </a:ext>
            </a:extLst>
          </p:cNvPr>
          <p:cNvSpPr/>
          <p:nvPr/>
        </p:nvSpPr>
        <p:spPr>
          <a:xfrm>
            <a:off x="243785" y="4258651"/>
            <a:ext cx="2377440" cy="939532"/>
          </a:xfrm>
          <a:prstGeom prst="wedgeRoundRectCallout">
            <a:avLst>
              <a:gd name="adj1" fmla="val -37401"/>
              <a:gd name="adj2" fmla="val -97712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</a:rPr>
              <a:t>The data dimensions NG aspires to manage across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378502A6-82EA-47FF-BAD7-D6EF4F117571}"/>
              </a:ext>
            </a:extLst>
          </p:cNvPr>
          <p:cNvSpPr/>
          <p:nvPr/>
        </p:nvSpPr>
        <p:spPr>
          <a:xfrm>
            <a:off x="3294130" y="5311382"/>
            <a:ext cx="2377440" cy="939532"/>
          </a:xfrm>
          <a:prstGeom prst="wedgeRoundRectCallout">
            <a:avLst>
              <a:gd name="adj1" fmla="val 50173"/>
              <a:gd name="adj2" fmla="val -91723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</a:rPr>
              <a:t>The business value that NG should derive from leveraging data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0DBB1F49-5587-481A-BF6A-094E93E359DF}"/>
              </a:ext>
            </a:extLst>
          </p:cNvPr>
          <p:cNvSpPr/>
          <p:nvPr/>
        </p:nvSpPr>
        <p:spPr>
          <a:xfrm>
            <a:off x="8093831" y="1653620"/>
            <a:ext cx="2377440" cy="939532"/>
          </a:xfrm>
          <a:prstGeom prst="wedgeRoundRectCallout">
            <a:avLst>
              <a:gd name="adj1" fmla="val -13732"/>
              <a:gd name="adj2" fmla="val -4879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</a:rPr>
              <a:t>The art of data management for NG’s Customer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64193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A39D-AFBF-4F55-ABBC-FBB128C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Decomposition: What Value Is Created? Where Does It Accrue? What Is Priority?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126054-405E-4F92-BBFA-26FC60014AB8}"/>
              </a:ext>
            </a:extLst>
          </p:cNvPr>
          <p:cNvSpPr/>
          <p:nvPr/>
        </p:nvSpPr>
        <p:spPr>
          <a:xfrm>
            <a:off x="2025749" y="1069142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Ease of Data To Action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0CBE1-0EF3-4890-A071-F91068097D0B}"/>
              </a:ext>
            </a:extLst>
          </p:cNvPr>
          <p:cNvSpPr/>
          <p:nvPr/>
        </p:nvSpPr>
        <p:spPr>
          <a:xfrm>
            <a:off x="3450103" y="1069142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Frictionless Customer Experience Journey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FD7C6D-6257-4BD9-809E-53477D986E52}"/>
              </a:ext>
            </a:extLst>
          </p:cNvPr>
          <p:cNvSpPr/>
          <p:nvPr/>
        </p:nvSpPr>
        <p:spPr>
          <a:xfrm>
            <a:off x="4874457" y="1069142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Value Of Connecting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18717-F63B-42B3-9C8A-E1CB5C99EE1A}"/>
              </a:ext>
            </a:extLst>
          </p:cNvPr>
          <p:cNvSpPr/>
          <p:nvPr/>
        </p:nvSpPr>
        <p:spPr>
          <a:xfrm>
            <a:off x="6298811" y="1069142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Optimized Energy &amp; Utility Service Needs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70309A-801E-45E6-AD07-5FDC520E32F2}"/>
              </a:ext>
            </a:extLst>
          </p:cNvPr>
          <p:cNvSpPr/>
          <p:nvPr/>
        </p:nvSpPr>
        <p:spPr>
          <a:xfrm>
            <a:off x="7723165" y="1069142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Effective Product Adoption &amp; Participation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16A2CF-F76F-469F-91E1-4E34E15517A7}"/>
              </a:ext>
            </a:extLst>
          </p:cNvPr>
          <p:cNvSpPr/>
          <p:nvPr/>
        </p:nvSpPr>
        <p:spPr>
          <a:xfrm>
            <a:off x="9147519" y="1069142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Advantaged Delivery &amp; Vendor Operations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6A523B-472B-439F-8053-6336D29FE9FB}"/>
              </a:ext>
            </a:extLst>
          </p:cNvPr>
          <p:cNvSpPr/>
          <p:nvPr/>
        </p:nvSpPr>
        <p:spPr>
          <a:xfrm>
            <a:off x="10571874" y="1069142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Proactive Response To Situations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E4F2F4A-023D-4A78-9817-2FCE724B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50568"/>
              </p:ext>
            </p:extLst>
          </p:nvPr>
        </p:nvGraphicFramePr>
        <p:xfrm>
          <a:off x="248531" y="2253044"/>
          <a:ext cx="11694942" cy="41200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5872">
                  <a:extLst>
                    <a:ext uri="{9D8B030D-6E8A-4147-A177-3AD203B41FA5}">
                      <a16:colId xmlns:a16="http://schemas.microsoft.com/office/drawing/2014/main" val="996600330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569391517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483549897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3368623425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47682059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1520059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82056928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502967456"/>
                    </a:ext>
                  </a:extLst>
                </a:gridCol>
                <a:gridCol w="1406768">
                  <a:extLst>
                    <a:ext uri="{9D8B030D-6E8A-4147-A177-3AD203B41FA5}">
                      <a16:colId xmlns:a16="http://schemas.microsoft.com/office/drawing/2014/main" val="23134451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Customer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Direct Value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Minimize Repetitive Data Requests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Time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Willingness To Engage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Lower Bills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Value From Investment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Lower Cost Of Participation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Value of Reliability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9863364"/>
                  </a:ext>
                </a:extLst>
              </a:tr>
              <a:tr h="4483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Indirect Value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Meets Expectation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Minimize Frustration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Energy Awareness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Digital Experience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Altruistic Decarbonization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Seamless Brand Experience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Trusted Relationship 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448304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National Grid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Direct Value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Effort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Call Deflection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Value Of Time Spent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Streamlined Delivery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Cost Of Acquisition/ PIM Goals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Lower Cost Of Service/PIM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Lower Cost To Respond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9240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Indirect Value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Minimize Non-Value Added Data Work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Minimize Follow- Ups &amp; Exceptions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CSR Satisfaction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Experience/Service Knowledge Gain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Competitive Reputation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Advantaged Delivery Base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Total Customer Impact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0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593267"/>
                  </a:ext>
                </a:extLst>
              </a:tr>
              <a:tr h="5623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Priority/ Dependency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High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High With Blueprint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High With Blueprint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High – Comms &amp; Service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High – Blueprint II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High – Not Yet Codified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Dream State/</a:t>
                      </a:r>
                    </a:p>
                    <a:p>
                      <a:pPr algn="ctr"/>
                      <a:r>
                        <a:rPr lang="en-US" sz="1600" b="0" i="1" dirty="0"/>
                        <a:t>Assess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0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i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7905077"/>
                  </a:ext>
                </a:extLst>
              </a:tr>
              <a:tr h="6541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Time-To-Value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Immediate to Mid-Term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Near-Term To Mid-Term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Near-Term To Mid-Term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Near-Term To Mid-Term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Near-Term To Full Realization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Mid-Term Evolution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Mid-Term To Long-Term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87604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A3BAE86-A57C-441C-B438-B5DD59597D33}"/>
              </a:ext>
            </a:extLst>
          </p:cNvPr>
          <p:cNvSpPr txBox="1"/>
          <p:nvPr/>
        </p:nvSpPr>
        <p:spPr>
          <a:xfrm>
            <a:off x="5416063" y="773721"/>
            <a:ext cx="2970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tx2">
                    <a:lumMod val="50000"/>
                  </a:schemeClr>
                </a:solidFill>
              </a:rPr>
              <a:t>Business Value Creation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1C09C31-A23B-40DA-BFB4-1A59687C06FD}"/>
              </a:ext>
            </a:extLst>
          </p:cNvPr>
          <p:cNvSpPr/>
          <p:nvPr/>
        </p:nvSpPr>
        <p:spPr>
          <a:xfrm>
            <a:off x="2504051" y="4096038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2903BDC-FE7C-4A09-B1CD-609CD0D50BC4}"/>
              </a:ext>
            </a:extLst>
          </p:cNvPr>
          <p:cNvSpPr/>
          <p:nvPr/>
        </p:nvSpPr>
        <p:spPr>
          <a:xfrm>
            <a:off x="2515774" y="5345717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E7C2024-BCC0-425D-A1EC-EEAF514FE30C}"/>
              </a:ext>
            </a:extLst>
          </p:cNvPr>
          <p:cNvSpPr/>
          <p:nvPr/>
        </p:nvSpPr>
        <p:spPr>
          <a:xfrm>
            <a:off x="3880343" y="4096038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A91D784-41AF-487D-89D5-11D766308FBC}"/>
              </a:ext>
            </a:extLst>
          </p:cNvPr>
          <p:cNvSpPr/>
          <p:nvPr/>
        </p:nvSpPr>
        <p:spPr>
          <a:xfrm>
            <a:off x="3892066" y="5345717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ADC1A9B-7B6F-425E-BF57-7946B77C8D2D}"/>
              </a:ext>
            </a:extLst>
          </p:cNvPr>
          <p:cNvSpPr/>
          <p:nvPr/>
        </p:nvSpPr>
        <p:spPr>
          <a:xfrm>
            <a:off x="5326974" y="4096038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A84BE5E-CCEF-462E-8535-5049306D9DAB}"/>
              </a:ext>
            </a:extLst>
          </p:cNvPr>
          <p:cNvSpPr/>
          <p:nvPr/>
        </p:nvSpPr>
        <p:spPr>
          <a:xfrm>
            <a:off x="5338697" y="5345717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16556B-D4C6-4593-A705-B3F6157C0ED2}"/>
              </a:ext>
            </a:extLst>
          </p:cNvPr>
          <p:cNvSpPr/>
          <p:nvPr/>
        </p:nvSpPr>
        <p:spPr>
          <a:xfrm>
            <a:off x="6689194" y="4096038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E44DE8B-3F99-4CA2-BD7E-974AAA3D2851}"/>
              </a:ext>
            </a:extLst>
          </p:cNvPr>
          <p:cNvSpPr/>
          <p:nvPr/>
        </p:nvSpPr>
        <p:spPr>
          <a:xfrm>
            <a:off x="6700917" y="5345717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FC597D9-923A-4C1A-92E5-9B1B4FD8229A}"/>
              </a:ext>
            </a:extLst>
          </p:cNvPr>
          <p:cNvSpPr/>
          <p:nvPr/>
        </p:nvSpPr>
        <p:spPr>
          <a:xfrm>
            <a:off x="8220228" y="4096038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59AE424-BA5D-4769-8564-A9F3BCDA8449}"/>
              </a:ext>
            </a:extLst>
          </p:cNvPr>
          <p:cNvSpPr/>
          <p:nvPr/>
        </p:nvSpPr>
        <p:spPr>
          <a:xfrm>
            <a:off x="8231951" y="5345717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DD4891C-78BC-4FC8-8858-3A542891CB90}"/>
              </a:ext>
            </a:extLst>
          </p:cNvPr>
          <p:cNvSpPr/>
          <p:nvPr/>
        </p:nvSpPr>
        <p:spPr>
          <a:xfrm>
            <a:off x="9655133" y="4096038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F3F8E55-8B43-4757-AFA5-5511ABA859F3}"/>
              </a:ext>
            </a:extLst>
          </p:cNvPr>
          <p:cNvSpPr/>
          <p:nvPr/>
        </p:nvSpPr>
        <p:spPr>
          <a:xfrm>
            <a:off x="9666856" y="5345717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432D9A4D-70C4-4655-8383-C712D3151DCC}"/>
              </a:ext>
            </a:extLst>
          </p:cNvPr>
          <p:cNvSpPr/>
          <p:nvPr/>
        </p:nvSpPr>
        <p:spPr>
          <a:xfrm>
            <a:off x="11005632" y="4096038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EEB0111-E2CF-4997-8664-48F0FB844CFC}"/>
              </a:ext>
            </a:extLst>
          </p:cNvPr>
          <p:cNvSpPr/>
          <p:nvPr/>
        </p:nvSpPr>
        <p:spPr>
          <a:xfrm>
            <a:off x="11017355" y="5345717"/>
            <a:ext cx="478302" cy="31546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0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A39D-AFBF-4F55-ABBC-FBB128C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Derivation – What Are The Customer Data Enablement Priorities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126054-405E-4F92-BBFA-26FC60014AB8}"/>
              </a:ext>
            </a:extLst>
          </p:cNvPr>
          <p:cNvSpPr/>
          <p:nvPr/>
        </p:nvSpPr>
        <p:spPr>
          <a:xfrm>
            <a:off x="2138293" y="1181686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Ease of Data To Action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0CBE1-0EF3-4890-A071-F91068097D0B}"/>
              </a:ext>
            </a:extLst>
          </p:cNvPr>
          <p:cNvSpPr/>
          <p:nvPr/>
        </p:nvSpPr>
        <p:spPr>
          <a:xfrm>
            <a:off x="3562647" y="1181686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Frictionless Customer Experience Journey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FD7C6D-6257-4BD9-809E-53477D986E52}"/>
              </a:ext>
            </a:extLst>
          </p:cNvPr>
          <p:cNvSpPr/>
          <p:nvPr/>
        </p:nvSpPr>
        <p:spPr>
          <a:xfrm>
            <a:off x="4987001" y="1181686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Value Of Connecting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18717-F63B-42B3-9C8A-E1CB5C99EE1A}"/>
              </a:ext>
            </a:extLst>
          </p:cNvPr>
          <p:cNvSpPr/>
          <p:nvPr/>
        </p:nvSpPr>
        <p:spPr>
          <a:xfrm>
            <a:off x="6411355" y="1181686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Optimized Energy &amp; Utility Service Needs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70309A-801E-45E6-AD07-5FDC520E32F2}"/>
              </a:ext>
            </a:extLst>
          </p:cNvPr>
          <p:cNvSpPr/>
          <p:nvPr/>
        </p:nvSpPr>
        <p:spPr>
          <a:xfrm>
            <a:off x="7835709" y="1181686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Effective Product Adoption &amp; Participation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16A2CF-F76F-469F-91E1-4E34E15517A7}"/>
              </a:ext>
            </a:extLst>
          </p:cNvPr>
          <p:cNvSpPr/>
          <p:nvPr/>
        </p:nvSpPr>
        <p:spPr>
          <a:xfrm>
            <a:off x="9260063" y="1181686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Advantaged Delivery &amp; Vendor Operations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6A523B-472B-439F-8053-6336D29FE9FB}"/>
              </a:ext>
            </a:extLst>
          </p:cNvPr>
          <p:cNvSpPr/>
          <p:nvPr/>
        </p:nvSpPr>
        <p:spPr>
          <a:xfrm>
            <a:off x="10684418" y="1181686"/>
            <a:ext cx="1371599" cy="11779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>
                    <a:lumMod val="50000"/>
                  </a:schemeClr>
                </a:solidFill>
              </a:rPr>
              <a:t>Proactive Response To Situations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E4F2F4A-023D-4A78-9817-2FCE724B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84162"/>
              </p:ext>
            </p:extLst>
          </p:nvPr>
        </p:nvGraphicFramePr>
        <p:xfrm>
          <a:off x="436101" y="2473174"/>
          <a:ext cx="11662120" cy="36603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60006">
                  <a:extLst>
                    <a:ext uri="{9D8B030D-6E8A-4147-A177-3AD203B41FA5}">
                      <a16:colId xmlns:a16="http://schemas.microsoft.com/office/drawing/2014/main" val="996600330"/>
                    </a:ext>
                  </a:extLst>
                </a:gridCol>
                <a:gridCol w="1529076">
                  <a:extLst>
                    <a:ext uri="{9D8B030D-6E8A-4147-A177-3AD203B41FA5}">
                      <a16:colId xmlns:a16="http://schemas.microsoft.com/office/drawing/2014/main" val="483549897"/>
                    </a:ext>
                  </a:extLst>
                </a:gridCol>
                <a:gridCol w="1416849">
                  <a:extLst>
                    <a:ext uri="{9D8B030D-6E8A-4147-A177-3AD203B41FA5}">
                      <a16:colId xmlns:a16="http://schemas.microsoft.com/office/drawing/2014/main" val="3368623425"/>
                    </a:ext>
                  </a:extLst>
                </a:gridCol>
                <a:gridCol w="1402821">
                  <a:extLst>
                    <a:ext uri="{9D8B030D-6E8A-4147-A177-3AD203B41FA5}">
                      <a16:colId xmlns:a16="http://schemas.microsoft.com/office/drawing/2014/main" val="247682059"/>
                    </a:ext>
                  </a:extLst>
                </a:gridCol>
                <a:gridCol w="1416849">
                  <a:extLst>
                    <a:ext uri="{9D8B030D-6E8A-4147-A177-3AD203B41FA5}">
                      <a16:colId xmlns:a16="http://schemas.microsoft.com/office/drawing/2014/main" val="152005912"/>
                    </a:ext>
                  </a:extLst>
                </a:gridCol>
                <a:gridCol w="1458934">
                  <a:extLst>
                    <a:ext uri="{9D8B030D-6E8A-4147-A177-3AD203B41FA5}">
                      <a16:colId xmlns:a16="http://schemas.microsoft.com/office/drawing/2014/main" val="182056928"/>
                    </a:ext>
                  </a:extLst>
                </a:gridCol>
                <a:gridCol w="1374765">
                  <a:extLst>
                    <a:ext uri="{9D8B030D-6E8A-4147-A177-3AD203B41FA5}">
                      <a16:colId xmlns:a16="http://schemas.microsoft.com/office/drawing/2014/main" val="502967456"/>
                    </a:ext>
                  </a:extLst>
                </a:gridCol>
                <a:gridCol w="1402820">
                  <a:extLst>
                    <a:ext uri="{9D8B030D-6E8A-4147-A177-3AD203B41FA5}">
                      <a16:colId xmlns:a16="http://schemas.microsoft.com/office/drawing/2014/main" val="2313445126"/>
                    </a:ext>
                  </a:extLst>
                </a:gridCol>
              </a:tblGrid>
              <a:tr h="457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Persistent Customer Identifier/Links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07891"/>
                  </a:ext>
                </a:extLst>
              </a:tr>
              <a:tr h="457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Mastered Data/     At Point Of Action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925824"/>
                  </a:ext>
                </a:extLst>
              </a:tr>
              <a:tr h="457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Single 360 Real-Time Data View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99378"/>
                  </a:ext>
                </a:extLst>
              </a:tr>
              <a:tr h="457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Digital Insights/ Pattern Mgmt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421115"/>
                  </a:ext>
                </a:extLst>
              </a:tr>
              <a:tr h="457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Integrated / Omni Campaign Mgmt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733230"/>
                  </a:ext>
                </a:extLst>
              </a:tr>
              <a:tr h="457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CSR Analytics &amp; Optimization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529604"/>
                  </a:ext>
                </a:extLst>
              </a:tr>
              <a:tr h="457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Actionable Insights/ Longitudinal Views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818470"/>
                  </a:ext>
                </a:extLst>
              </a:tr>
              <a:tr h="457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/>
                        <a:t>Situational Awareness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1" dirty="0"/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97470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A3BAE86-A57C-441C-B438-B5DD59597D33}"/>
              </a:ext>
            </a:extLst>
          </p:cNvPr>
          <p:cNvSpPr txBox="1"/>
          <p:nvPr/>
        </p:nvSpPr>
        <p:spPr>
          <a:xfrm>
            <a:off x="5528607" y="773721"/>
            <a:ext cx="2970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tx2">
                    <a:lumMod val="50000"/>
                  </a:schemeClr>
                </a:solidFill>
              </a:rPr>
              <a:t>Business Value Creation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3FB121-69FB-4021-823F-196913D0084E}"/>
              </a:ext>
            </a:extLst>
          </p:cNvPr>
          <p:cNvSpPr/>
          <p:nvPr/>
        </p:nvSpPr>
        <p:spPr>
          <a:xfrm rot="16200000">
            <a:off x="-1743930" y="4106453"/>
            <a:ext cx="3984914" cy="39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</a:rPr>
              <a:t>Data-Enabled Capabilities/Outcomes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0DE5BC-0F36-4C4B-A3C5-929308CF3E6A}"/>
              </a:ext>
            </a:extLst>
          </p:cNvPr>
          <p:cNvGrpSpPr/>
          <p:nvPr/>
        </p:nvGrpSpPr>
        <p:grpSpPr>
          <a:xfrm>
            <a:off x="5614054" y="5270908"/>
            <a:ext cx="348669" cy="344085"/>
            <a:chOff x="4616450" y="1330325"/>
            <a:chExt cx="455613" cy="460375"/>
          </a:xfrm>
        </p:grpSpPr>
        <p:sp>
          <p:nvSpPr>
            <p:cNvPr id="36" name="Oval 307">
              <a:extLst>
                <a:ext uri="{FF2B5EF4-FFF2-40B4-BE49-F238E27FC236}">
                  <a16:creationId xmlns:a16="http://schemas.microsoft.com/office/drawing/2014/main" id="{A27DAB2F-0983-4F3F-94A5-A7319A52C9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Arc 308">
              <a:extLst>
                <a:ext uri="{FF2B5EF4-FFF2-40B4-BE49-F238E27FC236}">
                  <a16:creationId xmlns:a16="http://schemas.microsoft.com/office/drawing/2014/main" id="{E239645F-2A57-43FF-A2B9-4FBB725169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FD30A4-3E55-4B68-92CD-0B44314F73F2}"/>
              </a:ext>
            </a:extLst>
          </p:cNvPr>
          <p:cNvGrpSpPr/>
          <p:nvPr/>
        </p:nvGrpSpPr>
        <p:grpSpPr>
          <a:xfrm>
            <a:off x="11214426" y="4353094"/>
            <a:ext cx="345024" cy="336966"/>
            <a:chOff x="1193800" y="1335088"/>
            <a:chExt cx="450850" cy="450850"/>
          </a:xfrm>
        </p:grpSpPr>
        <p:sp>
          <p:nvSpPr>
            <p:cNvPr id="39" name="Oval 319">
              <a:extLst>
                <a:ext uri="{FF2B5EF4-FFF2-40B4-BE49-F238E27FC236}">
                  <a16:creationId xmlns:a16="http://schemas.microsoft.com/office/drawing/2014/main" id="{E7DC735F-A397-4631-9910-04343112A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1335088"/>
              <a:ext cx="450850" cy="4508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Arc 320">
              <a:extLst>
                <a:ext uri="{FF2B5EF4-FFF2-40B4-BE49-F238E27FC236}">
                  <a16:creationId xmlns:a16="http://schemas.microsoft.com/office/drawing/2014/main" id="{656C40F4-2598-4C6D-9E66-B45AD24B5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225" y="1335088"/>
              <a:ext cx="225425" cy="225425"/>
            </a:xfrm>
            <a:custGeom>
              <a:avLst/>
              <a:gdLst>
                <a:gd name="T0" fmla="*/ 0 w 21600"/>
                <a:gd name="T1" fmla="*/ 0 h 21868"/>
                <a:gd name="T2" fmla="*/ 24550379 w 21600"/>
                <a:gd name="T3" fmla="*/ 23954550 h 21868"/>
                <a:gd name="T4" fmla="*/ 0 w 21600"/>
                <a:gd name="T5" fmla="*/ 23660945 h 218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68"/>
                <a:gd name="T11" fmla="*/ 21600 w 21600"/>
                <a:gd name="T12" fmla="*/ 21868 h 218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9"/>
                    <a:pt x="21599" y="21778"/>
                    <a:pt x="21598" y="21868"/>
                  </a:cubicBezTo>
                </a:path>
                <a:path w="21600" h="218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9"/>
                    <a:pt x="21599" y="21778"/>
                    <a:pt x="21598" y="218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1201E7-59D7-4B6F-B1B2-67E8F04E0EED}"/>
              </a:ext>
            </a:extLst>
          </p:cNvPr>
          <p:cNvGrpSpPr/>
          <p:nvPr/>
        </p:nvGrpSpPr>
        <p:grpSpPr>
          <a:xfrm>
            <a:off x="5612839" y="4349535"/>
            <a:ext cx="351098" cy="344085"/>
            <a:chOff x="6904038" y="1330325"/>
            <a:chExt cx="458787" cy="460375"/>
          </a:xfrm>
        </p:grpSpPr>
        <p:sp>
          <p:nvSpPr>
            <p:cNvPr id="42" name="Oval 331">
              <a:extLst>
                <a:ext uri="{FF2B5EF4-FFF2-40B4-BE49-F238E27FC236}">
                  <a16:creationId xmlns:a16="http://schemas.microsoft.com/office/drawing/2014/main" id="{5F00DD6A-1862-4F21-99C2-0DDD8EAB2F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907213" y="1330325"/>
              <a:ext cx="455612" cy="452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Arc 332">
              <a:extLst>
                <a:ext uri="{FF2B5EF4-FFF2-40B4-BE49-F238E27FC236}">
                  <a16:creationId xmlns:a16="http://schemas.microsoft.com/office/drawing/2014/main" id="{41E0A29B-3D67-44CD-8B1A-55E0326A522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904038" y="1335088"/>
              <a:ext cx="455612" cy="455612"/>
            </a:xfrm>
            <a:custGeom>
              <a:avLst/>
              <a:gdLst>
                <a:gd name="T0" fmla="*/ 25497955 w 43197"/>
                <a:gd name="T1" fmla="*/ 50677828 h 43200"/>
                <a:gd name="T2" fmla="*/ 50684860 w 43197"/>
                <a:gd name="T3" fmla="*/ 24921238 h 43200"/>
                <a:gd name="T4" fmla="*/ 25344207 w 43197"/>
                <a:gd name="T5" fmla="*/ 25338914 h 43200"/>
                <a:gd name="T6" fmla="*/ 0 60000 65536"/>
                <a:gd name="T7" fmla="*/ 0 60000 65536"/>
                <a:gd name="T8" fmla="*/ 0 60000 65536"/>
                <a:gd name="T9" fmla="*/ 0 w 43197"/>
                <a:gd name="T10" fmla="*/ 0 h 43200"/>
                <a:gd name="T11" fmla="*/ 43197 w 4319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43200" fill="none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</a:path>
                <a:path w="43197" h="43200" stroke="0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  <a:lnTo>
                    <a:pt x="21600" y="21600"/>
                  </a:lnTo>
                  <a:lnTo>
                    <a:pt x="21730" y="43199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4" name="Oval 336">
            <a:extLst>
              <a:ext uri="{FF2B5EF4-FFF2-40B4-BE49-F238E27FC236}">
                <a16:creationId xmlns:a16="http://schemas.microsoft.com/office/drawing/2014/main" id="{7BF2431F-77C3-4EF8-89ED-2D422656D0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24654" y="3903189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336">
            <a:extLst>
              <a:ext uri="{FF2B5EF4-FFF2-40B4-BE49-F238E27FC236}">
                <a16:creationId xmlns:a16="http://schemas.microsoft.com/office/drawing/2014/main" id="{7022E917-FA6C-4DB3-A474-A4E48F484C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89507" y="4353094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336">
            <a:extLst>
              <a:ext uri="{FF2B5EF4-FFF2-40B4-BE49-F238E27FC236}">
                <a16:creationId xmlns:a16="http://schemas.microsoft.com/office/drawing/2014/main" id="{C7E28BF5-291A-48C3-9687-CB7E79B6B5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89507" y="5274467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336">
            <a:extLst>
              <a:ext uri="{FF2B5EF4-FFF2-40B4-BE49-F238E27FC236}">
                <a16:creationId xmlns:a16="http://schemas.microsoft.com/office/drawing/2014/main" id="{81CBA4E5-AB67-4379-B86A-4AB2AA78BE7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214426" y="5730265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336">
            <a:extLst>
              <a:ext uri="{FF2B5EF4-FFF2-40B4-BE49-F238E27FC236}">
                <a16:creationId xmlns:a16="http://schemas.microsoft.com/office/drawing/2014/main" id="{4844169C-841E-4026-8948-F835A023664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214426" y="5274467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Oval 336">
            <a:extLst>
              <a:ext uri="{FF2B5EF4-FFF2-40B4-BE49-F238E27FC236}">
                <a16:creationId xmlns:a16="http://schemas.microsoft.com/office/drawing/2014/main" id="{0CC195EA-811C-465A-8068-32BA2210979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214426" y="3448190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336">
            <a:extLst>
              <a:ext uri="{FF2B5EF4-FFF2-40B4-BE49-F238E27FC236}">
                <a16:creationId xmlns:a16="http://schemas.microsoft.com/office/drawing/2014/main" id="{C0C47061-4880-42BE-8E4C-361E79562A6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0479" y="2985837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Oval 336">
            <a:extLst>
              <a:ext uri="{FF2B5EF4-FFF2-40B4-BE49-F238E27FC236}">
                <a16:creationId xmlns:a16="http://schemas.microsoft.com/office/drawing/2014/main" id="{4A654768-3844-4B52-BA7B-60AEFF54D46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0479" y="2535314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C6F0A46-348A-496E-B3F5-E10B3CE30406}"/>
              </a:ext>
            </a:extLst>
          </p:cNvPr>
          <p:cNvGrpSpPr/>
          <p:nvPr/>
        </p:nvGrpSpPr>
        <p:grpSpPr>
          <a:xfrm>
            <a:off x="4121617" y="4822573"/>
            <a:ext cx="351098" cy="344085"/>
            <a:chOff x="6904038" y="1330325"/>
            <a:chExt cx="458787" cy="460375"/>
          </a:xfrm>
        </p:grpSpPr>
        <p:sp>
          <p:nvSpPr>
            <p:cNvPr id="54" name="Oval 331">
              <a:extLst>
                <a:ext uri="{FF2B5EF4-FFF2-40B4-BE49-F238E27FC236}">
                  <a16:creationId xmlns:a16="http://schemas.microsoft.com/office/drawing/2014/main" id="{B96B6D0B-9416-45C1-821F-CEF4725951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907213" y="1330325"/>
              <a:ext cx="455612" cy="452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Arc 332">
              <a:extLst>
                <a:ext uri="{FF2B5EF4-FFF2-40B4-BE49-F238E27FC236}">
                  <a16:creationId xmlns:a16="http://schemas.microsoft.com/office/drawing/2014/main" id="{77B15F2C-34DB-4EAE-A0A9-9DD81ED425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904038" y="1335088"/>
              <a:ext cx="455612" cy="455612"/>
            </a:xfrm>
            <a:custGeom>
              <a:avLst/>
              <a:gdLst>
                <a:gd name="T0" fmla="*/ 25497955 w 43197"/>
                <a:gd name="T1" fmla="*/ 50677828 h 43200"/>
                <a:gd name="T2" fmla="*/ 50684860 w 43197"/>
                <a:gd name="T3" fmla="*/ 24921238 h 43200"/>
                <a:gd name="T4" fmla="*/ 25344207 w 43197"/>
                <a:gd name="T5" fmla="*/ 25338914 h 43200"/>
                <a:gd name="T6" fmla="*/ 0 60000 65536"/>
                <a:gd name="T7" fmla="*/ 0 60000 65536"/>
                <a:gd name="T8" fmla="*/ 0 60000 65536"/>
                <a:gd name="T9" fmla="*/ 0 w 43197"/>
                <a:gd name="T10" fmla="*/ 0 h 43200"/>
                <a:gd name="T11" fmla="*/ 43197 w 4319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43200" fill="none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</a:path>
                <a:path w="43197" h="43200" stroke="0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  <a:lnTo>
                    <a:pt x="21600" y="21600"/>
                  </a:lnTo>
                  <a:lnTo>
                    <a:pt x="21730" y="43199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732480-165B-49F4-A9A8-9E11E328A46A}"/>
              </a:ext>
            </a:extLst>
          </p:cNvPr>
          <p:cNvGrpSpPr/>
          <p:nvPr/>
        </p:nvGrpSpPr>
        <p:grpSpPr>
          <a:xfrm>
            <a:off x="9950618" y="3444631"/>
            <a:ext cx="351098" cy="344085"/>
            <a:chOff x="6904038" y="1330325"/>
            <a:chExt cx="458787" cy="460375"/>
          </a:xfrm>
        </p:grpSpPr>
        <p:sp>
          <p:nvSpPr>
            <p:cNvPr id="57" name="Oval 331">
              <a:extLst>
                <a:ext uri="{FF2B5EF4-FFF2-40B4-BE49-F238E27FC236}">
                  <a16:creationId xmlns:a16="http://schemas.microsoft.com/office/drawing/2014/main" id="{1D01B33E-5DA3-4562-BA76-9F7F56663C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907213" y="1330325"/>
              <a:ext cx="455612" cy="452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" name="Arc 332">
              <a:extLst>
                <a:ext uri="{FF2B5EF4-FFF2-40B4-BE49-F238E27FC236}">
                  <a16:creationId xmlns:a16="http://schemas.microsoft.com/office/drawing/2014/main" id="{E6AE2DC2-B83D-4EEA-AA76-2EABE818B42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904038" y="1335088"/>
              <a:ext cx="455612" cy="455612"/>
            </a:xfrm>
            <a:custGeom>
              <a:avLst/>
              <a:gdLst>
                <a:gd name="T0" fmla="*/ 25497955 w 43197"/>
                <a:gd name="T1" fmla="*/ 50677828 h 43200"/>
                <a:gd name="T2" fmla="*/ 50684860 w 43197"/>
                <a:gd name="T3" fmla="*/ 24921238 h 43200"/>
                <a:gd name="T4" fmla="*/ 25344207 w 43197"/>
                <a:gd name="T5" fmla="*/ 25338914 h 43200"/>
                <a:gd name="T6" fmla="*/ 0 60000 65536"/>
                <a:gd name="T7" fmla="*/ 0 60000 65536"/>
                <a:gd name="T8" fmla="*/ 0 60000 65536"/>
                <a:gd name="T9" fmla="*/ 0 w 43197"/>
                <a:gd name="T10" fmla="*/ 0 h 43200"/>
                <a:gd name="T11" fmla="*/ 43197 w 4319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43200" fill="none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</a:path>
                <a:path w="43197" h="43200" stroke="0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  <a:lnTo>
                    <a:pt x="21600" y="21600"/>
                  </a:lnTo>
                  <a:lnTo>
                    <a:pt x="21730" y="43199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EE570E1-F8E1-435C-B500-4236A0065741}"/>
              </a:ext>
            </a:extLst>
          </p:cNvPr>
          <p:cNvGrpSpPr/>
          <p:nvPr/>
        </p:nvGrpSpPr>
        <p:grpSpPr>
          <a:xfrm>
            <a:off x="2658657" y="4822573"/>
            <a:ext cx="348669" cy="344085"/>
            <a:chOff x="4616450" y="1330325"/>
            <a:chExt cx="455613" cy="460375"/>
          </a:xfrm>
        </p:grpSpPr>
        <p:sp>
          <p:nvSpPr>
            <p:cNvPr id="60" name="Oval 307">
              <a:extLst>
                <a:ext uri="{FF2B5EF4-FFF2-40B4-BE49-F238E27FC236}">
                  <a16:creationId xmlns:a16="http://schemas.microsoft.com/office/drawing/2014/main" id="{B23BD1A4-54A2-4841-9E54-BA038F40E8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Arc 308">
              <a:extLst>
                <a:ext uri="{FF2B5EF4-FFF2-40B4-BE49-F238E27FC236}">
                  <a16:creationId xmlns:a16="http://schemas.microsoft.com/office/drawing/2014/main" id="{4F88B838-2FC3-44DD-A362-AE72DA011F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6717F59-F0D4-4F63-B3C3-1773918E837A}"/>
              </a:ext>
            </a:extLst>
          </p:cNvPr>
          <p:cNvGrpSpPr/>
          <p:nvPr/>
        </p:nvGrpSpPr>
        <p:grpSpPr>
          <a:xfrm>
            <a:off x="9951833" y="4349535"/>
            <a:ext cx="348669" cy="344085"/>
            <a:chOff x="4616450" y="1330325"/>
            <a:chExt cx="455613" cy="460375"/>
          </a:xfrm>
        </p:grpSpPr>
        <p:sp>
          <p:nvSpPr>
            <p:cNvPr id="63" name="Oval 307">
              <a:extLst>
                <a:ext uri="{FF2B5EF4-FFF2-40B4-BE49-F238E27FC236}">
                  <a16:creationId xmlns:a16="http://schemas.microsoft.com/office/drawing/2014/main" id="{2B7B3948-55DC-42F9-8FDA-A7339E0C6C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4" name="Arc 308">
              <a:extLst>
                <a:ext uri="{FF2B5EF4-FFF2-40B4-BE49-F238E27FC236}">
                  <a16:creationId xmlns:a16="http://schemas.microsoft.com/office/drawing/2014/main" id="{2BCB6D8D-20D0-4F8D-9C4D-50A3C16080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DCC244-C8C8-42B3-A401-2EF00FB161C6}"/>
              </a:ext>
            </a:extLst>
          </p:cNvPr>
          <p:cNvGrpSpPr/>
          <p:nvPr/>
        </p:nvGrpSpPr>
        <p:grpSpPr>
          <a:xfrm>
            <a:off x="7031361" y="4349535"/>
            <a:ext cx="348669" cy="344085"/>
            <a:chOff x="4616450" y="1330325"/>
            <a:chExt cx="455613" cy="460375"/>
          </a:xfrm>
        </p:grpSpPr>
        <p:sp>
          <p:nvSpPr>
            <p:cNvPr id="66" name="Oval 307">
              <a:extLst>
                <a:ext uri="{FF2B5EF4-FFF2-40B4-BE49-F238E27FC236}">
                  <a16:creationId xmlns:a16="http://schemas.microsoft.com/office/drawing/2014/main" id="{68E9893C-8954-4C2A-88A0-5821AAE830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7" name="Arc 308">
              <a:extLst>
                <a:ext uri="{FF2B5EF4-FFF2-40B4-BE49-F238E27FC236}">
                  <a16:creationId xmlns:a16="http://schemas.microsoft.com/office/drawing/2014/main" id="{F02DA3E2-19DF-4FA5-A8E0-153D9D8A3D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43DA04-DE25-434C-8CA0-3507F18826FE}"/>
              </a:ext>
            </a:extLst>
          </p:cNvPr>
          <p:cNvGrpSpPr/>
          <p:nvPr/>
        </p:nvGrpSpPr>
        <p:grpSpPr>
          <a:xfrm>
            <a:off x="8487685" y="3899630"/>
            <a:ext cx="348669" cy="344085"/>
            <a:chOff x="4616450" y="1330325"/>
            <a:chExt cx="455613" cy="460375"/>
          </a:xfrm>
        </p:grpSpPr>
        <p:sp>
          <p:nvSpPr>
            <p:cNvPr id="69" name="Oval 307">
              <a:extLst>
                <a:ext uri="{FF2B5EF4-FFF2-40B4-BE49-F238E27FC236}">
                  <a16:creationId xmlns:a16="http://schemas.microsoft.com/office/drawing/2014/main" id="{84B61790-EE93-456B-857E-086ABB037C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0" name="Arc 308">
              <a:extLst>
                <a:ext uri="{FF2B5EF4-FFF2-40B4-BE49-F238E27FC236}">
                  <a16:creationId xmlns:a16="http://schemas.microsoft.com/office/drawing/2014/main" id="{2925A18B-94B7-49F2-8E1A-199DAE212C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A8515A3-95C6-4F46-8B11-82B07306B769}"/>
              </a:ext>
            </a:extLst>
          </p:cNvPr>
          <p:cNvGrpSpPr/>
          <p:nvPr/>
        </p:nvGrpSpPr>
        <p:grpSpPr>
          <a:xfrm>
            <a:off x="5614054" y="3899630"/>
            <a:ext cx="348669" cy="344085"/>
            <a:chOff x="4616450" y="1330325"/>
            <a:chExt cx="455613" cy="460375"/>
          </a:xfrm>
        </p:grpSpPr>
        <p:sp>
          <p:nvSpPr>
            <p:cNvPr id="72" name="Oval 307">
              <a:extLst>
                <a:ext uri="{FF2B5EF4-FFF2-40B4-BE49-F238E27FC236}">
                  <a16:creationId xmlns:a16="http://schemas.microsoft.com/office/drawing/2014/main" id="{88B92208-8846-482E-B8B3-41223C149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3" name="Arc 308">
              <a:extLst>
                <a:ext uri="{FF2B5EF4-FFF2-40B4-BE49-F238E27FC236}">
                  <a16:creationId xmlns:a16="http://schemas.microsoft.com/office/drawing/2014/main" id="{3A5160A6-7B83-4016-ADB6-55251E3F24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7C14538-4937-473D-9037-DF2A44FE209B}"/>
              </a:ext>
            </a:extLst>
          </p:cNvPr>
          <p:cNvGrpSpPr/>
          <p:nvPr/>
        </p:nvGrpSpPr>
        <p:grpSpPr>
          <a:xfrm>
            <a:off x="4122832" y="3444631"/>
            <a:ext cx="348669" cy="344085"/>
            <a:chOff x="4616450" y="1330325"/>
            <a:chExt cx="455613" cy="460375"/>
          </a:xfrm>
        </p:grpSpPr>
        <p:sp>
          <p:nvSpPr>
            <p:cNvPr id="75" name="Oval 307">
              <a:extLst>
                <a:ext uri="{FF2B5EF4-FFF2-40B4-BE49-F238E27FC236}">
                  <a16:creationId xmlns:a16="http://schemas.microsoft.com/office/drawing/2014/main" id="{53FF18D2-B56A-472C-BFC6-04F767CDBD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6" name="Arc 308">
              <a:extLst>
                <a:ext uri="{FF2B5EF4-FFF2-40B4-BE49-F238E27FC236}">
                  <a16:creationId xmlns:a16="http://schemas.microsoft.com/office/drawing/2014/main" id="{FFF1DA93-0F67-4040-8D33-FFBD338DA1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A38ED3-201F-4F07-8ADA-86C8CA2530D3}"/>
              </a:ext>
            </a:extLst>
          </p:cNvPr>
          <p:cNvGrpSpPr/>
          <p:nvPr/>
        </p:nvGrpSpPr>
        <p:grpSpPr>
          <a:xfrm>
            <a:off x="5612839" y="3444631"/>
            <a:ext cx="351098" cy="344085"/>
            <a:chOff x="6904038" y="1330325"/>
            <a:chExt cx="458787" cy="460375"/>
          </a:xfrm>
        </p:grpSpPr>
        <p:sp>
          <p:nvSpPr>
            <p:cNvPr id="78" name="Oval 331">
              <a:extLst>
                <a:ext uri="{FF2B5EF4-FFF2-40B4-BE49-F238E27FC236}">
                  <a16:creationId xmlns:a16="http://schemas.microsoft.com/office/drawing/2014/main" id="{03629BA1-739D-4D80-B931-DB5422FAAD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907213" y="1330325"/>
              <a:ext cx="455612" cy="452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Arc 332">
              <a:extLst>
                <a:ext uri="{FF2B5EF4-FFF2-40B4-BE49-F238E27FC236}">
                  <a16:creationId xmlns:a16="http://schemas.microsoft.com/office/drawing/2014/main" id="{10BEFD7A-BB4E-419C-A069-729AC97B87C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904038" y="1335088"/>
              <a:ext cx="455612" cy="455612"/>
            </a:xfrm>
            <a:custGeom>
              <a:avLst/>
              <a:gdLst>
                <a:gd name="T0" fmla="*/ 25497955 w 43197"/>
                <a:gd name="T1" fmla="*/ 50677828 h 43200"/>
                <a:gd name="T2" fmla="*/ 50684860 w 43197"/>
                <a:gd name="T3" fmla="*/ 24921238 h 43200"/>
                <a:gd name="T4" fmla="*/ 25344207 w 43197"/>
                <a:gd name="T5" fmla="*/ 25338914 h 43200"/>
                <a:gd name="T6" fmla="*/ 0 60000 65536"/>
                <a:gd name="T7" fmla="*/ 0 60000 65536"/>
                <a:gd name="T8" fmla="*/ 0 60000 65536"/>
                <a:gd name="T9" fmla="*/ 0 w 43197"/>
                <a:gd name="T10" fmla="*/ 0 h 43200"/>
                <a:gd name="T11" fmla="*/ 43197 w 4319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43200" fill="none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</a:path>
                <a:path w="43197" h="43200" stroke="0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  <a:lnTo>
                    <a:pt x="21600" y="21600"/>
                  </a:lnTo>
                  <a:lnTo>
                    <a:pt x="21730" y="43199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80" name="Oval 336">
            <a:extLst>
              <a:ext uri="{FF2B5EF4-FFF2-40B4-BE49-F238E27FC236}">
                <a16:creationId xmlns:a16="http://schemas.microsoft.com/office/drawing/2014/main" id="{4D67E51F-AFC4-4226-91FF-1DC74FB1A4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89507" y="3448190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Oval 336">
            <a:extLst>
              <a:ext uri="{FF2B5EF4-FFF2-40B4-BE49-F238E27FC236}">
                <a16:creationId xmlns:a16="http://schemas.microsoft.com/office/drawing/2014/main" id="{B492F5F9-AB8C-4693-8935-F2DB763C28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33183" y="3448190"/>
            <a:ext cx="345024" cy="336966"/>
          </a:xfrm>
          <a:prstGeom prst="ellipse">
            <a:avLst/>
          </a:prstGeom>
          <a:solidFill>
            <a:srgbClr val="0673AE"/>
          </a:solidFill>
          <a:ln w="9525">
            <a:solidFill>
              <a:srgbClr val="0673AE"/>
            </a:solidFill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C74FF-C4E3-4A7D-A3FC-7FC8F244EA62}"/>
              </a:ext>
            </a:extLst>
          </p:cNvPr>
          <p:cNvGrpSpPr/>
          <p:nvPr/>
        </p:nvGrpSpPr>
        <p:grpSpPr>
          <a:xfrm>
            <a:off x="7030146" y="5270908"/>
            <a:ext cx="351098" cy="344085"/>
            <a:chOff x="6904038" y="1330325"/>
            <a:chExt cx="458787" cy="460375"/>
          </a:xfrm>
        </p:grpSpPr>
        <p:sp>
          <p:nvSpPr>
            <p:cNvPr id="83" name="Oval 331">
              <a:extLst>
                <a:ext uri="{FF2B5EF4-FFF2-40B4-BE49-F238E27FC236}">
                  <a16:creationId xmlns:a16="http://schemas.microsoft.com/office/drawing/2014/main" id="{E96D46BE-B47B-4D14-82EA-DF80C91B07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907213" y="1330325"/>
              <a:ext cx="455612" cy="452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Arc 332">
              <a:extLst>
                <a:ext uri="{FF2B5EF4-FFF2-40B4-BE49-F238E27FC236}">
                  <a16:creationId xmlns:a16="http://schemas.microsoft.com/office/drawing/2014/main" id="{41217054-4778-4ACE-A13D-1810BAF0EB0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904038" y="1335088"/>
              <a:ext cx="455612" cy="455612"/>
            </a:xfrm>
            <a:custGeom>
              <a:avLst/>
              <a:gdLst>
                <a:gd name="T0" fmla="*/ 25497955 w 43197"/>
                <a:gd name="T1" fmla="*/ 50677828 h 43200"/>
                <a:gd name="T2" fmla="*/ 50684860 w 43197"/>
                <a:gd name="T3" fmla="*/ 24921238 h 43200"/>
                <a:gd name="T4" fmla="*/ 25344207 w 43197"/>
                <a:gd name="T5" fmla="*/ 25338914 h 43200"/>
                <a:gd name="T6" fmla="*/ 0 60000 65536"/>
                <a:gd name="T7" fmla="*/ 0 60000 65536"/>
                <a:gd name="T8" fmla="*/ 0 60000 65536"/>
                <a:gd name="T9" fmla="*/ 0 w 43197"/>
                <a:gd name="T10" fmla="*/ 0 h 43200"/>
                <a:gd name="T11" fmla="*/ 43197 w 4319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43200" fill="none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</a:path>
                <a:path w="43197" h="43200" stroke="0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  <a:lnTo>
                    <a:pt x="21600" y="21600"/>
                  </a:lnTo>
                  <a:lnTo>
                    <a:pt x="21730" y="43199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F50BFC-411E-4479-A442-E0F7FD66B6E0}"/>
              </a:ext>
            </a:extLst>
          </p:cNvPr>
          <p:cNvGrpSpPr/>
          <p:nvPr/>
        </p:nvGrpSpPr>
        <p:grpSpPr>
          <a:xfrm>
            <a:off x="7031361" y="5726706"/>
            <a:ext cx="348669" cy="344085"/>
            <a:chOff x="4616450" y="1330325"/>
            <a:chExt cx="455613" cy="460375"/>
          </a:xfrm>
        </p:grpSpPr>
        <p:sp>
          <p:nvSpPr>
            <p:cNvPr id="86" name="Oval 307">
              <a:extLst>
                <a:ext uri="{FF2B5EF4-FFF2-40B4-BE49-F238E27FC236}">
                  <a16:creationId xmlns:a16="http://schemas.microsoft.com/office/drawing/2014/main" id="{D067333C-761A-4A9C-84D8-F1CB0868CA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7" name="Arc 308">
              <a:extLst>
                <a:ext uri="{FF2B5EF4-FFF2-40B4-BE49-F238E27FC236}">
                  <a16:creationId xmlns:a16="http://schemas.microsoft.com/office/drawing/2014/main" id="{3F367B17-A1ED-461A-A66C-6BC7859288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E7EB5BD-6569-4AA0-BC54-DC2AD6A3F81E}"/>
              </a:ext>
            </a:extLst>
          </p:cNvPr>
          <p:cNvGrpSpPr/>
          <p:nvPr/>
        </p:nvGrpSpPr>
        <p:grpSpPr>
          <a:xfrm>
            <a:off x="8487685" y="5726706"/>
            <a:ext cx="348669" cy="344085"/>
            <a:chOff x="4616450" y="1330325"/>
            <a:chExt cx="455613" cy="460375"/>
          </a:xfrm>
        </p:grpSpPr>
        <p:sp>
          <p:nvSpPr>
            <p:cNvPr id="89" name="Oval 307">
              <a:extLst>
                <a:ext uri="{FF2B5EF4-FFF2-40B4-BE49-F238E27FC236}">
                  <a16:creationId xmlns:a16="http://schemas.microsoft.com/office/drawing/2014/main" id="{C1832668-C041-4FC5-B8DD-74572442A7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Arc 308">
              <a:extLst>
                <a:ext uri="{FF2B5EF4-FFF2-40B4-BE49-F238E27FC236}">
                  <a16:creationId xmlns:a16="http://schemas.microsoft.com/office/drawing/2014/main" id="{77DB084D-6962-4FAD-936E-B82EBDA34E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F3D19E-95C8-4D9B-A104-790B159B71AA}"/>
              </a:ext>
            </a:extLst>
          </p:cNvPr>
          <p:cNvGrpSpPr/>
          <p:nvPr/>
        </p:nvGrpSpPr>
        <p:grpSpPr>
          <a:xfrm>
            <a:off x="9951833" y="5726706"/>
            <a:ext cx="348669" cy="344085"/>
            <a:chOff x="4616450" y="1330325"/>
            <a:chExt cx="455613" cy="460375"/>
          </a:xfrm>
        </p:grpSpPr>
        <p:sp>
          <p:nvSpPr>
            <p:cNvPr id="92" name="Oval 307">
              <a:extLst>
                <a:ext uri="{FF2B5EF4-FFF2-40B4-BE49-F238E27FC236}">
                  <a16:creationId xmlns:a16="http://schemas.microsoft.com/office/drawing/2014/main" id="{FDBD1A41-7C1A-401A-8AF8-1DA03E012F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3" name="Arc 308">
              <a:extLst>
                <a:ext uri="{FF2B5EF4-FFF2-40B4-BE49-F238E27FC236}">
                  <a16:creationId xmlns:a16="http://schemas.microsoft.com/office/drawing/2014/main" id="{A5180405-1736-4796-9720-29802E1532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991853A-2AA4-4FF0-B2BE-EAA302CCF3D5}"/>
              </a:ext>
            </a:extLst>
          </p:cNvPr>
          <p:cNvGrpSpPr/>
          <p:nvPr/>
        </p:nvGrpSpPr>
        <p:grpSpPr>
          <a:xfrm>
            <a:off x="9951833" y="5270908"/>
            <a:ext cx="348669" cy="344085"/>
            <a:chOff x="4616450" y="1330325"/>
            <a:chExt cx="455613" cy="460375"/>
          </a:xfrm>
        </p:grpSpPr>
        <p:sp>
          <p:nvSpPr>
            <p:cNvPr id="95" name="Oval 307">
              <a:extLst>
                <a:ext uri="{FF2B5EF4-FFF2-40B4-BE49-F238E27FC236}">
                  <a16:creationId xmlns:a16="http://schemas.microsoft.com/office/drawing/2014/main" id="{316BDBD5-9A55-4F07-935B-61B86580B4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6" name="Arc 308">
              <a:extLst>
                <a:ext uri="{FF2B5EF4-FFF2-40B4-BE49-F238E27FC236}">
                  <a16:creationId xmlns:a16="http://schemas.microsoft.com/office/drawing/2014/main" id="{E7570F3E-669F-4789-A81B-26B9DB3292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A643A54-5605-482B-BFCC-F738F2E311CD}"/>
              </a:ext>
            </a:extLst>
          </p:cNvPr>
          <p:cNvGrpSpPr/>
          <p:nvPr/>
        </p:nvGrpSpPr>
        <p:grpSpPr>
          <a:xfrm>
            <a:off x="9953655" y="3903189"/>
            <a:ext cx="345024" cy="336966"/>
            <a:chOff x="1193800" y="1335088"/>
            <a:chExt cx="450850" cy="450850"/>
          </a:xfrm>
        </p:grpSpPr>
        <p:sp>
          <p:nvSpPr>
            <p:cNvPr id="98" name="Oval 319">
              <a:extLst>
                <a:ext uri="{FF2B5EF4-FFF2-40B4-BE49-F238E27FC236}">
                  <a16:creationId xmlns:a16="http://schemas.microsoft.com/office/drawing/2014/main" id="{78190839-0BCA-4E04-8406-A09F5EEF5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1335088"/>
              <a:ext cx="450850" cy="4508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9" name="Arc 320">
              <a:extLst>
                <a:ext uri="{FF2B5EF4-FFF2-40B4-BE49-F238E27FC236}">
                  <a16:creationId xmlns:a16="http://schemas.microsoft.com/office/drawing/2014/main" id="{38208F12-B43B-4D35-B0FD-667F51FF8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225" y="1335088"/>
              <a:ext cx="225425" cy="225425"/>
            </a:xfrm>
            <a:custGeom>
              <a:avLst/>
              <a:gdLst>
                <a:gd name="T0" fmla="*/ 0 w 21600"/>
                <a:gd name="T1" fmla="*/ 0 h 21868"/>
                <a:gd name="T2" fmla="*/ 24550379 w 21600"/>
                <a:gd name="T3" fmla="*/ 23954550 h 21868"/>
                <a:gd name="T4" fmla="*/ 0 w 21600"/>
                <a:gd name="T5" fmla="*/ 23660945 h 218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68"/>
                <a:gd name="T11" fmla="*/ 21600 w 21600"/>
                <a:gd name="T12" fmla="*/ 21868 h 218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9"/>
                    <a:pt x="21599" y="21778"/>
                    <a:pt x="21598" y="21868"/>
                  </a:cubicBezTo>
                </a:path>
                <a:path w="21600" h="218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9"/>
                    <a:pt x="21599" y="21778"/>
                    <a:pt x="21598" y="218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C47CF9D-2FA1-4E5D-B63C-A1B8E53E5FE6}"/>
              </a:ext>
            </a:extLst>
          </p:cNvPr>
          <p:cNvGrpSpPr/>
          <p:nvPr/>
        </p:nvGrpSpPr>
        <p:grpSpPr>
          <a:xfrm>
            <a:off x="11214426" y="3903189"/>
            <a:ext cx="345024" cy="336966"/>
            <a:chOff x="1193800" y="1335088"/>
            <a:chExt cx="450850" cy="450850"/>
          </a:xfrm>
        </p:grpSpPr>
        <p:sp>
          <p:nvSpPr>
            <p:cNvPr id="101" name="Oval 319">
              <a:extLst>
                <a:ext uri="{FF2B5EF4-FFF2-40B4-BE49-F238E27FC236}">
                  <a16:creationId xmlns:a16="http://schemas.microsoft.com/office/drawing/2014/main" id="{020293C8-D2D0-4259-801A-0FF270413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1335088"/>
              <a:ext cx="450850" cy="4508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2" name="Arc 320">
              <a:extLst>
                <a:ext uri="{FF2B5EF4-FFF2-40B4-BE49-F238E27FC236}">
                  <a16:creationId xmlns:a16="http://schemas.microsoft.com/office/drawing/2014/main" id="{8EE4B0E1-F6A3-4251-A7BE-14C21BE9F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225" y="1335088"/>
              <a:ext cx="225425" cy="225425"/>
            </a:xfrm>
            <a:custGeom>
              <a:avLst/>
              <a:gdLst>
                <a:gd name="T0" fmla="*/ 0 w 21600"/>
                <a:gd name="T1" fmla="*/ 0 h 21868"/>
                <a:gd name="T2" fmla="*/ 24550379 w 21600"/>
                <a:gd name="T3" fmla="*/ 23954550 h 21868"/>
                <a:gd name="T4" fmla="*/ 0 w 21600"/>
                <a:gd name="T5" fmla="*/ 23660945 h 218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68"/>
                <a:gd name="T11" fmla="*/ 21600 w 21600"/>
                <a:gd name="T12" fmla="*/ 21868 h 218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9"/>
                    <a:pt x="21599" y="21778"/>
                    <a:pt x="21598" y="21868"/>
                  </a:cubicBezTo>
                </a:path>
                <a:path w="21600" h="218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9"/>
                    <a:pt x="21599" y="21778"/>
                    <a:pt x="21598" y="218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D8B1951-C361-40E6-803C-124998FB0517}"/>
              </a:ext>
            </a:extLst>
          </p:cNvPr>
          <p:cNvGrpSpPr/>
          <p:nvPr/>
        </p:nvGrpSpPr>
        <p:grpSpPr>
          <a:xfrm>
            <a:off x="4124654" y="5730265"/>
            <a:ext cx="345024" cy="336966"/>
            <a:chOff x="1193800" y="1335088"/>
            <a:chExt cx="450850" cy="450850"/>
          </a:xfrm>
        </p:grpSpPr>
        <p:sp>
          <p:nvSpPr>
            <p:cNvPr id="104" name="Oval 319">
              <a:extLst>
                <a:ext uri="{FF2B5EF4-FFF2-40B4-BE49-F238E27FC236}">
                  <a16:creationId xmlns:a16="http://schemas.microsoft.com/office/drawing/2014/main" id="{E3DDEDA7-3C32-47C6-8D08-37BED8F9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1335088"/>
              <a:ext cx="450850" cy="4508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5" name="Arc 320">
              <a:extLst>
                <a:ext uri="{FF2B5EF4-FFF2-40B4-BE49-F238E27FC236}">
                  <a16:creationId xmlns:a16="http://schemas.microsoft.com/office/drawing/2014/main" id="{571C2291-E12D-4483-9778-B90DE462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225" y="1335088"/>
              <a:ext cx="225425" cy="225425"/>
            </a:xfrm>
            <a:custGeom>
              <a:avLst/>
              <a:gdLst>
                <a:gd name="T0" fmla="*/ 0 w 21600"/>
                <a:gd name="T1" fmla="*/ 0 h 21868"/>
                <a:gd name="T2" fmla="*/ 24550379 w 21600"/>
                <a:gd name="T3" fmla="*/ 23954550 h 21868"/>
                <a:gd name="T4" fmla="*/ 0 w 21600"/>
                <a:gd name="T5" fmla="*/ 23660945 h 218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68"/>
                <a:gd name="T11" fmla="*/ 21600 w 21600"/>
                <a:gd name="T12" fmla="*/ 21868 h 218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9"/>
                    <a:pt x="21599" y="21778"/>
                    <a:pt x="21598" y="21868"/>
                  </a:cubicBezTo>
                </a:path>
                <a:path w="21600" h="218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9"/>
                    <a:pt x="21599" y="21778"/>
                    <a:pt x="21598" y="218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E1ECAC1-8B47-4BFD-AA73-6D227206D2B8}"/>
              </a:ext>
            </a:extLst>
          </p:cNvPr>
          <p:cNvGrpSpPr/>
          <p:nvPr/>
        </p:nvGrpSpPr>
        <p:grpSpPr>
          <a:xfrm>
            <a:off x="11212604" y="4822573"/>
            <a:ext cx="348669" cy="344085"/>
            <a:chOff x="4616450" y="1330325"/>
            <a:chExt cx="455613" cy="460375"/>
          </a:xfrm>
        </p:grpSpPr>
        <p:sp>
          <p:nvSpPr>
            <p:cNvPr id="107" name="Oval 307">
              <a:extLst>
                <a:ext uri="{FF2B5EF4-FFF2-40B4-BE49-F238E27FC236}">
                  <a16:creationId xmlns:a16="http://schemas.microsoft.com/office/drawing/2014/main" id="{9FCEE98C-A630-4C36-B6A9-1501F9FEAE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8" name="Arc 308">
              <a:extLst>
                <a:ext uri="{FF2B5EF4-FFF2-40B4-BE49-F238E27FC236}">
                  <a16:creationId xmlns:a16="http://schemas.microsoft.com/office/drawing/2014/main" id="{C834525F-610E-4EB4-9174-BE8811030A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6078679-5F1B-4ACC-A1D1-B3CB1D99E4A8}"/>
              </a:ext>
            </a:extLst>
          </p:cNvPr>
          <p:cNvGrpSpPr/>
          <p:nvPr/>
        </p:nvGrpSpPr>
        <p:grpSpPr>
          <a:xfrm>
            <a:off x="2658657" y="3444631"/>
            <a:ext cx="348669" cy="344085"/>
            <a:chOff x="4616450" y="1330325"/>
            <a:chExt cx="455613" cy="460375"/>
          </a:xfrm>
        </p:grpSpPr>
        <p:sp>
          <p:nvSpPr>
            <p:cNvPr id="113" name="Oval 307">
              <a:extLst>
                <a:ext uri="{FF2B5EF4-FFF2-40B4-BE49-F238E27FC236}">
                  <a16:creationId xmlns:a16="http://schemas.microsoft.com/office/drawing/2014/main" id="{8D8D5CCA-CEC8-4821-A140-456148D4B0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8038" y="1328737"/>
              <a:ext cx="452438" cy="455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4" name="Arc 308">
              <a:extLst>
                <a:ext uri="{FF2B5EF4-FFF2-40B4-BE49-F238E27FC236}">
                  <a16:creationId xmlns:a16="http://schemas.microsoft.com/office/drawing/2014/main" id="{26C51858-10D1-4F8B-9D06-B96229E4980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25988" y="1447800"/>
              <a:ext cx="233362" cy="452438"/>
            </a:xfrm>
            <a:custGeom>
              <a:avLst/>
              <a:gdLst>
                <a:gd name="T0" fmla="*/ 0 w 22026"/>
                <a:gd name="T1" fmla="*/ 4608 h 43200"/>
                <a:gd name="T2" fmla="*/ 427004 w 22026"/>
                <a:gd name="T3" fmla="*/ 49626050 h 43200"/>
                <a:gd name="T4" fmla="*/ 506592 w 22026"/>
                <a:gd name="T5" fmla="*/ 24813030 h 43200"/>
                <a:gd name="T6" fmla="*/ 0 60000 65536"/>
                <a:gd name="T7" fmla="*/ 0 60000 65536"/>
                <a:gd name="T8" fmla="*/ 0 60000 65536"/>
                <a:gd name="T9" fmla="*/ 0 w 22026"/>
                <a:gd name="T10" fmla="*/ 0 h 43200"/>
                <a:gd name="T11" fmla="*/ 22026 w 22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6" h="4320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</a:path>
                <a:path w="22026" h="43200" stroke="0" extrusionOk="0">
                  <a:moveTo>
                    <a:pt x="0" y="4"/>
                  </a:moveTo>
                  <a:cubicBezTo>
                    <a:pt x="141" y="1"/>
                    <a:pt x="283" y="-1"/>
                    <a:pt x="426" y="0"/>
                  </a:cubicBezTo>
                  <a:cubicBezTo>
                    <a:pt x="12355" y="0"/>
                    <a:pt x="22026" y="9670"/>
                    <a:pt x="22026" y="21600"/>
                  </a:cubicBezTo>
                  <a:cubicBezTo>
                    <a:pt x="22026" y="33529"/>
                    <a:pt x="12355" y="43200"/>
                    <a:pt x="426" y="43200"/>
                  </a:cubicBezTo>
                  <a:cubicBezTo>
                    <a:pt x="403" y="43200"/>
                    <a:pt x="381" y="43199"/>
                    <a:pt x="359" y="43199"/>
                  </a:cubicBezTo>
                  <a:lnTo>
                    <a:pt x="426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F3AC56B-C2AB-4943-BFD3-CD2DCD2EB84F}"/>
              </a:ext>
            </a:extLst>
          </p:cNvPr>
          <p:cNvGrpSpPr/>
          <p:nvPr/>
        </p:nvGrpSpPr>
        <p:grpSpPr>
          <a:xfrm>
            <a:off x="7030146" y="3899630"/>
            <a:ext cx="351098" cy="344085"/>
            <a:chOff x="6904038" y="1330325"/>
            <a:chExt cx="458787" cy="460375"/>
          </a:xfrm>
        </p:grpSpPr>
        <p:sp>
          <p:nvSpPr>
            <p:cNvPr id="116" name="Oval 331">
              <a:extLst>
                <a:ext uri="{FF2B5EF4-FFF2-40B4-BE49-F238E27FC236}">
                  <a16:creationId xmlns:a16="http://schemas.microsoft.com/office/drawing/2014/main" id="{9474C41D-B236-4B0F-89D6-F221A354CA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907213" y="1330325"/>
              <a:ext cx="455612" cy="452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7" name="Arc 332">
              <a:extLst>
                <a:ext uri="{FF2B5EF4-FFF2-40B4-BE49-F238E27FC236}">
                  <a16:creationId xmlns:a16="http://schemas.microsoft.com/office/drawing/2014/main" id="{AB14314E-6CF5-4044-BE90-787A3245970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904038" y="1335088"/>
              <a:ext cx="455612" cy="455612"/>
            </a:xfrm>
            <a:custGeom>
              <a:avLst/>
              <a:gdLst>
                <a:gd name="T0" fmla="*/ 25497955 w 43197"/>
                <a:gd name="T1" fmla="*/ 50677828 h 43200"/>
                <a:gd name="T2" fmla="*/ 50684860 w 43197"/>
                <a:gd name="T3" fmla="*/ 24921238 h 43200"/>
                <a:gd name="T4" fmla="*/ 25344207 w 43197"/>
                <a:gd name="T5" fmla="*/ 25338914 h 43200"/>
                <a:gd name="T6" fmla="*/ 0 60000 65536"/>
                <a:gd name="T7" fmla="*/ 0 60000 65536"/>
                <a:gd name="T8" fmla="*/ 0 60000 65536"/>
                <a:gd name="T9" fmla="*/ 0 w 43197"/>
                <a:gd name="T10" fmla="*/ 0 h 43200"/>
                <a:gd name="T11" fmla="*/ 43197 w 4319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43200" fill="none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</a:path>
                <a:path w="43197" h="43200" stroke="0" extrusionOk="0">
                  <a:moveTo>
                    <a:pt x="21730" y="43199"/>
                  </a:moveTo>
                  <a:cubicBezTo>
                    <a:pt x="21687" y="43199"/>
                    <a:pt x="2164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90" y="-1"/>
                    <a:pt x="43002" y="9455"/>
                    <a:pt x="43197" y="21243"/>
                  </a:cubicBezTo>
                  <a:lnTo>
                    <a:pt x="21600" y="21600"/>
                  </a:lnTo>
                  <a:lnTo>
                    <a:pt x="21730" y="43199"/>
                  </a:lnTo>
                  <a:close/>
                </a:path>
              </a:pathLst>
            </a:custGeom>
            <a:solidFill>
              <a:srgbClr val="0673AE"/>
            </a:solidFill>
            <a:ln w="9525">
              <a:solidFill>
                <a:srgbClr val="0673A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DD9432-45F2-43F1-A41A-B7E17EEC832C}"/>
              </a:ext>
            </a:extLst>
          </p:cNvPr>
          <p:cNvCxnSpPr>
            <a:cxnSpLocks/>
          </p:cNvCxnSpPr>
          <p:nvPr/>
        </p:nvCxnSpPr>
        <p:spPr>
          <a:xfrm>
            <a:off x="2824092" y="2703797"/>
            <a:ext cx="8562846" cy="0"/>
          </a:xfrm>
          <a:prstGeom prst="straightConnector1">
            <a:avLst/>
          </a:prstGeom>
          <a:ln w="762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7FABAF5-CEED-4389-B6DF-A181D8972ABF}"/>
              </a:ext>
            </a:extLst>
          </p:cNvPr>
          <p:cNvCxnSpPr>
            <a:cxnSpLocks/>
          </p:cNvCxnSpPr>
          <p:nvPr/>
        </p:nvCxnSpPr>
        <p:spPr>
          <a:xfrm>
            <a:off x="2835812" y="3137552"/>
            <a:ext cx="8562846" cy="0"/>
          </a:xfrm>
          <a:prstGeom prst="straightConnector1">
            <a:avLst/>
          </a:prstGeom>
          <a:ln w="762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0D5D93-9E67-4592-83C6-66D1D120BC11}"/>
              </a:ext>
            </a:extLst>
          </p:cNvPr>
          <p:cNvSpPr txBox="1"/>
          <p:nvPr/>
        </p:nvSpPr>
        <p:spPr>
          <a:xfrm>
            <a:off x="6434287" y="2422442"/>
            <a:ext cx="133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Foundational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F16070F-E174-4708-A1CD-A34FA18B710B}"/>
              </a:ext>
            </a:extLst>
          </p:cNvPr>
          <p:cNvSpPr txBox="1"/>
          <p:nvPr/>
        </p:nvSpPr>
        <p:spPr>
          <a:xfrm>
            <a:off x="4265516" y="2842129"/>
            <a:ext cx="5994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Foundational Plus Build-Out Into New Apps/Around Legacy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B436E-CE2B-418F-A0A8-A25CEBB02236}"/>
              </a:ext>
            </a:extLst>
          </p:cNvPr>
          <p:cNvSpPr txBox="1"/>
          <p:nvPr/>
        </p:nvSpPr>
        <p:spPr>
          <a:xfrm>
            <a:off x="2287174" y="6246057"/>
            <a:ext cx="954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Note: Data Governance &amp; Data Cleansing are integral Foundational capabilities implicit to delivering the above outcomes</a:t>
            </a:r>
          </a:p>
        </p:txBody>
      </p:sp>
    </p:spTree>
    <p:extLst>
      <p:ext uri="{BB962C8B-B14F-4D97-AF65-F5344CB8AC3E}">
        <p14:creationId xmlns:p14="http://schemas.microsoft.com/office/powerpoint/2010/main" val="3557850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heme/theme1.xml><?xml version="1.0" encoding="utf-8"?>
<a:theme xmlns:a="http://schemas.openxmlformats.org/drawingml/2006/main" name="2013 Capgemini Template">
  <a:themeElements>
    <a:clrScheme name="Custom 13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 Layouts">
  <a:themeElements>
    <a:clrScheme name="Custom 16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C2CF00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pgemini 2017" id="{9B3BBDC0-3519-4852-B640-78F21BC104E4}" vid="{E670DD4E-0851-4692-AA31-B3BB041B0B0E}"/>
    </a:ext>
  </a:extLst>
</a:theme>
</file>

<file path=ppt/theme/theme3.xml><?xml version="1.0" encoding="utf-8"?>
<a:theme xmlns:a="http://schemas.openxmlformats.org/drawingml/2006/main" name="3_2013 Capgemini Template">
  <a:themeElements>
    <a:clrScheme name="Custom 13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2013 Capgemini Template">
  <a:themeElements>
    <a:clrScheme name="Custom 13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2013 Capgemini Template">
  <a:themeElements>
    <a:clrScheme name="Custom 13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14DA5F416B746A8EA65D54AAFDDB2" ma:contentTypeVersion="13" ma:contentTypeDescription="Create a new document." ma:contentTypeScope="" ma:versionID="b451d0098be78988475a91eabc2e14d3">
  <xsd:schema xmlns:xsd="http://www.w3.org/2001/XMLSchema" xmlns:xs="http://www.w3.org/2001/XMLSchema" xmlns:p="http://schemas.microsoft.com/office/2006/metadata/properties" xmlns:ns3="9bf94932-3bda-4099-a7fc-3f31126e762e" xmlns:ns4="94382390-4853-4b4f-adec-2094fe08a97c" targetNamespace="http://schemas.microsoft.com/office/2006/metadata/properties" ma:root="true" ma:fieldsID="4ebdc0af74a821775c888678ab6e34fa" ns3:_="" ns4:_="">
    <xsd:import namespace="9bf94932-3bda-4099-a7fc-3f31126e762e"/>
    <xsd:import namespace="94382390-4853-4b4f-adec-2094fe08a9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94932-3bda-4099-a7fc-3f31126e7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82390-4853-4b4f-adec-2094fe08a9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A4ED86-E5A7-4AB0-B290-F91F34A3DB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28ED2F-ABE9-4CC9-9AB8-9657000A1229}">
  <ds:schemaRefs>
    <ds:schemaRef ds:uri="94382390-4853-4b4f-adec-2094fe08a97c"/>
    <ds:schemaRef ds:uri="http://schemas.microsoft.com/office/2006/metadata/properties"/>
    <ds:schemaRef ds:uri="9bf94932-3bda-4099-a7fc-3f31126e762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E4741EA-33F9-47BC-9582-10B3BE656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f94932-3bda-4099-a7fc-3f31126e762e"/>
    <ds:schemaRef ds:uri="94382390-4853-4b4f-adec-2094fe08a9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2013 Capgemini Template</Template>
  <TotalTime>43742</TotalTime>
  <Words>441</Words>
  <Application>Microsoft Office PowerPoint</Application>
  <PresentationFormat>Widescreen</PresentationFormat>
  <Paragraphs>105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Verdana</vt:lpstr>
      <vt:lpstr>Wingdings</vt:lpstr>
      <vt:lpstr>2013 Capgemini Template</vt:lpstr>
      <vt:lpstr>Content Layouts</vt:lpstr>
      <vt:lpstr>3_2013 Capgemini Template</vt:lpstr>
      <vt:lpstr>4_2013 Capgemini Template</vt:lpstr>
      <vt:lpstr>5_2013 Capgemini Template</vt:lpstr>
      <vt:lpstr>think-cell Slide</vt:lpstr>
      <vt:lpstr>PowerPoint Presentation</vt:lpstr>
      <vt:lpstr>Thesis: Business Value Creation By Data Domain</vt:lpstr>
      <vt:lpstr>Decomposition: What Value Is Created? Where Does It Accrue? What Is Priority?</vt:lpstr>
      <vt:lpstr>Capability Derivation – What Are The Customer Data Enablement Priorities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S4 HANA Assessment - Delivery Approach</dc:title>
  <dc:creator>David Williams</dc:creator>
  <cp:lastModifiedBy>Robinson Jr, Robert E</cp:lastModifiedBy>
  <cp:revision>450</cp:revision>
  <cp:lastPrinted>2018-12-12T14:22:06Z</cp:lastPrinted>
  <dcterms:created xsi:type="dcterms:W3CDTF">2013-01-23T20:29:14Z</dcterms:created>
  <dcterms:modified xsi:type="dcterms:W3CDTF">2020-07-24T16:54:46Z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0x0101003D814DA5F416B746A8EA65D54AAFDDB2</vt:lpwstr>
  </property>
</Properties>
</file>