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20"/>
  </p:notesMasterIdLst>
  <p:handoutMasterIdLst>
    <p:handoutMasterId r:id="rId21"/>
  </p:handoutMasterIdLst>
  <p:sldIdLst>
    <p:sldId id="717" r:id="rId9"/>
    <p:sldId id="716" r:id="rId10"/>
    <p:sldId id="689" r:id="rId11"/>
    <p:sldId id="729" r:id="rId12"/>
    <p:sldId id="734" r:id="rId13"/>
    <p:sldId id="685" r:id="rId14"/>
    <p:sldId id="718" r:id="rId15"/>
    <p:sldId id="719" r:id="rId16"/>
    <p:sldId id="733" r:id="rId17"/>
    <p:sldId id="698" r:id="rId18"/>
    <p:sldId id="720" r:id="rId19"/>
  </p:sldIdLst>
  <p:sldSz cx="12192000" cy="6858000"/>
  <p:notesSz cx="7010400" cy="9236075"/>
  <p:custDataLst>
    <p:tags r:id="rId22"/>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4701A7"/>
    <a:srgbClr val="0F999C"/>
    <a:srgbClr val="CB2980"/>
    <a:srgbClr val="860864"/>
    <a:srgbClr val="88D5ED"/>
    <a:srgbClr val="00C37B"/>
    <a:srgbClr val="01D1D0"/>
    <a:srgbClr val="8EC63E"/>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351F3-6718-4500-BC7D-EB804376A16A}" v="2" dt="2020-07-08T11:54:03.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451" autoAdjust="0"/>
  </p:normalViewPr>
  <p:slideViewPr>
    <p:cSldViewPr snapToGrid="0" snapToObjects="1">
      <p:cViewPr varScale="1">
        <p:scale>
          <a:sx n="81" d="100"/>
          <a:sy n="81" d="100"/>
        </p:scale>
        <p:origin x="750" y="90"/>
      </p:cViewPr>
      <p:guideLst/>
    </p:cSldViewPr>
  </p:slideViewPr>
  <p:notesTextViewPr>
    <p:cViewPr>
      <p:scale>
        <a:sx n="100" d="100"/>
        <a:sy n="100" d="100"/>
      </p:scale>
      <p:origin x="0" y="0"/>
    </p:cViewPr>
  </p:notesTextViewPr>
  <p:sorterViewPr>
    <p:cViewPr varScale="1">
      <p:scale>
        <a:sx n="1" d="1"/>
        <a:sy n="1" d="1"/>
      </p:scale>
      <p:origin x="0" y="-504"/>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1528E9B4-D6B7-4565-A2AF-B462AF603DC2}"/>
    <pc:docChg chg="modSld">
      <pc:chgData name="Robinson Jr, Robert E" userId="9fee3f5f-4e69-4bb5-b4b2-ac6a22d2e78f" providerId="ADAL" clId="{1528E9B4-D6B7-4565-A2AF-B462AF603DC2}" dt="2020-07-08T11:54:13.243" v="15" actId="20577"/>
      <pc:docMkLst>
        <pc:docMk/>
      </pc:docMkLst>
      <pc:sldChg chg="addSp modSp">
        <pc:chgData name="Robinson Jr, Robert E" userId="9fee3f5f-4e69-4bb5-b4b2-ac6a22d2e78f" providerId="ADAL" clId="{1528E9B4-D6B7-4565-A2AF-B462AF603DC2}" dt="2020-07-08T11:54:08.370" v="8" actId="20577"/>
        <pc:sldMkLst>
          <pc:docMk/>
          <pc:sldMk cId="191091484" sldId="719"/>
        </pc:sldMkLst>
        <pc:spChg chg="add mod">
          <ac:chgData name="Robinson Jr, Robert E" userId="9fee3f5f-4e69-4bb5-b4b2-ac6a22d2e78f" providerId="ADAL" clId="{1528E9B4-D6B7-4565-A2AF-B462AF603DC2}" dt="2020-07-08T11:54:08.370" v="8" actId="20577"/>
          <ac:spMkLst>
            <pc:docMk/>
            <pc:sldMk cId="191091484" sldId="719"/>
            <ac:spMk id="8" creationId="{9681542D-AC61-450C-89B5-CCA19BB8DDD9}"/>
          </ac:spMkLst>
        </pc:spChg>
        <pc:cxnChg chg="add">
          <ac:chgData name="Robinson Jr, Robert E" userId="9fee3f5f-4e69-4bb5-b4b2-ac6a22d2e78f" providerId="ADAL" clId="{1528E9B4-D6B7-4565-A2AF-B462AF603DC2}" dt="2020-07-08T11:54:03.389" v="1"/>
          <ac:cxnSpMkLst>
            <pc:docMk/>
            <pc:sldMk cId="191091484" sldId="719"/>
            <ac:cxnSpMk id="9" creationId="{F1CD010C-0357-4904-827A-4C5D84CBCBC1}"/>
          </ac:cxnSpMkLst>
        </pc:cxnChg>
        <pc:cxnChg chg="add">
          <ac:chgData name="Robinson Jr, Robert E" userId="9fee3f5f-4e69-4bb5-b4b2-ac6a22d2e78f" providerId="ADAL" clId="{1528E9B4-D6B7-4565-A2AF-B462AF603DC2}" dt="2020-07-08T11:54:03.389" v="1"/>
          <ac:cxnSpMkLst>
            <pc:docMk/>
            <pc:sldMk cId="191091484" sldId="719"/>
            <ac:cxnSpMk id="10" creationId="{F1082DE8-F564-46B7-906C-D0A155917CB7}"/>
          </ac:cxnSpMkLst>
        </pc:cxnChg>
      </pc:sldChg>
      <pc:sldChg chg="addSp modSp">
        <pc:chgData name="Robinson Jr, Robert E" userId="9fee3f5f-4e69-4bb5-b4b2-ac6a22d2e78f" providerId="ADAL" clId="{1528E9B4-D6B7-4565-A2AF-B462AF603DC2}" dt="2020-07-08T11:54:13.243" v="15" actId="20577"/>
        <pc:sldMkLst>
          <pc:docMk/>
          <pc:sldMk cId="2517292009" sldId="733"/>
        </pc:sldMkLst>
        <pc:spChg chg="add mod">
          <ac:chgData name="Robinson Jr, Robert E" userId="9fee3f5f-4e69-4bb5-b4b2-ac6a22d2e78f" providerId="ADAL" clId="{1528E9B4-D6B7-4565-A2AF-B462AF603DC2}" dt="2020-07-08T11:54:13.243" v="15" actId="20577"/>
          <ac:spMkLst>
            <pc:docMk/>
            <pc:sldMk cId="2517292009" sldId="733"/>
            <ac:spMk id="18" creationId="{90C6F5F1-3D4A-4ED8-8E09-D710EAF1559B}"/>
          </ac:spMkLst>
        </pc:spChg>
        <pc:cxnChg chg="add">
          <ac:chgData name="Robinson Jr, Robert E" userId="9fee3f5f-4e69-4bb5-b4b2-ac6a22d2e78f" providerId="ADAL" clId="{1528E9B4-D6B7-4565-A2AF-B462AF603DC2}" dt="2020-07-08T11:54:02.074" v="0"/>
          <ac:cxnSpMkLst>
            <pc:docMk/>
            <pc:sldMk cId="2517292009" sldId="733"/>
            <ac:cxnSpMk id="19" creationId="{89F4A7D1-E8DD-40B4-A076-DAC6931EE675}"/>
          </ac:cxnSpMkLst>
        </pc:cxnChg>
        <pc:cxnChg chg="add">
          <ac:chgData name="Robinson Jr, Robert E" userId="9fee3f5f-4e69-4bb5-b4b2-ac6a22d2e78f" providerId="ADAL" clId="{1528E9B4-D6B7-4565-A2AF-B462AF603DC2}" dt="2020-07-08T11:54:02.074" v="0"/>
          <ac:cxnSpMkLst>
            <pc:docMk/>
            <pc:sldMk cId="2517292009" sldId="733"/>
            <ac:cxnSpMk id="20" creationId="{8DA1BA0E-3E77-40E1-B0E5-EDFA99BF24F5}"/>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7/8/2020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421051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41840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362828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4234393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11.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1.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5.emf"/><Relationship Id="rId5" Type="http://schemas.openxmlformats.org/officeDocument/2006/relationships/oleObject" Target="../embeddings/oleObject17.bin"/><Relationship Id="rId4" Type="http://schemas.openxmlformats.org/officeDocument/2006/relationships/image" Target="../media/image18.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5.emf"/><Relationship Id="rId5" Type="http://schemas.openxmlformats.org/officeDocument/2006/relationships/oleObject" Target="../embeddings/oleObject22.bin"/><Relationship Id="rId4" Type="http://schemas.openxmlformats.org/officeDocument/2006/relationships/image" Target="../media/image1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52.xml"/><Relationship Id="rId16" Type="http://schemas.openxmlformats.org/officeDocument/2006/relationships/image" Target="../media/image11.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6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6.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err="1">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pic>
        <p:nvPicPr>
          <p:cNvPr id="10" name="Picture 2" descr="National Grid">
            <a:extLst>
              <a:ext uri="{FF2B5EF4-FFF2-40B4-BE49-F238E27FC236}">
                <a16:creationId xmlns:a16="http://schemas.microsoft.com/office/drawing/2014/main" id="{B0B03950-4EF0-4DD5-9F79-00A60D412FF2}"/>
              </a:ext>
            </a:extLst>
          </p:cNvPr>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4802545" y="6443805"/>
            <a:ext cx="1536781" cy="3152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Discovery</a:t>
            </a:r>
          </a:p>
          <a:p>
            <a:endParaRPr lang="en-US" sz="2800" dirty="0"/>
          </a:p>
          <a:p>
            <a:r>
              <a:rPr lang="en-US" sz="2800" dirty="0"/>
              <a:t>Billing Operations &amp; AMO</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8</a:t>
            </a:r>
            <a:r>
              <a:rPr lang="en-US" baseline="30000" dirty="0"/>
              <a:t>th</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B36071CE-BA7C-4CA0-8A3C-1431AACA69A7}"/>
              </a:ext>
            </a:extLst>
          </p:cNvPr>
          <p:cNvSpPr/>
          <p:nvPr/>
        </p:nvSpPr>
        <p:spPr>
          <a:xfrm>
            <a:off x="3018974" y="684814"/>
            <a:ext cx="8969828" cy="31667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Billing Operations &amp; Account Management</a:t>
            </a:r>
          </a:p>
        </p:txBody>
      </p:sp>
      <p:sp>
        <p:nvSpPr>
          <p:cNvPr id="251" name="Rectangle: Rounded Corners 250">
            <a:extLst>
              <a:ext uri="{FF2B5EF4-FFF2-40B4-BE49-F238E27FC236}">
                <a16:creationId xmlns:a16="http://schemas.microsoft.com/office/drawing/2014/main" id="{2216B93E-1271-4585-8864-9D08A2B7ECAA}"/>
              </a:ext>
            </a:extLst>
          </p:cNvPr>
          <p:cNvSpPr/>
          <p:nvPr/>
        </p:nvSpPr>
        <p:spPr>
          <a:xfrm>
            <a:off x="3011725" y="1502236"/>
            <a:ext cx="8969827"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Data Flows</a:t>
            </a:r>
          </a:p>
        </p:txBody>
      </p:sp>
      <p:sp>
        <p:nvSpPr>
          <p:cNvPr id="43" name="Arrow: Chevron 42">
            <a:extLst>
              <a:ext uri="{FF2B5EF4-FFF2-40B4-BE49-F238E27FC236}">
                <a16:creationId xmlns:a16="http://schemas.microsoft.com/office/drawing/2014/main" id="{301DBBD4-087E-4A59-B167-A11A250105A4}"/>
              </a:ext>
            </a:extLst>
          </p:cNvPr>
          <p:cNvSpPr/>
          <p:nvPr/>
        </p:nvSpPr>
        <p:spPr>
          <a:xfrm>
            <a:off x="3026234" y="106944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Upstream Data</a:t>
            </a:r>
          </a:p>
        </p:txBody>
      </p:sp>
      <p:sp>
        <p:nvSpPr>
          <p:cNvPr id="61" name="Arrow: Chevron 60">
            <a:extLst>
              <a:ext uri="{FF2B5EF4-FFF2-40B4-BE49-F238E27FC236}">
                <a16:creationId xmlns:a16="http://schemas.microsoft.com/office/drawing/2014/main" id="{26124481-1323-414C-953D-A42CF7A23542}"/>
              </a:ext>
            </a:extLst>
          </p:cNvPr>
          <p:cNvSpPr/>
          <p:nvPr/>
        </p:nvSpPr>
        <p:spPr>
          <a:xfrm>
            <a:off x="6154062" y="107670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Transactional Data</a:t>
            </a:r>
          </a:p>
        </p:txBody>
      </p:sp>
      <p:sp>
        <p:nvSpPr>
          <p:cNvPr id="62" name="Arrow: Chevron 61">
            <a:extLst>
              <a:ext uri="{FF2B5EF4-FFF2-40B4-BE49-F238E27FC236}">
                <a16:creationId xmlns:a16="http://schemas.microsoft.com/office/drawing/2014/main" id="{34067E61-5048-47C2-8BE3-0D62CD4CF70C}"/>
              </a:ext>
            </a:extLst>
          </p:cNvPr>
          <p:cNvSpPr/>
          <p:nvPr/>
        </p:nvSpPr>
        <p:spPr>
          <a:xfrm>
            <a:off x="9202067" y="1091221"/>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Downstream Data</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r>
              <a:rPr lang="en-US" sz="1400" i="1" dirty="0">
                <a:solidFill>
                  <a:schemeClr val="tx2">
                    <a:lumMod val="50000"/>
                  </a:schemeClr>
                </a:solidFill>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72C7B08-7F71-420A-920C-798F689B2FE0}"/>
              </a:ext>
            </a:extLst>
          </p:cNvPr>
          <p:cNvSpPr/>
          <p:nvPr/>
        </p:nvSpPr>
        <p:spPr>
          <a:xfrm>
            <a:off x="333829" y="1509495"/>
            <a:ext cx="2307771"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Font typeface="Arial" panose="020B0604020202020204" pitchFamily="34" charset="0"/>
              <a:buChar char="•"/>
            </a:pPr>
            <a:r>
              <a:rPr lang="en-US" sz="1100" dirty="0">
                <a:solidFill>
                  <a:schemeClr val="tx2">
                    <a:lumMod val="50000"/>
                  </a:schemeClr>
                </a:solidFill>
              </a:rPr>
              <a:t>?</a:t>
            </a:r>
          </a:p>
        </p:txBody>
      </p:sp>
      <p:sp>
        <p:nvSpPr>
          <p:cNvPr id="69" name="Arrow: Chevron 68">
            <a:extLst>
              <a:ext uri="{FF2B5EF4-FFF2-40B4-BE49-F238E27FC236}">
                <a16:creationId xmlns:a16="http://schemas.microsoft.com/office/drawing/2014/main" id="{22C8697F-CFBF-451E-85A0-A092C38C71C5}"/>
              </a:ext>
            </a:extLst>
          </p:cNvPr>
          <p:cNvSpPr/>
          <p:nvPr/>
        </p:nvSpPr>
        <p:spPr>
          <a:xfrm>
            <a:off x="399146" y="1054928"/>
            <a:ext cx="2242454" cy="316676"/>
          </a:xfrm>
          <a:prstGeom prst="chevron">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Pain Points</a:t>
            </a:r>
          </a:p>
        </p:txBody>
      </p:sp>
    </p:spTree>
    <p:extLst>
      <p:ext uri="{BB962C8B-B14F-4D97-AF65-F5344CB8AC3E}">
        <p14:creationId xmlns:p14="http://schemas.microsoft.com/office/powerpoint/2010/main" val="250046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Notes</a:t>
            </a:r>
          </a:p>
        </p:txBody>
      </p:sp>
      <p:sp>
        <p:nvSpPr>
          <p:cNvPr id="4" name="Content Placeholder 3">
            <a:extLst>
              <a:ext uri="{FF2B5EF4-FFF2-40B4-BE49-F238E27FC236}">
                <a16:creationId xmlns:a16="http://schemas.microsoft.com/office/drawing/2014/main" id="{2BC09AF3-ADA9-4417-A82F-D2DE17CE0D3C}"/>
              </a:ext>
            </a:extLst>
          </p:cNvPr>
          <p:cNvSpPr>
            <a:spLocks noGrp="1"/>
          </p:cNvSpPr>
          <p:nvPr>
            <p:ph idx="1"/>
          </p:nvPr>
        </p:nvSpPr>
        <p:spPr>
          <a:xfrm>
            <a:off x="398022" y="1103871"/>
            <a:ext cx="11793979" cy="4643751"/>
          </a:xfrm>
        </p:spPr>
        <p:txBody>
          <a:bodyPr/>
          <a:lstStyle/>
          <a:p>
            <a:r>
              <a:rPr lang="en-US" sz="1600" dirty="0"/>
              <a:t>?</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r>
              <a:rPr lang="en-US" sz="1400" i="1" dirty="0">
                <a:solidFill>
                  <a:schemeClr val="tx2">
                    <a:lumMod val="50000"/>
                  </a:schemeClr>
                </a:solidFill>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2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Billing Operations &amp; AMO Discovery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Billing Ops &amp; AMO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provide high-level input into upstream, real-time and downstream as-is data domains and pain points</a:t>
            </a:r>
          </a:p>
          <a:p>
            <a:endParaRPr lang="en-US" sz="1800" dirty="0">
              <a:latin typeface="+mn-lt"/>
              <a:cs typeface="Arial" panose="020B0604020202020204" pitchFamily="34" charset="0"/>
            </a:endParaRPr>
          </a:p>
          <a:p>
            <a:r>
              <a:rPr lang="en-US" sz="1800" b="1" dirty="0">
                <a:cs typeface="Arial" panose="020B0604020202020204" pitchFamily="34" charset="0"/>
              </a:rPr>
              <a:t>Discuss Future-State Customer “Golden Record” Perspectives </a:t>
            </a:r>
            <a:r>
              <a:rPr lang="en-US" sz="1800" dirty="0">
                <a:cs typeface="Arial" panose="020B0604020202020204" pitchFamily="34" charset="0"/>
              </a:rPr>
              <a:t>– drivers of future customer data model from Billing Operations &amp; AMO vantage</a:t>
            </a: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r>
              <a:rPr lang="en-US" sz="1800" b="1" dirty="0">
                <a:latin typeface="+mn-lt"/>
                <a:cs typeface="Arial" panose="020B0604020202020204" pitchFamily="34" charset="0"/>
              </a:rPr>
              <a:t>5 mins</a:t>
            </a:r>
          </a:p>
          <a:p>
            <a:endParaRPr lang="en-US" sz="1400" b="1" dirty="0">
              <a:latin typeface="+mn-lt"/>
              <a:cs typeface="Arial" panose="020B0604020202020204" pitchFamily="34" charset="0"/>
            </a:endParaRPr>
          </a:p>
          <a:p>
            <a:endParaRPr lang="en-US" sz="1400" b="1" dirty="0">
              <a:latin typeface="+mn-lt"/>
              <a:cs typeface="Arial" panose="020B0604020202020204" pitchFamily="34" charset="0"/>
            </a:endParaRPr>
          </a:p>
          <a:p>
            <a:r>
              <a:rPr lang="en-US" sz="1800" b="1" dirty="0">
                <a:latin typeface="+mn-lt"/>
                <a:cs typeface="Arial" panose="020B0604020202020204" pitchFamily="34" charset="0"/>
              </a:rPr>
              <a:t>15 mins</a:t>
            </a:r>
          </a:p>
          <a:p>
            <a:pPr marL="0" indent="0">
              <a:buNone/>
            </a:pPr>
            <a:endParaRPr lang="en-US" sz="1800" b="1" dirty="0">
              <a:latin typeface="+mn-lt"/>
              <a:cs typeface="Arial" panose="020B0604020202020204" pitchFamily="34" charset="0"/>
            </a:endParaRPr>
          </a:p>
          <a:p>
            <a:pPr marL="0" indent="0">
              <a:buNone/>
            </a:pPr>
            <a:endParaRPr lang="en-US" sz="1800" b="1" dirty="0">
              <a:latin typeface="+mn-lt"/>
              <a:cs typeface="Arial" panose="020B0604020202020204" pitchFamily="34" charset="0"/>
            </a:endParaRPr>
          </a:p>
          <a:p>
            <a:r>
              <a:rPr lang="en-US" sz="1800" b="1" dirty="0">
                <a:latin typeface="+mn-lt"/>
                <a:cs typeface="Arial" panose="020B0604020202020204" pitchFamily="34" charset="0"/>
              </a:rPr>
              <a:t>20 mins</a:t>
            </a:r>
          </a:p>
          <a:p>
            <a:endParaRPr lang="en-US" sz="1800" b="1" dirty="0">
              <a:latin typeface="+mn-lt"/>
              <a:cs typeface="Arial" panose="020B0604020202020204" pitchFamily="34" charset="0"/>
            </a:endParaRP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20 mins</a:t>
            </a:r>
          </a:p>
          <a:p>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Billing Operations &amp; AMO – Journey Segments</a:t>
            </a:r>
          </a:p>
        </p:txBody>
      </p:sp>
      <p:pic>
        <p:nvPicPr>
          <p:cNvPr id="3" name="Picture 2" descr="A close up of a logo&#10;&#10;Description automatically generated">
            <a:extLst>
              <a:ext uri="{FF2B5EF4-FFF2-40B4-BE49-F238E27FC236}">
                <a16:creationId xmlns:a16="http://schemas.microsoft.com/office/drawing/2014/main" id="{028900F2-B558-440D-A279-B5D360242D1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077" t="40611" r="7091" b="57"/>
          <a:stretch/>
        </p:blipFill>
        <p:spPr>
          <a:xfrm>
            <a:off x="649134" y="1465446"/>
            <a:ext cx="3838628" cy="4911474"/>
          </a:xfrm>
          <a:prstGeom prst="rect">
            <a:avLst/>
          </a:prstGeom>
        </p:spPr>
      </p:pic>
      <p:sp>
        <p:nvSpPr>
          <p:cNvPr id="2" name="Oval 1">
            <a:extLst>
              <a:ext uri="{FF2B5EF4-FFF2-40B4-BE49-F238E27FC236}">
                <a16:creationId xmlns:a16="http://schemas.microsoft.com/office/drawing/2014/main" id="{53C4AE32-2963-470D-8FD5-B8D9D07287E9}"/>
              </a:ext>
            </a:extLst>
          </p:cNvPr>
          <p:cNvSpPr/>
          <p:nvPr/>
        </p:nvSpPr>
        <p:spPr>
          <a:xfrm>
            <a:off x="6863935" y="1122219"/>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endParaRPr lang="en-US" sz="2400" dirty="0">
              <a:solidFill>
                <a:schemeClr val="bg1"/>
              </a:solidFill>
            </a:endParaRPr>
          </a:p>
        </p:txBody>
      </p:sp>
      <p:sp>
        <p:nvSpPr>
          <p:cNvPr id="4" name="TextBox 3">
            <a:extLst>
              <a:ext uri="{FF2B5EF4-FFF2-40B4-BE49-F238E27FC236}">
                <a16:creationId xmlns:a16="http://schemas.microsoft.com/office/drawing/2014/main" id="{E1C9B0DE-9629-4C59-8BC9-ABE247724DA4}"/>
              </a:ext>
            </a:extLst>
          </p:cNvPr>
          <p:cNvSpPr txBox="1"/>
          <p:nvPr/>
        </p:nvSpPr>
        <p:spPr>
          <a:xfrm>
            <a:off x="7212278" y="1275936"/>
            <a:ext cx="1826526" cy="461665"/>
          </a:xfrm>
          <a:prstGeom prst="rect">
            <a:avLst/>
          </a:prstGeom>
          <a:noFill/>
        </p:spPr>
        <p:txBody>
          <a:bodyPr wrap="none" rtlCol="0">
            <a:spAutoFit/>
          </a:bodyPr>
          <a:lstStyle/>
          <a:p>
            <a:r>
              <a:rPr lang="en-US" sz="2400" dirty="0">
                <a:solidFill>
                  <a:schemeClr val="tx2">
                    <a:lumMod val="50000"/>
                  </a:schemeClr>
                </a:solidFill>
              </a:rPr>
              <a:t>Bill Set-Up</a:t>
            </a:r>
          </a:p>
        </p:txBody>
      </p:sp>
      <p:sp>
        <p:nvSpPr>
          <p:cNvPr id="6" name="Oval 5">
            <a:extLst>
              <a:ext uri="{FF2B5EF4-FFF2-40B4-BE49-F238E27FC236}">
                <a16:creationId xmlns:a16="http://schemas.microsoft.com/office/drawing/2014/main" id="{F74E6ACB-65D3-472F-B47A-DED6A73BD620}"/>
              </a:ext>
            </a:extLst>
          </p:cNvPr>
          <p:cNvSpPr/>
          <p:nvPr/>
        </p:nvSpPr>
        <p:spPr>
          <a:xfrm>
            <a:off x="6900223" y="2116447"/>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endParaRPr lang="en-US" sz="2400" dirty="0">
              <a:solidFill>
                <a:schemeClr val="bg1"/>
              </a:solidFill>
            </a:endParaRPr>
          </a:p>
        </p:txBody>
      </p:sp>
      <p:sp>
        <p:nvSpPr>
          <p:cNvPr id="7" name="TextBox 6">
            <a:extLst>
              <a:ext uri="{FF2B5EF4-FFF2-40B4-BE49-F238E27FC236}">
                <a16:creationId xmlns:a16="http://schemas.microsoft.com/office/drawing/2014/main" id="{B28299E6-32BB-43CD-8576-D9945DDA3BF8}"/>
              </a:ext>
            </a:extLst>
          </p:cNvPr>
          <p:cNvSpPr txBox="1"/>
          <p:nvPr/>
        </p:nvSpPr>
        <p:spPr>
          <a:xfrm>
            <a:off x="7263081" y="2060209"/>
            <a:ext cx="3853541" cy="461665"/>
          </a:xfrm>
          <a:prstGeom prst="rect">
            <a:avLst/>
          </a:prstGeom>
          <a:noFill/>
        </p:spPr>
        <p:txBody>
          <a:bodyPr wrap="square" rtlCol="0">
            <a:spAutoFit/>
          </a:bodyPr>
          <a:lstStyle/>
          <a:p>
            <a:r>
              <a:rPr lang="en-US" sz="2400" dirty="0">
                <a:solidFill>
                  <a:schemeClr val="tx2">
                    <a:lumMod val="50000"/>
                  </a:schemeClr>
                </a:solidFill>
              </a:rPr>
              <a:t>Bill Payment</a:t>
            </a:r>
          </a:p>
        </p:txBody>
      </p:sp>
      <p:sp>
        <p:nvSpPr>
          <p:cNvPr id="8" name="Oval 7">
            <a:extLst>
              <a:ext uri="{FF2B5EF4-FFF2-40B4-BE49-F238E27FC236}">
                <a16:creationId xmlns:a16="http://schemas.microsoft.com/office/drawing/2014/main" id="{16A92C22-F623-4EA5-8B58-3932326B5437}"/>
              </a:ext>
            </a:extLst>
          </p:cNvPr>
          <p:cNvSpPr/>
          <p:nvPr/>
        </p:nvSpPr>
        <p:spPr>
          <a:xfrm>
            <a:off x="6885709" y="2914734"/>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endParaRPr lang="en-US" sz="2400" dirty="0">
              <a:solidFill>
                <a:schemeClr val="bg1"/>
              </a:solidFill>
            </a:endParaRPr>
          </a:p>
        </p:txBody>
      </p:sp>
      <p:sp>
        <p:nvSpPr>
          <p:cNvPr id="9" name="TextBox 8">
            <a:extLst>
              <a:ext uri="{FF2B5EF4-FFF2-40B4-BE49-F238E27FC236}">
                <a16:creationId xmlns:a16="http://schemas.microsoft.com/office/drawing/2014/main" id="{0AD2F214-DC1E-4BC5-8AEA-CCD7A33B8B3C}"/>
              </a:ext>
            </a:extLst>
          </p:cNvPr>
          <p:cNvSpPr txBox="1"/>
          <p:nvPr/>
        </p:nvSpPr>
        <p:spPr>
          <a:xfrm>
            <a:off x="7234052" y="3068451"/>
            <a:ext cx="2380780" cy="461665"/>
          </a:xfrm>
          <a:prstGeom prst="rect">
            <a:avLst/>
          </a:prstGeom>
          <a:noFill/>
        </p:spPr>
        <p:txBody>
          <a:bodyPr wrap="none" rtlCol="0">
            <a:spAutoFit/>
          </a:bodyPr>
          <a:lstStyle/>
          <a:p>
            <a:r>
              <a:rPr lang="en-US" sz="2400" dirty="0">
                <a:solidFill>
                  <a:schemeClr val="tx2">
                    <a:lumMod val="50000"/>
                  </a:schemeClr>
                </a:solidFill>
              </a:rPr>
              <a:t>Bill Assistance</a:t>
            </a:r>
          </a:p>
        </p:txBody>
      </p:sp>
      <p:sp>
        <p:nvSpPr>
          <p:cNvPr id="10" name="Oval 9">
            <a:extLst>
              <a:ext uri="{FF2B5EF4-FFF2-40B4-BE49-F238E27FC236}">
                <a16:creationId xmlns:a16="http://schemas.microsoft.com/office/drawing/2014/main" id="{33B69739-24A4-4849-9B58-AE709CB0ADB6}"/>
              </a:ext>
            </a:extLst>
          </p:cNvPr>
          <p:cNvSpPr/>
          <p:nvPr/>
        </p:nvSpPr>
        <p:spPr>
          <a:xfrm>
            <a:off x="6854027" y="3829138"/>
            <a:ext cx="380025"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4</a:t>
            </a:r>
            <a:endParaRPr lang="en-US" sz="2400" dirty="0">
              <a:solidFill>
                <a:schemeClr val="bg1"/>
              </a:solidFill>
            </a:endParaRPr>
          </a:p>
        </p:txBody>
      </p:sp>
      <p:sp>
        <p:nvSpPr>
          <p:cNvPr id="11" name="TextBox 10">
            <a:extLst>
              <a:ext uri="{FF2B5EF4-FFF2-40B4-BE49-F238E27FC236}">
                <a16:creationId xmlns:a16="http://schemas.microsoft.com/office/drawing/2014/main" id="{78DBE648-6DB8-4C27-B570-9276568B2D7B}"/>
              </a:ext>
            </a:extLst>
          </p:cNvPr>
          <p:cNvSpPr txBox="1"/>
          <p:nvPr/>
        </p:nvSpPr>
        <p:spPr>
          <a:xfrm>
            <a:off x="7212277" y="3982855"/>
            <a:ext cx="3052467" cy="461665"/>
          </a:xfrm>
          <a:prstGeom prst="rect">
            <a:avLst/>
          </a:prstGeom>
          <a:noFill/>
        </p:spPr>
        <p:txBody>
          <a:bodyPr wrap="square" rtlCol="0">
            <a:spAutoFit/>
          </a:bodyPr>
          <a:lstStyle/>
          <a:p>
            <a:r>
              <a:rPr lang="en-US" sz="2400" dirty="0">
                <a:solidFill>
                  <a:schemeClr val="tx2">
                    <a:lumMod val="50000"/>
                  </a:schemeClr>
                </a:solidFill>
              </a:rPr>
              <a:t>Close My Account</a:t>
            </a:r>
          </a:p>
        </p:txBody>
      </p:sp>
      <p:pic>
        <p:nvPicPr>
          <p:cNvPr id="12" name="Picture 11" descr="A close up of a logo&#10;&#10;Description automatically generated">
            <a:extLst>
              <a:ext uri="{FF2B5EF4-FFF2-40B4-BE49-F238E27FC236}">
                <a16:creationId xmlns:a16="http://schemas.microsoft.com/office/drawing/2014/main" id="{075F6C52-F19A-4ABF-9420-0A365DFF1C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670" t="21195" r="52861" b="55561"/>
          <a:stretch/>
        </p:blipFill>
        <p:spPr>
          <a:xfrm>
            <a:off x="4180945" y="4603094"/>
            <a:ext cx="2183367" cy="1960574"/>
          </a:xfrm>
          <a:prstGeom prst="rect">
            <a:avLst/>
          </a:prstGeom>
        </p:spPr>
      </p:pic>
      <p:sp>
        <p:nvSpPr>
          <p:cNvPr id="13" name="Oval 12">
            <a:extLst>
              <a:ext uri="{FF2B5EF4-FFF2-40B4-BE49-F238E27FC236}">
                <a16:creationId xmlns:a16="http://schemas.microsoft.com/office/drawing/2014/main" id="{89079DB5-A01E-4399-9F00-D4B7651582B9}"/>
              </a:ext>
            </a:extLst>
          </p:cNvPr>
          <p:cNvSpPr/>
          <p:nvPr/>
        </p:nvSpPr>
        <p:spPr>
          <a:xfrm>
            <a:off x="2205590" y="1847199"/>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endParaRPr lang="en-US" sz="2400" dirty="0">
              <a:solidFill>
                <a:schemeClr val="bg1"/>
              </a:solidFill>
            </a:endParaRPr>
          </a:p>
        </p:txBody>
      </p:sp>
      <p:sp>
        <p:nvSpPr>
          <p:cNvPr id="14" name="Oval 13">
            <a:extLst>
              <a:ext uri="{FF2B5EF4-FFF2-40B4-BE49-F238E27FC236}">
                <a16:creationId xmlns:a16="http://schemas.microsoft.com/office/drawing/2014/main" id="{273A1C75-2FAA-4E9E-893C-1D544FE5C449}"/>
              </a:ext>
            </a:extLst>
          </p:cNvPr>
          <p:cNvSpPr/>
          <p:nvPr/>
        </p:nvSpPr>
        <p:spPr>
          <a:xfrm>
            <a:off x="951052" y="4086118"/>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endParaRPr lang="en-US" sz="2400" dirty="0">
              <a:solidFill>
                <a:schemeClr val="bg1"/>
              </a:solidFill>
            </a:endParaRPr>
          </a:p>
        </p:txBody>
      </p:sp>
      <p:sp>
        <p:nvSpPr>
          <p:cNvPr id="15" name="Oval 14">
            <a:extLst>
              <a:ext uri="{FF2B5EF4-FFF2-40B4-BE49-F238E27FC236}">
                <a16:creationId xmlns:a16="http://schemas.microsoft.com/office/drawing/2014/main" id="{2472BDE4-839B-48C2-B67B-58B520995216}"/>
              </a:ext>
            </a:extLst>
          </p:cNvPr>
          <p:cNvSpPr/>
          <p:nvPr/>
        </p:nvSpPr>
        <p:spPr>
          <a:xfrm>
            <a:off x="1927256" y="3744043"/>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endParaRPr lang="en-US" sz="2400" dirty="0">
              <a:solidFill>
                <a:schemeClr val="bg1"/>
              </a:solidFill>
            </a:endParaRPr>
          </a:p>
        </p:txBody>
      </p:sp>
      <p:sp>
        <p:nvSpPr>
          <p:cNvPr id="16" name="Oval 15">
            <a:extLst>
              <a:ext uri="{FF2B5EF4-FFF2-40B4-BE49-F238E27FC236}">
                <a16:creationId xmlns:a16="http://schemas.microsoft.com/office/drawing/2014/main" id="{3F6B2C6E-F5B0-49AE-BC51-6200E9718ECA}"/>
              </a:ext>
            </a:extLst>
          </p:cNvPr>
          <p:cNvSpPr/>
          <p:nvPr/>
        </p:nvSpPr>
        <p:spPr>
          <a:xfrm>
            <a:off x="4381072" y="5215414"/>
            <a:ext cx="380025"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4</a:t>
            </a:r>
            <a:endParaRPr lang="en-US" sz="2400" dirty="0">
              <a:solidFill>
                <a:schemeClr val="bg1"/>
              </a:solidFill>
            </a:endParaRPr>
          </a:p>
        </p:txBody>
      </p:sp>
    </p:spTree>
    <p:extLst>
      <p:ext uri="{BB962C8B-B14F-4D97-AF65-F5344CB8AC3E}">
        <p14:creationId xmlns:p14="http://schemas.microsoft.com/office/powerpoint/2010/main" val="219858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C00BB7-1F85-4C9A-AB90-9E09BE61368B}"/>
              </a:ext>
            </a:extLst>
          </p:cNvPr>
          <p:cNvSpPr txBox="1"/>
          <p:nvPr/>
        </p:nvSpPr>
        <p:spPr>
          <a:xfrm>
            <a:off x="799265" y="1978259"/>
            <a:ext cx="4497130"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Sufficient CIS detail for common bill format</a:t>
            </a:r>
          </a:p>
          <a:p>
            <a:pPr marL="285750" indent="-285750">
              <a:buFont typeface="Arial" panose="020B0604020202020204" pitchFamily="34" charset="0"/>
              <a:buChar char="•"/>
            </a:pPr>
            <a:r>
              <a:rPr lang="en-US" sz="1400" dirty="0">
                <a:solidFill>
                  <a:schemeClr val="tx2">
                    <a:lumMod val="50000"/>
                  </a:schemeClr>
                </a:solidFill>
              </a:rPr>
              <a:t>Linked accounts (multi-meter, multi-residence)</a:t>
            </a:r>
          </a:p>
          <a:p>
            <a:pPr marL="285750" indent="-285750">
              <a:buFont typeface="Arial" panose="020B0604020202020204" pitchFamily="34" charset="0"/>
              <a:buChar char="•"/>
            </a:pPr>
            <a:r>
              <a:rPr lang="en-US" sz="1400" dirty="0">
                <a:solidFill>
                  <a:schemeClr val="tx2">
                    <a:lumMod val="50000"/>
                  </a:schemeClr>
                </a:solidFill>
              </a:rPr>
              <a:t>Customer selected due date</a:t>
            </a:r>
          </a:p>
          <a:p>
            <a:pPr marL="285750" indent="-285750">
              <a:buFont typeface="Arial" panose="020B0604020202020204" pitchFamily="34" charset="0"/>
              <a:buChar char="•"/>
            </a:pPr>
            <a:r>
              <a:rPr lang="en-US" sz="1400" dirty="0">
                <a:solidFill>
                  <a:schemeClr val="tx2">
                    <a:lumMod val="50000"/>
                  </a:schemeClr>
                </a:solidFill>
              </a:rPr>
              <a:t>Pre-set allocation of payments among multiple accounts</a:t>
            </a:r>
          </a:p>
          <a:p>
            <a:pPr marL="285750" indent="-285750">
              <a:buFont typeface="Arial" panose="020B0604020202020204" pitchFamily="34" charset="0"/>
              <a:buChar char="•"/>
            </a:pPr>
            <a:r>
              <a:rPr lang="en-US" sz="1400" dirty="0">
                <a:solidFill>
                  <a:schemeClr val="tx2">
                    <a:lumMod val="50000"/>
                  </a:schemeClr>
                </a:solidFill>
              </a:rPr>
              <a:t>Seamless auto-bill enrollment</a:t>
            </a:r>
          </a:p>
          <a:p>
            <a:pPr marL="285750" indent="-285750">
              <a:buFont typeface="Arial" panose="020B0604020202020204" pitchFamily="34" charset="0"/>
              <a:buChar char="•"/>
            </a:pPr>
            <a:r>
              <a:rPr lang="en-US" sz="1400" dirty="0">
                <a:solidFill>
                  <a:schemeClr val="tx2">
                    <a:lumMod val="50000"/>
                  </a:schemeClr>
                </a:solidFill>
              </a:rPr>
              <a:t>Seamless payment support/deferred payment program enrollment</a:t>
            </a:r>
          </a:p>
          <a:p>
            <a:pPr marL="285750" indent="-285750">
              <a:buFont typeface="Arial" panose="020B0604020202020204" pitchFamily="34" charset="0"/>
              <a:buChar char="•"/>
            </a:pPr>
            <a:r>
              <a:rPr lang="en-US" sz="1400" dirty="0">
                <a:solidFill>
                  <a:schemeClr val="tx2">
                    <a:lumMod val="50000"/>
                  </a:schemeClr>
                </a:solidFill>
              </a:rPr>
              <a:t>Seamless budget/balance billing enrollment</a:t>
            </a:r>
          </a:p>
          <a:p>
            <a:pPr marL="285750" indent="-285750">
              <a:buFont typeface="Arial" panose="020B0604020202020204" pitchFamily="34" charset="0"/>
              <a:buChar char="•"/>
            </a:pPr>
            <a:r>
              <a:rPr lang="en-US" sz="1400" dirty="0">
                <a:solidFill>
                  <a:schemeClr val="tx2">
                    <a:lumMod val="50000"/>
                  </a:schemeClr>
                </a:solidFill>
              </a:rPr>
              <a:t>Personalized recommendations related to billing and payment plan offerings based on qualifications</a:t>
            </a:r>
          </a:p>
          <a:p>
            <a:pPr marL="285750" indent="-285750">
              <a:buFont typeface="Arial" panose="020B0604020202020204" pitchFamily="34" charset="0"/>
              <a:buChar char="•"/>
            </a:pPr>
            <a:r>
              <a:rPr lang="en-US" sz="1400" dirty="0">
                <a:solidFill>
                  <a:schemeClr val="tx2">
                    <a:lumMod val="50000"/>
                  </a:schemeClr>
                </a:solidFill>
              </a:rPr>
              <a:t>Incentives/rewards/rebates for on-time payment</a:t>
            </a:r>
          </a:p>
        </p:txBody>
      </p:sp>
      <p:cxnSp>
        <p:nvCxnSpPr>
          <p:cNvPr id="9" name="Straight Connector 8">
            <a:extLst>
              <a:ext uri="{FF2B5EF4-FFF2-40B4-BE49-F238E27FC236}">
                <a16:creationId xmlns:a16="http://schemas.microsoft.com/office/drawing/2014/main" id="{8A26D030-8857-4169-85AA-FBC205C6CD7D}"/>
              </a:ext>
            </a:extLst>
          </p:cNvPr>
          <p:cNvCxnSpPr>
            <a:cxnSpLocks/>
          </p:cNvCxnSpPr>
          <p:nvPr/>
        </p:nvCxnSpPr>
        <p:spPr>
          <a:xfrm>
            <a:off x="799265" y="1765514"/>
            <a:ext cx="4497130" cy="0"/>
          </a:xfrm>
          <a:prstGeom prst="line">
            <a:avLst/>
          </a:prstGeom>
          <a:ln/>
        </p:spPr>
        <p:style>
          <a:lnRef idx="1">
            <a:schemeClr val="dk1"/>
          </a:lnRef>
          <a:fillRef idx="0">
            <a:schemeClr val="dk1"/>
          </a:fillRef>
          <a:effectRef idx="0">
            <a:schemeClr val="dk1"/>
          </a:effectRef>
          <a:fontRef idx="minor">
            <a:schemeClr val="tx1"/>
          </a:fontRef>
        </p:style>
      </p:cxnSp>
      <p:sp>
        <p:nvSpPr>
          <p:cNvPr id="11" name="Title 4">
            <a:extLst>
              <a:ext uri="{FF2B5EF4-FFF2-40B4-BE49-F238E27FC236}">
                <a16:creationId xmlns:a16="http://schemas.microsoft.com/office/drawing/2014/main" id="{E17C9351-960B-4219-82C1-5D687EC5597E}"/>
              </a:ext>
            </a:extLst>
          </p:cNvPr>
          <p:cNvSpPr>
            <a:spLocks noGrp="1"/>
          </p:cNvSpPr>
          <p:nvPr>
            <p:ph type="title"/>
          </p:nvPr>
        </p:nvSpPr>
        <p:spPr>
          <a:xfrm>
            <a:off x="2" y="1"/>
            <a:ext cx="12191999" cy="1062180"/>
          </a:xfrm>
        </p:spPr>
        <p:txBody>
          <a:bodyPr/>
          <a:lstStyle/>
          <a:p>
            <a:r>
              <a:rPr lang="en-US" dirty="0"/>
              <a:t>Billing Operations &amp; AMO – Targeted Outcomes (from Capabilities/Pain Points)</a:t>
            </a:r>
          </a:p>
        </p:txBody>
      </p:sp>
      <p:sp>
        <p:nvSpPr>
          <p:cNvPr id="12" name="Oval 11">
            <a:extLst>
              <a:ext uri="{FF2B5EF4-FFF2-40B4-BE49-F238E27FC236}">
                <a16:creationId xmlns:a16="http://schemas.microsoft.com/office/drawing/2014/main" id="{018AAEAE-A34B-48E9-AF18-5B8C49A3B9F5}"/>
              </a:ext>
            </a:extLst>
          </p:cNvPr>
          <p:cNvSpPr/>
          <p:nvPr/>
        </p:nvSpPr>
        <p:spPr>
          <a:xfrm>
            <a:off x="1828803" y="1145966"/>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endParaRPr lang="en-US" sz="2400" dirty="0">
              <a:solidFill>
                <a:schemeClr val="bg1"/>
              </a:solidFill>
            </a:endParaRPr>
          </a:p>
        </p:txBody>
      </p:sp>
      <p:sp>
        <p:nvSpPr>
          <p:cNvPr id="13" name="TextBox 12">
            <a:extLst>
              <a:ext uri="{FF2B5EF4-FFF2-40B4-BE49-F238E27FC236}">
                <a16:creationId xmlns:a16="http://schemas.microsoft.com/office/drawing/2014/main" id="{2C2F2B89-910A-41A8-BDD7-229B84563215}"/>
              </a:ext>
            </a:extLst>
          </p:cNvPr>
          <p:cNvSpPr txBox="1"/>
          <p:nvPr/>
        </p:nvSpPr>
        <p:spPr>
          <a:xfrm>
            <a:off x="2177146" y="1299683"/>
            <a:ext cx="1826526" cy="461665"/>
          </a:xfrm>
          <a:prstGeom prst="rect">
            <a:avLst/>
          </a:prstGeom>
          <a:noFill/>
        </p:spPr>
        <p:txBody>
          <a:bodyPr wrap="none" rtlCol="0">
            <a:spAutoFit/>
          </a:bodyPr>
          <a:lstStyle/>
          <a:p>
            <a:r>
              <a:rPr lang="en-US" sz="2400" dirty="0">
                <a:solidFill>
                  <a:schemeClr val="tx2">
                    <a:lumMod val="50000"/>
                  </a:schemeClr>
                </a:solidFill>
              </a:rPr>
              <a:t>Bill Set-Up</a:t>
            </a:r>
          </a:p>
        </p:txBody>
      </p:sp>
      <p:sp>
        <p:nvSpPr>
          <p:cNvPr id="15" name="TextBox 14">
            <a:extLst>
              <a:ext uri="{FF2B5EF4-FFF2-40B4-BE49-F238E27FC236}">
                <a16:creationId xmlns:a16="http://schemas.microsoft.com/office/drawing/2014/main" id="{AC9964CB-E426-4B96-94C8-0FF4359A7D24}"/>
              </a:ext>
            </a:extLst>
          </p:cNvPr>
          <p:cNvSpPr txBox="1"/>
          <p:nvPr/>
        </p:nvSpPr>
        <p:spPr>
          <a:xfrm>
            <a:off x="6366806" y="1976278"/>
            <a:ext cx="4497130"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Customer selected preferences for credit application</a:t>
            </a:r>
          </a:p>
          <a:p>
            <a:pPr marL="285750" indent="-285750">
              <a:buFont typeface="Arial" panose="020B0604020202020204" pitchFamily="34" charset="0"/>
              <a:buChar char="•"/>
            </a:pPr>
            <a:r>
              <a:rPr lang="en-US" sz="1400" dirty="0">
                <a:solidFill>
                  <a:schemeClr val="tx2">
                    <a:lumMod val="50000"/>
                  </a:schemeClr>
                </a:solidFill>
              </a:rPr>
              <a:t>Clearly articulated payment options (channels and formats) and implications of not paying</a:t>
            </a:r>
          </a:p>
          <a:p>
            <a:pPr marL="285750" indent="-285750">
              <a:buFont typeface="Arial" panose="020B0604020202020204" pitchFamily="34" charset="0"/>
              <a:buChar char="•"/>
            </a:pPr>
            <a:r>
              <a:rPr lang="en-US" sz="1400" dirty="0">
                <a:solidFill>
                  <a:schemeClr val="tx2">
                    <a:lumMod val="50000"/>
                  </a:schemeClr>
                </a:solidFill>
              </a:rPr>
              <a:t>Automated payment posting and confirmations (to avoid lost payments)</a:t>
            </a:r>
            <a:br>
              <a:rPr lang="en-US" sz="1400" dirty="0">
                <a:solidFill>
                  <a:schemeClr val="tx2">
                    <a:lumMod val="50000"/>
                  </a:schemeClr>
                </a:solidFill>
              </a:rPr>
            </a:br>
            <a:r>
              <a:rPr lang="en-US" sz="1400" dirty="0">
                <a:solidFill>
                  <a:schemeClr val="tx2">
                    <a:lumMod val="50000"/>
                  </a:schemeClr>
                </a:solidFill>
              </a:rPr>
              <a:t>Allocated payments notification for multiple account application</a:t>
            </a:r>
          </a:p>
          <a:p>
            <a:pPr marL="285750" indent="-285750">
              <a:buFont typeface="Arial" panose="020B0604020202020204" pitchFamily="34" charset="0"/>
              <a:buChar char="•"/>
            </a:pPr>
            <a:r>
              <a:rPr lang="en-US" sz="1400" dirty="0">
                <a:solidFill>
                  <a:schemeClr val="tx2">
                    <a:lumMod val="50000"/>
                  </a:schemeClr>
                </a:solidFill>
              </a:rPr>
              <a:t>Preference center and omni-channel confirmations of payment received</a:t>
            </a:r>
          </a:p>
          <a:p>
            <a:pPr marL="285750" indent="-285750">
              <a:buFont typeface="Arial" panose="020B0604020202020204" pitchFamily="34" charset="0"/>
              <a:buChar char="•"/>
            </a:pPr>
            <a:r>
              <a:rPr lang="en-US" sz="1400" dirty="0">
                <a:solidFill>
                  <a:schemeClr val="tx2">
                    <a:lumMod val="50000"/>
                  </a:schemeClr>
                </a:solidFill>
              </a:rPr>
              <a:t>Roaming EV rate data  </a:t>
            </a:r>
          </a:p>
          <a:p>
            <a:pPr marL="285750" indent="-285750">
              <a:buFont typeface="Arial" panose="020B0604020202020204" pitchFamily="34" charset="0"/>
              <a:buChar char="•"/>
            </a:pPr>
            <a:r>
              <a:rPr lang="en-US" sz="1400" dirty="0">
                <a:solidFill>
                  <a:schemeClr val="tx2">
                    <a:lumMod val="50000"/>
                  </a:schemeClr>
                </a:solidFill>
              </a:rPr>
              <a:t>Customer ability to set-up and forecast energy budgets to proactively manage bills</a:t>
            </a:r>
          </a:p>
        </p:txBody>
      </p:sp>
      <p:cxnSp>
        <p:nvCxnSpPr>
          <p:cNvPr id="16" name="Straight Connector 15">
            <a:extLst>
              <a:ext uri="{FF2B5EF4-FFF2-40B4-BE49-F238E27FC236}">
                <a16:creationId xmlns:a16="http://schemas.microsoft.com/office/drawing/2014/main" id="{20FC87E6-7910-4BCE-8F73-E3325F031479}"/>
              </a:ext>
            </a:extLst>
          </p:cNvPr>
          <p:cNvCxnSpPr>
            <a:cxnSpLocks/>
          </p:cNvCxnSpPr>
          <p:nvPr/>
        </p:nvCxnSpPr>
        <p:spPr>
          <a:xfrm>
            <a:off x="6366806" y="1763533"/>
            <a:ext cx="4497130" cy="0"/>
          </a:xfrm>
          <a:prstGeom prst="line">
            <a:avLst/>
          </a:prstGeom>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64E8C93-41A2-4678-BF8A-B472E0CCE974}"/>
              </a:ext>
            </a:extLst>
          </p:cNvPr>
          <p:cNvSpPr/>
          <p:nvPr/>
        </p:nvSpPr>
        <p:spPr>
          <a:xfrm>
            <a:off x="7396344" y="1143985"/>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endParaRPr lang="en-US" sz="2400" dirty="0">
              <a:solidFill>
                <a:schemeClr val="bg1"/>
              </a:solidFill>
            </a:endParaRPr>
          </a:p>
        </p:txBody>
      </p:sp>
      <p:sp>
        <p:nvSpPr>
          <p:cNvPr id="18" name="TextBox 17">
            <a:extLst>
              <a:ext uri="{FF2B5EF4-FFF2-40B4-BE49-F238E27FC236}">
                <a16:creationId xmlns:a16="http://schemas.microsoft.com/office/drawing/2014/main" id="{65EB9D24-8F16-4CE5-B557-470130F429B8}"/>
              </a:ext>
            </a:extLst>
          </p:cNvPr>
          <p:cNvSpPr txBox="1"/>
          <p:nvPr/>
        </p:nvSpPr>
        <p:spPr>
          <a:xfrm>
            <a:off x="7744687" y="1297702"/>
            <a:ext cx="1303242" cy="461665"/>
          </a:xfrm>
          <a:prstGeom prst="rect">
            <a:avLst/>
          </a:prstGeom>
          <a:noFill/>
        </p:spPr>
        <p:txBody>
          <a:bodyPr wrap="none" rtlCol="0">
            <a:spAutoFit/>
          </a:bodyPr>
          <a:lstStyle/>
          <a:p>
            <a:r>
              <a:rPr lang="en-US" sz="2400" dirty="0">
                <a:solidFill>
                  <a:schemeClr val="tx2">
                    <a:lumMod val="50000"/>
                  </a:schemeClr>
                </a:solidFill>
              </a:rPr>
              <a:t>Bill Pay</a:t>
            </a:r>
          </a:p>
        </p:txBody>
      </p:sp>
    </p:spTree>
    <p:extLst>
      <p:ext uri="{BB962C8B-B14F-4D97-AF65-F5344CB8AC3E}">
        <p14:creationId xmlns:p14="http://schemas.microsoft.com/office/powerpoint/2010/main" val="147725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C00BB7-1F85-4C9A-AB90-9E09BE61368B}"/>
              </a:ext>
            </a:extLst>
          </p:cNvPr>
          <p:cNvSpPr txBox="1"/>
          <p:nvPr/>
        </p:nvSpPr>
        <p:spPr>
          <a:xfrm>
            <a:off x="799265" y="1978259"/>
            <a:ext cx="449713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Predicted energy costs during month</a:t>
            </a:r>
          </a:p>
          <a:p>
            <a:pPr marL="285750" indent="-285750">
              <a:buFont typeface="Arial" panose="020B0604020202020204" pitchFamily="34" charset="0"/>
              <a:buChar char="•"/>
            </a:pPr>
            <a:r>
              <a:rPr lang="en-US" sz="1400" dirty="0">
                <a:solidFill>
                  <a:schemeClr val="tx2">
                    <a:lumMod val="50000"/>
                  </a:schemeClr>
                </a:solidFill>
              </a:rPr>
              <a:t>Billing questions answered on preferred channel</a:t>
            </a:r>
          </a:p>
          <a:p>
            <a:pPr marL="285750" indent="-285750">
              <a:buFont typeface="Arial" panose="020B0604020202020204" pitchFamily="34" charset="0"/>
              <a:buChar char="•"/>
            </a:pPr>
            <a:r>
              <a:rPr lang="en-US" sz="1400" dirty="0">
                <a:solidFill>
                  <a:schemeClr val="tx2">
                    <a:lumMod val="50000"/>
                  </a:schemeClr>
                </a:solidFill>
              </a:rPr>
              <a:t>Bill issues resolved quickly</a:t>
            </a:r>
          </a:p>
          <a:p>
            <a:pPr marL="285750" indent="-285750">
              <a:buFont typeface="Arial" panose="020B0604020202020204" pitchFamily="34" charset="0"/>
              <a:buChar char="•"/>
            </a:pPr>
            <a:r>
              <a:rPr lang="en-US" sz="1400" dirty="0">
                <a:solidFill>
                  <a:schemeClr val="tx2">
                    <a:lumMod val="50000"/>
                  </a:schemeClr>
                </a:solidFill>
              </a:rPr>
              <a:t>Payment play/payment decision support</a:t>
            </a:r>
          </a:p>
          <a:p>
            <a:pPr marL="285750" indent="-285750">
              <a:buFont typeface="Arial" panose="020B0604020202020204" pitchFamily="34" charset="0"/>
              <a:buChar char="•"/>
            </a:pPr>
            <a:r>
              <a:rPr lang="en-US" sz="1400" dirty="0">
                <a:solidFill>
                  <a:schemeClr val="tx2">
                    <a:lumMod val="50000"/>
                  </a:schemeClr>
                </a:solidFill>
              </a:rPr>
              <a:t>Bill calculations and bill explanations</a:t>
            </a:r>
          </a:p>
          <a:p>
            <a:pPr marL="285750" indent="-285750">
              <a:buFont typeface="Arial" panose="020B0604020202020204" pitchFamily="34" charset="0"/>
              <a:buChar char="•"/>
            </a:pPr>
            <a:r>
              <a:rPr lang="en-US" sz="1400" dirty="0">
                <a:solidFill>
                  <a:schemeClr val="tx2">
                    <a:lumMod val="50000"/>
                  </a:schemeClr>
                </a:solidFill>
              </a:rPr>
              <a:t>Self-service bill diagnostics</a:t>
            </a:r>
          </a:p>
          <a:p>
            <a:pPr marL="285750" indent="-285750">
              <a:buFont typeface="Arial" panose="020B0604020202020204" pitchFamily="34" charset="0"/>
              <a:buChar char="•"/>
            </a:pPr>
            <a:endParaRPr lang="en-US" sz="1400" dirty="0">
              <a:solidFill>
                <a:schemeClr val="tx2">
                  <a:lumMod val="50000"/>
                </a:schemeClr>
              </a:solidFill>
            </a:endParaRPr>
          </a:p>
        </p:txBody>
      </p:sp>
      <p:cxnSp>
        <p:nvCxnSpPr>
          <p:cNvPr id="9" name="Straight Connector 8">
            <a:extLst>
              <a:ext uri="{FF2B5EF4-FFF2-40B4-BE49-F238E27FC236}">
                <a16:creationId xmlns:a16="http://schemas.microsoft.com/office/drawing/2014/main" id="{8A26D030-8857-4169-85AA-FBC205C6CD7D}"/>
              </a:ext>
            </a:extLst>
          </p:cNvPr>
          <p:cNvCxnSpPr>
            <a:cxnSpLocks/>
          </p:cNvCxnSpPr>
          <p:nvPr/>
        </p:nvCxnSpPr>
        <p:spPr>
          <a:xfrm>
            <a:off x="799265" y="1765514"/>
            <a:ext cx="4497130" cy="0"/>
          </a:xfrm>
          <a:prstGeom prst="line">
            <a:avLst/>
          </a:prstGeom>
          <a:ln/>
        </p:spPr>
        <p:style>
          <a:lnRef idx="1">
            <a:schemeClr val="dk1"/>
          </a:lnRef>
          <a:fillRef idx="0">
            <a:schemeClr val="dk1"/>
          </a:fillRef>
          <a:effectRef idx="0">
            <a:schemeClr val="dk1"/>
          </a:effectRef>
          <a:fontRef idx="minor">
            <a:schemeClr val="tx1"/>
          </a:fontRef>
        </p:style>
      </p:cxnSp>
      <p:sp>
        <p:nvSpPr>
          <p:cNvPr id="11" name="Title 4">
            <a:extLst>
              <a:ext uri="{FF2B5EF4-FFF2-40B4-BE49-F238E27FC236}">
                <a16:creationId xmlns:a16="http://schemas.microsoft.com/office/drawing/2014/main" id="{E17C9351-960B-4219-82C1-5D687EC5597E}"/>
              </a:ext>
            </a:extLst>
          </p:cNvPr>
          <p:cNvSpPr>
            <a:spLocks noGrp="1"/>
          </p:cNvSpPr>
          <p:nvPr>
            <p:ph type="title"/>
          </p:nvPr>
        </p:nvSpPr>
        <p:spPr>
          <a:xfrm>
            <a:off x="2" y="1"/>
            <a:ext cx="12191999" cy="1062180"/>
          </a:xfrm>
        </p:spPr>
        <p:txBody>
          <a:bodyPr/>
          <a:lstStyle/>
          <a:p>
            <a:r>
              <a:rPr lang="en-US" dirty="0"/>
              <a:t>Billing Operations &amp; AMO – Targeted Outcomes (from Capabilities/Pain Points)</a:t>
            </a:r>
          </a:p>
        </p:txBody>
      </p:sp>
      <p:sp>
        <p:nvSpPr>
          <p:cNvPr id="12" name="Oval 11">
            <a:extLst>
              <a:ext uri="{FF2B5EF4-FFF2-40B4-BE49-F238E27FC236}">
                <a16:creationId xmlns:a16="http://schemas.microsoft.com/office/drawing/2014/main" id="{018AAEAE-A34B-48E9-AF18-5B8C49A3B9F5}"/>
              </a:ext>
            </a:extLst>
          </p:cNvPr>
          <p:cNvSpPr/>
          <p:nvPr/>
        </p:nvSpPr>
        <p:spPr>
          <a:xfrm>
            <a:off x="1828803" y="1145966"/>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endParaRPr lang="en-US" sz="2400" dirty="0">
              <a:solidFill>
                <a:schemeClr val="bg1"/>
              </a:solidFill>
            </a:endParaRPr>
          </a:p>
        </p:txBody>
      </p:sp>
      <p:sp>
        <p:nvSpPr>
          <p:cNvPr id="13" name="TextBox 12">
            <a:extLst>
              <a:ext uri="{FF2B5EF4-FFF2-40B4-BE49-F238E27FC236}">
                <a16:creationId xmlns:a16="http://schemas.microsoft.com/office/drawing/2014/main" id="{2C2F2B89-910A-41A8-BDD7-229B84563215}"/>
              </a:ext>
            </a:extLst>
          </p:cNvPr>
          <p:cNvSpPr txBox="1"/>
          <p:nvPr/>
        </p:nvSpPr>
        <p:spPr>
          <a:xfrm>
            <a:off x="2177146" y="1299683"/>
            <a:ext cx="2380780" cy="461665"/>
          </a:xfrm>
          <a:prstGeom prst="rect">
            <a:avLst/>
          </a:prstGeom>
          <a:noFill/>
        </p:spPr>
        <p:txBody>
          <a:bodyPr wrap="none" rtlCol="0">
            <a:spAutoFit/>
          </a:bodyPr>
          <a:lstStyle/>
          <a:p>
            <a:r>
              <a:rPr lang="en-US" sz="2400" dirty="0">
                <a:solidFill>
                  <a:schemeClr val="tx2">
                    <a:lumMod val="50000"/>
                  </a:schemeClr>
                </a:solidFill>
              </a:rPr>
              <a:t>Bill Assistance</a:t>
            </a:r>
          </a:p>
        </p:txBody>
      </p:sp>
      <p:sp>
        <p:nvSpPr>
          <p:cNvPr id="15" name="TextBox 14">
            <a:extLst>
              <a:ext uri="{FF2B5EF4-FFF2-40B4-BE49-F238E27FC236}">
                <a16:creationId xmlns:a16="http://schemas.microsoft.com/office/drawing/2014/main" id="{AC9964CB-E426-4B96-94C8-0FF4359A7D24}"/>
              </a:ext>
            </a:extLst>
          </p:cNvPr>
          <p:cNvSpPr txBox="1"/>
          <p:nvPr/>
        </p:nvSpPr>
        <p:spPr>
          <a:xfrm>
            <a:off x="6366806" y="1976278"/>
            <a:ext cx="4497130"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Customer receives final bill estimate on day of move out</a:t>
            </a:r>
          </a:p>
          <a:p>
            <a:pPr marL="285750" indent="-285750">
              <a:buFont typeface="Arial" panose="020B0604020202020204" pitchFamily="34" charset="0"/>
              <a:buChar char="•"/>
            </a:pPr>
            <a:r>
              <a:rPr lang="en-US" sz="1400" dirty="0">
                <a:solidFill>
                  <a:schemeClr val="tx2">
                    <a:lumMod val="50000"/>
                  </a:schemeClr>
                </a:solidFill>
              </a:rPr>
              <a:t>Customer can select date on which service will be stopped</a:t>
            </a:r>
          </a:p>
          <a:p>
            <a:pPr marL="285750" indent="-285750">
              <a:buFont typeface="Arial" panose="020B0604020202020204" pitchFamily="34" charset="0"/>
              <a:buChar char="•"/>
            </a:pPr>
            <a:r>
              <a:rPr lang="en-US" sz="1400" dirty="0">
                <a:solidFill>
                  <a:schemeClr val="tx2">
                    <a:lumMod val="50000"/>
                  </a:schemeClr>
                </a:solidFill>
              </a:rPr>
              <a:t>Customer can understand timeline for stopping service (transparency)</a:t>
            </a:r>
          </a:p>
          <a:p>
            <a:pPr marL="285750" indent="-285750">
              <a:buFont typeface="Arial" panose="020B0604020202020204" pitchFamily="34" charset="0"/>
              <a:buChar char="•"/>
            </a:pPr>
            <a:r>
              <a:rPr lang="en-US" sz="1400" dirty="0">
                <a:solidFill>
                  <a:schemeClr val="tx2">
                    <a:lumMod val="50000"/>
                  </a:schemeClr>
                </a:solidFill>
              </a:rPr>
              <a:t>Customer receives confirmation that service has been terminated</a:t>
            </a:r>
          </a:p>
          <a:p>
            <a:pPr marL="285750" indent="-285750">
              <a:buFont typeface="Arial" panose="020B0604020202020204" pitchFamily="34" charset="0"/>
              <a:buChar char="•"/>
            </a:pPr>
            <a:r>
              <a:rPr lang="en-US" sz="1400" dirty="0">
                <a:solidFill>
                  <a:schemeClr val="tx2">
                    <a:lumMod val="50000"/>
                  </a:schemeClr>
                </a:solidFill>
              </a:rPr>
              <a:t>Customer can select channel that they will receive their final bill at the time, and in the channel, that they schedule their move out</a:t>
            </a:r>
          </a:p>
          <a:p>
            <a:pPr marL="285750" indent="-285750">
              <a:buFont typeface="Arial" panose="020B0604020202020204" pitchFamily="34" charset="0"/>
              <a:buChar char="•"/>
            </a:pPr>
            <a:r>
              <a:rPr lang="en-US" sz="1400" dirty="0">
                <a:solidFill>
                  <a:schemeClr val="tx2">
                    <a:lumMod val="50000"/>
                  </a:schemeClr>
                </a:solidFill>
              </a:rPr>
              <a:t>Customer can pay their final bill and verify that account balance is zeroed</a:t>
            </a:r>
          </a:p>
        </p:txBody>
      </p:sp>
      <p:cxnSp>
        <p:nvCxnSpPr>
          <p:cNvPr id="16" name="Straight Connector 15">
            <a:extLst>
              <a:ext uri="{FF2B5EF4-FFF2-40B4-BE49-F238E27FC236}">
                <a16:creationId xmlns:a16="http://schemas.microsoft.com/office/drawing/2014/main" id="{20FC87E6-7910-4BCE-8F73-E3325F031479}"/>
              </a:ext>
            </a:extLst>
          </p:cNvPr>
          <p:cNvCxnSpPr>
            <a:cxnSpLocks/>
          </p:cNvCxnSpPr>
          <p:nvPr/>
        </p:nvCxnSpPr>
        <p:spPr>
          <a:xfrm>
            <a:off x="6366806" y="1763533"/>
            <a:ext cx="4497130" cy="0"/>
          </a:xfrm>
          <a:prstGeom prst="line">
            <a:avLst/>
          </a:prstGeom>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64E8C93-41A2-4678-BF8A-B472E0CCE974}"/>
              </a:ext>
            </a:extLst>
          </p:cNvPr>
          <p:cNvSpPr/>
          <p:nvPr/>
        </p:nvSpPr>
        <p:spPr>
          <a:xfrm>
            <a:off x="6909456" y="1143985"/>
            <a:ext cx="362858" cy="354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4</a:t>
            </a:r>
            <a:endParaRPr lang="en-US" sz="2400" dirty="0">
              <a:solidFill>
                <a:schemeClr val="bg1"/>
              </a:solidFill>
            </a:endParaRPr>
          </a:p>
        </p:txBody>
      </p:sp>
      <p:sp>
        <p:nvSpPr>
          <p:cNvPr id="18" name="TextBox 17">
            <a:extLst>
              <a:ext uri="{FF2B5EF4-FFF2-40B4-BE49-F238E27FC236}">
                <a16:creationId xmlns:a16="http://schemas.microsoft.com/office/drawing/2014/main" id="{65EB9D24-8F16-4CE5-B557-470130F429B8}"/>
              </a:ext>
            </a:extLst>
          </p:cNvPr>
          <p:cNvSpPr txBox="1"/>
          <p:nvPr/>
        </p:nvSpPr>
        <p:spPr>
          <a:xfrm>
            <a:off x="7257799" y="1297702"/>
            <a:ext cx="2906565" cy="461665"/>
          </a:xfrm>
          <a:prstGeom prst="rect">
            <a:avLst/>
          </a:prstGeom>
          <a:noFill/>
        </p:spPr>
        <p:txBody>
          <a:bodyPr wrap="none" rtlCol="0">
            <a:spAutoFit/>
          </a:bodyPr>
          <a:lstStyle/>
          <a:p>
            <a:r>
              <a:rPr lang="en-US" sz="2400" dirty="0">
                <a:solidFill>
                  <a:schemeClr val="tx2">
                    <a:lumMod val="50000"/>
                  </a:schemeClr>
                </a:solidFill>
              </a:rPr>
              <a:t>Close My Account</a:t>
            </a:r>
          </a:p>
        </p:txBody>
      </p:sp>
    </p:spTree>
    <p:extLst>
      <p:ext uri="{BB962C8B-B14F-4D97-AF65-F5344CB8AC3E}">
        <p14:creationId xmlns:p14="http://schemas.microsoft.com/office/powerpoint/2010/main" val="427559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Storms / </a:t>
            </a:r>
            <a:r>
              <a:rPr lang="en-IN" sz="733" err="1">
                <a:solidFill>
                  <a:schemeClr val="tx1"/>
                </a:solidFill>
              </a:rPr>
              <a:t>Mwork</a:t>
            </a:r>
            <a:r>
              <a:rPr lang="en-IN" sz="733">
                <a:solidFill>
                  <a:schemeClr val="tx1"/>
                </a:solidFill>
              </a:rPr>
              <a:t>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a:t>Contact /</a:t>
            </a:r>
          </a:p>
          <a:p>
            <a:r>
              <a:rPr lang="en-GB" sz="800" b="1"/>
              <a:t>Customer</a:t>
            </a:r>
          </a:p>
          <a:p>
            <a:r>
              <a:rPr lang="en-GB" sz="800" b="1"/>
              <a:t>Profile /</a:t>
            </a:r>
          </a:p>
          <a:p>
            <a:r>
              <a:rPr lang="en-GB" sz="800" b="1"/>
              <a:t>Preferences</a:t>
            </a:r>
          </a:p>
          <a:p>
            <a:pPr algn="l"/>
            <a:endParaRPr lang="en-GB" sz="800" b="1"/>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a:t>Lead /</a:t>
            </a:r>
          </a:p>
          <a:p>
            <a:r>
              <a:rPr lang="en-GB" sz="800" b="1"/>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a:t>Customer</a:t>
            </a:r>
          </a:p>
          <a:p>
            <a:pPr algn="l"/>
            <a:r>
              <a:rPr lang="en-GB" sz="800" b="1"/>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a:t>Asset</a:t>
            </a:r>
            <a:endParaRPr lang="en-GB" sz="700" b="1"/>
          </a:p>
          <a:p>
            <a:pPr algn="l"/>
            <a:r>
              <a:rPr lang="en-GB" sz="700" b="1"/>
              <a:t>(e.g. Meter /</a:t>
            </a:r>
          </a:p>
          <a:p>
            <a:pPr algn="l"/>
            <a:r>
              <a:rPr lang="en-GB" sz="700" b="1"/>
              <a:t>Product</a:t>
            </a:r>
          </a:p>
          <a:p>
            <a:pPr algn="l"/>
            <a:r>
              <a:rPr lang="en-GB" sz="700" b="1"/>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a:t>Bill /</a:t>
            </a:r>
          </a:p>
          <a:p>
            <a:r>
              <a:rPr lang="en-GB" sz="800" b="1"/>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a:t>GL </a:t>
            </a:r>
          </a:p>
          <a:p>
            <a:pPr algn="l"/>
            <a:r>
              <a:rPr lang="en-GB" sz="800" b="1"/>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a:t>Case</a:t>
            </a:r>
            <a:endParaRPr lang="en-GB" sz="700" b="1"/>
          </a:p>
          <a:p>
            <a:r>
              <a:rPr lang="en-GB" sz="700" b="1"/>
              <a:t>(e.g. Application/</a:t>
            </a:r>
          </a:p>
          <a:p>
            <a:r>
              <a:rPr lang="en-GB" sz="700" b="1"/>
              <a:t>Work Order</a:t>
            </a:r>
          </a:p>
          <a:p>
            <a:r>
              <a:rPr lang="en-GB" sz="700" b="1"/>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a:t>Location</a:t>
            </a:r>
          </a:p>
          <a:p>
            <a:r>
              <a:rPr lang="en-GB" sz="800" b="1"/>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a:t>Usage</a:t>
            </a:r>
          </a:p>
          <a:p>
            <a:r>
              <a:rPr lang="en-GB" sz="800" b="1"/>
              <a:t>(Meter </a:t>
            </a:r>
          </a:p>
          <a:p>
            <a:r>
              <a:rPr lang="en-GB" sz="800" b="1"/>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a:t>email</a:t>
            </a:r>
            <a:endParaRPr lang="en-US" sz="900" b="0" kern="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a:solidFill>
                  <a:srgbClr val="000000"/>
                </a:solidFill>
                <a:latin typeface="+mn-lt"/>
                <a:ea typeface="+mn-ea"/>
              </a:rPr>
              <a:t>Customer</a:t>
            </a:r>
          </a:p>
          <a:p>
            <a:pPr algn="ctr">
              <a:buClr>
                <a:schemeClr val="tx1"/>
              </a:buClr>
            </a:pPr>
            <a:r>
              <a:rPr lang="en-US" sz="1050" b="1" kern="0">
                <a:solidFill>
                  <a:srgbClr val="000000"/>
                </a:solidFill>
                <a:latin typeface="+mn-lt"/>
                <a:ea typeface="+mn-ea"/>
              </a:rPr>
              <a:t>Data </a:t>
            </a:r>
            <a:r>
              <a:rPr lang="en-US" sz="1050" b="1" kern="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CEMP 3</a:t>
            </a:r>
            <a:r>
              <a:rPr lang="en-IN" sz="733" baseline="30000">
                <a:solidFill>
                  <a:schemeClr val="tx1"/>
                </a:solidFill>
              </a:rPr>
              <a:t>rd</a:t>
            </a:r>
            <a:r>
              <a:rPr lang="en-IN" sz="733">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details  Marketplace -</a:t>
            </a:r>
            <a:r>
              <a:rPr lang="en-US" sz="70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end to en</a:t>
            </a:r>
            <a:r>
              <a:rPr lang="en-US" sz="700">
                <a:solidFill>
                  <a:srgbClr val="000000"/>
                </a:solidFill>
                <a:cs typeface="Arial"/>
              </a:rPr>
              <a:t>d process for Lead/Opportunity for all products</a:t>
            </a:r>
            <a:endParaRPr lang="en-US" sz="70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040533"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Billing Ops and AMO play?</a:t>
            </a:r>
          </a:p>
        </p:txBody>
      </p:sp>
    </p:spTree>
    <p:extLst>
      <p:ext uri="{BB962C8B-B14F-4D97-AF65-F5344CB8AC3E}">
        <p14:creationId xmlns:p14="http://schemas.microsoft.com/office/powerpoint/2010/main" val="107314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Master Data Flows</a:t>
            </a:r>
          </a:p>
        </p:txBody>
      </p:sp>
      <p:pic>
        <p:nvPicPr>
          <p:cNvPr id="5" name="Picture 4">
            <a:extLst>
              <a:ext uri="{FF2B5EF4-FFF2-40B4-BE49-F238E27FC236}">
                <a16:creationId xmlns:a16="http://schemas.microsoft.com/office/drawing/2014/main" id="{D5CFCC9E-E74A-4A4A-9E7E-3660A56D557E}"/>
              </a:ext>
            </a:extLst>
          </p:cNvPr>
          <p:cNvPicPr>
            <a:picLocks noChangeAspect="1"/>
          </p:cNvPicPr>
          <p:nvPr/>
        </p:nvPicPr>
        <p:blipFill>
          <a:blip r:embed="rId2"/>
          <a:stretch>
            <a:fillRect/>
          </a:stretch>
        </p:blipFill>
        <p:spPr>
          <a:xfrm>
            <a:off x="3377702" y="69843"/>
            <a:ext cx="8663877" cy="6718313"/>
          </a:xfrm>
          <a:prstGeom prst="rect">
            <a:avLst/>
          </a:prstGeom>
        </p:spPr>
      </p:pic>
      <p:sp>
        <p:nvSpPr>
          <p:cNvPr id="7" name="TextBox 6">
            <a:extLst>
              <a:ext uri="{FF2B5EF4-FFF2-40B4-BE49-F238E27FC236}">
                <a16:creationId xmlns:a16="http://schemas.microsoft.com/office/drawing/2014/main" id="{AF2C44A2-51DF-44C1-ABAD-EEE5042F1815}"/>
              </a:ext>
            </a:extLst>
          </p:cNvPr>
          <p:cNvSpPr txBox="1"/>
          <p:nvPr/>
        </p:nvSpPr>
        <p:spPr>
          <a:xfrm>
            <a:off x="154368" y="2207497"/>
            <a:ext cx="293321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Multiple Systems of Record and pathways for account management and customer billing support</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Fragmented non-utility billing and credit/rebate management</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Meter-centric revenue management conflicting with C&amp;I account management (bill aggregation, third-party bill agent management, C&amp;I account servicing)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p:txBody>
      </p:sp>
      <p:sp>
        <p:nvSpPr>
          <p:cNvPr id="8" name="TextBox 7">
            <a:extLst>
              <a:ext uri="{FF2B5EF4-FFF2-40B4-BE49-F238E27FC236}">
                <a16:creationId xmlns:a16="http://schemas.microsoft.com/office/drawing/2014/main" id="{440451A5-B365-49AA-8581-D154294ECBEB}"/>
              </a:ext>
            </a:extLst>
          </p:cNvPr>
          <p:cNvSpPr txBox="1"/>
          <p:nvPr/>
        </p:nvSpPr>
        <p:spPr>
          <a:xfrm>
            <a:off x="516571" y="1145308"/>
            <a:ext cx="2208810" cy="954107"/>
          </a:xfrm>
          <a:prstGeom prst="rect">
            <a:avLst/>
          </a:prstGeom>
          <a:noFill/>
        </p:spPr>
        <p:txBody>
          <a:bodyPr wrap="square" rtlCol="0">
            <a:spAutoFit/>
          </a:bodyPr>
          <a:lstStyle/>
          <a:p>
            <a:pPr algn="ctr"/>
            <a:r>
              <a:rPr lang="en-US" sz="1400" b="1" i="1" dirty="0">
                <a:solidFill>
                  <a:schemeClr val="tx2">
                    <a:lumMod val="50000"/>
                  </a:schemeClr>
                </a:solidFill>
              </a:rPr>
              <a:t>Billing Operations &amp; Account Management Perspectives</a:t>
            </a:r>
          </a:p>
        </p:txBody>
      </p:sp>
      <p:sp>
        <p:nvSpPr>
          <p:cNvPr id="9" name="Rectangle: Rounded Corners 8">
            <a:extLst>
              <a:ext uri="{FF2B5EF4-FFF2-40B4-BE49-F238E27FC236}">
                <a16:creationId xmlns:a16="http://schemas.microsoft.com/office/drawing/2014/main" id="{3C14C1BF-32E7-49DC-BDF5-5F3946E03C79}"/>
              </a:ext>
            </a:extLst>
          </p:cNvPr>
          <p:cNvSpPr/>
          <p:nvPr/>
        </p:nvSpPr>
        <p:spPr>
          <a:xfrm>
            <a:off x="3377702" y="843147"/>
            <a:ext cx="5861301" cy="6412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0" name="Rectangle: Rounded Corners 9">
            <a:extLst>
              <a:ext uri="{FF2B5EF4-FFF2-40B4-BE49-F238E27FC236}">
                <a16:creationId xmlns:a16="http://schemas.microsoft.com/office/drawing/2014/main" id="{5AB0A3E7-D876-40B1-BC01-6C990A2E0356}"/>
              </a:ext>
            </a:extLst>
          </p:cNvPr>
          <p:cNvSpPr/>
          <p:nvPr/>
        </p:nvSpPr>
        <p:spPr>
          <a:xfrm>
            <a:off x="6096000" y="3976081"/>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1" name="Rectangle: Rounded Corners 10">
            <a:extLst>
              <a:ext uri="{FF2B5EF4-FFF2-40B4-BE49-F238E27FC236}">
                <a16:creationId xmlns:a16="http://schemas.microsoft.com/office/drawing/2014/main" id="{5DA08F7C-0280-48BD-A746-030E75EC583B}"/>
              </a:ext>
            </a:extLst>
          </p:cNvPr>
          <p:cNvSpPr/>
          <p:nvPr/>
        </p:nvSpPr>
        <p:spPr>
          <a:xfrm>
            <a:off x="7709640" y="2099415"/>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3" name="Rectangle: Rounded Corners 12">
            <a:extLst>
              <a:ext uri="{FF2B5EF4-FFF2-40B4-BE49-F238E27FC236}">
                <a16:creationId xmlns:a16="http://schemas.microsoft.com/office/drawing/2014/main" id="{6133EEC7-6809-424D-8213-043B61CEAA2F}"/>
              </a:ext>
            </a:extLst>
          </p:cNvPr>
          <p:cNvSpPr/>
          <p:nvPr/>
        </p:nvSpPr>
        <p:spPr>
          <a:xfrm>
            <a:off x="11234057" y="1307777"/>
            <a:ext cx="957944" cy="30979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4" name="Rectangle: Rounded Corners 13">
            <a:extLst>
              <a:ext uri="{FF2B5EF4-FFF2-40B4-BE49-F238E27FC236}">
                <a16:creationId xmlns:a16="http://schemas.microsoft.com/office/drawing/2014/main" id="{23249122-3A1B-4772-AB80-E8549E0779A2}"/>
              </a:ext>
            </a:extLst>
          </p:cNvPr>
          <p:cNvSpPr/>
          <p:nvPr/>
        </p:nvSpPr>
        <p:spPr>
          <a:xfrm>
            <a:off x="7622806" y="5955478"/>
            <a:ext cx="1153059" cy="8767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5" name="Rectangle: Rounded Corners 14">
            <a:extLst>
              <a:ext uri="{FF2B5EF4-FFF2-40B4-BE49-F238E27FC236}">
                <a16:creationId xmlns:a16="http://schemas.microsoft.com/office/drawing/2014/main" id="{359C57A9-DE13-4911-B985-B3D725D2A6B8}"/>
              </a:ext>
            </a:extLst>
          </p:cNvPr>
          <p:cNvSpPr/>
          <p:nvPr/>
        </p:nvSpPr>
        <p:spPr>
          <a:xfrm>
            <a:off x="9235873" y="5450774"/>
            <a:ext cx="1153059" cy="6432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6" name="Rectangle: Rounded Corners 15">
            <a:extLst>
              <a:ext uri="{FF2B5EF4-FFF2-40B4-BE49-F238E27FC236}">
                <a16:creationId xmlns:a16="http://schemas.microsoft.com/office/drawing/2014/main" id="{1840A02E-8338-4D33-B01D-41A6B493B558}"/>
              </a:ext>
            </a:extLst>
          </p:cNvPr>
          <p:cNvSpPr/>
          <p:nvPr/>
        </p:nvSpPr>
        <p:spPr>
          <a:xfrm>
            <a:off x="3362698" y="1527784"/>
            <a:ext cx="2646216" cy="91440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7" name="Rectangle: Rounded Corners 16">
            <a:extLst>
              <a:ext uri="{FF2B5EF4-FFF2-40B4-BE49-F238E27FC236}">
                <a16:creationId xmlns:a16="http://schemas.microsoft.com/office/drawing/2014/main" id="{C56B691B-ED10-42B1-9FB4-7CB664BEAA49}"/>
              </a:ext>
            </a:extLst>
          </p:cNvPr>
          <p:cNvSpPr/>
          <p:nvPr/>
        </p:nvSpPr>
        <p:spPr>
          <a:xfrm>
            <a:off x="10806534" y="4447131"/>
            <a:ext cx="1385466" cy="66141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372775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Data Flow Challenges – Billing Operations &amp; Account Management?</a:t>
            </a:r>
          </a:p>
        </p:txBody>
      </p:sp>
      <p:sp>
        <p:nvSpPr>
          <p:cNvPr id="5" name="Content Placeholder 3">
            <a:extLst>
              <a:ext uri="{FF2B5EF4-FFF2-40B4-BE49-F238E27FC236}">
                <a16:creationId xmlns:a16="http://schemas.microsoft.com/office/drawing/2014/main" id="{784D8986-D88D-4BDA-BBC4-42D4E9A8EDEB}"/>
              </a:ext>
            </a:extLst>
          </p:cNvPr>
          <p:cNvSpPr>
            <a:spLocks noGrp="1"/>
          </p:cNvSpPr>
          <p:nvPr>
            <p:ph idx="1"/>
          </p:nvPr>
        </p:nvSpPr>
        <p:spPr>
          <a:xfrm>
            <a:off x="398022" y="1103871"/>
            <a:ext cx="11793979" cy="4643751"/>
          </a:xfrm>
        </p:spPr>
        <p:txBody>
          <a:bodyPr/>
          <a:lstStyle/>
          <a:p>
            <a:r>
              <a:rPr lang="en-US" sz="1600" dirty="0"/>
              <a:t>Working across multiple Systems of Record</a:t>
            </a:r>
          </a:p>
          <a:p>
            <a:endParaRPr lang="en-US" sz="1600" dirty="0"/>
          </a:p>
          <a:p>
            <a:r>
              <a:rPr lang="en-US" sz="1600" dirty="0"/>
              <a:t>Timeliness of account and transactional updates across data sets</a:t>
            </a:r>
          </a:p>
          <a:p>
            <a:endParaRPr lang="en-US" sz="1600" dirty="0"/>
          </a:p>
          <a:p>
            <a:r>
              <a:rPr lang="en-US" sz="1600" dirty="0"/>
              <a:t>Ability to trace postings/allocations/credit transactions across Systems of Record</a:t>
            </a:r>
          </a:p>
          <a:p>
            <a:endParaRPr lang="en-US" sz="1600" dirty="0"/>
          </a:p>
          <a:p>
            <a:r>
              <a:rPr lang="en-US" sz="1600" dirty="0"/>
              <a:t>Situational awareness – ability to quickly aggregate and see what the customer sees on multiple fronts:</a:t>
            </a:r>
          </a:p>
          <a:p>
            <a:pPr lvl="1"/>
            <a:r>
              <a:rPr lang="en-US" sz="1200" dirty="0"/>
              <a:t>History of billing challenges</a:t>
            </a:r>
          </a:p>
          <a:p>
            <a:pPr lvl="1"/>
            <a:r>
              <a:rPr lang="en-US" sz="1200" dirty="0"/>
              <a:t>Track record of payment timeliness, billing assistance and payment agreement execution</a:t>
            </a:r>
          </a:p>
          <a:p>
            <a:pPr lvl="1"/>
            <a:r>
              <a:rPr lang="en-US" sz="1200" dirty="0"/>
              <a:t>Current or forecasted billing changes</a:t>
            </a:r>
          </a:p>
          <a:p>
            <a:pPr lvl="1"/>
            <a:r>
              <a:rPr lang="en-US" sz="1200" dirty="0"/>
              <a:t>Account set-up or transition status</a:t>
            </a:r>
          </a:p>
          <a:p>
            <a:pPr lvl="1"/>
            <a:endParaRPr lang="en-US" sz="1200" dirty="0"/>
          </a:p>
          <a:p>
            <a:r>
              <a:rPr lang="en-US" sz="1600" dirty="0"/>
              <a:t>Case management and proactive engagement around billing exceptions, payment issues, account issues</a:t>
            </a:r>
          </a:p>
          <a:p>
            <a:pPr marL="0" indent="0">
              <a:buNone/>
            </a:pPr>
            <a:endParaRPr lang="en-US" sz="1600" dirty="0"/>
          </a:p>
          <a:p>
            <a:endParaRPr lang="en-US" sz="1600" dirty="0"/>
          </a:p>
          <a:p>
            <a:endParaRPr lang="en-US" sz="1600" dirty="0"/>
          </a:p>
        </p:txBody>
      </p:sp>
      <p:sp>
        <p:nvSpPr>
          <p:cNvPr id="8" name="TextBox 7">
            <a:extLst>
              <a:ext uri="{FF2B5EF4-FFF2-40B4-BE49-F238E27FC236}">
                <a16:creationId xmlns:a16="http://schemas.microsoft.com/office/drawing/2014/main" id="{9681542D-AC61-450C-89B5-CCA19BB8DDD9}"/>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9" name="Straight Connector 8">
            <a:extLst>
              <a:ext uri="{FF2B5EF4-FFF2-40B4-BE49-F238E27FC236}">
                <a16:creationId xmlns:a16="http://schemas.microsoft.com/office/drawing/2014/main" id="{F1CD010C-0357-4904-827A-4C5D84CBCBC1}"/>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082DE8-F564-46B7-906C-D0A155917CB7}"/>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B2F0-7F8B-4E4C-9D8C-EC849F248CC1}"/>
              </a:ext>
            </a:extLst>
          </p:cNvPr>
          <p:cNvSpPr>
            <a:spLocks noGrp="1"/>
          </p:cNvSpPr>
          <p:nvPr>
            <p:ph type="title"/>
          </p:nvPr>
        </p:nvSpPr>
        <p:spPr/>
        <p:txBody>
          <a:bodyPr/>
          <a:lstStyle/>
          <a:p>
            <a:r>
              <a:rPr lang="en-US" dirty="0"/>
              <a:t>Future Systems &amp; Data Implications</a:t>
            </a:r>
          </a:p>
        </p:txBody>
      </p:sp>
      <p:sp>
        <p:nvSpPr>
          <p:cNvPr id="4" name="TextBox 3">
            <a:extLst>
              <a:ext uri="{FF2B5EF4-FFF2-40B4-BE49-F238E27FC236}">
                <a16:creationId xmlns:a16="http://schemas.microsoft.com/office/drawing/2014/main" id="{4AD35FB6-00A6-43EE-9503-C9C4969202CE}"/>
              </a:ext>
            </a:extLst>
          </p:cNvPr>
          <p:cNvSpPr txBox="1"/>
          <p:nvPr/>
        </p:nvSpPr>
        <p:spPr>
          <a:xfrm>
            <a:off x="1889086" y="1422074"/>
            <a:ext cx="328089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Integrated platform for on-line customer account initiation or transfer including:</a:t>
            </a:r>
          </a:p>
          <a:p>
            <a:pPr marL="628650" indent="-285750">
              <a:buFont typeface="Arial" panose="020B0604020202020204" pitchFamily="34" charset="0"/>
              <a:buChar char="•"/>
            </a:pPr>
            <a:r>
              <a:rPr lang="en-US" sz="1400" dirty="0">
                <a:solidFill>
                  <a:schemeClr val="tx2">
                    <a:lumMod val="50000"/>
                  </a:schemeClr>
                </a:solidFill>
              </a:rPr>
              <a:t>Core billing account set-up</a:t>
            </a:r>
          </a:p>
          <a:p>
            <a:pPr marL="628650" indent="-285750">
              <a:buFont typeface="Arial" panose="020B0604020202020204" pitchFamily="34" charset="0"/>
              <a:buChar char="•"/>
            </a:pPr>
            <a:r>
              <a:rPr lang="en-US" sz="1400" dirty="0">
                <a:solidFill>
                  <a:schemeClr val="tx2">
                    <a:lumMod val="50000"/>
                  </a:schemeClr>
                </a:solidFill>
              </a:rPr>
              <a:t>On-line account and portal access</a:t>
            </a:r>
          </a:p>
          <a:p>
            <a:pPr marL="628650" indent="-285750">
              <a:buFont typeface="Arial" panose="020B0604020202020204" pitchFamily="34" charset="0"/>
              <a:buChar char="•"/>
            </a:pPr>
            <a:r>
              <a:rPr lang="en-US" sz="1400" dirty="0">
                <a:solidFill>
                  <a:schemeClr val="tx2">
                    <a:lumMod val="50000"/>
                  </a:schemeClr>
                </a:solidFill>
              </a:rPr>
              <a:t>On-line bill rendering preferences</a:t>
            </a:r>
          </a:p>
          <a:p>
            <a:pPr marL="628650" indent="-285750">
              <a:buFont typeface="Arial" panose="020B0604020202020204" pitchFamily="34" charset="0"/>
              <a:buChar char="•"/>
            </a:pPr>
            <a:r>
              <a:rPr lang="en-US" sz="1400" dirty="0">
                <a:solidFill>
                  <a:schemeClr val="tx2">
                    <a:lumMod val="50000"/>
                  </a:schemeClr>
                </a:solidFill>
              </a:rPr>
              <a:t>Automated payments processing preferences</a:t>
            </a:r>
          </a:p>
        </p:txBody>
      </p:sp>
      <p:sp>
        <p:nvSpPr>
          <p:cNvPr id="5" name="TextBox 4">
            <a:extLst>
              <a:ext uri="{FF2B5EF4-FFF2-40B4-BE49-F238E27FC236}">
                <a16:creationId xmlns:a16="http://schemas.microsoft.com/office/drawing/2014/main" id="{C44179DD-BB8A-48AD-B1CF-B0D1FE1022DA}"/>
              </a:ext>
            </a:extLst>
          </p:cNvPr>
          <p:cNvSpPr txBox="1"/>
          <p:nvPr/>
        </p:nvSpPr>
        <p:spPr>
          <a:xfrm>
            <a:off x="1889086" y="790759"/>
            <a:ext cx="3598404" cy="338554"/>
          </a:xfrm>
          <a:prstGeom prst="rect">
            <a:avLst/>
          </a:prstGeom>
          <a:noFill/>
        </p:spPr>
        <p:txBody>
          <a:bodyPr wrap="square" rtlCol="0">
            <a:spAutoFit/>
          </a:bodyPr>
          <a:lstStyle/>
          <a:p>
            <a:pPr algn="ctr"/>
            <a:r>
              <a:rPr lang="en-US" sz="1600" b="1" i="1" dirty="0">
                <a:solidFill>
                  <a:schemeClr val="tx2">
                    <a:lumMod val="50000"/>
                  </a:schemeClr>
                </a:solidFill>
              </a:rPr>
              <a:t>Account Creation</a:t>
            </a:r>
          </a:p>
        </p:txBody>
      </p:sp>
      <p:cxnSp>
        <p:nvCxnSpPr>
          <p:cNvPr id="6" name="Straight Connector 5">
            <a:extLst>
              <a:ext uri="{FF2B5EF4-FFF2-40B4-BE49-F238E27FC236}">
                <a16:creationId xmlns:a16="http://schemas.microsoft.com/office/drawing/2014/main" id="{FE88C8A7-49DF-4064-BB97-B5B4099676F3}"/>
              </a:ext>
            </a:extLst>
          </p:cNvPr>
          <p:cNvCxnSpPr/>
          <p:nvPr/>
        </p:nvCxnSpPr>
        <p:spPr>
          <a:xfrm>
            <a:off x="2018623" y="1205313"/>
            <a:ext cx="3151359" cy="0"/>
          </a:xfrm>
          <a:prstGeom prst="line">
            <a:avLst/>
          </a:prstGeom>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1D70439-D280-4672-9818-B00B64F57B22}"/>
              </a:ext>
            </a:extLst>
          </p:cNvPr>
          <p:cNvSpPr txBox="1"/>
          <p:nvPr/>
        </p:nvSpPr>
        <p:spPr>
          <a:xfrm>
            <a:off x="217716" y="1487058"/>
            <a:ext cx="1480457" cy="738664"/>
          </a:xfrm>
          <a:prstGeom prst="rect">
            <a:avLst/>
          </a:prstGeom>
          <a:noFill/>
        </p:spPr>
        <p:txBody>
          <a:bodyPr wrap="square" rtlCol="0">
            <a:spAutoFit/>
          </a:bodyPr>
          <a:lstStyle/>
          <a:p>
            <a:pPr algn="ctr"/>
            <a:r>
              <a:rPr lang="en-US" sz="1400" b="1" dirty="0">
                <a:solidFill>
                  <a:schemeClr val="tx2">
                    <a:lumMod val="50000"/>
                  </a:schemeClr>
                </a:solidFill>
              </a:rPr>
              <a:t>Future State Capability Needs</a:t>
            </a:r>
          </a:p>
        </p:txBody>
      </p:sp>
      <p:sp>
        <p:nvSpPr>
          <p:cNvPr id="8" name="TextBox 7">
            <a:extLst>
              <a:ext uri="{FF2B5EF4-FFF2-40B4-BE49-F238E27FC236}">
                <a16:creationId xmlns:a16="http://schemas.microsoft.com/office/drawing/2014/main" id="{60B20991-56BA-41F6-B2A4-26493127E220}"/>
              </a:ext>
            </a:extLst>
          </p:cNvPr>
          <p:cNvSpPr txBox="1"/>
          <p:nvPr/>
        </p:nvSpPr>
        <p:spPr>
          <a:xfrm>
            <a:off x="5278174" y="1429331"/>
            <a:ext cx="3280896"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Proactive and ongoing push for customer billing and payment  channel enablement and self-service</a:t>
            </a:r>
          </a:p>
          <a:p>
            <a:pPr marL="628650" indent="-285750">
              <a:buFont typeface="Arial" panose="020B0604020202020204" pitchFamily="34" charset="0"/>
              <a:buChar char="•"/>
            </a:pPr>
            <a:r>
              <a:rPr lang="en-US" sz="1400" dirty="0">
                <a:solidFill>
                  <a:schemeClr val="tx2">
                    <a:lumMod val="50000"/>
                  </a:schemeClr>
                </a:solidFill>
              </a:rPr>
              <a:t>Bill forecasting and expectation mgmt.</a:t>
            </a:r>
          </a:p>
          <a:p>
            <a:pPr marL="628650" indent="-285750">
              <a:buFont typeface="Arial" panose="020B0604020202020204" pitchFamily="34" charset="0"/>
              <a:buChar char="•"/>
            </a:pPr>
            <a:r>
              <a:rPr lang="en-US" sz="1400" dirty="0">
                <a:solidFill>
                  <a:schemeClr val="tx2">
                    <a:lumMod val="50000"/>
                  </a:schemeClr>
                </a:solidFill>
              </a:rPr>
              <a:t>Streamlined bill/payment communications and feedback loops</a:t>
            </a:r>
          </a:p>
          <a:p>
            <a:pPr marL="628650" indent="-285750">
              <a:buFont typeface="Arial" panose="020B0604020202020204" pitchFamily="34" charset="0"/>
              <a:buChar char="•"/>
            </a:pPr>
            <a:r>
              <a:rPr lang="en-US" sz="1400" dirty="0">
                <a:solidFill>
                  <a:schemeClr val="tx2">
                    <a:lumMod val="50000"/>
                  </a:schemeClr>
                </a:solidFill>
              </a:rPr>
              <a:t>Integrated bills and payment allocations (including rebates, incentives)</a:t>
            </a:r>
          </a:p>
          <a:p>
            <a:pPr marL="628650" indent="-285750">
              <a:buFont typeface="Arial" panose="020B0604020202020204" pitchFamily="34" charset="0"/>
              <a:buChar char="•"/>
            </a:pPr>
            <a:r>
              <a:rPr lang="en-US" sz="1400" dirty="0">
                <a:solidFill>
                  <a:schemeClr val="tx2">
                    <a:lumMod val="50000"/>
                  </a:schemeClr>
                </a:solidFill>
              </a:rPr>
              <a:t>On-line bill analysis and support</a:t>
            </a:r>
          </a:p>
        </p:txBody>
      </p:sp>
      <p:sp>
        <p:nvSpPr>
          <p:cNvPr id="9" name="TextBox 8">
            <a:extLst>
              <a:ext uri="{FF2B5EF4-FFF2-40B4-BE49-F238E27FC236}">
                <a16:creationId xmlns:a16="http://schemas.microsoft.com/office/drawing/2014/main" id="{E637DF6F-FCE6-4E91-8C20-EEC91E4FCC19}"/>
              </a:ext>
            </a:extLst>
          </p:cNvPr>
          <p:cNvSpPr txBox="1"/>
          <p:nvPr/>
        </p:nvSpPr>
        <p:spPr>
          <a:xfrm>
            <a:off x="5278174" y="658424"/>
            <a:ext cx="3280896" cy="584775"/>
          </a:xfrm>
          <a:prstGeom prst="rect">
            <a:avLst/>
          </a:prstGeom>
          <a:noFill/>
        </p:spPr>
        <p:txBody>
          <a:bodyPr wrap="square" rtlCol="0">
            <a:spAutoFit/>
          </a:bodyPr>
          <a:lstStyle/>
          <a:p>
            <a:pPr algn="ctr"/>
            <a:r>
              <a:rPr lang="en-US" sz="1600" b="1" i="1" dirty="0">
                <a:solidFill>
                  <a:schemeClr val="tx2">
                    <a:lumMod val="50000"/>
                  </a:schemeClr>
                </a:solidFill>
              </a:rPr>
              <a:t>Billing &amp; Account  Servicing</a:t>
            </a:r>
          </a:p>
        </p:txBody>
      </p:sp>
      <p:cxnSp>
        <p:nvCxnSpPr>
          <p:cNvPr id="10" name="Straight Connector 9">
            <a:extLst>
              <a:ext uri="{FF2B5EF4-FFF2-40B4-BE49-F238E27FC236}">
                <a16:creationId xmlns:a16="http://schemas.microsoft.com/office/drawing/2014/main" id="{6A39C8B1-45C8-4ED5-8037-7CB743B251AB}"/>
              </a:ext>
            </a:extLst>
          </p:cNvPr>
          <p:cNvCxnSpPr/>
          <p:nvPr/>
        </p:nvCxnSpPr>
        <p:spPr>
          <a:xfrm>
            <a:off x="5407711" y="1212570"/>
            <a:ext cx="3151359"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2D52D9D-8DCF-4FA9-ADA3-92F5C2E73CB5}"/>
              </a:ext>
            </a:extLst>
          </p:cNvPr>
          <p:cNvSpPr txBox="1"/>
          <p:nvPr/>
        </p:nvSpPr>
        <p:spPr>
          <a:xfrm>
            <a:off x="222333" y="5269343"/>
            <a:ext cx="1480457" cy="738664"/>
          </a:xfrm>
          <a:prstGeom prst="rect">
            <a:avLst/>
          </a:prstGeom>
          <a:noFill/>
        </p:spPr>
        <p:txBody>
          <a:bodyPr wrap="square" rtlCol="0">
            <a:spAutoFit/>
          </a:bodyPr>
          <a:lstStyle/>
          <a:p>
            <a:pPr algn="ctr"/>
            <a:r>
              <a:rPr lang="en-US" sz="1400" b="1" dirty="0">
                <a:solidFill>
                  <a:schemeClr val="tx2">
                    <a:lumMod val="50000"/>
                  </a:schemeClr>
                </a:solidFill>
              </a:rPr>
              <a:t>Customer Data Implications</a:t>
            </a:r>
          </a:p>
        </p:txBody>
      </p:sp>
      <p:sp>
        <p:nvSpPr>
          <p:cNvPr id="12" name="TextBox 11">
            <a:extLst>
              <a:ext uri="{FF2B5EF4-FFF2-40B4-BE49-F238E27FC236}">
                <a16:creationId xmlns:a16="http://schemas.microsoft.com/office/drawing/2014/main" id="{785CF771-D304-477E-BFE1-B6921CB7C76A}"/>
              </a:ext>
            </a:extLst>
          </p:cNvPr>
          <p:cNvSpPr txBox="1"/>
          <p:nvPr/>
        </p:nvSpPr>
        <p:spPr>
          <a:xfrm>
            <a:off x="8630972" y="1429331"/>
            <a:ext cx="328089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Integrated Billing and Payment Support across delivery including enhanced Account Manager Capabilities</a:t>
            </a:r>
          </a:p>
        </p:txBody>
      </p:sp>
      <p:sp>
        <p:nvSpPr>
          <p:cNvPr id="13" name="TextBox 12">
            <a:extLst>
              <a:ext uri="{FF2B5EF4-FFF2-40B4-BE49-F238E27FC236}">
                <a16:creationId xmlns:a16="http://schemas.microsoft.com/office/drawing/2014/main" id="{B8C0D18D-B52D-4814-A9AE-BFD9675FCADB}"/>
              </a:ext>
            </a:extLst>
          </p:cNvPr>
          <p:cNvSpPr txBox="1"/>
          <p:nvPr/>
        </p:nvSpPr>
        <p:spPr>
          <a:xfrm>
            <a:off x="8572919" y="798016"/>
            <a:ext cx="3598404" cy="338554"/>
          </a:xfrm>
          <a:prstGeom prst="rect">
            <a:avLst/>
          </a:prstGeom>
          <a:noFill/>
        </p:spPr>
        <p:txBody>
          <a:bodyPr wrap="square" rtlCol="0">
            <a:spAutoFit/>
          </a:bodyPr>
          <a:lstStyle/>
          <a:p>
            <a:pPr algn="ctr"/>
            <a:r>
              <a:rPr lang="en-US" sz="1600" b="1" i="1" dirty="0">
                <a:solidFill>
                  <a:schemeClr val="tx2">
                    <a:lumMod val="50000"/>
                  </a:schemeClr>
                </a:solidFill>
              </a:rPr>
              <a:t>C&amp;I</a:t>
            </a:r>
          </a:p>
        </p:txBody>
      </p:sp>
      <p:cxnSp>
        <p:nvCxnSpPr>
          <p:cNvPr id="14" name="Straight Connector 13">
            <a:extLst>
              <a:ext uri="{FF2B5EF4-FFF2-40B4-BE49-F238E27FC236}">
                <a16:creationId xmlns:a16="http://schemas.microsoft.com/office/drawing/2014/main" id="{7E7BEF6B-A8B5-41EE-A07A-E437C9F2D5AF}"/>
              </a:ext>
            </a:extLst>
          </p:cNvPr>
          <p:cNvCxnSpPr/>
          <p:nvPr/>
        </p:nvCxnSpPr>
        <p:spPr>
          <a:xfrm>
            <a:off x="8760509" y="1212570"/>
            <a:ext cx="3151359" cy="0"/>
          </a:xfrm>
          <a:prstGeom prst="line">
            <a:avLst/>
          </a:prstGeom>
          <a:ln/>
        </p:spPr>
        <p:style>
          <a:lnRef idx="1">
            <a:schemeClr val="dk1"/>
          </a:lnRef>
          <a:fillRef idx="0">
            <a:schemeClr val="dk1"/>
          </a:fillRef>
          <a:effectRef idx="0">
            <a:schemeClr val="dk1"/>
          </a:effectRef>
          <a:fontRef idx="minor">
            <a:schemeClr val="tx1"/>
          </a:fontRef>
        </p:style>
      </p:cxnSp>
      <p:sp>
        <p:nvSpPr>
          <p:cNvPr id="15" name="Isosceles Triangle 14">
            <a:extLst>
              <a:ext uri="{FF2B5EF4-FFF2-40B4-BE49-F238E27FC236}">
                <a16:creationId xmlns:a16="http://schemas.microsoft.com/office/drawing/2014/main" id="{FCED0097-F98B-49EC-A8C6-D2C9F364AC60}"/>
              </a:ext>
            </a:extLst>
          </p:cNvPr>
          <p:cNvSpPr/>
          <p:nvPr/>
        </p:nvSpPr>
        <p:spPr>
          <a:xfrm flipV="1">
            <a:off x="2018623" y="4899227"/>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6" name="Isosceles Triangle 15">
            <a:extLst>
              <a:ext uri="{FF2B5EF4-FFF2-40B4-BE49-F238E27FC236}">
                <a16:creationId xmlns:a16="http://schemas.microsoft.com/office/drawing/2014/main" id="{92780307-1424-46F9-BC3A-91A713F6DE75}"/>
              </a:ext>
            </a:extLst>
          </p:cNvPr>
          <p:cNvSpPr/>
          <p:nvPr/>
        </p:nvSpPr>
        <p:spPr>
          <a:xfrm flipV="1">
            <a:off x="5349652" y="4906485"/>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7" name="Isosceles Triangle 16">
            <a:extLst>
              <a:ext uri="{FF2B5EF4-FFF2-40B4-BE49-F238E27FC236}">
                <a16:creationId xmlns:a16="http://schemas.microsoft.com/office/drawing/2014/main" id="{81BB11CC-F19F-40D7-A375-2D1D6E86551D}"/>
              </a:ext>
            </a:extLst>
          </p:cNvPr>
          <p:cNvSpPr/>
          <p:nvPr/>
        </p:nvSpPr>
        <p:spPr>
          <a:xfrm flipV="1">
            <a:off x="8818570" y="4906484"/>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8" name="TextBox 17">
            <a:extLst>
              <a:ext uri="{FF2B5EF4-FFF2-40B4-BE49-F238E27FC236}">
                <a16:creationId xmlns:a16="http://schemas.microsoft.com/office/drawing/2014/main" id="{90C6F5F1-3D4A-4ED8-8E09-D710EAF1559B}"/>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19" name="Straight Connector 18">
            <a:extLst>
              <a:ext uri="{FF2B5EF4-FFF2-40B4-BE49-F238E27FC236}">
                <a16:creationId xmlns:a16="http://schemas.microsoft.com/office/drawing/2014/main" id="{89F4A7D1-E8DD-40B4-A076-DAC6931EE675}"/>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A1BA0E-3E77-40E1-B0E5-EDFA99BF24F5}"/>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292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F128ED2F-ABE9-4CC9-9AB8-9657000A1229}">
  <ds:schemaRefs>
    <ds:schemaRef ds:uri="http://schemas.microsoft.com/office/infopath/2007/PartnerControls"/>
    <ds:schemaRef ds:uri="94382390-4853-4b4f-adec-2094fe08a97c"/>
    <ds:schemaRef ds:uri="http://purl.org/dc/terms/"/>
    <ds:schemaRef ds:uri="9bf94932-3bda-4099-a7fc-3f31126e762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42510</TotalTime>
  <Words>1010</Words>
  <Application>Microsoft Office PowerPoint</Application>
  <PresentationFormat>Widescreen</PresentationFormat>
  <Paragraphs>220</Paragraphs>
  <Slides>11</Slides>
  <Notes>4</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Agenda – Billing Operations &amp; AMO Discovery </vt:lpstr>
      <vt:lpstr>Billing Operations &amp; AMO – Journey Segments</vt:lpstr>
      <vt:lpstr>Billing Operations &amp; AMO – Targeted Outcomes (from Capabilities/Pain Points)</vt:lpstr>
      <vt:lpstr>Billing Operations &amp; AMO – Targeted Outcomes (from Capabilities/Pain Points)</vt:lpstr>
      <vt:lpstr>PowerPoint Presentation</vt:lpstr>
      <vt:lpstr>Master Data Flows</vt:lpstr>
      <vt:lpstr>Data Flow Challenges – Billing Operations &amp; Account Management?</vt:lpstr>
      <vt:lpstr>Future Systems &amp; Data Implications</vt:lpstr>
      <vt:lpstr>Data Flows</vt:lpstr>
      <vt:lpstr>Notes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2020-07-08T11:54:22Z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