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Lst>
  <p:notesMasterIdLst>
    <p:notesMasterId r:id="rId15"/>
  </p:notesMasterIdLst>
  <p:handoutMasterIdLst>
    <p:handoutMasterId r:id="rId16"/>
  </p:handoutMasterIdLst>
  <p:sldIdLst>
    <p:sldId id="717" r:id="rId9"/>
    <p:sldId id="716" r:id="rId10"/>
    <p:sldId id="686" r:id="rId11"/>
    <p:sldId id="685" r:id="rId12"/>
    <p:sldId id="718" r:id="rId13"/>
    <p:sldId id="719" r:id="rId14"/>
  </p:sldIdLst>
  <p:sldSz cx="12192000" cy="6858000"/>
  <p:notesSz cx="7010400" cy="9236075"/>
  <p:custDataLst>
    <p:tags r:id="rId17"/>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01A7"/>
    <a:srgbClr val="0F999C"/>
    <a:srgbClr val="CB2980"/>
    <a:srgbClr val="860864"/>
    <a:srgbClr val="88D5ED"/>
    <a:srgbClr val="00C37B"/>
    <a:srgbClr val="01D1D0"/>
    <a:srgbClr val="8EC63E"/>
    <a:srgbClr val="300B48"/>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EAFBD3-EB29-42EA-8701-AE6FA2E0998F}" v="13" dt="2020-07-08T14:51:38.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451" autoAdjust="0"/>
  </p:normalViewPr>
  <p:slideViewPr>
    <p:cSldViewPr snapToGrid="0" snapToObjects="1">
      <p:cViewPr varScale="1">
        <p:scale>
          <a:sx n="68" d="100"/>
          <a:sy n="68" d="100"/>
        </p:scale>
        <p:origin x="1230" y="72"/>
      </p:cViewPr>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FF0CCD1F-9C9F-44E9-8A11-251F43BC1BD6}"/>
    <pc:docChg chg="undo custSel delSld modSld">
      <pc:chgData name="Robinson Jr, Robert E" userId="9fee3f5f-4e69-4bb5-b4b2-ac6a22d2e78f" providerId="ADAL" clId="{FF0CCD1F-9C9F-44E9-8A11-251F43BC1BD6}" dt="2020-07-08T15:06:29.653" v="2282" actId="20577"/>
      <pc:docMkLst>
        <pc:docMk/>
      </pc:docMkLst>
      <pc:sldChg chg="modSp">
        <pc:chgData name="Robinson Jr, Robert E" userId="9fee3f5f-4e69-4bb5-b4b2-ac6a22d2e78f" providerId="ADAL" clId="{FF0CCD1F-9C9F-44E9-8A11-251F43BC1BD6}" dt="2020-07-08T14:50:48.205" v="1079" actId="14100"/>
        <pc:sldMkLst>
          <pc:docMk/>
          <pc:sldMk cId="1073144832" sldId="685"/>
        </pc:sldMkLst>
        <pc:spChg chg="mod">
          <ac:chgData name="Robinson Jr, Robert E" userId="9fee3f5f-4e69-4bb5-b4b2-ac6a22d2e78f" providerId="ADAL" clId="{FF0CCD1F-9C9F-44E9-8A11-251F43BC1BD6}" dt="2020-07-08T14:49:49.393" v="1027" actId="207"/>
          <ac:spMkLst>
            <pc:docMk/>
            <pc:sldMk cId="1073144832" sldId="685"/>
            <ac:spMk id="8" creationId="{27BB76C4-5B9E-42AA-BEA5-84F2F5F9DBCB}"/>
          </ac:spMkLst>
        </pc:spChg>
        <pc:spChg chg="mod">
          <ac:chgData name="Robinson Jr, Robert E" userId="9fee3f5f-4e69-4bb5-b4b2-ac6a22d2e78f" providerId="ADAL" clId="{FF0CCD1F-9C9F-44E9-8A11-251F43BC1BD6}" dt="2020-07-08T14:49:49.393" v="1027" actId="207"/>
          <ac:spMkLst>
            <pc:docMk/>
            <pc:sldMk cId="1073144832" sldId="685"/>
            <ac:spMk id="12" creationId="{FA9CFF05-0484-4773-B72E-57C6C1D923A5}"/>
          </ac:spMkLst>
        </pc:spChg>
        <pc:spChg chg="mod">
          <ac:chgData name="Robinson Jr, Robert E" userId="9fee3f5f-4e69-4bb5-b4b2-ac6a22d2e78f" providerId="ADAL" clId="{FF0CCD1F-9C9F-44E9-8A11-251F43BC1BD6}" dt="2020-07-08T14:50:03.791" v="1029" actId="207"/>
          <ac:spMkLst>
            <pc:docMk/>
            <pc:sldMk cId="1073144832" sldId="685"/>
            <ac:spMk id="13" creationId="{54C2A988-6D93-4660-87F8-61811D0FB7A8}"/>
          </ac:spMkLst>
        </pc:spChg>
        <pc:spChg chg="mod">
          <ac:chgData name="Robinson Jr, Robert E" userId="9fee3f5f-4e69-4bb5-b4b2-ac6a22d2e78f" providerId="ADAL" clId="{FF0CCD1F-9C9F-44E9-8A11-251F43BC1BD6}" dt="2020-07-08T14:49:57.170" v="1028" actId="207"/>
          <ac:spMkLst>
            <pc:docMk/>
            <pc:sldMk cId="1073144832" sldId="685"/>
            <ac:spMk id="28" creationId="{EAB43BB2-E9FB-4653-BC65-141AFEC65B8C}"/>
          </ac:spMkLst>
        </pc:spChg>
        <pc:spChg chg="mod">
          <ac:chgData name="Robinson Jr, Robert E" userId="9fee3f5f-4e69-4bb5-b4b2-ac6a22d2e78f" providerId="ADAL" clId="{FF0CCD1F-9C9F-44E9-8A11-251F43BC1BD6}" dt="2020-07-08T14:50:21.380" v="1031" actId="207"/>
          <ac:spMkLst>
            <pc:docMk/>
            <pc:sldMk cId="1073144832" sldId="685"/>
            <ac:spMk id="48" creationId="{BBB7ABFC-D432-4C81-B40A-4630BD76F072}"/>
          </ac:spMkLst>
        </pc:spChg>
        <pc:spChg chg="mod">
          <ac:chgData name="Robinson Jr, Robert E" userId="9fee3f5f-4e69-4bb5-b4b2-ac6a22d2e78f" providerId="ADAL" clId="{FF0CCD1F-9C9F-44E9-8A11-251F43BC1BD6}" dt="2020-07-08T14:49:49.393" v="1027" actId="207"/>
          <ac:spMkLst>
            <pc:docMk/>
            <pc:sldMk cId="1073144832" sldId="685"/>
            <ac:spMk id="49" creationId="{5F4288B7-DE79-4A8B-8154-F659AFD2266B}"/>
          </ac:spMkLst>
        </pc:spChg>
        <pc:spChg chg="mod">
          <ac:chgData name="Robinson Jr, Robert E" userId="9fee3f5f-4e69-4bb5-b4b2-ac6a22d2e78f" providerId="ADAL" clId="{FF0CCD1F-9C9F-44E9-8A11-251F43BC1BD6}" dt="2020-07-08T14:50:24.938" v="1032" actId="207"/>
          <ac:spMkLst>
            <pc:docMk/>
            <pc:sldMk cId="1073144832" sldId="685"/>
            <ac:spMk id="88" creationId="{DBC35F45-3C33-480C-8AEA-327BAEA44360}"/>
          </ac:spMkLst>
        </pc:spChg>
        <pc:spChg chg="mod">
          <ac:chgData name="Robinson Jr, Robert E" userId="9fee3f5f-4e69-4bb5-b4b2-ac6a22d2e78f" providerId="ADAL" clId="{FF0CCD1F-9C9F-44E9-8A11-251F43BC1BD6}" dt="2020-07-08T14:50:27.722" v="1033" actId="207"/>
          <ac:spMkLst>
            <pc:docMk/>
            <pc:sldMk cId="1073144832" sldId="685"/>
            <ac:spMk id="89" creationId="{F50ACD4A-DA34-40AF-81C2-6D6E2790D4E1}"/>
          </ac:spMkLst>
        </pc:spChg>
        <pc:spChg chg="mod">
          <ac:chgData name="Robinson Jr, Robert E" userId="9fee3f5f-4e69-4bb5-b4b2-ac6a22d2e78f" providerId="ADAL" clId="{FF0CCD1F-9C9F-44E9-8A11-251F43BC1BD6}" dt="2020-07-08T14:50:48.205" v="1079" actId="14100"/>
          <ac:spMkLst>
            <pc:docMk/>
            <pc:sldMk cId="1073144832" sldId="685"/>
            <ac:spMk id="245" creationId="{076F0FA0-12C8-48C6-8485-6BA5878C6EF5}"/>
          </ac:spMkLst>
        </pc:spChg>
      </pc:sldChg>
      <pc:sldChg chg="addSp delSp modSp">
        <pc:chgData name="Robinson Jr, Robert E" userId="9fee3f5f-4e69-4bb5-b4b2-ac6a22d2e78f" providerId="ADAL" clId="{FF0CCD1F-9C9F-44E9-8A11-251F43BC1BD6}" dt="2020-07-08T15:05:46.086" v="2229" actId="20577"/>
        <pc:sldMkLst>
          <pc:docMk/>
          <pc:sldMk cId="923966941" sldId="686"/>
        </pc:sldMkLst>
        <pc:spChg chg="del">
          <ac:chgData name="Robinson Jr, Robert E" userId="9fee3f5f-4e69-4bb5-b4b2-ac6a22d2e78f" providerId="ADAL" clId="{FF0CCD1F-9C9F-44E9-8A11-251F43BC1BD6}" dt="2020-07-08T14:43:50.320" v="228" actId="478"/>
          <ac:spMkLst>
            <pc:docMk/>
            <pc:sldMk cId="923966941" sldId="686"/>
            <ac:spMk id="2" creationId="{B36071CE-BA7C-4CA0-8A3C-1431AACA69A7}"/>
          </ac:spMkLst>
        </pc:spChg>
        <pc:spChg chg="mod">
          <ac:chgData name="Robinson Jr, Robert E" userId="9fee3f5f-4e69-4bb5-b4b2-ac6a22d2e78f" providerId="ADAL" clId="{FF0CCD1F-9C9F-44E9-8A11-251F43BC1BD6}" dt="2020-07-08T14:37:13.794" v="227" actId="20577"/>
          <ac:spMkLst>
            <pc:docMk/>
            <pc:sldMk cId="923966941" sldId="686"/>
            <ac:spMk id="5" creationId="{45E52A76-CEEE-4A17-A113-4A3DC36D10E0}"/>
          </ac:spMkLst>
        </pc:spChg>
        <pc:spChg chg="add mod">
          <ac:chgData name="Robinson Jr, Robert E" userId="9fee3f5f-4e69-4bb5-b4b2-ac6a22d2e78f" providerId="ADAL" clId="{FF0CCD1F-9C9F-44E9-8A11-251F43BC1BD6}" dt="2020-07-08T14:46:12.528" v="548" actId="20577"/>
          <ac:spMkLst>
            <pc:docMk/>
            <pc:sldMk cId="923966941" sldId="686"/>
            <ac:spMk id="12" creationId="{D6629D73-F183-4AC3-ABAE-BFD0004D6123}"/>
          </ac:spMkLst>
        </pc:spChg>
        <pc:spChg chg="add mod">
          <ac:chgData name="Robinson Jr, Robert E" userId="9fee3f5f-4e69-4bb5-b4b2-ac6a22d2e78f" providerId="ADAL" clId="{FF0CCD1F-9C9F-44E9-8A11-251F43BC1BD6}" dt="2020-07-08T14:46:32.212" v="606" actId="20577"/>
          <ac:spMkLst>
            <pc:docMk/>
            <pc:sldMk cId="923966941" sldId="686"/>
            <ac:spMk id="13" creationId="{887F686E-514E-4A5C-A1E8-A4D38A4D89B7}"/>
          </ac:spMkLst>
        </pc:spChg>
        <pc:spChg chg="add mod">
          <ac:chgData name="Robinson Jr, Robert E" userId="9fee3f5f-4e69-4bb5-b4b2-ac6a22d2e78f" providerId="ADAL" clId="{FF0CCD1F-9C9F-44E9-8A11-251F43BC1BD6}" dt="2020-07-08T14:46:54.908" v="702" actId="6549"/>
          <ac:spMkLst>
            <pc:docMk/>
            <pc:sldMk cId="923966941" sldId="686"/>
            <ac:spMk id="14" creationId="{0ADBED72-6067-43B5-A475-71F51ABC1C6E}"/>
          </ac:spMkLst>
        </pc:spChg>
        <pc:spChg chg="add mod">
          <ac:chgData name="Robinson Jr, Robert E" userId="9fee3f5f-4e69-4bb5-b4b2-ac6a22d2e78f" providerId="ADAL" clId="{FF0CCD1F-9C9F-44E9-8A11-251F43BC1BD6}" dt="2020-07-08T14:47:16.259" v="796" actId="20577"/>
          <ac:spMkLst>
            <pc:docMk/>
            <pc:sldMk cId="923966941" sldId="686"/>
            <ac:spMk id="15" creationId="{E8C81E25-4F54-4322-AE2C-56F4871383E1}"/>
          </ac:spMkLst>
        </pc:spChg>
        <pc:spChg chg="add mod">
          <ac:chgData name="Robinson Jr, Robert E" userId="9fee3f5f-4e69-4bb5-b4b2-ac6a22d2e78f" providerId="ADAL" clId="{FF0CCD1F-9C9F-44E9-8A11-251F43BC1BD6}" dt="2020-07-08T14:47:23.666" v="821" actId="20577"/>
          <ac:spMkLst>
            <pc:docMk/>
            <pc:sldMk cId="923966941" sldId="686"/>
            <ac:spMk id="16" creationId="{8327FB78-8EE8-4E4F-A923-9EFE8423AC87}"/>
          </ac:spMkLst>
        </pc:spChg>
        <pc:spChg chg="add mod">
          <ac:chgData name="Robinson Jr, Robert E" userId="9fee3f5f-4e69-4bb5-b4b2-ac6a22d2e78f" providerId="ADAL" clId="{FF0CCD1F-9C9F-44E9-8A11-251F43BC1BD6}" dt="2020-07-08T15:05:46.086" v="2229" actId="20577"/>
          <ac:spMkLst>
            <pc:docMk/>
            <pc:sldMk cId="923966941" sldId="686"/>
            <ac:spMk id="17" creationId="{54464C05-17C3-431C-97FA-108ACABC042B}"/>
          </ac:spMkLst>
        </pc:spChg>
        <pc:spChg chg="del">
          <ac:chgData name="Robinson Jr, Robert E" userId="9fee3f5f-4e69-4bb5-b4b2-ac6a22d2e78f" providerId="ADAL" clId="{FF0CCD1F-9C9F-44E9-8A11-251F43BC1BD6}" dt="2020-07-08T14:43:50.320" v="228" actId="478"/>
          <ac:spMkLst>
            <pc:docMk/>
            <pc:sldMk cId="923966941" sldId="686"/>
            <ac:spMk id="27" creationId="{56F87ADA-4661-46E7-8690-ED5A9B38EC8E}"/>
          </ac:spMkLst>
        </pc:spChg>
        <pc:spChg chg="del">
          <ac:chgData name="Robinson Jr, Robert E" userId="9fee3f5f-4e69-4bb5-b4b2-ac6a22d2e78f" providerId="ADAL" clId="{FF0CCD1F-9C9F-44E9-8A11-251F43BC1BD6}" dt="2020-07-08T14:43:50.320" v="228" actId="478"/>
          <ac:spMkLst>
            <pc:docMk/>
            <pc:sldMk cId="923966941" sldId="686"/>
            <ac:spMk id="28" creationId="{1077183F-B5C6-4411-8BBC-16DAC27DA8C8}"/>
          </ac:spMkLst>
        </pc:spChg>
        <pc:spChg chg="del">
          <ac:chgData name="Robinson Jr, Robert E" userId="9fee3f5f-4e69-4bb5-b4b2-ac6a22d2e78f" providerId="ADAL" clId="{FF0CCD1F-9C9F-44E9-8A11-251F43BC1BD6}" dt="2020-07-08T14:43:50.320" v="228" actId="478"/>
          <ac:spMkLst>
            <pc:docMk/>
            <pc:sldMk cId="923966941" sldId="686"/>
            <ac:spMk id="313" creationId="{1BF202B6-2CE3-4045-B7B5-5F21CEF9EF3B}"/>
          </ac:spMkLst>
        </pc:spChg>
        <pc:spChg chg="mod">
          <ac:chgData name="Robinson Jr, Robert E" userId="9fee3f5f-4e69-4bb5-b4b2-ac6a22d2e78f" providerId="ADAL" clId="{FF0CCD1F-9C9F-44E9-8A11-251F43BC1BD6}" dt="2020-07-08T14:44:29.938" v="309" actId="20577"/>
          <ac:spMkLst>
            <pc:docMk/>
            <pc:sldMk cId="923966941" sldId="686"/>
            <ac:spMk id="315" creationId="{B3A65E37-B3AF-4FA8-9AD1-72786FD1F476}"/>
          </ac:spMkLst>
        </pc:spChg>
        <pc:spChg chg="mod">
          <ac:chgData name="Robinson Jr, Robert E" userId="9fee3f5f-4e69-4bb5-b4b2-ac6a22d2e78f" providerId="ADAL" clId="{FF0CCD1F-9C9F-44E9-8A11-251F43BC1BD6}" dt="2020-07-08T14:45:49.947" v="468" actId="20577"/>
          <ac:spMkLst>
            <pc:docMk/>
            <pc:sldMk cId="923966941" sldId="686"/>
            <ac:spMk id="316" creationId="{C2A484FB-1D95-44F1-8ADF-A7AC31B8A341}"/>
          </ac:spMkLst>
        </pc:spChg>
      </pc:sldChg>
      <pc:sldChg chg="del">
        <pc:chgData name="Robinson Jr, Robert E" userId="9fee3f5f-4e69-4bb5-b4b2-ac6a22d2e78f" providerId="ADAL" clId="{FF0CCD1F-9C9F-44E9-8A11-251F43BC1BD6}" dt="2020-07-08T14:48:27.469" v="1026" actId="2696"/>
        <pc:sldMkLst>
          <pc:docMk/>
          <pc:sldMk cId="2198582609" sldId="689"/>
        </pc:sldMkLst>
      </pc:sldChg>
      <pc:sldChg chg="del">
        <pc:chgData name="Robinson Jr, Robert E" userId="9fee3f5f-4e69-4bb5-b4b2-ac6a22d2e78f" providerId="ADAL" clId="{FF0CCD1F-9C9F-44E9-8A11-251F43BC1BD6}" dt="2020-07-08T14:52:05.964" v="1423" actId="2696"/>
        <pc:sldMkLst>
          <pc:docMk/>
          <pc:sldMk cId="2500460891" sldId="698"/>
        </pc:sldMkLst>
      </pc:sldChg>
      <pc:sldChg chg="modSp">
        <pc:chgData name="Robinson Jr, Robert E" userId="9fee3f5f-4e69-4bb5-b4b2-ac6a22d2e78f" providerId="ADAL" clId="{FF0CCD1F-9C9F-44E9-8A11-251F43BC1BD6}" dt="2020-07-08T14:37:04.237" v="186" actId="20577"/>
        <pc:sldMkLst>
          <pc:docMk/>
          <pc:sldMk cId="469527595" sldId="716"/>
        </pc:sldMkLst>
        <pc:spChg chg="mod">
          <ac:chgData name="Robinson Jr, Robert E" userId="9fee3f5f-4e69-4bb5-b4b2-ac6a22d2e78f" providerId="ADAL" clId="{FF0CCD1F-9C9F-44E9-8A11-251F43BC1BD6}" dt="2020-07-08T14:36:46.890" v="126" actId="20577"/>
          <ac:spMkLst>
            <pc:docMk/>
            <pc:sldMk cId="469527595" sldId="716"/>
            <ac:spMk id="6" creationId="{F392CCAE-018B-4DE7-8E28-D9E2E3737B33}"/>
          </ac:spMkLst>
        </pc:spChg>
        <pc:spChg chg="mod">
          <ac:chgData name="Robinson Jr, Robert E" userId="9fee3f5f-4e69-4bb5-b4b2-ac6a22d2e78f" providerId="ADAL" clId="{FF0CCD1F-9C9F-44E9-8A11-251F43BC1BD6}" dt="2020-07-08T14:37:04.237" v="186" actId="20577"/>
          <ac:spMkLst>
            <pc:docMk/>
            <pc:sldMk cId="469527595" sldId="716"/>
            <ac:spMk id="7" creationId="{9B24215A-7C31-4D29-BF23-227D404A540B}"/>
          </ac:spMkLst>
        </pc:spChg>
      </pc:sldChg>
      <pc:sldChg chg="modSp">
        <pc:chgData name="Robinson Jr, Robert E" userId="9fee3f5f-4e69-4bb5-b4b2-ac6a22d2e78f" providerId="ADAL" clId="{FF0CCD1F-9C9F-44E9-8A11-251F43BC1BD6}" dt="2020-07-08T14:36:20.751" v="45" actId="20577"/>
        <pc:sldMkLst>
          <pc:docMk/>
          <pc:sldMk cId="1908122374" sldId="717"/>
        </pc:sldMkLst>
        <pc:spChg chg="mod">
          <ac:chgData name="Robinson Jr, Robert E" userId="9fee3f5f-4e69-4bb5-b4b2-ac6a22d2e78f" providerId="ADAL" clId="{FF0CCD1F-9C9F-44E9-8A11-251F43BC1BD6}" dt="2020-07-08T14:36:14.633" v="43" actId="6549"/>
          <ac:spMkLst>
            <pc:docMk/>
            <pc:sldMk cId="1908122374" sldId="717"/>
            <ac:spMk id="2" creationId="{30C56629-1F16-42AA-A429-88514B4AD9BA}"/>
          </ac:spMkLst>
        </pc:spChg>
        <pc:spChg chg="mod">
          <ac:chgData name="Robinson Jr, Robert E" userId="9fee3f5f-4e69-4bb5-b4b2-ac6a22d2e78f" providerId="ADAL" clId="{FF0CCD1F-9C9F-44E9-8A11-251F43BC1BD6}" dt="2020-07-08T14:36:20.751" v="45" actId="20577"/>
          <ac:spMkLst>
            <pc:docMk/>
            <pc:sldMk cId="1908122374" sldId="717"/>
            <ac:spMk id="3" creationId="{0CE49C95-3AE8-443B-BB35-993B14740F41}"/>
          </ac:spMkLst>
        </pc:spChg>
      </pc:sldChg>
      <pc:sldChg chg="addSp modSp">
        <pc:chgData name="Robinson Jr, Robert E" userId="9fee3f5f-4e69-4bb5-b4b2-ac6a22d2e78f" providerId="ADAL" clId="{FF0CCD1F-9C9F-44E9-8A11-251F43BC1BD6}" dt="2020-07-08T15:06:29.653" v="2282" actId="20577"/>
        <pc:sldMkLst>
          <pc:docMk/>
          <pc:sldMk cId="3727758144" sldId="718"/>
        </pc:sldMkLst>
        <pc:spChg chg="mod">
          <ac:chgData name="Robinson Jr, Robert E" userId="9fee3f5f-4e69-4bb5-b4b2-ac6a22d2e78f" providerId="ADAL" clId="{FF0CCD1F-9C9F-44E9-8A11-251F43BC1BD6}" dt="2020-07-08T15:06:29.653" v="2282" actId="20577"/>
          <ac:spMkLst>
            <pc:docMk/>
            <pc:sldMk cId="3727758144" sldId="718"/>
            <ac:spMk id="7" creationId="{AF2C44A2-51DF-44C1-ABAD-EEE5042F1815}"/>
          </ac:spMkLst>
        </pc:spChg>
        <pc:spChg chg="mod">
          <ac:chgData name="Robinson Jr, Robert E" userId="9fee3f5f-4e69-4bb5-b4b2-ac6a22d2e78f" providerId="ADAL" clId="{FF0CCD1F-9C9F-44E9-8A11-251F43BC1BD6}" dt="2020-07-08T14:51:03.126" v="1114" actId="20577"/>
          <ac:spMkLst>
            <pc:docMk/>
            <pc:sldMk cId="3727758144" sldId="718"/>
            <ac:spMk id="8" creationId="{440451A5-B365-49AA-8581-D154294ECBEB}"/>
          </ac:spMkLst>
        </pc:spChg>
        <pc:spChg chg="add mod">
          <ac:chgData name="Robinson Jr, Robert E" userId="9fee3f5f-4e69-4bb5-b4b2-ac6a22d2e78f" providerId="ADAL" clId="{FF0CCD1F-9C9F-44E9-8A11-251F43BC1BD6}" dt="2020-07-08T14:51:22.021" v="1159" actId="1036"/>
          <ac:spMkLst>
            <pc:docMk/>
            <pc:sldMk cId="3727758144" sldId="718"/>
            <ac:spMk id="11" creationId="{B877D709-A218-47EE-8A57-D76E0FA2A31E}"/>
          </ac:spMkLst>
        </pc:spChg>
        <pc:spChg chg="add mod">
          <ac:chgData name="Robinson Jr, Robert E" userId="9fee3f5f-4e69-4bb5-b4b2-ac6a22d2e78f" providerId="ADAL" clId="{FF0CCD1F-9C9F-44E9-8A11-251F43BC1BD6}" dt="2020-07-08T14:51:29.471" v="1223" actId="1038"/>
          <ac:spMkLst>
            <pc:docMk/>
            <pc:sldMk cId="3727758144" sldId="718"/>
            <ac:spMk id="12" creationId="{3C38B904-8FBE-4670-A224-640762D14D0D}"/>
          </ac:spMkLst>
        </pc:spChg>
        <pc:spChg chg="add mod">
          <ac:chgData name="Robinson Jr, Robert E" userId="9fee3f5f-4e69-4bb5-b4b2-ac6a22d2e78f" providerId="ADAL" clId="{FF0CCD1F-9C9F-44E9-8A11-251F43BC1BD6}" dt="2020-07-08T14:51:37.333" v="1328" actId="1038"/>
          <ac:spMkLst>
            <pc:docMk/>
            <pc:sldMk cId="3727758144" sldId="718"/>
            <ac:spMk id="13" creationId="{C7592B42-56EA-404F-BB72-0763AD4557D2}"/>
          </ac:spMkLst>
        </pc:spChg>
        <pc:spChg chg="add mod">
          <ac:chgData name="Robinson Jr, Robert E" userId="9fee3f5f-4e69-4bb5-b4b2-ac6a22d2e78f" providerId="ADAL" clId="{FF0CCD1F-9C9F-44E9-8A11-251F43BC1BD6}" dt="2020-07-08T14:51:46.693" v="1422" actId="1035"/>
          <ac:spMkLst>
            <pc:docMk/>
            <pc:sldMk cId="3727758144" sldId="718"/>
            <ac:spMk id="14" creationId="{D2F08099-98D9-45D8-9FF0-7A2E27140600}"/>
          </ac:spMkLst>
        </pc:spChg>
      </pc:sldChg>
      <pc:sldChg chg="modSp">
        <pc:chgData name="Robinson Jr, Robert E" userId="9fee3f5f-4e69-4bb5-b4b2-ac6a22d2e78f" providerId="ADAL" clId="{FF0CCD1F-9C9F-44E9-8A11-251F43BC1BD6}" dt="2020-07-08T15:04:10.860" v="2118" actId="20577"/>
        <pc:sldMkLst>
          <pc:docMk/>
          <pc:sldMk cId="191091484" sldId="719"/>
        </pc:sldMkLst>
        <pc:spChg chg="mod">
          <ac:chgData name="Robinson Jr, Robert E" userId="9fee3f5f-4e69-4bb5-b4b2-ac6a22d2e78f" providerId="ADAL" clId="{FF0CCD1F-9C9F-44E9-8A11-251F43BC1BD6}" dt="2020-07-08T14:53:09.140" v="1455" actId="20577"/>
          <ac:spMkLst>
            <pc:docMk/>
            <pc:sldMk cId="191091484" sldId="719"/>
            <ac:spMk id="2" creationId="{480A4DA1-DC9C-49C2-86A3-B18194BD1CE7}"/>
          </ac:spMkLst>
        </pc:spChg>
        <pc:spChg chg="mod">
          <ac:chgData name="Robinson Jr, Robert E" userId="9fee3f5f-4e69-4bb5-b4b2-ac6a22d2e78f" providerId="ADAL" clId="{FF0CCD1F-9C9F-44E9-8A11-251F43BC1BD6}" dt="2020-07-08T15:04:10.860" v="2118" actId="20577"/>
          <ac:spMkLst>
            <pc:docMk/>
            <pc:sldMk cId="191091484" sldId="719"/>
            <ac:spMk id="7" creationId="{7F1BA456-5167-412A-BDC5-10D8A7BF3128}"/>
          </ac:spMkLst>
        </pc:spChg>
      </pc:sldChg>
      <pc:sldChg chg="del">
        <pc:chgData name="Robinson Jr, Robert E" userId="9fee3f5f-4e69-4bb5-b4b2-ac6a22d2e78f" providerId="ADAL" clId="{FF0CCD1F-9C9F-44E9-8A11-251F43BC1BD6}" dt="2020-07-08T14:52:05.967" v="1424" actId="2696"/>
        <pc:sldMkLst>
          <pc:docMk/>
          <pc:sldMk cId="2011327839" sldId="72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7/8/2020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48904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418408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11.png"/><Relationship Id="rId1" Type="http://schemas.openxmlformats.org/officeDocument/2006/relationships/vmlDrawing" Target="../drawings/vmlDrawing12.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2.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1.png"/><Relationship Id="rId2" Type="http://schemas.openxmlformats.org/officeDocument/2006/relationships/hyperlink" Target="http://www.capgemini.com/" TargetMode="External"/><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www.youtube.com/capgeminimedia"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5.emf"/><Relationship Id="rId5" Type="http://schemas.openxmlformats.org/officeDocument/2006/relationships/oleObject" Target="../embeddings/oleObject17.bin"/><Relationship Id="rId4" Type="http://schemas.openxmlformats.org/officeDocument/2006/relationships/image" Target="../media/image18.jpe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39.xml"/><Relationship Id="rId16" Type="http://schemas.openxmlformats.org/officeDocument/2006/relationships/image" Target="../media/image11.png"/><Relationship Id="rId1" Type="http://schemas.openxmlformats.org/officeDocument/2006/relationships/vmlDrawing" Target="../drawings/vmlDrawing19.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9.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15.emf"/><Relationship Id="rId5" Type="http://schemas.openxmlformats.org/officeDocument/2006/relationships/oleObject" Target="../embeddings/oleObject22.bin"/><Relationship Id="rId4" Type="http://schemas.openxmlformats.org/officeDocument/2006/relationships/image" Target="../media/image19.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4.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52.xml"/><Relationship Id="rId16" Type="http://schemas.openxmlformats.org/officeDocument/2006/relationships/image" Target="../media/image11.png"/><Relationship Id="rId1" Type="http://schemas.openxmlformats.org/officeDocument/2006/relationships/vmlDrawing" Target="../drawings/vmlDrawing2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5.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6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6.jpeg"/><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4717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2208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88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EAEA0A7B-769B-466A-9EBF-AF797D154E37}"/>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02A3263F-2DEA-4672-B931-2D8A96AECD30}"/>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EA52D0BA-86AE-4DF8-ADC0-9E9665B9F707}"/>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68903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631DFCF6-EA14-4FEC-8E0F-0099215BF41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B7C8F660-5F1C-41AC-9F6E-3271F0BF0E6D}"/>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2BDDA80B-70B2-4CB3-AF22-A2F5C095E221}"/>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96061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1" name="Freeform: Shape 20">
            <a:extLst>
              <a:ext uri="{FF2B5EF4-FFF2-40B4-BE49-F238E27FC236}">
                <a16:creationId xmlns:a16="http://schemas.microsoft.com/office/drawing/2014/main" id="{E37BF251-5470-46EB-8361-E61F79A3A83F}"/>
              </a:ext>
            </a:extLst>
          </p:cNvPr>
          <p:cNvSpPr>
            <a:spLocks/>
          </p:cNvSpPr>
          <p:nvPr userDrawn="1"/>
        </p:nvSpPr>
        <p:spPr bwMode="auto">
          <a:xfrm rot="5400000" flipV="1">
            <a:off x="496445" y="-496448"/>
            <a:ext cx="6862135" cy="7855027"/>
          </a:xfrm>
          <a:custGeom>
            <a:avLst/>
            <a:gdLst>
              <a:gd name="connsiteX0" fmla="*/ 0 w 6858000"/>
              <a:gd name="connsiteY0" fmla="*/ 0 h 7850294"/>
              <a:gd name="connsiteX1" fmla="*/ 0 w 6858000"/>
              <a:gd name="connsiteY1" fmla="*/ 330200 h 7850294"/>
              <a:gd name="connsiteX2" fmla="*/ 1 w 6858000"/>
              <a:gd name="connsiteY2" fmla="*/ 330200 h 7850294"/>
              <a:gd name="connsiteX3" fmla="*/ 1 w 6858000"/>
              <a:gd name="connsiteY3" fmla="*/ 6062251 h 7850294"/>
              <a:gd name="connsiteX4" fmla="*/ 137394 w 6858000"/>
              <a:gd name="connsiteY4" fmla="*/ 6287174 h 7850294"/>
              <a:gd name="connsiteX5" fmla="*/ 2680644 w 6858000"/>
              <a:gd name="connsiteY5" fmla="*/ 7849589 h 7850294"/>
              <a:gd name="connsiteX6" fmla="*/ 5415361 w 6858000"/>
              <a:gd name="connsiteY6" fmla="*/ 5295479 h 7850294"/>
              <a:gd name="connsiteX7" fmla="*/ 6599052 w 6858000"/>
              <a:gd name="connsiteY7" fmla="*/ 5530379 h 7850294"/>
              <a:gd name="connsiteX8" fmla="*/ 6858000 w 6858000"/>
              <a:gd name="connsiteY8" fmla="*/ 5601769 h 7850294"/>
              <a:gd name="connsiteX9" fmla="*/ 6858000 w 6858000"/>
              <a:gd name="connsiteY9" fmla="*/ 330200 h 7850294"/>
              <a:gd name="connsiteX10" fmla="*/ 6858000 w 6858000"/>
              <a:gd name="connsiteY10" fmla="*/ 266701 h 7850294"/>
              <a:gd name="connsiteX11" fmla="*/ 6858000 w 6858000"/>
              <a:gd name="connsiteY11" fmla="*/ 0 h 785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7850294">
                <a:moveTo>
                  <a:pt x="0" y="0"/>
                </a:moveTo>
                <a:lnTo>
                  <a:pt x="0" y="330200"/>
                </a:lnTo>
                <a:lnTo>
                  <a:pt x="1" y="330200"/>
                </a:lnTo>
                <a:lnTo>
                  <a:pt x="1" y="6062251"/>
                </a:lnTo>
                <a:lnTo>
                  <a:pt x="137394" y="6287174"/>
                </a:lnTo>
                <a:cubicBezTo>
                  <a:pt x="602681" y="7002758"/>
                  <a:pt x="1411961" y="7825777"/>
                  <a:pt x="2680644" y="7849589"/>
                </a:cubicBezTo>
                <a:cubicBezTo>
                  <a:pt x="4019810" y="7877811"/>
                  <a:pt x="4527283" y="7059367"/>
                  <a:pt x="5415361" y="5295479"/>
                </a:cubicBezTo>
                <a:cubicBezTo>
                  <a:pt x="5817111" y="5353687"/>
                  <a:pt x="6212913" y="5431739"/>
                  <a:pt x="6599052" y="5530379"/>
                </a:cubicBezTo>
                <a:lnTo>
                  <a:pt x="6858000" y="5601769"/>
                </a:lnTo>
                <a:lnTo>
                  <a:pt x="6858000" y="330200"/>
                </a:lnTo>
                <a:lnTo>
                  <a:pt x="6858000" y="266701"/>
                </a:lnTo>
                <a:lnTo>
                  <a:pt x="685800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cxnSp>
        <p:nvCxnSpPr>
          <p:cNvPr id="10" name="Conector reto 49">
            <a:extLst>
              <a:ext uri="{FF2B5EF4-FFF2-40B4-BE49-F238E27FC236}">
                <a16:creationId xmlns:a16="http://schemas.microsoft.com/office/drawing/2014/main" id="{8D641893-ACF7-4179-A63A-1F32F5212A9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4"/>
            <a:extLst>
              <a:ext uri="{FF2B5EF4-FFF2-40B4-BE49-F238E27FC236}">
                <a16:creationId xmlns:a16="http://schemas.microsoft.com/office/drawing/2014/main" id="{4DC51819-3085-440D-8C8A-C86B9FC4934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3" name="Retângulo 43">
            <a:extLst>
              <a:ext uri="{FF2B5EF4-FFF2-40B4-BE49-F238E27FC236}">
                <a16:creationId xmlns:a16="http://schemas.microsoft.com/office/drawing/2014/main" id="{E59777E9-D669-47F0-9F43-447F07567553}"/>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736919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60555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5B49D2EE-299A-4105-8423-873254F4E8F6}"/>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4"/>
            <a:extLst>
              <a:ext uri="{FF2B5EF4-FFF2-40B4-BE49-F238E27FC236}">
                <a16:creationId xmlns:a16="http://schemas.microsoft.com/office/drawing/2014/main" id="{B6634ADD-1993-4832-BE7E-7AA0D5282B6F}"/>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24" name="Retângulo 43">
            <a:extLst>
              <a:ext uri="{FF2B5EF4-FFF2-40B4-BE49-F238E27FC236}">
                <a16:creationId xmlns:a16="http://schemas.microsoft.com/office/drawing/2014/main" id="{35907461-FF7A-41B0-ADA9-4AC0CBF1C02A}"/>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26078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73E79B9-1231-483F-A150-C314749A33B6}"/>
              </a:ext>
            </a:extLst>
          </p:cNvPr>
          <p:cNvSpPr>
            <a:spLocks/>
          </p:cNvSpPr>
          <p:nvPr userDrawn="1"/>
        </p:nvSpPr>
        <p:spPr bwMode="auto">
          <a:xfrm>
            <a:off x="0" y="-1638"/>
            <a:ext cx="5942704" cy="6859638"/>
          </a:xfrm>
          <a:custGeom>
            <a:avLst/>
            <a:gdLst>
              <a:gd name="connsiteX0" fmla="*/ 0 w 5942704"/>
              <a:gd name="connsiteY0" fmla="*/ 0 h 6859638"/>
              <a:gd name="connsiteX1" fmla="*/ 1923361 w 5942704"/>
              <a:gd name="connsiteY1" fmla="*/ 0 h 6859638"/>
              <a:gd name="connsiteX2" fmla="*/ 2016937 w 5942704"/>
              <a:gd name="connsiteY2" fmla="*/ 240178 h 6859638"/>
              <a:gd name="connsiteX3" fmla="*/ 5381512 w 5942704"/>
              <a:gd name="connsiteY3" fmla="*/ 2448041 h 6859638"/>
              <a:gd name="connsiteX4" fmla="*/ 3933862 w 5942704"/>
              <a:gd name="connsiteY4" fmla="*/ 6788906 h 6859638"/>
              <a:gd name="connsiteX5" fmla="*/ 3832049 w 5942704"/>
              <a:gd name="connsiteY5" fmla="*/ 6859638 h 6859638"/>
              <a:gd name="connsiteX6" fmla="*/ 0 w 5942704"/>
              <a:gd name="connsiteY6" fmla="*/ 6859638 h 68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9638">
                <a:moveTo>
                  <a:pt x="0" y="0"/>
                </a:moveTo>
                <a:lnTo>
                  <a:pt x="1923361" y="0"/>
                </a:lnTo>
                <a:lnTo>
                  <a:pt x="2016937" y="240178"/>
                </a:lnTo>
                <a:cubicBezTo>
                  <a:pt x="3206701" y="3054565"/>
                  <a:pt x="5838311" y="3741794"/>
                  <a:pt x="5381512" y="2448041"/>
                </a:cubicBezTo>
                <a:cubicBezTo>
                  <a:pt x="6119799" y="2727433"/>
                  <a:pt x="6539699" y="4874545"/>
                  <a:pt x="3933862" y="6788906"/>
                </a:cubicBezTo>
                <a:lnTo>
                  <a:pt x="3832049" y="6859638"/>
                </a:lnTo>
                <a:lnTo>
                  <a:pt x="0" y="6859638"/>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a:extLst>
              <a:ext uri="{FF2B5EF4-FFF2-40B4-BE49-F238E27FC236}">
                <a16:creationId xmlns:a16="http://schemas.microsoft.com/office/drawing/2014/main" id="{FE10363E-5CC2-4CBD-8DAD-57D4B432EB72}"/>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33" name="Rectangle 32">
            <a:extLst>
              <a:ext uri="{FF2B5EF4-FFF2-40B4-BE49-F238E27FC236}">
                <a16:creationId xmlns:a16="http://schemas.microsoft.com/office/drawing/2014/main" id="{ACED0802-AAB9-4B18-BEA1-35C553177D28}"/>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4" name="Rectangle 33">
            <a:extLst>
              <a:ext uri="{FF2B5EF4-FFF2-40B4-BE49-F238E27FC236}">
                <a16:creationId xmlns:a16="http://schemas.microsoft.com/office/drawing/2014/main" id="{C7347F13-EC6E-4DB6-8A39-76B40A390DB9}"/>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5" name="Rectangle 34">
            <a:hlinkClick r:id="rId2"/>
            <a:extLst>
              <a:ext uri="{FF2B5EF4-FFF2-40B4-BE49-F238E27FC236}">
                <a16:creationId xmlns:a16="http://schemas.microsoft.com/office/drawing/2014/main" id="{5A4211E9-A1F2-4E5A-BBB6-78A7E86E1BD5}"/>
              </a:ext>
            </a:extLst>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40B700E4-E518-4407-9D81-7B0356270E6A}"/>
              </a:ext>
            </a:extLst>
          </p:cNvPr>
          <p:cNvSpPr/>
          <p:nvPr userDrawn="1"/>
        </p:nvSpPr>
        <p:spPr>
          <a:xfrm>
            <a:off x="415038" y="5586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p:txBody>
      </p:sp>
      <p:pic>
        <p:nvPicPr>
          <p:cNvPr id="44" name="Picture 2" descr="D:\My Work\Template\Icons\Social Media\LinkedIN.png">
            <a:hlinkClick r:id="rId3"/>
            <a:extLst>
              <a:ext uri="{FF2B5EF4-FFF2-40B4-BE49-F238E27FC236}">
                <a16:creationId xmlns:a16="http://schemas.microsoft.com/office/drawing/2014/main" id="{B2BBA048-8107-44E4-AC7F-84C352BD87B6}"/>
              </a:ext>
            </a:extLst>
          </p:cNvPr>
          <p:cNvPicPr>
            <a:picLocks noChangeAspect="1" noChangeArrowheads="1"/>
          </p:cNvPicPr>
          <p:nvPr userDrawn="1"/>
        </p:nvPicPr>
        <p:blipFill>
          <a:blip r:embed="rId4" cstate="print"/>
          <a:srcRect/>
          <a:stretch>
            <a:fillRect/>
          </a:stretch>
        </p:blipFill>
        <p:spPr bwMode="auto">
          <a:xfrm>
            <a:off x="798415" y="3979258"/>
            <a:ext cx="333195" cy="333195"/>
          </a:xfrm>
          <a:prstGeom prst="rect">
            <a:avLst/>
          </a:prstGeom>
          <a:noFill/>
        </p:spPr>
      </p:pic>
      <p:pic>
        <p:nvPicPr>
          <p:cNvPr id="45" name="Picture 4" descr="D:\My Work\Template\Icons\Social Media\SlideShare.png">
            <a:hlinkClick r:id="rId5"/>
            <a:extLst>
              <a:ext uri="{FF2B5EF4-FFF2-40B4-BE49-F238E27FC236}">
                <a16:creationId xmlns:a16="http://schemas.microsoft.com/office/drawing/2014/main" id="{36FA1769-CA3E-4245-86D8-E7413737BD8C}"/>
              </a:ext>
            </a:extLst>
          </p:cNvPr>
          <p:cNvPicPr>
            <a:picLocks noChangeAspect="1" noChangeArrowheads="1"/>
          </p:cNvPicPr>
          <p:nvPr userDrawn="1"/>
        </p:nvPicPr>
        <p:blipFill>
          <a:blip r:embed="rId6" cstate="print"/>
          <a:srcRect/>
          <a:stretch>
            <a:fillRect/>
          </a:stretch>
        </p:blipFill>
        <p:spPr bwMode="auto">
          <a:xfrm>
            <a:off x="1181792" y="3979258"/>
            <a:ext cx="333195" cy="333195"/>
          </a:xfrm>
          <a:prstGeom prst="rect">
            <a:avLst/>
          </a:prstGeom>
          <a:noFill/>
        </p:spPr>
      </p:pic>
      <p:pic>
        <p:nvPicPr>
          <p:cNvPr id="46" name="Picture 5" descr="D:\My Work\Template\Icons\Social Media\Twitter.png">
            <a:hlinkClick r:id="rId7"/>
            <a:extLst>
              <a:ext uri="{FF2B5EF4-FFF2-40B4-BE49-F238E27FC236}">
                <a16:creationId xmlns:a16="http://schemas.microsoft.com/office/drawing/2014/main" id="{13E93383-F738-4739-BB01-CCA0F0127109}"/>
              </a:ext>
            </a:extLst>
          </p:cNvPr>
          <p:cNvPicPr>
            <a:picLocks noChangeAspect="1" noChangeArrowheads="1"/>
          </p:cNvPicPr>
          <p:nvPr userDrawn="1"/>
        </p:nvPicPr>
        <p:blipFill>
          <a:blip r:embed="rId8" cstate="print"/>
          <a:srcRect/>
          <a:stretch>
            <a:fillRect/>
          </a:stretch>
        </p:blipFill>
        <p:spPr bwMode="auto">
          <a:xfrm>
            <a:off x="1565169" y="3979258"/>
            <a:ext cx="333195" cy="333195"/>
          </a:xfrm>
          <a:prstGeom prst="rect">
            <a:avLst/>
          </a:prstGeom>
          <a:noFill/>
        </p:spPr>
      </p:pic>
      <p:pic>
        <p:nvPicPr>
          <p:cNvPr id="47" name="Picture 6" descr="D:\My Work\Template\Icons\Social Media\YouTube.png">
            <a:hlinkClick r:id="rId9"/>
            <a:extLst>
              <a:ext uri="{FF2B5EF4-FFF2-40B4-BE49-F238E27FC236}">
                <a16:creationId xmlns:a16="http://schemas.microsoft.com/office/drawing/2014/main" id="{51840882-78D7-432F-A20C-0A55D871CE89}"/>
              </a:ext>
            </a:extLst>
          </p:cNvPr>
          <p:cNvPicPr>
            <a:picLocks noChangeAspect="1" noChangeArrowheads="1"/>
          </p:cNvPicPr>
          <p:nvPr userDrawn="1"/>
        </p:nvPicPr>
        <p:blipFill>
          <a:blip r:embed="rId10" cstate="print"/>
          <a:srcRect/>
          <a:stretch>
            <a:fillRect/>
          </a:stretch>
        </p:blipFill>
        <p:spPr bwMode="auto">
          <a:xfrm>
            <a:off x="1948545" y="3979258"/>
            <a:ext cx="333195" cy="333195"/>
          </a:xfrm>
          <a:prstGeom prst="rect">
            <a:avLst/>
          </a:prstGeom>
          <a:noFill/>
        </p:spPr>
      </p:pic>
      <p:pic>
        <p:nvPicPr>
          <p:cNvPr id="48" name="Picture 7" descr="D:\My Work\Template\Icons\Social Media\Facebook.png">
            <a:hlinkClick r:id="rId11"/>
            <a:extLst>
              <a:ext uri="{FF2B5EF4-FFF2-40B4-BE49-F238E27FC236}">
                <a16:creationId xmlns:a16="http://schemas.microsoft.com/office/drawing/2014/main" id="{3B934C6D-A2E4-4738-B6CB-3F3D79E971EA}"/>
              </a:ext>
            </a:extLst>
          </p:cNvPr>
          <p:cNvPicPr>
            <a:picLocks noChangeAspect="1" noChangeArrowheads="1"/>
          </p:cNvPicPr>
          <p:nvPr userDrawn="1"/>
        </p:nvPicPr>
        <p:blipFill>
          <a:blip r:embed="rId12" cstate="print"/>
          <a:srcRect/>
          <a:stretch>
            <a:fillRect/>
          </a:stretch>
        </p:blipFill>
        <p:spPr bwMode="auto">
          <a:xfrm>
            <a:off x="415038" y="3979258"/>
            <a:ext cx="333195" cy="333195"/>
          </a:xfrm>
          <a:prstGeom prst="rect">
            <a:avLst/>
          </a:prstGeom>
          <a:noFill/>
        </p:spPr>
      </p:pic>
      <p:pic>
        <p:nvPicPr>
          <p:cNvPr id="49" name="Picture 48">
            <a:extLst>
              <a:ext uri="{FF2B5EF4-FFF2-40B4-BE49-F238E27FC236}">
                <a16:creationId xmlns:a16="http://schemas.microsoft.com/office/drawing/2014/main" id="{FAD60CD1-8FF8-44FE-8578-BA41077F9D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77903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ECBC2736-A38B-4C41-951C-2ACA18ECF69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6C5D2294-B3B6-4A26-90E9-9FFFC75C168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7CC420CE-B749-4D20-8454-6625AA0FE8C5}"/>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490F61A2-F78E-4482-A576-B24A88504F7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99387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561DD1A2-19A5-46E6-9175-410695C17BA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id="{3D3996E0-EA70-49DE-B8FD-7133748109B3}"/>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4"/>
            <a:extLst>
              <a:ext uri="{FF2B5EF4-FFF2-40B4-BE49-F238E27FC236}">
                <a16:creationId xmlns:a16="http://schemas.microsoft.com/office/drawing/2014/main" id="{2CB16981-5200-4332-BE60-582076D73D89}"/>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6" name="Retângulo 43">
            <a:extLst>
              <a:ext uri="{FF2B5EF4-FFF2-40B4-BE49-F238E27FC236}">
                <a16:creationId xmlns:a16="http://schemas.microsoft.com/office/drawing/2014/main" id="{BCD37E44-BD08-4BE1-A26B-FFC4E3D81E88}"/>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253153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715E7D1C-3A42-45B1-9351-CBE7914A05A2}"/>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F6DD7C1-912B-4D0E-9DBB-13583E0F7DC6}"/>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BB5B0121-6A76-4848-88B5-0AEDAE66BA84}"/>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30213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
        <p:nvSpPr>
          <p:cNvPr id="12" name="Retângulo 43">
            <a:extLst>
              <a:ext uri="{FF2B5EF4-FFF2-40B4-BE49-F238E27FC236}">
                <a16:creationId xmlns:a16="http://schemas.microsoft.com/office/drawing/2014/main" id="{3438B419-9ACF-4B7E-BE49-812AAF076106}"/>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1" name="Rectangle 27">
            <a:hlinkClick r:id="rId6"/>
            <a:extLst>
              <a:ext uri="{FF2B5EF4-FFF2-40B4-BE49-F238E27FC236}">
                <a16:creationId xmlns:a16="http://schemas.microsoft.com/office/drawing/2014/main" id="{F9392CE8-E97C-43E1-88F4-80687F0C5F62}"/>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7" name="Retângulo 43">
            <a:extLst>
              <a:ext uri="{FF2B5EF4-FFF2-40B4-BE49-F238E27FC236}">
                <a16:creationId xmlns:a16="http://schemas.microsoft.com/office/drawing/2014/main" id="{F4C3E97D-369C-4DEC-AC2C-207006ED2644}"/>
              </a:ext>
            </a:extLst>
          </p:cNvPr>
          <p:cNvSpPr/>
          <p:nvPr userDrawn="1"/>
        </p:nvSpPr>
        <p:spPr>
          <a:xfrm>
            <a:off x="9425389" y="6555758"/>
            <a:ext cx="2223686" cy="219456"/>
          </a:xfrm>
          <a:prstGeom prst="rect">
            <a:avLst/>
          </a:prstGeom>
        </p:spPr>
        <p:txBody>
          <a:bodyPr wrap="none" lIns="0" tIns="0" rIns="0" bIns="0" anchor="ctr">
            <a:noAutofit/>
          </a:bodyPr>
          <a:lstStyle/>
          <a:p>
            <a:pPr algn="r">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2193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638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33"/>
          <a:stretch/>
        </p:blipFill>
        <p:spPr>
          <a:xfrm>
            <a:off x="0" y="-19050"/>
            <a:ext cx="12192000" cy="6877050"/>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userDrawn="1"/>
        </p:nvSpPr>
        <p:spPr bwMode="auto">
          <a:xfrm flipH="1">
            <a:off x="8260081" y="0"/>
            <a:ext cx="4060049" cy="6858000"/>
          </a:xfrm>
          <a:custGeom>
            <a:avLst/>
            <a:gdLst>
              <a:gd name="connsiteX0" fmla="*/ 0 w 4060049"/>
              <a:gd name="connsiteY0" fmla="*/ 0 h 6858000"/>
              <a:gd name="connsiteX1" fmla="*/ 958936 w 4060049"/>
              <a:gd name="connsiteY1" fmla="*/ 0 h 6858000"/>
              <a:gd name="connsiteX2" fmla="*/ 1009242 w 4060049"/>
              <a:gd name="connsiteY2" fmla="*/ 32361 h 6858000"/>
              <a:gd name="connsiteX3" fmla="*/ 4060049 w 4060049"/>
              <a:gd name="connsiteY3" fmla="*/ 2178950 h 6858000"/>
              <a:gd name="connsiteX4" fmla="*/ 2165204 w 4060049"/>
              <a:gd name="connsiteY4" fmla="*/ 6858000 h 6858000"/>
              <a:gd name="connsiteX5" fmla="*/ 1618614 w 4060049"/>
              <a:gd name="connsiteY5" fmla="*/ 6858000 h 6858000"/>
              <a:gd name="connsiteX6" fmla="*/ 1582175 w 4060049"/>
              <a:gd name="connsiteY6" fmla="*/ 5837647 h 6858000"/>
              <a:gd name="connsiteX7" fmla="*/ 6944 w 4060049"/>
              <a:gd name="connsiteY7" fmla="*/ 4750880 h 6858000"/>
              <a:gd name="connsiteX8" fmla="*/ 0 w 4060049"/>
              <a:gd name="connsiteY8" fmla="*/ 47491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049" h="6858000">
                <a:moveTo>
                  <a:pt x="0" y="0"/>
                </a:moveTo>
                <a:lnTo>
                  <a:pt x="958936" y="0"/>
                </a:lnTo>
                <a:lnTo>
                  <a:pt x="1009242" y="32361"/>
                </a:lnTo>
                <a:cubicBezTo>
                  <a:pt x="2175939" y="812773"/>
                  <a:pt x="3199319" y="1864176"/>
                  <a:pt x="4060049" y="2178950"/>
                </a:cubicBezTo>
                <a:cubicBezTo>
                  <a:pt x="3979882" y="4026519"/>
                  <a:pt x="3404141" y="5790273"/>
                  <a:pt x="2165204" y="6858000"/>
                </a:cubicBezTo>
                <a:cubicBezTo>
                  <a:pt x="2165204" y="6858000"/>
                  <a:pt x="2165204" y="6858000"/>
                  <a:pt x="1618614" y="6858000"/>
                </a:cubicBezTo>
                <a:cubicBezTo>
                  <a:pt x="1720644" y="6599268"/>
                  <a:pt x="1735220" y="6267653"/>
                  <a:pt x="1582175" y="5837647"/>
                </a:cubicBezTo>
                <a:cubicBezTo>
                  <a:pt x="1356706" y="5207556"/>
                  <a:pt x="750173" y="4940033"/>
                  <a:pt x="6944" y="4750880"/>
                </a:cubicBezTo>
                <a:lnTo>
                  <a:pt x="0" y="4749199"/>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8458200" y="2227753"/>
            <a:ext cx="3507616" cy="1902287"/>
          </a:xfrm>
          <a:prstGeom prst="rect">
            <a:avLst/>
          </a:prstGeom>
        </p:spPr>
        <p:txBody>
          <a:bodyPr>
            <a:noAutofit/>
          </a:bodyPr>
          <a:lstStyle>
            <a:lvl1pPr marL="0" indent="0" algn="r">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976348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err="1">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4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077478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48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901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7564920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57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482051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66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803620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321759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3481080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7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7100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87426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5100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ags" Target="../tags/tag3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vmlDrawing" Target="../drawings/vmlDrawing15.vml"/><Relationship Id="rId17" Type="http://schemas.openxmlformats.org/officeDocument/2006/relationships/image" Target="../media/image1.emf"/><Relationship Id="rId2" Type="http://schemas.openxmlformats.org/officeDocument/2006/relationships/slideLayout" Target="../slideLayouts/slideLayout31.xml"/><Relationship Id="rId16" Type="http://schemas.openxmlformats.org/officeDocument/2006/relationships/oleObject" Target="../embeddings/oleObject15.bin"/><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tags" Target="../tags/tag34.xml"/><Relationship Id="rId10" Type="http://schemas.openxmlformats.org/officeDocument/2006/relationships/slideLayout" Target="../slideLayouts/slideLayout39.xml"/><Relationship Id="rId19" Type="http://schemas.openxmlformats.org/officeDocument/2006/relationships/image" Target="../media/image3.sv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3.v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theme" Target="../theme/theme4.xml"/><Relationship Id="rId12" Type="http://schemas.openxmlformats.org/officeDocument/2006/relationships/oleObject" Target="../embeddings/oleObject23.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48.xml"/><Relationship Id="rId5" Type="http://schemas.openxmlformats.org/officeDocument/2006/relationships/slideLayout" Target="../slideLayouts/slideLayout44.xml"/><Relationship Id="rId15" Type="http://schemas.openxmlformats.org/officeDocument/2006/relationships/image" Target="../media/image3.svg"/><Relationship Id="rId10" Type="http://schemas.openxmlformats.org/officeDocument/2006/relationships/tags" Target="../tags/tag47.xml"/><Relationship Id="rId4" Type="http://schemas.openxmlformats.org/officeDocument/2006/relationships/slideLayout" Target="../slideLayouts/slideLayout43.xml"/><Relationship Id="rId9" Type="http://schemas.openxmlformats.org/officeDocument/2006/relationships/tags" Target="../tags/tag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8.vml"/><Relationship Id="rId13"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5.xml"/><Relationship Id="rId12" Type="http://schemas.openxmlformats.org/officeDocument/2006/relationships/oleObject" Target="../embeddings/oleObject23.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ags" Target="../tags/tag56.xml"/><Relationship Id="rId5" Type="http://schemas.openxmlformats.org/officeDocument/2006/relationships/slideLayout" Target="../slideLayouts/slideLayout50.xml"/><Relationship Id="rId15" Type="http://schemas.openxmlformats.org/officeDocument/2006/relationships/image" Target="../media/image3.svg"/><Relationship Id="rId10" Type="http://schemas.openxmlformats.org/officeDocument/2006/relationships/tags" Target="../tags/tag55.xml"/><Relationship Id="rId4" Type="http://schemas.openxmlformats.org/officeDocument/2006/relationships/slideLayout" Target="../slideLayouts/slideLayout49.xml"/><Relationship Id="rId9" Type="http://schemas.openxmlformats.org/officeDocument/2006/relationships/tags" Target="../tags/tag5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pic>
        <p:nvPicPr>
          <p:cNvPr id="10" name="Picture 2" descr="National Grid">
            <a:extLst>
              <a:ext uri="{FF2B5EF4-FFF2-40B4-BE49-F238E27FC236}">
                <a16:creationId xmlns:a16="http://schemas.microsoft.com/office/drawing/2014/main" id="{B0B03950-4EF0-4DD5-9F79-00A60D412FF2}"/>
              </a:ext>
            </a:extLst>
          </p:cNvPr>
          <p:cNvPicPr>
            <a:picLocks noChangeAspect="1" noChangeArrowheads="1"/>
          </p:cNvPicPr>
          <p:nvPr userDrawn="1"/>
        </p:nvPicPr>
        <p:blipFill>
          <a:blip r:embed="rId28">
            <a:extLst>
              <a:ext uri="{28A0092B-C50C-407E-A947-70E740481C1C}">
                <a14:useLocalDpi xmlns:a14="http://schemas.microsoft.com/office/drawing/2010/main" val="0"/>
              </a:ext>
            </a:extLst>
          </a:blip>
          <a:srcRect/>
          <a:stretch>
            <a:fillRect/>
          </a:stretch>
        </p:blipFill>
        <p:spPr bwMode="auto">
          <a:xfrm>
            <a:off x="4802545" y="6443805"/>
            <a:ext cx="1536781" cy="3152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86" r:id="rId3"/>
    <p:sldLayoutId id="2147483971" r:id="rId4"/>
    <p:sldLayoutId id="2147483987" r:id="rId5"/>
    <p:sldLayoutId id="2147483965" r:id="rId6"/>
    <p:sldLayoutId id="2147484012" r:id="rId7"/>
    <p:sldLayoutId id="2147483995" r:id="rId8"/>
    <p:sldLayoutId id="2147484013" r:id="rId9"/>
    <p:sldLayoutId id="2147483966" r:id="rId10"/>
    <p:sldLayoutId id="2147483996" r:id="rId11"/>
    <p:sldLayoutId id="2147483997" r:id="rId12"/>
    <p:sldLayoutId id="2147483934" r:id="rId13"/>
    <p:sldLayoutId id="2147484020" r:id="rId14"/>
    <p:sldLayoutId id="2147484024" r:id="rId15"/>
    <p:sldLayoutId id="2147484025" r:id="rId16"/>
    <p:sldLayoutId id="2147484026" r:id="rId17"/>
    <p:sldLayoutId id="2147484071"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5362" name="think-cell Slide" r:id="rId16" imgW="360" imgH="360" progId="">
                  <p:embed/>
                </p:oleObj>
              </mc:Choice>
              <mc:Fallback>
                <p:oleObj name="think-cell Slide" r:id="rId16" imgW="360" imgH="360" progId="">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5"/>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2" r:id="rId7"/>
    <p:sldLayoutId id="2147484083" r:id="rId8"/>
    <p:sldLayoutId id="2147484086" r:id="rId9"/>
    <p:sldLayoutId id="2147484087" r:id="rId10"/>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355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5" r:id="rId3"/>
    <p:sldLayoutId id="2147484096" r:id="rId4"/>
    <p:sldLayoutId id="2147484097" r:id="rId5"/>
    <p:sldLayoutId id="2147484098"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867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3" r:id="rId3"/>
    <p:sldLayoutId id="2147484104" r:id="rId4"/>
    <p:sldLayoutId id="2147484105" r:id="rId5"/>
    <p:sldLayoutId id="2147484106"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p:txBody>
          <a:bodyPr>
            <a:noAutofit/>
          </a:bodyPr>
          <a:lstStyle/>
          <a:p>
            <a:r>
              <a:rPr lang="en-US" dirty="0"/>
              <a:t>Customer Data Discovery</a:t>
            </a:r>
          </a:p>
          <a:p>
            <a:endParaRPr lang="en-US" sz="2800" dirty="0"/>
          </a:p>
          <a:p>
            <a:r>
              <a:rPr lang="en-US" sz="2800" dirty="0"/>
              <a:t>Customer Energy Management – New England</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p:txBody>
          <a:bodyPr/>
          <a:lstStyle/>
          <a:p>
            <a:endParaRPr lang="en-US" dirty="0"/>
          </a:p>
          <a:p>
            <a:r>
              <a:rPr lang="en-US" dirty="0"/>
              <a:t>July 8</a:t>
            </a:r>
            <a:r>
              <a:rPr lang="en-US" baseline="30000" dirty="0"/>
              <a:t>th</a:t>
            </a:r>
            <a:r>
              <a:rPr lang="en-US" dirty="0"/>
              <a:t>, 2020</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2CCAE-018B-4DE7-8E28-D9E2E3737B33}"/>
              </a:ext>
            </a:extLst>
          </p:cNvPr>
          <p:cNvSpPr>
            <a:spLocks noGrp="1"/>
          </p:cNvSpPr>
          <p:nvPr>
            <p:ph type="title"/>
          </p:nvPr>
        </p:nvSpPr>
        <p:spPr/>
        <p:txBody>
          <a:bodyPr/>
          <a:lstStyle/>
          <a:p>
            <a:r>
              <a:rPr lang="en-US" dirty="0"/>
              <a:t>Agenda – Customer Energy Management (New England) Discovery </a:t>
            </a:r>
          </a:p>
        </p:txBody>
      </p:sp>
      <p:sp>
        <p:nvSpPr>
          <p:cNvPr id="7" name="Content Placeholder 6">
            <a:extLst>
              <a:ext uri="{FF2B5EF4-FFF2-40B4-BE49-F238E27FC236}">
                <a16:creationId xmlns:a16="http://schemas.microsoft.com/office/drawing/2014/main" id="{9B24215A-7C31-4D29-BF23-227D404A540B}"/>
              </a:ext>
            </a:extLst>
          </p:cNvPr>
          <p:cNvSpPr>
            <a:spLocks noGrp="1"/>
          </p:cNvSpPr>
          <p:nvPr>
            <p:ph idx="1"/>
          </p:nvPr>
        </p:nvSpPr>
        <p:spPr>
          <a:xfrm>
            <a:off x="398022" y="1218994"/>
            <a:ext cx="8179922" cy="4643751"/>
          </a:xfrm>
        </p:spPr>
        <p:txBody>
          <a:bodyPr/>
          <a:lstStyle/>
          <a:p>
            <a:r>
              <a:rPr lang="en-US" sz="1800" b="1" dirty="0">
                <a:latin typeface="+mn-lt"/>
                <a:cs typeface="Arial" panose="020B0604020202020204" pitchFamily="34" charset="0"/>
              </a:rPr>
              <a:t>Introduction &amp; objectives – </a:t>
            </a:r>
            <a:r>
              <a:rPr lang="en-US" sz="1800" dirty="0">
                <a:latin typeface="+mn-lt"/>
                <a:cs typeface="Arial" panose="020B0604020202020204" pitchFamily="34" charset="0"/>
              </a:rPr>
              <a:t>engagement purpose (as-is &amp; to-be data capability assessment, data roadmap and investment sizing)</a:t>
            </a: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Confirm Customer Energy Management scope &amp; capabilities </a:t>
            </a:r>
            <a:r>
              <a:rPr lang="en-US" sz="1800" dirty="0">
                <a:latin typeface="+mn-lt"/>
                <a:cs typeface="Arial" panose="020B0604020202020204" pitchFamily="34" charset="0"/>
              </a:rPr>
              <a:t>– process-centric summarization &amp; platform leverage</a:t>
            </a:r>
          </a:p>
          <a:p>
            <a:endParaRPr lang="en-US" sz="1800" dirty="0">
              <a:latin typeface="+mn-lt"/>
              <a:cs typeface="Arial" panose="020B0604020202020204" pitchFamily="34" charset="0"/>
            </a:endParaRPr>
          </a:p>
          <a:p>
            <a:r>
              <a:rPr lang="en-US" sz="1800" b="1" dirty="0">
                <a:latin typeface="+mn-lt"/>
                <a:cs typeface="Arial" panose="020B0604020202020204" pitchFamily="34" charset="0"/>
              </a:rPr>
              <a:t>End-To-End Data Flows</a:t>
            </a:r>
            <a:r>
              <a:rPr lang="en-US" sz="1800" dirty="0">
                <a:latin typeface="+mn-lt"/>
                <a:cs typeface="Arial" panose="020B0604020202020204" pitchFamily="34" charset="0"/>
              </a:rPr>
              <a:t> – across customer journey and product/service lifecycle, provide high-level input into upstream, real-time and downstream as-is data domains and pain points</a:t>
            </a:r>
          </a:p>
          <a:p>
            <a:endParaRPr lang="en-US" sz="1800" dirty="0">
              <a:latin typeface="+mn-lt"/>
              <a:cs typeface="Arial" panose="020B0604020202020204" pitchFamily="34" charset="0"/>
            </a:endParaRPr>
          </a:p>
          <a:p>
            <a:r>
              <a:rPr lang="en-US" sz="1800" b="1" dirty="0">
                <a:cs typeface="Arial" panose="020B0604020202020204" pitchFamily="34" charset="0"/>
              </a:rPr>
              <a:t>Discuss Future-State Customer “Golden Record” Perspectives </a:t>
            </a:r>
            <a:r>
              <a:rPr lang="en-US" sz="1800" dirty="0">
                <a:cs typeface="Arial" panose="020B0604020202020204" pitchFamily="34" charset="0"/>
              </a:rPr>
              <a:t>– drivers of future customer data model from Customer Energy Management perspective</a:t>
            </a:r>
          </a:p>
          <a:p>
            <a:endParaRPr lang="en-US" sz="1800" dirty="0">
              <a:latin typeface="+mn-lt"/>
              <a:cs typeface="Arial" panose="020B0604020202020204" pitchFamily="34" charset="0"/>
            </a:endParaRPr>
          </a:p>
        </p:txBody>
      </p:sp>
      <p:sp>
        <p:nvSpPr>
          <p:cNvPr id="8" name="Content Placeholder 6">
            <a:extLst>
              <a:ext uri="{FF2B5EF4-FFF2-40B4-BE49-F238E27FC236}">
                <a16:creationId xmlns:a16="http://schemas.microsoft.com/office/drawing/2014/main" id="{AF218F17-167E-44D4-A567-756B64FCA5FB}"/>
              </a:ext>
            </a:extLst>
          </p:cNvPr>
          <p:cNvSpPr txBox="1">
            <a:spLocks/>
          </p:cNvSpPr>
          <p:nvPr/>
        </p:nvSpPr>
        <p:spPr>
          <a:xfrm>
            <a:off x="9346084" y="1211738"/>
            <a:ext cx="2308887" cy="4643751"/>
          </a:xfrm>
          <a:prstGeom prst="rect">
            <a:avLst/>
          </a:prstGeom>
        </p:spPr>
        <p:txBody>
          <a:bodyPr vert="horz" lIns="92038" tIns="61358" rIns="61358" bIns="61358" rtlCol="0">
            <a:noAutofit/>
          </a:bodyPr>
          <a:lst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3387" indent="-205312"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61981"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90575"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None/>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a:lstStyle>
          <a:p>
            <a:r>
              <a:rPr lang="en-US" sz="1800" b="1" dirty="0">
                <a:latin typeface="+mn-lt"/>
                <a:cs typeface="Arial" panose="020B0604020202020204" pitchFamily="34" charset="0"/>
              </a:rPr>
              <a:t>5 mins</a:t>
            </a:r>
          </a:p>
          <a:p>
            <a:endParaRPr lang="en-US" sz="1400" b="1" dirty="0">
              <a:latin typeface="+mn-lt"/>
              <a:cs typeface="Arial" panose="020B0604020202020204" pitchFamily="34" charset="0"/>
            </a:endParaRPr>
          </a:p>
          <a:p>
            <a:endParaRPr lang="en-US" sz="1400" b="1" dirty="0">
              <a:latin typeface="+mn-lt"/>
              <a:cs typeface="Arial" panose="020B0604020202020204" pitchFamily="34" charset="0"/>
            </a:endParaRPr>
          </a:p>
          <a:p>
            <a:r>
              <a:rPr lang="en-US" sz="1800" b="1" dirty="0">
                <a:latin typeface="+mn-lt"/>
                <a:cs typeface="Arial" panose="020B0604020202020204" pitchFamily="34" charset="0"/>
              </a:rPr>
              <a:t>10 mins</a:t>
            </a:r>
          </a:p>
          <a:p>
            <a:pPr marL="0" indent="0">
              <a:buNone/>
            </a:pPr>
            <a:endParaRPr lang="en-US" sz="1800" b="1" dirty="0">
              <a:latin typeface="+mn-lt"/>
              <a:cs typeface="Arial" panose="020B0604020202020204" pitchFamily="34" charset="0"/>
            </a:endParaRPr>
          </a:p>
          <a:p>
            <a:pPr marL="0" indent="0">
              <a:buNone/>
            </a:pPr>
            <a:endParaRPr lang="en-US" sz="1800" b="1" dirty="0">
              <a:latin typeface="+mn-lt"/>
              <a:cs typeface="Arial" panose="020B0604020202020204" pitchFamily="34" charset="0"/>
            </a:endParaRPr>
          </a:p>
          <a:p>
            <a:r>
              <a:rPr lang="en-US" sz="1800" b="1" dirty="0">
                <a:latin typeface="+mn-lt"/>
                <a:cs typeface="Arial" panose="020B0604020202020204" pitchFamily="34" charset="0"/>
              </a:rPr>
              <a:t>25 mins</a:t>
            </a:r>
          </a:p>
          <a:p>
            <a:endParaRPr lang="en-US" sz="1800" b="1" dirty="0">
              <a:latin typeface="+mn-lt"/>
              <a:cs typeface="Arial" panose="020B0604020202020204" pitchFamily="34" charset="0"/>
            </a:endParaRP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20 mins</a:t>
            </a:r>
          </a:p>
          <a:p>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6952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Customer Energy Management Scope</a:t>
            </a:r>
          </a:p>
        </p:txBody>
      </p:sp>
      <p:sp>
        <p:nvSpPr>
          <p:cNvPr id="309" name="TextBox 308">
            <a:extLst>
              <a:ext uri="{FF2B5EF4-FFF2-40B4-BE49-F238E27FC236}">
                <a16:creationId xmlns:a16="http://schemas.microsoft.com/office/drawing/2014/main" id="{EDEFAF60-039D-4174-838E-B95248039425}"/>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310" name="Straight Connector 309">
            <a:extLst>
              <a:ext uri="{FF2B5EF4-FFF2-40B4-BE49-F238E27FC236}">
                <a16:creationId xmlns:a16="http://schemas.microsoft.com/office/drawing/2014/main" id="{461C12B7-239C-4D84-86C5-98E8B6C5F8F4}"/>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C5F02E9-8252-46E4-B491-681A260B0C11}"/>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15" name="Arrow: Chevron 314">
            <a:extLst>
              <a:ext uri="{FF2B5EF4-FFF2-40B4-BE49-F238E27FC236}">
                <a16:creationId xmlns:a16="http://schemas.microsoft.com/office/drawing/2014/main" id="{B3A65E37-B3AF-4FA8-9AD1-72786FD1F476}"/>
              </a:ext>
            </a:extLst>
          </p:cNvPr>
          <p:cNvSpPr/>
          <p:nvPr/>
        </p:nvSpPr>
        <p:spPr>
          <a:xfrm>
            <a:off x="304786" y="96058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Fundamentals</a:t>
            </a:r>
          </a:p>
        </p:txBody>
      </p:sp>
      <p:sp>
        <p:nvSpPr>
          <p:cNvPr id="316" name="TextBox 315">
            <a:extLst>
              <a:ext uri="{FF2B5EF4-FFF2-40B4-BE49-F238E27FC236}">
                <a16:creationId xmlns:a16="http://schemas.microsoft.com/office/drawing/2014/main" id="{C2A484FB-1D95-44F1-8ADF-A7AC31B8A341}"/>
              </a:ext>
            </a:extLst>
          </p:cNvPr>
          <p:cNvSpPr txBox="1"/>
          <p:nvPr/>
        </p:nvSpPr>
        <p:spPr>
          <a:xfrm>
            <a:off x="522503" y="2017495"/>
            <a:ext cx="2586458"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Demographics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Economic Indicators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Fuels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Markets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Rates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Activity Drivers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Commercial Segment Inputs</a:t>
            </a:r>
          </a:p>
          <a:p>
            <a:pPr marL="285750" indent="-285750">
              <a:buFont typeface="Arial" panose="020B0604020202020204" pitchFamily="34" charset="0"/>
              <a:buChar char="•"/>
            </a:pPr>
            <a:endParaRPr lang="en-US" sz="1400" dirty="0">
              <a:solidFill>
                <a:schemeClr val="tx2">
                  <a:lumMod val="50000"/>
                </a:schemeClr>
              </a:solidFill>
            </a:endParaRPr>
          </a:p>
          <a:p>
            <a:endParaRPr lang="en-US" sz="1400" dirty="0">
              <a:solidFill>
                <a:schemeClr val="tx2">
                  <a:lumMod val="50000"/>
                </a:schemeClr>
              </a:solidFill>
            </a:endParaRPr>
          </a:p>
        </p:txBody>
      </p:sp>
      <p:sp>
        <p:nvSpPr>
          <p:cNvPr id="12" name="Arrow: Chevron 11">
            <a:extLst>
              <a:ext uri="{FF2B5EF4-FFF2-40B4-BE49-F238E27FC236}">
                <a16:creationId xmlns:a16="http://schemas.microsoft.com/office/drawing/2014/main" id="{D6629D73-F183-4AC3-ABAE-BFD0004D6123}"/>
              </a:ext>
            </a:extLst>
          </p:cNvPr>
          <p:cNvSpPr/>
          <p:nvPr/>
        </p:nvSpPr>
        <p:spPr>
          <a:xfrm>
            <a:off x="328479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Forecasts</a:t>
            </a:r>
          </a:p>
        </p:txBody>
      </p:sp>
      <p:sp>
        <p:nvSpPr>
          <p:cNvPr id="13" name="TextBox 12">
            <a:extLst>
              <a:ext uri="{FF2B5EF4-FFF2-40B4-BE49-F238E27FC236}">
                <a16:creationId xmlns:a16="http://schemas.microsoft.com/office/drawing/2014/main" id="{887F686E-514E-4A5C-A1E8-A4D38A4D89B7}"/>
              </a:ext>
            </a:extLst>
          </p:cNvPr>
          <p:cNvSpPr txBox="1"/>
          <p:nvPr/>
        </p:nvSpPr>
        <p:spPr>
          <a:xfrm>
            <a:off x="3502508" y="2015150"/>
            <a:ext cx="2586458"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Demand</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Use</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Behaviors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Adoption</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Realization / Feedback  </a:t>
            </a:r>
          </a:p>
        </p:txBody>
      </p:sp>
      <p:sp>
        <p:nvSpPr>
          <p:cNvPr id="14" name="Arrow: Chevron 13">
            <a:extLst>
              <a:ext uri="{FF2B5EF4-FFF2-40B4-BE49-F238E27FC236}">
                <a16:creationId xmlns:a16="http://schemas.microsoft.com/office/drawing/2014/main" id="{0ADBED72-6067-43B5-A475-71F51ABC1C6E}"/>
              </a:ext>
            </a:extLst>
          </p:cNvPr>
          <p:cNvSpPr/>
          <p:nvPr/>
        </p:nvSpPr>
        <p:spPr>
          <a:xfrm>
            <a:off x="622494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bg1"/>
                </a:solidFill>
              </a:rPr>
              <a:t>Soltions</a:t>
            </a:r>
            <a:endParaRPr lang="en-US" sz="1600" b="1" dirty="0">
              <a:solidFill>
                <a:schemeClr val="bg1"/>
              </a:solidFill>
            </a:endParaRPr>
          </a:p>
        </p:txBody>
      </p:sp>
      <p:sp>
        <p:nvSpPr>
          <p:cNvPr id="15" name="TextBox 14">
            <a:extLst>
              <a:ext uri="{FF2B5EF4-FFF2-40B4-BE49-F238E27FC236}">
                <a16:creationId xmlns:a16="http://schemas.microsoft.com/office/drawing/2014/main" id="{E8C81E25-4F54-4322-AE2C-56F4871383E1}"/>
              </a:ext>
            </a:extLst>
          </p:cNvPr>
          <p:cNvSpPr txBox="1"/>
          <p:nvPr/>
        </p:nvSpPr>
        <p:spPr>
          <a:xfrm>
            <a:off x="6442658" y="2015150"/>
            <a:ext cx="2586458"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Ideation</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Product Lifecycle Management </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Portfolio Management</a:t>
            </a:r>
          </a:p>
        </p:txBody>
      </p:sp>
      <p:sp>
        <p:nvSpPr>
          <p:cNvPr id="16" name="Arrow: Chevron 15">
            <a:extLst>
              <a:ext uri="{FF2B5EF4-FFF2-40B4-BE49-F238E27FC236}">
                <a16:creationId xmlns:a16="http://schemas.microsoft.com/office/drawing/2014/main" id="{8327FB78-8EE8-4E4F-A923-9EFE8423AC87}"/>
              </a:ext>
            </a:extLst>
          </p:cNvPr>
          <p:cNvSpPr/>
          <p:nvPr/>
        </p:nvSpPr>
        <p:spPr>
          <a:xfrm>
            <a:off x="9204946" y="95589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BU and Regulatory Support</a:t>
            </a:r>
          </a:p>
        </p:txBody>
      </p:sp>
      <p:sp>
        <p:nvSpPr>
          <p:cNvPr id="17" name="TextBox 16">
            <a:extLst>
              <a:ext uri="{FF2B5EF4-FFF2-40B4-BE49-F238E27FC236}">
                <a16:creationId xmlns:a16="http://schemas.microsoft.com/office/drawing/2014/main" id="{54464C05-17C3-431C-97FA-108ACABC042B}"/>
              </a:ext>
            </a:extLst>
          </p:cNvPr>
          <p:cNvSpPr txBox="1"/>
          <p:nvPr/>
        </p:nvSpPr>
        <p:spPr>
          <a:xfrm>
            <a:off x="9422663" y="2012805"/>
            <a:ext cx="2586458"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Rate Cases / Testimony</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Regulatory Forecasting &amp; Reporting (including demand scenarios for Integrated Resource Planning?)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Demand Planning</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EBU / GBU Demand-Side Management (DSM) Program Modeling/KPI Tracking</a:t>
            </a:r>
          </a:p>
        </p:txBody>
      </p:sp>
    </p:spTree>
    <p:extLst>
      <p:ext uri="{BB962C8B-B14F-4D97-AF65-F5344CB8AC3E}">
        <p14:creationId xmlns:p14="http://schemas.microsoft.com/office/powerpoint/2010/main" val="92396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5">
            <a:extLst>
              <a:ext uri="{FF2B5EF4-FFF2-40B4-BE49-F238E27FC236}">
                <a16:creationId xmlns:a16="http://schemas.microsoft.com/office/drawing/2014/main" id="{8B9D2F60-2FB1-4D38-BD05-F7E306D22954}"/>
              </a:ext>
            </a:extLst>
          </p:cNvPr>
          <p:cNvSpPr/>
          <p:nvPr/>
        </p:nvSpPr>
        <p:spPr>
          <a:xfrm>
            <a:off x="294640" y="1383939"/>
            <a:ext cx="11511200" cy="4989371"/>
          </a:xfrm>
          <a:prstGeom prst="roundRect">
            <a:avLst>
              <a:gd name="adj" fmla="val 1728"/>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16">
            <a:extLst>
              <a:ext uri="{FF2B5EF4-FFF2-40B4-BE49-F238E27FC236}">
                <a16:creationId xmlns:a16="http://schemas.microsoft.com/office/drawing/2014/main" id="{F7CED6D0-BB87-4AE3-AF99-59F85CFABC31}"/>
              </a:ext>
            </a:extLst>
          </p:cNvPr>
          <p:cNvSpPr/>
          <p:nvPr/>
        </p:nvSpPr>
        <p:spPr>
          <a:xfrm>
            <a:off x="662306" y="1434387"/>
            <a:ext cx="10974793" cy="4811111"/>
          </a:xfrm>
          <a:prstGeom prst="roundRect">
            <a:avLst>
              <a:gd name="adj" fmla="val 12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36">
            <a:extLst>
              <a:ext uri="{FF2B5EF4-FFF2-40B4-BE49-F238E27FC236}">
                <a16:creationId xmlns:a16="http://schemas.microsoft.com/office/drawing/2014/main" id="{50691B09-8CD1-4EE2-ABCC-D86DBDE1AA77}"/>
              </a:ext>
            </a:extLst>
          </p:cNvPr>
          <p:cNvSpPr/>
          <p:nvPr/>
        </p:nvSpPr>
        <p:spPr>
          <a:xfrm>
            <a:off x="756543" y="2594127"/>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Right Now</a:t>
            </a:r>
          </a:p>
        </p:txBody>
      </p:sp>
      <p:sp>
        <p:nvSpPr>
          <p:cNvPr id="7" name="Rounded Rectangle 36">
            <a:extLst>
              <a:ext uri="{FF2B5EF4-FFF2-40B4-BE49-F238E27FC236}">
                <a16:creationId xmlns:a16="http://schemas.microsoft.com/office/drawing/2014/main" id="{0B5E5739-A112-4E19-BE0B-78F16A645939}"/>
              </a:ext>
            </a:extLst>
          </p:cNvPr>
          <p:cNvSpPr/>
          <p:nvPr/>
        </p:nvSpPr>
        <p:spPr>
          <a:xfrm>
            <a:off x="754419" y="4526559"/>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OMS (Outage)</a:t>
            </a:r>
          </a:p>
        </p:txBody>
      </p:sp>
      <p:sp>
        <p:nvSpPr>
          <p:cNvPr id="8" name="Rounded Rectangle 36">
            <a:extLst>
              <a:ext uri="{FF2B5EF4-FFF2-40B4-BE49-F238E27FC236}">
                <a16:creationId xmlns:a16="http://schemas.microsoft.com/office/drawing/2014/main" id="{27BB76C4-5B9E-42AA-BEA5-84F2F5F9DBCB}"/>
              </a:ext>
            </a:extLst>
          </p:cNvPr>
          <p:cNvSpPr/>
          <p:nvPr/>
        </p:nvSpPr>
        <p:spPr>
          <a:xfrm>
            <a:off x="751553" y="3364683"/>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(Gas, Elec, DG)–UNY,MA,RI,LI)</a:t>
            </a:r>
          </a:p>
        </p:txBody>
      </p:sp>
      <p:sp>
        <p:nvSpPr>
          <p:cNvPr id="9" name="Rounded Rectangle 36">
            <a:extLst>
              <a:ext uri="{FF2B5EF4-FFF2-40B4-BE49-F238E27FC236}">
                <a16:creationId xmlns:a16="http://schemas.microsoft.com/office/drawing/2014/main" id="{3CB51873-A325-40B1-82C1-08FD7207B34D}"/>
              </a:ext>
            </a:extLst>
          </p:cNvPr>
          <p:cNvSpPr/>
          <p:nvPr/>
        </p:nvSpPr>
        <p:spPr>
          <a:xfrm>
            <a:off x="753332" y="183684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Application Portal (DG/Electric)</a:t>
            </a:r>
          </a:p>
        </p:txBody>
      </p:sp>
      <p:sp>
        <p:nvSpPr>
          <p:cNvPr id="10" name="Rounded Rectangle 36">
            <a:extLst>
              <a:ext uri="{FF2B5EF4-FFF2-40B4-BE49-F238E27FC236}">
                <a16:creationId xmlns:a16="http://schemas.microsoft.com/office/drawing/2014/main" id="{F1B977A3-7B0C-4385-B9FC-D7D932349C32}"/>
              </a:ext>
            </a:extLst>
          </p:cNvPr>
          <p:cNvSpPr/>
          <p:nvPr/>
        </p:nvSpPr>
        <p:spPr>
          <a:xfrm>
            <a:off x="753332" y="1639984"/>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Transaction Web</a:t>
            </a:r>
          </a:p>
        </p:txBody>
      </p:sp>
      <p:sp>
        <p:nvSpPr>
          <p:cNvPr id="11" name="Rounded Rectangle 36">
            <a:extLst>
              <a:ext uri="{FF2B5EF4-FFF2-40B4-BE49-F238E27FC236}">
                <a16:creationId xmlns:a16="http://schemas.microsoft.com/office/drawing/2014/main" id="{61DB5A62-95DD-4181-8CF6-54FB8DDCBC24}"/>
              </a:ext>
            </a:extLst>
          </p:cNvPr>
          <p:cNvSpPr/>
          <p:nvPr/>
        </p:nvSpPr>
        <p:spPr>
          <a:xfrm>
            <a:off x="753332" y="144789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Transaction Web</a:t>
            </a:r>
          </a:p>
        </p:txBody>
      </p:sp>
      <p:sp>
        <p:nvSpPr>
          <p:cNvPr id="12" name="Rounded Rectangle 36">
            <a:extLst>
              <a:ext uri="{FF2B5EF4-FFF2-40B4-BE49-F238E27FC236}">
                <a16:creationId xmlns:a16="http://schemas.microsoft.com/office/drawing/2014/main" id="{FA9CFF05-0484-4773-B72E-57C6C1D923A5}"/>
              </a:ext>
            </a:extLst>
          </p:cNvPr>
          <p:cNvSpPr/>
          <p:nvPr/>
        </p:nvSpPr>
        <p:spPr>
          <a:xfrm>
            <a:off x="753334" y="2797379"/>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Sales (Grid Force)</a:t>
            </a:r>
          </a:p>
        </p:txBody>
      </p:sp>
      <p:sp>
        <p:nvSpPr>
          <p:cNvPr id="13" name="Rounded Rectangle 36">
            <a:extLst>
              <a:ext uri="{FF2B5EF4-FFF2-40B4-BE49-F238E27FC236}">
                <a16:creationId xmlns:a16="http://schemas.microsoft.com/office/drawing/2014/main" id="{54C2A988-6D93-4660-87F8-61811D0FB7A8}"/>
              </a:ext>
            </a:extLst>
          </p:cNvPr>
          <p:cNvSpPr/>
          <p:nvPr/>
        </p:nvSpPr>
        <p:spPr>
          <a:xfrm>
            <a:off x="738546" y="355750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Service (GBE-RI)</a:t>
            </a:r>
          </a:p>
        </p:txBody>
      </p:sp>
      <p:sp>
        <p:nvSpPr>
          <p:cNvPr id="14" name="Rounded Rectangle 36">
            <a:extLst>
              <a:ext uri="{FF2B5EF4-FFF2-40B4-BE49-F238E27FC236}">
                <a16:creationId xmlns:a16="http://schemas.microsoft.com/office/drawing/2014/main" id="{73A6C7B1-FAD6-4735-B15B-4C6A2ADD7AC2}"/>
              </a:ext>
            </a:extLst>
          </p:cNvPr>
          <p:cNvSpPr/>
          <p:nvPr/>
        </p:nvSpPr>
        <p:spPr>
          <a:xfrm>
            <a:off x="753332" y="3180997"/>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CRIS (Gas –NYC,MA)</a:t>
            </a:r>
          </a:p>
        </p:txBody>
      </p:sp>
      <p:sp>
        <p:nvSpPr>
          <p:cNvPr id="15" name="Rounded Rectangle 12">
            <a:extLst>
              <a:ext uri="{FF2B5EF4-FFF2-40B4-BE49-F238E27FC236}">
                <a16:creationId xmlns:a16="http://schemas.microsoft.com/office/drawing/2014/main" id="{6A2B8A48-2DC6-4D0A-A0AB-ABAE706DBE03}"/>
              </a:ext>
            </a:extLst>
          </p:cNvPr>
          <p:cNvSpPr/>
          <p:nvPr/>
        </p:nvSpPr>
        <p:spPr>
          <a:xfrm>
            <a:off x="312450" y="548740"/>
            <a:ext cx="11511200" cy="619155"/>
          </a:xfrm>
          <a:prstGeom prst="roundRect">
            <a:avLst>
              <a:gd name="adj" fmla="val 5913"/>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3">
            <a:extLst>
              <a:ext uri="{FF2B5EF4-FFF2-40B4-BE49-F238E27FC236}">
                <a16:creationId xmlns:a16="http://schemas.microsoft.com/office/drawing/2014/main" id="{5C1358D6-8E51-4B16-87BA-344D68A9C893}"/>
              </a:ext>
            </a:extLst>
          </p:cNvPr>
          <p:cNvSpPr/>
          <p:nvPr/>
        </p:nvSpPr>
        <p:spPr>
          <a:xfrm>
            <a:off x="724737" y="596520"/>
            <a:ext cx="11036193" cy="533694"/>
          </a:xfrm>
          <a:prstGeom prst="roundRect">
            <a:avLst>
              <a:gd name="adj" fmla="val 59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0C90AE2C-A81F-4DE2-8C76-59C319752E06}"/>
              </a:ext>
            </a:extLst>
          </p:cNvPr>
          <p:cNvSpPr txBox="1"/>
          <p:nvPr/>
        </p:nvSpPr>
        <p:spPr>
          <a:xfrm>
            <a:off x="4004786" y="6635839"/>
            <a:ext cx="936154" cy="138499"/>
          </a:xfrm>
          <a:prstGeom prst="rect">
            <a:avLst/>
          </a:prstGeom>
          <a:noFill/>
        </p:spPr>
        <p:txBody>
          <a:bodyPr wrap="none" lIns="0" tIns="0" rIns="0" bIns="0" rtlCol="0">
            <a:spAutoFit/>
          </a:bodyPr>
          <a:lstStyle/>
          <a:p>
            <a:pPr algn="l"/>
            <a:r>
              <a:rPr lang="en-GB" sz="900"/>
              <a:t>Manual replication</a:t>
            </a:r>
          </a:p>
        </p:txBody>
      </p:sp>
      <p:sp>
        <p:nvSpPr>
          <p:cNvPr id="19" name="TextBox 18">
            <a:extLst>
              <a:ext uri="{FF2B5EF4-FFF2-40B4-BE49-F238E27FC236}">
                <a16:creationId xmlns:a16="http://schemas.microsoft.com/office/drawing/2014/main" id="{5FCCD489-7FDC-4959-B119-FB367BDF07E5}"/>
              </a:ext>
            </a:extLst>
          </p:cNvPr>
          <p:cNvSpPr txBox="1"/>
          <p:nvPr/>
        </p:nvSpPr>
        <p:spPr>
          <a:xfrm>
            <a:off x="2442620" y="6492875"/>
            <a:ext cx="775853" cy="138499"/>
          </a:xfrm>
          <a:prstGeom prst="rect">
            <a:avLst/>
          </a:prstGeom>
          <a:noFill/>
        </p:spPr>
        <p:txBody>
          <a:bodyPr wrap="none" lIns="0" tIns="0" rIns="0" bIns="0" rtlCol="0">
            <a:spAutoFit/>
          </a:bodyPr>
          <a:lstStyle/>
          <a:p>
            <a:pPr algn="l"/>
            <a:r>
              <a:rPr lang="en-GB" sz="900"/>
              <a:t>Automated API</a:t>
            </a:r>
          </a:p>
        </p:txBody>
      </p:sp>
      <p:grpSp>
        <p:nvGrpSpPr>
          <p:cNvPr id="20" name="Group 19">
            <a:extLst>
              <a:ext uri="{FF2B5EF4-FFF2-40B4-BE49-F238E27FC236}">
                <a16:creationId xmlns:a16="http://schemas.microsoft.com/office/drawing/2014/main" id="{2A88EFA4-6EC5-4420-A977-45078BC1E076}"/>
              </a:ext>
            </a:extLst>
          </p:cNvPr>
          <p:cNvGrpSpPr/>
          <p:nvPr/>
        </p:nvGrpSpPr>
        <p:grpSpPr>
          <a:xfrm>
            <a:off x="5165963" y="6434828"/>
            <a:ext cx="4469960" cy="316983"/>
            <a:chOff x="3537208" y="4654711"/>
            <a:chExt cx="3352470" cy="237737"/>
          </a:xfrm>
        </p:grpSpPr>
        <p:pic>
          <p:nvPicPr>
            <p:cNvPr id="21" name="Picture 20" descr="A close up of a logo&#10;&#10;Description automatically generated">
              <a:extLst>
                <a:ext uri="{FF2B5EF4-FFF2-40B4-BE49-F238E27FC236}">
                  <a16:creationId xmlns:a16="http://schemas.microsoft.com/office/drawing/2014/main" id="{D9EF1DD3-2B90-40A2-855B-AFEDA420EBDC}"/>
                </a:ext>
              </a:extLst>
            </p:cNvPr>
            <p:cNvPicPr>
              <a:picLocks noChangeAspect="1"/>
            </p:cNvPicPr>
            <p:nvPr/>
          </p:nvPicPr>
          <p:blipFill>
            <a:blip r:embed="rId3"/>
            <a:stretch>
              <a:fillRect/>
            </a:stretch>
          </p:blipFill>
          <p:spPr>
            <a:xfrm>
              <a:off x="3537208" y="4654711"/>
              <a:ext cx="237737" cy="237737"/>
            </a:xfrm>
            <a:prstGeom prst="rect">
              <a:avLst/>
            </a:prstGeom>
          </p:spPr>
        </p:pic>
        <p:sp>
          <p:nvSpPr>
            <p:cNvPr id="22" name="TextBox 21">
              <a:extLst>
                <a:ext uri="{FF2B5EF4-FFF2-40B4-BE49-F238E27FC236}">
                  <a16:creationId xmlns:a16="http://schemas.microsoft.com/office/drawing/2014/main" id="{FC742D01-ECE6-4DBE-A138-3A0DBE6ED0C7}"/>
                </a:ext>
              </a:extLst>
            </p:cNvPr>
            <p:cNvSpPr txBox="1"/>
            <p:nvPr/>
          </p:nvSpPr>
          <p:spPr>
            <a:xfrm>
              <a:off x="6889629" y="4739454"/>
              <a:ext cx="49" cy="115416"/>
            </a:xfrm>
            <a:prstGeom prst="rect">
              <a:avLst/>
            </a:prstGeom>
            <a:noFill/>
          </p:spPr>
          <p:txBody>
            <a:bodyPr wrap="none" lIns="0" tIns="0" rIns="0" bIns="0" rtlCol="0">
              <a:spAutoFit/>
            </a:bodyPr>
            <a:lstStyle/>
            <a:p>
              <a:pPr algn="l"/>
              <a:endParaRPr lang="en-GB" sz="1000"/>
            </a:p>
          </p:txBody>
        </p:sp>
        <p:sp>
          <p:nvSpPr>
            <p:cNvPr id="23" name="TextBox 22">
              <a:extLst>
                <a:ext uri="{FF2B5EF4-FFF2-40B4-BE49-F238E27FC236}">
                  <a16:creationId xmlns:a16="http://schemas.microsoft.com/office/drawing/2014/main" id="{0C014032-BD14-4F81-9716-CB67A8FB08B7}"/>
                </a:ext>
              </a:extLst>
            </p:cNvPr>
            <p:cNvSpPr txBox="1"/>
            <p:nvPr/>
          </p:nvSpPr>
          <p:spPr>
            <a:xfrm>
              <a:off x="3770886" y="4724717"/>
              <a:ext cx="1120499" cy="115416"/>
            </a:xfrm>
            <a:prstGeom prst="rect">
              <a:avLst/>
            </a:prstGeom>
            <a:noFill/>
          </p:spPr>
          <p:txBody>
            <a:bodyPr wrap="none" lIns="0" tIns="0" rIns="0" bIns="0" rtlCol="0">
              <a:spAutoFit/>
            </a:bodyPr>
            <a:lstStyle/>
            <a:p>
              <a:pPr algn="l"/>
              <a:r>
                <a:rPr lang="en-GB" sz="1000"/>
                <a:t>Single data master agreed</a:t>
              </a:r>
            </a:p>
          </p:txBody>
        </p:sp>
      </p:grpSp>
      <p:sp>
        <p:nvSpPr>
          <p:cNvPr id="24" name="TextBox 110">
            <a:extLst>
              <a:ext uri="{FF2B5EF4-FFF2-40B4-BE49-F238E27FC236}">
                <a16:creationId xmlns:a16="http://schemas.microsoft.com/office/drawing/2014/main" id="{0F0EF567-B3CA-43BB-A05E-652549524840}"/>
              </a:ext>
            </a:extLst>
          </p:cNvPr>
          <p:cNvSpPr txBox="1"/>
          <p:nvPr/>
        </p:nvSpPr>
        <p:spPr>
          <a:xfrm>
            <a:off x="990067" y="1144068"/>
            <a:ext cx="930063" cy="246221"/>
          </a:xfrm>
          <a:prstGeom prst="rect">
            <a:avLst/>
          </a:prstGeom>
          <a:noFill/>
        </p:spPr>
        <p:txBody>
          <a:bodyPr wrap="none" rtlCol="0">
            <a:spAutoFit/>
          </a:bodyPr>
          <a:lstStyle/>
          <a:p>
            <a:pPr algn="ctr"/>
            <a:r>
              <a:rPr lang="en-GB" sz="1000"/>
              <a:t>Data Domain</a:t>
            </a:r>
          </a:p>
        </p:txBody>
      </p:sp>
      <p:sp>
        <p:nvSpPr>
          <p:cNvPr id="25" name="TextBox 24">
            <a:extLst>
              <a:ext uri="{FF2B5EF4-FFF2-40B4-BE49-F238E27FC236}">
                <a16:creationId xmlns:a16="http://schemas.microsoft.com/office/drawing/2014/main" id="{E9C0B45D-4382-4AE3-A387-0AC09847F5F4}"/>
              </a:ext>
            </a:extLst>
          </p:cNvPr>
          <p:cNvSpPr txBox="1"/>
          <p:nvPr/>
        </p:nvSpPr>
        <p:spPr>
          <a:xfrm>
            <a:off x="4012124" y="6487959"/>
            <a:ext cx="1160574" cy="138499"/>
          </a:xfrm>
          <a:prstGeom prst="rect">
            <a:avLst/>
          </a:prstGeom>
          <a:noFill/>
        </p:spPr>
        <p:txBody>
          <a:bodyPr wrap="none" lIns="0" tIns="0" rIns="0" bIns="0" rtlCol="0">
            <a:spAutoFit/>
          </a:bodyPr>
          <a:lstStyle/>
          <a:p>
            <a:pPr algn="l"/>
            <a:r>
              <a:rPr lang="en-GB" sz="900"/>
              <a:t>Automated Replication</a:t>
            </a:r>
          </a:p>
        </p:txBody>
      </p:sp>
      <p:sp>
        <p:nvSpPr>
          <p:cNvPr id="26" name="Rounded Rectangle 36">
            <a:extLst>
              <a:ext uri="{FF2B5EF4-FFF2-40B4-BE49-F238E27FC236}">
                <a16:creationId xmlns:a16="http://schemas.microsoft.com/office/drawing/2014/main" id="{45B4F545-5C63-4108-ACCE-F0032C3A1F91}"/>
              </a:ext>
            </a:extLst>
          </p:cNvPr>
          <p:cNvSpPr/>
          <p:nvPr/>
        </p:nvSpPr>
        <p:spPr>
          <a:xfrm>
            <a:off x="750587" y="413757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Maximo / MDSI</a:t>
            </a:r>
          </a:p>
        </p:txBody>
      </p:sp>
      <p:sp>
        <p:nvSpPr>
          <p:cNvPr id="27" name="Rounded Rectangle 36">
            <a:extLst>
              <a:ext uri="{FF2B5EF4-FFF2-40B4-BE49-F238E27FC236}">
                <a16:creationId xmlns:a16="http://schemas.microsoft.com/office/drawing/2014/main" id="{31EF1BC3-819D-4177-8242-8FD713681C1E}"/>
              </a:ext>
            </a:extLst>
          </p:cNvPr>
          <p:cNvSpPr/>
          <p:nvPr/>
        </p:nvSpPr>
        <p:spPr>
          <a:xfrm>
            <a:off x="750587" y="4337042"/>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Storms / </a:t>
            </a:r>
            <a:r>
              <a:rPr lang="en-IN" sz="733" err="1">
                <a:solidFill>
                  <a:schemeClr val="tx1"/>
                </a:solidFill>
              </a:rPr>
              <a:t>Mwork</a:t>
            </a:r>
            <a:r>
              <a:rPr lang="en-IN" sz="733">
                <a:solidFill>
                  <a:schemeClr val="tx1"/>
                </a:solidFill>
              </a:rPr>
              <a:t> / MDSI (LI)</a:t>
            </a:r>
          </a:p>
        </p:txBody>
      </p:sp>
      <p:sp>
        <p:nvSpPr>
          <p:cNvPr id="28" name="Rounded Rectangle 36">
            <a:extLst>
              <a:ext uri="{FF2B5EF4-FFF2-40B4-BE49-F238E27FC236}">
                <a16:creationId xmlns:a16="http://schemas.microsoft.com/office/drawing/2014/main" id="{EAB43BB2-E9FB-4653-BC65-141AFEC65B8C}"/>
              </a:ext>
            </a:extLst>
          </p:cNvPr>
          <p:cNvSpPr/>
          <p:nvPr/>
        </p:nvSpPr>
        <p:spPr>
          <a:xfrm>
            <a:off x="753332" y="4713370"/>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SAP ECC6</a:t>
            </a:r>
          </a:p>
        </p:txBody>
      </p:sp>
      <p:sp>
        <p:nvSpPr>
          <p:cNvPr id="29" name="TextBox 28">
            <a:extLst>
              <a:ext uri="{FF2B5EF4-FFF2-40B4-BE49-F238E27FC236}">
                <a16:creationId xmlns:a16="http://schemas.microsoft.com/office/drawing/2014/main" id="{0CBF20BB-CDA1-4EA1-B951-E5993037A813}"/>
              </a:ext>
            </a:extLst>
          </p:cNvPr>
          <p:cNvSpPr txBox="1"/>
          <p:nvPr/>
        </p:nvSpPr>
        <p:spPr>
          <a:xfrm>
            <a:off x="2394691" y="1147044"/>
            <a:ext cx="919875" cy="235898"/>
          </a:xfrm>
          <a:prstGeom prst="rect">
            <a:avLst/>
          </a:prstGeom>
          <a:noFill/>
        </p:spPr>
        <p:txBody>
          <a:bodyPr wrap="square" lIns="0" rIns="0" rtlCol="0">
            <a:spAutoFit/>
          </a:bodyPr>
          <a:lstStyle/>
          <a:p>
            <a:pPr algn="ctr"/>
            <a:r>
              <a:rPr lang="en-GB" sz="933"/>
              <a:t>Market / Sales</a:t>
            </a:r>
          </a:p>
        </p:txBody>
      </p:sp>
      <p:sp>
        <p:nvSpPr>
          <p:cNvPr id="30" name="TextBox 29">
            <a:extLst>
              <a:ext uri="{FF2B5EF4-FFF2-40B4-BE49-F238E27FC236}">
                <a16:creationId xmlns:a16="http://schemas.microsoft.com/office/drawing/2014/main" id="{8D80072A-E64F-436E-A4CB-D174FEAFFA22}"/>
              </a:ext>
            </a:extLst>
          </p:cNvPr>
          <p:cNvSpPr txBox="1"/>
          <p:nvPr/>
        </p:nvSpPr>
        <p:spPr>
          <a:xfrm>
            <a:off x="8862458" y="1147044"/>
            <a:ext cx="913420" cy="235898"/>
          </a:xfrm>
          <a:prstGeom prst="rect">
            <a:avLst/>
          </a:prstGeom>
          <a:noFill/>
        </p:spPr>
        <p:txBody>
          <a:bodyPr wrap="square" rtlCol="0">
            <a:spAutoFit/>
          </a:bodyPr>
          <a:lstStyle/>
          <a:p>
            <a:pPr algn="ctr"/>
            <a:r>
              <a:rPr lang="en-GB" sz="933"/>
              <a:t>Asset</a:t>
            </a:r>
          </a:p>
        </p:txBody>
      </p:sp>
      <p:sp>
        <p:nvSpPr>
          <p:cNvPr id="31" name="TextBox 30">
            <a:extLst>
              <a:ext uri="{FF2B5EF4-FFF2-40B4-BE49-F238E27FC236}">
                <a16:creationId xmlns:a16="http://schemas.microsoft.com/office/drawing/2014/main" id="{B6010A19-1A13-48CD-989B-D0FD7A73C421}"/>
              </a:ext>
            </a:extLst>
          </p:cNvPr>
          <p:cNvSpPr txBox="1"/>
          <p:nvPr/>
        </p:nvSpPr>
        <p:spPr>
          <a:xfrm>
            <a:off x="9957474" y="1147044"/>
            <a:ext cx="587020" cy="235898"/>
          </a:xfrm>
          <a:prstGeom prst="rect">
            <a:avLst/>
          </a:prstGeom>
          <a:noFill/>
        </p:spPr>
        <p:txBody>
          <a:bodyPr wrap="none" rtlCol="0">
            <a:spAutoFit/>
          </a:bodyPr>
          <a:lstStyle/>
          <a:p>
            <a:pPr algn="ctr"/>
            <a:r>
              <a:rPr lang="en-GB" sz="933"/>
              <a:t>Bill/Pay</a:t>
            </a:r>
          </a:p>
        </p:txBody>
      </p:sp>
      <p:sp>
        <p:nvSpPr>
          <p:cNvPr id="32" name="TextBox 31">
            <a:extLst>
              <a:ext uri="{FF2B5EF4-FFF2-40B4-BE49-F238E27FC236}">
                <a16:creationId xmlns:a16="http://schemas.microsoft.com/office/drawing/2014/main" id="{8FDF8D8E-1D94-4DA0-BCD0-691CA06DB4D7}"/>
              </a:ext>
            </a:extLst>
          </p:cNvPr>
          <p:cNvSpPr txBox="1"/>
          <p:nvPr/>
        </p:nvSpPr>
        <p:spPr>
          <a:xfrm>
            <a:off x="8138330" y="1147044"/>
            <a:ext cx="484428" cy="235898"/>
          </a:xfrm>
          <a:prstGeom prst="rect">
            <a:avLst/>
          </a:prstGeom>
          <a:noFill/>
        </p:spPr>
        <p:txBody>
          <a:bodyPr wrap="none" rtlCol="0">
            <a:spAutoFit/>
          </a:bodyPr>
          <a:lstStyle/>
          <a:p>
            <a:pPr algn="ctr"/>
            <a:r>
              <a:rPr lang="en-GB" sz="933"/>
              <a:t>Asset</a:t>
            </a:r>
          </a:p>
        </p:txBody>
      </p:sp>
      <p:sp>
        <p:nvSpPr>
          <p:cNvPr id="33" name="TextBox 32">
            <a:extLst>
              <a:ext uri="{FF2B5EF4-FFF2-40B4-BE49-F238E27FC236}">
                <a16:creationId xmlns:a16="http://schemas.microsoft.com/office/drawing/2014/main" id="{F1E1CFAC-F80A-4AF4-9789-5B0CD45124BE}"/>
              </a:ext>
            </a:extLst>
          </p:cNvPr>
          <p:cNvSpPr txBox="1"/>
          <p:nvPr/>
        </p:nvSpPr>
        <p:spPr>
          <a:xfrm>
            <a:off x="6198917" y="1147044"/>
            <a:ext cx="585418" cy="235898"/>
          </a:xfrm>
          <a:prstGeom prst="rect">
            <a:avLst/>
          </a:prstGeom>
          <a:noFill/>
        </p:spPr>
        <p:txBody>
          <a:bodyPr wrap="none" rtlCol="0">
            <a:spAutoFit/>
          </a:bodyPr>
          <a:lstStyle/>
          <a:p>
            <a:pPr algn="ctr"/>
            <a:r>
              <a:rPr lang="en-GB" sz="933"/>
              <a:t>Service</a:t>
            </a:r>
          </a:p>
        </p:txBody>
      </p:sp>
      <p:sp>
        <p:nvSpPr>
          <p:cNvPr id="34" name="TextBox 33">
            <a:extLst>
              <a:ext uri="{FF2B5EF4-FFF2-40B4-BE49-F238E27FC236}">
                <a16:creationId xmlns:a16="http://schemas.microsoft.com/office/drawing/2014/main" id="{358A18BE-F247-402B-A94D-6E540AC650B9}"/>
              </a:ext>
            </a:extLst>
          </p:cNvPr>
          <p:cNvSpPr txBox="1"/>
          <p:nvPr/>
        </p:nvSpPr>
        <p:spPr>
          <a:xfrm>
            <a:off x="10881097" y="1147044"/>
            <a:ext cx="614271" cy="235898"/>
          </a:xfrm>
          <a:prstGeom prst="rect">
            <a:avLst/>
          </a:prstGeom>
          <a:noFill/>
        </p:spPr>
        <p:txBody>
          <a:bodyPr wrap="none" rtlCol="0">
            <a:spAutoFit/>
          </a:bodyPr>
          <a:lstStyle/>
          <a:p>
            <a:pPr algn="ctr"/>
            <a:r>
              <a:rPr lang="en-GB" sz="933"/>
              <a:t>Finance</a:t>
            </a:r>
          </a:p>
        </p:txBody>
      </p:sp>
      <p:sp>
        <p:nvSpPr>
          <p:cNvPr id="35" name="TextBox 34">
            <a:extLst>
              <a:ext uri="{FF2B5EF4-FFF2-40B4-BE49-F238E27FC236}">
                <a16:creationId xmlns:a16="http://schemas.microsoft.com/office/drawing/2014/main" id="{DC518A03-ED36-4DEF-9190-5E13A0013AEC}"/>
              </a:ext>
            </a:extLst>
          </p:cNvPr>
          <p:cNvSpPr txBox="1"/>
          <p:nvPr/>
        </p:nvSpPr>
        <p:spPr>
          <a:xfrm>
            <a:off x="3447605" y="641592"/>
            <a:ext cx="591509" cy="630942"/>
          </a:xfrm>
          <a:prstGeom prst="rect">
            <a:avLst/>
          </a:prstGeom>
          <a:noFill/>
        </p:spPr>
        <p:txBody>
          <a:bodyPr wrap="none" lIns="0" tIns="0" rIns="0" bIns="0" rtlCol="0">
            <a:spAutoFit/>
          </a:bodyPr>
          <a:lstStyle/>
          <a:p>
            <a:pPr algn="l"/>
            <a:r>
              <a:rPr lang="en-GB" sz="800" b="1"/>
              <a:t>Contact /</a:t>
            </a:r>
          </a:p>
          <a:p>
            <a:r>
              <a:rPr lang="en-GB" sz="800" b="1"/>
              <a:t>Customer</a:t>
            </a:r>
          </a:p>
          <a:p>
            <a:r>
              <a:rPr lang="en-GB" sz="800" b="1"/>
              <a:t>Profile /</a:t>
            </a:r>
          </a:p>
          <a:p>
            <a:r>
              <a:rPr lang="en-GB" sz="800" b="1"/>
              <a:t>Preferences</a:t>
            </a:r>
          </a:p>
          <a:p>
            <a:pPr algn="l"/>
            <a:endParaRPr lang="en-GB" sz="800" b="1"/>
          </a:p>
        </p:txBody>
      </p:sp>
      <p:sp>
        <p:nvSpPr>
          <p:cNvPr id="36" name="TextBox 35">
            <a:extLst>
              <a:ext uri="{FF2B5EF4-FFF2-40B4-BE49-F238E27FC236}">
                <a16:creationId xmlns:a16="http://schemas.microsoft.com/office/drawing/2014/main" id="{F0FF9462-FD65-4D4C-AF16-E60D8F3EE428}"/>
              </a:ext>
            </a:extLst>
          </p:cNvPr>
          <p:cNvSpPr txBox="1"/>
          <p:nvPr/>
        </p:nvSpPr>
        <p:spPr>
          <a:xfrm>
            <a:off x="4361296" y="655446"/>
            <a:ext cx="586699" cy="246221"/>
          </a:xfrm>
          <a:prstGeom prst="rect">
            <a:avLst/>
          </a:prstGeom>
          <a:noFill/>
        </p:spPr>
        <p:txBody>
          <a:bodyPr wrap="none" lIns="0" tIns="0" rIns="0" bIns="0" rtlCol="0">
            <a:spAutoFit/>
          </a:bodyPr>
          <a:lstStyle/>
          <a:p>
            <a:r>
              <a:rPr lang="en-GB" sz="800" b="1"/>
              <a:t>Lead /</a:t>
            </a:r>
          </a:p>
          <a:p>
            <a:r>
              <a:rPr lang="en-GB" sz="800" b="1"/>
              <a:t>Opportunity</a:t>
            </a:r>
          </a:p>
        </p:txBody>
      </p:sp>
      <p:sp>
        <p:nvSpPr>
          <p:cNvPr id="37" name="TextBox 36">
            <a:extLst>
              <a:ext uri="{FF2B5EF4-FFF2-40B4-BE49-F238E27FC236}">
                <a16:creationId xmlns:a16="http://schemas.microsoft.com/office/drawing/2014/main" id="{993C1363-56B6-4D47-8C7A-ADE92DFC0F3A}"/>
              </a:ext>
            </a:extLst>
          </p:cNvPr>
          <p:cNvSpPr txBox="1"/>
          <p:nvPr/>
        </p:nvSpPr>
        <p:spPr>
          <a:xfrm>
            <a:off x="7149914" y="641592"/>
            <a:ext cx="479298" cy="246221"/>
          </a:xfrm>
          <a:prstGeom prst="rect">
            <a:avLst/>
          </a:prstGeom>
          <a:noFill/>
        </p:spPr>
        <p:txBody>
          <a:bodyPr wrap="none" lIns="0" tIns="0" rIns="0" bIns="0" rtlCol="0">
            <a:spAutoFit/>
          </a:bodyPr>
          <a:lstStyle/>
          <a:p>
            <a:pPr algn="l"/>
            <a:r>
              <a:rPr lang="en-GB" sz="800" b="1"/>
              <a:t>Customer</a:t>
            </a:r>
          </a:p>
          <a:p>
            <a:pPr algn="l"/>
            <a:r>
              <a:rPr lang="en-GB" sz="800" b="1"/>
              <a:t>/ Account</a:t>
            </a:r>
          </a:p>
        </p:txBody>
      </p:sp>
      <p:sp>
        <p:nvSpPr>
          <p:cNvPr id="38" name="TextBox 37">
            <a:extLst>
              <a:ext uri="{FF2B5EF4-FFF2-40B4-BE49-F238E27FC236}">
                <a16:creationId xmlns:a16="http://schemas.microsoft.com/office/drawing/2014/main" id="{3C699645-90E3-429A-A87F-A94454D08798}"/>
              </a:ext>
            </a:extLst>
          </p:cNvPr>
          <p:cNvSpPr txBox="1"/>
          <p:nvPr/>
        </p:nvSpPr>
        <p:spPr>
          <a:xfrm>
            <a:off x="8180177" y="641592"/>
            <a:ext cx="519373" cy="446276"/>
          </a:xfrm>
          <a:prstGeom prst="rect">
            <a:avLst/>
          </a:prstGeom>
          <a:noFill/>
        </p:spPr>
        <p:txBody>
          <a:bodyPr wrap="none" lIns="0" tIns="0" rIns="0" bIns="0" rtlCol="0">
            <a:spAutoFit/>
          </a:bodyPr>
          <a:lstStyle/>
          <a:p>
            <a:pPr algn="l"/>
            <a:r>
              <a:rPr lang="en-GB" sz="800" b="1"/>
              <a:t>Asset</a:t>
            </a:r>
            <a:endParaRPr lang="en-GB" sz="700" b="1"/>
          </a:p>
          <a:p>
            <a:pPr algn="l"/>
            <a:r>
              <a:rPr lang="en-GB" sz="700" b="1"/>
              <a:t>(e.g. Meter /</a:t>
            </a:r>
          </a:p>
          <a:p>
            <a:pPr algn="l"/>
            <a:r>
              <a:rPr lang="en-GB" sz="700" b="1"/>
              <a:t>Product</a:t>
            </a:r>
          </a:p>
          <a:p>
            <a:pPr algn="l"/>
            <a:r>
              <a:rPr lang="en-GB" sz="700" b="1"/>
              <a:t>Thermostat)</a:t>
            </a:r>
          </a:p>
        </p:txBody>
      </p:sp>
      <p:sp>
        <p:nvSpPr>
          <p:cNvPr id="39" name="TextBox 38">
            <a:extLst>
              <a:ext uri="{FF2B5EF4-FFF2-40B4-BE49-F238E27FC236}">
                <a16:creationId xmlns:a16="http://schemas.microsoft.com/office/drawing/2014/main" id="{07BBA223-551E-4D99-BC53-610D18FFF7C6}"/>
              </a:ext>
            </a:extLst>
          </p:cNvPr>
          <p:cNvSpPr txBox="1"/>
          <p:nvPr/>
        </p:nvSpPr>
        <p:spPr>
          <a:xfrm>
            <a:off x="10008137" y="641592"/>
            <a:ext cx="429605" cy="246221"/>
          </a:xfrm>
          <a:prstGeom prst="rect">
            <a:avLst/>
          </a:prstGeom>
          <a:noFill/>
        </p:spPr>
        <p:txBody>
          <a:bodyPr wrap="none" lIns="0" tIns="0" rIns="0" bIns="0" rtlCol="0">
            <a:spAutoFit/>
          </a:bodyPr>
          <a:lstStyle/>
          <a:p>
            <a:r>
              <a:rPr lang="en-GB" sz="800" b="1"/>
              <a:t>Bill /</a:t>
            </a:r>
          </a:p>
          <a:p>
            <a:r>
              <a:rPr lang="en-GB" sz="800" b="1"/>
              <a:t>Payment</a:t>
            </a:r>
          </a:p>
        </p:txBody>
      </p:sp>
      <p:sp>
        <p:nvSpPr>
          <p:cNvPr id="40" name="TextBox 39">
            <a:extLst>
              <a:ext uri="{FF2B5EF4-FFF2-40B4-BE49-F238E27FC236}">
                <a16:creationId xmlns:a16="http://schemas.microsoft.com/office/drawing/2014/main" id="{063E3051-5B93-4D0B-9ABC-411A255E4D96}"/>
              </a:ext>
            </a:extLst>
          </p:cNvPr>
          <p:cNvSpPr txBox="1"/>
          <p:nvPr/>
        </p:nvSpPr>
        <p:spPr>
          <a:xfrm>
            <a:off x="10918158" y="641592"/>
            <a:ext cx="410369" cy="246221"/>
          </a:xfrm>
          <a:prstGeom prst="rect">
            <a:avLst/>
          </a:prstGeom>
          <a:noFill/>
        </p:spPr>
        <p:txBody>
          <a:bodyPr wrap="none" lIns="0" tIns="0" rIns="0" bIns="0" rtlCol="0">
            <a:spAutoFit/>
          </a:bodyPr>
          <a:lstStyle/>
          <a:p>
            <a:pPr algn="l"/>
            <a:r>
              <a:rPr lang="en-GB" sz="800" b="1"/>
              <a:t>GL </a:t>
            </a:r>
          </a:p>
          <a:p>
            <a:pPr algn="l"/>
            <a:r>
              <a:rPr lang="en-GB" sz="800" b="1"/>
              <a:t>Account</a:t>
            </a:r>
          </a:p>
        </p:txBody>
      </p:sp>
      <p:sp>
        <p:nvSpPr>
          <p:cNvPr id="41" name="TextBox 40">
            <a:extLst>
              <a:ext uri="{FF2B5EF4-FFF2-40B4-BE49-F238E27FC236}">
                <a16:creationId xmlns:a16="http://schemas.microsoft.com/office/drawing/2014/main" id="{B2FCDC1D-AD6D-4B28-BCD8-600B826EAAD5}"/>
              </a:ext>
            </a:extLst>
          </p:cNvPr>
          <p:cNvSpPr txBox="1"/>
          <p:nvPr/>
        </p:nvSpPr>
        <p:spPr>
          <a:xfrm>
            <a:off x="6175264" y="641592"/>
            <a:ext cx="748324" cy="446276"/>
          </a:xfrm>
          <a:prstGeom prst="rect">
            <a:avLst/>
          </a:prstGeom>
          <a:noFill/>
        </p:spPr>
        <p:txBody>
          <a:bodyPr wrap="square" lIns="0" tIns="0" rIns="0" bIns="0" rtlCol="0">
            <a:spAutoFit/>
          </a:bodyPr>
          <a:lstStyle/>
          <a:p>
            <a:r>
              <a:rPr lang="en-GB" sz="800" b="1"/>
              <a:t>Case</a:t>
            </a:r>
            <a:endParaRPr lang="en-GB" sz="700" b="1"/>
          </a:p>
          <a:p>
            <a:r>
              <a:rPr lang="en-GB" sz="700" b="1"/>
              <a:t>(e.g. Application/</a:t>
            </a:r>
          </a:p>
          <a:p>
            <a:r>
              <a:rPr lang="en-GB" sz="700" b="1"/>
              <a:t>Work Order</a:t>
            </a:r>
          </a:p>
          <a:p>
            <a:r>
              <a:rPr lang="en-GB" sz="700" b="1"/>
              <a:t>Complaint)</a:t>
            </a:r>
          </a:p>
        </p:txBody>
      </p:sp>
      <p:sp>
        <p:nvSpPr>
          <p:cNvPr id="42" name="TextBox 41">
            <a:extLst>
              <a:ext uri="{FF2B5EF4-FFF2-40B4-BE49-F238E27FC236}">
                <a16:creationId xmlns:a16="http://schemas.microsoft.com/office/drawing/2014/main" id="{4E2BD7CC-3875-4B77-84AA-AB0A92CEA351}"/>
              </a:ext>
            </a:extLst>
          </p:cNvPr>
          <p:cNvSpPr txBox="1"/>
          <p:nvPr/>
        </p:nvSpPr>
        <p:spPr>
          <a:xfrm>
            <a:off x="3284494" y="1147044"/>
            <a:ext cx="919875" cy="235898"/>
          </a:xfrm>
          <a:prstGeom prst="rect">
            <a:avLst/>
          </a:prstGeom>
          <a:noFill/>
        </p:spPr>
        <p:txBody>
          <a:bodyPr wrap="square" lIns="0" rIns="0" rtlCol="0">
            <a:spAutoFit/>
          </a:bodyPr>
          <a:lstStyle/>
          <a:p>
            <a:pPr algn="ctr"/>
            <a:r>
              <a:rPr lang="en-GB" sz="933"/>
              <a:t>Market / Sales</a:t>
            </a:r>
          </a:p>
        </p:txBody>
      </p:sp>
      <p:sp>
        <p:nvSpPr>
          <p:cNvPr id="43" name="TextBox 42">
            <a:extLst>
              <a:ext uri="{FF2B5EF4-FFF2-40B4-BE49-F238E27FC236}">
                <a16:creationId xmlns:a16="http://schemas.microsoft.com/office/drawing/2014/main" id="{8F468D74-B2D1-4029-B28A-444A3E05C05D}"/>
              </a:ext>
            </a:extLst>
          </p:cNvPr>
          <p:cNvSpPr txBox="1"/>
          <p:nvPr/>
        </p:nvSpPr>
        <p:spPr>
          <a:xfrm>
            <a:off x="5148175" y="1147044"/>
            <a:ext cx="919875" cy="235898"/>
          </a:xfrm>
          <a:prstGeom prst="rect">
            <a:avLst/>
          </a:prstGeom>
          <a:noFill/>
        </p:spPr>
        <p:txBody>
          <a:bodyPr wrap="square" lIns="0" rIns="0" rtlCol="0">
            <a:spAutoFit/>
          </a:bodyPr>
          <a:lstStyle/>
          <a:p>
            <a:pPr algn="ctr"/>
            <a:r>
              <a:rPr lang="en-GB" sz="933"/>
              <a:t>Service</a:t>
            </a:r>
          </a:p>
        </p:txBody>
      </p:sp>
      <p:sp>
        <p:nvSpPr>
          <p:cNvPr id="44" name="TextBox 43">
            <a:extLst>
              <a:ext uri="{FF2B5EF4-FFF2-40B4-BE49-F238E27FC236}">
                <a16:creationId xmlns:a16="http://schemas.microsoft.com/office/drawing/2014/main" id="{DF28A6A8-8B55-4172-91E2-02074D95E353}"/>
              </a:ext>
            </a:extLst>
          </p:cNvPr>
          <p:cNvSpPr txBox="1"/>
          <p:nvPr/>
        </p:nvSpPr>
        <p:spPr>
          <a:xfrm>
            <a:off x="4242145" y="1147044"/>
            <a:ext cx="919875" cy="235898"/>
          </a:xfrm>
          <a:prstGeom prst="rect">
            <a:avLst/>
          </a:prstGeom>
          <a:noFill/>
        </p:spPr>
        <p:txBody>
          <a:bodyPr wrap="square" lIns="0" rIns="0" rtlCol="0">
            <a:spAutoFit/>
          </a:bodyPr>
          <a:lstStyle/>
          <a:p>
            <a:pPr algn="ctr"/>
            <a:r>
              <a:rPr lang="en-GB" sz="933"/>
              <a:t>Market / Sales</a:t>
            </a:r>
          </a:p>
        </p:txBody>
      </p:sp>
      <p:sp>
        <p:nvSpPr>
          <p:cNvPr id="45" name="TextBox 44">
            <a:extLst>
              <a:ext uri="{FF2B5EF4-FFF2-40B4-BE49-F238E27FC236}">
                <a16:creationId xmlns:a16="http://schemas.microsoft.com/office/drawing/2014/main" id="{F653B079-442E-47E1-85EB-351AD7B21D08}"/>
              </a:ext>
            </a:extLst>
          </p:cNvPr>
          <p:cNvSpPr txBox="1"/>
          <p:nvPr/>
        </p:nvSpPr>
        <p:spPr>
          <a:xfrm>
            <a:off x="5368312" y="641592"/>
            <a:ext cx="469680" cy="246221"/>
          </a:xfrm>
          <a:prstGeom prst="rect">
            <a:avLst/>
          </a:prstGeom>
          <a:noFill/>
        </p:spPr>
        <p:txBody>
          <a:bodyPr wrap="none" lIns="0" tIns="0" rIns="0" bIns="0" rtlCol="0">
            <a:spAutoFit/>
          </a:bodyPr>
          <a:lstStyle/>
          <a:p>
            <a:r>
              <a:rPr lang="en-GB" sz="800" b="1"/>
              <a:t>Location</a:t>
            </a:r>
          </a:p>
          <a:p>
            <a:r>
              <a:rPr lang="en-GB" sz="800" b="1"/>
              <a:t>(Premise)</a:t>
            </a:r>
          </a:p>
        </p:txBody>
      </p:sp>
      <p:sp>
        <p:nvSpPr>
          <p:cNvPr id="46" name="TextBox 45">
            <a:extLst>
              <a:ext uri="{FF2B5EF4-FFF2-40B4-BE49-F238E27FC236}">
                <a16:creationId xmlns:a16="http://schemas.microsoft.com/office/drawing/2014/main" id="{A8DAAEE1-2B18-4240-BFB1-9BAA00B7E13B}"/>
              </a:ext>
            </a:extLst>
          </p:cNvPr>
          <p:cNvSpPr txBox="1"/>
          <p:nvPr/>
        </p:nvSpPr>
        <p:spPr>
          <a:xfrm>
            <a:off x="9113085" y="641592"/>
            <a:ext cx="439223" cy="369332"/>
          </a:xfrm>
          <a:prstGeom prst="rect">
            <a:avLst/>
          </a:prstGeom>
          <a:noFill/>
        </p:spPr>
        <p:txBody>
          <a:bodyPr wrap="none" lIns="0" tIns="0" rIns="0" bIns="0" rtlCol="0">
            <a:spAutoFit/>
          </a:bodyPr>
          <a:lstStyle/>
          <a:p>
            <a:r>
              <a:rPr lang="en-GB" sz="800" b="1"/>
              <a:t>Usage</a:t>
            </a:r>
          </a:p>
          <a:p>
            <a:r>
              <a:rPr lang="en-GB" sz="800" b="1"/>
              <a:t>(Meter </a:t>
            </a:r>
          </a:p>
          <a:p>
            <a:r>
              <a:rPr lang="en-GB" sz="800" b="1"/>
              <a:t>Reading)</a:t>
            </a:r>
          </a:p>
        </p:txBody>
      </p:sp>
      <p:sp>
        <p:nvSpPr>
          <p:cNvPr id="47" name="TextBox 46">
            <a:extLst>
              <a:ext uri="{FF2B5EF4-FFF2-40B4-BE49-F238E27FC236}">
                <a16:creationId xmlns:a16="http://schemas.microsoft.com/office/drawing/2014/main" id="{2DE83196-E42E-46D0-AF0D-616F10F0317F}"/>
              </a:ext>
            </a:extLst>
          </p:cNvPr>
          <p:cNvSpPr txBox="1"/>
          <p:nvPr/>
        </p:nvSpPr>
        <p:spPr>
          <a:xfrm>
            <a:off x="7145544" y="1147044"/>
            <a:ext cx="585418" cy="235898"/>
          </a:xfrm>
          <a:prstGeom prst="rect">
            <a:avLst/>
          </a:prstGeom>
          <a:noFill/>
        </p:spPr>
        <p:txBody>
          <a:bodyPr wrap="none" rtlCol="0">
            <a:spAutoFit/>
          </a:bodyPr>
          <a:lstStyle/>
          <a:p>
            <a:pPr algn="ctr"/>
            <a:r>
              <a:rPr lang="en-GB" sz="933"/>
              <a:t>Service</a:t>
            </a:r>
          </a:p>
        </p:txBody>
      </p:sp>
      <p:sp>
        <p:nvSpPr>
          <p:cNvPr id="48" name="Rounded Rectangle 36">
            <a:extLst>
              <a:ext uri="{FF2B5EF4-FFF2-40B4-BE49-F238E27FC236}">
                <a16:creationId xmlns:a16="http://schemas.microsoft.com/office/drawing/2014/main" id="{BBB7ABFC-D432-4C81-B40A-4630BD76F072}"/>
              </a:ext>
            </a:extLst>
          </p:cNvPr>
          <p:cNvSpPr/>
          <p:nvPr/>
        </p:nvSpPr>
        <p:spPr>
          <a:xfrm>
            <a:off x="749328" y="2037230"/>
            <a:ext cx="10899177" cy="161980"/>
          </a:xfrm>
          <a:prstGeom prst="roundRect">
            <a:avLst>
              <a:gd name="adj" fmla="val 591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Marketplaces (EE/EV Products)</a:t>
            </a:r>
          </a:p>
        </p:txBody>
      </p:sp>
      <p:sp>
        <p:nvSpPr>
          <p:cNvPr id="49" name="Rounded Rectangle 36">
            <a:extLst>
              <a:ext uri="{FF2B5EF4-FFF2-40B4-BE49-F238E27FC236}">
                <a16:creationId xmlns:a16="http://schemas.microsoft.com/office/drawing/2014/main" id="{5F4288B7-DE79-4A8B-8154-F659AFD2266B}"/>
              </a:ext>
            </a:extLst>
          </p:cNvPr>
          <p:cNvSpPr/>
          <p:nvPr/>
        </p:nvSpPr>
        <p:spPr>
          <a:xfrm>
            <a:off x="738926" y="2985791"/>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In-Demand (DSM/EE Program Mgt.)</a:t>
            </a:r>
          </a:p>
        </p:txBody>
      </p:sp>
      <p:sp>
        <p:nvSpPr>
          <p:cNvPr id="50" name="Rounded Rectangle 36">
            <a:extLst>
              <a:ext uri="{FF2B5EF4-FFF2-40B4-BE49-F238E27FC236}">
                <a16:creationId xmlns:a16="http://schemas.microsoft.com/office/drawing/2014/main" id="{F3672F17-BE77-44F1-A40F-B7E6F718B3DA}"/>
              </a:ext>
            </a:extLst>
          </p:cNvPr>
          <p:cNvSpPr/>
          <p:nvPr/>
        </p:nvSpPr>
        <p:spPr>
          <a:xfrm>
            <a:off x="763452" y="222215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Questline / MC (Marketing Comm)</a:t>
            </a:r>
          </a:p>
        </p:txBody>
      </p:sp>
      <p:pic>
        <p:nvPicPr>
          <p:cNvPr id="51" name="Picture 50" descr="A close up of a logo&#10;&#10;Description automatically generated">
            <a:extLst>
              <a:ext uri="{FF2B5EF4-FFF2-40B4-BE49-F238E27FC236}">
                <a16:creationId xmlns:a16="http://schemas.microsoft.com/office/drawing/2014/main" id="{DF87FC85-7028-442D-8B27-95291B514C91}"/>
              </a:ext>
            </a:extLst>
          </p:cNvPr>
          <p:cNvPicPr>
            <a:picLocks noChangeAspect="1"/>
          </p:cNvPicPr>
          <p:nvPr/>
        </p:nvPicPr>
        <p:blipFill>
          <a:blip r:embed="rId4"/>
          <a:stretch>
            <a:fillRect/>
          </a:stretch>
        </p:blipFill>
        <p:spPr>
          <a:xfrm>
            <a:off x="4556473" y="2782516"/>
            <a:ext cx="162249" cy="162249"/>
          </a:xfrm>
          <a:prstGeom prst="rect">
            <a:avLst/>
          </a:prstGeom>
        </p:spPr>
      </p:pic>
      <p:pic>
        <p:nvPicPr>
          <p:cNvPr id="52" name="Picture 51" descr="A close up of a logo&#10;&#10;Description automatically generated">
            <a:extLst>
              <a:ext uri="{FF2B5EF4-FFF2-40B4-BE49-F238E27FC236}">
                <a16:creationId xmlns:a16="http://schemas.microsoft.com/office/drawing/2014/main" id="{BE0527E6-D0D0-4D28-B84A-06BC4A08CF3F}"/>
              </a:ext>
            </a:extLst>
          </p:cNvPr>
          <p:cNvPicPr>
            <a:picLocks noChangeAspect="1"/>
          </p:cNvPicPr>
          <p:nvPr/>
        </p:nvPicPr>
        <p:blipFill>
          <a:blip r:embed="rId4"/>
          <a:stretch>
            <a:fillRect/>
          </a:stretch>
        </p:blipFill>
        <p:spPr>
          <a:xfrm>
            <a:off x="3516991" y="3362405"/>
            <a:ext cx="162249" cy="162249"/>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AD4CB6-D25A-449E-8C76-F19CC8C65975}"/>
              </a:ext>
            </a:extLst>
          </p:cNvPr>
          <p:cNvPicPr>
            <a:picLocks noChangeAspect="1"/>
          </p:cNvPicPr>
          <p:nvPr/>
        </p:nvPicPr>
        <p:blipFill>
          <a:blip r:embed="rId4"/>
          <a:stretch>
            <a:fillRect/>
          </a:stretch>
        </p:blipFill>
        <p:spPr>
          <a:xfrm>
            <a:off x="3516991" y="2782516"/>
            <a:ext cx="162249" cy="162249"/>
          </a:xfrm>
          <a:prstGeom prst="rect">
            <a:avLst/>
          </a:prstGeom>
        </p:spPr>
      </p:pic>
      <p:pic>
        <p:nvPicPr>
          <p:cNvPr id="54" name="Picture 53" descr="A close up of a logo&#10;&#10;Description automatically generated">
            <a:extLst>
              <a:ext uri="{FF2B5EF4-FFF2-40B4-BE49-F238E27FC236}">
                <a16:creationId xmlns:a16="http://schemas.microsoft.com/office/drawing/2014/main" id="{3D4951EE-F44E-4569-B29E-567CC19BDDA9}"/>
              </a:ext>
            </a:extLst>
          </p:cNvPr>
          <p:cNvPicPr>
            <a:picLocks noChangeAspect="1"/>
          </p:cNvPicPr>
          <p:nvPr/>
        </p:nvPicPr>
        <p:blipFill>
          <a:blip r:embed="rId4"/>
          <a:stretch>
            <a:fillRect/>
          </a:stretch>
        </p:blipFill>
        <p:spPr>
          <a:xfrm>
            <a:off x="3516991" y="3545822"/>
            <a:ext cx="162249" cy="162249"/>
          </a:xfrm>
          <a:prstGeom prst="rect">
            <a:avLst/>
          </a:prstGeom>
        </p:spPr>
      </p:pic>
      <p:pic>
        <p:nvPicPr>
          <p:cNvPr id="55" name="Picture 54" descr="A close up of a logo&#10;&#10;Description automatically generated">
            <a:extLst>
              <a:ext uri="{FF2B5EF4-FFF2-40B4-BE49-F238E27FC236}">
                <a16:creationId xmlns:a16="http://schemas.microsoft.com/office/drawing/2014/main" id="{723F61E0-329A-40CA-A888-A3B3975E7094}"/>
              </a:ext>
            </a:extLst>
          </p:cNvPr>
          <p:cNvPicPr>
            <a:picLocks noChangeAspect="1"/>
          </p:cNvPicPr>
          <p:nvPr/>
        </p:nvPicPr>
        <p:blipFill>
          <a:blip r:embed="rId4"/>
          <a:stretch>
            <a:fillRect/>
          </a:stretch>
        </p:blipFill>
        <p:spPr>
          <a:xfrm>
            <a:off x="6325241" y="2782516"/>
            <a:ext cx="162249" cy="162249"/>
          </a:xfrm>
          <a:prstGeom prst="rect">
            <a:avLst/>
          </a:prstGeom>
        </p:spPr>
      </p:pic>
      <p:pic>
        <p:nvPicPr>
          <p:cNvPr id="56" name="Picture 55" descr="A close up of a logo&#10;&#10;Description automatically generated">
            <a:extLst>
              <a:ext uri="{FF2B5EF4-FFF2-40B4-BE49-F238E27FC236}">
                <a16:creationId xmlns:a16="http://schemas.microsoft.com/office/drawing/2014/main" id="{83DB70F0-EC25-444B-A4D7-CA85E05A3B7D}"/>
              </a:ext>
            </a:extLst>
          </p:cNvPr>
          <p:cNvPicPr>
            <a:picLocks noChangeAspect="1"/>
          </p:cNvPicPr>
          <p:nvPr/>
        </p:nvPicPr>
        <p:blipFill>
          <a:blip r:embed="rId4"/>
          <a:stretch>
            <a:fillRect/>
          </a:stretch>
        </p:blipFill>
        <p:spPr>
          <a:xfrm>
            <a:off x="6325241" y="2999758"/>
            <a:ext cx="162249" cy="162249"/>
          </a:xfrm>
          <a:prstGeom prst="rect">
            <a:avLst/>
          </a:prstGeom>
        </p:spPr>
      </p:pic>
      <p:pic>
        <p:nvPicPr>
          <p:cNvPr id="57" name="Picture 56" descr="A close up of a logo&#10;&#10;Description automatically generated">
            <a:extLst>
              <a:ext uri="{FF2B5EF4-FFF2-40B4-BE49-F238E27FC236}">
                <a16:creationId xmlns:a16="http://schemas.microsoft.com/office/drawing/2014/main" id="{A68004FF-E6F5-469E-89A3-A6B091C41B51}"/>
              </a:ext>
            </a:extLst>
          </p:cNvPr>
          <p:cNvPicPr>
            <a:picLocks noChangeAspect="1"/>
          </p:cNvPicPr>
          <p:nvPr/>
        </p:nvPicPr>
        <p:blipFill>
          <a:blip r:embed="rId4"/>
          <a:stretch>
            <a:fillRect/>
          </a:stretch>
        </p:blipFill>
        <p:spPr>
          <a:xfrm>
            <a:off x="6325241" y="3545822"/>
            <a:ext cx="162249" cy="162249"/>
          </a:xfrm>
          <a:prstGeom prst="rect">
            <a:avLst/>
          </a:prstGeom>
        </p:spPr>
      </p:pic>
      <p:pic>
        <p:nvPicPr>
          <p:cNvPr id="58" name="Picture 57" descr="A close up of a logo&#10;&#10;Description automatically generated">
            <a:extLst>
              <a:ext uri="{FF2B5EF4-FFF2-40B4-BE49-F238E27FC236}">
                <a16:creationId xmlns:a16="http://schemas.microsoft.com/office/drawing/2014/main" id="{3EBB64E8-FF40-4FB0-90A1-A28D021960EF}"/>
              </a:ext>
            </a:extLst>
          </p:cNvPr>
          <p:cNvPicPr>
            <a:picLocks noChangeAspect="1"/>
          </p:cNvPicPr>
          <p:nvPr/>
        </p:nvPicPr>
        <p:blipFill>
          <a:blip r:embed="rId4"/>
          <a:stretch>
            <a:fillRect/>
          </a:stretch>
        </p:blipFill>
        <p:spPr>
          <a:xfrm>
            <a:off x="3516991" y="1453576"/>
            <a:ext cx="162249" cy="162249"/>
          </a:xfrm>
          <a:prstGeom prst="rect">
            <a:avLst/>
          </a:prstGeom>
        </p:spPr>
      </p:pic>
      <p:pic>
        <p:nvPicPr>
          <p:cNvPr id="59" name="Picture 58" descr="A close up of a logo&#10;&#10;Description automatically generated">
            <a:extLst>
              <a:ext uri="{FF2B5EF4-FFF2-40B4-BE49-F238E27FC236}">
                <a16:creationId xmlns:a16="http://schemas.microsoft.com/office/drawing/2014/main" id="{9716577E-AFEB-4886-B0DE-4F609EEB290C}"/>
              </a:ext>
            </a:extLst>
          </p:cNvPr>
          <p:cNvPicPr>
            <a:picLocks noChangeAspect="1"/>
          </p:cNvPicPr>
          <p:nvPr/>
        </p:nvPicPr>
        <p:blipFill>
          <a:blip r:embed="rId4"/>
          <a:stretch>
            <a:fillRect/>
          </a:stretch>
        </p:blipFill>
        <p:spPr>
          <a:xfrm>
            <a:off x="3516991" y="1653721"/>
            <a:ext cx="162249" cy="162249"/>
          </a:xfrm>
          <a:prstGeom prst="rect">
            <a:avLst/>
          </a:prstGeom>
        </p:spPr>
      </p:pic>
      <p:sp>
        <p:nvSpPr>
          <p:cNvPr id="60" name="Rounded Rectangle 36">
            <a:extLst>
              <a:ext uri="{FF2B5EF4-FFF2-40B4-BE49-F238E27FC236}">
                <a16:creationId xmlns:a16="http://schemas.microsoft.com/office/drawing/2014/main" id="{BAD69EDE-9F2A-471E-A4F7-1FA2BB2F2EFE}"/>
              </a:ext>
            </a:extLst>
          </p:cNvPr>
          <p:cNvSpPr/>
          <p:nvPr/>
        </p:nvSpPr>
        <p:spPr>
          <a:xfrm>
            <a:off x="743750" y="2409328"/>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Kubra (Outage Comms)</a:t>
            </a:r>
          </a:p>
        </p:txBody>
      </p:sp>
      <p:pic>
        <p:nvPicPr>
          <p:cNvPr id="61" name="Picture 60" descr="A close up of a logo&#10;&#10;Description automatically generated">
            <a:extLst>
              <a:ext uri="{FF2B5EF4-FFF2-40B4-BE49-F238E27FC236}">
                <a16:creationId xmlns:a16="http://schemas.microsoft.com/office/drawing/2014/main" id="{FA503D7F-9A5E-4A5F-B0F1-8B2900AC65C9}"/>
              </a:ext>
            </a:extLst>
          </p:cNvPr>
          <p:cNvPicPr>
            <a:picLocks noChangeAspect="1"/>
          </p:cNvPicPr>
          <p:nvPr/>
        </p:nvPicPr>
        <p:blipFill>
          <a:blip r:embed="rId4"/>
          <a:stretch>
            <a:fillRect/>
          </a:stretch>
        </p:blipFill>
        <p:spPr>
          <a:xfrm>
            <a:off x="3516991" y="1850040"/>
            <a:ext cx="162249" cy="162249"/>
          </a:xfrm>
          <a:prstGeom prst="rect">
            <a:avLst/>
          </a:prstGeom>
        </p:spPr>
      </p:pic>
      <p:pic>
        <p:nvPicPr>
          <p:cNvPr id="62" name="Picture 61" descr="A close up of a logo&#10;&#10;Description automatically generated">
            <a:extLst>
              <a:ext uri="{FF2B5EF4-FFF2-40B4-BE49-F238E27FC236}">
                <a16:creationId xmlns:a16="http://schemas.microsoft.com/office/drawing/2014/main" id="{DA963ED7-D44A-41B7-BF21-339D5D4F9CAF}"/>
              </a:ext>
            </a:extLst>
          </p:cNvPr>
          <p:cNvPicPr>
            <a:picLocks noChangeAspect="1"/>
          </p:cNvPicPr>
          <p:nvPr/>
        </p:nvPicPr>
        <p:blipFill>
          <a:blip r:embed="rId4"/>
          <a:stretch>
            <a:fillRect/>
          </a:stretch>
        </p:blipFill>
        <p:spPr>
          <a:xfrm>
            <a:off x="3516991" y="2041324"/>
            <a:ext cx="162249" cy="162249"/>
          </a:xfrm>
          <a:prstGeom prst="rect">
            <a:avLst/>
          </a:prstGeom>
        </p:spPr>
      </p:pic>
      <p:pic>
        <p:nvPicPr>
          <p:cNvPr id="63" name="Picture 62" descr="A close up of a logo&#10;&#10;Description automatically generated">
            <a:extLst>
              <a:ext uri="{FF2B5EF4-FFF2-40B4-BE49-F238E27FC236}">
                <a16:creationId xmlns:a16="http://schemas.microsoft.com/office/drawing/2014/main" id="{0E4FDD74-E388-464B-80AA-6C68D891412D}"/>
              </a:ext>
            </a:extLst>
          </p:cNvPr>
          <p:cNvPicPr>
            <a:picLocks noChangeAspect="1"/>
          </p:cNvPicPr>
          <p:nvPr/>
        </p:nvPicPr>
        <p:blipFill>
          <a:blip r:embed="rId4"/>
          <a:stretch>
            <a:fillRect/>
          </a:stretch>
        </p:blipFill>
        <p:spPr>
          <a:xfrm>
            <a:off x="3516991" y="2235069"/>
            <a:ext cx="162249" cy="162249"/>
          </a:xfrm>
          <a:prstGeom prst="rect">
            <a:avLst/>
          </a:prstGeom>
          <a:solidFill>
            <a:schemeClr val="tx1">
              <a:lumMod val="20000"/>
              <a:lumOff val="80000"/>
            </a:schemeClr>
          </a:solidFill>
        </p:spPr>
      </p:pic>
      <p:pic>
        <p:nvPicPr>
          <p:cNvPr id="64" name="Picture 63" descr="A close up of a logo&#10;&#10;Description automatically generated">
            <a:extLst>
              <a:ext uri="{FF2B5EF4-FFF2-40B4-BE49-F238E27FC236}">
                <a16:creationId xmlns:a16="http://schemas.microsoft.com/office/drawing/2014/main" id="{48C17878-D495-445B-8295-E6A2F2175BB7}"/>
              </a:ext>
            </a:extLst>
          </p:cNvPr>
          <p:cNvPicPr>
            <a:picLocks noChangeAspect="1"/>
          </p:cNvPicPr>
          <p:nvPr/>
        </p:nvPicPr>
        <p:blipFill>
          <a:blip r:embed="rId4"/>
          <a:stretch>
            <a:fillRect/>
          </a:stretch>
        </p:blipFill>
        <p:spPr>
          <a:xfrm>
            <a:off x="3516991" y="2423183"/>
            <a:ext cx="162249" cy="162249"/>
          </a:xfrm>
          <a:prstGeom prst="rect">
            <a:avLst/>
          </a:prstGeom>
        </p:spPr>
      </p:pic>
      <p:pic>
        <p:nvPicPr>
          <p:cNvPr id="65" name="Picture 64" descr="A close up of a logo&#10;&#10;Description automatically generated">
            <a:extLst>
              <a:ext uri="{FF2B5EF4-FFF2-40B4-BE49-F238E27FC236}">
                <a16:creationId xmlns:a16="http://schemas.microsoft.com/office/drawing/2014/main" id="{8E1238F2-AEF4-4E55-85BF-739A4664EEF3}"/>
              </a:ext>
            </a:extLst>
          </p:cNvPr>
          <p:cNvPicPr>
            <a:picLocks noChangeAspect="1"/>
          </p:cNvPicPr>
          <p:nvPr/>
        </p:nvPicPr>
        <p:blipFill>
          <a:blip r:embed="rId4"/>
          <a:stretch>
            <a:fillRect/>
          </a:stretch>
        </p:blipFill>
        <p:spPr>
          <a:xfrm>
            <a:off x="3516991" y="2979426"/>
            <a:ext cx="162249" cy="162249"/>
          </a:xfrm>
          <a:prstGeom prst="rect">
            <a:avLst/>
          </a:prstGeom>
        </p:spPr>
      </p:pic>
      <p:pic>
        <p:nvPicPr>
          <p:cNvPr id="66" name="Picture 65" descr="A close up of a logo&#10;&#10;Description automatically generated">
            <a:extLst>
              <a:ext uri="{FF2B5EF4-FFF2-40B4-BE49-F238E27FC236}">
                <a16:creationId xmlns:a16="http://schemas.microsoft.com/office/drawing/2014/main" id="{211FCF8D-7FC9-451D-8D3B-C00FAB7EE556}"/>
              </a:ext>
            </a:extLst>
          </p:cNvPr>
          <p:cNvPicPr>
            <a:picLocks noChangeAspect="1"/>
          </p:cNvPicPr>
          <p:nvPr/>
        </p:nvPicPr>
        <p:blipFill>
          <a:blip r:embed="rId3"/>
          <a:stretch>
            <a:fillRect/>
          </a:stretch>
        </p:blipFill>
        <p:spPr>
          <a:xfrm>
            <a:off x="11277998" y="4655942"/>
            <a:ext cx="253185" cy="253185"/>
          </a:xfrm>
          <a:prstGeom prst="rect">
            <a:avLst/>
          </a:prstGeom>
        </p:spPr>
      </p:pic>
      <p:pic>
        <p:nvPicPr>
          <p:cNvPr id="67" name="Picture 66" descr="A close up of a logo&#10;&#10;Description automatically generated">
            <a:extLst>
              <a:ext uri="{FF2B5EF4-FFF2-40B4-BE49-F238E27FC236}">
                <a16:creationId xmlns:a16="http://schemas.microsoft.com/office/drawing/2014/main" id="{1C95B8E8-A9C3-469E-B025-A69B55E06451}"/>
              </a:ext>
            </a:extLst>
          </p:cNvPr>
          <p:cNvPicPr>
            <a:picLocks noChangeAspect="1"/>
          </p:cNvPicPr>
          <p:nvPr/>
        </p:nvPicPr>
        <p:blipFill>
          <a:blip r:embed="rId4"/>
          <a:stretch>
            <a:fillRect/>
          </a:stretch>
        </p:blipFill>
        <p:spPr>
          <a:xfrm>
            <a:off x="2748878" y="3165167"/>
            <a:ext cx="162249" cy="162249"/>
          </a:xfrm>
          <a:prstGeom prst="rect">
            <a:avLst/>
          </a:prstGeom>
          <a:solidFill>
            <a:schemeClr val="tx1"/>
          </a:solidFill>
        </p:spPr>
      </p:pic>
      <p:pic>
        <p:nvPicPr>
          <p:cNvPr id="68" name="Picture 67" descr="A close up of a logo&#10;&#10;Description automatically generated">
            <a:extLst>
              <a:ext uri="{FF2B5EF4-FFF2-40B4-BE49-F238E27FC236}">
                <a16:creationId xmlns:a16="http://schemas.microsoft.com/office/drawing/2014/main" id="{B1DDC0AA-C291-4CFF-B99A-0D9E822EE9AE}"/>
              </a:ext>
            </a:extLst>
          </p:cNvPr>
          <p:cNvPicPr>
            <a:picLocks noChangeAspect="1"/>
          </p:cNvPicPr>
          <p:nvPr/>
        </p:nvPicPr>
        <p:blipFill>
          <a:blip r:embed="rId4"/>
          <a:stretch>
            <a:fillRect/>
          </a:stretch>
        </p:blipFill>
        <p:spPr>
          <a:xfrm>
            <a:off x="2748878" y="3362405"/>
            <a:ext cx="162249" cy="162249"/>
          </a:xfrm>
          <a:prstGeom prst="rect">
            <a:avLst/>
          </a:prstGeom>
          <a:solidFill>
            <a:schemeClr val="tx1"/>
          </a:solidFill>
        </p:spPr>
      </p:pic>
      <p:pic>
        <p:nvPicPr>
          <p:cNvPr id="69" name="Picture 68" descr="A close up of a logo&#10;&#10;Description automatically generated">
            <a:extLst>
              <a:ext uri="{FF2B5EF4-FFF2-40B4-BE49-F238E27FC236}">
                <a16:creationId xmlns:a16="http://schemas.microsoft.com/office/drawing/2014/main" id="{BAE54C90-D8F6-43DB-9C12-B4349BB7F9E9}"/>
              </a:ext>
            </a:extLst>
          </p:cNvPr>
          <p:cNvPicPr>
            <a:picLocks noChangeAspect="1"/>
          </p:cNvPicPr>
          <p:nvPr/>
        </p:nvPicPr>
        <p:blipFill>
          <a:blip r:embed="rId4"/>
          <a:stretch>
            <a:fillRect/>
          </a:stretch>
        </p:blipFill>
        <p:spPr>
          <a:xfrm>
            <a:off x="2748878" y="2782516"/>
            <a:ext cx="162249" cy="162249"/>
          </a:xfrm>
          <a:prstGeom prst="rect">
            <a:avLst/>
          </a:prstGeom>
          <a:solidFill>
            <a:schemeClr val="tx1"/>
          </a:solidFill>
        </p:spPr>
      </p:pic>
      <p:pic>
        <p:nvPicPr>
          <p:cNvPr id="70" name="Picture 69" descr="A close up of a logo&#10;&#10;Description automatically generated">
            <a:extLst>
              <a:ext uri="{FF2B5EF4-FFF2-40B4-BE49-F238E27FC236}">
                <a16:creationId xmlns:a16="http://schemas.microsoft.com/office/drawing/2014/main" id="{10BA996B-4FF0-4009-B5D4-B89ABA3C00F7}"/>
              </a:ext>
            </a:extLst>
          </p:cNvPr>
          <p:cNvPicPr>
            <a:picLocks noChangeAspect="1"/>
          </p:cNvPicPr>
          <p:nvPr/>
        </p:nvPicPr>
        <p:blipFill>
          <a:blip r:embed="rId4"/>
          <a:stretch>
            <a:fillRect/>
          </a:stretch>
        </p:blipFill>
        <p:spPr>
          <a:xfrm>
            <a:off x="2751186" y="3547000"/>
            <a:ext cx="162249" cy="162249"/>
          </a:xfrm>
          <a:prstGeom prst="rect">
            <a:avLst/>
          </a:prstGeom>
          <a:solidFill>
            <a:schemeClr val="tx1"/>
          </a:solidFill>
        </p:spPr>
      </p:pic>
      <p:pic>
        <p:nvPicPr>
          <p:cNvPr id="71" name="Picture 70" descr="A close up of a logo&#10;&#10;Description automatically generated">
            <a:extLst>
              <a:ext uri="{FF2B5EF4-FFF2-40B4-BE49-F238E27FC236}">
                <a16:creationId xmlns:a16="http://schemas.microsoft.com/office/drawing/2014/main" id="{88F8EB07-0B7F-44E9-8C72-7F05BB8EA5B3}"/>
              </a:ext>
            </a:extLst>
          </p:cNvPr>
          <p:cNvPicPr>
            <a:picLocks noChangeAspect="1"/>
          </p:cNvPicPr>
          <p:nvPr/>
        </p:nvPicPr>
        <p:blipFill>
          <a:blip r:embed="rId4"/>
          <a:stretch>
            <a:fillRect/>
          </a:stretch>
        </p:blipFill>
        <p:spPr>
          <a:xfrm>
            <a:off x="2748878" y="1453576"/>
            <a:ext cx="162249" cy="162249"/>
          </a:xfrm>
          <a:prstGeom prst="rect">
            <a:avLst/>
          </a:prstGeom>
          <a:solidFill>
            <a:schemeClr val="tx1"/>
          </a:solidFill>
        </p:spPr>
      </p:pic>
      <p:pic>
        <p:nvPicPr>
          <p:cNvPr id="72" name="Picture 71" descr="A close up of a logo&#10;&#10;Description automatically generated">
            <a:extLst>
              <a:ext uri="{FF2B5EF4-FFF2-40B4-BE49-F238E27FC236}">
                <a16:creationId xmlns:a16="http://schemas.microsoft.com/office/drawing/2014/main" id="{2AFEDC12-42BA-4D3C-8CE9-8CFF30FC5E68}"/>
              </a:ext>
            </a:extLst>
          </p:cNvPr>
          <p:cNvPicPr>
            <a:picLocks noChangeAspect="1"/>
          </p:cNvPicPr>
          <p:nvPr/>
        </p:nvPicPr>
        <p:blipFill>
          <a:blip r:embed="rId4"/>
          <a:stretch>
            <a:fillRect/>
          </a:stretch>
        </p:blipFill>
        <p:spPr>
          <a:xfrm>
            <a:off x="2748878" y="1653721"/>
            <a:ext cx="162249" cy="162249"/>
          </a:xfrm>
          <a:prstGeom prst="rect">
            <a:avLst/>
          </a:prstGeom>
          <a:solidFill>
            <a:schemeClr val="tx1"/>
          </a:solidFill>
        </p:spPr>
      </p:pic>
      <p:pic>
        <p:nvPicPr>
          <p:cNvPr id="73" name="Picture 72" descr="A close up of a logo&#10;&#10;Description automatically generated">
            <a:extLst>
              <a:ext uri="{FF2B5EF4-FFF2-40B4-BE49-F238E27FC236}">
                <a16:creationId xmlns:a16="http://schemas.microsoft.com/office/drawing/2014/main" id="{2DA804A8-5F3B-40B1-B03F-FCEDE50C01E5}"/>
              </a:ext>
            </a:extLst>
          </p:cNvPr>
          <p:cNvPicPr>
            <a:picLocks noChangeAspect="1"/>
          </p:cNvPicPr>
          <p:nvPr/>
        </p:nvPicPr>
        <p:blipFill>
          <a:blip r:embed="rId4"/>
          <a:stretch>
            <a:fillRect/>
          </a:stretch>
        </p:blipFill>
        <p:spPr>
          <a:xfrm>
            <a:off x="2748878" y="1850040"/>
            <a:ext cx="162249" cy="162249"/>
          </a:xfrm>
          <a:prstGeom prst="rect">
            <a:avLst/>
          </a:prstGeom>
          <a:solidFill>
            <a:schemeClr val="tx1"/>
          </a:solidFill>
        </p:spPr>
      </p:pic>
      <p:pic>
        <p:nvPicPr>
          <p:cNvPr id="74" name="Picture 73" descr="A close up of a logo&#10;&#10;Description automatically generated">
            <a:extLst>
              <a:ext uri="{FF2B5EF4-FFF2-40B4-BE49-F238E27FC236}">
                <a16:creationId xmlns:a16="http://schemas.microsoft.com/office/drawing/2014/main" id="{96930CF3-F05F-4DD6-AB74-BFB736FD572A}"/>
              </a:ext>
            </a:extLst>
          </p:cNvPr>
          <p:cNvPicPr>
            <a:picLocks noChangeAspect="1"/>
          </p:cNvPicPr>
          <p:nvPr/>
        </p:nvPicPr>
        <p:blipFill>
          <a:blip r:embed="rId4"/>
          <a:stretch>
            <a:fillRect/>
          </a:stretch>
        </p:blipFill>
        <p:spPr>
          <a:xfrm>
            <a:off x="2748878" y="2041324"/>
            <a:ext cx="162249" cy="162249"/>
          </a:xfrm>
          <a:prstGeom prst="rect">
            <a:avLst/>
          </a:prstGeom>
          <a:solidFill>
            <a:schemeClr val="tx1"/>
          </a:solidFill>
        </p:spPr>
      </p:pic>
      <p:pic>
        <p:nvPicPr>
          <p:cNvPr id="75" name="Picture 74" descr="A close up of a logo&#10;&#10;Description automatically generated">
            <a:extLst>
              <a:ext uri="{FF2B5EF4-FFF2-40B4-BE49-F238E27FC236}">
                <a16:creationId xmlns:a16="http://schemas.microsoft.com/office/drawing/2014/main" id="{20507B2F-8F87-4765-8057-53A7202939B4}"/>
              </a:ext>
            </a:extLst>
          </p:cNvPr>
          <p:cNvPicPr>
            <a:picLocks noChangeAspect="1"/>
          </p:cNvPicPr>
          <p:nvPr/>
        </p:nvPicPr>
        <p:blipFill>
          <a:blip r:embed="rId4"/>
          <a:stretch>
            <a:fillRect/>
          </a:stretch>
        </p:blipFill>
        <p:spPr>
          <a:xfrm>
            <a:off x="2748878" y="2224515"/>
            <a:ext cx="162249" cy="162249"/>
          </a:xfrm>
          <a:prstGeom prst="rect">
            <a:avLst/>
          </a:prstGeom>
          <a:solidFill>
            <a:schemeClr val="tx1"/>
          </a:solidFill>
        </p:spPr>
      </p:pic>
      <p:pic>
        <p:nvPicPr>
          <p:cNvPr id="76" name="Picture 75" descr="A close up of a logo&#10;&#10;Description automatically generated">
            <a:extLst>
              <a:ext uri="{FF2B5EF4-FFF2-40B4-BE49-F238E27FC236}">
                <a16:creationId xmlns:a16="http://schemas.microsoft.com/office/drawing/2014/main" id="{00299734-9CEE-49C8-AAFE-3734C3DCC764}"/>
              </a:ext>
            </a:extLst>
          </p:cNvPr>
          <p:cNvPicPr>
            <a:picLocks noChangeAspect="1"/>
          </p:cNvPicPr>
          <p:nvPr/>
        </p:nvPicPr>
        <p:blipFill>
          <a:blip r:embed="rId4"/>
          <a:stretch>
            <a:fillRect/>
          </a:stretch>
        </p:blipFill>
        <p:spPr>
          <a:xfrm>
            <a:off x="2748878" y="2428531"/>
            <a:ext cx="162249" cy="162249"/>
          </a:xfrm>
          <a:prstGeom prst="rect">
            <a:avLst/>
          </a:prstGeom>
          <a:solidFill>
            <a:schemeClr val="tx1"/>
          </a:solidFill>
        </p:spPr>
      </p:pic>
      <p:pic>
        <p:nvPicPr>
          <p:cNvPr id="77" name="Picture 76" descr="A close up of a logo&#10;&#10;Description automatically generated">
            <a:extLst>
              <a:ext uri="{FF2B5EF4-FFF2-40B4-BE49-F238E27FC236}">
                <a16:creationId xmlns:a16="http://schemas.microsoft.com/office/drawing/2014/main" id="{573C1E41-83A8-4B70-8A05-4D57122E1D2B}"/>
              </a:ext>
            </a:extLst>
          </p:cNvPr>
          <p:cNvPicPr>
            <a:picLocks noChangeAspect="1"/>
          </p:cNvPicPr>
          <p:nvPr/>
        </p:nvPicPr>
        <p:blipFill>
          <a:blip r:embed="rId4"/>
          <a:stretch>
            <a:fillRect/>
          </a:stretch>
        </p:blipFill>
        <p:spPr>
          <a:xfrm>
            <a:off x="2748878" y="2968872"/>
            <a:ext cx="162249" cy="162249"/>
          </a:xfrm>
          <a:prstGeom prst="rect">
            <a:avLst/>
          </a:prstGeom>
          <a:solidFill>
            <a:schemeClr val="tx1"/>
          </a:solidFill>
        </p:spPr>
      </p:pic>
      <p:pic>
        <p:nvPicPr>
          <p:cNvPr id="78" name="Picture 77" descr="A close up of a logo&#10;&#10;Description automatically generated">
            <a:extLst>
              <a:ext uri="{FF2B5EF4-FFF2-40B4-BE49-F238E27FC236}">
                <a16:creationId xmlns:a16="http://schemas.microsoft.com/office/drawing/2014/main" id="{C5ECC3C1-E51C-4436-B711-A076AC49DE64}"/>
              </a:ext>
            </a:extLst>
          </p:cNvPr>
          <p:cNvPicPr>
            <a:picLocks noChangeAspect="1"/>
          </p:cNvPicPr>
          <p:nvPr/>
        </p:nvPicPr>
        <p:blipFill>
          <a:blip r:embed="rId4"/>
          <a:stretch>
            <a:fillRect/>
          </a:stretch>
        </p:blipFill>
        <p:spPr>
          <a:xfrm>
            <a:off x="4556473" y="2223851"/>
            <a:ext cx="162249" cy="162249"/>
          </a:xfrm>
          <a:prstGeom prst="rect">
            <a:avLst/>
          </a:prstGeom>
          <a:solidFill>
            <a:schemeClr val="tx1">
              <a:lumMod val="20000"/>
              <a:lumOff val="80000"/>
            </a:schemeClr>
          </a:solidFill>
        </p:spPr>
      </p:pic>
      <p:pic>
        <p:nvPicPr>
          <p:cNvPr id="79" name="Picture 78" descr="A close up of a logo&#10;&#10;Description automatically generated">
            <a:extLst>
              <a:ext uri="{FF2B5EF4-FFF2-40B4-BE49-F238E27FC236}">
                <a16:creationId xmlns:a16="http://schemas.microsoft.com/office/drawing/2014/main" id="{70DE9623-970B-49BA-92B4-52C9BB0A56D9}"/>
              </a:ext>
            </a:extLst>
          </p:cNvPr>
          <p:cNvPicPr>
            <a:picLocks noChangeAspect="1"/>
          </p:cNvPicPr>
          <p:nvPr/>
        </p:nvPicPr>
        <p:blipFill>
          <a:blip r:embed="rId4"/>
          <a:stretch>
            <a:fillRect/>
          </a:stretch>
        </p:blipFill>
        <p:spPr>
          <a:xfrm>
            <a:off x="4556473" y="3165167"/>
            <a:ext cx="162249" cy="162249"/>
          </a:xfrm>
          <a:prstGeom prst="rect">
            <a:avLst/>
          </a:prstGeom>
        </p:spPr>
      </p:pic>
      <p:pic>
        <p:nvPicPr>
          <p:cNvPr id="80" name="Picture 79" descr="A close up of a logo&#10;&#10;Description automatically generated">
            <a:extLst>
              <a:ext uri="{FF2B5EF4-FFF2-40B4-BE49-F238E27FC236}">
                <a16:creationId xmlns:a16="http://schemas.microsoft.com/office/drawing/2014/main" id="{40967FCD-1135-49B1-9E96-05A15758ECB0}"/>
              </a:ext>
            </a:extLst>
          </p:cNvPr>
          <p:cNvPicPr>
            <a:picLocks noChangeAspect="1"/>
          </p:cNvPicPr>
          <p:nvPr/>
        </p:nvPicPr>
        <p:blipFill>
          <a:blip r:embed="rId4"/>
          <a:stretch>
            <a:fillRect/>
          </a:stretch>
        </p:blipFill>
        <p:spPr>
          <a:xfrm>
            <a:off x="4556473" y="3362405"/>
            <a:ext cx="162249" cy="162249"/>
          </a:xfrm>
          <a:prstGeom prst="rect">
            <a:avLst/>
          </a:prstGeom>
        </p:spPr>
      </p:pic>
      <p:pic>
        <p:nvPicPr>
          <p:cNvPr id="81" name="Picture 80" descr="A close up of a logo&#10;&#10;Description automatically generated">
            <a:extLst>
              <a:ext uri="{FF2B5EF4-FFF2-40B4-BE49-F238E27FC236}">
                <a16:creationId xmlns:a16="http://schemas.microsoft.com/office/drawing/2014/main" id="{0098F8DC-9B76-4A44-B6CD-C71A5E917EFC}"/>
              </a:ext>
            </a:extLst>
          </p:cNvPr>
          <p:cNvPicPr>
            <a:picLocks noChangeAspect="1"/>
          </p:cNvPicPr>
          <p:nvPr/>
        </p:nvPicPr>
        <p:blipFill>
          <a:blip r:embed="rId4"/>
          <a:stretch>
            <a:fillRect/>
          </a:stretch>
        </p:blipFill>
        <p:spPr>
          <a:xfrm>
            <a:off x="5467457" y="3165167"/>
            <a:ext cx="162249" cy="162249"/>
          </a:xfrm>
          <a:prstGeom prst="rect">
            <a:avLst/>
          </a:prstGeom>
        </p:spPr>
      </p:pic>
      <p:pic>
        <p:nvPicPr>
          <p:cNvPr id="82" name="Picture 81" descr="A close up of a logo&#10;&#10;Description automatically generated">
            <a:extLst>
              <a:ext uri="{FF2B5EF4-FFF2-40B4-BE49-F238E27FC236}">
                <a16:creationId xmlns:a16="http://schemas.microsoft.com/office/drawing/2014/main" id="{75052325-E4F2-43E6-9AD0-8D519541EC1A}"/>
              </a:ext>
            </a:extLst>
          </p:cNvPr>
          <p:cNvPicPr>
            <a:picLocks noChangeAspect="1"/>
          </p:cNvPicPr>
          <p:nvPr/>
        </p:nvPicPr>
        <p:blipFill>
          <a:blip r:embed="rId4"/>
          <a:stretch>
            <a:fillRect/>
          </a:stretch>
        </p:blipFill>
        <p:spPr>
          <a:xfrm>
            <a:off x="5467457" y="3362405"/>
            <a:ext cx="162249" cy="162249"/>
          </a:xfrm>
          <a:prstGeom prst="rect">
            <a:avLst/>
          </a:prstGeom>
        </p:spPr>
      </p:pic>
      <p:pic>
        <p:nvPicPr>
          <p:cNvPr id="83" name="Picture 82" descr="A close up of a logo&#10;&#10;Description automatically generated">
            <a:extLst>
              <a:ext uri="{FF2B5EF4-FFF2-40B4-BE49-F238E27FC236}">
                <a16:creationId xmlns:a16="http://schemas.microsoft.com/office/drawing/2014/main" id="{D42C416F-F3E2-4222-92FF-AEA8817CDF5D}"/>
              </a:ext>
            </a:extLst>
          </p:cNvPr>
          <p:cNvPicPr>
            <a:picLocks noChangeAspect="1"/>
          </p:cNvPicPr>
          <p:nvPr/>
        </p:nvPicPr>
        <p:blipFill>
          <a:blip r:embed="rId4"/>
          <a:stretch>
            <a:fillRect/>
          </a:stretch>
        </p:blipFill>
        <p:spPr>
          <a:xfrm>
            <a:off x="6325241" y="3165167"/>
            <a:ext cx="162249" cy="162249"/>
          </a:xfrm>
          <a:prstGeom prst="rect">
            <a:avLst/>
          </a:prstGeom>
        </p:spPr>
      </p:pic>
      <p:pic>
        <p:nvPicPr>
          <p:cNvPr id="84" name="Picture 83" descr="A close up of a logo&#10;&#10;Description automatically generated">
            <a:extLst>
              <a:ext uri="{FF2B5EF4-FFF2-40B4-BE49-F238E27FC236}">
                <a16:creationId xmlns:a16="http://schemas.microsoft.com/office/drawing/2014/main" id="{4319469A-8CE4-4B2D-B6B4-B358647AABB2}"/>
              </a:ext>
            </a:extLst>
          </p:cNvPr>
          <p:cNvPicPr>
            <a:picLocks noChangeAspect="1"/>
          </p:cNvPicPr>
          <p:nvPr/>
        </p:nvPicPr>
        <p:blipFill>
          <a:blip r:embed="rId4"/>
          <a:stretch>
            <a:fillRect/>
          </a:stretch>
        </p:blipFill>
        <p:spPr>
          <a:xfrm>
            <a:off x="6325241" y="3362405"/>
            <a:ext cx="162249" cy="162249"/>
          </a:xfrm>
          <a:prstGeom prst="rect">
            <a:avLst/>
          </a:prstGeom>
        </p:spPr>
      </p:pic>
      <p:pic>
        <p:nvPicPr>
          <p:cNvPr id="85" name="Picture 84" descr="A close up of a logo&#10;&#10;Description automatically generated">
            <a:extLst>
              <a:ext uri="{FF2B5EF4-FFF2-40B4-BE49-F238E27FC236}">
                <a16:creationId xmlns:a16="http://schemas.microsoft.com/office/drawing/2014/main" id="{C89CD811-EE99-437F-AA32-60D5456E961E}"/>
              </a:ext>
            </a:extLst>
          </p:cNvPr>
          <p:cNvPicPr>
            <a:picLocks noChangeAspect="1"/>
          </p:cNvPicPr>
          <p:nvPr/>
        </p:nvPicPr>
        <p:blipFill>
          <a:blip r:embed="rId4"/>
          <a:stretch>
            <a:fillRect/>
          </a:stretch>
        </p:blipFill>
        <p:spPr>
          <a:xfrm>
            <a:off x="6330636" y="2587940"/>
            <a:ext cx="162249" cy="162249"/>
          </a:xfrm>
          <a:prstGeom prst="rect">
            <a:avLst/>
          </a:prstGeom>
        </p:spPr>
      </p:pic>
      <p:pic>
        <p:nvPicPr>
          <p:cNvPr id="86" name="Picture 85" descr="A close up of a logo&#10;&#10;Description automatically generated">
            <a:extLst>
              <a:ext uri="{FF2B5EF4-FFF2-40B4-BE49-F238E27FC236}">
                <a16:creationId xmlns:a16="http://schemas.microsoft.com/office/drawing/2014/main" id="{E9086053-E8A1-48FA-A15B-FCF2E5D05E07}"/>
              </a:ext>
            </a:extLst>
          </p:cNvPr>
          <p:cNvPicPr>
            <a:picLocks noChangeAspect="1"/>
          </p:cNvPicPr>
          <p:nvPr/>
        </p:nvPicPr>
        <p:blipFill>
          <a:blip r:embed="rId4"/>
          <a:stretch>
            <a:fillRect/>
          </a:stretch>
        </p:blipFill>
        <p:spPr>
          <a:xfrm>
            <a:off x="6325241" y="1850040"/>
            <a:ext cx="162249" cy="162249"/>
          </a:xfrm>
          <a:prstGeom prst="rect">
            <a:avLst/>
          </a:prstGeom>
        </p:spPr>
      </p:pic>
      <p:pic>
        <p:nvPicPr>
          <p:cNvPr id="87" name="Picture 86" descr="A close up of a logo&#10;&#10;Description automatically generated">
            <a:extLst>
              <a:ext uri="{FF2B5EF4-FFF2-40B4-BE49-F238E27FC236}">
                <a16:creationId xmlns:a16="http://schemas.microsoft.com/office/drawing/2014/main" id="{886E4473-7647-43DC-BE4C-DB3EF820774B}"/>
              </a:ext>
            </a:extLst>
          </p:cNvPr>
          <p:cNvPicPr>
            <a:picLocks noChangeAspect="1"/>
          </p:cNvPicPr>
          <p:nvPr/>
        </p:nvPicPr>
        <p:blipFill>
          <a:blip r:embed="rId3"/>
          <a:stretch>
            <a:fillRect/>
          </a:stretch>
        </p:blipFill>
        <p:spPr>
          <a:xfrm>
            <a:off x="7075463" y="3307325"/>
            <a:ext cx="253185" cy="253185"/>
          </a:xfrm>
          <a:prstGeom prst="rect">
            <a:avLst/>
          </a:prstGeom>
        </p:spPr>
      </p:pic>
      <p:sp>
        <p:nvSpPr>
          <p:cNvPr id="88" name="Rounded Rectangle 36">
            <a:extLst>
              <a:ext uri="{FF2B5EF4-FFF2-40B4-BE49-F238E27FC236}">
                <a16:creationId xmlns:a16="http://schemas.microsoft.com/office/drawing/2014/main" id="{DBC35F45-3C33-480C-8AEA-327BAEA44360}"/>
              </a:ext>
            </a:extLst>
          </p:cNvPr>
          <p:cNvSpPr/>
          <p:nvPr/>
        </p:nvSpPr>
        <p:spPr>
          <a:xfrm>
            <a:off x="733195" y="5163811"/>
            <a:ext cx="10905600" cy="161980"/>
          </a:xfrm>
          <a:prstGeom prst="roundRect">
            <a:avLst>
              <a:gd name="adj" fmla="val 591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CIAP</a:t>
            </a:r>
          </a:p>
        </p:txBody>
      </p:sp>
      <p:sp>
        <p:nvSpPr>
          <p:cNvPr id="89" name="Rounded Rectangle 36">
            <a:extLst>
              <a:ext uri="{FF2B5EF4-FFF2-40B4-BE49-F238E27FC236}">
                <a16:creationId xmlns:a16="http://schemas.microsoft.com/office/drawing/2014/main" id="{F50ACD4A-DA34-40AF-81C2-6D6E2790D4E1}"/>
              </a:ext>
            </a:extLst>
          </p:cNvPr>
          <p:cNvSpPr/>
          <p:nvPr/>
        </p:nvSpPr>
        <p:spPr>
          <a:xfrm>
            <a:off x="732537" y="5353977"/>
            <a:ext cx="10905600" cy="161980"/>
          </a:xfrm>
          <a:prstGeom prst="roundRect">
            <a:avLst>
              <a:gd name="adj" fmla="val 591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ADA</a:t>
            </a:r>
          </a:p>
        </p:txBody>
      </p:sp>
      <p:sp>
        <p:nvSpPr>
          <p:cNvPr id="90" name="Rounded Rectangle 36">
            <a:extLst>
              <a:ext uri="{FF2B5EF4-FFF2-40B4-BE49-F238E27FC236}">
                <a16:creationId xmlns:a16="http://schemas.microsoft.com/office/drawing/2014/main" id="{978B0A1F-9E5E-48F8-B7B2-D219D16AC6D5}"/>
              </a:ext>
            </a:extLst>
          </p:cNvPr>
          <p:cNvSpPr/>
          <p:nvPr/>
        </p:nvSpPr>
        <p:spPr>
          <a:xfrm>
            <a:off x="724737" y="554831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CDI</a:t>
            </a:r>
          </a:p>
        </p:txBody>
      </p:sp>
      <p:sp>
        <p:nvSpPr>
          <p:cNvPr id="91" name="TextBox 90">
            <a:extLst>
              <a:ext uri="{FF2B5EF4-FFF2-40B4-BE49-F238E27FC236}">
                <a16:creationId xmlns:a16="http://schemas.microsoft.com/office/drawing/2014/main" id="{72B00154-CEC8-4540-B424-56792DE616C8}"/>
              </a:ext>
            </a:extLst>
          </p:cNvPr>
          <p:cNvSpPr txBox="1"/>
          <p:nvPr/>
        </p:nvSpPr>
        <p:spPr bwMode="auto">
          <a:xfrm>
            <a:off x="6620505" y="2587061"/>
            <a:ext cx="2757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kern="0"/>
              <a:t>email</a:t>
            </a:r>
            <a:endParaRPr lang="en-US" sz="900" b="0" kern="0">
              <a:solidFill>
                <a:schemeClr val="tx1"/>
              </a:solidFill>
            </a:endParaRPr>
          </a:p>
        </p:txBody>
      </p:sp>
      <p:pic>
        <p:nvPicPr>
          <p:cNvPr id="92" name="Picture 91" descr="A close up of a logo&#10;&#10;Description automatically generated">
            <a:extLst>
              <a:ext uri="{FF2B5EF4-FFF2-40B4-BE49-F238E27FC236}">
                <a16:creationId xmlns:a16="http://schemas.microsoft.com/office/drawing/2014/main" id="{88F4D9B1-0638-4D6D-8001-85B647420C09}"/>
              </a:ext>
            </a:extLst>
          </p:cNvPr>
          <p:cNvPicPr>
            <a:picLocks noChangeAspect="1"/>
          </p:cNvPicPr>
          <p:nvPr/>
        </p:nvPicPr>
        <p:blipFill>
          <a:blip r:embed="rId4"/>
          <a:stretch>
            <a:fillRect/>
          </a:stretch>
        </p:blipFill>
        <p:spPr>
          <a:xfrm>
            <a:off x="7153776" y="2044896"/>
            <a:ext cx="162249" cy="162249"/>
          </a:xfrm>
          <a:prstGeom prst="rect">
            <a:avLst/>
          </a:prstGeom>
        </p:spPr>
      </p:pic>
      <p:pic>
        <p:nvPicPr>
          <p:cNvPr id="93" name="Picture 92" descr="A close up of a logo&#10;&#10;Description automatically generated">
            <a:extLst>
              <a:ext uri="{FF2B5EF4-FFF2-40B4-BE49-F238E27FC236}">
                <a16:creationId xmlns:a16="http://schemas.microsoft.com/office/drawing/2014/main" id="{5393D904-8D7E-435D-8061-40C3AC9FE1DB}"/>
              </a:ext>
            </a:extLst>
          </p:cNvPr>
          <p:cNvPicPr>
            <a:picLocks noChangeAspect="1"/>
          </p:cNvPicPr>
          <p:nvPr/>
        </p:nvPicPr>
        <p:blipFill>
          <a:blip r:embed="rId4"/>
          <a:stretch>
            <a:fillRect/>
          </a:stretch>
        </p:blipFill>
        <p:spPr>
          <a:xfrm>
            <a:off x="7120290" y="3164441"/>
            <a:ext cx="162249" cy="162249"/>
          </a:xfrm>
          <a:prstGeom prst="rect">
            <a:avLst/>
          </a:prstGeom>
          <a:solidFill>
            <a:schemeClr val="tx1"/>
          </a:solidFill>
        </p:spPr>
      </p:pic>
      <p:pic>
        <p:nvPicPr>
          <p:cNvPr id="94" name="Picture 93" descr="A close up of a logo&#10;&#10;Description automatically generated">
            <a:extLst>
              <a:ext uri="{FF2B5EF4-FFF2-40B4-BE49-F238E27FC236}">
                <a16:creationId xmlns:a16="http://schemas.microsoft.com/office/drawing/2014/main" id="{8F2DBFE4-4787-4031-93DA-03F419869BDE}"/>
              </a:ext>
            </a:extLst>
          </p:cNvPr>
          <p:cNvPicPr>
            <a:picLocks noChangeAspect="1"/>
          </p:cNvPicPr>
          <p:nvPr/>
        </p:nvPicPr>
        <p:blipFill>
          <a:blip r:embed="rId4"/>
          <a:stretch>
            <a:fillRect/>
          </a:stretch>
        </p:blipFill>
        <p:spPr>
          <a:xfrm>
            <a:off x="8445813" y="3165167"/>
            <a:ext cx="162249" cy="162249"/>
          </a:xfrm>
          <a:prstGeom prst="rect">
            <a:avLst/>
          </a:prstGeom>
        </p:spPr>
      </p:pic>
      <p:pic>
        <p:nvPicPr>
          <p:cNvPr id="95" name="Picture 94" descr="A close up of a logo&#10;&#10;Description automatically generated">
            <a:extLst>
              <a:ext uri="{FF2B5EF4-FFF2-40B4-BE49-F238E27FC236}">
                <a16:creationId xmlns:a16="http://schemas.microsoft.com/office/drawing/2014/main" id="{D1AB0EDE-4B24-4739-83A2-E9EF8BD3476F}"/>
              </a:ext>
            </a:extLst>
          </p:cNvPr>
          <p:cNvPicPr>
            <a:picLocks noChangeAspect="1"/>
          </p:cNvPicPr>
          <p:nvPr/>
        </p:nvPicPr>
        <p:blipFill>
          <a:blip r:embed="rId4"/>
          <a:stretch>
            <a:fillRect/>
          </a:stretch>
        </p:blipFill>
        <p:spPr>
          <a:xfrm>
            <a:off x="9191229" y="3165167"/>
            <a:ext cx="162249" cy="162249"/>
          </a:xfrm>
          <a:prstGeom prst="rect">
            <a:avLst/>
          </a:prstGeom>
        </p:spPr>
      </p:pic>
      <p:pic>
        <p:nvPicPr>
          <p:cNvPr id="96" name="Picture 95" descr="A close up of a logo&#10;&#10;Description automatically generated">
            <a:extLst>
              <a:ext uri="{FF2B5EF4-FFF2-40B4-BE49-F238E27FC236}">
                <a16:creationId xmlns:a16="http://schemas.microsoft.com/office/drawing/2014/main" id="{DF095088-91BF-4618-9367-B2FF66C1E926}"/>
              </a:ext>
            </a:extLst>
          </p:cNvPr>
          <p:cNvPicPr>
            <a:picLocks noChangeAspect="1"/>
          </p:cNvPicPr>
          <p:nvPr/>
        </p:nvPicPr>
        <p:blipFill>
          <a:blip r:embed="rId4"/>
          <a:stretch>
            <a:fillRect/>
          </a:stretch>
        </p:blipFill>
        <p:spPr>
          <a:xfrm>
            <a:off x="10106249" y="3165167"/>
            <a:ext cx="162249" cy="1622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4A7F0F06-03A4-43F8-9870-82F9EB42434B}"/>
              </a:ext>
            </a:extLst>
          </p:cNvPr>
          <p:cNvPicPr>
            <a:picLocks noChangeAspect="1"/>
          </p:cNvPicPr>
          <p:nvPr/>
        </p:nvPicPr>
        <p:blipFill>
          <a:blip r:embed="rId4"/>
          <a:stretch>
            <a:fillRect/>
          </a:stretch>
        </p:blipFill>
        <p:spPr>
          <a:xfrm>
            <a:off x="8459461" y="2031286"/>
            <a:ext cx="162249" cy="162249"/>
          </a:xfrm>
          <a:prstGeom prst="rect">
            <a:avLst/>
          </a:prstGeom>
        </p:spPr>
      </p:pic>
      <p:pic>
        <p:nvPicPr>
          <p:cNvPr id="98" name="Picture 97" descr="A close up of a logo&#10;&#10;Description automatically generated">
            <a:extLst>
              <a:ext uri="{FF2B5EF4-FFF2-40B4-BE49-F238E27FC236}">
                <a16:creationId xmlns:a16="http://schemas.microsoft.com/office/drawing/2014/main" id="{DC24F23B-AA5D-4624-962B-588F6AE963BC}"/>
              </a:ext>
            </a:extLst>
          </p:cNvPr>
          <p:cNvPicPr>
            <a:picLocks noChangeAspect="1"/>
          </p:cNvPicPr>
          <p:nvPr/>
        </p:nvPicPr>
        <p:blipFill>
          <a:blip r:embed="rId4"/>
          <a:stretch>
            <a:fillRect/>
          </a:stretch>
        </p:blipFill>
        <p:spPr>
          <a:xfrm>
            <a:off x="10106249" y="2041203"/>
            <a:ext cx="162249" cy="162249"/>
          </a:xfrm>
          <a:prstGeom prst="rect">
            <a:avLst/>
          </a:prstGeom>
        </p:spPr>
      </p:pic>
      <p:pic>
        <p:nvPicPr>
          <p:cNvPr id="99" name="Picture 98" descr="A close up of a logo&#10;&#10;Description automatically generated">
            <a:extLst>
              <a:ext uri="{FF2B5EF4-FFF2-40B4-BE49-F238E27FC236}">
                <a16:creationId xmlns:a16="http://schemas.microsoft.com/office/drawing/2014/main" id="{52B36B83-BA48-40A2-AC7B-9FBC4A626EE7}"/>
              </a:ext>
            </a:extLst>
          </p:cNvPr>
          <p:cNvPicPr>
            <a:picLocks noChangeAspect="1"/>
          </p:cNvPicPr>
          <p:nvPr/>
        </p:nvPicPr>
        <p:blipFill>
          <a:blip r:embed="rId4"/>
          <a:stretch>
            <a:fillRect/>
          </a:stretch>
        </p:blipFill>
        <p:spPr>
          <a:xfrm>
            <a:off x="8445813" y="3371054"/>
            <a:ext cx="162249" cy="162249"/>
          </a:xfrm>
          <a:prstGeom prst="rect">
            <a:avLst/>
          </a:prstGeom>
        </p:spPr>
      </p:pic>
      <p:pic>
        <p:nvPicPr>
          <p:cNvPr id="100" name="Picture 99" descr="A close up of a logo&#10;&#10;Description automatically generated">
            <a:extLst>
              <a:ext uri="{FF2B5EF4-FFF2-40B4-BE49-F238E27FC236}">
                <a16:creationId xmlns:a16="http://schemas.microsoft.com/office/drawing/2014/main" id="{1888AA3B-373F-4F82-81BC-5A51E501E845}"/>
              </a:ext>
            </a:extLst>
          </p:cNvPr>
          <p:cNvPicPr>
            <a:picLocks noChangeAspect="1"/>
          </p:cNvPicPr>
          <p:nvPr/>
        </p:nvPicPr>
        <p:blipFill>
          <a:blip r:embed="rId4"/>
          <a:stretch>
            <a:fillRect/>
          </a:stretch>
        </p:blipFill>
        <p:spPr>
          <a:xfrm>
            <a:off x="9187049" y="3371054"/>
            <a:ext cx="162249" cy="1622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D0D1C31F-1D2E-4AEF-80AC-D6E9C68A6585}"/>
              </a:ext>
            </a:extLst>
          </p:cNvPr>
          <p:cNvPicPr>
            <a:picLocks noChangeAspect="1"/>
          </p:cNvPicPr>
          <p:nvPr/>
        </p:nvPicPr>
        <p:blipFill>
          <a:blip r:embed="rId4"/>
          <a:stretch>
            <a:fillRect/>
          </a:stretch>
        </p:blipFill>
        <p:spPr>
          <a:xfrm>
            <a:off x="3516991" y="3174347"/>
            <a:ext cx="162249" cy="162249"/>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DB1D544C-31E2-44F0-84DA-148F2459E91C}"/>
              </a:ext>
            </a:extLst>
          </p:cNvPr>
          <p:cNvPicPr>
            <a:picLocks noChangeAspect="1"/>
          </p:cNvPicPr>
          <p:nvPr/>
        </p:nvPicPr>
        <p:blipFill>
          <a:blip r:embed="rId3"/>
          <a:stretch>
            <a:fillRect/>
          </a:stretch>
        </p:blipFill>
        <p:spPr>
          <a:xfrm>
            <a:off x="7356048" y="3303827"/>
            <a:ext cx="253185" cy="253185"/>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C497C768-94FD-4DDC-A0DB-1FAF95C55066}"/>
              </a:ext>
            </a:extLst>
          </p:cNvPr>
          <p:cNvPicPr>
            <a:picLocks noChangeAspect="1"/>
          </p:cNvPicPr>
          <p:nvPr/>
        </p:nvPicPr>
        <p:blipFill>
          <a:blip r:embed="rId3"/>
          <a:stretch>
            <a:fillRect/>
          </a:stretch>
        </p:blipFill>
        <p:spPr>
          <a:xfrm>
            <a:off x="7359156" y="3112034"/>
            <a:ext cx="253185" cy="253185"/>
          </a:xfrm>
          <a:prstGeom prst="rect">
            <a:avLst/>
          </a:prstGeom>
        </p:spPr>
      </p:pic>
      <p:sp>
        <p:nvSpPr>
          <p:cNvPr id="104" name="Rounded Rectangle 36">
            <a:extLst>
              <a:ext uri="{FF2B5EF4-FFF2-40B4-BE49-F238E27FC236}">
                <a16:creationId xmlns:a16="http://schemas.microsoft.com/office/drawing/2014/main" id="{13A3BE7E-07C4-4C5A-A811-7AFAE83EA70F}"/>
              </a:ext>
            </a:extLst>
          </p:cNvPr>
          <p:cNvSpPr/>
          <p:nvPr/>
        </p:nvSpPr>
        <p:spPr>
          <a:xfrm>
            <a:off x="739867" y="374996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MITS (CSS) / SPIPE / DIS (CRIS)</a:t>
            </a:r>
          </a:p>
        </p:txBody>
      </p:sp>
      <p:sp>
        <p:nvSpPr>
          <p:cNvPr id="105" name="Rounded Rectangle 36">
            <a:extLst>
              <a:ext uri="{FF2B5EF4-FFF2-40B4-BE49-F238E27FC236}">
                <a16:creationId xmlns:a16="http://schemas.microsoft.com/office/drawing/2014/main" id="{0CCB4B09-D6FD-4BA5-BD83-125BAD27BF2E}"/>
              </a:ext>
            </a:extLst>
          </p:cNvPr>
          <p:cNvSpPr/>
          <p:nvPr/>
        </p:nvSpPr>
        <p:spPr>
          <a:xfrm>
            <a:off x="748439" y="3942641"/>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GIS</a:t>
            </a:r>
          </a:p>
        </p:txBody>
      </p:sp>
      <p:sp>
        <p:nvSpPr>
          <p:cNvPr id="106" name="Rounded Rectangle 36">
            <a:extLst>
              <a:ext uri="{FF2B5EF4-FFF2-40B4-BE49-F238E27FC236}">
                <a16:creationId xmlns:a16="http://schemas.microsoft.com/office/drawing/2014/main" id="{9446ADA9-8DCD-475C-B7A3-3353B1B5674D}"/>
              </a:ext>
            </a:extLst>
          </p:cNvPr>
          <p:cNvSpPr/>
          <p:nvPr/>
        </p:nvSpPr>
        <p:spPr>
          <a:xfrm>
            <a:off x="740678" y="5737234"/>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CCAE</a:t>
            </a:r>
          </a:p>
        </p:txBody>
      </p:sp>
      <p:sp>
        <p:nvSpPr>
          <p:cNvPr id="107" name="Rounded Rectangle 36">
            <a:extLst>
              <a:ext uri="{FF2B5EF4-FFF2-40B4-BE49-F238E27FC236}">
                <a16:creationId xmlns:a16="http://schemas.microsoft.com/office/drawing/2014/main" id="{BE1DEBE0-E79F-40E7-B67E-1EE89E11E73C}"/>
              </a:ext>
            </a:extLst>
          </p:cNvPr>
          <p:cNvSpPr/>
          <p:nvPr/>
        </p:nvSpPr>
        <p:spPr>
          <a:xfrm>
            <a:off x="744402" y="593098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CSS (Revenue) Data Warehouse</a:t>
            </a:r>
          </a:p>
        </p:txBody>
      </p:sp>
      <p:sp>
        <p:nvSpPr>
          <p:cNvPr id="108" name="Rounded Rectangle 36">
            <a:extLst>
              <a:ext uri="{FF2B5EF4-FFF2-40B4-BE49-F238E27FC236}">
                <a16:creationId xmlns:a16="http://schemas.microsoft.com/office/drawing/2014/main" id="{18FD43D1-8FE2-4577-BCBF-592813BFECA2}"/>
              </a:ext>
            </a:extLst>
          </p:cNvPr>
          <p:cNvSpPr/>
          <p:nvPr/>
        </p:nvSpPr>
        <p:spPr>
          <a:xfrm>
            <a:off x="734282" y="611448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CSQ / Trends</a:t>
            </a:r>
          </a:p>
        </p:txBody>
      </p:sp>
      <p:sp>
        <p:nvSpPr>
          <p:cNvPr id="109" name="TextBox 108">
            <a:extLst>
              <a:ext uri="{FF2B5EF4-FFF2-40B4-BE49-F238E27FC236}">
                <a16:creationId xmlns:a16="http://schemas.microsoft.com/office/drawing/2014/main" id="{A1B5A350-82BF-4860-A176-599C35B4B569}"/>
              </a:ext>
            </a:extLst>
          </p:cNvPr>
          <p:cNvSpPr txBox="1"/>
          <p:nvPr/>
        </p:nvSpPr>
        <p:spPr bwMode="auto">
          <a:xfrm rot="16200000">
            <a:off x="-5760" y="5367167"/>
            <a:ext cx="952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tx1"/>
              </a:buClr>
            </a:pPr>
            <a:r>
              <a:rPr lang="en-US" sz="1050" b="1" kern="0">
                <a:solidFill>
                  <a:srgbClr val="000000"/>
                </a:solidFill>
                <a:latin typeface="+mn-lt"/>
                <a:ea typeface="+mn-ea"/>
              </a:rPr>
              <a:t>Customer</a:t>
            </a:r>
          </a:p>
          <a:p>
            <a:pPr algn="ctr">
              <a:buClr>
                <a:schemeClr val="tx1"/>
              </a:buClr>
            </a:pPr>
            <a:r>
              <a:rPr lang="en-US" sz="1050" b="1" kern="0">
                <a:solidFill>
                  <a:srgbClr val="000000"/>
                </a:solidFill>
                <a:latin typeface="+mn-lt"/>
                <a:ea typeface="+mn-ea"/>
              </a:rPr>
              <a:t>Data </a:t>
            </a:r>
            <a:r>
              <a:rPr lang="en-US" sz="1050" b="1" kern="0">
                <a:solidFill>
                  <a:srgbClr val="000000"/>
                </a:solidFill>
              </a:rPr>
              <a:t>Platforms</a:t>
            </a:r>
          </a:p>
        </p:txBody>
      </p:sp>
      <p:sp>
        <p:nvSpPr>
          <p:cNvPr id="110" name="Rounded Rectangle 36">
            <a:extLst>
              <a:ext uri="{FF2B5EF4-FFF2-40B4-BE49-F238E27FC236}">
                <a16:creationId xmlns:a16="http://schemas.microsoft.com/office/drawing/2014/main" id="{15E89EE8-AF03-472E-A2D0-B91EE32938C0}"/>
              </a:ext>
            </a:extLst>
          </p:cNvPr>
          <p:cNvSpPr/>
          <p:nvPr/>
        </p:nvSpPr>
        <p:spPr>
          <a:xfrm>
            <a:off x="724737" y="497011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a:solidFill>
                  <a:schemeClr val="tx1"/>
                </a:solidFill>
              </a:rPr>
              <a:t>CEMP 3</a:t>
            </a:r>
            <a:r>
              <a:rPr lang="en-IN" sz="733" baseline="30000">
                <a:solidFill>
                  <a:schemeClr val="tx1"/>
                </a:solidFill>
              </a:rPr>
              <a:t>rd</a:t>
            </a:r>
            <a:r>
              <a:rPr lang="en-IN" sz="733">
                <a:solidFill>
                  <a:schemeClr val="tx1"/>
                </a:solidFill>
              </a:rPr>
              <a:t> Party (Uplight / O-Power)</a:t>
            </a:r>
          </a:p>
        </p:txBody>
      </p:sp>
      <p:pic>
        <p:nvPicPr>
          <p:cNvPr id="111" name="Picture 110" descr="A close up of a logo&#10;&#10;Description automatically generated">
            <a:extLst>
              <a:ext uri="{FF2B5EF4-FFF2-40B4-BE49-F238E27FC236}">
                <a16:creationId xmlns:a16="http://schemas.microsoft.com/office/drawing/2014/main" id="{7762E069-32C0-4698-A2E7-5E2E5F1B01C2}"/>
              </a:ext>
            </a:extLst>
          </p:cNvPr>
          <p:cNvPicPr>
            <a:picLocks noChangeAspect="1"/>
          </p:cNvPicPr>
          <p:nvPr/>
        </p:nvPicPr>
        <p:blipFill>
          <a:blip r:embed="rId4"/>
          <a:stretch>
            <a:fillRect/>
          </a:stretch>
        </p:blipFill>
        <p:spPr>
          <a:xfrm>
            <a:off x="10106249" y="3361451"/>
            <a:ext cx="162249" cy="16224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E1651350-85BF-4DEF-8BC8-AC1B6AB7670B}"/>
              </a:ext>
            </a:extLst>
          </p:cNvPr>
          <p:cNvPicPr>
            <a:picLocks noChangeAspect="1"/>
          </p:cNvPicPr>
          <p:nvPr/>
        </p:nvPicPr>
        <p:blipFill>
          <a:blip r:embed="rId4"/>
          <a:stretch>
            <a:fillRect/>
          </a:stretch>
        </p:blipFill>
        <p:spPr>
          <a:xfrm>
            <a:off x="7120276" y="2967142"/>
            <a:ext cx="162249" cy="162249"/>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F3BBB0AA-559B-42C6-B7F1-8921AFFF4E83}"/>
              </a:ext>
            </a:extLst>
          </p:cNvPr>
          <p:cNvPicPr>
            <a:picLocks noChangeAspect="1"/>
          </p:cNvPicPr>
          <p:nvPr/>
        </p:nvPicPr>
        <p:blipFill>
          <a:blip r:embed="rId4"/>
          <a:stretch>
            <a:fillRect/>
          </a:stretch>
        </p:blipFill>
        <p:spPr>
          <a:xfrm>
            <a:off x="8439893" y="2972418"/>
            <a:ext cx="162249" cy="162249"/>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525C2268-CBCB-404B-93B6-0352BE696CC8}"/>
              </a:ext>
            </a:extLst>
          </p:cNvPr>
          <p:cNvPicPr>
            <a:picLocks noChangeAspect="1"/>
          </p:cNvPicPr>
          <p:nvPr/>
        </p:nvPicPr>
        <p:blipFill>
          <a:blip r:embed="rId4"/>
          <a:stretch>
            <a:fillRect/>
          </a:stretch>
        </p:blipFill>
        <p:spPr>
          <a:xfrm>
            <a:off x="10106249" y="2972418"/>
            <a:ext cx="162249" cy="162249"/>
          </a:xfrm>
          <a:prstGeom prst="rect">
            <a:avLst/>
          </a:prstGeom>
        </p:spPr>
      </p:pic>
      <p:pic>
        <p:nvPicPr>
          <p:cNvPr id="115" name="Picture 114" descr="A close up of a logo&#10;&#10;Description automatically generated">
            <a:extLst>
              <a:ext uri="{FF2B5EF4-FFF2-40B4-BE49-F238E27FC236}">
                <a16:creationId xmlns:a16="http://schemas.microsoft.com/office/drawing/2014/main" id="{D3C54B58-7813-4BE4-BF18-7C33CC71C7A8}"/>
              </a:ext>
            </a:extLst>
          </p:cNvPr>
          <p:cNvPicPr>
            <a:picLocks noChangeAspect="1"/>
          </p:cNvPicPr>
          <p:nvPr/>
        </p:nvPicPr>
        <p:blipFill>
          <a:blip r:embed="rId4"/>
          <a:stretch>
            <a:fillRect/>
          </a:stretch>
        </p:blipFill>
        <p:spPr>
          <a:xfrm>
            <a:off x="8451345" y="3746285"/>
            <a:ext cx="162249" cy="162249"/>
          </a:xfrm>
          <a:prstGeom prst="rect">
            <a:avLst/>
          </a:prstGeom>
        </p:spPr>
      </p:pic>
      <p:pic>
        <p:nvPicPr>
          <p:cNvPr id="116" name="Picture 115" descr="A close up of a logo&#10;&#10;Description automatically generated">
            <a:extLst>
              <a:ext uri="{FF2B5EF4-FFF2-40B4-BE49-F238E27FC236}">
                <a16:creationId xmlns:a16="http://schemas.microsoft.com/office/drawing/2014/main" id="{EE3E8340-1592-445B-98D0-1AAEF1E7836D}"/>
              </a:ext>
            </a:extLst>
          </p:cNvPr>
          <p:cNvPicPr>
            <a:picLocks noChangeAspect="1"/>
          </p:cNvPicPr>
          <p:nvPr/>
        </p:nvPicPr>
        <p:blipFill>
          <a:blip r:embed="rId4"/>
          <a:stretch>
            <a:fillRect/>
          </a:stretch>
        </p:blipFill>
        <p:spPr>
          <a:xfrm>
            <a:off x="8458898" y="3962927"/>
            <a:ext cx="162249" cy="162249"/>
          </a:xfrm>
          <a:prstGeom prst="rect">
            <a:avLst/>
          </a:prstGeom>
        </p:spPr>
      </p:pic>
      <p:pic>
        <p:nvPicPr>
          <p:cNvPr id="117" name="Picture 116" descr="A close up of a logo&#10;&#10;Description automatically generated">
            <a:extLst>
              <a:ext uri="{FF2B5EF4-FFF2-40B4-BE49-F238E27FC236}">
                <a16:creationId xmlns:a16="http://schemas.microsoft.com/office/drawing/2014/main" id="{F2A7A53C-BE57-4709-A9E3-988386831439}"/>
              </a:ext>
            </a:extLst>
          </p:cNvPr>
          <p:cNvPicPr>
            <a:picLocks noChangeAspect="1"/>
          </p:cNvPicPr>
          <p:nvPr/>
        </p:nvPicPr>
        <p:blipFill>
          <a:blip r:embed="rId4"/>
          <a:stretch>
            <a:fillRect/>
          </a:stretch>
        </p:blipFill>
        <p:spPr>
          <a:xfrm>
            <a:off x="8455377" y="4152786"/>
            <a:ext cx="162249" cy="162249"/>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D6EEB28E-B796-4614-BAF8-1769B65140E7}"/>
              </a:ext>
            </a:extLst>
          </p:cNvPr>
          <p:cNvPicPr>
            <a:picLocks noChangeAspect="1"/>
          </p:cNvPicPr>
          <p:nvPr/>
        </p:nvPicPr>
        <p:blipFill>
          <a:blip r:embed="rId4"/>
          <a:stretch>
            <a:fillRect/>
          </a:stretch>
        </p:blipFill>
        <p:spPr>
          <a:xfrm>
            <a:off x="5474274" y="3930386"/>
            <a:ext cx="162249" cy="162249"/>
          </a:xfrm>
          <a:prstGeom prst="rect">
            <a:avLst/>
          </a:prstGeom>
        </p:spPr>
      </p:pic>
      <p:pic>
        <p:nvPicPr>
          <p:cNvPr id="119" name="Picture 118" descr="A close up of a logo&#10;&#10;Description automatically generated">
            <a:extLst>
              <a:ext uri="{FF2B5EF4-FFF2-40B4-BE49-F238E27FC236}">
                <a16:creationId xmlns:a16="http://schemas.microsoft.com/office/drawing/2014/main" id="{538C204B-EB9F-4681-A633-CBE0ED545DDB}"/>
              </a:ext>
            </a:extLst>
          </p:cNvPr>
          <p:cNvPicPr>
            <a:picLocks noChangeAspect="1"/>
          </p:cNvPicPr>
          <p:nvPr/>
        </p:nvPicPr>
        <p:blipFill>
          <a:blip r:embed="rId4"/>
          <a:stretch>
            <a:fillRect/>
          </a:stretch>
        </p:blipFill>
        <p:spPr>
          <a:xfrm>
            <a:off x="7133988" y="6529373"/>
            <a:ext cx="162249" cy="162249"/>
          </a:xfrm>
          <a:prstGeom prst="rect">
            <a:avLst/>
          </a:prstGeom>
          <a:solidFill>
            <a:schemeClr val="tx1"/>
          </a:solidFill>
        </p:spPr>
      </p:pic>
      <p:sp>
        <p:nvSpPr>
          <p:cNvPr id="120" name="TextBox 119">
            <a:extLst>
              <a:ext uri="{FF2B5EF4-FFF2-40B4-BE49-F238E27FC236}">
                <a16:creationId xmlns:a16="http://schemas.microsoft.com/office/drawing/2014/main" id="{3CC0343F-88B7-4FD5-A513-1435B3D9949B}"/>
              </a:ext>
            </a:extLst>
          </p:cNvPr>
          <p:cNvSpPr txBox="1"/>
          <p:nvPr/>
        </p:nvSpPr>
        <p:spPr>
          <a:xfrm>
            <a:off x="7382134" y="6542834"/>
            <a:ext cx="1548501" cy="153888"/>
          </a:xfrm>
          <a:prstGeom prst="rect">
            <a:avLst/>
          </a:prstGeom>
          <a:noFill/>
        </p:spPr>
        <p:txBody>
          <a:bodyPr wrap="none" lIns="0" tIns="0" rIns="0" bIns="0" rtlCol="0">
            <a:spAutoFit/>
          </a:bodyPr>
          <a:lstStyle/>
          <a:p>
            <a:pPr algn="l"/>
            <a:r>
              <a:rPr lang="en-GB" sz="1000"/>
              <a:t>No Explicit Master / Implied</a:t>
            </a:r>
          </a:p>
        </p:txBody>
      </p:sp>
      <p:sp>
        <p:nvSpPr>
          <p:cNvPr id="121" name="Rectangle 120">
            <a:extLst>
              <a:ext uri="{FF2B5EF4-FFF2-40B4-BE49-F238E27FC236}">
                <a16:creationId xmlns:a16="http://schemas.microsoft.com/office/drawing/2014/main" id="{0F1DA06C-1746-4162-A69C-500B986B534D}"/>
              </a:ext>
            </a:extLst>
          </p:cNvPr>
          <p:cNvSpPr/>
          <p:nvPr/>
        </p:nvSpPr>
        <p:spPr bwMode="auto">
          <a:xfrm>
            <a:off x="308063" y="4929578"/>
            <a:ext cx="11329965" cy="1369086"/>
          </a:xfrm>
          <a:prstGeom prst="rect">
            <a:avLst/>
          </a:prstGeom>
          <a:noFill/>
          <a:ln w="28575" cap="flat" cmpd="sng" algn="ctr">
            <a:solidFill>
              <a:srgbClr val="3366CC"/>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22" name="Rounded Rectangle 175">
            <a:extLst>
              <a:ext uri="{FF2B5EF4-FFF2-40B4-BE49-F238E27FC236}">
                <a16:creationId xmlns:a16="http://schemas.microsoft.com/office/drawing/2014/main" id="{C8BD2EB7-6F91-44D6-984C-46AAF292F345}"/>
              </a:ext>
            </a:extLst>
          </p:cNvPr>
          <p:cNvSpPr/>
          <p:nvPr/>
        </p:nvSpPr>
        <p:spPr bwMode="auto">
          <a:xfrm>
            <a:off x="10735848" y="611954"/>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3" name="Rounded Rectangle 175">
            <a:extLst>
              <a:ext uri="{FF2B5EF4-FFF2-40B4-BE49-F238E27FC236}">
                <a16:creationId xmlns:a16="http://schemas.microsoft.com/office/drawing/2014/main" id="{AFD0A859-C1DD-44D7-A86E-C2C7FD827172}"/>
              </a:ext>
            </a:extLst>
          </p:cNvPr>
          <p:cNvSpPr/>
          <p:nvPr/>
        </p:nvSpPr>
        <p:spPr bwMode="auto">
          <a:xfrm>
            <a:off x="9797604" y="602672"/>
            <a:ext cx="876321" cy="569391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4" name="Rounded Rectangle 175">
            <a:extLst>
              <a:ext uri="{FF2B5EF4-FFF2-40B4-BE49-F238E27FC236}">
                <a16:creationId xmlns:a16="http://schemas.microsoft.com/office/drawing/2014/main" id="{E7787AF1-469C-464F-A3CD-A1936CBD5321}"/>
              </a:ext>
            </a:extLst>
          </p:cNvPr>
          <p:cNvSpPr/>
          <p:nvPr/>
        </p:nvSpPr>
        <p:spPr bwMode="auto">
          <a:xfrm>
            <a:off x="8877832" y="611955"/>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a:solidFill>
                <a:schemeClr val="bg1"/>
              </a:solidFill>
              <a:latin typeface="Arial" charset="0"/>
              <a:ea typeface="ＭＳ Ｐゴシック" pitchFamily="48" charset="-128"/>
            </a:endParaRPr>
          </a:p>
        </p:txBody>
      </p:sp>
      <p:sp>
        <p:nvSpPr>
          <p:cNvPr id="125" name="Rounded Rectangle 175">
            <a:extLst>
              <a:ext uri="{FF2B5EF4-FFF2-40B4-BE49-F238E27FC236}">
                <a16:creationId xmlns:a16="http://schemas.microsoft.com/office/drawing/2014/main" id="{C571A6F9-4FC8-45B1-B0AA-75A02332E113}"/>
              </a:ext>
            </a:extLst>
          </p:cNvPr>
          <p:cNvSpPr/>
          <p:nvPr/>
        </p:nvSpPr>
        <p:spPr bwMode="auto">
          <a:xfrm>
            <a:off x="7943398" y="611955"/>
            <a:ext cx="876321" cy="568495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26" name="Rounded Rectangle 175">
            <a:extLst>
              <a:ext uri="{FF2B5EF4-FFF2-40B4-BE49-F238E27FC236}">
                <a16:creationId xmlns:a16="http://schemas.microsoft.com/office/drawing/2014/main" id="{FACCAD12-F97F-47A1-B03E-E6154E316BA4}"/>
              </a:ext>
            </a:extLst>
          </p:cNvPr>
          <p:cNvSpPr/>
          <p:nvPr/>
        </p:nvSpPr>
        <p:spPr bwMode="auto">
          <a:xfrm>
            <a:off x="7010143" y="612372"/>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27" name="Straight Arrow Connector 126">
            <a:extLst>
              <a:ext uri="{FF2B5EF4-FFF2-40B4-BE49-F238E27FC236}">
                <a16:creationId xmlns:a16="http://schemas.microsoft.com/office/drawing/2014/main" id="{A27497E5-222B-4380-9B99-3C94C1B944B7}"/>
              </a:ext>
            </a:extLst>
          </p:cNvPr>
          <p:cNvCxnSpPr>
            <a:cxnSpLocks/>
          </p:cNvCxnSpPr>
          <p:nvPr/>
        </p:nvCxnSpPr>
        <p:spPr bwMode="auto">
          <a:xfrm flipV="1">
            <a:off x="4054479" y="3387578"/>
            <a:ext cx="0" cy="2774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28" name="Picture 127" descr="A close up of a logo&#10;&#10;Description automatically generated">
            <a:extLst>
              <a:ext uri="{FF2B5EF4-FFF2-40B4-BE49-F238E27FC236}">
                <a16:creationId xmlns:a16="http://schemas.microsoft.com/office/drawing/2014/main" id="{B6FC5B8E-0578-4D58-B34D-0ED3915CFEEB}"/>
              </a:ext>
            </a:extLst>
          </p:cNvPr>
          <p:cNvPicPr>
            <a:picLocks noChangeAspect="1"/>
          </p:cNvPicPr>
          <p:nvPr/>
        </p:nvPicPr>
        <p:blipFill>
          <a:blip r:embed="rId4"/>
          <a:stretch>
            <a:fillRect/>
          </a:stretch>
        </p:blipFill>
        <p:spPr>
          <a:xfrm>
            <a:off x="6325241" y="4122349"/>
            <a:ext cx="162249" cy="162249"/>
          </a:xfrm>
          <a:prstGeom prst="rect">
            <a:avLst/>
          </a:prstGeom>
        </p:spPr>
      </p:pic>
      <p:pic>
        <p:nvPicPr>
          <p:cNvPr id="129" name="Picture 128" descr="A close up of a logo&#10;&#10;Description automatically generated">
            <a:extLst>
              <a:ext uri="{FF2B5EF4-FFF2-40B4-BE49-F238E27FC236}">
                <a16:creationId xmlns:a16="http://schemas.microsoft.com/office/drawing/2014/main" id="{9CD1A497-FF85-462D-9DE7-DD8DDA6F93F7}"/>
              </a:ext>
            </a:extLst>
          </p:cNvPr>
          <p:cNvPicPr>
            <a:picLocks noChangeAspect="1"/>
          </p:cNvPicPr>
          <p:nvPr/>
        </p:nvPicPr>
        <p:blipFill>
          <a:blip r:embed="rId4"/>
          <a:stretch>
            <a:fillRect/>
          </a:stretch>
        </p:blipFill>
        <p:spPr>
          <a:xfrm>
            <a:off x="6325241" y="4336170"/>
            <a:ext cx="162249" cy="162249"/>
          </a:xfrm>
          <a:prstGeom prst="rect">
            <a:avLst/>
          </a:prstGeom>
        </p:spPr>
      </p:pic>
      <p:cxnSp>
        <p:nvCxnSpPr>
          <p:cNvPr id="130" name="Straight Arrow Connector 129">
            <a:extLst>
              <a:ext uri="{FF2B5EF4-FFF2-40B4-BE49-F238E27FC236}">
                <a16:creationId xmlns:a16="http://schemas.microsoft.com/office/drawing/2014/main" id="{4BF66804-FAB6-459A-8A21-560CB0317D1C}"/>
              </a:ext>
            </a:extLst>
          </p:cNvPr>
          <p:cNvCxnSpPr>
            <a:cxnSpLocks/>
          </p:cNvCxnSpPr>
          <p:nvPr/>
        </p:nvCxnSpPr>
        <p:spPr bwMode="auto">
          <a:xfrm flipV="1">
            <a:off x="6609254" y="2763551"/>
            <a:ext cx="9083" cy="299126"/>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9517C692-97AD-421F-B4A5-3C3A829289DB}"/>
              </a:ext>
            </a:extLst>
          </p:cNvPr>
          <p:cNvCxnSpPr>
            <a:cxnSpLocks/>
          </p:cNvCxnSpPr>
          <p:nvPr/>
        </p:nvCxnSpPr>
        <p:spPr bwMode="auto">
          <a:xfrm>
            <a:off x="7827107" y="2837218"/>
            <a:ext cx="0" cy="48370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A2E2DE75-4786-4FB7-A203-353142E575A3}"/>
              </a:ext>
            </a:extLst>
          </p:cNvPr>
          <p:cNvCxnSpPr>
            <a:cxnSpLocks/>
          </p:cNvCxnSpPr>
          <p:nvPr/>
        </p:nvCxnSpPr>
        <p:spPr bwMode="auto">
          <a:xfrm>
            <a:off x="7741990" y="2840774"/>
            <a:ext cx="12534" cy="682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A9CD88C7-F2E2-4909-B352-A14FDF093F70}"/>
              </a:ext>
            </a:extLst>
          </p:cNvPr>
          <p:cNvCxnSpPr>
            <a:cxnSpLocks/>
          </p:cNvCxnSpPr>
          <p:nvPr/>
        </p:nvCxnSpPr>
        <p:spPr bwMode="auto">
          <a:xfrm flipV="1">
            <a:off x="7654437" y="2781479"/>
            <a:ext cx="0" cy="47871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9F31594-B719-47CC-B8A3-1626F4CB861A}"/>
              </a:ext>
            </a:extLst>
          </p:cNvPr>
          <p:cNvCxnSpPr>
            <a:cxnSpLocks/>
          </p:cNvCxnSpPr>
          <p:nvPr/>
        </p:nvCxnSpPr>
        <p:spPr bwMode="auto">
          <a:xfrm flipV="1">
            <a:off x="7581499" y="2780206"/>
            <a:ext cx="0" cy="69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643E6C16-468E-455B-A4A6-49C2B6C5F0BE}"/>
              </a:ext>
            </a:extLst>
          </p:cNvPr>
          <p:cNvCxnSpPr>
            <a:cxnSpLocks/>
          </p:cNvCxnSpPr>
          <p:nvPr/>
        </p:nvCxnSpPr>
        <p:spPr bwMode="auto">
          <a:xfrm flipV="1">
            <a:off x="7842068" y="3425109"/>
            <a:ext cx="0" cy="23987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C8394451-36D7-4FAC-8416-35142B990C31}"/>
              </a:ext>
            </a:extLst>
          </p:cNvPr>
          <p:cNvCxnSpPr>
            <a:cxnSpLocks/>
          </p:cNvCxnSpPr>
          <p:nvPr/>
        </p:nvCxnSpPr>
        <p:spPr bwMode="auto">
          <a:xfrm>
            <a:off x="7670595" y="3450939"/>
            <a:ext cx="0" cy="2940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97B8AD7B-1870-4B73-9CF6-51EB3E961168}"/>
              </a:ext>
            </a:extLst>
          </p:cNvPr>
          <p:cNvCxnSpPr>
            <a:cxnSpLocks/>
          </p:cNvCxnSpPr>
          <p:nvPr/>
        </p:nvCxnSpPr>
        <p:spPr bwMode="auto">
          <a:xfrm flipV="1">
            <a:off x="7295528" y="2767238"/>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4A61C939-AFF8-4CA9-B156-8465036B7ED0}"/>
              </a:ext>
            </a:extLst>
          </p:cNvPr>
          <p:cNvCxnSpPr>
            <a:cxnSpLocks/>
          </p:cNvCxnSpPr>
          <p:nvPr/>
        </p:nvCxnSpPr>
        <p:spPr bwMode="auto">
          <a:xfrm>
            <a:off x="7407074" y="3495809"/>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108FE32E-D33D-4421-92F8-AE9B53A3D522}"/>
              </a:ext>
            </a:extLst>
          </p:cNvPr>
          <p:cNvCxnSpPr>
            <a:cxnSpLocks/>
          </p:cNvCxnSpPr>
          <p:nvPr/>
        </p:nvCxnSpPr>
        <p:spPr bwMode="auto">
          <a:xfrm>
            <a:off x="7402724" y="3492439"/>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FF2E61C0-AC25-4FBC-98E3-9A6EBC349B73}"/>
              </a:ext>
            </a:extLst>
          </p:cNvPr>
          <p:cNvCxnSpPr>
            <a:cxnSpLocks/>
          </p:cNvCxnSpPr>
          <p:nvPr/>
        </p:nvCxnSpPr>
        <p:spPr bwMode="auto">
          <a:xfrm>
            <a:off x="7400741" y="3486646"/>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A90BD0D0-399D-4B47-ADBE-BEAB0D5B026F}"/>
              </a:ext>
            </a:extLst>
          </p:cNvPr>
          <p:cNvCxnSpPr>
            <a:cxnSpLocks/>
          </p:cNvCxnSpPr>
          <p:nvPr/>
        </p:nvCxnSpPr>
        <p:spPr bwMode="auto">
          <a:xfrm>
            <a:off x="7399233" y="3483906"/>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51BAA0-FF1F-4AE1-B24D-203DCE360539}"/>
              </a:ext>
            </a:extLst>
          </p:cNvPr>
          <p:cNvCxnSpPr>
            <a:cxnSpLocks/>
          </p:cNvCxnSpPr>
          <p:nvPr/>
        </p:nvCxnSpPr>
        <p:spPr bwMode="auto">
          <a:xfrm>
            <a:off x="7069756" y="3317055"/>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BC21072F-98F8-4F94-92A0-614BDBF0F924}"/>
              </a:ext>
            </a:extLst>
          </p:cNvPr>
          <p:cNvCxnSpPr>
            <a:cxnSpLocks/>
          </p:cNvCxnSpPr>
          <p:nvPr/>
        </p:nvCxnSpPr>
        <p:spPr bwMode="auto">
          <a:xfrm>
            <a:off x="7076308" y="3316439"/>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02209A69-77EC-42D5-9596-C092BEFF2B5B}"/>
              </a:ext>
            </a:extLst>
          </p:cNvPr>
          <p:cNvCxnSpPr>
            <a:cxnSpLocks/>
          </p:cNvCxnSpPr>
          <p:nvPr/>
        </p:nvCxnSpPr>
        <p:spPr bwMode="auto">
          <a:xfrm>
            <a:off x="7065529" y="3310646"/>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A35FC025-5050-428A-BDBE-9127682AB0B4}"/>
              </a:ext>
            </a:extLst>
          </p:cNvPr>
          <p:cNvCxnSpPr>
            <a:cxnSpLocks/>
          </p:cNvCxnSpPr>
          <p:nvPr/>
        </p:nvCxnSpPr>
        <p:spPr bwMode="auto">
          <a:xfrm>
            <a:off x="7066469" y="3307906"/>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FE504BE8-B4B4-48AC-8A62-14890293D32A}"/>
              </a:ext>
            </a:extLst>
          </p:cNvPr>
          <p:cNvCxnSpPr>
            <a:cxnSpLocks/>
          </p:cNvCxnSpPr>
          <p:nvPr/>
        </p:nvCxnSpPr>
        <p:spPr bwMode="auto">
          <a:xfrm flipV="1">
            <a:off x="7065529" y="1749631"/>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grpSp>
        <p:nvGrpSpPr>
          <p:cNvPr id="147" name="Group 146">
            <a:extLst>
              <a:ext uri="{FF2B5EF4-FFF2-40B4-BE49-F238E27FC236}">
                <a16:creationId xmlns:a16="http://schemas.microsoft.com/office/drawing/2014/main" id="{0851FE35-D120-46C1-B0EA-2813FF9EABF2}"/>
              </a:ext>
            </a:extLst>
          </p:cNvPr>
          <p:cNvGrpSpPr/>
          <p:nvPr/>
        </p:nvGrpSpPr>
        <p:grpSpPr>
          <a:xfrm>
            <a:off x="2412389" y="612501"/>
            <a:ext cx="876321" cy="5684087"/>
            <a:chOff x="1663489" y="146160"/>
            <a:chExt cx="657241" cy="4274766"/>
          </a:xfrm>
        </p:grpSpPr>
        <p:sp>
          <p:nvSpPr>
            <p:cNvPr id="148" name="TextBox 147">
              <a:extLst>
                <a:ext uri="{FF2B5EF4-FFF2-40B4-BE49-F238E27FC236}">
                  <a16:creationId xmlns:a16="http://schemas.microsoft.com/office/drawing/2014/main" id="{0B398E44-DDCC-47FE-92E6-87A02A091536}"/>
                </a:ext>
              </a:extLst>
            </p:cNvPr>
            <p:cNvSpPr txBox="1"/>
            <p:nvPr/>
          </p:nvSpPr>
          <p:spPr>
            <a:xfrm>
              <a:off x="1847877" y="191785"/>
              <a:ext cx="355867" cy="178606"/>
            </a:xfrm>
            <a:prstGeom prst="rect">
              <a:avLst/>
            </a:prstGeom>
            <a:noFill/>
          </p:spPr>
          <p:txBody>
            <a:bodyPr wrap="none" lIns="0" tIns="0" rIns="0" bIns="0" rtlCol="0">
              <a:spAutoFit/>
            </a:bodyPr>
            <a:lstStyle/>
            <a:p>
              <a:pPr algn="l"/>
              <a:r>
                <a:rPr lang="en-GB" sz="800" b="1" dirty="0"/>
                <a:t>Products/</a:t>
              </a:r>
            </a:p>
            <a:p>
              <a:pPr algn="l"/>
              <a:r>
                <a:rPr lang="en-GB" sz="800" b="1" dirty="0"/>
                <a:t>Services</a:t>
              </a:r>
            </a:p>
          </p:txBody>
        </p:sp>
        <p:sp>
          <p:nvSpPr>
            <p:cNvPr id="149" name="Rounded Rectangle 175">
              <a:extLst>
                <a:ext uri="{FF2B5EF4-FFF2-40B4-BE49-F238E27FC236}">
                  <a16:creationId xmlns:a16="http://schemas.microsoft.com/office/drawing/2014/main" id="{FAE2B7A9-E172-4C63-8CE3-BCA4A18262A7}"/>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0" name="Rounded Rectangle 175">
            <a:extLst>
              <a:ext uri="{FF2B5EF4-FFF2-40B4-BE49-F238E27FC236}">
                <a16:creationId xmlns:a16="http://schemas.microsoft.com/office/drawing/2014/main" id="{3E92ED2F-85A9-4E5A-AE05-9DA404E1A41F}"/>
              </a:ext>
            </a:extLst>
          </p:cNvPr>
          <p:cNvSpPr/>
          <p:nvPr/>
        </p:nvSpPr>
        <p:spPr bwMode="auto">
          <a:xfrm>
            <a:off x="3333783" y="594440"/>
            <a:ext cx="876321" cy="5715657"/>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sp>
        <p:nvSpPr>
          <p:cNvPr id="151" name="Rounded Rectangle 175">
            <a:extLst>
              <a:ext uri="{FF2B5EF4-FFF2-40B4-BE49-F238E27FC236}">
                <a16:creationId xmlns:a16="http://schemas.microsoft.com/office/drawing/2014/main" id="{DED1093C-74FB-4A2C-9761-CD562261211A}"/>
              </a:ext>
            </a:extLst>
          </p:cNvPr>
          <p:cNvSpPr/>
          <p:nvPr/>
        </p:nvSpPr>
        <p:spPr bwMode="auto">
          <a:xfrm>
            <a:off x="5162726" y="602673"/>
            <a:ext cx="876321" cy="5693812"/>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nvGrpSpPr>
          <p:cNvPr id="152" name="Group 151">
            <a:extLst>
              <a:ext uri="{FF2B5EF4-FFF2-40B4-BE49-F238E27FC236}">
                <a16:creationId xmlns:a16="http://schemas.microsoft.com/office/drawing/2014/main" id="{6FA88CB8-4AFD-49C7-A6FC-FA97E1540D9D}"/>
              </a:ext>
            </a:extLst>
          </p:cNvPr>
          <p:cNvGrpSpPr/>
          <p:nvPr/>
        </p:nvGrpSpPr>
        <p:grpSpPr>
          <a:xfrm>
            <a:off x="4238315" y="594440"/>
            <a:ext cx="876320" cy="5702097"/>
            <a:chOff x="1663489" y="146160"/>
            <a:chExt cx="657241" cy="4274766"/>
          </a:xfrm>
        </p:grpSpPr>
        <p:sp>
          <p:nvSpPr>
            <p:cNvPr id="153" name="TextBox 152">
              <a:extLst>
                <a:ext uri="{FF2B5EF4-FFF2-40B4-BE49-F238E27FC236}">
                  <a16:creationId xmlns:a16="http://schemas.microsoft.com/office/drawing/2014/main" id="{F3C904B8-BFCD-4F16-B791-C0D559C0CBDD}"/>
                </a:ext>
              </a:extLst>
            </p:cNvPr>
            <p:cNvSpPr txBox="1"/>
            <p:nvPr/>
          </p:nvSpPr>
          <p:spPr>
            <a:xfrm>
              <a:off x="1693849" y="299025"/>
              <a:ext cx="49" cy="98626"/>
            </a:xfrm>
            <a:prstGeom prst="rect">
              <a:avLst/>
            </a:prstGeom>
            <a:noFill/>
          </p:spPr>
          <p:txBody>
            <a:bodyPr wrap="none" lIns="0" tIns="0" rIns="0" bIns="0" rtlCol="0">
              <a:spAutoFit/>
            </a:bodyPr>
            <a:lstStyle/>
            <a:p>
              <a:pPr algn="l"/>
              <a:endParaRPr lang="en-GB" sz="900"/>
            </a:p>
          </p:txBody>
        </p:sp>
        <p:sp>
          <p:nvSpPr>
            <p:cNvPr id="154" name="Rounded Rectangle 175">
              <a:extLst>
                <a:ext uri="{FF2B5EF4-FFF2-40B4-BE49-F238E27FC236}">
                  <a16:creationId xmlns:a16="http://schemas.microsoft.com/office/drawing/2014/main" id="{E443FDA2-8E84-48E3-A72D-C6324E16E321}"/>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grpSp>
      <p:sp>
        <p:nvSpPr>
          <p:cNvPr id="155" name="Rounded Rectangle 175">
            <a:extLst>
              <a:ext uri="{FF2B5EF4-FFF2-40B4-BE49-F238E27FC236}">
                <a16:creationId xmlns:a16="http://schemas.microsoft.com/office/drawing/2014/main" id="{BFA46A7E-D1BF-477A-AA59-36DED247D588}"/>
              </a:ext>
            </a:extLst>
          </p:cNvPr>
          <p:cNvSpPr/>
          <p:nvPr/>
        </p:nvSpPr>
        <p:spPr bwMode="auto">
          <a:xfrm>
            <a:off x="6079729" y="612501"/>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err="1">
              <a:solidFill>
                <a:schemeClr val="bg1"/>
              </a:solidFill>
              <a:latin typeface="Arial" charset="0"/>
              <a:ea typeface="ＭＳ Ｐゴシック" pitchFamily="48" charset="-128"/>
            </a:endParaRPr>
          </a:p>
        </p:txBody>
      </p:sp>
      <p:cxnSp>
        <p:nvCxnSpPr>
          <p:cNvPr id="156" name="Straight Arrow Connector 155">
            <a:extLst>
              <a:ext uri="{FF2B5EF4-FFF2-40B4-BE49-F238E27FC236}">
                <a16:creationId xmlns:a16="http://schemas.microsoft.com/office/drawing/2014/main" id="{541671F0-6BF5-452E-9CED-498E32498F43}"/>
              </a:ext>
            </a:extLst>
          </p:cNvPr>
          <p:cNvCxnSpPr>
            <a:cxnSpLocks/>
          </p:cNvCxnSpPr>
          <p:nvPr/>
        </p:nvCxnSpPr>
        <p:spPr bwMode="auto">
          <a:xfrm>
            <a:off x="7688800" y="5243997"/>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D562F995-82A4-4884-BDF2-21CCDB337CFB}"/>
              </a:ext>
            </a:extLst>
          </p:cNvPr>
          <p:cNvCxnSpPr>
            <a:cxnSpLocks/>
          </p:cNvCxnSpPr>
          <p:nvPr/>
        </p:nvCxnSpPr>
        <p:spPr bwMode="auto">
          <a:xfrm>
            <a:off x="5951898" y="2811213"/>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Straight Arrow Connector 157">
            <a:extLst>
              <a:ext uri="{FF2B5EF4-FFF2-40B4-BE49-F238E27FC236}">
                <a16:creationId xmlns:a16="http://schemas.microsoft.com/office/drawing/2014/main" id="{6E9E22AF-B19F-4C53-99DE-68B2062F7276}"/>
              </a:ext>
            </a:extLst>
          </p:cNvPr>
          <p:cNvCxnSpPr>
            <a:cxnSpLocks/>
          </p:cNvCxnSpPr>
          <p:nvPr/>
        </p:nvCxnSpPr>
        <p:spPr bwMode="auto">
          <a:xfrm>
            <a:off x="5856648" y="2806462"/>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759937AC-F7E6-4CB7-8F21-C3E3541F54DD}"/>
              </a:ext>
            </a:extLst>
          </p:cNvPr>
          <p:cNvCxnSpPr>
            <a:cxnSpLocks/>
          </p:cNvCxnSpPr>
          <p:nvPr/>
        </p:nvCxnSpPr>
        <p:spPr bwMode="auto">
          <a:xfrm flipV="1">
            <a:off x="5368312" y="2770737"/>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4EF93FC7-4F1F-4915-A74C-C7C23A752529}"/>
              </a:ext>
            </a:extLst>
          </p:cNvPr>
          <p:cNvCxnSpPr>
            <a:cxnSpLocks/>
          </p:cNvCxnSpPr>
          <p:nvPr/>
        </p:nvCxnSpPr>
        <p:spPr bwMode="auto">
          <a:xfrm flipV="1">
            <a:off x="5273062" y="2765986"/>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61" name="Picture 160" descr="A close up of a logo&#10;&#10;Description automatically generated">
            <a:extLst>
              <a:ext uri="{FF2B5EF4-FFF2-40B4-BE49-F238E27FC236}">
                <a16:creationId xmlns:a16="http://schemas.microsoft.com/office/drawing/2014/main" id="{8FE2C354-2C76-4299-A9CD-8108347AD77E}"/>
              </a:ext>
            </a:extLst>
          </p:cNvPr>
          <p:cNvPicPr>
            <a:picLocks noChangeAspect="1"/>
          </p:cNvPicPr>
          <p:nvPr/>
        </p:nvPicPr>
        <p:blipFill>
          <a:blip r:embed="rId4"/>
          <a:stretch>
            <a:fillRect/>
          </a:stretch>
        </p:blipFill>
        <p:spPr>
          <a:xfrm>
            <a:off x="5462209" y="2796989"/>
            <a:ext cx="162249" cy="162249"/>
          </a:xfrm>
          <a:prstGeom prst="rect">
            <a:avLst/>
          </a:prstGeom>
        </p:spPr>
      </p:pic>
      <p:cxnSp>
        <p:nvCxnSpPr>
          <p:cNvPr id="162" name="Straight Arrow Connector 161">
            <a:extLst>
              <a:ext uri="{FF2B5EF4-FFF2-40B4-BE49-F238E27FC236}">
                <a16:creationId xmlns:a16="http://schemas.microsoft.com/office/drawing/2014/main" id="{232E0059-0500-42CC-990B-6C5E6F58841E}"/>
              </a:ext>
            </a:extLst>
          </p:cNvPr>
          <p:cNvCxnSpPr>
            <a:cxnSpLocks/>
          </p:cNvCxnSpPr>
          <p:nvPr/>
        </p:nvCxnSpPr>
        <p:spPr bwMode="auto">
          <a:xfrm flipH="1" flipV="1">
            <a:off x="5204621" y="3402548"/>
            <a:ext cx="7100" cy="6134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9CF10047-7855-4085-B3FC-C33BE29F1942}"/>
              </a:ext>
            </a:extLst>
          </p:cNvPr>
          <p:cNvCxnSpPr>
            <a:cxnSpLocks/>
          </p:cNvCxnSpPr>
          <p:nvPr/>
        </p:nvCxnSpPr>
        <p:spPr bwMode="auto">
          <a:xfrm>
            <a:off x="5281460" y="3441062"/>
            <a:ext cx="11081" cy="62805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164" name="Rectangle 163">
            <a:extLst>
              <a:ext uri="{FF2B5EF4-FFF2-40B4-BE49-F238E27FC236}">
                <a16:creationId xmlns:a16="http://schemas.microsoft.com/office/drawing/2014/main" id="{CAA8FBC1-A78A-496D-A6BC-DD7CBD1C9282}"/>
              </a:ext>
            </a:extLst>
          </p:cNvPr>
          <p:cNvSpPr/>
          <p:nvPr/>
        </p:nvSpPr>
        <p:spPr bwMode="auto">
          <a:xfrm>
            <a:off x="5120201" y="4288875"/>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find more details about CRIS GIS Feed</a:t>
            </a:r>
          </a:p>
        </p:txBody>
      </p:sp>
      <p:cxnSp>
        <p:nvCxnSpPr>
          <p:cNvPr id="165" name="Straight Arrow Connector 164">
            <a:extLst>
              <a:ext uri="{FF2B5EF4-FFF2-40B4-BE49-F238E27FC236}">
                <a16:creationId xmlns:a16="http://schemas.microsoft.com/office/drawing/2014/main" id="{A35E09E9-656D-4966-ADAD-4B9EE3082D25}"/>
              </a:ext>
            </a:extLst>
          </p:cNvPr>
          <p:cNvCxnSpPr>
            <a:cxnSpLocks/>
          </p:cNvCxnSpPr>
          <p:nvPr/>
        </p:nvCxnSpPr>
        <p:spPr bwMode="auto">
          <a:xfrm>
            <a:off x="8676583" y="3282506"/>
            <a:ext cx="0" cy="5963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Straight Arrow Connector 165">
            <a:extLst>
              <a:ext uri="{FF2B5EF4-FFF2-40B4-BE49-F238E27FC236}">
                <a16:creationId xmlns:a16="http://schemas.microsoft.com/office/drawing/2014/main" id="{7518BBF4-5163-42FC-995E-1A28685B56B7}"/>
              </a:ext>
            </a:extLst>
          </p:cNvPr>
          <p:cNvCxnSpPr>
            <a:cxnSpLocks/>
          </p:cNvCxnSpPr>
          <p:nvPr/>
        </p:nvCxnSpPr>
        <p:spPr bwMode="auto">
          <a:xfrm>
            <a:off x="8289577" y="34339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D62CA04E-0D24-4C91-9267-A6BE65E24656}"/>
              </a:ext>
            </a:extLst>
          </p:cNvPr>
          <p:cNvCxnSpPr>
            <a:cxnSpLocks/>
          </p:cNvCxnSpPr>
          <p:nvPr/>
        </p:nvCxnSpPr>
        <p:spPr bwMode="auto">
          <a:xfrm flipH="1" flipV="1">
            <a:off x="8620225" y="3249199"/>
            <a:ext cx="4556" cy="59266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Straight Arrow Connector 167">
            <a:extLst>
              <a:ext uri="{FF2B5EF4-FFF2-40B4-BE49-F238E27FC236}">
                <a16:creationId xmlns:a16="http://schemas.microsoft.com/office/drawing/2014/main" id="{59FEFAE7-7EBE-425D-89F2-33BA02603F5C}"/>
              </a:ext>
            </a:extLst>
          </p:cNvPr>
          <p:cNvCxnSpPr>
            <a:cxnSpLocks/>
          </p:cNvCxnSpPr>
          <p:nvPr/>
        </p:nvCxnSpPr>
        <p:spPr bwMode="auto">
          <a:xfrm flipV="1">
            <a:off x="8216449" y="33958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AC399550-38C8-42FE-A002-1B8225AA8241}"/>
              </a:ext>
            </a:extLst>
          </p:cNvPr>
          <p:cNvCxnSpPr>
            <a:cxnSpLocks/>
          </p:cNvCxnSpPr>
          <p:nvPr/>
        </p:nvCxnSpPr>
        <p:spPr bwMode="auto">
          <a:xfrm>
            <a:off x="8138330" y="3420516"/>
            <a:ext cx="12672" cy="83021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0" name="Straight Arrow Connector 169">
            <a:extLst>
              <a:ext uri="{FF2B5EF4-FFF2-40B4-BE49-F238E27FC236}">
                <a16:creationId xmlns:a16="http://schemas.microsoft.com/office/drawing/2014/main" id="{12D8A957-1408-4B45-82FF-A14803D515BC}"/>
              </a:ext>
            </a:extLst>
          </p:cNvPr>
          <p:cNvCxnSpPr>
            <a:cxnSpLocks/>
          </p:cNvCxnSpPr>
          <p:nvPr/>
        </p:nvCxnSpPr>
        <p:spPr bwMode="auto">
          <a:xfrm flipH="1" flipV="1">
            <a:off x="8057936" y="3378582"/>
            <a:ext cx="12916" cy="840778"/>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8E1E2D47-CD62-4C9B-8521-F383887B149D}"/>
              </a:ext>
            </a:extLst>
          </p:cNvPr>
          <p:cNvCxnSpPr>
            <a:cxnSpLocks/>
          </p:cNvCxnSpPr>
          <p:nvPr/>
        </p:nvCxnSpPr>
        <p:spPr bwMode="auto">
          <a:xfrm>
            <a:off x="8413581" y="3450939"/>
            <a:ext cx="0" cy="60999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5DD5AF94-215F-452E-9286-EA2DF4C58D02}"/>
              </a:ext>
            </a:extLst>
          </p:cNvPr>
          <p:cNvCxnSpPr>
            <a:cxnSpLocks/>
          </p:cNvCxnSpPr>
          <p:nvPr/>
        </p:nvCxnSpPr>
        <p:spPr bwMode="auto">
          <a:xfrm flipV="1">
            <a:off x="8354101" y="3378583"/>
            <a:ext cx="0" cy="644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3DC446A8-6DAE-4FB0-871D-3B9601F85A0D}"/>
              </a:ext>
            </a:extLst>
          </p:cNvPr>
          <p:cNvCxnSpPr>
            <a:cxnSpLocks/>
          </p:cNvCxnSpPr>
          <p:nvPr/>
        </p:nvCxnSpPr>
        <p:spPr bwMode="auto">
          <a:xfrm flipV="1">
            <a:off x="8032626" y="1765500"/>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Arrow Connector 173">
            <a:extLst>
              <a:ext uri="{FF2B5EF4-FFF2-40B4-BE49-F238E27FC236}">
                <a16:creationId xmlns:a16="http://schemas.microsoft.com/office/drawing/2014/main" id="{E161199A-A915-481B-853D-D64740772787}"/>
              </a:ext>
            </a:extLst>
          </p:cNvPr>
          <p:cNvCxnSpPr>
            <a:cxnSpLocks/>
          </p:cNvCxnSpPr>
          <p:nvPr/>
        </p:nvCxnSpPr>
        <p:spPr bwMode="auto">
          <a:xfrm>
            <a:off x="8035348" y="3306028"/>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5" name="Straight Arrow Connector 174">
            <a:extLst>
              <a:ext uri="{FF2B5EF4-FFF2-40B4-BE49-F238E27FC236}">
                <a16:creationId xmlns:a16="http://schemas.microsoft.com/office/drawing/2014/main" id="{93D8FE6A-EF80-4D07-AFD3-ABA5AFD38F43}"/>
              </a:ext>
            </a:extLst>
          </p:cNvPr>
          <p:cNvCxnSpPr>
            <a:cxnSpLocks/>
          </p:cNvCxnSpPr>
          <p:nvPr/>
        </p:nvCxnSpPr>
        <p:spPr bwMode="auto">
          <a:xfrm>
            <a:off x="8041900" y="3305412"/>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Straight Arrow Connector 175">
            <a:extLst>
              <a:ext uri="{FF2B5EF4-FFF2-40B4-BE49-F238E27FC236}">
                <a16:creationId xmlns:a16="http://schemas.microsoft.com/office/drawing/2014/main" id="{746632A5-EF22-4634-9350-05DB5ED15E17}"/>
              </a:ext>
            </a:extLst>
          </p:cNvPr>
          <p:cNvCxnSpPr>
            <a:cxnSpLocks/>
          </p:cNvCxnSpPr>
          <p:nvPr/>
        </p:nvCxnSpPr>
        <p:spPr bwMode="auto">
          <a:xfrm>
            <a:off x="8031121" y="3299619"/>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Straight Arrow Connector 176">
            <a:extLst>
              <a:ext uri="{FF2B5EF4-FFF2-40B4-BE49-F238E27FC236}">
                <a16:creationId xmlns:a16="http://schemas.microsoft.com/office/drawing/2014/main" id="{DC19F1E3-7375-4A37-9844-53F005191092}"/>
              </a:ext>
            </a:extLst>
          </p:cNvPr>
          <p:cNvCxnSpPr>
            <a:cxnSpLocks/>
          </p:cNvCxnSpPr>
          <p:nvPr/>
        </p:nvCxnSpPr>
        <p:spPr bwMode="auto">
          <a:xfrm>
            <a:off x="8032061" y="3296879"/>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685CC2BD-F0B9-43E1-B8A7-DA704CE4FD33}"/>
              </a:ext>
            </a:extLst>
          </p:cNvPr>
          <p:cNvCxnSpPr>
            <a:cxnSpLocks/>
          </p:cNvCxnSpPr>
          <p:nvPr/>
        </p:nvCxnSpPr>
        <p:spPr bwMode="auto">
          <a:xfrm>
            <a:off x="8593889"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D886F346-C446-4D51-BD6D-01E912AD25D0}"/>
              </a:ext>
            </a:extLst>
          </p:cNvPr>
          <p:cNvCxnSpPr>
            <a:cxnSpLocks/>
          </p:cNvCxnSpPr>
          <p:nvPr/>
        </p:nvCxnSpPr>
        <p:spPr bwMode="auto">
          <a:xfrm>
            <a:off x="8752700"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0" name="Straight Arrow Connector 179">
            <a:extLst>
              <a:ext uri="{FF2B5EF4-FFF2-40B4-BE49-F238E27FC236}">
                <a16:creationId xmlns:a16="http://schemas.microsoft.com/office/drawing/2014/main" id="{57BED401-C73E-4D79-888E-D3BDBA85B7C9}"/>
              </a:ext>
            </a:extLst>
          </p:cNvPr>
          <p:cNvCxnSpPr>
            <a:cxnSpLocks/>
          </p:cNvCxnSpPr>
          <p:nvPr/>
        </p:nvCxnSpPr>
        <p:spPr bwMode="auto">
          <a:xfrm>
            <a:off x="8748350"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52279B02-5E5E-4E56-842C-59F074EBB761}"/>
              </a:ext>
            </a:extLst>
          </p:cNvPr>
          <p:cNvCxnSpPr>
            <a:cxnSpLocks/>
          </p:cNvCxnSpPr>
          <p:nvPr/>
        </p:nvCxnSpPr>
        <p:spPr bwMode="auto">
          <a:xfrm>
            <a:off x="8746367"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Arrow Connector 181">
            <a:extLst>
              <a:ext uri="{FF2B5EF4-FFF2-40B4-BE49-F238E27FC236}">
                <a16:creationId xmlns:a16="http://schemas.microsoft.com/office/drawing/2014/main" id="{A1AFF002-4E82-4675-B52D-D31E94946C77}"/>
              </a:ext>
            </a:extLst>
          </p:cNvPr>
          <p:cNvCxnSpPr>
            <a:cxnSpLocks/>
          </p:cNvCxnSpPr>
          <p:nvPr/>
        </p:nvCxnSpPr>
        <p:spPr bwMode="auto">
          <a:xfrm>
            <a:off x="8744859"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Straight Arrow Connector 182">
            <a:extLst>
              <a:ext uri="{FF2B5EF4-FFF2-40B4-BE49-F238E27FC236}">
                <a16:creationId xmlns:a16="http://schemas.microsoft.com/office/drawing/2014/main" id="{F04EC35C-6738-406A-8A93-7D27BF7C84B8}"/>
              </a:ext>
            </a:extLst>
          </p:cNvPr>
          <p:cNvCxnSpPr>
            <a:cxnSpLocks/>
          </p:cNvCxnSpPr>
          <p:nvPr/>
        </p:nvCxnSpPr>
        <p:spPr bwMode="auto">
          <a:xfrm>
            <a:off x="9525768" y="5233494"/>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DB24F5C4-8CAF-4EE9-9BA9-AF3D647FEAA2}"/>
              </a:ext>
            </a:extLst>
          </p:cNvPr>
          <p:cNvCxnSpPr>
            <a:cxnSpLocks/>
          </p:cNvCxnSpPr>
          <p:nvPr/>
        </p:nvCxnSpPr>
        <p:spPr bwMode="auto">
          <a:xfrm>
            <a:off x="9684579" y="3504374"/>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Straight Arrow Connector 184">
            <a:extLst>
              <a:ext uri="{FF2B5EF4-FFF2-40B4-BE49-F238E27FC236}">
                <a16:creationId xmlns:a16="http://schemas.microsoft.com/office/drawing/2014/main" id="{D068341B-232B-47A4-B4A1-5FBE84C9A13B}"/>
              </a:ext>
            </a:extLst>
          </p:cNvPr>
          <p:cNvCxnSpPr>
            <a:cxnSpLocks/>
          </p:cNvCxnSpPr>
          <p:nvPr/>
        </p:nvCxnSpPr>
        <p:spPr bwMode="auto">
          <a:xfrm>
            <a:off x="9680229" y="3501004"/>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Straight Arrow Connector 185">
            <a:extLst>
              <a:ext uri="{FF2B5EF4-FFF2-40B4-BE49-F238E27FC236}">
                <a16:creationId xmlns:a16="http://schemas.microsoft.com/office/drawing/2014/main" id="{403BBD80-42F5-4C3D-8ED7-E1C8B776FBCE}"/>
              </a:ext>
            </a:extLst>
          </p:cNvPr>
          <p:cNvCxnSpPr>
            <a:cxnSpLocks/>
          </p:cNvCxnSpPr>
          <p:nvPr/>
        </p:nvCxnSpPr>
        <p:spPr bwMode="auto">
          <a:xfrm>
            <a:off x="9678246" y="3495211"/>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Arrow Connector 186">
            <a:extLst>
              <a:ext uri="{FF2B5EF4-FFF2-40B4-BE49-F238E27FC236}">
                <a16:creationId xmlns:a16="http://schemas.microsoft.com/office/drawing/2014/main" id="{8FD14F50-8686-4B05-B1F7-ADAB377F9718}"/>
              </a:ext>
            </a:extLst>
          </p:cNvPr>
          <p:cNvCxnSpPr>
            <a:cxnSpLocks/>
          </p:cNvCxnSpPr>
          <p:nvPr/>
        </p:nvCxnSpPr>
        <p:spPr bwMode="auto">
          <a:xfrm>
            <a:off x="9676738" y="3492471"/>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Straight Arrow Connector 187">
            <a:extLst>
              <a:ext uri="{FF2B5EF4-FFF2-40B4-BE49-F238E27FC236}">
                <a16:creationId xmlns:a16="http://schemas.microsoft.com/office/drawing/2014/main" id="{3E8CD152-299E-4488-934E-DA6B40C71EEA}"/>
              </a:ext>
            </a:extLst>
          </p:cNvPr>
          <p:cNvCxnSpPr>
            <a:cxnSpLocks/>
          </p:cNvCxnSpPr>
          <p:nvPr/>
        </p:nvCxnSpPr>
        <p:spPr bwMode="auto">
          <a:xfrm>
            <a:off x="8985184" y="3282506"/>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9" name="Straight Arrow Connector 188">
            <a:extLst>
              <a:ext uri="{FF2B5EF4-FFF2-40B4-BE49-F238E27FC236}">
                <a16:creationId xmlns:a16="http://schemas.microsoft.com/office/drawing/2014/main" id="{B9F364FE-191B-43C4-9B31-0C0F0BFBACA3}"/>
              </a:ext>
            </a:extLst>
          </p:cNvPr>
          <p:cNvCxnSpPr>
            <a:cxnSpLocks/>
          </p:cNvCxnSpPr>
          <p:nvPr/>
        </p:nvCxnSpPr>
        <p:spPr bwMode="auto">
          <a:xfrm>
            <a:off x="8988785" y="3282506"/>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710D58AE-CDFF-44A0-B179-5EEB44301361}"/>
              </a:ext>
            </a:extLst>
          </p:cNvPr>
          <p:cNvCxnSpPr>
            <a:cxnSpLocks/>
          </p:cNvCxnSpPr>
          <p:nvPr/>
        </p:nvCxnSpPr>
        <p:spPr bwMode="auto">
          <a:xfrm>
            <a:off x="8965321" y="3282506"/>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A18F60A6-4D53-4783-AB6B-5DAC74C3DC25}"/>
              </a:ext>
            </a:extLst>
          </p:cNvPr>
          <p:cNvCxnSpPr>
            <a:cxnSpLocks/>
          </p:cNvCxnSpPr>
          <p:nvPr/>
        </p:nvCxnSpPr>
        <p:spPr bwMode="auto">
          <a:xfrm>
            <a:off x="8977459" y="3282506"/>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Arrow Connector 191">
            <a:extLst>
              <a:ext uri="{FF2B5EF4-FFF2-40B4-BE49-F238E27FC236}">
                <a16:creationId xmlns:a16="http://schemas.microsoft.com/office/drawing/2014/main" id="{308C4852-83B6-4868-BD34-A8C15D3DD94F}"/>
              </a:ext>
            </a:extLst>
          </p:cNvPr>
          <p:cNvCxnSpPr>
            <a:cxnSpLocks/>
          </p:cNvCxnSpPr>
          <p:nvPr/>
        </p:nvCxnSpPr>
        <p:spPr bwMode="auto">
          <a:xfrm>
            <a:off x="10433077"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3" name="Straight Arrow Connector 192">
            <a:extLst>
              <a:ext uri="{FF2B5EF4-FFF2-40B4-BE49-F238E27FC236}">
                <a16:creationId xmlns:a16="http://schemas.microsoft.com/office/drawing/2014/main" id="{CC07A86A-C0E9-426A-91FB-F8D11967EC57}"/>
              </a:ext>
            </a:extLst>
          </p:cNvPr>
          <p:cNvCxnSpPr>
            <a:cxnSpLocks/>
          </p:cNvCxnSpPr>
          <p:nvPr/>
        </p:nvCxnSpPr>
        <p:spPr bwMode="auto">
          <a:xfrm>
            <a:off x="10591888"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81D329C5-9037-4A88-B974-C5E6BFC23A42}"/>
              </a:ext>
            </a:extLst>
          </p:cNvPr>
          <p:cNvCxnSpPr>
            <a:cxnSpLocks/>
          </p:cNvCxnSpPr>
          <p:nvPr/>
        </p:nvCxnSpPr>
        <p:spPr bwMode="auto">
          <a:xfrm>
            <a:off x="10587538"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Straight Arrow Connector 194">
            <a:extLst>
              <a:ext uri="{FF2B5EF4-FFF2-40B4-BE49-F238E27FC236}">
                <a16:creationId xmlns:a16="http://schemas.microsoft.com/office/drawing/2014/main" id="{ED465C5F-82C4-4367-9E55-574845116FB1}"/>
              </a:ext>
            </a:extLst>
          </p:cNvPr>
          <p:cNvCxnSpPr>
            <a:cxnSpLocks/>
          </p:cNvCxnSpPr>
          <p:nvPr/>
        </p:nvCxnSpPr>
        <p:spPr bwMode="auto">
          <a:xfrm>
            <a:off x="10585555"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Arrow Connector 195">
            <a:extLst>
              <a:ext uri="{FF2B5EF4-FFF2-40B4-BE49-F238E27FC236}">
                <a16:creationId xmlns:a16="http://schemas.microsoft.com/office/drawing/2014/main" id="{3C104214-9053-46D6-A7B1-CA0E47191527}"/>
              </a:ext>
            </a:extLst>
          </p:cNvPr>
          <p:cNvCxnSpPr>
            <a:cxnSpLocks/>
          </p:cNvCxnSpPr>
          <p:nvPr/>
        </p:nvCxnSpPr>
        <p:spPr bwMode="auto">
          <a:xfrm>
            <a:off x="10584047"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87B695AB-649E-4C55-B687-E72A0F3D55F6}"/>
              </a:ext>
            </a:extLst>
          </p:cNvPr>
          <p:cNvCxnSpPr>
            <a:cxnSpLocks/>
          </p:cNvCxnSpPr>
          <p:nvPr/>
        </p:nvCxnSpPr>
        <p:spPr bwMode="auto">
          <a:xfrm>
            <a:off x="9892493" y="3283354"/>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Straight Arrow Connector 197">
            <a:extLst>
              <a:ext uri="{FF2B5EF4-FFF2-40B4-BE49-F238E27FC236}">
                <a16:creationId xmlns:a16="http://schemas.microsoft.com/office/drawing/2014/main" id="{52907EE8-CD94-4EB0-98E9-EEF9377C5012}"/>
              </a:ext>
            </a:extLst>
          </p:cNvPr>
          <p:cNvCxnSpPr>
            <a:cxnSpLocks/>
          </p:cNvCxnSpPr>
          <p:nvPr/>
        </p:nvCxnSpPr>
        <p:spPr bwMode="auto">
          <a:xfrm>
            <a:off x="9896094" y="3283354"/>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9" name="Straight Arrow Connector 198">
            <a:extLst>
              <a:ext uri="{FF2B5EF4-FFF2-40B4-BE49-F238E27FC236}">
                <a16:creationId xmlns:a16="http://schemas.microsoft.com/office/drawing/2014/main" id="{082BB528-50B7-4F86-BAA9-748A59312FDF}"/>
              </a:ext>
            </a:extLst>
          </p:cNvPr>
          <p:cNvCxnSpPr>
            <a:cxnSpLocks/>
          </p:cNvCxnSpPr>
          <p:nvPr/>
        </p:nvCxnSpPr>
        <p:spPr bwMode="auto">
          <a:xfrm>
            <a:off x="9872630" y="3283354"/>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D956282E-D863-4D37-9462-7CF525AB51FA}"/>
              </a:ext>
            </a:extLst>
          </p:cNvPr>
          <p:cNvCxnSpPr>
            <a:cxnSpLocks/>
          </p:cNvCxnSpPr>
          <p:nvPr/>
        </p:nvCxnSpPr>
        <p:spPr bwMode="auto">
          <a:xfrm>
            <a:off x="9884768" y="3283354"/>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E3A5B9E-368B-4B70-AB79-A1B2F8E65A35}"/>
              </a:ext>
            </a:extLst>
          </p:cNvPr>
          <p:cNvCxnSpPr>
            <a:cxnSpLocks/>
          </p:cNvCxnSpPr>
          <p:nvPr/>
        </p:nvCxnSpPr>
        <p:spPr bwMode="auto">
          <a:xfrm flipV="1">
            <a:off x="10033014" y="2793049"/>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2" name="Straight Arrow Connector 201">
            <a:extLst>
              <a:ext uri="{FF2B5EF4-FFF2-40B4-BE49-F238E27FC236}">
                <a16:creationId xmlns:a16="http://schemas.microsoft.com/office/drawing/2014/main" id="{FA2B01DA-9C75-4E7F-B4AF-AA62DC4E2124}"/>
              </a:ext>
            </a:extLst>
          </p:cNvPr>
          <p:cNvCxnSpPr>
            <a:cxnSpLocks/>
          </p:cNvCxnSpPr>
          <p:nvPr/>
        </p:nvCxnSpPr>
        <p:spPr bwMode="auto">
          <a:xfrm>
            <a:off x="10852055" y="3449134"/>
            <a:ext cx="5194" cy="138631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65CE6D5E-776E-4290-ACA9-CB8C41F0FA83}"/>
              </a:ext>
            </a:extLst>
          </p:cNvPr>
          <p:cNvCxnSpPr>
            <a:cxnSpLocks/>
          </p:cNvCxnSpPr>
          <p:nvPr/>
        </p:nvCxnSpPr>
        <p:spPr bwMode="auto">
          <a:xfrm>
            <a:off x="10980298" y="3242725"/>
            <a:ext cx="27079" cy="1601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4" name="Straight Arrow Connector 203">
            <a:extLst>
              <a:ext uri="{FF2B5EF4-FFF2-40B4-BE49-F238E27FC236}">
                <a16:creationId xmlns:a16="http://schemas.microsoft.com/office/drawing/2014/main" id="{DCB41B2A-F93C-4AAA-8C7E-728098CAB671}"/>
              </a:ext>
            </a:extLst>
          </p:cNvPr>
          <p:cNvCxnSpPr>
            <a:cxnSpLocks/>
          </p:cNvCxnSpPr>
          <p:nvPr/>
        </p:nvCxnSpPr>
        <p:spPr bwMode="auto">
          <a:xfrm>
            <a:off x="11123951" y="3068821"/>
            <a:ext cx="12463" cy="177557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5" name="Straight Arrow Connector 204">
            <a:extLst>
              <a:ext uri="{FF2B5EF4-FFF2-40B4-BE49-F238E27FC236}">
                <a16:creationId xmlns:a16="http://schemas.microsoft.com/office/drawing/2014/main" id="{B44D00F2-FC7A-4BAA-81AF-6E7B718501DC}"/>
              </a:ext>
            </a:extLst>
          </p:cNvPr>
          <p:cNvCxnSpPr>
            <a:cxnSpLocks/>
          </p:cNvCxnSpPr>
          <p:nvPr/>
        </p:nvCxnSpPr>
        <p:spPr bwMode="auto">
          <a:xfrm flipH="1" flipV="1">
            <a:off x="10359959" y="3041368"/>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06" name="TextBox 205">
            <a:extLst>
              <a:ext uri="{FF2B5EF4-FFF2-40B4-BE49-F238E27FC236}">
                <a16:creationId xmlns:a16="http://schemas.microsoft.com/office/drawing/2014/main" id="{4368DAD9-892C-4DD2-B7C3-05F11E7133A0}"/>
              </a:ext>
            </a:extLst>
          </p:cNvPr>
          <p:cNvSpPr txBox="1"/>
          <p:nvPr/>
        </p:nvSpPr>
        <p:spPr>
          <a:xfrm>
            <a:off x="2441296" y="6621969"/>
            <a:ext cx="403957" cy="138499"/>
          </a:xfrm>
          <a:prstGeom prst="rect">
            <a:avLst/>
          </a:prstGeom>
          <a:noFill/>
        </p:spPr>
        <p:txBody>
          <a:bodyPr wrap="none" lIns="0" tIns="0" rIns="0" bIns="0" rtlCol="0">
            <a:spAutoFit/>
          </a:bodyPr>
          <a:lstStyle/>
          <a:p>
            <a:pPr algn="l"/>
            <a:r>
              <a:rPr lang="en-GB" sz="900"/>
              <a:t>DB Link</a:t>
            </a:r>
          </a:p>
        </p:txBody>
      </p:sp>
      <p:cxnSp>
        <p:nvCxnSpPr>
          <p:cNvPr id="207" name="Straight Arrow Connector 206">
            <a:extLst>
              <a:ext uri="{FF2B5EF4-FFF2-40B4-BE49-F238E27FC236}">
                <a16:creationId xmlns:a16="http://schemas.microsoft.com/office/drawing/2014/main" id="{CDDC412F-5B62-46E1-9954-D6BAC1AFBC77}"/>
              </a:ext>
            </a:extLst>
          </p:cNvPr>
          <p:cNvCxnSpPr>
            <a:cxnSpLocks/>
          </p:cNvCxnSpPr>
          <p:nvPr/>
        </p:nvCxnSpPr>
        <p:spPr bwMode="auto">
          <a:xfrm>
            <a:off x="3302518" y="6705965"/>
            <a:ext cx="602621" cy="0"/>
          </a:xfrm>
          <a:prstGeom prst="straightConnector1">
            <a:avLst/>
          </a:prstGeom>
          <a:ln w="9525" cap="flat" cmpd="sng" algn="ctr">
            <a:solidFill>
              <a:srgbClr val="FA4616"/>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Straight Arrow Connector 207">
            <a:extLst>
              <a:ext uri="{FF2B5EF4-FFF2-40B4-BE49-F238E27FC236}">
                <a16:creationId xmlns:a16="http://schemas.microsoft.com/office/drawing/2014/main" id="{340F1C4E-4DA5-4356-A368-231B83C170CA}"/>
              </a:ext>
            </a:extLst>
          </p:cNvPr>
          <p:cNvCxnSpPr>
            <a:cxnSpLocks/>
          </p:cNvCxnSpPr>
          <p:nvPr/>
        </p:nvCxnSpPr>
        <p:spPr bwMode="auto">
          <a:xfrm flipV="1">
            <a:off x="3302518" y="6561142"/>
            <a:ext cx="602621" cy="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B2844E6E-1AA1-40FE-A693-008163160F0F}"/>
              </a:ext>
            </a:extLst>
          </p:cNvPr>
          <p:cNvCxnSpPr>
            <a:cxnSpLocks/>
          </p:cNvCxnSpPr>
          <p:nvPr/>
        </p:nvCxnSpPr>
        <p:spPr bwMode="auto">
          <a:xfrm flipV="1">
            <a:off x="1758776" y="6572759"/>
            <a:ext cx="602621" cy="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0" name="Straight Arrow Connector 209">
            <a:extLst>
              <a:ext uri="{FF2B5EF4-FFF2-40B4-BE49-F238E27FC236}">
                <a16:creationId xmlns:a16="http://schemas.microsoft.com/office/drawing/2014/main" id="{3E558965-141A-42B5-B803-A7F7CB3ED1CA}"/>
              </a:ext>
            </a:extLst>
          </p:cNvPr>
          <p:cNvCxnSpPr>
            <a:cxnSpLocks/>
          </p:cNvCxnSpPr>
          <p:nvPr/>
        </p:nvCxnSpPr>
        <p:spPr bwMode="auto">
          <a:xfrm flipV="1">
            <a:off x="1757668" y="6714052"/>
            <a:ext cx="602621" cy="1"/>
          </a:xfrm>
          <a:prstGeom prst="straightConnector1">
            <a:avLst/>
          </a:prstGeom>
          <a:ln w="9525" cap="flat" cmpd="sng" algn="ctr">
            <a:solidFill>
              <a:srgbClr val="00148C"/>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1" name="Straight Arrow Connector 210">
            <a:extLst>
              <a:ext uri="{FF2B5EF4-FFF2-40B4-BE49-F238E27FC236}">
                <a16:creationId xmlns:a16="http://schemas.microsoft.com/office/drawing/2014/main" id="{10DAD3C9-2F2D-4473-8C58-1F5BB8DF3EE3}"/>
              </a:ext>
            </a:extLst>
          </p:cNvPr>
          <p:cNvCxnSpPr>
            <a:cxnSpLocks/>
          </p:cNvCxnSpPr>
          <p:nvPr/>
        </p:nvCxnSpPr>
        <p:spPr bwMode="auto">
          <a:xfrm flipH="1" flipV="1">
            <a:off x="9446754" y="3050237"/>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2" name="Straight Arrow Connector 211">
            <a:extLst>
              <a:ext uri="{FF2B5EF4-FFF2-40B4-BE49-F238E27FC236}">
                <a16:creationId xmlns:a16="http://schemas.microsoft.com/office/drawing/2014/main" id="{3B5C9C7A-6514-4ADC-8690-9B258C6E2C3D}"/>
              </a:ext>
            </a:extLst>
          </p:cNvPr>
          <p:cNvCxnSpPr>
            <a:cxnSpLocks/>
          </p:cNvCxnSpPr>
          <p:nvPr/>
        </p:nvCxnSpPr>
        <p:spPr bwMode="auto">
          <a:xfrm flipH="1" flipV="1">
            <a:off x="7889895" y="3028435"/>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D7D7D9FE-9477-4D70-A0DE-5456744D6BE0}"/>
              </a:ext>
            </a:extLst>
          </p:cNvPr>
          <p:cNvCxnSpPr>
            <a:cxnSpLocks/>
          </p:cNvCxnSpPr>
          <p:nvPr/>
        </p:nvCxnSpPr>
        <p:spPr bwMode="auto">
          <a:xfrm flipH="1" flipV="1">
            <a:off x="8789018" y="3037576"/>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14" name="Rectangle 213">
            <a:extLst>
              <a:ext uri="{FF2B5EF4-FFF2-40B4-BE49-F238E27FC236}">
                <a16:creationId xmlns:a16="http://schemas.microsoft.com/office/drawing/2014/main" id="{6AA01645-0BF3-456A-9169-9D11EB51A0AD}"/>
              </a:ext>
            </a:extLst>
          </p:cNvPr>
          <p:cNvSpPr/>
          <p:nvPr/>
        </p:nvSpPr>
        <p:spPr bwMode="auto">
          <a:xfrm>
            <a:off x="10652653" y="2066402"/>
            <a:ext cx="948761" cy="937178"/>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details  Marketplace -</a:t>
            </a:r>
            <a:r>
              <a:rPr lang="en-US" sz="700">
                <a:solidFill>
                  <a:srgbClr val="000000"/>
                </a:solidFill>
                <a:cs typeface="Arial"/>
              </a:rPr>
              <a:t> Reimbursements for LC&amp;I, Small Business and Trade Partners via DSM.  Manual and Automated Flows</a:t>
            </a:r>
          </a:p>
        </p:txBody>
      </p:sp>
      <p:cxnSp>
        <p:nvCxnSpPr>
          <p:cNvPr id="215" name="Straight Arrow Connector 214">
            <a:extLst>
              <a:ext uri="{FF2B5EF4-FFF2-40B4-BE49-F238E27FC236}">
                <a16:creationId xmlns:a16="http://schemas.microsoft.com/office/drawing/2014/main" id="{3F69FB2F-5EE4-42A6-90BF-D5FCE7D6EBF9}"/>
              </a:ext>
            </a:extLst>
          </p:cNvPr>
          <p:cNvCxnSpPr>
            <a:cxnSpLocks/>
          </p:cNvCxnSpPr>
          <p:nvPr/>
        </p:nvCxnSpPr>
        <p:spPr bwMode="auto">
          <a:xfrm>
            <a:off x="3769734" y="1561040"/>
            <a:ext cx="4224" cy="191105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6" name="Straight Arrow Connector 215">
            <a:extLst>
              <a:ext uri="{FF2B5EF4-FFF2-40B4-BE49-F238E27FC236}">
                <a16:creationId xmlns:a16="http://schemas.microsoft.com/office/drawing/2014/main" id="{67EDD0B9-C2DC-466C-B134-75C94E3F1946}"/>
              </a:ext>
            </a:extLst>
          </p:cNvPr>
          <p:cNvCxnSpPr>
            <a:cxnSpLocks/>
          </p:cNvCxnSpPr>
          <p:nvPr/>
        </p:nvCxnSpPr>
        <p:spPr bwMode="auto">
          <a:xfrm>
            <a:off x="3909230" y="1780388"/>
            <a:ext cx="485" cy="146417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7" name="Straight Arrow Connector 216">
            <a:extLst>
              <a:ext uri="{FF2B5EF4-FFF2-40B4-BE49-F238E27FC236}">
                <a16:creationId xmlns:a16="http://schemas.microsoft.com/office/drawing/2014/main" id="{30A9997D-107B-4B9D-B28F-73D244057611}"/>
              </a:ext>
            </a:extLst>
          </p:cNvPr>
          <p:cNvCxnSpPr>
            <a:cxnSpLocks/>
          </p:cNvCxnSpPr>
          <p:nvPr/>
        </p:nvCxnSpPr>
        <p:spPr bwMode="auto">
          <a:xfrm flipH="1">
            <a:off x="6721618" y="3442528"/>
            <a:ext cx="3245" cy="23595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8" name="Straight Arrow Connector 217">
            <a:extLst>
              <a:ext uri="{FF2B5EF4-FFF2-40B4-BE49-F238E27FC236}">
                <a16:creationId xmlns:a16="http://schemas.microsoft.com/office/drawing/2014/main" id="{A56BA906-0A8C-4906-95A9-ADCFE5D2C405}"/>
              </a:ext>
            </a:extLst>
          </p:cNvPr>
          <p:cNvCxnSpPr>
            <a:cxnSpLocks/>
          </p:cNvCxnSpPr>
          <p:nvPr/>
        </p:nvCxnSpPr>
        <p:spPr bwMode="auto">
          <a:xfrm>
            <a:off x="6876421" y="3459482"/>
            <a:ext cx="9956" cy="101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9" name="Straight Arrow Connector 218">
            <a:extLst>
              <a:ext uri="{FF2B5EF4-FFF2-40B4-BE49-F238E27FC236}">
                <a16:creationId xmlns:a16="http://schemas.microsoft.com/office/drawing/2014/main" id="{6343A5CA-F891-4ACB-99B1-712765D3E01A}"/>
              </a:ext>
            </a:extLst>
          </p:cNvPr>
          <p:cNvCxnSpPr>
            <a:cxnSpLocks/>
          </p:cNvCxnSpPr>
          <p:nvPr/>
        </p:nvCxnSpPr>
        <p:spPr bwMode="auto">
          <a:xfrm>
            <a:off x="6622795" y="3278855"/>
            <a:ext cx="8109" cy="100066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0" name="Straight Arrow Connector 219">
            <a:extLst>
              <a:ext uri="{FF2B5EF4-FFF2-40B4-BE49-F238E27FC236}">
                <a16:creationId xmlns:a16="http://schemas.microsoft.com/office/drawing/2014/main" id="{9F1BDC17-D96E-4915-AA39-948ECD333BAC}"/>
              </a:ext>
            </a:extLst>
          </p:cNvPr>
          <p:cNvCxnSpPr>
            <a:cxnSpLocks/>
          </p:cNvCxnSpPr>
          <p:nvPr/>
        </p:nvCxnSpPr>
        <p:spPr bwMode="auto">
          <a:xfrm flipV="1">
            <a:off x="6538904" y="3236034"/>
            <a:ext cx="0" cy="96906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1" name="Straight Arrow Connector 220">
            <a:extLst>
              <a:ext uri="{FF2B5EF4-FFF2-40B4-BE49-F238E27FC236}">
                <a16:creationId xmlns:a16="http://schemas.microsoft.com/office/drawing/2014/main" id="{1298B392-49D2-4464-B2BF-2F4B46D9A819}"/>
              </a:ext>
            </a:extLst>
          </p:cNvPr>
          <p:cNvCxnSpPr>
            <a:cxnSpLocks/>
          </p:cNvCxnSpPr>
          <p:nvPr/>
        </p:nvCxnSpPr>
        <p:spPr bwMode="auto">
          <a:xfrm flipH="1" flipV="1">
            <a:off x="6928814" y="3435705"/>
            <a:ext cx="20281" cy="98058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Straight Arrow Connector 221">
            <a:extLst>
              <a:ext uri="{FF2B5EF4-FFF2-40B4-BE49-F238E27FC236}">
                <a16:creationId xmlns:a16="http://schemas.microsoft.com/office/drawing/2014/main" id="{FAA9CFC0-8778-4058-89C2-5649472A99E9}"/>
              </a:ext>
            </a:extLst>
          </p:cNvPr>
          <p:cNvCxnSpPr>
            <a:cxnSpLocks/>
          </p:cNvCxnSpPr>
          <p:nvPr/>
        </p:nvCxnSpPr>
        <p:spPr bwMode="auto">
          <a:xfrm flipH="1" flipV="1">
            <a:off x="6790786" y="3399384"/>
            <a:ext cx="2352" cy="2577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23" name="Rectangle 222">
            <a:extLst>
              <a:ext uri="{FF2B5EF4-FFF2-40B4-BE49-F238E27FC236}">
                <a16:creationId xmlns:a16="http://schemas.microsoft.com/office/drawing/2014/main" id="{A4FEAA94-A93F-43BA-B94C-83FA8F2C7EE2}"/>
              </a:ext>
            </a:extLst>
          </p:cNvPr>
          <p:cNvSpPr/>
          <p:nvPr/>
        </p:nvSpPr>
        <p:spPr bwMode="auto">
          <a:xfrm>
            <a:off x="4239990" y="1797960"/>
            <a:ext cx="917415" cy="482552"/>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end to en</a:t>
            </a:r>
            <a:r>
              <a:rPr lang="en-US" sz="700">
                <a:solidFill>
                  <a:srgbClr val="000000"/>
                </a:solidFill>
                <a:cs typeface="Arial"/>
              </a:rPr>
              <a:t>d process for Lead/Opportunity for all products</a:t>
            </a:r>
            <a:endParaRPr lang="en-US" sz="700">
              <a:solidFill>
                <a:srgbClr val="000000"/>
              </a:solidFill>
              <a:latin typeface="+mn-lt"/>
              <a:cs typeface="Arial"/>
            </a:endParaRPr>
          </a:p>
        </p:txBody>
      </p:sp>
      <p:sp>
        <p:nvSpPr>
          <p:cNvPr id="224" name="Rectangle 223">
            <a:extLst>
              <a:ext uri="{FF2B5EF4-FFF2-40B4-BE49-F238E27FC236}">
                <a16:creationId xmlns:a16="http://schemas.microsoft.com/office/drawing/2014/main" id="{3030E64F-9A02-40F9-B0F1-D6CE8AC967C7}"/>
              </a:ext>
            </a:extLst>
          </p:cNvPr>
          <p:cNvSpPr/>
          <p:nvPr/>
        </p:nvSpPr>
        <p:spPr bwMode="auto">
          <a:xfrm>
            <a:off x="5180801" y="1333642"/>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25" name="TextBox 224">
            <a:extLst>
              <a:ext uri="{FF2B5EF4-FFF2-40B4-BE49-F238E27FC236}">
                <a16:creationId xmlns:a16="http://schemas.microsoft.com/office/drawing/2014/main" id="{77142998-4B92-430A-85FD-A37152CCB847}"/>
              </a:ext>
            </a:extLst>
          </p:cNvPr>
          <p:cNvSpPr txBox="1"/>
          <p:nvPr/>
        </p:nvSpPr>
        <p:spPr>
          <a:xfrm rot="16200000">
            <a:off x="-241968" y="3156350"/>
            <a:ext cx="1356607" cy="256545"/>
          </a:xfrm>
          <a:prstGeom prst="rect">
            <a:avLst/>
          </a:prstGeom>
          <a:noFill/>
        </p:spPr>
        <p:txBody>
          <a:bodyPr wrap="square" rtlCol="0">
            <a:spAutoFit/>
          </a:bodyPr>
          <a:lstStyle/>
          <a:p>
            <a:pPr algn="ctr"/>
            <a:r>
              <a:rPr lang="en-IN" sz="1067" b="1">
                <a:solidFill>
                  <a:srgbClr val="000000"/>
                </a:solidFill>
                <a:latin typeface="Arial" panose="020B0604020202020204" pitchFamily="34" charset="0"/>
                <a:cs typeface="Arial" panose="020B0604020202020204" pitchFamily="34" charset="0"/>
              </a:rPr>
              <a:t>Applications</a:t>
            </a:r>
          </a:p>
        </p:txBody>
      </p:sp>
      <p:cxnSp>
        <p:nvCxnSpPr>
          <p:cNvPr id="226" name="Straight Arrow Connector 225">
            <a:extLst>
              <a:ext uri="{FF2B5EF4-FFF2-40B4-BE49-F238E27FC236}">
                <a16:creationId xmlns:a16="http://schemas.microsoft.com/office/drawing/2014/main" id="{3249576A-9AC3-4CAA-A887-55787865981F}"/>
              </a:ext>
            </a:extLst>
          </p:cNvPr>
          <p:cNvCxnSpPr>
            <a:cxnSpLocks/>
          </p:cNvCxnSpPr>
          <p:nvPr/>
        </p:nvCxnSpPr>
        <p:spPr bwMode="auto">
          <a:xfrm flipH="1">
            <a:off x="6193630" y="1565112"/>
            <a:ext cx="6108" cy="1112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7" name="Straight Arrow Connector 226">
            <a:extLst>
              <a:ext uri="{FF2B5EF4-FFF2-40B4-BE49-F238E27FC236}">
                <a16:creationId xmlns:a16="http://schemas.microsoft.com/office/drawing/2014/main" id="{82BC86E8-6B98-4758-B77A-A0C88D49FA7D}"/>
              </a:ext>
            </a:extLst>
          </p:cNvPr>
          <p:cNvCxnSpPr>
            <a:cxnSpLocks/>
          </p:cNvCxnSpPr>
          <p:nvPr/>
        </p:nvCxnSpPr>
        <p:spPr bwMode="auto">
          <a:xfrm flipH="1">
            <a:off x="6263531" y="1704630"/>
            <a:ext cx="8992" cy="990027"/>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8" name="Straight Arrow Connector 227">
            <a:extLst>
              <a:ext uri="{FF2B5EF4-FFF2-40B4-BE49-F238E27FC236}">
                <a16:creationId xmlns:a16="http://schemas.microsoft.com/office/drawing/2014/main" id="{EC71175D-5B17-49AB-B2E0-83B2EAEF0644}"/>
              </a:ext>
            </a:extLst>
          </p:cNvPr>
          <p:cNvCxnSpPr>
            <a:cxnSpLocks/>
            <a:endCxn id="102" idx="1"/>
          </p:cNvCxnSpPr>
          <p:nvPr/>
        </p:nvCxnSpPr>
        <p:spPr bwMode="auto">
          <a:xfrm flipH="1">
            <a:off x="7356048" y="1550655"/>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Straight Arrow Connector 228">
            <a:extLst>
              <a:ext uri="{FF2B5EF4-FFF2-40B4-BE49-F238E27FC236}">
                <a16:creationId xmlns:a16="http://schemas.microsoft.com/office/drawing/2014/main" id="{0DC6DCDB-19E8-4E13-BC8D-29D55B18A5B3}"/>
              </a:ext>
            </a:extLst>
          </p:cNvPr>
          <p:cNvCxnSpPr>
            <a:cxnSpLocks/>
          </p:cNvCxnSpPr>
          <p:nvPr/>
        </p:nvCxnSpPr>
        <p:spPr bwMode="auto">
          <a:xfrm flipH="1">
            <a:off x="7417181" y="1673821"/>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Straight Arrow Connector 229">
            <a:extLst>
              <a:ext uri="{FF2B5EF4-FFF2-40B4-BE49-F238E27FC236}">
                <a16:creationId xmlns:a16="http://schemas.microsoft.com/office/drawing/2014/main" id="{A00B40C7-0135-402C-AA41-4DDFD393565D}"/>
              </a:ext>
            </a:extLst>
          </p:cNvPr>
          <p:cNvCxnSpPr>
            <a:cxnSpLocks/>
          </p:cNvCxnSpPr>
          <p:nvPr/>
        </p:nvCxnSpPr>
        <p:spPr bwMode="auto">
          <a:xfrm flipH="1">
            <a:off x="10423255" y="1578752"/>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1" name="Straight Arrow Connector 230">
            <a:extLst>
              <a:ext uri="{FF2B5EF4-FFF2-40B4-BE49-F238E27FC236}">
                <a16:creationId xmlns:a16="http://schemas.microsoft.com/office/drawing/2014/main" id="{8FD154E9-5A02-4A9E-AA09-27316ED0C57D}"/>
              </a:ext>
            </a:extLst>
          </p:cNvPr>
          <p:cNvCxnSpPr>
            <a:cxnSpLocks/>
          </p:cNvCxnSpPr>
          <p:nvPr/>
        </p:nvCxnSpPr>
        <p:spPr bwMode="auto">
          <a:xfrm flipH="1">
            <a:off x="10484388" y="1701918"/>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Straight Arrow Connector 231">
            <a:extLst>
              <a:ext uri="{FF2B5EF4-FFF2-40B4-BE49-F238E27FC236}">
                <a16:creationId xmlns:a16="http://schemas.microsoft.com/office/drawing/2014/main" id="{6C35113F-CDD7-4210-9F8B-4BA2DBCDE3B5}"/>
              </a:ext>
            </a:extLst>
          </p:cNvPr>
          <p:cNvCxnSpPr>
            <a:cxnSpLocks/>
          </p:cNvCxnSpPr>
          <p:nvPr/>
        </p:nvCxnSpPr>
        <p:spPr bwMode="auto">
          <a:xfrm flipH="1">
            <a:off x="9533312" y="1540751"/>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3" name="Straight Arrow Connector 232">
            <a:extLst>
              <a:ext uri="{FF2B5EF4-FFF2-40B4-BE49-F238E27FC236}">
                <a16:creationId xmlns:a16="http://schemas.microsoft.com/office/drawing/2014/main" id="{53C0982A-8204-4C52-A0E6-38304DCB41B8}"/>
              </a:ext>
            </a:extLst>
          </p:cNvPr>
          <p:cNvCxnSpPr>
            <a:cxnSpLocks/>
          </p:cNvCxnSpPr>
          <p:nvPr/>
        </p:nvCxnSpPr>
        <p:spPr bwMode="auto">
          <a:xfrm flipH="1">
            <a:off x="9594445" y="1663917"/>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4" name="Straight Arrow Connector 233">
            <a:extLst>
              <a:ext uri="{FF2B5EF4-FFF2-40B4-BE49-F238E27FC236}">
                <a16:creationId xmlns:a16="http://schemas.microsoft.com/office/drawing/2014/main" id="{E502E2FD-342F-4413-8F9C-34B3CC029AD7}"/>
              </a:ext>
            </a:extLst>
          </p:cNvPr>
          <p:cNvCxnSpPr>
            <a:cxnSpLocks/>
          </p:cNvCxnSpPr>
          <p:nvPr/>
        </p:nvCxnSpPr>
        <p:spPr bwMode="auto">
          <a:xfrm flipH="1">
            <a:off x="8260922" y="1545344"/>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Straight Arrow Connector 234">
            <a:extLst>
              <a:ext uri="{FF2B5EF4-FFF2-40B4-BE49-F238E27FC236}">
                <a16:creationId xmlns:a16="http://schemas.microsoft.com/office/drawing/2014/main" id="{00AF4D7F-0320-4E63-8805-2C56E240E266}"/>
              </a:ext>
            </a:extLst>
          </p:cNvPr>
          <p:cNvCxnSpPr>
            <a:cxnSpLocks/>
          </p:cNvCxnSpPr>
          <p:nvPr/>
        </p:nvCxnSpPr>
        <p:spPr bwMode="auto">
          <a:xfrm flipH="1">
            <a:off x="8322055" y="1668510"/>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2233E105-82B7-41CA-A519-6B3C08C80578}"/>
              </a:ext>
            </a:extLst>
          </p:cNvPr>
          <p:cNvSpPr/>
          <p:nvPr/>
        </p:nvSpPr>
        <p:spPr bwMode="auto">
          <a:xfrm>
            <a:off x="8200346" y="1340015"/>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align with Electric and Gas Ops Flows</a:t>
            </a:r>
          </a:p>
        </p:txBody>
      </p:sp>
      <p:sp>
        <p:nvSpPr>
          <p:cNvPr id="237" name="Rectangle 236">
            <a:extLst>
              <a:ext uri="{FF2B5EF4-FFF2-40B4-BE49-F238E27FC236}">
                <a16:creationId xmlns:a16="http://schemas.microsoft.com/office/drawing/2014/main" id="{79B5D5FD-A156-4926-BB84-11D747063406}"/>
              </a:ext>
            </a:extLst>
          </p:cNvPr>
          <p:cNvSpPr/>
          <p:nvPr/>
        </p:nvSpPr>
        <p:spPr bwMode="auto">
          <a:xfrm>
            <a:off x="8858890" y="1849324"/>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a:solidFill>
                  <a:srgbClr val="000000"/>
                </a:solidFill>
                <a:latin typeface="+mn-lt"/>
                <a:cs typeface="Arial"/>
              </a:rPr>
              <a:t>Need to add metering systems for input into CIS systems</a:t>
            </a:r>
          </a:p>
        </p:txBody>
      </p:sp>
      <p:sp>
        <p:nvSpPr>
          <p:cNvPr id="238" name="Oval 237">
            <a:extLst>
              <a:ext uri="{FF2B5EF4-FFF2-40B4-BE49-F238E27FC236}">
                <a16:creationId xmlns:a16="http://schemas.microsoft.com/office/drawing/2014/main" id="{461CB9B5-F279-4872-A571-9D6B34C3A6E5}"/>
              </a:ext>
            </a:extLst>
          </p:cNvPr>
          <p:cNvSpPr/>
          <p:nvPr/>
        </p:nvSpPr>
        <p:spPr bwMode="auto">
          <a:xfrm>
            <a:off x="8251215" y="5011882"/>
            <a:ext cx="267695" cy="253452"/>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4</a:t>
            </a:r>
          </a:p>
        </p:txBody>
      </p:sp>
      <p:sp>
        <p:nvSpPr>
          <p:cNvPr id="239" name="Oval 238">
            <a:extLst>
              <a:ext uri="{FF2B5EF4-FFF2-40B4-BE49-F238E27FC236}">
                <a16:creationId xmlns:a16="http://schemas.microsoft.com/office/drawing/2014/main" id="{0AD57EAA-38C0-4C44-B11A-E083299FC781}"/>
              </a:ext>
            </a:extLst>
          </p:cNvPr>
          <p:cNvSpPr/>
          <p:nvPr/>
        </p:nvSpPr>
        <p:spPr bwMode="auto">
          <a:xfrm>
            <a:off x="7503123" y="2243058"/>
            <a:ext cx="291513"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2b</a:t>
            </a:r>
          </a:p>
        </p:txBody>
      </p:sp>
      <p:sp>
        <p:nvSpPr>
          <p:cNvPr id="240" name="Oval 239">
            <a:extLst>
              <a:ext uri="{FF2B5EF4-FFF2-40B4-BE49-F238E27FC236}">
                <a16:creationId xmlns:a16="http://schemas.microsoft.com/office/drawing/2014/main" id="{284EE797-B582-4535-B40F-FC1AA724E5A8}"/>
              </a:ext>
            </a:extLst>
          </p:cNvPr>
          <p:cNvSpPr/>
          <p:nvPr/>
        </p:nvSpPr>
        <p:spPr bwMode="auto">
          <a:xfrm>
            <a:off x="2447134" y="1512613"/>
            <a:ext cx="250651" cy="236119"/>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cs typeface="Arial"/>
              </a:rPr>
              <a:t>1</a:t>
            </a:r>
          </a:p>
        </p:txBody>
      </p:sp>
      <p:sp>
        <p:nvSpPr>
          <p:cNvPr id="241" name="Oval 240">
            <a:extLst>
              <a:ext uri="{FF2B5EF4-FFF2-40B4-BE49-F238E27FC236}">
                <a16:creationId xmlns:a16="http://schemas.microsoft.com/office/drawing/2014/main" id="{3A7EBB27-B3CC-4871-8523-05F0FC1D904F}"/>
              </a:ext>
            </a:extLst>
          </p:cNvPr>
          <p:cNvSpPr/>
          <p:nvPr/>
        </p:nvSpPr>
        <p:spPr bwMode="auto">
          <a:xfrm>
            <a:off x="3974967" y="2183827"/>
            <a:ext cx="292840"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2a</a:t>
            </a:r>
          </a:p>
        </p:txBody>
      </p:sp>
      <p:sp>
        <p:nvSpPr>
          <p:cNvPr id="242" name="Oval 241">
            <a:extLst>
              <a:ext uri="{FF2B5EF4-FFF2-40B4-BE49-F238E27FC236}">
                <a16:creationId xmlns:a16="http://schemas.microsoft.com/office/drawing/2014/main" id="{6EB442DE-7DE3-42D7-BF18-2F26E168D237}"/>
              </a:ext>
            </a:extLst>
          </p:cNvPr>
          <p:cNvSpPr/>
          <p:nvPr/>
        </p:nvSpPr>
        <p:spPr bwMode="auto">
          <a:xfrm>
            <a:off x="6893342" y="1278476"/>
            <a:ext cx="285381" cy="286777"/>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a:solidFill>
                  <a:schemeClr val="bg1"/>
                </a:solidFill>
                <a:latin typeface="+mn-lt"/>
                <a:cs typeface="Arial"/>
              </a:rPr>
              <a:t>3</a:t>
            </a:r>
          </a:p>
        </p:txBody>
      </p:sp>
      <p:sp>
        <p:nvSpPr>
          <p:cNvPr id="243" name="Rectangle 242">
            <a:extLst>
              <a:ext uri="{FF2B5EF4-FFF2-40B4-BE49-F238E27FC236}">
                <a16:creationId xmlns:a16="http://schemas.microsoft.com/office/drawing/2014/main" id="{E1EBB490-E7D7-4EDC-B240-99B3C62FCD31}"/>
              </a:ext>
            </a:extLst>
          </p:cNvPr>
          <p:cNvSpPr/>
          <p:nvPr/>
        </p:nvSpPr>
        <p:spPr>
          <a:xfrm>
            <a:off x="9206568" y="6472724"/>
            <a:ext cx="3203146" cy="400110"/>
          </a:xfrm>
          <a:prstGeom prst="rect">
            <a:avLst/>
          </a:prstGeom>
        </p:spPr>
        <p:txBody>
          <a:bodyPr wrap="square">
            <a:spAutoFit/>
          </a:bodyPr>
          <a:lstStyle/>
          <a:p>
            <a:r>
              <a:rPr lang="en-GB" sz="1000" dirty="0"/>
              <a:t>Data mastered in multiple applications </a:t>
            </a:r>
          </a:p>
          <a:p>
            <a:r>
              <a:rPr lang="en-GB" sz="1000" dirty="0"/>
              <a:t>(This includes across all Jurisdictions)</a:t>
            </a:r>
          </a:p>
        </p:txBody>
      </p:sp>
      <p:pic>
        <p:nvPicPr>
          <p:cNvPr id="244" name="Picture 243" descr="A close up of a logo&#10;&#10;Description automatically generated">
            <a:extLst>
              <a:ext uri="{FF2B5EF4-FFF2-40B4-BE49-F238E27FC236}">
                <a16:creationId xmlns:a16="http://schemas.microsoft.com/office/drawing/2014/main" id="{83F4184C-1553-4C59-9CD7-993945619DAE}"/>
              </a:ext>
            </a:extLst>
          </p:cNvPr>
          <p:cNvPicPr>
            <a:picLocks noChangeAspect="1"/>
          </p:cNvPicPr>
          <p:nvPr/>
        </p:nvPicPr>
        <p:blipFill>
          <a:blip r:embed="rId4"/>
          <a:stretch>
            <a:fillRect/>
          </a:stretch>
        </p:blipFill>
        <p:spPr>
          <a:xfrm>
            <a:off x="9073710" y="6516569"/>
            <a:ext cx="196568" cy="196568"/>
          </a:xfrm>
          <a:prstGeom prst="rect">
            <a:avLst/>
          </a:prstGeom>
        </p:spPr>
      </p:pic>
      <p:sp>
        <p:nvSpPr>
          <p:cNvPr id="245" name="Title 3">
            <a:extLst>
              <a:ext uri="{FF2B5EF4-FFF2-40B4-BE49-F238E27FC236}">
                <a16:creationId xmlns:a16="http://schemas.microsoft.com/office/drawing/2014/main" id="{076F0FA0-12C8-48C6-8485-6BA5878C6EF5}"/>
              </a:ext>
            </a:extLst>
          </p:cNvPr>
          <p:cNvSpPr txBox="1">
            <a:spLocks/>
          </p:cNvSpPr>
          <p:nvPr/>
        </p:nvSpPr>
        <p:spPr>
          <a:xfrm>
            <a:off x="431631" y="84708"/>
            <a:ext cx="11652517" cy="369332"/>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Information Flow Analysis – where does Customer Energy Management play?</a:t>
            </a:r>
          </a:p>
        </p:txBody>
      </p:sp>
    </p:spTree>
    <p:extLst>
      <p:ext uri="{BB962C8B-B14F-4D97-AF65-F5344CB8AC3E}">
        <p14:creationId xmlns:p14="http://schemas.microsoft.com/office/powerpoint/2010/main" val="10731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Master Data Flows</a:t>
            </a:r>
          </a:p>
        </p:txBody>
      </p:sp>
      <p:pic>
        <p:nvPicPr>
          <p:cNvPr id="5" name="Picture 4">
            <a:extLst>
              <a:ext uri="{FF2B5EF4-FFF2-40B4-BE49-F238E27FC236}">
                <a16:creationId xmlns:a16="http://schemas.microsoft.com/office/drawing/2014/main" id="{D5CFCC9E-E74A-4A4A-9E7E-3660A56D557E}"/>
              </a:ext>
            </a:extLst>
          </p:cNvPr>
          <p:cNvPicPr>
            <a:picLocks noChangeAspect="1"/>
          </p:cNvPicPr>
          <p:nvPr/>
        </p:nvPicPr>
        <p:blipFill>
          <a:blip r:embed="rId2"/>
          <a:stretch>
            <a:fillRect/>
          </a:stretch>
        </p:blipFill>
        <p:spPr>
          <a:xfrm>
            <a:off x="3377702" y="69843"/>
            <a:ext cx="8663877" cy="6718313"/>
          </a:xfrm>
          <a:prstGeom prst="rect">
            <a:avLst/>
          </a:prstGeom>
        </p:spPr>
      </p:pic>
      <p:sp>
        <p:nvSpPr>
          <p:cNvPr id="7" name="TextBox 6">
            <a:extLst>
              <a:ext uri="{FF2B5EF4-FFF2-40B4-BE49-F238E27FC236}">
                <a16:creationId xmlns:a16="http://schemas.microsoft.com/office/drawing/2014/main" id="{AF2C44A2-51DF-44C1-ABAD-EEE5042F1815}"/>
              </a:ext>
            </a:extLst>
          </p:cNvPr>
          <p:cNvSpPr txBox="1"/>
          <p:nvPr/>
        </p:nvSpPr>
        <p:spPr>
          <a:xfrm>
            <a:off x="154368" y="2100622"/>
            <a:ext cx="2933216"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Sources for:</a:t>
            </a:r>
          </a:p>
          <a:p>
            <a:pPr marL="829870" lvl="1" indent="-285750">
              <a:buFont typeface="Arial" panose="020B0604020202020204" pitchFamily="34" charset="0"/>
              <a:buChar char="•"/>
            </a:pPr>
            <a:r>
              <a:rPr lang="en-US" sz="1400" dirty="0">
                <a:solidFill>
                  <a:schemeClr val="tx2">
                    <a:lumMod val="50000"/>
                  </a:schemeClr>
                </a:solidFill>
              </a:rPr>
              <a:t>Household level customer data</a:t>
            </a:r>
          </a:p>
          <a:p>
            <a:pPr marL="829870" lvl="1" indent="-285750">
              <a:buFont typeface="Arial" panose="020B0604020202020204" pitchFamily="34" charset="0"/>
              <a:buChar char="•"/>
            </a:pPr>
            <a:r>
              <a:rPr lang="en-US" sz="1400" dirty="0">
                <a:solidFill>
                  <a:schemeClr val="tx2">
                    <a:lumMod val="50000"/>
                  </a:schemeClr>
                </a:solidFill>
              </a:rPr>
              <a:t>Household load data</a:t>
            </a:r>
          </a:p>
          <a:p>
            <a:pPr marL="829870" lvl="1" indent="-285750">
              <a:buFont typeface="Arial" panose="020B0604020202020204" pitchFamily="34" charset="0"/>
              <a:buChar char="•"/>
            </a:pPr>
            <a:r>
              <a:rPr lang="en-US" sz="1400" dirty="0">
                <a:solidFill>
                  <a:schemeClr val="tx2">
                    <a:lumMod val="50000"/>
                  </a:schemeClr>
                </a:solidFill>
              </a:rPr>
              <a:t>Household level appliance/device data</a:t>
            </a:r>
          </a:p>
          <a:p>
            <a:pPr marL="829870" lvl="1" indent="-285750">
              <a:buFont typeface="Arial" panose="020B0604020202020204" pitchFamily="34" charset="0"/>
              <a:buChar char="•"/>
            </a:pPr>
            <a:r>
              <a:rPr lang="en-US" sz="1400" dirty="0">
                <a:solidFill>
                  <a:schemeClr val="tx2">
                    <a:lumMod val="50000"/>
                  </a:schemeClr>
                </a:solidFill>
              </a:rPr>
              <a:t>Product / service data</a:t>
            </a:r>
          </a:p>
          <a:p>
            <a:pPr marL="829870" lvl="1" indent="-285750">
              <a:buFont typeface="Arial" panose="020B0604020202020204" pitchFamily="34" charset="0"/>
              <a:buChar char="•"/>
            </a:pPr>
            <a:r>
              <a:rPr lang="en-US" sz="1400" dirty="0">
                <a:solidFill>
                  <a:schemeClr val="tx2">
                    <a:lumMod val="50000"/>
                  </a:schemeClr>
                </a:solidFill>
              </a:rPr>
              <a:t>Segmentation and propensity data</a:t>
            </a:r>
          </a:p>
          <a:p>
            <a:pPr marL="829870" lvl="1" indent="-285750">
              <a:buFont typeface="Arial" panose="020B0604020202020204" pitchFamily="34" charset="0"/>
              <a:buChar char="•"/>
            </a:pPr>
            <a:r>
              <a:rPr lang="en-US" sz="1400" dirty="0">
                <a:solidFill>
                  <a:schemeClr val="tx2">
                    <a:lumMod val="50000"/>
                  </a:schemeClr>
                </a:solidFill>
              </a:rPr>
              <a:t>Demographic data</a:t>
            </a:r>
          </a:p>
          <a:p>
            <a:pPr marL="829870" lvl="1"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Supplied Data:</a:t>
            </a:r>
          </a:p>
          <a:p>
            <a:pPr marL="829870" lvl="1" indent="-285750">
              <a:buFont typeface="Arial" panose="020B0604020202020204" pitchFamily="34" charset="0"/>
              <a:buChar char="•"/>
            </a:pPr>
            <a:r>
              <a:rPr lang="en-US" sz="1400" dirty="0">
                <a:solidFill>
                  <a:schemeClr val="tx2">
                    <a:lumMod val="50000"/>
                  </a:schemeClr>
                </a:solidFill>
              </a:rPr>
              <a:t>To CIAP?</a:t>
            </a:r>
          </a:p>
          <a:p>
            <a:pPr marL="829870" lvl="1" indent="-285750">
              <a:buFont typeface="Arial" panose="020B0604020202020204" pitchFamily="34" charset="0"/>
              <a:buChar char="•"/>
            </a:pPr>
            <a:r>
              <a:rPr lang="en-US" sz="1400" dirty="0">
                <a:solidFill>
                  <a:schemeClr val="tx2">
                    <a:lumMod val="50000"/>
                  </a:schemeClr>
                </a:solidFill>
              </a:rPr>
              <a:t>To ADA?</a:t>
            </a:r>
          </a:p>
          <a:p>
            <a:pPr marL="829870" lvl="1" indent="-285750">
              <a:buFont typeface="Arial" panose="020B0604020202020204" pitchFamily="34" charset="0"/>
              <a:buChar char="•"/>
            </a:pPr>
            <a:r>
              <a:rPr lang="en-US" sz="1400" dirty="0">
                <a:solidFill>
                  <a:schemeClr val="tx2">
                    <a:lumMod val="50000"/>
                  </a:schemeClr>
                </a:solidFill>
              </a:rPr>
              <a:t>Other?</a:t>
            </a:r>
          </a:p>
          <a:p>
            <a:pPr marL="829870" lvl="1" indent="-285750">
              <a:buFont typeface="Arial" panose="020B0604020202020204" pitchFamily="34" charset="0"/>
              <a:buChar char="•"/>
            </a:pPr>
            <a:endParaRPr lang="en-US" sz="1400" dirty="0">
              <a:solidFill>
                <a:schemeClr val="tx2">
                  <a:lumMod val="50000"/>
                </a:schemeClr>
              </a:solidFill>
            </a:endParaRPr>
          </a:p>
        </p:txBody>
      </p:sp>
      <p:sp>
        <p:nvSpPr>
          <p:cNvPr id="8" name="TextBox 7">
            <a:extLst>
              <a:ext uri="{FF2B5EF4-FFF2-40B4-BE49-F238E27FC236}">
                <a16:creationId xmlns:a16="http://schemas.microsoft.com/office/drawing/2014/main" id="{440451A5-B365-49AA-8581-D154294ECBEB}"/>
              </a:ext>
            </a:extLst>
          </p:cNvPr>
          <p:cNvSpPr txBox="1"/>
          <p:nvPr/>
        </p:nvSpPr>
        <p:spPr>
          <a:xfrm>
            <a:off x="516571" y="1145308"/>
            <a:ext cx="2208810" cy="738664"/>
          </a:xfrm>
          <a:prstGeom prst="rect">
            <a:avLst/>
          </a:prstGeom>
          <a:noFill/>
        </p:spPr>
        <p:txBody>
          <a:bodyPr wrap="square" rtlCol="0">
            <a:spAutoFit/>
          </a:bodyPr>
          <a:lstStyle/>
          <a:p>
            <a:pPr algn="ctr"/>
            <a:r>
              <a:rPr lang="en-US" sz="1400" b="1" i="1" dirty="0">
                <a:solidFill>
                  <a:schemeClr val="tx2">
                    <a:lumMod val="50000"/>
                  </a:schemeClr>
                </a:solidFill>
              </a:rPr>
              <a:t>Customer Energy Management</a:t>
            </a:r>
          </a:p>
          <a:p>
            <a:pPr algn="ctr"/>
            <a:r>
              <a:rPr lang="en-US" sz="1400" b="1" i="1" dirty="0">
                <a:solidFill>
                  <a:schemeClr val="tx2">
                    <a:lumMod val="50000"/>
                  </a:schemeClr>
                </a:solidFill>
              </a:rPr>
              <a:t>Perspectives</a:t>
            </a:r>
          </a:p>
        </p:txBody>
      </p:sp>
      <p:sp>
        <p:nvSpPr>
          <p:cNvPr id="9" name="Rectangle: Rounded Corners 8">
            <a:extLst>
              <a:ext uri="{FF2B5EF4-FFF2-40B4-BE49-F238E27FC236}">
                <a16:creationId xmlns:a16="http://schemas.microsoft.com/office/drawing/2014/main" id="{3C14C1BF-32E7-49DC-BDF5-5F3946E03C79}"/>
              </a:ext>
            </a:extLst>
          </p:cNvPr>
          <p:cNvSpPr/>
          <p:nvPr/>
        </p:nvSpPr>
        <p:spPr>
          <a:xfrm>
            <a:off x="3377702" y="3740727"/>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0" name="Rectangle: Rounded Corners 9">
            <a:extLst>
              <a:ext uri="{FF2B5EF4-FFF2-40B4-BE49-F238E27FC236}">
                <a16:creationId xmlns:a16="http://schemas.microsoft.com/office/drawing/2014/main" id="{5AB0A3E7-D876-40B1-BC01-6C990A2E0356}"/>
              </a:ext>
            </a:extLst>
          </p:cNvPr>
          <p:cNvSpPr/>
          <p:nvPr/>
        </p:nvSpPr>
        <p:spPr>
          <a:xfrm>
            <a:off x="3363848" y="5686303"/>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1" name="Rectangle: Rounded Corners 10">
            <a:extLst>
              <a:ext uri="{FF2B5EF4-FFF2-40B4-BE49-F238E27FC236}">
                <a16:creationId xmlns:a16="http://schemas.microsoft.com/office/drawing/2014/main" id="{B877D709-A218-47EE-8A57-D76E0FA2A31E}"/>
              </a:ext>
            </a:extLst>
          </p:cNvPr>
          <p:cNvSpPr/>
          <p:nvPr/>
        </p:nvSpPr>
        <p:spPr>
          <a:xfrm>
            <a:off x="6146693" y="3921263"/>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2" name="Rectangle: Rounded Corners 11">
            <a:extLst>
              <a:ext uri="{FF2B5EF4-FFF2-40B4-BE49-F238E27FC236}">
                <a16:creationId xmlns:a16="http://schemas.microsoft.com/office/drawing/2014/main" id="{3C38B904-8FBE-4670-A224-640762D14D0D}"/>
              </a:ext>
            </a:extLst>
          </p:cNvPr>
          <p:cNvSpPr/>
          <p:nvPr/>
        </p:nvSpPr>
        <p:spPr>
          <a:xfrm>
            <a:off x="7522983" y="5902464"/>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3" name="Rectangle: Rounded Corners 12">
            <a:extLst>
              <a:ext uri="{FF2B5EF4-FFF2-40B4-BE49-F238E27FC236}">
                <a16:creationId xmlns:a16="http://schemas.microsoft.com/office/drawing/2014/main" id="{C7592B42-56EA-404F-BB72-0763AD4557D2}"/>
              </a:ext>
            </a:extLst>
          </p:cNvPr>
          <p:cNvSpPr/>
          <p:nvPr/>
        </p:nvSpPr>
        <p:spPr>
          <a:xfrm>
            <a:off x="3384736" y="1510998"/>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4" name="Rectangle: Rounded Corners 13">
            <a:extLst>
              <a:ext uri="{FF2B5EF4-FFF2-40B4-BE49-F238E27FC236}">
                <a16:creationId xmlns:a16="http://schemas.microsoft.com/office/drawing/2014/main" id="{D2F08099-98D9-45D8-9FF0-7A2E27140600}"/>
              </a:ext>
            </a:extLst>
          </p:cNvPr>
          <p:cNvSpPr/>
          <p:nvPr/>
        </p:nvSpPr>
        <p:spPr>
          <a:xfrm>
            <a:off x="4974384" y="1623537"/>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372775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Transactional Flows – Customer Energy Management responsibility?</a:t>
            </a:r>
          </a:p>
        </p:txBody>
      </p:sp>
      <p:sp>
        <p:nvSpPr>
          <p:cNvPr id="7" name="TextBox 6">
            <a:extLst>
              <a:ext uri="{FF2B5EF4-FFF2-40B4-BE49-F238E27FC236}">
                <a16:creationId xmlns:a16="http://schemas.microsoft.com/office/drawing/2014/main" id="{7F1BA456-5167-412A-BDC5-10D8A7BF3128}"/>
              </a:ext>
            </a:extLst>
          </p:cNvPr>
          <p:cNvSpPr txBox="1"/>
          <p:nvPr/>
        </p:nvSpPr>
        <p:spPr>
          <a:xfrm>
            <a:off x="556161" y="1174347"/>
            <a:ext cx="11079678" cy="5262979"/>
          </a:xfrm>
          <a:prstGeom prst="rect">
            <a:avLst/>
          </a:prstGeom>
          <a:noFill/>
        </p:spPr>
        <p:txBody>
          <a:bodyPr wrap="square" rtlCol="0">
            <a:spAutoFit/>
          </a:bodyPr>
          <a:lstStyle/>
          <a:p>
            <a:r>
              <a:rPr lang="en-US" sz="1400" b="1" dirty="0">
                <a:solidFill>
                  <a:schemeClr val="tx2">
                    <a:lumMod val="50000"/>
                  </a:schemeClr>
                </a:solidFill>
              </a:rPr>
              <a:t>Inbound Data</a:t>
            </a:r>
            <a:r>
              <a:rPr lang="en-US" sz="1400" dirty="0">
                <a:solidFill>
                  <a:schemeClr val="tx2">
                    <a:lumMod val="50000"/>
                  </a:schemeClr>
                </a:solidFill>
              </a:rPr>
              <a:t> – what transactional-level or customer/household data does Customer Energy Management responsible for procuring, importing, associating:</a:t>
            </a:r>
          </a:p>
          <a:p>
            <a:pPr marL="569913" indent="-225425">
              <a:buFont typeface="Arial" panose="020B0604020202020204" pitchFamily="34" charset="0"/>
              <a:buChar char="•"/>
            </a:pPr>
            <a:r>
              <a:rPr lang="en-US" sz="1400" dirty="0">
                <a:solidFill>
                  <a:schemeClr val="tx2">
                    <a:lumMod val="50000"/>
                  </a:schemeClr>
                </a:solidFill>
              </a:rPr>
              <a:t>Demographic Data</a:t>
            </a:r>
          </a:p>
          <a:p>
            <a:pPr marL="569913" indent="-225425">
              <a:buFont typeface="Arial" panose="020B0604020202020204" pitchFamily="34" charset="0"/>
              <a:buChar char="•"/>
            </a:pPr>
            <a:r>
              <a:rPr lang="en-US" sz="1400" dirty="0">
                <a:solidFill>
                  <a:schemeClr val="tx2">
                    <a:lumMod val="50000"/>
                  </a:schemeClr>
                </a:solidFill>
              </a:rPr>
              <a:t>Load Data</a:t>
            </a:r>
          </a:p>
          <a:p>
            <a:pPr marL="569913" indent="-225425">
              <a:buFont typeface="Arial" panose="020B0604020202020204" pitchFamily="34" charset="0"/>
              <a:buChar char="•"/>
            </a:pPr>
            <a:r>
              <a:rPr lang="en-US" sz="1400" dirty="0">
                <a:solidFill>
                  <a:schemeClr val="tx2">
                    <a:lumMod val="50000"/>
                  </a:schemeClr>
                </a:solidFill>
              </a:rPr>
              <a:t>Energy Asset Data</a:t>
            </a:r>
          </a:p>
          <a:p>
            <a:pPr marL="569913" indent="-225425">
              <a:buFont typeface="Arial" panose="020B0604020202020204" pitchFamily="34" charset="0"/>
              <a:buChar char="•"/>
            </a:pPr>
            <a:r>
              <a:rPr lang="en-US" sz="1400" dirty="0">
                <a:solidFill>
                  <a:schemeClr val="tx2">
                    <a:lumMod val="50000"/>
                  </a:schemeClr>
                </a:solidFill>
              </a:rPr>
              <a:t>Product / Service Adoption Data</a:t>
            </a:r>
          </a:p>
          <a:p>
            <a:pPr marL="569913" indent="-225425">
              <a:buFont typeface="Arial" panose="020B0604020202020204" pitchFamily="34" charset="0"/>
              <a:buChar char="•"/>
            </a:pPr>
            <a:r>
              <a:rPr lang="en-US" sz="1400" dirty="0">
                <a:solidFill>
                  <a:schemeClr val="tx2">
                    <a:lumMod val="50000"/>
                  </a:schemeClr>
                </a:solidFill>
              </a:rPr>
              <a:t>Customer-Specific Cost/Reimbursement Data</a:t>
            </a:r>
          </a:p>
          <a:p>
            <a:pPr marL="569913" indent="-225425">
              <a:buFont typeface="Arial" panose="020B0604020202020204" pitchFamily="34" charset="0"/>
              <a:buChar char="•"/>
            </a:pPr>
            <a:r>
              <a:rPr lang="en-US" sz="1400" dirty="0">
                <a:solidFill>
                  <a:schemeClr val="tx2">
                    <a:lumMod val="50000"/>
                  </a:schemeClr>
                </a:solidFill>
              </a:rPr>
              <a:t>?</a:t>
            </a:r>
          </a:p>
          <a:p>
            <a:pPr marL="344488"/>
            <a:endParaRPr lang="en-US" sz="1400" dirty="0">
              <a:solidFill>
                <a:schemeClr val="tx2">
                  <a:lumMod val="50000"/>
                </a:schemeClr>
              </a:solidFill>
            </a:endParaRPr>
          </a:p>
          <a:p>
            <a:pPr marL="344488"/>
            <a:endParaRPr lang="en-US" sz="1400" dirty="0">
              <a:solidFill>
                <a:schemeClr val="tx2">
                  <a:lumMod val="50000"/>
                </a:schemeClr>
              </a:solidFill>
            </a:endParaRPr>
          </a:p>
          <a:p>
            <a:r>
              <a:rPr lang="en-US" sz="1400" b="1" dirty="0">
                <a:solidFill>
                  <a:schemeClr val="tx2">
                    <a:lumMod val="50000"/>
                  </a:schemeClr>
                </a:solidFill>
              </a:rPr>
              <a:t>Analytical &amp; Forecast Data </a:t>
            </a:r>
            <a:r>
              <a:rPr lang="en-US" sz="1400" dirty="0">
                <a:solidFill>
                  <a:schemeClr val="tx2">
                    <a:lumMod val="50000"/>
                  </a:schemeClr>
                </a:solidFill>
              </a:rPr>
              <a:t>– what customer-centric data is created:</a:t>
            </a:r>
          </a:p>
          <a:p>
            <a:pPr marL="569913" indent="-225425">
              <a:buFont typeface="Arial" panose="020B0604020202020204" pitchFamily="34" charset="0"/>
              <a:buChar char="•"/>
            </a:pPr>
            <a:r>
              <a:rPr lang="en-US" sz="1400" dirty="0">
                <a:solidFill>
                  <a:schemeClr val="tx2">
                    <a:lumMod val="50000"/>
                  </a:schemeClr>
                </a:solidFill>
              </a:rPr>
              <a:t>?</a:t>
            </a:r>
          </a:p>
          <a:p>
            <a:pPr marL="569913" indent="-225425">
              <a:buFont typeface="Arial" panose="020B0604020202020204" pitchFamily="34" charset="0"/>
              <a:buChar char="•"/>
            </a:pPr>
            <a:endParaRPr lang="en-US" sz="1400" dirty="0">
              <a:solidFill>
                <a:schemeClr val="tx2">
                  <a:lumMod val="50000"/>
                </a:schemeClr>
              </a:solidFill>
            </a:endParaRPr>
          </a:p>
          <a:p>
            <a:pPr marL="344488"/>
            <a:endParaRPr lang="en-US" sz="1400" dirty="0">
              <a:solidFill>
                <a:schemeClr val="tx2">
                  <a:lumMod val="50000"/>
                </a:schemeClr>
              </a:solidFill>
            </a:endParaRPr>
          </a:p>
          <a:p>
            <a:pPr marL="344488"/>
            <a:endParaRPr lang="en-US" sz="1400" dirty="0">
              <a:solidFill>
                <a:schemeClr val="tx2">
                  <a:lumMod val="50000"/>
                </a:schemeClr>
              </a:solidFill>
            </a:endParaRPr>
          </a:p>
          <a:p>
            <a:r>
              <a:rPr lang="en-US" sz="1400" b="1" dirty="0">
                <a:solidFill>
                  <a:schemeClr val="tx2">
                    <a:lumMod val="50000"/>
                  </a:schemeClr>
                </a:solidFill>
              </a:rPr>
              <a:t>Outbound Transactional Data</a:t>
            </a:r>
            <a:r>
              <a:rPr lang="en-US" sz="1400" dirty="0">
                <a:solidFill>
                  <a:schemeClr val="tx2">
                    <a:lumMod val="50000"/>
                  </a:schemeClr>
                </a:solidFill>
              </a:rPr>
              <a:t> – what customer/household data is forwarded to third-parties as part of CEM reporting and testimony? Who creates/extracts/manages these flows?</a:t>
            </a:r>
          </a:p>
          <a:p>
            <a:pPr marL="569913" indent="-225425">
              <a:buFont typeface="Arial" panose="020B0604020202020204" pitchFamily="34" charset="0"/>
              <a:buChar char="•"/>
            </a:pPr>
            <a:r>
              <a:rPr lang="en-US" sz="1400" dirty="0">
                <a:solidFill>
                  <a:schemeClr val="tx2">
                    <a:lumMod val="50000"/>
                  </a:schemeClr>
                </a:solidFill>
              </a:rPr>
              <a:t>Customer-Specific Testimony Support</a:t>
            </a:r>
          </a:p>
          <a:p>
            <a:pPr marL="569913" indent="-225425">
              <a:buFont typeface="Arial" panose="020B0604020202020204" pitchFamily="34" charset="0"/>
              <a:buChar char="•"/>
            </a:pPr>
            <a:r>
              <a:rPr lang="en-US" sz="1400" dirty="0">
                <a:solidFill>
                  <a:schemeClr val="tx2">
                    <a:lumMod val="50000"/>
                  </a:schemeClr>
                </a:solidFill>
              </a:rPr>
              <a:t>?</a:t>
            </a: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a:p>
            <a:pPr marL="569913" indent="-225425">
              <a:buFont typeface="Arial" panose="020B0604020202020204" pitchFamily="34" charset="0"/>
              <a:buChar char="•"/>
            </a:pPr>
            <a:endParaRPr lang="en-US" sz="1400" dirty="0">
              <a:solidFill>
                <a:schemeClr val="tx2">
                  <a:lumMod val="50000"/>
                </a:schemeClr>
              </a:solidFill>
            </a:endParaRPr>
          </a:p>
        </p:txBody>
      </p:sp>
    </p:spTree>
    <p:extLst>
      <p:ext uri="{BB962C8B-B14F-4D97-AF65-F5344CB8AC3E}">
        <p14:creationId xmlns:p14="http://schemas.microsoft.com/office/powerpoint/2010/main" val="191091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28ED2F-ABE9-4CC9-9AB8-9657000A1229}">
  <ds:schemaRefs>
    <ds:schemaRef ds:uri="http://schemas.microsoft.com/office/2006/documentManagement/types"/>
    <ds:schemaRef ds:uri="9bf94932-3bda-4099-a7fc-3f31126e762e"/>
    <ds:schemaRef ds:uri="http://purl.org/dc/elements/1.1/"/>
    <ds:schemaRef ds:uri="http://schemas.openxmlformats.org/package/2006/metadata/core-properties"/>
    <ds:schemaRef ds:uri="http://schemas.microsoft.com/office/infopath/2007/PartnerControls"/>
    <ds:schemaRef ds:uri="http://purl.org/dc/terms/"/>
    <ds:schemaRef ds:uri="94382390-4853-4b4f-adec-2094fe08a97c"/>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3.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42371</TotalTime>
  <Words>662</Words>
  <Application>Microsoft Office PowerPoint</Application>
  <PresentationFormat>Widescreen</PresentationFormat>
  <Paragraphs>190</Paragraphs>
  <Slides>6</Slides>
  <Notes>2</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6</vt:i4>
      </vt:variant>
    </vt:vector>
  </HeadingPairs>
  <TitlesOfParts>
    <vt:vector size="17"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think-cell Slide</vt:lpstr>
      <vt:lpstr>PowerPoint Presentation</vt:lpstr>
      <vt:lpstr>Agenda – Customer Energy Management (New England) Discovery </vt:lpstr>
      <vt:lpstr>Customer Energy Management Scope</vt:lpstr>
      <vt:lpstr>PowerPoint Presentation</vt:lpstr>
      <vt:lpstr>Master Data Flows</vt:lpstr>
      <vt:lpstr>Transactional Flows – Customer Energy Management responsibility?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450</cp:revision>
  <cp:lastPrinted>2018-12-12T14:22:06Z</cp:lastPrinted>
  <dcterms:created xsi:type="dcterms:W3CDTF">2013-01-23T20:29:14Z</dcterms:created>
  <dcterms:modified xsi:type="dcterms:W3CDTF">2020-07-08T15:06:36Z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