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57" r:id="rId5"/>
    <p:sldMasterId id="2147484074" r:id="rId6"/>
    <p:sldMasterId id="2147484091" r:id="rId7"/>
    <p:sldMasterId id="2147484099" r:id="rId8"/>
    <p:sldMasterId id="2147484107" r:id="rId9"/>
  </p:sldMasterIdLst>
  <p:notesMasterIdLst>
    <p:notesMasterId r:id="rId22"/>
  </p:notesMasterIdLst>
  <p:handoutMasterIdLst>
    <p:handoutMasterId r:id="rId23"/>
  </p:handoutMasterIdLst>
  <p:sldIdLst>
    <p:sldId id="717" r:id="rId10"/>
    <p:sldId id="716" r:id="rId11"/>
    <p:sldId id="686" r:id="rId12"/>
    <p:sldId id="735" r:id="rId13"/>
    <p:sldId id="685" r:id="rId14"/>
    <p:sldId id="698" r:id="rId15"/>
    <p:sldId id="740" r:id="rId16"/>
    <p:sldId id="741" r:id="rId17"/>
    <p:sldId id="739" r:id="rId18"/>
    <p:sldId id="736" r:id="rId19"/>
    <p:sldId id="737" r:id="rId20"/>
    <p:sldId id="738" r:id="rId21"/>
  </p:sldIdLst>
  <p:sldSz cx="12192000" cy="6858000"/>
  <p:notesSz cx="7010400" cy="9236075"/>
  <p:custDataLst>
    <p:tags r:id="rId24"/>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 id="2" name="Robinson Jr, Robert E" initials="RJRE" lastIdx="1" clrIdx="2">
    <p:extLst>
      <p:ext uri="{19B8F6BF-5375-455C-9EA6-DF929625EA0E}">
        <p15:presenceInfo xmlns:p15="http://schemas.microsoft.com/office/powerpoint/2012/main" userId="S::robert.e.robinson@capgemini.com::9fee3f5f-4e69-4bb5-b4b2-ac6a22d2e7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4701A7"/>
    <a:srgbClr val="0F999C"/>
    <a:srgbClr val="CB2980"/>
    <a:srgbClr val="860864"/>
    <a:srgbClr val="88D5ED"/>
    <a:srgbClr val="00C37B"/>
    <a:srgbClr val="01D1D0"/>
    <a:srgbClr val="8EC63E"/>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1BCBF-5EAF-4153-B56B-4EDBB19D4E6B}" v="15" dt="2020-07-13T12:29:23.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451" autoAdjust="0"/>
  </p:normalViewPr>
  <p:slideViewPr>
    <p:cSldViewPr snapToGrid="0" snapToObjects="1">
      <p:cViewPr varScale="1">
        <p:scale>
          <a:sx n="68" d="100"/>
          <a:sy n="68" d="100"/>
        </p:scale>
        <p:origin x="1230" y="72"/>
      </p:cViewPr>
      <p:guideLst/>
    </p:cSldViewPr>
  </p:slideViewPr>
  <p:notesTextViewPr>
    <p:cViewPr>
      <p:scale>
        <a:sx n="100" d="100"/>
        <a:sy n="100" d="100"/>
      </p:scale>
      <p:origin x="0" y="0"/>
    </p:cViewPr>
  </p:notesTextViewPr>
  <p:sorterViewPr>
    <p:cViewPr varScale="1">
      <p:scale>
        <a:sx n="1" d="1"/>
        <a:sy n="1" d="1"/>
      </p:scale>
      <p:origin x="0" y="-1086"/>
    </p:cViewPr>
  </p:sorterViewPr>
  <p:notesViewPr>
    <p:cSldViewPr snapToGrid="0" snapToObjects="1">
      <p:cViewPr varScale="1">
        <p:scale>
          <a:sx n="42" d="100"/>
          <a:sy n="42" d="100"/>
        </p:scale>
        <p:origin x="2004" y="48"/>
      </p:cViewPr>
      <p:guideLst>
        <p:guide orient="horz" pos="290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Jr, Robert E" userId="9fee3f5f-4e69-4bb5-b4b2-ac6a22d2e78f" providerId="ADAL" clId="{546B5715-4ACB-44D5-A3A6-B6C9D57055F6}"/>
    <pc:docChg chg="undo custSel addSld delSld modSld sldOrd">
      <pc:chgData name="Robinson Jr, Robert E" userId="9fee3f5f-4e69-4bb5-b4b2-ac6a22d2e78f" providerId="ADAL" clId="{546B5715-4ACB-44D5-A3A6-B6C9D57055F6}" dt="2020-07-13T12:59:42.699" v="1121" actId="20577"/>
      <pc:docMkLst>
        <pc:docMk/>
      </pc:docMkLst>
      <pc:sldChg chg="addSp delSp modSp delCm">
        <pc:chgData name="Robinson Jr, Robert E" userId="9fee3f5f-4e69-4bb5-b4b2-ac6a22d2e78f" providerId="ADAL" clId="{546B5715-4ACB-44D5-A3A6-B6C9D57055F6}" dt="2020-07-13T12:59:42.699" v="1121" actId="20577"/>
        <pc:sldMkLst>
          <pc:docMk/>
          <pc:sldMk cId="923966941" sldId="686"/>
        </pc:sldMkLst>
        <pc:spChg chg="del">
          <ac:chgData name="Robinson Jr, Robert E" userId="9fee3f5f-4e69-4bb5-b4b2-ac6a22d2e78f" providerId="ADAL" clId="{546B5715-4ACB-44D5-A3A6-B6C9D57055F6}" dt="2020-07-13T12:16:17.989" v="295" actId="478"/>
          <ac:spMkLst>
            <pc:docMk/>
            <pc:sldMk cId="923966941" sldId="686"/>
            <ac:spMk id="2" creationId="{3356467C-7A79-4543-9E12-5FC51A34473C}"/>
          </ac:spMkLst>
        </pc:spChg>
        <pc:spChg chg="mod">
          <ac:chgData name="Robinson Jr, Robert E" userId="9fee3f5f-4e69-4bb5-b4b2-ac6a22d2e78f" providerId="ADAL" clId="{546B5715-4ACB-44D5-A3A6-B6C9D57055F6}" dt="2020-07-13T12:56:36.272" v="964" actId="20577"/>
          <ac:spMkLst>
            <pc:docMk/>
            <pc:sldMk cId="923966941" sldId="686"/>
            <ac:spMk id="5" creationId="{45E52A76-CEEE-4A17-A113-4A3DC36D10E0}"/>
          </ac:spMkLst>
        </pc:spChg>
        <pc:spChg chg="add mod">
          <ac:chgData name="Robinson Jr, Robert E" userId="9fee3f5f-4e69-4bb5-b4b2-ac6a22d2e78f" providerId="ADAL" clId="{546B5715-4ACB-44D5-A3A6-B6C9D57055F6}" dt="2020-07-13T12:22:00.286" v="488" actId="1035"/>
          <ac:spMkLst>
            <pc:docMk/>
            <pc:sldMk cId="923966941" sldId="686"/>
            <ac:spMk id="17" creationId="{1923FD0A-47C5-4633-81E1-560813213806}"/>
          </ac:spMkLst>
        </pc:spChg>
        <pc:spChg chg="mod">
          <ac:chgData name="Robinson Jr, Robert E" userId="9fee3f5f-4e69-4bb5-b4b2-ac6a22d2e78f" providerId="ADAL" clId="{546B5715-4ACB-44D5-A3A6-B6C9D57055F6}" dt="2020-07-13T12:57:37.448" v="1013" actId="20577"/>
          <ac:spMkLst>
            <pc:docMk/>
            <pc:sldMk cId="923966941" sldId="686"/>
            <ac:spMk id="23" creationId="{29141570-0F89-4CEA-A1AA-34088A0B8B1C}"/>
          </ac:spMkLst>
        </pc:spChg>
        <pc:spChg chg="mod">
          <ac:chgData name="Robinson Jr, Robert E" userId="9fee3f5f-4e69-4bb5-b4b2-ac6a22d2e78f" providerId="ADAL" clId="{546B5715-4ACB-44D5-A3A6-B6C9D57055F6}" dt="2020-07-13T12:58:34.871" v="1060" actId="14100"/>
          <ac:spMkLst>
            <pc:docMk/>
            <pc:sldMk cId="923966941" sldId="686"/>
            <ac:spMk id="24" creationId="{750805DE-7C15-473A-A8B8-DB92A470613D}"/>
          </ac:spMkLst>
        </pc:spChg>
        <pc:spChg chg="mod">
          <ac:chgData name="Robinson Jr, Robert E" userId="9fee3f5f-4e69-4bb5-b4b2-ac6a22d2e78f" providerId="ADAL" clId="{546B5715-4ACB-44D5-A3A6-B6C9D57055F6}" dt="2020-07-13T12:59:42.699" v="1121" actId="20577"/>
          <ac:spMkLst>
            <pc:docMk/>
            <pc:sldMk cId="923966941" sldId="686"/>
            <ac:spMk id="25" creationId="{6BE5F9E4-72A1-4B5B-8D46-771DC7A1EB32}"/>
          </ac:spMkLst>
        </pc:spChg>
        <pc:spChg chg="del">
          <ac:chgData name="Robinson Jr, Robert E" userId="9fee3f5f-4e69-4bb5-b4b2-ac6a22d2e78f" providerId="ADAL" clId="{546B5715-4ACB-44D5-A3A6-B6C9D57055F6}" dt="2020-07-13T12:15:16.727" v="246" actId="478"/>
          <ac:spMkLst>
            <pc:docMk/>
            <pc:sldMk cId="923966941" sldId="686"/>
            <ac:spMk id="26" creationId="{155EC8F6-A20F-448E-87C7-11EA1E82C49B}"/>
          </ac:spMkLst>
        </pc:spChg>
        <pc:spChg chg="mod">
          <ac:chgData name="Robinson Jr, Robert E" userId="9fee3f5f-4e69-4bb5-b4b2-ac6a22d2e78f" providerId="ADAL" clId="{546B5715-4ACB-44D5-A3A6-B6C9D57055F6}" dt="2020-07-13T12:57:11.247" v="999" actId="20577"/>
          <ac:spMkLst>
            <pc:docMk/>
            <pc:sldMk cId="923966941" sldId="686"/>
            <ac:spMk id="316" creationId="{C2A484FB-1D95-44F1-8ADF-A7AC31B8A341}"/>
          </ac:spMkLst>
        </pc:spChg>
      </pc:sldChg>
      <pc:sldChg chg="modSp add">
        <pc:chgData name="Robinson Jr, Robert E" userId="9fee3f5f-4e69-4bb5-b4b2-ac6a22d2e78f" providerId="ADAL" clId="{546B5715-4ACB-44D5-A3A6-B6C9D57055F6}" dt="2020-07-13T12:29:36.212" v="870" actId="20577"/>
        <pc:sldMkLst>
          <pc:docMk/>
          <pc:sldMk cId="2500460891" sldId="698"/>
        </pc:sldMkLst>
        <pc:spChg chg="mod">
          <ac:chgData name="Robinson Jr, Robert E" userId="9fee3f5f-4e69-4bb5-b4b2-ac6a22d2e78f" providerId="ADAL" clId="{546B5715-4ACB-44D5-A3A6-B6C9D57055F6}" dt="2020-07-13T12:29:36.212" v="870" actId="20577"/>
          <ac:spMkLst>
            <pc:docMk/>
            <pc:sldMk cId="2500460891" sldId="698"/>
            <ac:spMk id="2" creationId="{B36071CE-BA7C-4CA0-8A3C-1431AACA69A7}"/>
          </ac:spMkLst>
        </pc:spChg>
        <pc:spChg chg="mod">
          <ac:chgData name="Robinson Jr, Robert E" userId="9fee3f5f-4e69-4bb5-b4b2-ac6a22d2e78f" providerId="ADAL" clId="{546B5715-4ACB-44D5-A3A6-B6C9D57055F6}" dt="2020-07-13T12:27:24.036" v="842" actId="403"/>
          <ac:spMkLst>
            <pc:docMk/>
            <pc:sldMk cId="2500460891" sldId="698"/>
            <ac:spMk id="68" creationId="{372C7B08-7F71-420A-920C-798F689B2FE0}"/>
          </ac:spMkLst>
        </pc:spChg>
      </pc:sldChg>
      <pc:sldChg chg="modSp add">
        <pc:chgData name="Robinson Jr, Robert E" userId="9fee3f5f-4e69-4bb5-b4b2-ac6a22d2e78f" providerId="ADAL" clId="{546B5715-4ACB-44D5-A3A6-B6C9D57055F6}" dt="2020-07-13T12:26:11.395" v="705" actId="20577"/>
        <pc:sldMkLst>
          <pc:docMk/>
          <pc:sldMk cId="469527595" sldId="716"/>
        </pc:sldMkLst>
        <pc:spChg chg="mod">
          <ac:chgData name="Robinson Jr, Robert E" userId="9fee3f5f-4e69-4bb5-b4b2-ac6a22d2e78f" providerId="ADAL" clId="{546B5715-4ACB-44D5-A3A6-B6C9D57055F6}" dt="2020-07-13T12:25:23.035" v="592" actId="20577"/>
          <ac:spMkLst>
            <pc:docMk/>
            <pc:sldMk cId="469527595" sldId="716"/>
            <ac:spMk id="6" creationId="{F392CCAE-018B-4DE7-8E28-D9E2E3737B33}"/>
          </ac:spMkLst>
        </pc:spChg>
        <pc:spChg chg="mod">
          <ac:chgData name="Robinson Jr, Robert E" userId="9fee3f5f-4e69-4bb5-b4b2-ac6a22d2e78f" providerId="ADAL" clId="{546B5715-4ACB-44D5-A3A6-B6C9D57055F6}" dt="2020-07-13T12:26:04.374" v="701" actId="20577"/>
          <ac:spMkLst>
            <pc:docMk/>
            <pc:sldMk cId="469527595" sldId="716"/>
            <ac:spMk id="7" creationId="{9B24215A-7C31-4D29-BF23-227D404A540B}"/>
          </ac:spMkLst>
        </pc:spChg>
        <pc:spChg chg="mod">
          <ac:chgData name="Robinson Jr, Robert E" userId="9fee3f5f-4e69-4bb5-b4b2-ac6a22d2e78f" providerId="ADAL" clId="{546B5715-4ACB-44D5-A3A6-B6C9D57055F6}" dt="2020-07-13T12:26:11.395" v="705" actId="20577"/>
          <ac:spMkLst>
            <pc:docMk/>
            <pc:sldMk cId="469527595" sldId="716"/>
            <ac:spMk id="8" creationId="{AF218F17-167E-44D4-A567-756B64FCA5FB}"/>
          </ac:spMkLst>
        </pc:spChg>
      </pc:sldChg>
      <pc:sldChg chg="modSp">
        <pc:chgData name="Robinson Jr, Robert E" userId="9fee3f5f-4e69-4bb5-b4b2-ac6a22d2e78f" providerId="ADAL" clId="{546B5715-4ACB-44D5-A3A6-B6C9D57055F6}" dt="2020-07-13T12:11:29.188" v="14" actId="20577"/>
        <pc:sldMkLst>
          <pc:docMk/>
          <pc:sldMk cId="1908122374" sldId="717"/>
        </pc:sldMkLst>
        <pc:spChg chg="mod">
          <ac:chgData name="Robinson Jr, Robert E" userId="9fee3f5f-4e69-4bb5-b4b2-ac6a22d2e78f" providerId="ADAL" clId="{546B5715-4ACB-44D5-A3A6-B6C9D57055F6}" dt="2020-07-13T12:11:29.188" v="14" actId="20577"/>
          <ac:spMkLst>
            <pc:docMk/>
            <pc:sldMk cId="1908122374" sldId="717"/>
            <ac:spMk id="3" creationId="{0CE49C95-3AE8-443B-BB35-993B14740F41}"/>
          </ac:spMkLst>
        </pc:spChg>
      </pc:sldChg>
      <pc:sldChg chg="modSp">
        <pc:chgData name="Robinson Jr, Robert E" userId="9fee3f5f-4e69-4bb5-b4b2-ac6a22d2e78f" providerId="ADAL" clId="{546B5715-4ACB-44D5-A3A6-B6C9D57055F6}" dt="2020-07-13T12:19:50.072" v="431" actId="1037"/>
        <pc:sldMkLst>
          <pc:docMk/>
          <pc:sldMk cId="3114103208" sldId="735"/>
        </pc:sldMkLst>
        <pc:spChg chg="mod">
          <ac:chgData name="Robinson Jr, Robert E" userId="9fee3f5f-4e69-4bb5-b4b2-ac6a22d2e78f" providerId="ADAL" clId="{546B5715-4ACB-44D5-A3A6-B6C9D57055F6}" dt="2020-07-13T12:19:43.510" v="414" actId="1035"/>
          <ac:spMkLst>
            <pc:docMk/>
            <pc:sldMk cId="3114103208" sldId="735"/>
            <ac:spMk id="6" creationId="{56E4532C-2276-4F1D-9769-72FB23F8BAB8}"/>
          </ac:spMkLst>
        </pc:spChg>
        <pc:spChg chg="mod">
          <ac:chgData name="Robinson Jr, Robert E" userId="9fee3f5f-4e69-4bb5-b4b2-ac6a22d2e78f" providerId="ADAL" clId="{546B5715-4ACB-44D5-A3A6-B6C9D57055F6}" dt="2020-07-13T12:19:43.510" v="414" actId="1035"/>
          <ac:spMkLst>
            <pc:docMk/>
            <pc:sldMk cId="3114103208" sldId="735"/>
            <ac:spMk id="7" creationId="{33A69234-9505-41C5-9262-7DAAE3832BD9}"/>
          </ac:spMkLst>
        </pc:spChg>
        <pc:spChg chg="mod">
          <ac:chgData name="Robinson Jr, Robert E" userId="9fee3f5f-4e69-4bb5-b4b2-ac6a22d2e78f" providerId="ADAL" clId="{546B5715-4ACB-44D5-A3A6-B6C9D57055F6}" dt="2020-07-13T12:19:50.072" v="431" actId="1037"/>
          <ac:spMkLst>
            <pc:docMk/>
            <pc:sldMk cId="3114103208" sldId="735"/>
            <ac:spMk id="8" creationId="{85C49449-A45C-409C-BBAF-11E34CCDCB67}"/>
          </ac:spMkLst>
        </pc:spChg>
        <pc:spChg chg="mod">
          <ac:chgData name="Robinson Jr, Robert E" userId="9fee3f5f-4e69-4bb5-b4b2-ac6a22d2e78f" providerId="ADAL" clId="{546B5715-4ACB-44D5-A3A6-B6C9D57055F6}" dt="2020-07-13T12:19:43.510" v="414" actId="1035"/>
          <ac:spMkLst>
            <pc:docMk/>
            <pc:sldMk cId="3114103208" sldId="735"/>
            <ac:spMk id="9" creationId="{5687497B-76FD-4A10-8C04-BAB2A4FE5DE6}"/>
          </ac:spMkLst>
        </pc:spChg>
        <pc:spChg chg="mod">
          <ac:chgData name="Robinson Jr, Robert E" userId="9fee3f5f-4e69-4bb5-b4b2-ac6a22d2e78f" providerId="ADAL" clId="{546B5715-4ACB-44D5-A3A6-B6C9D57055F6}" dt="2020-07-13T12:19:43.510" v="414" actId="1035"/>
          <ac:spMkLst>
            <pc:docMk/>
            <pc:sldMk cId="3114103208" sldId="735"/>
            <ac:spMk id="10" creationId="{007F99FD-B8F4-47BE-B401-813839682C23}"/>
          </ac:spMkLst>
        </pc:spChg>
        <pc:spChg chg="mod">
          <ac:chgData name="Robinson Jr, Robert E" userId="9fee3f5f-4e69-4bb5-b4b2-ac6a22d2e78f" providerId="ADAL" clId="{546B5715-4ACB-44D5-A3A6-B6C9D57055F6}" dt="2020-07-13T12:19:43.510" v="414" actId="1035"/>
          <ac:spMkLst>
            <pc:docMk/>
            <pc:sldMk cId="3114103208" sldId="735"/>
            <ac:spMk id="11" creationId="{DC0A4B57-CF60-40BA-851D-57BD5CC35926}"/>
          </ac:spMkLst>
        </pc:spChg>
        <pc:spChg chg="mod">
          <ac:chgData name="Robinson Jr, Robert E" userId="9fee3f5f-4e69-4bb5-b4b2-ac6a22d2e78f" providerId="ADAL" clId="{546B5715-4ACB-44D5-A3A6-B6C9D57055F6}" dt="2020-07-13T12:19:43.510" v="414" actId="1035"/>
          <ac:spMkLst>
            <pc:docMk/>
            <pc:sldMk cId="3114103208" sldId="735"/>
            <ac:spMk id="16" creationId="{2A7C9DC4-6676-4628-AC6A-DA21BDD01C9E}"/>
          </ac:spMkLst>
        </pc:spChg>
        <pc:picChg chg="mod">
          <ac:chgData name="Robinson Jr, Robert E" userId="9fee3f5f-4e69-4bb5-b4b2-ac6a22d2e78f" providerId="ADAL" clId="{546B5715-4ACB-44D5-A3A6-B6C9D57055F6}" dt="2020-07-13T12:19:43.510" v="414" actId="1035"/>
          <ac:picMkLst>
            <pc:docMk/>
            <pc:sldMk cId="3114103208" sldId="735"/>
            <ac:picMk id="2" creationId="{3BD47163-EAAF-4103-A197-A871463D9D23}"/>
          </ac:picMkLst>
        </pc:picChg>
        <pc:picChg chg="mod">
          <ac:chgData name="Robinson Jr, Robert E" userId="9fee3f5f-4e69-4bb5-b4b2-ac6a22d2e78f" providerId="ADAL" clId="{546B5715-4ACB-44D5-A3A6-B6C9D57055F6}" dt="2020-07-13T12:19:43.510" v="414" actId="1035"/>
          <ac:picMkLst>
            <pc:docMk/>
            <pc:sldMk cId="3114103208" sldId="735"/>
            <ac:picMk id="3" creationId="{028900F2-B558-440D-A279-B5D360242D15}"/>
          </ac:picMkLst>
        </pc:picChg>
      </pc:sldChg>
      <pc:sldChg chg="ord">
        <pc:chgData name="Robinson Jr, Robert E" userId="9fee3f5f-4e69-4bb5-b4b2-ac6a22d2e78f" providerId="ADAL" clId="{546B5715-4ACB-44D5-A3A6-B6C9D57055F6}" dt="2020-07-13T12:12:30.532" v="16"/>
        <pc:sldMkLst>
          <pc:docMk/>
          <pc:sldMk cId="1057044425" sldId="736"/>
        </pc:sldMkLst>
      </pc:sldChg>
      <pc:sldChg chg="ord">
        <pc:chgData name="Robinson Jr, Robert E" userId="9fee3f5f-4e69-4bb5-b4b2-ac6a22d2e78f" providerId="ADAL" clId="{546B5715-4ACB-44D5-A3A6-B6C9D57055F6}" dt="2020-07-13T12:12:32.385" v="17"/>
        <pc:sldMkLst>
          <pc:docMk/>
          <pc:sldMk cId="3849786419" sldId="737"/>
        </pc:sldMkLst>
      </pc:sldChg>
      <pc:sldChg chg="ord">
        <pc:chgData name="Robinson Jr, Robert E" userId="9fee3f5f-4e69-4bb5-b4b2-ac6a22d2e78f" providerId="ADAL" clId="{546B5715-4ACB-44D5-A3A6-B6C9D57055F6}" dt="2020-07-13T12:12:35.617" v="18"/>
        <pc:sldMkLst>
          <pc:docMk/>
          <pc:sldMk cId="1124277699" sldId="738"/>
        </pc:sldMkLst>
      </pc:sldChg>
      <pc:sldChg chg="addSp delSp modSp add">
        <pc:chgData name="Robinson Jr, Robert E" userId="9fee3f5f-4e69-4bb5-b4b2-ac6a22d2e78f" providerId="ADAL" clId="{546B5715-4ACB-44D5-A3A6-B6C9D57055F6}" dt="2020-07-13T12:23:40.540" v="528" actId="478"/>
        <pc:sldMkLst>
          <pc:docMk/>
          <pc:sldMk cId="2785751824" sldId="739"/>
        </pc:sldMkLst>
        <pc:spChg chg="mod">
          <ac:chgData name="Robinson Jr, Robert E" userId="9fee3f5f-4e69-4bb5-b4b2-ac6a22d2e78f" providerId="ADAL" clId="{546B5715-4ACB-44D5-A3A6-B6C9D57055F6}" dt="2020-07-13T12:23:36.163" v="527" actId="20577"/>
          <ac:spMkLst>
            <pc:docMk/>
            <pc:sldMk cId="2785751824" sldId="739"/>
            <ac:spMk id="2" creationId="{3BEF197C-C4EF-40B4-96F2-A08C59F24048}"/>
          </ac:spMkLst>
        </pc:spChg>
        <pc:spChg chg="del">
          <ac:chgData name="Robinson Jr, Robert E" userId="9fee3f5f-4e69-4bb5-b4b2-ac6a22d2e78f" providerId="ADAL" clId="{546B5715-4ACB-44D5-A3A6-B6C9D57055F6}" dt="2020-07-13T12:13:23.253" v="112" actId="478"/>
          <ac:spMkLst>
            <pc:docMk/>
            <pc:sldMk cId="2785751824" sldId="739"/>
            <ac:spMk id="3" creationId="{ECC9497F-8A93-4E1F-A738-0BEBCA723DA4}"/>
          </ac:spMkLst>
        </pc:spChg>
        <pc:spChg chg="del">
          <ac:chgData name="Robinson Jr, Robert E" userId="9fee3f5f-4e69-4bb5-b4b2-ac6a22d2e78f" providerId="ADAL" clId="{546B5715-4ACB-44D5-A3A6-B6C9D57055F6}" dt="2020-07-13T12:13:29.900" v="114" actId="478"/>
          <ac:spMkLst>
            <pc:docMk/>
            <pc:sldMk cId="2785751824" sldId="739"/>
            <ac:spMk id="4" creationId="{18FAE359-FF18-41E6-97BB-25B9CAECE390}"/>
          </ac:spMkLst>
        </pc:spChg>
        <pc:spChg chg="add del mod">
          <ac:chgData name="Robinson Jr, Robert E" userId="9fee3f5f-4e69-4bb5-b4b2-ac6a22d2e78f" providerId="ADAL" clId="{546B5715-4ACB-44D5-A3A6-B6C9D57055F6}" dt="2020-07-13T12:13:26.927" v="113" actId="478"/>
          <ac:spMkLst>
            <pc:docMk/>
            <pc:sldMk cId="2785751824" sldId="739"/>
            <ac:spMk id="6" creationId="{C97B95BA-D7FB-48BB-BD1E-80B485D5AC56}"/>
          </ac:spMkLst>
        </pc:spChg>
        <pc:spChg chg="add del mod">
          <ac:chgData name="Robinson Jr, Robert E" userId="9fee3f5f-4e69-4bb5-b4b2-ac6a22d2e78f" providerId="ADAL" clId="{546B5715-4ACB-44D5-A3A6-B6C9D57055F6}" dt="2020-07-13T12:21:28.781" v="472"/>
          <ac:spMkLst>
            <pc:docMk/>
            <pc:sldMk cId="2785751824" sldId="739"/>
            <ac:spMk id="7" creationId="{1ABA916D-DD17-4918-84FE-DD489DA3DADD}"/>
          </ac:spMkLst>
        </pc:spChg>
        <pc:spChg chg="add del mod">
          <ac:chgData name="Robinson Jr, Robert E" userId="9fee3f5f-4e69-4bb5-b4b2-ac6a22d2e78f" providerId="ADAL" clId="{546B5715-4ACB-44D5-A3A6-B6C9D57055F6}" dt="2020-07-13T12:23:40.540" v="528" actId="478"/>
          <ac:spMkLst>
            <pc:docMk/>
            <pc:sldMk cId="2785751824" sldId="739"/>
            <ac:spMk id="8" creationId="{033B1563-F205-466A-B063-9C64814256B8}"/>
          </ac:spMkLst>
        </pc:spChg>
      </pc:sldChg>
      <pc:sldChg chg="modSp add">
        <pc:chgData name="Robinson Jr, Robert E" userId="9fee3f5f-4e69-4bb5-b4b2-ac6a22d2e78f" providerId="ADAL" clId="{546B5715-4ACB-44D5-A3A6-B6C9D57055F6}" dt="2020-07-13T12:30:04.961" v="963" actId="20577"/>
        <pc:sldMkLst>
          <pc:docMk/>
          <pc:sldMk cId="2362285355" sldId="740"/>
        </pc:sldMkLst>
        <pc:spChg chg="mod">
          <ac:chgData name="Robinson Jr, Robert E" userId="9fee3f5f-4e69-4bb5-b4b2-ac6a22d2e78f" providerId="ADAL" clId="{546B5715-4ACB-44D5-A3A6-B6C9D57055F6}" dt="2020-07-13T12:29:41.112" v="876" actId="20577"/>
          <ac:spMkLst>
            <pc:docMk/>
            <pc:sldMk cId="2362285355" sldId="740"/>
            <ac:spMk id="2" creationId="{B36071CE-BA7C-4CA0-8A3C-1431AACA69A7}"/>
          </ac:spMkLst>
        </pc:spChg>
        <pc:spChg chg="mod">
          <ac:chgData name="Robinson Jr, Robert E" userId="9fee3f5f-4e69-4bb5-b4b2-ac6a22d2e78f" providerId="ADAL" clId="{546B5715-4ACB-44D5-A3A6-B6C9D57055F6}" dt="2020-07-13T12:30:04.961" v="963" actId="20577"/>
          <ac:spMkLst>
            <pc:docMk/>
            <pc:sldMk cId="2362285355" sldId="740"/>
            <ac:spMk id="68" creationId="{372C7B08-7F71-420A-920C-798F689B2FE0}"/>
          </ac:spMkLst>
        </pc:spChg>
      </pc:sldChg>
      <pc:sldChg chg="modSp add">
        <pc:chgData name="Robinson Jr, Robert E" userId="9fee3f5f-4e69-4bb5-b4b2-ac6a22d2e78f" providerId="ADAL" clId="{546B5715-4ACB-44D5-A3A6-B6C9D57055F6}" dt="2020-07-13T12:29:59.777" v="933" actId="20577"/>
        <pc:sldMkLst>
          <pc:docMk/>
          <pc:sldMk cId="671090134" sldId="741"/>
        </pc:sldMkLst>
        <pc:spChg chg="mod">
          <ac:chgData name="Robinson Jr, Robert E" userId="9fee3f5f-4e69-4bb5-b4b2-ac6a22d2e78f" providerId="ADAL" clId="{546B5715-4ACB-44D5-A3A6-B6C9D57055F6}" dt="2020-07-13T12:29:52.251" v="905" actId="20577"/>
          <ac:spMkLst>
            <pc:docMk/>
            <pc:sldMk cId="671090134" sldId="741"/>
            <ac:spMk id="2" creationId="{B36071CE-BA7C-4CA0-8A3C-1431AACA69A7}"/>
          </ac:spMkLst>
        </pc:spChg>
        <pc:spChg chg="mod">
          <ac:chgData name="Robinson Jr, Robert E" userId="9fee3f5f-4e69-4bb5-b4b2-ac6a22d2e78f" providerId="ADAL" clId="{546B5715-4ACB-44D5-A3A6-B6C9D57055F6}" dt="2020-07-13T12:29:59.777" v="933" actId="20577"/>
          <ac:spMkLst>
            <pc:docMk/>
            <pc:sldMk cId="671090134" sldId="741"/>
            <ac:spMk id="68" creationId="{372C7B08-7F71-420A-920C-798F689B2FE0}"/>
          </ac:spMkLst>
        </pc:spChg>
      </pc:sldChg>
      <pc:sldChg chg="add del">
        <pc:chgData name="Robinson Jr, Robert E" userId="9fee3f5f-4e69-4bb5-b4b2-ac6a22d2e78f" providerId="ADAL" clId="{546B5715-4ACB-44D5-A3A6-B6C9D57055F6}" dt="2020-07-13T12:29:20.527" v="849"/>
        <pc:sldMkLst>
          <pc:docMk/>
          <pc:sldMk cId="2194308154" sldId="74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NULL"/></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7010400" cy="461302"/>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1"/>
            <a:ext cx="3038049" cy="461302"/>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1"/>
            <a:ext cx="3038049" cy="461302"/>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5674" tIns="47837" rIns="95674" bIns="47837" rtlCol="0"/>
          <a:lstStyle>
            <a:lvl1pPr algn="r">
              <a:defRPr sz="1300"/>
            </a:lvl1pPr>
          </a:lstStyle>
          <a:p>
            <a:fld id="{2FB4FF29-EE9A-4D47-9F1A-289A80693C0F}" type="datetimeFigureOut">
              <a:rPr lang="en-US" smtClean="0"/>
              <a:pPr/>
              <a:t>7/13/2020</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701041" y="4387135"/>
            <a:ext cx="5608320" cy="4156235"/>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3</a:t>
            </a:fld>
            <a:endParaRPr kumimoji="0" lang="pt-B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904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21051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41840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6</a:t>
            </a:fld>
            <a:endParaRPr kumimoji="0" lang="pt-B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828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7</a:t>
            </a:fld>
            <a:endParaRPr kumimoji="0" lang="pt-B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949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it just because there is a deadline. </a:t>
            </a:r>
          </a:p>
        </p:txBody>
      </p:sp>
      <p:sp>
        <p:nvSpPr>
          <p:cNvPr id="4" name="Slide Number Placeholder 3"/>
          <p:cNvSpPr>
            <a:spLocks noGrp="1"/>
          </p:cNvSpPr>
          <p:nvPr>
            <p:ph type="sldNum" sz="quarter" idx="10"/>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8</a:t>
            </a:fld>
            <a:endParaRPr kumimoji="0" lang="pt-B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819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10.bin"/><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11.png"/><Relationship Id="rId1" Type="http://schemas.openxmlformats.org/officeDocument/2006/relationships/vmlDrawing" Target="../drawings/vmlDrawing12.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2.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1.png"/><Relationship Id="rId2" Type="http://schemas.openxmlformats.org/officeDocument/2006/relationships/hyperlink" Target="http://www.capgemini.com/" TargetMode="External"/><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www.youtube.com/capgeminimedia"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5.emf"/><Relationship Id="rId5" Type="http://schemas.openxmlformats.org/officeDocument/2006/relationships/oleObject" Target="../embeddings/oleObject17.bin"/><Relationship Id="rId4" Type="http://schemas.openxmlformats.org/officeDocument/2006/relationships/image" Target="../media/image18.jpe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3.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39.xml"/><Relationship Id="rId16" Type="http://schemas.openxmlformats.org/officeDocument/2006/relationships/image" Target="../media/image11.png"/><Relationship Id="rId1" Type="http://schemas.openxmlformats.org/officeDocument/2006/relationships/vmlDrawing" Target="../drawings/vmlDrawing19.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1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3.xml"/><Relationship Id="rId4"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15.emf"/><Relationship Id="rId5" Type="http://schemas.openxmlformats.org/officeDocument/2006/relationships/oleObject" Target="../embeddings/oleObject22.bin"/><Relationship Id="rId4" Type="http://schemas.openxmlformats.org/officeDocument/2006/relationships/image" Target="../media/image19.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4.xml"/><Relationship Id="rId7" Type="http://schemas.openxmlformats.org/officeDocument/2006/relationships/image" Target="../media/image1.emf"/><Relationship Id="rId2" Type="http://schemas.openxmlformats.org/officeDocument/2006/relationships/tags" Target="../tags/tag4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4.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52.xml"/><Relationship Id="rId16" Type="http://schemas.openxmlformats.org/officeDocument/2006/relationships/image" Target="../media/image11.png"/><Relationship Id="rId1" Type="http://schemas.openxmlformats.org/officeDocument/2006/relationships/vmlDrawing" Target="../drawings/vmlDrawing2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Master" Target="../slideMasters/slideMaster5.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oleObject" Target="../embeddings/oleObject2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5.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60.xml"/><Relationship Id="rId16" Type="http://schemas.openxmlformats.org/officeDocument/2006/relationships/image" Target="../media/image11.png"/><Relationship Id="rId1" Type="http://schemas.openxmlformats.org/officeDocument/2006/relationships/vmlDrawing" Target="../drawings/vmlDrawing31.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26.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5.emf"/><Relationship Id="rId5" Type="http://schemas.openxmlformats.org/officeDocument/2006/relationships/oleObject" Target="../embeddings/oleObject27.bin"/><Relationship Id="rId4" Type="http://schemas.openxmlformats.org/officeDocument/2006/relationships/image" Target="../media/image1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oleObject" Target="../embeddings/oleObject29.bin"/><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22.svg"/><Relationship Id="rId2" Type="http://schemas.openxmlformats.org/officeDocument/2006/relationships/tags" Target="../tags/tag67.xml"/><Relationship Id="rId1" Type="http://schemas.openxmlformats.org/officeDocument/2006/relationships/vmlDrawing" Target="../drawings/vmlDrawing36.v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6.xml"/><Relationship Id="rId1" Type="http://schemas.openxmlformats.org/officeDocument/2006/relationships/tags" Target="../tags/tag68.xml"/><Relationship Id="rId5" Type="http://schemas.openxmlformats.org/officeDocument/2006/relationships/image" Target="../media/image5.png"/><Relationship Id="rId4" Type="http://schemas.openxmlformats.org/officeDocument/2006/relationships/image" Target="../media/image22.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6.xml"/><Relationship Id="rId1" Type="http://schemas.openxmlformats.org/officeDocument/2006/relationships/tags" Target="../tags/tag69.xml"/><Relationship Id="rId4" Type="http://schemas.openxmlformats.org/officeDocument/2006/relationships/image" Target="../media/image22.svg"/></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vmlDrawing" Target="../drawings/vmlDrawing37.vml"/><Relationship Id="rId6" Type="http://schemas.openxmlformats.org/officeDocument/2006/relationships/oleObject" Target="../embeddings/oleObject32.bin"/><Relationship Id="rId5" Type="http://schemas.openxmlformats.org/officeDocument/2006/relationships/slideMaster" Target="../slideMasters/slideMaster6.xml"/><Relationship Id="rId4" Type="http://schemas.openxmlformats.org/officeDocument/2006/relationships/tags" Target="../tags/tag72.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3.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1.emf"/><Relationship Id="rId2" Type="http://schemas.openxmlformats.org/officeDocument/2006/relationships/tags" Target="../tags/tag74.xml"/><Relationship Id="rId1" Type="http://schemas.openxmlformats.org/officeDocument/2006/relationships/vmlDrawing" Target="../drawings/vmlDrawing39.vml"/><Relationship Id="rId6" Type="http://schemas.openxmlformats.org/officeDocument/2006/relationships/oleObject" Target="../embeddings/oleObject34.bin"/><Relationship Id="rId5" Type="http://schemas.openxmlformats.org/officeDocument/2006/relationships/slideMaster" Target="../slideMasters/slideMaster6.xml"/><Relationship Id="rId4" Type="http://schemas.openxmlformats.org/officeDocument/2006/relationships/tags" Target="../tags/tag7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78.xml"/><Relationship Id="rId7" Type="http://schemas.openxmlformats.org/officeDocument/2006/relationships/image" Target="../media/image1.emf"/><Relationship Id="rId2" Type="http://schemas.openxmlformats.org/officeDocument/2006/relationships/tags" Target="../tags/tag77.xml"/><Relationship Id="rId1" Type="http://schemas.openxmlformats.org/officeDocument/2006/relationships/vmlDrawing" Target="../drawings/vmlDrawing40.vml"/><Relationship Id="rId6" Type="http://schemas.openxmlformats.org/officeDocument/2006/relationships/oleObject" Target="../embeddings/oleObject35.bin"/><Relationship Id="rId5" Type="http://schemas.openxmlformats.org/officeDocument/2006/relationships/image" Target="../media/image6.jpeg"/><Relationship Id="rId4" Type="http://schemas.openxmlformats.org/officeDocument/2006/relationships/slideMaster" Target="../slideMasters/slideMaster6.xml"/><Relationship Id="rId9" Type="http://schemas.openxmlformats.org/officeDocument/2006/relationships/image" Target="../media/image22.sv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36.bin"/><Relationship Id="rId2" Type="http://schemas.openxmlformats.org/officeDocument/2006/relationships/tags" Target="../tags/tag79.xml"/><Relationship Id="rId1" Type="http://schemas.openxmlformats.org/officeDocument/2006/relationships/vmlDrawing" Target="../drawings/vmlDrawing41.vml"/><Relationship Id="rId6" Type="http://schemas.openxmlformats.org/officeDocument/2006/relationships/slideMaster" Target="../slideMasters/slideMaster6.xml"/><Relationship Id="rId5" Type="http://schemas.openxmlformats.org/officeDocument/2006/relationships/tags" Target="../tags/tag82.xml"/><Relationship Id="rId4" Type="http://schemas.openxmlformats.org/officeDocument/2006/relationships/tags" Target="../tags/tag81.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37.bin"/><Relationship Id="rId2" Type="http://schemas.openxmlformats.org/officeDocument/2006/relationships/tags" Target="../tags/tag83.xml"/><Relationship Id="rId1" Type="http://schemas.openxmlformats.org/officeDocument/2006/relationships/vmlDrawing" Target="../drawings/vmlDrawing42.vml"/><Relationship Id="rId6" Type="http://schemas.openxmlformats.org/officeDocument/2006/relationships/slideMaster" Target="../slideMasters/slideMaster6.xml"/><Relationship Id="rId5" Type="http://schemas.openxmlformats.org/officeDocument/2006/relationships/tags" Target="../tags/tag86.xml"/><Relationship Id="rId4" Type="http://schemas.openxmlformats.org/officeDocument/2006/relationships/tags" Target="../tags/tag85.xml"/></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tags" Target="../tags/tag88.xml"/><Relationship Id="rId7" Type="http://schemas.openxmlformats.org/officeDocument/2006/relationships/image" Target="../media/image21.png"/><Relationship Id="rId2" Type="http://schemas.openxmlformats.org/officeDocument/2006/relationships/tags" Target="../tags/tag87.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6.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tags" Target="../tags/tag89.xml"/><Relationship Id="rId16" Type="http://schemas.openxmlformats.org/officeDocument/2006/relationships/image" Target="../media/image11.png"/><Relationship Id="rId1" Type="http://schemas.openxmlformats.org/officeDocument/2006/relationships/vmlDrawing" Target="../drawings/vmlDrawing44.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39.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0.xml"/><Relationship Id="rId1" Type="http://schemas.openxmlformats.org/officeDocument/2006/relationships/vmlDrawing" Target="../drawings/vmlDrawing45.vml"/><Relationship Id="rId5" Type="http://schemas.openxmlformats.org/officeDocument/2006/relationships/image" Target="NULL"/><Relationship Id="rId4" Type="http://schemas.openxmlformats.org/officeDocument/2006/relationships/oleObject" Target="../embeddings/oleObject40.bin"/></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1.xml"/><Relationship Id="rId1" Type="http://schemas.openxmlformats.org/officeDocument/2006/relationships/vmlDrawing" Target="../drawings/vmlDrawing46.vml"/><Relationship Id="rId5" Type="http://schemas.openxmlformats.org/officeDocument/2006/relationships/image" Target="../media/image15.emf"/><Relationship Id="rId4" Type="http://schemas.openxmlformats.org/officeDocument/2006/relationships/oleObject" Target="../embeddings/oleObject41.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6.jpeg"/><Relationship Id="rId4" Type="http://schemas.openxmlformats.org/officeDocument/2006/relationships/slideMaster" Target="../slideMasters/slideMaster1.xml"/><Relationship Id="rId9"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921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44717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126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2208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02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88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3509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7522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80553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89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EAEA0A7B-769B-466A-9EBF-AF797D154E37}"/>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02A3263F-2DEA-4672-B931-2D8A96AECD30}"/>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EA52D0BA-86AE-4DF8-ADC0-9E9665B9F707}"/>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68903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A06AF8C6-5AAC-4B83-940F-028B0868576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C10E2442-7BD7-40DE-88ED-16E1AC085D2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8D224528-298A-4D45-AAF0-DC3F758BB299}"/>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00157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2" name="Conector reto 49">
            <a:extLst>
              <a:ext uri="{FF2B5EF4-FFF2-40B4-BE49-F238E27FC236}">
                <a16:creationId xmlns:a16="http://schemas.microsoft.com/office/drawing/2014/main" id="{631DFCF6-EA14-4FEC-8E0F-0099215BF412}"/>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4"/>
            <a:extLst>
              <a:ext uri="{FF2B5EF4-FFF2-40B4-BE49-F238E27FC236}">
                <a16:creationId xmlns:a16="http://schemas.microsoft.com/office/drawing/2014/main" id="{B7C8F660-5F1C-41AC-9F6E-3271F0BF0E6D}"/>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4" name="Retângulo 43">
            <a:extLst>
              <a:ext uri="{FF2B5EF4-FFF2-40B4-BE49-F238E27FC236}">
                <a16:creationId xmlns:a16="http://schemas.microsoft.com/office/drawing/2014/main" id="{2BDDA80B-70B2-4CB3-AF22-A2F5C095E221}"/>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96061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1" name="Freeform: Shape 20">
            <a:extLst>
              <a:ext uri="{FF2B5EF4-FFF2-40B4-BE49-F238E27FC236}">
                <a16:creationId xmlns:a16="http://schemas.microsoft.com/office/drawing/2014/main" id="{E37BF251-5470-46EB-8361-E61F79A3A83F}"/>
              </a:ext>
            </a:extLst>
          </p:cNvPr>
          <p:cNvSpPr>
            <a:spLocks/>
          </p:cNvSpPr>
          <p:nvPr userDrawn="1"/>
        </p:nvSpPr>
        <p:spPr bwMode="auto">
          <a:xfrm rot="5400000" flipV="1">
            <a:off x="496445" y="-496448"/>
            <a:ext cx="6862135" cy="7855027"/>
          </a:xfrm>
          <a:custGeom>
            <a:avLst/>
            <a:gdLst>
              <a:gd name="connsiteX0" fmla="*/ 0 w 6858000"/>
              <a:gd name="connsiteY0" fmla="*/ 0 h 7850294"/>
              <a:gd name="connsiteX1" fmla="*/ 0 w 6858000"/>
              <a:gd name="connsiteY1" fmla="*/ 330200 h 7850294"/>
              <a:gd name="connsiteX2" fmla="*/ 1 w 6858000"/>
              <a:gd name="connsiteY2" fmla="*/ 330200 h 7850294"/>
              <a:gd name="connsiteX3" fmla="*/ 1 w 6858000"/>
              <a:gd name="connsiteY3" fmla="*/ 6062251 h 7850294"/>
              <a:gd name="connsiteX4" fmla="*/ 137394 w 6858000"/>
              <a:gd name="connsiteY4" fmla="*/ 6287174 h 7850294"/>
              <a:gd name="connsiteX5" fmla="*/ 2680644 w 6858000"/>
              <a:gd name="connsiteY5" fmla="*/ 7849589 h 7850294"/>
              <a:gd name="connsiteX6" fmla="*/ 5415361 w 6858000"/>
              <a:gd name="connsiteY6" fmla="*/ 5295479 h 7850294"/>
              <a:gd name="connsiteX7" fmla="*/ 6599052 w 6858000"/>
              <a:gd name="connsiteY7" fmla="*/ 5530379 h 7850294"/>
              <a:gd name="connsiteX8" fmla="*/ 6858000 w 6858000"/>
              <a:gd name="connsiteY8" fmla="*/ 5601769 h 7850294"/>
              <a:gd name="connsiteX9" fmla="*/ 6858000 w 6858000"/>
              <a:gd name="connsiteY9" fmla="*/ 330200 h 7850294"/>
              <a:gd name="connsiteX10" fmla="*/ 6858000 w 6858000"/>
              <a:gd name="connsiteY10" fmla="*/ 266701 h 7850294"/>
              <a:gd name="connsiteX11" fmla="*/ 6858000 w 6858000"/>
              <a:gd name="connsiteY11" fmla="*/ 0 h 785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7850294">
                <a:moveTo>
                  <a:pt x="0" y="0"/>
                </a:moveTo>
                <a:lnTo>
                  <a:pt x="0" y="330200"/>
                </a:lnTo>
                <a:lnTo>
                  <a:pt x="1" y="330200"/>
                </a:lnTo>
                <a:lnTo>
                  <a:pt x="1" y="6062251"/>
                </a:lnTo>
                <a:lnTo>
                  <a:pt x="137394" y="6287174"/>
                </a:lnTo>
                <a:cubicBezTo>
                  <a:pt x="602681" y="7002758"/>
                  <a:pt x="1411961" y="7825777"/>
                  <a:pt x="2680644" y="7849589"/>
                </a:cubicBezTo>
                <a:cubicBezTo>
                  <a:pt x="4019810" y="7877811"/>
                  <a:pt x="4527283" y="7059367"/>
                  <a:pt x="5415361" y="5295479"/>
                </a:cubicBezTo>
                <a:cubicBezTo>
                  <a:pt x="5817111" y="5353687"/>
                  <a:pt x="6212913" y="5431739"/>
                  <a:pt x="6599052" y="5530379"/>
                </a:cubicBezTo>
                <a:lnTo>
                  <a:pt x="6858000" y="5601769"/>
                </a:lnTo>
                <a:lnTo>
                  <a:pt x="6858000" y="330200"/>
                </a:lnTo>
                <a:lnTo>
                  <a:pt x="6858000" y="266701"/>
                </a:lnTo>
                <a:lnTo>
                  <a:pt x="685800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cxnSp>
        <p:nvCxnSpPr>
          <p:cNvPr id="10" name="Conector reto 49">
            <a:extLst>
              <a:ext uri="{FF2B5EF4-FFF2-40B4-BE49-F238E27FC236}">
                <a16:creationId xmlns:a16="http://schemas.microsoft.com/office/drawing/2014/main" id="{8D641893-ACF7-4179-A63A-1F32F5212A9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4"/>
            <a:extLst>
              <a:ext uri="{FF2B5EF4-FFF2-40B4-BE49-F238E27FC236}">
                <a16:creationId xmlns:a16="http://schemas.microsoft.com/office/drawing/2014/main" id="{4DC51819-3085-440D-8C8A-C86B9FC49344}"/>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3" name="Retângulo 43">
            <a:extLst>
              <a:ext uri="{FF2B5EF4-FFF2-40B4-BE49-F238E27FC236}">
                <a16:creationId xmlns:a16="http://schemas.microsoft.com/office/drawing/2014/main" id="{E59777E9-D669-47F0-9F43-447F07567553}"/>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736919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60555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5B49D2EE-299A-4105-8423-873254F4E8F6}"/>
              </a:ext>
            </a:extLst>
          </p:cNvPr>
          <p:cNvCxnSpPr>
            <a:cxnSpLocks/>
          </p:cNvCxnSpPr>
          <p:nvPr userDrawn="1"/>
        </p:nvCxnSpPr>
        <p:spPr>
          <a:xfrm flipV="1">
            <a:off x="293370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4"/>
            <a:extLst>
              <a:ext uri="{FF2B5EF4-FFF2-40B4-BE49-F238E27FC236}">
                <a16:creationId xmlns:a16="http://schemas.microsoft.com/office/drawing/2014/main" id="{B6634ADD-1993-4832-BE7E-7AA0D5282B6F}"/>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24" name="Retângulo 43">
            <a:extLst>
              <a:ext uri="{FF2B5EF4-FFF2-40B4-BE49-F238E27FC236}">
                <a16:creationId xmlns:a16="http://schemas.microsoft.com/office/drawing/2014/main" id="{35907461-FF7A-41B0-ADA9-4AC0CBF1C02A}"/>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260786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873E79B9-1231-483F-A150-C314749A33B6}"/>
              </a:ext>
            </a:extLst>
          </p:cNvPr>
          <p:cNvSpPr>
            <a:spLocks/>
          </p:cNvSpPr>
          <p:nvPr userDrawn="1"/>
        </p:nvSpPr>
        <p:spPr bwMode="auto">
          <a:xfrm>
            <a:off x="0" y="-1638"/>
            <a:ext cx="5942704" cy="6859638"/>
          </a:xfrm>
          <a:custGeom>
            <a:avLst/>
            <a:gdLst>
              <a:gd name="connsiteX0" fmla="*/ 0 w 5942704"/>
              <a:gd name="connsiteY0" fmla="*/ 0 h 6859638"/>
              <a:gd name="connsiteX1" fmla="*/ 1923361 w 5942704"/>
              <a:gd name="connsiteY1" fmla="*/ 0 h 6859638"/>
              <a:gd name="connsiteX2" fmla="*/ 2016937 w 5942704"/>
              <a:gd name="connsiteY2" fmla="*/ 240178 h 6859638"/>
              <a:gd name="connsiteX3" fmla="*/ 5381512 w 5942704"/>
              <a:gd name="connsiteY3" fmla="*/ 2448041 h 6859638"/>
              <a:gd name="connsiteX4" fmla="*/ 3933862 w 5942704"/>
              <a:gd name="connsiteY4" fmla="*/ 6788906 h 6859638"/>
              <a:gd name="connsiteX5" fmla="*/ 3832049 w 5942704"/>
              <a:gd name="connsiteY5" fmla="*/ 6859638 h 6859638"/>
              <a:gd name="connsiteX6" fmla="*/ 0 w 5942704"/>
              <a:gd name="connsiteY6" fmla="*/ 6859638 h 68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9638">
                <a:moveTo>
                  <a:pt x="0" y="0"/>
                </a:moveTo>
                <a:lnTo>
                  <a:pt x="1923361" y="0"/>
                </a:lnTo>
                <a:lnTo>
                  <a:pt x="2016937" y="240178"/>
                </a:lnTo>
                <a:cubicBezTo>
                  <a:pt x="3206701" y="3054565"/>
                  <a:pt x="5838311" y="3741794"/>
                  <a:pt x="5381512" y="2448041"/>
                </a:cubicBezTo>
                <a:cubicBezTo>
                  <a:pt x="6119799" y="2727433"/>
                  <a:pt x="6539699" y="4874545"/>
                  <a:pt x="3933862" y="6788906"/>
                </a:cubicBezTo>
                <a:lnTo>
                  <a:pt x="3832049" y="6859638"/>
                </a:lnTo>
                <a:lnTo>
                  <a:pt x="0" y="6859638"/>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a:extLst>
              <a:ext uri="{FF2B5EF4-FFF2-40B4-BE49-F238E27FC236}">
                <a16:creationId xmlns:a16="http://schemas.microsoft.com/office/drawing/2014/main" id="{FE10363E-5CC2-4CBD-8DAD-57D4B432EB72}"/>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33" name="Rectangle 32">
            <a:extLst>
              <a:ext uri="{FF2B5EF4-FFF2-40B4-BE49-F238E27FC236}">
                <a16:creationId xmlns:a16="http://schemas.microsoft.com/office/drawing/2014/main" id="{ACED0802-AAB9-4B18-BEA1-35C553177D28}"/>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4" name="Rectangle 33">
            <a:extLst>
              <a:ext uri="{FF2B5EF4-FFF2-40B4-BE49-F238E27FC236}">
                <a16:creationId xmlns:a16="http://schemas.microsoft.com/office/drawing/2014/main" id="{C7347F13-EC6E-4DB6-8A39-76B40A390DB9}"/>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5" name="Rectangle 34">
            <a:hlinkClick r:id="rId2"/>
            <a:extLst>
              <a:ext uri="{FF2B5EF4-FFF2-40B4-BE49-F238E27FC236}">
                <a16:creationId xmlns:a16="http://schemas.microsoft.com/office/drawing/2014/main" id="{5A4211E9-A1F2-4E5A-BBB6-78A7E86E1BD5}"/>
              </a:ext>
            </a:extLst>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40B700E4-E518-4407-9D81-7B0356270E6A}"/>
              </a:ext>
            </a:extLst>
          </p:cNvPr>
          <p:cNvSpPr/>
          <p:nvPr userDrawn="1"/>
        </p:nvSpPr>
        <p:spPr>
          <a:xfrm>
            <a:off x="415038" y="5586968"/>
            <a:ext cx="4198620" cy="369332"/>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p:txBody>
      </p:sp>
      <p:pic>
        <p:nvPicPr>
          <p:cNvPr id="44" name="Picture 2" descr="D:\My Work\Template\Icons\Social Media\LinkedIN.png">
            <a:hlinkClick r:id="rId3"/>
            <a:extLst>
              <a:ext uri="{FF2B5EF4-FFF2-40B4-BE49-F238E27FC236}">
                <a16:creationId xmlns:a16="http://schemas.microsoft.com/office/drawing/2014/main" id="{B2BBA048-8107-44E4-AC7F-84C352BD87B6}"/>
              </a:ext>
            </a:extLst>
          </p:cNvPr>
          <p:cNvPicPr>
            <a:picLocks noChangeAspect="1" noChangeArrowheads="1"/>
          </p:cNvPicPr>
          <p:nvPr userDrawn="1"/>
        </p:nvPicPr>
        <p:blipFill>
          <a:blip r:embed="rId4" cstate="print"/>
          <a:srcRect/>
          <a:stretch>
            <a:fillRect/>
          </a:stretch>
        </p:blipFill>
        <p:spPr bwMode="auto">
          <a:xfrm>
            <a:off x="798415" y="3979258"/>
            <a:ext cx="333195" cy="333195"/>
          </a:xfrm>
          <a:prstGeom prst="rect">
            <a:avLst/>
          </a:prstGeom>
          <a:noFill/>
        </p:spPr>
      </p:pic>
      <p:pic>
        <p:nvPicPr>
          <p:cNvPr id="45" name="Picture 4" descr="D:\My Work\Template\Icons\Social Media\SlideShare.png">
            <a:hlinkClick r:id="rId5"/>
            <a:extLst>
              <a:ext uri="{FF2B5EF4-FFF2-40B4-BE49-F238E27FC236}">
                <a16:creationId xmlns:a16="http://schemas.microsoft.com/office/drawing/2014/main" id="{36FA1769-CA3E-4245-86D8-E7413737BD8C}"/>
              </a:ext>
            </a:extLst>
          </p:cNvPr>
          <p:cNvPicPr>
            <a:picLocks noChangeAspect="1" noChangeArrowheads="1"/>
          </p:cNvPicPr>
          <p:nvPr userDrawn="1"/>
        </p:nvPicPr>
        <p:blipFill>
          <a:blip r:embed="rId6" cstate="print"/>
          <a:srcRect/>
          <a:stretch>
            <a:fillRect/>
          </a:stretch>
        </p:blipFill>
        <p:spPr bwMode="auto">
          <a:xfrm>
            <a:off x="1181792" y="3979258"/>
            <a:ext cx="333195" cy="333195"/>
          </a:xfrm>
          <a:prstGeom prst="rect">
            <a:avLst/>
          </a:prstGeom>
          <a:noFill/>
        </p:spPr>
      </p:pic>
      <p:pic>
        <p:nvPicPr>
          <p:cNvPr id="46" name="Picture 5" descr="D:\My Work\Template\Icons\Social Media\Twitter.png">
            <a:hlinkClick r:id="rId7"/>
            <a:extLst>
              <a:ext uri="{FF2B5EF4-FFF2-40B4-BE49-F238E27FC236}">
                <a16:creationId xmlns:a16="http://schemas.microsoft.com/office/drawing/2014/main" id="{13E93383-F738-4739-BB01-CCA0F0127109}"/>
              </a:ext>
            </a:extLst>
          </p:cNvPr>
          <p:cNvPicPr>
            <a:picLocks noChangeAspect="1" noChangeArrowheads="1"/>
          </p:cNvPicPr>
          <p:nvPr userDrawn="1"/>
        </p:nvPicPr>
        <p:blipFill>
          <a:blip r:embed="rId8" cstate="print"/>
          <a:srcRect/>
          <a:stretch>
            <a:fillRect/>
          </a:stretch>
        </p:blipFill>
        <p:spPr bwMode="auto">
          <a:xfrm>
            <a:off x="1565169" y="3979258"/>
            <a:ext cx="333195" cy="333195"/>
          </a:xfrm>
          <a:prstGeom prst="rect">
            <a:avLst/>
          </a:prstGeom>
          <a:noFill/>
        </p:spPr>
      </p:pic>
      <p:pic>
        <p:nvPicPr>
          <p:cNvPr id="47" name="Picture 6" descr="D:\My Work\Template\Icons\Social Media\YouTube.png">
            <a:hlinkClick r:id="rId9"/>
            <a:extLst>
              <a:ext uri="{FF2B5EF4-FFF2-40B4-BE49-F238E27FC236}">
                <a16:creationId xmlns:a16="http://schemas.microsoft.com/office/drawing/2014/main" id="{51840882-78D7-432F-A20C-0A55D871CE89}"/>
              </a:ext>
            </a:extLst>
          </p:cNvPr>
          <p:cNvPicPr>
            <a:picLocks noChangeAspect="1" noChangeArrowheads="1"/>
          </p:cNvPicPr>
          <p:nvPr userDrawn="1"/>
        </p:nvPicPr>
        <p:blipFill>
          <a:blip r:embed="rId10" cstate="print"/>
          <a:srcRect/>
          <a:stretch>
            <a:fillRect/>
          </a:stretch>
        </p:blipFill>
        <p:spPr bwMode="auto">
          <a:xfrm>
            <a:off x="1948545" y="3979258"/>
            <a:ext cx="333195" cy="333195"/>
          </a:xfrm>
          <a:prstGeom prst="rect">
            <a:avLst/>
          </a:prstGeom>
          <a:noFill/>
        </p:spPr>
      </p:pic>
      <p:pic>
        <p:nvPicPr>
          <p:cNvPr id="48" name="Picture 7" descr="D:\My Work\Template\Icons\Social Media\Facebook.png">
            <a:hlinkClick r:id="rId11"/>
            <a:extLst>
              <a:ext uri="{FF2B5EF4-FFF2-40B4-BE49-F238E27FC236}">
                <a16:creationId xmlns:a16="http://schemas.microsoft.com/office/drawing/2014/main" id="{3B934C6D-A2E4-4738-B6CB-3F3D79E971EA}"/>
              </a:ext>
            </a:extLst>
          </p:cNvPr>
          <p:cNvPicPr>
            <a:picLocks noChangeAspect="1" noChangeArrowheads="1"/>
          </p:cNvPicPr>
          <p:nvPr userDrawn="1"/>
        </p:nvPicPr>
        <p:blipFill>
          <a:blip r:embed="rId12" cstate="print"/>
          <a:srcRect/>
          <a:stretch>
            <a:fillRect/>
          </a:stretch>
        </p:blipFill>
        <p:spPr bwMode="auto">
          <a:xfrm>
            <a:off x="415038" y="3979258"/>
            <a:ext cx="333195" cy="333195"/>
          </a:xfrm>
          <a:prstGeom prst="rect">
            <a:avLst/>
          </a:prstGeom>
          <a:noFill/>
        </p:spPr>
      </p:pic>
      <p:pic>
        <p:nvPicPr>
          <p:cNvPr id="49" name="Picture 48">
            <a:extLst>
              <a:ext uri="{FF2B5EF4-FFF2-40B4-BE49-F238E27FC236}">
                <a16:creationId xmlns:a16="http://schemas.microsoft.com/office/drawing/2014/main" id="{FAD60CD1-8FF8-44FE-8578-BA41077F9D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777903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ECBC2736-A38B-4C41-951C-2ACA18ECF69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6C5D2294-B3B6-4A26-90E9-9FFFC75C168C}"/>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7CC420CE-B749-4D20-8454-6625AA0FE8C5}"/>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490F61A2-F78E-4482-A576-B24A88504F7C}"/>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99387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45"/>
          <p:cNvSpPr>
            <a:spLocks/>
          </p:cNvSpPr>
          <p:nvPr userDrawn="1"/>
        </p:nvSpPr>
        <p:spPr bwMode="auto">
          <a:xfrm flipH="1">
            <a:off x="8230817" y="0"/>
            <a:ext cx="3961183" cy="4790645"/>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reeform 45"/>
          <p:cNvSpPr>
            <a:spLocks/>
          </p:cNvSpPr>
          <p:nvPr userDrawn="1"/>
        </p:nvSpPr>
        <p:spPr bwMode="auto">
          <a:xfrm>
            <a:off x="0" y="0"/>
            <a:ext cx="2796209" cy="3381728"/>
          </a:xfrm>
          <a:custGeom>
            <a:avLst/>
            <a:gdLst>
              <a:gd name="T0" fmla="*/ 350 w 411"/>
              <a:gd name="T1" fmla="*/ 0 h 498"/>
              <a:gd name="T2" fmla="*/ 375 w 411"/>
              <a:gd name="T3" fmla="*/ 214 h 498"/>
              <a:gd name="T4" fmla="*/ 79 w 411"/>
              <a:gd name="T5" fmla="*/ 474 h 498"/>
              <a:gd name="T6" fmla="*/ 0 w 411"/>
              <a:gd name="T7" fmla="*/ 448 h 498"/>
              <a:gd name="T8" fmla="*/ 0 w 411"/>
              <a:gd name="T9" fmla="*/ 0 h 498"/>
              <a:gd name="T10" fmla="*/ 350 w 411"/>
              <a:gd name="T11" fmla="*/ 0 h 498"/>
            </a:gdLst>
            <a:ahLst/>
            <a:cxnLst>
              <a:cxn ang="0">
                <a:pos x="T0" y="T1"/>
              </a:cxn>
              <a:cxn ang="0">
                <a:pos x="T2" y="T3"/>
              </a:cxn>
              <a:cxn ang="0">
                <a:pos x="T4" y="T5"/>
              </a:cxn>
              <a:cxn ang="0">
                <a:pos x="T6" y="T7"/>
              </a:cxn>
              <a:cxn ang="0">
                <a:pos x="T8" y="T9"/>
              </a:cxn>
              <a:cxn ang="0">
                <a:pos x="T10" y="T11"/>
              </a:cxn>
            </a:cxnLst>
            <a:rect l="0" t="0" r="r" b="b"/>
            <a:pathLst>
              <a:path w="411" h="498">
                <a:moveTo>
                  <a:pt x="350" y="0"/>
                </a:moveTo>
                <a:cubicBezTo>
                  <a:pt x="350" y="0"/>
                  <a:pt x="411" y="56"/>
                  <a:pt x="375" y="214"/>
                </a:cubicBezTo>
                <a:cubicBezTo>
                  <a:pt x="205" y="230"/>
                  <a:pt x="228" y="498"/>
                  <a:pt x="79" y="474"/>
                </a:cubicBezTo>
                <a:cubicBezTo>
                  <a:pt x="46" y="468"/>
                  <a:pt x="0" y="448"/>
                  <a:pt x="0" y="448"/>
                </a:cubicBezTo>
                <a:cubicBezTo>
                  <a:pt x="0" y="0"/>
                  <a:pt x="0" y="0"/>
                  <a:pt x="0" y="0"/>
                </a:cubicBezTo>
                <a:lnTo>
                  <a:pt x="35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1" name="Graphic 4">
            <a:extLst>
              <a:ext uri="{FF2B5EF4-FFF2-40B4-BE49-F238E27FC236}">
                <a16:creationId xmlns:a16="http://schemas.microsoft.com/office/drawing/2014/main" id="{561DD1A2-19A5-46E6-9175-410695C17BA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id="{3D3996E0-EA70-49DE-B8FD-7133748109B3}"/>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4"/>
            <a:extLst>
              <a:ext uri="{FF2B5EF4-FFF2-40B4-BE49-F238E27FC236}">
                <a16:creationId xmlns:a16="http://schemas.microsoft.com/office/drawing/2014/main" id="{2CB16981-5200-4332-BE60-582076D73D89}"/>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6" name="Retângulo 43">
            <a:extLst>
              <a:ext uri="{FF2B5EF4-FFF2-40B4-BE49-F238E27FC236}">
                <a16:creationId xmlns:a16="http://schemas.microsoft.com/office/drawing/2014/main" id="{BCD37E44-BD08-4BE1-A26B-FFC4E3D81E88}"/>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2531535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sp>
        <p:nvSpPr>
          <p:cNvPr id="441" name="Rectangle 440"/>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schemeClr val="bg1"/>
                </a:solidFill>
                <a:cs typeface="Arial" panose="020B0604020202020204" pitchFamily="34" charset="0"/>
              </a:rPr>
              <a:pPr algn="r">
                <a:lnSpc>
                  <a:spcPct val="100000"/>
                </a:lnSpc>
              </a:p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22012"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cxnSp>
        <p:nvCxnSpPr>
          <p:cNvPr id="13" name="Conector reto 49">
            <a:extLst>
              <a:ext uri="{FF2B5EF4-FFF2-40B4-BE49-F238E27FC236}">
                <a16:creationId xmlns:a16="http://schemas.microsoft.com/office/drawing/2014/main" id="{715E7D1C-3A42-45B1-9351-CBE7914A05A2}"/>
              </a:ext>
            </a:extLst>
          </p:cNvPr>
          <p:cNvCxnSpPr>
            <a:cxnSpLocks/>
          </p:cNvCxnSpPr>
          <p:nvPr userDrawn="1"/>
        </p:nvCxnSpPr>
        <p:spPr>
          <a:xfrm flipV="1">
            <a:off x="293370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F6DD7C1-912B-4D0E-9DBB-13583E0F7DC6}"/>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Capgemini’s Global Utilities Sector | June</a:t>
            </a:r>
            <a:r>
              <a:rPr lang="en-US" sz="800" kern="0" baseline="0" dirty="0">
                <a:solidFill>
                  <a:schemeClr val="bg1"/>
                </a:solidFill>
                <a:latin typeface="+mj-lt"/>
                <a:cs typeface="Arial" panose="020B0604020202020204" pitchFamily="34" charset="0"/>
              </a:rPr>
              <a:t> 2018</a:t>
            </a:r>
            <a:endParaRPr lang="en-US" sz="800" kern="0" dirty="0">
              <a:solidFill>
                <a:schemeClr val="bg1"/>
              </a:solidFill>
              <a:latin typeface="+mj-lt"/>
              <a:cs typeface="Arial" panose="020B0604020202020204" pitchFamily="34" charset="0"/>
            </a:endParaRPr>
          </a:p>
        </p:txBody>
      </p:sp>
      <p:sp>
        <p:nvSpPr>
          <p:cNvPr id="15" name="Retângulo 43">
            <a:extLst>
              <a:ext uri="{FF2B5EF4-FFF2-40B4-BE49-F238E27FC236}">
                <a16:creationId xmlns:a16="http://schemas.microsoft.com/office/drawing/2014/main" id="{BB5B0121-6A76-4848-88B5-0AEDAE66BA84}"/>
              </a:ext>
            </a:extLst>
          </p:cNvPr>
          <p:cNvSpPr/>
          <p:nvPr userDrawn="1"/>
        </p:nvSpPr>
        <p:spPr>
          <a:xfrm>
            <a:off x="30614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302137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
        <p:nvSpPr>
          <p:cNvPr id="12" name="Retângulo 43">
            <a:extLst>
              <a:ext uri="{FF2B5EF4-FFF2-40B4-BE49-F238E27FC236}">
                <a16:creationId xmlns:a16="http://schemas.microsoft.com/office/drawing/2014/main" id="{3438B419-9ACF-4B7E-BE49-812AAF076106}"/>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1" name="Rectangle 27">
            <a:hlinkClick r:id="rId6"/>
            <a:extLst>
              <a:ext uri="{FF2B5EF4-FFF2-40B4-BE49-F238E27FC236}">
                <a16:creationId xmlns:a16="http://schemas.microsoft.com/office/drawing/2014/main" id="{F9392CE8-E97C-43E1-88F4-80687F0C5F62}"/>
              </a:ext>
            </a:extLst>
          </p:cNvPr>
          <p:cNvSpPr/>
          <p:nvPr userDrawn="1"/>
        </p:nvSpPr>
        <p:spPr>
          <a:xfrm>
            <a:off x="407988" y="6555971"/>
            <a:ext cx="2468880"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Capgemini’s Global Utilities Sector | June</a:t>
            </a:r>
            <a:r>
              <a:rPr lang="en-US" sz="800" kern="0" baseline="0" dirty="0">
                <a:solidFill>
                  <a:srgbClr val="00458D"/>
                </a:solidFill>
                <a:latin typeface="+mj-lt"/>
                <a:cs typeface="Arial" panose="020B0604020202020204" pitchFamily="34" charset="0"/>
              </a:rPr>
              <a:t> 2018</a:t>
            </a:r>
            <a:endParaRPr lang="en-US" sz="800" kern="0" dirty="0">
              <a:solidFill>
                <a:srgbClr val="00458D"/>
              </a:solidFill>
              <a:latin typeface="+mj-lt"/>
              <a:cs typeface="Arial" panose="020B0604020202020204" pitchFamily="34" charset="0"/>
            </a:endParaRPr>
          </a:p>
        </p:txBody>
      </p:sp>
      <p:sp>
        <p:nvSpPr>
          <p:cNvPr id="17" name="Retângulo 43">
            <a:extLst>
              <a:ext uri="{FF2B5EF4-FFF2-40B4-BE49-F238E27FC236}">
                <a16:creationId xmlns:a16="http://schemas.microsoft.com/office/drawing/2014/main" id="{F4C3E97D-369C-4DEC-AC2C-207006ED2644}"/>
              </a:ext>
            </a:extLst>
          </p:cNvPr>
          <p:cNvSpPr/>
          <p:nvPr userDrawn="1"/>
        </p:nvSpPr>
        <p:spPr>
          <a:xfrm>
            <a:off x="9425389" y="6555758"/>
            <a:ext cx="2223686" cy="219456"/>
          </a:xfrm>
          <a:prstGeom prst="rect">
            <a:avLst/>
          </a:prstGeom>
        </p:spPr>
        <p:txBody>
          <a:bodyPr wrap="none" lIns="0" tIns="0" rIns="0" bIns="0" anchor="ctr">
            <a:noAutofit/>
          </a:bodyPr>
          <a:lstStyle/>
          <a:p>
            <a:pPr algn="r">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2193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638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t="15433"/>
          <a:stretch/>
        </p:blipFill>
        <p:spPr>
          <a:xfrm>
            <a:off x="0" y="-19050"/>
            <a:ext cx="12192000" cy="6877050"/>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userDrawn="1"/>
        </p:nvSpPr>
        <p:spPr bwMode="auto">
          <a:xfrm flipH="1">
            <a:off x="8260081" y="0"/>
            <a:ext cx="4060049" cy="6858000"/>
          </a:xfrm>
          <a:custGeom>
            <a:avLst/>
            <a:gdLst>
              <a:gd name="connsiteX0" fmla="*/ 0 w 4060049"/>
              <a:gd name="connsiteY0" fmla="*/ 0 h 6858000"/>
              <a:gd name="connsiteX1" fmla="*/ 958936 w 4060049"/>
              <a:gd name="connsiteY1" fmla="*/ 0 h 6858000"/>
              <a:gd name="connsiteX2" fmla="*/ 1009242 w 4060049"/>
              <a:gd name="connsiteY2" fmla="*/ 32361 h 6858000"/>
              <a:gd name="connsiteX3" fmla="*/ 4060049 w 4060049"/>
              <a:gd name="connsiteY3" fmla="*/ 2178950 h 6858000"/>
              <a:gd name="connsiteX4" fmla="*/ 2165204 w 4060049"/>
              <a:gd name="connsiteY4" fmla="*/ 6858000 h 6858000"/>
              <a:gd name="connsiteX5" fmla="*/ 1618614 w 4060049"/>
              <a:gd name="connsiteY5" fmla="*/ 6858000 h 6858000"/>
              <a:gd name="connsiteX6" fmla="*/ 1582175 w 4060049"/>
              <a:gd name="connsiteY6" fmla="*/ 5837647 h 6858000"/>
              <a:gd name="connsiteX7" fmla="*/ 6944 w 4060049"/>
              <a:gd name="connsiteY7" fmla="*/ 4750880 h 6858000"/>
              <a:gd name="connsiteX8" fmla="*/ 0 w 4060049"/>
              <a:gd name="connsiteY8" fmla="*/ 47491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049" h="6858000">
                <a:moveTo>
                  <a:pt x="0" y="0"/>
                </a:moveTo>
                <a:lnTo>
                  <a:pt x="958936" y="0"/>
                </a:lnTo>
                <a:lnTo>
                  <a:pt x="1009242" y="32361"/>
                </a:lnTo>
                <a:cubicBezTo>
                  <a:pt x="2175939" y="812773"/>
                  <a:pt x="3199319" y="1864176"/>
                  <a:pt x="4060049" y="2178950"/>
                </a:cubicBezTo>
                <a:cubicBezTo>
                  <a:pt x="3979882" y="4026519"/>
                  <a:pt x="3404141" y="5790273"/>
                  <a:pt x="2165204" y="6858000"/>
                </a:cubicBezTo>
                <a:cubicBezTo>
                  <a:pt x="2165204" y="6858000"/>
                  <a:pt x="2165204" y="6858000"/>
                  <a:pt x="1618614" y="6858000"/>
                </a:cubicBezTo>
                <a:cubicBezTo>
                  <a:pt x="1720644" y="6599268"/>
                  <a:pt x="1735220" y="6267653"/>
                  <a:pt x="1582175" y="5837647"/>
                </a:cubicBezTo>
                <a:cubicBezTo>
                  <a:pt x="1356706" y="5207556"/>
                  <a:pt x="750173" y="4940033"/>
                  <a:pt x="6944" y="4750880"/>
                </a:cubicBezTo>
                <a:lnTo>
                  <a:pt x="0" y="4749199"/>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3"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8458200" y="2227753"/>
            <a:ext cx="3507616" cy="1902287"/>
          </a:xfrm>
          <a:prstGeom prst="rect">
            <a:avLst/>
          </a:prstGeom>
        </p:spPr>
        <p:txBody>
          <a:bodyPr>
            <a:noAutofit/>
          </a:bodyPr>
          <a:lstStyle>
            <a:lvl1pPr marL="0" indent="0" algn="r">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976348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3882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3149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94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3077478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048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20111452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39015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7564920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569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457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482051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3817014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5851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66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8036202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5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3217598"/>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2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2" name="Rectangle 1"/>
          <p:cNvSpPr/>
          <p:nvPr userDrawn="1"/>
        </p:nvSpPr>
        <p:spPr>
          <a:xfrm>
            <a:off x="0" y="6217920"/>
            <a:ext cx="5893701"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pSp>
        <p:nvGrpSpPr>
          <p:cNvPr id="14" name="Group 13"/>
          <p:cNvGrpSpPr/>
          <p:nvPr/>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3578203"/>
            <a:ext cx="4605772" cy="1159933"/>
          </a:xfrm>
        </p:spPr>
        <p:txBody>
          <a:bodyPr lIns="0" tIns="0" rIns="0" bIns="0" anchor="b">
            <a:normAutofit/>
          </a:bodyPr>
          <a:lstStyle>
            <a:lvl1pPr marL="0" indent="0" algn="l">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3" y="4891485"/>
            <a:ext cx="3894591" cy="1595120"/>
          </a:xfrm>
        </p:spPr>
        <p:txBody>
          <a:bodyPr lIns="0" tIns="0" rIns="0" bIns="0">
            <a:normAutofit/>
          </a:bodyPr>
          <a:lstStyle>
            <a:lvl1pPr marL="0" indent="0" algn="l">
              <a:lnSpc>
                <a:spcPct val="100000"/>
              </a:lnSpc>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96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Connector 2"/>
          <p:cNvCxnSpPr/>
          <p:nvPr/>
        </p:nvCxnSpPr>
        <p:spPr>
          <a:xfrm>
            <a:off x="3839360" y="539751"/>
            <a:ext cx="0" cy="478821"/>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descr="Image result for new jersey resources"/>
          <p:cNvPicPr/>
          <p:nvPr/>
        </p:nvPicPr>
        <p:blipFill>
          <a:blip r:embed="rId8">
            <a:extLst>
              <a:ext uri="{28A0092B-C50C-407E-A947-70E740481C1C}">
                <a14:useLocalDpi xmlns:a14="http://schemas.microsoft.com/office/drawing/2010/main" val="0"/>
              </a:ext>
            </a:extLst>
          </a:blip>
          <a:srcRect/>
          <a:stretch>
            <a:fillRect/>
          </a:stretch>
        </p:blipFill>
        <p:spPr bwMode="auto">
          <a:xfrm>
            <a:off x="4043700" y="468730"/>
            <a:ext cx="1850001" cy="612812"/>
          </a:xfrm>
          <a:prstGeom prst="rect">
            <a:avLst/>
          </a:prstGeom>
          <a:noFill/>
          <a:ln>
            <a:noFill/>
          </a:ln>
        </p:spPr>
      </p:pic>
    </p:spTree>
    <p:extLst>
      <p:ext uri="{BB962C8B-B14F-4D97-AF65-F5344CB8AC3E}">
        <p14:creationId xmlns:p14="http://schemas.microsoft.com/office/powerpoint/2010/main" val="13481080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72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690890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572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3" name="Rectangle 22"/>
          <p:cNvSpPr/>
          <p:nvPr/>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7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17100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Section break 3">
    <p:spTree>
      <p:nvGrpSpPr>
        <p:cNvPr id="1" name=""/>
        <p:cNvGrpSpPr/>
        <p:nvPr/>
      </p:nvGrpSpPr>
      <p:grpSpPr>
        <a:xfrm>
          <a:off x="0" y="0"/>
          <a:ext cx="0" cy="0"/>
          <a:chOff x="0" y="0"/>
          <a:chExt cx="0" cy="0"/>
        </a:xfrm>
      </p:grpSpPr>
      <p:pic>
        <p:nvPicPr>
          <p:cNvPr id="9" name="Picture Placeholder 2"/>
          <p:cNvPicPr>
            <a:picLocks noChangeAspect="1"/>
          </p:cNvPicPr>
          <p:nvPr/>
        </p:nvPicPr>
        <p:blipFill rotWithShape="1">
          <a:blip r:embed="rId4" cstate="print">
            <a:extLst>
              <a:ext uri="{28A0092B-C50C-407E-A947-70E740481C1C}">
                <a14:useLocalDpi xmlns:a14="http://schemas.microsoft.com/office/drawing/2010/main" val="0"/>
              </a:ext>
            </a:extLst>
          </a:blip>
          <a:srcRect l="1740" t="18900" r="1740"/>
          <a:stretch/>
        </p:blipFill>
        <p:spPr>
          <a:xfrm>
            <a:off x="3174" y="0"/>
            <a:ext cx="12230232" cy="6859588"/>
          </a:xfrm>
          <a:prstGeom prst="rect">
            <a:avLst/>
          </a:prstGeom>
        </p:spPr>
      </p:pic>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5" imgW="270" imgH="270" progId="TCLayout.ActiveDocument.1">
                  <p:embed/>
                </p:oleObj>
              </mc:Choice>
              <mc:Fallback>
                <p:oleObj name="think-cell Slide" r:id="rId5" imgW="270" imgH="27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a:extLst>
              <a:ext uri="{FF2B5EF4-FFF2-40B4-BE49-F238E27FC236}">
                <a16:creationId xmlns:a16="http://schemas.microsoft.com/office/drawing/2014/main" id="{631F0F0A-472B-4CAB-88F4-DEDA90391D49}"/>
              </a:ext>
            </a:extLst>
          </p:cNvPr>
          <p:cNvSpPr>
            <a:spLocks/>
          </p:cNvSpPr>
          <p:nvPr/>
        </p:nvSpPr>
        <p:spPr bwMode="auto">
          <a:xfrm flipV="1">
            <a:off x="4089400" y="1771574"/>
            <a:ext cx="8140700" cy="5086426"/>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26508" y="45747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874269"/>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6" y="25263"/>
            <a:ext cx="11368617"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23336" y="1005841"/>
            <a:ext cx="11368617" cy="1293496"/>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382" rtl="0" eaLnBrk="0" fontAlgn="base" latinLnBrk="0" hangingPunct="0">
              <a:spcBef>
                <a:spcPct val="0"/>
              </a:spcBef>
              <a:spcAft>
                <a:spcPts val="600"/>
              </a:spcAft>
              <a:buClr>
                <a:schemeClr val="accent2"/>
              </a:buClr>
              <a:buNone/>
              <a:defRPr lang="en-US" sz="1577" b="1" kern="1200" dirty="0" smtClean="0">
                <a:solidFill>
                  <a:schemeClr val="tx1"/>
                </a:solidFill>
                <a:latin typeface="Arial" pitchFamily="34" charset="0"/>
                <a:ea typeface="+mn-ea"/>
                <a:cs typeface="Arial" pitchFamily="34" charset="0"/>
              </a:defRPr>
            </a:lvl1pPr>
            <a:lvl2pPr marL="233359" indent="-233359" algn="l" defTabSz="914382" rtl="0" eaLnBrk="0" fontAlgn="base" latinLnBrk="0" hangingPunct="0">
              <a:spcBef>
                <a:spcPct val="0"/>
              </a:spcBef>
              <a:spcAft>
                <a:spcPts val="600"/>
              </a:spcAft>
              <a:buClr>
                <a:schemeClr val="accent2"/>
              </a:buClr>
              <a:buFont typeface="Wingdings" pitchFamily="2" charset="2"/>
              <a:buChar char="§"/>
              <a:defRPr lang="en-US" sz="1577" b="0" kern="1200" dirty="0" smtClean="0">
                <a:solidFill>
                  <a:schemeClr val="tx1"/>
                </a:solidFill>
                <a:latin typeface="Arial" pitchFamily="34" charset="0"/>
                <a:ea typeface="+mn-ea"/>
                <a:cs typeface="Arial" pitchFamily="34" charset="0"/>
              </a:defRPr>
            </a:lvl2pPr>
            <a:lvl3pPr marL="457191" indent="-223834" algn="l" defTabSz="914382" rtl="0" eaLnBrk="0" fontAlgn="base" latinLnBrk="0" hangingPunct="0">
              <a:spcBef>
                <a:spcPct val="0"/>
              </a:spcBef>
              <a:spcAft>
                <a:spcPts val="600"/>
              </a:spcAft>
              <a:buClr>
                <a:schemeClr val="accent2"/>
              </a:buClr>
              <a:buFont typeface="Arial" pitchFamily="34" charset="0"/>
              <a:buChar char="–"/>
              <a:defRPr lang="en-US" sz="1427" b="0" kern="1200" dirty="0" smtClean="0">
                <a:solidFill>
                  <a:schemeClr val="tx1"/>
                </a:solidFill>
                <a:latin typeface="Arial" pitchFamily="34" charset="0"/>
                <a:ea typeface="+mn-ea"/>
                <a:cs typeface="Arial" pitchFamily="34" charset="0"/>
              </a:defRPr>
            </a:lvl3pPr>
            <a:lvl4pPr marL="690551" indent="-233359"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4pPr>
            <a:lvl5pPr marL="914382" indent="-223834" algn="l" defTabSz="914382" rtl="0" eaLnBrk="0" fontAlgn="base" latinLnBrk="0" hangingPunct="0">
              <a:spcBef>
                <a:spcPct val="0"/>
              </a:spcBef>
              <a:spcAft>
                <a:spcPts val="600"/>
              </a:spcAft>
              <a:buClr>
                <a:schemeClr val="accent2"/>
              </a:buClr>
              <a:buFont typeface="Arial" pitchFamily="34" charset="0"/>
              <a:buChar char="–"/>
              <a:defRPr lang="en-US" sz="1201"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90733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grpSp>
        <p:nvGrpSpPr>
          <p:cNvPr id="14" name="Group 13"/>
          <p:cNvGrpSpPr/>
          <p:nvPr userDrawn="1"/>
        </p:nvGrpSpPr>
        <p:grpSpPr>
          <a:xfrm>
            <a:off x="5149756" y="2450"/>
            <a:ext cx="7060713" cy="6860165"/>
            <a:chOff x="2088634" y="1836"/>
            <a:chExt cx="7057105" cy="6856659"/>
          </a:xfrm>
        </p:grpSpPr>
        <p:sp>
          <p:nvSpPr>
            <p:cNvPr id="15" name="Freeform 14"/>
            <p:cNvSpPr/>
            <p:nvPr userDrawn="1"/>
          </p:nvSpPr>
          <p:spPr>
            <a:xfrm rot="10800000" flipV="1">
              <a:off x="2765729" y="1836"/>
              <a:ext cx="6377472" cy="4012978"/>
            </a:xfrm>
            <a:custGeom>
              <a:avLst/>
              <a:gdLst>
                <a:gd name="connsiteX0" fmla="*/ 3573556 w 3573556"/>
                <a:gd name="connsiteY0" fmla="*/ 1801906 h 2844053"/>
                <a:gd name="connsiteX1" fmla="*/ 0 w 3573556"/>
                <a:gd name="connsiteY1" fmla="*/ 0 h 2844053"/>
                <a:gd name="connsiteX2" fmla="*/ 6724 w 3573556"/>
                <a:gd name="connsiteY2" fmla="*/ 2844053 h 2844053"/>
                <a:gd name="connsiteX3" fmla="*/ 3573556 w 3573556"/>
                <a:gd name="connsiteY3" fmla="*/ 1801906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25470 h 2844053"/>
                <a:gd name="connsiteX1" fmla="*/ 0 w 3603812"/>
                <a:gd name="connsiteY1" fmla="*/ 0 h 2844053"/>
                <a:gd name="connsiteX2" fmla="*/ 6724 w 3603812"/>
                <a:gd name="connsiteY2" fmla="*/ 2844053 h 2844053"/>
                <a:gd name="connsiteX3" fmla="*/ 3603812 w 3603812"/>
                <a:gd name="connsiteY3" fmla="*/ 1725470 h 284405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03812 w 3603812"/>
                <a:gd name="connsiteY0" fmla="*/ 1719100 h 2837683"/>
                <a:gd name="connsiteX1" fmla="*/ 0 w 3603812"/>
                <a:gd name="connsiteY1" fmla="*/ 0 h 2837683"/>
                <a:gd name="connsiteX2" fmla="*/ 6724 w 3603812"/>
                <a:gd name="connsiteY2" fmla="*/ 2837683 h 2837683"/>
                <a:gd name="connsiteX3" fmla="*/ 3603812 w 3603812"/>
                <a:gd name="connsiteY3" fmla="*/ 1719100 h 2837683"/>
                <a:gd name="connsiteX0" fmla="*/ 3659796 w 3659796"/>
                <a:gd name="connsiteY0" fmla="*/ 1783924 h 2837683"/>
                <a:gd name="connsiteX1" fmla="*/ 0 w 3659796"/>
                <a:gd name="connsiteY1" fmla="*/ 0 h 2837683"/>
                <a:gd name="connsiteX2" fmla="*/ 6724 w 3659796"/>
                <a:gd name="connsiteY2" fmla="*/ 2837683 h 2837683"/>
                <a:gd name="connsiteX3" fmla="*/ 3659796 w 3659796"/>
                <a:gd name="connsiteY3" fmla="*/ 1783924 h 2837683"/>
                <a:gd name="connsiteX0" fmla="*/ 3659796 w 3659796"/>
                <a:gd name="connsiteY0" fmla="*/ 1783924 h 2835771"/>
                <a:gd name="connsiteX1" fmla="*/ 0 w 3659796"/>
                <a:gd name="connsiteY1" fmla="*/ 0 h 2835771"/>
                <a:gd name="connsiteX2" fmla="*/ 3698 w 3659796"/>
                <a:gd name="connsiteY2" fmla="*/ 2835771 h 2835771"/>
                <a:gd name="connsiteX3" fmla="*/ 3659796 w 3659796"/>
                <a:gd name="connsiteY3" fmla="*/ 1783924 h 2835771"/>
                <a:gd name="connsiteX0" fmla="*/ 3659796 w 3687181"/>
                <a:gd name="connsiteY0" fmla="*/ 1886116 h 2937963"/>
                <a:gd name="connsiteX1" fmla="*/ 1590719 w 3687181"/>
                <a:gd name="connsiteY1" fmla="*/ 744248 h 2937963"/>
                <a:gd name="connsiteX2" fmla="*/ 0 w 3687181"/>
                <a:gd name="connsiteY2" fmla="*/ 102192 h 2937963"/>
                <a:gd name="connsiteX3" fmla="*/ 3698 w 3687181"/>
                <a:gd name="connsiteY3" fmla="*/ 2937963 h 2937963"/>
                <a:gd name="connsiteX4" fmla="*/ 3659796 w 3687181"/>
                <a:gd name="connsiteY4" fmla="*/ 1886116 h 2937963"/>
                <a:gd name="connsiteX0" fmla="*/ 3656139 w 3683524"/>
                <a:gd name="connsiteY0" fmla="*/ 1301371 h 2353218"/>
                <a:gd name="connsiteX1" fmla="*/ 1587062 w 3683524"/>
                <a:gd name="connsiteY1" fmla="*/ 159503 h 2353218"/>
                <a:gd name="connsiteX2" fmla="*/ 86287 w 3683524"/>
                <a:gd name="connsiteY2" fmla="*/ 373101 h 2353218"/>
                <a:gd name="connsiteX3" fmla="*/ 41 w 3683524"/>
                <a:gd name="connsiteY3" fmla="*/ 2353218 h 2353218"/>
                <a:gd name="connsiteX4" fmla="*/ 3656139 w 3683524"/>
                <a:gd name="connsiteY4" fmla="*/ 1301371 h 2353218"/>
                <a:gd name="connsiteX0" fmla="*/ 3656739 w 3684124"/>
                <a:gd name="connsiteY0" fmla="*/ 1383295 h 2435142"/>
                <a:gd name="connsiteX1" fmla="*/ 1587662 w 3684124"/>
                <a:gd name="connsiteY1" fmla="*/ 241427 h 2435142"/>
                <a:gd name="connsiteX2" fmla="*/ 690 w 3684124"/>
                <a:gd name="connsiteY2" fmla="*/ 256201 h 2435142"/>
                <a:gd name="connsiteX3" fmla="*/ 641 w 3684124"/>
                <a:gd name="connsiteY3" fmla="*/ 2435142 h 2435142"/>
                <a:gd name="connsiteX4" fmla="*/ 3656739 w 3684124"/>
                <a:gd name="connsiteY4" fmla="*/ 1383295 h 2435142"/>
                <a:gd name="connsiteX0" fmla="*/ 3656739 w 3684124"/>
                <a:gd name="connsiteY0" fmla="*/ 1269523 h 2321370"/>
                <a:gd name="connsiteX1" fmla="*/ 1587662 w 3684124"/>
                <a:gd name="connsiteY1" fmla="*/ 127655 h 2321370"/>
                <a:gd name="connsiteX2" fmla="*/ 690 w 3684124"/>
                <a:gd name="connsiteY2" fmla="*/ 142429 h 2321370"/>
                <a:gd name="connsiteX3" fmla="*/ 641 w 3684124"/>
                <a:gd name="connsiteY3" fmla="*/ 2321370 h 2321370"/>
                <a:gd name="connsiteX4" fmla="*/ 3656739 w 3684124"/>
                <a:gd name="connsiteY4" fmla="*/ 1269523 h 2321370"/>
                <a:gd name="connsiteX0" fmla="*/ 3656739 w 3684124"/>
                <a:gd name="connsiteY0" fmla="*/ 1141868 h 2193715"/>
                <a:gd name="connsiteX1" fmla="*/ 1587662 w 3684124"/>
                <a:gd name="connsiteY1" fmla="*/ 0 h 2193715"/>
                <a:gd name="connsiteX2" fmla="*/ 690 w 3684124"/>
                <a:gd name="connsiteY2" fmla="*/ 14774 h 2193715"/>
                <a:gd name="connsiteX3" fmla="*/ 641 w 3684124"/>
                <a:gd name="connsiteY3" fmla="*/ 2193715 h 2193715"/>
                <a:gd name="connsiteX4" fmla="*/ 3656739 w 3684124"/>
                <a:gd name="connsiteY4" fmla="*/ 1141868 h 2193715"/>
                <a:gd name="connsiteX0" fmla="*/ 3656739 w 3656739"/>
                <a:gd name="connsiteY0" fmla="*/ 1141868 h 2193715"/>
                <a:gd name="connsiteX1" fmla="*/ 1587662 w 3656739"/>
                <a:gd name="connsiteY1" fmla="*/ 0 h 2193715"/>
                <a:gd name="connsiteX2" fmla="*/ 690 w 3656739"/>
                <a:gd name="connsiteY2" fmla="*/ 14774 h 2193715"/>
                <a:gd name="connsiteX3" fmla="*/ 641 w 3656739"/>
                <a:gd name="connsiteY3" fmla="*/ 2193715 h 2193715"/>
                <a:gd name="connsiteX4" fmla="*/ 3656739 w 3656739"/>
                <a:gd name="connsiteY4" fmla="*/ 1141868 h 2193715"/>
                <a:gd name="connsiteX0" fmla="*/ 3656739 w 3656739"/>
                <a:gd name="connsiteY0" fmla="*/ 1127094 h 2178941"/>
                <a:gd name="connsiteX1" fmla="*/ 1600640 w 3656739"/>
                <a:gd name="connsiteY1" fmla="*/ 155 h 2178941"/>
                <a:gd name="connsiteX2" fmla="*/ 690 w 3656739"/>
                <a:gd name="connsiteY2" fmla="*/ 0 h 2178941"/>
                <a:gd name="connsiteX3" fmla="*/ 641 w 3656739"/>
                <a:gd name="connsiteY3" fmla="*/ 2178941 h 2178941"/>
                <a:gd name="connsiteX4" fmla="*/ 3656739 w 3656739"/>
                <a:gd name="connsiteY4" fmla="*/ 1127094 h 2178941"/>
                <a:gd name="connsiteX0" fmla="*/ 3656739 w 3656739"/>
                <a:gd name="connsiteY0" fmla="*/ 1129574 h 2181421"/>
                <a:gd name="connsiteX1" fmla="*/ 1600640 w 3656739"/>
                <a:gd name="connsiteY1" fmla="*/ 0 h 2181421"/>
                <a:gd name="connsiteX2" fmla="*/ 690 w 3656739"/>
                <a:gd name="connsiteY2" fmla="*/ 2480 h 2181421"/>
                <a:gd name="connsiteX3" fmla="*/ 641 w 3656739"/>
                <a:gd name="connsiteY3" fmla="*/ 2181421 h 2181421"/>
                <a:gd name="connsiteX4" fmla="*/ 3656739 w 3656739"/>
                <a:gd name="connsiteY4" fmla="*/ 1129574 h 2181421"/>
                <a:gd name="connsiteX0" fmla="*/ 3656650 w 3656650"/>
                <a:gd name="connsiteY0" fmla="*/ 1129574 h 2181421"/>
                <a:gd name="connsiteX1" fmla="*/ 1600551 w 3656650"/>
                <a:gd name="connsiteY1" fmla="*/ 0 h 2181421"/>
                <a:gd name="connsiteX2" fmla="*/ 1528 w 3656650"/>
                <a:gd name="connsiteY2" fmla="*/ 2480 h 2181421"/>
                <a:gd name="connsiteX3" fmla="*/ 552 w 3656650"/>
                <a:gd name="connsiteY3" fmla="*/ 2181421 h 2181421"/>
                <a:gd name="connsiteX4" fmla="*/ 3656650 w 3656650"/>
                <a:gd name="connsiteY4" fmla="*/ 1129574 h 2181421"/>
                <a:gd name="connsiteX0" fmla="*/ 3657167 w 3657167"/>
                <a:gd name="connsiteY0" fmla="*/ 1129574 h 2181421"/>
                <a:gd name="connsiteX1" fmla="*/ 1601068 w 3657167"/>
                <a:gd name="connsiteY1" fmla="*/ 0 h 2181421"/>
                <a:gd name="connsiteX2" fmla="*/ 2045 w 3657167"/>
                <a:gd name="connsiteY2" fmla="*/ 2480 h 2181421"/>
                <a:gd name="connsiteX3" fmla="*/ 1069 w 3657167"/>
                <a:gd name="connsiteY3" fmla="*/ 2181421 h 2181421"/>
                <a:gd name="connsiteX4" fmla="*/ 3657167 w 3657167"/>
                <a:gd name="connsiteY4" fmla="*/ 1129574 h 2181421"/>
                <a:gd name="connsiteX0" fmla="*/ 3659337 w 3659337"/>
                <a:gd name="connsiteY0" fmla="*/ 1129574 h 2181421"/>
                <a:gd name="connsiteX1" fmla="*/ 1603238 w 3659337"/>
                <a:gd name="connsiteY1" fmla="*/ 0 h 2181421"/>
                <a:gd name="connsiteX2" fmla="*/ 507 w 3659337"/>
                <a:gd name="connsiteY2" fmla="*/ 724 h 2181421"/>
                <a:gd name="connsiteX3" fmla="*/ 3239 w 3659337"/>
                <a:gd name="connsiteY3" fmla="*/ 2181421 h 2181421"/>
                <a:gd name="connsiteX4" fmla="*/ 3659337 w 3659337"/>
                <a:gd name="connsiteY4" fmla="*/ 1129574 h 218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337" h="2181421">
                  <a:moveTo>
                    <a:pt x="3659337" y="1129574"/>
                  </a:moveTo>
                  <a:cubicBezTo>
                    <a:pt x="2653378" y="444416"/>
                    <a:pt x="2213204" y="297321"/>
                    <a:pt x="1603238" y="0"/>
                  </a:cubicBezTo>
                  <a:lnTo>
                    <a:pt x="507" y="724"/>
                  </a:lnTo>
                  <a:cubicBezTo>
                    <a:pt x="-960" y="399868"/>
                    <a:pt x="998" y="1233403"/>
                    <a:pt x="3239" y="2181421"/>
                  </a:cubicBezTo>
                  <a:lnTo>
                    <a:pt x="3659337" y="112957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sp>
          <p:nvSpPr>
            <p:cNvPr id="16" name="Freeform 15"/>
            <p:cNvSpPr/>
            <p:nvPr userDrawn="1"/>
          </p:nvSpPr>
          <p:spPr>
            <a:xfrm rot="10800000" flipV="1">
              <a:off x="2088634" y="1741246"/>
              <a:ext cx="7057105" cy="5117249"/>
            </a:xfrm>
            <a:custGeom>
              <a:avLst/>
              <a:gdLst>
                <a:gd name="connsiteX0" fmla="*/ 3560164 w 3560164"/>
                <a:gd name="connsiteY0" fmla="*/ 2885606 h 2885606"/>
                <a:gd name="connsiteX1" fmla="*/ 0 w 3560164"/>
                <a:gd name="connsiteY1" fmla="*/ 2848131 h 2885606"/>
                <a:gd name="connsiteX2" fmla="*/ 14990 w 3560164"/>
                <a:gd name="connsiteY2" fmla="*/ 517160 h 2885606"/>
                <a:gd name="connsiteX3" fmla="*/ 314793 w 3560164"/>
                <a:gd name="connsiteY3" fmla="*/ 929390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378666 w 3560164"/>
                <a:gd name="connsiteY3" fmla="*/ 1531146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2885606 h 2885606"/>
                <a:gd name="connsiteX1" fmla="*/ 0 w 3560164"/>
                <a:gd name="connsiteY1" fmla="*/ 2848131 h 2885606"/>
                <a:gd name="connsiteX2" fmla="*/ 14990 w 3560164"/>
                <a:gd name="connsiteY2" fmla="*/ 517160 h 2885606"/>
                <a:gd name="connsiteX3" fmla="*/ 297984 w 3560164"/>
                <a:gd name="connsiteY3" fmla="*/ 919304 h 2885606"/>
                <a:gd name="connsiteX4" fmla="*/ 3515193 w 3560164"/>
                <a:gd name="connsiteY4" fmla="*/ 0 h 2885606"/>
                <a:gd name="connsiteX5" fmla="*/ 3560164 w 3560164"/>
                <a:gd name="connsiteY5" fmla="*/ 2885606 h 2885606"/>
                <a:gd name="connsiteX0" fmla="*/ 3560164 w 3560164"/>
                <a:gd name="connsiteY0" fmla="*/ 3168208 h 3168208"/>
                <a:gd name="connsiteX1" fmla="*/ 0 w 3560164"/>
                <a:gd name="connsiteY1" fmla="*/ 3130733 h 3168208"/>
                <a:gd name="connsiteX2" fmla="*/ 14990 w 3560164"/>
                <a:gd name="connsiteY2" fmla="*/ 799762 h 3168208"/>
                <a:gd name="connsiteX3" fmla="*/ 297984 w 3560164"/>
                <a:gd name="connsiteY3" fmla="*/ 1201906 h 3168208"/>
                <a:gd name="connsiteX4" fmla="*/ 3515193 w 3560164"/>
                <a:gd name="connsiteY4" fmla="*/ 282602 h 3168208"/>
                <a:gd name="connsiteX5" fmla="*/ 3560164 w 3560164"/>
                <a:gd name="connsiteY5" fmla="*/ 3168208 h 3168208"/>
                <a:gd name="connsiteX0" fmla="*/ 3560164 w 3995016"/>
                <a:gd name="connsiteY0" fmla="*/ 3066756 h 3066756"/>
                <a:gd name="connsiteX1" fmla="*/ 0 w 3995016"/>
                <a:gd name="connsiteY1" fmla="*/ 3029281 h 3066756"/>
                <a:gd name="connsiteX2" fmla="*/ 14990 w 3995016"/>
                <a:gd name="connsiteY2" fmla="*/ 698310 h 3066756"/>
                <a:gd name="connsiteX3" fmla="*/ 297984 w 3995016"/>
                <a:gd name="connsiteY3" fmla="*/ 1100454 h 3066756"/>
                <a:gd name="connsiteX4" fmla="*/ 3515193 w 3995016"/>
                <a:gd name="connsiteY4" fmla="*/ 181150 h 3066756"/>
                <a:gd name="connsiteX5" fmla="*/ 3560164 w 3995016"/>
                <a:gd name="connsiteY5" fmla="*/ 3066756 h 3066756"/>
                <a:gd name="connsiteX0" fmla="*/ 3560164 w 4081667"/>
                <a:gd name="connsiteY0" fmla="*/ 3066756 h 3066756"/>
                <a:gd name="connsiteX1" fmla="*/ 0 w 4081667"/>
                <a:gd name="connsiteY1" fmla="*/ 3029281 h 3066756"/>
                <a:gd name="connsiteX2" fmla="*/ 14990 w 4081667"/>
                <a:gd name="connsiteY2" fmla="*/ 698310 h 3066756"/>
                <a:gd name="connsiteX3" fmla="*/ 297984 w 4081667"/>
                <a:gd name="connsiteY3" fmla="*/ 1100454 h 3066756"/>
                <a:gd name="connsiteX4" fmla="*/ 3515193 w 4081667"/>
                <a:gd name="connsiteY4" fmla="*/ 181150 h 3066756"/>
                <a:gd name="connsiteX5" fmla="*/ 3560164 w 4081667"/>
                <a:gd name="connsiteY5" fmla="*/ 3066756 h 3066756"/>
                <a:gd name="connsiteX0" fmla="*/ 3560164 w 3972124"/>
                <a:gd name="connsiteY0" fmla="*/ 2986772 h 2986772"/>
                <a:gd name="connsiteX1" fmla="*/ 0 w 3972124"/>
                <a:gd name="connsiteY1" fmla="*/ 2949297 h 2986772"/>
                <a:gd name="connsiteX2" fmla="*/ 14990 w 3972124"/>
                <a:gd name="connsiteY2" fmla="*/ 618326 h 2986772"/>
                <a:gd name="connsiteX3" fmla="*/ 297984 w 3972124"/>
                <a:gd name="connsiteY3" fmla="*/ 1020470 h 2986772"/>
                <a:gd name="connsiteX4" fmla="*/ 3515193 w 3972124"/>
                <a:gd name="connsiteY4" fmla="*/ 101166 h 2986772"/>
                <a:gd name="connsiteX5" fmla="*/ 3560164 w 3972124"/>
                <a:gd name="connsiteY5" fmla="*/ 2986772 h 2986772"/>
                <a:gd name="connsiteX0" fmla="*/ 3560164 w 3851466"/>
                <a:gd name="connsiteY0" fmla="*/ 2932294 h 2932294"/>
                <a:gd name="connsiteX1" fmla="*/ 0 w 3851466"/>
                <a:gd name="connsiteY1" fmla="*/ 2894819 h 2932294"/>
                <a:gd name="connsiteX2" fmla="*/ 14990 w 3851466"/>
                <a:gd name="connsiteY2" fmla="*/ 563848 h 2932294"/>
                <a:gd name="connsiteX3" fmla="*/ 297984 w 3851466"/>
                <a:gd name="connsiteY3" fmla="*/ 965992 h 2932294"/>
                <a:gd name="connsiteX4" fmla="*/ 3515193 w 3851466"/>
                <a:gd name="connsiteY4" fmla="*/ 46688 h 2932294"/>
                <a:gd name="connsiteX5" fmla="*/ 3560164 w 3851466"/>
                <a:gd name="connsiteY5" fmla="*/ 2932294 h 2932294"/>
                <a:gd name="connsiteX0" fmla="*/ 3560164 w 3851466"/>
                <a:gd name="connsiteY0" fmla="*/ 2923744 h 2923744"/>
                <a:gd name="connsiteX1" fmla="*/ 0 w 3851466"/>
                <a:gd name="connsiteY1" fmla="*/ 2886269 h 2923744"/>
                <a:gd name="connsiteX2" fmla="*/ 14990 w 3851466"/>
                <a:gd name="connsiteY2" fmla="*/ 555298 h 2923744"/>
                <a:gd name="connsiteX3" fmla="*/ 297984 w 3851466"/>
                <a:gd name="connsiteY3" fmla="*/ 957442 h 2923744"/>
                <a:gd name="connsiteX4" fmla="*/ 3515193 w 3851466"/>
                <a:gd name="connsiteY4" fmla="*/ 38138 h 2923744"/>
                <a:gd name="connsiteX5" fmla="*/ 3560164 w 3851466"/>
                <a:gd name="connsiteY5" fmla="*/ 2923744 h 2923744"/>
                <a:gd name="connsiteX0" fmla="*/ 3560164 w 3868339"/>
                <a:gd name="connsiteY0" fmla="*/ 2887665 h 2887665"/>
                <a:gd name="connsiteX1" fmla="*/ 0 w 3868339"/>
                <a:gd name="connsiteY1" fmla="*/ 2850190 h 2887665"/>
                <a:gd name="connsiteX2" fmla="*/ 14990 w 3868339"/>
                <a:gd name="connsiteY2" fmla="*/ 519219 h 2887665"/>
                <a:gd name="connsiteX3" fmla="*/ 297984 w 3868339"/>
                <a:gd name="connsiteY3" fmla="*/ 921363 h 2887665"/>
                <a:gd name="connsiteX4" fmla="*/ 3545449 w 3868339"/>
                <a:gd name="connsiteY4" fmla="*/ 39038 h 2887665"/>
                <a:gd name="connsiteX5" fmla="*/ 3560164 w 3868339"/>
                <a:gd name="connsiteY5" fmla="*/ 2887665 h 2887665"/>
                <a:gd name="connsiteX0" fmla="*/ 3560164 w 4050446"/>
                <a:gd name="connsiteY0" fmla="*/ 2944210 h 2944210"/>
                <a:gd name="connsiteX1" fmla="*/ 0 w 4050446"/>
                <a:gd name="connsiteY1" fmla="*/ 2906735 h 2944210"/>
                <a:gd name="connsiteX2" fmla="*/ 14990 w 4050446"/>
                <a:gd name="connsiteY2" fmla="*/ 575764 h 2944210"/>
                <a:gd name="connsiteX3" fmla="*/ 297984 w 4050446"/>
                <a:gd name="connsiteY3" fmla="*/ 977908 h 2944210"/>
                <a:gd name="connsiteX4" fmla="*/ 3545449 w 4050446"/>
                <a:gd name="connsiteY4" fmla="*/ 95583 h 2944210"/>
                <a:gd name="connsiteX5" fmla="*/ 3560164 w 4050446"/>
                <a:gd name="connsiteY5" fmla="*/ 2944210 h 2944210"/>
                <a:gd name="connsiteX0" fmla="*/ 3560164 w 3989640"/>
                <a:gd name="connsiteY0" fmla="*/ 2924406 h 2924406"/>
                <a:gd name="connsiteX1" fmla="*/ 0 w 3989640"/>
                <a:gd name="connsiteY1" fmla="*/ 2886931 h 2924406"/>
                <a:gd name="connsiteX2" fmla="*/ 14990 w 3989640"/>
                <a:gd name="connsiteY2" fmla="*/ 555960 h 2924406"/>
                <a:gd name="connsiteX3" fmla="*/ 297984 w 3989640"/>
                <a:gd name="connsiteY3" fmla="*/ 958104 h 2924406"/>
                <a:gd name="connsiteX4" fmla="*/ 3545449 w 3989640"/>
                <a:gd name="connsiteY4" fmla="*/ 75779 h 2924406"/>
                <a:gd name="connsiteX5" fmla="*/ 3560164 w 3989640"/>
                <a:gd name="connsiteY5" fmla="*/ 2924406 h 2924406"/>
                <a:gd name="connsiteX0" fmla="*/ 3560164 w 4014175"/>
                <a:gd name="connsiteY0" fmla="*/ 2948316 h 2948316"/>
                <a:gd name="connsiteX1" fmla="*/ 0 w 4014175"/>
                <a:gd name="connsiteY1" fmla="*/ 2910841 h 2948316"/>
                <a:gd name="connsiteX2" fmla="*/ 14990 w 4014175"/>
                <a:gd name="connsiteY2" fmla="*/ 579870 h 2948316"/>
                <a:gd name="connsiteX3" fmla="*/ 297984 w 4014175"/>
                <a:gd name="connsiteY3" fmla="*/ 982014 h 2948316"/>
                <a:gd name="connsiteX4" fmla="*/ 3545449 w 4014175"/>
                <a:gd name="connsiteY4" fmla="*/ 99689 h 2948316"/>
                <a:gd name="connsiteX5" fmla="*/ 3560164 w 4014175"/>
                <a:gd name="connsiteY5" fmla="*/ 2948316 h 2948316"/>
                <a:gd name="connsiteX0" fmla="*/ 3560164 w 4014175"/>
                <a:gd name="connsiteY0" fmla="*/ 2946856 h 2946856"/>
                <a:gd name="connsiteX1" fmla="*/ 0 w 4014175"/>
                <a:gd name="connsiteY1" fmla="*/ 2909381 h 2946856"/>
                <a:gd name="connsiteX2" fmla="*/ 14990 w 4014175"/>
                <a:gd name="connsiteY2" fmla="*/ 578410 h 2946856"/>
                <a:gd name="connsiteX3" fmla="*/ 297984 w 4014175"/>
                <a:gd name="connsiteY3" fmla="*/ 980554 h 2946856"/>
                <a:gd name="connsiteX4" fmla="*/ 3545449 w 4014175"/>
                <a:gd name="connsiteY4" fmla="*/ 98229 h 2946856"/>
                <a:gd name="connsiteX5" fmla="*/ 3560164 w 4014175"/>
                <a:gd name="connsiteY5" fmla="*/ 2946856 h 2946856"/>
                <a:gd name="connsiteX0" fmla="*/ 3583696 w 3892754"/>
                <a:gd name="connsiteY0" fmla="*/ 2889822 h 2889822"/>
                <a:gd name="connsiteX1" fmla="*/ 0 w 3892754"/>
                <a:gd name="connsiteY1" fmla="*/ 2859071 h 2889822"/>
                <a:gd name="connsiteX2" fmla="*/ 14990 w 3892754"/>
                <a:gd name="connsiteY2" fmla="*/ 528100 h 2889822"/>
                <a:gd name="connsiteX3" fmla="*/ 297984 w 3892754"/>
                <a:gd name="connsiteY3" fmla="*/ 930244 h 2889822"/>
                <a:gd name="connsiteX4" fmla="*/ 3545449 w 3892754"/>
                <a:gd name="connsiteY4" fmla="*/ 47919 h 2889822"/>
                <a:gd name="connsiteX5" fmla="*/ 3583696 w 3892754"/>
                <a:gd name="connsiteY5" fmla="*/ 2889822 h 2889822"/>
                <a:gd name="connsiteX0" fmla="*/ 3583696 w 4065589"/>
                <a:gd name="connsiteY0" fmla="*/ 2889822 h 2889822"/>
                <a:gd name="connsiteX1" fmla="*/ 0 w 4065589"/>
                <a:gd name="connsiteY1" fmla="*/ 2859071 h 2889822"/>
                <a:gd name="connsiteX2" fmla="*/ 14990 w 4065589"/>
                <a:gd name="connsiteY2" fmla="*/ 528100 h 2889822"/>
                <a:gd name="connsiteX3" fmla="*/ 297984 w 4065589"/>
                <a:gd name="connsiteY3" fmla="*/ 930244 h 2889822"/>
                <a:gd name="connsiteX4" fmla="*/ 3545449 w 4065589"/>
                <a:gd name="connsiteY4" fmla="*/ 47919 h 2889822"/>
                <a:gd name="connsiteX5" fmla="*/ 3583696 w 4065589"/>
                <a:gd name="connsiteY5" fmla="*/ 2889822 h 2889822"/>
                <a:gd name="connsiteX0" fmla="*/ 3583696 w 4193107"/>
                <a:gd name="connsiteY0" fmla="*/ 2939141 h 2939141"/>
                <a:gd name="connsiteX1" fmla="*/ 0 w 4193107"/>
                <a:gd name="connsiteY1" fmla="*/ 2908390 h 2939141"/>
                <a:gd name="connsiteX2" fmla="*/ 14990 w 4193107"/>
                <a:gd name="connsiteY2" fmla="*/ 577419 h 2939141"/>
                <a:gd name="connsiteX3" fmla="*/ 297984 w 4193107"/>
                <a:gd name="connsiteY3" fmla="*/ 979563 h 2939141"/>
                <a:gd name="connsiteX4" fmla="*/ 3545449 w 4193107"/>
                <a:gd name="connsiteY4" fmla="*/ 97238 h 2939141"/>
                <a:gd name="connsiteX5" fmla="*/ 3583696 w 4193107"/>
                <a:gd name="connsiteY5" fmla="*/ 2939141 h 2939141"/>
                <a:gd name="connsiteX0" fmla="*/ 3583696 w 4066579"/>
                <a:gd name="connsiteY0" fmla="*/ 2939141 h 2939141"/>
                <a:gd name="connsiteX1" fmla="*/ 0 w 4066579"/>
                <a:gd name="connsiteY1" fmla="*/ 2908390 h 2939141"/>
                <a:gd name="connsiteX2" fmla="*/ 14990 w 4066579"/>
                <a:gd name="connsiteY2" fmla="*/ 577419 h 2939141"/>
                <a:gd name="connsiteX3" fmla="*/ 297984 w 4066579"/>
                <a:gd name="connsiteY3" fmla="*/ 979563 h 2939141"/>
                <a:gd name="connsiteX4" fmla="*/ 3545449 w 4066579"/>
                <a:gd name="connsiteY4" fmla="*/ 97238 h 2939141"/>
                <a:gd name="connsiteX5" fmla="*/ 3583696 w 4066579"/>
                <a:gd name="connsiteY5" fmla="*/ 2939141 h 2939141"/>
                <a:gd name="connsiteX0" fmla="*/ 3583696 w 4058392"/>
                <a:gd name="connsiteY0" fmla="*/ 2935948 h 2935948"/>
                <a:gd name="connsiteX1" fmla="*/ 0 w 4058392"/>
                <a:gd name="connsiteY1" fmla="*/ 2905197 h 2935948"/>
                <a:gd name="connsiteX2" fmla="*/ 14990 w 4058392"/>
                <a:gd name="connsiteY2" fmla="*/ 574226 h 2935948"/>
                <a:gd name="connsiteX3" fmla="*/ 297984 w 4058392"/>
                <a:gd name="connsiteY3" fmla="*/ 976370 h 2935948"/>
                <a:gd name="connsiteX4" fmla="*/ 3532002 w 4058392"/>
                <a:gd name="connsiteY4" fmla="*/ 97407 h 2935948"/>
                <a:gd name="connsiteX5" fmla="*/ 3583696 w 405839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8226 w 4052922"/>
                <a:gd name="connsiteY0" fmla="*/ 2935948 h 2935948"/>
                <a:gd name="connsiteX1" fmla="*/ 0 w 4052922"/>
                <a:gd name="connsiteY1" fmla="*/ 2927075 h 2935948"/>
                <a:gd name="connsiteX2" fmla="*/ 9520 w 4052922"/>
                <a:gd name="connsiteY2" fmla="*/ 574226 h 2935948"/>
                <a:gd name="connsiteX3" fmla="*/ 292514 w 4052922"/>
                <a:gd name="connsiteY3" fmla="*/ 976370 h 2935948"/>
                <a:gd name="connsiteX4" fmla="*/ 3526532 w 4052922"/>
                <a:gd name="connsiteY4" fmla="*/ 97407 h 2935948"/>
                <a:gd name="connsiteX5" fmla="*/ 3578226 w 4052922"/>
                <a:gd name="connsiteY5" fmla="*/ 2935948 h 2935948"/>
                <a:gd name="connsiteX0" fmla="*/ 3571087 w 4045783"/>
                <a:gd name="connsiteY0" fmla="*/ 2935948 h 2935948"/>
                <a:gd name="connsiteX1" fmla="*/ 0 w 4045783"/>
                <a:gd name="connsiteY1" fmla="*/ 2934213 h 2935948"/>
                <a:gd name="connsiteX2" fmla="*/ 2381 w 4045783"/>
                <a:gd name="connsiteY2" fmla="*/ 574226 h 2935948"/>
                <a:gd name="connsiteX3" fmla="*/ 285375 w 4045783"/>
                <a:gd name="connsiteY3" fmla="*/ 976370 h 2935948"/>
                <a:gd name="connsiteX4" fmla="*/ 3519393 w 4045783"/>
                <a:gd name="connsiteY4" fmla="*/ 97407 h 2935948"/>
                <a:gd name="connsiteX5" fmla="*/ 3571087 w 4045783"/>
                <a:gd name="connsiteY5" fmla="*/ 2935948 h 2935948"/>
                <a:gd name="connsiteX0" fmla="*/ 3570078 w 4044774"/>
                <a:gd name="connsiteY0" fmla="*/ 2935948 h 2935948"/>
                <a:gd name="connsiteX1" fmla="*/ 2018 w 4044774"/>
                <a:gd name="connsiteY1" fmla="*/ 2931187 h 2935948"/>
                <a:gd name="connsiteX2" fmla="*/ 1372 w 4044774"/>
                <a:gd name="connsiteY2" fmla="*/ 574226 h 2935948"/>
                <a:gd name="connsiteX3" fmla="*/ 284366 w 4044774"/>
                <a:gd name="connsiteY3" fmla="*/ 976370 h 2935948"/>
                <a:gd name="connsiteX4" fmla="*/ 3518384 w 4044774"/>
                <a:gd name="connsiteY4" fmla="*/ 97407 h 2935948"/>
                <a:gd name="connsiteX5" fmla="*/ 3570078 w 4044774"/>
                <a:gd name="connsiteY5" fmla="*/ 2935948 h 2935948"/>
                <a:gd name="connsiteX0" fmla="*/ 3571087 w 4045783"/>
                <a:gd name="connsiteY0" fmla="*/ 2935948 h 2936232"/>
                <a:gd name="connsiteX1" fmla="*/ 0 w 4045783"/>
                <a:gd name="connsiteY1" fmla="*/ 2936232 h 2936232"/>
                <a:gd name="connsiteX2" fmla="*/ 2381 w 4045783"/>
                <a:gd name="connsiteY2" fmla="*/ 574226 h 2936232"/>
                <a:gd name="connsiteX3" fmla="*/ 285375 w 4045783"/>
                <a:gd name="connsiteY3" fmla="*/ 976370 h 2936232"/>
                <a:gd name="connsiteX4" fmla="*/ 3519393 w 4045783"/>
                <a:gd name="connsiteY4" fmla="*/ 97407 h 2936232"/>
                <a:gd name="connsiteX5" fmla="*/ 3571087 w 4045783"/>
                <a:gd name="connsiteY5" fmla="*/ 2935948 h 2936232"/>
                <a:gd name="connsiteX0" fmla="*/ 3571789 w 4046485"/>
                <a:gd name="connsiteY0" fmla="*/ 2935948 h 2936232"/>
                <a:gd name="connsiteX1" fmla="*/ 702 w 4046485"/>
                <a:gd name="connsiteY1" fmla="*/ 2936232 h 2936232"/>
                <a:gd name="connsiteX2" fmla="*/ 3083 w 4046485"/>
                <a:gd name="connsiteY2" fmla="*/ 574226 h 2936232"/>
                <a:gd name="connsiteX3" fmla="*/ 286077 w 4046485"/>
                <a:gd name="connsiteY3" fmla="*/ 976370 h 2936232"/>
                <a:gd name="connsiteX4" fmla="*/ 3520095 w 4046485"/>
                <a:gd name="connsiteY4" fmla="*/ 97407 h 2936232"/>
                <a:gd name="connsiteX5" fmla="*/ 3571789 w 4046485"/>
                <a:gd name="connsiteY5" fmla="*/ 2935948 h 2936232"/>
                <a:gd name="connsiteX0" fmla="*/ 3574610 w 4049306"/>
                <a:gd name="connsiteY0" fmla="*/ 2935948 h 2936232"/>
                <a:gd name="connsiteX1" fmla="*/ 3523 w 4049306"/>
                <a:gd name="connsiteY1" fmla="*/ 2936232 h 2936232"/>
                <a:gd name="connsiteX2" fmla="*/ 1868 w 4049306"/>
                <a:gd name="connsiteY2" fmla="*/ 566154 h 2936232"/>
                <a:gd name="connsiteX3" fmla="*/ 288898 w 4049306"/>
                <a:gd name="connsiteY3" fmla="*/ 976370 h 2936232"/>
                <a:gd name="connsiteX4" fmla="*/ 3522916 w 4049306"/>
                <a:gd name="connsiteY4" fmla="*/ 97407 h 2936232"/>
                <a:gd name="connsiteX5" fmla="*/ 3574610 w 4049306"/>
                <a:gd name="connsiteY5" fmla="*/ 2935948 h 293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306" h="2936232">
                  <a:moveTo>
                    <a:pt x="3574610" y="2935948"/>
                  </a:moveTo>
                  <a:lnTo>
                    <a:pt x="3523" y="2936232"/>
                  </a:lnTo>
                  <a:cubicBezTo>
                    <a:pt x="3475" y="2780779"/>
                    <a:pt x="-3129" y="1343144"/>
                    <a:pt x="1868" y="566154"/>
                  </a:cubicBezTo>
                  <a:lnTo>
                    <a:pt x="288898" y="976370"/>
                  </a:lnTo>
                  <a:cubicBezTo>
                    <a:pt x="1178186" y="1226354"/>
                    <a:pt x="2618950" y="-407363"/>
                    <a:pt x="3522916" y="97407"/>
                  </a:cubicBezTo>
                  <a:cubicBezTo>
                    <a:pt x="4426882" y="602177"/>
                    <a:pt x="3976479" y="2347234"/>
                    <a:pt x="3574610" y="2935948"/>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44" dirty="0"/>
            </a:p>
          </p:txBody>
        </p:sp>
      </p:gr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339024" y="3798122"/>
            <a:ext cx="6582043" cy="1159933"/>
          </a:xfrm>
        </p:spPr>
        <p:txBody>
          <a:bodyPr lIns="0" tIns="0" rIns="0" bIns="0" anchor="b">
            <a:normAutofit/>
          </a:bodyPr>
          <a:lstStyle>
            <a:lvl1pPr marL="0" indent="0" algn="r">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355364" y="5111404"/>
            <a:ext cx="5565704" cy="1595120"/>
          </a:xfrm>
        </p:spPr>
        <p:txBody>
          <a:bodyPr lIns="0" tIns="0" rIns="0" bIns="0">
            <a:normAutofit/>
          </a:bodyPr>
          <a:lstStyle>
            <a:lvl1pPr marL="0" indent="0" algn="r">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3481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36910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35842"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15123571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686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24470244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31487661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6729656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789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395287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891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75090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993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112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0962"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8499164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198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634901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301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954792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858000"/>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089436"/>
            <a:ext cx="3670827" cy="3589368"/>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403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22324022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505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NGs’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 (about $14.4 billion USD at 2017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2018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6988191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039854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3782"/>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143141" y="6559770"/>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828811" y="1589302"/>
            <a:ext cx="709750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70639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p:nvSpPr>
        <p:spPr>
          <a:xfrm>
            <a:off x="283464" y="655624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656460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6082"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02453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1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81238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7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5"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194" name="think-cell Slide" r:id="rId6" imgW="360" imgH="360" progId="">
                  <p:embed/>
                </p:oleObj>
              </mc:Choice>
              <mc:Fallback>
                <p:oleObj name="think-cell Slide" r:id="rId6" imgW="360" imgH="360" progId="">
                  <p:embed/>
                  <p:pic>
                    <p:nvPicPr>
                      <p:cNvPr id="2"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25100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4.jpe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ags" Target="../tags/tag3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vmlDrawing" Target="../drawings/vmlDrawing15.vml"/><Relationship Id="rId17" Type="http://schemas.openxmlformats.org/officeDocument/2006/relationships/image" Target="../media/image1.emf"/><Relationship Id="rId2" Type="http://schemas.openxmlformats.org/officeDocument/2006/relationships/slideLayout" Target="../slideLayouts/slideLayout31.xml"/><Relationship Id="rId16" Type="http://schemas.openxmlformats.org/officeDocument/2006/relationships/oleObject" Target="../embeddings/oleObject15.bin"/><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5" Type="http://schemas.openxmlformats.org/officeDocument/2006/relationships/tags" Target="../tags/tag34.xml"/><Relationship Id="rId10" Type="http://schemas.openxmlformats.org/officeDocument/2006/relationships/slideLayout" Target="../slideLayouts/slideLayout39.xml"/><Relationship Id="rId19" Type="http://schemas.openxmlformats.org/officeDocument/2006/relationships/image" Target="../media/image3.sv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3.v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theme" Target="../theme/theme4.xml"/><Relationship Id="rId12" Type="http://schemas.openxmlformats.org/officeDocument/2006/relationships/oleObject" Target="../embeddings/oleObject23.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48.xml"/><Relationship Id="rId5" Type="http://schemas.openxmlformats.org/officeDocument/2006/relationships/slideLayout" Target="../slideLayouts/slideLayout44.xml"/><Relationship Id="rId15" Type="http://schemas.openxmlformats.org/officeDocument/2006/relationships/image" Target="../media/image3.svg"/><Relationship Id="rId10" Type="http://schemas.openxmlformats.org/officeDocument/2006/relationships/tags" Target="../tags/tag47.xml"/><Relationship Id="rId4" Type="http://schemas.openxmlformats.org/officeDocument/2006/relationships/slideLayout" Target="../slideLayouts/slideLayout43.xml"/><Relationship Id="rId9" Type="http://schemas.openxmlformats.org/officeDocument/2006/relationships/tags" Target="../tags/tag4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28.vml"/><Relationship Id="rId13"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5.xml"/><Relationship Id="rId12" Type="http://schemas.openxmlformats.org/officeDocument/2006/relationships/oleObject" Target="../embeddings/oleObject23.bin"/><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ags" Target="../tags/tag56.xml"/><Relationship Id="rId5" Type="http://schemas.openxmlformats.org/officeDocument/2006/relationships/slideLayout" Target="../slideLayouts/slideLayout50.xml"/><Relationship Id="rId15" Type="http://schemas.openxmlformats.org/officeDocument/2006/relationships/image" Target="../media/image3.svg"/><Relationship Id="rId10" Type="http://schemas.openxmlformats.org/officeDocument/2006/relationships/tags" Target="../tags/tag55.xml"/><Relationship Id="rId4" Type="http://schemas.openxmlformats.org/officeDocument/2006/relationships/slideLayout" Target="../slideLayouts/slideLayout49.xml"/><Relationship Id="rId9" Type="http://schemas.openxmlformats.org/officeDocument/2006/relationships/tags" Target="../tags/tag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image" Target="../media/image2.png"/><Relationship Id="rId3" Type="http://schemas.openxmlformats.org/officeDocument/2006/relationships/slideLayout" Target="../slideLayouts/slideLayout54.xml"/><Relationship Id="rId21" Type="http://schemas.openxmlformats.org/officeDocument/2006/relationships/tags" Target="../tags/tag6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image" Target="../media/image1.emf"/><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vmlDrawing" Target="../drawings/vmlDrawing33.v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oleObject" Target="../embeddings/oleObject28.bin"/><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ags" Target="../tags/tag64.xml"/><Relationship Id="rId10" Type="http://schemas.openxmlformats.org/officeDocument/2006/relationships/slideLayout" Target="../slideLayouts/slideLayout61.xml"/><Relationship Id="rId19"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ags" Target="../tags/tag63.xml"/><Relationship Id="rId2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pic>
        <p:nvPicPr>
          <p:cNvPr id="10" name="Picture 2" descr="National Grid">
            <a:extLst>
              <a:ext uri="{FF2B5EF4-FFF2-40B4-BE49-F238E27FC236}">
                <a16:creationId xmlns:a16="http://schemas.microsoft.com/office/drawing/2014/main" id="{B0B03950-4EF0-4DD5-9F79-00A60D412FF2}"/>
              </a:ext>
            </a:extLst>
          </p:cNvPr>
          <p:cNvPicPr>
            <a:picLocks noChangeAspect="1" noChangeArrowheads="1"/>
          </p:cNvPicPr>
          <p:nvPr userDrawn="1"/>
        </p:nvPicPr>
        <p:blipFill>
          <a:blip r:embed="rId28">
            <a:extLst>
              <a:ext uri="{28A0092B-C50C-407E-A947-70E740481C1C}">
                <a14:useLocalDpi xmlns:a14="http://schemas.microsoft.com/office/drawing/2010/main" val="0"/>
              </a:ext>
            </a:extLst>
          </a:blip>
          <a:srcRect/>
          <a:stretch>
            <a:fillRect/>
          </a:stretch>
        </p:blipFill>
        <p:spPr bwMode="auto">
          <a:xfrm>
            <a:off x="4802545" y="6443805"/>
            <a:ext cx="1536781" cy="3152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86" r:id="rId3"/>
    <p:sldLayoutId id="2147483971" r:id="rId4"/>
    <p:sldLayoutId id="2147483987" r:id="rId5"/>
    <p:sldLayoutId id="2147483965" r:id="rId6"/>
    <p:sldLayoutId id="2147484012" r:id="rId7"/>
    <p:sldLayoutId id="2147483995" r:id="rId8"/>
    <p:sldLayoutId id="2147484013" r:id="rId9"/>
    <p:sldLayoutId id="2147483966" r:id="rId10"/>
    <p:sldLayoutId id="2147483996" r:id="rId11"/>
    <p:sldLayoutId id="2147483997" r:id="rId12"/>
    <p:sldLayoutId id="2147483934" r:id="rId13"/>
    <p:sldLayoutId id="2147484020" r:id="rId14"/>
    <p:sldLayoutId id="2147484024" r:id="rId15"/>
    <p:sldLayoutId id="2147484025" r:id="rId16"/>
    <p:sldLayoutId id="2147484026" r:id="rId17"/>
    <p:sldLayoutId id="2147484071"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userDrawn="1">
          <p15:clr>
            <a:srgbClr val="F26B43"/>
          </p15:clr>
        </p15:guide>
        <p15:guide id="2" pos="144" userDrawn="1">
          <p15:clr>
            <a:srgbClr val="F26B43"/>
          </p15:clr>
        </p15:guide>
        <p15:guide id="3" pos="7536" userDrawn="1">
          <p15:clr>
            <a:srgbClr val="F26B43"/>
          </p15:clr>
        </p15:guide>
        <p15:guide id="4" orient="horz" pos="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607183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5362" name="think-cell Slide" r:id="rId16" imgW="360" imgH="360" progId="">
                  <p:embed/>
                </p:oleObj>
              </mc:Choice>
              <mc:Fallback>
                <p:oleObj name="think-cell Slide" r:id="rId16" imgW="360" imgH="360" progId="">
                  <p:embed/>
                  <p:pic>
                    <p:nvPicPr>
                      <p:cNvPr id="8" name="Object 7"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5"/>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431118254"/>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2" r:id="rId7"/>
    <p:sldLayoutId id="2147484083" r:id="rId8"/>
    <p:sldLayoutId id="2147484086" r:id="rId9"/>
    <p:sldLayoutId id="2147484087" r:id="rId10"/>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355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3957451969"/>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5" r:id="rId3"/>
    <p:sldLayoutId id="2147484096" r:id="rId4"/>
    <p:sldLayoutId id="2147484097" r:id="rId5"/>
    <p:sldLayoutId id="2147484098"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8674" name="think-cell Slide" r:id="rId12" imgW="360" imgH="360" progId="">
                  <p:embed/>
                </p:oleObj>
              </mc:Choice>
              <mc:Fallback>
                <p:oleObj name="think-cell Slide" r:id="rId12" imgW="360" imgH="360" progId="">
                  <p:embed/>
                  <p:pic>
                    <p:nvPicPr>
                      <p:cNvPr id="8" name="Object 7"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0"/>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11"/>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2018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1002230111"/>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3" r:id="rId3"/>
    <p:sldLayoutId id="2147484104" r:id="rId4"/>
    <p:sldLayoutId id="2147484105" r:id="rId5"/>
    <p:sldLayoutId id="2147484106" r:id="rId6"/>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33794"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3"/>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695588321"/>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 id="2147484125" r:id="rId18"/>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p15:clr>
            <a:srgbClr val="F26B43"/>
          </p15:clr>
        </p15:guide>
        <p15:guide id="2" pos="144">
          <p15:clr>
            <a:srgbClr val="F26B43"/>
          </p15:clr>
        </p15:guide>
        <p15:guide id="3" pos="7536">
          <p15:clr>
            <a:srgbClr val="F26B43"/>
          </p15:clr>
        </p15:guide>
        <p15:guide id="4" orient="horz" pos="6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C56629-1F16-42AA-A429-88514B4AD9BA}"/>
              </a:ext>
            </a:extLst>
          </p:cNvPr>
          <p:cNvSpPr>
            <a:spLocks noGrp="1"/>
          </p:cNvSpPr>
          <p:nvPr>
            <p:ph type="body" sz="quarter" idx="11"/>
          </p:nvPr>
        </p:nvSpPr>
        <p:spPr>
          <a:xfrm>
            <a:off x="543983" y="3284577"/>
            <a:ext cx="4605772" cy="1159933"/>
          </a:xfrm>
        </p:spPr>
        <p:txBody>
          <a:bodyPr>
            <a:noAutofit/>
          </a:bodyPr>
          <a:lstStyle/>
          <a:p>
            <a:r>
              <a:rPr lang="en-US" dirty="0"/>
              <a:t>Customer Data Discovery</a:t>
            </a:r>
          </a:p>
          <a:p>
            <a:endParaRPr lang="en-US" dirty="0"/>
          </a:p>
          <a:p>
            <a:r>
              <a:rPr lang="en-US" sz="2400" dirty="0"/>
              <a:t>Customer Experience Products</a:t>
            </a:r>
          </a:p>
        </p:txBody>
      </p:sp>
      <p:sp>
        <p:nvSpPr>
          <p:cNvPr id="3" name="Text Placeholder 2">
            <a:extLst>
              <a:ext uri="{FF2B5EF4-FFF2-40B4-BE49-F238E27FC236}">
                <a16:creationId xmlns:a16="http://schemas.microsoft.com/office/drawing/2014/main" id="{0CE49C95-3AE8-443B-BB35-993B14740F41}"/>
              </a:ext>
            </a:extLst>
          </p:cNvPr>
          <p:cNvSpPr>
            <a:spLocks noGrp="1"/>
          </p:cNvSpPr>
          <p:nvPr>
            <p:ph type="body" sz="quarter" idx="12"/>
          </p:nvPr>
        </p:nvSpPr>
        <p:spPr/>
        <p:txBody>
          <a:bodyPr/>
          <a:lstStyle/>
          <a:p>
            <a:endParaRPr lang="en-US" dirty="0"/>
          </a:p>
          <a:p>
            <a:r>
              <a:rPr lang="en-US" dirty="0"/>
              <a:t>July 13</a:t>
            </a:r>
            <a:r>
              <a:rPr lang="en-US" baseline="30000" dirty="0"/>
              <a:t>th</a:t>
            </a:r>
            <a:r>
              <a:rPr lang="en-US" dirty="0"/>
              <a:t>, 2020</a:t>
            </a:r>
          </a:p>
          <a:p>
            <a:r>
              <a:rPr lang="en-US" dirty="0"/>
              <a:t>v3 </a:t>
            </a:r>
          </a:p>
          <a:p>
            <a:endParaRPr lang="en-US" dirty="0"/>
          </a:p>
        </p:txBody>
      </p:sp>
    </p:spTree>
    <p:extLst>
      <p:ext uri="{BB962C8B-B14F-4D97-AF65-F5344CB8AC3E}">
        <p14:creationId xmlns:p14="http://schemas.microsoft.com/office/powerpoint/2010/main" val="190812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2A1A-B0CD-4C57-B6E4-F8C1739E04D5}"/>
              </a:ext>
            </a:extLst>
          </p:cNvPr>
          <p:cNvSpPr>
            <a:spLocks noGrp="1"/>
          </p:cNvSpPr>
          <p:nvPr>
            <p:ph type="title"/>
          </p:nvPr>
        </p:nvSpPr>
        <p:spPr/>
        <p:txBody>
          <a:bodyPr/>
          <a:lstStyle/>
          <a:p>
            <a:r>
              <a:rPr lang="en-US" dirty="0"/>
              <a:t>IAM and Acct Claiming – in flight and to-be</a:t>
            </a:r>
          </a:p>
        </p:txBody>
      </p:sp>
      <p:sp>
        <p:nvSpPr>
          <p:cNvPr id="4" name="TextBox 3">
            <a:extLst>
              <a:ext uri="{FF2B5EF4-FFF2-40B4-BE49-F238E27FC236}">
                <a16:creationId xmlns:a16="http://schemas.microsoft.com/office/drawing/2014/main" id="{83168F4A-D80A-4414-BB6F-1F765479C7AF}"/>
              </a:ext>
            </a:extLst>
          </p:cNvPr>
          <p:cNvSpPr txBox="1"/>
          <p:nvPr/>
        </p:nvSpPr>
        <p:spPr>
          <a:xfrm>
            <a:off x="403761" y="2608619"/>
            <a:ext cx="6054425" cy="3108543"/>
          </a:xfrm>
          <a:prstGeom prst="rect">
            <a:avLst/>
          </a:prstGeom>
          <a:solidFill>
            <a:schemeClr val="bg1">
              <a:lumMod val="85000"/>
            </a:schemeClr>
          </a:solidFill>
        </p:spPr>
        <p:txBody>
          <a:bodyPr wrap="square" rtlCol="0">
            <a:spAutoFit/>
          </a:bodyPr>
          <a:lstStyle/>
          <a:p>
            <a:r>
              <a:rPr lang="en-US" sz="1400" dirty="0">
                <a:solidFill>
                  <a:schemeClr val="tx2">
                    <a:lumMod val="50000"/>
                  </a:schemeClr>
                </a:solidFill>
              </a:rPr>
              <a:t>Account claiming process: get identity, then claim accounts by proving authorization to transact – creates grouping but not through customer path.   One-sided view (customer) – not exposed to NG or NG customer data model.  CC can see what accounts have been claimed, just not viewed through profile.  Web profile is extended within CSS and CRIS data model.   But Web Account vs. Account not tied to customer.  Separate channel for user authorization to transact through account.  This is in MyAccount model and CRM.  Soon to be in CRM Service only.   Authorized User in CSS (not in CRIS).  Lacking MDM for customer, authorized user, web user.  Working around this until get MDM.  Validation – CRIS now through what you know / access code.  CSS through you know about account.  Future – based on identity/preference – account holder must approve</a:t>
            </a:r>
          </a:p>
        </p:txBody>
      </p:sp>
      <p:sp>
        <p:nvSpPr>
          <p:cNvPr id="6" name="Arrow: Chevron 5">
            <a:extLst>
              <a:ext uri="{FF2B5EF4-FFF2-40B4-BE49-F238E27FC236}">
                <a16:creationId xmlns:a16="http://schemas.microsoft.com/office/drawing/2014/main" id="{CD36B6D1-E6DB-477D-88CB-6D0FC790F632}"/>
              </a:ext>
            </a:extLst>
          </p:cNvPr>
          <p:cNvSpPr/>
          <p:nvPr/>
        </p:nvSpPr>
        <p:spPr>
          <a:xfrm>
            <a:off x="304786" y="96058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Web</a:t>
            </a:r>
          </a:p>
        </p:txBody>
      </p:sp>
      <p:sp>
        <p:nvSpPr>
          <p:cNvPr id="7" name="Arrow: Chevron 6">
            <a:extLst>
              <a:ext uri="{FF2B5EF4-FFF2-40B4-BE49-F238E27FC236}">
                <a16:creationId xmlns:a16="http://schemas.microsoft.com/office/drawing/2014/main" id="{8D9F2CAC-DF6F-4966-8F09-5224D239C131}"/>
              </a:ext>
            </a:extLst>
          </p:cNvPr>
          <p:cNvSpPr/>
          <p:nvPr/>
        </p:nvSpPr>
        <p:spPr>
          <a:xfrm>
            <a:off x="328479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Preference Center</a:t>
            </a:r>
          </a:p>
        </p:txBody>
      </p:sp>
    </p:spTree>
    <p:extLst>
      <p:ext uri="{BB962C8B-B14F-4D97-AF65-F5344CB8AC3E}">
        <p14:creationId xmlns:p14="http://schemas.microsoft.com/office/powerpoint/2010/main" val="105704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2A1A-B0CD-4C57-B6E4-F8C1739E04D5}"/>
              </a:ext>
            </a:extLst>
          </p:cNvPr>
          <p:cNvSpPr>
            <a:spLocks noGrp="1"/>
          </p:cNvSpPr>
          <p:nvPr>
            <p:ph type="title"/>
          </p:nvPr>
        </p:nvSpPr>
        <p:spPr/>
        <p:txBody>
          <a:bodyPr/>
          <a:lstStyle/>
          <a:p>
            <a:r>
              <a:rPr lang="en-US" dirty="0"/>
              <a:t>CXP vs. Customer Data Domain (Data Foundation)</a:t>
            </a:r>
          </a:p>
        </p:txBody>
      </p:sp>
      <p:sp>
        <p:nvSpPr>
          <p:cNvPr id="5" name="TextBox 4">
            <a:extLst>
              <a:ext uri="{FF2B5EF4-FFF2-40B4-BE49-F238E27FC236}">
                <a16:creationId xmlns:a16="http://schemas.microsoft.com/office/drawing/2014/main" id="{E9693FD8-5D4A-4705-ADD8-183DFF7D9095}"/>
              </a:ext>
            </a:extLst>
          </p:cNvPr>
          <p:cNvSpPr txBox="1"/>
          <p:nvPr/>
        </p:nvSpPr>
        <p:spPr>
          <a:xfrm>
            <a:off x="1045026" y="1163789"/>
            <a:ext cx="4857008" cy="5262979"/>
          </a:xfrm>
          <a:prstGeom prst="rect">
            <a:avLst/>
          </a:prstGeom>
          <a:noFill/>
        </p:spPr>
        <p:txBody>
          <a:bodyPr wrap="square" rtlCol="0">
            <a:spAutoFit/>
          </a:bodyPr>
          <a:lstStyle/>
          <a:p>
            <a:r>
              <a:rPr lang="en-US" sz="1400" dirty="0">
                <a:solidFill>
                  <a:schemeClr val="tx2">
                    <a:lumMod val="50000"/>
                  </a:schemeClr>
                </a:solidFill>
              </a:rPr>
              <a:t>CXP funding / staging:</a:t>
            </a:r>
          </a:p>
          <a:p>
            <a:r>
              <a:rPr lang="en-US" sz="1400" dirty="0">
                <a:solidFill>
                  <a:schemeClr val="tx2">
                    <a:lumMod val="50000"/>
                  </a:schemeClr>
                </a:solidFill>
              </a:rPr>
              <a:t> - CXP roadmap</a:t>
            </a:r>
          </a:p>
          <a:p>
            <a:r>
              <a:rPr lang="en-US" sz="1400" dirty="0">
                <a:solidFill>
                  <a:schemeClr val="tx2">
                    <a:lumMod val="50000"/>
                  </a:schemeClr>
                </a:solidFill>
              </a:rPr>
              <a:t> - additional $ for communities to come</a:t>
            </a:r>
          </a:p>
          <a:p>
            <a:r>
              <a:rPr lang="en-US" sz="1400" dirty="0">
                <a:solidFill>
                  <a:schemeClr val="tx2">
                    <a:lumMod val="50000"/>
                  </a:schemeClr>
                </a:solidFill>
              </a:rPr>
              <a:t> - once to unified web, need the enablers across the balance of features roadmap based on CXP – resequencing from a web/preference but in backlog</a:t>
            </a:r>
          </a:p>
          <a:p>
            <a:r>
              <a:rPr lang="en-US" sz="1400" dirty="0">
                <a:solidFill>
                  <a:schemeClr val="tx2">
                    <a:lumMod val="50000"/>
                  </a:schemeClr>
                </a:solidFill>
              </a:rPr>
              <a:t> - also need to add in enabling capabilities, including data – some incremental, some net new</a:t>
            </a:r>
          </a:p>
          <a:p>
            <a:endParaRPr lang="en-US" sz="1400" dirty="0">
              <a:solidFill>
                <a:schemeClr val="tx2">
                  <a:lumMod val="50000"/>
                </a:schemeClr>
              </a:solidFill>
            </a:endParaRPr>
          </a:p>
          <a:p>
            <a:endParaRPr lang="en-US" sz="1400" dirty="0">
              <a:solidFill>
                <a:schemeClr val="tx2">
                  <a:lumMod val="50000"/>
                </a:schemeClr>
              </a:solidFill>
            </a:endParaRPr>
          </a:p>
          <a:p>
            <a:endParaRPr lang="en-US" sz="1400" dirty="0">
              <a:solidFill>
                <a:schemeClr val="tx2">
                  <a:lumMod val="50000"/>
                </a:schemeClr>
              </a:solidFill>
            </a:endParaRPr>
          </a:p>
          <a:p>
            <a:endParaRPr lang="en-US" sz="1400" dirty="0">
              <a:solidFill>
                <a:schemeClr val="tx2">
                  <a:lumMod val="50000"/>
                </a:schemeClr>
              </a:solidFill>
            </a:endParaRPr>
          </a:p>
          <a:p>
            <a:r>
              <a:rPr lang="en-US" sz="1400" dirty="0">
                <a:solidFill>
                  <a:schemeClr val="tx2">
                    <a:lumMod val="50000"/>
                  </a:schemeClr>
                </a:solidFill>
              </a:rPr>
              <a:t>Data Foundation assessment:</a:t>
            </a:r>
          </a:p>
          <a:p>
            <a:r>
              <a:rPr lang="en-US" sz="1400" dirty="0">
                <a:solidFill>
                  <a:schemeClr val="tx2">
                    <a:lumMod val="50000"/>
                  </a:schemeClr>
                </a:solidFill>
              </a:rPr>
              <a:t> - dependencies on data enablers are part of this assessment to support the blueprint roadmap (big rocks)</a:t>
            </a:r>
          </a:p>
          <a:p>
            <a:r>
              <a:rPr lang="en-US" sz="1400" dirty="0">
                <a:solidFill>
                  <a:schemeClr val="tx2">
                    <a:lumMod val="50000"/>
                  </a:schemeClr>
                </a:solidFill>
              </a:rPr>
              <a:t> - customer data model is core</a:t>
            </a:r>
          </a:p>
          <a:p>
            <a:r>
              <a:rPr lang="en-US" sz="1400" dirty="0">
                <a:solidFill>
                  <a:schemeClr val="tx2">
                    <a:lumMod val="50000"/>
                  </a:schemeClr>
                </a:solidFill>
              </a:rPr>
              <a:t> - data cleansing tools</a:t>
            </a:r>
          </a:p>
          <a:p>
            <a:r>
              <a:rPr lang="en-US" sz="1400" dirty="0">
                <a:solidFill>
                  <a:schemeClr val="tx2">
                    <a:lumMod val="50000"/>
                  </a:schemeClr>
                </a:solidFill>
              </a:rPr>
              <a:t> - MDM tool</a:t>
            </a:r>
          </a:p>
          <a:p>
            <a:r>
              <a:rPr lang="en-US" sz="1400" dirty="0">
                <a:solidFill>
                  <a:schemeClr val="tx2">
                    <a:lumMod val="50000"/>
                  </a:schemeClr>
                </a:solidFill>
              </a:rPr>
              <a:t> - global DL/DM and reporting</a:t>
            </a:r>
          </a:p>
          <a:p>
            <a:r>
              <a:rPr lang="en-US" sz="1400" dirty="0">
                <a:solidFill>
                  <a:schemeClr val="tx2">
                    <a:lumMod val="50000"/>
                  </a:schemeClr>
                </a:solidFill>
              </a:rPr>
              <a:t> - data architecture</a:t>
            </a:r>
          </a:p>
          <a:p>
            <a:r>
              <a:rPr lang="en-US" sz="1400" dirty="0">
                <a:solidFill>
                  <a:schemeClr val="tx2">
                    <a:lumMod val="50000"/>
                  </a:schemeClr>
                </a:solidFill>
              </a:rPr>
              <a:t> - data governance</a:t>
            </a:r>
          </a:p>
          <a:p>
            <a:r>
              <a:rPr lang="en-US" sz="1400" dirty="0">
                <a:solidFill>
                  <a:schemeClr val="tx2">
                    <a:lumMod val="50000"/>
                  </a:schemeClr>
                </a:solidFill>
              </a:rPr>
              <a:t>(all placeholders – data foundations)</a:t>
            </a:r>
          </a:p>
          <a:p>
            <a:r>
              <a:rPr lang="en-US" sz="1400" dirty="0">
                <a:solidFill>
                  <a:schemeClr val="tx2">
                    <a:lumMod val="50000"/>
                  </a:schemeClr>
                </a:solidFill>
              </a:rPr>
              <a:t>Address Data as MVP</a:t>
            </a:r>
          </a:p>
        </p:txBody>
      </p:sp>
      <p:sp>
        <p:nvSpPr>
          <p:cNvPr id="3" name="Arrow: Down 2">
            <a:extLst>
              <a:ext uri="{FF2B5EF4-FFF2-40B4-BE49-F238E27FC236}">
                <a16:creationId xmlns:a16="http://schemas.microsoft.com/office/drawing/2014/main" id="{5D6A00DA-4CA6-42DE-98FB-82B2CF1673B4}"/>
              </a:ext>
            </a:extLst>
          </p:cNvPr>
          <p:cNvSpPr/>
          <p:nvPr/>
        </p:nvSpPr>
        <p:spPr>
          <a:xfrm>
            <a:off x="2054429" y="3241964"/>
            <a:ext cx="475013" cy="33250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8" name="Arrow: Down 7">
            <a:extLst>
              <a:ext uri="{FF2B5EF4-FFF2-40B4-BE49-F238E27FC236}">
                <a16:creationId xmlns:a16="http://schemas.microsoft.com/office/drawing/2014/main" id="{B8A1332E-B455-4542-AF4F-9B22B0ECE24B}"/>
              </a:ext>
            </a:extLst>
          </p:cNvPr>
          <p:cNvSpPr/>
          <p:nvPr/>
        </p:nvSpPr>
        <p:spPr>
          <a:xfrm flipV="1">
            <a:off x="3002475" y="3239985"/>
            <a:ext cx="475013" cy="33250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9" name="TextBox 8">
            <a:extLst>
              <a:ext uri="{FF2B5EF4-FFF2-40B4-BE49-F238E27FC236}">
                <a16:creationId xmlns:a16="http://schemas.microsoft.com/office/drawing/2014/main" id="{E29FBE15-23FD-4C9B-8BFD-A4A418C2295F}"/>
              </a:ext>
            </a:extLst>
          </p:cNvPr>
          <p:cNvSpPr txBox="1"/>
          <p:nvPr/>
        </p:nvSpPr>
        <p:spPr>
          <a:xfrm>
            <a:off x="7063828" y="1470569"/>
            <a:ext cx="4857008" cy="1169551"/>
          </a:xfrm>
          <a:prstGeom prst="rect">
            <a:avLst/>
          </a:prstGeom>
          <a:noFill/>
        </p:spPr>
        <p:txBody>
          <a:bodyPr wrap="square" rtlCol="0">
            <a:spAutoFit/>
          </a:bodyPr>
          <a:lstStyle/>
          <a:p>
            <a:r>
              <a:rPr lang="en-US" sz="1400" dirty="0">
                <a:solidFill>
                  <a:schemeClr val="tx2">
                    <a:lumMod val="50000"/>
                  </a:schemeClr>
                </a:solidFill>
              </a:rPr>
              <a:t>Transactional-level data cleansing and conversion</a:t>
            </a:r>
          </a:p>
          <a:p>
            <a:endParaRPr lang="en-US" sz="1400" dirty="0">
              <a:solidFill>
                <a:schemeClr val="tx2">
                  <a:lumMod val="50000"/>
                </a:schemeClr>
              </a:solidFill>
            </a:endParaRPr>
          </a:p>
          <a:p>
            <a:r>
              <a:rPr lang="en-US" sz="1400" dirty="0">
                <a:solidFill>
                  <a:schemeClr val="tx2">
                    <a:lumMod val="50000"/>
                  </a:schemeClr>
                </a:solidFill>
              </a:rPr>
              <a:t>Platform data architecture</a:t>
            </a:r>
          </a:p>
          <a:p>
            <a:endParaRPr lang="en-US" sz="1400" dirty="0">
              <a:solidFill>
                <a:schemeClr val="tx2">
                  <a:lumMod val="50000"/>
                </a:schemeClr>
              </a:solidFill>
            </a:endParaRPr>
          </a:p>
          <a:p>
            <a:endParaRPr lang="en-US" sz="1400" dirty="0">
              <a:solidFill>
                <a:schemeClr val="tx2">
                  <a:lumMod val="50000"/>
                </a:schemeClr>
              </a:solidFill>
            </a:endParaRPr>
          </a:p>
        </p:txBody>
      </p:sp>
      <p:sp>
        <p:nvSpPr>
          <p:cNvPr id="10" name="TextBox 9">
            <a:extLst>
              <a:ext uri="{FF2B5EF4-FFF2-40B4-BE49-F238E27FC236}">
                <a16:creationId xmlns:a16="http://schemas.microsoft.com/office/drawing/2014/main" id="{D8C184A2-C26B-48C6-B167-49254284C059}"/>
              </a:ext>
            </a:extLst>
          </p:cNvPr>
          <p:cNvSpPr txBox="1"/>
          <p:nvPr/>
        </p:nvSpPr>
        <p:spPr>
          <a:xfrm>
            <a:off x="7073725" y="4354291"/>
            <a:ext cx="4857008" cy="2031325"/>
          </a:xfrm>
          <a:prstGeom prst="rect">
            <a:avLst/>
          </a:prstGeom>
          <a:noFill/>
        </p:spPr>
        <p:txBody>
          <a:bodyPr wrap="square" rtlCol="0">
            <a:spAutoFit/>
          </a:bodyPr>
          <a:lstStyle/>
          <a:p>
            <a:r>
              <a:rPr lang="en-US" sz="1400" dirty="0">
                <a:solidFill>
                  <a:schemeClr val="tx2">
                    <a:lumMod val="50000"/>
                  </a:schemeClr>
                </a:solidFill>
              </a:rPr>
              <a:t>MDM for legacy in interim state (CSS, CRIS) – for master data</a:t>
            </a:r>
          </a:p>
          <a:p>
            <a:endParaRPr lang="en-US" sz="1400" dirty="0">
              <a:solidFill>
                <a:schemeClr val="tx2">
                  <a:lumMod val="50000"/>
                </a:schemeClr>
              </a:solidFill>
            </a:endParaRPr>
          </a:p>
          <a:p>
            <a:r>
              <a:rPr lang="en-US" sz="1400" dirty="0">
                <a:solidFill>
                  <a:schemeClr val="tx2">
                    <a:lumMod val="50000"/>
                  </a:schemeClr>
                </a:solidFill>
              </a:rPr>
              <a:t>MDM to new CIS in future state</a:t>
            </a:r>
          </a:p>
          <a:p>
            <a:endParaRPr lang="en-US" sz="1400" dirty="0">
              <a:solidFill>
                <a:schemeClr val="tx2">
                  <a:lumMod val="50000"/>
                </a:schemeClr>
              </a:solidFill>
            </a:endParaRPr>
          </a:p>
          <a:p>
            <a:r>
              <a:rPr lang="en-US" sz="1400" dirty="0">
                <a:solidFill>
                  <a:schemeClr val="tx2">
                    <a:lumMod val="50000"/>
                  </a:schemeClr>
                </a:solidFill>
              </a:rPr>
              <a:t>Change data capture in back-end systems into CRMs (persistent issue in current environment (CSS, CRIS) and in future environments (SAP as CIS))</a:t>
            </a:r>
          </a:p>
        </p:txBody>
      </p:sp>
      <p:sp>
        <p:nvSpPr>
          <p:cNvPr id="11" name="Arrow: Down 10">
            <a:extLst>
              <a:ext uri="{FF2B5EF4-FFF2-40B4-BE49-F238E27FC236}">
                <a16:creationId xmlns:a16="http://schemas.microsoft.com/office/drawing/2014/main" id="{A0AE4A75-D921-49BF-9CBF-1DE5CB2F6CE8}"/>
              </a:ext>
            </a:extLst>
          </p:cNvPr>
          <p:cNvSpPr/>
          <p:nvPr/>
        </p:nvSpPr>
        <p:spPr>
          <a:xfrm rot="5400000" flipV="1">
            <a:off x="6333504" y="2066968"/>
            <a:ext cx="475013" cy="33250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2" name="Arrow: Down 11">
            <a:extLst>
              <a:ext uri="{FF2B5EF4-FFF2-40B4-BE49-F238E27FC236}">
                <a16:creationId xmlns:a16="http://schemas.microsoft.com/office/drawing/2014/main" id="{DDE14902-A1BF-408B-887E-1530028D455D}"/>
              </a:ext>
            </a:extLst>
          </p:cNvPr>
          <p:cNvSpPr/>
          <p:nvPr/>
        </p:nvSpPr>
        <p:spPr>
          <a:xfrm rot="5400000" flipV="1">
            <a:off x="6379027" y="4594434"/>
            <a:ext cx="475013" cy="33250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3" name="Arrow: Down 12">
            <a:extLst>
              <a:ext uri="{FF2B5EF4-FFF2-40B4-BE49-F238E27FC236}">
                <a16:creationId xmlns:a16="http://schemas.microsoft.com/office/drawing/2014/main" id="{7C2C18BF-2E19-47A4-B961-D4E565FE3272}"/>
              </a:ext>
            </a:extLst>
          </p:cNvPr>
          <p:cNvSpPr/>
          <p:nvPr/>
        </p:nvSpPr>
        <p:spPr>
          <a:xfrm flipV="1">
            <a:off x="7869373" y="3202380"/>
            <a:ext cx="475013" cy="33250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4" name="TextBox 13">
            <a:extLst>
              <a:ext uri="{FF2B5EF4-FFF2-40B4-BE49-F238E27FC236}">
                <a16:creationId xmlns:a16="http://schemas.microsoft.com/office/drawing/2014/main" id="{598E07E7-BF19-464D-8B36-93ADCC3F7651}"/>
              </a:ext>
            </a:extLst>
          </p:cNvPr>
          <p:cNvSpPr txBox="1"/>
          <p:nvPr/>
        </p:nvSpPr>
        <p:spPr>
          <a:xfrm>
            <a:off x="8526481" y="3238997"/>
            <a:ext cx="1305165" cy="307777"/>
          </a:xfrm>
          <a:prstGeom prst="rect">
            <a:avLst/>
          </a:prstGeom>
          <a:noFill/>
        </p:spPr>
        <p:txBody>
          <a:bodyPr wrap="none" rtlCol="0">
            <a:spAutoFit/>
          </a:bodyPr>
          <a:lstStyle/>
          <a:p>
            <a:r>
              <a:rPr lang="en-US" sz="1400" dirty="0">
                <a:solidFill>
                  <a:schemeClr val="tx2">
                    <a:lumMod val="50000"/>
                  </a:schemeClr>
                </a:solidFill>
              </a:rPr>
              <a:t>Use services</a:t>
            </a:r>
          </a:p>
        </p:txBody>
      </p:sp>
    </p:spTree>
    <p:extLst>
      <p:ext uri="{BB962C8B-B14F-4D97-AF65-F5344CB8AC3E}">
        <p14:creationId xmlns:p14="http://schemas.microsoft.com/office/powerpoint/2010/main" val="384978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97C-C4EF-40B4-96F2-A08C59F24048}"/>
              </a:ext>
            </a:extLst>
          </p:cNvPr>
          <p:cNvSpPr>
            <a:spLocks noGrp="1"/>
          </p:cNvSpPr>
          <p:nvPr>
            <p:ph type="title"/>
          </p:nvPr>
        </p:nvSpPr>
        <p:spPr/>
        <p:txBody>
          <a:bodyPr/>
          <a:lstStyle/>
          <a:p>
            <a:r>
              <a:rPr lang="en-US" dirty="0"/>
              <a:t>AMI Program (+1 channel for Customer Energy </a:t>
            </a:r>
            <a:r>
              <a:rPr lang="en-US" dirty="0" err="1"/>
              <a:t>Mgmt</a:t>
            </a:r>
            <a:r>
              <a:rPr lang="en-US" dirty="0"/>
              <a:t> Self Service) </a:t>
            </a:r>
          </a:p>
        </p:txBody>
      </p:sp>
      <p:sp>
        <p:nvSpPr>
          <p:cNvPr id="3" name="Content Placeholder 2">
            <a:extLst>
              <a:ext uri="{FF2B5EF4-FFF2-40B4-BE49-F238E27FC236}">
                <a16:creationId xmlns:a16="http://schemas.microsoft.com/office/drawing/2014/main" id="{ECC9497F-8A93-4E1F-A738-0BEBCA723DA4}"/>
              </a:ext>
            </a:extLst>
          </p:cNvPr>
          <p:cNvSpPr>
            <a:spLocks noGrp="1"/>
          </p:cNvSpPr>
          <p:nvPr>
            <p:ph idx="1"/>
          </p:nvPr>
        </p:nvSpPr>
        <p:spPr/>
        <p:txBody>
          <a:bodyPr/>
          <a:lstStyle/>
          <a:p>
            <a:r>
              <a:rPr lang="en-US" dirty="0"/>
              <a:t>Within business case</a:t>
            </a:r>
          </a:p>
          <a:p>
            <a:pPr lvl="1"/>
            <a:r>
              <a:rPr lang="en-US" dirty="0"/>
              <a:t>Comparative analysis</a:t>
            </a:r>
          </a:p>
          <a:p>
            <a:pPr lvl="1"/>
            <a:r>
              <a:rPr lang="en-US" dirty="0"/>
              <a:t>Custom analyses (self service)</a:t>
            </a:r>
          </a:p>
          <a:p>
            <a:pPr lvl="1"/>
            <a:endParaRPr lang="en-US" dirty="0"/>
          </a:p>
          <a:p>
            <a:pPr lvl="1"/>
            <a:r>
              <a:rPr lang="en-US" dirty="0" err="1"/>
              <a:t>Opower</a:t>
            </a:r>
            <a:r>
              <a:rPr lang="en-US" dirty="0"/>
              <a:t> – today</a:t>
            </a:r>
          </a:p>
          <a:p>
            <a:pPr lvl="1"/>
            <a:r>
              <a:rPr lang="en-US" dirty="0"/>
              <a:t>Customer Energy </a:t>
            </a:r>
            <a:r>
              <a:rPr lang="en-US" dirty="0" err="1"/>
              <a:t>Mgmt</a:t>
            </a:r>
            <a:endParaRPr lang="en-US" dirty="0"/>
          </a:p>
          <a:p>
            <a:pPr lvl="1"/>
            <a:endParaRPr lang="en-US" dirty="0"/>
          </a:p>
          <a:p>
            <a:pPr lvl="1"/>
            <a:endParaRPr lang="en-US" dirty="0"/>
          </a:p>
          <a:p>
            <a:pPr>
              <a:tabLst>
                <a:tab pos="4630738" algn="l"/>
              </a:tabLst>
            </a:pPr>
            <a:r>
              <a:rPr lang="en-US" dirty="0"/>
              <a:t>AMI Data </a:t>
            </a:r>
          </a:p>
          <a:p>
            <a:pPr lvl="1">
              <a:tabLst>
                <a:tab pos="4630738" algn="l"/>
              </a:tabLst>
            </a:pPr>
            <a:r>
              <a:rPr lang="en-US" dirty="0"/>
              <a:t>Load disaggregation model</a:t>
            </a:r>
          </a:p>
          <a:p>
            <a:pPr lvl="1">
              <a:tabLst>
                <a:tab pos="4630738" algn="l"/>
              </a:tabLst>
            </a:pPr>
            <a:r>
              <a:rPr lang="en-US" dirty="0"/>
              <a:t>Data back into broader intelligence and personalization, next-best-action </a:t>
            </a:r>
          </a:p>
          <a:p>
            <a:pPr lvl="1">
              <a:tabLst>
                <a:tab pos="4630738" algn="l"/>
              </a:tabLst>
            </a:pPr>
            <a:r>
              <a:rPr lang="en-US" dirty="0"/>
              <a:t>Data sharing – Green Button, Green Button Connect, EE Data sharing</a:t>
            </a:r>
          </a:p>
        </p:txBody>
      </p:sp>
      <p:sp>
        <p:nvSpPr>
          <p:cNvPr id="4" name="TextBox 3">
            <a:extLst>
              <a:ext uri="{FF2B5EF4-FFF2-40B4-BE49-F238E27FC236}">
                <a16:creationId xmlns:a16="http://schemas.microsoft.com/office/drawing/2014/main" id="{18FAE359-FF18-41E6-97BB-25B9CAECE390}"/>
              </a:ext>
            </a:extLst>
          </p:cNvPr>
          <p:cNvSpPr txBox="1"/>
          <p:nvPr/>
        </p:nvSpPr>
        <p:spPr>
          <a:xfrm>
            <a:off x="2006930" y="5783285"/>
            <a:ext cx="9054466" cy="738664"/>
          </a:xfrm>
          <a:prstGeom prst="rect">
            <a:avLst/>
          </a:prstGeom>
          <a:noFill/>
        </p:spPr>
        <p:txBody>
          <a:bodyPr wrap="none" rtlCol="0">
            <a:spAutoFit/>
          </a:bodyPr>
          <a:lstStyle/>
          <a:p>
            <a:r>
              <a:rPr lang="en-US" sz="1400" dirty="0">
                <a:solidFill>
                  <a:schemeClr val="tx2">
                    <a:lumMod val="50000"/>
                  </a:schemeClr>
                </a:solidFill>
              </a:rPr>
              <a:t>Timing for AMI – in roadmap assumptions – CIS, AMI, Foundational CXP, incremental functionality</a:t>
            </a:r>
          </a:p>
          <a:p>
            <a:endParaRPr lang="en-US" sz="1400" dirty="0">
              <a:solidFill>
                <a:schemeClr val="tx2">
                  <a:lumMod val="50000"/>
                </a:schemeClr>
              </a:solidFill>
            </a:endParaRPr>
          </a:p>
          <a:p>
            <a:r>
              <a:rPr lang="en-US" sz="1400" dirty="0">
                <a:solidFill>
                  <a:schemeClr val="tx2">
                    <a:lumMod val="50000"/>
                  </a:schemeClr>
                </a:solidFill>
              </a:rPr>
              <a:t>Sequencing and dependencies known</a:t>
            </a:r>
          </a:p>
        </p:txBody>
      </p:sp>
    </p:spTree>
    <p:extLst>
      <p:ext uri="{BB962C8B-B14F-4D97-AF65-F5344CB8AC3E}">
        <p14:creationId xmlns:p14="http://schemas.microsoft.com/office/powerpoint/2010/main" val="112427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92CCAE-018B-4DE7-8E28-D9E2E3737B33}"/>
              </a:ext>
            </a:extLst>
          </p:cNvPr>
          <p:cNvSpPr>
            <a:spLocks noGrp="1"/>
          </p:cNvSpPr>
          <p:nvPr>
            <p:ph type="title"/>
          </p:nvPr>
        </p:nvSpPr>
        <p:spPr/>
        <p:txBody>
          <a:bodyPr/>
          <a:lstStyle/>
          <a:p>
            <a:r>
              <a:rPr lang="en-US" dirty="0"/>
              <a:t>Agenda – Customer Experience Products </a:t>
            </a:r>
          </a:p>
        </p:txBody>
      </p:sp>
      <p:sp>
        <p:nvSpPr>
          <p:cNvPr id="7" name="Content Placeholder 6">
            <a:extLst>
              <a:ext uri="{FF2B5EF4-FFF2-40B4-BE49-F238E27FC236}">
                <a16:creationId xmlns:a16="http://schemas.microsoft.com/office/drawing/2014/main" id="{9B24215A-7C31-4D29-BF23-227D404A540B}"/>
              </a:ext>
            </a:extLst>
          </p:cNvPr>
          <p:cNvSpPr>
            <a:spLocks noGrp="1"/>
          </p:cNvSpPr>
          <p:nvPr>
            <p:ph idx="1"/>
          </p:nvPr>
        </p:nvSpPr>
        <p:spPr>
          <a:xfrm>
            <a:off x="398022" y="1218994"/>
            <a:ext cx="8179922" cy="4643751"/>
          </a:xfrm>
        </p:spPr>
        <p:txBody>
          <a:bodyPr/>
          <a:lstStyle/>
          <a:p>
            <a:r>
              <a:rPr lang="en-US" sz="1800" b="1" dirty="0">
                <a:latin typeface="+mn-lt"/>
                <a:cs typeface="Arial" panose="020B0604020202020204" pitchFamily="34" charset="0"/>
              </a:rPr>
              <a:t>Introduction &amp; Objectives – </a:t>
            </a:r>
            <a:r>
              <a:rPr lang="en-US" sz="1800" dirty="0">
                <a:latin typeface="+mn-lt"/>
                <a:cs typeface="Arial" panose="020B0604020202020204" pitchFamily="34" charset="0"/>
              </a:rPr>
              <a:t>engagement purpose (as-is &amp; to-be data capability assessment, data roadmap and investment sizing)</a:t>
            </a:r>
          </a:p>
          <a:p>
            <a:endParaRPr lang="en-US" sz="1800" b="1" dirty="0">
              <a:latin typeface="+mn-lt"/>
              <a:cs typeface="Arial" panose="020B0604020202020204" pitchFamily="34" charset="0"/>
            </a:endParaRPr>
          </a:p>
          <a:p>
            <a:r>
              <a:rPr lang="en-US" sz="1800" b="1" dirty="0">
                <a:latin typeface="+mn-lt"/>
                <a:cs typeface="Arial" panose="020B0604020202020204" pitchFamily="34" charset="0"/>
              </a:rPr>
              <a:t>Confirm Customer Experience Products Scope &amp; Capabilities </a:t>
            </a:r>
            <a:r>
              <a:rPr lang="en-US" sz="1800" dirty="0">
                <a:latin typeface="+mn-lt"/>
                <a:cs typeface="Arial" panose="020B0604020202020204" pitchFamily="34" charset="0"/>
              </a:rPr>
              <a:t>– process-centric summarization &amp; platform leverage</a:t>
            </a:r>
          </a:p>
          <a:p>
            <a:endParaRPr lang="en-US" sz="1800" dirty="0">
              <a:latin typeface="+mn-lt"/>
              <a:cs typeface="Arial" panose="020B0604020202020204" pitchFamily="34" charset="0"/>
            </a:endParaRPr>
          </a:p>
          <a:p>
            <a:r>
              <a:rPr lang="en-US" sz="1800" b="1" dirty="0">
                <a:latin typeface="+mn-lt"/>
                <a:cs typeface="Arial" panose="020B0604020202020204" pitchFamily="34" charset="0"/>
              </a:rPr>
              <a:t>End-To-End Data Flows</a:t>
            </a:r>
            <a:r>
              <a:rPr lang="en-US" sz="1800" dirty="0">
                <a:latin typeface="+mn-lt"/>
                <a:cs typeface="Arial" panose="020B0604020202020204" pitchFamily="34" charset="0"/>
              </a:rPr>
              <a:t> – provide high-level input into upstream, real-time and downstream as-is data domains and pain points</a:t>
            </a:r>
          </a:p>
          <a:p>
            <a:endParaRPr lang="en-US" sz="1800" dirty="0">
              <a:latin typeface="+mn-lt"/>
              <a:cs typeface="Arial" panose="020B0604020202020204" pitchFamily="34" charset="0"/>
            </a:endParaRPr>
          </a:p>
          <a:p>
            <a:r>
              <a:rPr lang="en-US" sz="1800" b="1" dirty="0">
                <a:cs typeface="Arial" panose="020B0604020202020204" pitchFamily="34" charset="0"/>
              </a:rPr>
              <a:t>Discuss Future-State Customer “Golden Record” Perspectives </a:t>
            </a:r>
            <a:r>
              <a:rPr lang="en-US" sz="1800" dirty="0">
                <a:cs typeface="Arial" panose="020B0604020202020204" pitchFamily="34" charset="0"/>
              </a:rPr>
              <a:t>– drivers of future customer data model from Customer Experience Products vantage point</a:t>
            </a:r>
          </a:p>
          <a:p>
            <a:endParaRPr lang="en-US" sz="1800" dirty="0">
              <a:latin typeface="+mn-lt"/>
              <a:cs typeface="Arial" panose="020B0604020202020204" pitchFamily="34" charset="0"/>
            </a:endParaRPr>
          </a:p>
        </p:txBody>
      </p:sp>
      <p:sp>
        <p:nvSpPr>
          <p:cNvPr id="8" name="Content Placeholder 6">
            <a:extLst>
              <a:ext uri="{FF2B5EF4-FFF2-40B4-BE49-F238E27FC236}">
                <a16:creationId xmlns:a16="http://schemas.microsoft.com/office/drawing/2014/main" id="{AF218F17-167E-44D4-A567-756B64FCA5FB}"/>
              </a:ext>
            </a:extLst>
          </p:cNvPr>
          <p:cNvSpPr txBox="1">
            <a:spLocks/>
          </p:cNvSpPr>
          <p:nvPr/>
        </p:nvSpPr>
        <p:spPr>
          <a:xfrm>
            <a:off x="9346084" y="1211738"/>
            <a:ext cx="2308887" cy="4643751"/>
          </a:xfrm>
          <a:prstGeom prst="rect">
            <a:avLst/>
          </a:prstGeom>
        </p:spPr>
        <p:txBody>
          <a:bodyPr vert="horz" lIns="92038" tIns="61358" rIns="61358" bIns="61358" rtlCol="0">
            <a:noAutofit/>
          </a:bodyPr>
          <a:lst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33387" indent="-205312"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761981"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90575"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None/>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a:lstStyle>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r>
              <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rPr>
              <a:t>5 mins</a:t>
            </a: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endParaRPr kumimoji="0" lang="en-US" sz="14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endParaRPr kumimoji="0" lang="en-US" sz="14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r>
              <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rPr>
              <a:t>10 mins</a:t>
            </a:r>
          </a:p>
          <a:p>
            <a:pPr marL="0" marR="0" lvl="0" indent="0" algn="l" defTabSz="1038910" rtl="0" eaLnBrk="1" fontAlgn="auto" latinLnBrk="0" hangingPunct="1">
              <a:lnSpc>
                <a:spcPct val="90000"/>
              </a:lnSpc>
              <a:spcBef>
                <a:spcPts val="0"/>
              </a:spcBef>
              <a:spcAft>
                <a:spcPts val="681"/>
              </a:spcAft>
              <a:buClr>
                <a:srgbClr val="12ABDB"/>
              </a:buClr>
              <a:buSzTx/>
              <a:buFont typeface="Wingdings" pitchFamily="2" charset="2"/>
              <a:buNone/>
              <a:tabLst/>
              <a:defRPr/>
            </a:pPr>
            <a:endPar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0" marR="0" lvl="0" indent="0" algn="l" defTabSz="1038910" rtl="0" eaLnBrk="1" fontAlgn="auto" latinLnBrk="0" hangingPunct="1">
              <a:lnSpc>
                <a:spcPct val="90000"/>
              </a:lnSpc>
              <a:spcBef>
                <a:spcPts val="0"/>
              </a:spcBef>
              <a:spcAft>
                <a:spcPts val="681"/>
              </a:spcAft>
              <a:buClr>
                <a:srgbClr val="12ABDB"/>
              </a:buClr>
              <a:buSzTx/>
              <a:buFont typeface="Wingdings" pitchFamily="2" charset="2"/>
              <a:buNone/>
              <a:tabLst/>
              <a:defRPr/>
            </a:pPr>
            <a:endPar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r>
              <a:rPr lang="en-US" sz="1800" b="1" dirty="0">
                <a:solidFill>
                  <a:srgbClr val="000000"/>
                </a:solidFill>
                <a:latin typeface="Verdana"/>
                <a:cs typeface="Arial" panose="020B0604020202020204" pitchFamily="34" charset="0"/>
              </a:rPr>
              <a:t>30</a:t>
            </a:r>
            <a:r>
              <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rPr>
              <a:t> mins</a:t>
            </a: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endPar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endPar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r>
              <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rPr>
              <a:t>20 mins</a:t>
            </a:r>
          </a:p>
          <a:p>
            <a:pPr marL="302676" marR="0" lvl="0" indent="-302676" algn="l" defTabSz="1038910" rtl="0" eaLnBrk="1" fontAlgn="auto" latinLnBrk="0" hangingPunct="1">
              <a:lnSpc>
                <a:spcPct val="90000"/>
              </a:lnSpc>
              <a:spcBef>
                <a:spcPts val="0"/>
              </a:spcBef>
              <a:spcAft>
                <a:spcPts val="681"/>
              </a:spcAft>
              <a:buClr>
                <a:srgbClr val="12ABDB"/>
              </a:buClr>
              <a:buSzTx/>
              <a:buFont typeface="Wingdings" pitchFamily="2" charset="2"/>
              <a:buChar char="§"/>
              <a:tabLst/>
              <a:defRPr/>
            </a:pPr>
            <a:endParaRPr kumimoji="0" lang="en-US" sz="1800" b="1" i="0" u="none" strike="noStrike" kern="1200" cap="none" spc="-93" normalizeH="0" baseline="0" noProof="0" dirty="0">
              <a:ln>
                <a:noFill/>
              </a:ln>
              <a:solidFill>
                <a:srgbClr val="000000"/>
              </a:solidFill>
              <a:effectLst/>
              <a:uLnTx/>
              <a:uFillTx/>
              <a:latin typeface="Verdana"/>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6952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CXP Scope (defined by inflight technology changes)</a:t>
            </a:r>
          </a:p>
        </p:txBody>
      </p:sp>
      <p:sp>
        <p:nvSpPr>
          <p:cNvPr id="309" name="TextBox 308">
            <a:extLst>
              <a:ext uri="{FF2B5EF4-FFF2-40B4-BE49-F238E27FC236}">
                <a16:creationId xmlns:a16="http://schemas.microsoft.com/office/drawing/2014/main" id="{EDEFAF60-039D-4174-838E-B95248039425}"/>
              </a:ext>
            </a:extLst>
          </p:cNvPr>
          <p:cNvSpPr txBox="1"/>
          <p:nvPr/>
        </p:nvSpPr>
        <p:spPr>
          <a:xfrm>
            <a:off x="10435773" y="203198"/>
            <a:ext cx="1481496" cy="307777"/>
          </a:xfrm>
          <a:prstGeom prst="rect">
            <a:avLst/>
          </a:prstGeom>
          <a:noFill/>
        </p:spPr>
        <p:txBody>
          <a:bodyPr wrap="non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70AD">
                    <a:lumMod val="50000"/>
                  </a:srgbClr>
                </a:solidFill>
                <a:effectLst/>
                <a:uLnTx/>
                <a:uFillTx/>
                <a:latin typeface="Verdana"/>
                <a:ea typeface="+mn-ea"/>
                <a:cs typeface="+mn-cs"/>
              </a:rPr>
              <a:t>For Discussion</a:t>
            </a:r>
          </a:p>
        </p:txBody>
      </p:sp>
      <p:cxnSp>
        <p:nvCxnSpPr>
          <p:cNvPr id="310" name="Straight Connector 309">
            <a:extLst>
              <a:ext uri="{FF2B5EF4-FFF2-40B4-BE49-F238E27FC236}">
                <a16:creationId xmlns:a16="http://schemas.microsoft.com/office/drawing/2014/main" id="{461C12B7-239C-4D84-86C5-98E8B6C5F8F4}"/>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C5F02E9-8252-46E4-B491-681A260B0C11}"/>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15" name="Arrow: Chevron 314">
            <a:extLst>
              <a:ext uri="{FF2B5EF4-FFF2-40B4-BE49-F238E27FC236}">
                <a16:creationId xmlns:a16="http://schemas.microsoft.com/office/drawing/2014/main" id="{B3A65E37-B3AF-4FA8-9AD1-72786FD1F476}"/>
              </a:ext>
            </a:extLst>
          </p:cNvPr>
          <p:cNvSpPr/>
          <p:nvPr/>
        </p:nvSpPr>
        <p:spPr>
          <a:xfrm>
            <a:off x="304786" y="96058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Web</a:t>
            </a:r>
          </a:p>
        </p:txBody>
      </p:sp>
      <p:sp>
        <p:nvSpPr>
          <p:cNvPr id="316" name="TextBox 315">
            <a:extLst>
              <a:ext uri="{FF2B5EF4-FFF2-40B4-BE49-F238E27FC236}">
                <a16:creationId xmlns:a16="http://schemas.microsoft.com/office/drawing/2014/main" id="{C2A484FB-1D95-44F1-8ADF-A7AC31B8A341}"/>
              </a:ext>
            </a:extLst>
          </p:cNvPr>
          <p:cNvSpPr txBox="1"/>
          <p:nvPr/>
        </p:nvSpPr>
        <p:spPr>
          <a:xfrm>
            <a:off x="304787" y="1910618"/>
            <a:ext cx="2747172" cy="3485570"/>
          </a:xfrm>
          <a:prstGeom prst="rect">
            <a:avLst/>
          </a:prstGeom>
          <a:noFill/>
        </p:spPr>
        <p:txBody>
          <a:bodyPr wrap="square" rtlCol="0">
            <a:spAutoFit/>
          </a:bodyPr>
          <a:lstStyle/>
          <a:p>
            <a:pPr marR="0" lvl="0" algn="ctr" defTabSz="1088239" rtl="0" eaLnBrk="1" fontAlgn="auto" latinLnBrk="0" hangingPunct="1">
              <a:lnSpc>
                <a:spcPct val="100000"/>
              </a:lnSpc>
              <a:spcBef>
                <a:spcPts val="0"/>
              </a:spcBef>
              <a:spcAft>
                <a:spcPts val="0"/>
              </a:spcAft>
              <a:buClrTx/>
              <a:buSzTx/>
              <a:tabLst/>
              <a:defRPr/>
            </a:pPr>
            <a:r>
              <a:rPr kumimoji="0" lang="en-US" sz="1050" b="0" i="1" u="none" strike="noStrike" kern="1200" cap="none" spc="0" normalizeH="0" baseline="0" noProof="0" dirty="0">
                <a:ln>
                  <a:noFill/>
                </a:ln>
                <a:solidFill>
                  <a:srgbClr val="0070AD">
                    <a:lumMod val="50000"/>
                  </a:srgbClr>
                </a:solidFill>
                <a:effectLst/>
                <a:uLnTx/>
                <a:uFillTx/>
                <a:latin typeface="Verdana"/>
                <a:ea typeface="+mn-ea"/>
                <a:cs typeface="+mn-cs"/>
              </a:rPr>
              <a:t>(ownership to </a:t>
            </a:r>
            <a:r>
              <a:rPr lang="en-US" sz="1050" i="1" dirty="0">
                <a:solidFill>
                  <a:srgbClr val="0070AD">
                    <a:lumMod val="50000"/>
                  </a:srgbClr>
                </a:solidFill>
                <a:latin typeface="Verdana"/>
              </a:rPr>
              <a:t>D</a:t>
            </a:r>
            <a:r>
              <a:rPr kumimoji="0" lang="en-US" sz="1050" b="0" i="1" u="none" strike="noStrike" kern="1200" cap="none" spc="0" normalizeH="0" baseline="0" noProof="0" dirty="0" err="1">
                <a:ln>
                  <a:noFill/>
                </a:ln>
                <a:solidFill>
                  <a:srgbClr val="0070AD">
                    <a:lumMod val="50000"/>
                  </a:srgbClr>
                </a:solidFill>
                <a:effectLst/>
                <a:uLnTx/>
                <a:uFillTx/>
                <a:latin typeface="Verdana"/>
                <a:ea typeface="+mn-ea"/>
                <a:cs typeface="+mn-cs"/>
              </a:rPr>
              <a:t>igital</a:t>
            </a:r>
            <a:r>
              <a:rPr kumimoji="0" lang="en-US" sz="1050" b="0" i="1" u="none" strike="noStrike" kern="1200" cap="none" spc="0" normalizeH="0" baseline="0" noProof="0" dirty="0">
                <a:ln>
                  <a:noFill/>
                </a:ln>
                <a:solidFill>
                  <a:srgbClr val="0070AD">
                    <a:lumMod val="50000"/>
                  </a:srgbClr>
                </a:solidFill>
                <a:effectLst/>
                <a:uLnTx/>
                <a:uFillTx/>
                <a:latin typeface="Verdana"/>
                <a:ea typeface="+mn-ea"/>
                <a:cs typeface="+mn-cs"/>
              </a:rPr>
              <a:t> Delivery)</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[in flight] </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Unified Web – replacement of Web Self Service (portal, identity and access </a:t>
            </a:r>
            <a:r>
              <a:rPr kumimoji="0" lang="en-US" sz="1400" b="0" i="0" u="none" strike="noStrike" kern="1200" cap="none" spc="0" normalizeH="0" baseline="0" noProof="0" dirty="0" err="1">
                <a:ln>
                  <a:noFill/>
                </a:ln>
                <a:solidFill>
                  <a:srgbClr val="0070AD">
                    <a:lumMod val="50000"/>
                  </a:srgbClr>
                </a:solidFill>
                <a:effectLst/>
                <a:uLnTx/>
                <a:uFillTx/>
                <a:latin typeface="Verdana"/>
                <a:ea typeface="+mn-ea"/>
                <a:cs typeface="+mn-cs"/>
              </a:rPr>
              <a:t>mgmt</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 merging the CSS and CRIS transactional portals)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[future state] Going-forward foundation is Communities and Azure B2C IAM</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endParaRPr>
          </a:p>
        </p:txBody>
      </p:sp>
      <p:sp>
        <p:nvSpPr>
          <p:cNvPr id="12" name="Arrow: Chevron 11">
            <a:extLst>
              <a:ext uri="{FF2B5EF4-FFF2-40B4-BE49-F238E27FC236}">
                <a16:creationId xmlns:a16="http://schemas.microsoft.com/office/drawing/2014/main" id="{D6629D73-F183-4AC3-ABAE-BFD0004D6123}"/>
              </a:ext>
            </a:extLst>
          </p:cNvPr>
          <p:cNvSpPr/>
          <p:nvPr/>
        </p:nvSpPr>
        <p:spPr>
          <a:xfrm>
            <a:off x="328479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Preference Center</a:t>
            </a:r>
          </a:p>
        </p:txBody>
      </p:sp>
      <p:sp>
        <p:nvSpPr>
          <p:cNvPr id="14" name="Arrow: Chevron 13">
            <a:extLst>
              <a:ext uri="{FF2B5EF4-FFF2-40B4-BE49-F238E27FC236}">
                <a16:creationId xmlns:a16="http://schemas.microsoft.com/office/drawing/2014/main" id="{0ADBED72-6067-43B5-A475-71F51ABC1C6E}"/>
              </a:ext>
            </a:extLst>
          </p:cNvPr>
          <p:cNvSpPr/>
          <p:nvPr/>
        </p:nvSpPr>
        <p:spPr>
          <a:xfrm>
            <a:off x="6224941" y="958243"/>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IVR</a:t>
            </a:r>
          </a:p>
        </p:txBody>
      </p:sp>
      <p:sp>
        <p:nvSpPr>
          <p:cNvPr id="16" name="Arrow: Chevron 15">
            <a:extLst>
              <a:ext uri="{FF2B5EF4-FFF2-40B4-BE49-F238E27FC236}">
                <a16:creationId xmlns:a16="http://schemas.microsoft.com/office/drawing/2014/main" id="{8327FB78-8EE8-4E4F-A923-9EFE8423AC87}"/>
              </a:ext>
            </a:extLst>
          </p:cNvPr>
          <p:cNvSpPr/>
          <p:nvPr/>
        </p:nvSpPr>
        <p:spPr>
          <a:xfrm>
            <a:off x="9204946" y="955898"/>
            <a:ext cx="2992406" cy="955217"/>
          </a:xfrm>
          <a:prstGeom prst="chevron">
            <a:avLst>
              <a:gd name="adj" fmla="val 272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Personalization Tool</a:t>
            </a:r>
          </a:p>
        </p:txBody>
      </p:sp>
      <p:sp>
        <p:nvSpPr>
          <p:cNvPr id="23" name="TextBox 22">
            <a:extLst>
              <a:ext uri="{FF2B5EF4-FFF2-40B4-BE49-F238E27FC236}">
                <a16:creationId xmlns:a16="http://schemas.microsoft.com/office/drawing/2014/main" id="{29141570-0F89-4CEA-A1AA-34088A0B8B1C}"/>
              </a:ext>
            </a:extLst>
          </p:cNvPr>
          <p:cNvSpPr txBox="1"/>
          <p:nvPr/>
        </p:nvSpPr>
        <p:spPr>
          <a:xfrm>
            <a:off x="3247885" y="1908640"/>
            <a:ext cx="2848115" cy="3724096"/>
          </a:xfrm>
          <a:prstGeom prst="rect">
            <a:avLst/>
          </a:prstGeom>
          <a:noFill/>
        </p:spPr>
        <p:txBody>
          <a:bodyPr wrap="square" rtlCol="0">
            <a:spAutoFit/>
          </a:bodyPr>
          <a:lstStyle/>
          <a:p>
            <a:pPr marR="0" lvl="0" algn="ctr" defTabSz="1088239" rtl="0" eaLnBrk="1" fontAlgn="auto" latinLnBrk="0" hangingPunct="1">
              <a:lnSpc>
                <a:spcPct val="100000"/>
              </a:lnSpc>
              <a:spcBef>
                <a:spcPts val="0"/>
              </a:spcBef>
              <a:spcAft>
                <a:spcPts val="0"/>
              </a:spcAft>
              <a:buClrTx/>
              <a:buSzTx/>
              <a:tabLst/>
              <a:defRPr/>
            </a:pPr>
            <a:r>
              <a:rPr kumimoji="0" lang="en-US" sz="1050" b="0" i="0" u="none" strike="noStrike" kern="1200" cap="none" spc="0" normalizeH="0" baseline="0" noProof="0" dirty="0">
                <a:ln>
                  <a:noFill/>
                </a:ln>
                <a:solidFill>
                  <a:srgbClr val="0070AD">
                    <a:lumMod val="50000"/>
                  </a:srgbClr>
                </a:solidFill>
                <a:effectLst/>
                <a:uLnTx/>
                <a:uFillTx/>
                <a:latin typeface="Verdana"/>
                <a:ea typeface="+mn-ea"/>
                <a:cs typeface="+mn-cs"/>
              </a:rPr>
              <a:t>(ownership/support model </a:t>
            </a:r>
            <a:r>
              <a:rPr kumimoji="0" lang="en-US" sz="1050" b="0" i="0" u="none" strike="noStrike" kern="1200" cap="none" spc="0" normalizeH="0" baseline="0" noProof="0" dirty="0" err="1">
                <a:ln>
                  <a:noFill/>
                </a:ln>
                <a:solidFill>
                  <a:srgbClr val="0070AD">
                    <a:lumMod val="50000"/>
                  </a:srgbClr>
                </a:solidFill>
                <a:effectLst/>
                <a:uLnTx/>
                <a:uFillTx/>
                <a:latin typeface="Verdana"/>
                <a:ea typeface="+mn-ea"/>
                <a:cs typeface="+mn-cs"/>
              </a:rPr>
              <a:t>tbd</a:t>
            </a:r>
            <a:r>
              <a:rPr kumimoji="0" lang="en-US" sz="1050" b="0" i="0" u="none" strike="noStrike" kern="1200" cap="none" spc="0" normalizeH="0" baseline="0" noProof="0" dirty="0">
                <a:ln>
                  <a:noFill/>
                </a:ln>
                <a:solidFill>
                  <a:srgbClr val="0070AD">
                    <a:lumMod val="50000"/>
                  </a:srgbClr>
                </a:solidFill>
                <a:effectLst/>
                <a:uLnTx/>
                <a:uFillTx/>
                <a:latin typeface="Verdana"/>
                <a:ea typeface="+mn-ea"/>
                <a:cs typeface="+mn-cs"/>
              </a:rPr>
              <a:t>?)</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a:t>
            </a:r>
            <a:r>
              <a:rPr lang="en-US" sz="1400" dirty="0">
                <a:solidFill>
                  <a:srgbClr val="0070AD">
                    <a:lumMod val="50000"/>
                  </a:srgbClr>
                </a:solidFill>
                <a:latin typeface="Verdana"/>
              </a:rPr>
              <a:t>in flight] </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Foundation is being centralized within Salesforce (Service Cloud, Marketing Cloud) using defined patterns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Support GBE on appointment time reminders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Some marketing communications (</a:t>
            </a:r>
            <a:r>
              <a:rPr kumimoji="0" lang="en-US" sz="1400" b="0" i="0" u="none" strike="noStrike" kern="1200" cap="none" spc="0" normalizeH="0" baseline="0" noProof="0" dirty="0" err="1">
                <a:ln>
                  <a:noFill/>
                </a:ln>
                <a:solidFill>
                  <a:srgbClr val="0070AD">
                    <a:lumMod val="50000"/>
                  </a:srgbClr>
                </a:solidFill>
                <a:effectLst/>
                <a:uLnTx/>
                <a:uFillTx/>
                <a:latin typeface="Verdana"/>
                <a:ea typeface="+mn-ea"/>
                <a:cs typeface="+mn-cs"/>
              </a:rPr>
              <a:t>i.e</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 promote </a:t>
            </a:r>
            <a:r>
              <a:rPr kumimoji="0" lang="en-US" sz="1400" b="0" i="0" u="none" strike="noStrike" kern="1200" cap="none" spc="0" normalizeH="0" baseline="0" noProof="0" dirty="0" err="1">
                <a:ln>
                  <a:noFill/>
                </a:ln>
                <a:solidFill>
                  <a:srgbClr val="0070AD">
                    <a:lumMod val="50000"/>
                  </a:srgbClr>
                </a:solidFill>
                <a:effectLst/>
                <a:uLnTx/>
                <a:uFillTx/>
                <a:latin typeface="Verdana"/>
                <a:ea typeface="+mn-ea"/>
                <a:cs typeface="+mn-cs"/>
              </a:rPr>
              <a:t>EasyBil</a:t>
            </a:r>
            <a:r>
              <a:rPr lang="en-US" sz="1400" dirty="0">
                <a:solidFill>
                  <a:srgbClr val="0070AD">
                    <a:lumMod val="50000"/>
                  </a:srgbClr>
                </a:solidFill>
                <a:latin typeface="Verdana"/>
              </a:rPr>
              <a:t>l programs) – track clicks and opens</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 </a:t>
            </a:r>
          </a:p>
        </p:txBody>
      </p:sp>
      <p:sp>
        <p:nvSpPr>
          <p:cNvPr id="24" name="TextBox 23">
            <a:extLst>
              <a:ext uri="{FF2B5EF4-FFF2-40B4-BE49-F238E27FC236}">
                <a16:creationId xmlns:a16="http://schemas.microsoft.com/office/drawing/2014/main" id="{750805DE-7C15-473A-A8B8-DB92A470613D}"/>
              </a:ext>
            </a:extLst>
          </p:cNvPr>
          <p:cNvSpPr txBox="1"/>
          <p:nvPr/>
        </p:nvSpPr>
        <p:spPr>
          <a:xfrm>
            <a:off x="6252340" y="1896767"/>
            <a:ext cx="2925038" cy="4993675"/>
          </a:xfrm>
          <a:prstGeom prst="rect">
            <a:avLst/>
          </a:prstGeom>
          <a:noFill/>
        </p:spPr>
        <p:txBody>
          <a:bodyPr wrap="square" rtlCol="0">
            <a:spAutoFit/>
          </a:bodyPr>
          <a:lstStyle/>
          <a:p>
            <a:pPr marR="0" lvl="0" algn="ctr" defTabSz="1088239" rtl="0" eaLnBrk="1" fontAlgn="auto" latinLnBrk="0" hangingPunct="1">
              <a:lnSpc>
                <a:spcPct val="100000"/>
              </a:lnSpc>
              <a:spcBef>
                <a:spcPts val="0"/>
              </a:spcBef>
              <a:spcAft>
                <a:spcPts val="0"/>
              </a:spcAft>
              <a:buClrTx/>
              <a:buSzTx/>
              <a:tabLst/>
              <a:defRPr/>
            </a:pPr>
            <a:r>
              <a:rPr kumimoji="0" lang="en-US" sz="1050" b="0" i="1" u="none" strike="noStrike" kern="1200" cap="none" spc="0" normalizeH="0" baseline="0" noProof="0" dirty="0">
                <a:ln>
                  <a:noFill/>
                </a:ln>
                <a:solidFill>
                  <a:srgbClr val="0070AD">
                    <a:lumMod val="50000"/>
                  </a:srgbClr>
                </a:solidFill>
                <a:effectLst/>
                <a:uLnTx/>
                <a:uFillTx/>
                <a:latin typeface="Verdana"/>
                <a:ea typeface="+mn-ea"/>
                <a:cs typeface="+mn-cs"/>
              </a:rPr>
              <a:t>(ownership to Contact </a:t>
            </a:r>
            <a:r>
              <a:rPr lang="en-US" sz="1050" i="1" dirty="0">
                <a:solidFill>
                  <a:srgbClr val="0070AD">
                    <a:lumMod val="50000"/>
                  </a:srgbClr>
                </a:solidFill>
                <a:latin typeface="Verdana"/>
              </a:rPr>
              <a:t>C</a:t>
            </a:r>
            <a:r>
              <a:rPr kumimoji="0" lang="en-US" sz="1050" b="0" i="1" u="none" strike="noStrike" kern="1200" cap="none" spc="0" normalizeH="0" baseline="0" noProof="0" dirty="0">
                <a:ln>
                  <a:noFill/>
                </a:ln>
                <a:solidFill>
                  <a:srgbClr val="0070AD">
                    <a:lumMod val="50000"/>
                  </a:srgbClr>
                </a:solidFill>
                <a:effectLst/>
                <a:uLnTx/>
                <a:uFillTx/>
                <a:latin typeface="Verdana"/>
                <a:ea typeface="+mn-ea"/>
                <a:cs typeface="+mn-cs"/>
              </a:rPr>
              <a:t>enter)</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[in deployment] AIMS – new environment, 21</a:t>
            </a:r>
            <a:r>
              <a:rPr kumimoji="0" lang="en-US" sz="1400" b="0" i="0" u="none" strike="noStrike" kern="1200" cap="none" spc="0" normalizeH="0" baseline="30000" noProof="0" dirty="0">
                <a:ln>
                  <a:noFill/>
                </a:ln>
                <a:solidFill>
                  <a:srgbClr val="0070AD">
                    <a:lumMod val="50000"/>
                  </a:srgbClr>
                </a:solidFill>
                <a:effectLst/>
                <a:uLnTx/>
                <a:uFillTx/>
                <a:latin typeface="Verdana"/>
                <a:ea typeface="+mn-ea"/>
                <a:cs typeface="+mn-cs"/>
              </a:rPr>
              <a:t>st</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 Century for outage.  As-is and to-be architectures defined.</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[new]</a:t>
            </a: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 automated customer services (agent services): Omni- channel, BOTS, agent enablement (discuss on Monday).  Fundamental issue – 15 apps agent has to manage across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[needed]WFM – call analytics, feed into customer experience </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[in flight] Integration moving from from OFM to </a:t>
            </a:r>
            <a:r>
              <a:rPr kumimoji="0" lang="en-US" sz="1400" b="0" i="0" u="none" strike="noStrike" kern="1200" cap="none" spc="0" normalizeH="0" baseline="0" noProof="0" dirty="0" err="1">
                <a:ln>
                  <a:noFill/>
                </a:ln>
                <a:solidFill>
                  <a:srgbClr val="0070AD">
                    <a:lumMod val="50000"/>
                  </a:srgbClr>
                </a:solidFill>
                <a:effectLst/>
                <a:uLnTx/>
                <a:uFillTx/>
                <a:latin typeface="Verdana"/>
                <a:ea typeface="+mn-ea"/>
                <a:cs typeface="+mn-cs"/>
              </a:rPr>
              <a:t>Mulesoft</a:t>
            </a:r>
            <a:endPar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6BE5F9E4-72A1-4B5B-8D46-771DC7A1EB32}"/>
              </a:ext>
            </a:extLst>
          </p:cNvPr>
          <p:cNvSpPr txBox="1"/>
          <p:nvPr/>
        </p:nvSpPr>
        <p:spPr>
          <a:xfrm>
            <a:off x="9244915" y="1884889"/>
            <a:ext cx="2747172" cy="4778231"/>
          </a:xfrm>
          <a:prstGeom prst="rect">
            <a:avLst/>
          </a:prstGeom>
          <a:noFill/>
        </p:spPr>
        <p:txBody>
          <a:bodyPr wrap="square" rtlCol="0">
            <a:spAutoFit/>
          </a:bodyPr>
          <a:lstStyle/>
          <a:p>
            <a:pPr marR="0" lvl="0" algn="ctr" defTabSz="1088239" rtl="0" eaLnBrk="1" fontAlgn="auto" latinLnBrk="0" hangingPunct="1">
              <a:lnSpc>
                <a:spcPct val="100000"/>
              </a:lnSpc>
              <a:spcBef>
                <a:spcPts val="0"/>
              </a:spcBef>
              <a:spcAft>
                <a:spcPts val="0"/>
              </a:spcAft>
              <a:buClrTx/>
              <a:buSzTx/>
              <a:tabLst/>
              <a:defRPr/>
            </a:pPr>
            <a:r>
              <a:rPr kumimoji="0" lang="en-US" sz="1050" b="0" i="0" u="none" strike="noStrike" kern="1200" cap="none" spc="0" normalizeH="0" baseline="0" noProof="0" dirty="0">
                <a:ln>
                  <a:noFill/>
                </a:ln>
                <a:solidFill>
                  <a:srgbClr val="0070AD">
                    <a:lumMod val="50000"/>
                  </a:srgbClr>
                </a:solidFill>
                <a:effectLst/>
                <a:uLnTx/>
                <a:uFillTx/>
                <a:latin typeface="Verdana"/>
                <a:ea typeface="+mn-ea"/>
                <a:cs typeface="+mn-cs"/>
              </a:rPr>
              <a:t>(ownership to </a:t>
            </a:r>
            <a:r>
              <a:rPr lang="en-US" sz="1050" dirty="0">
                <a:solidFill>
                  <a:srgbClr val="0070AD">
                    <a:lumMod val="50000"/>
                  </a:srgbClr>
                </a:solidFill>
                <a:latin typeface="Verdana"/>
              </a:rPr>
              <a:t>C</a:t>
            </a:r>
            <a:r>
              <a:rPr kumimoji="0" lang="en-US" sz="1050" b="0" i="0" u="none" strike="noStrike" kern="1200" cap="none" spc="0" normalizeH="0" baseline="0" noProof="0" dirty="0" err="1">
                <a:ln>
                  <a:noFill/>
                </a:ln>
                <a:solidFill>
                  <a:srgbClr val="0070AD">
                    <a:lumMod val="50000"/>
                  </a:srgbClr>
                </a:solidFill>
                <a:effectLst/>
                <a:uLnTx/>
                <a:uFillTx/>
                <a:latin typeface="Verdana"/>
                <a:ea typeface="+mn-ea"/>
                <a:cs typeface="+mn-cs"/>
              </a:rPr>
              <a:t>ontact</a:t>
            </a:r>
            <a:r>
              <a:rPr kumimoji="0" lang="en-US" sz="1050" b="0" i="0" u="none" strike="noStrike" kern="1200" cap="none" spc="0" normalizeH="0" baseline="0" noProof="0" dirty="0">
                <a:ln>
                  <a:noFill/>
                </a:ln>
                <a:solidFill>
                  <a:srgbClr val="0070AD">
                    <a:lumMod val="50000"/>
                  </a:srgbClr>
                </a:solidFill>
                <a:effectLst/>
                <a:uLnTx/>
                <a:uFillTx/>
                <a:latin typeface="Verdana"/>
                <a:ea typeface="+mn-ea"/>
                <a:cs typeface="+mn-cs"/>
              </a:rPr>
              <a:t> Center)</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rgbClr val="0070AD">
                  <a:lumMod val="50000"/>
                </a:srgbClr>
              </a:solidFill>
              <a:latin typeface="Verdana"/>
            </a:endParaRP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[deployed] Next best action, predictive intent.  Started with Low to Moderate income in RI – analytics to address (ex. high-bill, eligibility for state/NG support).  Why calling?, what can be offered? </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rPr>
              <a:t>[in flight] Extended to complaints, call types, service issues, other</a:t>
            </a:r>
            <a:r>
              <a:rPr lang="en-US" sz="1400" dirty="0">
                <a:solidFill>
                  <a:srgbClr val="0070AD">
                    <a:lumMod val="50000"/>
                  </a:srgbClr>
                </a:solidFill>
                <a:latin typeface="Verdana"/>
              </a:rPr>
              <a:t> segments, jurisdictions  (</a:t>
            </a:r>
            <a:r>
              <a:rPr lang="en-US" sz="1400" dirty="0" err="1">
                <a:solidFill>
                  <a:srgbClr val="0070AD">
                    <a:lumMod val="50000"/>
                  </a:srgbClr>
                </a:solidFill>
                <a:latin typeface="Verdana"/>
              </a:rPr>
              <a:t>EnergySavvy</a:t>
            </a:r>
            <a:r>
              <a:rPr lang="en-US" sz="1400" dirty="0">
                <a:solidFill>
                  <a:srgbClr val="0070AD">
                    <a:lumMod val="50000"/>
                  </a:srgbClr>
                </a:solidFill>
                <a:latin typeface="Verdana"/>
              </a:rPr>
              <a:t> -&gt; </a:t>
            </a:r>
            <a:r>
              <a:rPr lang="en-US" sz="1400" dirty="0" err="1">
                <a:solidFill>
                  <a:srgbClr val="0070AD">
                    <a:lumMod val="50000"/>
                  </a:srgbClr>
                </a:solidFill>
                <a:latin typeface="Verdana"/>
              </a:rPr>
              <a:t>Uplight</a:t>
            </a:r>
            <a:r>
              <a:rPr lang="en-US" sz="1400" dirty="0">
                <a:solidFill>
                  <a:srgbClr val="0070AD">
                    <a:lumMod val="50000"/>
                  </a:srgbClr>
                </a:solidFill>
                <a:latin typeface="Verdana"/>
              </a:rPr>
              <a:t> – SERVICE).  </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[future] Interim solution until CRM built-in via Einstein, etc.  </a:t>
            </a:r>
            <a:r>
              <a:rPr lang="en-US" sz="1400" dirty="0" err="1">
                <a:solidFill>
                  <a:srgbClr val="0070AD">
                    <a:lumMod val="50000"/>
                  </a:srgbClr>
                </a:solidFill>
                <a:latin typeface="Verdana"/>
              </a:rPr>
              <a:t>Analyticswill</a:t>
            </a:r>
            <a:r>
              <a:rPr lang="en-US" sz="1400" dirty="0">
                <a:solidFill>
                  <a:srgbClr val="0070AD">
                    <a:lumMod val="50000"/>
                  </a:srgbClr>
                </a:solidFill>
                <a:latin typeface="Verdana"/>
              </a:rPr>
              <a:t> run off of data hub</a:t>
            </a:r>
            <a:endPar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endParaRPr>
          </a:p>
        </p:txBody>
      </p:sp>
      <p:sp>
        <p:nvSpPr>
          <p:cNvPr id="17" name="Content Placeholder 6">
            <a:extLst>
              <a:ext uri="{FF2B5EF4-FFF2-40B4-BE49-F238E27FC236}">
                <a16:creationId xmlns:a16="http://schemas.microsoft.com/office/drawing/2014/main" id="{1923FD0A-47C5-4633-81E1-560813213806}"/>
              </a:ext>
            </a:extLst>
          </p:cNvPr>
          <p:cNvSpPr>
            <a:spLocks noGrp="1"/>
          </p:cNvSpPr>
          <p:nvPr>
            <p:ph idx="1"/>
          </p:nvPr>
        </p:nvSpPr>
        <p:spPr>
          <a:xfrm>
            <a:off x="465297" y="5687575"/>
            <a:ext cx="5541640" cy="735348"/>
          </a:xfrm>
          <a:solidFill>
            <a:schemeClr val="bg1">
              <a:lumMod val="85000"/>
            </a:schemeClr>
          </a:solidFill>
        </p:spPr>
        <p:txBody>
          <a:bodyPr/>
          <a:lstStyle/>
          <a:p>
            <a:r>
              <a:rPr lang="en-US" sz="1200" dirty="0"/>
              <a:t>Customer data model – persistent customer</a:t>
            </a:r>
          </a:p>
          <a:p>
            <a:r>
              <a:rPr lang="en-US" sz="1200" dirty="0"/>
              <a:t>Account claim process – </a:t>
            </a:r>
            <a:r>
              <a:rPr lang="en-US" sz="1200" dirty="0" err="1"/>
              <a:t>GridForce</a:t>
            </a:r>
            <a:r>
              <a:rPr lang="en-US" sz="1200" dirty="0"/>
              <a:t> upstream vs. IAM &amp; Preference Center downstream</a:t>
            </a:r>
          </a:p>
          <a:p>
            <a:endParaRPr lang="en-US" sz="1200" dirty="0"/>
          </a:p>
        </p:txBody>
      </p:sp>
    </p:spTree>
    <p:extLst>
      <p:ext uri="{BB962C8B-B14F-4D97-AF65-F5344CB8AC3E}">
        <p14:creationId xmlns:p14="http://schemas.microsoft.com/office/powerpoint/2010/main" val="92396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52A76-CEEE-4A17-A113-4A3DC36D10E0}"/>
              </a:ext>
            </a:extLst>
          </p:cNvPr>
          <p:cNvSpPr>
            <a:spLocks noGrp="1"/>
          </p:cNvSpPr>
          <p:nvPr>
            <p:ph type="title"/>
          </p:nvPr>
        </p:nvSpPr>
        <p:spPr/>
        <p:txBody>
          <a:bodyPr/>
          <a:lstStyle/>
          <a:p>
            <a:r>
              <a:rPr lang="en-US" dirty="0"/>
              <a:t>CXP – apps deployment to systems of engagement?</a:t>
            </a:r>
          </a:p>
        </p:txBody>
      </p:sp>
      <p:pic>
        <p:nvPicPr>
          <p:cNvPr id="3" name="Picture 2" descr="A close up of a logo&#10;&#10;Description automatically generated">
            <a:extLst>
              <a:ext uri="{FF2B5EF4-FFF2-40B4-BE49-F238E27FC236}">
                <a16:creationId xmlns:a16="http://schemas.microsoft.com/office/drawing/2014/main" id="{028900F2-B558-440D-A279-B5D360242D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164" y="746574"/>
            <a:ext cx="3713389" cy="3510155"/>
          </a:xfrm>
          <a:prstGeom prst="rect">
            <a:avLst/>
          </a:prstGeom>
        </p:spPr>
      </p:pic>
      <p:pic>
        <p:nvPicPr>
          <p:cNvPr id="2" name="Picture 1">
            <a:extLst>
              <a:ext uri="{FF2B5EF4-FFF2-40B4-BE49-F238E27FC236}">
                <a16:creationId xmlns:a16="http://schemas.microsoft.com/office/drawing/2014/main" id="{3BD47163-EAAF-4103-A197-A871463D9D23}"/>
              </a:ext>
            </a:extLst>
          </p:cNvPr>
          <p:cNvPicPr>
            <a:picLocks noChangeAspect="1"/>
          </p:cNvPicPr>
          <p:nvPr/>
        </p:nvPicPr>
        <p:blipFill>
          <a:blip r:embed="rId4"/>
          <a:stretch>
            <a:fillRect/>
          </a:stretch>
        </p:blipFill>
        <p:spPr>
          <a:xfrm>
            <a:off x="5912411" y="1379334"/>
            <a:ext cx="6132946" cy="2539838"/>
          </a:xfrm>
          <a:prstGeom prst="rect">
            <a:avLst/>
          </a:prstGeom>
        </p:spPr>
      </p:pic>
      <p:sp>
        <p:nvSpPr>
          <p:cNvPr id="6" name="TextBox 5">
            <a:extLst>
              <a:ext uri="{FF2B5EF4-FFF2-40B4-BE49-F238E27FC236}">
                <a16:creationId xmlns:a16="http://schemas.microsoft.com/office/drawing/2014/main" id="{56E4532C-2276-4F1D-9769-72FB23F8BAB8}"/>
              </a:ext>
            </a:extLst>
          </p:cNvPr>
          <p:cNvSpPr txBox="1"/>
          <p:nvPr/>
        </p:nvSpPr>
        <p:spPr>
          <a:xfrm rot="16200000">
            <a:off x="293586" y="5208634"/>
            <a:ext cx="1480457" cy="523220"/>
          </a:xfrm>
          <a:prstGeom prst="rect">
            <a:avLst/>
          </a:prstGeom>
          <a:noFill/>
        </p:spPr>
        <p:txBody>
          <a:bodyPr wrap="square" rtlCol="0">
            <a:spAutoFit/>
          </a:bodyPr>
          <a:lstStyle/>
          <a:p>
            <a:pPr algn="ctr"/>
            <a:r>
              <a:rPr lang="en-US" sz="1400" b="1" dirty="0">
                <a:solidFill>
                  <a:schemeClr val="tx2">
                    <a:lumMod val="50000"/>
                  </a:schemeClr>
                </a:solidFill>
              </a:rPr>
              <a:t>Inbound CSR Scope</a:t>
            </a:r>
          </a:p>
        </p:txBody>
      </p:sp>
      <p:sp>
        <p:nvSpPr>
          <p:cNvPr id="7" name="Isosceles Triangle 6">
            <a:extLst>
              <a:ext uri="{FF2B5EF4-FFF2-40B4-BE49-F238E27FC236}">
                <a16:creationId xmlns:a16="http://schemas.microsoft.com/office/drawing/2014/main" id="{33A69234-9505-41C5-9262-7DAAE3832BD9}"/>
              </a:ext>
            </a:extLst>
          </p:cNvPr>
          <p:cNvSpPr/>
          <p:nvPr/>
        </p:nvSpPr>
        <p:spPr>
          <a:xfrm flipV="1">
            <a:off x="2114282" y="4373003"/>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8" name="TextBox 7">
            <a:extLst>
              <a:ext uri="{FF2B5EF4-FFF2-40B4-BE49-F238E27FC236}">
                <a16:creationId xmlns:a16="http://schemas.microsoft.com/office/drawing/2014/main" id="{85C49449-A45C-409C-BBAF-11E34CCDCB67}"/>
              </a:ext>
            </a:extLst>
          </p:cNvPr>
          <p:cNvSpPr txBox="1"/>
          <p:nvPr/>
        </p:nvSpPr>
        <p:spPr>
          <a:xfrm>
            <a:off x="8387291" y="959921"/>
            <a:ext cx="2443298" cy="307777"/>
          </a:xfrm>
          <a:prstGeom prst="rect">
            <a:avLst/>
          </a:prstGeom>
          <a:noFill/>
        </p:spPr>
        <p:txBody>
          <a:bodyPr wrap="none" rtlCol="0">
            <a:spAutoFit/>
          </a:bodyPr>
          <a:lstStyle/>
          <a:p>
            <a:r>
              <a:rPr lang="en-US" sz="1400" dirty="0">
                <a:solidFill>
                  <a:schemeClr val="tx2">
                    <a:lumMod val="50000"/>
                  </a:schemeClr>
                </a:solidFill>
              </a:rPr>
              <a:t>Product/Service Lifecycle</a:t>
            </a:r>
          </a:p>
        </p:txBody>
      </p:sp>
      <p:sp>
        <p:nvSpPr>
          <p:cNvPr id="9" name="TextBox 8">
            <a:extLst>
              <a:ext uri="{FF2B5EF4-FFF2-40B4-BE49-F238E27FC236}">
                <a16:creationId xmlns:a16="http://schemas.microsoft.com/office/drawing/2014/main" id="{5687497B-76FD-4A10-8C04-BAB2A4FE5DE6}"/>
              </a:ext>
            </a:extLst>
          </p:cNvPr>
          <p:cNvSpPr txBox="1"/>
          <p:nvPr/>
        </p:nvSpPr>
        <p:spPr>
          <a:xfrm>
            <a:off x="1494969" y="4750696"/>
            <a:ext cx="4787078"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Start My Service (content web, transaction web, application portals, </a:t>
            </a:r>
            <a:r>
              <a:rPr lang="en-US" sz="1400" dirty="0" err="1">
                <a:solidFill>
                  <a:schemeClr val="tx2">
                    <a:lumMod val="50000"/>
                  </a:schemeClr>
                </a:solidFill>
              </a:rPr>
              <a:t>SoRs</a:t>
            </a:r>
            <a:r>
              <a:rPr lang="en-US" sz="1400" dirty="0">
                <a:solidFill>
                  <a:schemeClr val="tx2">
                    <a:lumMod val="50000"/>
                  </a:schemeClr>
                </a:solidFill>
              </a:rPr>
              <a:t>)</a:t>
            </a:r>
          </a:p>
          <a:p>
            <a:pPr marL="285750" indent="-285750">
              <a:buFont typeface="Arial" panose="020B0604020202020204" pitchFamily="34" charset="0"/>
              <a:buChar char="•"/>
            </a:pPr>
            <a:r>
              <a:rPr lang="en-US" sz="1400" dirty="0">
                <a:solidFill>
                  <a:schemeClr val="tx2">
                    <a:lumMod val="50000"/>
                  </a:schemeClr>
                </a:solidFill>
              </a:rPr>
              <a:t>Manage My Account (content web, transaction web, app portals, </a:t>
            </a:r>
            <a:r>
              <a:rPr lang="en-US" sz="1400" dirty="0" err="1">
                <a:solidFill>
                  <a:schemeClr val="tx2">
                    <a:lumMod val="50000"/>
                  </a:schemeClr>
                </a:solidFill>
              </a:rPr>
              <a:t>SoRs</a:t>
            </a:r>
            <a:r>
              <a:rPr lang="en-US" sz="1400" dirty="0">
                <a:solidFill>
                  <a:schemeClr val="tx2">
                    <a:lumMod val="50000"/>
                  </a:schemeClr>
                </a:solidFill>
              </a:rPr>
              <a:t>)</a:t>
            </a:r>
          </a:p>
          <a:p>
            <a:pPr marL="285750" indent="-285750">
              <a:buFont typeface="Arial" panose="020B0604020202020204" pitchFamily="34" charset="0"/>
              <a:buChar char="•"/>
            </a:pPr>
            <a:r>
              <a:rPr lang="en-US" sz="1400" dirty="0">
                <a:solidFill>
                  <a:schemeClr val="tx2">
                    <a:lumMod val="50000"/>
                  </a:schemeClr>
                </a:solidFill>
              </a:rPr>
              <a:t>Pay My Bill (?)</a:t>
            </a:r>
          </a:p>
          <a:p>
            <a:pPr marL="285750" indent="-285750">
              <a:buFont typeface="Arial" panose="020B0604020202020204" pitchFamily="34" charset="0"/>
              <a:buChar char="•"/>
            </a:pPr>
            <a:r>
              <a:rPr lang="en-US" sz="1400" dirty="0">
                <a:solidFill>
                  <a:schemeClr val="tx2">
                    <a:lumMod val="50000"/>
                  </a:schemeClr>
                </a:solidFill>
              </a:rPr>
              <a:t>Manage My Energy Needs (personalization tool)</a:t>
            </a:r>
          </a:p>
          <a:p>
            <a:pPr marL="285750" indent="-285750">
              <a:buFont typeface="Arial" panose="020B0604020202020204" pitchFamily="34" charset="0"/>
              <a:buChar char="•"/>
            </a:pPr>
            <a:r>
              <a:rPr lang="en-US" sz="1400" dirty="0">
                <a:solidFill>
                  <a:schemeClr val="tx2">
                    <a:lumMod val="50000"/>
                  </a:schemeClr>
                </a:solidFill>
              </a:rPr>
              <a:t>Request Service &amp; Support (content web, transaction web, app portals, </a:t>
            </a:r>
            <a:r>
              <a:rPr lang="en-US" sz="1400" dirty="0" err="1">
                <a:solidFill>
                  <a:schemeClr val="tx2">
                    <a:lumMod val="50000"/>
                  </a:schemeClr>
                </a:solidFill>
              </a:rPr>
              <a:t>SoRs</a:t>
            </a:r>
            <a:r>
              <a:rPr lang="en-US" sz="1400" dirty="0">
                <a:solidFill>
                  <a:schemeClr val="tx2">
                    <a:lumMod val="50000"/>
                  </a:schemeClr>
                </a:solidFill>
              </a:rPr>
              <a:t>) </a:t>
            </a:r>
          </a:p>
        </p:txBody>
      </p:sp>
      <p:sp>
        <p:nvSpPr>
          <p:cNvPr id="10" name="TextBox 9">
            <a:extLst>
              <a:ext uri="{FF2B5EF4-FFF2-40B4-BE49-F238E27FC236}">
                <a16:creationId xmlns:a16="http://schemas.microsoft.com/office/drawing/2014/main" id="{007F99FD-B8F4-47BE-B401-813839682C23}"/>
              </a:ext>
            </a:extLst>
          </p:cNvPr>
          <p:cNvSpPr txBox="1"/>
          <p:nvPr/>
        </p:nvSpPr>
        <p:spPr>
          <a:xfrm>
            <a:off x="7431965" y="4777748"/>
            <a:ext cx="4522529"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lumMod val="50000"/>
                  </a:schemeClr>
                </a:solidFill>
              </a:rPr>
              <a:t>Prospect?</a:t>
            </a:r>
          </a:p>
          <a:p>
            <a:pPr marL="285750" indent="-285750">
              <a:buFont typeface="Arial" panose="020B0604020202020204" pitchFamily="34" charset="0"/>
              <a:buChar char="•"/>
            </a:pPr>
            <a:r>
              <a:rPr lang="en-US" sz="1400" dirty="0">
                <a:solidFill>
                  <a:schemeClr val="tx2">
                    <a:lumMod val="50000"/>
                  </a:schemeClr>
                </a:solidFill>
              </a:rPr>
              <a:t>Acquire?</a:t>
            </a:r>
          </a:p>
          <a:p>
            <a:pPr marL="285750" indent="-285750">
              <a:buFont typeface="Arial" panose="020B0604020202020204" pitchFamily="34" charset="0"/>
              <a:buChar char="•"/>
            </a:pPr>
            <a:r>
              <a:rPr lang="en-US" sz="1400" dirty="0">
                <a:solidFill>
                  <a:schemeClr val="tx2">
                    <a:lumMod val="50000"/>
                  </a:schemeClr>
                </a:solidFill>
              </a:rPr>
              <a:t>Service?</a:t>
            </a:r>
          </a:p>
        </p:txBody>
      </p:sp>
      <p:sp>
        <p:nvSpPr>
          <p:cNvPr id="11" name="Isosceles Triangle 10">
            <a:extLst>
              <a:ext uri="{FF2B5EF4-FFF2-40B4-BE49-F238E27FC236}">
                <a16:creationId xmlns:a16="http://schemas.microsoft.com/office/drawing/2014/main" id="{DC0A4B57-CF60-40BA-851D-57BD5CC35926}"/>
              </a:ext>
            </a:extLst>
          </p:cNvPr>
          <p:cNvSpPr/>
          <p:nvPr/>
        </p:nvSpPr>
        <p:spPr>
          <a:xfrm flipV="1">
            <a:off x="8268994" y="4368386"/>
            <a:ext cx="2872691" cy="21771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2" name="TextBox 11">
            <a:extLst>
              <a:ext uri="{FF2B5EF4-FFF2-40B4-BE49-F238E27FC236}">
                <a16:creationId xmlns:a16="http://schemas.microsoft.com/office/drawing/2014/main" id="{DFA5E394-687B-4718-B7EC-58FFC6991658}"/>
              </a:ext>
            </a:extLst>
          </p:cNvPr>
          <p:cNvSpPr txBox="1"/>
          <p:nvPr/>
        </p:nvSpPr>
        <p:spPr>
          <a:xfrm>
            <a:off x="10435773" y="203198"/>
            <a:ext cx="1481496" cy="307777"/>
          </a:xfrm>
          <a:prstGeom prst="rect">
            <a:avLst/>
          </a:prstGeom>
          <a:noFill/>
        </p:spPr>
        <p:txBody>
          <a:bodyPr wrap="none" rtlCol="0">
            <a:spAutoFit/>
          </a:bodyPr>
          <a:lstStyle/>
          <a:p>
            <a:r>
              <a:rPr lang="en-US" sz="1400" i="1" dirty="0">
                <a:solidFill>
                  <a:schemeClr val="tx2">
                    <a:lumMod val="50000"/>
                  </a:schemeClr>
                </a:solidFill>
              </a:rPr>
              <a:t>For Discussion</a:t>
            </a:r>
          </a:p>
        </p:txBody>
      </p:sp>
      <p:cxnSp>
        <p:nvCxnSpPr>
          <p:cNvPr id="13" name="Straight Connector 12">
            <a:extLst>
              <a:ext uri="{FF2B5EF4-FFF2-40B4-BE49-F238E27FC236}">
                <a16:creationId xmlns:a16="http://schemas.microsoft.com/office/drawing/2014/main" id="{76C35707-8CE1-4310-89A8-D0410869F02A}"/>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EFD2D2-4A02-4D8A-8E42-65BA0B1DE01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7C9DC4-6676-4628-AC6A-DA21BDD01C9E}"/>
              </a:ext>
            </a:extLst>
          </p:cNvPr>
          <p:cNvSpPr txBox="1"/>
          <p:nvPr/>
        </p:nvSpPr>
        <p:spPr>
          <a:xfrm rot="16200000">
            <a:off x="6309757" y="5079144"/>
            <a:ext cx="1480457" cy="738664"/>
          </a:xfrm>
          <a:prstGeom prst="rect">
            <a:avLst/>
          </a:prstGeom>
          <a:noFill/>
        </p:spPr>
        <p:txBody>
          <a:bodyPr wrap="square" rtlCol="0">
            <a:spAutoFit/>
          </a:bodyPr>
          <a:lstStyle/>
          <a:p>
            <a:pPr algn="ctr"/>
            <a:r>
              <a:rPr lang="en-US" sz="1400" b="1" dirty="0">
                <a:solidFill>
                  <a:schemeClr val="tx2">
                    <a:lumMod val="50000"/>
                  </a:schemeClr>
                </a:solidFill>
              </a:rPr>
              <a:t>Outbound Follow-On CSR Scope</a:t>
            </a:r>
          </a:p>
        </p:txBody>
      </p:sp>
    </p:spTree>
    <p:extLst>
      <p:ext uri="{BB962C8B-B14F-4D97-AF65-F5344CB8AC3E}">
        <p14:creationId xmlns:p14="http://schemas.microsoft.com/office/powerpoint/2010/main" val="311410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804A33-A944-4FE9-B3B1-C5E3AB050774}"/>
              </a:ext>
            </a:extLst>
          </p:cNvPr>
          <p:cNvSpPr/>
          <p:nvPr/>
        </p:nvSpPr>
        <p:spPr>
          <a:xfrm>
            <a:off x="1350498" y="5515957"/>
            <a:ext cx="10841502" cy="1364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 name="Rounded Rectangle 15">
            <a:extLst>
              <a:ext uri="{FF2B5EF4-FFF2-40B4-BE49-F238E27FC236}">
                <a16:creationId xmlns:a16="http://schemas.microsoft.com/office/drawing/2014/main" id="{8B9D2F60-2FB1-4D38-BD05-F7E306D22954}"/>
              </a:ext>
            </a:extLst>
          </p:cNvPr>
          <p:cNvSpPr/>
          <p:nvPr/>
        </p:nvSpPr>
        <p:spPr>
          <a:xfrm>
            <a:off x="294640" y="1383939"/>
            <a:ext cx="11511200" cy="4989371"/>
          </a:xfrm>
          <a:prstGeom prst="roundRect">
            <a:avLst>
              <a:gd name="adj" fmla="val 1728"/>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ounded Rectangle 16">
            <a:extLst>
              <a:ext uri="{FF2B5EF4-FFF2-40B4-BE49-F238E27FC236}">
                <a16:creationId xmlns:a16="http://schemas.microsoft.com/office/drawing/2014/main" id="{F7CED6D0-BB87-4AE3-AF99-59F85CFABC31}"/>
              </a:ext>
            </a:extLst>
          </p:cNvPr>
          <p:cNvSpPr/>
          <p:nvPr/>
        </p:nvSpPr>
        <p:spPr>
          <a:xfrm>
            <a:off x="662306" y="1434387"/>
            <a:ext cx="10974793" cy="4811111"/>
          </a:xfrm>
          <a:prstGeom prst="roundRect">
            <a:avLst>
              <a:gd name="adj" fmla="val 12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36">
            <a:extLst>
              <a:ext uri="{FF2B5EF4-FFF2-40B4-BE49-F238E27FC236}">
                <a16:creationId xmlns:a16="http://schemas.microsoft.com/office/drawing/2014/main" id="{50691B09-8CD1-4EE2-ABCC-D86DBDE1AA77}"/>
              </a:ext>
            </a:extLst>
          </p:cNvPr>
          <p:cNvSpPr/>
          <p:nvPr/>
        </p:nvSpPr>
        <p:spPr>
          <a:xfrm>
            <a:off x="756543" y="2594127"/>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Right Now</a:t>
            </a:r>
          </a:p>
        </p:txBody>
      </p:sp>
      <p:sp>
        <p:nvSpPr>
          <p:cNvPr id="7" name="Rounded Rectangle 36">
            <a:extLst>
              <a:ext uri="{FF2B5EF4-FFF2-40B4-BE49-F238E27FC236}">
                <a16:creationId xmlns:a16="http://schemas.microsoft.com/office/drawing/2014/main" id="{0B5E5739-A112-4E19-BE0B-78F16A645939}"/>
              </a:ext>
            </a:extLst>
          </p:cNvPr>
          <p:cNvSpPr/>
          <p:nvPr/>
        </p:nvSpPr>
        <p:spPr>
          <a:xfrm>
            <a:off x="754419" y="4526559"/>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OMS (Outage)</a:t>
            </a:r>
          </a:p>
        </p:txBody>
      </p:sp>
      <p:sp>
        <p:nvSpPr>
          <p:cNvPr id="8" name="Rounded Rectangle 36">
            <a:extLst>
              <a:ext uri="{FF2B5EF4-FFF2-40B4-BE49-F238E27FC236}">
                <a16:creationId xmlns:a16="http://schemas.microsoft.com/office/drawing/2014/main" id="{27BB76C4-5B9E-42AA-BEA5-84F2F5F9DBCB}"/>
              </a:ext>
            </a:extLst>
          </p:cNvPr>
          <p:cNvSpPr/>
          <p:nvPr/>
        </p:nvSpPr>
        <p:spPr>
          <a:xfrm>
            <a:off x="751553" y="3364683"/>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(Gas, Elec, DG)–UNY,MA,RI,LI)</a:t>
            </a:r>
          </a:p>
        </p:txBody>
      </p:sp>
      <p:sp>
        <p:nvSpPr>
          <p:cNvPr id="9" name="Rounded Rectangle 36">
            <a:extLst>
              <a:ext uri="{FF2B5EF4-FFF2-40B4-BE49-F238E27FC236}">
                <a16:creationId xmlns:a16="http://schemas.microsoft.com/office/drawing/2014/main" id="{3CB51873-A325-40B1-82C1-08FD7207B34D}"/>
              </a:ext>
            </a:extLst>
          </p:cNvPr>
          <p:cNvSpPr/>
          <p:nvPr/>
        </p:nvSpPr>
        <p:spPr>
          <a:xfrm>
            <a:off x="753332" y="1836845"/>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Application Portal (DG/Electric)</a:t>
            </a:r>
          </a:p>
        </p:txBody>
      </p:sp>
      <p:sp>
        <p:nvSpPr>
          <p:cNvPr id="10" name="Rounded Rectangle 36">
            <a:extLst>
              <a:ext uri="{FF2B5EF4-FFF2-40B4-BE49-F238E27FC236}">
                <a16:creationId xmlns:a16="http://schemas.microsoft.com/office/drawing/2014/main" id="{F1B977A3-7B0C-4385-B9FC-D7D932349C32}"/>
              </a:ext>
            </a:extLst>
          </p:cNvPr>
          <p:cNvSpPr/>
          <p:nvPr/>
        </p:nvSpPr>
        <p:spPr>
          <a:xfrm>
            <a:off x="753332" y="1639984"/>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CRIS Transaction Web</a:t>
            </a:r>
          </a:p>
        </p:txBody>
      </p:sp>
      <p:sp>
        <p:nvSpPr>
          <p:cNvPr id="11" name="Rounded Rectangle 36">
            <a:extLst>
              <a:ext uri="{FF2B5EF4-FFF2-40B4-BE49-F238E27FC236}">
                <a16:creationId xmlns:a16="http://schemas.microsoft.com/office/drawing/2014/main" id="{61DB5A62-95DD-4181-8CF6-54FB8DDCBC24}"/>
              </a:ext>
            </a:extLst>
          </p:cNvPr>
          <p:cNvSpPr/>
          <p:nvPr/>
        </p:nvSpPr>
        <p:spPr>
          <a:xfrm>
            <a:off x="753332" y="1447890"/>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Transaction Web</a:t>
            </a:r>
          </a:p>
        </p:txBody>
      </p:sp>
      <p:sp>
        <p:nvSpPr>
          <p:cNvPr id="12" name="Rounded Rectangle 36">
            <a:extLst>
              <a:ext uri="{FF2B5EF4-FFF2-40B4-BE49-F238E27FC236}">
                <a16:creationId xmlns:a16="http://schemas.microsoft.com/office/drawing/2014/main" id="{FA9CFF05-0484-4773-B72E-57C6C1D923A5}"/>
              </a:ext>
            </a:extLst>
          </p:cNvPr>
          <p:cNvSpPr/>
          <p:nvPr/>
        </p:nvSpPr>
        <p:spPr>
          <a:xfrm>
            <a:off x="753334" y="2797379"/>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Sales (Grid Force)</a:t>
            </a:r>
          </a:p>
        </p:txBody>
      </p:sp>
      <p:sp>
        <p:nvSpPr>
          <p:cNvPr id="13" name="Rounded Rectangle 36">
            <a:extLst>
              <a:ext uri="{FF2B5EF4-FFF2-40B4-BE49-F238E27FC236}">
                <a16:creationId xmlns:a16="http://schemas.microsoft.com/office/drawing/2014/main" id="{54C2A988-6D93-4660-87F8-61811D0FB7A8}"/>
              </a:ext>
            </a:extLst>
          </p:cNvPr>
          <p:cNvSpPr/>
          <p:nvPr/>
        </p:nvSpPr>
        <p:spPr>
          <a:xfrm>
            <a:off x="738546" y="355750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CRM Service (GBE-RI)</a:t>
            </a:r>
          </a:p>
        </p:txBody>
      </p:sp>
      <p:sp>
        <p:nvSpPr>
          <p:cNvPr id="14" name="Rounded Rectangle 36">
            <a:extLst>
              <a:ext uri="{FF2B5EF4-FFF2-40B4-BE49-F238E27FC236}">
                <a16:creationId xmlns:a16="http://schemas.microsoft.com/office/drawing/2014/main" id="{73A6C7B1-FAD6-4735-B15B-4C6A2ADD7AC2}"/>
              </a:ext>
            </a:extLst>
          </p:cNvPr>
          <p:cNvSpPr/>
          <p:nvPr/>
        </p:nvSpPr>
        <p:spPr>
          <a:xfrm>
            <a:off x="753332" y="3180997"/>
            <a:ext cx="10905600"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CRIS (Gas –NYC,MA)</a:t>
            </a:r>
          </a:p>
        </p:txBody>
      </p:sp>
      <p:sp>
        <p:nvSpPr>
          <p:cNvPr id="15" name="Rounded Rectangle 12">
            <a:extLst>
              <a:ext uri="{FF2B5EF4-FFF2-40B4-BE49-F238E27FC236}">
                <a16:creationId xmlns:a16="http://schemas.microsoft.com/office/drawing/2014/main" id="{6A2B8A48-2DC6-4D0A-A0AB-ABAE706DBE03}"/>
              </a:ext>
            </a:extLst>
          </p:cNvPr>
          <p:cNvSpPr/>
          <p:nvPr/>
        </p:nvSpPr>
        <p:spPr>
          <a:xfrm>
            <a:off x="312450" y="548740"/>
            <a:ext cx="11511200" cy="619155"/>
          </a:xfrm>
          <a:prstGeom prst="roundRect">
            <a:avLst>
              <a:gd name="adj" fmla="val 5913"/>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ounded Rectangle 13">
            <a:extLst>
              <a:ext uri="{FF2B5EF4-FFF2-40B4-BE49-F238E27FC236}">
                <a16:creationId xmlns:a16="http://schemas.microsoft.com/office/drawing/2014/main" id="{5C1358D6-8E51-4B16-87BA-344D68A9C893}"/>
              </a:ext>
            </a:extLst>
          </p:cNvPr>
          <p:cNvSpPr/>
          <p:nvPr/>
        </p:nvSpPr>
        <p:spPr>
          <a:xfrm>
            <a:off x="724737" y="596520"/>
            <a:ext cx="11036193" cy="533694"/>
          </a:xfrm>
          <a:prstGeom prst="roundRect">
            <a:avLst>
              <a:gd name="adj" fmla="val 59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0C90AE2C-A81F-4DE2-8C76-59C319752E06}"/>
              </a:ext>
            </a:extLst>
          </p:cNvPr>
          <p:cNvSpPr txBox="1"/>
          <p:nvPr/>
        </p:nvSpPr>
        <p:spPr>
          <a:xfrm>
            <a:off x="4004786" y="6635839"/>
            <a:ext cx="936154" cy="138499"/>
          </a:xfrm>
          <a:prstGeom prst="rect">
            <a:avLst/>
          </a:prstGeom>
          <a:noFill/>
        </p:spPr>
        <p:txBody>
          <a:bodyPr wrap="none" lIns="0" tIns="0" rIns="0" bIns="0" rtlCol="0">
            <a:spAutoFit/>
          </a:bodyPr>
          <a:lstStyle/>
          <a:p>
            <a:pPr algn="l"/>
            <a:r>
              <a:rPr lang="en-GB" sz="900" dirty="0"/>
              <a:t>Manual replication</a:t>
            </a:r>
          </a:p>
        </p:txBody>
      </p:sp>
      <p:sp>
        <p:nvSpPr>
          <p:cNvPr id="19" name="TextBox 18">
            <a:extLst>
              <a:ext uri="{FF2B5EF4-FFF2-40B4-BE49-F238E27FC236}">
                <a16:creationId xmlns:a16="http://schemas.microsoft.com/office/drawing/2014/main" id="{5FCCD489-7FDC-4959-B119-FB367BDF07E5}"/>
              </a:ext>
            </a:extLst>
          </p:cNvPr>
          <p:cNvSpPr txBox="1"/>
          <p:nvPr/>
        </p:nvSpPr>
        <p:spPr>
          <a:xfrm>
            <a:off x="2442620" y="6492875"/>
            <a:ext cx="775853" cy="138499"/>
          </a:xfrm>
          <a:prstGeom prst="rect">
            <a:avLst/>
          </a:prstGeom>
          <a:noFill/>
        </p:spPr>
        <p:txBody>
          <a:bodyPr wrap="none" lIns="0" tIns="0" rIns="0" bIns="0" rtlCol="0">
            <a:spAutoFit/>
          </a:bodyPr>
          <a:lstStyle/>
          <a:p>
            <a:pPr algn="l"/>
            <a:r>
              <a:rPr lang="en-GB" sz="900" dirty="0"/>
              <a:t>Automated API</a:t>
            </a:r>
          </a:p>
        </p:txBody>
      </p:sp>
      <p:grpSp>
        <p:nvGrpSpPr>
          <p:cNvPr id="20" name="Group 19">
            <a:extLst>
              <a:ext uri="{FF2B5EF4-FFF2-40B4-BE49-F238E27FC236}">
                <a16:creationId xmlns:a16="http://schemas.microsoft.com/office/drawing/2014/main" id="{2A88EFA4-6EC5-4420-A977-45078BC1E076}"/>
              </a:ext>
            </a:extLst>
          </p:cNvPr>
          <p:cNvGrpSpPr/>
          <p:nvPr/>
        </p:nvGrpSpPr>
        <p:grpSpPr>
          <a:xfrm>
            <a:off x="5165963" y="6434828"/>
            <a:ext cx="4469960" cy="316983"/>
            <a:chOff x="3537208" y="4654711"/>
            <a:chExt cx="3352470" cy="237737"/>
          </a:xfrm>
        </p:grpSpPr>
        <p:pic>
          <p:nvPicPr>
            <p:cNvPr id="21" name="Picture 20" descr="A close up of a logo&#10;&#10;Description automatically generated">
              <a:extLst>
                <a:ext uri="{FF2B5EF4-FFF2-40B4-BE49-F238E27FC236}">
                  <a16:creationId xmlns:a16="http://schemas.microsoft.com/office/drawing/2014/main" id="{D9EF1DD3-2B90-40A2-855B-AFEDA420EBDC}"/>
                </a:ext>
              </a:extLst>
            </p:cNvPr>
            <p:cNvPicPr>
              <a:picLocks noChangeAspect="1"/>
            </p:cNvPicPr>
            <p:nvPr/>
          </p:nvPicPr>
          <p:blipFill>
            <a:blip r:embed="rId3"/>
            <a:stretch>
              <a:fillRect/>
            </a:stretch>
          </p:blipFill>
          <p:spPr>
            <a:xfrm>
              <a:off x="3537208" y="4654711"/>
              <a:ext cx="237737" cy="237737"/>
            </a:xfrm>
            <a:prstGeom prst="rect">
              <a:avLst/>
            </a:prstGeom>
          </p:spPr>
        </p:pic>
        <p:sp>
          <p:nvSpPr>
            <p:cNvPr id="22" name="TextBox 21">
              <a:extLst>
                <a:ext uri="{FF2B5EF4-FFF2-40B4-BE49-F238E27FC236}">
                  <a16:creationId xmlns:a16="http://schemas.microsoft.com/office/drawing/2014/main" id="{FC742D01-ECE6-4DBE-A138-3A0DBE6ED0C7}"/>
                </a:ext>
              </a:extLst>
            </p:cNvPr>
            <p:cNvSpPr txBox="1"/>
            <p:nvPr/>
          </p:nvSpPr>
          <p:spPr>
            <a:xfrm>
              <a:off x="6889629" y="4739454"/>
              <a:ext cx="49" cy="115416"/>
            </a:xfrm>
            <a:prstGeom prst="rect">
              <a:avLst/>
            </a:prstGeom>
            <a:noFill/>
          </p:spPr>
          <p:txBody>
            <a:bodyPr wrap="none" lIns="0" tIns="0" rIns="0" bIns="0" rtlCol="0">
              <a:spAutoFit/>
            </a:bodyPr>
            <a:lstStyle/>
            <a:p>
              <a:pPr algn="l"/>
              <a:endParaRPr lang="en-GB" sz="1000" dirty="0"/>
            </a:p>
          </p:txBody>
        </p:sp>
        <p:sp>
          <p:nvSpPr>
            <p:cNvPr id="23" name="TextBox 22">
              <a:extLst>
                <a:ext uri="{FF2B5EF4-FFF2-40B4-BE49-F238E27FC236}">
                  <a16:creationId xmlns:a16="http://schemas.microsoft.com/office/drawing/2014/main" id="{0C014032-BD14-4F81-9716-CB67A8FB08B7}"/>
                </a:ext>
              </a:extLst>
            </p:cNvPr>
            <p:cNvSpPr txBox="1"/>
            <p:nvPr/>
          </p:nvSpPr>
          <p:spPr>
            <a:xfrm>
              <a:off x="3770886" y="4724717"/>
              <a:ext cx="1120499" cy="115416"/>
            </a:xfrm>
            <a:prstGeom prst="rect">
              <a:avLst/>
            </a:prstGeom>
            <a:noFill/>
          </p:spPr>
          <p:txBody>
            <a:bodyPr wrap="none" lIns="0" tIns="0" rIns="0" bIns="0" rtlCol="0">
              <a:spAutoFit/>
            </a:bodyPr>
            <a:lstStyle/>
            <a:p>
              <a:pPr algn="l"/>
              <a:r>
                <a:rPr lang="en-GB" sz="1000" dirty="0"/>
                <a:t>Single data master agreed</a:t>
              </a:r>
            </a:p>
          </p:txBody>
        </p:sp>
      </p:grpSp>
      <p:sp>
        <p:nvSpPr>
          <p:cNvPr id="24" name="TextBox 110">
            <a:extLst>
              <a:ext uri="{FF2B5EF4-FFF2-40B4-BE49-F238E27FC236}">
                <a16:creationId xmlns:a16="http://schemas.microsoft.com/office/drawing/2014/main" id="{0F0EF567-B3CA-43BB-A05E-652549524840}"/>
              </a:ext>
            </a:extLst>
          </p:cNvPr>
          <p:cNvSpPr txBox="1"/>
          <p:nvPr/>
        </p:nvSpPr>
        <p:spPr>
          <a:xfrm>
            <a:off x="990067" y="1144068"/>
            <a:ext cx="930063" cy="246221"/>
          </a:xfrm>
          <a:prstGeom prst="rect">
            <a:avLst/>
          </a:prstGeom>
          <a:noFill/>
        </p:spPr>
        <p:txBody>
          <a:bodyPr wrap="none" rtlCol="0">
            <a:spAutoFit/>
          </a:bodyPr>
          <a:lstStyle/>
          <a:p>
            <a:pPr algn="ctr"/>
            <a:r>
              <a:rPr lang="en-GB" sz="1000" dirty="0"/>
              <a:t>Data Domain</a:t>
            </a:r>
          </a:p>
        </p:txBody>
      </p:sp>
      <p:sp>
        <p:nvSpPr>
          <p:cNvPr id="25" name="TextBox 24">
            <a:extLst>
              <a:ext uri="{FF2B5EF4-FFF2-40B4-BE49-F238E27FC236}">
                <a16:creationId xmlns:a16="http://schemas.microsoft.com/office/drawing/2014/main" id="{E9C0B45D-4382-4AE3-A387-0AC09847F5F4}"/>
              </a:ext>
            </a:extLst>
          </p:cNvPr>
          <p:cNvSpPr txBox="1"/>
          <p:nvPr/>
        </p:nvSpPr>
        <p:spPr>
          <a:xfrm>
            <a:off x="4012124" y="6487959"/>
            <a:ext cx="1160574" cy="138499"/>
          </a:xfrm>
          <a:prstGeom prst="rect">
            <a:avLst/>
          </a:prstGeom>
          <a:noFill/>
        </p:spPr>
        <p:txBody>
          <a:bodyPr wrap="none" lIns="0" tIns="0" rIns="0" bIns="0" rtlCol="0">
            <a:spAutoFit/>
          </a:bodyPr>
          <a:lstStyle/>
          <a:p>
            <a:pPr algn="l"/>
            <a:r>
              <a:rPr lang="en-GB" sz="900" dirty="0"/>
              <a:t>Automated Replication</a:t>
            </a:r>
          </a:p>
        </p:txBody>
      </p:sp>
      <p:sp>
        <p:nvSpPr>
          <p:cNvPr id="26" name="Rounded Rectangle 36">
            <a:extLst>
              <a:ext uri="{FF2B5EF4-FFF2-40B4-BE49-F238E27FC236}">
                <a16:creationId xmlns:a16="http://schemas.microsoft.com/office/drawing/2014/main" id="{45B4F545-5C63-4108-ACCE-F0032C3A1F91}"/>
              </a:ext>
            </a:extLst>
          </p:cNvPr>
          <p:cNvSpPr/>
          <p:nvPr/>
        </p:nvSpPr>
        <p:spPr>
          <a:xfrm>
            <a:off x="750587" y="4137573"/>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Maximo / MDSI</a:t>
            </a:r>
          </a:p>
        </p:txBody>
      </p:sp>
      <p:sp>
        <p:nvSpPr>
          <p:cNvPr id="27" name="Rounded Rectangle 36">
            <a:extLst>
              <a:ext uri="{FF2B5EF4-FFF2-40B4-BE49-F238E27FC236}">
                <a16:creationId xmlns:a16="http://schemas.microsoft.com/office/drawing/2014/main" id="{31EF1BC3-819D-4177-8242-8FD713681C1E}"/>
              </a:ext>
            </a:extLst>
          </p:cNvPr>
          <p:cNvSpPr/>
          <p:nvPr/>
        </p:nvSpPr>
        <p:spPr>
          <a:xfrm>
            <a:off x="750587" y="4337042"/>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Storms / Mwork / MDSI (LI)</a:t>
            </a:r>
          </a:p>
        </p:txBody>
      </p:sp>
      <p:sp>
        <p:nvSpPr>
          <p:cNvPr id="28" name="Rounded Rectangle 36">
            <a:extLst>
              <a:ext uri="{FF2B5EF4-FFF2-40B4-BE49-F238E27FC236}">
                <a16:creationId xmlns:a16="http://schemas.microsoft.com/office/drawing/2014/main" id="{EAB43BB2-E9FB-4653-BC65-141AFEC65B8C}"/>
              </a:ext>
            </a:extLst>
          </p:cNvPr>
          <p:cNvSpPr/>
          <p:nvPr/>
        </p:nvSpPr>
        <p:spPr>
          <a:xfrm>
            <a:off x="753332" y="471337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SAP ECC6</a:t>
            </a:r>
          </a:p>
        </p:txBody>
      </p:sp>
      <p:sp>
        <p:nvSpPr>
          <p:cNvPr id="29" name="TextBox 28">
            <a:extLst>
              <a:ext uri="{FF2B5EF4-FFF2-40B4-BE49-F238E27FC236}">
                <a16:creationId xmlns:a16="http://schemas.microsoft.com/office/drawing/2014/main" id="{0CBF20BB-CDA1-4EA1-B951-E5993037A813}"/>
              </a:ext>
            </a:extLst>
          </p:cNvPr>
          <p:cNvSpPr txBox="1"/>
          <p:nvPr/>
        </p:nvSpPr>
        <p:spPr>
          <a:xfrm>
            <a:off x="2394691" y="1147044"/>
            <a:ext cx="919875" cy="235898"/>
          </a:xfrm>
          <a:prstGeom prst="rect">
            <a:avLst/>
          </a:prstGeom>
          <a:noFill/>
        </p:spPr>
        <p:txBody>
          <a:bodyPr wrap="square" lIns="0" rIns="0" rtlCol="0">
            <a:spAutoFit/>
          </a:bodyPr>
          <a:lstStyle/>
          <a:p>
            <a:pPr algn="ctr"/>
            <a:r>
              <a:rPr lang="en-GB" sz="933" dirty="0"/>
              <a:t>Market / Sales</a:t>
            </a:r>
          </a:p>
        </p:txBody>
      </p:sp>
      <p:sp>
        <p:nvSpPr>
          <p:cNvPr id="30" name="TextBox 29">
            <a:extLst>
              <a:ext uri="{FF2B5EF4-FFF2-40B4-BE49-F238E27FC236}">
                <a16:creationId xmlns:a16="http://schemas.microsoft.com/office/drawing/2014/main" id="{8D80072A-E64F-436E-A4CB-D174FEAFFA22}"/>
              </a:ext>
            </a:extLst>
          </p:cNvPr>
          <p:cNvSpPr txBox="1"/>
          <p:nvPr/>
        </p:nvSpPr>
        <p:spPr>
          <a:xfrm>
            <a:off x="8862458" y="1147044"/>
            <a:ext cx="913420" cy="235898"/>
          </a:xfrm>
          <a:prstGeom prst="rect">
            <a:avLst/>
          </a:prstGeom>
          <a:noFill/>
        </p:spPr>
        <p:txBody>
          <a:bodyPr wrap="square" rtlCol="0">
            <a:spAutoFit/>
          </a:bodyPr>
          <a:lstStyle/>
          <a:p>
            <a:pPr algn="ctr"/>
            <a:r>
              <a:rPr lang="en-GB" sz="933" dirty="0"/>
              <a:t>Asset</a:t>
            </a:r>
          </a:p>
        </p:txBody>
      </p:sp>
      <p:sp>
        <p:nvSpPr>
          <p:cNvPr id="31" name="TextBox 30">
            <a:extLst>
              <a:ext uri="{FF2B5EF4-FFF2-40B4-BE49-F238E27FC236}">
                <a16:creationId xmlns:a16="http://schemas.microsoft.com/office/drawing/2014/main" id="{B6010A19-1A13-48CD-989B-D0FD7A73C421}"/>
              </a:ext>
            </a:extLst>
          </p:cNvPr>
          <p:cNvSpPr txBox="1"/>
          <p:nvPr/>
        </p:nvSpPr>
        <p:spPr>
          <a:xfrm>
            <a:off x="9957474" y="1147044"/>
            <a:ext cx="587020" cy="235898"/>
          </a:xfrm>
          <a:prstGeom prst="rect">
            <a:avLst/>
          </a:prstGeom>
          <a:noFill/>
        </p:spPr>
        <p:txBody>
          <a:bodyPr wrap="none" rtlCol="0">
            <a:spAutoFit/>
          </a:bodyPr>
          <a:lstStyle/>
          <a:p>
            <a:pPr algn="ctr"/>
            <a:r>
              <a:rPr lang="en-GB" sz="933" dirty="0"/>
              <a:t>Bill/Pay</a:t>
            </a:r>
          </a:p>
        </p:txBody>
      </p:sp>
      <p:sp>
        <p:nvSpPr>
          <p:cNvPr id="32" name="TextBox 31">
            <a:extLst>
              <a:ext uri="{FF2B5EF4-FFF2-40B4-BE49-F238E27FC236}">
                <a16:creationId xmlns:a16="http://schemas.microsoft.com/office/drawing/2014/main" id="{8FDF8D8E-1D94-4DA0-BCD0-691CA06DB4D7}"/>
              </a:ext>
            </a:extLst>
          </p:cNvPr>
          <p:cNvSpPr txBox="1"/>
          <p:nvPr/>
        </p:nvSpPr>
        <p:spPr>
          <a:xfrm>
            <a:off x="8138330" y="1147044"/>
            <a:ext cx="484428" cy="235898"/>
          </a:xfrm>
          <a:prstGeom prst="rect">
            <a:avLst/>
          </a:prstGeom>
          <a:noFill/>
        </p:spPr>
        <p:txBody>
          <a:bodyPr wrap="none" rtlCol="0">
            <a:spAutoFit/>
          </a:bodyPr>
          <a:lstStyle/>
          <a:p>
            <a:pPr algn="ctr"/>
            <a:r>
              <a:rPr lang="en-GB" sz="933" dirty="0"/>
              <a:t>Asset</a:t>
            </a:r>
          </a:p>
        </p:txBody>
      </p:sp>
      <p:sp>
        <p:nvSpPr>
          <p:cNvPr id="33" name="TextBox 32">
            <a:extLst>
              <a:ext uri="{FF2B5EF4-FFF2-40B4-BE49-F238E27FC236}">
                <a16:creationId xmlns:a16="http://schemas.microsoft.com/office/drawing/2014/main" id="{F1E1CFAC-F80A-4AF4-9789-5B0CD45124BE}"/>
              </a:ext>
            </a:extLst>
          </p:cNvPr>
          <p:cNvSpPr txBox="1"/>
          <p:nvPr/>
        </p:nvSpPr>
        <p:spPr>
          <a:xfrm>
            <a:off x="6198917" y="1147044"/>
            <a:ext cx="585418" cy="235898"/>
          </a:xfrm>
          <a:prstGeom prst="rect">
            <a:avLst/>
          </a:prstGeom>
          <a:noFill/>
        </p:spPr>
        <p:txBody>
          <a:bodyPr wrap="none" rtlCol="0">
            <a:spAutoFit/>
          </a:bodyPr>
          <a:lstStyle/>
          <a:p>
            <a:pPr algn="ctr"/>
            <a:r>
              <a:rPr lang="en-GB" sz="933" dirty="0"/>
              <a:t>Service</a:t>
            </a:r>
          </a:p>
        </p:txBody>
      </p:sp>
      <p:sp>
        <p:nvSpPr>
          <p:cNvPr id="34" name="TextBox 33">
            <a:extLst>
              <a:ext uri="{FF2B5EF4-FFF2-40B4-BE49-F238E27FC236}">
                <a16:creationId xmlns:a16="http://schemas.microsoft.com/office/drawing/2014/main" id="{358A18BE-F247-402B-A94D-6E540AC650B9}"/>
              </a:ext>
            </a:extLst>
          </p:cNvPr>
          <p:cNvSpPr txBox="1"/>
          <p:nvPr/>
        </p:nvSpPr>
        <p:spPr>
          <a:xfrm>
            <a:off x="10881097" y="1147044"/>
            <a:ext cx="614271" cy="235898"/>
          </a:xfrm>
          <a:prstGeom prst="rect">
            <a:avLst/>
          </a:prstGeom>
          <a:noFill/>
        </p:spPr>
        <p:txBody>
          <a:bodyPr wrap="none" rtlCol="0">
            <a:spAutoFit/>
          </a:bodyPr>
          <a:lstStyle/>
          <a:p>
            <a:pPr algn="ctr"/>
            <a:r>
              <a:rPr lang="en-GB" sz="933" dirty="0"/>
              <a:t>Finance</a:t>
            </a:r>
          </a:p>
        </p:txBody>
      </p:sp>
      <p:sp>
        <p:nvSpPr>
          <p:cNvPr id="35" name="TextBox 34">
            <a:extLst>
              <a:ext uri="{FF2B5EF4-FFF2-40B4-BE49-F238E27FC236}">
                <a16:creationId xmlns:a16="http://schemas.microsoft.com/office/drawing/2014/main" id="{DC518A03-ED36-4DEF-9190-5E13A0013AEC}"/>
              </a:ext>
            </a:extLst>
          </p:cNvPr>
          <p:cNvSpPr txBox="1"/>
          <p:nvPr/>
        </p:nvSpPr>
        <p:spPr>
          <a:xfrm>
            <a:off x="3447605" y="641592"/>
            <a:ext cx="591509" cy="630942"/>
          </a:xfrm>
          <a:prstGeom prst="rect">
            <a:avLst/>
          </a:prstGeom>
          <a:noFill/>
        </p:spPr>
        <p:txBody>
          <a:bodyPr wrap="none" lIns="0" tIns="0" rIns="0" bIns="0" rtlCol="0">
            <a:spAutoFit/>
          </a:bodyPr>
          <a:lstStyle/>
          <a:p>
            <a:pPr algn="l"/>
            <a:r>
              <a:rPr lang="en-GB" sz="800" b="1" dirty="0"/>
              <a:t>Contact /</a:t>
            </a:r>
          </a:p>
          <a:p>
            <a:r>
              <a:rPr lang="en-GB" sz="800" b="1" dirty="0"/>
              <a:t>Customer</a:t>
            </a:r>
          </a:p>
          <a:p>
            <a:r>
              <a:rPr lang="en-GB" sz="800" b="1" dirty="0"/>
              <a:t>Profile /</a:t>
            </a:r>
          </a:p>
          <a:p>
            <a:r>
              <a:rPr lang="en-GB" sz="800" b="1" dirty="0"/>
              <a:t>Preferences</a:t>
            </a:r>
          </a:p>
          <a:p>
            <a:pPr algn="l"/>
            <a:endParaRPr lang="en-GB" sz="800" b="1" dirty="0"/>
          </a:p>
        </p:txBody>
      </p:sp>
      <p:sp>
        <p:nvSpPr>
          <p:cNvPr id="36" name="TextBox 35">
            <a:extLst>
              <a:ext uri="{FF2B5EF4-FFF2-40B4-BE49-F238E27FC236}">
                <a16:creationId xmlns:a16="http://schemas.microsoft.com/office/drawing/2014/main" id="{F0FF9462-FD65-4D4C-AF16-E60D8F3EE428}"/>
              </a:ext>
            </a:extLst>
          </p:cNvPr>
          <p:cNvSpPr txBox="1"/>
          <p:nvPr/>
        </p:nvSpPr>
        <p:spPr>
          <a:xfrm>
            <a:off x="4361296" y="655446"/>
            <a:ext cx="586699" cy="246221"/>
          </a:xfrm>
          <a:prstGeom prst="rect">
            <a:avLst/>
          </a:prstGeom>
          <a:noFill/>
        </p:spPr>
        <p:txBody>
          <a:bodyPr wrap="none" lIns="0" tIns="0" rIns="0" bIns="0" rtlCol="0">
            <a:spAutoFit/>
          </a:bodyPr>
          <a:lstStyle/>
          <a:p>
            <a:r>
              <a:rPr lang="en-GB" sz="800" b="1" dirty="0"/>
              <a:t>Lead /</a:t>
            </a:r>
          </a:p>
          <a:p>
            <a:r>
              <a:rPr lang="en-GB" sz="800" b="1" dirty="0"/>
              <a:t>Opportunity</a:t>
            </a:r>
          </a:p>
        </p:txBody>
      </p:sp>
      <p:sp>
        <p:nvSpPr>
          <p:cNvPr id="37" name="TextBox 36">
            <a:extLst>
              <a:ext uri="{FF2B5EF4-FFF2-40B4-BE49-F238E27FC236}">
                <a16:creationId xmlns:a16="http://schemas.microsoft.com/office/drawing/2014/main" id="{993C1363-56B6-4D47-8C7A-ADE92DFC0F3A}"/>
              </a:ext>
            </a:extLst>
          </p:cNvPr>
          <p:cNvSpPr txBox="1"/>
          <p:nvPr/>
        </p:nvSpPr>
        <p:spPr>
          <a:xfrm>
            <a:off x="7149914" y="641592"/>
            <a:ext cx="479298" cy="246221"/>
          </a:xfrm>
          <a:prstGeom prst="rect">
            <a:avLst/>
          </a:prstGeom>
          <a:noFill/>
        </p:spPr>
        <p:txBody>
          <a:bodyPr wrap="none" lIns="0" tIns="0" rIns="0" bIns="0" rtlCol="0">
            <a:spAutoFit/>
          </a:bodyPr>
          <a:lstStyle/>
          <a:p>
            <a:pPr algn="l"/>
            <a:r>
              <a:rPr lang="en-GB" sz="800" b="1" dirty="0"/>
              <a:t>Customer</a:t>
            </a:r>
          </a:p>
          <a:p>
            <a:pPr algn="l"/>
            <a:r>
              <a:rPr lang="en-GB" sz="800" b="1" dirty="0"/>
              <a:t>/ Account</a:t>
            </a:r>
          </a:p>
        </p:txBody>
      </p:sp>
      <p:sp>
        <p:nvSpPr>
          <p:cNvPr id="38" name="TextBox 37">
            <a:extLst>
              <a:ext uri="{FF2B5EF4-FFF2-40B4-BE49-F238E27FC236}">
                <a16:creationId xmlns:a16="http://schemas.microsoft.com/office/drawing/2014/main" id="{3C699645-90E3-429A-A87F-A94454D08798}"/>
              </a:ext>
            </a:extLst>
          </p:cNvPr>
          <p:cNvSpPr txBox="1"/>
          <p:nvPr/>
        </p:nvSpPr>
        <p:spPr>
          <a:xfrm>
            <a:off x="8180177" y="641592"/>
            <a:ext cx="519373" cy="446276"/>
          </a:xfrm>
          <a:prstGeom prst="rect">
            <a:avLst/>
          </a:prstGeom>
          <a:noFill/>
        </p:spPr>
        <p:txBody>
          <a:bodyPr wrap="none" lIns="0" tIns="0" rIns="0" bIns="0" rtlCol="0">
            <a:spAutoFit/>
          </a:bodyPr>
          <a:lstStyle/>
          <a:p>
            <a:pPr algn="l"/>
            <a:r>
              <a:rPr lang="en-GB" sz="800" b="1" dirty="0"/>
              <a:t>Asset</a:t>
            </a:r>
            <a:endParaRPr lang="en-GB" sz="700" b="1" dirty="0"/>
          </a:p>
          <a:p>
            <a:pPr algn="l"/>
            <a:r>
              <a:rPr lang="en-GB" sz="700" b="1" dirty="0"/>
              <a:t>(e.g. Meter /</a:t>
            </a:r>
          </a:p>
          <a:p>
            <a:pPr algn="l"/>
            <a:r>
              <a:rPr lang="en-GB" sz="700" b="1" dirty="0"/>
              <a:t>Product</a:t>
            </a:r>
          </a:p>
          <a:p>
            <a:pPr algn="l"/>
            <a:r>
              <a:rPr lang="en-GB" sz="700" b="1" dirty="0"/>
              <a:t>Thermostat)</a:t>
            </a:r>
          </a:p>
        </p:txBody>
      </p:sp>
      <p:sp>
        <p:nvSpPr>
          <p:cNvPr id="39" name="TextBox 38">
            <a:extLst>
              <a:ext uri="{FF2B5EF4-FFF2-40B4-BE49-F238E27FC236}">
                <a16:creationId xmlns:a16="http://schemas.microsoft.com/office/drawing/2014/main" id="{07BBA223-551E-4D99-BC53-610D18FFF7C6}"/>
              </a:ext>
            </a:extLst>
          </p:cNvPr>
          <p:cNvSpPr txBox="1"/>
          <p:nvPr/>
        </p:nvSpPr>
        <p:spPr>
          <a:xfrm>
            <a:off x="10008137" y="641592"/>
            <a:ext cx="429605" cy="246221"/>
          </a:xfrm>
          <a:prstGeom prst="rect">
            <a:avLst/>
          </a:prstGeom>
          <a:noFill/>
        </p:spPr>
        <p:txBody>
          <a:bodyPr wrap="none" lIns="0" tIns="0" rIns="0" bIns="0" rtlCol="0">
            <a:spAutoFit/>
          </a:bodyPr>
          <a:lstStyle/>
          <a:p>
            <a:r>
              <a:rPr lang="en-GB" sz="800" b="1" dirty="0"/>
              <a:t>Bill /</a:t>
            </a:r>
          </a:p>
          <a:p>
            <a:r>
              <a:rPr lang="en-GB" sz="800" b="1" dirty="0"/>
              <a:t>Payment</a:t>
            </a:r>
          </a:p>
        </p:txBody>
      </p:sp>
      <p:sp>
        <p:nvSpPr>
          <p:cNvPr id="40" name="TextBox 39">
            <a:extLst>
              <a:ext uri="{FF2B5EF4-FFF2-40B4-BE49-F238E27FC236}">
                <a16:creationId xmlns:a16="http://schemas.microsoft.com/office/drawing/2014/main" id="{063E3051-5B93-4D0B-9ABC-411A255E4D96}"/>
              </a:ext>
            </a:extLst>
          </p:cNvPr>
          <p:cNvSpPr txBox="1"/>
          <p:nvPr/>
        </p:nvSpPr>
        <p:spPr>
          <a:xfrm>
            <a:off x="10918158" y="641592"/>
            <a:ext cx="410369" cy="246221"/>
          </a:xfrm>
          <a:prstGeom prst="rect">
            <a:avLst/>
          </a:prstGeom>
          <a:noFill/>
        </p:spPr>
        <p:txBody>
          <a:bodyPr wrap="none" lIns="0" tIns="0" rIns="0" bIns="0" rtlCol="0">
            <a:spAutoFit/>
          </a:bodyPr>
          <a:lstStyle/>
          <a:p>
            <a:pPr algn="l"/>
            <a:r>
              <a:rPr lang="en-GB" sz="800" b="1" dirty="0"/>
              <a:t>GL </a:t>
            </a:r>
          </a:p>
          <a:p>
            <a:pPr algn="l"/>
            <a:r>
              <a:rPr lang="en-GB" sz="800" b="1" dirty="0"/>
              <a:t>Account</a:t>
            </a:r>
          </a:p>
        </p:txBody>
      </p:sp>
      <p:sp>
        <p:nvSpPr>
          <p:cNvPr id="41" name="TextBox 40">
            <a:extLst>
              <a:ext uri="{FF2B5EF4-FFF2-40B4-BE49-F238E27FC236}">
                <a16:creationId xmlns:a16="http://schemas.microsoft.com/office/drawing/2014/main" id="{B2FCDC1D-AD6D-4B28-BCD8-600B826EAAD5}"/>
              </a:ext>
            </a:extLst>
          </p:cNvPr>
          <p:cNvSpPr txBox="1"/>
          <p:nvPr/>
        </p:nvSpPr>
        <p:spPr>
          <a:xfrm>
            <a:off x="6175264" y="641592"/>
            <a:ext cx="748324" cy="446276"/>
          </a:xfrm>
          <a:prstGeom prst="rect">
            <a:avLst/>
          </a:prstGeom>
          <a:noFill/>
        </p:spPr>
        <p:txBody>
          <a:bodyPr wrap="square" lIns="0" tIns="0" rIns="0" bIns="0" rtlCol="0">
            <a:spAutoFit/>
          </a:bodyPr>
          <a:lstStyle/>
          <a:p>
            <a:r>
              <a:rPr lang="en-GB" sz="800" b="1" dirty="0"/>
              <a:t>Case</a:t>
            </a:r>
            <a:endParaRPr lang="en-GB" sz="700" b="1" dirty="0"/>
          </a:p>
          <a:p>
            <a:r>
              <a:rPr lang="en-GB" sz="700" b="1" dirty="0"/>
              <a:t>(e.g. Application/</a:t>
            </a:r>
          </a:p>
          <a:p>
            <a:r>
              <a:rPr lang="en-GB" sz="700" b="1" dirty="0"/>
              <a:t>Work Order</a:t>
            </a:r>
          </a:p>
          <a:p>
            <a:r>
              <a:rPr lang="en-GB" sz="700" b="1" dirty="0"/>
              <a:t>Complaint)</a:t>
            </a:r>
          </a:p>
        </p:txBody>
      </p:sp>
      <p:sp>
        <p:nvSpPr>
          <p:cNvPr id="42" name="TextBox 41">
            <a:extLst>
              <a:ext uri="{FF2B5EF4-FFF2-40B4-BE49-F238E27FC236}">
                <a16:creationId xmlns:a16="http://schemas.microsoft.com/office/drawing/2014/main" id="{4E2BD7CC-3875-4B77-84AA-AB0A92CEA351}"/>
              </a:ext>
            </a:extLst>
          </p:cNvPr>
          <p:cNvSpPr txBox="1"/>
          <p:nvPr/>
        </p:nvSpPr>
        <p:spPr>
          <a:xfrm>
            <a:off x="3284494" y="1147044"/>
            <a:ext cx="919875" cy="235898"/>
          </a:xfrm>
          <a:prstGeom prst="rect">
            <a:avLst/>
          </a:prstGeom>
          <a:noFill/>
        </p:spPr>
        <p:txBody>
          <a:bodyPr wrap="square" lIns="0" rIns="0" rtlCol="0">
            <a:spAutoFit/>
          </a:bodyPr>
          <a:lstStyle/>
          <a:p>
            <a:pPr algn="ctr"/>
            <a:r>
              <a:rPr lang="en-GB" sz="933" dirty="0"/>
              <a:t>Market / Sales</a:t>
            </a:r>
          </a:p>
        </p:txBody>
      </p:sp>
      <p:sp>
        <p:nvSpPr>
          <p:cNvPr id="43" name="TextBox 42">
            <a:extLst>
              <a:ext uri="{FF2B5EF4-FFF2-40B4-BE49-F238E27FC236}">
                <a16:creationId xmlns:a16="http://schemas.microsoft.com/office/drawing/2014/main" id="{8F468D74-B2D1-4029-B28A-444A3E05C05D}"/>
              </a:ext>
            </a:extLst>
          </p:cNvPr>
          <p:cNvSpPr txBox="1"/>
          <p:nvPr/>
        </p:nvSpPr>
        <p:spPr>
          <a:xfrm>
            <a:off x="5148175" y="1147044"/>
            <a:ext cx="919875" cy="235898"/>
          </a:xfrm>
          <a:prstGeom prst="rect">
            <a:avLst/>
          </a:prstGeom>
          <a:noFill/>
        </p:spPr>
        <p:txBody>
          <a:bodyPr wrap="square" lIns="0" rIns="0" rtlCol="0">
            <a:spAutoFit/>
          </a:bodyPr>
          <a:lstStyle/>
          <a:p>
            <a:pPr algn="ctr"/>
            <a:r>
              <a:rPr lang="en-GB" sz="933" dirty="0"/>
              <a:t>Service</a:t>
            </a:r>
          </a:p>
        </p:txBody>
      </p:sp>
      <p:sp>
        <p:nvSpPr>
          <p:cNvPr id="44" name="TextBox 43">
            <a:extLst>
              <a:ext uri="{FF2B5EF4-FFF2-40B4-BE49-F238E27FC236}">
                <a16:creationId xmlns:a16="http://schemas.microsoft.com/office/drawing/2014/main" id="{DF28A6A8-8B55-4172-91E2-02074D95E353}"/>
              </a:ext>
            </a:extLst>
          </p:cNvPr>
          <p:cNvSpPr txBox="1"/>
          <p:nvPr/>
        </p:nvSpPr>
        <p:spPr>
          <a:xfrm>
            <a:off x="4242145" y="1147044"/>
            <a:ext cx="919875" cy="235898"/>
          </a:xfrm>
          <a:prstGeom prst="rect">
            <a:avLst/>
          </a:prstGeom>
          <a:noFill/>
        </p:spPr>
        <p:txBody>
          <a:bodyPr wrap="square" lIns="0" rIns="0" rtlCol="0">
            <a:spAutoFit/>
          </a:bodyPr>
          <a:lstStyle/>
          <a:p>
            <a:pPr algn="ctr"/>
            <a:r>
              <a:rPr lang="en-GB" sz="933" dirty="0"/>
              <a:t>Market / Sales</a:t>
            </a:r>
          </a:p>
        </p:txBody>
      </p:sp>
      <p:sp>
        <p:nvSpPr>
          <p:cNvPr id="45" name="TextBox 44">
            <a:extLst>
              <a:ext uri="{FF2B5EF4-FFF2-40B4-BE49-F238E27FC236}">
                <a16:creationId xmlns:a16="http://schemas.microsoft.com/office/drawing/2014/main" id="{F653B079-442E-47E1-85EB-351AD7B21D08}"/>
              </a:ext>
            </a:extLst>
          </p:cNvPr>
          <p:cNvSpPr txBox="1"/>
          <p:nvPr/>
        </p:nvSpPr>
        <p:spPr>
          <a:xfrm>
            <a:off x="5368312" y="641592"/>
            <a:ext cx="469680" cy="246221"/>
          </a:xfrm>
          <a:prstGeom prst="rect">
            <a:avLst/>
          </a:prstGeom>
          <a:noFill/>
        </p:spPr>
        <p:txBody>
          <a:bodyPr wrap="none" lIns="0" tIns="0" rIns="0" bIns="0" rtlCol="0">
            <a:spAutoFit/>
          </a:bodyPr>
          <a:lstStyle/>
          <a:p>
            <a:r>
              <a:rPr lang="en-GB" sz="800" b="1" dirty="0"/>
              <a:t>Location</a:t>
            </a:r>
          </a:p>
          <a:p>
            <a:r>
              <a:rPr lang="en-GB" sz="800" b="1" dirty="0"/>
              <a:t>(Premise)</a:t>
            </a:r>
          </a:p>
        </p:txBody>
      </p:sp>
      <p:sp>
        <p:nvSpPr>
          <p:cNvPr id="46" name="TextBox 45">
            <a:extLst>
              <a:ext uri="{FF2B5EF4-FFF2-40B4-BE49-F238E27FC236}">
                <a16:creationId xmlns:a16="http://schemas.microsoft.com/office/drawing/2014/main" id="{A8DAAEE1-2B18-4240-BFB1-9BAA00B7E13B}"/>
              </a:ext>
            </a:extLst>
          </p:cNvPr>
          <p:cNvSpPr txBox="1"/>
          <p:nvPr/>
        </p:nvSpPr>
        <p:spPr>
          <a:xfrm>
            <a:off x="9113085" y="641592"/>
            <a:ext cx="439223" cy="369332"/>
          </a:xfrm>
          <a:prstGeom prst="rect">
            <a:avLst/>
          </a:prstGeom>
          <a:noFill/>
        </p:spPr>
        <p:txBody>
          <a:bodyPr wrap="none" lIns="0" tIns="0" rIns="0" bIns="0" rtlCol="0">
            <a:spAutoFit/>
          </a:bodyPr>
          <a:lstStyle/>
          <a:p>
            <a:r>
              <a:rPr lang="en-GB" sz="800" b="1" dirty="0"/>
              <a:t>Usage</a:t>
            </a:r>
          </a:p>
          <a:p>
            <a:r>
              <a:rPr lang="en-GB" sz="800" b="1" dirty="0"/>
              <a:t>(Meter </a:t>
            </a:r>
          </a:p>
          <a:p>
            <a:r>
              <a:rPr lang="en-GB" sz="800" b="1" dirty="0"/>
              <a:t>Reading)</a:t>
            </a:r>
          </a:p>
        </p:txBody>
      </p:sp>
      <p:sp>
        <p:nvSpPr>
          <p:cNvPr id="47" name="TextBox 46">
            <a:extLst>
              <a:ext uri="{FF2B5EF4-FFF2-40B4-BE49-F238E27FC236}">
                <a16:creationId xmlns:a16="http://schemas.microsoft.com/office/drawing/2014/main" id="{2DE83196-E42E-46D0-AF0D-616F10F0317F}"/>
              </a:ext>
            </a:extLst>
          </p:cNvPr>
          <p:cNvSpPr txBox="1"/>
          <p:nvPr/>
        </p:nvSpPr>
        <p:spPr>
          <a:xfrm>
            <a:off x="7145544" y="1147044"/>
            <a:ext cx="585418" cy="235898"/>
          </a:xfrm>
          <a:prstGeom prst="rect">
            <a:avLst/>
          </a:prstGeom>
          <a:noFill/>
        </p:spPr>
        <p:txBody>
          <a:bodyPr wrap="none" rtlCol="0">
            <a:spAutoFit/>
          </a:bodyPr>
          <a:lstStyle/>
          <a:p>
            <a:pPr algn="ctr"/>
            <a:r>
              <a:rPr lang="en-GB" sz="933" dirty="0"/>
              <a:t>Service</a:t>
            </a:r>
          </a:p>
        </p:txBody>
      </p:sp>
      <p:sp>
        <p:nvSpPr>
          <p:cNvPr id="48" name="Rounded Rectangle 36">
            <a:extLst>
              <a:ext uri="{FF2B5EF4-FFF2-40B4-BE49-F238E27FC236}">
                <a16:creationId xmlns:a16="http://schemas.microsoft.com/office/drawing/2014/main" id="{BBB7ABFC-D432-4C81-B40A-4630BD76F072}"/>
              </a:ext>
            </a:extLst>
          </p:cNvPr>
          <p:cNvSpPr/>
          <p:nvPr/>
        </p:nvSpPr>
        <p:spPr>
          <a:xfrm>
            <a:off x="749328" y="2037230"/>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Marketplaces (EE/EV Products)</a:t>
            </a:r>
          </a:p>
        </p:txBody>
      </p:sp>
      <p:sp>
        <p:nvSpPr>
          <p:cNvPr id="49" name="Rounded Rectangle 36">
            <a:extLst>
              <a:ext uri="{FF2B5EF4-FFF2-40B4-BE49-F238E27FC236}">
                <a16:creationId xmlns:a16="http://schemas.microsoft.com/office/drawing/2014/main" id="{5F4288B7-DE79-4A8B-8154-F659AFD2266B}"/>
              </a:ext>
            </a:extLst>
          </p:cNvPr>
          <p:cNvSpPr/>
          <p:nvPr/>
        </p:nvSpPr>
        <p:spPr>
          <a:xfrm>
            <a:off x="738926" y="2985791"/>
            <a:ext cx="10899177"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In-Demand (DSM/EE Program Mgt.)</a:t>
            </a:r>
          </a:p>
        </p:txBody>
      </p:sp>
      <p:sp>
        <p:nvSpPr>
          <p:cNvPr id="50" name="Rounded Rectangle 36">
            <a:extLst>
              <a:ext uri="{FF2B5EF4-FFF2-40B4-BE49-F238E27FC236}">
                <a16:creationId xmlns:a16="http://schemas.microsoft.com/office/drawing/2014/main" id="{F3672F17-BE77-44F1-A40F-B7E6F718B3DA}"/>
              </a:ext>
            </a:extLst>
          </p:cNvPr>
          <p:cNvSpPr/>
          <p:nvPr/>
        </p:nvSpPr>
        <p:spPr>
          <a:xfrm>
            <a:off x="763452" y="2222150"/>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Questline / MC (Marketing Comm)</a:t>
            </a:r>
          </a:p>
        </p:txBody>
      </p:sp>
      <p:pic>
        <p:nvPicPr>
          <p:cNvPr id="51" name="Picture 50" descr="A close up of a logo&#10;&#10;Description automatically generated">
            <a:extLst>
              <a:ext uri="{FF2B5EF4-FFF2-40B4-BE49-F238E27FC236}">
                <a16:creationId xmlns:a16="http://schemas.microsoft.com/office/drawing/2014/main" id="{DF87FC85-7028-442D-8B27-95291B514C91}"/>
              </a:ext>
            </a:extLst>
          </p:cNvPr>
          <p:cNvPicPr>
            <a:picLocks noChangeAspect="1"/>
          </p:cNvPicPr>
          <p:nvPr/>
        </p:nvPicPr>
        <p:blipFill>
          <a:blip r:embed="rId4"/>
          <a:stretch>
            <a:fillRect/>
          </a:stretch>
        </p:blipFill>
        <p:spPr>
          <a:xfrm>
            <a:off x="4556473" y="2782516"/>
            <a:ext cx="162249" cy="162249"/>
          </a:xfrm>
          <a:prstGeom prst="rect">
            <a:avLst/>
          </a:prstGeom>
        </p:spPr>
      </p:pic>
      <p:pic>
        <p:nvPicPr>
          <p:cNvPr id="52" name="Picture 51" descr="A close up of a logo&#10;&#10;Description automatically generated">
            <a:extLst>
              <a:ext uri="{FF2B5EF4-FFF2-40B4-BE49-F238E27FC236}">
                <a16:creationId xmlns:a16="http://schemas.microsoft.com/office/drawing/2014/main" id="{BE0527E6-D0D0-4D28-B84A-06BC4A08CF3F}"/>
              </a:ext>
            </a:extLst>
          </p:cNvPr>
          <p:cNvPicPr>
            <a:picLocks noChangeAspect="1"/>
          </p:cNvPicPr>
          <p:nvPr/>
        </p:nvPicPr>
        <p:blipFill>
          <a:blip r:embed="rId4"/>
          <a:stretch>
            <a:fillRect/>
          </a:stretch>
        </p:blipFill>
        <p:spPr>
          <a:xfrm>
            <a:off x="3516991" y="3362405"/>
            <a:ext cx="162249" cy="162249"/>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AD4CB6-D25A-449E-8C76-F19CC8C65975}"/>
              </a:ext>
            </a:extLst>
          </p:cNvPr>
          <p:cNvPicPr>
            <a:picLocks noChangeAspect="1"/>
          </p:cNvPicPr>
          <p:nvPr/>
        </p:nvPicPr>
        <p:blipFill>
          <a:blip r:embed="rId4"/>
          <a:stretch>
            <a:fillRect/>
          </a:stretch>
        </p:blipFill>
        <p:spPr>
          <a:xfrm>
            <a:off x="3516991" y="2782516"/>
            <a:ext cx="162249" cy="162249"/>
          </a:xfrm>
          <a:prstGeom prst="rect">
            <a:avLst/>
          </a:prstGeom>
        </p:spPr>
      </p:pic>
      <p:pic>
        <p:nvPicPr>
          <p:cNvPr id="54" name="Picture 53" descr="A close up of a logo&#10;&#10;Description automatically generated">
            <a:extLst>
              <a:ext uri="{FF2B5EF4-FFF2-40B4-BE49-F238E27FC236}">
                <a16:creationId xmlns:a16="http://schemas.microsoft.com/office/drawing/2014/main" id="{3D4951EE-F44E-4569-B29E-567CC19BDDA9}"/>
              </a:ext>
            </a:extLst>
          </p:cNvPr>
          <p:cNvPicPr>
            <a:picLocks noChangeAspect="1"/>
          </p:cNvPicPr>
          <p:nvPr/>
        </p:nvPicPr>
        <p:blipFill>
          <a:blip r:embed="rId4"/>
          <a:stretch>
            <a:fillRect/>
          </a:stretch>
        </p:blipFill>
        <p:spPr>
          <a:xfrm>
            <a:off x="3516991" y="3545822"/>
            <a:ext cx="162249" cy="162249"/>
          </a:xfrm>
          <a:prstGeom prst="rect">
            <a:avLst/>
          </a:prstGeom>
        </p:spPr>
      </p:pic>
      <p:pic>
        <p:nvPicPr>
          <p:cNvPr id="55" name="Picture 54" descr="A close up of a logo&#10;&#10;Description automatically generated">
            <a:extLst>
              <a:ext uri="{FF2B5EF4-FFF2-40B4-BE49-F238E27FC236}">
                <a16:creationId xmlns:a16="http://schemas.microsoft.com/office/drawing/2014/main" id="{723F61E0-329A-40CA-A888-A3B3975E7094}"/>
              </a:ext>
            </a:extLst>
          </p:cNvPr>
          <p:cNvPicPr>
            <a:picLocks noChangeAspect="1"/>
          </p:cNvPicPr>
          <p:nvPr/>
        </p:nvPicPr>
        <p:blipFill>
          <a:blip r:embed="rId4"/>
          <a:stretch>
            <a:fillRect/>
          </a:stretch>
        </p:blipFill>
        <p:spPr>
          <a:xfrm>
            <a:off x="6325241" y="2782516"/>
            <a:ext cx="162249" cy="162249"/>
          </a:xfrm>
          <a:prstGeom prst="rect">
            <a:avLst/>
          </a:prstGeom>
        </p:spPr>
      </p:pic>
      <p:pic>
        <p:nvPicPr>
          <p:cNvPr id="56" name="Picture 55" descr="A close up of a logo&#10;&#10;Description automatically generated">
            <a:extLst>
              <a:ext uri="{FF2B5EF4-FFF2-40B4-BE49-F238E27FC236}">
                <a16:creationId xmlns:a16="http://schemas.microsoft.com/office/drawing/2014/main" id="{83DB70F0-EC25-444B-A4D7-CA85E05A3B7D}"/>
              </a:ext>
            </a:extLst>
          </p:cNvPr>
          <p:cNvPicPr>
            <a:picLocks noChangeAspect="1"/>
          </p:cNvPicPr>
          <p:nvPr/>
        </p:nvPicPr>
        <p:blipFill>
          <a:blip r:embed="rId4"/>
          <a:stretch>
            <a:fillRect/>
          </a:stretch>
        </p:blipFill>
        <p:spPr>
          <a:xfrm>
            <a:off x="6325241" y="2999758"/>
            <a:ext cx="162249" cy="162249"/>
          </a:xfrm>
          <a:prstGeom prst="rect">
            <a:avLst/>
          </a:prstGeom>
        </p:spPr>
      </p:pic>
      <p:pic>
        <p:nvPicPr>
          <p:cNvPr id="57" name="Picture 56" descr="A close up of a logo&#10;&#10;Description automatically generated">
            <a:extLst>
              <a:ext uri="{FF2B5EF4-FFF2-40B4-BE49-F238E27FC236}">
                <a16:creationId xmlns:a16="http://schemas.microsoft.com/office/drawing/2014/main" id="{A68004FF-E6F5-469E-89A3-A6B091C41B51}"/>
              </a:ext>
            </a:extLst>
          </p:cNvPr>
          <p:cNvPicPr>
            <a:picLocks noChangeAspect="1"/>
          </p:cNvPicPr>
          <p:nvPr/>
        </p:nvPicPr>
        <p:blipFill>
          <a:blip r:embed="rId4"/>
          <a:stretch>
            <a:fillRect/>
          </a:stretch>
        </p:blipFill>
        <p:spPr>
          <a:xfrm>
            <a:off x="6325241" y="3545822"/>
            <a:ext cx="162249" cy="162249"/>
          </a:xfrm>
          <a:prstGeom prst="rect">
            <a:avLst/>
          </a:prstGeom>
        </p:spPr>
      </p:pic>
      <p:pic>
        <p:nvPicPr>
          <p:cNvPr id="58" name="Picture 57" descr="A close up of a logo&#10;&#10;Description automatically generated">
            <a:extLst>
              <a:ext uri="{FF2B5EF4-FFF2-40B4-BE49-F238E27FC236}">
                <a16:creationId xmlns:a16="http://schemas.microsoft.com/office/drawing/2014/main" id="{3EBB64E8-FF40-4FB0-90A1-A28D021960EF}"/>
              </a:ext>
            </a:extLst>
          </p:cNvPr>
          <p:cNvPicPr>
            <a:picLocks noChangeAspect="1"/>
          </p:cNvPicPr>
          <p:nvPr/>
        </p:nvPicPr>
        <p:blipFill>
          <a:blip r:embed="rId4"/>
          <a:stretch>
            <a:fillRect/>
          </a:stretch>
        </p:blipFill>
        <p:spPr>
          <a:xfrm>
            <a:off x="3516991" y="1453576"/>
            <a:ext cx="162249" cy="162249"/>
          </a:xfrm>
          <a:prstGeom prst="rect">
            <a:avLst/>
          </a:prstGeom>
        </p:spPr>
      </p:pic>
      <p:pic>
        <p:nvPicPr>
          <p:cNvPr id="59" name="Picture 58" descr="A close up of a logo&#10;&#10;Description automatically generated">
            <a:extLst>
              <a:ext uri="{FF2B5EF4-FFF2-40B4-BE49-F238E27FC236}">
                <a16:creationId xmlns:a16="http://schemas.microsoft.com/office/drawing/2014/main" id="{9716577E-AFEB-4886-B0DE-4F609EEB290C}"/>
              </a:ext>
            </a:extLst>
          </p:cNvPr>
          <p:cNvPicPr>
            <a:picLocks noChangeAspect="1"/>
          </p:cNvPicPr>
          <p:nvPr/>
        </p:nvPicPr>
        <p:blipFill>
          <a:blip r:embed="rId4"/>
          <a:stretch>
            <a:fillRect/>
          </a:stretch>
        </p:blipFill>
        <p:spPr>
          <a:xfrm>
            <a:off x="3516991" y="1653721"/>
            <a:ext cx="162249" cy="162249"/>
          </a:xfrm>
          <a:prstGeom prst="rect">
            <a:avLst/>
          </a:prstGeom>
        </p:spPr>
      </p:pic>
      <p:sp>
        <p:nvSpPr>
          <p:cNvPr id="60" name="Rounded Rectangle 36">
            <a:extLst>
              <a:ext uri="{FF2B5EF4-FFF2-40B4-BE49-F238E27FC236}">
                <a16:creationId xmlns:a16="http://schemas.microsoft.com/office/drawing/2014/main" id="{BAD69EDE-9F2A-471E-A4F7-1FA2BB2F2EFE}"/>
              </a:ext>
            </a:extLst>
          </p:cNvPr>
          <p:cNvSpPr/>
          <p:nvPr/>
        </p:nvSpPr>
        <p:spPr>
          <a:xfrm>
            <a:off x="743750" y="2409328"/>
            <a:ext cx="10899177" cy="161980"/>
          </a:xfrm>
          <a:prstGeom prst="roundRect">
            <a:avLst>
              <a:gd name="adj" fmla="val 591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Kubra (Outage Comms)</a:t>
            </a:r>
          </a:p>
        </p:txBody>
      </p:sp>
      <p:pic>
        <p:nvPicPr>
          <p:cNvPr id="61" name="Picture 60" descr="A close up of a logo&#10;&#10;Description automatically generated">
            <a:extLst>
              <a:ext uri="{FF2B5EF4-FFF2-40B4-BE49-F238E27FC236}">
                <a16:creationId xmlns:a16="http://schemas.microsoft.com/office/drawing/2014/main" id="{FA503D7F-9A5E-4A5F-B0F1-8B2900AC65C9}"/>
              </a:ext>
            </a:extLst>
          </p:cNvPr>
          <p:cNvPicPr>
            <a:picLocks noChangeAspect="1"/>
          </p:cNvPicPr>
          <p:nvPr/>
        </p:nvPicPr>
        <p:blipFill>
          <a:blip r:embed="rId4"/>
          <a:stretch>
            <a:fillRect/>
          </a:stretch>
        </p:blipFill>
        <p:spPr>
          <a:xfrm>
            <a:off x="3516991" y="1850040"/>
            <a:ext cx="162249" cy="162249"/>
          </a:xfrm>
          <a:prstGeom prst="rect">
            <a:avLst/>
          </a:prstGeom>
        </p:spPr>
      </p:pic>
      <p:pic>
        <p:nvPicPr>
          <p:cNvPr id="62" name="Picture 61" descr="A close up of a logo&#10;&#10;Description automatically generated">
            <a:extLst>
              <a:ext uri="{FF2B5EF4-FFF2-40B4-BE49-F238E27FC236}">
                <a16:creationId xmlns:a16="http://schemas.microsoft.com/office/drawing/2014/main" id="{DA963ED7-D44A-41B7-BF21-339D5D4F9CAF}"/>
              </a:ext>
            </a:extLst>
          </p:cNvPr>
          <p:cNvPicPr>
            <a:picLocks noChangeAspect="1"/>
          </p:cNvPicPr>
          <p:nvPr/>
        </p:nvPicPr>
        <p:blipFill>
          <a:blip r:embed="rId4"/>
          <a:stretch>
            <a:fillRect/>
          </a:stretch>
        </p:blipFill>
        <p:spPr>
          <a:xfrm>
            <a:off x="3516991" y="2041324"/>
            <a:ext cx="162249" cy="162249"/>
          </a:xfrm>
          <a:prstGeom prst="rect">
            <a:avLst/>
          </a:prstGeom>
        </p:spPr>
      </p:pic>
      <p:pic>
        <p:nvPicPr>
          <p:cNvPr id="63" name="Picture 62" descr="A close up of a logo&#10;&#10;Description automatically generated">
            <a:extLst>
              <a:ext uri="{FF2B5EF4-FFF2-40B4-BE49-F238E27FC236}">
                <a16:creationId xmlns:a16="http://schemas.microsoft.com/office/drawing/2014/main" id="{0E4FDD74-E388-464B-80AA-6C68D891412D}"/>
              </a:ext>
            </a:extLst>
          </p:cNvPr>
          <p:cNvPicPr>
            <a:picLocks noChangeAspect="1"/>
          </p:cNvPicPr>
          <p:nvPr/>
        </p:nvPicPr>
        <p:blipFill>
          <a:blip r:embed="rId4"/>
          <a:stretch>
            <a:fillRect/>
          </a:stretch>
        </p:blipFill>
        <p:spPr>
          <a:xfrm>
            <a:off x="3516991" y="2235069"/>
            <a:ext cx="162249" cy="162249"/>
          </a:xfrm>
          <a:prstGeom prst="rect">
            <a:avLst/>
          </a:prstGeom>
          <a:solidFill>
            <a:schemeClr val="tx1">
              <a:lumMod val="20000"/>
              <a:lumOff val="80000"/>
            </a:schemeClr>
          </a:solidFill>
        </p:spPr>
      </p:pic>
      <p:pic>
        <p:nvPicPr>
          <p:cNvPr id="64" name="Picture 63" descr="A close up of a logo&#10;&#10;Description automatically generated">
            <a:extLst>
              <a:ext uri="{FF2B5EF4-FFF2-40B4-BE49-F238E27FC236}">
                <a16:creationId xmlns:a16="http://schemas.microsoft.com/office/drawing/2014/main" id="{48C17878-D495-445B-8295-E6A2F2175BB7}"/>
              </a:ext>
            </a:extLst>
          </p:cNvPr>
          <p:cNvPicPr>
            <a:picLocks noChangeAspect="1"/>
          </p:cNvPicPr>
          <p:nvPr/>
        </p:nvPicPr>
        <p:blipFill>
          <a:blip r:embed="rId4"/>
          <a:stretch>
            <a:fillRect/>
          </a:stretch>
        </p:blipFill>
        <p:spPr>
          <a:xfrm>
            <a:off x="3516991" y="2423183"/>
            <a:ext cx="162249" cy="162249"/>
          </a:xfrm>
          <a:prstGeom prst="rect">
            <a:avLst/>
          </a:prstGeom>
        </p:spPr>
      </p:pic>
      <p:pic>
        <p:nvPicPr>
          <p:cNvPr id="65" name="Picture 64" descr="A close up of a logo&#10;&#10;Description automatically generated">
            <a:extLst>
              <a:ext uri="{FF2B5EF4-FFF2-40B4-BE49-F238E27FC236}">
                <a16:creationId xmlns:a16="http://schemas.microsoft.com/office/drawing/2014/main" id="{8E1238F2-AEF4-4E55-85BF-739A4664EEF3}"/>
              </a:ext>
            </a:extLst>
          </p:cNvPr>
          <p:cNvPicPr>
            <a:picLocks noChangeAspect="1"/>
          </p:cNvPicPr>
          <p:nvPr/>
        </p:nvPicPr>
        <p:blipFill>
          <a:blip r:embed="rId4"/>
          <a:stretch>
            <a:fillRect/>
          </a:stretch>
        </p:blipFill>
        <p:spPr>
          <a:xfrm>
            <a:off x="3516991" y="2979426"/>
            <a:ext cx="162249" cy="162249"/>
          </a:xfrm>
          <a:prstGeom prst="rect">
            <a:avLst/>
          </a:prstGeom>
        </p:spPr>
      </p:pic>
      <p:pic>
        <p:nvPicPr>
          <p:cNvPr id="66" name="Picture 65" descr="A close up of a logo&#10;&#10;Description automatically generated">
            <a:extLst>
              <a:ext uri="{FF2B5EF4-FFF2-40B4-BE49-F238E27FC236}">
                <a16:creationId xmlns:a16="http://schemas.microsoft.com/office/drawing/2014/main" id="{211FCF8D-7FC9-451D-8D3B-C00FAB7EE556}"/>
              </a:ext>
            </a:extLst>
          </p:cNvPr>
          <p:cNvPicPr>
            <a:picLocks noChangeAspect="1"/>
          </p:cNvPicPr>
          <p:nvPr/>
        </p:nvPicPr>
        <p:blipFill>
          <a:blip r:embed="rId3"/>
          <a:stretch>
            <a:fillRect/>
          </a:stretch>
        </p:blipFill>
        <p:spPr>
          <a:xfrm>
            <a:off x="11277998" y="4655942"/>
            <a:ext cx="253185" cy="253185"/>
          </a:xfrm>
          <a:prstGeom prst="rect">
            <a:avLst/>
          </a:prstGeom>
        </p:spPr>
      </p:pic>
      <p:pic>
        <p:nvPicPr>
          <p:cNvPr id="67" name="Picture 66" descr="A close up of a logo&#10;&#10;Description automatically generated">
            <a:extLst>
              <a:ext uri="{FF2B5EF4-FFF2-40B4-BE49-F238E27FC236}">
                <a16:creationId xmlns:a16="http://schemas.microsoft.com/office/drawing/2014/main" id="{1C95B8E8-A9C3-469E-B025-A69B55E06451}"/>
              </a:ext>
            </a:extLst>
          </p:cNvPr>
          <p:cNvPicPr>
            <a:picLocks noChangeAspect="1"/>
          </p:cNvPicPr>
          <p:nvPr/>
        </p:nvPicPr>
        <p:blipFill>
          <a:blip r:embed="rId4"/>
          <a:stretch>
            <a:fillRect/>
          </a:stretch>
        </p:blipFill>
        <p:spPr>
          <a:xfrm>
            <a:off x="2748878" y="3165167"/>
            <a:ext cx="162249" cy="162249"/>
          </a:xfrm>
          <a:prstGeom prst="rect">
            <a:avLst/>
          </a:prstGeom>
          <a:solidFill>
            <a:schemeClr val="tx1"/>
          </a:solidFill>
        </p:spPr>
      </p:pic>
      <p:pic>
        <p:nvPicPr>
          <p:cNvPr id="68" name="Picture 67" descr="A close up of a logo&#10;&#10;Description automatically generated">
            <a:extLst>
              <a:ext uri="{FF2B5EF4-FFF2-40B4-BE49-F238E27FC236}">
                <a16:creationId xmlns:a16="http://schemas.microsoft.com/office/drawing/2014/main" id="{B1DDC0AA-C291-4CFF-B99A-0D9E822EE9AE}"/>
              </a:ext>
            </a:extLst>
          </p:cNvPr>
          <p:cNvPicPr>
            <a:picLocks noChangeAspect="1"/>
          </p:cNvPicPr>
          <p:nvPr/>
        </p:nvPicPr>
        <p:blipFill>
          <a:blip r:embed="rId4"/>
          <a:stretch>
            <a:fillRect/>
          </a:stretch>
        </p:blipFill>
        <p:spPr>
          <a:xfrm>
            <a:off x="2748878" y="3362405"/>
            <a:ext cx="162249" cy="162249"/>
          </a:xfrm>
          <a:prstGeom prst="rect">
            <a:avLst/>
          </a:prstGeom>
          <a:solidFill>
            <a:schemeClr val="tx1"/>
          </a:solidFill>
        </p:spPr>
      </p:pic>
      <p:pic>
        <p:nvPicPr>
          <p:cNvPr id="69" name="Picture 68" descr="A close up of a logo&#10;&#10;Description automatically generated">
            <a:extLst>
              <a:ext uri="{FF2B5EF4-FFF2-40B4-BE49-F238E27FC236}">
                <a16:creationId xmlns:a16="http://schemas.microsoft.com/office/drawing/2014/main" id="{BAE54C90-D8F6-43DB-9C12-B4349BB7F9E9}"/>
              </a:ext>
            </a:extLst>
          </p:cNvPr>
          <p:cNvPicPr>
            <a:picLocks noChangeAspect="1"/>
          </p:cNvPicPr>
          <p:nvPr/>
        </p:nvPicPr>
        <p:blipFill>
          <a:blip r:embed="rId4"/>
          <a:stretch>
            <a:fillRect/>
          </a:stretch>
        </p:blipFill>
        <p:spPr>
          <a:xfrm>
            <a:off x="2748878" y="2782516"/>
            <a:ext cx="162249" cy="162249"/>
          </a:xfrm>
          <a:prstGeom prst="rect">
            <a:avLst/>
          </a:prstGeom>
          <a:solidFill>
            <a:schemeClr val="tx1"/>
          </a:solidFill>
        </p:spPr>
      </p:pic>
      <p:pic>
        <p:nvPicPr>
          <p:cNvPr id="70" name="Picture 69" descr="A close up of a logo&#10;&#10;Description automatically generated">
            <a:extLst>
              <a:ext uri="{FF2B5EF4-FFF2-40B4-BE49-F238E27FC236}">
                <a16:creationId xmlns:a16="http://schemas.microsoft.com/office/drawing/2014/main" id="{10BA996B-4FF0-4009-B5D4-B89ABA3C00F7}"/>
              </a:ext>
            </a:extLst>
          </p:cNvPr>
          <p:cNvPicPr>
            <a:picLocks noChangeAspect="1"/>
          </p:cNvPicPr>
          <p:nvPr/>
        </p:nvPicPr>
        <p:blipFill>
          <a:blip r:embed="rId4"/>
          <a:stretch>
            <a:fillRect/>
          </a:stretch>
        </p:blipFill>
        <p:spPr>
          <a:xfrm>
            <a:off x="2751186" y="3547000"/>
            <a:ext cx="162249" cy="162249"/>
          </a:xfrm>
          <a:prstGeom prst="rect">
            <a:avLst/>
          </a:prstGeom>
          <a:solidFill>
            <a:schemeClr val="tx1"/>
          </a:solidFill>
        </p:spPr>
      </p:pic>
      <p:pic>
        <p:nvPicPr>
          <p:cNvPr id="71" name="Picture 70" descr="A close up of a logo&#10;&#10;Description automatically generated">
            <a:extLst>
              <a:ext uri="{FF2B5EF4-FFF2-40B4-BE49-F238E27FC236}">
                <a16:creationId xmlns:a16="http://schemas.microsoft.com/office/drawing/2014/main" id="{88F8EB07-0B7F-44E9-8C72-7F05BB8EA5B3}"/>
              </a:ext>
            </a:extLst>
          </p:cNvPr>
          <p:cNvPicPr>
            <a:picLocks noChangeAspect="1"/>
          </p:cNvPicPr>
          <p:nvPr/>
        </p:nvPicPr>
        <p:blipFill>
          <a:blip r:embed="rId4"/>
          <a:stretch>
            <a:fillRect/>
          </a:stretch>
        </p:blipFill>
        <p:spPr>
          <a:xfrm>
            <a:off x="2748878" y="1453576"/>
            <a:ext cx="162249" cy="162249"/>
          </a:xfrm>
          <a:prstGeom prst="rect">
            <a:avLst/>
          </a:prstGeom>
          <a:solidFill>
            <a:schemeClr val="tx1"/>
          </a:solidFill>
        </p:spPr>
      </p:pic>
      <p:pic>
        <p:nvPicPr>
          <p:cNvPr id="72" name="Picture 71" descr="A close up of a logo&#10;&#10;Description automatically generated">
            <a:extLst>
              <a:ext uri="{FF2B5EF4-FFF2-40B4-BE49-F238E27FC236}">
                <a16:creationId xmlns:a16="http://schemas.microsoft.com/office/drawing/2014/main" id="{2AFEDC12-42BA-4D3C-8CE9-8CFF30FC5E68}"/>
              </a:ext>
            </a:extLst>
          </p:cNvPr>
          <p:cNvPicPr>
            <a:picLocks noChangeAspect="1"/>
          </p:cNvPicPr>
          <p:nvPr/>
        </p:nvPicPr>
        <p:blipFill>
          <a:blip r:embed="rId4"/>
          <a:stretch>
            <a:fillRect/>
          </a:stretch>
        </p:blipFill>
        <p:spPr>
          <a:xfrm>
            <a:off x="2748878" y="1653721"/>
            <a:ext cx="162249" cy="162249"/>
          </a:xfrm>
          <a:prstGeom prst="rect">
            <a:avLst/>
          </a:prstGeom>
          <a:solidFill>
            <a:schemeClr val="tx1"/>
          </a:solidFill>
        </p:spPr>
      </p:pic>
      <p:pic>
        <p:nvPicPr>
          <p:cNvPr id="73" name="Picture 72" descr="A close up of a logo&#10;&#10;Description automatically generated">
            <a:extLst>
              <a:ext uri="{FF2B5EF4-FFF2-40B4-BE49-F238E27FC236}">
                <a16:creationId xmlns:a16="http://schemas.microsoft.com/office/drawing/2014/main" id="{2DA804A8-5F3B-40B1-B03F-FCEDE50C01E5}"/>
              </a:ext>
            </a:extLst>
          </p:cNvPr>
          <p:cNvPicPr>
            <a:picLocks noChangeAspect="1"/>
          </p:cNvPicPr>
          <p:nvPr/>
        </p:nvPicPr>
        <p:blipFill>
          <a:blip r:embed="rId4"/>
          <a:stretch>
            <a:fillRect/>
          </a:stretch>
        </p:blipFill>
        <p:spPr>
          <a:xfrm>
            <a:off x="2748878" y="1850040"/>
            <a:ext cx="162249" cy="162249"/>
          </a:xfrm>
          <a:prstGeom prst="rect">
            <a:avLst/>
          </a:prstGeom>
          <a:solidFill>
            <a:schemeClr val="tx1"/>
          </a:solidFill>
        </p:spPr>
      </p:pic>
      <p:pic>
        <p:nvPicPr>
          <p:cNvPr id="74" name="Picture 73" descr="A close up of a logo&#10;&#10;Description automatically generated">
            <a:extLst>
              <a:ext uri="{FF2B5EF4-FFF2-40B4-BE49-F238E27FC236}">
                <a16:creationId xmlns:a16="http://schemas.microsoft.com/office/drawing/2014/main" id="{96930CF3-F05F-4DD6-AB74-BFB736FD572A}"/>
              </a:ext>
            </a:extLst>
          </p:cNvPr>
          <p:cNvPicPr>
            <a:picLocks noChangeAspect="1"/>
          </p:cNvPicPr>
          <p:nvPr/>
        </p:nvPicPr>
        <p:blipFill>
          <a:blip r:embed="rId4"/>
          <a:stretch>
            <a:fillRect/>
          </a:stretch>
        </p:blipFill>
        <p:spPr>
          <a:xfrm>
            <a:off x="2748878" y="2041324"/>
            <a:ext cx="162249" cy="162249"/>
          </a:xfrm>
          <a:prstGeom prst="rect">
            <a:avLst/>
          </a:prstGeom>
          <a:solidFill>
            <a:schemeClr val="tx1"/>
          </a:solidFill>
        </p:spPr>
      </p:pic>
      <p:pic>
        <p:nvPicPr>
          <p:cNvPr id="75" name="Picture 74" descr="A close up of a logo&#10;&#10;Description automatically generated">
            <a:extLst>
              <a:ext uri="{FF2B5EF4-FFF2-40B4-BE49-F238E27FC236}">
                <a16:creationId xmlns:a16="http://schemas.microsoft.com/office/drawing/2014/main" id="{20507B2F-8F87-4765-8057-53A7202939B4}"/>
              </a:ext>
            </a:extLst>
          </p:cNvPr>
          <p:cNvPicPr>
            <a:picLocks noChangeAspect="1"/>
          </p:cNvPicPr>
          <p:nvPr/>
        </p:nvPicPr>
        <p:blipFill>
          <a:blip r:embed="rId4"/>
          <a:stretch>
            <a:fillRect/>
          </a:stretch>
        </p:blipFill>
        <p:spPr>
          <a:xfrm>
            <a:off x="2748878" y="2224515"/>
            <a:ext cx="162249" cy="162249"/>
          </a:xfrm>
          <a:prstGeom prst="rect">
            <a:avLst/>
          </a:prstGeom>
          <a:solidFill>
            <a:schemeClr val="tx1"/>
          </a:solidFill>
        </p:spPr>
      </p:pic>
      <p:pic>
        <p:nvPicPr>
          <p:cNvPr id="76" name="Picture 75" descr="A close up of a logo&#10;&#10;Description automatically generated">
            <a:extLst>
              <a:ext uri="{FF2B5EF4-FFF2-40B4-BE49-F238E27FC236}">
                <a16:creationId xmlns:a16="http://schemas.microsoft.com/office/drawing/2014/main" id="{00299734-9CEE-49C8-AAFE-3734C3DCC764}"/>
              </a:ext>
            </a:extLst>
          </p:cNvPr>
          <p:cNvPicPr>
            <a:picLocks noChangeAspect="1"/>
          </p:cNvPicPr>
          <p:nvPr/>
        </p:nvPicPr>
        <p:blipFill>
          <a:blip r:embed="rId4"/>
          <a:stretch>
            <a:fillRect/>
          </a:stretch>
        </p:blipFill>
        <p:spPr>
          <a:xfrm>
            <a:off x="2748878" y="2428531"/>
            <a:ext cx="162249" cy="162249"/>
          </a:xfrm>
          <a:prstGeom prst="rect">
            <a:avLst/>
          </a:prstGeom>
          <a:solidFill>
            <a:schemeClr val="tx1"/>
          </a:solidFill>
        </p:spPr>
      </p:pic>
      <p:pic>
        <p:nvPicPr>
          <p:cNvPr id="77" name="Picture 76" descr="A close up of a logo&#10;&#10;Description automatically generated">
            <a:extLst>
              <a:ext uri="{FF2B5EF4-FFF2-40B4-BE49-F238E27FC236}">
                <a16:creationId xmlns:a16="http://schemas.microsoft.com/office/drawing/2014/main" id="{573C1E41-83A8-4B70-8A05-4D57122E1D2B}"/>
              </a:ext>
            </a:extLst>
          </p:cNvPr>
          <p:cNvPicPr>
            <a:picLocks noChangeAspect="1"/>
          </p:cNvPicPr>
          <p:nvPr/>
        </p:nvPicPr>
        <p:blipFill>
          <a:blip r:embed="rId4"/>
          <a:stretch>
            <a:fillRect/>
          </a:stretch>
        </p:blipFill>
        <p:spPr>
          <a:xfrm>
            <a:off x="2748878" y="2968872"/>
            <a:ext cx="162249" cy="162249"/>
          </a:xfrm>
          <a:prstGeom prst="rect">
            <a:avLst/>
          </a:prstGeom>
          <a:solidFill>
            <a:schemeClr val="tx1"/>
          </a:solidFill>
        </p:spPr>
      </p:pic>
      <p:pic>
        <p:nvPicPr>
          <p:cNvPr id="78" name="Picture 77" descr="A close up of a logo&#10;&#10;Description automatically generated">
            <a:extLst>
              <a:ext uri="{FF2B5EF4-FFF2-40B4-BE49-F238E27FC236}">
                <a16:creationId xmlns:a16="http://schemas.microsoft.com/office/drawing/2014/main" id="{C5ECC3C1-E51C-4436-B711-A076AC49DE64}"/>
              </a:ext>
            </a:extLst>
          </p:cNvPr>
          <p:cNvPicPr>
            <a:picLocks noChangeAspect="1"/>
          </p:cNvPicPr>
          <p:nvPr/>
        </p:nvPicPr>
        <p:blipFill>
          <a:blip r:embed="rId4"/>
          <a:stretch>
            <a:fillRect/>
          </a:stretch>
        </p:blipFill>
        <p:spPr>
          <a:xfrm>
            <a:off x="4556473" y="2223851"/>
            <a:ext cx="162249" cy="162249"/>
          </a:xfrm>
          <a:prstGeom prst="rect">
            <a:avLst/>
          </a:prstGeom>
          <a:solidFill>
            <a:schemeClr val="tx1">
              <a:lumMod val="20000"/>
              <a:lumOff val="80000"/>
            </a:schemeClr>
          </a:solidFill>
        </p:spPr>
      </p:pic>
      <p:pic>
        <p:nvPicPr>
          <p:cNvPr id="79" name="Picture 78" descr="A close up of a logo&#10;&#10;Description automatically generated">
            <a:extLst>
              <a:ext uri="{FF2B5EF4-FFF2-40B4-BE49-F238E27FC236}">
                <a16:creationId xmlns:a16="http://schemas.microsoft.com/office/drawing/2014/main" id="{70DE9623-970B-49BA-92B4-52C9BB0A56D9}"/>
              </a:ext>
            </a:extLst>
          </p:cNvPr>
          <p:cNvPicPr>
            <a:picLocks noChangeAspect="1"/>
          </p:cNvPicPr>
          <p:nvPr/>
        </p:nvPicPr>
        <p:blipFill>
          <a:blip r:embed="rId4"/>
          <a:stretch>
            <a:fillRect/>
          </a:stretch>
        </p:blipFill>
        <p:spPr>
          <a:xfrm>
            <a:off x="4556473" y="3165167"/>
            <a:ext cx="162249" cy="162249"/>
          </a:xfrm>
          <a:prstGeom prst="rect">
            <a:avLst/>
          </a:prstGeom>
        </p:spPr>
      </p:pic>
      <p:pic>
        <p:nvPicPr>
          <p:cNvPr id="80" name="Picture 79" descr="A close up of a logo&#10;&#10;Description automatically generated">
            <a:extLst>
              <a:ext uri="{FF2B5EF4-FFF2-40B4-BE49-F238E27FC236}">
                <a16:creationId xmlns:a16="http://schemas.microsoft.com/office/drawing/2014/main" id="{40967FCD-1135-49B1-9E96-05A15758ECB0}"/>
              </a:ext>
            </a:extLst>
          </p:cNvPr>
          <p:cNvPicPr>
            <a:picLocks noChangeAspect="1"/>
          </p:cNvPicPr>
          <p:nvPr/>
        </p:nvPicPr>
        <p:blipFill>
          <a:blip r:embed="rId4"/>
          <a:stretch>
            <a:fillRect/>
          </a:stretch>
        </p:blipFill>
        <p:spPr>
          <a:xfrm>
            <a:off x="4556473" y="3362405"/>
            <a:ext cx="162249" cy="162249"/>
          </a:xfrm>
          <a:prstGeom prst="rect">
            <a:avLst/>
          </a:prstGeom>
        </p:spPr>
      </p:pic>
      <p:pic>
        <p:nvPicPr>
          <p:cNvPr id="81" name="Picture 80" descr="A close up of a logo&#10;&#10;Description automatically generated">
            <a:extLst>
              <a:ext uri="{FF2B5EF4-FFF2-40B4-BE49-F238E27FC236}">
                <a16:creationId xmlns:a16="http://schemas.microsoft.com/office/drawing/2014/main" id="{0098F8DC-9B76-4A44-B6CD-C71A5E917EFC}"/>
              </a:ext>
            </a:extLst>
          </p:cNvPr>
          <p:cNvPicPr>
            <a:picLocks noChangeAspect="1"/>
          </p:cNvPicPr>
          <p:nvPr/>
        </p:nvPicPr>
        <p:blipFill>
          <a:blip r:embed="rId4"/>
          <a:stretch>
            <a:fillRect/>
          </a:stretch>
        </p:blipFill>
        <p:spPr>
          <a:xfrm>
            <a:off x="5467457" y="3165167"/>
            <a:ext cx="162249" cy="162249"/>
          </a:xfrm>
          <a:prstGeom prst="rect">
            <a:avLst/>
          </a:prstGeom>
        </p:spPr>
      </p:pic>
      <p:pic>
        <p:nvPicPr>
          <p:cNvPr id="82" name="Picture 81" descr="A close up of a logo&#10;&#10;Description automatically generated">
            <a:extLst>
              <a:ext uri="{FF2B5EF4-FFF2-40B4-BE49-F238E27FC236}">
                <a16:creationId xmlns:a16="http://schemas.microsoft.com/office/drawing/2014/main" id="{75052325-E4F2-43E6-9AD0-8D519541EC1A}"/>
              </a:ext>
            </a:extLst>
          </p:cNvPr>
          <p:cNvPicPr>
            <a:picLocks noChangeAspect="1"/>
          </p:cNvPicPr>
          <p:nvPr/>
        </p:nvPicPr>
        <p:blipFill>
          <a:blip r:embed="rId4"/>
          <a:stretch>
            <a:fillRect/>
          </a:stretch>
        </p:blipFill>
        <p:spPr>
          <a:xfrm>
            <a:off x="5467457" y="3362405"/>
            <a:ext cx="162249" cy="162249"/>
          </a:xfrm>
          <a:prstGeom prst="rect">
            <a:avLst/>
          </a:prstGeom>
        </p:spPr>
      </p:pic>
      <p:pic>
        <p:nvPicPr>
          <p:cNvPr id="83" name="Picture 82" descr="A close up of a logo&#10;&#10;Description automatically generated">
            <a:extLst>
              <a:ext uri="{FF2B5EF4-FFF2-40B4-BE49-F238E27FC236}">
                <a16:creationId xmlns:a16="http://schemas.microsoft.com/office/drawing/2014/main" id="{D42C416F-F3E2-4222-92FF-AEA8817CDF5D}"/>
              </a:ext>
            </a:extLst>
          </p:cNvPr>
          <p:cNvPicPr>
            <a:picLocks noChangeAspect="1"/>
          </p:cNvPicPr>
          <p:nvPr/>
        </p:nvPicPr>
        <p:blipFill>
          <a:blip r:embed="rId4"/>
          <a:stretch>
            <a:fillRect/>
          </a:stretch>
        </p:blipFill>
        <p:spPr>
          <a:xfrm>
            <a:off x="6325241" y="3165167"/>
            <a:ext cx="162249" cy="162249"/>
          </a:xfrm>
          <a:prstGeom prst="rect">
            <a:avLst/>
          </a:prstGeom>
        </p:spPr>
      </p:pic>
      <p:pic>
        <p:nvPicPr>
          <p:cNvPr id="84" name="Picture 83" descr="A close up of a logo&#10;&#10;Description automatically generated">
            <a:extLst>
              <a:ext uri="{FF2B5EF4-FFF2-40B4-BE49-F238E27FC236}">
                <a16:creationId xmlns:a16="http://schemas.microsoft.com/office/drawing/2014/main" id="{4319469A-8CE4-4B2D-B6B4-B358647AABB2}"/>
              </a:ext>
            </a:extLst>
          </p:cNvPr>
          <p:cNvPicPr>
            <a:picLocks noChangeAspect="1"/>
          </p:cNvPicPr>
          <p:nvPr/>
        </p:nvPicPr>
        <p:blipFill>
          <a:blip r:embed="rId4"/>
          <a:stretch>
            <a:fillRect/>
          </a:stretch>
        </p:blipFill>
        <p:spPr>
          <a:xfrm>
            <a:off x="6325241" y="3362405"/>
            <a:ext cx="162249" cy="162249"/>
          </a:xfrm>
          <a:prstGeom prst="rect">
            <a:avLst/>
          </a:prstGeom>
        </p:spPr>
      </p:pic>
      <p:pic>
        <p:nvPicPr>
          <p:cNvPr id="85" name="Picture 84" descr="A close up of a logo&#10;&#10;Description automatically generated">
            <a:extLst>
              <a:ext uri="{FF2B5EF4-FFF2-40B4-BE49-F238E27FC236}">
                <a16:creationId xmlns:a16="http://schemas.microsoft.com/office/drawing/2014/main" id="{C89CD811-EE99-437F-AA32-60D5456E961E}"/>
              </a:ext>
            </a:extLst>
          </p:cNvPr>
          <p:cNvPicPr>
            <a:picLocks noChangeAspect="1"/>
          </p:cNvPicPr>
          <p:nvPr/>
        </p:nvPicPr>
        <p:blipFill>
          <a:blip r:embed="rId4"/>
          <a:stretch>
            <a:fillRect/>
          </a:stretch>
        </p:blipFill>
        <p:spPr>
          <a:xfrm>
            <a:off x="6330636" y="2587940"/>
            <a:ext cx="162249" cy="162249"/>
          </a:xfrm>
          <a:prstGeom prst="rect">
            <a:avLst/>
          </a:prstGeom>
        </p:spPr>
      </p:pic>
      <p:pic>
        <p:nvPicPr>
          <p:cNvPr id="86" name="Picture 85" descr="A close up of a logo&#10;&#10;Description automatically generated">
            <a:extLst>
              <a:ext uri="{FF2B5EF4-FFF2-40B4-BE49-F238E27FC236}">
                <a16:creationId xmlns:a16="http://schemas.microsoft.com/office/drawing/2014/main" id="{E9086053-E8A1-48FA-A15B-FCF2E5D05E07}"/>
              </a:ext>
            </a:extLst>
          </p:cNvPr>
          <p:cNvPicPr>
            <a:picLocks noChangeAspect="1"/>
          </p:cNvPicPr>
          <p:nvPr/>
        </p:nvPicPr>
        <p:blipFill>
          <a:blip r:embed="rId4"/>
          <a:stretch>
            <a:fillRect/>
          </a:stretch>
        </p:blipFill>
        <p:spPr>
          <a:xfrm>
            <a:off x="6325241" y="1850040"/>
            <a:ext cx="162249" cy="162249"/>
          </a:xfrm>
          <a:prstGeom prst="rect">
            <a:avLst/>
          </a:prstGeom>
        </p:spPr>
      </p:pic>
      <p:pic>
        <p:nvPicPr>
          <p:cNvPr id="87" name="Picture 86" descr="A close up of a logo&#10;&#10;Description automatically generated">
            <a:extLst>
              <a:ext uri="{FF2B5EF4-FFF2-40B4-BE49-F238E27FC236}">
                <a16:creationId xmlns:a16="http://schemas.microsoft.com/office/drawing/2014/main" id="{886E4473-7647-43DC-BE4C-DB3EF820774B}"/>
              </a:ext>
            </a:extLst>
          </p:cNvPr>
          <p:cNvPicPr>
            <a:picLocks noChangeAspect="1"/>
          </p:cNvPicPr>
          <p:nvPr/>
        </p:nvPicPr>
        <p:blipFill>
          <a:blip r:embed="rId3"/>
          <a:stretch>
            <a:fillRect/>
          </a:stretch>
        </p:blipFill>
        <p:spPr>
          <a:xfrm>
            <a:off x="7075463" y="3307325"/>
            <a:ext cx="253185" cy="253185"/>
          </a:xfrm>
          <a:prstGeom prst="rect">
            <a:avLst/>
          </a:prstGeom>
        </p:spPr>
      </p:pic>
      <p:sp>
        <p:nvSpPr>
          <p:cNvPr id="88" name="Rounded Rectangle 36">
            <a:extLst>
              <a:ext uri="{FF2B5EF4-FFF2-40B4-BE49-F238E27FC236}">
                <a16:creationId xmlns:a16="http://schemas.microsoft.com/office/drawing/2014/main" id="{DBC35F45-3C33-480C-8AEA-327BAEA44360}"/>
              </a:ext>
            </a:extLst>
          </p:cNvPr>
          <p:cNvSpPr/>
          <p:nvPr/>
        </p:nvSpPr>
        <p:spPr>
          <a:xfrm>
            <a:off x="733195" y="5163811"/>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CIAP</a:t>
            </a:r>
          </a:p>
        </p:txBody>
      </p:sp>
      <p:sp>
        <p:nvSpPr>
          <p:cNvPr id="89" name="Rounded Rectangle 36">
            <a:extLst>
              <a:ext uri="{FF2B5EF4-FFF2-40B4-BE49-F238E27FC236}">
                <a16:creationId xmlns:a16="http://schemas.microsoft.com/office/drawing/2014/main" id="{F50ACD4A-DA34-40AF-81C2-6D6E2790D4E1}"/>
              </a:ext>
            </a:extLst>
          </p:cNvPr>
          <p:cNvSpPr/>
          <p:nvPr/>
        </p:nvSpPr>
        <p:spPr>
          <a:xfrm>
            <a:off x="732537" y="5353977"/>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ADA</a:t>
            </a:r>
          </a:p>
        </p:txBody>
      </p:sp>
      <p:sp>
        <p:nvSpPr>
          <p:cNvPr id="90" name="Rounded Rectangle 36">
            <a:extLst>
              <a:ext uri="{FF2B5EF4-FFF2-40B4-BE49-F238E27FC236}">
                <a16:creationId xmlns:a16="http://schemas.microsoft.com/office/drawing/2014/main" id="{978B0A1F-9E5E-48F8-B7B2-D219D16AC6D5}"/>
              </a:ext>
            </a:extLst>
          </p:cNvPr>
          <p:cNvSpPr/>
          <p:nvPr/>
        </p:nvSpPr>
        <p:spPr>
          <a:xfrm>
            <a:off x="724737" y="5548318"/>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CDI</a:t>
            </a:r>
          </a:p>
        </p:txBody>
      </p:sp>
      <p:sp>
        <p:nvSpPr>
          <p:cNvPr id="91" name="TextBox 90">
            <a:extLst>
              <a:ext uri="{FF2B5EF4-FFF2-40B4-BE49-F238E27FC236}">
                <a16:creationId xmlns:a16="http://schemas.microsoft.com/office/drawing/2014/main" id="{72B00154-CEC8-4540-B424-56792DE616C8}"/>
              </a:ext>
            </a:extLst>
          </p:cNvPr>
          <p:cNvSpPr txBox="1"/>
          <p:nvPr/>
        </p:nvSpPr>
        <p:spPr bwMode="auto">
          <a:xfrm>
            <a:off x="6620505" y="2587061"/>
            <a:ext cx="27571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US" sz="900" kern="0" dirty="0"/>
              <a:t>email</a:t>
            </a:r>
            <a:endParaRPr lang="en-US" sz="900" b="0" kern="0" dirty="0">
              <a:solidFill>
                <a:schemeClr val="tx1"/>
              </a:solidFill>
            </a:endParaRPr>
          </a:p>
        </p:txBody>
      </p:sp>
      <p:pic>
        <p:nvPicPr>
          <p:cNvPr id="92" name="Picture 91" descr="A close up of a logo&#10;&#10;Description automatically generated">
            <a:extLst>
              <a:ext uri="{FF2B5EF4-FFF2-40B4-BE49-F238E27FC236}">
                <a16:creationId xmlns:a16="http://schemas.microsoft.com/office/drawing/2014/main" id="{88F4D9B1-0638-4D6D-8001-85B647420C09}"/>
              </a:ext>
            </a:extLst>
          </p:cNvPr>
          <p:cNvPicPr>
            <a:picLocks noChangeAspect="1"/>
          </p:cNvPicPr>
          <p:nvPr/>
        </p:nvPicPr>
        <p:blipFill>
          <a:blip r:embed="rId4"/>
          <a:stretch>
            <a:fillRect/>
          </a:stretch>
        </p:blipFill>
        <p:spPr>
          <a:xfrm>
            <a:off x="7153776" y="2044896"/>
            <a:ext cx="162249" cy="162249"/>
          </a:xfrm>
          <a:prstGeom prst="rect">
            <a:avLst/>
          </a:prstGeom>
        </p:spPr>
      </p:pic>
      <p:pic>
        <p:nvPicPr>
          <p:cNvPr id="93" name="Picture 92" descr="A close up of a logo&#10;&#10;Description automatically generated">
            <a:extLst>
              <a:ext uri="{FF2B5EF4-FFF2-40B4-BE49-F238E27FC236}">
                <a16:creationId xmlns:a16="http://schemas.microsoft.com/office/drawing/2014/main" id="{5393D904-8D7E-435D-8061-40C3AC9FE1DB}"/>
              </a:ext>
            </a:extLst>
          </p:cNvPr>
          <p:cNvPicPr>
            <a:picLocks noChangeAspect="1"/>
          </p:cNvPicPr>
          <p:nvPr/>
        </p:nvPicPr>
        <p:blipFill>
          <a:blip r:embed="rId4"/>
          <a:stretch>
            <a:fillRect/>
          </a:stretch>
        </p:blipFill>
        <p:spPr>
          <a:xfrm>
            <a:off x="7120290" y="3164441"/>
            <a:ext cx="162249" cy="162249"/>
          </a:xfrm>
          <a:prstGeom prst="rect">
            <a:avLst/>
          </a:prstGeom>
          <a:solidFill>
            <a:schemeClr val="tx1"/>
          </a:solidFill>
        </p:spPr>
      </p:pic>
      <p:pic>
        <p:nvPicPr>
          <p:cNvPr id="94" name="Picture 93" descr="A close up of a logo&#10;&#10;Description automatically generated">
            <a:extLst>
              <a:ext uri="{FF2B5EF4-FFF2-40B4-BE49-F238E27FC236}">
                <a16:creationId xmlns:a16="http://schemas.microsoft.com/office/drawing/2014/main" id="{8F2DBFE4-4787-4031-93DA-03F419869BDE}"/>
              </a:ext>
            </a:extLst>
          </p:cNvPr>
          <p:cNvPicPr>
            <a:picLocks noChangeAspect="1"/>
          </p:cNvPicPr>
          <p:nvPr/>
        </p:nvPicPr>
        <p:blipFill>
          <a:blip r:embed="rId4"/>
          <a:stretch>
            <a:fillRect/>
          </a:stretch>
        </p:blipFill>
        <p:spPr>
          <a:xfrm>
            <a:off x="8445813" y="3165167"/>
            <a:ext cx="162249" cy="162249"/>
          </a:xfrm>
          <a:prstGeom prst="rect">
            <a:avLst/>
          </a:prstGeom>
        </p:spPr>
      </p:pic>
      <p:pic>
        <p:nvPicPr>
          <p:cNvPr id="95" name="Picture 94" descr="A close up of a logo&#10;&#10;Description automatically generated">
            <a:extLst>
              <a:ext uri="{FF2B5EF4-FFF2-40B4-BE49-F238E27FC236}">
                <a16:creationId xmlns:a16="http://schemas.microsoft.com/office/drawing/2014/main" id="{D1AB0EDE-4B24-4739-83A2-E9EF8BD3476F}"/>
              </a:ext>
            </a:extLst>
          </p:cNvPr>
          <p:cNvPicPr>
            <a:picLocks noChangeAspect="1"/>
          </p:cNvPicPr>
          <p:nvPr/>
        </p:nvPicPr>
        <p:blipFill>
          <a:blip r:embed="rId4"/>
          <a:stretch>
            <a:fillRect/>
          </a:stretch>
        </p:blipFill>
        <p:spPr>
          <a:xfrm>
            <a:off x="9191229" y="3165167"/>
            <a:ext cx="162249" cy="162249"/>
          </a:xfrm>
          <a:prstGeom prst="rect">
            <a:avLst/>
          </a:prstGeom>
        </p:spPr>
      </p:pic>
      <p:pic>
        <p:nvPicPr>
          <p:cNvPr id="96" name="Picture 95" descr="A close up of a logo&#10;&#10;Description automatically generated">
            <a:extLst>
              <a:ext uri="{FF2B5EF4-FFF2-40B4-BE49-F238E27FC236}">
                <a16:creationId xmlns:a16="http://schemas.microsoft.com/office/drawing/2014/main" id="{DF095088-91BF-4618-9367-B2FF66C1E926}"/>
              </a:ext>
            </a:extLst>
          </p:cNvPr>
          <p:cNvPicPr>
            <a:picLocks noChangeAspect="1"/>
          </p:cNvPicPr>
          <p:nvPr/>
        </p:nvPicPr>
        <p:blipFill>
          <a:blip r:embed="rId4"/>
          <a:stretch>
            <a:fillRect/>
          </a:stretch>
        </p:blipFill>
        <p:spPr>
          <a:xfrm>
            <a:off x="10106249" y="3165167"/>
            <a:ext cx="162249" cy="1622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4A7F0F06-03A4-43F8-9870-82F9EB42434B}"/>
              </a:ext>
            </a:extLst>
          </p:cNvPr>
          <p:cNvPicPr>
            <a:picLocks noChangeAspect="1"/>
          </p:cNvPicPr>
          <p:nvPr/>
        </p:nvPicPr>
        <p:blipFill>
          <a:blip r:embed="rId4"/>
          <a:stretch>
            <a:fillRect/>
          </a:stretch>
        </p:blipFill>
        <p:spPr>
          <a:xfrm>
            <a:off x="8459461" y="2031286"/>
            <a:ext cx="162249" cy="162249"/>
          </a:xfrm>
          <a:prstGeom prst="rect">
            <a:avLst/>
          </a:prstGeom>
        </p:spPr>
      </p:pic>
      <p:pic>
        <p:nvPicPr>
          <p:cNvPr id="98" name="Picture 97" descr="A close up of a logo&#10;&#10;Description automatically generated">
            <a:extLst>
              <a:ext uri="{FF2B5EF4-FFF2-40B4-BE49-F238E27FC236}">
                <a16:creationId xmlns:a16="http://schemas.microsoft.com/office/drawing/2014/main" id="{DC24F23B-AA5D-4624-962B-588F6AE963BC}"/>
              </a:ext>
            </a:extLst>
          </p:cNvPr>
          <p:cNvPicPr>
            <a:picLocks noChangeAspect="1"/>
          </p:cNvPicPr>
          <p:nvPr/>
        </p:nvPicPr>
        <p:blipFill>
          <a:blip r:embed="rId4"/>
          <a:stretch>
            <a:fillRect/>
          </a:stretch>
        </p:blipFill>
        <p:spPr>
          <a:xfrm>
            <a:off x="10106249" y="2041203"/>
            <a:ext cx="162249" cy="162249"/>
          </a:xfrm>
          <a:prstGeom prst="rect">
            <a:avLst/>
          </a:prstGeom>
        </p:spPr>
      </p:pic>
      <p:pic>
        <p:nvPicPr>
          <p:cNvPr id="99" name="Picture 98" descr="A close up of a logo&#10;&#10;Description automatically generated">
            <a:extLst>
              <a:ext uri="{FF2B5EF4-FFF2-40B4-BE49-F238E27FC236}">
                <a16:creationId xmlns:a16="http://schemas.microsoft.com/office/drawing/2014/main" id="{52B36B83-BA48-40A2-AC7B-9FBC4A626EE7}"/>
              </a:ext>
            </a:extLst>
          </p:cNvPr>
          <p:cNvPicPr>
            <a:picLocks noChangeAspect="1"/>
          </p:cNvPicPr>
          <p:nvPr/>
        </p:nvPicPr>
        <p:blipFill>
          <a:blip r:embed="rId4"/>
          <a:stretch>
            <a:fillRect/>
          </a:stretch>
        </p:blipFill>
        <p:spPr>
          <a:xfrm>
            <a:off x="8445813" y="3371054"/>
            <a:ext cx="162249" cy="162249"/>
          </a:xfrm>
          <a:prstGeom prst="rect">
            <a:avLst/>
          </a:prstGeom>
        </p:spPr>
      </p:pic>
      <p:pic>
        <p:nvPicPr>
          <p:cNvPr id="100" name="Picture 99" descr="A close up of a logo&#10;&#10;Description automatically generated">
            <a:extLst>
              <a:ext uri="{FF2B5EF4-FFF2-40B4-BE49-F238E27FC236}">
                <a16:creationId xmlns:a16="http://schemas.microsoft.com/office/drawing/2014/main" id="{1888AA3B-373F-4F82-81BC-5A51E501E845}"/>
              </a:ext>
            </a:extLst>
          </p:cNvPr>
          <p:cNvPicPr>
            <a:picLocks noChangeAspect="1"/>
          </p:cNvPicPr>
          <p:nvPr/>
        </p:nvPicPr>
        <p:blipFill>
          <a:blip r:embed="rId4"/>
          <a:stretch>
            <a:fillRect/>
          </a:stretch>
        </p:blipFill>
        <p:spPr>
          <a:xfrm>
            <a:off x="9187049" y="3371054"/>
            <a:ext cx="162249" cy="1622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D0D1C31F-1D2E-4AEF-80AC-D6E9C68A6585}"/>
              </a:ext>
            </a:extLst>
          </p:cNvPr>
          <p:cNvPicPr>
            <a:picLocks noChangeAspect="1"/>
          </p:cNvPicPr>
          <p:nvPr/>
        </p:nvPicPr>
        <p:blipFill>
          <a:blip r:embed="rId4"/>
          <a:stretch>
            <a:fillRect/>
          </a:stretch>
        </p:blipFill>
        <p:spPr>
          <a:xfrm>
            <a:off x="3516991" y="3174347"/>
            <a:ext cx="162249" cy="162249"/>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DB1D544C-31E2-44F0-84DA-148F2459E91C}"/>
              </a:ext>
            </a:extLst>
          </p:cNvPr>
          <p:cNvPicPr>
            <a:picLocks noChangeAspect="1"/>
          </p:cNvPicPr>
          <p:nvPr/>
        </p:nvPicPr>
        <p:blipFill>
          <a:blip r:embed="rId3"/>
          <a:stretch>
            <a:fillRect/>
          </a:stretch>
        </p:blipFill>
        <p:spPr>
          <a:xfrm>
            <a:off x="7356048" y="3303827"/>
            <a:ext cx="253185" cy="253185"/>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C497C768-94FD-4DDC-A0DB-1FAF95C55066}"/>
              </a:ext>
            </a:extLst>
          </p:cNvPr>
          <p:cNvPicPr>
            <a:picLocks noChangeAspect="1"/>
          </p:cNvPicPr>
          <p:nvPr/>
        </p:nvPicPr>
        <p:blipFill>
          <a:blip r:embed="rId3"/>
          <a:stretch>
            <a:fillRect/>
          </a:stretch>
        </p:blipFill>
        <p:spPr>
          <a:xfrm>
            <a:off x="7359156" y="3112034"/>
            <a:ext cx="253185" cy="253185"/>
          </a:xfrm>
          <a:prstGeom prst="rect">
            <a:avLst/>
          </a:prstGeom>
        </p:spPr>
      </p:pic>
      <p:sp>
        <p:nvSpPr>
          <p:cNvPr id="104" name="Rounded Rectangle 36">
            <a:extLst>
              <a:ext uri="{FF2B5EF4-FFF2-40B4-BE49-F238E27FC236}">
                <a16:creationId xmlns:a16="http://schemas.microsoft.com/office/drawing/2014/main" id="{13A3BE7E-07C4-4C5A-A811-7AFAE83EA70F}"/>
              </a:ext>
            </a:extLst>
          </p:cNvPr>
          <p:cNvSpPr/>
          <p:nvPr/>
        </p:nvSpPr>
        <p:spPr>
          <a:xfrm>
            <a:off x="739867" y="3749968"/>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MITS (CSS) / SPIPE / DIS (CRIS)</a:t>
            </a:r>
          </a:p>
        </p:txBody>
      </p:sp>
      <p:sp>
        <p:nvSpPr>
          <p:cNvPr id="105" name="Rounded Rectangle 36">
            <a:extLst>
              <a:ext uri="{FF2B5EF4-FFF2-40B4-BE49-F238E27FC236}">
                <a16:creationId xmlns:a16="http://schemas.microsoft.com/office/drawing/2014/main" id="{0CCB4B09-D6FD-4BA5-BD83-125BAD27BF2E}"/>
              </a:ext>
            </a:extLst>
          </p:cNvPr>
          <p:cNvSpPr/>
          <p:nvPr/>
        </p:nvSpPr>
        <p:spPr>
          <a:xfrm>
            <a:off x="748439" y="3942641"/>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GIS</a:t>
            </a:r>
          </a:p>
        </p:txBody>
      </p:sp>
      <p:sp>
        <p:nvSpPr>
          <p:cNvPr id="106" name="Rounded Rectangle 36">
            <a:extLst>
              <a:ext uri="{FF2B5EF4-FFF2-40B4-BE49-F238E27FC236}">
                <a16:creationId xmlns:a16="http://schemas.microsoft.com/office/drawing/2014/main" id="{9446ADA9-8DCD-475C-B7A3-3353B1B5674D}"/>
              </a:ext>
            </a:extLst>
          </p:cNvPr>
          <p:cNvSpPr/>
          <p:nvPr/>
        </p:nvSpPr>
        <p:spPr>
          <a:xfrm>
            <a:off x="740678" y="5737234"/>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CCAE</a:t>
            </a:r>
          </a:p>
        </p:txBody>
      </p:sp>
      <p:sp>
        <p:nvSpPr>
          <p:cNvPr id="107" name="Rounded Rectangle 36">
            <a:extLst>
              <a:ext uri="{FF2B5EF4-FFF2-40B4-BE49-F238E27FC236}">
                <a16:creationId xmlns:a16="http://schemas.microsoft.com/office/drawing/2014/main" id="{BE1DEBE0-E79F-40E7-B67E-1EE89E11E73C}"/>
              </a:ext>
            </a:extLst>
          </p:cNvPr>
          <p:cNvSpPr/>
          <p:nvPr/>
        </p:nvSpPr>
        <p:spPr>
          <a:xfrm>
            <a:off x="744402" y="5930985"/>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CSS (Revenue) Data Warehouse</a:t>
            </a:r>
          </a:p>
        </p:txBody>
      </p:sp>
      <p:sp>
        <p:nvSpPr>
          <p:cNvPr id="108" name="Rounded Rectangle 36">
            <a:extLst>
              <a:ext uri="{FF2B5EF4-FFF2-40B4-BE49-F238E27FC236}">
                <a16:creationId xmlns:a16="http://schemas.microsoft.com/office/drawing/2014/main" id="{18FD43D1-8FE2-4577-BCBF-592813BFECA2}"/>
              </a:ext>
            </a:extLst>
          </p:cNvPr>
          <p:cNvSpPr/>
          <p:nvPr/>
        </p:nvSpPr>
        <p:spPr>
          <a:xfrm>
            <a:off x="734282" y="6114483"/>
            <a:ext cx="10905600" cy="161980"/>
          </a:xfrm>
          <a:prstGeom prst="roundRect">
            <a:avLst>
              <a:gd name="adj" fmla="val 5913"/>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CSQ / Trends</a:t>
            </a:r>
          </a:p>
        </p:txBody>
      </p:sp>
      <p:sp>
        <p:nvSpPr>
          <p:cNvPr id="109" name="TextBox 108">
            <a:extLst>
              <a:ext uri="{FF2B5EF4-FFF2-40B4-BE49-F238E27FC236}">
                <a16:creationId xmlns:a16="http://schemas.microsoft.com/office/drawing/2014/main" id="{A1B5A350-82BF-4860-A176-599C35B4B569}"/>
              </a:ext>
            </a:extLst>
          </p:cNvPr>
          <p:cNvSpPr txBox="1"/>
          <p:nvPr/>
        </p:nvSpPr>
        <p:spPr bwMode="auto">
          <a:xfrm rot="16200000">
            <a:off x="-5760" y="5367167"/>
            <a:ext cx="952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ctr">
              <a:buClr>
                <a:schemeClr val="tx1"/>
              </a:buClr>
            </a:pPr>
            <a:r>
              <a:rPr lang="en-US" sz="1050" b="1" kern="0" dirty="0">
                <a:solidFill>
                  <a:srgbClr val="000000"/>
                </a:solidFill>
                <a:latin typeface="+mn-lt"/>
                <a:ea typeface="+mn-ea"/>
              </a:rPr>
              <a:t>Customer</a:t>
            </a:r>
          </a:p>
          <a:p>
            <a:pPr algn="ctr">
              <a:buClr>
                <a:schemeClr val="tx1"/>
              </a:buClr>
            </a:pPr>
            <a:r>
              <a:rPr lang="en-US" sz="1050" b="1" kern="0" dirty="0">
                <a:solidFill>
                  <a:srgbClr val="000000"/>
                </a:solidFill>
                <a:latin typeface="+mn-lt"/>
                <a:ea typeface="+mn-ea"/>
              </a:rPr>
              <a:t>Data </a:t>
            </a:r>
            <a:r>
              <a:rPr lang="en-US" sz="1050" b="1" kern="0" dirty="0">
                <a:solidFill>
                  <a:srgbClr val="000000"/>
                </a:solidFill>
              </a:rPr>
              <a:t>Platforms</a:t>
            </a:r>
          </a:p>
        </p:txBody>
      </p:sp>
      <p:sp>
        <p:nvSpPr>
          <p:cNvPr id="110" name="Rounded Rectangle 36">
            <a:extLst>
              <a:ext uri="{FF2B5EF4-FFF2-40B4-BE49-F238E27FC236}">
                <a16:creationId xmlns:a16="http://schemas.microsoft.com/office/drawing/2014/main" id="{15E89EE8-AF03-472E-A2D0-B91EE32938C0}"/>
              </a:ext>
            </a:extLst>
          </p:cNvPr>
          <p:cNvSpPr/>
          <p:nvPr/>
        </p:nvSpPr>
        <p:spPr>
          <a:xfrm>
            <a:off x="724737" y="4970110"/>
            <a:ext cx="10905600" cy="161980"/>
          </a:xfrm>
          <a:prstGeom prst="roundRect">
            <a:avLst>
              <a:gd name="adj" fmla="val 5913"/>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733" dirty="0">
                <a:solidFill>
                  <a:schemeClr val="tx1"/>
                </a:solidFill>
              </a:rPr>
              <a:t>CEMP 3</a:t>
            </a:r>
            <a:r>
              <a:rPr lang="en-IN" sz="733" baseline="30000" dirty="0">
                <a:solidFill>
                  <a:schemeClr val="tx1"/>
                </a:solidFill>
              </a:rPr>
              <a:t>rd</a:t>
            </a:r>
            <a:r>
              <a:rPr lang="en-IN" sz="733" dirty="0">
                <a:solidFill>
                  <a:schemeClr val="tx1"/>
                </a:solidFill>
              </a:rPr>
              <a:t> Party (Uplight / O-Power)</a:t>
            </a:r>
          </a:p>
        </p:txBody>
      </p:sp>
      <p:pic>
        <p:nvPicPr>
          <p:cNvPr id="111" name="Picture 110" descr="A close up of a logo&#10;&#10;Description automatically generated">
            <a:extLst>
              <a:ext uri="{FF2B5EF4-FFF2-40B4-BE49-F238E27FC236}">
                <a16:creationId xmlns:a16="http://schemas.microsoft.com/office/drawing/2014/main" id="{7762E069-32C0-4698-A2E7-5E2E5F1B01C2}"/>
              </a:ext>
            </a:extLst>
          </p:cNvPr>
          <p:cNvPicPr>
            <a:picLocks noChangeAspect="1"/>
          </p:cNvPicPr>
          <p:nvPr/>
        </p:nvPicPr>
        <p:blipFill>
          <a:blip r:embed="rId4"/>
          <a:stretch>
            <a:fillRect/>
          </a:stretch>
        </p:blipFill>
        <p:spPr>
          <a:xfrm>
            <a:off x="10106249" y="3361451"/>
            <a:ext cx="162249" cy="16224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E1651350-85BF-4DEF-8BC8-AC1B6AB7670B}"/>
              </a:ext>
            </a:extLst>
          </p:cNvPr>
          <p:cNvPicPr>
            <a:picLocks noChangeAspect="1"/>
          </p:cNvPicPr>
          <p:nvPr/>
        </p:nvPicPr>
        <p:blipFill>
          <a:blip r:embed="rId4"/>
          <a:stretch>
            <a:fillRect/>
          </a:stretch>
        </p:blipFill>
        <p:spPr>
          <a:xfrm>
            <a:off x="7120276" y="2967142"/>
            <a:ext cx="162249" cy="162249"/>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F3BBB0AA-559B-42C6-B7F1-8921AFFF4E83}"/>
              </a:ext>
            </a:extLst>
          </p:cNvPr>
          <p:cNvPicPr>
            <a:picLocks noChangeAspect="1"/>
          </p:cNvPicPr>
          <p:nvPr/>
        </p:nvPicPr>
        <p:blipFill>
          <a:blip r:embed="rId4"/>
          <a:stretch>
            <a:fillRect/>
          </a:stretch>
        </p:blipFill>
        <p:spPr>
          <a:xfrm>
            <a:off x="8439893" y="2972418"/>
            <a:ext cx="162249" cy="162249"/>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525C2268-CBCB-404B-93B6-0352BE696CC8}"/>
              </a:ext>
            </a:extLst>
          </p:cNvPr>
          <p:cNvPicPr>
            <a:picLocks noChangeAspect="1"/>
          </p:cNvPicPr>
          <p:nvPr/>
        </p:nvPicPr>
        <p:blipFill>
          <a:blip r:embed="rId4"/>
          <a:stretch>
            <a:fillRect/>
          </a:stretch>
        </p:blipFill>
        <p:spPr>
          <a:xfrm>
            <a:off x="10106249" y="2972418"/>
            <a:ext cx="162249" cy="162249"/>
          </a:xfrm>
          <a:prstGeom prst="rect">
            <a:avLst/>
          </a:prstGeom>
        </p:spPr>
      </p:pic>
      <p:pic>
        <p:nvPicPr>
          <p:cNvPr id="115" name="Picture 114" descr="A close up of a logo&#10;&#10;Description automatically generated">
            <a:extLst>
              <a:ext uri="{FF2B5EF4-FFF2-40B4-BE49-F238E27FC236}">
                <a16:creationId xmlns:a16="http://schemas.microsoft.com/office/drawing/2014/main" id="{D3C54B58-7813-4BE4-BF18-7C33CC71C7A8}"/>
              </a:ext>
            </a:extLst>
          </p:cNvPr>
          <p:cNvPicPr>
            <a:picLocks noChangeAspect="1"/>
          </p:cNvPicPr>
          <p:nvPr/>
        </p:nvPicPr>
        <p:blipFill>
          <a:blip r:embed="rId4"/>
          <a:stretch>
            <a:fillRect/>
          </a:stretch>
        </p:blipFill>
        <p:spPr>
          <a:xfrm>
            <a:off x="8451345" y="3746285"/>
            <a:ext cx="162249" cy="162249"/>
          </a:xfrm>
          <a:prstGeom prst="rect">
            <a:avLst/>
          </a:prstGeom>
        </p:spPr>
      </p:pic>
      <p:pic>
        <p:nvPicPr>
          <p:cNvPr id="116" name="Picture 115" descr="A close up of a logo&#10;&#10;Description automatically generated">
            <a:extLst>
              <a:ext uri="{FF2B5EF4-FFF2-40B4-BE49-F238E27FC236}">
                <a16:creationId xmlns:a16="http://schemas.microsoft.com/office/drawing/2014/main" id="{EE3E8340-1592-445B-98D0-1AAEF1E7836D}"/>
              </a:ext>
            </a:extLst>
          </p:cNvPr>
          <p:cNvPicPr>
            <a:picLocks noChangeAspect="1"/>
          </p:cNvPicPr>
          <p:nvPr/>
        </p:nvPicPr>
        <p:blipFill>
          <a:blip r:embed="rId4"/>
          <a:stretch>
            <a:fillRect/>
          </a:stretch>
        </p:blipFill>
        <p:spPr>
          <a:xfrm>
            <a:off x="8458898" y="3962927"/>
            <a:ext cx="162249" cy="162249"/>
          </a:xfrm>
          <a:prstGeom prst="rect">
            <a:avLst/>
          </a:prstGeom>
        </p:spPr>
      </p:pic>
      <p:pic>
        <p:nvPicPr>
          <p:cNvPr id="117" name="Picture 116" descr="A close up of a logo&#10;&#10;Description automatically generated">
            <a:extLst>
              <a:ext uri="{FF2B5EF4-FFF2-40B4-BE49-F238E27FC236}">
                <a16:creationId xmlns:a16="http://schemas.microsoft.com/office/drawing/2014/main" id="{F2A7A53C-BE57-4709-A9E3-988386831439}"/>
              </a:ext>
            </a:extLst>
          </p:cNvPr>
          <p:cNvPicPr>
            <a:picLocks noChangeAspect="1"/>
          </p:cNvPicPr>
          <p:nvPr/>
        </p:nvPicPr>
        <p:blipFill>
          <a:blip r:embed="rId4"/>
          <a:stretch>
            <a:fillRect/>
          </a:stretch>
        </p:blipFill>
        <p:spPr>
          <a:xfrm>
            <a:off x="8455377" y="4152786"/>
            <a:ext cx="162249" cy="162249"/>
          </a:xfrm>
          <a:prstGeom prst="rect">
            <a:avLst/>
          </a:prstGeom>
        </p:spPr>
      </p:pic>
      <p:pic>
        <p:nvPicPr>
          <p:cNvPr id="118" name="Picture 117" descr="A close up of a logo&#10;&#10;Description automatically generated">
            <a:extLst>
              <a:ext uri="{FF2B5EF4-FFF2-40B4-BE49-F238E27FC236}">
                <a16:creationId xmlns:a16="http://schemas.microsoft.com/office/drawing/2014/main" id="{D6EEB28E-B796-4614-BAF8-1769B65140E7}"/>
              </a:ext>
            </a:extLst>
          </p:cNvPr>
          <p:cNvPicPr>
            <a:picLocks noChangeAspect="1"/>
          </p:cNvPicPr>
          <p:nvPr/>
        </p:nvPicPr>
        <p:blipFill>
          <a:blip r:embed="rId4"/>
          <a:stretch>
            <a:fillRect/>
          </a:stretch>
        </p:blipFill>
        <p:spPr>
          <a:xfrm>
            <a:off x="5474274" y="3930386"/>
            <a:ext cx="162249" cy="162249"/>
          </a:xfrm>
          <a:prstGeom prst="rect">
            <a:avLst/>
          </a:prstGeom>
        </p:spPr>
      </p:pic>
      <p:pic>
        <p:nvPicPr>
          <p:cNvPr id="119" name="Picture 118" descr="A close up of a logo&#10;&#10;Description automatically generated">
            <a:extLst>
              <a:ext uri="{FF2B5EF4-FFF2-40B4-BE49-F238E27FC236}">
                <a16:creationId xmlns:a16="http://schemas.microsoft.com/office/drawing/2014/main" id="{538C204B-EB9F-4681-A633-CBE0ED545DDB}"/>
              </a:ext>
            </a:extLst>
          </p:cNvPr>
          <p:cNvPicPr>
            <a:picLocks noChangeAspect="1"/>
          </p:cNvPicPr>
          <p:nvPr/>
        </p:nvPicPr>
        <p:blipFill>
          <a:blip r:embed="rId4"/>
          <a:stretch>
            <a:fillRect/>
          </a:stretch>
        </p:blipFill>
        <p:spPr>
          <a:xfrm>
            <a:off x="7133988" y="6529373"/>
            <a:ext cx="162249" cy="162249"/>
          </a:xfrm>
          <a:prstGeom prst="rect">
            <a:avLst/>
          </a:prstGeom>
          <a:solidFill>
            <a:schemeClr val="tx1"/>
          </a:solidFill>
        </p:spPr>
      </p:pic>
      <p:sp>
        <p:nvSpPr>
          <p:cNvPr id="120" name="TextBox 119">
            <a:extLst>
              <a:ext uri="{FF2B5EF4-FFF2-40B4-BE49-F238E27FC236}">
                <a16:creationId xmlns:a16="http://schemas.microsoft.com/office/drawing/2014/main" id="{3CC0343F-88B7-4FD5-A513-1435B3D9949B}"/>
              </a:ext>
            </a:extLst>
          </p:cNvPr>
          <p:cNvSpPr txBox="1"/>
          <p:nvPr/>
        </p:nvSpPr>
        <p:spPr>
          <a:xfrm>
            <a:off x="7382134" y="6542834"/>
            <a:ext cx="1548501" cy="153888"/>
          </a:xfrm>
          <a:prstGeom prst="rect">
            <a:avLst/>
          </a:prstGeom>
          <a:noFill/>
        </p:spPr>
        <p:txBody>
          <a:bodyPr wrap="none" lIns="0" tIns="0" rIns="0" bIns="0" rtlCol="0">
            <a:spAutoFit/>
          </a:bodyPr>
          <a:lstStyle/>
          <a:p>
            <a:pPr algn="l"/>
            <a:r>
              <a:rPr lang="en-GB" sz="1000" dirty="0"/>
              <a:t>No Explicit Master / Implied</a:t>
            </a:r>
          </a:p>
        </p:txBody>
      </p:sp>
      <p:sp>
        <p:nvSpPr>
          <p:cNvPr id="121" name="Rectangle 120">
            <a:extLst>
              <a:ext uri="{FF2B5EF4-FFF2-40B4-BE49-F238E27FC236}">
                <a16:creationId xmlns:a16="http://schemas.microsoft.com/office/drawing/2014/main" id="{0F1DA06C-1746-4162-A69C-500B986B534D}"/>
              </a:ext>
            </a:extLst>
          </p:cNvPr>
          <p:cNvSpPr/>
          <p:nvPr/>
        </p:nvSpPr>
        <p:spPr bwMode="auto">
          <a:xfrm>
            <a:off x="308063" y="4929578"/>
            <a:ext cx="11329965" cy="1369086"/>
          </a:xfrm>
          <a:prstGeom prst="rect">
            <a:avLst/>
          </a:prstGeom>
          <a:noFill/>
          <a:ln w="28575" cap="flat" cmpd="sng" algn="ctr">
            <a:solidFill>
              <a:srgbClr val="3366CC"/>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a:solidFill>
                <a:schemeClr val="bg1"/>
              </a:solidFill>
              <a:latin typeface="+mn-lt"/>
              <a:cs typeface="Arial"/>
            </a:endParaRPr>
          </a:p>
        </p:txBody>
      </p:sp>
      <p:sp>
        <p:nvSpPr>
          <p:cNvPr id="122" name="Rounded Rectangle 175">
            <a:extLst>
              <a:ext uri="{FF2B5EF4-FFF2-40B4-BE49-F238E27FC236}">
                <a16:creationId xmlns:a16="http://schemas.microsoft.com/office/drawing/2014/main" id="{C8BD2EB7-6F91-44D6-984C-46AAF292F345}"/>
              </a:ext>
            </a:extLst>
          </p:cNvPr>
          <p:cNvSpPr/>
          <p:nvPr/>
        </p:nvSpPr>
        <p:spPr bwMode="auto">
          <a:xfrm>
            <a:off x="10735848" y="611954"/>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3" name="Rounded Rectangle 175">
            <a:extLst>
              <a:ext uri="{FF2B5EF4-FFF2-40B4-BE49-F238E27FC236}">
                <a16:creationId xmlns:a16="http://schemas.microsoft.com/office/drawing/2014/main" id="{AFD0A859-C1DD-44D7-A86E-C2C7FD827172}"/>
              </a:ext>
            </a:extLst>
          </p:cNvPr>
          <p:cNvSpPr/>
          <p:nvPr/>
        </p:nvSpPr>
        <p:spPr bwMode="auto">
          <a:xfrm>
            <a:off x="9797604" y="602672"/>
            <a:ext cx="876321" cy="569391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4" name="Rounded Rectangle 175">
            <a:extLst>
              <a:ext uri="{FF2B5EF4-FFF2-40B4-BE49-F238E27FC236}">
                <a16:creationId xmlns:a16="http://schemas.microsoft.com/office/drawing/2014/main" id="{E7787AF1-469C-464F-A3CD-A1936CBD5321}"/>
              </a:ext>
            </a:extLst>
          </p:cNvPr>
          <p:cNvSpPr/>
          <p:nvPr/>
        </p:nvSpPr>
        <p:spPr bwMode="auto">
          <a:xfrm>
            <a:off x="8877832" y="611955"/>
            <a:ext cx="876321" cy="568495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5" name="Rounded Rectangle 175">
            <a:extLst>
              <a:ext uri="{FF2B5EF4-FFF2-40B4-BE49-F238E27FC236}">
                <a16:creationId xmlns:a16="http://schemas.microsoft.com/office/drawing/2014/main" id="{C571A6F9-4FC8-45B1-B0AA-75A02332E113}"/>
              </a:ext>
            </a:extLst>
          </p:cNvPr>
          <p:cNvSpPr/>
          <p:nvPr/>
        </p:nvSpPr>
        <p:spPr bwMode="auto">
          <a:xfrm>
            <a:off x="7943398" y="611955"/>
            <a:ext cx="876321" cy="5684955"/>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26" name="Rounded Rectangle 175">
            <a:extLst>
              <a:ext uri="{FF2B5EF4-FFF2-40B4-BE49-F238E27FC236}">
                <a16:creationId xmlns:a16="http://schemas.microsoft.com/office/drawing/2014/main" id="{FACCAD12-F97F-47A1-B03E-E6154E316BA4}"/>
              </a:ext>
            </a:extLst>
          </p:cNvPr>
          <p:cNvSpPr/>
          <p:nvPr/>
        </p:nvSpPr>
        <p:spPr bwMode="auto">
          <a:xfrm>
            <a:off x="7010143" y="612372"/>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cxnSp>
        <p:nvCxnSpPr>
          <p:cNvPr id="127" name="Straight Arrow Connector 126">
            <a:extLst>
              <a:ext uri="{FF2B5EF4-FFF2-40B4-BE49-F238E27FC236}">
                <a16:creationId xmlns:a16="http://schemas.microsoft.com/office/drawing/2014/main" id="{A27497E5-222B-4380-9B99-3C94C1B944B7}"/>
              </a:ext>
            </a:extLst>
          </p:cNvPr>
          <p:cNvCxnSpPr>
            <a:cxnSpLocks/>
          </p:cNvCxnSpPr>
          <p:nvPr/>
        </p:nvCxnSpPr>
        <p:spPr bwMode="auto">
          <a:xfrm flipV="1">
            <a:off x="4054479" y="3387578"/>
            <a:ext cx="0" cy="2774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28" name="Picture 127" descr="A close up of a logo&#10;&#10;Description automatically generated">
            <a:extLst>
              <a:ext uri="{FF2B5EF4-FFF2-40B4-BE49-F238E27FC236}">
                <a16:creationId xmlns:a16="http://schemas.microsoft.com/office/drawing/2014/main" id="{B6FC5B8E-0578-4D58-B34D-0ED3915CFEEB}"/>
              </a:ext>
            </a:extLst>
          </p:cNvPr>
          <p:cNvPicPr>
            <a:picLocks noChangeAspect="1"/>
          </p:cNvPicPr>
          <p:nvPr/>
        </p:nvPicPr>
        <p:blipFill>
          <a:blip r:embed="rId4"/>
          <a:stretch>
            <a:fillRect/>
          </a:stretch>
        </p:blipFill>
        <p:spPr>
          <a:xfrm>
            <a:off x="6325241" y="4122349"/>
            <a:ext cx="162249" cy="162249"/>
          </a:xfrm>
          <a:prstGeom prst="rect">
            <a:avLst/>
          </a:prstGeom>
        </p:spPr>
      </p:pic>
      <p:pic>
        <p:nvPicPr>
          <p:cNvPr id="129" name="Picture 128" descr="A close up of a logo&#10;&#10;Description automatically generated">
            <a:extLst>
              <a:ext uri="{FF2B5EF4-FFF2-40B4-BE49-F238E27FC236}">
                <a16:creationId xmlns:a16="http://schemas.microsoft.com/office/drawing/2014/main" id="{9CD1A497-FF85-462D-9DE7-DD8DDA6F93F7}"/>
              </a:ext>
            </a:extLst>
          </p:cNvPr>
          <p:cNvPicPr>
            <a:picLocks noChangeAspect="1"/>
          </p:cNvPicPr>
          <p:nvPr/>
        </p:nvPicPr>
        <p:blipFill>
          <a:blip r:embed="rId4"/>
          <a:stretch>
            <a:fillRect/>
          </a:stretch>
        </p:blipFill>
        <p:spPr>
          <a:xfrm>
            <a:off x="6325241" y="4336170"/>
            <a:ext cx="162249" cy="162249"/>
          </a:xfrm>
          <a:prstGeom prst="rect">
            <a:avLst/>
          </a:prstGeom>
        </p:spPr>
      </p:pic>
      <p:cxnSp>
        <p:nvCxnSpPr>
          <p:cNvPr id="130" name="Straight Arrow Connector 129">
            <a:extLst>
              <a:ext uri="{FF2B5EF4-FFF2-40B4-BE49-F238E27FC236}">
                <a16:creationId xmlns:a16="http://schemas.microsoft.com/office/drawing/2014/main" id="{4BF66804-FAB6-459A-8A21-560CB0317D1C}"/>
              </a:ext>
            </a:extLst>
          </p:cNvPr>
          <p:cNvCxnSpPr>
            <a:cxnSpLocks/>
          </p:cNvCxnSpPr>
          <p:nvPr/>
        </p:nvCxnSpPr>
        <p:spPr bwMode="auto">
          <a:xfrm flipV="1">
            <a:off x="6609254" y="2763551"/>
            <a:ext cx="9083" cy="299126"/>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9517C692-97AD-421F-B4A5-3C3A829289DB}"/>
              </a:ext>
            </a:extLst>
          </p:cNvPr>
          <p:cNvCxnSpPr>
            <a:cxnSpLocks/>
          </p:cNvCxnSpPr>
          <p:nvPr/>
        </p:nvCxnSpPr>
        <p:spPr bwMode="auto">
          <a:xfrm>
            <a:off x="7827107" y="2837218"/>
            <a:ext cx="0" cy="48370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A2E2DE75-4786-4FB7-A203-353142E575A3}"/>
              </a:ext>
            </a:extLst>
          </p:cNvPr>
          <p:cNvCxnSpPr>
            <a:cxnSpLocks/>
          </p:cNvCxnSpPr>
          <p:nvPr/>
        </p:nvCxnSpPr>
        <p:spPr bwMode="auto">
          <a:xfrm>
            <a:off x="7741990" y="2840774"/>
            <a:ext cx="12534" cy="682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A9CD88C7-F2E2-4909-B352-A14FDF093F70}"/>
              </a:ext>
            </a:extLst>
          </p:cNvPr>
          <p:cNvCxnSpPr>
            <a:cxnSpLocks/>
          </p:cNvCxnSpPr>
          <p:nvPr/>
        </p:nvCxnSpPr>
        <p:spPr bwMode="auto">
          <a:xfrm flipV="1">
            <a:off x="7654437" y="2781479"/>
            <a:ext cx="0" cy="47871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89F31594-B719-47CC-B8A3-1626F4CB861A}"/>
              </a:ext>
            </a:extLst>
          </p:cNvPr>
          <p:cNvCxnSpPr>
            <a:cxnSpLocks/>
          </p:cNvCxnSpPr>
          <p:nvPr/>
        </p:nvCxnSpPr>
        <p:spPr bwMode="auto">
          <a:xfrm flipV="1">
            <a:off x="7581499" y="2780206"/>
            <a:ext cx="0" cy="69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643E6C16-468E-455B-A4A6-49C2B6C5F0BE}"/>
              </a:ext>
            </a:extLst>
          </p:cNvPr>
          <p:cNvCxnSpPr>
            <a:cxnSpLocks/>
          </p:cNvCxnSpPr>
          <p:nvPr/>
        </p:nvCxnSpPr>
        <p:spPr bwMode="auto">
          <a:xfrm flipV="1">
            <a:off x="7842068" y="3425109"/>
            <a:ext cx="0" cy="23987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C8394451-36D7-4FAC-8416-35142B990C31}"/>
              </a:ext>
            </a:extLst>
          </p:cNvPr>
          <p:cNvCxnSpPr>
            <a:cxnSpLocks/>
          </p:cNvCxnSpPr>
          <p:nvPr/>
        </p:nvCxnSpPr>
        <p:spPr bwMode="auto">
          <a:xfrm>
            <a:off x="7670595" y="3450939"/>
            <a:ext cx="0" cy="2940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97B8AD7B-1870-4B73-9CF6-51EB3E961168}"/>
              </a:ext>
            </a:extLst>
          </p:cNvPr>
          <p:cNvCxnSpPr>
            <a:cxnSpLocks/>
          </p:cNvCxnSpPr>
          <p:nvPr/>
        </p:nvCxnSpPr>
        <p:spPr bwMode="auto">
          <a:xfrm flipV="1">
            <a:off x="7295528" y="2767238"/>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4A61C939-AFF8-4CA9-B156-8465036B7ED0}"/>
              </a:ext>
            </a:extLst>
          </p:cNvPr>
          <p:cNvCxnSpPr>
            <a:cxnSpLocks/>
          </p:cNvCxnSpPr>
          <p:nvPr/>
        </p:nvCxnSpPr>
        <p:spPr bwMode="auto">
          <a:xfrm>
            <a:off x="7407074" y="3495809"/>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108FE32E-D33D-4421-92F8-AE9B53A3D522}"/>
              </a:ext>
            </a:extLst>
          </p:cNvPr>
          <p:cNvCxnSpPr>
            <a:cxnSpLocks/>
          </p:cNvCxnSpPr>
          <p:nvPr/>
        </p:nvCxnSpPr>
        <p:spPr bwMode="auto">
          <a:xfrm>
            <a:off x="7402724" y="3492439"/>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Straight Arrow Connector 139">
            <a:extLst>
              <a:ext uri="{FF2B5EF4-FFF2-40B4-BE49-F238E27FC236}">
                <a16:creationId xmlns:a16="http://schemas.microsoft.com/office/drawing/2014/main" id="{FF2E61C0-AC25-4FBC-98E3-9A6EBC349B73}"/>
              </a:ext>
            </a:extLst>
          </p:cNvPr>
          <p:cNvCxnSpPr>
            <a:cxnSpLocks/>
          </p:cNvCxnSpPr>
          <p:nvPr/>
        </p:nvCxnSpPr>
        <p:spPr bwMode="auto">
          <a:xfrm>
            <a:off x="7400741" y="3486646"/>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A90BD0D0-399D-4B47-ADBE-BEAB0D5B026F}"/>
              </a:ext>
            </a:extLst>
          </p:cNvPr>
          <p:cNvCxnSpPr>
            <a:cxnSpLocks/>
          </p:cNvCxnSpPr>
          <p:nvPr/>
        </p:nvCxnSpPr>
        <p:spPr bwMode="auto">
          <a:xfrm>
            <a:off x="7399233" y="3483906"/>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51BAA0-FF1F-4AE1-B24D-203DCE360539}"/>
              </a:ext>
            </a:extLst>
          </p:cNvPr>
          <p:cNvCxnSpPr>
            <a:cxnSpLocks/>
          </p:cNvCxnSpPr>
          <p:nvPr/>
        </p:nvCxnSpPr>
        <p:spPr bwMode="auto">
          <a:xfrm>
            <a:off x="7069756" y="3317055"/>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Straight Arrow Connector 142">
            <a:extLst>
              <a:ext uri="{FF2B5EF4-FFF2-40B4-BE49-F238E27FC236}">
                <a16:creationId xmlns:a16="http://schemas.microsoft.com/office/drawing/2014/main" id="{BC21072F-98F8-4F94-92A0-614BDBF0F924}"/>
              </a:ext>
            </a:extLst>
          </p:cNvPr>
          <p:cNvCxnSpPr>
            <a:cxnSpLocks/>
          </p:cNvCxnSpPr>
          <p:nvPr/>
        </p:nvCxnSpPr>
        <p:spPr bwMode="auto">
          <a:xfrm>
            <a:off x="7076308" y="3316439"/>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02209A69-77EC-42D5-9596-C092BEFF2B5B}"/>
              </a:ext>
            </a:extLst>
          </p:cNvPr>
          <p:cNvCxnSpPr>
            <a:cxnSpLocks/>
          </p:cNvCxnSpPr>
          <p:nvPr/>
        </p:nvCxnSpPr>
        <p:spPr bwMode="auto">
          <a:xfrm>
            <a:off x="7065529" y="3310646"/>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A35FC025-5050-428A-BDBE-9127682AB0B4}"/>
              </a:ext>
            </a:extLst>
          </p:cNvPr>
          <p:cNvCxnSpPr>
            <a:cxnSpLocks/>
          </p:cNvCxnSpPr>
          <p:nvPr/>
        </p:nvCxnSpPr>
        <p:spPr bwMode="auto">
          <a:xfrm>
            <a:off x="7066469" y="3307906"/>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FE504BE8-B4B4-48AC-8A62-14890293D32A}"/>
              </a:ext>
            </a:extLst>
          </p:cNvPr>
          <p:cNvCxnSpPr>
            <a:cxnSpLocks/>
          </p:cNvCxnSpPr>
          <p:nvPr/>
        </p:nvCxnSpPr>
        <p:spPr bwMode="auto">
          <a:xfrm flipV="1">
            <a:off x="7065529" y="1749631"/>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grpSp>
        <p:nvGrpSpPr>
          <p:cNvPr id="147" name="Group 146">
            <a:extLst>
              <a:ext uri="{FF2B5EF4-FFF2-40B4-BE49-F238E27FC236}">
                <a16:creationId xmlns:a16="http://schemas.microsoft.com/office/drawing/2014/main" id="{0851FE35-D120-46C1-B0EA-2813FF9EABF2}"/>
              </a:ext>
            </a:extLst>
          </p:cNvPr>
          <p:cNvGrpSpPr/>
          <p:nvPr/>
        </p:nvGrpSpPr>
        <p:grpSpPr>
          <a:xfrm>
            <a:off x="2412389" y="612501"/>
            <a:ext cx="876321" cy="5684087"/>
            <a:chOff x="1663489" y="146160"/>
            <a:chExt cx="657241" cy="4274766"/>
          </a:xfrm>
        </p:grpSpPr>
        <p:sp>
          <p:nvSpPr>
            <p:cNvPr id="148" name="TextBox 147">
              <a:extLst>
                <a:ext uri="{FF2B5EF4-FFF2-40B4-BE49-F238E27FC236}">
                  <a16:creationId xmlns:a16="http://schemas.microsoft.com/office/drawing/2014/main" id="{0B398E44-DDCC-47FE-92E6-87A02A091536}"/>
                </a:ext>
              </a:extLst>
            </p:cNvPr>
            <p:cNvSpPr txBox="1"/>
            <p:nvPr/>
          </p:nvSpPr>
          <p:spPr>
            <a:xfrm>
              <a:off x="1847877" y="191785"/>
              <a:ext cx="355867" cy="178606"/>
            </a:xfrm>
            <a:prstGeom prst="rect">
              <a:avLst/>
            </a:prstGeom>
            <a:noFill/>
          </p:spPr>
          <p:txBody>
            <a:bodyPr wrap="none" lIns="0" tIns="0" rIns="0" bIns="0" rtlCol="0">
              <a:spAutoFit/>
            </a:bodyPr>
            <a:lstStyle/>
            <a:p>
              <a:pPr algn="l"/>
              <a:r>
                <a:rPr lang="en-GB" sz="800" b="1" dirty="0"/>
                <a:t>Products/</a:t>
              </a:r>
            </a:p>
            <a:p>
              <a:pPr algn="l"/>
              <a:r>
                <a:rPr lang="en-GB" sz="800" b="1" dirty="0"/>
                <a:t>Services</a:t>
              </a:r>
            </a:p>
          </p:txBody>
        </p:sp>
        <p:sp>
          <p:nvSpPr>
            <p:cNvPr id="149" name="Rounded Rectangle 175">
              <a:extLst>
                <a:ext uri="{FF2B5EF4-FFF2-40B4-BE49-F238E27FC236}">
                  <a16:creationId xmlns:a16="http://schemas.microsoft.com/office/drawing/2014/main" id="{FAE2B7A9-E172-4C63-8CE3-BCA4A18262A7}"/>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sp>
        <p:nvSpPr>
          <p:cNvPr id="150" name="Rounded Rectangle 175">
            <a:extLst>
              <a:ext uri="{FF2B5EF4-FFF2-40B4-BE49-F238E27FC236}">
                <a16:creationId xmlns:a16="http://schemas.microsoft.com/office/drawing/2014/main" id="{3E92ED2F-85A9-4E5A-AE05-9DA404E1A41F}"/>
              </a:ext>
            </a:extLst>
          </p:cNvPr>
          <p:cNvSpPr/>
          <p:nvPr/>
        </p:nvSpPr>
        <p:spPr bwMode="auto">
          <a:xfrm>
            <a:off x="3333783" y="594440"/>
            <a:ext cx="876321" cy="5715657"/>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sp>
        <p:nvSpPr>
          <p:cNvPr id="151" name="Rounded Rectangle 175">
            <a:extLst>
              <a:ext uri="{FF2B5EF4-FFF2-40B4-BE49-F238E27FC236}">
                <a16:creationId xmlns:a16="http://schemas.microsoft.com/office/drawing/2014/main" id="{DED1093C-74FB-4A2C-9761-CD562261211A}"/>
              </a:ext>
            </a:extLst>
          </p:cNvPr>
          <p:cNvSpPr/>
          <p:nvPr/>
        </p:nvSpPr>
        <p:spPr bwMode="auto">
          <a:xfrm>
            <a:off x="5162726" y="602673"/>
            <a:ext cx="876321" cy="5693812"/>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nvGrpSpPr>
          <p:cNvPr id="152" name="Group 151">
            <a:extLst>
              <a:ext uri="{FF2B5EF4-FFF2-40B4-BE49-F238E27FC236}">
                <a16:creationId xmlns:a16="http://schemas.microsoft.com/office/drawing/2014/main" id="{6FA88CB8-4AFD-49C7-A6FC-FA97E1540D9D}"/>
              </a:ext>
            </a:extLst>
          </p:cNvPr>
          <p:cNvGrpSpPr/>
          <p:nvPr/>
        </p:nvGrpSpPr>
        <p:grpSpPr>
          <a:xfrm>
            <a:off x="4238315" y="594440"/>
            <a:ext cx="876320" cy="5702097"/>
            <a:chOff x="1663489" y="146160"/>
            <a:chExt cx="657241" cy="4274766"/>
          </a:xfrm>
        </p:grpSpPr>
        <p:sp>
          <p:nvSpPr>
            <p:cNvPr id="153" name="TextBox 152">
              <a:extLst>
                <a:ext uri="{FF2B5EF4-FFF2-40B4-BE49-F238E27FC236}">
                  <a16:creationId xmlns:a16="http://schemas.microsoft.com/office/drawing/2014/main" id="{F3C904B8-BFCD-4F16-B791-C0D559C0CBDD}"/>
                </a:ext>
              </a:extLst>
            </p:cNvPr>
            <p:cNvSpPr txBox="1"/>
            <p:nvPr/>
          </p:nvSpPr>
          <p:spPr>
            <a:xfrm>
              <a:off x="1693849" y="299025"/>
              <a:ext cx="49" cy="98626"/>
            </a:xfrm>
            <a:prstGeom prst="rect">
              <a:avLst/>
            </a:prstGeom>
            <a:noFill/>
          </p:spPr>
          <p:txBody>
            <a:bodyPr wrap="none" lIns="0" tIns="0" rIns="0" bIns="0" rtlCol="0">
              <a:spAutoFit/>
            </a:bodyPr>
            <a:lstStyle/>
            <a:p>
              <a:pPr algn="l"/>
              <a:endParaRPr lang="en-GB" sz="900" dirty="0"/>
            </a:p>
          </p:txBody>
        </p:sp>
        <p:sp>
          <p:nvSpPr>
            <p:cNvPr id="154" name="Rounded Rectangle 175">
              <a:extLst>
                <a:ext uri="{FF2B5EF4-FFF2-40B4-BE49-F238E27FC236}">
                  <a16:creationId xmlns:a16="http://schemas.microsoft.com/office/drawing/2014/main" id="{E443FDA2-8E84-48E3-A72D-C6324E16E321}"/>
                </a:ext>
              </a:extLst>
            </p:cNvPr>
            <p:cNvSpPr/>
            <p:nvPr/>
          </p:nvSpPr>
          <p:spPr bwMode="auto">
            <a:xfrm>
              <a:off x="1663489" y="146160"/>
              <a:ext cx="657241" cy="4274766"/>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grpSp>
      <p:sp>
        <p:nvSpPr>
          <p:cNvPr id="155" name="Rounded Rectangle 175">
            <a:extLst>
              <a:ext uri="{FF2B5EF4-FFF2-40B4-BE49-F238E27FC236}">
                <a16:creationId xmlns:a16="http://schemas.microsoft.com/office/drawing/2014/main" id="{BFA46A7E-D1BF-477A-AA59-36DED247D588}"/>
              </a:ext>
            </a:extLst>
          </p:cNvPr>
          <p:cNvSpPr/>
          <p:nvPr/>
        </p:nvSpPr>
        <p:spPr bwMode="auto">
          <a:xfrm>
            <a:off x="6079729" y="612501"/>
            <a:ext cx="876321" cy="5684858"/>
          </a:xfrm>
          <a:prstGeom prst="round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spcAft>
                <a:spcPct val="0"/>
              </a:spcAft>
            </a:pPr>
            <a:endParaRPr lang="en-GB" dirty="0">
              <a:solidFill>
                <a:schemeClr val="bg1"/>
              </a:solidFill>
              <a:latin typeface="Arial" charset="0"/>
              <a:ea typeface="ＭＳ Ｐゴシック" pitchFamily="48" charset="-128"/>
            </a:endParaRPr>
          </a:p>
        </p:txBody>
      </p:sp>
      <p:cxnSp>
        <p:nvCxnSpPr>
          <p:cNvPr id="156" name="Straight Arrow Connector 155">
            <a:extLst>
              <a:ext uri="{FF2B5EF4-FFF2-40B4-BE49-F238E27FC236}">
                <a16:creationId xmlns:a16="http://schemas.microsoft.com/office/drawing/2014/main" id="{541671F0-6BF5-452E-9CED-498E32498F43}"/>
              </a:ext>
            </a:extLst>
          </p:cNvPr>
          <p:cNvCxnSpPr>
            <a:cxnSpLocks/>
          </p:cNvCxnSpPr>
          <p:nvPr/>
        </p:nvCxnSpPr>
        <p:spPr bwMode="auto">
          <a:xfrm>
            <a:off x="7688800" y="5243997"/>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D562F995-82A4-4884-BDF2-21CCDB337CFB}"/>
              </a:ext>
            </a:extLst>
          </p:cNvPr>
          <p:cNvCxnSpPr>
            <a:cxnSpLocks/>
          </p:cNvCxnSpPr>
          <p:nvPr/>
        </p:nvCxnSpPr>
        <p:spPr bwMode="auto">
          <a:xfrm>
            <a:off x="5951898" y="2811213"/>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Straight Arrow Connector 157">
            <a:extLst>
              <a:ext uri="{FF2B5EF4-FFF2-40B4-BE49-F238E27FC236}">
                <a16:creationId xmlns:a16="http://schemas.microsoft.com/office/drawing/2014/main" id="{6E9E22AF-B19F-4C53-99DE-68B2062F7276}"/>
              </a:ext>
            </a:extLst>
          </p:cNvPr>
          <p:cNvCxnSpPr>
            <a:cxnSpLocks/>
          </p:cNvCxnSpPr>
          <p:nvPr/>
        </p:nvCxnSpPr>
        <p:spPr bwMode="auto">
          <a:xfrm>
            <a:off x="5856648" y="2806462"/>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759937AC-F7E6-4CB7-8F21-C3E3541F54DD}"/>
              </a:ext>
            </a:extLst>
          </p:cNvPr>
          <p:cNvCxnSpPr>
            <a:cxnSpLocks/>
          </p:cNvCxnSpPr>
          <p:nvPr/>
        </p:nvCxnSpPr>
        <p:spPr bwMode="auto">
          <a:xfrm flipV="1">
            <a:off x="5368312" y="2770737"/>
            <a:ext cx="0" cy="67269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4EF93FC7-4F1F-4915-A74C-C7C23A752529}"/>
              </a:ext>
            </a:extLst>
          </p:cNvPr>
          <p:cNvCxnSpPr>
            <a:cxnSpLocks/>
          </p:cNvCxnSpPr>
          <p:nvPr/>
        </p:nvCxnSpPr>
        <p:spPr bwMode="auto">
          <a:xfrm flipV="1">
            <a:off x="5273062" y="2765986"/>
            <a:ext cx="0" cy="47604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pic>
        <p:nvPicPr>
          <p:cNvPr id="161" name="Picture 160" descr="A close up of a logo&#10;&#10;Description automatically generated">
            <a:extLst>
              <a:ext uri="{FF2B5EF4-FFF2-40B4-BE49-F238E27FC236}">
                <a16:creationId xmlns:a16="http://schemas.microsoft.com/office/drawing/2014/main" id="{8FE2C354-2C76-4299-A9CD-8108347AD77E}"/>
              </a:ext>
            </a:extLst>
          </p:cNvPr>
          <p:cNvPicPr>
            <a:picLocks noChangeAspect="1"/>
          </p:cNvPicPr>
          <p:nvPr/>
        </p:nvPicPr>
        <p:blipFill>
          <a:blip r:embed="rId4"/>
          <a:stretch>
            <a:fillRect/>
          </a:stretch>
        </p:blipFill>
        <p:spPr>
          <a:xfrm>
            <a:off x="5462209" y="2796989"/>
            <a:ext cx="162249" cy="162249"/>
          </a:xfrm>
          <a:prstGeom prst="rect">
            <a:avLst/>
          </a:prstGeom>
        </p:spPr>
      </p:pic>
      <p:cxnSp>
        <p:nvCxnSpPr>
          <p:cNvPr id="162" name="Straight Arrow Connector 161">
            <a:extLst>
              <a:ext uri="{FF2B5EF4-FFF2-40B4-BE49-F238E27FC236}">
                <a16:creationId xmlns:a16="http://schemas.microsoft.com/office/drawing/2014/main" id="{232E0059-0500-42CC-990B-6C5E6F58841E}"/>
              </a:ext>
            </a:extLst>
          </p:cNvPr>
          <p:cNvCxnSpPr>
            <a:cxnSpLocks/>
          </p:cNvCxnSpPr>
          <p:nvPr/>
        </p:nvCxnSpPr>
        <p:spPr bwMode="auto">
          <a:xfrm flipH="1" flipV="1">
            <a:off x="5204621" y="3402548"/>
            <a:ext cx="7100" cy="6134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9CF10047-7855-4085-B3FC-C33BE29F1942}"/>
              </a:ext>
            </a:extLst>
          </p:cNvPr>
          <p:cNvCxnSpPr>
            <a:cxnSpLocks/>
          </p:cNvCxnSpPr>
          <p:nvPr/>
        </p:nvCxnSpPr>
        <p:spPr bwMode="auto">
          <a:xfrm>
            <a:off x="5281460" y="3441062"/>
            <a:ext cx="11081" cy="62805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164" name="Rectangle 163">
            <a:extLst>
              <a:ext uri="{FF2B5EF4-FFF2-40B4-BE49-F238E27FC236}">
                <a16:creationId xmlns:a16="http://schemas.microsoft.com/office/drawing/2014/main" id="{CAA8FBC1-A78A-496D-A6BC-DD7CBD1C9282}"/>
              </a:ext>
            </a:extLst>
          </p:cNvPr>
          <p:cNvSpPr/>
          <p:nvPr/>
        </p:nvSpPr>
        <p:spPr bwMode="auto">
          <a:xfrm>
            <a:off x="5120201" y="4288875"/>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find more details about CRIS GIS Feed</a:t>
            </a:r>
          </a:p>
        </p:txBody>
      </p:sp>
      <p:cxnSp>
        <p:nvCxnSpPr>
          <p:cNvPr id="165" name="Straight Arrow Connector 164">
            <a:extLst>
              <a:ext uri="{FF2B5EF4-FFF2-40B4-BE49-F238E27FC236}">
                <a16:creationId xmlns:a16="http://schemas.microsoft.com/office/drawing/2014/main" id="{A35E09E9-656D-4966-ADAD-4B9EE3082D25}"/>
              </a:ext>
            </a:extLst>
          </p:cNvPr>
          <p:cNvCxnSpPr>
            <a:cxnSpLocks/>
          </p:cNvCxnSpPr>
          <p:nvPr/>
        </p:nvCxnSpPr>
        <p:spPr bwMode="auto">
          <a:xfrm>
            <a:off x="8676583" y="3282506"/>
            <a:ext cx="0" cy="5963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Straight Arrow Connector 165">
            <a:extLst>
              <a:ext uri="{FF2B5EF4-FFF2-40B4-BE49-F238E27FC236}">
                <a16:creationId xmlns:a16="http://schemas.microsoft.com/office/drawing/2014/main" id="{7518BBF4-5163-42FC-995E-1A28685B56B7}"/>
              </a:ext>
            </a:extLst>
          </p:cNvPr>
          <p:cNvCxnSpPr>
            <a:cxnSpLocks/>
          </p:cNvCxnSpPr>
          <p:nvPr/>
        </p:nvCxnSpPr>
        <p:spPr bwMode="auto">
          <a:xfrm>
            <a:off x="8289577" y="34339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D62CA04E-0D24-4C91-9267-A6BE65E24656}"/>
              </a:ext>
            </a:extLst>
          </p:cNvPr>
          <p:cNvCxnSpPr>
            <a:cxnSpLocks/>
          </p:cNvCxnSpPr>
          <p:nvPr/>
        </p:nvCxnSpPr>
        <p:spPr bwMode="auto">
          <a:xfrm flipH="1" flipV="1">
            <a:off x="8620225" y="3249199"/>
            <a:ext cx="4556" cy="59266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Straight Arrow Connector 167">
            <a:extLst>
              <a:ext uri="{FF2B5EF4-FFF2-40B4-BE49-F238E27FC236}">
                <a16:creationId xmlns:a16="http://schemas.microsoft.com/office/drawing/2014/main" id="{59FEFAE7-7EBE-425D-89F2-33BA02603F5C}"/>
              </a:ext>
            </a:extLst>
          </p:cNvPr>
          <p:cNvCxnSpPr>
            <a:cxnSpLocks/>
          </p:cNvCxnSpPr>
          <p:nvPr/>
        </p:nvCxnSpPr>
        <p:spPr bwMode="auto">
          <a:xfrm flipV="1">
            <a:off x="8216449" y="3395817"/>
            <a:ext cx="0" cy="474617"/>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AC399550-38C8-42FE-A002-1B8225AA8241}"/>
              </a:ext>
            </a:extLst>
          </p:cNvPr>
          <p:cNvCxnSpPr>
            <a:cxnSpLocks/>
          </p:cNvCxnSpPr>
          <p:nvPr/>
        </p:nvCxnSpPr>
        <p:spPr bwMode="auto">
          <a:xfrm>
            <a:off x="8138330" y="3420516"/>
            <a:ext cx="12672" cy="83021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0" name="Straight Arrow Connector 169">
            <a:extLst>
              <a:ext uri="{FF2B5EF4-FFF2-40B4-BE49-F238E27FC236}">
                <a16:creationId xmlns:a16="http://schemas.microsoft.com/office/drawing/2014/main" id="{12D8A957-1408-4B45-82FF-A14803D515BC}"/>
              </a:ext>
            </a:extLst>
          </p:cNvPr>
          <p:cNvCxnSpPr>
            <a:cxnSpLocks/>
          </p:cNvCxnSpPr>
          <p:nvPr/>
        </p:nvCxnSpPr>
        <p:spPr bwMode="auto">
          <a:xfrm flipH="1" flipV="1">
            <a:off x="8057936" y="3378582"/>
            <a:ext cx="12916" cy="840778"/>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8E1E2D47-CD62-4C9B-8521-F383887B149D}"/>
              </a:ext>
            </a:extLst>
          </p:cNvPr>
          <p:cNvCxnSpPr>
            <a:cxnSpLocks/>
          </p:cNvCxnSpPr>
          <p:nvPr/>
        </p:nvCxnSpPr>
        <p:spPr bwMode="auto">
          <a:xfrm>
            <a:off x="8413581" y="3450939"/>
            <a:ext cx="0" cy="60999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5DD5AF94-215F-452E-9286-EA2DF4C58D02}"/>
              </a:ext>
            </a:extLst>
          </p:cNvPr>
          <p:cNvCxnSpPr>
            <a:cxnSpLocks/>
          </p:cNvCxnSpPr>
          <p:nvPr/>
        </p:nvCxnSpPr>
        <p:spPr bwMode="auto">
          <a:xfrm flipV="1">
            <a:off x="8354101" y="3378583"/>
            <a:ext cx="0" cy="644252"/>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3DC446A8-6DAE-4FB0-871D-3B9601F85A0D}"/>
              </a:ext>
            </a:extLst>
          </p:cNvPr>
          <p:cNvCxnSpPr>
            <a:cxnSpLocks/>
          </p:cNvCxnSpPr>
          <p:nvPr/>
        </p:nvCxnSpPr>
        <p:spPr bwMode="auto">
          <a:xfrm flipV="1">
            <a:off x="8032626" y="1765500"/>
            <a:ext cx="0" cy="141192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Arrow Connector 173">
            <a:extLst>
              <a:ext uri="{FF2B5EF4-FFF2-40B4-BE49-F238E27FC236}">
                <a16:creationId xmlns:a16="http://schemas.microsoft.com/office/drawing/2014/main" id="{E161199A-A915-481B-853D-D64740772787}"/>
              </a:ext>
            </a:extLst>
          </p:cNvPr>
          <p:cNvCxnSpPr>
            <a:cxnSpLocks/>
          </p:cNvCxnSpPr>
          <p:nvPr/>
        </p:nvCxnSpPr>
        <p:spPr bwMode="auto">
          <a:xfrm>
            <a:off x="8035348" y="3306028"/>
            <a:ext cx="0" cy="174085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5" name="Straight Arrow Connector 174">
            <a:extLst>
              <a:ext uri="{FF2B5EF4-FFF2-40B4-BE49-F238E27FC236}">
                <a16:creationId xmlns:a16="http://schemas.microsoft.com/office/drawing/2014/main" id="{93D8FE6A-EF80-4D07-AFD3-ABA5AFD38F43}"/>
              </a:ext>
            </a:extLst>
          </p:cNvPr>
          <p:cNvCxnSpPr>
            <a:cxnSpLocks/>
          </p:cNvCxnSpPr>
          <p:nvPr/>
        </p:nvCxnSpPr>
        <p:spPr bwMode="auto">
          <a:xfrm>
            <a:off x="8041900" y="3305412"/>
            <a:ext cx="0" cy="1952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Straight Arrow Connector 175">
            <a:extLst>
              <a:ext uri="{FF2B5EF4-FFF2-40B4-BE49-F238E27FC236}">
                <a16:creationId xmlns:a16="http://schemas.microsoft.com/office/drawing/2014/main" id="{746632A5-EF22-4634-9350-05DB5ED15E17}"/>
              </a:ext>
            </a:extLst>
          </p:cNvPr>
          <p:cNvCxnSpPr>
            <a:cxnSpLocks/>
          </p:cNvCxnSpPr>
          <p:nvPr/>
        </p:nvCxnSpPr>
        <p:spPr bwMode="auto">
          <a:xfrm>
            <a:off x="8031121" y="3299619"/>
            <a:ext cx="6678" cy="2318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7" name="Straight Arrow Connector 176">
            <a:extLst>
              <a:ext uri="{FF2B5EF4-FFF2-40B4-BE49-F238E27FC236}">
                <a16:creationId xmlns:a16="http://schemas.microsoft.com/office/drawing/2014/main" id="{DC19F1E3-7375-4A37-9844-53F005191092}"/>
              </a:ext>
            </a:extLst>
          </p:cNvPr>
          <p:cNvCxnSpPr>
            <a:cxnSpLocks/>
          </p:cNvCxnSpPr>
          <p:nvPr/>
        </p:nvCxnSpPr>
        <p:spPr bwMode="auto">
          <a:xfrm>
            <a:off x="8032061" y="3296879"/>
            <a:ext cx="10405" cy="252988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685CC2BD-F0B9-43E1-B8A7-DA704CE4FD33}"/>
              </a:ext>
            </a:extLst>
          </p:cNvPr>
          <p:cNvCxnSpPr>
            <a:cxnSpLocks/>
          </p:cNvCxnSpPr>
          <p:nvPr/>
        </p:nvCxnSpPr>
        <p:spPr bwMode="auto">
          <a:xfrm>
            <a:off x="8593889"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D886F346-C446-4D51-BD6D-01E912AD25D0}"/>
              </a:ext>
            </a:extLst>
          </p:cNvPr>
          <p:cNvCxnSpPr>
            <a:cxnSpLocks/>
          </p:cNvCxnSpPr>
          <p:nvPr/>
        </p:nvCxnSpPr>
        <p:spPr bwMode="auto">
          <a:xfrm>
            <a:off x="8752700"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0" name="Straight Arrow Connector 179">
            <a:extLst>
              <a:ext uri="{FF2B5EF4-FFF2-40B4-BE49-F238E27FC236}">
                <a16:creationId xmlns:a16="http://schemas.microsoft.com/office/drawing/2014/main" id="{57BED401-C73E-4D79-888E-D3BDBA85B7C9}"/>
              </a:ext>
            </a:extLst>
          </p:cNvPr>
          <p:cNvCxnSpPr>
            <a:cxnSpLocks/>
          </p:cNvCxnSpPr>
          <p:nvPr/>
        </p:nvCxnSpPr>
        <p:spPr bwMode="auto">
          <a:xfrm>
            <a:off x="8748350"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52279B02-5E5E-4E56-842C-59F074EBB761}"/>
              </a:ext>
            </a:extLst>
          </p:cNvPr>
          <p:cNvCxnSpPr>
            <a:cxnSpLocks/>
          </p:cNvCxnSpPr>
          <p:nvPr/>
        </p:nvCxnSpPr>
        <p:spPr bwMode="auto">
          <a:xfrm>
            <a:off x="8746367"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Arrow Connector 181">
            <a:extLst>
              <a:ext uri="{FF2B5EF4-FFF2-40B4-BE49-F238E27FC236}">
                <a16:creationId xmlns:a16="http://schemas.microsoft.com/office/drawing/2014/main" id="{A1AFF002-4E82-4675-B52D-D31E94946C77}"/>
              </a:ext>
            </a:extLst>
          </p:cNvPr>
          <p:cNvCxnSpPr>
            <a:cxnSpLocks/>
          </p:cNvCxnSpPr>
          <p:nvPr/>
        </p:nvCxnSpPr>
        <p:spPr bwMode="auto">
          <a:xfrm>
            <a:off x="8744859"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Straight Arrow Connector 182">
            <a:extLst>
              <a:ext uri="{FF2B5EF4-FFF2-40B4-BE49-F238E27FC236}">
                <a16:creationId xmlns:a16="http://schemas.microsoft.com/office/drawing/2014/main" id="{F04EC35C-6738-406A-8A93-7D27BF7C84B8}"/>
              </a:ext>
            </a:extLst>
          </p:cNvPr>
          <p:cNvCxnSpPr>
            <a:cxnSpLocks/>
          </p:cNvCxnSpPr>
          <p:nvPr/>
        </p:nvCxnSpPr>
        <p:spPr bwMode="auto">
          <a:xfrm>
            <a:off x="9525768" y="5233494"/>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DB24F5C4-8CAF-4EE9-9BA9-AF3D647FEAA2}"/>
              </a:ext>
            </a:extLst>
          </p:cNvPr>
          <p:cNvCxnSpPr>
            <a:cxnSpLocks/>
          </p:cNvCxnSpPr>
          <p:nvPr/>
        </p:nvCxnSpPr>
        <p:spPr bwMode="auto">
          <a:xfrm>
            <a:off x="9684579" y="3504374"/>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Straight Arrow Connector 184">
            <a:extLst>
              <a:ext uri="{FF2B5EF4-FFF2-40B4-BE49-F238E27FC236}">
                <a16:creationId xmlns:a16="http://schemas.microsoft.com/office/drawing/2014/main" id="{D068341B-232B-47A4-B4A1-5FBE84C9A13B}"/>
              </a:ext>
            </a:extLst>
          </p:cNvPr>
          <p:cNvCxnSpPr>
            <a:cxnSpLocks/>
          </p:cNvCxnSpPr>
          <p:nvPr/>
        </p:nvCxnSpPr>
        <p:spPr bwMode="auto">
          <a:xfrm>
            <a:off x="9680229" y="3501004"/>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Straight Arrow Connector 185">
            <a:extLst>
              <a:ext uri="{FF2B5EF4-FFF2-40B4-BE49-F238E27FC236}">
                <a16:creationId xmlns:a16="http://schemas.microsoft.com/office/drawing/2014/main" id="{403BBD80-42F5-4C3D-8ED7-E1C8B776FBCE}"/>
              </a:ext>
            </a:extLst>
          </p:cNvPr>
          <p:cNvCxnSpPr>
            <a:cxnSpLocks/>
          </p:cNvCxnSpPr>
          <p:nvPr/>
        </p:nvCxnSpPr>
        <p:spPr bwMode="auto">
          <a:xfrm>
            <a:off x="9678246" y="3495211"/>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Arrow Connector 186">
            <a:extLst>
              <a:ext uri="{FF2B5EF4-FFF2-40B4-BE49-F238E27FC236}">
                <a16:creationId xmlns:a16="http://schemas.microsoft.com/office/drawing/2014/main" id="{8FD14F50-8686-4B05-B1F7-ADAB377F9718}"/>
              </a:ext>
            </a:extLst>
          </p:cNvPr>
          <p:cNvCxnSpPr>
            <a:cxnSpLocks/>
          </p:cNvCxnSpPr>
          <p:nvPr/>
        </p:nvCxnSpPr>
        <p:spPr bwMode="auto">
          <a:xfrm>
            <a:off x="9676738" y="3492471"/>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Straight Arrow Connector 187">
            <a:extLst>
              <a:ext uri="{FF2B5EF4-FFF2-40B4-BE49-F238E27FC236}">
                <a16:creationId xmlns:a16="http://schemas.microsoft.com/office/drawing/2014/main" id="{3E8CD152-299E-4488-934E-DA6B40C71EEA}"/>
              </a:ext>
            </a:extLst>
          </p:cNvPr>
          <p:cNvCxnSpPr>
            <a:cxnSpLocks/>
          </p:cNvCxnSpPr>
          <p:nvPr/>
        </p:nvCxnSpPr>
        <p:spPr bwMode="auto">
          <a:xfrm>
            <a:off x="8985184" y="3282506"/>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89" name="Straight Arrow Connector 188">
            <a:extLst>
              <a:ext uri="{FF2B5EF4-FFF2-40B4-BE49-F238E27FC236}">
                <a16:creationId xmlns:a16="http://schemas.microsoft.com/office/drawing/2014/main" id="{B9F364FE-191B-43C4-9B31-0C0F0BFBACA3}"/>
              </a:ext>
            </a:extLst>
          </p:cNvPr>
          <p:cNvCxnSpPr>
            <a:cxnSpLocks/>
          </p:cNvCxnSpPr>
          <p:nvPr/>
        </p:nvCxnSpPr>
        <p:spPr bwMode="auto">
          <a:xfrm>
            <a:off x="8988785" y="3282506"/>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710D58AE-CDFF-44A0-B179-5EEB44301361}"/>
              </a:ext>
            </a:extLst>
          </p:cNvPr>
          <p:cNvCxnSpPr>
            <a:cxnSpLocks/>
          </p:cNvCxnSpPr>
          <p:nvPr/>
        </p:nvCxnSpPr>
        <p:spPr bwMode="auto">
          <a:xfrm>
            <a:off x="8965321" y="3282506"/>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A18F60A6-4D53-4783-AB6B-5DAC74C3DC25}"/>
              </a:ext>
            </a:extLst>
          </p:cNvPr>
          <p:cNvCxnSpPr>
            <a:cxnSpLocks/>
          </p:cNvCxnSpPr>
          <p:nvPr/>
        </p:nvCxnSpPr>
        <p:spPr bwMode="auto">
          <a:xfrm>
            <a:off x="8977459" y="3282506"/>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Arrow Connector 191">
            <a:extLst>
              <a:ext uri="{FF2B5EF4-FFF2-40B4-BE49-F238E27FC236}">
                <a16:creationId xmlns:a16="http://schemas.microsoft.com/office/drawing/2014/main" id="{308C4852-83B6-4868-BD34-A8C15D3DD94F}"/>
              </a:ext>
            </a:extLst>
          </p:cNvPr>
          <p:cNvCxnSpPr>
            <a:cxnSpLocks/>
          </p:cNvCxnSpPr>
          <p:nvPr/>
        </p:nvCxnSpPr>
        <p:spPr bwMode="auto">
          <a:xfrm>
            <a:off x="10433077" y="5234342"/>
            <a:ext cx="0" cy="216409"/>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3" name="Straight Arrow Connector 192">
            <a:extLst>
              <a:ext uri="{FF2B5EF4-FFF2-40B4-BE49-F238E27FC236}">
                <a16:creationId xmlns:a16="http://schemas.microsoft.com/office/drawing/2014/main" id="{CC07A86A-C0E9-426A-91FB-F8D11967EC57}"/>
              </a:ext>
            </a:extLst>
          </p:cNvPr>
          <p:cNvCxnSpPr>
            <a:cxnSpLocks/>
          </p:cNvCxnSpPr>
          <p:nvPr/>
        </p:nvCxnSpPr>
        <p:spPr bwMode="auto">
          <a:xfrm>
            <a:off x="10591888" y="3505222"/>
            <a:ext cx="0" cy="155529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81D329C5-9037-4A88-B974-C5E6BFC23A42}"/>
              </a:ext>
            </a:extLst>
          </p:cNvPr>
          <p:cNvCxnSpPr>
            <a:cxnSpLocks/>
          </p:cNvCxnSpPr>
          <p:nvPr/>
        </p:nvCxnSpPr>
        <p:spPr bwMode="auto">
          <a:xfrm>
            <a:off x="10587538" y="3501852"/>
            <a:ext cx="0" cy="177620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Straight Arrow Connector 194">
            <a:extLst>
              <a:ext uri="{FF2B5EF4-FFF2-40B4-BE49-F238E27FC236}">
                <a16:creationId xmlns:a16="http://schemas.microsoft.com/office/drawing/2014/main" id="{ED465C5F-82C4-4367-9E55-574845116FB1}"/>
              </a:ext>
            </a:extLst>
          </p:cNvPr>
          <p:cNvCxnSpPr>
            <a:cxnSpLocks/>
          </p:cNvCxnSpPr>
          <p:nvPr/>
        </p:nvCxnSpPr>
        <p:spPr bwMode="auto">
          <a:xfrm>
            <a:off x="10585555" y="3496059"/>
            <a:ext cx="7041" cy="2142125"/>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Arrow Connector 195">
            <a:extLst>
              <a:ext uri="{FF2B5EF4-FFF2-40B4-BE49-F238E27FC236}">
                <a16:creationId xmlns:a16="http://schemas.microsoft.com/office/drawing/2014/main" id="{3C104214-9053-46D6-A7B1-CA0E47191527}"/>
              </a:ext>
            </a:extLst>
          </p:cNvPr>
          <p:cNvCxnSpPr>
            <a:cxnSpLocks/>
          </p:cNvCxnSpPr>
          <p:nvPr/>
        </p:nvCxnSpPr>
        <p:spPr bwMode="auto">
          <a:xfrm>
            <a:off x="10584047" y="3493319"/>
            <a:ext cx="5987" cy="234631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87B695AB-649E-4C55-B687-E72A0F3D55F6}"/>
              </a:ext>
            </a:extLst>
          </p:cNvPr>
          <p:cNvCxnSpPr>
            <a:cxnSpLocks/>
          </p:cNvCxnSpPr>
          <p:nvPr/>
        </p:nvCxnSpPr>
        <p:spPr bwMode="auto">
          <a:xfrm>
            <a:off x="9892493" y="3283354"/>
            <a:ext cx="0" cy="1771493"/>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Straight Arrow Connector 197">
            <a:extLst>
              <a:ext uri="{FF2B5EF4-FFF2-40B4-BE49-F238E27FC236}">
                <a16:creationId xmlns:a16="http://schemas.microsoft.com/office/drawing/2014/main" id="{52907EE8-CD94-4EB0-98E9-EEF9377C5012}"/>
              </a:ext>
            </a:extLst>
          </p:cNvPr>
          <p:cNvCxnSpPr>
            <a:cxnSpLocks/>
          </p:cNvCxnSpPr>
          <p:nvPr/>
        </p:nvCxnSpPr>
        <p:spPr bwMode="auto">
          <a:xfrm>
            <a:off x="9896094" y="3283354"/>
            <a:ext cx="0" cy="198903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199" name="Straight Arrow Connector 198">
            <a:extLst>
              <a:ext uri="{FF2B5EF4-FFF2-40B4-BE49-F238E27FC236}">
                <a16:creationId xmlns:a16="http://schemas.microsoft.com/office/drawing/2014/main" id="{082BB528-50B7-4F86-BAA9-748A59312FDF}"/>
              </a:ext>
            </a:extLst>
          </p:cNvPr>
          <p:cNvCxnSpPr>
            <a:cxnSpLocks/>
          </p:cNvCxnSpPr>
          <p:nvPr/>
        </p:nvCxnSpPr>
        <p:spPr bwMode="auto">
          <a:xfrm>
            <a:off x="9872630" y="3283354"/>
            <a:ext cx="20571" cy="2349164"/>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D956282E-D863-4D37-9462-7CF525AB51FA}"/>
              </a:ext>
            </a:extLst>
          </p:cNvPr>
          <p:cNvCxnSpPr>
            <a:cxnSpLocks/>
          </p:cNvCxnSpPr>
          <p:nvPr/>
        </p:nvCxnSpPr>
        <p:spPr bwMode="auto">
          <a:xfrm>
            <a:off x="9884768" y="3283354"/>
            <a:ext cx="13823" cy="255061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1" name="Straight Arrow Connector 200">
            <a:extLst>
              <a:ext uri="{FF2B5EF4-FFF2-40B4-BE49-F238E27FC236}">
                <a16:creationId xmlns:a16="http://schemas.microsoft.com/office/drawing/2014/main" id="{FE3A5B9E-368B-4B70-AB79-A1B2F8E65A35}"/>
              </a:ext>
            </a:extLst>
          </p:cNvPr>
          <p:cNvCxnSpPr>
            <a:cxnSpLocks/>
          </p:cNvCxnSpPr>
          <p:nvPr/>
        </p:nvCxnSpPr>
        <p:spPr bwMode="auto">
          <a:xfrm flipV="1">
            <a:off x="10033014" y="2793049"/>
            <a:ext cx="4653" cy="2490782"/>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2" name="Straight Arrow Connector 201">
            <a:extLst>
              <a:ext uri="{FF2B5EF4-FFF2-40B4-BE49-F238E27FC236}">
                <a16:creationId xmlns:a16="http://schemas.microsoft.com/office/drawing/2014/main" id="{FA2B01DA-9C75-4E7F-B4AF-AA62DC4E2124}"/>
              </a:ext>
            </a:extLst>
          </p:cNvPr>
          <p:cNvCxnSpPr>
            <a:cxnSpLocks/>
          </p:cNvCxnSpPr>
          <p:nvPr/>
        </p:nvCxnSpPr>
        <p:spPr bwMode="auto">
          <a:xfrm>
            <a:off x="10852055" y="3449134"/>
            <a:ext cx="5194" cy="138631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65CE6D5E-776E-4290-ACA9-CB8C41F0FA83}"/>
              </a:ext>
            </a:extLst>
          </p:cNvPr>
          <p:cNvCxnSpPr>
            <a:cxnSpLocks/>
          </p:cNvCxnSpPr>
          <p:nvPr/>
        </p:nvCxnSpPr>
        <p:spPr bwMode="auto">
          <a:xfrm>
            <a:off x="10980298" y="3242725"/>
            <a:ext cx="27079" cy="1601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4" name="Straight Arrow Connector 203">
            <a:extLst>
              <a:ext uri="{FF2B5EF4-FFF2-40B4-BE49-F238E27FC236}">
                <a16:creationId xmlns:a16="http://schemas.microsoft.com/office/drawing/2014/main" id="{DCB41B2A-F93C-4AAA-8C7E-728098CAB671}"/>
              </a:ext>
            </a:extLst>
          </p:cNvPr>
          <p:cNvCxnSpPr>
            <a:cxnSpLocks/>
          </p:cNvCxnSpPr>
          <p:nvPr/>
        </p:nvCxnSpPr>
        <p:spPr bwMode="auto">
          <a:xfrm>
            <a:off x="11123951" y="3068821"/>
            <a:ext cx="12463" cy="1775579"/>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5" name="Straight Arrow Connector 204">
            <a:extLst>
              <a:ext uri="{FF2B5EF4-FFF2-40B4-BE49-F238E27FC236}">
                <a16:creationId xmlns:a16="http://schemas.microsoft.com/office/drawing/2014/main" id="{B44D00F2-FC7A-4BAA-81AF-6E7B718501DC}"/>
              </a:ext>
            </a:extLst>
          </p:cNvPr>
          <p:cNvCxnSpPr>
            <a:cxnSpLocks/>
          </p:cNvCxnSpPr>
          <p:nvPr/>
        </p:nvCxnSpPr>
        <p:spPr bwMode="auto">
          <a:xfrm flipH="1" flipV="1">
            <a:off x="10359959" y="3041368"/>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06" name="TextBox 205">
            <a:extLst>
              <a:ext uri="{FF2B5EF4-FFF2-40B4-BE49-F238E27FC236}">
                <a16:creationId xmlns:a16="http://schemas.microsoft.com/office/drawing/2014/main" id="{4368DAD9-892C-4DD2-B7C3-05F11E7133A0}"/>
              </a:ext>
            </a:extLst>
          </p:cNvPr>
          <p:cNvSpPr txBox="1"/>
          <p:nvPr/>
        </p:nvSpPr>
        <p:spPr>
          <a:xfrm>
            <a:off x="2441296" y="6621969"/>
            <a:ext cx="403957" cy="138499"/>
          </a:xfrm>
          <a:prstGeom prst="rect">
            <a:avLst/>
          </a:prstGeom>
          <a:noFill/>
        </p:spPr>
        <p:txBody>
          <a:bodyPr wrap="none" lIns="0" tIns="0" rIns="0" bIns="0" rtlCol="0">
            <a:spAutoFit/>
          </a:bodyPr>
          <a:lstStyle/>
          <a:p>
            <a:pPr algn="l"/>
            <a:r>
              <a:rPr lang="en-GB" sz="900" dirty="0"/>
              <a:t>DB Link</a:t>
            </a:r>
          </a:p>
        </p:txBody>
      </p:sp>
      <p:cxnSp>
        <p:nvCxnSpPr>
          <p:cNvPr id="207" name="Straight Arrow Connector 206">
            <a:extLst>
              <a:ext uri="{FF2B5EF4-FFF2-40B4-BE49-F238E27FC236}">
                <a16:creationId xmlns:a16="http://schemas.microsoft.com/office/drawing/2014/main" id="{CDDC412F-5B62-46E1-9954-D6BAC1AFBC77}"/>
              </a:ext>
            </a:extLst>
          </p:cNvPr>
          <p:cNvCxnSpPr>
            <a:cxnSpLocks/>
          </p:cNvCxnSpPr>
          <p:nvPr/>
        </p:nvCxnSpPr>
        <p:spPr bwMode="auto">
          <a:xfrm>
            <a:off x="3302518" y="6705965"/>
            <a:ext cx="602621" cy="0"/>
          </a:xfrm>
          <a:prstGeom prst="straightConnector1">
            <a:avLst/>
          </a:prstGeom>
          <a:ln w="9525" cap="flat" cmpd="sng" algn="ctr">
            <a:solidFill>
              <a:srgbClr val="FA4616"/>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Straight Arrow Connector 207">
            <a:extLst>
              <a:ext uri="{FF2B5EF4-FFF2-40B4-BE49-F238E27FC236}">
                <a16:creationId xmlns:a16="http://schemas.microsoft.com/office/drawing/2014/main" id="{340F1C4E-4DA5-4356-A368-231B83C170CA}"/>
              </a:ext>
            </a:extLst>
          </p:cNvPr>
          <p:cNvCxnSpPr>
            <a:cxnSpLocks/>
          </p:cNvCxnSpPr>
          <p:nvPr/>
        </p:nvCxnSpPr>
        <p:spPr bwMode="auto">
          <a:xfrm flipV="1">
            <a:off x="3302518" y="6561142"/>
            <a:ext cx="602621" cy="1"/>
          </a:xfrm>
          <a:prstGeom prst="straightConnector1">
            <a:avLst/>
          </a:prstGeom>
          <a:ln w="9525" cap="flat" cmpd="sng" algn="ctr">
            <a:solidFill>
              <a:srgbClr val="FF0000"/>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B2844E6E-1AA1-40FE-A693-008163160F0F}"/>
              </a:ext>
            </a:extLst>
          </p:cNvPr>
          <p:cNvCxnSpPr>
            <a:cxnSpLocks/>
          </p:cNvCxnSpPr>
          <p:nvPr/>
        </p:nvCxnSpPr>
        <p:spPr bwMode="auto">
          <a:xfrm flipV="1">
            <a:off x="1758776" y="6572759"/>
            <a:ext cx="602621" cy="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0" name="Straight Arrow Connector 209">
            <a:extLst>
              <a:ext uri="{FF2B5EF4-FFF2-40B4-BE49-F238E27FC236}">
                <a16:creationId xmlns:a16="http://schemas.microsoft.com/office/drawing/2014/main" id="{3E558965-141A-42B5-B803-A7F7CB3ED1CA}"/>
              </a:ext>
            </a:extLst>
          </p:cNvPr>
          <p:cNvCxnSpPr>
            <a:cxnSpLocks/>
          </p:cNvCxnSpPr>
          <p:nvPr/>
        </p:nvCxnSpPr>
        <p:spPr bwMode="auto">
          <a:xfrm flipV="1">
            <a:off x="1757668" y="6714052"/>
            <a:ext cx="602621" cy="1"/>
          </a:xfrm>
          <a:prstGeom prst="straightConnector1">
            <a:avLst/>
          </a:prstGeom>
          <a:ln w="9525" cap="flat" cmpd="sng" algn="ctr">
            <a:solidFill>
              <a:srgbClr val="00148C"/>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1" name="Straight Arrow Connector 210">
            <a:extLst>
              <a:ext uri="{FF2B5EF4-FFF2-40B4-BE49-F238E27FC236}">
                <a16:creationId xmlns:a16="http://schemas.microsoft.com/office/drawing/2014/main" id="{10DAD3C9-2F2D-4473-8C58-1F5BB8DF3EE3}"/>
              </a:ext>
            </a:extLst>
          </p:cNvPr>
          <p:cNvCxnSpPr>
            <a:cxnSpLocks/>
          </p:cNvCxnSpPr>
          <p:nvPr/>
        </p:nvCxnSpPr>
        <p:spPr bwMode="auto">
          <a:xfrm flipH="1" flipV="1">
            <a:off x="9446754" y="3050237"/>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2" name="Straight Arrow Connector 211">
            <a:extLst>
              <a:ext uri="{FF2B5EF4-FFF2-40B4-BE49-F238E27FC236}">
                <a16:creationId xmlns:a16="http://schemas.microsoft.com/office/drawing/2014/main" id="{3B5C9C7A-6514-4ADC-8690-9B258C6E2C3D}"/>
              </a:ext>
            </a:extLst>
          </p:cNvPr>
          <p:cNvCxnSpPr>
            <a:cxnSpLocks/>
          </p:cNvCxnSpPr>
          <p:nvPr/>
        </p:nvCxnSpPr>
        <p:spPr bwMode="auto">
          <a:xfrm flipH="1" flipV="1">
            <a:off x="7889895" y="3028435"/>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3" name="Straight Arrow Connector 212">
            <a:extLst>
              <a:ext uri="{FF2B5EF4-FFF2-40B4-BE49-F238E27FC236}">
                <a16:creationId xmlns:a16="http://schemas.microsoft.com/office/drawing/2014/main" id="{D7D7D9FE-9477-4D70-A0DE-5456744D6BE0}"/>
              </a:ext>
            </a:extLst>
          </p:cNvPr>
          <p:cNvCxnSpPr>
            <a:cxnSpLocks/>
          </p:cNvCxnSpPr>
          <p:nvPr/>
        </p:nvCxnSpPr>
        <p:spPr bwMode="auto">
          <a:xfrm flipH="1" flipV="1">
            <a:off x="8789018" y="3037576"/>
            <a:ext cx="8222" cy="2617623"/>
          </a:xfrm>
          <a:prstGeom prst="straightConnector1">
            <a:avLst/>
          </a:prstGeom>
          <a:ln w="9525" cap="flat" cmpd="sng" algn="ctr">
            <a:solidFill>
              <a:srgbClr val="FF0000"/>
            </a:solidFill>
            <a:prstDash val="dash"/>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14" name="Rectangle 213">
            <a:extLst>
              <a:ext uri="{FF2B5EF4-FFF2-40B4-BE49-F238E27FC236}">
                <a16:creationId xmlns:a16="http://schemas.microsoft.com/office/drawing/2014/main" id="{6AA01645-0BF3-456A-9169-9D11EB51A0AD}"/>
              </a:ext>
            </a:extLst>
          </p:cNvPr>
          <p:cNvSpPr/>
          <p:nvPr/>
        </p:nvSpPr>
        <p:spPr bwMode="auto">
          <a:xfrm>
            <a:off x="10652653" y="2066402"/>
            <a:ext cx="948761" cy="937178"/>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details  Marketplace -</a:t>
            </a:r>
            <a:r>
              <a:rPr lang="en-US" sz="700" dirty="0">
                <a:solidFill>
                  <a:srgbClr val="000000"/>
                </a:solidFill>
                <a:cs typeface="Arial"/>
              </a:rPr>
              <a:t> Reimbursements for LC&amp;I, Small Business and Trade Partners via DSM.  Manual and Automated Flows</a:t>
            </a:r>
          </a:p>
        </p:txBody>
      </p:sp>
      <p:cxnSp>
        <p:nvCxnSpPr>
          <p:cNvPr id="215" name="Straight Arrow Connector 214">
            <a:extLst>
              <a:ext uri="{FF2B5EF4-FFF2-40B4-BE49-F238E27FC236}">
                <a16:creationId xmlns:a16="http://schemas.microsoft.com/office/drawing/2014/main" id="{3F69FB2F-5EE4-42A6-90BF-D5FCE7D6EBF9}"/>
              </a:ext>
            </a:extLst>
          </p:cNvPr>
          <p:cNvCxnSpPr>
            <a:cxnSpLocks/>
          </p:cNvCxnSpPr>
          <p:nvPr/>
        </p:nvCxnSpPr>
        <p:spPr bwMode="auto">
          <a:xfrm>
            <a:off x="3769734" y="1561040"/>
            <a:ext cx="4224" cy="1911053"/>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6" name="Straight Arrow Connector 215">
            <a:extLst>
              <a:ext uri="{FF2B5EF4-FFF2-40B4-BE49-F238E27FC236}">
                <a16:creationId xmlns:a16="http://schemas.microsoft.com/office/drawing/2014/main" id="{67EDD0B9-C2DC-466C-B134-75C94E3F1946}"/>
              </a:ext>
            </a:extLst>
          </p:cNvPr>
          <p:cNvCxnSpPr>
            <a:cxnSpLocks/>
          </p:cNvCxnSpPr>
          <p:nvPr/>
        </p:nvCxnSpPr>
        <p:spPr bwMode="auto">
          <a:xfrm>
            <a:off x="3909230" y="1780388"/>
            <a:ext cx="485" cy="146417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7" name="Straight Arrow Connector 216">
            <a:extLst>
              <a:ext uri="{FF2B5EF4-FFF2-40B4-BE49-F238E27FC236}">
                <a16:creationId xmlns:a16="http://schemas.microsoft.com/office/drawing/2014/main" id="{30A9997D-107B-4B9D-B28F-73D244057611}"/>
              </a:ext>
            </a:extLst>
          </p:cNvPr>
          <p:cNvCxnSpPr>
            <a:cxnSpLocks/>
          </p:cNvCxnSpPr>
          <p:nvPr/>
        </p:nvCxnSpPr>
        <p:spPr bwMode="auto">
          <a:xfrm flipH="1">
            <a:off x="6721618" y="3442528"/>
            <a:ext cx="3245" cy="23595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8" name="Straight Arrow Connector 217">
            <a:extLst>
              <a:ext uri="{FF2B5EF4-FFF2-40B4-BE49-F238E27FC236}">
                <a16:creationId xmlns:a16="http://schemas.microsoft.com/office/drawing/2014/main" id="{A56BA906-0A8C-4906-95A9-ADCFE5D2C405}"/>
              </a:ext>
            </a:extLst>
          </p:cNvPr>
          <p:cNvCxnSpPr>
            <a:cxnSpLocks/>
          </p:cNvCxnSpPr>
          <p:nvPr/>
        </p:nvCxnSpPr>
        <p:spPr bwMode="auto">
          <a:xfrm>
            <a:off x="6876421" y="3459482"/>
            <a:ext cx="9956" cy="1010226"/>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19" name="Straight Arrow Connector 218">
            <a:extLst>
              <a:ext uri="{FF2B5EF4-FFF2-40B4-BE49-F238E27FC236}">
                <a16:creationId xmlns:a16="http://schemas.microsoft.com/office/drawing/2014/main" id="{6343A5CA-F891-4ACB-99B1-712765D3E01A}"/>
              </a:ext>
            </a:extLst>
          </p:cNvPr>
          <p:cNvCxnSpPr>
            <a:cxnSpLocks/>
          </p:cNvCxnSpPr>
          <p:nvPr/>
        </p:nvCxnSpPr>
        <p:spPr bwMode="auto">
          <a:xfrm>
            <a:off x="6622795" y="3278855"/>
            <a:ext cx="8109" cy="1000660"/>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0" name="Straight Arrow Connector 219">
            <a:extLst>
              <a:ext uri="{FF2B5EF4-FFF2-40B4-BE49-F238E27FC236}">
                <a16:creationId xmlns:a16="http://schemas.microsoft.com/office/drawing/2014/main" id="{9F1BDC17-D96E-4915-AA39-948ECD333BAC}"/>
              </a:ext>
            </a:extLst>
          </p:cNvPr>
          <p:cNvCxnSpPr>
            <a:cxnSpLocks/>
          </p:cNvCxnSpPr>
          <p:nvPr/>
        </p:nvCxnSpPr>
        <p:spPr bwMode="auto">
          <a:xfrm flipV="1">
            <a:off x="6538904" y="3236034"/>
            <a:ext cx="0" cy="969064"/>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1" name="Straight Arrow Connector 220">
            <a:extLst>
              <a:ext uri="{FF2B5EF4-FFF2-40B4-BE49-F238E27FC236}">
                <a16:creationId xmlns:a16="http://schemas.microsoft.com/office/drawing/2014/main" id="{1298B392-49D2-4464-B2BF-2F4B46D9A819}"/>
              </a:ext>
            </a:extLst>
          </p:cNvPr>
          <p:cNvCxnSpPr>
            <a:cxnSpLocks/>
          </p:cNvCxnSpPr>
          <p:nvPr/>
        </p:nvCxnSpPr>
        <p:spPr bwMode="auto">
          <a:xfrm flipH="1" flipV="1">
            <a:off x="6928814" y="3435705"/>
            <a:ext cx="20281" cy="98058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Straight Arrow Connector 221">
            <a:extLst>
              <a:ext uri="{FF2B5EF4-FFF2-40B4-BE49-F238E27FC236}">
                <a16:creationId xmlns:a16="http://schemas.microsoft.com/office/drawing/2014/main" id="{FAA9CFC0-8778-4058-89C2-5649472A99E9}"/>
              </a:ext>
            </a:extLst>
          </p:cNvPr>
          <p:cNvCxnSpPr>
            <a:cxnSpLocks/>
          </p:cNvCxnSpPr>
          <p:nvPr/>
        </p:nvCxnSpPr>
        <p:spPr bwMode="auto">
          <a:xfrm flipH="1" flipV="1">
            <a:off x="6790786" y="3399384"/>
            <a:ext cx="2352" cy="257701"/>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23" name="Rectangle 222">
            <a:extLst>
              <a:ext uri="{FF2B5EF4-FFF2-40B4-BE49-F238E27FC236}">
                <a16:creationId xmlns:a16="http://schemas.microsoft.com/office/drawing/2014/main" id="{A4FEAA94-A93F-43BA-B94C-83FA8F2C7EE2}"/>
              </a:ext>
            </a:extLst>
          </p:cNvPr>
          <p:cNvSpPr/>
          <p:nvPr/>
        </p:nvSpPr>
        <p:spPr bwMode="auto">
          <a:xfrm>
            <a:off x="4239990" y="1797960"/>
            <a:ext cx="917415" cy="482552"/>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end to en</a:t>
            </a:r>
            <a:r>
              <a:rPr lang="en-US" sz="700" dirty="0">
                <a:solidFill>
                  <a:srgbClr val="000000"/>
                </a:solidFill>
                <a:cs typeface="Arial"/>
              </a:rPr>
              <a:t>d process for Lead/Opportunity for all products</a:t>
            </a:r>
            <a:endParaRPr lang="en-US" sz="700" dirty="0">
              <a:solidFill>
                <a:srgbClr val="000000"/>
              </a:solidFill>
              <a:latin typeface="+mn-lt"/>
              <a:cs typeface="Arial"/>
            </a:endParaRPr>
          </a:p>
        </p:txBody>
      </p:sp>
      <p:sp>
        <p:nvSpPr>
          <p:cNvPr id="224" name="Rectangle 223">
            <a:extLst>
              <a:ext uri="{FF2B5EF4-FFF2-40B4-BE49-F238E27FC236}">
                <a16:creationId xmlns:a16="http://schemas.microsoft.com/office/drawing/2014/main" id="{3030E64F-9A02-40F9-B0F1-D6CE8AC967C7}"/>
              </a:ext>
            </a:extLst>
          </p:cNvPr>
          <p:cNvSpPr/>
          <p:nvPr/>
        </p:nvSpPr>
        <p:spPr bwMode="auto">
          <a:xfrm>
            <a:off x="5180801" y="1333642"/>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align with Electric and Gas Ops Flows</a:t>
            </a:r>
          </a:p>
        </p:txBody>
      </p:sp>
      <p:sp>
        <p:nvSpPr>
          <p:cNvPr id="225" name="TextBox 224">
            <a:extLst>
              <a:ext uri="{FF2B5EF4-FFF2-40B4-BE49-F238E27FC236}">
                <a16:creationId xmlns:a16="http://schemas.microsoft.com/office/drawing/2014/main" id="{77142998-4B92-430A-85FD-A37152CCB847}"/>
              </a:ext>
            </a:extLst>
          </p:cNvPr>
          <p:cNvSpPr txBox="1"/>
          <p:nvPr/>
        </p:nvSpPr>
        <p:spPr>
          <a:xfrm rot="16200000">
            <a:off x="-241968" y="3156350"/>
            <a:ext cx="1356607" cy="256545"/>
          </a:xfrm>
          <a:prstGeom prst="rect">
            <a:avLst/>
          </a:prstGeom>
          <a:noFill/>
        </p:spPr>
        <p:txBody>
          <a:bodyPr wrap="square" rtlCol="0">
            <a:spAutoFit/>
          </a:bodyPr>
          <a:lstStyle/>
          <a:p>
            <a:pPr algn="ctr"/>
            <a:r>
              <a:rPr lang="en-IN" sz="1067" b="1" dirty="0">
                <a:solidFill>
                  <a:srgbClr val="000000"/>
                </a:solidFill>
                <a:latin typeface="Arial" panose="020B0604020202020204" pitchFamily="34" charset="0"/>
                <a:cs typeface="Arial" panose="020B0604020202020204" pitchFamily="34" charset="0"/>
              </a:rPr>
              <a:t>Applications</a:t>
            </a:r>
          </a:p>
        </p:txBody>
      </p:sp>
      <p:cxnSp>
        <p:nvCxnSpPr>
          <p:cNvPr id="226" name="Straight Arrow Connector 225">
            <a:extLst>
              <a:ext uri="{FF2B5EF4-FFF2-40B4-BE49-F238E27FC236}">
                <a16:creationId xmlns:a16="http://schemas.microsoft.com/office/drawing/2014/main" id="{3249576A-9AC3-4CAA-A887-55787865981F}"/>
              </a:ext>
            </a:extLst>
          </p:cNvPr>
          <p:cNvCxnSpPr>
            <a:cxnSpLocks/>
          </p:cNvCxnSpPr>
          <p:nvPr/>
        </p:nvCxnSpPr>
        <p:spPr bwMode="auto">
          <a:xfrm flipH="1">
            <a:off x="6193630" y="1565112"/>
            <a:ext cx="6108" cy="111267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7" name="Straight Arrow Connector 226">
            <a:extLst>
              <a:ext uri="{FF2B5EF4-FFF2-40B4-BE49-F238E27FC236}">
                <a16:creationId xmlns:a16="http://schemas.microsoft.com/office/drawing/2014/main" id="{82BC86E8-6B98-4758-B77A-A0C88D49FA7D}"/>
              </a:ext>
            </a:extLst>
          </p:cNvPr>
          <p:cNvCxnSpPr>
            <a:cxnSpLocks/>
          </p:cNvCxnSpPr>
          <p:nvPr/>
        </p:nvCxnSpPr>
        <p:spPr bwMode="auto">
          <a:xfrm flipH="1">
            <a:off x="6263531" y="1704630"/>
            <a:ext cx="8992" cy="990027"/>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8" name="Straight Arrow Connector 227">
            <a:extLst>
              <a:ext uri="{FF2B5EF4-FFF2-40B4-BE49-F238E27FC236}">
                <a16:creationId xmlns:a16="http://schemas.microsoft.com/office/drawing/2014/main" id="{EC71175D-5B17-49AB-B2E0-83B2EAEF0644}"/>
              </a:ext>
            </a:extLst>
          </p:cNvPr>
          <p:cNvCxnSpPr>
            <a:cxnSpLocks/>
            <a:endCxn id="102" idx="1"/>
          </p:cNvCxnSpPr>
          <p:nvPr/>
        </p:nvCxnSpPr>
        <p:spPr bwMode="auto">
          <a:xfrm flipH="1">
            <a:off x="7356048" y="1550655"/>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Straight Arrow Connector 228">
            <a:extLst>
              <a:ext uri="{FF2B5EF4-FFF2-40B4-BE49-F238E27FC236}">
                <a16:creationId xmlns:a16="http://schemas.microsoft.com/office/drawing/2014/main" id="{0DC6DCDB-19E8-4E13-BC8D-29D55B18A5B3}"/>
              </a:ext>
            </a:extLst>
          </p:cNvPr>
          <p:cNvCxnSpPr>
            <a:cxnSpLocks/>
          </p:cNvCxnSpPr>
          <p:nvPr/>
        </p:nvCxnSpPr>
        <p:spPr bwMode="auto">
          <a:xfrm flipH="1">
            <a:off x="7417181" y="1673821"/>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Straight Arrow Connector 229">
            <a:extLst>
              <a:ext uri="{FF2B5EF4-FFF2-40B4-BE49-F238E27FC236}">
                <a16:creationId xmlns:a16="http://schemas.microsoft.com/office/drawing/2014/main" id="{A00B40C7-0135-402C-AA41-4DDFD393565D}"/>
              </a:ext>
            </a:extLst>
          </p:cNvPr>
          <p:cNvCxnSpPr>
            <a:cxnSpLocks/>
          </p:cNvCxnSpPr>
          <p:nvPr/>
        </p:nvCxnSpPr>
        <p:spPr bwMode="auto">
          <a:xfrm flipH="1">
            <a:off x="10423255" y="1578752"/>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1" name="Straight Arrow Connector 230">
            <a:extLst>
              <a:ext uri="{FF2B5EF4-FFF2-40B4-BE49-F238E27FC236}">
                <a16:creationId xmlns:a16="http://schemas.microsoft.com/office/drawing/2014/main" id="{8FD154E9-5A02-4A9E-AA09-27316ED0C57D}"/>
              </a:ext>
            </a:extLst>
          </p:cNvPr>
          <p:cNvCxnSpPr>
            <a:cxnSpLocks/>
          </p:cNvCxnSpPr>
          <p:nvPr/>
        </p:nvCxnSpPr>
        <p:spPr bwMode="auto">
          <a:xfrm flipH="1">
            <a:off x="10484388" y="1701918"/>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Straight Arrow Connector 231">
            <a:extLst>
              <a:ext uri="{FF2B5EF4-FFF2-40B4-BE49-F238E27FC236}">
                <a16:creationId xmlns:a16="http://schemas.microsoft.com/office/drawing/2014/main" id="{6C35113F-CDD7-4210-9F8B-4BA2DBCDE3B5}"/>
              </a:ext>
            </a:extLst>
          </p:cNvPr>
          <p:cNvCxnSpPr>
            <a:cxnSpLocks/>
          </p:cNvCxnSpPr>
          <p:nvPr/>
        </p:nvCxnSpPr>
        <p:spPr bwMode="auto">
          <a:xfrm flipH="1">
            <a:off x="9533312" y="1540751"/>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3" name="Straight Arrow Connector 232">
            <a:extLst>
              <a:ext uri="{FF2B5EF4-FFF2-40B4-BE49-F238E27FC236}">
                <a16:creationId xmlns:a16="http://schemas.microsoft.com/office/drawing/2014/main" id="{53C0982A-8204-4C52-A0E6-38304DCB41B8}"/>
              </a:ext>
            </a:extLst>
          </p:cNvPr>
          <p:cNvCxnSpPr>
            <a:cxnSpLocks/>
          </p:cNvCxnSpPr>
          <p:nvPr/>
        </p:nvCxnSpPr>
        <p:spPr bwMode="auto">
          <a:xfrm flipH="1">
            <a:off x="9594445" y="1663917"/>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4" name="Straight Arrow Connector 233">
            <a:extLst>
              <a:ext uri="{FF2B5EF4-FFF2-40B4-BE49-F238E27FC236}">
                <a16:creationId xmlns:a16="http://schemas.microsoft.com/office/drawing/2014/main" id="{E502E2FD-342F-4413-8F9C-34B3CC029AD7}"/>
              </a:ext>
            </a:extLst>
          </p:cNvPr>
          <p:cNvCxnSpPr>
            <a:cxnSpLocks/>
          </p:cNvCxnSpPr>
          <p:nvPr/>
        </p:nvCxnSpPr>
        <p:spPr bwMode="auto">
          <a:xfrm flipH="1">
            <a:off x="8260922" y="1545344"/>
            <a:ext cx="3108" cy="1879765"/>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Straight Arrow Connector 234">
            <a:extLst>
              <a:ext uri="{FF2B5EF4-FFF2-40B4-BE49-F238E27FC236}">
                <a16:creationId xmlns:a16="http://schemas.microsoft.com/office/drawing/2014/main" id="{00AF4D7F-0320-4E63-8805-2C56E240E266}"/>
              </a:ext>
            </a:extLst>
          </p:cNvPr>
          <p:cNvCxnSpPr>
            <a:cxnSpLocks/>
          </p:cNvCxnSpPr>
          <p:nvPr/>
        </p:nvCxnSpPr>
        <p:spPr bwMode="auto">
          <a:xfrm flipH="1">
            <a:off x="8322055" y="1668510"/>
            <a:ext cx="4499" cy="1599908"/>
          </a:xfrm>
          <a:prstGeom prst="straightConnector1">
            <a:avLst/>
          </a:prstGeom>
          <a:ln w="9525" cap="flat" cmpd="sng" algn="ctr">
            <a:solidFill>
              <a:srgbClr val="00148C"/>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2233E105-82B7-41CA-A519-6B3C08C80578}"/>
              </a:ext>
            </a:extLst>
          </p:cNvPr>
          <p:cNvSpPr/>
          <p:nvPr/>
        </p:nvSpPr>
        <p:spPr bwMode="auto">
          <a:xfrm>
            <a:off x="8200346" y="1340015"/>
            <a:ext cx="948761" cy="440405"/>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align with Electric and Gas Ops Flows</a:t>
            </a:r>
          </a:p>
        </p:txBody>
      </p:sp>
      <p:sp>
        <p:nvSpPr>
          <p:cNvPr id="237" name="Rectangle 236">
            <a:extLst>
              <a:ext uri="{FF2B5EF4-FFF2-40B4-BE49-F238E27FC236}">
                <a16:creationId xmlns:a16="http://schemas.microsoft.com/office/drawing/2014/main" id="{79B5D5FD-A156-4926-BB84-11D747063406}"/>
              </a:ext>
            </a:extLst>
          </p:cNvPr>
          <p:cNvSpPr/>
          <p:nvPr/>
        </p:nvSpPr>
        <p:spPr bwMode="auto">
          <a:xfrm>
            <a:off x="8858890" y="1849324"/>
            <a:ext cx="948761" cy="525167"/>
          </a:xfrm>
          <a:prstGeom prst="rect">
            <a:avLst/>
          </a:prstGeom>
          <a:solidFill>
            <a:srgbClr val="FFFF99"/>
          </a:solidFill>
          <a:ln w="9525" cap="flat" cmpd="sng" algn="ctr">
            <a:solidFill>
              <a:srgbClr val="3366C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US" sz="700" dirty="0">
                <a:solidFill>
                  <a:srgbClr val="000000"/>
                </a:solidFill>
                <a:latin typeface="+mn-lt"/>
                <a:cs typeface="Arial"/>
              </a:rPr>
              <a:t>Need to add metering systems for input into CIS systems</a:t>
            </a:r>
          </a:p>
        </p:txBody>
      </p:sp>
      <p:sp>
        <p:nvSpPr>
          <p:cNvPr id="238" name="Oval 237">
            <a:extLst>
              <a:ext uri="{FF2B5EF4-FFF2-40B4-BE49-F238E27FC236}">
                <a16:creationId xmlns:a16="http://schemas.microsoft.com/office/drawing/2014/main" id="{461CB9B5-F279-4872-A571-9D6B34C3A6E5}"/>
              </a:ext>
            </a:extLst>
          </p:cNvPr>
          <p:cNvSpPr/>
          <p:nvPr/>
        </p:nvSpPr>
        <p:spPr bwMode="auto">
          <a:xfrm>
            <a:off x="8251215" y="5011882"/>
            <a:ext cx="267695" cy="253452"/>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4</a:t>
            </a:r>
          </a:p>
        </p:txBody>
      </p:sp>
      <p:sp>
        <p:nvSpPr>
          <p:cNvPr id="239" name="Oval 238">
            <a:extLst>
              <a:ext uri="{FF2B5EF4-FFF2-40B4-BE49-F238E27FC236}">
                <a16:creationId xmlns:a16="http://schemas.microsoft.com/office/drawing/2014/main" id="{0AD57EAA-38C0-4C44-B11A-E083299FC781}"/>
              </a:ext>
            </a:extLst>
          </p:cNvPr>
          <p:cNvSpPr/>
          <p:nvPr/>
        </p:nvSpPr>
        <p:spPr bwMode="auto">
          <a:xfrm>
            <a:off x="7503123" y="2243058"/>
            <a:ext cx="291513"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2b</a:t>
            </a:r>
          </a:p>
        </p:txBody>
      </p:sp>
      <p:sp>
        <p:nvSpPr>
          <p:cNvPr id="240" name="Oval 239">
            <a:extLst>
              <a:ext uri="{FF2B5EF4-FFF2-40B4-BE49-F238E27FC236}">
                <a16:creationId xmlns:a16="http://schemas.microsoft.com/office/drawing/2014/main" id="{284EE797-B582-4535-B40F-FC1AA724E5A8}"/>
              </a:ext>
            </a:extLst>
          </p:cNvPr>
          <p:cNvSpPr/>
          <p:nvPr/>
        </p:nvSpPr>
        <p:spPr bwMode="auto">
          <a:xfrm>
            <a:off x="2447134" y="1512613"/>
            <a:ext cx="250651" cy="236119"/>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cs typeface="Arial"/>
              </a:rPr>
              <a:t>1</a:t>
            </a:r>
          </a:p>
        </p:txBody>
      </p:sp>
      <p:sp>
        <p:nvSpPr>
          <p:cNvPr id="241" name="Oval 240">
            <a:extLst>
              <a:ext uri="{FF2B5EF4-FFF2-40B4-BE49-F238E27FC236}">
                <a16:creationId xmlns:a16="http://schemas.microsoft.com/office/drawing/2014/main" id="{3A7EBB27-B3CC-4871-8523-05F0FC1D904F}"/>
              </a:ext>
            </a:extLst>
          </p:cNvPr>
          <p:cNvSpPr/>
          <p:nvPr/>
        </p:nvSpPr>
        <p:spPr bwMode="auto">
          <a:xfrm>
            <a:off x="3974967" y="2183827"/>
            <a:ext cx="292840" cy="273975"/>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2a</a:t>
            </a:r>
          </a:p>
        </p:txBody>
      </p:sp>
      <p:sp>
        <p:nvSpPr>
          <p:cNvPr id="242" name="Oval 241">
            <a:extLst>
              <a:ext uri="{FF2B5EF4-FFF2-40B4-BE49-F238E27FC236}">
                <a16:creationId xmlns:a16="http://schemas.microsoft.com/office/drawing/2014/main" id="{6EB442DE-7DE3-42D7-BF18-2F26E168D237}"/>
              </a:ext>
            </a:extLst>
          </p:cNvPr>
          <p:cNvSpPr/>
          <p:nvPr/>
        </p:nvSpPr>
        <p:spPr bwMode="auto">
          <a:xfrm>
            <a:off x="6893342" y="1278476"/>
            <a:ext cx="285381" cy="286777"/>
          </a:xfrm>
          <a:prstGeom prst="ellipse">
            <a:avLst/>
          </a:prstGeom>
          <a:solidFill>
            <a:srgbClr val="FF0000"/>
          </a:solidFill>
          <a:ln w="9525" cap="flat" cmpd="sng" algn="ctr">
            <a:solidFill>
              <a:schemeClr val="accent1"/>
            </a:solid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a:spcAft>
                <a:spcPts val="450"/>
              </a:spcAft>
            </a:pPr>
            <a:r>
              <a:rPr lang="en-US" sz="1100" b="1" dirty="0">
                <a:solidFill>
                  <a:schemeClr val="bg1"/>
                </a:solidFill>
                <a:latin typeface="+mn-lt"/>
                <a:cs typeface="Arial"/>
              </a:rPr>
              <a:t>3</a:t>
            </a:r>
          </a:p>
        </p:txBody>
      </p:sp>
      <p:sp>
        <p:nvSpPr>
          <p:cNvPr id="243" name="Rectangle 242">
            <a:extLst>
              <a:ext uri="{FF2B5EF4-FFF2-40B4-BE49-F238E27FC236}">
                <a16:creationId xmlns:a16="http://schemas.microsoft.com/office/drawing/2014/main" id="{E1EBB490-E7D7-4EDC-B240-99B3C62FCD31}"/>
              </a:ext>
            </a:extLst>
          </p:cNvPr>
          <p:cNvSpPr/>
          <p:nvPr/>
        </p:nvSpPr>
        <p:spPr>
          <a:xfrm>
            <a:off x="9206568" y="6472724"/>
            <a:ext cx="3203146" cy="400110"/>
          </a:xfrm>
          <a:prstGeom prst="rect">
            <a:avLst/>
          </a:prstGeom>
        </p:spPr>
        <p:txBody>
          <a:bodyPr wrap="square">
            <a:spAutoFit/>
          </a:bodyPr>
          <a:lstStyle/>
          <a:p>
            <a:r>
              <a:rPr lang="en-GB" sz="1000" dirty="0"/>
              <a:t>Data mastered in multiple applications </a:t>
            </a:r>
          </a:p>
          <a:p>
            <a:r>
              <a:rPr lang="en-GB" sz="1000" dirty="0"/>
              <a:t>(This includes across all Jurisdictions)</a:t>
            </a:r>
          </a:p>
        </p:txBody>
      </p:sp>
      <p:pic>
        <p:nvPicPr>
          <p:cNvPr id="244" name="Picture 243" descr="A close up of a logo&#10;&#10;Description automatically generated">
            <a:extLst>
              <a:ext uri="{FF2B5EF4-FFF2-40B4-BE49-F238E27FC236}">
                <a16:creationId xmlns:a16="http://schemas.microsoft.com/office/drawing/2014/main" id="{83F4184C-1553-4C59-9CD7-993945619DAE}"/>
              </a:ext>
            </a:extLst>
          </p:cNvPr>
          <p:cNvPicPr>
            <a:picLocks noChangeAspect="1"/>
          </p:cNvPicPr>
          <p:nvPr/>
        </p:nvPicPr>
        <p:blipFill>
          <a:blip r:embed="rId4"/>
          <a:stretch>
            <a:fillRect/>
          </a:stretch>
        </p:blipFill>
        <p:spPr>
          <a:xfrm>
            <a:off x="9073710" y="6516569"/>
            <a:ext cx="196568" cy="196568"/>
          </a:xfrm>
          <a:prstGeom prst="rect">
            <a:avLst/>
          </a:prstGeom>
        </p:spPr>
      </p:pic>
      <p:sp>
        <p:nvSpPr>
          <p:cNvPr id="245" name="Title 3">
            <a:extLst>
              <a:ext uri="{FF2B5EF4-FFF2-40B4-BE49-F238E27FC236}">
                <a16:creationId xmlns:a16="http://schemas.microsoft.com/office/drawing/2014/main" id="{076F0FA0-12C8-48C6-8485-6BA5878C6EF5}"/>
              </a:ext>
            </a:extLst>
          </p:cNvPr>
          <p:cNvSpPr txBox="1">
            <a:spLocks/>
          </p:cNvSpPr>
          <p:nvPr/>
        </p:nvSpPr>
        <p:spPr>
          <a:xfrm>
            <a:off x="431631" y="84708"/>
            <a:ext cx="11040533" cy="369332"/>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Information Flow Analysis – where does CXP play?</a:t>
            </a:r>
          </a:p>
        </p:txBody>
      </p:sp>
    </p:spTree>
    <p:extLst>
      <p:ext uri="{BB962C8B-B14F-4D97-AF65-F5344CB8AC3E}">
        <p14:creationId xmlns:p14="http://schemas.microsoft.com/office/powerpoint/2010/main" val="10731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B36071CE-BA7C-4CA0-8A3C-1431AACA69A7}"/>
              </a:ext>
            </a:extLst>
          </p:cNvPr>
          <p:cNvSpPr/>
          <p:nvPr/>
        </p:nvSpPr>
        <p:spPr>
          <a:xfrm>
            <a:off x="3018974" y="684814"/>
            <a:ext cx="8969828" cy="31667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Verdana"/>
              </a:rPr>
              <a:t>Customer Experience Products – Web &amp; Preference Center</a:t>
            </a: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51" name="Rectangle: Rounded Corners 250">
            <a:extLst>
              <a:ext uri="{FF2B5EF4-FFF2-40B4-BE49-F238E27FC236}">
                <a16:creationId xmlns:a16="http://schemas.microsoft.com/office/drawing/2014/main" id="{2216B93E-1271-4585-8864-9D08A2B7ECAA}"/>
              </a:ext>
            </a:extLst>
          </p:cNvPr>
          <p:cNvSpPr/>
          <p:nvPr/>
        </p:nvSpPr>
        <p:spPr>
          <a:xfrm>
            <a:off x="3011725" y="1502236"/>
            <a:ext cx="8969827"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err="1">
              <a:ln>
                <a:noFill/>
              </a:ln>
              <a:solidFill>
                <a:srgbClr val="0070AD">
                  <a:lumMod val="50000"/>
                </a:srgbClr>
              </a:solidFill>
              <a:effectLst/>
              <a:uLnTx/>
              <a:uFillTx/>
              <a:latin typeface="Verdana"/>
              <a:ea typeface="+mn-ea"/>
              <a:cs typeface="+mn-cs"/>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Data Flows</a:t>
            </a:r>
          </a:p>
        </p:txBody>
      </p:sp>
      <p:sp>
        <p:nvSpPr>
          <p:cNvPr id="43" name="Arrow: Chevron 42">
            <a:extLst>
              <a:ext uri="{FF2B5EF4-FFF2-40B4-BE49-F238E27FC236}">
                <a16:creationId xmlns:a16="http://schemas.microsoft.com/office/drawing/2014/main" id="{301DBBD4-087E-4A59-B167-A11A250105A4}"/>
              </a:ext>
            </a:extLst>
          </p:cNvPr>
          <p:cNvSpPr/>
          <p:nvPr/>
        </p:nvSpPr>
        <p:spPr>
          <a:xfrm>
            <a:off x="3026234" y="106944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Upstream Data</a:t>
            </a:r>
          </a:p>
        </p:txBody>
      </p:sp>
      <p:sp>
        <p:nvSpPr>
          <p:cNvPr id="61" name="Arrow: Chevron 60">
            <a:extLst>
              <a:ext uri="{FF2B5EF4-FFF2-40B4-BE49-F238E27FC236}">
                <a16:creationId xmlns:a16="http://schemas.microsoft.com/office/drawing/2014/main" id="{26124481-1323-414C-953D-A42CF7A23542}"/>
              </a:ext>
            </a:extLst>
          </p:cNvPr>
          <p:cNvSpPr/>
          <p:nvPr/>
        </p:nvSpPr>
        <p:spPr>
          <a:xfrm>
            <a:off x="6154062" y="107670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Transactional Data</a:t>
            </a:r>
          </a:p>
        </p:txBody>
      </p:sp>
      <p:sp>
        <p:nvSpPr>
          <p:cNvPr id="62" name="Arrow: Chevron 61">
            <a:extLst>
              <a:ext uri="{FF2B5EF4-FFF2-40B4-BE49-F238E27FC236}">
                <a16:creationId xmlns:a16="http://schemas.microsoft.com/office/drawing/2014/main" id="{34067E61-5048-47C2-8BE3-0D62CD4CF70C}"/>
              </a:ext>
            </a:extLst>
          </p:cNvPr>
          <p:cNvSpPr/>
          <p:nvPr/>
        </p:nvSpPr>
        <p:spPr>
          <a:xfrm>
            <a:off x="9202067" y="1091221"/>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Downstream Data</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70AD">
                    <a:lumMod val="50000"/>
                  </a:srgbClr>
                </a:solidFill>
                <a:effectLst/>
                <a:uLnTx/>
                <a:uFillTx/>
                <a:latin typeface="Verdana"/>
                <a:ea typeface="+mn-ea"/>
                <a:cs typeface="+mn-cs"/>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72C7B08-7F71-420A-920C-798F689B2FE0}"/>
              </a:ext>
            </a:extLst>
          </p:cNvPr>
          <p:cNvSpPr/>
          <p:nvPr/>
        </p:nvSpPr>
        <p:spPr>
          <a:xfrm>
            <a:off x="333829" y="1509495"/>
            <a:ext cx="2307771"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marR="0" lvl="0" indent="-174625"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Customer Data Model</a:t>
            </a:r>
          </a:p>
          <a:p>
            <a:pPr marL="174625" marR="0" lvl="0" indent="-174625"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endParaRPr>
          </a:p>
          <a:p>
            <a:pPr marL="174625" marR="0" lvl="0" indent="-174625"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Account Claiming Process</a:t>
            </a:r>
            <a:endParaRPr kumimoji="0" lang="en-US" sz="1400" b="0" i="0" u="none" strike="noStrike" kern="1200" cap="none" spc="0" normalizeH="0" baseline="0" noProof="0" dirty="0">
              <a:ln>
                <a:noFill/>
              </a:ln>
              <a:solidFill>
                <a:srgbClr val="0070AD">
                  <a:lumMod val="50000"/>
                </a:srgbClr>
              </a:solidFill>
              <a:effectLst/>
              <a:uLnTx/>
              <a:uFillTx/>
              <a:latin typeface="Verdana"/>
              <a:ea typeface="+mn-ea"/>
              <a:cs typeface="+mn-cs"/>
            </a:endParaRPr>
          </a:p>
        </p:txBody>
      </p:sp>
      <p:sp>
        <p:nvSpPr>
          <p:cNvPr id="69" name="Arrow: Chevron 68">
            <a:extLst>
              <a:ext uri="{FF2B5EF4-FFF2-40B4-BE49-F238E27FC236}">
                <a16:creationId xmlns:a16="http://schemas.microsoft.com/office/drawing/2014/main" id="{22C8697F-CFBF-451E-85A0-A092C38C71C5}"/>
              </a:ext>
            </a:extLst>
          </p:cNvPr>
          <p:cNvSpPr/>
          <p:nvPr/>
        </p:nvSpPr>
        <p:spPr>
          <a:xfrm>
            <a:off x="399146" y="1054928"/>
            <a:ext cx="2242454" cy="316676"/>
          </a:xfrm>
          <a:prstGeom prst="chevron">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Pain Points</a:t>
            </a:r>
          </a:p>
        </p:txBody>
      </p:sp>
    </p:spTree>
    <p:extLst>
      <p:ext uri="{BB962C8B-B14F-4D97-AF65-F5344CB8AC3E}">
        <p14:creationId xmlns:p14="http://schemas.microsoft.com/office/powerpoint/2010/main" val="250046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B36071CE-BA7C-4CA0-8A3C-1431AACA69A7}"/>
              </a:ext>
            </a:extLst>
          </p:cNvPr>
          <p:cNvSpPr/>
          <p:nvPr/>
        </p:nvSpPr>
        <p:spPr>
          <a:xfrm>
            <a:off x="3018974" y="684814"/>
            <a:ext cx="8969828" cy="31667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Verdana"/>
              </a:rPr>
              <a:t>Customer Experience Products – IVR</a:t>
            </a: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51" name="Rectangle: Rounded Corners 250">
            <a:extLst>
              <a:ext uri="{FF2B5EF4-FFF2-40B4-BE49-F238E27FC236}">
                <a16:creationId xmlns:a16="http://schemas.microsoft.com/office/drawing/2014/main" id="{2216B93E-1271-4585-8864-9D08A2B7ECAA}"/>
              </a:ext>
            </a:extLst>
          </p:cNvPr>
          <p:cNvSpPr/>
          <p:nvPr/>
        </p:nvSpPr>
        <p:spPr>
          <a:xfrm>
            <a:off x="3011725" y="1502236"/>
            <a:ext cx="8969827"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err="1">
              <a:ln>
                <a:noFill/>
              </a:ln>
              <a:solidFill>
                <a:srgbClr val="0070AD">
                  <a:lumMod val="50000"/>
                </a:srgbClr>
              </a:solidFill>
              <a:effectLst/>
              <a:uLnTx/>
              <a:uFillTx/>
              <a:latin typeface="Verdana"/>
              <a:ea typeface="+mn-ea"/>
              <a:cs typeface="+mn-cs"/>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Data Flows</a:t>
            </a:r>
          </a:p>
        </p:txBody>
      </p:sp>
      <p:sp>
        <p:nvSpPr>
          <p:cNvPr id="43" name="Arrow: Chevron 42">
            <a:extLst>
              <a:ext uri="{FF2B5EF4-FFF2-40B4-BE49-F238E27FC236}">
                <a16:creationId xmlns:a16="http://schemas.microsoft.com/office/drawing/2014/main" id="{301DBBD4-087E-4A59-B167-A11A250105A4}"/>
              </a:ext>
            </a:extLst>
          </p:cNvPr>
          <p:cNvSpPr/>
          <p:nvPr/>
        </p:nvSpPr>
        <p:spPr>
          <a:xfrm>
            <a:off x="3026234" y="106944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Upstream Data</a:t>
            </a:r>
          </a:p>
        </p:txBody>
      </p:sp>
      <p:sp>
        <p:nvSpPr>
          <p:cNvPr id="61" name="Arrow: Chevron 60">
            <a:extLst>
              <a:ext uri="{FF2B5EF4-FFF2-40B4-BE49-F238E27FC236}">
                <a16:creationId xmlns:a16="http://schemas.microsoft.com/office/drawing/2014/main" id="{26124481-1323-414C-953D-A42CF7A23542}"/>
              </a:ext>
            </a:extLst>
          </p:cNvPr>
          <p:cNvSpPr/>
          <p:nvPr/>
        </p:nvSpPr>
        <p:spPr>
          <a:xfrm>
            <a:off x="6154062" y="107670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Transactional Data</a:t>
            </a:r>
          </a:p>
        </p:txBody>
      </p:sp>
      <p:sp>
        <p:nvSpPr>
          <p:cNvPr id="62" name="Arrow: Chevron 61">
            <a:extLst>
              <a:ext uri="{FF2B5EF4-FFF2-40B4-BE49-F238E27FC236}">
                <a16:creationId xmlns:a16="http://schemas.microsoft.com/office/drawing/2014/main" id="{34067E61-5048-47C2-8BE3-0D62CD4CF70C}"/>
              </a:ext>
            </a:extLst>
          </p:cNvPr>
          <p:cNvSpPr/>
          <p:nvPr/>
        </p:nvSpPr>
        <p:spPr>
          <a:xfrm>
            <a:off x="9202067" y="1091221"/>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Downstream Data</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70AD">
                    <a:lumMod val="50000"/>
                  </a:srgbClr>
                </a:solidFill>
                <a:effectLst/>
                <a:uLnTx/>
                <a:uFillTx/>
                <a:latin typeface="Verdana"/>
                <a:ea typeface="+mn-ea"/>
                <a:cs typeface="+mn-cs"/>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72C7B08-7F71-420A-920C-798F689B2FE0}"/>
              </a:ext>
            </a:extLst>
          </p:cNvPr>
          <p:cNvSpPr/>
          <p:nvPr/>
        </p:nvSpPr>
        <p:spPr>
          <a:xfrm>
            <a:off x="333829" y="1509495"/>
            <a:ext cx="2307771"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marR="0" lvl="0" indent="-174625"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Customer Data Model</a:t>
            </a:r>
          </a:p>
        </p:txBody>
      </p:sp>
      <p:sp>
        <p:nvSpPr>
          <p:cNvPr id="69" name="Arrow: Chevron 68">
            <a:extLst>
              <a:ext uri="{FF2B5EF4-FFF2-40B4-BE49-F238E27FC236}">
                <a16:creationId xmlns:a16="http://schemas.microsoft.com/office/drawing/2014/main" id="{22C8697F-CFBF-451E-85A0-A092C38C71C5}"/>
              </a:ext>
            </a:extLst>
          </p:cNvPr>
          <p:cNvSpPr/>
          <p:nvPr/>
        </p:nvSpPr>
        <p:spPr>
          <a:xfrm>
            <a:off x="399146" y="1054928"/>
            <a:ext cx="2242454" cy="316676"/>
          </a:xfrm>
          <a:prstGeom prst="chevron">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Pain Points</a:t>
            </a:r>
          </a:p>
        </p:txBody>
      </p:sp>
    </p:spTree>
    <p:extLst>
      <p:ext uri="{BB962C8B-B14F-4D97-AF65-F5344CB8AC3E}">
        <p14:creationId xmlns:p14="http://schemas.microsoft.com/office/powerpoint/2010/main" val="236228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B36071CE-BA7C-4CA0-8A3C-1431AACA69A7}"/>
              </a:ext>
            </a:extLst>
          </p:cNvPr>
          <p:cNvSpPr/>
          <p:nvPr/>
        </p:nvSpPr>
        <p:spPr>
          <a:xfrm>
            <a:off x="3018974" y="684814"/>
            <a:ext cx="8969828" cy="31667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Verdana"/>
              </a:rPr>
              <a:t>Customer Experience Products </a:t>
            </a:r>
            <a:r>
              <a:rPr lang="en-US" sz="1600" b="1">
                <a:solidFill>
                  <a:prstClr val="white"/>
                </a:solidFill>
                <a:latin typeface="Verdana"/>
              </a:rPr>
              <a:t>– Personalization Tool</a:t>
            </a: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51" name="Rectangle: Rounded Corners 250">
            <a:extLst>
              <a:ext uri="{FF2B5EF4-FFF2-40B4-BE49-F238E27FC236}">
                <a16:creationId xmlns:a16="http://schemas.microsoft.com/office/drawing/2014/main" id="{2216B93E-1271-4585-8864-9D08A2B7ECAA}"/>
              </a:ext>
            </a:extLst>
          </p:cNvPr>
          <p:cNvSpPr/>
          <p:nvPr/>
        </p:nvSpPr>
        <p:spPr>
          <a:xfrm>
            <a:off x="3011725" y="1502236"/>
            <a:ext cx="8969827"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err="1">
              <a:ln>
                <a:noFill/>
              </a:ln>
              <a:solidFill>
                <a:srgbClr val="0070AD">
                  <a:lumMod val="50000"/>
                </a:srgbClr>
              </a:solidFill>
              <a:effectLst/>
              <a:uLnTx/>
              <a:uFillTx/>
              <a:latin typeface="Verdana"/>
              <a:ea typeface="+mn-ea"/>
              <a:cs typeface="+mn-cs"/>
            </a:endParaRPr>
          </a:p>
        </p:txBody>
      </p:sp>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a:xfrm>
            <a:off x="2" y="1"/>
            <a:ext cx="12191999" cy="1062180"/>
          </a:xfrm>
        </p:spPr>
        <p:txBody>
          <a:bodyPr/>
          <a:lstStyle/>
          <a:p>
            <a:r>
              <a:rPr lang="en-US" dirty="0"/>
              <a:t>Data Flows</a:t>
            </a:r>
          </a:p>
        </p:txBody>
      </p:sp>
      <p:sp>
        <p:nvSpPr>
          <p:cNvPr id="43" name="Arrow: Chevron 42">
            <a:extLst>
              <a:ext uri="{FF2B5EF4-FFF2-40B4-BE49-F238E27FC236}">
                <a16:creationId xmlns:a16="http://schemas.microsoft.com/office/drawing/2014/main" id="{301DBBD4-087E-4A59-B167-A11A250105A4}"/>
              </a:ext>
            </a:extLst>
          </p:cNvPr>
          <p:cNvSpPr/>
          <p:nvPr/>
        </p:nvSpPr>
        <p:spPr>
          <a:xfrm>
            <a:off x="3026234" y="106944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Upstream Data</a:t>
            </a:r>
          </a:p>
        </p:txBody>
      </p:sp>
      <p:sp>
        <p:nvSpPr>
          <p:cNvPr id="61" name="Arrow: Chevron 60">
            <a:extLst>
              <a:ext uri="{FF2B5EF4-FFF2-40B4-BE49-F238E27FC236}">
                <a16:creationId xmlns:a16="http://schemas.microsoft.com/office/drawing/2014/main" id="{26124481-1323-414C-953D-A42CF7A23542}"/>
              </a:ext>
            </a:extLst>
          </p:cNvPr>
          <p:cNvSpPr/>
          <p:nvPr/>
        </p:nvSpPr>
        <p:spPr>
          <a:xfrm>
            <a:off x="6154062" y="1076707"/>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Transactional Data</a:t>
            </a:r>
          </a:p>
        </p:txBody>
      </p:sp>
      <p:sp>
        <p:nvSpPr>
          <p:cNvPr id="62" name="Arrow: Chevron 61">
            <a:extLst>
              <a:ext uri="{FF2B5EF4-FFF2-40B4-BE49-F238E27FC236}">
                <a16:creationId xmlns:a16="http://schemas.microsoft.com/office/drawing/2014/main" id="{34067E61-5048-47C2-8BE3-0D62CD4CF70C}"/>
              </a:ext>
            </a:extLst>
          </p:cNvPr>
          <p:cNvSpPr/>
          <p:nvPr/>
        </p:nvSpPr>
        <p:spPr>
          <a:xfrm>
            <a:off x="9202067" y="1091221"/>
            <a:ext cx="2779485" cy="31667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AD">
                    <a:lumMod val="50000"/>
                  </a:srgbClr>
                </a:solidFill>
                <a:effectLst/>
                <a:uLnTx/>
                <a:uFillTx/>
                <a:latin typeface="Verdana"/>
                <a:ea typeface="+mn-ea"/>
                <a:cs typeface="+mn-cs"/>
              </a:rPr>
              <a:t>Downstream Data</a:t>
            </a:r>
          </a:p>
        </p:txBody>
      </p:sp>
      <p:sp>
        <p:nvSpPr>
          <p:cNvPr id="63" name="TextBox 62">
            <a:extLst>
              <a:ext uri="{FF2B5EF4-FFF2-40B4-BE49-F238E27FC236}">
                <a16:creationId xmlns:a16="http://schemas.microsoft.com/office/drawing/2014/main" id="{91535DED-413E-480C-BB61-3A89ABCDF8C0}"/>
              </a:ext>
            </a:extLst>
          </p:cNvPr>
          <p:cNvSpPr txBox="1"/>
          <p:nvPr/>
        </p:nvSpPr>
        <p:spPr>
          <a:xfrm>
            <a:off x="10435773" y="203198"/>
            <a:ext cx="1555234" cy="307777"/>
          </a:xfrm>
          <a:prstGeom prst="rect">
            <a:avLst/>
          </a:prstGeom>
          <a:noFill/>
        </p:spPr>
        <p:txBody>
          <a:bodyPr wrap="non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70AD">
                    <a:lumMod val="50000"/>
                  </a:srgbClr>
                </a:solidFill>
                <a:effectLst/>
                <a:uLnTx/>
                <a:uFillTx/>
                <a:latin typeface="Verdana"/>
                <a:ea typeface="+mn-ea"/>
                <a:cs typeface="+mn-cs"/>
              </a:rPr>
              <a:t>Live Discussion</a:t>
            </a:r>
          </a:p>
        </p:txBody>
      </p:sp>
      <p:cxnSp>
        <p:nvCxnSpPr>
          <p:cNvPr id="64" name="Straight Connector 63">
            <a:extLst>
              <a:ext uri="{FF2B5EF4-FFF2-40B4-BE49-F238E27FC236}">
                <a16:creationId xmlns:a16="http://schemas.microsoft.com/office/drawing/2014/main" id="{CE39127E-E624-4916-A5E8-DC6453C5061E}"/>
              </a:ext>
            </a:extLst>
          </p:cNvPr>
          <p:cNvCxnSpPr/>
          <p:nvPr/>
        </p:nvCxnSpPr>
        <p:spPr>
          <a:xfrm>
            <a:off x="10406742" y="20319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5F01E0-D8C0-4C9E-985F-7A06F857B260}"/>
              </a:ext>
            </a:extLst>
          </p:cNvPr>
          <p:cNvCxnSpPr/>
          <p:nvPr/>
        </p:nvCxnSpPr>
        <p:spPr>
          <a:xfrm>
            <a:off x="10428516" y="500738"/>
            <a:ext cx="1429667"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72C7B08-7F71-420A-920C-798F689B2FE0}"/>
              </a:ext>
            </a:extLst>
          </p:cNvPr>
          <p:cNvSpPr/>
          <p:nvPr/>
        </p:nvSpPr>
        <p:spPr>
          <a:xfrm>
            <a:off x="333829" y="1509495"/>
            <a:ext cx="2307771" cy="4397820"/>
          </a:xfrm>
          <a:prstGeom prst="roundRect">
            <a:avLst>
              <a:gd name="adj" fmla="val 59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marR="0" lvl="0" indent="-174625"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0070AD">
                    <a:lumMod val="50000"/>
                  </a:srgbClr>
                </a:solidFill>
                <a:latin typeface="Verdana"/>
              </a:rPr>
              <a:t>Customer Data Model</a:t>
            </a:r>
          </a:p>
        </p:txBody>
      </p:sp>
      <p:sp>
        <p:nvSpPr>
          <p:cNvPr id="69" name="Arrow: Chevron 68">
            <a:extLst>
              <a:ext uri="{FF2B5EF4-FFF2-40B4-BE49-F238E27FC236}">
                <a16:creationId xmlns:a16="http://schemas.microsoft.com/office/drawing/2014/main" id="{22C8697F-CFBF-451E-85A0-A092C38C71C5}"/>
              </a:ext>
            </a:extLst>
          </p:cNvPr>
          <p:cNvSpPr/>
          <p:nvPr/>
        </p:nvSpPr>
        <p:spPr>
          <a:xfrm>
            <a:off x="399146" y="1054928"/>
            <a:ext cx="2242454" cy="316676"/>
          </a:xfrm>
          <a:prstGeom prst="chevron">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Pain Points</a:t>
            </a:r>
          </a:p>
        </p:txBody>
      </p:sp>
    </p:spTree>
    <p:extLst>
      <p:ext uri="{BB962C8B-B14F-4D97-AF65-F5344CB8AC3E}">
        <p14:creationId xmlns:p14="http://schemas.microsoft.com/office/powerpoint/2010/main" val="67109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197C-C4EF-40B4-96F2-A08C59F24048}"/>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85751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ntent Layouts">
  <a:themeElements>
    <a:clrScheme name="Custom 16">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C2CF00"/>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pgemini 2017" id="{9B3BBDC0-3519-4852-B640-78F21BC104E4}" vid="{E670DD4E-0851-4692-AA31-B3BB041B0B0E}"/>
    </a:ext>
  </a:extLst>
</a:theme>
</file>

<file path=ppt/theme/theme3.xml><?xml version="1.0" encoding="utf-8"?>
<a:theme xmlns:a="http://schemas.openxmlformats.org/drawingml/2006/main" name="3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4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5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1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814DA5F416B746A8EA65D54AAFDDB2" ma:contentTypeVersion="13" ma:contentTypeDescription="Create a new document." ma:contentTypeScope="" ma:versionID="b451d0098be78988475a91eabc2e14d3">
  <xsd:schema xmlns:xsd="http://www.w3.org/2001/XMLSchema" xmlns:xs="http://www.w3.org/2001/XMLSchema" xmlns:p="http://schemas.microsoft.com/office/2006/metadata/properties" xmlns:ns3="9bf94932-3bda-4099-a7fc-3f31126e762e" xmlns:ns4="94382390-4853-4b4f-adec-2094fe08a97c" targetNamespace="http://schemas.microsoft.com/office/2006/metadata/properties" ma:root="true" ma:fieldsID="4ebdc0af74a821775c888678ab6e34fa" ns3:_="" ns4:_="">
    <xsd:import namespace="9bf94932-3bda-4099-a7fc-3f31126e762e"/>
    <xsd:import namespace="94382390-4853-4b4f-adec-2094fe08a97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4932-3bda-4099-a7fc-3f31126e76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382390-4853-4b4f-adec-2094fe08a9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2.xml><?xml version="1.0" encoding="utf-8"?>
<ds:datastoreItem xmlns:ds="http://schemas.openxmlformats.org/officeDocument/2006/customXml" ds:itemID="{8E4741EA-33F9-47BC-9582-10B3BE6562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94932-3bda-4099-a7fc-3f31126e762e"/>
    <ds:schemaRef ds:uri="94382390-4853-4b4f-adec-2094fe08a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28ED2F-ABE9-4CC9-9AB8-9657000A1229}">
  <ds:schemaRefs>
    <ds:schemaRef ds:uri="94382390-4853-4b4f-adec-2094fe08a97c"/>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9bf94932-3bda-4099-a7fc-3f31126e76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43045</TotalTime>
  <Words>1393</Words>
  <Application>Microsoft Office PowerPoint</Application>
  <PresentationFormat>Widescreen</PresentationFormat>
  <Paragraphs>246</Paragraphs>
  <Slides>12</Slides>
  <Notes>6</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12</vt:i4>
      </vt:variant>
    </vt:vector>
  </HeadingPairs>
  <TitlesOfParts>
    <vt:vector size="24" baseType="lpstr">
      <vt:lpstr>Arial</vt:lpstr>
      <vt:lpstr>Calibri</vt:lpstr>
      <vt:lpstr>Courier New</vt:lpstr>
      <vt:lpstr>Verdana</vt:lpstr>
      <vt:lpstr>Wingdings</vt:lpstr>
      <vt:lpstr>2013 Capgemini Template</vt:lpstr>
      <vt:lpstr>Content Layouts</vt:lpstr>
      <vt:lpstr>3_2013 Capgemini Template</vt:lpstr>
      <vt:lpstr>4_2013 Capgemini Template</vt:lpstr>
      <vt:lpstr>5_2013 Capgemini Template</vt:lpstr>
      <vt:lpstr>1_2013 Capgemini Template</vt:lpstr>
      <vt:lpstr>think-cell Slide</vt:lpstr>
      <vt:lpstr>PowerPoint Presentation</vt:lpstr>
      <vt:lpstr>Agenda – Customer Experience Products </vt:lpstr>
      <vt:lpstr>CXP Scope (defined by inflight technology changes)</vt:lpstr>
      <vt:lpstr>CXP – apps deployment to systems of engagement?</vt:lpstr>
      <vt:lpstr>PowerPoint Presentation</vt:lpstr>
      <vt:lpstr>Data Flows</vt:lpstr>
      <vt:lpstr>Data Flows</vt:lpstr>
      <vt:lpstr>Data Flows</vt:lpstr>
      <vt:lpstr>Appendix</vt:lpstr>
      <vt:lpstr>IAM and Acct Claiming – in flight and to-be</vt:lpstr>
      <vt:lpstr>CXP vs. Customer Data Domain (Data Foundation)</vt:lpstr>
      <vt:lpstr>AMI Program (+1 channel for Customer Energy Mgmt Self Service)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 HANA Assessment - Delivery Approach</dc:title>
  <dc:creator>David Williams</dc:creator>
  <cp:lastModifiedBy>Robinson Jr, Robert E</cp:lastModifiedBy>
  <cp:revision>450</cp:revision>
  <cp:lastPrinted>2018-12-12T14:22:06Z</cp:lastPrinted>
  <dcterms:created xsi:type="dcterms:W3CDTF">2013-01-23T20:29:14Z</dcterms:created>
  <dcterms:modified xsi:type="dcterms:W3CDTF">2020-07-13T12:59:48Z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0x0101003D814DA5F416B746A8EA65D54AAFDDB2</vt:lpwstr>
  </property>
</Properties>
</file>