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  <p:sldMasterId id="2147483698" r:id="rId6"/>
    <p:sldMasterId id="2147483709" r:id="rId7"/>
    <p:sldMasterId id="2147483722" r:id="rId8"/>
    <p:sldMasterId id="2147483732" r:id="rId9"/>
    <p:sldMasterId id="2147483743" r:id="rId10"/>
    <p:sldMasterId id="2147483806" r:id="rId11"/>
  </p:sldMasterIdLst>
  <p:notesMasterIdLst>
    <p:notesMasterId r:id="rId20"/>
  </p:notesMasterIdLst>
  <p:handoutMasterIdLst>
    <p:handoutMasterId r:id="rId21"/>
  </p:handoutMasterIdLst>
  <p:sldIdLst>
    <p:sldId id="258" r:id="rId12"/>
    <p:sldId id="838839610" r:id="rId13"/>
    <p:sldId id="838839619" r:id="rId14"/>
    <p:sldId id="838839611" r:id="rId15"/>
    <p:sldId id="838839615" r:id="rId16"/>
    <p:sldId id="838839614" r:id="rId17"/>
    <p:sldId id="838839617" r:id="rId18"/>
    <p:sldId id="8388396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151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adley, Alan" initials="BA" lastIdx="2" clrIdx="0">
    <p:extLst>
      <p:ext uri="{19B8F6BF-5375-455C-9EA6-DF929625EA0E}">
        <p15:presenceInfo xmlns:p15="http://schemas.microsoft.com/office/powerpoint/2012/main" userId="S::alan.broadley@accenture.com::054f8e13-fb84-434b-aec1-5c369f0ac250" providerId="AD"/>
      </p:ext>
    </p:extLst>
  </p:cmAuthor>
  <p:cmAuthor id="2" name="Schneider, Celeste" initials="SC" lastIdx="4" clrIdx="1">
    <p:extLst>
      <p:ext uri="{19B8F6BF-5375-455C-9EA6-DF929625EA0E}">
        <p15:presenceInfo xmlns:p15="http://schemas.microsoft.com/office/powerpoint/2012/main" userId="S::Celeste.Schneider@us.nationalgrid.com::b31b26a5-838a-4c79-86bd-d02ace53322a" providerId="AD"/>
      </p:ext>
    </p:extLst>
  </p:cmAuthor>
  <p:cmAuthor id="3" name="Somiah, Niraja" initials="SN" lastIdx="2" clrIdx="2">
    <p:extLst>
      <p:ext uri="{19B8F6BF-5375-455C-9EA6-DF929625EA0E}">
        <p15:presenceInfo xmlns:p15="http://schemas.microsoft.com/office/powerpoint/2012/main" userId="S-1-5-21-781256317-1909467510-1415713722-3694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F69"/>
    <a:srgbClr val="A6A6A6"/>
    <a:srgbClr val="00148C"/>
    <a:srgbClr val="008E87"/>
    <a:srgbClr val="55555A"/>
    <a:srgbClr val="CBCCDB"/>
    <a:srgbClr val="E7E7EE"/>
    <a:srgbClr val="0095D7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83201" autoAdjust="0"/>
  </p:normalViewPr>
  <p:slideViewPr>
    <p:cSldViewPr snapToGrid="0">
      <p:cViewPr varScale="1">
        <p:scale>
          <a:sx n="79" d="100"/>
          <a:sy n="79" d="100"/>
        </p:scale>
        <p:origin x="72" y="72"/>
      </p:cViewPr>
      <p:guideLst>
        <p:guide pos="7151"/>
        <p:guide orient="horz" pos="2160"/>
        <p:guide pos="551"/>
        <p:guide orient="horz" pos="73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F9764-1F07-4AEE-BBF1-8F2B0EECB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D21F1-5DFF-470F-9E91-8A79E0FDC9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A673-4620-4E9B-A589-458A149E1134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837BC-8DEA-47A5-8FBA-25EFE68834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C3F1-9FC5-4495-9C0B-3E668F61DD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A85D9-6378-4B3C-BF54-13FD14FC4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98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0777-B2C6-4D32-A905-869BF7F4D814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DDED2-089F-437B-99D6-31CFB6A87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37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5.svg"/><Relationship Id="rId4" Type="http://schemas.openxmlformats.org/officeDocument/2006/relationships/image" Target="../media/image12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6.svg"/><Relationship Id="rId4" Type="http://schemas.openxmlformats.org/officeDocument/2006/relationships/image" Target="../media/image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0.svg"/><Relationship Id="rId4" Type="http://schemas.openxmlformats.org/officeDocument/2006/relationships/image" Target="../media/image6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5.svg"/><Relationship Id="rId4" Type="http://schemas.openxmlformats.org/officeDocument/2006/relationships/image" Target="../media/image12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6.svg"/><Relationship Id="rId4" Type="http://schemas.openxmlformats.org/officeDocument/2006/relationships/image" Target="../media/image9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0.sv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9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2.sv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3.svg"/><Relationship Id="rId4" Type="http://schemas.openxmlformats.org/officeDocument/2006/relationships/image" Target="../media/image9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4.svg"/><Relationship Id="rId4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2.svg"/><Relationship Id="rId4" Type="http://schemas.openxmlformats.org/officeDocument/2006/relationships/image" Target="../media/image12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3.svg"/><Relationship Id="rId4" Type="http://schemas.openxmlformats.org/officeDocument/2006/relationships/image" Target="../media/image9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4.svg"/><Relationship Id="rId4" Type="http://schemas.openxmlformats.org/officeDocument/2006/relationships/image" Target="../media/image6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5028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048ADB0-57B8-46C1-AD03-009AFACA02A7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12213167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5" name="Picture 7" descr="National_Grid_logo_blue">
            <a:extLst>
              <a:ext uri="{FF2B5EF4-FFF2-40B4-BE49-F238E27FC236}">
                <a16:creationId xmlns:a16="http://schemas.microsoft.com/office/drawing/2014/main" id="{09C94902-9CF3-42F6-8D00-24023E3A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0" y="342900"/>
            <a:ext cx="244051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91634" y="1279526"/>
            <a:ext cx="10725151" cy="639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1" y="2882900"/>
            <a:ext cx="10725151" cy="30777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9669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9719611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1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1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1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7365886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834003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02458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5021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6464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966376909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5" name="Round Diagonal Corner Rectangle 4">
            <a:extLst>
              <a:ext uri="{FF2B5EF4-FFF2-40B4-BE49-F238E27FC236}">
                <a16:creationId xmlns:a16="http://schemas.microsoft.com/office/drawing/2014/main" id="{37609B83-716F-4C19-B524-DF1CE466DE04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44AFBBA-7610-4A43-B583-B8E6F6343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67830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9767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8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C6DC-682E-4721-829A-31576897B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</p:spTree>
    <p:extLst>
      <p:ext uri="{BB962C8B-B14F-4D97-AF65-F5344CB8AC3E}">
        <p14:creationId xmlns:p14="http://schemas.microsoft.com/office/powerpoint/2010/main" val="4208670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25456505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1377" y="1411206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79084" y="1411203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1411203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8C172-F8CF-46F7-804C-835BAF38DD6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12275235" y="0"/>
            <a:ext cx="2706315" cy="1919363"/>
            <a:chOff x="3528102" y="847657"/>
            <a:chExt cx="2029736" cy="1919363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290" fontAlgn="auto">
                  <a:spcBef>
                    <a:spcPts val="0"/>
                  </a:spcBef>
                  <a:spcAft>
                    <a:spcPts val="273"/>
                  </a:spcAft>
                  <a:buClrTx/>
                  <a:defRPr/>
                </a:pPr>
                <a:endParaRPr lang="en-GB" sz="600" b="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12275256" y="2140327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762460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741" y="1411310"/>
            <a:ext cx="7247465" cy="188477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480D57-B2D8-4496-806A-1824358683A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12275235" y="0"/>
            <a:ext cx="2706315" cy="1919363"/>
            <a:chOff x="3528102" y="847657"/>
            <a:chExt cx="2029736" cy="1919363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722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 indent="0" defTabSz="914290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GB" sz="600" b="1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77" lvl="2" indent="-90477" defTabSz="914290" fontAlgn="auto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en-GB" sz="600" kern="120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290" fontAlgn="auto">
                  <a:spcBef>
                    <a:spcPts val="0"/>
                  </a:spcBef>
                  <a:spcAft>
                    <a:spcPts val="273"/>
                  </a:spcAft>
                  <a:buClrTx/>
                  <a:defRPr/>
                </a:pPr>
                <a:endParaRPr lang="en-GB" sz="600" b="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21057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76000" y="1411209"/>
            <a:ext cx="11040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0AF-67DA-4103-ADCF-D04CEE125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12275235" y="48056"/>
            <a:ext cx="2706315" cy="996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5996" tIns="35996" rIns="35996" bIns="35996" rtlCol="0" anchor="t" anchorCtr="0">
            <a:spAutoFit/>
          </a:bodyPr>
          <a:lstStyle/>
          <a:p>
            <a:pPr marL="0" lvl="2" indent="0" defTabSz="914290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600" b="1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 indent="0" defTabSz="914290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600" b="1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600" kern="120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4063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498369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5096479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5379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0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992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86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86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1743772" cy="582935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0742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006278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6864532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2772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32375974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0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71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25" y="3044283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8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8761" y="6133657"/>
            <a:ext cx="2540000" cy="40151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22" y="303517"/>
            <a:ext cx="1743772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12275256" y="1"/>
            <a:ext cx="2707513" cy="21164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3" tIns="42133" rIns="42133" bIns="42133" rtlCol="0" anchor="t" anchorCtr="0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US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lvl="1" defTabSz="91429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77" lvl="2" indent="-90477" defTabSz="914290" fontAlgn="auto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lang="en-GB" sz="600" kern="12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4799444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8" y="2909035"/>
            <a:ext cx="6578600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591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863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708694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94015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776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27952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72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6423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5320663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7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18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8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7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7" y="2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3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9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2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56" marR="0" lvl="2" indent="-120656" algn="l" defTabSz="1219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9607672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8848659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9631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723716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4369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463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3688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644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67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5225197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7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18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8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67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624711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4709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0456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44053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46458025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339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3601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996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4518260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3693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49E-E193-4FE8-8503-1689DB1D577F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ADD9-A041-482F-95E1-E64B692DC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843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0409" y="6275468"/>
            <a:ext cx="9593887" cy="22576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National Grid | Documentation Governance | October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5577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25" y="306436"/>
            <a:ext cx="11329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162273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0409" y="6275468"/>
            <a:ext cx="9593887" cy="22576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National Grid | Documentation Governance | October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374" y="356765"/>
            <a:ext cx="11329827" cy="574516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Draft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717920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National Grid | Documentation Governance | October 2019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2986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4207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379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66654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9411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7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18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6262073" y="928078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26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99901216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.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4FEB45-5B13-814A-A7C6-C024B705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584" y="6537399"/>
            <a:ext cx="4141956" cy="161962"/>
          </a:xfrm>
          <a:prstGeom prst="rect">
            <a:avLst/>
          </a:prstGeo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r>
              <a:rPr lang="en-US"/>
              <a:t>National Grid | Documentation Governance | October 2019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5ED8D5-F7BD-D244-8E89-518DAA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7F5D-75B4-214F-897A-1071EDD47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171" y="296863"/>
            <a:ext cx="7326592" cy="1501938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0" i="0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0577390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1664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425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5424817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5660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5424817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5" y="2853769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02262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5" y="2853769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070704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568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6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72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9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79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464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82904808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6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72"/>
              </a:spcAft>
              <a:defRPr sz="2017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9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79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599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9"/>
            <a:ext cx="7392828" cy="21121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56925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6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11211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1"/>
            <a:ext cx="2706314" cy="11157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0342" tIns="40342" rIns="40342" bIns="40342" rtlCol="0" anchor="t" anchorCtr="0">
            <a:spAutoFit/>
          </a:bodyPr>
          <a:lstStyle/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30930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6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1"/>
            <a:ext cx="2706314" cy="11157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0342" tIns="40342" rIns="40342" bIns="40342" rtlCol="0" anchor="t" anchorCtr="0">
            <a:spAutoFit/>
          </a:bodyPr>
          <a:lstStyle/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697580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6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4" cy="11157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0342" tIns="40342" rIns="40342" bIns="40342" rtlCol="0" anchor="t" anchorCtr="0">
            <a:spAutoFit/>
          </a:bodyPr>
          <a:lstStyle/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41867880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6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1"/>
            <a:ext cx="2706314" cy="11157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0342" tIns="40342" rIns="40342" bIns="40342" rtlCol="0" anchor="t" anchorCtr="0">
            <a:spAutoFit/>
          </a:bodyPr>
          <a:lstStyle/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5344398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39129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1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0"/>
            <a:ext cx="1325714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312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3081529"/>
            <a:ext cx="3456517" cy="1226863"/>
          </a:xfrm>
        </p:spPr>
        <p:txBody>
          <a:bodyPr/>
          <a:lstStyle>
            <a:lvl1pPr>
              <a:spcBef>
                <a:spcPts val="0"/>
              </a:spcBef>
              <a:spcAft>
                <a:spcPts val="224"/>
              </a:spcAft>
              <a:defRPr sz="1569"/>
            </a:lvl1pPr>
            <a:lvl2pPr>
              <a:spcBef>
                <a:spcPts val="0"/>
              </a:spcBef>
              <a:spcAft>
                <a:spcPts val="224"/>
              </a:spcAft>
              <a:defRPr sz="1569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24"/>
              </a:spcAft>
              <a:buFontTx/>
              <a:buNone/>
              <a:defRPr sz="1345">
                <a:solidFill>
                  <a:schemeClr val="accent1"/>
                </a:solidFill>
              </a:defRPr>
            </a:lvl3pPr>
            <a:lvl4pPr marL="239452" indent="-235289">
              <a:spcBef>
                <a:spcPts val="0"/>
              </a:spcBef>
              <a:spcAft>
                <a:spcPts val="224"/>
              </a:spcAft>
              <a:buFont typeface="Arial" panose="020B0604020202020204" pitchFamily="34" charset="0"/>
              <a:buChar char="•"/>
              <a:defRPr sz="1345">
                <a:solidFill>
                  <a:schemeClr val="accent1"/>
                </a:solidFill>
              </a:defRPr>
            </a:lvl4pPr>
            <a:lvl5pPr marL="470574" indent="-235289">
              <a:spcBef>
                <a:spcPts val="0"/>
              </a:spcBef>
              <a:spcAft>
                <a:spcPts val="224"/>
              </a:spcAft>
              <a:defRPr sz="134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5" y="2853769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9121710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1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2872581"/>
            <a:ext cx="3456517" cy="1566454"/>
          </a:xfrm>
        </p:spPr>
        <p:txBody>
          <a:bodyPr/>
          <a:lstStyle>
            <a:lvl1pPr>
              <a:spcBef>
                <a:spcPts val="672"/>
              </a:spcBef>
              <a:spcAft>
                <a:spcPts val="0"/>
              </a:spcAft>
              <a:defRPr sz="1569"/>
            </a:lvl1pPr>
            <a:lvl2pPr>
              <a:spcBef>
                <a:spcPts val="672"/>
              </a:spcBef>
              <a:spcAft>
                <a:spcPts val="0"/>
              </a:spcAft>
              <a:defRPr sz="1569"/>
            </a:lvl2pPr>
            <a:lvl3pPr marL="0" indent="0">
              <a:spcBef>
                <a:spcPts val="672"/>
              </a:spcBef>
              <a:spcAft>
                <a:spcPts val="0"/>
              </a:spcAft>
              <a:buFontTx/>
              <a:buNone/>
              <a:defRPr sz="1569"/>
            </a:lvl3pPr>
            <a:lvl4pPr marL="239452" indent="-235289"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69"/>
            </a:lvl4pPr>
            <a:lvl5pPr marL="470574" indent="-235289">
              <a:spcBef>
                <a:spcPts val="672"/>
              </a:spcBef>
              <a:spcAft>
                <a:spcPts val="0"/>
              </a:spcAft>
              <a:defRPr sz="1569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2"/>
            <a:ext cx="1119716" cy="121708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312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1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1" y="2872581"/>
            <a:ext cx="3456517" cy="1566454"/>
          </a:xfrm>
        </p:spPr>
        <p:txBody>
          <a:bodyPr/>
          <a:lstStyle>
            <a:lvl1pPr>
              <a:spcBef>
                <a:spcPts val="672"/>
              </a:spcBef>
              <a:spcAft>
                <a:spcPts val="0"/>
              </a:spcAft>
              <a:defRPr sz="1569"/>
            </a:lvl1pPr>
            <a:lvl2pPr>
              <a:spcBef>
                <a:spcPts val="672"/>
              </a:spcBef>
              <a:spcAft>
                <a:spcPts val="0"/>
              </a:spcAft>
              <a:defRPr sz="1569"/>
            </a:lvl2pPr>
            <a:lvl3pPr marL="0" indent="0">
              <a:spcBef>
                <a:spcPts val="672"/>
              </a:spcBef>
              <a:spcAft>
                <a:spcPts val="0"/>
              </a:spcAft>
              <a:buFontTx/>
              <a:buNone/>
              <a:defRPr sz="1569"/>
            </a:lvl3pPr>
            <a:lvl4pPr marL="239452" indent="-235289"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69"/>
            </a:lvl4pPr>
            <a:lvl5pPr marL="470574" indent="-235289">
              <a:spcBef>
                <a:spcPts val="672"/>
              </a:spcBef>
              <a:spcAft>
                <a:spcPts val="0"/>
              </a:spcAft>
              <a:defRPr sz="1569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2"/>
            <a:ext cx="1119716" cy="121708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312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566454"/>
          </a:xfrm>
        </p:spPr>
        <p:txBody>
          <a:bodyPr/>
          <a:lstStyle>
            <a:lvl1pPr>
              <a:spcBef>
                <a:spcPts val="672"/>
              </a:spcBef>
              <a:spcAft>
                <a:spcPts val="0"/>
              </a:spcAft>
              <a:defRPr sz="1569"/>
            </a:lvl1pPr>
            <a:lvl2pPr>
              <a:spcBef>
                <a:spcPts val="672"/>
              </a:spcBef>
              <a:spcAft>
                <a:spcPts val="0"/>
              </a:spcAft>
              <a:defRPr sz="1569"/>
            </a:lvl2pPr>
            <a:lvl3pPr marL="0" indent="0">
              <a:spcBef>
                <a:spcPts val="672"/>
              </a:spcBef>
              <a:spcAft>
                <a:spcPts val="0"/>
              </a:spcAft>
              <a:buFontTx/>
              <a:buNone/>
              <a:defRPr sz="1569"/>
            </a:lvl3pPr>
            <a:lvl4pPr marL="239452" indent="-235289"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69"/>
            </a:lvl4pPr>
            <a:lvl5pPr marL="470574" indent="-235289">
              <a:spcBef>
                <a:spcPts val="672"/>
              </a:spcBef>
              <a:spcAft>
                <a:spcPts val="0"/>
              </a:spcAft>
              <a:defRPr sz="1569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2"/>
            <a:ext cx="1119716" cy="121708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312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0"/>
            <a:ext cx="2250019" cy="947952"/>
          </a:xfrm>
        </p:spPr>
        <p:txBody>
          <a:bodyPr/>
          <a:lstStyle>
            <a:lvl1pPr>
              <a:spcBef>
                <a:spcPts val="0"/>
              </a:spcBef>
              <a:spcAft>
                <a:spcPts val="224"/>
              </a:spcAft>
              <a:defRPr sz="1233"/>
            </a:lvl1pPr>
            <a:lvl2pPr>
              <a:spcBef>
                <a:spcPts val="0"/>
              </a:spcBef>
              <a:spcAft>
                <a:spcPts val="224"/>
              </a:spcAft>
              <a:defRPr sz="1233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24"/>
              </a:spcAft>
              <a:buFontTx/>
              <a:buNone/>
              <a:defRPr sz="1009">
                <a:solidFill>
                  <a:schemeClr val="accent1"/>
                </a:solidFill>
              </a:defRPr>
            </a:lvl3pPr>
            <a:lvl4pPr marL="239452" indent="-235289">
              <a:spcBef>
                <a:spcPts val="0"/>
              </a:spcBef>
              <a:spcAft>
                <a:spcPts val="224"/>
              </a:spcAft>
              <a:buFont typeface="Arial" panose="020B0604020202020204" pitchFamily="34" charset="0"/>
              <a:buChar char="•"/>
              <a:defRPr sz="1009">
                <a:solidFill>
                  <a:schemeClr val="accent1"/>
                </a:solidFill>
              </a:defRPr>
            </a:lvl4pPr>
            <a:lvl5pPr marL="470574" indent="-235289">
              <a:spcBef>
                <a:spcPts val="0"/>
              </a:spcBef>
              <a:spcAft>
                <a:spcPts val="224"/>
              </a:spcAft>
              <a:defRPr sz="100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0"/>
            <a:ext cx="2250019" cy="947952"/>
          </a:xfrm>
        </p:spPr>
        <p:txBody>
          <a:bodyPr/>
          <a:lstStyle>
            <a:lvl1pPr>
              <a:spcBef>
                <a:spcPts val="0"/>
              </a:spcBef>
              <a:spcAft>
                <a:spcPts val="224"/>
              </a:spcAft>
              <a:defRPr sz="1233"/>
            </a:lvl1pPr>
            <a:lvl2pPr>
              <a:spcBef>
                <a:spcPts val="0"/>
              </a:spcBef>
              <a:spcAft>
                <a:spcPts val="224"/>
              </a:spcAft>
              <a:defRPr sz="1233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24"/>
              </a:spcAft>
              <a:buFontTx/>
              <a:buNone/>
              <a:defRPr sz="1009">
                <a:solidFill>
                  <a:schemeClr val="accent1"/>
                </a:solidFill>
              </a:defRPr>
            </a:lvl3pPr>
            <a:lvl4pPr marL="239452" indent="-235289">
              <a:spcBef>
                <a:spcPts val="0"/>
              </a:spcBef>
              <a:spcAft>
                <a:spcPts val="224"/>
              </a:spcAft>
              <a:buFont typeface="Arial" panose="020B0604020202020204" pitchFamily="34" charset="0"/>
              <a:buChar char="•"/>
              <a:defRPr sz="1009">
                <a:solidFill>
                  <a:schemeClr val="accent1"/>
                </a:solidFill>
              </a:defRPr>
            </a:lvl4pPr>
            <a:lvl5pPr marL="470574" indent="-235289">
              <a:spcBef>
                <a:spcPts val="0"/>
              </a:spcBef>
              <a:spcAft>
                <a:spcPts val="224"/>
              </a:spcAft>
              <a:defRPr sz="100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0"/>
            <a:ext cx="2250019" cy="947952"/>
          </a:xfrm>
        </p:spPr>
        <p:txBody>
          <a:bodyPr/>
          <a:lstStyle>
            <a:lvl1pPr>
              <a:spcBef>
                <a:spcPts val="0"/>
              </a:spcBef>
              <a:spcAft>
                <a:spcPts val="224"/>
              </a:spcAft>
              <a:defRPr sz="1233"/>
            </a:lvl1pPr>
            <a:lvl2pPr>
              <a:spcBef>
                <a:spcPts val="0"/>
              </a:spcBef>
              <a:spcAft>
                <a:spcPts val="224"/>
              </a:spcAft>
              <a:defRPr sz="1233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24"/>
              </a:spcAft>
              <a:buFontTx/>
              <a:buNone/>
              <a:defRPr sz="1009">
                <a:solidFill>
                  <a:schemeClr val="accent1"/>
                </a:solidFill>
              </a:defRPr>
            </a:lvl3pPr>
            <a:lvl4pPr marL="239452" indent="-235289">
              <a:spcBef>
                <a:spcPts val="0"/>
              </a:spcBef>
              <a:spcAft>
                <a:spcPts val="224"/>
              </a:spcAft>
              <a:buFont typeface="Arial" panose="020B0604020202020204" pitchFamily="34" charset="0"/>
              <a:buChar char="•"/>
              <a:defRPr sz="1009">
                <a:solidFill>
                  <a:schemeClr val="accent1"/>
                </a:solidFill>
              </a:defRPr>
            </a:lvl4pPr>
            <a:lvl5pPr marL="470574" indent="-235289">
              <a:spcBef>
                <a:spcPts val="0"/>
              </a:spcBef>
              <a:spcAft>
                <a:spcPts val="224"/>
              </a:spcAft>
              <a:defRPr sz="100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56536"/>
            <a:ext cx="9593887" cy="189732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4" cy="2348071"/>
            <a:chOff x="3528102" y="847657"/>
            <a:chExt cx="2029736" cy="17610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17610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01397" marR="0" lvl="2" indent="-101397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809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0246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72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01397" marR="0" lvl="2" indent="-101397" algn="l" defTabSz="1024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246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72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5" y="2853769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0401438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4" y="1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69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58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0"/>
            <a:ext cx="5378452" cy="58633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8902056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699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58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0"/>
            <a:ext cx="5378452" cy="58633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4" y="1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69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2" y="277365"/>
            <a:ext cx="1537610" cy="6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819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791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58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0"/>
            <a:ext cx="5378452" cy="58633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4" y="1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69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656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58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0"/>
            <a:ext cx="5378452" cy="58633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4" y="1"/>
            <a:ext cx="6613726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6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69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622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62253"/>
          </a:xfrm>
        </p:spPr>
        <p:txBody>
          <a:bodyPr/>
          <a:lstStyle>
            <a:lvl1pPr>
              <a:spcAft>
                <a:spcPts val="0"/>
              </a:spcAft>
              <a:defRPr lang="en-US" sz="3586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017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283559"/>
            <a:ext cx="3464990" cy="1983182"/>
          </a:xfrm>
        </p:spPr>
        <p:txBody>
          <a:bodyPr anchor="b" anchorCtr="0"/>
          <a:lstStyle>
            <a:lvl1pPr>
              <a:defRPr sz="12886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4234542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62253"/>
          </a:xfrm>
        </p:spPr>
        <p:txBody>
          <a:bodyPr/>
          <a:lstStyle>
            <a:lvl1pPr>
              <a:spcAft>
                <a:spcPts val="0"/>
              </a:spcAft>
              <a:defRPr lang="en-US" sz="3586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017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283559"/>
            <a:ext cx="3464990" cy="1983182"/>
          </a:xfrm>
        </p:spPr>
        <p:txBody>
          <a:bodyPr anchor="b" anchorCtr="0"/>
          <a:lstStyle>
            <a:lvl1pPr>
              <a:defRPr sz="12886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5" name="Round Diagonal Corner Rectangle 4">
            <a:extLst>
              <a:ext uri="{FF2B5EF4-FFF2-40B4-BE49-F238E27FC236}">
                <a16:creationId xmlns:a16="http://schemas.microsoft.com/office/drawing/2014/main" id="{37609B83-716F-4C19-B524-DF1CE466DE04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44AFBBA-7610-4A43-B583-B8E6F6343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2" y="277365"/>
            <a:ext cx="1537610" cy="6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054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62253"/>
          </a:xfrm>
        </p:spPr>
        <p:txBody>
          <a:bodyPr/>
          <a:lstStyle>
            <a:lvl1pPr>
              <a:spcAft>
                <a:spcPts val="0"/>
              </a:spcAft>
              <a:defRPr lang="en-US" sz="3586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017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283559"/>
            <a:ext cx="3464990" cy="1983182"/>
          </a:xfrm>
        </p:spPr>
        <p:txBody>
          <a:bodyPr anchor="b" anchorCtr="0"/>
          <a:lstStyle>
            <a:lvl1pPr>
              <a:defRPr sz="12886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30111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0" y="3382038"/>
            <a:ext cx="3365500" cy="862253"/>
          </a:xfrm>
        </p:spPr>
        <p:txBody>
          <a:bodyPr/>
          <a:lstStyle>
            <a:lvl1pPr>
              <a:spcAft>
                <a:spcPts val="0"/>
              </a:spcAft>
              <a:defRPr lang="en-US" sz="3586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017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283559"/>
            <a:ext cx="3464990" cy="1983182"/>
          </a:xfrm>
        </p:spPr>
        <p:txBody>
          <a:bodyPr anchor="b" anchorCtr="0"/>
          <a:lstStyle>
            <a:lvl1pPr>
              <a:defRPr sz="12886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4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50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5" y="1"/>
            <a:ext cx="2707513" cy="23707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7221" tIns="47221" rIns="47221" bIns="47221" rtlCol="0" anchor="t" anchorCtr="0">
            <a:spAutoFit/>
          </a:bodyPr>
          <a:lstStyle/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024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01397" marR="0" lvl="2" indent="-101397" algn="l" defTabSz="1024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7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00103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7"/>
            <a:ext cx="851140" cy="486834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72" smtClean="0"/>
              <a:pPr/>
              <a:t>‹#›</a:t>
            </a:fld>
            <a:endParaRPr lang="en-GB" sz="672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4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017"/>
            </a:p>
          </p:txBody>
        </p:sp>
      </p:grpSp>
    </p:spTree>
    <p:extLst>
      <p:ext uri="{BB962C8B-B14F-4D97-AF65-F5344CB8AC3E}">
        <p14:creationId xmlns:p14="http://schemas.microsoft.com/office/powerpoint/2010/main" val="347978071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40784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048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5044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6" y="2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044959384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68684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510110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6055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0748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376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310054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635069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56313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543458530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27261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20503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6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831" r:id="rId1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75741" y="361388"/>
            <a:ext cx="11040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41" y="1412481"/>
            <a:ext cx="1104053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896873" y="6352085"/>
            <a:ext cx="7123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</a:pPr>
            <a:fld id="{C765D33F-A874-457A-8BB6-233806FE7182}" type="slidenum">
              <a:rPr sz="1100">
                <a:solidFill>
                  <a:srgbClr val="00148C"/>
                </a:solidFill>
              </a:rPr>
              <a:pPr>
                <a:buClr>
                  <a:srgbClr val="55555A"/>
                </a:buClr>
              </a:pPr>
              <a:t>‹#›</a:t>
            </a:fld>
            <a:endParaRPr sz="1100">
              <a:solidFill>
                <a:srgbClr val="00148C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1826" y="6352085"/>
            <a:ext cx="8730140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>
                <a:solidFill>
                  <a:srgbClr val="00148C"/>
                </a:solidFill>
              </a:rPr>
              <a:t>Project Fusion PMB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575736" y="6352085"/>
            <a:ext cx="12160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  <a:tabLst>
                <a:tab pos="988894" algn="l"/>
              </a:tabLst>
            </a:pPr>
            <a:r>
              <a:rPr lang="fr-FR" sz="1100" b="1">
                <a:solidFill>
                  <a:srgbClr val="00148C"/>
                </a:solidFill>
              </a:rPr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73357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25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65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47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3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69968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39935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09903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39935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09903" indent="-269968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79978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9957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39935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79978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59957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39935" indent="-17997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3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9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7658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8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9"/>
            <a:ext cx="11331253" cy="405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1" y="6356536"/>
            <a:ext cx="712377" cy="1897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233" smtClean="0">
                <a:solidFill>
                  <a:schemeClr val="accent1"/>
                </a:solidFill>
              </a:rPr>
              <a:pPr/>
              <a:t>‹#›</a:t>
            </a:fld>
            <a:endParaRPr lang="en-GB" sz="1233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56536"/>
            <a:ext cx="9593887" cy="1897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233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108248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38858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89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84202"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768404"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152606"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536808" algn="l" rtl="0" eaLnBrk="1" fontAlgn="base" hangingPunct="1">
        <a:spcBef>
          <a:spcPct val="0"/>
        </a:spcBef>
        <a:spcAft>
          <a:spcPct val="0"/>
        </a:spcAft>
        <a:defRPr sz="2353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345"/>
        </a:spcAft>
        <a:buClr>
          <a:schemeClr val="tx1"/>
        </a:buClr>
        <a:buFontTx/>
        <a:buNone/>
        <a:defRPr sz="2017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345"/>
        </a:spcAft>
        <a:buClr>
          <a:schemeClr val="tx1"/>
        </a:buClr>
        <a:buFontTx/>
        <a:buNone/>
        <a:defRPr sz="1793">
          <a:solidFill>
            <a:schemeClr val="tx1"/>
          </a:solidFill>
          <a:latin typeface="+mn-lt"/>
          <a:ea typeface="+mn-ea"/>
        </a:defRPr>
      </a:lvl2pPr>
      <a:lvl3pPr marL="302551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Arial" panose="020B0604020202020204" pitchFamily="34" charset="0"/>
        <a:buChar char="•"/>
        <a:defRPr sz="1793">
          <a:solidFill>
            <a:schemeClr val="tx1"/>
          </a:solidFill>
          <a:latin typeface="+mn-lt"/>
          <a:ea typeface="+mn-ea"/>
        </a:defRPr>
      </a:lvl3pPr>
      <a:lvl4pPr marL="605102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Arial" panose="020B0604020202020204" pitchFamily="34" charset="0"/>
        <a:buChar char="-"/>
        <a:defRPr sz="1793">
          <a:solidFill>
            <a:schemeClr val="tx1"/>
          </a:solidFill>
          <a:latin typeface="+mn-lt"/>
          <a:ea typeface="+mn-ea"/>
        </a:defRPr>
      </a:lvl4pPr>
      <a:lvl5pPr marL="907654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Arial" panose="020B0604020202020204" pitchFamily="34" charset="0"/>
        <a:buChar char="◦"/>
        <a:defRPr sz="1793">
          <a:solidFill>
            <a:schemeClr val="tx1"/>
          </a:solidFill>
          <a:latin typeface="+mn-lt"/>
          <a:ea typeface="+mn-ea"/>
        </a:defRPr>
      </a:lvl5pPr>
      <a:lvl6pPr marL="0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+mj-lt"/>
        <a:buAutoNum type="arabicPeriod"/>
        <a:defRPr sz="1793">
          <a:solidFill>
            <a:schemeClr val="tx1"/>
          </a:solidFill>
          <a:latin typeface="+mn-lt"/>
          <a:ea typeface="+mn-ea"/>
        </a:defRPr>
      </a:lvl6pPr>
      <a:lvl7pPr marL="605102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+mj-lt"/>
        <a:buAutoNum type="alphaLcPeriod"/>
        <a:defRPr sz="1793">
          <a:solidFill>
            <a:schemeClr val="tx1"/>
          </a:solidFill>
          <a:latin typeface="+mn-lt"/>
          <a:ea typeface="+mn-ea"/>
        </a:defRPr>
      </a:lvl7pPr>
      <a:lvl8pPr marL="907654" indent="-302551" algn="l" rtl="0" eaLnBrk="1" fontAlgn="base" hangingPunct="1">
        <a:spcBef>
          <a:spcPct val="0"/>
        </a:spcBef>
        <a:spcAft>
          <a:spcPts val="1345"/>
        </a:spcAft>
        <a:buClr>
          <a:schemeClr val="accent1"/>
        </a:buClr>
        <a:buFont typeface="+mj-lt"/>
        <a:buAutoNum type="romanLcPeriod"/>
        <a:defRPr sz="179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345"/>
        </a:spcAft>
        <a:buClr>
          <a:schemeClr val="tx1"/>
        </a:buClr>
        <a:buFontTx/>
        <a:buNone/>
        <a:defRPr sz="2689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72"/>
        </a:spcAft>
        <a:buClr>
          <a:schemeClr val="tx1"/>
        </a:buClr>
        <a:buFontTx/>
        <a:buNone/>
        <a:defRPr sz="1345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72"/>
        </a:spcAft>
        <a:buClr>
          <a:schemeClr val="tx1"/>
        </a:buClr>
        <a:buFontTx/>
        <a:buNone/>
        <a:defRPr sz="1345">
          <a:solidFill>
            <a:schemeClr val="tx1"/>
          </a:solidFill>
          <a:latin typeface="+mn-lt"/>
          <a:ea typeface="+mn-ea"/>
        </a:defRPr>
      </a:lvl2pPr>
      <a:lvl3pPr marL="201701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Arial" panose="020B0604020202020204" pitchFamily="34" charset="0"/>
        <a:buChar char="•"/>
        <a:defRPr sz="1345">
          <a:solidFill>
            <a:schemeClr val="tx1"/>
          </a:solidFill>
          <a:latin typeface="+mn-lt"/>
          <a:ea typeface="+mn-ea"/>
        </a:defRPr>
      </a:lvl3pPr>
      <a:lvl4pPr marL="403402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Arial" panose="020B0604020202020204" pitchFamily="34" charset="0"/>
        <a:buChar char="-"/>
        <a:defRPr sz="1345">
          <a:solidFill>
            <a:schemeClr val="tx1"/>
          </a:solidFill>
          <a:latin typeface="+mn-lt"/>
          <a:ea typeface="+mn-ea"/>
        </a:defRPr>
      </a:lvl4pPr>
      <a:lvl5pPr marL="605102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Arial" panose="020B0604020202020204" pitchFamily="34" charset="0"/>
        <a:buChar char="◦"/>
        <a:defRPr sz="1345">
          <a:solidFill>
            <a:schemeClr val="tx1"/>
          </a:solidFill>
          <a:latin typeface="+mn-lt"/>
          <a:ea typeface="+mn-ea"/>
        </a:defRPr>
      </a:lvl5pPr>
      <a:lvl6pPr marL="201701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+mj-lt"/>
        <a:buAutoNum type="arabicPeriod"/>
        <a:defRPr sz="1345">
          <a:solidFill>
            <a:schemeClr val="tx1"/>
          </a:solidFill>
          <a:latin typeface="+mn-lt"/>
          <a:ea typeface="+mn-ea"/>
        </a:defRPr>
      </a:lvl6pPr>
      <a:lvl7pPr marL="403402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+mj-lt"/>
        <a:buAutoNum type="alphaLcPeriod"/>
        <a:defRPr sz="1345">
          <a:solidFill>
            <a:schemeClr val="tx1"/>
          </a:solidFill>
          <a:latin typeface="+mn-lt"/>
          <a:ea typeface="+mn-ea"/>
        </a:defRPr>
      </a:lvl7pPr>
      <a:lvl8pPr marL="605102" indent="-201701" algn="l" rtl="0" eaLnBrk="1" fontAlgn="base" hangingPunct="1">
        <a:spcBef>
          <a:spcPct val="0"/>
        </a:spcBef>
        <a:spcAft>
          <a:spcPts val="672"/>
        </a:spcAft>
        <a:buClr>
          <a:schemeClr val="accent1"/>
        </a:buClr>
        <a:buFont typeface="+mj-lt"/>
        <a:buAutoNum type="romanLcPeriod"/>
        <a:defRPr sz="1345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72"/>
        </a:spcAft>
        <a:buClr>
          <a:schemeClr val="tx1"/>
        </a:buClr>
        <a:buFontTx/>
        <a:buNone/>
        <a:defRPr sz="1345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3874">
          <p15:clr>
            <a:srgbClr val="F26B43"/>
          </p15:clr>
        </p15:guide>
        <p15:guide id="4" pos="7778">
          <p15:clr>
            <a:srgbClr val="F26B43"/>
          </p15:clr>
        </p15:guide>
        <p15:guide id="6" orient="horz" pos="4739">
          <p15:clr>
            <a:srgbClr val="F26B43"/>
          </p15:clr>
        </p15:guide>
        <p15:guide id="8" pos="286">
          <p15:clr>
            <a:srgbClr val="F26B43"/>
          </p15:clr>
        </p15:guide>
        <p15:guide id="13" pos="4190">
          <p15:clr>
            <a:srgbClr val="F26B43"/>
          </p15:clr>
        </p15:guide>
        <p15:guide id="14" orient="horz" pos="583">
          <p15:clr>
            <a:srgbClr val="F26B43"/>
          </p15:clr>
        </p15:guide>
        <p15:guide id="15" orient="horz" pos="1111">
          <p15:clr>
            <a:srgbClr val="F26B43"/>
          </p15:clr>
        </p15:guide>
        <p15:guide id="16" pos="2890">
          <p15:clr>
            <a:srgbClr val="F26B43"/>
          </p15:clr>
        </p15:guide>
        <p15:guide id="17" pos="5492">
          <p15:clr>
            <a:srgbClr val="F26B43"/>
          </p15:clr>
        </p15:guide>
        <p15:guide id="18" pos="5174">
          <p15:clr>
            <a:srgbClr val="F26B43"/>
          </p15:clr>
        </p15:guide>
        <p15:guide id="19" pos="257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58181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1DDDE481-AAC3-48F8-BD5C-5D233427D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692151"/>
            <a:ext cx="20875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Subtitle 2">
            <a:extLst>
              <a:ext uri="{FF2B5EF4-FFF2-40B4-BE49-F238E27FC236}">
                <a16:creationId xmlns:a16="http://schemas.microsoft.com/office/drawing/2014/main" id="{95E11508-91BA-4AC9-AF48-47A6C5C590B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556592" y="3429000"/>
            <a:ext cx="9503398" cy="923330"/>
          </a:xfrm>
        </p:spPr>
        <p:txBody>
          <a:bodyPr/>
          <a:lstStyle/>
          <a:p>
            <a:r>
              <a:rPr lang="en-US" sz="3600" dirty="0">
                <a:latin typeface="Heading"/>
              </a:rPr>
              <a:t>Customer Data Transformation Assessment </a:t>
            </a:r>
          </a:p>
          <a:p>
            <a:r>
              <a:rPr lang="en-US" dirty="0">
                <a:latin typeface="Heading"/>
              </a:rPr>
              <a:t>June 25,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4" y="66260"/>
            <a:ext cx="11329827" cy="14773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Agenda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A56830-48EA-4C27-B702-F898902FEBB3}"/>
              </a:ext>
            </a:extLst>
          </p:cNvPr>
          <p:cNvSpPr txBox="1"/>
          <p:nvPr/>
        </p:nvSpPr>
        <p:spPr bwMode="auto">
          <a:xfrm>
            <a:off x="861391" y="1683026"/>
            <a:ext cx="7248939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Project Charter</a:t>
            </a:r>
          </a:p>
          <a:p>
            <a:pPr marL="342900" indent="-34290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kern="0" dirty="0"/>
              <a:t>Organizational chart</a:t>
            </a:r>
          </a:p>
          <a:p>
            <a:pPr marL="342900" indent="-34290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Timeline</a:t>
            </a:r>
          </a:p>
          <a:p>
            <a:pPr marL="342900" indent="-34290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kern="0" dirty="0"/>
              <a:t>Current Status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kern="0" dirty="0"/>
              <a:t>Consulting Business Team</a:t>
            </a:r>
            <a:endParaRPr lang="en-US" sz="240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F0F39D-91FB-49FA-90DB-E8E32E4C96A2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245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4" y="66260"/>
            <a:ext cx="11329827" cy="14773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Project Charter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DAA47-8417-495B-8778-9E253AB578AF}"/>
              </a:ext>
            </a:extLst>
          </p:cNvPr>
          <p:cNvSpPr txBox="1"/>
          <p:nvPr/>
        </p:nvSpPr>
        <p:spPr bwMode="auto">
          <a:xfrm>
            <a:off x="227788" y="3320134"/>
            <a:ext cx="5868201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1400" dirty="0">
                <a:solidFill>
                  <a:srgbClr val="0070C0"/>
                </a:solidFill>
              </a:rPr>
              <a:t>The  current state of Customer Data at National Grid poses significant challenges for the company. 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Prevents NG from supporting customers at the level they deserve.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Necessitates costly manual efforts to deliver daily operational services.​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Exposes us to security risks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Impacts our ability to support major programs resulting in costly rework</a:t>
            </a:r>
          </a:p>
          <a:p>
            <a:pPr fontAlgn="base"/>
            <a:r>
              <a:rPr lang="en-US" sz="1400" dirty="0">
                <a:solidFill>
                  <a:srgbClr val="0070C0"/>
                </a:solidFill>
              </a:rPr>
              <a:t>​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en-US" sz="1400" b="0" kern="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076B7-53D7-41F9-85AC-AF39B6DAF202}"/>
              </a:ext>
            </a:extLst>
          </p:cNvPr>
          <p:cNvSpPr/>
          <p:nvPr/>
        </p:nvSpPr>
        <p:spPr>
          <a:xfrm>
            <a:off x="6591869" y="3118070"/>
            <a:ext cx="53723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</a:endParaRPr>
          </a:p>
          <a:p>
            <a:pPr fontAlgn="base"/>
            <a:r>
              <a:rPr lang="en-US" sz="1400" dirty="0">
                <a:solidFill>
                  <a:srgbClr val="0070C0"/>
                </a:solidFill>
              </a:rPr>
              <a:t>Fix data by 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Define/operationalize Data governance &amp; Stewardship to support better business outcomes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Implement master data solutions to establish/maintain ”single source of truth”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Develop strong data tools and capabilities by standardization across business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FDA4A-26D6-4C56-BD18-5864FA4C3390}"/>
              </a:ext>
            </a:extLst>
          </p:cNvPr>
          <p:cNvSpPr txBox="1"/>
          <p:nvPr/>
        </p:nvSpPr>
        <p:spPr bwMode="auto">
          <a:xfrm>
            <a:off x="227790" y="2608652"/>
            <a:ext cx="5472752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2000" b="1" kern="0" dirty="0">
                <a:solidFill>
                  <a:srgbClr val="0070C0"/>
                </a:solidFill>
                <a:latin typeface="+mn-lt"/>
                <a:ea typeface="+mn-ea"/>
              </a:rPr>
              <a:t>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BDD178-B99E-4109-B6F0-1AD14B166772}"/>
              </a:ext>
            </a:extLst>
          </p:cNvPr>
          <p:cNvSpPr txBox="1"/>
          <p:nvPr/>
        </p:nvSpPr>
        <p:spPr bwMode="auto">
          <a:xfrm>
            <a:off x="6591870" y="2605860"/>
            <a:ext cx="5472752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2000" b="1" kern="0" dirty="0">
                <a:solidFill>
                  <a:srgbClr val="0070C0"/>
                </a:solidFill>
                <a:latin typeface="+mn-lt"/>
                <a:ea typeface="+mn-ea"/>
              </a:rPr>
              <a:t>Opportunities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06AF37-21B4-46B3-8940-373C8EA4525E}"/>
              </a:ext>
            </a:extLst>
          </p:cNvPr>
          <p:cNvSpPr/>
          <p:nvPr/>
        </p:nvSpPr>
        <p:spPr bwMode="auto">
          <a:xfrm>
            <a:off x="92764" y="1944823"/>
            <a:ext cx="11834829" cy="454197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b="1" kern="0" dirty="0">
                <a:solidFill>
                  <a:schemeClr val="bg1"/>
                </a:solidFill>
              </a:rPr>
              <a:t>Establish a minimal viable customer data domain remediation transformation roadmap and ROM Cost</a:t>
            </a:r>
          </a:p>
          <a:p>
            <a:pPr algn="ctr">
              <a:spcAft>
                <a:spcPts val="450"/>
              </a:spcAft>
            </a:pPr>
            <a:endParaRPr lang="en-US" sz="1600" b="1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A8AE13-0E52-48B6-8AA0-322D8AE817D3}"/>
              </a:ext>
            </a:extLst>
          </p:cNvPr>
          <p:cNvSpPr/>
          <p:nvPr/>
        </p:nvSpPr>
        <p:spPr>
          <a:xfrm>
            <a:off x="4702432" y="1561569"/>
            <a:ext cx="28023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2400" b="1" kern="0" dirty="0">
                <a:solidFill>
                  <a:srgbClr val="0070C0"/>
                </a:solidFill>
              </a:rPr>
              <a:t>Goal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D60876-5B81-4169-A468-7B60D34099A3}"/>
              </a:ext>
            </a:extLst>
          </p:cNvPr>
          <p:cNvCxnSpPr>
            <a:cxnSpLocks/>
          </p:cNvCxnSpPr>
          <p:nvPr/>
        </p:nvCxnSpPr>
        <p:spPr bwMode="auto">
          <a:xfrm>
            <a:off x="6259765" y="2975192"/>
            <a:ext cx="0" cy="18662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148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FF06337-9EF8-47D5-99CA-31B6AB6170D6}"/>
              </a:ext>
            </a:extLst>
          </p:cNvPr>
          <p:cNvSpPr/>
          <p:nvPr/>
        </p:nvSpPr>
        <p:spPr>
          <a:xfrm>
            <a:off x="3057100" y="5378904"/>
            <a:ext cx="702859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Assess and expand current state materials, challenges, and gaps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Design high- level customer data domain future state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</a:rPr>
              <a:t>Develop a data remediation blueprint to produce a minimal viable High level logical model, scoping of effort and ROM cost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B9214F-582F-4E51-829E-9B81E483F322}"/>
              </a:ext>
            </a:extLst>
          </p:cNvPr>
          <p:cNvSpPr txBox="1"/>
          <p:nvPr/>
        </p:nvSpPr>
        <p:spPr bwMode="auto">
          <a:xfrm>
            <a:off x="4879857" y="4970568"/>
            <a:ext cx="2802370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2000" b="1" kern="0" dirty="0">
                <a:solidFill>
                  <a:srgbClr val="0070C0"/>
                </a:solidFill>
                <a:latin typeface="+mn-lt"/>
                <a:ea typeface="+mn-ea"/>
              </a:rPr>
              <a:t>Objectives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3BE2DA-1F1F-4600-9C2F-C62963829EC6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380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97" y="68803"/>
            <a:ext cx="11329827" cy="5745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Project Organizational chart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EAD44FB-0FAB-4E47-A874-3B1AC1DC7437}"/>
              </a:ext>
            </a:extLst>
          </p:cNvPr>
          <p:cNvSpPr/>
          <p:nvPr/>
        </p:nvSpPr>
        <p:spPr bwMode="auto">
          <a:xfrm>
            <a:off x="1131034" y="4311051"/>
            <a:ext cx="1332000" cy="432000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Mike DeMatteo</a:t>
            </a:r>
            <a:b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</a:b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Customer Business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7CFA9C1-864D-4208-A1B4-2873D9089022}"/>
              </a:ext>
            </a:extLst>
          </p:cNvPr>
          <p:cNvSpPr/>
          <p:nvPr/>
        </p:nvSpPr>
        <p:spPr bwMode="auto">
          <a:xfrm>
            <a:off x="5397758" y="1278133"/>
            <a:ext cx="1332000" cy="53265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thinThick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GB" sz="1000" b="1" kern="0" dirty="0">
                <a:solidFill>
                  <a:srgbClr val="55555A">
                    <a:lumMod val="75000"/>
                  </a:srgbClr>
                </a:solidFill>
                <a:cs typeface="Arial"/>
              </a:rPr>
              <a:t>Gregg Knight &amp; </a:t>
            </a:r>
          </a:p>
          <a:p>
            <a:pPr lvl="0" algn="ctr">
              <a:defRPr/>
            </a:pPr>
            <a:r>
              <a:rPr lang="en-GB" sz="1000" b="1" kern="0" dirty="0">
                <a:solidFill>
                  <a:srgbClr val="55555A">
                    <a:lumMod val="75000"/>
                  </a:srgbClr>
                </a:solidFill>
                <a:cs typeface="Arial"/>
              </a:rPr>
              <a:t>Andi 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55555A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Karaboutis</a:t>
            </a:r>
            <a:b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55555A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</a:br>
            <a:r>
              <a: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srgbClr val="55555A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Exec Sponsors</a:t>
            </a:r>
          </a:p>
        </p:txBody>
      </p:sp>
      <p:cxnSp>
        <p:nvCxnSpPr>
          <p:cNvPr id="195" name="Elbow Connector 390">
            <a:extLst>
              <a:ext uri="{FF2B5EF4-FFF2-40B4-BE49-F238E27FC236}">
                <a16:creationId xmlns:a16="http://schemas.microsoft.com/office/drawing/2014/main" id="{7B162DAC-125B-4FB3-84BD-B3D72E9814B3}"/>
              </a:ext>
            </a:extLst>
          </p:cNvPr>
          <p:cNvCxnSpPr>
            <a:cxnSpLocks/>
            <a:stCxn id="322" idx="0"/>
            <a:endCxn id="93" idx="2"/>
          </p:cNvCxnSpPr>
          <p:nvPr/>
        </p:nvCxnSpPr>
        <p:spPr bwMode="auto">
          <a:xfrm rot="5400000" flipH="1" flipV="1">
            <a:off x="1735268" y="4246077"/>
            <a:ext cx="126740" cy="3208"/>
          </a:xfrm>
          <a:prstGeom prst="bentConnector3">
            <a:avLst>
              <a:gd name="adj1" fmla="val 50000"/>
            </a:avLst>
          </a:prstGeom>
          <a:solidFill>
            <a:srgbClr val="00148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6590FB0-AAB4-44F4-879B-63675C868786}"/>
              </a:ext>
            </a:extLst>
          </p:cNvPr>
          <p:cNvSpPr/>
          <p:nvPr/>
        </p:nvSpPr>
        <p:spPr bwMode="auto">
          <a:xfrm>
            <a:off x="2843844" y="3575377"/>
            <a:ext cx="1466011" cy="432001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Niraja (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Neeru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) Somiah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IT Project Lead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cxnSp>
        <p:nvCxnSpPr>
          <p:cNvPr id="103" name="Straight Connector 102"/>
          <p:cNvCxnSpPr>
            <a:cxnSpLocks/>
          </p:cNvCxnSpPr>
          <p:nvPr/>
        </p:nvCxnSpPr>
        <p:spPr bwMode="auto">
          <a:xfrm>
            <a:off x="2491564" y="4696099"/>
            <a:ext cx="311346" cy="0"/>
          </a:xfrm>
          <a:prstGeom prst="line">
            <a:avLst/>
          </a:prstGeom>
          <a:solidFill>
            <a:srgbClr val="00148C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B3FC582-8028-41A1-A7DC-2EE07172E730}"/>
              </a:ext>
            </a:extLst>
          </p:cNvPr>
          <p:cNvGrpSpPr/>
          <p:nvPr/>
        </p:nvGrpSpPr>
        <p:grpSpPr>
          <a:xfrm>
            <a:off x="9011478" y="302491"/>
            <a:ext cx="1707010" cy="466326"/>
            <a:chOff x="8227447" y="333761"/>
            <a:chExt cx="1830974" cy="426325"/>
          </a:xfrm>
        </p:grpSpPr>
        <p:sp>
          <p:nvSpPr>
            <p:cNvPr id="126" name="Rounded Rectangle 181">
              <a:extLst>
                <a:ext uri="{FF2B5EF4-FFF2-40B4-BE49-F238E27FC236}">
                  <a16:creationId xmlns:a16="http://schemas.microsoft.com/office/drawing/2014/main" id="{46FDF82F-6750-4123-ABD8-B9A9290D161F}"/>
                </a:ext>
              </a:extLst>
            </p:cNvPr>
            <p:cNvSpPr/>
            <p:nvPr/>
          </p:nvSpPr>
          <p:spPr bwMode="auto">
            <a:xfrm>
              <a:off x="8227447" y="578990"/>
              <a:ext cx="571500" cy="17631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28" name="Rounded Rectangle 182">
              <a:extLst>
                <a:ext uri="{FF2B5EF4-FFF2-40B4-BE49-F238E27FC236}">
                  <a16:creationId xmlns:a16="http://schemas.microsoft.com/office/drawing/2014/main" id="{764E6088-1CDA-41AD-A940-A4B60D5D1ECC}"/>
                </a:ext>
              </a:extLst>
            </p:cNvPr>
            <p:cNvSpPr/>
            <p:nvPr/>
          </p:nvSpPr>
          <p:spPr bwMode="auto">
            <a:xfrm>
              <a:off x="8227447" y="333761"/>
              <a:ext cx="571500" cy="176313"/>
            </a:xfrm>
            <a:prstGeom prst="roundRect">
              <a:avLst/>
            </a:prstGeom>
            <a:solidFill>
              <a:srgbClr val="00BEB4">
                <a:lumMod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34" name="Rounded Rectangle 185">
              <a:extLst>
                <a:ext uri="{FF2B5EF4-FFF2-40B4-BE49-F238E27FC236}">
                  <a16:creationId xmlns:a16="http://schemas.microsoft.com/office/drawing/2014/main" id="{E57DD524-C94D-4CE0-A72D-C3229ACD0FCB}"/>
                </a:ext>
              </a:extLst>
            </p:cNvPr>
            <p:cNvSpPr/>
            <p:nvPr/>
          </p:nvSpPr>
          <p:spPr bwMode="auto">
            <a:xfrm>
              <a:off x="8906421" y="583773"/>
              <a:ext cx="1152000" cy="176313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prstClr val="white">
                      <a:lumMod val="50000"/>
                    </a:prstClr>
                  </a:solidFill>
                  <a:latin typeface="Arial"/>
                  <a:ea typeface="ＭＳ Ｐゴシック"/>
                </a:rPr>
                <a:t>Partner 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sp>
        <p:nvSpPr>
          <p:cNvPr id="140" name="Rounded Rectangle 183">
            <a:extLst>
              <a:ext uri="{FF2B5EF4-FFF2-40B4-BE49-F238E27FC236}">
                <a16:creationId xmlns:a16="http://schemas.microsoft.com/office/drawing/2014/main" id="{1A62F408-103B-4E6C-BC10-A1D63D91FB0C}"/>
              </a:ext>
            </a:extLst>
          </p:cNvPr>
          <p:cNvSpPr/>
          <p:nvPr/>
        </p:nvSpPr>
        <p:spPr bwMode="auto">
          <a:xfrm>
            <a:off x="10557303" y="295007"/>
            <a:ext cx="532807" cy="192856"/>
          </a:xfrm>
          <a:prstGeom prst="roundRect">
            <a:avLst/>
          </a:prstGeom>
          <a:solidFill>
            <a:srgbClr val="00148C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42" name="Rounded Rectangle 186">
            <a:extLst>
              <a:ext uri="{FF2B5EF4-FFF2-40B4-BE49-F238E27FC236}">
                <a16:creationId xmlns:a16="http://schemas.microsoft.com/office/drawing/2014/main" id="{8764C4AF-3CC9-4E76-933F-1036C1A7E49C}"/>
              </a:ext>
            </a:extLst>
          </p:cNvPr>
          <p:cNvSpPr/>
          <p:nvPr/>
        </p:nvSpPr>
        <p:spPr bwMode="auto">
          <a:xfrm>
            <a:off x="11174094" y="295007"/>
            <a:ext cx="1074005" cy="1928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Snr. Leadership Team</a:t>
            </a:r>
          </a:p>
        </p:txBody>
      </p:sp>
      <p:sp>
        <p:nvSpPr>
          <p:cNvPr id="144" name="Rounded Rectangle 185">
            <a:extLst>
              <a:ext uri="{FF2B5EF4-FFF2-40B4-BE49-F238E27FC236}">
                <a16:creationId xmlns:a16="http://schemas.microsoft.com/office/drawing/2014/main" id="{0EA85E93-9AFB-4248-9014-199B40FA9523}"/>
              </a:ext>
            </a:extLst>
          </p:cNvPr>
          <p:cNvSpPr/>
          <p:nvPr/>
        </p:nvSpPr>
        <p:spPr bwMode="auto">
          <a:xfrm>
            <a:off x="8996782" y="33273"/>
            <a:ext cx="1074005" cy="1928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KEY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04BBB1A-0BF8-4969-8A80-F4C705AE07B9}"/>
              </a:ext>
            </a:extLst>
          </p:cNvPr>
          <p:cNvSpPr/>
          <p:nvPr/>
        </p:nvSpPr>
        <p:spPr bwMode="auto">
          <a:xfrm>
            <a:off x="1134242" y="3585095"/>
            <a:ext cx="1332000" cy="599216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Vishal Patel</a:t>
            </a:r>
            <a:b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</a:b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Customer Business Project Lead 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B205125-EFC9-4FFA-9BA7-8D698D088002}"/>
              </a:ext>
            </a:extLst>
          </p:cNvPr>
          <p:cNvSpPr/>
          <p:nvPr/>
        </p:nvSpPr>
        <p:spPr bwMode="auto">
          <a:xfrm>
            <a:off x="6374552" y="3574646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GB" sz="1000" b="1" kern="0" dirty="0">
                <a:solidFill>
                  <a:srgbClr val="FFFFFF"/>
                </a:solidFill>
                <a:cs typeface="Arial"/>
              </a:rPr>
              <a:t>Nishit Ajwaliya  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Architecture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1B205125-EFC9-4FFA-9BA7-8D698D088002}"/>
              </a:ext>
            </a:extLst>
          </p:cNvPr>
          <p:cNvSpPr/>
          <p:nvPr/>
        </p:nvSpPr>
        <p:spPr bwMode="auto">
          <a:xfrm>
            <a:off x="9544553" y="3628229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Bharat Tripathi </a:t>
            </a:r>
            <a:br>
              <a:rPr lang="en-US" sz="1000" b="1" kern="0" dirty="0">
                <a:solidFill>
                  <a:srgbClr val="FFFFFF"/>
                </a:solidFill>
                <a:cs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Engineering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C0BF03-2D75-4E8F-B1C0-E406F1011E8E}"/>
              </a:ext>
            </a:extLst>
          </p:cNvPr>
          <p:cNvSpPr/>
          <p:nvPr/>
        </p:nvSpPr>
        <p:spPr bwMode="auto">
          <a:xfrm>
            <a:off x="4617123" y="3595810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Dan Senter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</a:t>
            </a:r>
            <a:r>
              <a:rPr lang="en-US" sz="900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Governance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C0BF75-9B99-481D-B8D1-DD0FC9370A31}"/>
              </a:ext>
            </a:extLst>
          </p:cNvPr>
          <p:cNvSpPr/>
          <p:nvPr/>
        </p:nvSpPr>
        <p:spPr bwMode="auto">
          <a:xfrm>
            <a:off x="5264001" y="2336642"/>
            <a:ext cx="1608732" cy="654390"/>
          </a:xfrm>
          <a:prstGeom prst="rect">
            <a:avLst/>
          </a:prstGeom>
          <a:solidFill>
            <a:srgbClr val="00148C"/>
          </a:solidFill>
          <a:ln w="28575" cap="flat" cmpd="thinThick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Charles </a:t>
            </a:r>
            <a:r>
              <a:rPr lang="en-GB" sz="1000" b="1" kern="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Zentay</a:t>
            </a:r>
            <a:r>
              <a:rPr lang="en-GB" sz="1000" b="1" kern="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/Orla Daly </a:t>
            </a:r>
          </a:p>
          <a:p>
            <a:pPr algn="ctr"/>
            <a:r>
              <a:rPr lang="en-GB" sz="1000" b="1" kern="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Data Assessment Sponsors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05332F-D8D3-49AD-B193-9D6FFD000578}"/>
              </a:ext>
            </a:extLst>
          </p:cNvPr>
          <p:cNvSpPr/>
          <p:nvPr/>
        </p:nvSpPr>
        <p:spPr bwMode="auto">
          <a:xfrm>
            <a:off x="7888554" y="3555116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Joe Clinchot </a:t>
            </a:r>
            <a:br>
              <a:rPr lang="en-US" sz="1000" b="1" kern="0" dirty="0">
                <a:solidFill>
                  <a:srgbClr val="FFFFFF"/>
                </a:solidFill>
                <a:cs typeface="Arial"/>
              </a:rPr>
            </a:br>
            <a:r>
              <a:rPr lang="en-US" sz="1000" kern="0" dirty="0">
                <a:solidFill>
                  <a:srgbClr val="FFFFFF"/>
                </a:solidFill>
                <a:cs typeface="Arial"/>
              </a:rPr>
              <a:t>Enterprise Architecture</a:t>
            </a:r>
            <a:endParaRPr kumimoji="0" lang="en-US" sz="9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5C30F2-E501-42B9-830D-AC2984FD404D}"/>
              </a:ext>
            </a:extLst>
          </p:cNvPr>
          <p:cNvSpPr/>
          <p:nvPr/>
        </p:nvSpPr>
        <p:spPr bwMode="auto">
          <a:xfrm>
            <a:off x="893037" y="3326292"/>
            <a:ext cx="10450824" cy="2955748"/>
          </a:xfrm>
          <a:prstGeom prst="rect">
            <a:avLst/>
          </a:prstGeom>
          <a:noFill/>
          <a:ln w="9525" cap="flat" cmpd="sng" algn="ctr">
            <a:solidFill>
              <a:srgbClr val="FAD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1EFAB1-8F62-489D-A612-2714C2421203}"/>
              </a:ext>
            </a:extLst>
          </p:cNvPr>
          <p:cNvSpPr/>
          <p:nvPr/>
        </p:nvSpPr>
        <p:spPr bwMode="auto">
          <a:xfrm>
            <a:off x="9529889" y="4184311"/>
            <a:ext cx="1332000" cy="522700"/>
          </a:xfrm>
          <a:prstGeom prst="rect">
            <a:avLst/>
          </a:prstGeom>
          <a:solidFill>
            <a:srgbClr val="C800A1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Rob Robinson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  <a:sym typeface="Pontano Sans"/>
              </a:rPr>
              <a:t>Utility domain consultant</a:t>
            </a:r>
            <a:endParaRPr lang="en-CA" sz="900" dirty="0">
              <a:solidFill>
                <a:schemeClr val="lt1"/>
              </a:solidFill>
              <a:sym typeface="Pontano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FE2962-A701-4F21-97F5-9A6296C69B4F}"/>
              </a:ext>
            </a:extLst>
          </p:cNvPr>
          <p:cNvSpPr/>
          <p:nvPr/>
        </p:nvSpPr>
        <p:spPr bwMode="auto">
          <a:xfrm>
            <a:off x="4647070" y="5173857"/>
            <a:ext cx="1332000" cy="432000"/>
          </a:xfrm>
          <a:prstGeom prst="rect">
            <a:avLst/>
          </a:prstGeom>
          <a:solidFill>
            <a:srgbClr val="C800A1"/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Robert Griswold</a:t>
            </a:r>
          </a:p>
          <a:p>
            <a:pPr lvl="0" algn="ctr"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strategy Lead/Arch Lead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28F8AC-9EF5-49EC-88BE-25A1BAE991AE}"/>
              </a:ext>
            </a:extLst>
          </p:cNvPr>
          <p:cNvSpPr/>
          <p:nvPr/>
        </p:nvSpPr>
        <p:spPr bwMode="auto">
          <a:xfrm>
            <a:off x="6374552" y="4142173"/>
            <a:ext cx="1332000" cy="432000"/>
          </a:xfrm>
          <a:prstGeom prst="rect">
            <a:avLst/>
          </a:prstGeom>
          <a:solidFill>
            <a:srgbClr val="C800A1"/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Maryam 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Moshrefi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Data/MDM analyst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FB5218-E2DE-44A8-BAAF-9EE796B7D454}"/>
              </a:ext>
            </a:extLst>
          </p:cNvPr>
          <p:cNvSpPr/>
          <p:nvPr/>
        </p:nvSpPr>
        <p:spPr bwMode="auto">
          <a:xfrm>
            <a:off x="6364129" y="4691567"/>
            <a:ext cx="1342423" cy="432000"/>
          </a:xfrm>
          <a:prstGeom prst="rect">
            <a:avLst/>
          </a:prstGeom>
          <a:solidFill>
            <a:srgbClr val="C800A1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Morgan Reynolds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Technology strategy analyst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486D8-22A7-4620-A25D-845EBABC3C76}"/>
              </a:ext>
            </a:extLst>
          </p:cNvPr>
          <p:cNvSpPr/>
          <p:nvPr/>
        </p:nvSpPr>
        <p:spPr bwMode="auto">
          <a:xfrm>
            <a:off x="4617123" y="4094070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cs typeface="Arial"/>
              </a:rPr>
              <a:t>John </a:t>
            </a:r>
            <a:r>
              <a:rPr lang="en-GB" sz="1000" b="1" kern="0" dirty="0" err="1">
                <a:solidFill>
                  <a:srgbClr val="FFFFFF"/>
                </a:solidFill>
                <a:cs typeface="Arial"/>
              </a:rPr>
              <a:t>Followell</a:t>
            </a:r>
            <a:endParaRPr lang="en-GB" sz="1000" b="1" kern="0" dirty="0">
              <a:solidFill>
                <a:srgbClr val="FFFFFF"/>
              </a:solidFill>
              <a:cs typeface="Arial"/>
            </a:endParaRPr>
          </a:p>
          <a:p>
            <a:pPr algn="ctr"/>
            <a:r>
              <a:rPr lang="en-GB" sz="1000" b="1" kern="0" dirty="0">
                <a:solidFill>
                  <a:srgbClr val="FFFFFF"/>
                </a:solidFill>
                <a:cs typeface="Arial"/>
              </a:rPr>
              <a:t>Data Governance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7562B8-DA6C-472B-9AFD-96925F02226B}"/>
              </a:ext>
            </a:extLst>
          </p:cNvPr>
          <p:cNvSpPr/>
          <p:nvPr/>
        </p:nvSpPr>
        <p:spPr bwMode="auto">
          <a:xfrm>
            <a:off x="988802" y="3419056"/>
            <a:ext cx="1581226" cy="27027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4" tIns="45718" rIns="91434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US" dirty="0" err="1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A2193F-2906-48D3-9295-F05AD451B3CD}"/>
              </a:ext>
            </a:extLst>
          </p:cNvPr>
          <p:cNvCxnSpPr>
            <a:cxnSpLocks/>
          </p:cNvCxnSpPr>
          <p:nvPr/>
        </p:nvCxnSpPr>
        <p:spPr bwMode="auto">
          <a:xfrm>
            <a:off x="6064974" y="2991032"/>
            <a:ext cx="0" cy="375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E0AA223-39FB-4683-AE85-5009E1D7001E}"/>
              </a:ext>
            </a:extLst>
          </p:cNvPr>
          <p:cNvSpPr/>
          <p:nvPr/>
        </p:nvSpPr>
        <p:spPr bwMode="auto">
          <a:xfrm>
            <a:off x="4493665" y="3506741"/>
            <a:ext cx="1580869" cy="231901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1456516-14DD-4FCB-A731-2D40C1734745}"/>
              </a:ext>
            </a:extLst>
          </p:cNvPr>
          <p:cNvSpPr/>
          <p:nvPr/>
        </p:nvSpPr>
        <p:spPr bwMode="auto">
          <a:xfrm>
            <a:off x="6204933" y="3454120"/>
            <a:ext cx="3143794" cy="18502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4E589B9-71E3-4E72-9111-07E99D87CAFC}"/>
              </a:ext>
            </a:extLst>
          </p:cNvPr>
          <p:cNvSpPr/>
          <p:nvPr/>
        </p:nvSpPr>
        <p:spPr bwMode="auto">
          <a:xfrm>
            <a:off x="9469893" y="3461001"/>
            <a:ext cx="1485064" cy="254272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FB5F84-CABE-4DB7-B9EC-735A22768774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6063758" y="1837291"/>
            <a:ext cx="4609" cy="499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0F7BE1-F1AF-4A51-A5AD-4BF828C813E7}"/>
              </a:ext>
            </a:extLst>
          </p:cNvPr>
          <p:cNvSpPr/>
          <p:nvPr/>
        </p:nvSpPr>
        <p:spPr bwMode="auto">
          <a:xfrm>
            <a:off x="1131034" y="4882366"/>
            <a:ext cx="1332000" cy="432000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Susan Sawchuk</a:t>
            </a:r>
            <a:b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</a:b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Customer Business</a:t>
            </a:r>
          </a:p>
        </p:txBody>
      </p:sp>
      <p:sp>
        <p:nvSpPr>
          <p:cNvPr id="56" name="Rounded Rectangle 185">
            <a:extLst>
              <a:ext uri="{FF2B5EF4-FFF2-40B4-BE49-F238E27FC236}">
                <a16:creationId xmlns:a16="http://schemas.microsoft.com/office/drawing/2014/main" id="{C797ECC1-CDF6-41BE-BCBF-C342AE92EBC4}"/>
              </a:ext>
            </a:extLst>
          </p:cNvPr>
          <p:cNvSpPr/>
          <p:nvPr/>
        </p:nvSpPr>
        <p:spPr bwMode="auto">
          <a:xfrm>
            <a:off x="9651110" y="307341"/>
            <a:ext cx="1074005" cy="19285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2B06DA-42D7-47CC-B57B-3AD0A34D5D4E}"/>
              </a:ext>
            </a:extLst>
          </p:cNvPr>
          <p:cNvSpPr/>
          <p:nvPr/>
        </p:nvSpPr>
        <p:spPr bwMode="auto">
          <a:xfrm>
            <a:off x="2736650" y="3392552"/>
            <a:ext cx="8444170" cy="27292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260C03-90F9-4A60-BF8A-D6E91F9ACEA5}"/>
              </a:ext>
            </a:extLst>
          </p:cNvPr>
          <p:cNvSpPr/>
          <p:nvPr/>
        </p:nvSpPr>
        <p:spPr bwMode="auto">
          <a:xfrm>
            <a:off x="4617123" y="4596616"/>
            <a:ext cx="1332000" cy="432000"/>
          </a:xfrm>
          <a:prstGeom prst="rect">
            <a:avLst/>
          </a:prstGeom>
          <a:solidFill>
            <a:srgbClr val="00BEB4">
              <a:lumMod val="75000"/>
            </a:srgbClr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cs typeface="Arial"/>
              </a:rPr>
              <a:t>Marissa Wilson</a:t>
            </a:r>
          </a:p>
          <a:p>
            <a:pPr algn="ctr"/>
            <a:r>
              <a:rPr lang="en-GB" sz="1000" b="1" kern="0" dirty="0">
                <a:solidFill>
                  <a:srgbClr val="FFFFFF"/>
                </a:solidFill>
                <a:cs typeface="Arial"/>
              </a:rPr>
              <a:t>Data Governance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CE074E-C11B-48DE-A952-2D39F1A47646}"/>
              </a:ext>
            </a:extLst>
          </p:cNvPr>
          <p:cNvSpPr/>
          <p:nvPr/>
        </p:nvSpPr>
        <p:spPr bwMode="auto">
          <a:xfrm>
            <a:off x="7883342" y="4138902"/>
            <a:ext cx="1342423" cy="432000"/>
          </a:xfrm>
          <a:prstGeom prst="rect">
            <a:avLst/>
          </a:prstGeom>
          <a:solidFill>
            <a:srgbClr val="C800A1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Mike </a:t>
            </a: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R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ussell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Information solution Architect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D5044F-085C-4A98-BFC0-5C2B8EA5B213}"/>
              </a:ext>
            </a:extLst>
          </p:cNvPr>
          <p:cNvSpPr/>
          <p:nvPr/>
        </p:nvSpPr>
        <p:spPr bwMode="auto">
          <a:xfrm>
            <a:off x="2847967" y="4138902"/>
            <a:ext cx="1458679" cy="432000"/>
          </a:xfrm>
          <a:prstGeom prst="rect">
            <a:avLst/>
          </a:prstGeom>
          <a:solidFill>
            <a:srgbClr val="C800A1"/>
          </a:solidFill>
          <a:ln w="127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1000" b="1" kern="0" dirty="0">
                <a:solidFill>
                  <a:srgbClr val="FFFFFF"/>
                </a:solidFill>
                <a:cs typeface="Arial"/>
              </a:rPr>
              <a:t>Melanie Brown</a:t>
            </a:r>
          </a:p>
          <a:p>
            <a:pPr lvl="0" algn="ctr"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Engagement Manager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DAA798-D18F-42BC-81AA-2A1D906E10E9}"/>
              </a:ext>
            </a:extLst>
          </p:cNvPr>
          <p:cNvSpPr/>
          <p:nvPr/>
        </p:nvSpPr>
        <p:spPr bwMode="auto">
          <a:xfrm>
            <a:off x="1131034" y="5389857"/>
            <a:ext cx="1332000" cy="432000"/>
          </a:xfrm>
          <a:prstGeom prst="rect">
            <a:avLst/>
          </a:prstGeom>
          <a:solidFill>
            <a:srgbClr val="008E87"/>
          </a:solidFill>
          <a:ln w="28575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Mohammed </a:t>
            </a:r>
            <a:r>
              <a:rPr lang="en-GB" sz="1000" b="1" kern="0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Karamally</a:t>
            </a:r>
            <a:b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</a:br>
            <a:r>
              <a:rPr lang="en-GB" sz="1000" b="1" kern="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Customer Business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3BAC18-2700-4FA9-88E4-5D12BF1254C7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572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2" y="-36698"/>
            <a:ext cx="11329827" cy="5745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Proposed Timeline – 8 Weeks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2B1DA0-65DB-4D15-9896-67BA13ED6D5D}"/>
              </a:ext>
            </a:extLst>
          </p:cNvPr>
          <p:cNvSpPr/>
          <p:nvPr/>
        </p:nvSpPr>
        <p:spPr>
          <a:xfrm>
            <a:off x="8919217" y="1860441"/>
            <a:ext cx="365824" cy="4577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>
            <a:outerShdw blurRad="63500" dist="12700" dir="342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0" tIns="182880" rIns="182880" bIns="182880" rtlCol="0" anchor="ctr" anchorCtr="1"/>
          <a:lstStyle/>
          <a:p>
            <a:pPr algn="ctr" defTabSz="1088211">
              <a:lnSpc>
                <a:spcPts val="1300"/>
              </a:lnSpc>
              <a:buClr>
                <a:srgbClr val="00B050"/>
              </a:buClr>
            </a:pP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866A4B-97B9-491E-BF23-7110F533E392}"/>
              </a:ext>
            </a:extLst>
          </p:cNvPr>
          <p:cNvSpPr/>
          <p:nvPr/>
        </p:nvSpPr>
        <p:spPr>
          <a:xfrm>
            <a:off x="4412597" y="1823317"/>
            <a:ext cx="365824" cy="4577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>
            <a:outerShdw blurRad="63500" dist="12700" dir="342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0" tIns="182880" rIns="182880" bIns="182880" rtlCol="0" anchor="ctr" anchorCtr="1"/>
          <a:lstStyle/>
          <a:p>
            <a:pPr algn="ctr" defTabSz="1088211">
              <a:lnSpc>
                <a:spcPts val="1300"/>
              </a:lnSpc>
              <a:buClr>
                <a:srgbClr val="00B050"/>
              </a:buClr>
            </a:pP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State Readout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3A9A35-5B83-4E96-A0AF-A5C264B19582}"/>
              </a:ext>
            </a:extLst>
          </p:cNvPr>
          <p:cNvSpPr/>
          <p:nvPr/>
        </p:nvSpPr>
        <p:spPr>
          <a:xfrm>
            <a:off x="9324066" y="1794673"/>
            <a:ext cx="1701249" cy="46006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12700" dir="342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marL="171446" indent="-171446" defTabSz="1088211">
              <a:lnSpc>
                <a:spcPts val="13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IN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554C9FD-88B5-430C-9568-B8EFF90F0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91728"/>
              </p:ext>
            </p:extLst>
          </p:nvPr>
        </p:nvGraphicFramePr>
        <p:xfrm>
          <a:off x="1189763" y="1329064"/>
          <a:ext cx="9812475" cy="422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521">
                  <a:extLst>
                    <a:ext uri="{9D8B030D-6E8A-4147-A177-3AD203B41FA5}">
                      <a16:colId xmlns:a16="http://schemas.microsoft.com/office/drawing/2014/main" val="299184989"/>
                    </a:ext>
                  </a:extLst>
                </a:gridCol>
                <a:gridCol w="2215639">
                  <a:extLst>
                    <a:ext uri="{9D8B030D-6E8A-4147-A177-3AD203B41FA5}">
                      <a16:colId xmlns:a16="http://schemas.microsoft.com/office/drawing/2014/main" val="2272500154"/>
                    </a:ext>
                  </a:extLst>
                </a:gridCol>
                <a:gridCol w="4086688">
                  <a:extLst>
                    <a:ext uri="{9D8B030D-6E8A-4147-A177-3AD203B41FA5}">
                      <a16:colId xmlns:a16="http://schemas.microsoft.com/office/drawing/2014/main" val="3753911402"/>
                    </a:ext>
                  </a:extLst>
                </a:gridCol>
                <a:gridCol w="2126627">
                  <a:extLst>
                    <a:ext uri="{9D8B030D-6E8A-4147-A177-3AD203B41FA5}">
                      <a16:colId xmlns:a16="http://schemas.microsoft.com/office/drawing/2014/main" val="387670779"/>
                    </a:ext>
                  </a:extLst>
                </a:gridCol>
              </a:tblGrid>
              <a:tr h="422709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Week 0</a:t>
                      </a:r>
                    </a:p>
                  </a:txBody>
                  <a:tcPr marL="121920" marR="121920" marT="60960" marB="60960" anchor="ctr">
                    <a:solidFill>
                      <a:srgbClr val="421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Week 1-4</a:t>
                      </a:r>
                    </a:p>
                  </a:txBody>
                  <a:tcPr marL="121920" marR="121920" marT="60960" marB="60960" anchor="ctr">
                    <a:solidFill>
                      <a:srgbClr val="421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Week 5-7</a:t>
                      </a:r>
                    </a:p>
                  </a:txBody>
                  <a:tcPr marL="121920" marR="121920" marT="60960" marB="60960" anchor="ctr">
                    <a:solidFill>
                      <a:srgbClr val="421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Week 8</a:t>
                      </a:r>
                    </a:p>
                  </a:txBody>
                  <a:tcPr marL="121920" marR="121920" marT="60960" marB="60960" anchor="ctr">
                    <a:solidFill>
                      <a:srgbClr val="421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51784"/>
                  </a:ext>
                </a:extLst>
              </a:tr>
            </a:tbl>
          </a:graphicData>
        </a:graphic>
      </p:graphicFrame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B626F989-90A4-4186-906B-4BB007A95187}"/>
              </a:ext>
            </a:extLst>
          </p:cNvPr>
          <p:cNvSpPr/>
          <p:nvPr/>
        </p:nvSpPr>
        <p:spPr>
          <a:xfrm>
            <a:off x="2620813" y="2467499"/>
            <a:ext cx="1725387" cy="78630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88211">
              <a:lnSpc>
                <a:spcPts val="1300"/>
              </a:lnSpc>
              <a:defRPr/>
            </a:pPr>
            <a:r>
              <a:rPr lang="en-IN" sz="1000" b="1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Current State</a:t>
            </a:r>
          </a:p>
          <a:p>
            <a:pPr algn="ctr" defTabSz="1088211">
              <a:lnSpc>
                <a:spcPts val="1300"/>
              </a:lnSpc>
              <a:defRPr/>
            </a:pPr>
            <a:r>
              <a:rPr lang="en-IN" sz="900" dirty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Customer Touchpoints, Personas, Processes, Pain Points</a:t>
            </a:r>
          </a:p>
        </p:txBody>
      </p:sp>
      <p:sp>
        <p:nvSpPr>
          <p:cNvPr id="62" name="Rounded Rectangle 96">
            <a:extLst>
              <a:ext uri="{FF2B5EF4-FFF2-40B4-BE49-F238E27FC236}">
                <a16:creationId xmlns:a16="http://schemas.microsoft.com/office/drawing/2014/main" id="{45208F22-7754-491F-B694-03131A58B33F}"/>
              </a:ext>
            </a:extLst>
          </p:cNvPr>
          <p:cNvSpPr/>
          <p:nvPr/>
        </p:nvSpPr>
        <p:spPr>
          <a:xfrm>
            <a:off x="2657786" y="1816745"/>
            <a:ext cx="2075487" cy="545577"/>
          </a:xfrm>
          <a:prstGeom prst="roundRect">
            <a:avLst>
              <a:gd name="adj" fmla="val 5275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1088211">
              <a:defRPr/>
            </a:pPr>
            <a:r>
              <a:rPr lang="en-IN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 Experience/ Engagement Current State</a:t>
            </a:r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id="{84E7AB55-D53E-42A0-B643-A3F4AF8E591F}"/>
              </a:ext>
            </a:extLst>
          </p:cNvPr>
          <p:cNvSpPr/>
          <p:nvPr/>
        </p:nvSpPr>
        <p:spPr>
          <a:xfrm>
            <a:off x="2620572" y="3344838"/>
            <a:ext cx="1725387" cy="6651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88211">
              <a:lnSpc>
                <a:spcPts val="1300"/>
              </a:lnSpc>
              <a:defRPr/>
            </a:pPr>
            <a:r>
              <a:rPr lang="en-IN" sz="10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Perspectives</a:t>
            </a:r>
          </a:p>
          <a:p>
            <a:pPr algn="ctr" defTabSz="1088211">
              <a:lnSpc>
                <a:spcPts val="1300"/>
              </a:lnSpc>
              <a:defRPr/>
            </a:pPr>
            <a:r>
              <a:rPr lang="en-IN" sz="9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Interviews, Principles, Goals, Objectives</a:t>
            </a:r>
          </a:p>
        </p:txBody>
      </p: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864C04EC-F107-4241-8E61-17037C1F1AB4}"/>
              </a:ext>
            </a:extLst>
          </p:cNvPr>
          <p:cNvSpPr/>
          <p:nvPr/>
        </p:nvSpPr>
        <p:spPr>
          <a:xfrm>
            <a:off x="2620572" y="4994321"/>
            <a:ext cx="1725387" cy="7591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88211">
              <a:lnSpc>
                <a:spcPts val="1300"/>
              </a:lnSpc>
              <a:defRPr/>
            </a:pPr>
            <a:r>
              <a: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Capgemini Perspectives</a:t>
            </a:r>
          </a:p>
          <a:p>
            <a:pPr algn="ctr" defTabSz="1088211">
              <a:lnSpc>
                <a:spcPts val="1300"/>
              </a:lnSpc>
              <a:defRPr/>
            </a:pPr>
            <a:r>
              <a:rPr lang="en-IN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 Architecture, Case Studies, Principles</a:t>
            </a:r>
          </a:p>
        </p:txBody>
      </p:sp>
      <p:sp>
        <p:nvSpPr>
          <p:cNvPr id="65" name="Rounded Rectangle 7">
            <a:extLst>
              <a:ext uri="{FF2B5EF4-FFF2-40B4-BE49-F238E27FC236}">
                <a16:creationId xmlns:a16="http://schemas.microsoft.com/office/drawing/2014/main" id="{1EB71545-169B-49E5-B456-7DD59B0F86A7}"/>
              </a:ext>
            </a:extLst>
          </p:cNvPr>
          <p:cNvSpPr/>
          <p:nvPr/>
        </p:nvSpPr>
        <p:spPr>
          <a:xfrm>
            <a:off x="2623313" y="4111419"/>
            <a:ext cx="1725387" cy="78630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88211">
              <a:lnSpc>
                <a:spcPts val="1300"/>
              </a:lnSpc>
              <a:defRPr/>
            </a:pPr>
            <a:r>
              <a: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Perspectives</a:t>
            </a:r>
          </a:p>
          <a:p>
            <a:pPr algn="ctr" defTabSz="1088211">
              <a:lnSpc>
                <a:spcPts val="1300"/>
              </a:lnSpc>
              <a:defRPr/>
            </a:pPr>
            <a:r>
              <a:rPr lang="en-IN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Interviews, Principles, Product Roadmap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77FDE902-67A0-49E5-ADC1-8BCE9AF27A12}"/>
              </a:ext>
            </a:extLst>
          </p:cNvPr>
          <p:cNvSpPr/>
          <p:nvPr/>
        </p:nvSpPr>
        <p:spPr>
          <a:xfrm>
            <a:off x="4133299" y="6191878"/>
            <a:ext cx="321988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5BEE2598-FE61-4CBA-9EE5-41464AB78A56}"/>
              </a:ext>
            </a:extLst>
          </p:cNvPr>
          <p:cNvSpPr/>
          <p:nvPr/>
        </p:nvSpPr>
        <p:spPr>
          <a:xfrm>
            <a:off x="4858339" y="1816745"/>
            <a:ext cx="3918117" cy="545577"/>
          </a:xfrm>
          <a:prstGeom prst="roundRect">
            <a:avLst>
              <a:gd name="adj" fmla="val 5275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1088211">
              <a:defRPr/>
            </a:pPr>
            <a:r>
              <a:rPr lang="en-IN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 State Assessment</a:t>
            </a:r>
          </a:p>
          <a:p>
            <a:pPr algn="ctr" defTabSz="1088211">
              <a:defRPr/>
            </a:pPr>
            <a:r>
              <a:rPr lang="en-IN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Workstreams/ Focus Areas</a:t>
            </a:r>
          </a:p>
          <a:p>
            <a:pPr algn="ctr" defTabSz="1088211">
              <a:defRPr/>
            </a:pPr>
            <a:r>
              <a:rPr lang="en-IN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(Examples – to be finalize in Current State)</a:t>
            </a:r>
          </a:p>
        </p:txBody>
      </p:sp>
      <p:sp>
        <p:nvSpPr>
          <p:cNvPr id="68" name="Arrow: Pentagon 17">
            <a:extLst>
              <a:ext uri="{FF2B5EF4-FFF2-40B4-BE49-F238E27FC236}">
                <a16:creationId xmlns:a16="http://schemas.microsoft.com/office/drawing/2014/main" id="{98D374F7-3FDB-46E8-9DDA-51703F525852}"/>
              </a:ext>
            </a:extLst>
          </p:cNvPr>
          <p:cNvSpPr/>
          <p:nvPr/>
        </p:nvSpPr>
        <p:spPr>
          <a:xfrm>
            <a:off x="4888423" y="2401294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Visions</a:t>
            </a:r>
          </a:p>
        </p:txBody>
      </p:sp>
      <p:sp>
        <p:nvSpPr>
          <p:cNvPr id="69" name="Arrow: Pentagon 18">
            <a:extLst>
              <a:ext uri="{FF2B5EF4-FFF2-40B4-BE49-F238E27FC236}">
                <a16:creationId xmlns:a16="http://schemas.microsoft.com/office/drawing/2014/main" id="{3C8DD239-B267-4DDF-BD4E-95CAD8169A8E}"/>
              </a:ext>
            </a:extLst>
          </p:cNvPr>
          <p:cNvSpPr/>
          <p:nvPr/>
        </p:nvSpPr>
        <p:spPr>
          <a:xfrm>
            <a:off x="4888423" y="2731079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Value Framework</a:t>
            </a:r>
          </a:p>
        </p:txBody>
      </p:sp>
      <p:sp>
        <p:nvSpPr>
          <p:cNvPr id="70" name="Arrow: Pentagon 19">
            <a:extLst>
              <a:ext uri="{FF2B5EF4-FFF2-40B4-BE49-F238E27FC236}">
                <a16:creationId xmlns:a16="http://schemas.microsoft.com/office/drawing/2014/main" id="{8A513614-A6AD-418A-AE41-B145F97E7D8C}"/>
              </a:ext>
            </a:extLst>
          </p:cNvPr>
          <p:cNvSpPr/>
          <p:nvPr/>
        </p:nvSpPr>
        <p:spPr>
          <a:xfrm>
            <a:off x="4888423" y="3055823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Cases</a:t>
            </a:r>
          </a:p>
        </p:txBody>
      </p:sp>
      <p:sp>
        <p:nvSpPr>
          <p:cNvPr id="71" name="Arrow: Pentagon 20">
            <a:extLst>
              <a:ext uri="{FF2B5EF4-FFF2-40B4-BE49-F238E27FC236}">
                <a16:creationId xmlns:a16="http://schemas.microsoft.com/office/drawing/2014/main" id="{34C9209F-088F-46B7-97A6-DB349F4AE6A1}"/>
              </a:ext>
            </a:extLst>
          </p:cNvPr>
          <p:cNvSpPr/>
          <p:nvPr/>
        </p:nvSpPr>
        <p:spPr>
          <a:xfrm>
            <a:off x="4869381" y="3391874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Data Model</a:t>
            </a:r>
          </a:p>
        </p:txBody>
      </p:sp>
      <p:sp>
        <p:nvSpPr>
          <p:cNvPr id="72" name="Arrow: Pentagon 21">
            <a:extLst>
              <a:ext uri="{FF2B5EF4-FFF2-40B4-BE49-F238E27FC236}">
                <a16:creationId xmlns:a16="http://schemas.microsoft.com/office/drawing/2014/main" id="{67719EAF-5A6F-4BAD-96EA-3566F6A7D2C0}"/>
              </a:ext>
            </a:extLst>
          </p:cNvPr>
          <p:cNvSpPr/>
          <p:nvPr/>
        </p:nvSpPr>
        <p:spPr>
          <a:xfrm>
            <a:off x="4888423" y="3740815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Subject Priorities</a:t>
            </a:r>
          </a:p>
        </p:txBody>
      </p:sp>
      <p:sp>
        <p:nvSpPr>
          <p:cNvPr id="73" name="Arrow: Pentagon 22">
            <a:extLst>
              <a:ext uri="{FF2B5EF4-FFF2-40B4-BE49-F238E27FC236}">
                <a16:creationId xmlns:a16="http://schemas.microsoft.com/office/drawing/2014/main" id="{0A6B6D82-21E8-47B0-8094-E817AB4D5DB5}"/>
              </a:ext>
            </a:extLst>
          </p:cNvPr>
          <p:cNvSpPr/>
          <p:nvPr/>
        </p:nvSpPr>
        <p:spPr>
          <a:xfrm>
            <a:off x="4881770" y="4069901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ctr" defTabSz="1088211">
              <a:defRPr/>
            </a:pPr>
            <a:r>
              <a:rPr lang="en-US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Technology Platform</a:t>
            </a:r>
          </a:p>
        </p:txBody>
      </p:sp>
      <p:sp>
        <p:nvSpPr>
          <p:cNvPr id="74" name="Arrow: Pentagon 23">
            <a:extLst>
              <a:ext uri="{FF2B5EF4-FFF2-40B4-BE49-F238E27FC236}">
                <a16:creationId xmlns:a16="http://schemas.microsoft.com/office/drawing/2014/main" id="{0FE6DF3B-4247-458A-BCB6-9059EF307CA8}"/>
              </a:ext>
            </a:extLst>
          </p:cNvPr>
          <p:cNvSpPr/>
          <p:nvPr/>
        </p:nvSpPr>
        <p:spPr>
          <a:xfrm>
            <a:off x="4881770" y="4390575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82880" rtlCol="0" anchor="ctr"/>
          <a:lstStyle/>
          <a:p>
            <a:pPr algn="ctr" defTabSz="1088211">
              <a:defRPr/>
            </a:pPr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Engagement Model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A437330-AC1C-400F-8F02-0E76A3D8137F}"/>
              </a:ext>
            </a:extLst>
          </p:cNvPr>
          <p:cNvGrpSpPr/>
          <p:nvPr/>
        </p:nvGrpSpPr>
        <p:grpSpPr>
          <a:xfrm>
            <a:off x="4934125" y="5154339"/>
            <a:ext cx="2046352" cy="508764"/>
            <a:chOff x="7564580" y="6116156"/>
            <a:chExt cx="3411406" cy="797170"/>
          </a:xfrm>
          <a:solidFill>
            <a:srgbClr val="12ABDB"/>
          </a:solidFill>
        </p:grpSpPr>
        <p:sp>
          <p:nvSpPr>
            <p:cNvPr id="79" name="Rounded Rectangle 6">
              <a:extLst>
                <a:ext uri="{FF2B5EF4-FFF2-40B4-BE49-F238E27FC236}">
                  <a16:creationId xmlns:a16="http://schemas.microsoft.com/office/drawing/2014/main" id="{0E9628E5-A42A-4B67-8466-A6766AC597F3}"/>
                </a:ext>
              </a:extLst>
            </p:cNvPr>
            <p:cNvSpPr/>
            <p:nvPr/>
          </p:nvSpPr>
          <p:spPr>
            <a:xfrm>
              <a:off x="7564580" y="6116156"/>
              <a:ext cx="3411406" cy="7971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51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FE9297-9456-4CE8-A5E6-665433806E6A}"/>
                </a:ext>
              </a:extLst>
            </p:cNvPr>
            <p:cNvSpPr/>
            <p:nvPr/>
          </p:nvSpPr>
          <p:spPr>
            <a:xfrm>
              <a:off x="8013306" y="6178845"/>
              <a:ext cx="2743197" cy="626923"/>
            </a:xfrm>
            <a:prstGeom prst="rect">
              <a:avLst/>
            </a:prstGeom>
            <a:grpFill/>
          </p:spPr>
          <p:txBody>
            <a:bodyPr wrap="square" anchor="ctr" anchorCtr="0">
              <a:spAutoFit/>
            </a:bodyPr>
            <a:lstStyle/>
            <a:p>
              <a:pPr algn="ctr" defTabSz="914377">
                <a:defRPr/>
              </a:pP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Future State Architecture</a:t>
              </a:r>
            </a:p>
          </p:txBody>
        </p:sp>
      </p:grpSp>
      <p:sp>
        <p:nvSpPr>
          <p:cNvPr id="81" name="Arrow: Pentagon 32">
            <a:extLst>
              <a:ext uri="{FF2B5EF4-FFF2-40B4-BE49-F238E27FC236}">
                <a16:creationId xmlns:a16="http://schemas.microsoft.com/office/drawing/2014/main" id="{B707DE93-1EF5-40DB-889E-409EE8E13964}"/>
              </a:ext>
            </a:extLst>
          </p:cNvPr>
          <p:cNvSpPr/>
          <p:nvPr/>
        </p:nvSpPr>
        <p:spPr>
          <a:xfrm>
            <a:off x="4881770" y="4714589"/>
            <a:ext cx="3939836" cy="29709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r>
              <a:rPr lang="en-US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Management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EF0E05-388E-4BE6-862A-946EE1F86184}"/>
              </a:ext>
            </a:extLst>
          </p:cNvPr>
          <p:cNvSpPr/>
          <p:nvPr/>
        </p:nvSpPr>
        <p:spPr>
          <a:xfrm>
            <a:off x="2636193" y="5867216"/>
            <a:ext cx="1713243" cy="5081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160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5C93B4-AFE6-47B9-9F5F-3D1A72144994}"/>
              </a:ext>
            </a:extLst>
          </p:cNvPr>
          <p:cNvSpPr/>
          <p:nvPr/>
        </p:nvSpPr>
        <p:spPr>
          <a:xfrm>
            <a:off x="7091203" y="5861041"/>
            <a:ext cx="1713243" cy="53427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120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923A2F-E62C-440A-8AE5-136F4F590562}"/>
              </a:ext>
            </a:extLst>
          </p:cNvPr>
          <p:cNvSpPr/>
          <p:nvPr/>
        </p:nvSpPr>
        <p:spPr>
          <a:xfrm>
            <a:off x="2699999" y="5861040"/>
            <a:ext cx="152262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3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State Assessment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4D9C67-D31F-4895-B272-0B3BF5E50F40}"/>
              </a:ext>
            </a:extLst>
          </p:cNvPr>
          <p:cNvSpPr/>
          <p:nvPr/>
        </p:nvSpPr>
        <p:spPr>
          <a:xfrm>
            <a:off x="7080405" y="5865477"/>
            <a:ext cx="1814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 State Recommendation</a:t>
            </a:r>
          </a:p>
        </p:txBody>
      </p:sp>
      <p:sp>
        <p:nvSpPr>
          <p:cNvPr id="90" name="Rounded Rectangle 7">
            <a:extLst>
              <a:ext uri="{FF2B5EF4-FFF2-40B4-BE49-F238E27FC236}">
                <a16:creationId xmlns:a16="http://schemas.microsoft.com/office/drawing/2014/main" id="{14C6B766-0F5D-4F67-8C0A-E7D0F733978C}"/>
              </a:ext>
            </a:extLst>
          </p:cNvPr>
          <p:cNvSpPr/>
          <p:nvPr/>
        </p:nvSpPr>
        <p:spPr>
          <a:xfrm>
            <a:off x="1189763" y="2463331"/>
            <a:ext cx="1374843" cy="1913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Schedule Interviews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Badging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Teams Setup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Access</a:t>
            </a:r>
          </a:p>
          <a:p>
            <a:pPr marL="176209" indent="-111123" defTabSz="1088211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IN" sz="105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Management</a:t>
            </a:r>
          </a:p>
        </p:txBody>
      </p:sp>
      <p:sp>
        <p:nvSpPr>
          <p:cNvPr id="91" name="Rounded Rectangle 7">
            <a:extLst>
              <a:ext uri="{FF2B5EF4-FFF2-40B4-BE49-F238E27FC236}">
                <a16:creationId xmlns:a16="http://schemas.microsoft.com/office/drawing/2014/main" id="{87574A15-F78C-4DAB-AE22-F9B1353CF73E}"/>
              </a:ext>
            </a:extLst>
          </p:cNvPr>
          <p:cNvSpPr/>
          <p:nvPr/>
        </p:nvSpPr>
        <p:spPr>
          <a:xfrm>
            <a:off x="1184453" y="1806620"/>
            <a:ext cx="1349639" cy="545577"/>
          </a:xfrm>
          <a:prstGeom prst="roundRect">
            <a:avLst>
              <a:gd name="adj" fmla="val 5275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1088211">
              <a:defRPr/>
            </a:pPr>
            <a:r>
              <a:rPr lang="en-IN" sz="11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</a:t>
            </a:r>
          </a:p>
        </p:txBody>
      </p:sp>
      <p:sp>
        <p:nvSpPr>
          <p:cNvPr id="92" name="Arrow: Right 13">
            <a:extLst>
              <a:ext uri="{FF2B5EF4-FFF2-40B4-BE49-F238E27FC236}">
                <a16:creationId xmlns:a16="http://schemas.microsoft.com/office/drawing/2014/main" id="{7300D6C9-8BAC-4C3C-9FD0-23C51772261B}"/>
              </a:ext>
            </a:extLst>
          </p:cNvPr>
          <p:cNvSpPr/>
          <p:nvPr/>
        </p:nvSpPr>
        <p:spPr>
          <a:xfrm>
            <a:off x="4133299" y="4274845"/>
            <a:ext cx="321988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Arrow: Right 13">
            <a:extLst>
              <a:ext uri="{FF2B5EF4-FFF2-40B4-BE49-F238E27FC236}">
                <a16:creationId xmlns:a16="http://schemas.microsoft.com/office/drawing/2014/main" id="{B0886550-F32E-4079-B1B3-051991AB360A}"/>
              </a:ext>
            </a:extLst>
          </p:cNvPr>
          <p:cNvSpPr/>
          <p:nvPr/>
        </p:nvSpPr>
        <p:spPr>
          <a:xfrm>
            <a:off x="4133299" y="2399065"/>
            <a:ext cx="321988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Arrow: Right 13">
            <a:extLst>
              <a:ext uri="{FF2B5EF4-FFF2-40B4-BE49-F238E27FC236}">
                <a16:creationId xmlns:a16="http://schemas.microsoft.com/office/drawing/2014/main" id="{E2EE4DED-FBA0-42A0-93AB-E6256D99A4E2}"/>
              </a:ext>
            </a:extLst>
          </p:cNvPr>
          <p:cNvSpPr/>
          <p:nvPr/>
        </p:nvSpPr>
        <p:spPr>
          <a:xfrm>
            <a:off x="9101948" y="2309872"/>
            <a:ext cx="294485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C56CCB7F-4708-41B8-A95D-879C56FEB4D6}"/>
              </a:ext>
            </a:extLst>
          </p:cNvPr>
          <p:cNvSpPr/>
          <p:nvPr/>
        </p:nvSpPr>
        <p:spPr>
          <a:xfrm>
            <a:off x="9101949" y="3907980"/>
            <a:ext cx="321988" cy="25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88211">
              <a:defRPr/>
            </a:pPr>
            <a:endParaRPr lang="en-US" sz="2400" err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3151431-0B09-42A6-B7E1-9EF60854B694}"/>
              </a:ext>
            </a:extLst>
          </p:cNvPr>
          <p:cNvSpPr/>
          <p:nvPr/>
        </p:nvSpPr>
        <p:spPr>
          <a:xfrm>
            <a:off x="9377973" y="5876076"/>
            <a:ext cx="1713243" cy="8579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160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7DF1CF5-71FC-4AF1-B6DE-BF5BAC3729B4}"/>
              </a:ext>
            </a:extLst>
          </p:cNvPr>
          <p:cNvSpPr/>
          <p:nvPr/>
        </p:nvSpPr>
        <p:spPr>
          <a:xfrm>
            <a:off x="9377973" y="5836297"/>
            <a:ext cx="186728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3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Transformation Roadmap &amp; ROM to achieve North star                      </a:t>
            </a:r>
          </a:p>
          <a:p>
            <a:pPr defTabSz="914377">
              <a:defRPr/>
            </a:pPr>
            <a:endParaRPr lang="en-US" sz="13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65410-8619-45F8-B8D4-25EA1C9BAD8A}"/>
              </a:ext>
            </a:extLst>
          </p:cNvPr>
          <p:cNvSpPr/>
          <p:nvPr/>
        </p:nvSpPr>
        <p:spPr>
          <a:xfrm>
            <a:off x="9408293" y="2394820"/>
            <a:ext cx="160719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Needs Analysis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Capability Mapping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Architecture Assessment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Validate/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Update Journey Map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Data Profiling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Data governance Model and Recommendation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Gap Assessment &amp; Use case Prioritization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00" kern="0" dirty="0"/>
              <a:t>Implementation Plan</a:t>
            </a:r>
          </a:p>
          <a:p>
            <a:pPr eaLnBrk="0" hangingPunct="0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Summarized Scoping, Quick Wins, Long-Term Benefits </a:t>
            </a: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0C56E631-4F2B-49EA-9E51-C0C1D96E0962}"/>
              </a:ext>
            </a:extLst>
          </p:cNvPr>
          <p:cNvSpPr/>
          <p:nvPr/>
        </p:nvSpPr>
        <p:spPr bwMode="auto">
          <a:xfrm>
            <a:off x="964508" y="1390414"/>
            <a:ext cx="437660" cy="470026"/>
          </a:xfrm>
          <a:prstGeom prst="irregularSeal1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F7CFF1-2A62-4552-A818-9C66294E25E8}"/>
              </a:ext>
            </a:extLst>
          </p:cNvPr>
          <p:cNvSpPr/>
          <p:nvPr/>
        </p:nvSpPr>
        <p:spPr>
          <a:xfrm>
            <a:off x="9327164" y="1809336"/>
            <a:ext cx="1688325" cy="542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1088211"/>
            <a:r>
              <a:rPr lang="en-US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Transformation Roadmap Definition                    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C08367B-FB9E-4113-95AB-23BD2ED7ADAF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89BAD8-6686-401D-BD2C-EAAB20079A95}"/>
              </a:ext>
            </a:extLst>
          </p:cNvPr>
          <p:cNvSpPr txBox="1"/>
          <p:nvPr/>
        </p:nvSpPr>
        <p:spPr bwMode="auto">
          <a:xfrm>
            <a:off x="583095" y="1484243"/>
            <a:ext cx="59344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18193862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497B613-DA91-4796-BF57-31CDDFA1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41" y="102106"/>
            <a:ext cx="11329827" cy="5745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Current Status</a:t>
            </a:r>
            <a:br>
              <a:rPr lang="en-GB" sz="2800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4757E-1519-4AA6-B49D-25D6C4D7B67B}"/>
              </a:ext>
            </a:extLst>
          </p:cNvPr>
          <p:cNvSpPr txBox="1"/>
          <p:nvPr/>
        </p:nvSpPr>
        <p:spPr bwMode="auto">
          <a:xfrm>
            <a:off x="696036" y="1419367"/>
            <a:ext cx="9253182" cy="60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kern="0" dirty="0"/>
              <a:t>Planned project start date – 6/29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kern="0" dirty="0"/>
              <a:t>COA/NDA with Capgemini sign off – In Progress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kern="0" dirty="0"/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b="0" kern="0" dirty="0">
                <a:solidFill>
                  <a:schemeClr val="tx1"/>
                </a:solidFill>
                <a:latin typeface="+mn-lt"/>
                <a:ea typeface="+mn-ea"/>
              </a:rPr>
              <a:t>Week 0 (6/22 – 6/26) – In Progress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0" kern="0" dirty="0">
                <a:solidFill>
                  <a:schemeClr val="tx1"/>
                </a:solidFill>
                <a:latin typeface="+mn-lt"/>
                <a:ea typeface="+mn-ea"/>
              </a:rPr>
              <a:t>Business &amp; IT Core team formation - Complete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b="0" kern="0" dirty="0">
                <a:solidFill>
                  <a:schemeClr val="tx1"/>
                </a:solidFill>
                <a:latin typeface="+mn-lt"/>
                <a:ea typeface="+mn-ea"/>
              </a:rPr>
              <a:t>Secure f</a:t>
            </a:r>
            <a:r>
              <a:rPr lang="en-US" sz="1600" kern="0" dirty="0"/>
              <a:t>unding – Complete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Team onboarding (User ID, system access etc.) - In Progress (5/6 users have access)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Schedule interviews with core team – Complete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Identify/Share discovery inputs – In Progress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Finalize approach and execution – In Progress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kern="0" dirty="0"/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kern="0" dirty="0"/>
              <a:t>Week 1 (6/29 – 7/3) – Planned actions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Current statement assessment - 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kern="0" dirty="0"/>
              <a:t>Schedule interviews with identified stakeholders – In Progress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1600" kern="0" dirty="0"/>
          </a:p>
          <a:p>
            <a:pPr>
              <a:spcAft>
                <a:spcPts val="600"/>
              </a:spcAft>
              <a:buClr>
                <a:schemeClr val="tx1"/>
              </a:buClr>
            </a:pPr>
            <a:endParaRPr lang="en-US" kern="0" dirty="0"/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en-US" kern="0" dirty="0"/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en-US" sz="180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B5BD16-F434-46D4-8FE4-DB47C912FE86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8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1C204-2C58-4995-AED2-75075CF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27674"/>
            <a:ext cx="11329827" cy="5745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Customer Data Transformation Assessment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Consulting Business Team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6D9250-B80A-4AB3-AC14-9404393B185F}"/>
              </a:ext>
            </a:extLst>
          </p:cNvPr>
          <p:cNvSpPr/>
          <p:nvPr/>
        </p:nvSpPr>
        <p:spPr bwMode="auto">
          <a:xfrm>
            <a:off x="414207" y="1763353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Customer Energy Management NY, NE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B955E88-63B6-48D3-A35F-D0914108647C}"/>
              </a:ext>
            </a:extLst>
          </p:cNvPr>
          <p:cNvSpPr/>
          <p:nvPr/>
        </p:nvSpPr>
        <p:spPr bwMode="auto">
          <a:xfrm>
            <a:off x="2103859" y="1763353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DER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8977F7-7166-428A-B0D5-AC20DD3F987A}"/>
              </a:ext>
            </a:extLst>
          </p:cNvPr>
          <p:cNvSpPr/>
          <p:nvPr/>
        </p:nvSpPr>
        <p:spPr bwMode="auto">
          <a:xfrm>
            <a:off x="3793511" y="1763353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Transportation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26D8F-58CC-45CA-BF83-37376DC69CC3}"/>
              </a:ext>
            </a:extLst>
          </p:cNvPr>
          <p:cNvSpPr txBox="1"/>
          <p:nvPr/>
        </p:nvSpPr>
        <p:spPr bwMode="auto">
          <a:xfrm>
            <a:off x="414207" y="1564569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Lisa </a:t>
            </a:r>
            <a:r>
              <a:rPr lang="en-US" sz="1050" b="1" kern="0" dirty="0" err="1">
                <a:solidFill>
                  <a:schemeClr val="tx1"/>
                </a:solidFill>
                <a:latin typeface="+mn-lt"/>
                <a:ea typeface="+mn-ea"/>
              </a:rPr>
              <a:t>Tallet</a:t>
            </a: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/Chris Porter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FD-B5CE-418B-B654-198EF98F8CDB}"/>
              </a:ext>
            </a:extLst>
          </p:cNvPr>
          <p:cNvSpPr txBox="1"/>
          <p:nvPr/>
        </p:nvSpPr>
        <p:spPr bwMode="auto">
          <a:xfrm>
            <a:off x="2103859" y="1555495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John Rei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9563AC-2CC0-434E-B460-9BD328A88528}"/>
              </a:ext>
            </a:extLst>
          </p:cNvPr>
          <p:cNvSpPr txBox="1"/>
          <p:nvPr/>
        </p:nvSpPr>
        <p:spPr bwMode="auto">
          <a:xfrm>
            <a:off x="3786886" y="1578687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Jake Navarro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5F5D96-7B5F-4C2C-942B-7FC23B7AF2E6}"/>
              </a:ext>
            </a:extLst>
          </p:cNvPr>
          <p:cNvSpPr/>
          <p:nvPr/>
        </p:nvSpPr>
        <p:spPr bwMode="auto">
          <a:xfrm>
            <a:off x="5496414" y="1743474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Digital Delivery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D166B5-0D24-4848-9C42-98674E294E0A}"/>
              </a:ext>
            </a:extLst>
          </p:cNvPr>
          <p:cNvSpPr txBox="1"/>
          <p:nvPr/>
        </p:nvSpPr>
        <p:spPr bwMode="auto">
          <a:xfrm>
            <a:off x="5489789" y="1558808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Kristen Lemire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B11E792-A9A6-4A56-812E-C12998B5B54D}"/>
              </a:ext>
            </a:extLst>
          </p:cNvPr>
          <p:cNvSpPr/>
          <p:nvPr/>
        </p:nvSpPr>
        <p:spPr bwMode="auto">
          <a:xfrm>
            <a:off x="7199317" y="171127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Delivery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611056-20DA-4474-9072-9B2AE09BF82E}"/>
              </a:ext>
            </a:extLst>
          </p:cNvPr>
          <p:cNvSpPr txBox="1"/>
          <p:nvPr/>
        </p:nvSpPr>
        <p:spPr bwMode="auto">
          <a:xfrm>
            <a:off x="6814275" y="1540782"/>
            <a:ext cx="21082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Arlene </a:t>
            </a:r>
            <a:r>
              <a:rPr lang="en-US" sz="1050" b="1" kern="0" dirty="0" err="1">
                <a:solidFill>
                  <a:schemeClr val="tx1"/>
                </a:solidFill>
                <a:latin typeface="+mn-lt"/>
                <a:ea typeface="+mn-ea"/>
              </a:rPr>
              <a:t>Gans</a:t>
            </a: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en-US" sz="1050" b="1" kern="0" dirty="0" err="1">
                <a:solidFill>
                  <a:schemeClr val="tx1"/>
                </a:solidFill>
                <a:latin typeface="+mn-lt"/>
                <a:ea typeface="+mn-ea"/>
              </a:rPr>
              <a:t>Ricardo.J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6E4C808-6C24-496A-AEF9-68DEA96F9821}"/>
              </a:ext>
            </a:extLst>
          </p:cNvPr>
          <p:cNvSpPr/>
          <p:nvPr/>
        </p:nvSpPr>
        <p:spPr bwMode="auto">
          <a:xfrm>
            <a:off x="394330" y="280364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Vendor Management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66C83F4-D162-4F68-A187-6CCA2AF129DB}"/>
              </a:ext>
            </a:extLst>
          </p:cNvPr>
          <p:cNvSpPr/>
          <p:nvPr/>
        </p:nvSpPr>
        <p:spPr bwMode="auto">
          <a:xfrm>
            <a:off x="2083982" y="280364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Channel Planning &amp; Improvement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65252DA-23CF-4E1E-95D5-C4E1348EE665}"/>
              </a:ext>
            </a:extLst>
          </p:cNvPr>
          <p:cNvSpPr/>
          <p:nvPr/>
        </p:nvSpPr>
        <p:spPr bwMode="auto">
          <a:xfrm>
            <a:off x="3773634" y="280364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People Enablement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B6C646-4BF8-456C-8BB7-0674B78E7966}"/>
              </a:ext>
            </a:extLst>
          </p:cNvPr>
          <p:cNvSpPr txBox="1"/>
          <p:nvPr/>
        </p:nvSpPr>
        <p:spPr bwMode="auto">
          <a:xfrm>
            <a:off x="394330" y="2604865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Kristen Hess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51A784-6BA8-425D-97DB-5965460A8CC4}"/>
              </a:ext>
            </a:extLst>
          </p:cNvPr>
          <p:cNvSpPr txBox="1"/>
          <p:nvPr/>
        </p:nvSpPr>
        <p:spPr bwMode="auto">
          <a:xfrm>
            <a:off x="2083982" y="2595791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Dan Tripp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47CD9A-7FA1-435B-96A7-78856E77F508}"/>
              </a:ext>
            </a:extLst>
          </p:cNvPr>
          <p:cNvSpPr txBox="1"/>
          <p:nvPr/>
        </p:nvSpPr>
        <p:spPr bwMode="auto">
          <a:xfrm>
            <a:off x="3767009" y="2618983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Leanne McLaughlin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8F3ECE6-D1BC-40C8-AF91-F2A38B82FFA8}"/>
              </a:ext>
            </a:extLst>
          </p:cNvPr>
          <p:cNvSpPr/>
          <p:nvPr/>
        </p:nvSpPr>
        <p:spPr bwMode="auto">
          <a:xfrm>
            <a:off x="5476537" y="278377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Customer Experience Products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ED0AA5-5C7C-40E0-A49D-1E9C4E53E377}"/>
              </a:ext>
            </a:extLst>
          </p:cNvPr>
          <p:cNvSpPr txBox="1"/>
          <p:nvPr/>
        </p:nvSpPr>
        <p:spPr bwMode="auto">
          <a:xfrm>
            <a:off x="5469912" y="2599104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Nancy </a:t>
            </a:r>
            <a:r>
              <a:rPr lang="en-US" sz="1050" b="1" kern="0" dirty="0" err="1"/>
              <a:t>Concemi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ED1172D-06F5-4AEA-A059-229DBAA3398E}"/>
              </a:ext>
            </a:extLst>
          </p:cNvPr>
          <p:cNvSpPr/>
          <p:nvPr/>
        </p:nvSpPr>
        <p:spPr bwMode="auto">
          <a:xfrm>
            <a:off x="7179440" y="2751566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Data Management/Data publication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B4AAE7-F358-4373-9BA5-6B8FF7242819}"/>
              </a:ext>
            </a:extLst>
          </p:cNvPr>
          <p:cNvSpPr txBox="1"/>
          <p:nvPr/>
        </p:nvSpPr>
        <p:spPr bwMode="auto">
          <a:xfrm>
            <a:off x="6814268" y="2581078"/>
            <a:ext cx="21082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Richard </a:t>
            </a:r>
            <a:r>
              <a:rPr lang="en-US" sz="1050" b="1" kern="0" dirty="0" err="1"/>
              <a:t>Niggemeier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CBCFDFB-3D9A-493D-972D-58AABDF9E2CF}"/>
              </a:ext>
            </a:extLst>
          </p:cNvPr>
          <p:cNvSpPr/>
          <p:nvPr/>
        </p:nvSpPr>
        <p:spPr bwMode="auto">
          <a:xfrm>
            <a:off x="400957" y="391020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Customer Performance and Assurance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BA9C7B6-5BB4-403C-9385-937F942DE9F0}"/>
              </a:ext>
            </a:extLst>
          </p:cNvPr>
          <p:cNvSpPr/>
          <p:nvPr/>
        </p:nvSpPr>
        <p:spPr bwMode="auto">
          <a:xfrm>
            <a:off x="2090609" y="391020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New Connections – Gas, Electric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CD37983-B9B0-463F-AADE-3D127CDF3EFC}"/>
              </a:ext>
            </a:extLst>
          </p:cNvPr>
          <p:cNvSpPr/>
          <p:nvPr/>
        </p:nvSpPr>
        <p:spPr bwMode="auto">
          <a:xfrm>
            <a:off x="3780261" y="3910209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Energy Efficiency and Product Implementation Goals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C174C5-0630-49BE-B369-082357583DB7}"/>
              </a:ext>
            </a:extLst>
          </p:cNvPr>
          <p:cNvSpPr txBox="1"/>
          <p:nvPr/>
        </p:nvSpPr>
        <p:spPr bwMode="auto">
          <a:xfrm>
            <a:off x="400957" y="3711425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Merin Gray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FD9876-EAB0-4791-B9BE-94D54307644C}"/>
              </a:ext>
            </a:extLst>
          </p:cNvPr>
          <p:cNvSpPr txBox="1"/>
          <p:nvPr/>
        </p:nvSpPr>
        <p:spPr bwMode="auto">
          <a:xfrm>
            <a:off x="2090609" y="3702351"/>
            <a:ext cx="18354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Matt </a:t>
            </a:r>
            <a:r>
              <a:rPr lang="en-US" sz="1050" b="1" kern="0" dirty="0" err="1"/>
              <a:t>Foran</a:t>
            </a:r>
            <a:r>
              <a:rPr lang="en-US" sz="1050" b="1" kern="0" dirty="0"/>
              <a:t>/Kevin Kelly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60121-F9CC-4BC2-BE93-87F165207AAF}"/>
              </a:ext>
            </a:extLst>
          </p:cNvPr>
          <p:cNvSpPr txBox="1"/>
          <p:nvPr/>
        </p:nvSpPr>
        <p:spPr bwMode="auto">
          <a:xfrm>
            <a:off x="3773636" y="3725543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Dave </a:t>
            </a:r>
            <a:r>
              <a:rPr lang="en-US" sz="1050" b="1" kern="0" dirty="0" err="1"/>
              <a:t>Morierra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D938A3E-2BB7-45D2-BF3E-FD4333F76937}"/>
              </a:ext>
            </a:extLst>
          </p:cNvPr>
          <p:cNvSpPr/>
          <p:nvPr/>
        </p:nvSpPr>
        <p:spPr bwMode="auto">
          <a:xfrm>
            <a:off x="5483164" y="389033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Energy Efficiency goals - NY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21B021-3393-40FD-9D5E-8A651BF66688}"/>
              </a:ext>
            </a:extLst>
          </p:cNvPr>
          <p:cNvSpPr txBox="1"/>
          <p:nvPr/>
        </p:nvSpPr>
        <p:spPr bwMode="auto">
          <a:xfrm>
            <a:off x="5476539" y="3705664"/>
            <a:ext cx="1689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Keith Sperling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684692B-433F-4EC8-B3B3-7F9A7B953985}"/>
              </a:ext>
            </a:extLst>
          </p:cNvPr>
          <p:cNvSpPr/>
          <p:nvPr/>
        </p:nvSpPr>
        <p:spPr bwMode="auto">
          <a:xfrm>
            <a:off x="7186067" y="3858126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Distributed Generation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4B279B-6EA7-4120-97DE-62F72F274364}"/>
              </a:ext>
            </a:extLst>
          </p:cNvPr>
          <p:cNvSpPr txBox="1"/>
          <p:nvPr/>
        </p:nvSpPr>
        <p:spPr bwMode="auto">
          <a:xfrm>
            <a:off x="6773568" y="3699279"/>
            <a:ext cx="21082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Lisa </a:t>
            </a:r>
            <a:r>
              <a:rPr lang="en-US" sz="1050" b="1" kern="0" dirty="0" err="1"/>
              <a:t>Sasur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D91AFDA-FC9D-47DE-9B20-F6CB11276CC8}"/>
              </a:ext>
            </a:extLst>
          </p:cNvPr>
          <p:cNvSpPr/>
          <p:nvPr/>
        </p:nvSpPr>
        <p:spPr bwMode="auto">
          <a:xfrm>
            <a:off x="451760" y="493725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Marketing &amp; Communications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68EF250-F496-4CED-A0A3-FC0FCCA99C7B}"/>
              </a:ext>
            </a:extLst>
          </p:cNvPr>
          <p:cNvSpPr/>
          <p:nvPr/>
        </p:nvSpPr>
        <p:spPr bwMode="auto">
          <a:xfrm>
            <a:off x="2141412" y="4937250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Customer Intelligence 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A628B7-754C-4274-80A8-4D6B930E4662}"/>
              </a:ext>
            </a:extLst>
          </p:cNvPr>
          <p:cNvSpPr txBox="1"/>
          <p:nvPr/>
        </p:nvSpPr>
        <p:spPr bwMode="auto">
          <a:xfrm>
            <a:off x="451760" y="4738466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 err="1"/>
              <a:t>Mariya</a:t>
            </a:r>
            <a:r>
              <a:rPr lang="en-US" sz="1050" b="1" kern="0" dirty="0"/>
              <a:t> </a:t>
            </a:r>
            <a:r>
              <a:rPr lang="en-US" sz="1050" b="1" kern="0" dirty="0" err="1"/>
              <a:t>Raginsky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F3990-6C4D-44AA-8D5E-61B74E22704E}"/>
              </a:ext>
            </a:extLst>
          </p:cNvPr>
          <p:cNvSpPr txBox="1"/>
          <p:nvPr/>
        </p:nvSpPr>
        <p:spPr bwMode="auto">
          <a:xfrm>
            <a:off x="2095026" y="4761164"/>
            <a:ext cx="1914940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Alyssa Keller/</a:t>
            </a:r>
            <a:r>
              <a:rPr lang="en-US" sz="1050" b="1" kern="0" dirty="0" err="1"/>
              <a:t>Barrett.L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90C6E49-D5B0-42C7-A673-AB8495598A3F}"/>
              </a:ext>
            </a:extLst>
          </p:cNvPr>
          <p:cNvSpPr/>
          <p:nvPr/>
        </p:nvSpPr>
        <p:spPr bwMode="auto">
          <a:xfrm>
            <a:off x="3857567" y="4917373"/>
            <a:ext cx="1537253" cy="57451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Business Process</a:t>
            </a:r>
            <a:endParaRPr lang="en-US" sz="105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6951D1-3C4F-46AD-A138-0840DF7D0CCE}"/>
              </a:ext>
            </a:extLst>
          </p:cNvPr>
          <p:cNvSpPr txBox="1"/>
          <p:nvPr/>
        </p:nvSpPr>
        <p:spPr bwMode="auto">
          <a:xfrm>
            <a:off x="3917197" y="4741287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Marybeth Kabak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8DB0AB7-1D96-45B1-93FE-BF661F194D94}"/>
              </a:ext>
            </a:extLst>
          </p:cNvPr>
          <p:cNvSpPr/>
          <p:nvPr/>
        </p:nvSpPr>
        <p:spPr bwMode="auto">
          <a:xfrm>
            <a:off x="9425530" y="1702365"/>
            <a:ext cx="1537253" cy="5745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Blue Print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254C2F-2E8B-40A0-93FE-500E70571BD1}"/>
              </a:ext>
            </a:extLst>
          </p:cNvPr>
          <p:cNvSpPr txBox="1"/>
          <p:nvPr/>
        </p:nvSpPr>
        <p:spPr bwMode="auto">
          <a:xfrm>
            <a:off x="9445404" y="1526279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Jeff Martin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940875A-DA18-4BCB-8A2A-9FE13BAA19E0}"/>
              </a:ext>
            </a:extLst>
          </p:cNvPr>
          <p:cNvSpPr/>
          <p:nvPr/>
        </p:nvSpPr>
        <p:spPr bwMode="auto">
          <a:xfrm>
            <a:off x="9467181" y="4832431"/>
            <a:ext cx="1537253" cy="574516"/>
          </a:xfrm>
          <a:prstGeom prst="roundRect">
            <a:avLst/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EBU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E6B48C-1143-4B68-BCDB-428856EC8FD4}"/>
              </a:ext>
            </a:extLst>
          </p:cNvPr>
          <p:cNvSpPr txBox="1"/>
          <p:nvPr/>
        </p:nvSpPr>
        <p:spPr bwMode="auto">
          <a:xfrm>
            <a:off x="9487055" y="4656345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Dave Smith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11F7A2B-7D51-4241-A651-601CAA8A7BCD}"/>
              </a:ext>
            </a:extLst>
          </p:cNvPr>
          <p:cNvSpPr/>
          <p:nvPr/>
        </p:nvSpPr>
        <p:spPr bwMode="auto">
          <a:xfrm>
            <a:off x="9445407" y="2733452"/>
            <a:ext cx="1537253" cy="574516"/>
          </a:xfrm>
          <a:prstGeom prst="roundRect">
            <a:avLst/>
          </a:prstGeom>
          <a:solidFill>
            <a:srgbClr val="FFB4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G</a:t>
            </a: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BE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C9DF44-28BE-406A-B007-7C77646DD2D3}"/>
              </a:ext>
            </a:extLst>
          </p:cNvPr>
          <p:cNvSpPr txBox="1"/>
          <p:nvPr/>
        </p:nvSpPr>
        <p:spPr bwMode="auto">
          <a:xfrm>
            <a:off x="9465281" y="2557366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>
                <a:solidFill>
                  <a:schemeClr val="tx1"/>
                </a:solidFill>
                <a:latin typeface="+mn-lt"/>
                <a:ea typeface="+mn-ea"/>
              </a:rPr>
              <a:t>Nick </a:t>
            </a:r>
            <a:r>
              <a:rPr lang="en-US" sz="1050" b="1" kern="0" dirty="0" err="1">
                <a:solidFill>
                  <a:schemeClr val="tx1"/>
                </a:solidFill>
                <a:latin typeface="+mn-lt"/>
                <a:ea typeface="+mn-ea"/>
              </a:rPr>
              <a:t>Ra</a:t>
            </a:r>
            <a:r>
              <a:rPr lang="en-US" sz="1050" b="1" kern="0" dirty="0" err="1"/>
              <a:t>ad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175C79F-5207-4BC7-9497-2BCDBE9F2AFD}"/>
              </a:ext>
            </a:extLst>
          </p:cNvPr>
          <p:cNvSpPr/>
          <p:nvPr/>
        </p:nvSpPr>
        <p:spPr bwMode="auto">
          <a:xfrm>
            <a:off x="9467181" y="3794572"/>
            <a:ext cx="1537253" cy="574516"/>
          </a:xfrm>
          <a:prstGeom prst="roundRect">
            <a:avLst/>
          </a:prstGeom>
          <a:solidFill>
            <a:srgbClr val="000F6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 b="1" dirty="0">
                <a:solidFill>
                  <a:schemeClr val="bg1"/>
                </a:solidFill>
                <a:cs typeface="Arial"/>
              </a:rPr>
              <a:t>G</a:t>
            </a:r>
            <a:r>
              <a:rPr lang="en-US" sz="1050" b="1" dirty="0">
                <a:solidFill>
                  <a:schemeClr val="bg1"/>
                </a:solidFill>
                <a:latin typeface="+mn-lt"/>
                <a:cs typeface="Arial"/>
              </a:rPr>
              <a:t>BU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AE87352-6E6A-49B8-A7D4-5B15ACBE5F23}"/>
              </a:ext>
            </a:extLst>
          </p:cNvPr>
          <p:cNvSpPr txBox="1"/>
          <p:nvPr/>
        </p:nvSpPr>
        <p:spPr bwMode="auto">
          <a:xfrm>
            <a:off x="9530597" y="3618488"/>
            <a:ext cx="1689652" cy="161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1050" b="1" kern="0" dirty="0"/>
              <a:t>TBD</a:t>
            </a:r>
            <a:endParaRPr lang="en-US" sz="1050" b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497A48-6B1F-49D9-A8B0-D34E3A45DBB1}"/>
              </a:ext>
            </a:extLst>
          </p:cNvPr>
          <p:cNvSpPr/>
          <p:nvPr/>
        </p:nvSpPr>
        <p:spPr bwMode="auto">
          <a:xfrm>
            <a:off x="92765" y="1338470"/>
            <a:ext cx="9090992" cy="4373217"/>
          </a:xfrm>
          <a:prstGeom prst="roundRect">
            <a:avLst/>
          </a:prstGeom>
          <a:noFill/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172175-0F3D-4CFB-8FDE-4F8AFC9B490E}"/>
              </a:ext>
            </a:extLst>
          </p:cNvPr>
          <p:cNvSpPr/>
          <p:nvPr/>
        </p:nvSpPr>
        <p:spPr bwMode="auto">
          <a:xfrm>
            <a:off x="9269366" y="1345037"/>
            <a:ext cx="2061243" cy="4367280"/>
          </a:xfrm>
          <a:prstGeom prst="roundRect">
            <a:avLst/>
          </a:prstGeom>
          <a:noFill/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66870-93EC-4D11-9A5A-B6674102BE08}"/>
              </a:ext>
            </a:extLst>
          </p:cNvPr>
          <p:cNvSpPr txBox="1"/>
          <p:nvPr/>
        </p:nvSpPr>
        <p:spPr bwMode="auto">
          <a:xfrm>
            <a:off x="304798" y="5923722"/>
            <a:ext cx="10818904" cy="21544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400" b="1" kern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Input from Business Teams will be </a:t>
            </a:r>
            <a:r>
              <a:rPr lang="en-US" sz="1400" b="1" kern="0" dirty="0">
                <a:solidFill>
                  <a:schemeClr val="accent3">
                    <a:lumMod val="50000"/>
                  </a:schemeClr>
                </a:solidFill>
              </a:rPr>
              <a:t>either </a:t>
            </a:r>
            <a:r>
              <a:rPr lang="en-US" sz="1400" b="1" kern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through direct interviews and/or through Blueprint interview transcripts 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9AD5F87-DA74-4254-B2BF-F70FE4CECCA2}"/>
              </a:ext>
            </a:extLst>
          </p:cNvPr>
          <p:cNvCxnSpPr/>
          <p:nvPr/>
        </p:nvCxnSpPr>
        <p:spPr bwMode="auto">
          <a:xfrm>
            <a:off x="92764" y="1046921"/>
            <a:ext cx="874643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534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4757E-1519-4AA6-B49D-25D6C4D7B67B}"/>
              </a:ext>
            </a:extLst>
          </p:cNvPr>
          <p:cNvSpPr txBox="1"/>
          <p:nvPr/>
        </p:nvSpPr>
        <p:spPr bwMode="auto">
          <a:xfrm>
            <a:off x="1132764" y="1542197"/>
            <a:ext cx="9253182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US" sz="4800" kern="0" dirty="0">
                <a:solidFill>
                  <a:srgbClr val="0070C0"/>
                </a:solidFill>
              </a:rPr>
              <a:t>Questions</a:t>
            </a:r>
          </a:p>
          <a:p>
            <a:pPr algn="ctr">
              <a:spcAft>
                <a:spcPts val="600"/>
              </a:spcAft>
              <a:buClr>
                <a:schemeClr val="tx1"/>
              </a:buClr>
            </a:pPr>
            <a:endParaRPr lang="en-US" sz="4800" kern="0" dirty="0">
              <a:solidFill>
                <a:srgbClr val="0070C0"/>
              </a:solidFill>
            </a:endParaRPr>
          </a:p>
          <a:p>
            <a:pPr algn="ctr">
              <a:spcAft>
                <a:spcPts val="600"/>
              </a:spcAft>
              <a:buClr>
                <a:schemeClr val="tx1"/>
              </a:buClr>
            </a:pPr>
            <a:endParaRPr lang="en-US" sz="4800" kern="0" dirty="0">
              <a:solidFill>
                <a:srgbClr val="0070C0"/>
              </a:solidFill>
            </a:endParaRPr>
          </a:p>
          <a:p>
            <a:pPr algn="ctr">
              <a:spcAft>
                <a:spcPts val="600"/>
              </a:spcAft>
              <a:buClr>
                <a:schemeClr val="tx1"/>
              </a:buClr>
            </a:pPr>
            <a:endParaRPr lang="en-US" sz="4800" b="0" kern="0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759209"/>
      </p:ext>
    </p:extLst>
  </p:cSld>
  <p:clrMapOvr>
    <a:masterClrMapping/>
  </p:clrMapOvr>
</p:sld>
</file>

<file path=ppt/theme/theme1.xml><?xml version="1.0" encoding="utf-8"?>
<a:theme xmlns:a="http://schemas.openxmlformats.org/drawingml/2006/main" name="1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_Project Fusion PMB wc 11 10 18">
  <a:themeElements>
    <a:clrScheme name="Custom 11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95D0E049-C192-4B84-AB31-B59D6F8AB744}" vid="{73F27640-A9AE-404E-A2AE-0C46D0C9B945}"/>
    </a:ext>
  </a:extLst>
</a:theme>
</file>

<file path=ppt/theme/theme3.xml><?xml version="1.0" encoding="utf-8"?>
<a:theme xmlns:a="http://schemas.openxmlformats.org/drawingml/2006/main" name="2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4.xml><?xml version="1.0" encoding="utf-8"?>
<a:theme xmlns:a="http://schemas.openxmlformats.org/drawingml/2006/main" name="3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5.xml><?xml version="1.0" encoding="utf-8"?>
<a:theme xmlns:a="http://schemas.openxmlformats.org/drawingml/2006/main" name="US NG_2018 PPT_Energy Lines Template 16x9">
  <a:themeElements>
    <a:clrScheme name="Custom 4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05694B61-54A4-4E95-9753-F44547B9B716}" vid="{66BFABEB-5D5F-4F04-9007-6B2E63E31DFF}"/>
    </a:ext>
  </a:extLst>
</a:theme>
</file>

<file path=ppt/theme/theme6.xml><?xml version="1.0" encoding="utf-8"?>
<a:theme xmlns:a="http://schemas.openxmlformats.org/drawingml/2006/main" name="6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7.xml><?xml version="1.0" encoding="utf-8"?>
<a:theme xmlns:a="http://schemas.openxmlformats.org/drawingml/2006/main" name="2_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55555A"/>
      </a:hlink>
      <a:folHlink>
        <a:srgbClr val="55555A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Brand" id="{BC748033-B6B5-4DA3-B4A0-96992AE8701F}" vid="{1EAF7035-95D1-4F8F-AF22-B6685EF14E11}"/>
    </a:ext>
  </a:extLst>
</a:theme>
</file>

<file path=ppt/theme/theme8.xml><?xml version="1.0" encoding="utf-8"?>
<a:theme xmlns:a="http://schemas.openxmlformats.org/drawingml/2006/main" name="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55555A"/>
      </a:hlink>
      <a:folHlink>
        <a:srgbClr val="55555A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Brand" id="{887D4D6A-E637-4B26-A94B-83C1ABAF2242}" vid="{5CB2B811-4E3F-4F7F-922A-B380BE3E70FE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FA77C2-8AD1-46CD-AFF6-0619B2F161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73ED03-F4BA-4C03-9369-BED19563D036}">
  <ds:schemaRefs>
    <ds:schemaRef ds:uri="2fb88c42-9484-45db-b1a7-c717f8961fa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04553ff-5444-4dd5-ba90-cf9ec227a26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B46FC97-62D6-43B4-B0F1-E34CE64A5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20940</TotalTime>
  <Words>588</Words>
  <Application>Microsoft Office PowerPoint</Application>
  <PresentationFormat>Widescreen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Calibri</vt:lpstr>
      <vt:lpstr>Courier New</vt:lpstr>
      <vt:lpstr>Graphik</vt:lpstr>
      <vt:lpstr>Heading</vt:lpstr>
      <vt:lpstr>Verdana</vt:lpstr>
      <vt:lpstr>Wingdings</vt:lpstr>
      <vt:lpstr>1_US NG_2018 PPT__EnergyLines Template 16x9</vt:lpstr>
      <vt:lpstr>20_Project Fusion PMB wc 11 10 18</vt:lpstr>
      <vt:lpstr>2_US NG_2018 PPT__EnergyLines Template 16x9</vt:lpstr>
      <vt:lpstr>3_US NG_2018 PPT__EnergyLines Template 16x9</vt:lpstr>
      <vt:lpstr>US NG_2018 PPT_Energy Lines Template 16x9</vt:lpstr>
      <vt:lpstr>6_US NG_2018 PPT__EnergyLines Template 16x9</vt:lpstr>
      <vt:lpstr>2_NG_PPT_16x9_Generic_template-blue</vt:lpstr>
      <vt:lpstr>NG_PPT_16x9_Generic_template-blue</vt:lpstr>
      <vt:lpstr>PowerPoint Presentation</vt:lpstr>
      <vt:lpstr>Customer Data Transformation Assessment  Agenda </vt:lpstr>
      <vt:lpstr>Customer Data Transformation Assessment  Project Charter </vt:lpstr>
      <vt:lpstr>Customer Data Transformation Assessment  Project Organizational chart </vt:lpstr>
      <vt:lpstr>Customer Data Transformation Assessment  Proposed Timeline – 8 Weeks </vt:lpstr>
      <vt:lpstr>Customer Data Transformation Assessment  Current Status </vt:lpstr>
      <vt:lpstr>Customer Data Transformation Assessment  Consulting Business Team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MyHub Integration Project</dc:title>
  <dc:creator>Broadley, Alan</dc:creator>
  <cp:lastModifiedBy>Ajwaliya, Nishit</cp:lastModifiedBy>
  <cp:revision>151</cp:revision>
  <dcterms:created xsi:type="dcterms:W3CDTF">2019-12-09T11:38:38Z</dcterms:created>
  <dcterms:modified xsi:type="dcterms:W3CDTF">2020-06-29T14:59:34Z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0x0101001AD0F478B68CCB418629D5A3D5ECB678</vt:lpwstr>
  </property>
  <property fmtid="{D5CDD505-2E9C-101B-9397-08002B2CF9AE}" pid="3" name="_NewReviewCycle">
    <vt:lpwstr/>
  </property>
  <property fmtid="{D5CDD505-2E9C-101B-9397-08002B2CF9AE}" pid="4" name="_AdHocReviewCycleID">
    <vt:i4>695001032</vt:i4>
  </property>
  <property fmtid="{D5CDD505-2E9C-101B-9397-08002B2CF9AE}" pid="5" name="_EmailSubject">
    <vt:lpwstr>New Connections &amp; Energy Efficiency usage of Grid Force</vt:lpwstr>
  </property>
  <property fmtid="{D5CDD505-2E9C-101B-9397-08002B2CF9AE}" pid="6" name="_AuthorEmail">
    <vt:lpwstr>Niraja.Somiah@nationalgrid.com</vt:lpwstr>
  </property>
  <property fmtid="{D5CDD505-2E9C-101B-9397-08002B2CF9AE}" pid="7" name="_AuthorEmailDisplayName">
    <vt:lpwstr>Somiah, Niraja</vt:lpwstr>
  </property>
</Properties>
</file>