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1" r:id="rId5"/>
    <p:sldMasterId id="2147483698" r:id="rId6"/>
    <p:sldMasterId id="2147483709" r:id="rId7"/>
    <p:sldMasterId id="2147483722" r:id="rId8"/>
    <p:sldMasterId id="2147483732" r:id="rId9"/>
    <p:sldMasterId id="2147483743" r:id="rId10"/>
    <p:sldMasterId id="2147483806" r:id="rId11"/>
  </p:sldMasterIdLst>
  <p:notesMasterIdLst>
    <p:notesMasterId r:id="rId20"/>
  </p:notesMasterIdLst>
  <p:handoutMasterIdLst>
    <p:handoutMasterId r:id="rId21"/>
  </p:handoutMasterIdLst>
  <p:sldIdLst>
    <p:sldId id="258" r:id="rId12"/>
    <p:sldId id="838839610" r:id="rId13"/>
    <p:sldId id="838839619" r:id="rId14"/>
    <p:sldId id="838839611" r:id="rId15"/>
    <p:sldId id="838839615" r:id="rId16"/>
    <p:sldId id="838839614" r:id="rId17"/>
    <p:sldId id="838839617" r:id="rId18"/>
    <p:sldId id="83883961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151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orient="horz" pos="7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adley, Alan" initials="BA" lastIdx="2" clrIdx="0">
    <p:extLst>
      <p:ext uri="{19B8F6BF-5375-455C-9EA6-DF929625EA0E}">
        <p15:presenceInfo xmlns:p15="http://schemas.microsoft.com/office/powerpoint/2012/main" userId="S::alan.broadley@accenture.com::054f8e13-fb84-434b-aec1-5c369f0ac250" providerId="AD"/>
      </p:ext>
    </p:extLst>
  </p:cmAuthor>
  <p:cmAuthor id="2" name="Schneider, Celeste" initials="SC" lastIdx="4" clrIdx="1">
    <p:extLst>
      <p:ext uri="{19B8F6BF-5375-455C-9EA6-DF929625EA0E}">
        <p15:presenceInfo xmlns:p15="http://schemas.microsoft.com/office/powerpoint/2012/main" userId="S::Celeste.Schneider@us.nationalgrid.com::b31b26a5-838a-4c79-86bd-d02ace53322a" providerId="AD"/>
      </p:ext>
    </p:extLst>
  </p:cmAuthor>
  <p:cmAuthor id="3" name="Somiah, Niraja" initials="SN" lastIdx="2" clrIdx="2">
    <p:extLst>
      <p:ext uri="{19B8F6BF-5375-455C-9EA6-DF929625EA0E}">
        <p15:presenceInfo xmlns:p15="http://schemas.microsoft.com/office/powerpoint/2012/main" userId="S-1-5-21-781256317-1909467510-1415713722-3694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00F69"/>
    <a:srgbClr val="A6A6A6"/>
    <a:srgbClr val="00148C"/>
    <a:srgbClr val="008E87"/>
    <a:srgbClr val="55555A"/>
    <a:srgbClr val="CBCCDB"/>
    <a:srgbClr val="E7E7EE"/>
    <a:srgbClr val="0095D7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1" autoAdjust="0"/>
    <p:restoredTop sz="83201" autoAdjust="0"/>
  </p:normalViewPr>
  <p:slideViewPr>
    <p:cSldViewPr snapToGrid="0">
      <p:cViewPr varScale="1">
        <p:scale>
          <a:sx n="79" d="100"/>
          <a:sy n="79" d="100"/>
        </p:scale>
        <p:origin x="72" y="72"/>
      </p:cViewPr>
      <p:guideLst>
        <p:guide pos="7151"/>
        <p:guide orient="horz" pos="2160"/>
        <p:guide pos="551"/>
        <p:guide orient="horz" pos="731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0F9764-1F07-4AEE-BBF1-8F2B0EECB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D21F1-5DFF-470F-9E91-8A79E0FDC9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4A673-4620-4E9B-A589-458A149E1134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837BC-8DEA-47A5-8FBA-25EFE68834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C3F1-9FC5-4495-9C0B-3E668F61DD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A85D9-6378-4B3C-BF54-13FD14FC4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598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A0777-B2C6-4D32-A905-869BF7F4D814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DDED2-089F-437B-99D6-31CFB6A87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37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25.svg"/><Relationship Id="rId4" Type="http://schemas.openxmlformats.org/officeDocument/2006/relationships/image" Target="../media/image12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26.svg"/><Relationship Id="rId4" Type="http://schemas.openxmlformats.org/officeDocument/2006/relationships/image" Target="../media/image9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20.svg"/><Relationship Id="rId4" Type="http://schemas.openxmlformats.org/officeDocument/2006/relationships/image" Target="../media/image6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25.svg"/><Relationship Id="rId4" Type="http://schemas.openxmlformats.org/officeDocument/2006/relationships/image" Target="../media/image12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26.svg"/><Relationship Id="rId4" Type="http://schemas.openxmlformats.org/officeDocument/2006/relationships/image" Target="../media/image9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20.sv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4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8.sv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9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7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22.svg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23.svg"/><Relationship Id="rId4" Type="http://schemas.openxmlformats.org/officeDocument/2006/relationships/image" Target="../media/image9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24.svg"/><Relationship Id="rId4" Type="http://schemas.openxmlformats.org/officeDocument/2006/relationships/image" Target="../media/image6.pn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22.svg"/><Relationship Id="rId4" Type="http://schemas.openxmlformats.org/officeDocument/2006/relationships/image" Target="../media/image12.pn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23.svg"/><Relationship Id="rId4" Type="http://schemas.openxmlformats.org/officeDocument/2006/relationships/image" Target="../media/image9.pn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24.svg"/><Relationship Id="rId4" Type="http://schemas.openxmlformats.org/officeDocument/2006/relationships/image" Target="../media/image6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5028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0079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E048ADB0-57B8-46C1-AD03-009AFACA02A7}"/>
              </a:ext>
            </a:extLst>
          </p:cNvPr>
          <p:cNvSpPr>
            <a:spLocks/>
          </p:cNvSpPr>
          <p:nvPr/>
        </p:nvSpPr>
        <p:spPr bwMode="auto">
          <a:xfrm>
            <a:off x="1" y="0"/>
            <a:ext cx="12213167" cy="2400300"/>
          </a:xfrm>
          <a:custGeom>
            <a:avLst/>
            <a:gdLst>
              <a:gd name="T0" fmla="*/ 0 w 5760"/>
              <a:gd name="T1" fmla="*/ 0 h 1512"/>
              <a:gd name="T2" fmla="*/ 0 w 5760"/>
              <a:gd name="T3" fmla="*/ 2147483647 h 1512"/>
              <a:gd name="T4" fmla="*/ 2147483647 w 5760"/>
              <a:gd name="T5" fmla="*/ 2147483647 h 1512"/>
              <a:gd name="T6" fmla="*/ 2147483647 w 5760"/>
              <a:gd name="T7" fmla="*/ 2147483647 h 1512"/>
              <a:gd name="T8" fmla="*/ 2147483647 w 5760"/>
              <a:gd name="T9" fmla="*/ 2147483647 h 1512"/>
              <a:gd name="T10" fmla="*/ 2147483647 w 5760"/>
              <a:gd name="T11" fmla="*/ 2147483647 h 1512"/>
              <a:gd name="T12" fmla="*/ 2147483647 w 5760"/>
              <a:gd name="T13" fmla="*/ 0 h 1512"/>
              <a:gd name="T14" fmla="*/ 0 w 5760"/>
              <a:gd name="T15" fmla="*/ 0 h 15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0" h="1512">
                <a:moveTo>
                  <a:pt x="0" y="0"/>
                </a:moveTo>
                <a:lnTo>
                  <a:pt x="0" y="1368"/>
                </a:lnTo>
                <a:lnTo>
                  <a:pt x="1008" y="1368"/>
                </a:lnTo>
                <a:lnTo>
                  <a:pt x="1152" y="1512"/>
                </a:lnTo>
                <a:lnTo>
                  <a:pt x="1296" y="1368"/>
                </a:lnTo>
                <a:lnTo>
                  <a:pt x="5760" y="1368"/>
                </a:lnTo>
                <a:lnTo>
                  <a:pt x="576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5" name="Picture 7" descr="National_Grid_logo_blue">
            <a:extLst>
              <a:ext uri="{FF2B5EF4-FFF2-40B4-BE49-F238E27FC236}">
                <a16:creationId xmlns:a16="http://schemas.microsoft.com/office/drawing/2014/main" id="{09C94902-9CF3-42F6-8D00-24023E3AF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0" y="342900"/>
            <a:ext cx="244051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91634" y="1279526"/>
            <a:ext cx="10725151" cy="6397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1" y="2882900"/>
            <a:ext cx="10725151" cy="30777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396695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5B49068-D080-4ACE-BA89-F101FF74DD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230DD3F-5BD6-47DB-88DD-B17645228A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5F1110-D46C-45FE-84D5-25150A01F2E3}"/>
              </a:ext>
            </a:extLst>
          </p:cNvPr>
          <p:cNvCxnSpPr>
            <a:cxnSpLocks/>
          </p:cNvCxnSpPr>
          <p:nvPr userDrawn="1"/>
        </p:nvCxnSpPr>
        <p:spPr>
          <a:xfrm>
            <a:off x="431800" y="2957420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544F918-5B29-4CA8-B698-287CEE5C612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1801" y="1416000"/>
            <a:ext cx="1325715" cy="1440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926757-B24B-4CFA-A750-5FFEEEF69A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3081529"/>
            <a:ext cx="3456517" cy="146719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867"/>
            </a:lvl1pPr>
            <a:lvl2pPr>
              <a:spcBef>
                <a:spcPts val="0"/>
              </a:spcBef>
              <a:spcAft>
                <a:spcPts val="267"/>
              </a:spcAft>
              <a:defRPr sz="18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6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41570-0A8C-4A6D-9F75-3FF3D833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65364470-3814-46DA-81B6-9B6ABEDC8B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9C2C4D-4ACC-4F73-A4B9-04807E3ACA87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9" name="Guidance note">
              <a:extLst>
                <a:ext uri="{FF2B5EF4-FFF2-40B4-BE49-F238E27FC236}">
                  <a16:creationId xmlns:a16="http://schemas.microsoft.com/office/drawing/2014/main" id="{E9DBA4A0-469B-42D9-A384-66D0F7F5CF1C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F513AB0-B464-432C-96F6-C01AE1AD896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69D17DA6-BCD4-4046-9D31-CF5D433902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8B82DBD2-6FB6-4465-9E2D-6DA528C0AEC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Round Diagonal Corner Rectangle 4">
            <a:extLst>
              <a:ext uri="{FF2B5EF4-FFF2-40B4-BE49-F238E27FC236}">
                <a16:creationId xmlns:a16="http://schemas.microsoft.com/office/drawing/2014/main" id="{CCFF34D1-F27E-4737-B8CF-F9385F2D624E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97196113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B2B09D-D81C-4260-912F-CB531B07FB99}"/>
              </a:ext>
            </a:extLst>
          </p:cNvPr>
          <p:cNvCxnSpPr>
            <a:cxnSpLocks/>
          </p:cNvCxnSpPr>
          <p:nvPr userDrawn="1"/>
        </p:nvCxnSpPr>
        <p:spPr>
          <a:xfrm>
            <a:off x="431800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A143F75-F1B4-412B-A3E2-850CC3D2A5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988D91BD-83E2-4D8E-A9D9-FB230B58F4C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1802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82E8DE-D700-4FDB-B492-FBBE73708601}"/>
              </a:ext>
            </a:extLst>
          </p:cNvPr>
          <p:cNvCxnSpPr>
            <a:cxnSpLocks/>
          </p:cNvCxnSpPr>
          <p:nvPr userDrawn="1"/>
        </p:nvCxnSpPr>
        <p:spPr>
          <a:xfrm>
            <a:off x="4368800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797DDDD-D10E-4826-9799-F77851FA3A1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68800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BE7E812B-C0C2-4E15-A5E1-88C87117715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68802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4984C-A870-48D7-A38E-4D226B28CF21}"/>
              </a:ext>
            </a:extLst>
          </p:cNvPr>
          <p:cNvCxnSpPr>
            <a:cxnSpLocks/>
          </p:cNvCxnSpPr>
          <p:nvPr userDrawn="1"/>
        </p:nvCxnSpPr>
        <p:spPr>
          <a:xfrm>
            <a:off x="8303683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3ACC50D-43D4-45A0-975F-9B408E6BD1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03683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B3C3C8F3-419D-4EF9-BB29-AE7F1F1732D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03685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B4D65-DB5D-4395-AECD-E4A4DD1D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D674DDD-BACE-4633-A51D-B34FB33EEC8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638300" y="1416001"/>
            <a:ext cx="2250019" cy="1159420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01DDDCC-04BF-4981-893E-E22AFEDF5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575300" y="1416001"/>
            <a:ext cx="2250019" cy="1159420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15142A3-375C-45DF-AF42-2245E24CD46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12300" y="1416001"/>
            <a:ext cx="2250019" cy="1159420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7" name="Footer Placeholder 2">
            <a:extLst>
              <a:ext uri="{FF2B5EF4-FFF2-40B4-BE49-F238E27FC236}">
                <a16:creationId xmlns:a16="http://schemas.microsoft.com/office/drawing/2014/main" id="{45A0E1D1-8595-4E45-A401-A475018540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15125D-7568-4091-BEEB-35B82C7A282E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44" name="Guidance note">
              <a:extLst>
                <a:ext uri="{FF2B5EF4-FFF2-40B4-BE49-F238E27FC236}">
                  <a16:creationId xmlns:a16="http://schemas.microsoft.com/office/drawing/2014/main" id="{05DADCA8-9F14-4D3E-AEA6-3968A4B99D52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567F3E-A867-493E-9CDF-6C283ED69F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46" name="Picture 3">
                <a:extLst>
                  <a:ext uri="{FF2B5EF4-FFF2-40B4-BE49-F238E27FC236}">
                    <a16:creationId xmlns:a16="http://schemas.microsoft.com/office/drawing/2014/main" id="{EF71D8E4-9AAD-42D4-BB7D-BD4FF105C4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Rounded Rectangle 20">
                <a:extLst>
                  <a:ext uri="{FF2B5EF4-FFF2-40B4-BE49-F238E27FC236}">
                    <a16:creationId xmlns:a16="http://schemas.microsoft.com/office/drawing/2014/main" id="{F43BCCBD-E91E-4385-9D1C-933F4A1EFF49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8" name="Round Diagonal Corner Rectangle 4">
            <a:extLst>
              <a:ext uri="{FF2B5EF4-FFF2-40B4-BE49-F238E27FC236}">
                <a16:creationId xmlns:a16="http://schemas.microsoft.com/office/drawing/2014/main" id="{DCC9EC93-F46B-4A7B-8A65-57D85F810085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7365886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endParaRPr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endParaRPr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8340030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GB"/>
              <a:t> </a:t>
            </a:r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1537609" cy="6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02458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GB"/>
              <a:t> </a:t>
            </a:r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45BF049-76A9-444A-BE2F-250E572948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85021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GB"/>
              <a:t> </a:t>
            </a:r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743C6D98-1722-4E05-929E-AB343311CA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66464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966376909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5" name="Round Diagonal Corner Rectangle 4">
            <a:extLst>
              <a:ext uri="{FF2B5EF4-FFF2-40B4-BE49-F238E27FC236}">
                <a16:creationId xmlns:a16="http://schemas.microsoft.com/office/drawing/2014/main" id="{37609B83-716F-4C19-B524-DF1CE466DE04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44AFBBA-7610-4A43-B583-B8E6F6343F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1537609" cy="6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67830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9767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783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C6DC-682E-4721-829A-31576897B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988894" algn="l"/>
              </a:tabLst>
            </a:pPr>
            <a:r>
              <a:rPr lang="fr-FR">
                <a:solidFill>
                  <a:srgbClr val="00148C"/>
                </a:solidFill>
              </a:rPr>
              <a:t>Project Fusion PMB</a:t>
            </a:r>
          </a:p>
        </p:txBody>
      </p:sp>
    </p:spTree>
    <p:extLst>
      <p:ext uri="{BB962C8B-B14F-4D97-AF65-F5344CB8AC3E}">
        <p14:creationId xmlns:p14="http://schemas.microsoft.com/office/powerpoint/2010/main" val="4208670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225456505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71377" y="1411206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0296C7D-4998-43C3-A68E-A9F4AFC7DB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79084" y="1411203"/>
            <a:ext cx="3456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D11B3BD-BF31-4BBD-BF46-6431C9CDC5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00" y="1411203"/>
            <a:ext cx="3456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8C172-F8CF-46F7-804C-835BAF38DD6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988894" algn="l"/>
              </a:tabLst>
            </a:pPr>
            <a:r>
              <a:rPr lang="fr-FR">
                <a:solidFill>
                  <a:srgbClr val="00148C"/>
                </a:solidFill>
              </a:rPr>
              <a:t>Project Fusion PMB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4CB7E3-3CBF-4FC0-B591-EFD19DEE9303}"/>
              </a:ext>
            </a:extLst>
          </p:cNvPr>
          <p:cNvGrpSpPr/>
          <p:nvPr userDrawn="1"/>
        </p:nvGrpSpPr>
        <p:grpSpPr>
          <a:xfrm>
            <a:off x="12275235" y="0"/>
            <a:ext cx="2706315" cy="1919363"/>
            <a:chOff x="3528102" y="847657"/>
            <a:chExt cx="2029736" cy="1919363"/>
          </a:xfrm>
        </p:grpSpPr>
        <p:sp>
          <p:nvSpPr>
            <p:cNvPr id="21" name="Guidance note">
              <a:extLst>
                <a:ext uri="{FF2B5EF4-FFF2-40B4-BE49-F238E27FC236}">
                  <a16:creationId xmlns:a16="http://schemas.microsoft.com/office/drawing/2014/main" id="{35EF926C-1DDE-46E4-BD27-7719DB8BB06E}"/>
                </a:ext>
              </a:extLst>
            </p:cNvPr>
            <p:cNvSpPr/>
            <p:nvPr/>
          </p:nvSpPr>
          <p:spPr>
            <a:xfrm>
              <a:off x="3528102" y="847657"/>
              <a:ext cx="2029736" cy="191936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GB" sz="600" b="1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GB" sz="600" b="1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722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722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722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GB" sz="600" b="1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069B99-5D1F-4756-A4F4-167DDC6068DA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90E25129-C1EA-45CE-B1F6-5EC7F7DD81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EA946D07-5A29-4C97-AC0C-943F2A00EB2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290" fontAlgn="auto">
                  <a:spcBef>
                    <a:spcPts val="0"/>
                  </a:spcBef>
                  <a:spcAft>
                    <a:spcPts val="273"/>
                  </a:spcAft>
                  <a:buClrTx/>
                  <a:defRPr/>
                </a:pPr>
                <a:endParaRPr lang="en-GB" sz="600" b="0" kern="12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5" name="Round Diagonal Corner Rectangle 4">
            <a:extLst>
              <a:ext uri="{FF2B5EF4-FFF2-40B4-BE49-F238E27FC236}">
                <a16:creationId xmlns:a16="http://schemas.microsoft.com/office/drawing/2014/main" id="{7EE67CE3-FDDB-4176-BB90-0273EDA20B17}"/>
              </a:ext>
            </a:extLst>
          </p:cNvPr>
          <p:cNvSpPr/>
          <p:nvPr userDrawn="1"/>
        </p:nvSpPr>
        <p:spPr>
          <a:xfrm>
            <a:off x="12275256" y="2140327"/>
            <a:ext cx="2707513" cy="21164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3" tIns="42133" rIns="42133" bIns="42133" rtlCol="0" anchor="t" anchorCtr="0">
            <a:spAutoFit/>
          </a:bodyPr>
          <a:lstStyle/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762460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65F1B84-9A40-42D8-B3EE-41F4BD7CFE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5741" y="1411310"/>
            <a:ext cx="7247465" cy="188477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8480D57-B2D8-4496-806A-1824358683A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988894" algn="l"/>
              </a:tabLst>
            </a:pPr>
            <a:r>
              <a:rPr lang="fr-FR">
                <a:solidFill>
                  <a:srgbClr val="00148C"/>
                </a:solidFill>
              </a:rPr>
              <a:t>Project Fusion PMB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BA43E0-9E3A-46EC-91D4-D70A0E6E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697EB0-B117-49FF-A917-A125A4BD1ADE}"/>
              </a:ext>
            </a:extLst>
          </p:cNvPr>
          <p:cNvGrpSpPr/>
          <p:nvPr userDrawn="1"/>
        </p:nvGrpSpPr>
        <p:grpSpPr>
          <a:xfrm>
            <a:off x="12275235" y="0"/>
            <a:ext cx="2706315" cy="1919363"/>
            <a:chOff x="3528102" y="847657"/>
            <a:chExt cx="2029736" cy="1919363"/>
          </a:xfrm>
        </p:grpSpPr>
        <p:sp>
          <p:nvSpPr>
            <p:cNvPr id="13" name="Guidance note">
              <a:extLst>
                <a:ext uri="{FF2B5EF4-FFF2-40B4-BE49-F238E27FC236}">
                  <a16:creationId xmlns:a16="http://schemas.microsoft.com/office/drawing/2014/main" id="{65D2E8E2-B939-47BE-ABAD-FE4F177614F2}"/>
                </a:ext>
              </a:extLst>
            </p:cNvPr>
            <p:cNvSpPr/>
            <p:nvPr/>
          </p:nvSpPr>
          <p:spPr>
            <a:xfrm>
              <a:off x="3528102" y="847657"/>
              <a:ext cx="2029736" cy="191936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GB" sz="600" b="1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GB" sz="600" b="1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722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722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722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GB" sz="600" b="1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C7CE35-7986-402F-8390-31B932649199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5" name="Picture 3">
                <a:extLst>
                  <a:ext uri="{FF2B5EF4-FFF2-40B4-BE49-F238E27FC236}">
                    <a16:creationId xmlns:a16="http://schemas.microsoft.com/office/drawing/2014/main" id="{22217A6C-310C-4BB8-A473-2B80591878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Rounded Rectangle 20">
                <a:extLst>
                  <a:ext uri="{FF2B5EF4-FFF2-40B4-BE49-F238E27FC236}">
                    <a16:creationId xmlns:a16="http://schemas.microsoft.com/office/drawing/2014/main" id="{41C254A7-0433-4311-BD85-C0B8DE54934A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290" fontAlgn="auto">
                  <a:spcBef>
                    <a:spcPts val="0"/>
                  </a:spcBef>
                  <a:spcAft>
                    <a:spcPts val="273"/>
                  </a:spcAft>
                  <a:buClrTx/>
                  <a:defRPr/>
                </a:pPr>
                <a:endParaRPr lang="en-GB" sz="600" b="0" kern="12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210579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576000" y="1411209"/>
            <a:ext cx="11040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00AF-67DA-4103-ADCF-D04CEE1258D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988894" algn="l"/>
              </a:tabLst>
            </a:pPr>
            <a:r>
              <a:rPr lang="fr-FR">
                <a:solidFill>
                  <a:srgbClr val="00148C"/>
                </a:solidFill>
              </a:rPr>
              <a:t>Project Fusion PMB</a:t>
            </a:r>
          </a:p>
        </p:txBody>
      </p:sp>
      <p:sp>
        <p:nvSpPr>
          <p:cNvPr id="11" name="Guidance note">
            <a:extLst>
              <a:ext uri="{FF2B5EF4-FFF2-40B4-BE49-F238E27FC236}">
                <a16:creationId xmlns:a16="http://schemas.microsoft.com/office/drawing/2014/main" id="{E500F763-0BC0-4580-A71D-6F0F9287C7D7}"/>
              </a:ext>
            </a:extLst>
          </p:cNvPr>
          <p:cNvSpPr/>
          <p:nvPr userDrawn="1"/>
        </p:nvSpPr>
        <p:spPr>
          <a:xfrm>
            <a:off x="12275235" y="48056"/>
            <a:ext cx="2706315" cy="99602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5996" tIns="35996" rIns="35996" bIns="35996" rtlCol="0" anchor="t" anchorCtr="0">
            <a:spAutoFit/>
          </a:bodyPr>
          <a:lstStyle/>
          <a:p>
            <a:pPr marL="0" lvl="2" indent="0" defTabSz="914290" fontAlgn="auto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GB" sz="600" b="1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Insert a chart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Format the chart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the chart title text box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source and notes</a:t>
            </a:r>
          </a:p>
          <a:p>
            <a:pPr marL="0" lvl="2" indent="0" defTabSz="914290" fontAlgn="auto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US" sz="600" b="1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existing chart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existing chart and delete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steps for inserting a chart above</a:t>
            </a:r>
            <a:endParaRPr lang="en-GB" sz="600" kern="120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34063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50"/>
            <a:ext cx="5231896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86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86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A5F86E-6E6F-45E1-A5F2-EB103742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3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568761" y="6133657"/>
            <a:ext cx="2540000" cy="401519"/>
            <a:chOff x="2910342" y="325575"/>
            <a:chExt cx="5928968" cy="1249653"/>
          </a:xfrm>
        </p:grpSpPr>
        <p:sp>
          <p:nvSpPr>
            <p:cNvPr id="36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  <p:sp>
        <p:nvSpPr>
          <p:cNvPr id="28" name="Round Diagonal Corner Rectangle 4">
            <a:extLst>
              <a:ext uri="{FF2B5EF4-FFF2-40B4-BE49-F238E27FC236}">
                <a16:creationId xmlns:a16="http://schemas.microsoft.com/office/drawing/2014/main" id="{1586E4B4-C3F2-47FA-A1C5-5090AA07DFEA}"/>
              </a:ext>
            </a:extLst>
          </p:cNvPr>
          <p:cNvSpPr/>
          <p:nvPr userDrawn="1"/>
        </p:nvSpPr>
        <p:spPr>
          <a:xfrm>
            <a:off x="12275256" y="1"/>
            <a:ext cx="2707513" cy="21164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3" tIns="42133" rIns="42133" bIns="42133" rtlCol="0" anchor="t" anchorCtr="0">
            <a:spAutoFit/>
          </a:bodyPr>
          <a:lstStyle/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8498369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50"/>
            <a:ext cx="5231896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86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86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3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568761" y="6133657"/>
            <a:ext cx="2540000" cy="40151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8FC637FA-B805-44DF-B633-71443FECF1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22" y="303517"/>
            <a:ext cx="2625724" cy="582935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12275256" y="1"/>
            <a:ext cx="2707513" cy="21164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3" tIns="42133" rIns="42133" bIns="42133" rtlCol="0" anchor="t" anchorCtr="0">
            <a:spAutoFit/>
          </a:bodyPr>
          <a:lstStyle/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5096479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50"/>
            <a:ext cx="5231896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86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86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549568EC-7896-49C6-B633-53DD6583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3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568761" y="6133657"/>
            <a:ext cx="2540000" cy="401519"/>
            <a:chOff x="2910342" y="325575"/>
            <a:chExt cx="5928968" cy="1249653"/>
          </a:xfrm>
        </p:grpSpPr>
        <p:sp>
          <p:nvSpPr>
            <p:cNvPr id="38" name="Freeform: Shape 3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C72F7E97-1443-4A2B-A03E-9D78C5DD4B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22" y="303517"/>
            <a:ext cx="2625724" cy="582935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87F5CE5A-52B7-48EE-90F8-13ED9583F3B7}"/>
              </a:ext>
            </a:extLst>
          </p:cNvPr>
          <p:cNvSpPr/>
          <p:nvPr userDrawn="1"/>
        </p:nvSpPr>
        <p:spPr>
          <a:xfrm>
            <a:off x="12275256" y="1"/>
            <a:ext cx="2707513" cy="21164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3" tIns="42133" rIns="42133" bIns="42133" rtlCol="0" anchor="t" anchorCtr="0">
            <a:spAutoFit/>
          </a:bodyPr>
          <a:lstStyle/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53790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50"/>
            <a:ext cx="5231896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86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86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3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568761" y="6133657"/>
            <a:ext cx="2540000" cy="40151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12275256" y="1"/>
            <a:ext cx="2707513" cy="21164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3" tIns="42133" rIns="42133" bIns="42133" rtlCol="0" anchor="t" anchorCtr="0">
            <a:spAutoFit/>
          </a:bodyPr>
          <a:lstStyle/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0" y="357188"/>
            <a:ext cx="2351667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992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50"/>
            <a:ext cx="5231896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86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86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CA4E558A-A36F-41DB-9D1C-8A9CE926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3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568761" y="6133657"/>
            <a:ext cx="2540000" cy="40151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059473A8-6883-41A4-A23D-DD1B1D5F50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22" y="303517"/>
            <a:ext cx="1743772" cy="582935"/>
          </a:xfrm>
          <a:prstGeom prst="rect">
            <a:avLst/>
          </a:prstGeom>
        </p:spPr>
      </p:pic>
      <p:sp>
        <p:nvSpPr>
          <p:cNvPr id="30" name="Round Diagonal Corner Rectangle 4">
            <a:extLst>
              <a:ext uri="{FF2B5EF4-FFF2-40B4-BE49-F238E27FC236}">
                <a16:creationId xmlns:a16="http://schemas.microsoft.com/office/drawing/2014/main" id="{57E0544E-0101-471C-ACC7-BD597E5BCFAE}"/>
              </a:ext>
            </a:extLst>
          </p:cNvPr>
          <p:cNvSpPr/>
          <p:nvPr userDrawn="1"/>
        </p:nvSpPr>
        <p:spPr>
          <a:xfrm>
            <a:off x="12275256" y="1"/>
            <a:ext cx="2707513" cy="21164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3" tIns="42133" rIns="42133" bIns="42133" rtlCol="0" anchor="t" anchorCtr="0">
            <a:spAutoFit/>
          </a:bodyPr>
          <a:lstStyle/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60742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6" y="1416052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2" y="1416668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8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20503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</a:t>
              </a: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increase level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</a:t>
              </a: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decrease level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6" y="2853770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006278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25" y="3044283"/>
            <a:ext cx="5255711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8" y="1052527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568761" y="6133657"/>
            <a:ext cx="2540000" cy="401519"/>
            <a:chOff x="2910342" y="325575"/>
            <a:chExt cx="5928968" cy="1249653"/>
          </a:xfrm>
        </p:grpSpPr>
        <p:sp>
          <p:nvSpPr>
            <p:cNvPr id="27" name="Freeform: Shape 26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F9165663-BF58-46EF-B3DC-0074C1C16B3C}"/>
              </a:ext>
            </a:extLst>
          </p:cNvPr>
          <p:cNvSpPr/>
          <p:nvPr userDrawn="1"/>
        </p:nvSpPr>
        <p:spPr>
          <a:xfrm>
            <a:off x="12275256" y="1"/>
            <a:ext cx="2707513" cy="21164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3" tIns="42133" rIns="42133" bIns="42133" rtlCol="0" anchor="t" anchorCtr="0">
            <a:spAutoFit/>
          </a:bodyPr>
          <a:lstStyle/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6864532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25" y="3044283"/>
            <a:ext cx="5255711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8" y="1052527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8761" y="6133657"/>
            <a:ext cx="2540000" cy="40151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CDB012FC-6F5E-4773-A9A9-508871AE11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22" y="303517"/>
            <a:ext cx="2625724" cy="582935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12275256" y="1"/>
            <a:ext cx="2707513" cy="21164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3" tIns="42133" rIns="42133" bIns="42133" rtlCol="0" anchor="t" anchorCtr="0">
            <a:spAutoFit/>
          </a:bodyPr>
          <a:lstStyle/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027727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25" y="3044283"/>
            <a:ext cx="5255711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8" y="1052527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8761" y="6133657"/>
            <a:ext cx="2540000" cy="40151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87724E65-2B53-4366-B770-73083FC3AD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22" y="303517"/>
            <a:ext cx="2625724" cy="582935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8CEA045E-A87B-4469-A789-0B95D1052D03}"/>
              </a:ext>
            </a:extLst>
          </p:cNvPr>
          <p:cNvSpPr/>
          <p:nvPr userDrawn="1"/>
        </p:nvSpPr>
        <p:spPr>
          <a:xfrm>
            <a:off x="12275256" y="1"/>
            <a:ext cx="2707513" cy="21164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3" tIns="42133" rIns="42133" bIns="42133" rtlCol="0" anchor="t" anchorCtr="0">
            <a:spAutoFit/>
          </a:bodyPr>
          <a:lstStyle/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32375974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25" y="3044283"/>
            <a:ext cx="5255711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8" y="1052527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8761" y="6133657"/>
            <a:ext cx="2540000" cy="40151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12275256" y="1"/>
            <a:ext cx="2707513" cy="21164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3" tIns="42133" rIns="42133" bIns="42133" rtlCol="0" anchor="t" anchorCtr="0">
            <a:spAutoFit/>
          </a:bodyPr>
          <a:lstStyle/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0" y="357188"/>
            <a:ext cx="2351667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71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25" y="3044283"/>
            <a:ext cx="5255711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8" y="1052527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568761" y="6133657"/>
            <a:ext cx="2540000" cy="401519"/>
            <a:chOff x="2910342" y="325575"/>
            <a:chExt cx="5928968" cy="1249653"/>
          </a:xfrm>
        </p:grpSpPr>
        <p:sp>
          <p:nvSpPr>
            <p:cNvPr id="28" name="Freeform: Shape 2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A3532B68-E55F-4BD0-A158-E8EF4BE55C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22" y="303517"/>
            <a:ext cx="1743772" cy="582935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D3A1E4EA-0077-42A5-956F-3A4718FA49A8}"/>
              </a:ext>
            </a:extLst>
          </p:cNvPr>
          <p:cNvSpPr/>
          <p:nvPr userDrawn="1"/>
        </p:nvSpPr>
        <p:spPr>
          <a:xfrm>
            <a:off x="12275256" y="1"/>
            <a:ext cx="2707513" cy="21164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3" tIns="42133" rIns="42133" bIns="42133" rtlCol="0" anchor="t" anchorCtr="0">
            <a:spAutoFit/>
          </a:bodyPr>
          <a:lstStyle/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47994447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091BDE-8D32-45BA-8B05-DD4216B1638A}"/>
              </a:ext>
            </a:extLst>
          </p:cNvPr>
          <p:cNvGrpSpPr/>
          <p:nvPr userDrawn="1"/>
        </p:nvGrpSpPr>
        <p:grpSpPr bwMode="black">
          <a:xfrm>
            <a:off x="2806708" y="2909035"/>
            <a:ext cx="6578600" cy="1039932"/>
            <a:chOff x="2910342" y="325575"/>
            <a:chExt cx="5928968" cy="124965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7378A6-C5A9-4A2C-B31B-EA15D5A0FE13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E02F4F1-BC64-4B71-9E4E-AFA3BA5D9284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7A2B2C-D6F2-4479-9425-86B568230B87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11773E-597C-481D-B648-114EC7522986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8185BD-C34B-4E50-90A0-42A4AABFD6F8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69029C-5A60-4376-BC7D-F118160FFE0E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08901CA-EBBA-48C9-A455-39FED58F1C74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3D44C5A-5300-472D-9CB9-D76132F9DEE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A8FA55-DAA9-461E-9FED-A9A1B659EA7A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610353-9575-4653-839D-B8325BE73337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21885C5-7DDB-4A16-922D-087FA03AE3A9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B5B5E7-4134-45F5-B9B2-F95F687266C2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31FF1B-C914-46E6-BBAB-45FCEF2DDEC6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4338027-A927-4C3D-AF95-4646D340421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04EA4F8-DD37-473D-9F06-72E6DF74F66B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486B9F-0ACD-42EC-8AD3-D7C9EE2BF62A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96A062-93F0-4915-9B7C-6CB09526FC4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5C7FBC-AB52-40CB-921A-5ACB3377FDD1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1DC520-5E27-419C-8EC0-F520CA9211F2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5911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08635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708694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7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940156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37762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5" y="1424518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4279523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5334000" y="1856146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8724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5855432" y="2771098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6423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53206636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37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18"/>
            <a:ext cx="5378452" cy="69249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/>
          <a:srcRect l="7480" t="27066" r="32612"/>
          <a:stretch/>
        </p:blipFill>
        <p:spPr>
          <a:xfrm rot="16200000" flipV="1">
            <a:off x="6262073" y="928078"/>
            <a:ext cx="6858000" cy="50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875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7" y="2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endParaRPr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endParaRPr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3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9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6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2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2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56" marR="0" lvl="2" indent="-120656" algn="l" defTabSz="1219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56" marR="0" lvl="2" indent="-120656" algn="l" defTabSz="1219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2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56" marR="0" lvl="2" indent="-120656" algn="l" defTabSz="1219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56" marR="0" lvl="2" indent="-120656" algn="l" defTabSz="1219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56" marR="0" lvl="2" indent="-120656" algn="l" defTabSz="1219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2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2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56" marR="0" lvl="2" indent="-120656" algn="l" defTabSz="1219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56" marR="0" lvl="2" indent="-120656" algn="l" defTabSz="1219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56" marR="0" lvl="2" indent="-120656" algn="l" defTabSz="1219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56" marR="0" lvl="2" indent="-120656" algn="l" defTabSz="1219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2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2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56" marR="0" lvl="2" indent="-120656" algn="l" defTabSz="1219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56" marR="0" lvl="2" indent="-120656" algn="l" defTabSz="1219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9607672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8848659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19631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7237168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7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443692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2463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8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20503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836882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5334000" y="1856146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6644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5855432" y="2771098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5674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25225197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37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18"/>
            <a:ext cx="5378452" cy="69249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/>
          <a:srcRect l="7480" t="27066" r="32612"/>
          <a:stretch/>
        </p:blipFill>
        <p:spPr>
          <a:xfrm rot="16200000" flipV="1">
            <a:off x="6262073" y="928078"/>
            <a:ext cx="6858000" cy="50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967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76247115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74709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204565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7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1440537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464580250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5334000" y="1856146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8339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5334000" y="1856147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1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3601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5855432" y="2771098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1996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345182600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3693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649E-E193-4FE8-8503-1689DB1D577F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ADD9-A041-482F-95E1-E64B692DC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4843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0409" y="6275468"/>
            <a:ext cx="9593887" cy="225767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National Grid | Documentation Governance | October 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45577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25" y="306436"/>
            <a:ext cx="11329827" cy="5745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162273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0409" y="6275468"/>
            <a:ext cx="9593887" cy="225767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National Grid | Documentation Governance | October 2019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7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374" y="356765"/>
            <a:ext cx="11329827" cy="574516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Draft 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717920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National Grid | Documentation Governance | October 2019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22986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5334000" y="1856146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4207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5432" y="2771098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379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666654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9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5855433" y="2771099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94118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37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18"/>
            <a:ext cx="5378452" cy="69249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V="1">
            <a:off x="6262073" y="928078"/>
            <a:ext cx="6858000" cy="50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426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99901216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1.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44FEB45-5B13-814A-A7C6-C024B705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584" y="6537399"/>
            <a:ext cx="4141956" cy="161962"/>
          </a:xfrm>
          <a:prstGeom prst="rect">
            <a:avLst/>
          </a:prstGeom>
        </p:spPr>
        <p:txBody>
          <a:bodyPr/>
          <a:lstStyle>
            <a:lvl1pPr>
              <a:defRPr>
                <a:latin typeface="Graphik" panose="020B0503030202060203" pitchFamily="34" charset="77"/>
              </a:defRPr>
            </a:lvl1pPr>
          </a:lstStyle>
          <a:p>
            <a:r>
              <a:rPr lang="en-US"/>
              <a:t>National Grid | Documentation Governance | October 2019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565ED8D5-F7BD-D244-8E89-518DAA5C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617001" y="6537474"/>
            <a:ext cx="216084" cy="161888"/>
          </a:xfrm>
        </p:spPr>
        <p:txBody>
          <a:bodyPr/>
          <a:lstStyle>
            <a:lvl1pPr>
              <a:defRPr>
                <a:latin typeface="Graphik" panose="020B0503030202060203" pitchFamily="34" charset="77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17F5D-75B4-214F-897A-1071EDD47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171" y="296863"/>
            <a:ext cx="7326592" cy="1501938"/>
          </a:xfrm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b="0" i="0">
                <a:ea typeface="Roboto" panose="02000000000000000000" pitchFamily="2" charset="0"/>
              </a:defRPr>
            </a:lvl1pPr>
          </a:lstStyle>
          <a:p>
            <a:pPr marL="0" lvl="0" indent="0">
              <a:spcBef>
                <a:spcPts val="0"/>
              </a:spcBef>
              <a:buFont typeface="Arial" pitchFamily="34" charset="0"/>
              <a:buNone/>
            </a:pPr>
            <a:r>
              <a:rPr lang="en-US"/>
              <a:t>INSERT MAIN TITLE </a:t>
            </a:r>
            <a:br>
              <a:rPr lang="en-US"/>
            </a:br>
            <a:r>
              <a:rPr lang="en-US"/>
              <a:t>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10577390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1664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7391200" cy="211211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5"/>
            <a:ext cx="7392827" cy="5745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8CCAE-A613-4894-962F-B9332D979AE1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753381CB-CFAD-4C37-9043-05C8A52380A7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04F91-854A-4895-BD97-24C8BB928F41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9CABB711-E1AB-41A2-A779-C8967E1B9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702CAAD7-0480-4B1D-A46C-98616132030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8425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F52CBFD-699B-45C5-A157-E323D3A6D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8"/>
            <a:ext cx="5424817" cy="211211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54D8696-31B7-4DB8-B15D-873BDA4653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5184" y="1416668"/>
            <a:ext cx="5424000" cy="211211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2441E-8F2C-4081-9DA0-77F8022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B7EAF22-09C0-49C9-9811-75AF4CD216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800D90-E2FB-42D1-8CB6-1955ED546129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819ED999-6999-46F4-B7A1-EFF10837A570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B633B5A-3193-4605-B154-E0B8CB89CCB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585F499E-E2AE-40D1-BBDA-189BC79FDB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752EE2C4-E482-438A-9070-A14C38B6146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5660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0C88B5B-AAF5-47BD-AD69-1EE3F9438D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8"/>
            <a:ext cx="5424817" cy="211211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37301" y="1416051"/>
            <a:ext cx="5402583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4373E4D-07C5-468F-A7BD-C7AD22C776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C6F12F-E651-47EF-873C-C4BCFD73026C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34" name="Guidance note">
              <a:extLst>
                <a:ext uri="{FF2B5EF4-FFF2-40B4-BE49-F238E27FC236}">
                  <a16:creationId xmlns:a16="http://schemas.microsoft.com/office/drawing/2014/main" id="{F95C3436-B6EE-47A5-8CDF-DFC1CEE6A784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50E3572-442E-4063-AED5-829AB7EAA7C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6" name="Picture 3">
                <a:extLst>
                  <a:ext uri="{FF2B5EF4-FFF2-40B4-BE49-F238E27FC236}">
                    <a16:creationId xmlns:a16="http://schemas.microsoft.com/office/drawing/2014/main" id="{97890FFF-8342-4E6A-B73E-44D0FCF7A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Rounded Rectangle 20">
                <a:extLst>
                  <a:ext uri="{FF2B5EF4-FFF2-40B4-BE49-F238E27FC236}">
                    <a16:creationId xmlns:a16="http://schemas.microsoft.com/office/drawing/2014/main" id="{C5F8D64F-558B-4EE8-B969-C40A6125D25D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DEEFE2A4-9E60-4329-8F38-C8621FA2D86F}"/>
              </a:ext>
            </a:extLst>
          </p:cNvPr>
          <p:cNvSpPr/>
          <p:nvPr userDrawn="1"/>
        </p:nvSpPr>
        <p:spPr>
          <a:xfrm>
            <a:off x="12275235" y="2853769"/>
            <a:ext cx="2707513" cy="23707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7221" tIns="47221" rIns="47221" bIns="47221" rtlCol="0" anchor="t" anchorCtr="0">
            <a:spAutoFit/>
          </a:bodyPr>
          <a:lstStyle/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6022628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3456319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8"/>
            <a:ext cx="3456000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5" y="2853769"/>
            <a:ext cx="2707513" cy="23707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7221" tIns="47221" rIns="47221" bIns="47221" rtlCol="0" anchor="t" anchorCtr="0">
            <a:spAutoFit/>
          </a:bodyPr>
          <a:lstStyle/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070704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3456319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800" y="1416668"/>
            <a:ext cx="3456000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5281" y="1416667"/>
            <a:ext cx="3456000" cy="2092880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401A2-6451-4E45-96E0-C555AE38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1993E21-89C4-43F1-B0DA-3D71670B0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EC9A99-CBD6-4BA5-A71D-10F2DFE9CFA1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6ADE5D12-11A2-4CCE-81CB-203511BF5C3F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81217D-4EA5-40B0-9EA6-FAD35195E17C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464DB892-B193-4994-87A1-F3005D1BE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4CE544B9-8DF2-4C6C-B878-A4384379E280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6568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6"/>
            <a:ext cx="3456000" cy="3552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672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793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179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8"/>
            <a:ext cx="3456000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8"/>
            <a:ext cx="3456000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6A342-D873-47FF-A0CB-ED762BAF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F1F48095-532B-4817-BFFB-AF6AF6A81C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F101B0-C15C-4E8B-BCD8-94C6F9FA8B71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27" name="Guidance note">
              <a:extLst>
                <a:ext uri="{FF2B5EF4-FFF2-40B4-BE49-F238E27FC236}">
                  <a16:creationId xmlns:a16="http://schemas.microsoft.com/office/drawing/2014/main" id="{5019EF20-6B36-43C9-BDEB-3621A64EB545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21C0FE1-B9EF-4B93-932D-4FD8C477B3AE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9" name="Picture 3">
                <a:extLst>
                  <a:ext uri="{FF2B5EF4-FFF2-40B4-BE49-F238E27FC236}">
                    <a16:creationId xmlns:a16="http://schemas.microsoft.com/office/drawing/2014/main" id="{7C1D4B64-6112-4E50-93D6-4D6DF530DF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Rounded Rectangle 20">
                <a:extLst>
                  <a:ext uri="{FF2B5EF4-FFF2-40B4-BE49-F238E27FC236}">
                    <a16:creationId xmlns:a16="http://schemas.microsoft.com/office/drawing/2014/main" id="{4E55863B-5F7C-47FB-BB27-4E84CB7B252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3464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2" y="6371169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829048088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8"/>
            <a:ext cx="3456000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AFD44EC-D9DC-4A2D-91EF-9F07DE3F1C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999" y="1416668"/>
            <a:ext cx="3456000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6B893-85E5-4E35-9461-E7E97AD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2177FB2-8BB7-4D7D-AD52-7C859E8DFE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4000" y="1416666"/>
            <a:ext cx="3456000" cy="3552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672"/>
              </a:spcAft>
              <a:defRPr sz="2017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793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179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CC0BFDE7-E46E-4D15-A8FA-219C8CB4D4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F0B578-E378-46F0-A4C9-1552A629C76D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F2DEB423-320E-404F-8B3B-CCFAFB4B5554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BE6250-E57A-419B-A962-5A85632A71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0" name="Picture 3">
                <a:extLst>
                  <a:ext uri="{FF2B5EF4-FFF2-40B4-BE49-F238E27FC236}">
                    <a16:creationId xmlns:a16="http://schemas.microsoft.com/office/drawing/2014/main" id="{3815D591-B560-4B71-ACE3-786F10B3E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Rounded Rectangle 20">
                <a:extLst>
                  <a:ext uri="{FF2B5EF4-FFF2-40B4-BE49-F238E27FC236}">
                    <a16:creationId xmlns:a16="http://schemas.microsoft.com/office/drawing/2014/main" id="{D9C85BF9-7030-4B6C-A627-472B55A9DB3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9599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5" y="1424519"/>
            <a:ext cx="7392828" cy="21121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2569256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83EBF3A2-2E7C-4F57-BC5D-3417991A9CB8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04000" y="1416666"/>
            <a:ext cx="3456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7845B65-2392-4819-94E4-E3EB31C4C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8"/>
            <a:ext cx="7392000" cy="211211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5748E-1187-40E6-90FF-F8CB13BA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1060961F-7E65-4122-8275-120EE663A9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1AD628-1E99-41AE-A4DE-E8D47E3F2A00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26" name="Guidance note">
              <a:extLst>
                <a:ext uri="{FF2B5EF4-FFF2-40B4-BE49-F238E27FC236}">
                  <a16:creationId xmlns:a16="http://schemas.microsoft.com/office/drawing/2014/main" id="{C3AD16BC-865F-4730-B576-3924C11BBB5C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18825A-E661-4165-AFAF-DF026ACCBF7D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8" name="Picture 3">
                <a:extLst>
                  <a:ext uri="{FF2B5EF4-FFF2-40B4-BE49-F238E27FC236}">
                    <a16:creationId xmlns:a16="http://schemas.microsoft.com/office/drawing/2014/main" id="{D670EEFD-71A1-460B-93B0-010CABE4F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ounded Rectangle 20">
                <a:extLst>
                  <a:ext uri="{FF2B5EF4-FFF2-40B4-BE49-F238E27FC236}">
                    <a16:creationId xmlns:a16="http://schemas.microsoft.com/office/drawing/2014/main" id="{518490A9-DA83-4553-86AD-17100E2D20A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" name="Guidance note">
            <a:extLst>
              <a:ext uri="{FF2B5EF4-FFF2-40B4-BE49-F238E27FC236}">
                <a16:creationId xmlns:a16="http://schemas.microsoft.com/office/drawing/2014/main" id="{00BC0673-5213-4DA3-BE67-C1DB97C4A10F}"/>
              </a:ext>
            </a:extLst>
          </p:cNvPr>
          <p:cNvSpPr/>
          <p:nvPr userDrawn="1"/>
        </p:nvSpPr>
        <p:spPr>
          <a:xfrm>
            <a:off x="12275233" y="2890201"/>
            <a:ext cx="2706314" cy="111572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0342" tIns="40342" rIns="40342" bIns="40342" rtlCol="0" anchor="t" anchorCtr="0">
            <a:spAutoFit/>
          </a:bodyPr>
          <a:lstStyle/>
          <a:p>
            <a:pPr marL="0" marR="0" lvl="2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330930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FC37DAF-12F7-4FE3-99E2-B1BC731C4C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8"/>
            <a:ext cx="3456000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EC6E2C5-7988-4109-B04E-4C5B434E0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8000" y="1416668"/>
            <a:ext cx="3456000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BB4BB1-10D0-4A42-B2B1-1F058F0E5999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04000" y="1416666"/>
            <a:ext cx="3456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803B18-A6C4-48D8-9A57-624954E4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03A40AB7-029F-4311-80FC-0AAAE2F6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78705A-DCC5-4C39-8BC7-0071FE0B6E9D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C6E2522F-9DAA-41D3-8636-CA2AD6DF26DE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F8CA62A-2C50-48E5-8954-5C3104C2B475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37ACEAC6-5EC9-49C5-A059-7A0DC1FCC3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13E90BA5-7852-4BC3-A7C6-1D57B4B4776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Guidance note">
            <a:extLst>
              <a:ext uri="{FF2B5EF4-FFF2-40B4-BE49-F238E27FC236}">
                <a16:creationId xmlns:a16="http://schemas.microsoft.com/office/drawing/2014/main" id="{395CA386-D2EE-45ED-B3EB-20DC32FFECC9}"/>
              </a:ext>
            </a:extLst>
          </p:cNvPr>
          <p:cNvSpPr/>
          <p:nvPr userDrawn="1"/>
        </p:nvSpPr>
        <p:spPr>
          <a:xfrm>
            <a:off x="12275233" y="2890201"/>
            <a:ext cx="2706314" cy="111572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0342" tIns="40342" rIns="40342" bIns="40342" rtlCol="0" anchor="t" anchorCtr="0">
            <a:spAutoFit/>
          </a:bodyPr>
          <a:lstStyle/>
          <a:p>
            <a:pPr marL="0" marR="0" lvl="2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2697580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6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4" cy="111572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0342" tIns="40342" rIns="40342" bIns="40342" rtlCol="0" anchor="t" anchorCtr="0">
            <a:spAutoFit/>
          </a:bodyPr>
          <a:lstStyle/>
          <a:p>
            <a:pPr marL="0" marR="0" lvl="2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2418678802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rt Placeholder 5"/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6"/>
            <a:ext cx="73914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F0A20-4521-4105-B244-E4D7D8DC4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8"/>
            <a:ext cx="3456000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3D2E9-D3DF-4073-8942-F51EDC9F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B8E8D2DA-923C-46FD-AE23-D8997A885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4C5F39-EE55-4150-AE38-A7A999F3BA25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025D7FB3-CF69-4E08-8922-003EB4E3975F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28045C4-A569-4BC0-A2C6-680DA682611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0FD70A2C-539C-4A23-AF36-00B08ACFA1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A36B5CC0-766A-45B5-97A8-7C56DFCFC8EE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Guidance note">
            <a:extLst>
              <a:ext uri="{FF2B5EF4-FFF2-40B4-BE49-F238E27FC236}">
                <a16:creationId xmlns:a16="http://schemas.microsoft.com/office/drawing/2014/main" id="{9FC3F62A-60AD-47BF-8C6C-EA4FD3505A95}"/>
              </a:ext>
            </a:extLst>
          </p:cNvPr>
          <p:cNvSpPr/>
          <p:nvPr userDrawn="1"/>
        </p:nvSpPr>
        <p:spPr>
          <a:xfrm>
            <a:off x="12275233" y="2890201"/>
            <a:ext cx="2706314" cy="111572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0342" tIns="40342" rIns="40342" bIns="40342" rtlCol="0" anchor="t" anchorCtr="0">
            <a:spAutoFit/>
          </a:bodyPr>
          <a:lstStyle/>
          <a:p>
            <a:pPr marL="0" marR="0" lvl="2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53443985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5B49068-D080-4ACE-BA89-F101FF74DD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8"/>
            <a:ext cx="3456000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230DD3F-5BD6-47DB-88DD-B17645228A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8"/>
            <a:ext cx="3456000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5F1110-D46C-45FE-84D5-25150A01F2E3}"/>
              </a:ext>
            </a:extLst>
          </p:cNvPr>
          <p:cNvCxnSpPr>
            <a:cxnSpLocks/>
          </p:cNvCxnSpPr>
          <p:nvPr userDrawn="1"/>
        </p:nvCxnSpPr>
        <p:spPr>
          <a:xfrm>
            <a:off x="431801" y="2957420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544F918-5B29-4CA8-B698-287CEE5C612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1802" y="1416000"/>
            <a:ext cx="1325714" cy="1440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312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926757-B24B-4CFA-A750-5FFEEEF69A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1" y="3081529"/>
            <a:ext cx="3456517" cy="1226863"/>
          </a:xfrm>
        </p:spPr>
        <p:txBody>
          <a:bodyPr/>
          <a:lstStyle>
            <a:lvl1pPr>
              <a:spcBef>
                <a:spcPts val="0"/>
              </a:spcBef>
              <a:spcAft>
                <a:spcPts val="224"/>
              </a:spcAft>
              <a:defRPr sz="1569"/>
            </a:lvl1pPr>
            <a:lvl2pPr>
              <a:spcBef>
                <a:spcPts val="0"/>
              </a:spcBef>
              <a:spcAft>
                <a:spcPts val="224"/>
              </a:spcAft>
              <a:defRPr sz="1569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24"/>
              </a:spcAft>
              <a:buFontTx/>
              <a:buNone/>
              <a:defRPr sz="1345">
                <a:solidFill>
                  <a:schemeClr val="accent1"/>
                </a:solidFill>
              </a:defRPr>
            </a:lvl3pPr>
            <a:lvl4pPr marL="239452" indent="-235289">
              <a:spcBef>
                <a:spcPts val="0"/>
              </a:spcBef>
              <a:spcAft>
                <a:spcPts val="224"/>
              </a:spcAft>
              <a:buFont typeface="Arial" panose="020B0604020202020204" pitchFamily="34" charset="0"/>
              <a:buChar char="•"/>
              <a:defRPr sz="1345">
                <a:solidFill>
                  <a:schemeClr val="accent1"/>
                </a:solidFill>
              </a:defRPr>
            </a:lvl4pPr>
            <a:lvl5pPr marL="470574" indent="-235289">
              <a:spcBef>
                <a:spcPts val="0"/>
              </a:spcBef>
              <a:spcAft>
                <a:spcPts val="224"/>
              </a:spcAft>
              <a:defRPr sz="134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41570-0A8C-4A6D-9F75-3FF3D833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65364470-3814-46DA-81B6-9B6ABEDC8B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9C2C4D-4ACC-4F73-A4B9-04807E3ACA87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29" name="Guidance note">
              <a:extLst>
                <a:ext uri="{FF2B5EF4-FFF2-40B4-BE49-F238E27FC236}">
                  <a16:creationId xmlns:a16="http://schemas.microsoft.com/office/drawing/2014/main" id="{E9DBA4A0-469B-42D9-A384-66D0F7F5CF1C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F513AB0-B464-432C-96F6-C01AE1AD896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69D17DA6-BCD4-4046-9D31-CF5D433902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8B82DBD2-6FB6-4465-9E2D-6DA528C0AEC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Round Diagonal Corner Rectangle 4">
            <a:extLst>
              <a:ext uri="{FF2B5EF4-FFF2-40B4-BE49-F238E27FC236}">
                <a16:creationId xmlns:a16="http://schemas.microsoft.com/office/drawing/2014/main" id="{CCFF34D1-F27E-4737-B8CF-F9385F2D624E}"/>
              </a:ext>
            </a:extLst>
          </p:cNvPr>
          <p:cNvSpPr/>
          <p:nvPr userDrawn="1"/>
        </p:nvSpPr>
        <p:spPr>
          <a:xfrm>
            <a:off x="12275235" y="2853769"/>
            <a:ext cx="2707513" cy="23707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7221" tIns="47221" rIns="47221" bIns="47221" rtlCol="0" anchor="t" anchorCtr="0">
            <a:spAutoFit/>
          </a:bodyPr>
          <a:lstStyle/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91217108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B2B09D-D81C-4260-912F-CB531B07FB99}"/>
              </a:ext>
            </a:extLst>
          </p:cNvPr>
          <p:cNvCxnSpPr>
            <a:cxnSpLocks/>
          </p:cNvCxnSpPr>
          <p:nvPr userDrawn="1"/>
        </p:nvCxnSpPr>
        <p:spPr>
          <a:xfrm>
            <a:off x="431801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A143F75-F1B4-412B-A3E2-850CC3D2A5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1" y="2872581"/>
            <a:ext cx="3456517" cy="1566454"/>
          </a:xfrm>
        </p:spPr>
        <p:txBody>
          <a:bodyPr/>
          <a:lstStyle>
            <a:lvl1pPr>
              <a:spcBef>
                <a:spcPts val="672"/>
              </a:spcBef>
              <a:spcAft>
                <a:spcPts val="0"/>
              </a:spcAft>
              <a:defRPr sz="1569"/>
            </a:lvl1pPr>
            <a:lvl2pPr>
              <a:spcBef>
                <a:spcPts val="672"/>
              </a:spcBef>
              <a:spcAft>
                <a:spcPts val="0"/>
              </a:spcAft>
              <a:defRPr sz="1569"/>
            </a:lvl2pPr>
            <a:lvl3pPr marL="0" indent="0">
              <a:spcBef>
                <a:spcPts val="672"/>
              </a:spcBef>
              <a:spcAft>
                <a:spcPts val="0"/>
              </a:spcAft>
              <a:buFontTx/>
              <a:buNone/>
              <a:defRPr sz="1569"/>
            </a:lvl3pPr>
            <a:lvl4pPr marL="239452" indent="-235289">
              <a:spcBef>
                <a:spcPts val="67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569"/>
            </a:lvl4pPr>
            <a:lvl5pPr marL="470574" indent="-235289">
              <a:spcBef>
                <a:spcPts val="672"/>
              </a:spcBef>
              <a:spcAft>
                <a:spcPts val="0"/>
              </a:spcAft>
              <a:defRPr sz="1569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988D91BD-83E2-4D8E-A9D9-FB230B58F4C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1802" y="1416002"/>
            <a:ext cx="1119716" cy="121708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312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82E8DE-D700-4FDB-B492-FBBE73708601}"/>
              </a:ext>
            </a:extLst>
          </p:cNvPr>
          <p:cNvCxnSpPr>
            <a:cxnSpLocks/>
          </p:cNvCxnSpPr>
          <p:nvPr userDrawn="1"/>
        </p:nvCxnSpPr>
        <p:spPr>
          <a:xfrm>
            <a:off x="4368801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797DDDD-D10E-4826-9799-F77851FA3A1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68801" y="2872581"/>
            <a:ext cx="3456517" cy="1566454"/>
          </a:xfrm>
        </p:spPr>
        <p:txBody>
          <a:bodyPr/>
          <a:lstStyle>
            <a:lvl1pPr>
              <a:spcBef>
                <a:spcPts val="672"/>
              </a:spcBef>
              <a:spcAft>
                <a:spcPts val="0"/>
              </a:spcAft>
              <a:defRPr sz="1569"/>
            </a:lvl1pPr>
            <a:lvl2pPr>
              <a:spcBef>
                <a:spcPts val="672"/>
              </a:spcBef>
              <a:spcAft>
                <a:spcPts val="0"/>
              </a:spcAft>
              <a:defRPr sz="1569"/>
            </a:lvl2pPr>
            <a:lvl3pPr marL="0" indent="0">
              <a:spcBef>
                <a:spcPts val="672"/>
              </a:spcBef>
              <a:spcAft>
                <a:spcPts val="0"/>
              </a:spcAft>
              <a:buFontTx/>
              <a:buNone/>
              <a:defRPr sz="1569"/>
            </a:lvl3pPr>
            <a:lvl4pPr marL="239452" indent="-235289">
              <a:spcBef>
                <a:spcPts val="67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569"/>
            </a:lvl4pPr>
            <a:lvl5pPr marL="470574" indent="-235289">
              <a:spcBef>
                <a:spcPts val="672"/>
              </a:spcBef>
              <a:spcAft>
                <a:spcPts val="0"/>
              </a:spcAft>
              <a:defRPr sz="1569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BE7E812B-C0C2-4E15-A5E1-88C87117715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68802" y="1416002"/>
            <a:ext cx="1119716" cy="121708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312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4984C-A870-48D7-A38E-4D226B28CF21}"/>
              </a:ext>
            </a:extLst>
          </p:cNvPr>
          <p:cNvCxnSpPr>
            <a:cxnSpLocks/>
          </p:cNvCxnSpPr>
          <p:nvPr userDrawn="1"/>
        </p:nvCxnSpPr>
        <p:spPr>
          <a:xfrm>
            <a:off x="8303683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3ACC50D-43D4-45A0-975F-9B408E6BD1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03683" y="2872581"/>
            <a:ext cx="3456517" cy="1566454"/>
          </a:xfrm>
        </p:spPr>
        <p:txBody>
          <a:bodyPr/>
          <a:lstStyle>
            <a:lvl1pPr>
              <a:spcBef>
                <a:spcPts val="672"/>
              </a:spcBef>
              <a:spcAft>
                <a:spcPts val="0"/>
              </a:spcAft>
              <a:defRPr sz="1569"/>
            </a:lvl1pPr>
            <a:lvl2pPr>
              <a:spcBef>
                <a:spcPts val="672"/>
              </a:spcBef>
              <a:spcAft>
                <a:spcPts val="0"/>
              </a:spcAft>
              <a:defRPr sz="1569"/>
            </a:lvl2pPr>
            <a:lvl3pPr marL="0" indent="0">
              <a:spcBef>
                <a:spcPts val="672"/>
              </a:spcBef>
              <a:spcAft>
                <a:spcPts val="0"/>
              </a:spcAft>
              <a:buFontTx/>
              <a:buNone/>
              <a:defRPr sz="1569"/>
            </a:lvl3pPr>
            <a:lvl4pPr marL="239452" indent="-235289">
              <a:spcBef>
                <a:spcPts val="67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569"/>
            </a:lvl4pPr>
            <a:lvl5pPr marL="470574" indent="-235289">
              <a:spcBef>
                <a:spcPts val="672"/>
              </a:spcBef>
              <a:spcAft>
                <a:spcPts val="0"/>
              </a:spcAft>
              <a:defRPr sz="1569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B3C3C8F3-419D-4EF9-BB29-AE7F1F1732D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03685" y="1416002"/>
            <a:ext cx="1119716" cy="121708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312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B4D65-DB5D-4395-AECD-E4A4DD1D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D674DDD-BACE-4633-A51D-B34FB33EEC8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638300" y="1416000"/>
            <a:ext cx="2250019" cy="947952"/>
          </a:xfrm>
        </p:spPr>
        <p:txBody>
          <a:bodyPr/>
          <a:lstStyle>
            <a:lvl1pPr>
              <a:spcBef>
                <a:spcPts val="0"/>
              </a:spcBef>
              <a:spcAft>
                <a:spcPts val="224"/>
              </a:spcAft>
              <a:defRPr sz="1233"/>
            </a:lvl1pPr>
            <a:lvl2pPr>
              <a:spcBef>
                <a:spcPts val="0"/>
              </a:spcBef>
              <a:spcAft>
                <a:spcPts val="224"/>
              </a:spcAft>
              <a:defRPr sz="1233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24"/>
              </a:spcAft>
              <a:buFontTx/>
              <a:buNone/>
              <a:defRPr sz="1009">
                <a:solidFill>
                  <a:schemeClr val="accent1"/>
                </a:solidFill>
              </a:defRPr>
            </a:lvl3pPr>
            <a:lvl4pPr marL="239452" indent="-235289">
              <a:spcBef>
                <a:spcPts val="0"/>
              </a:spcBef>
              <a:spcAft>
                <a:spcPts val="224"/>
              </a:spcAft>
              <a:buFont typeface="Arial" panose="020B0604020202020204" pitchFamily="34" charset="0"/>
              <a:buChar char="•"/>
              <a:defRPr sz="1009">
                <a:solidFill>
                  <a:schemeClr val="accent1"/>
                </a:solidFill>
              </a:defRPr>
            </a:lvl4pPr>
            <a:lvl5pPr marL="470574" indent="-235289">
              <a:spcBef>
                <a:spcPts val="0"/>
              </a:spcBef>
              <a:spcAft>
                <a:spcPts val="224"/>
              </a:spcAft>
              <a:defRPr sz="1009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01DDDCC-04BF-4981-893E-E22AFEDF5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575300" y="1416000"/>
            <a:ext cx="2250019" cy="947952"/>
          </a:xfrm>
        </p:spPr>
        <p:txBody>
          <a:bodyPr/>
          <a:lstStyle>
            <a:lvl1pPr>
              <a:spcBef>
                <a:spcPts val="0"/>
              </a:spcBef>
              <a:spcAft>
                <a:spcPts val="224"/>
              </a:spcAft>
              <a:defRPr sz="1233"/>
            </a:lvl1pPr>
            <a:lvl2pPr>
              <a:spcBef>
                <a:spcPts val="0"/>
              </a:spcBef>
              <a:spcAft>
                <a:spcPts val="224"/>
              </a:spcAft>
              <a:defRPr sz="1233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24"/>
              </a:spcAft>
              <a:buFontTx/>
              <a:buNone/>
              <a:defRPr sz="1009">
                <a:solidFill>
                  <a:schemeClr val="accent1"/>
                </a:solidFill>
              </a:defRPr>
            </a:lvl3pPr>
            <a:lvl4pPr marL="239452" indent="-235289">
              <a:spcBef>
                <a:spcPts val="0"/>
              </a:spcBef>
              <a:spcAft>
                <a:spcPts val="224"/>
              </a:spcAft>
              <a:buFont typeface="Arial" panose="020B0604020202020204" pitchFamily="34" charset="0"/>
              <a:buChar char="•"/>
              <a:defRPr sz="1009">
                <a:solidFill>
                  <a:schemeClr val="accent1"/>
                </a:solidFill>
              </a:defRPr>
            </a:lvl4pPr>
            <a:lvl5pPr marL="470574" indent="-235289">
              <a:spcBef>
                <a:spcPts val="0"/>
              </a:spcBef>
              <a:spcAft>
                <a:spcPts val="224"/>
              </a:spcAft>
              <a:defRPr sz="1009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15142A3-375C-45DF-AF42-2245E24CD46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12300" y="1416000"/>
            <a:ext cx="2250019" cy="947952"/>
          </a:xfrm>
        </p:spPr>
        <p:txBody>
          <a:bodyPr/>
          <a:lstStyle>
            <a:lvl1pPr>
              <a:spcBef>
                <a:spcPts val="0"/>
              </a:spcBef>
              <a:spcAft>
                <a:spcPts val="224"/>
              </a:spcAft>
              <a:defRPr sz="1233"/>
            </a:lvl1pPr>
            <a:lvl2pPr>
              <a:spcBef>
                <a:spcPts val="0"/>
              </a:spcBef>
              <a:spcAft>
                <a:spcPts val="224"/>
              </a:spcAft>
              <a:defRPr sz="1233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24"/>
              </a:spcAft>
              <a:buFontTx/>
              <a:buNone/>
              <a:defRPr sz="1009">
                <a:solidFill>
                  <a:schemeClr val="accent1"/>
                </a:solidFill>
              </a:defRPr>
            </a:lvl3pPr>
            <a:lvl4pPr marL="239452" indent="-235289">
              <a:spcBef>
                <a:spcPts val="0"/>
              </a:spcBef>
              <a:spcAft>
                <a:spcPts val="224"/>
              </a:spcAft>
              <a:buFont typeface="Arial" panose="020B0604020202020204" pitchFamily="34" charset="0"/>
              <a:buChar char="•"/>
              <a:defRPr sz="1009">
                <a:solidFill>
                  <a:schemeClr val="accent1"/>
                </a:solidFill>
              </a:defRPr>
            </a:lvl4pPr>
            <a:lvl5pPr marL="470574" indent="-235289">
              <a:spcBef>
                <a:spcPts val="0"/>
              </a:spcBef>
              <a:spcAft>
                <a:spcPts val="224"/>
              </a:spcAft>
              <a:defRPr sz="1009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7" name="Footer Placeholder 2">
            <a:extLst>
              <a:ext uri="{FF2B5EF4-FFF2-40B4-BE49-F238E27FC236}">
                <a16:creationId xmlns:a16="http://schemas.microsoft.com/office/drawing/2014/main" id="{45A0E1D1-8595-4E45-A401-A475018540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15125D-7568-4091-BEEB-35B82C7A282E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44" name="Guidance note">
              <a:extLst>
                <a:ext uri="{FF2B5EF4-FFF2-40B4-BE49-F238E27FC236}">
                  <a16:creationId xmlns:a16="http://schemas.microsoft.com/office/drawing/2014/main" id="{05DADCA8-9F14-4D3E-AEA6-3968A4B99D52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567F3E-A867-493E-9CDF-6C283ED69F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46" name="Picture 3">
                <a:extLst>
                  <a:ext uri="{FF2B5EF4-FFF2-40B4-BE49-F238E27FC236}">
                    <a16:creationId xmlns:a16="http://schemas.microsoft.com/office/drawing/2014/main" id="{EF71D8E4-9AAD-42D4-BB7D-BD4FF105C4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Rounded Rectangle 20">
                <a:extLst>
                  <a:ext uri="{FF2B5EF4-FFF2-40B4-BE49-F238E27FC236}">
                    <a16:creationId xmlns:a16="http://schemas.microsoft.com/office/drawing/2014/main" id="{F43BCCBD-E91E-4385-9D1C-933F4A1EFF49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8" name="Round Diagonal Corner Rectangle 4">
            <a:extLst>
              <a:ext uri="{FF2B5EF4-FFF2-40B4-BE49-F238E27FC236}">
                <a16:creationId xmlns:a16="http://schemas.microsoft.com/office/drawing/2014/main" id="{DCC9EC93-F46B-4A7B-8A65-57D85F810085}"/>
              </a:ext>
            </a:extLst>
          </p:cNvPr>
          <p:cNvSpPr/>
          <p:nvPr userDrawn="1"/>
        </p:nvSpPr>
        <p:spPr>
          <a:xfrm>
            <a:off x="12275235" y="2853769"/>
            <a:ext cx="2707513" cy="23707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7221" tIns="47221" rIns="47221" bIns="47221" rtlCol="0" anchor="t" anchorCtr="0">
            <a:spAutoFit/>
          </a:bodyPr>
          <a:lstStyle/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04014381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4" y="1"/>
            <a:ext cx="6613726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6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endParaRPr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569"/>
            </a:lvl1pPr>
          </a:lstStyle>
          <a:p>
            <a:endParaRPr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50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3586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0"/>
            <a:ext cx="5378452" cy="586332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5" y="1"/>
            <a:ext cx="2707513" cy="23707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7221" tIns="47221" rIns="47221" bIns="47221" rtlCol="0" anchor="t" anchorCtr="0">
            <a:spAutoFit/>
          </a:bodyPr>
          <a:lstStyle/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8902056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699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50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3586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0"/>
            <a:ext cx="5378452" cy="586332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4" y="1"/>
            <a:ext cx="6613726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6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569"/>
            </a:lvl1pPr>
          </a:lstStyle>
          <a:p>
            <a:r>
              <a:rPr lang="en-GB"/>
              <a:t> </a:t>
            </a:r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12275235" y="1"/>
            <a:ext cx="2707513" cy="23707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7221" tIns="47221" rIns="47221" bIns="47221" rtlCol="0" anchor="t" anchorCtr="0">
            <a:spAutoFit/>
          </a:bodyPr>
          <a:lstStyle/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2" y="277365"/>
            <a:ext cx="1537610" cy="68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819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3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20"/>
            <a:ext cx="5378452" cy="69249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/>
          <a:srcRect l="7480" t="27066" r="32612"/>
          <a:stretch/>
        </p:blipFill>
        <p:spPr>
          <a:xfrm rot="16200000" flipV="1">
            <a:off x="6262073" y="928079"/>
            <a:ext cx="6858000" cy="50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791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50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3586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0"/>
            <a:ext cx="5378452" cy="586332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4" y="1"/>
            <a:ext cx="6613726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6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569"/>
            </a:lvl1pPr>
          </a:lstStyle>
          <a:p>
            <a:r>
              <a:rPr lang="en-GB"/>
              <a:t> </a:t>
            </a:r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12275235" y="1"/>
            <a:ext cx="2707513" cy="23707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7221" tIns="47221" rIns="47221" bIns="47221" rtlCol="0" anchor="t" anchorCtr="0">
            <a:spAutoFit/>
          </a:bodyPr>
          <a:lstStyle/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45BF049-76A9-444A-BE2F-250E572948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16569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50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3586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0"/>
            <a:ext cx="5378452" cy="586332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4" y="1"/>
            <a:ext cx="6613726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6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569"/>
            </a:lvl1pPr>
          </a:lstStyle>
          <a:p>
            <a:r>
              <a:rPr lang="en-GB"/>
              <a:t> </a:t>
            </a:r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5" y="1"/>
            <a:ext cx="2707513" cy="23707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7221" tIns="47221" rIns="47221" bIns="47221" rtlCol="0" anchor="t" anchorCtr="0">
            <a:spAutoFit/>
          </a:bodyPr>
          <a:lstStyle/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743C6D98-1722-4E05-929E-AB343311CA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6226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60" y="3382038"/>
            <a:ext cx="3365500" cy="862253"/>
          </a:xfrm>
        </p:spPr>
        <p:txBody>
          <a:bodyPr/>
          <a:lstStyle>
            <a:lvl1pPr>
              <a:spcAft>
                <a:spcPts val="0"/>
              </a:spcAft>
              <a:defRPr lang="en-US" sz="3586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017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50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1283559"/>
            <a:ext cx="3464990" cy="1983182"/>
          </a:xfrm>
        </p:spPr>
        <p:txBody>
          <a:bodyPr anchor="b" anchorCtr="0"/>
          <a:lstStyle>
            <a:lvl1pPr>
              <a:defRPr sz="12886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4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12275235" y="1"/>
            <a:ext cx="2707513" cy="23707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7221" tIns="47221" rIns="47221" bIns="47221" rtlCol="0" anchor="t" anchorCtr="0">
            <a:spAutoFit/>
          </a:bodyPr>
          <a:lstStyle/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42345422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60" y="3382038"/>
            <a:ext cx="3365500" cy="862253"/>
          </a:xfrm>
        </p:spPr>
        <p:txBody>
          <a:bodyPr/>
          <a:lstStyle>
            <a:lvl1pPr>
              <a:spcAft>
                <a:spcPts val="0"/>
              </a:spcAft>
              <a:defRPr lang="en-US" sz="3586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017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1283559"/>
            <a:ext cx="3464990" cy="1983182"/>
          </a:xfrm>
        </p:spPr>
        <p:txBody>
          <a:bodyPr anchor="b" anchorCtr="0"/>
          <a:lstStyle>
            <a:lvl1pPr>
              <a:defRPr sz="12886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4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50"/>
            <a:ext cx="1881099" cy="386768"/>
          </a:xfrm>
          <a:prstGeom prst="rect">
            <a:avLst/>
          </a:prstGeom>
        </p:spPr>
      </p:pic>
      <p:sp>
        <p:nvSpPr>
          <p:cNvPr id="15" name="Round Diagonal Corner Rectangle 4">
            <a:extLst>
              <a:ext uri="{FF2B5EF4-FFF2-40B4-BE49-F238E27FC236}">
                <a16:creationId xmlns:a16="http://schemas.microsoft.com/office/drawing/2014/main" id="{37609B83-716F-4C19-B524-DF1CE466DE04}"/>
              </a:ext>
            </a:extLst>
          </p:cNvPr>
          <p:cNvSpPr/>
          <p:nvPr userDrawn="1"/>
        </p:nvSpPr>
        <p:spPr>
          <a:xfrm>
            <a:off x="12275235" y="1"/>
            <a:ext cx="2707513" cy="23707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7221" tIns="47221" rIns="47221" bIns="47221" rtlCol="0" anchor="t" anchorCtr="0">
            <a:spAutoFit/>
          </a:bodyPr>
          <a:lstStyle/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44AFBBA-7610-4A43-B583-B8E6F6343F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2" y="277365"/>
            <a:ext cx="1537610" cy="68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50542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60" y="3382038"/>
            <a:ext cx="3365500" cy="862253"/>
          </a:xfrm>
        </p:spPr>
        <p:txBody>
          <a:bodyPr/>
          <a:lstStyle>
            <a:lvl1pPr>
              <a:spcAft>
                <a:spcPts val="0"/>
              </a:spcAft>
              <a:defRPr lang="en-US" sz="3586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017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1283559"/>
            <a:ext cx="3464990" cy="1983182"/>
          </a:xfrm>
        </p:spPr>
        <p:txBody>
          <a:bodyPr anchor="b" anchorCtr="0"/>
          <a:lstStyle>
            <a:lvl1pPr>
              <a:defRPr sz="12886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4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50"/>
            <a:ext cx="1881099" cy="386768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12275235" y="1"/>
            <a:ext cx="2707513" cy="23707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7221" tIns="47221" rIns="47221" bIns="47221" rtlCol="0" anchor="t" anchorCtr="0">
            <a:spAutoFit/>
          </a:bodyPr>
          <a:lstStyle/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30111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60" y="3382038"/>
            <a:ext cx="3365500" cy="862253"/>
          </a:xfrm>
        </p:spPr>
        <p:txBody>
          <a:bodyPr/>
          <a:lstStyle>
            <a:lvl1pPr>
              <a:spcAft>
                <a:spcPts val="0"/>
              </a:spcAft>
              <a:defRPr lang="en-US" sz="3586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017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1283559"/>
            <a:ext cx="3464990" cy="1983182"/>
          </a:xfrm>
        </p:spPr>
        <p:txBody>
          <a:bodyPr anchor="b" anchorCtr="0"/>
          <a:lstStyle>
            <a:lvl1pPr>
              <a:defRPr sz="12886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4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50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5" y="1"/>
            <a:ext cx="2707513" cy="23707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7221" tIns="47221" rIns="47221" bIns="47221" rtlCol="0" anchor="t" anchorCtr="0">
            <a:spAutoFit/>
          </a:bodyPr>
          <a:lstStyle/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00103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7"/>
            <a:ext cx="851140" cy="486834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72" smtClean="0"/>
              <a:pPr/>
              <a:t>‹#›</a:t>
            </a:fld>
            <a:endParaRPr lang="en-GB" sz="672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4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</p:grpSp>
    </p:spTree>
    <p:extLst>
      <p:ext uri="{BB962C8B-B14F-4D97-AF65-F5344CB8AC3E}">
        <p14:creationId xmlns:p14="http://schemas.microsoft.com/office/powerpoint/2010/main" val="3479780714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407849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73912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5"/>
            <a:ext cx="7392827" cy="5745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8CCAE-A613-4894-962F-B9332D979AE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753381CB-CFAD-4C37-9043-05C8A52380A7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04F91-854A-4895-BD97-24C8BB928F41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9CABB711-E1AB-41A2-A779-C8967E1B9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702CAAD7-0480-4B1D-A46C-98616132030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7048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F52CBFD-699B-45C5-A157-E323D3A6D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416668"/>
            <a:ext cx="5424817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54D8696-31B7-4DB8-B15D-873BDA4653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5184" y="1416668"/>
            <a:ext cx="5424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2441E-8F2C-4081-9DA0-77F8022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B7EAF22-09C0-49C9-9811-75AF4CD216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800D90-E2FB-42D1-8CB6-1955ED54612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819ED999-6999-46F4-B7A1-EFF10837A570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B633B5A-3193-4605-B154-E0B8CB89CCB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585F499E-E2AE-40D1-BBDA-189BC79FDB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752EE2C4-E482-438A-9070-A14C38B6146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5044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9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12275236" y="2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044959384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0C88B5B-AAF5-47BD-AD69-1EE3F9438D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416668"/>
            <a:ext cx="5424817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37301" y="1416051"/>
            <a:ext cx="5402583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4373E4D-07C5-468F-A7BD-C7AD22C776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C6F12F-E651-47EF-873C-C4BCFD73026C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34" name="Guidance note">
              <a:extLst>
                <a:ext uri="{FF2B5EF4-FFF2-40B4-BE49-F238E27FC236}">
                  <a16:creationId xmlns:a16="http://schemas.microsoft.com/office/drawing/2014/main" id="{F95C3436-B6EE-47A5-8CDF-DFC1CEE6A784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50E3572-442E-4063-AED5-829AB7EAA7C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6" name="Picture 3">
                <a:extLst>
                  <a:ext uri="{FF2B5EF4-FFF2-40B4-BE49-F238E27FC236}">
                    <a16:creationId xmlns:a16="http://schemas.microsoft.com/office/drawing/2014/main" id="{97890FFF-8342-4E6A-B73E-44D0FCF7A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Rounded Rectangle 20">
                <a:extLst>
                  <a:ext uri="{FF2B5EF4-FFF2-40B4-BE49-F238E27FC236}">
                    <a16:creationId xmlns:a16="http://schemas.microsoft.com/office/drawing/2014/main" id="{C5F8D64F-558B-4EE8-B969-C40A6125D25D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DEEFE2A4-9E60-4329-8F38-C8621FA2D86F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68684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3456319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510110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3456319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8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5281" y="1416667"/>
            <a:ext cx="3456000" cy="2092880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401A2-6451-4E45-96E0-C555AE38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1993E21-89C4-43F1-B0DA-3D71670B0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EC9A99-CBD6-4BA5-A71D-10F2DFE9CFA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6ADE5D12-11A2-4CCE-81CB-203511BF5C3F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81217D-4EA5-40B0-9EA6-FAD35195E17C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464DB892-B193-4994-87A1-F3005D1BE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4CE544B9-8DF2-4C6C-B878-A4384379E280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6055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7"/>
            <a:ext cx="3456000" cy="3552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8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2133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21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6A342-D873-47FF-A0CB-ED762BAF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F1F48095-532B-4817-BFFB-AF6AF6A81C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F101B0-C15C-4E8B-BCD8-94C6F9FA8B7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7" name="Guidance note">
              <a:extLst>
                <a:ext uri="{FF2B5EF4-FFF2-40B4-BE49-F238E27FC236}">
                  <a16:creationId xmlns:a16="http://schemas.microsoft.com/office/drawing/2014/main" id="{5019EF20-6B36-43C9-BDEB-3621A64EB545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21C0FE1-B9EF-4B93-932D-4FD8C477B3AE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9" name="Picture 3">
                <a:extLst>
                  <a:ext uri="{FF2B5EF4-FFF2-40B4-BE49-F238E27FC236}">
                    <a16:creationId xmlns:a16="http://schemas.microsoft.com/office/drawing/2014/main" id="{7C1D4B64-6112-4E50-93D6-4D6DF530DF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Rounded Rectangle 20">
                <a:extLst>
                  <a:ext uri="{FF2B5EF4-FFF2-40B4-BE49-F238E27FC236}">
                    <a16:creationId xmlns:a16="http://schemas.microsoft.com/office/drawing/2014/main" id="{4E55863B-5F7C-47FB-BB27-4E84CB7B252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0748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AFD44EC-D9DC-4A2D-91EF-9F07DE3F1C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999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6B893-85E5-4E35-9461-E7E97AD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2177FB2-8BB7-4D7D-AD52-7C859E8DFE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4000" y="1416667"/>
            <a:ext cx="3456000" cy="3552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8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2133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21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CC0BFDE7-E46E-4D15-A8FA-219C8CB4D4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F0B578-E378-46F0-A4C9-1552A629C76D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F2DEB423-320E-404F-8B3B-CCFAFB4B5554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BE6250-E57A-419B-A962-5A85632A71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0" name="Picture 3">
                <a:extLst>
                  <a:ext uri="{FF2B5EF4-FFF2-40B4-BE49-F238E27FC236}">
                    <a16:creationId xmlns:a16="http://schemas.microsoft.com/office/drawing/2014/main" id="{3815D591-B560-4B71-ACE3-786F10B3E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Rounded Rectangle 20">
                <a:extLst>
                  <a:ext uri="{FF2B5EF4-FFF2-40B4-BE49-F238E27FC236}">
                    <a16:creationId xmlns:a16="http://schemas.microsoft.com/office/drawing/2014/main" id="{D9C85BF9-7030-4B6C-A627-472B55A9DB3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5376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8"/>
            <a:ext cx="7392828" cy="2503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6310054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83EBF3A2-2E7C-4F57-BC5D-3417991A9CB8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04000" y="1416667"/>
            <a:ext cx="3456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7845B65-2392-4819-94E4-E3EB31C4C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8"/>
            <a:ext cx="7392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5748E-1187-40E6-90FF-F8CB13BA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1060961F-7E65-4122-8275-120EE663A9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1AD628-1E99-41AE-A4DE-E8D47E3F2A00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6" name="Guidance note">
              <a:extLst>
                <a:ext uri="{FF2B5EF4-FFF2-40B4-BE49-F238E27FC236}">
                  <a16:creationId xmlns:a16="http://schemas.microsoft.com/office/drawing/2014/main" id="{C3AD16BC-865F-4730-B576-3924C11BBB5C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18825A-E661-4165-AFAF-DF026ACCBF7D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8" name="Picture 3">
                <a:extLst>
                  <a:ext uri="{FF2B5EF4-FFF2-40B4-BE49-F238E27FC236}">
                    <a16:creationId xmlns:a16="http://schemas.microsoft.com/office/drawing/2014/main" id="{D670EEFD-71A1-460B-93B0-010CABE4F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ounded Rectangle 20">
                <a:extLst>
                  <a:ext uri="{FF2B5EF4-FFF2-40B4-BE49-F238E27FC236}">
                    <a16:creationId xmlns:a16="http://schemas.microsoft.com/office/drawing/2014/main" id="{518490A9-DA83-4553-86AD-17100E2D20A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" name="Guidance note">
            <a:extLst>
              <a:ext uri="{FF2B5EF4-FFF2-40B4-BE49-F238E27FC236}">
                <a16:creationId xmlns:a16="http://schemas.microsoft.com/office/drawing/2014/main" id="{00BC0673-5213-4DA3-BE67-C1DB97C4A10F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635069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FC37DAF-12F7-4FE3-99E2-B1BC731C4C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EC6E2C5-7988-4109-B04E-4C5B434E0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80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BB4BB1-10D0-4A42-B2B1-1F058F0E5999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04000" y="1416667"/>
            <a:ext cx="3456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803B18-A6C4-48D8-9A57-624954E4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03A40AB7-029F-4311-80FC-0AAAE2F6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78705A-DCC5-4C39-8BC7-0071FE0B6E9D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C6E2522F-9DAA-41D3-8636-CA2AD6DF26DE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F8CA62A-2C50-48E5-8954-5C3104C2B475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37ACEAC6-5EC9-49C5-A059-7A0DC1FCC3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13E90BA5-7852-4BC3-A7C6-1D57B4B4776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Guidance note">
            <a:extLst>
              <a:ext uri="{FF2B5EF4-FFF2-40B4-BE49-F238E27FC236}">
                <a16:creationId xmlns:a16="http://schemas.microsoft.com/office/drawing/2014/main" id="{395CA386-D2EE-45ED-B3EB-20DC32FFECC9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563133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543458530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rt Placeholder 5"/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73914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F0A20-4521-4105-B244-E4D7D8DC4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3D2E9-D3DF-4073-8942-F51EDC9F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B8E8D2DA-923C-46FD-AE23-D8997A885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4C5F39-EE55-4150-AE38-A7A999F3BA25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025D7FB3-CF69-4E08-8922-003EB4E3975F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28045C4-A569-4BC0-A2C6-680DA682611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0FD70A2C-539C-4A23-AF36-00B08ACFA1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A36B5CC0-766A-45B5-97A8-7C56DFCFC8EE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Guidance note">
            <a:extLst>
              <a:ext uri="{FF2B5EF4-FFF2-40B4-BE49-F238E27FC236}">
                <a16:creationId xmlns:a16="http://schemas.microsoft.com/office/drawing/2014/main" id="{9FC3F62A-60AD-47BF-8C6C-EA4FD3505A95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127261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83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5" Type="http://schemas.openxmlformats.org/officeDocument/2006/relationships/theme" Target="../theme/theme7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23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8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89.xml"/><Relationship Id="rId21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theme" Target="../theme/theme8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0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6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5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2" y="6320503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2" y="6320503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0375" y="6320502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18" algn="l"/>
              </a:tabLst>
            </a:pPr>
            <a:r>
              <a:rPr lang="fr-FR" sz="1467" b="1"/>
              <a:t>National </a:t>
            </a:r>
            <a:r>
              <a:rPr lang="fr-FR" sz="1467" b="1" err="1"/>
              <a:t>Grid</a:t>
            </a:r>
            <a:r>
              <a:rPr lang="fr-FR" sz="1467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60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831" r:id="rId10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31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64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39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28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82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75741" y="361388"/>
            <a:ext cx="110405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741" y="1412481"/>
            <a:ext cx="11040533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896873" y="6352085"/>
            <a:ext cx="712377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buClr>
                <a:srgbClr val="55555A"/>
              </a:buClr>
            </a:pPr>
            <a:fld id="{C765D33F-A874-457A-8BB6-233806FE7182}" type="slidenum">
              <a:rPr sz="1100">
                <a:solidFill>
                  <a:srgbClr val="00148C"/>
                </a:solidFill>
              </a:rPr>
              <a:pPr>
                <a:buClr>
                  <a:srgbClr val="55555A"/>
                </a:buClr>
              </a:pPr>
              <a:t>‹#›</a:t>
            </a:fld>
            <a:endParaRPr sz="1100">
              <a:solidFill>
                <a:srgbClr val="00148C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91826" y="6352085"/>
            <a:ext cx="8730140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buClr>
                <a:srgbClr val="55555A"/>
              </a:buClr>
              <a:tabLst>
                <a:tab pos="988894" algn="l"/>
              </a:tabLst>
            </a:pPr>
            <a:r>
              <a:rPr lang="fr-FR">
                <a:solidFill>
                  <a:srgbClr val="00148C"/>
                </a:solidFill>
              </a:rPr>
              <a:t>Project Fusion PMB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575736" y="6352085"/>
            <a:ext cx="1216077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buClr>
                <a:srgbClr val="55555A"/>
              </a:buClr>
              <a:tabLst>
                <a:tab pos="988894" algn="l"/>
              </a:tabLst>
            </a:pPr>
            <a:r>
              <a:rPr lang="fr-FR" sz="1100" b="1">
                <a:solidFill>
                  <a:srgbClr val="00148C"/>
                </a:solidFill>
              </a:rPr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173357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25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65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47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3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69968" indent="-269968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39935" indent="-269968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09903" indent="-269968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69968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39935" indent="-269968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09903" indent="-269968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79978" indent="-179978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59957" indent="-179978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39935" indent="-179978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79978" indent="-179978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59957" indent="-179978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39935" indent="-179978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488">
          <p15:clr>
            <a:srgbClr val="F26B43"/>
          </p15:clr>
        </p15:guide>
        <p15:guide id="6" orient="horz" pos="3793">
          <p15:clr>
            <a:srgbClr val="F26B43"/>
          </p15:clr>
        </p15:guide>
        <p15:guide id="8" pos="272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414">
          <p15:clr>
            <a:srgbClr val="F26B43"/>
          </p15:clr>
        </p15:guide>
        <p15:guide id="15" orient="horz" pos="889">
          <p15:clr>
            <a:srgbClr val="F26B43"/>
          </p15:clr>
        </p15:guide>
        <p15:guide id="16" pos="2064">
          <p15:clr>
            <a:srgbClr val="F26B43"/>
          </p15:clr>
        </p15:guide>
        <p15:guide id="17" pos="3855">
          <p15:clr>
            <a:srgbClr val="F26B43"/>
          </p15:clr>
        </p15:guide>
        <p15:guide id="18" pos="3696">
          <p15:clr>
            <a:srgbClr val="F26B43"/>
          </p15:clr>
        </p15:guide>
        <p15:guide id="19" pos="1905">
          <p15:clr>
            <a:srgbClr val="F26B43"/>
          </p15:clr>
        </p15:guide>
        <p15:guide id="20" orient="horz" pos="399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20502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1" y="6320502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0374" y="6320501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51" algn="l"/>
              </a:tabLst>
            </a:pPr>
            <a:r>
              <a:rPr lang="fr-FR" sz="1467" b="1"/>
              <a:t>National </a:t>
            </a:r>
            <a:r>
              <a:rPr lang="fr-FR" sz="1467" b="1" err="1"/>
              <a:t>Grid</a:t>
            </a:r>
            <a:r>
              <a:rPr lang="fr-FR" sz="1467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73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20502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1" y="6320502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0374" y="6320501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51" algn="l"/>
              </a:tabLst>
            </a:pPr>
            <a:r>
              <a:rPr lang="fr-FR" sz="1467" b="1"/>
              <a:t>National </a:t>
            </a:r>
            <a:r>
              <a:rPr lang="fr-FR" sz="1467" b="1" err="1"/>
              <a:t>Grid</a:t>
            </a:r>
            <a:r>
              <a:rPr lang="fr-FR" sz="1467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492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20502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1" y="6320502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0374" y="6320501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51" algn="l"/>
              </a:tabLst>
            </a:pPr>
            <a:r>
              <a:rPr lang="fr-FR" sz="1467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176584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20502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18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9"/>
            <a:ext cx="11331253" cy="405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Heading 1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  <a:p>
            <a:pPr lvl="6"/>
            <a:r>
              <a:rPr lang="en-GB"/>
              <a:t>Seventh level</a:t>
            </a:r>
          </a:p>
          <a:p>
            <a:pPr lvl="7"/>
            <a:r>
              <a:rPr lang="en-GB"/>
              <a:t>Eighth level</a:t>
            </a:r>
          </a:p>
          <a:p>
            <a:pPr lvl="8"/>
            <a:r>
              <a:rPr lang="en-GB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1" y="6356536"/>
            <a:ext cx="712377" cy="1897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233" smtClean="0">
                <a:solidFill>
                  <a:schemeClr val="accent1"/>
                </a:solidFill>
              </a:rPr>
              <a:pPr/>
              <a:t>‹#›</a:t>
            </a:fld>
            <a:endParaRPr lang="en-GB" sz="1233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2" y="6356536"/>
            <a:ext cx="9593887" cy="1897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233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388582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  <p:sldLayoutId id="2147483765" r:id="rId21"/>
    <p:sldLayoutId id="2147483766" r:id="rId22"/>
    <p:sldLayoutId id="2147483767" r:id="rId23"/>
    <p:sldLayoutId id="2147483768" r:id="rId2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89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353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353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353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353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84202" algn="l" rtl="0" eaLnBrk="1" fontAlgn="base" hangingPunct="1">
        <a:spcBef>
          <a:spcPct val="0"/>
        </a:spcBef>
        <a:spcAft>
          <a:spcPct val="0"/>
        </a:spcAft>
        <a:defRPr sz="2353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768404" algn="l" rtl="0" eaLnBrk="1" fontAlgn="base" hangingPunct="1">
        <a:spcBef>
          <a:spcPct val="0"/>
        </a:spcBef>
        <a:spcAft>
          <a:spcPct val="0"/>
        </a:spcAft>
        <a:defRPr sz="2353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152606" algn="l" rtl="0" eaLnBrk="1" fontAlgn="base" hangingPunct="1">
        <a:spcBef>
          <a:spcPct val="0"/>
        </a:spcBef>
        <a:spcAft>
          <a:spcPct val="0"/>
        </a:spcAft>
        <a:defRPr sz="2353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536808" algn="l" rtl="0" eaLnBrk="1" fontAlgn="base" hangingPunct="1">
        <a:spcBef>
          <a:spcPct val="0"/>
        </a:spcBef>
        <a:spcAft>
          <a:spcPct val="0"/>
        </a:spcAft>
        <a:defRPr sz="2353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345"/>
        </a:spcAft>
        <a:buClr>
          <a:schemeClr val="tx1"/>
        </a:buClr>
        <a:buFontTx/>
        <a:buNone/>
        <a:defRPr sz="2017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345"/>
        </a:spcAft>
        <a:buClr>
          <a:schemeClr val="tx1"/>
        </a:buClr>
        <a:buFontTx/>
        <a:buNone/>
        <a:defRPr sz="1793">
          <a:solidFill>
            <a:schemeClr val="tx1"/>
          </a:solidFill>
          <a:latin typeface="+mn-lt"/>
          <a:ea typeface="+mn-ea"/>
        </a:defRPr>
      </a:lvl2pPr>
      <a:lvl3pPr marL="302551" indent="-302551" algn="l" rtl="0" eaLnBrk="1" fontAlgn="base" hangingPunct="1">
        <a:spcBef>
          <a:spcPct val="0"/>
        </a:spcBef>
        <a:spcAft>
          <a:spcPts val="1345"/>
        </a:spcAft>
        <a:buClr>
          <a:schemeClr val="accent1"/>
        </a:buClr>
        <a:buFont typeface="Arial" panose="020B0604020202020204" pitchFamily="34" charset="0"/>
        <a:buChar char="•"/>
        <a:defRPr sz="1793">
          <a:solidFill>
            <a:schemeClr val="tx1"/>
          </a:solidFill>
          <a:latin typeface="+mn-lt"/>
          <a:ea typeface="+mn-ea"/>
        </a:defRPr>
      </a:lvl3pPr>
      <a:lvl4pPr marL="605102" indent="-302551" algn="l" rtl="0" eaLnBrk="1" fontAlgn="base" hangingPunct="1">
        <a:spcBef>
          <a:spcPct val="0"/>
        </a:spcBef>
        <a:spcAft>
          <a:spcPts val="1345"/>
        </a:spcAft>
        <a:buClr>
          <a:schemeClr val="accent1"/>
        </a:buClr>
        <a:buFont typeface="Arial" panose="020B0604020202020204" pitchFamily="34" charset="0"/>
        <a:buChar char="-"/>
        <a:defRPr sz="1793">
          <a:solidFill>
            <a:schemeClr val="tx1"/>
          </a:solidFill>
          <a:latin typeface="+mn-lt"/>
          <a:ea typeface="+mn-ea"/>
        </a:defRPr>
      </a:lvl4pPr>
      <a:lvl5pPr marL="907654" indent="-302551" algn="l" rtl="0" eaLnBrk="1" fontAlgn="base" hangingPunct="1">
        <a:spcBef>
          <a:spcPct val="0"/>
        </a:spcBef>
        <a:spcAft>
          <a:spcPts val="1345"/>
        </a:spcAft>
        <a:buClr>
          <a:schemeClr val="accent1"/>
        </a:buClr>
        <a:buFont typeface="Arial" panose="020B0604020202020204" pitchFamily="34" charset="0"/>
        <a:buChar char="◦"/>
        <a:defRPr sz="1793">
          <a:solidFill>
            <a:schemeClr val="tx1"/>
          </a:solidFill>
          <a:latin typeface="+mn-lt"/>
          <a:ea typeface="+mn-ea"/>
        </a:defRPr>
      </a:lvl5pPr>
      <a:lvl6pPr marL="0" indent="-302551" algn="l" rtl="0" eaLnBrk="1" fontAlgn="base" hangingPunct="1">
        <a:spcBef>
          <a:spcPct val="0"/>
        </a:spcBef>
        <a:spcAft>
          <a:spcPts val="1345"/>
        </a:spcAft>
        <a:buClr>
          <a:schemeClr val="accent1"/>
        </a:buClr>
        <a:buFont typeface="+mj-lt"/>
        <a:buAutoNum type="arabicPeriod"/>
        <a:defRPr sz="1793">
          <a:solidFill>
            <a:schemeClr val="tx1"/>
          </a:solidFill>
          <a:latin typeface="+mn-lt"/>
          <a:ea typeface="+mn-ea"/>
        </a:defRPr>
      </a:lvl6pPr>
      <a:lvl7pPr marL="605102" indent="-302551" algn="l" rtl="0" eaLnBrk="1" fontAlgn="base" hangingPunct="1">
        <a:spcBef>
          <a:spcPct val="0"/>
        </a:spcBef>
        <a:spcAft>
          <a:spcPts val="1345"/>
        </a:spcAft>
        <a:buClr>
          <a:schemeClr val="accent1"/>
        </a:buClr>
        <a:buFont typeface="+mj-lt"/>
        <a:buAutoNum type="alphaLcPeriod"/>
        <a:defRPr sz="1793">
          <a:solidFill>
            <a:schemeClr val="tx1"/>
          </a:solidFill>
          <a:latin typeface="+mn-lt"/>
          <a:ea typeface="+mn-ea"/>
        </a:defRPr>
      </a:lvl7pPr>
      <a:lvl8pPr marL="907654" indent="-302551" algn="l" rtl="0" eaLnBrk="1" fontAlgn="base" hangingPunct="1">
        <a:spcBef>
          <a:spcPct val="0"/>
        </a:spcBef>
        <a:spcAft>
          <a:spcPts val="1345"/>
        </a:spcAft>
        <a:buClr>
          <a:schemeClr val="accent1"/>
        </a:buClr>
        <a:buFont typeface="+mj-lt"/>
        <a:buAutoNum type="romanLcPeriod"/>
        <a:defRPr sz="179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345"/>
        </a:spcAft>
        <a:buClr>
          <a:schemeClr val="tx1"/>
        </a:buClr>
        <a:buFontTx/>
        <a:buNone/>
        <a:defRPr sz="2689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72"/>
        </a:spcAft>
        <a:buClr>
          <a:schemeClr val="tx1"/>
        </a:buClr>
        <a:buFontTx/>
        <a:buNone/>
        <a:defRPr sz="1345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72"/>
        </a:spcAft>
        <a:buClr>
          <a:schemeClr val="tx1"/>
        </a:buClr>
        <a:buFontTx/>
        <a:buNone/>
        <a:defRPr sz="1345">
          <a:solidFill>
            <a:schemeClr val="tx1"/>
          </a:solidFill>
          <a:latin typeface="+mn-lt"/>
          <a:ea typeface="+mn-ea"/>
        </a:defRPr>
      </a:lvl2pPr>
      <a:lvl3pPr marL="201701" indent="-201701" algn="l" rtl="0" eaLnBrk="1" fontAlgn="base" hangingPunct="1">
        <a:spcBef>
          <a:spcPct val="0"/>
        </a:spcBef>
        <a:spcAft>
          <a:spcPts val="672"/>
        </a:spcAft>
        <a:buClr>
          <a:schemeClr val="accent1"/>
        </a:buClr>
        <a:buFont typeface="Arial" panose="020B0604020202020204" pitchFamily="34" charset="0"/>
        <a:buChar char="•"/>
        <a:defRPr sz="1345">
          <a:solidFill>
            <a:schemeClr val="tx1"/>
          </a:solidFill>
          <a:latin typeface="+mn-lt"/>
          <a:ea typeface="+mn-ea"/>
        </a:defRPr>
      </a:lvl3pPr>
      <a:lvl4pPr marL="403402" indent="-201701" algn="l" rtl="0" eaLnBrk="1" fontAlgn="base" hangingPunct="1">
        <a:spcBef>
          <a:spcPct val="0"/>
        </a:spcBef>
        <a:spcAft>
          <a:spcPts val="672"/>
        </a:spcAft>
        <a:buClr>
          <a:schemeClr val="accent1"/>
        </a:buClr>
        <a:buFont typeface="Arial" panose="020B0604020202020204" pitchFamily="34" charset="0"/>
        <a:buChar char="-"/>
        <a:defRPr sz="1345">
          <a:solidFill>
            <a:schemeClr val="tx1"/>
          </a:solidFill>
          <a:latin typeface="+mn-lt"/>
          <a:ea typeface="+mn-ea"/>
        </a:defRPr>
      </a:lvl4pPr>
      <a:lvl5pPr marL="605102" indent="-201701" algn="l" rtl="0" eaLnBrk="1" fontAlgn="base" hangingPunct="1">
        <a:spcBef>
          <a:spcPct val="0"/>
        </a:spcBef>
        <a:spcAft>
          <a:spcPts val="672"/>
        </a:spcAft>
        <a:buClr>
          <a:schemeClr val="accent1"/>
        </a:buClr>
        <a:buFont typeface="Arial" panose="020B0604020202020204" pitchFamily="34" charset="0"/>
        <a:buChar char="◦"/>
        <a:defRPr sz="1345">
          <a:solidFill>
            <a:schemeClr val="tx1"/>
          </a:solidFill>
          <a:latin typeface="+mn-lt"/>
          <a:ea typeface="+mn-ea"/>
        </a:defRPr>
      </a:lvl5pPr>
      <a:lvl6pPr marL="201701" indent="-201701" algn="l" rtl="0" eaLnBrk="1" fontAlgn="base" hangingPunct="1">
        <a:spcBef>
          <a:spcPct val="0"/>
        </a:spcBef>
        <a:spcAft>
          <a:spcPts val="672"/>
        </a:spcAft>
        <a:buClr>
          <a:schemeClr val="accent1"/>
        </a:buClr>
        <a:buFont typeface="+mj-lt"/>
        <a:buAutoNum type="arabicPeriod"/>
        <a:defRPr sz="1345">
          <a:solidFill>
            <a:schemeClr val="tx1"/>
          </a:solidFill>
          <a:latin typeface="+mn-lt"/>
          <a:ea typeface="+mn-ea"/>
        </a:defRPr>
      </a:lvl6pPr>
      <a:lvl7pPr marL="403402" indent="-201701" algn="l" rtl="0" eaLnBrk="1" fontAlgn="base" hangingPunct="1">
        <a:spcBef>
          <a:spcPct val="0"/>
        </a:spcBef>
        <a:spcAft>
          <a:spcPts val="672"/>
        </a:spcAft>
        <a:buClr>
          <a:schemeClr val="accent1"/>
        </a:buClr>
        <a:buFont typeface="+mj-lt"/>
        <a:buAutoNum type="alphaLcPeriod"/>
        <a:defRPr sz="1345">
          <a:solidFill>
            <a:schemeClr val="tx1"/>
          </a:solidFill>
          <a:latin typeface="+mn-lt"/>
          <a:ea typeface="+mn-ea"/>
        </a:defRPr>
      </a:lvl7pPr>
      <a:lvl8pPr marL="605102" indent="-201701" algn="l" rtl="0" eaLnBrk="1" fontAlgn="base" hangingPunct="1">
        <a:spcBef>
          <a:spcPct val="0"/>
        </a:spcBef>
        <a:spcAft>
          <a:spcPts val="672"/>
        </a:spcAft>
        <a:buClr>
          <a:schemeClr val="accent1"/>
        </a:buClr>
        <a:buFont typeface="+mj-lt"/>
        <a:buAutoNum type="romanLcPeriod"/>
        <a:defRPr sz="1345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72"/>
        </a:spcAft>
        <a:buClr>
          <a:schemeClr val="tx1"/>
        </a:buClr>
        <a:buFontTx/>
        <a:buNone/>
        <a:defRPr sz="1345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3874">
          <p15:clr>
            <a:srgbClr val="F26B43"/>
          </p15:clr>
        </p15:guide>
        <p15:guide id="4" pos="7778">
          <p15:clr>
            <a:srgbClr val="F26B43"/>
          </p15:clr>
        </p15:guide>
        <p15:guide id="6" orient="horz" pos="4739">
          <p15:clr>
            <a:srgbClr val="F26B43"/>
          </p15:clr>
        </p15:guide>
        <p15:guide id="8" pos="286">
          <p15:clr>
            <a:srgbClr val="F26B43"/>
          </p15:clr>
        </p15:guide>
        <p15:guide id="13" pos="4190">
          <p15:clr>
            <a:srgbClr val="F26B43"/>
          </p15:clr>
        </p15:guide>
        <p15:guide id="14" orient="horz" pos="583">
          <p15:clr>
            <a:srgbClr val="F26B43"/>
          </p15:clr>
        </p15:guide>
        <p15:guide id="15" orient="horz" pos="1111">
          <p15:clr>
            <a:srgbClr val="F26B43"/>
          </p15:clr>
        </p15:guide>
        <p15:guide id="16" pos="2890">
          <p15:clr>
            <a:srgbClr val="F26B43"/>
          </p15:clr>
        </p15:guide>
        <p15:guide id="17" pos="5492">
          <p15:clr>
            <a:srgbClr val="F26B43"/>
          </p15:clr>
        </p15:guide>
        <p15:guide id="18" pos="5174">
          <p15:clr>
            <a:srgbClr val="F26B43"/>
          </p15:clr>
        </p15:guide>
        <p15:guide id="19" pos="257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Heading 1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  <a:p>
            <a:pPr lvl="6"/>
            <a:r>
              <a:rPr lang="en-GB"/>
              <a:t>Seventh level</a:t>
            </a:r>
          </a:p>
          <a:p>
            <a:pPr lvl="7"/>
            <a:r>
              <a:rPr lang="en-GB"/>
              <a:t>Eighth level</a:t>
            </a:r>
          </a:p>
          <a:p>
            <a:pPr lvl="8"/>
            <a:r>
              <a:rPr lang="en-GB"/>
              <a:t>Ninth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1" y="6320502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258181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  <p:sldLayoutId id="2147483824" r:id="rId18"/>
    <p:sldLayoutId id="2147483825" r:id="rId19"/>
    <p:sldLayoutId id="2147483826" r:id="rId20"/>
    <p:sldLayoutId id="2147483827" r:id="rId21"/>
    <p:sldLayoutId id="2147483828" r:id="rId22"/>
    <p:sldLayoutId id="2147483829" r:id="rId23"/>
    <p:sldLayoutId id="2147483830" r:id="rId2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>
            <a:extLst>
              <a:ext uri="{FF2B5EF4-FFF2-40B4-BE49-F238E27FC236}">
                <a16:creationId xmlns:a16="http://schemas.microsoft.com/office/drawing/2014/main" id="{1DDDE481-AAC3-48F8-BD5C-5D233427D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692151"/>
            <a:ext cx="2087563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Subtitle 2">
            <a:extLst>
              <a:ext uri="{FF2B5EF4-FFF2-40B4-BE49-F238E27FC236}">
                <a16:creationId xmlns:a16="http://schemas.microsoft.com/office/drawing/2014/main" id="{95E11508-91BA-4AC9-AF48-47A6C5C590B0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556592" y="3429000"/>
            <a:ext cx="9503398" cy="923330"/>
          </a:xfrm>
        </p:spPr>
        <p:txBody>
          <a:bodyPr/>
          <a:lstStyle/>
          <a:p>
            <a:r>
              <a:rPr lang="en-US" sz="3600" dirty="0">
                <a:latin typeface="Heading"/>
              </a:rPr>
              <a:t>Customer Data Transformation Assessment </a:t>
            </a:r>
          </a:p>
          <a:p>
            <a:r>
              <a:rPr lang="en-US" dirty="0">
                <a:latin typeface="Heading"/>
              </a:rPr>
              <a:t>June 25,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21C204-2C58-4995-AED2-75075CF2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4" y="66260"/>
            <a:ext cx="11329827" cy="147732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Customer Data Transformation Assessment 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sz="2800" dirty="0">
                <a:solidFill>
                  <a:srgbClr val="0070C0"/>
                </a:solidFill>
              </a:rPr>
              <a:t>Agenda</a:t>
            </a:r>
            <a:br>
              <a:rPr lang="en-GB" dirty="0">
                <a:solidFill>
                  <a:srgbClr val="0070C0"/>
                </a:solidFill>
              </a:rPr>
            </a:b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A56830-48EA-4C27-B702-F898902FEBB3}"/>
              </a:ext>
            </a:extLst>
          </p:cNvPr>
          <p:cNvSpPr txBox="1"/>
          <p:nvPr/>
        </p:nvSpPr>
        <p:spPr bwMode="auto">
          <a:xfrm>
            <a:off x="861391" y="1683026"/>
            <a:ext cx="7248939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Project Charter</a:t>
            </a:r>
          </a:p>
          <a:p>
            <a:pPr marL="342900" indent="-34290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kern="0" dirty="0"/>
              <a:t>Organizational chart</a:t>
            </a:r>
          </a:p>
          <a:p>
            <a:pPr marL="342900" indent="-34290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Timeline</a:t>
            </a:r>
          </a:p>
          <a:p>
            <a:pPr marL="342900" indent="-34290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kern="0" dirty="0"/>
              <a:t>Current Status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kern="0" dirty="0"/>
              <a:t>Consulting Business Team</a:t>
            </a:r>
            <a:endParaRPr lang="en-US" sz="2400" b="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F0F39D-91FB-49FA-90DB-E8E32E4C96A2}"/>
              </a:ext>
            </a:extLst>
          </p:cNvPr>
          <p:cNvCxnSpPr/>
          <p:nvPr/>
        </p:nvCxnSpPr>
        <p:spPr bwMode="auto">
          <a:xfrm>
            <a:off x="92764" y="1046921"/>
            <a:ext cx="8746436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72453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21C204-2C58-4995-AED2-75075CF2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4" y="66260"/>
            <a:ext cx="11329827" cy="147732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Customer Data Transformation Assessment 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sz="2800" dirty="0">
                <a:solidFill>
                  <a:srgbClr val="0070C0"/>
                </a:solidFill>
              </a:rPr>
              <a:t>Project Charter</a:t>
            </a:r>
            <a:br>
              <a:rPr lang="en-GB" dirty="0">
                <a:solidFill>
                  <a:srgbClr val="0070C0"/>
                </a:solidFill>
              </a:rPr>
            </a:b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DAA47-8417-495B-8778-9E253AB578AF}"/>
              </a:ext>
            </a:extLst>
          </p:cNvPr>
          <p:cNvSpPr txBox="1"/>
          <p:nvPr/>
        </p:nvSpPr>
        <p:spPr bwMode="auto">
          <a:xfrm>
            <a:off x="227788" y="3320134"/>
            <a:ext cx="5868201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1400" dirty="0">
                <a:solidFill>
                  <a:srgbClr val="0070C0"/>
                </a:solidFill>
              </a:rPr>
              <a:t>The  current state of Customer Data at National Grid poses significant challenges for the company. 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0C0"/>
                </a:solidFill>
              </a:rPr>
              <a:t>Prevents NG from supporting customers at the level they deserve.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0C0"/>
                </a:solidFill>
              </a:rPr>
              <a:t>Necessitates costly manual efforts to deliver daily operational services.​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0C0"/>
                </a:solidFill>
              </a:rPr>
              <a:t>Exposes us to security risks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0C0"/>
                </a:solidFill>
              </a:rPr>
              <a:t>Impacts our ability to support major programs resulting in costly rework</a:t>
            </a:r>
          </a:p>
          <a:p>
            <a:pPr fontAlgn="base"/>
            <a:r>
              <a:rPr lang="en-US" sz="1400" dirty="0">
                <a:solidFill>
                  <a:srgbClr val="0070C0"/>
                </a:solidFill>
              </a:rPr>
              <a:t>​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endParaRPr lang="en-US" sz="1400" b="0" kern="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F076B7-53D7-41F9-85AC-AF39B6DAF202}"/>
              </a:ext>
            </a:extLst>
          </p:cNvPr>
          <p:cNvSpPr/>
          <p:nvPr/>
        </p:nvSpPr>
        <p:spPr>
          <a:xfrm>
            <a:off x="6591869" y="3118070"/>
            <a:ext cx="537233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fontAlgn="base">
              <a:buFont typeface="Courier New" panose="02070309020205020404" pitchFamily="49" charset="0"/>
              <a:buChar char="o"/>
            </a:pPr>
            <a:endParaRPr lang="en-US" sz="1400" dirty="0">
              <a:solidFill>
                <a:srgbClr val="0070C0"/>
              </a:solidFill>
            </a:endParaRPr>
          </a:p>
          <a:p>
            <a:pPr fontAlgn="base"/>
            <a:r>
              <a:rPr lang="en-US" sz="1400" dirty="0">
                <a:solidFill>
                  <a:srgbClr val="0070C0"/>
                </a:solidFill>
              </a:rPr>
              <a:t>Fix data by 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0C0"/>
                </a:solidFill>
              </a:rPr>
              <a:t>Define/operationalize Data governance &amp; Stewardship to support better business outcomes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0C0"/>
                </a:solidFill>
              </a:rPr>
              <a:t>Implement master data solutions to establish/maintain ”single source of truth”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0C0"/>
                </a:solidFill>
              </a:rPr>
              <a:t>Develop strong data tools and capabilities by standardization across business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FDA4A-26D6-4C56-BD18-5864FA4C3390}"/>
              </a:ext>
            </a:extLst>
          </p:cNvPr>
          <p:cNvSpPr txBox="1"/>
          <p:nvPr/>
        </p:nvSpPr>
        <p:spPr bwMode="auto">
          <a:xfrm>
            <a:off x="227790" y="2608652"/>
            <a:ext cx="5472752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2000" b="1" kern="0" dirty="0">
                <a:solidFill>
                  <a:srgbClr val="0070C0"/>
                </a:solidFill>
                <a:latin typeface="+mn-lt"/>
                <a:ea typeface="+mn-ea"/>
              </a:rPr>
              <a:t>Challenges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BDD178-B99E-4109-B6F0-1AD14B166772}"/>
              </a:ext>
            </a:extLst>
          </p:cNvPr>
          <p:cNvSpPr txBox="1"/>
          <p:nvPr/>
        </p:nvSpPr>
        <p:spPr bwMode="auto">
          <a:xfrm>
            <a:off x="6591870" y="2605860"/>
            <a:ext cx="5472752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2000" b="1" kern="0" dirty="0">
                <a:solidFill>
                  <a:srgbClr val="0070C0"/>
                </a:solidFill>
                <a:latin typeface="+mn-lt"/>
                <a:ea typeface="+mn-ea"/>
              </a:rPr>
              <a:t>Opportunities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006AF37-21B4-46B3-8940-373C8EA4525E}"/>
              </a:ext>
            </a:extLst>
          </p:cNvPr>
          <p:cNvSpPr/>
          <p:nvPr/>
        </p:nvSpPr>
        <p:spPr bwMode="auto">
          <a:xfrm>
            <a:off x="92764" y="1944823"/>
            <a:ext cx="11834829" cy="454197"/>
          </a:xfrm>
          <a:prstGeom prst="roundRect">
            <a:avLst/>
          </a:prstGeom>
          <a:solidFill>
            <a:srgbClr val="00206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b="1" kern="0" dirty="0">
                <a:solidFill>
                  <a:schemeClr val="bg1"/>
                </a:solidFill>
              </a:rPr>
              <a:t>Establish a minimal viable customer data domain remediation transformation roadmap and ROM Cost</a:t>
            </a:r>
          </a:p>
          <a:p>
            <a:pPr algn="ctr">
              <a:spcAft>
                <a:spcPts val="450"/>
              </a:spcAft>
            </a:pPr>
            <a:endParaRPr lang="en-US" sz="1600" b="1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A8AE13-0E52-48B6-8AA0-322D8AE817D3}"/>
              </a:ext>
            </a:extLst>
          </p:cNvPr>
          <p:cNvSpPr/>
          <p:nvPr/>
        </p:nvSpPr>
        <p:spPr>
          <a:xfrm>
            <a:off x="4702432" y="1561569"/>
            <a:ext cx="280237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2400" b="1" kern="0" dirty="0">
                <a:solidFill>
                  <a:srgbClr val="0070C0"/>
                </a:solidFill>
              </a:rPr>
              <a:t>Goal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D60876-5B81-4169-A468-7B60D34099A3}"/>
              </a:ext>
            </a:extLst>
          </p:cNvPr>
          <p:cNvCxnSpPr>
            <a:cxnSpLocks/>
          </p:cNvCxnSpPr>
          <p:nvPr/>
        </p:nvCxnSpPr>
        <p:spPr bwMode="auto">
          <a:xfrm>
            <a:off x="6259765" y="2975192"/>
            <a:ext cx="0" cy="18662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148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FF06337-9EF8-47D5-99CA-31B6AB6170D6}"/>
              </a:ext>
            </a:extLst>
          </p:cNvPr>
          <p:cNvSpPr/>
          <p:nvPr/>
        </p:nvSpPr>
        <p:spPr>
          <a:xfrm>
            <a:off x="3057100" y="5378904"/>
            <a:ext cx="702859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0C0"/>
                </a:solidFill>
              </a:rPr>
              <a:t>Assess and expand current state materials, challenges, and gaps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0C0"/>
                </a:solidFill>
              </a:rPr>
              <a:t>Design high- level customer data domain future state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0C0"/>
                </a:solidFill>
              </a:rPr>
              <a:t>Develop a data remediation blueprint to produce a minimal viable High level logical model, scoping of effort and ROM cost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B9214F-582F-4E51-829E-9B81E483F322}"/>
              </a:ext>
            </a:extLst>
          </p:cNvPr>
          <p:cNvSpPr txBox="1"/>
          <p:nvPr/>
        </p:nvSpPr>
        <p:spPr bwMode="auto">
          <a:xfrm>
            <a:off x="4879857" y="4970568"/>
            <a:ext cx="2802370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2000" b="1" kern="0" dirty="0">
                <a:solidFill>
                  <a:srgbClr val="0070C0"/>
                </a:solidFill>
                <a:latin typeface="+mn-lt"/>
                <a:ea typeface="+mn-ea"/>
              </a:rPr>
              <a:t>Objectives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3BE2DA-1F1F-4600-9C2F-C62963829EC6}"/>
              </a:ext>
            </a:extLst>
          </p:cNvPr>
          <p:cNvCxnSpPr/>
          <p:nvPr/>
        </p:nvCxnSpPr>
        <p:spPr bwMode="auto">
          <a:xfrm>
            <a:off x="92764" y="1046921"/>
            <a:ext cx="8746436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380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21C204-2C58-4995-AED2-75075CF2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97" y="68803"/>
            <a:ext cx="11329827" cy="57451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Customer Data Transformation Assessment 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sz="2800" dirty="0">
                <a:solidFill>
                  <a:srgbClr val="0070C0"/>
                </a:solidFill>
              </a:rPr>
              <a:t>Project Organizational chart</a:t>
            </a:r>
            <a:br>
              <a:rPr lang="en-GB" dirty="0">
                <a:solidFill>
                  <a:srgbClr val="0070C0"/>
                </a:solidFill>
              </a:rPr>
            </a:b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3EAD44FB-0FAB-4E47-A874-3B1AC1DC7437}"/>
              </a:ext>
            </a:extLst>
          </p:cNvPr>
          <p:cNvSpPr/>
          <p:nvPr/>
        </p:nvSpPr>
        <p:spPr bwMode="auto">
          <a:xfrm>
            <a:off x="1131034" y="4311051"/>
            <a:ext cx="1332000" cy="432000"/>
          </a:xfrm>
          <a:prstGeom prst="rect">
            <a:avLst/>
          </a:prstGeom>
          <a:solidFill>
            <a:srgbClr val="008E87"/>
          </a:solidFill>
          <a:ln w="28575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Mike DeMatteo</a:t>
            </a:r>
            <a:b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</a:br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Customer Business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B7CFA9C1-864D-4208-A1B4-2873D9089022}"/>
              </a:ext>
            </a:extLst>
          </p:cNvPr>
          <p:cNvSpPr/>
          <p:nvPr/>
        </p:nvSpPr>
        <p:spPr bwMode="auto">
          <a:xfrm>
            <a:off x="5397758" y="1278133"/>
            <a:ext cx="1332000" cy="53265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thinThick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GB" sz="1000" b="1" kern="0" dirty="0">
                <a:solidFill>
                  <a:srgbClr val="55555A">
                    <a:lumMod val="75000"/>
                  </a:srgbClr>
                </a:solidFill>
                <a:cs typeface="Arial"/>
              </a:rPr>
              <a:t>Gregg Knight &amp; </a:t>
            </a:r>
          </a:p>
          <a:p>
            <a:pPr lvl="0" algn="ctr">
              <a:defRPr/>
            </a:pPr>
            <a:r>
              <a:rPr lang="en-GB" sz="1000" b="1" kern="0" dirty="0">
                <a:solidFill>
                  <a:srgbClr val="55555A">
                    <a:lumMod val="75000"/>
                  </a:srgbClr>
                </a:solidFill>
                <a:cs typeface="Arial"/>
              </a:rPr>
              <a:t>Andi </a:t>
            </a:r>
            <a:r>
              <a:rPr kumimoji="0" lang="en-GB" sz="1000" b="1" i="0" u="none" strike="noStrike" kern="0" cap="none" spc="0" normalizeH="0" baseline="0" noProof="0" dirty="0" err="1">
                <a:ln>
                  <a:noFill/>
                </a:ln>
                <a:solidFill>
                  <a:srgbClr val="55555A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Karaboutis</a:t>
            </a:r>
            <a:b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55555A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</a:br>
            <a:r>
              <a:rPr kumimoji="0" lang="en-GB" sz="1000" i="0" u="none" strike="noStrike" kern="0" cap="none" spc="0" normalizeH="0" baseline="0" noProof="0" dirty="0">
                <a:ln>
                  <a:noFill/>
                </a:ln>
                <a:solidFill>
                  <a:srgbClr val="55555A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Exec Sponsors</a:t>
            </a:r>
          </a:p>
        </p:txBody>
      </p:sp>
      <p:cxnSp>
        <p:nvCxnSpPr>
          <p:cNvPr id="195" name="Elbow Connector 390">
            <a:extLst>
              <a:ext uri="{FF2B5EF4-FFF2-40B4-BE49-F238E27FC236}">
                <a16:creationId xmlns:a16="http://schemas.microsoft.com/office/drawing/2014/main" id="{7B162DAC-125B-4FB3-84BD-B3D72E9814B3}"/>
              </a:ext>
            </a:extLst>
          </p:cNvPr>
          <p:cNvCxnSpPr>
            <a:cxnSpLocks/>
            <a:stCxn id="322" idx="0"/>
            <a:endCxn id="93" idx="2"/>
          </p:cNvCxnSpPr>
          <p:nvPr/>
        </p:nvCxnSpPr>
        <p:spPr bwMode="auto">
          <a:xfrm rot="5400000" flipH="1" flipV="1">
            <a:off x="1735268" y="4246077"/>
            <a:ext cx="126740" cy="3208"/>
          </a:xfrm>
          <a:prstGeom prst="bentConnector3">
            <a:avLst>
              <a:gd name="adj1" fmla="val 50000"/>
            </a:avLst>
          </a:prstGeom>
          <a:solidFill>
            <a:srgbClr val="00148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6590FB0-AAB4-44F4-879B-63675C868786}"/>
              </a:ext>
            </a:extLst>
          </p:cNvPr>
          <p:cNvSpPr/>
          <p:nvPr/>
        </p:nvSpPr>
        <p:spPr bwMode="auto">
          <a:xfrm>
            <a:off x="2843844" y="3575377"/>
            <a:ext cx="1466011" cy="432001"/>
          </a:xfrm>
          <a:prstGeom prst="rect">
            <a:avLst/>
          </a:prstGeom>
          <a:solidFill>
            <a:srgbClr val="008E87"/>
          </a:solidFill>
          <a:ln w="28575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Niraja (</a:t>
            </a:r>
            <a:r>
              <a:rPr kumimoji="0" lang="en-GB" sz="1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Neeru</a:t>
            </a: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) Somiah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IT Project Lead</a:t>
            </a: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cxnSp>
        <p:nvCxnSpPr>
          <p:cNvPr id="103" name="Straight Connector 102"/>
          <p:cNvCxnSpPr>
            <a:cxnSpLocks/>
          </p:cNvCxnSpPr>
          <p:nvPr/>
        </p:nvCxnSpPr>
        <p:spPr bwMode="auto">
          <a:xfrm>
            <a:off x="2491564" y="4696099"/>
            <a:ext cx="311346" cy="0"/>
          </a:xfrm>
          <a:prstGeom prst="line">
            <a:avLst/>
          </a:prstGeom>
          <a:solidFill>
            <a:srgbClr val="00148C"/>
          </a:solidFill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B3FC582-8028-41A1-A7DC-2EE07172E730}"/>
              </a:ext>
            </a:extLst>
          </p:cNvPr>
          <p:cNvGrpSpPr/>
          <p:nvPr/>
        </p:nvGrpSpPr>
        <p:grpSpPr>
          <a:xfrm>
            <a:off x="9011478" y="302491"/>
            <a:ext cx="1707010" cy="466326"/>
            <a:chOff x="8227447" y="333761"/>
            <a:chExt cx="1830974" cy="426325"/>
          </a:xfrm>
        </p:grpSpPr>
        <p:sp>
          <p:nvSpPr>
            <p:cNvPr id="126" name="Rounded Rectangle 181">
              <a:extLst>
                <a:ext uri="{FF2B5EF4-FFF2-40B4-BE49-F238E27FC236}">
                  <a16:creationId xmlns:a16="http://schemas.microsoft.com/office/drawing/2014/main" id="{46FDF82F-6750-4123-ABD8-B9A9290D161F}"/>
                </a:ext>
              </a:extLst>
            </p:cNvPr>
            <p:cNvSpPr/>
            <p:nvPr/>
          </p:nvSpPr>
          <p:spPr bwMode="auto">
            <a:xfrm>
              <a:off x="8227447" y="578990"/>
              <a:ext cx="571500" cy="176313"/>
            </a:xfrm>
            <a:prstGeom prst="round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1" i="0" u="none" strike="noStrike" kern="0" cap="none" spc="0" normalizeH="0" baseline="0" noProof="0">
                <a:ln>
                  <a:noFill/>
                </a:ln>
                <a:solidFill>
                  <a:srgbClr val="0079C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128" name="Rounded Rectangle 182">
              <a:extLst>
                <a:ext uri="{FF2B5EF4-FFF2-40B4-BE49-F238E27FC236}">
                  <a16:creationId xmlns:a16="http://schemas.microsoft.com/office/drawing/2014/main" id="{764E6088-1CDA-41AD-A940-A4B60D5D1ECC}"/>
                </a:ext>
              </a:extLst>
            </p:cNvPr>
            <p:cNvSpPr/>
            <p:nvPr/>
          </p:nvSpPr>
          <p:spPr bwMode="auto">
            <a:xfrm>
              <a:off x="8227447" y="333761"/>
              <a:ext cx="571500" cy="176313"/>
            </a:xfrm>
            <a:prstGeom prst="roundRect">
              <a:avLst/>
            </a:prstGeom>
            <a:solidFill>
              <a:srgbClr val="00BEB4">
                <a:lumMod val="7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1" i="0" u="none" strike="noStrike" kern="0" cap="none" spc="0" normalizeH="0" baseline="0" noProof="0">
                <a:ln>
                  <a:noFill/>
                </a:ln>
                <a:solidFill>
                  <a:srgbClr val="0079C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134" name="Rounded Rectangle 185">
              <a:extLst>
                <a:ext uri="{FF2B5EF4-FFF2-40B4-BE49-F238E27FC236}">
                  <a16:creationId xmlns:a16="http://schemas.microsoft.com/office/drawing/2014/main" id="{E57DD524-C94D-4CE0-A72D-C3229ACD0FCB}"/>
                </a:ext>
              </a:extLst>
            </p:cNvPr>
            <p:cNvSpPr/>
            <p:nvPr/>
          </p:nvSpPr>
          <p:spPr bwMode="auto">
            <a:xfrm>
              <a:off x="8906421" y="583773"/>
              <a:ext cx="1152000" cy="176313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kern="0" dirty="0">
                  <a:solidFill>
                    <a:prstClr val="white">
                      <a:lumMod val="50000"/>
                    </a:prstClr>
                  </a:solidFill>
                  <a:latin typeface="Arial"/>
                  <a:ea typeface="ＭＳ Ｐゴシック"/>
                </a:rPr>
                <a:t>Partner </a:t>
              </a: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</p:grpSp>
      <p:sp>
        <p:nvSpPr>
          <p:cNvPr id="140" name="Rounded Rectangle 183">
            <a:extLst>
              <a:ext uri="{FF2B5EF4-FFF2-40B4-BE49-F238E27FC236}">
                <a16:creationId xmlns:a16="http://schemas.microsoft.com/office/drawing/2014/main" id="{1A62F408-103B-4E6C-BC10-A1D63D91FB0C}"/>
              </a:ext>
            </a:extLst>
          </p:cNvPr>
          <p:cNvSpPr/>
          <p:nvPr/>
        </p:nvSpPr>
        <p:spPr bwMode="auto">
          <a:xfrm>
            <a:off x="10557303" y="295007"/>
            <a:ext cx="532807" cy="192856"/>
          </a:xfrm>
          <a:prstGeom prst="roundRect">
            <a:avLst/>
          </a:prstGeom>
          <a:solidFill>
            <a:srgbClr val="00148C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1" i="0" u="none" strike="noStrike" kern="0" cap="none" spc="0" normalizeH="0" baseline="0" noProof="0">
              <a:ln>
                <a:noFill/>
              </a:ln>
              <a:solidFill>
                <a:srgbClr val="0079C1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42" name="Rounded Rectangle 186">
            <a:extLst>
              <a:ext uri="{FF2B5EF4-FFF2-40B4-BE49-F238E27FC236}">
                <a16:creationId xmlns:a16="http://schemas.microsoft.com/office/drawing/2014/main" id="{8764C4AF-3CC9-4E76-933F-1036C1A7E49C}"/>
              </a:ext>
            </a:extLst>
          </p:cNvPr>
          <p:cNvSpPr/>
          <p:nvPr/>
        </p:nvSpPr>
        <p:spPr bwMode="auto">
          <a:xfrm>
            <a:off x="11174094" y="295007"/>
            <a:ext cx="1074005" cy="19285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Snr. Leadership Team</a:t>
            </a:r>
          </a:p>
        </p:txBody>
      </p:sp>
      <p:sp>
        <p:nvSpPr>
          <p:cNvPr id="144" name="Rounded Rectangle 185">
            <a:extLst>
              <a:ext uri="{FF2B5EF4-FFF2-40B4-BE49-F238E27FC236}">
                <a16:creationId xmlns:a16="http://schemas.microsoft.com/office/drawing/2014/main" id="{0EA85E93-9AFB-4248-9014-199B40FA9523}"/>
              </a:ext>
            </a:extLst>
          </p:cNvPr>
          <p:cNvSpPr/>
          <p:nvPr/>
        </p:nvSpPr>
        <p:spPr bwMode="auto">
          <a:xfrm>
            <a:off x="8996782" y="33273"/>
            <a:ext cx="1074005" cy="19285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KEY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04BBB1A-0BF8-4969-8A80-F4C705AE07B9}"/>
              </a:ext>
            </a:extLst>
          </p:cNvPr>
          <p:cNvSpPr/>
          <p:nvPr/>
        </p:nvSpPr>
        <p:spPr bwMode="auto">
          <a:xfrm>
            <a:off x="1134242" y="3585095"/>
            <a:ext cx="1332000" cy="599216"/>
          </a:xfrm>
          <a:prstGeom prst="rect">
            <a:avLst/>
          </a:prstGeom>
          <a:solidFill>
            <a:srgbClr val="008E87"/>
          </a:solidFill>
          <a:ln w="28575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Vishal Patel</a:t>
            </a:r>
            <a:b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</a:br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Customer Business Project Lead 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1B205125-EFC9-4FFA-9BA7-8D698D088002}"/>
              </a:ext>
            </a:extLst>
          </p:cNvPr>
          <p:cNvSpPr/>
          <p:nvPr/>
        </p:nvSpPr>
        <p:spPr bwMode="auto">
          <a:xfrm>
            <a:off x="6374552" y="3574646"/>
            <a:ext cx="1332000" cy="432000"/>
          </a:xfrm>
          <a:prstGeom prst="rect">
            <a:avLst/>
          </a:prstGeom>
          <a:solidFill>
            <a:srgbClr val="00BEB4">
              <a:lumMod val="75000"/>
            </a:srgbClr>
          </a:solidFill>
          <a:ln w="12700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GB" sz="1000" b="1" kern="0" dirty="0">
                <a:solidFill>
                  <a:srgbClr val="FFFFFF"/>
                </a:solidFill>
                <a:cs typeface="Arial"/>
              </a:rPr>
              <a:t>Nishit Ajwaliya  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+mn-lt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Data Architecture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+mn-lt"/>
              <a:cs typeface="Arial"/>
            </a:endParaRP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1B205125-EFC9-4FFA-9BA7-8D698D088002}"/>
              </a:ext>
            </a:extLst>
          </p:cNvPr>
          <p:cNvSpPr/>
          <p:nvPr/>
        </p:nvSpPr>
        <p:spPr bwMode="auto">
          <a:xfrm>
            <a:off x="9544553" y="3628229"/>
            <a:ext cx="1332000" cy="432000"/>
          </a:xfrm>
          <a:prstGeom prst="rect">
            <a:avLst/>
          </a:prstGeom>
          <a:solidFill>
            <a:srgbClr val="00BEB4">
              <a:lumMod val="75000"/>
            </a:srgbClr>
          </a:solidFill>
          <a:ln w="12700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000" b="1" kern="0" dirty="0">
                <a:solidFill>
                  <a:srgbClr val="FFFFFF"/>
                </a:solidFill>
                <a:cs typeface="Arial"/>
              </a:rPr>
              <a:t>Bharat Tripathi </a:t>
            </a:r>
            <a:br>
              <a:rPr lang="en-US" sz="1000" b="1" kern="0" dirty="0">
                <a:solidFill>
                  <a:srgbClr val="FFFFFF"/>
                </a:solidFill>
                <a:cs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Data Engineering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C0BF03-2D75-4E8F-B1C0-E406F1011E8E}"/>
              </a:ext>
            </a:extLst>
          </p:cNvPr>
          <p:cNvSpPr/>
          <p:nvPr/>
        </p:nvSpPr>
        <p:spPr bwMode="auto">
          <a:xfrm>
            <a:off x="4617123" y="3595810"/>
            <a:ext cx="1332000" cy="432000"/>
          </a:xfrm>
          <a:prstGeom prst="rect">
            <a:avLst/>
          </a:prstGeom>
          <a:solidFill>
            <a:srgbClr val="00BEB4">
              <a:lumMod val="75000"/>
            </a:srgbClr>
          </a:solidFill>
          <a:ln w="12700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000" b="1" kern="0" dirty="0">
                <a:solidFill>
                  <a:srgbClr val="FFFFFF"/>
                </a:solidFill>
                <a:cs typeface="Arial"/>
              </a:rPr>
              <a:t>Dan Senter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+mn-lt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Data </a:t>
            </a:r>
            <a:r>
              <a:rPr lang="en-US" sz="900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Governance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+mn-lt"/>
              <a:cs typeface="Arial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C0BF75-9B99-481D-B8D1-DD0FC9370A31}"/>
              </a:ext>
            </a:extLst>
          </p:cNvPr>
          <p:cNvSpPr/>
          <p:nvPr/>
        </p:nvSpPr>
        <p:spPr bwMode="auto">
          <a:xfrm>
            <a:off x="5264001" y="2336642"/>
            <a:ext cx="1608732" cy="654390"/>
          </a:xfrm>
          <a:prstGeom prst="rect">
            <a:avLst/>
          </a:prstGeom>
          <a:solidFill>
            <a:srgbClr val="00148C"/>
          </a:solidFill>
          <a:ln w="28575" cap="flat" cmpd="thinThick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b="1" kern="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Charles </a:t>
            </a:r>
            <a:r>
              <a:rPr lang="en-GB" sz="1000" b="1" kern="0" dirty="0" err="1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Zentay</a:t>
            </a:r>
            <a:r>
              <a:rPr lang="en-GB" sz="1000" b="1" kern="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/Orla Daly </a:t>
            </a:r>
          </a:p>
          <a:p>
            <a:pPr algn="ctr"/>
            <a:r>
              <a:rPr lang="en-GB" sz="1000" b="1" kern="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Data Assessment Sponsors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05332F-D8D3-49AD-B193-9D6FFD000578}"/>
              </a:ext>
            </a:extLst>
          </p:cNvPr>
          <p:cNvSpPr/>
          <p:nvPr/>
        </p:nvSpPr>
        <p:spPr bwMode="auto">
          <a:xfrm>
            <a:off x="7888554" y="3555116"/>
            <a:ext cx="1332000" cy="432000"/>
          </a:xfrm>
          <a:prstGeom prst="rect">
            <a:avLst/>
          </a:prstGeom>
          <a:solidFill>
            <a:srgbClr val="00BEB4">
              <a:lumMod val="75000"/>
            </a:srgbClr>
          </a:solidFill>
          <a:ln w="12700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000" b="1" kern="0" dirty="0">
                <a:solidFill>
                  <a:srgbClr val="FFFFFF"/>
                </a:solidFill>
                <a:cs typeface="Arial"/>
              </a:rPr>
              <a:t>Joe Clinchot </a:t>
            </a:r>
            <a:br>
              <a:rPr lang="en-US" sz="1000" b="1" kern="0" dirty="0">
                <a:solidFill>
                  <a:srgbClr val="FFFFFF"/>
                </a:solidFill>
                <a:cs typeface="Arial"/>
              </a:rPr>
            </a:br>
            <a:r>
              <a:rPr lang="en-US" sz="1000" kern="0" dirty="0">
                <a:solidFill>
                  <a:srgbClr val="FFFFFF"/>
                </a:solidFill>
                <a:cs typeface="Arial"/>
              </a:rPr>
              <a:t>Enterprise Architecture</a:t>
            </a:r>
            <a:endParaRPr kumimoji="0" lang="en-US" sz="9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5C30F2-E501-42B9-830D-AC2984FD404D}"/>
              </a:ext>
            </a:extLst>
          </p:cNvPr>
          <p:cNvSpPr/>
          <p:nvPr/>
        </p:nvSpPr>
        <p:spPr bwMode="auto">
          <a:xfrm>
            <a:off x="893037" y="3326292"/>
            <a:ext cx="10450824" cy="2955748"/>
          </a:xfrm>
          <a:prstGeom prst="rect">
            <a:avLst/>
          </a:prstGeom>
          <a:noFill/>
          <a:ln w="9525" cap="flat" cmpd="sng" algn="ctr">
            <a:solidFill>
              <a:srgbClr val="FAD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1EFAB1-8F62-489D-A612-2714C2421203}"/>
              </a:ext>
            </a:extLst>
          </p:cNvPr>
          <p:cNvSpPr/>
          <p:nvPr/>
        </p:nvSpPr>
        <p:spPr bwMode="auto">
          <a:xfrm>
            <a:off x="9529889" y="4184311"/>
            <a:ext cx="1332000" cy="522700"/>
          </a:xfrm>
          <a:prstGeom prst="rect">
            <a:avLst/>
          </a:prstGeom>
          <a:solidFill>
            <a:srgbClr val="C800A1"/>
          </a:solidFill>
          <a:ln w="28575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Rob Robinson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  <a:sym typeface="Pontano Sans"/>
              </a:rPr>
              <a:t>Utility domain consultant</a:t>
            </a:r>
            <a:endParaRPr lang="en-CA" sz="900" dirty="0">
              <a:solidFill>
                <a:schemeClr val="lt1"/>
              </a:solidFill>
              <a:sym typeface="Pontano San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FE2962-A701-4F21-97F5-9A6296C69B4F}"/>
              </a:ext>
            </a:extLst>
          </p:cNvPr>
          <p:cNvSpPr/>
          <p:nvPr/>
        </p:nvSpPr>
        <p:spPr bwMode="auto">
          <a:xfrm>
            <a:off x="4647070" y="5173857"/>
            <a:ext cx="1332000" cy="432000"/>
          </a:xfrm>
          <a:prstGeom prst="rect">
            <a:avLst/>
          </a:prstGeom>
          <a:solidFill>
            <a:srgbClr val="C800A1"/>
          </a:solidFill>
          <a:ln w="12700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000" b="1" kern="0" dirty="0">
                <a:solidFill>
                  <a:srgbClr val="FFFFFF"/>
                </a:solidFill>
                <a:cs typeface="Arial"/>
              </a:rPr>
              <a:t>Robert Griswold</a:t>
            </a:r>
          </a:p>
          <a:p>
            <a:pPr lvl="0" algn="ctr"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Data strategy Lead/Arch Lead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28F8AC-9EF5-49EC-88BE-25A1BAE991AE}"/>
              </a:ext>
            </a:extLst>
          </p:cNvPr>
          <p:cNvSpPr/>
          <p:nvPr/>
        </p:nvSpPr>
        <p:spPr bwMode="auto">
          <a:xfrm>
            <a:off x="6374552" y="4142173"/>
            <a:ext cx="1332000" cy="432000"/>
          </a:xfrm>
          <a:prstGeom prst="rect">
            <a:avLst/>
          </a:prstGeom>
          <a:solidFill>
            <a:srgbClr val="C800A1"/>
          </a:solidFill>
          <a:ln w="12700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Maryam </a:t>
            </a:r>
            <a:r>
              <a:rPr kumimoji="0" lang="en-GB" sz="1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Moshrefi</a:t>
            </a:r>
            <a:endParaRPr kumimoji="0" lang="en-GB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Data/MDM analyst</a:t>
            </a: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FB5218-E2DE-44A8-BAAF-9EE796B7D454}"/>
              </a:ext>
            </a:extLst>
          </p:cNvPr>
          <p:cNvSpPr/>
          <p:nvPr/>
        </p:nvSpPr>
        <p:spPr bwMode="auto">
          <a:xfrm>
            <a:off x="6364129" y="4691567"/>
            <a:ext cx="1342423" cy="432000"/>
          </a:xfrm>
          <a:prstGeom prst="rect">
            <a:avLst/>
          </a:prstGeom>
          <a:solidFill>
            <a:srgbClr val="C800A1"/>
          </a:solidFill>
          <a:ln w="28575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Morgan Reynolds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Technology strategy analyst</a:t>
            </a: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4486D8-22A7-4620-A25D-845EBABC3C76}"/>
              </a:ext>
            </a:extLst>
          </p:cNvPr>
          <p:cNvSpPr/>
          <p:nvPr/>
        </p:nvSpPr>
        <p:spPr bwMode="auto">
          <a:xfrm>
            <a:off x="4617123" y="4094070"/>
            <a:ext cx="1332000" cy="432000"/>
          </a:xfrm>
          <a:prstGeom prst="rect">
            <a:avLst/>
          </a:prstGeom>
          <a:solidFill>
            <a:srgbClr val="00BEB4">
              <a:lumMod val="75000"/>
            </a:srgbClr>
          </a:solidFill>
          <a:ln w="12700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b="1" kern="0" dirty="0">
                <a:solidFill>
                  <a:srgbClr val="FFFFFF"/>
                </a:solidFill>
                <a:cs typeface="Arial"/>
              </a:rPr>
              <a:t>John </a:t>
            </a:r>
            <a:r>
              <a:rPr lang="en-GB" sz="1000" b="1" kern="0" dirty="0" err="1">
                <a:solidFill>
                  <a:srgbClr val="FFFFFF"/>
                </a:solidFill>
                <a:cs typeface="Arial"/>
              </a:rPr>
              <a:t>Followell</a:t>
            </a:r>
            <a:endParaRPr lang="en-GB" sz="1000" b="1" kern="0" dirty="0">
              <a:solidFill>
                <a:srgbClr val="FFFFFF"/>
              </a:solidFill>
              <a:cs typeface="Arial"/>
            </a:endParaRPr>
          </a:p>
          <a:p>
            <a:pPr algn="ctr"/>
            <a:r>
              <a:rPr lang="en-GB" sz="1000" b="1" kern="0" dirty="0">
                <a:solidFill>
                  <a:srgbClr val="FFFFFF"/>
                </a:solidFill>
                <a:cs typeface="Arial"/>
              </a:rPr>
              <a:t>Data Governance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77562B8-DA6C-472B-9AFD-96925F02226B}"/>
              </a:ext>
            </a:extLst>
          </p:cNvPr>
          <p:cNvSpPr/>
          <p:nvPr/>
        </p:nvSpPr>
        <p:spPr bwMode="auto">
          <a:xfrm>
            <a:off x="988802" y="3419056"/>
            <a:ext cx="1581226" cy="270274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4" tIns="45718" rIns="91434" bIns="4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450"/>
              </a:spcAft>
            </a:pPr>
            <a:endParaRPr lang="en-US" dirty="0" err="1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A2193F-2906-48D3-9295-F05AD451B3CD}"/>
              </a:ext>
            </a:extLst>
          </p:cNvPr>
          <p:cNvCxnSpPr>
            <a:cxnSpLocks/>
          </p:cNvCxnSpPr>
          <p:nvPr/>
        </p:nvCxnSpPr>
        <p:spPr bwMode="auto">
          <a:xfrm>
            <a:off x="6064974" y="2991032"/>
            <a:ext cx="0" cy="375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E0AA223-39FB-4683-AE85-5009E1D7001E}"/>
              </a:ext>
            </a:extLst>
          </p:cNvPr>
          <p:cNvSpPr/>
          <p:nvPr/>
        </p:nvSpPr>
        <p:spPr bwMode="auto">
          <a:xfrm>
            <a:off x="4493665" y="3506741"/>
            <a:ext cx="1580869" cy="231901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1456516-14DD-4FCB-A731-2D40C1734745}"/>
              </a:ext>
            </a:extLst>
          </p:cNvPr>
          <p:cNvSpPr/>
          <p:nvPr/>
        </p:nvSpPr>
        <p:spPr bwMode="auto">
          <a:xfrm>
            <a:off x="6204933" y="3454120"/>
            <a:ext cx="3143794" cy="185021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4E589B9-71E3-4E72-9111-07E99D87CAFC}"/>
              </a:ext>
            </a:extLst>
          </p:cNvPr>
          <p:cNvSpPr/>
          <p:nvPr/>
        </p:nvSpPr>
        <p:spPr bwMode="auto">
          <a:xfrm>
            <a:off x="9469893" y="3461001"/>
            <a:ext cx="1485064" cy="254272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FB5F84-CABE-4DB7-B9EC-735A22768774}"/>
              </a:ext>
            </a:extLst>
          </p:cNvPr>
          <p:cNvCxnSpPr>
            <a:cxnSpLocks/>
            <a:endCxn id="42" idx="0"/>
          </p:cNvCxnSpPr>
          <p:nvPr/>
        </p:nvCxnSpPr>
        <p:spPr bwMode="auto">
          <a:xfrm>
            <a:off x="6063758" y="1837291"/>
            <a:ext cx="4609" cy="4993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A0F7BE1-F1AF-4A51-A5AD-4BF828C813E7}"/>
              </a:ext>
            </a:extLst>
          </p:cNvPr>
          <p:cNvSpPr/>
          <p:nvPr/>
        </p:nvSpPr>
        <p:spPr bwMode="auto">
          <a:xfrm>
            <a:off x="1131034" y="4882366"/>
            <a:ext cx="1332000" cy="432000"/>
          </a:xfrm>
          <a:prstGeom prst="rect">
            <a:avLst/>
          </a:prstGeom>
          <a:solidFill>
            <a:srgbClr val="008E87"/>
          </a:solidFill>
          <a:ln w="28575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Susan Sawchuk</a:t>
            </a:r>
            <a:b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</a:br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Customer Business</a:t>
            </a:r>
          </a:p>
        </p:txBody>
      </p:sp>
      <p:sp>
        <p:nvSpPr>
          <p:cNvPr id="56" name="Rounded Rectangle 185">
            <a:extLst>
              <a:ext uri="{FF2B5EF4-FFF2-40B4-BE49-F238E27FC236}">
                <a16:creationId xmlns:a16="http://schemas.microsoft.com/office/drawing/2014/main" id="{C797ECC1-CDF6-41BE-BCBF-C342AE92EBC4}"/>
              </a:ext>
            </a:extLst>
          </p:cNvPr>
          <p:cNvSpPr/>
          <p:nvPr/>
        </p:nvSpPr>
        <p:spPr bwMode="auto">
          <a:xfrm>
            <a:off x="9651110" y="307341"/>
            <a:ext cx="1074005" cy="19285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2B06DA-42D7-47CC-B57B-3AD0A34D5D4E}"/>
              </a:ext>
            </a:extLst>
          </p:cNvPr>
          <p:cNvSpPr/>
          <p:nvPr/>
        </p:nvSpPr>
        <p:spPr bwMode="auto">
          <a:xfrm>
            <a:off x="2736650" y="3392552"/>
            <a:ext cx="8444170" cy="27292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260C03-90F9-4A60-BF8A-D6E91F9ACEA5}"/>
              </a:ext>
            </a:extLst>
          </p:cNvPr>
          <p:cNvSpPr/>
          <p:nvPr/>
        </p:nvSpPr>
        <p:spPr bwMode="auto">
          <a:xfrm>
            <a:off x="4617123" y="4596616"/>
            <a:ext cx="1332000" cy="432000"/>
          </a:xfrm>
          <a:prstGeom prst="rect">
            <a:avLst/>
          </a:prstGeom>
          <a:solidFill>
            <a:srgbClr val="00BEB4">
              <a:lumMod val="75000"/>
            </a:srgbClr>
          </a:solidFill>
          <a:ln w="12700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b="1" kern="0" dirty="0">
                <a:solidFill>
                  <a:srgbClr val="FFFFFF"/>
                </a:solidFill>
                <a:cs typeface="Arial"/>
              </a:rPr>
              <a:t>Marissa Wilson</a:t>
            </a:r>
          </a:p>
          <a:p>
            <a:pPr algn="ctr"/>
            <a:r>
              <a:rPr lang="en-GB" sz="1000" b="1" kern="0" dirty="0">
                <a:solidFill>
                  <a:srgbClr val="FFFFFF"/>
                </a:solidFill>
                <a:cs typeface="Arial"/>
              </a:rPr>
              <a:t>Data Governance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CE074E-C11B-48DE-A952-2D39F1A47646}"/>
              </a:ext>
            </a:extLst>
          </p:cNvPr>
          <p:cNvSpPr/>
          <p:nvPr/>
        </p:nvSpPr>
        <p:spPr bwMode="auto">
          <a:xfrm>
            <a:off x="7883342" y="4138902"/>
            <a:ext cx="1342423" cy="432000"/>
          </a:xfrm>
          <a:prstGeom prst="rect">
            <a:avLst/>
          </a:prstGeom>
          <a:solidFill>
            <a:srgbClr val="C800A1"/>
          </a:solidFill>
          <a:ln w="28575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Mike </a:t>
            </a:r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R</a:t>
            </a:r>
            <a:r>
              <a:rPr kumimoji="0" lang="en-GB" sz="1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ussell</a:t>
            </a:r>
            <a:endParaRPr kumimoji="0" lang="en-GB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Information solution Architect</a:t>
            </a: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9D5044F-085C-4A98-BFC0-5C2B8EA5B213}"/>
              </a:ext>
            </a:extLst>
          </p:cNvPr>
          <p:cNvSpPr/>
          <p:nvPr/>
        </p:nvSpPr>
        <p:spPr bwMode="auto">
          <a:xfrm>
            <a:off x="2847967" y="4138902"/>
            <a:ext cx="1458679" cy="432000"/>
          </a:xfrm>
          <a:prstGeom prst="rect">
            <a:avLst/>
          </a:prstGeom>
          <a:solidFill>
            <a:srgbClr val="C800A1"/>
          </a:solidFill>
          <a:ln w="12700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000" b="1" kern="0" dirty="0">
                <a:solidFill>
                  <a:srgbClr val="FFFFFF"/>
                </a:solidFill>
                <a:cs typeface="Arial"/>
              </a:rPr>
              <a:t>Melanie Brown</a:t>
            </a:r>
          </a:p>
          <a:p>
            <a:pPr lvl="0" algn="ctr"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Engagement Manager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6DAA798-D18F-42BC-81AA-2A1D906E10E9}"/>
              </a:ext>
            </a:extLst>
          </p:cNvPr>
          <p:cNvSpPr/>
          <p:nvPr/>
        </p:nvSpPr>
        <p:spPr bwMode="auto">
          <a:xfrm>
            <a:off x="1131034" y="5389857"/>
            <a:ext cx="1332000" cy="432000"/>
          </a:xfrm>
          <a:prstGeom prst="rect">
            <a:avLst/>
          </a:prstGeom>
          <a:solidFill>
            <a:srgbClr val="008E87"/>
          </a:solidFill>
          <a:ln w="28575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Mohammed </a:t>
            </a:r>
            <a:r>
              <a:rPr lang="en-GB" sz="1000" b="1" kern="0" dirty="0" err="1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Karamally</a:t>
            </a:r>
            <a:b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</a:br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Customer Business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3BAC18-2700-4FA9-88E4-5D12BF1254C7}"/>
              </a:ext>
            </a:extLst>
          </p:cNvPr>
          <p:cNvCxnSpPr/>
          <p:nvPr/>
        </p:nvCxnSpPr>
        <p:spPr bwMode="auto">
          <a:xfrm>
            <a:off x="92764" y="1046921"/>
            <a:ext cx="8746436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0572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21C204-2C58-4995-AED2-75075CF2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92" y="-36698"/>
            <a:ext cx="11329827" cy="57451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Customer Data Transformation Assessment 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sz="2800" dirty="0">
                <a:solidFill>
                  <a:srgbClr val="0070C0"/>
                </a:solidFill>
              </a:rPr>
              <a:t>Proposed Timeline – 8 Weeks</a:t>
            </a:r>
            <a:br>
              <a:rPr lang="en-GB" dirty="0">
                <a:solidFill>
                  <a:srgbClr val="0070C0"/>
                </a:solidFill>
              </a:rPr>
            </a:b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2B1DA0-65DB-4D15-9896-67BA13ED6D5D}"/>
              </a:ext>
            </a:extLst>
          </p:cNvPr>
          <p:cNvSpPr/>
          <p:nvPr/>
        </p:nvSpPr>
        <p:spPr>
          <a:xfrm>
            <a:off x="8919217" y="1860441"/>
            <a:ext cx="365824" cy="4577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  <a:effectLst>
            <a:outerShdw blurRad="63500" dist="12700" dir="342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182880" tIns="182880" rIns="182880" bIns="182880" rtlCol="0" anchor="ctr" anchorCtr="1"/>
          <a:lstStyle/>
          <a:p>
            <a:pPr algn="ctr" defTabSz="1088211">
              <a:lnSpc>
                <a:spcPts val="1300"/>
              </a:lnSpc>
              <a:buClr>
                <a:srgbClr val="00B050"/>
              </a:buClr>
            </a:pPr>
            <a:endParaRPr lang="en-US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866A4B-97B9-491E-BF23-7110F533E392}"/>
              </a:ext>
            </a:extLst>
          </p:cNvPr>
          <p:cNvSpPr/>
          <p:nvPr/>
        </p:nvSpPr>
        <p:spPr>
          <a:xfrm>
            <a:off x="4412597" y="1823317"/>
            <a:ext cx="365824" cy="4577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  <a:effectLst>
            <a:outerShdw blurRad="63500" dist="12700" dir="342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182880" tIns="182880" rIns="182880" bIns="182880" rtlCol="0" anchor="ctr" anchorCtr="1"/>
          <a:lstStyle/>
          <a:p>
            <a:pPr algn="ctr" defTabSz="1088211">
              <a:lnSpc>
                <a:spcPts val="1300"/>
              </a:lnSpc>
              <a:buClr>
                <a:srgbClr val="00B050"/>
              </a:buClr>
            </a:pPr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State Readout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E3A9A35-5B83-4E96-A0AF-A5C264B19582}"/>
              </a:ext>
            </a:extLst>
          </p:cNvPr>
          <p:cNvSpPr/>
          <p:nvPr/>
        </p:nvSpPr>
        <p:spPr>
          <a:xfrm>
            <a:off x="9324066" y="1794673"/>
            <a:ext cx="1701249" cy="46006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12700" dir="342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marL="171446" indent="-171446" defTabSz="1088211">
              <a:lnSpc>
                <a:spcPts val="13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IN" sz="1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554C9FD-88B5-430C-9568-B8EFF90F0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791728"/>
              </p:ext>
            </p:extLst>
          </p:nvPr>
        </p:nvGraphicFramePr>
        <p:xfrm>
          <a:off x="1189763" y="1329064"/>
          <a:ext cx="9812475" cy="422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521">
                  <a:extLst>
                    <a:ext uri="{9D8B030D-6E8A-4147-A177-3AD203B41FA5}">
                      <a16:colId xmlns:a16="http://schemas.microsoft.com/office/drawing/2014/main" val="299184989"/>
                    </a:ext>
                  </a:extLst>
                </a:gridCol>
                <a:gridCol w="2215639">
                  <a:extLst>
                    <a:ext uri="{9D8B030D-6E8A-4147-A177-3AD203B41FA5}">
                      <a16:colId xmlns:a16="http://schemas.microsoft.com/office/drawing/2014/main" val="2272500154"/>
                    </a:ext>
                  </a:extLst>
                </a:gridCol>
                <a:gridCol w="4086688">
                  <a:extLst>
                    <a:ext uri="{9D8B030D-6E8A-4147-A177-3AD203B41FA5}">
                      <a16:colId xmlns:a16="http://schemas.microsoft.com/office/drawing/2014/main" val="3753911402"/>
                    </a:ext>
                  </a:extLst>
                </a:gridCol>
                <a:gridCol w="2126627">
                  <a:extLst>
                    <a:ext uri="{9D8B030D-6E8A-4147-A177-3AD203B41FA5}">
                      <a16:colId xmlns:a16="http://schemas.microsoft.com/office/drawing/2014/main" val="387670779"/>
                    </a:ext>
                  </a:extLst>
                </a:gridCol>
              </a:tblGrid>
              <a:tr h="422709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Week 0</a:t>
                      </a:r>
                    </a:p>
                  </a:txBody>
                  <a:tcPr marL="121920" marR="121920" marT="60960" marB="60960" anchor="ctr">
                    <a:solidFill>
                      <a:srgbClr val="421F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Week 1-4</a:t>
                      </a:r>
                    </a:p>
                  </a:txBody>
                  <a:tcPr marL="121920" marR="121920" marT="60960" marB="60960" anchor="ctr">
                    <a:solidFill>
                      <a:srgbClr val="421F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Week 5-7</a:t>
                      </a:r>
                    </a:p>
                  </a:txBody>
                  <a:tcPr marL="121920" marR="121920" marT="60960" marB="60960" anchor="ctr">
                    <a:solidFill>
                      <a:srgbClr val="421F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Week 8</a:t>
                      </a:r>
                    </a:p>
                  </a:txBody>
                  <a:tcPr marL="121920" marR="121920" marT="60960" marB="60960" anchor="ctr">
                    <a:solidFill>
                      <a:srgbClr val="421F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51784"/>
                  </a:ext>
                </a:extLst>
              </a:tr>
            </a:tbl>
          </a:graphicData>
        </a:graphic>
      </p:graphicFrame>
      <p:sp>
        <p:nvSpPr>
          <p:cNvPr id="61" name="Rounded Rectangle 7">
            <a:extLst>
              <a:ext uri="{FF2B5EF4-FFF2-40B4-BE49-F238E27FC236}">
                <a16:creationId xmlns:a16="http://schemas.microsoft.com/office/drawing/2014/main" id="{B626F989-90A4-4186-906B-4BB007A95187}"/>
              </a:ext>
            </a:extLst>
          </p:cNvPr>
          <p:cNvSpPr/>
          <p:nvPr/>
        </p:nvSpPr>
        <p:spPr>
          <a:xfrm>
            <a:off x="2620813" y="2467499"/>
            <a:ext cx="1725387" cy="78630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088211">
              <a:lnSpc>
                <a:spcPts val="1300"/>
              </a:lnSpc>
              <a:defRPr/>
            </a:pPr>
            <a:r>
              <a:rPr lang="en-IN" sz="1000" b="1" dirty="0">
                <a:solidFill>
                  <a:srgbClr val="0070C0"/>
                </a:solidFill>
                <a:latin typeface="Verdana"/>
                <a:ea typeface="Verdana"/>
                <a:cs typeface="Verdana"/>
              </a:rPr>
              <a:t>Current State</a:t>
            </a:r>
          </a:p>
          <a:p>
            <a:pPr algn="ctr" defTabSz="1088211">
              <a:lnSpc>
                <a:spcPts val="1300"/>
              </a:lnSpc>
              <a:defRPr/>
            </a:pPr>
            <a:r>
              <a:rPr lang="en-IN" sz="900" dirty="0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Customer Touchpoints, Personas, Processes, Pain Points</a:t>
            </a:r>
          </a:p>
        </p:txBody>
      </p:sp>
      <p:sp>
        <p:nvSpPr>
          <p:cNvPr id="62" name="Rounded Rectangle 96">
            <a:extLst>
              <a:ext uri="{FF2B5EF4-FFF2-40B4-BE49-F238E27FC236}">
                <a16:creationId xmlns:a16="http://schemas.microsoft.com/office/drawing/2014/main" id="{45208F22-7754-491F-B694-03131A58B33F}"/>
              </a:ext>
            </a:extLst>
          </p:cNvPr>
          <p:cNvSpPr/>
          <p:nvPr/>
        </p:nvSpPr>
        <p:spPr>
          <a:xfrm>
            <a:off x="2657786" y="1816745"/>
            <a:ext cx="2075487" cy="545577"/>
          </a:xfrm>
          <a:prstGeom prst="roundRect">
            <a:avLst>
              <a:gd name="adj" fmla="val 5275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1088211">
              <a:defRPr/>
            </a:pPr>
            <a:r>
              <a:rPr lang="en-IN" sz="11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Customer Experience/ Engagement Current State</a:t>
            </a:r>
          </a:p>
        </p:txBody>
      </p:sp>
      <p:sp>
        <p:nvSpPr>
          <p:cNvPr id="63" name="Rounded Rectangle 7">
            <a:extLst>
              <a:ext uri="{FF2B5EF4-FFF2-40B4-BE49-F238E27FC236}">
                <a16:creationId xmlns:a16="http://schemas.microsoft.com/office/drawing/2014/main" id="{84E7AB55-D53E-42A0-B643-A3F4AF8E591F}"/>
              </a:ext>
            </a:extLst>
          </p:cNvPr>
          <p:cNvSpPr/>
          <p:nvPr/>
        </p:nvSpPr>
        <p:spPr>
          <a:xfrm>
            <a:off x="2620572" y="3344838"/>
            <a:ext cx="1725387" cy="6651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088211">
              <a:lnSpc>
                <a:spcPts val="1300"/>
              </a:lnSpc>
              <a:defRPr/>
            </a:pPr>
            <a:r>
              <a:rPr lang="en-IN" sz="10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Perspectives</a:t>
            </a:r>
          </a:p>
          <a:p>
            <a:pPr algn="ctr" defTabSz="1088211">
              <a:lnSpc>
                <a:spcPts val="1300"/>
              </a:lnSpc>
              <a:defRPr/>
            </a:pPr>
            <a:r>
              <a:rPr lang="en-IN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Interviews, Principles, Goals, Objectives</a:t>
            </a:r>
          </a:p>
        </p:txBody>
      </p:sp>
      <p:sp>
        <p:nvSpPr>
          <p:cNvPr id="64" name="Rounded Rectangle 7">
            <a:extLst>
              <a:ext uri="{FF2B5EF4-FFF2-40B4-BE49-F238E27FC236}">
                <a16:creationId xmlns:a16="http://schemas.microsoft.com/office/drawing/2014/main" id="{864C04EC-F107-4241-8E61-17037C1F1AB4}"/>
              </a:ext>
            </a:extLst>
          </p:cNvPr>
          <p:cNvSpPr/>
          <p:nvPr/>
        </p:nvSpPr>
        <p:spPr>
          <a:xfrm>
            <a:off x="2620572" y="4994321"/>
            <a:ext cx="1725387" cy="7591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088211">
              <a:lnSpc>
                <a:spcPts val="1300"/>
              </a:lnSpc>
              <a:defRPr/>
            </a:pPr>
            <a:r>
              <a: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Capgemini Perspectives</a:t>
            </a:r>
          </a:p>
          <a:p>
            <a:pPr algn="ctr" defTabSz="1088211">
              <a:lnSpc>
                <a:spcPts val="1300"/>
              </a:lnSpc>
              <a:defRPr/>
            </a:pPr>
            <a:r>
              <a:rPr lang="en-IN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 Architecture, Case Studies, Principles</a:t>
            </a:r>
          </a:p>
        </p:txBody>
      </p:sp>
      <p:sp>
        <p:nvSpPr>
          <p:cNvPr id="65" name="Rounded Rectangle 7">
            <a:extLst>
              <a:ext uri="{FF2B5EF4-FFF2-40B4-BE49-F238E27FC236}">
                <a16:creationId xmlns:a16="http://schemas.microsoft.com/office/drawing/2014/main" id="{1EB71545-169B-49E5-B456-7DD59B0F86A7}"/>
              </a:ext>
            </a:extLst>
          </p:cNvPr>
          <p:cNvSpPr/>
          <p:nvPr/>
        </p:nvSpPr>
        <p:spPr>
          <a:xfrm>
            <a:off x="2623313" y="4111419"/>
            <a:ext cx="1725387" cy="78630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088211">
              <a:lnSpc>
                <a:spcPts val="1300"/>
              </a:lnSpc>
              <a:defRPr/>
            </a:pPr>
            <a:r>
              <a: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Perspectives</a:t>
            </a:r>
          </a:p>
          <a:p>
            <a:pPr algn="ctr" defTabSz="1088211">
              <a:lnSpc>
                <a:spcPts val="1300"/>
              </a:lnSpc>
              <a:defRPr/>
            </a:pPr>
            <a:r>
              <a:rPr lang="en-IN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Interviews, Principles, Product Roadmap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77FDE902-67A0-49E5-ADC1-8BCE9AF27A12}"/>
              </a:ext>
            </a:extLst>
          </p:cNvPr>
          <p:cNvSpPr/>
          <p:nvPr/>
        </p:nvSpPr>
        <p:spPr>
          <a:xfrm>
            <a:off x="4133299" y="6191878"/>
            <a:ext cx="321988" cy="2572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88211">
              <a:defRPr/>
            </a:pPr>
            <a:endParaRPr lang="en-US" sz="2400" err="1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7" name="Rounded Rectangle 7">
            <a:extLst>
              <a:ext uri="{FF2B5EF4-FFF2-40B4-BE49-F238E27FC236}">
                <a16:creationId xmlns:a16="http://schemas.microsoft.com/office/drawing/2014/main" id="{5BEE2598-FE61-4CBA-9EE5-41464AB78A56}"/>
              </a:ext>
            </a:extLst>
          </p:cNvPr>
          <p:cNvSpPr/>
          <p:nvPr/>
        </p:nvSpPr>
        <p:spPr>
          <a:xfrm>
            <a:off x="4858339" y="1816745"/>
            <a:ext cx="3918117" cy="545577"/>
          </a:xfrm>
          <a:prstGeom prst="roundRect">
            <a:avLst>
              <a:gd name="adj" fmla="val 5275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1088211">
              <a:defRPr/>
            </a:pPr>
            <a:r>
              <a:rPr lang="en-IN" sz="11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 State Assessment</a:t>
            </a:r>
          </a:p>
          <a:p>
            <a:pPr algn="ctr" defTabSz="1088211">
              <a:defRPr/>
            </a:pPr>
            <a:r>
              <a:rPr lang="en-IN" sz="11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Workstreams/ Focus Areas</a:t>
            </a:r>
          </a:p>
          <a:p>
            <a:pPr algn="ctr" defTabSz="1088211">
              <a:defRPr/>
            </a:pPr>
            <a:r>
              <a:rPr lang="en-IN" sz="11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(Examples – to be finalize in Current State)</a:t>
            </a:r>
          </a:p>
        </p:txBody>
      </p:sp>
      <p:sp>
        <p:nvSpPr>
          <p:cNvPr id="68" name="Arrow: Pentagon 17">
            <a:extLst>
              <a:ext uri="{FF2B5EF4-FFF2-40B4-BE49-F238E27FC236}">
                <a16:creationId xmlns:a16="http://schemas.microsoft.com/office/drawing/2014/main" id="{98D374F7-3FDB-46E8-9DDA-51703F525852}"/>
              </a:ext>
            </a:extLst>
          </p:cNvPr>
          <p:cNvSpPr/>
          <p:nvPr/>
        </p:nvSpPr>
        <p:spPr>
          <a:xfrm>
            <a:off x="4888423" y="2401294"/>
            <a:ext cx="3939836" cy="297092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88211">
              <a:defRPr/>
            </a:pPr>
            <a:r>
              <a:rPr lang="en-US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Visions</a:t>
            </a:r>
          </a:p>
        </p:txBody>
      </p:sp>
      <p:sp>
        <p:nvSpPr>
          <p:cNvPr id="69" name="Arrow: Pentagon 18">
            <a:extLst>
              <a:ext uri="{FF2B5EF4-FFF2-40B4-BE49-F238E27FC236}">
                <a16:creationId xmlns:a16="http://schemas.microsoft.com/office/drawing/2014/main" id="{3C8DD239-B267-4DDF-BD4E-95CAD8169A8E}"/>
              </a:ext>
            </a:extLst>
          </p:cNvPr>
          <p:cNvSpPr/>
          <p:nvPr/>
        </p:nvSpPr>
        <p:spPr>
          <a:xfrm>
            <a:off x="4888423" y="2731079"/>
            <a:ext cx="3939836" cy="297092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88211">
              <a:defRPr/>
            </a:pPr>
            <a:r>
              <a:rPr lang="en-US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Value Framework</a:t>
            </a:r>
          </a:p>
        </p:txBody>
      </p:sp>
      <p:sp>
        <p:nvSpPr>
          <p:cNvPr id="70" name="Arrow: Pentagon 19">
            <a:extLst>
              <a:ext uri="{FF2B5EF4-FFF2-40B4-BE49-F238E27FC236}">
                <a16:creationId xmlns:a16="http://schemas.microsoft.com/office/drawing/2014/main" id="{8A513614-A6AD-418A-AE41-B145F97E7D8C}"/>
              </a:ext>
            </a:extLst>
          </p:cNvPr>
          <p:cNvSpPr/>
          <p:nvPr/>
        </p:nvSpPr>
        <p:spPr>
          <a:xfrm>
            <a:off x="4888423" y="3055823"/>
            <a:ext cx="3939836" cy="297092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88211">
              <a:defRPr/>
            </a:pPr>
            <a:r>
              <a:rPr lang="en-US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Cases</a:t>
            </a:r>
          </a:p>
        </p:txBody>
      </p:sp>
      <p:sp>
        <p:nvSpPr>
          <p:cNvPr id="71" name="Arrow: Pentagon 20">
            <a:extLst>
              <a:ext uri="{FF2B5EF4-FFF2-40B4-BE49-F238E27FC236}">
                <a16:creationId xmlns:a16="http://schemas.microsoft.com/office/drawing/2014/main" id="{34C9209F-088F-46B7-97A6-DB349F4AE6A1}"/>
              </a:ext>
            </a:extLst>
          </p:cNvPr>
          <p:cNvSpPr/>
          <p:nvPr/>
        </p:nvSpPr>
        <p:spPr>
          <a:xfrm>
            <a:off x="4869381" y="3391874"/>
            <a:ext cx="3939836" cy="297092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88211">
              <a:defRPr/>
            </a:pPr>
            <a:r>
              <a:rPr lang="en-US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Conceptual Data Model</a:t>
            </a:r>
          </a:p>
        </p:txBody>
      </p:sp>
      <p:sp>
        <p:nvSpPr>
          <p:cNvPr id="72" name="Arrow: Pentagon 21">
            <a:extLst>
              <a:ext uri="{FF2B5EF4-FFF2-40B4-BE49-F238E27FC236}">
                <a16:creationId xmlns:a16="http://schemas.microsoft.com/office/drawing/2014/main" id="{67719EAF-5A6F-4BAD-96EA-3566F6A7D2C0}"/>
              </a:ext>
            </a:extLst>
          </p:cNvPr>
          <p:cNvSpPr/>
          <p:nvPr/>
        </p:nvSpPr>
        <p:spPr>
          <a:xfrm>
            <a:off x="4888423" y="3740815"/>
            <a:ext cx="3939836" cy="297092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182880" rtlCol="0" anchor="ctr"/>
          <a:lstStyle/>
          <a:p>
            <a:pPr algn="ctr" defTabSz="1088211">
              <a:defRPr/>
            </a:pPr>
            <a:r>
              <a:rPr lang="en-US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Subject Priorities</a:t>
            </a:r>
          </a:p>
        </p:txBody>
      </p:sp>
      <p:sp>
        <p:nvSpPr>
          <p:cNvPr id="73" name="Arrow: Pentagon 22">
            <a:extLst>
              <a:ext uri="{FF2B5EF4-FFF2-40B4-BE49-F238E27FC236}">
                <a16:creationId xmlns:a16="http://schemas.microsoft.com/office/drawing/2014/main" id="{0A6B6D82-21E8-47B0-8094-E817AB4D5DB5}"/>
              </a:ext>
            </a:extLst>
          </p:cNvPr>
          <p:cNvSpPr/>
          <p:nvPr/>
        </p:nvSpPr>
        <p:spPr>
          <a:xfrm>
            <a:off x="4881770" y="4069901"/>
            <a:ext cx="3939836" cy="297092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182880" rtlCol="0" anchor="ctr"/>
          <a:lstStyle/>
          <a:p>
            <a:pPr algn="ctr" defTabSz="1088211">
              <a:defRPr/>
            </a:pPr>
            <a:r>
              <a:rPr lang="en-US" sz="1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Technology Platform</a:t>
            </a:r>
          </a:p>
        </p:txBody>
      </p:sp>
      <p:sp>
        <p:nvSpPr>
          <p:cNvPr id="74" name="Arrow: Pentagon 23">
            <a:extLst>
              <a:ext uri="{FF2B5EF4-FFF2-40B4-BE49-F238E27FC236}">
                <a16:creationId xmlns:a16="http://schemas.microsoft.com/office/drawing/2014/main" id="{0FE6DF3B-4247-458A-BCB6-9059EF307CA8}"/>
              </a:ext>
            </a:extLst>
          </p:cNvPr>
          <p:cNvSpPr/>
          <p:nvPr/>
        </p:nvSpPr>
        <p:spPr>
          <a:xfrm>
            <a:off x="4881770" y="4390575"/>
            <a:ext cx="3939836" cy="297092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182880" rtlCol="0" anchor="ctr"/>
          <a:lstStyle/>
          <a:p>
            <a:pPr algn="ctr" defTabSz="1088211">
              <a:defRPr/>
            </a:pPr>
            <a:r>
              <a:rPr lang="en-US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Engagement Model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A437330-AC1C-400F-8F02-0E76A3D8137F}"/>
              </a:ext>
            </a:extLst>
          </p:cNvPr>
          <p:cNvGrpSpPr/>
          <p:nvPr/>
        </p:nvGrpSpPr>
        <p:grpSpPr>
          <a:xfrm>
            <a:off x="4934125" y="5154339"/>
            <a:ext cx="2046352" cy="508764"/>
            <a:chOff x="7564580" y="6116156"/>
            <a:chExt cx="3411406" cy="797170"/>
          </a:xfrm>
          <a:solidFill>
            <a:srgbClr val="12ABDB"/>
          </a:solidFill>
        </p:grpSpPr>
        <p:sp>
          <p:nvSpPr>
            <p:cNvPr id="79" name="Rounded Rectangle 6">
              <a:extLst>
                <a:ext uri="{FF2B5EF4-FFF2-40B4-BE49-F238E27FC236}">
                  <a16:creationId xmlns:a16="http://schemas.microsoft.com/office/drawing/2014/main" id="{0E9628E5-A42A-4B67-8466-A6766AC597F3}"/>
                </a:ext>
              </a:extLst>
            </p:cNvPr>
            <p:cNvSpPr/>
            <p:nvPr/>
          </p:nvSpPr>
          <p:spPr>
            <a:xfrm>
              <a:off x="7564580" y="6116156"/>
              <a:ext cx="3411406" cy="7971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051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7FE9297-9456-4CE8-A5E6-665433806E6A}"/>
                </a:ext>
              </a:extLst>
            </p:cNvPr>
            <p:cNvSpPr/>
            <p:nvPr/>
          </p:nvSpPr>
          <p:spPr>
            <a:xfrm>
              <a:off x="8013306" y="6178845"/>
              <a:ext cx="2743197" cy="626923"/>
            </a:xfrm>
            <a:prstGeom prst="rect">
              <a:avLst/>
            </a:prstGeom>
            <a:grpFill/>
          </p:spPr>
          <p:txBody>
            <a:bodyPr wrap="square" anchor="ctr" anchorCtr="0">
              <a:spAutoFit/>
            </a:bodyPr>
            <a:lstStyle/>
            <a:p>
              <a:pPr algn="ctr" defTabSz="914377">
                <a:defRPr/>
              </a:pP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Future State Architecture</a:t>
              </a:r>
            </a:p>
          </p:txBody>
        </p:sp>
      </p:grpSp>
      <p:sp>
        <p:nvSpPr>
          <p:cNvPr id="81" name="Arrow: Pentagon 32">
            <a:extLst>
              <a:ext uri="{FF2B5EF4-FFF2-40B4-BE49-F238E27FC236}">
                <a16:creationId xmlns:a16="http://schemas.microsoft.com/office/drawing/2014/main" id="{B707DE93-1EF5-40DB-889E-409EE8E13964}"/>
              </a:ext>
            </a:extLst>
          </p:cNvPr>
          <p:cNvSpPr/>
          <p:nvPr/>
        </p:nvSpPr>
        <p:spPr>
          <a:xfrm>
            <a:off x="4881770" y="4714589"/>
            <a:ext cx="3939836" cy="297092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88211">
              <a:defRPr/>
            </a:pPr>
            <a:r>
              <a:rPr lang="en-US" sz="1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 Management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4EF0E05-388E-4BE6-862A-946EE1F86184}"/>
              </a:ext>
            </a:extLst>
          </p:cNvPr>
          <p:cNvSpPr/>
          <p:nvPr/>
        </p:nvSpPr>
        <p:spPr>
          <a:xfrm>
            <a:off x="2636193" y="5867216"/>
            <a:ext cx="1713243" cy="5081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sz="160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5C93B4-AFE6-47B9-9F5F-3D1A72144994}"/>
              </a:ext>
            </a:extLst>
          </p:cNvPr>
          <p:cNvSpPr/>
          <p:nvPr/>
        </p:nvSpPr>
        <p:spPr>
          <a:xfrm>
            <a:off x="7091203" y="5861041"/>
            <a:ext cx="1713243" cy="53427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sz="120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4923A2F-E62C-440A-8AE5-136F4F590562}"/>
              </a:ext>
            </a:extLst>
          </p:cNvPr>
          <p:cNvSpPr/>
          <p:nvPr/>
        </p:nvSpPr>
        <p:spPr>
          <a:xfrm>
            <a:off x="2699999" y="5861040"/>
            <a:ext cx="152262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sz="13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State Assessment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34D9C67-D31F-4895-B272-0B3BF5E50F40}"/>
              </a:ext>
            </a:extLst>
          </p:cNvPr>
          <p:cNvSpPr/>
          <p:nvPr/>
        </p:nvSpPr>
        <p:spPr>
          <a:xfrm>
            <a:off x="7080405" y="5865477"/>
            <a:ext cx="1814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sz="12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 State Recommendation</a:t>
            </a:r>
          </a:p>
        </p:txBody>
      </p:sp>
      <p:sp>
        <p:nvSpPr>
          <p:cNvPr id="90" name="Rounded Rectangle 7">
            <a:extLst>
              <a:ext uri="{FF2B5EF4-FFF2-40B4-BE49-F238E27FC236}">
                <a16:creationId xmlns:a16="http://schemas.microsoft.com/office/drawing/2014/main" id="{14C6B766-0F5D-4F67-8C0A-E7D0F733978C}"/>
              </a:ext>
            </a:extLst>
          </p:cNvPr>
          <p:cNvSpPr/>
          <p:nvPr/>
        </p:nvSpPr>
        <p:spPr>
          <a:xfrm>
            <a:off x="1189763" y="2463331"/>
            <a:ext cx="1374843" cy="19131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09" indent="-111123" defTabSz="1088211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IN" sz="105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</a:t>
            </a:r>
          </a:p>
          <a:p>
            <a:pPr marL="176209" indent="-111123" defTabSz="1088211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IN" sz="105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Schedule Interviews</a:t>
            </a:r>
          </a:p>
          <a:p>
            <a:pPr marL="176209" indent="-111123" defTabSz="1088211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IN" sz="105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Badging</a:t>
            </a:r>
          </a:p>
          <a:p>
            <a:pPr marL="176209" indent="-111123" defTabSz="1088211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IN" sz="105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Teams Setup</a:t>
            </a:r>
          </a:p>
          <a:p>
            <a:pPr marL="176209" indent="-111123" defTabSz="1088211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IN" sz="105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 Access</a:t>
            </a:r>
          </a:p>
          <a:p>
            <a:pPr marL="176209" indent="-111123" defTabSz="1088211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IN" sz="105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 Management</a:t>
            </a:r>
          </a:p>
        </p:txBody>
      </p:sp>
      <p:sp>
        <p:nvSpPr>
          <p:cNvPr id="91" name="Rounded Rectangle 7">
            <a:extLst>
              <a:ext uri="{FF2B5EF4-FFF2-40B4-BE49-F238E27FC236}">
                <a16:creationId xmlns:a16="http://schemas.microsoft.com/office/drawing/2014/main" id="{87574A15-F78C-4DAB-AE22-F9B1353CF73E}"/>
              </a:ext>
            </a:extLst>
          </p:cNvPr>
          <p:cNvSpPr/>
          <p:nvPr/>
        </p:nvSpPr>
        <p:spPr>
          <a:xfrm>
            <a:off x="1184453" y="1806620"/>
            <a:ext cx="1349639" cy="545577"/>
          </a:xfrm>
          <a:prstGeom prst="roundRect">
            <a:avLst>
              <a:gd name="adj" fmla="val 5275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1088211">
              <a:defRPr/>
            </a:pPr>
            <a:r>
              <a:rPr lang="en-IN" sz="11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</a:t>
            </a:r>
          </a:p>
        </p:txBody>
      </p:sp>
      <p:sp>
        <p:nvSpPr>
          <p:cNvPr id="92" name="Arrow: Right 13">
            <a:extLst>
              <a:ext uri="{FF2B5EF4-FFF2-40B4-BE49-F238E27FC236}">
                <a16:creationId xmlns:a16="http://schemas.microsoft.com/office/drawing/2014/main" id="{7300D6C9-8BAC-4C3C-9FD0-23C51772261B}"/>
              </a:ext>
            </a:extLst>
          </p:cNvPr>
          <p:cNvSpPr/>
          <p:nvPr/>
        </p:nvSpPr>
        <p:spPr>
          <a:xfrm>
            <a:off x="4133299" y="4274845"/>
            <a:ext cx="321988" cy="2572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88211">
              <a:defRPr/>
            </a:pPr>
            <a:endParaRPr lang="en-US" sz="2400" err="1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4" name="Arrow: Right 13">
            <a:extLst>
              <a:ext uri="{FF2B5EF4-FFF2-40B4-BE49-F238E27FC236}">
                <a16:creationId xmlns:a16="http://schemas.microsoft.com/office/drawing/2014/main" id="{B0886550-F32E-4079-B1B3-051991AB360A}"/>
              </a:ext>
            </a:extLst>
          </p:cNvPr>
          <p:cNvSpPr/>
          <p:nvPr/>
        </p:nvSpPr>
        <p:spPr>
          <a:xfrm>
            <a:off x="4133299" y="2399065"/>
            <a:ext cx="321988" cy="2572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88211">
              <a:defRPr/>
            </a:pPr>
            <a:endParaRPr lang="en-US" sz="2400" err="1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5" name="Arrow: Right 13">
            <a:extLst>
              <a:ext uri="{FF2B5EF4-FFF2-40B4-BE49-F238E27FC236}">
                <a16:creationId xmlns:a16="http://schemas.microsoft.com/office/drawing/2014/main" id="{E2EE4DED-FBA0-42A0-93AB-E6256D99A4E2}"/>
              </a:ext>
            </a:extLst>
          </p:cNvPr>
          <p:cNvSpPr/>
          <p:nvPr/>
        </p:nvSpPr>
        <p:spPr>
          <a:xfrm>
            <a:off x="9101948" y="2309872"/>
            <a:ext cx="294485" cy="2572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88211">
              <a:defRPr/>
            </a:pPr>
            <a:endParaRPr lang="en-US" sz="2400" err="1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C56CCB7F-4708-41B8-A95D-879C56FEB4D6}"/>
              </a:ext>
            </a:extLst>
          </p:cNvPr>
          <p:cNvSpPr/>
          <p:nvPr/>
        </p:nvSpPr>
        <p:spPr>
          <a:xfrm>
            <a:off x="9101949" y="3907980"/>
            <a:ext cx="321988" cy="2572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88211">
              <a:defRPr/>
            </a:pPr>
            <a:endParaRPr lang="en-US" sz="2400" err="1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3151431-0B09-42A6-B7E1-9EF60854B694}"/>
              </a:ext>
            </a:extLst>
          </p:cNvPr>
          <p:cNvSpPr/>
          <p:nvPr/>
        </p:nvSpPr>
        <p:spPr>
          <a:xfrm>
            <a:off x="9377973" y="5876076"/>
            <a:ext cx="1713243" cy="8579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sz="160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7DF1CF5-71FC-4AF1-B6DE-BF5BAC3729B4}"/>
              </a:ext>
            </a:extLst>
          </p:cNvPr>
          <p:cNvSpPr/>
          <p:nvPr/>
        </p:nvSpPr>
        <p:spPr>
          <a:xfrm>
            <a:off x="9377973" y="5836297"/>
            <a:ext cx="186728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sz="13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Transformation Roadmap &amp; ROM to achieve North star                      </a:t>
            </a:r>
          </a:p>
          <a:p>
            <a:pPr defTabSz="914377">
              <a:defRPr/>
            </a:pPr>
            <a:endParaRPr lang="en-US" sz="13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165410-8619-45F8-B8D4-25EA1C9BAD8A}"/>
              </a:ext>
            </a:extLst>
          </p:cNvPr>
          <p:cNvSpPr/>
          <p:nvPr/>
        </p:nvSpPr>
        <p:spPr>
          <a:xfrm>
            <a:off x="9408293" y="2394820"/>
            <a:ext cx="1607196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1000" kern="0" dirty="0"/>
              <a:t>Needs Analysis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1000" kern="0" dirty="0"/>
              <a:t>Capability Mapping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1000" kern="0" dirty="0"/>
              <a:t>Architecture Assessment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1000" kern="0" dirty="0"/>
              <a:t>Validate/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1000" kern="0" dirty="0"/>
              <a:t>Update Journey Map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1000" kern="0" dirty="0"/>
              <a:t>Data Profiling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1000" kern="0" dirty="0"/>
              <a:t>Data governance Model and Recommendation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1000" kern="0" dirty="0"/>
              <a:t>Gap Assessment &amp; Use case Prioritization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1000" kern="0" dirty="0"/>
              <a:t>Implementation Plan</a:t>
            </a:r>
          </a:p>
          <a:p>
            <a:pPr eaLnBrk="0" hangingPunct="0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Summarized Scoping, Quick Wins, Long-Term Benefits </a:t>
            </a:r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0C56E631-4F2B-49EA-9E51-C0C1D96E0962}"/>
              </a:ext>
            </a:extLst>
          </p:cNvPr>
          <p:cNvSpPr/>
          <p:nvPr/>
        </p:nvSpPr>
        <p:spPr bwMode="auto">
          <a:xfrm>
            <a:off x="964508" y="1390414"/>
            <a:ext cx="437660" cy="470026"/>
          </a:xfrm>
          <a:prstGeom prst="irregularSeal1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5F7CFF1-2A62-4552-A818-9C66294E25E8}"/>
              </a:ext>
            </a:extLst>
          </p:cNvPr>
          <p:cNvSpPr/>
          <p:nvPr/>
        </p:nvSpPr>
        <p:spPr>
          <a:xfrm>
            <a:off x="9327164" y="1809336"/>
            <a:ext cx="1688325" cy="542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1088211"/>
            <a:r>
              <a:rPr lang="en-US" sz="11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Transformation Roadmap Definition                    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C08367B-FB9E-4113-95AB-23BD2ED7ADAF}"/>
              </a:ext>
            </a:extLst>
          </p:cNvPr>
          <p:cNvCxnSpPr/>
          <p:nvPr/>
        </p:nvCxnSpPr>
        <p:spPr bwMode="auto">
          <a:xfrm>
            <a:off x="92764" y="1046921"/>
            <a:ext cx="8746436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C89BAD8-6686-401D-BD2C-EAAB20079A95}"/>
              </a:ext>
            </a:extLst>
          </p:cNvPr>
          <p:cNvSpPr txBox="1"/>
          <p:nvPr/>
        </p:nvSpPr>
        <p:spPr bwMode="auto">
          <a:xfrm>
            <a:off x="583095" y="1484243"/>
            <a:ext cx="5934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>
                <a:solidFill>
                  <a:schemeClr val="tx1"/>
                </a:solidFill>
                <a:latin typeface="+mn-lt"/>
                <a:ea typeface="+mn-ea"/>
              </a:rPr>
              <a:t>We are here</a:t>
            </a:r>
          </a:p>
        </p:txBody>
      </p:sp>
    </p:spTree>
    <p:extLst>
      <p:ext uri="{BB962C8B-B14F-4D97-AF65-F5344CB8AC3E}">
        <p14:creationId xmlns:p14="http://schemas.microsoft.com/office/powerpoint/2010/main" val="18193862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497B613-DA91-4796-BF57-31CDDFA1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41" y="102106"/>
            <a:ext cx="11329827" cy="57451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Customer Data Transformation Assessment 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sz="2800" dirty="0">
                <a:solidFill>
                  <a:srgbClr val="0070C0"/>
                </a:solidFill>
              </a:rPr>
              <a:t>Current Status</a:t>
            </a:r>
            <a:br>
              <a:rPr lang="en-GB" sz="2800" dirty="0">
                <a:solidFill>
                  <a:srgbClr val="0070C0"/>
                </a:solidFill>
              </a:rPr>
            </a:b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4757E-1519-4AA6-B49D-25D6C4D7B67B}"/>
              </a:ext>
            </a:extLst>
          </p:cNvPr>
          <p:cNvSpPr txBox="1"/>
          <p:nvPr/>
        </p:nvSpPr>
        <p:spPr bwMode="auto">
          <a:xfrm>
            <a:off x="696036" y="1419367"/>
            <a:ext cx="9253182" cy="60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kern="0" dirty="0"/>
              <a:t>Planned project start date – 6/29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kern="0" dirty="0"/>
              <a:t>COA/NDA with Capgemini sign off – In Progress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kern="0" dirty="0"/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b="0" kern="0" dirty="0">
                <a:solidFill>
                  <a:schemeClr val="tx1"/>
                </a:solidFill>
                <a:latin typeface="+mn-lt"/>
                <a:ea typeface="+mn-ea"/>
              </a:rPr>
              <a:t>Week 0 (6/22 – 6/26) – In Progress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b="0" kern="0" dirty="0">
                <a:solidFill>
                  <a:schemeClr val="tx1"/>
                </a:solidFill>
                <a:latin typeface="+mn-lt"/>
                <a:ea typeface="+mn-ea"/>
              </a:rPr>
              <a:t>Business &amp; IT Core team formation - Complete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b="0" kern="0" dirty="0">
                <a:solidFill>
                  <a:schemeClr val="tx1"/>
                </a:solidFill>
                <a:latin typeface="+mn-lt"/>
                <a:ea typeface="+mn-ea"/>
              </a:rPr>
              <a:t>Secure f</a:t>
            </a:r>
            <a:r>
              <a:rPr lang="en-US" sz="1600" kern="0" dirty="0"/>
              <a:t>unding – Complete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kern="0" dirty="0"/>
              <a:t>Team onboarding (User ID, system access etc.) - In Progress (5/6 users have access)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kern="0" dirty="0"/>
              <a:t>Schedule interviews with core team – Complete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kern="0" dirty="0"/>
              <a:t>Identify/Share discovery inputs – In Progress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kern="0" dirty="0"/>
              <a:t>Finalize approach and execution – In Progress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kern="0" dirty="0"/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kern="0" dirty="0"/>
              <a:t>Week 1 (6/29 – 7/3) – Planned actions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kern="0" dirty="0"/>
              <a:t>Current statement assessment - 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kern="0" dirty="0"/>
              <a:t>Schedule interviews with identified stakeholders – In Progress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sz="1600" kern="0" dirty="0"/>
          </a:p>
          <a:p>
            <a:pPr>
              <a:spcAft>
                <a:spcPts val="600"/>
              </a:spcAft>
              <a:buClr>
                <a:schemeClr val="tx1"/>
              </a:buClr>
            </a:pPr>
            <a:endParaRPr lang="en-US" kern="0" dirty="0"/>
          </a:p>
          <a:p>
            <a:pPr algn="l">
              <a:spcAft>
                <a:spcPts val="600"/>
              </a:spcAft>
              <a:buClr>
                <a:schemeClr val="tx1"/>
              </a:buClr>
            </a:pPr>
            <a:endParaRPr lang="en-US" kern="0" dirty="0"/>
          </a:p>
          <a:p>
            <a:pPr algn="l">
              <a:spcAft>
                <a:spcPts val="600"/>
              </a:spcAft>
              <a:buClr>
                <a:schemeClr val="tx1"/>
              </a:buClr>
            </a:pPr>
            <a:endParaRPr lang="en-US" sz="1800" b="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B5BD16-F434-46D4-8FE4-DB47C912FE86}"/>
              </a:ext>
            </a:extLst>
          </p:cNvPr>
          <p:cNvCxnSpPr/>
          <p:nvPr/>
        </p:nvCxnSpPr>
        <p:spPr bwMode="auto">
          <a:xfrm>
            <a:off x="92764" y="1046921"/>
            <a:ext cx="8746436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48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21C204-2C58-4995-AED2-75075CF2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27674"/>
            <a:ext cx="11329827" cy="57451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Customer Data Transformation Assessment 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sz="2800" dirty="0">
                <a:solidFill>
                  <a:srgbClr val="0070C0"/>
                </a:solidFill>
              </a:rPr>
              <a:t>Consulting Business Team</a:t>
            </a:r>
            <a:br>
              <a:rPr lang="en-GB" dirty="0">
                <a:solidFill>
                  <a:srgbClr val="0070C0"/>
                </a:solidFill>
              </a:rPr>
            </a:b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6D9250-B80A-4AB3-AC14-9404393B185F}"/>
              </a:ext>
            </a:extLst>
          </p:cNvPr>
          <p:cNvSpPr/>
          <p:nvPr/>
        </p:nvSpPr>
        <p:spPr bwMode="auto">
          <a:xfrm>
            <a:off x="414207" y="1763353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Arial"/>
              </a:rPr>
              <a:t>Customer Energy Management NY, NE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B955E88-63B6-48D3-A35F-D0914108647C}"/>
              </a:ext>
            </a:extLst>
          </p:cNvPr>
          <p:cNvSpPr/>
          <p:nvPr/>
        </p:nvSpPr>
        <p:spPr bwMode="auto">
          <a:xfrm>
            <a:off x="2103859" y="1763353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DER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18977F7-7166-428A-B0D5-AC20DD3F987A}"/>
              </a:ext>
            </a:extLst>
          </p:cNvPr>
          <p:cNvSpPr/>
          <p:nvPr/>
        </p:nvSpPr>
        <p:spPr bwMode="auto">
          <a:xfrm>
            <a:off x="3793511" y="1763353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Transportation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26D8F-58CC-45CA-BF83-37376DC69CC3}"/>
              </a:ext>
            </a:extLst>
          </p:cNvPr>
          <p:cNvSpPr txBox="1"/>
          <p:nvPr/>
        </p:nvSpPr>
        <p:spPr bwMode="auto">
          <a:xfrm>
            <a:off x="414207" y="1564569"/>
            <a:ext cx="1689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>
                <a:solidFill>
                  <a:schemeClr val="tx1"/>
                </a:solidFill>
                <a:latin typeface="+mn-lt"/>
                <a:ea typeface="+mn-ea"/>
              </a:rPr>
              <a:t>Lisa </a:t>
            </a:r>
            <a:r>
              <a:rPr lang="en-US" sz="1050" b="1" kern="0" dirty="0" err="1">
                <a:solidFill>
                  <a:schemeClr val="tx1"/>
                </a:solidFill>
                <a:latin typeface="+mn-lt"/>
                <a:ea typeface="+mn-ea"/>
              </a:rPr>
              <a:t>Tallet</a:t>
            </a:r>
            <a:r>
              <a:rPr lang="en-US" sz="1050" b="1" kern="0" dirty="0">
                <a:solidFill>
                  <a:schemeClr val="tx1"/>
                </a:solidFill>
                <a:latin typeface="+mn-lt"/>
                <a:ea typeface="+mn-ea"/>
              </a:rPr>
              <a:t>/Chris Porter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FD-B5CE-418B-B654-198EF98F8CDB}"/>
              </a:ext>
            </a:extLst>
          </p:cNvPr>
          <p:cNvSpPr txBox="1"/>
          <p:nvPr/>
        </p:nvSpPr>
        <p:spPr bwMode="auto">
          <a:xfrm>
            <a:off x="2103859" y="1555495"/>
            <a:ext cx="1689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John Rei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9563AC-2CC0-434E-B460-9BD328A88528}"/>
              </a:ext>
            </a:extLst>
          </p:cNvPr>
          <p:cNvSpPr txBox="1"/>
          <p:nvPr/>
        </p:nvSpPr>
        <p:spPr bwMode="auto">
          <a:xfrm>
            <a:off x="3786886" y="1578687"/>
            <a:ext cx="1689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>
                <a:solidFill>
                  <a:schemeClr val="tx1"/>
                </a:solidFill>
                <a:latin typeface="+mn-lt"/>
                <a:ea typeface="+mn-ea"/>
              </a:rPr>
              <a:t>Jake Navarro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B5F5D96-7B5F-4C2C-942B-7FC23B7AF2E6}"/>
              </a:ext>
            </a:extLst>
          </p:cNvPr>
          <p:cNvSpPr/>
          <p:nvPr/>
        </p:nvSpPr>
        <p:spPr bwMode="auto">
          <a:xfrm>
            <a:off x="5496414" y="1743474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Digital Delivery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D166B5-0D24-4848-9C42-98674E294E0A}"/>
              </a:ext>
            </a:extLst>
          </p:cNvPr>
          <p:cNvSpPr txBox="1"/>
          <p:nvPr/>
        </p:nvSpPr>
        <p:spPr bwMode="auto">
          <a:xfrm>
            <a:off x="5489789" y="1558808"/>
            <a:ext cx="1689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Kristen Lemire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B11E792-A9A6-4A56-812E-C12998B5B54D}"/>
              </a:ext>
            </a:extLst>
          </p:cNvPr>
          <p:cNvSpPr/>
          <p:nvPr/>
        </p:nvSpPr>
        <p:spPr bwMode="auto">
          <a:xfrm>
            <a:off x="7199317" y="1711270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Arial"/>
              </a:rPr>
              <a:t>Delivery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611056-20DA-4474-9072-9B2AE09BF82E}"/>
              </a:ext>
            </a:extLst>
          </p:cNvPr>
          <p:cNvSpPr txBox="1"/>
          <p:nvPr/>
        </p:nvSpPr>
        <p:spPr bwMode="auto">
          <a:xfrm>
            <a:off x="6814275" y="1540782"/>
            <a:ext cx="2108251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>
                <a:solidFill>
                  <a:schemeClr val="tx1"/>
                </a:solidFill>
                <a:latin typeface="+mn-lt"/>
                <a:ea typeface="+mn-ea"/>
              </a:rPr>
              <a:t>Arlene </a:t>
            </a:r>
            <a:r>
              <a:rPr lang="en-US" sz="1050" b="1" kern="0" dirty="0" err="1">
                <a:solidFill>
                  <a:schemeClr val="tx1"/>
                </a:solidFill>
                <a:latin typeface="+mn-lt"/>
                <a:ea typeface="+mn-ea"/>
              </a:rPr>
              <a:t>Gans</a:t>
            </a:r>
            <a:r>
              <a:rPr lang="en-US" sz="1050" b="1" kern="0" dirty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en-US" sz="1050" b="1" kern="0" dirty="0" err="1">
                <a:solidFill>
                  <a:schemeClr val="tx1"/>
                </a:solidFill>
                <a:latin typeface="+mn-lt"/>
                <a:ea typeface="+mn-ea"/>
              </a:rPr>
              <a:t>Ricardo.J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6E4C808-6C24-496A-AEF9-68DEA96F9821}"/>
              </a:ext>
            </a:extLst>
          </p:cNvPr>
          <p:cNvSpPr/>
          <p:nvPr/>
        </p:nvSpPr>
        <p:spPr bwMode="auto">
          <a:xfrm>
            <a:off x="394330" y="2803649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Arial"/>
              </a:rPr>
              <a:t>Vendor Management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66C83F4-D162-4F68-A187-6CCA2AF129DB}"/>
              </a:ext>
            </a:extLst>
          </p:cNvPr>
          <p:cNvSpPr/>
          <p:nvPr/>
        </p:nvSpPr>
        <p:spPr bwMode="auto">
          <a:xfrm>
            <a:off x="2083982" y="2803649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Channel Planning &amp; Improvement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65252DA-23CF-4E1E-95D5-C4E1348EE665}"/>
              </a:ext>
            </a:extLst>
          </p:cNvPr>
          <p:cNvSpPr/>
          <p:nvPr/>
        </p:nvSpPr>
        <p:spPr bwMode="auto">
          <a:xfrm>
            <a:off x="3773634" y="2803649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People Enablement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0B6C646-4BF8-456C-8BB7-0674B78E7966}"/>
              </a:ext>
            </a:extLst>
          </p:cNvPr>
          <p:cNvSpPr txBox="1"/>
          <p:nvPr/>
        </p:nvSpPr>
        <p:spPr bwMode="auto">
          <a:xfrm>
            <a:off x="394330" y="2604865"/>
            <a:ext cx="1689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>
                <a:solidFill>
                  <a:schemeClr val="tx1"/>
                </a:solidFill>
                <a:latin typeface="+mn-lt"/>
                <a:ea typeface="+mn-ea"/>
              </a:rPr>
              <a:t>Kristen Hess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51A784-6BA8-425D-97DB-5965460A8CC4}"/>
              </a:ext>
            </a:extLst>
          </p:cNvPr>
          <p:cNvSpPr txBox="1"/>
          <p:nvPr/>
        </p:nvSpPr>
        <p:spPr bwMode="auto">
          <a:xfrm>
            <a:off x="2083982" y="2595791"/>
            <a:ext cx="1689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>
                <a:solidFill>
                  <a:schemeClr val="tx1"/>
                </a:solidFill>
                <a:latin typeface="+mn-lt"/>
                <a:ea typeface="+mn-ea"/>
              </a:rPr>
              <a:t>Dan Tripp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47CD9A-7FA1-435B-96A7-78856E77F508}"/>
              </a:ext>
            </a:extLst>
          </p:cNvPr>
          <p:cNvSpPr txBox="1"/>
          <p:nvPr/>
        </p:nvSpPr>
        <p:spPr bwMode="auto">
          <a:xfrm>
            <a:off x="3767009" y="2618983"/>
            <a:ext cx="1689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Leanne McLaughlin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8F3ECE6-D1BC-40C8-AF91-F2A38B82FFA8}"/>
              </a:ext>
            </a:extLst>
          </p:cNvPr>
          <p:cNvSpPr/>
          <p:nvPr/>
        </p:nvSpPr>
        <p:spPr bwMode="auto">
          <a:xfrm>
            <a:off x="5476537" y="2783770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Customer Experience Products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ED0AA5-5C7C-40E0-A49D-1E9C4E53E377}"/>
              </a:ext>
            </a:extLst>
          </p:cNvPr>
          <p:cNvSpPr txBox="1"/>
          <p:nvPr/>
        </p:nvSpPr>
        <p:spPr bwMode="auto">
          <a:xfrm>
            <a:off x="5469912" y="2599104"/>
            <a:ext cx="1689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Nancy </a:t>
            </a:r>
            <a:r>
              <a:rPr lang="en-US" sz="1050" b="1" kern="0" dirty="0" err="1"/>
              <a:t>Concemi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ED1172D-06F5-4AEA-A059-229DBAA3398E}"/>
              </a:ext>
            </a:extLst>
          </p:cNvPr>
          <p:cNvSpPr/>
          <p:nvPr/>
        </p:nvSpPr>
        <p:spPr bwMode="auto">
          <a:xfrm>
            <a:off x="7179440" y="2751566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Arial"/>
              </a:rPr>
              <a:t>Data Management/Data publication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B4AAE7-F358-4373-9BA5-6B8FF7242819}"/>
              </a:ext>
            </a:extLst>
          </p:cNvPr>
          <p:cNvSpPr txBox="1"/>
          <p:nvPr/>
        </p:nvSpPr>
        <p:spPr bwMode="auto">
          <a:xfrm>
            <a:off x="6814268" y="2581078"/>
            <a:ext cx="2108251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Richard </a:t>
            </a:r>
            <a:r>
              <a:rPr lang="en-US" sz="1050" b="1" kern="0" dirty="0" err="1"/>
              <a:t>Niggemeier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CBCFDFB-3D9A-493D-972D-58AABDF9E2CF}"/>
              </a:ext>
            </a:extLst>
          </p:cNvPr>
          <p:cNvSpPr/>
          <p:nvPr/>
        </p:nvSpPr>
        <p:spPr bwMode="auto">
          <a:xfrm>
            <a:off x="400957" y="3910209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Customer Performance and Assurance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BA9C7B6-5BB4-403C-9385-937F942DE9F0}"/>
              </a:ext>
            </a:extLst>
          </p:cNvPr>
          <p:cNvSpPr/>
          <p:nvPr/>
        </p:nvSpPr>
        <p:spPr bwMode="auto">
          <a:xfrm>
            <a:off x="2090609" y="3910209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New Connections – Gas, Electric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CD37983-B9B0-463F-AADE-3D127CDF3EFC}"/>
              </a:ext>
            </a:extLst>
          </p:cNvPr>
          <p:cNvSpPr/>
          <p:nvPr/>
        </p:nvSpPr>
        <p:spPr bwMode="auto">
          <a:xfrm>
            <a:off x="3780261" y="3910209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Energy Efficiency and Product Implementation Goals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BC174C5-0630-49BE-B369-082357583DB7}"/>
              </a:ext>
            </a:extLst>
          </p:cNvPr>
          <p:cNvSpPr txBox="1"/>
          <p:nvPr/>
        </p:nvSpPr>
        <p:spPr bwMode="auto">
          <a:xfrm>
            <a:off x="400957" y="3711425"/>
            <a:ext cx="1689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Merin Gray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FD9876-EAB0-4791-B9BE-94D54307644C}"/>
              </a:ext>
            </a:extLst>
          </p:cNvPr>
          <p:cNvSpPr txBox="1"/>
          <p:nvPr/>
        </p:nvSpPr>
        <p:spPr bwMode="auto">
          <a:xfrm>
            <a:off x="2090609" y="3702351"/>
            <a:ext cx="18354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Matt </a:t>
            </a:r>
            <a:r>
              <a:rPr lang="en-US" sz="1050" b="1" kern="0" dirty="0" err="1"/>
              <a:t>Foran</a:t>
            </a:r>
            <a:r>
              <a:rPr lang="en-US" sz="1050" b="1" kern="0" dirty="0"/>
              <a:t>/Kevin Kelly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60121-F9CC-4BC2-BE93-87F165207AAF}"/>
              </a:ext>
            </a:extLst>
          </p:cNvPr>
          <p:cNvSpPr txBox="1"/>
          <p:nvPr/>
        </p:nvSpPr>
        <p:spPr bwMode="auto">
          <a:xfrm>
            <a:off x="3773636" y="3725543"/>
            <a:ext cx="1689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Dave </a:t>
            </a:r>
            <a:r>
              <a:rPr lang="en-US" sz="1050" b="1" kern="0" dirty="0" err="1"/>
              <a:t>Morierra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AD938A3E-2BB7-45D2-BF3E-FD4333F76937}"/>
              </a:ext>
            </a:extLst>
          </p:cNvPr>
          <p:cNvSpPr/>
          <p:nvPr/>
        </p:nvSpPr>
        <p:spPr bwMode="auto">
          <a:xfrm>
            <a:off x="5483164" y="3890330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Energy Efficiency goals - NY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21B021-3393-40FD-9D5E-8A651BF66688}"/>
              </a:ext>
            </a:extLst>
          </p:cNvPr>
          <p:cNvSpPr txBox="1"/>
          <p:nvPr/>
        </p:nvSpPr>
        <p:spPr bwMode="auto">
          <a:xfrm>
            <a:off x="5476539" y="3705664"/>
            <a:ext cx="1689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Keith Sperling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684692B-433F-4EC8-B3B3-7F9A7B953985}"/>
              </a:ext>
            </a:extLst>
          </p:cNvPr>
          <p:cNvSpPr/>
          <p:nvPr/>
        </p:nvSpPr>
        <p:spPr bwMode="auto">
          <a:xfrm>
            <a:off x="7186067" y="3858126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Distributed Generation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4B279B-6EA7-4120-97DE-62F72F274364}"/>
              </a:ext>
            </a:extLst>
          </p:cNvPr>
          <p:cNvSpPr txBox="1"/>
          <p:nvPr/>
        </p:nvSpPr>
        <p:spPr bwMode="auto">
          <a:xfrm>
            <a:off x="6773568" y="3699279"/>
            <a:ext cx="2108251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Lisa </a:t>
            </a:r>
            <a:r>
              <a:rPr lang="en-US" sz="1050" b="1" kern="0" dirty="0" err="1"/>
              <a:t>Sasur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9D91AFDA-FC9D-47DE-9B20-F6CB11276CC8}"/>
              </a:ext>
            </a:extLst>
          </p:cNvPr>
          <p:cNvSpPr/>
          <p:nvPr/>
        </p:nvSpPr>
        <p:spPr bwMode="auto">
          <a:xfrm>
            <a:off x="451760" y="4937250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Marketing &amp; Communications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68EF250-F496-4CED-A0A3-FC0FCCA99C7B}"/>
              </a:ext>
            </a:extLst>
          </p:cNvPr>
          <p:cNvSpPr/>
          <p:nvPr/>
        </p:nvSpPr>
        <p:spPr bwMode="auto">
          <a:xfrm>
            <a:off x="2141412" y="4937250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Customer Intelligence 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1A628B7-754C-4274-80A8-4D6B930E4662}"/>
              </a:ext>
            </a:extLst>
          </p:cNvPr>
          <p:cNvSpPr txBox="1"/>
          <p:nvPr/>
        </p:nvSpPr>
        <p:spPr bwMode="auto">
          <a:xfrm>
            <a:off x="451760" y="4738466"/>
            <a:ext cx="1689652" cy="16158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 err="1"/>
              <a:t>Mariya</a:t>
            </a:r>
            <a:r>
              <a:rPr lang="en-US" sz="1050" b="1" kern="0" dirty="0"/>
              <a:t> </a:t>
            </a:r>
            <a:r>
              <a:rPr lang="en-US" sz="1050" b="1" kern="0" dirty="0" err="1"/>
              <a:t>Raginsky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F3990-6C4D-44AA-8D5E-61B74E22704E}"/>
              </a:ext>
            </a:extLst>
          </p:cNvPr>
          <p:cNvSpPr txBox="1"/>
          <p:nvPr/>
        </p:nvSpPr>
        <p:spPr bwMode="auto">
          <a:xfrm>
            <a:off x="2095026" y="4761164"/>
            <a:ext cx="1914940" cy="16158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Alyssa Keller/</a:t>
            </a:r>
            <a:r>
              <a:rPr lang="en-US" sz="1050" b="1" kern="0" dirty="0" err="1"/>
              <a:t>Barrett.L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90C6E49-D5B0-42C7-A673-AB8495598A3F}"/>
              </a:ext>
            </a:extLst>
          </p:cNvPr>
          <p:cNvSpPr/>
          <p:nvPr/>
        </p:nvSpPr>
        <p:spPr bwMode="auto">
          <a:xfrm>
            <a:off x="3857567" y="4917373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Business Process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A6951D1-3C4F-46AD-A138-0840DF7D0CCE}"/>
              </a:ext>
            </a:extLst>
          </p:cNvPr>
          <p:cNvSpPr txBox="1"/>
          <p:nvPr/>
        </p:nvSpPr>
        <p:spPr bwMode="auto">
          <a:xfrm>
            <a:off x="3917197" y="4741287"/>
            <a:ext cx="1689652" cy="16158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>
                <a:solidFill>
                  <a:schemeClr val="tx1"/>
                </a:solidFill>
                <a:latin typeface="+mn-lt"/>
                <a:ea typeface="+mn-ea"/>
              </a:rPr>
              <a:t>Marybeth Kabak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8DB0AB7-1D96-45B1-93FE-BF661F194D94}"/>
              </a:ext>
            </a:extLst>
          </p:cNvPr>
          <p:cNvSpPr/>
          <p:nvPr/>
        </p:nvSpPr>
        <p:spPr bwMode="auto">
          <a:xfrm>
            <a:off x="9425530" y="1702365"/>
            <a:ext cx="1537253" cy="57451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Arial"/>
              </a:rPr>
              <a:t>Blue Print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254C2F-2E8B-40A0-93FE-500E70571BD1}"/>
              </a:ext>
            </a:extLst>
          </p:cNvPr>
          <p:cNvSpPr txBox="1"/>
          <p:nvPr/>
        </p:nvSpPr>
        <p:spPr bwMode="auto">
          <a:xfrm>
            <a:off x="9445404" y="1526279"/>
            <a:ext cx="1689652" cy="16158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>
                <a:solidFill>
                  <a:schemeClr val="tx1"/>
                </a:solidFill>
                <a:latin typeface="+mn-lt"/>
                <a:ea typeface="+mn-ea"/>
              </a:rPr>
              <a:t>Jeff Martin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0940875A-DA18-4BCB-8A2A-9FE13BAA19E0}"/>
              </a:ext>
            </a:extLst>
          </p:cNvPr>
          <p:cNvSpPr/>
          <p:nvPr/>
        </p:nvSpPr>
        <p:spPr bwMode="auto">
          <a:xfrm>
            <a:off x="9467181" y="4832431"/>
            <a:ext cx="1537253" cy="574516"/>
          </a:xfrm>
          <a:prstGeom prst="roundRect">
            <a:avLst/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Arial"/>
              </a:rPr>
              <a:t>EBU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EE6B48C-1143-4B68-BCDB-428856EC8FD4}"/>
              </a:ext>
            </a:extLst>
          </p:cNvPr>
          <p:cNvSpPr txBox="1"/>
          <p:nvPr/>
        </p:nvSpPr>
        <p:spPr bwMode="auto">
          <a:xfrm>
            <a:off x="9487055" y="4656345"/>
            <a:ext cx="1689652" cy="16158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Dave Smith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411F7A2B-7D51-4241-A651-601CAA8A7BCD}"/>
              </a:ext>
            </a:extLst>
          </p:cNvPr>
          <p:cNvSpPr/>
          <p:nvPr/>
        </p:nvSpPr>
        <p:spPr bwMode="auto">
          <a:xfrm>
            <a:off x="9445407" y="2733452"/>
            <a:ext cx="1537253" cy="574516"/>
          </a:xfrm>
          <a:prstGeom prst="roundRect">
            <a:avLst/>
          </a:prstGeom>
          <a:solidFill>
            <a:srgbClr val="FFB45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G</a:t>
            </a:r>
            <a:r>
              <a:rPr lang="en-US" sz="1050" b="1" dirty="0">
                <a:solidFill>
                  <a:schemeClr val="bg1"/>
                </a:solidFill>
                <a:latin typeface="+mn-lt"/>
                <a:cs typeface="Arial"/>
              </a:rPr>
              <a:t>BE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2C9DF44-28BE-406A-B007-7C77646DD2D3}"/>
              </a:ext>
            </a:extLst>
          </p:cNvPr>
          <p:cNvSpPr txBox="1"/>
          <p:nvPr/>
        </p:nvSpPr>
        <p:spPr bwMode="auto">
          <a:xfrm>
            <a:off x="9465281" y="2557366"/>
            <a:ext cx="1689652" cy="16158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>
                <a:solidFill>
                  <a:schemeClr val="tx1"/>
                </a:solidFill>
                <a:latin typeface="+mn-lt"/>
                <a:ea typeface="+mn-ea"/>
              </a:rPr>
              <a:t>Nick </a:t>
            </a:r>
            <a:r>
              <a:rPr lang="en-US" sz="1050" b="1" kern="0" dirty="0" err="1">
                <a:solidFill>
                  <a:schemeClr val="tx1"/>
                </a:solidFill>
                <a:latin typeface="+mn-lt"/>
                <a:ea typeface="+mn-ea"/>
              </a:rPr>
              <a:t>Ra</a:t>
            </a:r>
            <a:r>
              <a:rPr lang="en-US" sz="1050" b="1" kern="0" dirty="0" err="1"/>
              <a:t>ad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175C79F-5207-4BC7-9497-2BCDBE9F2AFD}"/>
              </a:ext>
            </a:extLst>
          </p:cNvPr>
          <p:cNvSpPr/>
          <p:nvPr/>
        </p:nvSpPr>
        <p:spPr bwMode="auto">
          <a:xfrm>
            <a:off x="9467181" y="3794572"/>
            <a:ext cx="1537253" cy="574516"/>
          </a:xfrm>
          <a:prstGeom prst="roundRect">
            <a:avLst/>
          </a:prstGeom>
          <a:solidFill>
            <a:srgbClr val="000F6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G</a:t>
            </a:r>
            <a:r>
              <a:rPr lang="en-US" sz="1050" b="1" dirty="0">
                <a:solidFill>
                  <a:schemeClr val="bg1"/>
                </a:solidFill>
                <a:latin typeface="+mn-lt"/>
                <a:cs typeface="Arial"/>
              </a:rPr>
              <a:t>BU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AE87352-6E6A-49B8-A7D4-5B15ACBE5F23}"/>
              </a:ext>
            </a:extLst>
          </p:cNvPr>
          <p:cNvSpPr txBox="1"/>
          <p:nvPr/>
        </p:nvSpPr>
        <p:spPr bwMode="auto">
          <a:xfrm>
            <a:off x="9530597" y="3618488"/>
            <a:ext cx="1689652" cy="16158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TBD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497A48-6B1F-49D9-A8B0-D34E3A45DBB1}"/>
              </a:ext>
            </a:extLst>
          </p:cNvPr>
          <p:cNvSpPr/>
          <p:nvPr/>
        </p:nvSpPr>
        <p:spPr bwMode="auto">
          <a:xfrm>
            <a:off x="92765" y="1338470"/>
            <a:ext cx="9090992" cy="4373217"/>
          </a:xfrm>
          <a:prstGeom prst="roundRect">
            <a:avLst/>
          </a:prstGeom>
          <a:noFill/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172175-0F3D-4CFB-8FDE-4F8AFC9B490E}"/>
              </a:ext>
            </a:extLst>
          </p:cNvPr>
          <p:cNvSpPr/>
          <p:nvPr/>
        </p:nvSpPr>
        <p:spPr bwMode="auto">
          <a:xfrm>
            <a:off x="9269366" y="1345037"/>
            <a:ext cx="2061243" cy="4367280"/>
          </a:xfrm>
          <a:prstGeom prst="roundRect">
            <a:avLst/>
          </a:prstGeom>
          <a:noFill/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66870-93EC-4D11-9A5A-B6674102BE08}"/>
              </a:ext>
            </a:extLst>
          </p:cNvPr>
          <p:cNvSpPr txBox="1"/>
          <p:nvPr/>
        </p:nvSpPr>
        <p:spPr bwMode="auto">
          <a:xfrm>
            <a:off x="304798" y="5923722"/>
            <a:ext cx="10818904" cy="21544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1400" b="1" kern="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  <a:t>Input from Business Teams will be </a:t>
            </a:r>
            <a:r>
              <a:rPr lang="en-US" sz="1400" b="1" kern="0" dirty="0">
                <a:solidFill>
                  <a:schemeClr val="accent3">
                    <a:lumMod val="50000"/>
                  </a:schemeClr>
                </a:solidFill>
              </a:rPr>
              <a:t>either </a:t>
            </a:r>
            <a:r>
              <a:rPr lang="en-US" sz="1400" b="1" kern="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  <a:t>through direct interviews and/or through Blueprint interview transcripts 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9AD5F87-DA74-4254-B2BF-F70FE4CECCA2}"/>
              </a:ext>
            </a:extLst>
          </p:cNvPr>
          <p:cNvCxnSpPr/>
          <p:nvPr/>
        </p:nvCxnSpPr>
        <p:spPr bwMode="auto">
          <a:xfrm>
            <a:off x="92764" y="1046921"/>
            <a:ext cx="8746436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75344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C4757E-1519-4AA6-B49D-25D6C4D7B67B}"/>
              </a:ext>
            </a:extLst>
          </p:cNvPr>
          <p:cNvSpPr txBox="1"/>
          <p:nvPr/>
        </p:nvSpPr>
        <p:spPr bwMode="auto">
          <a:xfrm>
            <a:off x="1132764" y="1542197"/>
            <a:ext cx="9253182" cy="318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4800" kern="0" dirty="0">
                <a:solidFill>
                  <a:srgbClr val="0070C0"/>
                </a:solidFill>
              </a:rPr>
              <a:t>Questions</a:t>
            </a:r>
          </a:p>
          <a:p>
            <a:pPr algn="ctr">
              <a:spcAft>
                <a:spcPts val="600"/>
              </a:spcAft>
              <a:buClr>
                <a:schemeClr val="tx1"/>
              </a:buClr>
            </a:pPr>
            <a:endParaRPr lang="en-US" sz="4800" kern="0" dirty="0">
              <a:solidFill>
                <a:srgbClr val="0070C0"/>
              </a:solidFill>
            </a:endParaRPr>
          </a:p>
          <a:p>
            <a:pPr algn="ctr">
              <a:spcAft>
                <a:spcPts val="600"/>
              </a:spcAft>
              <a:buClr>
                <a:schemeClr val="tx1"/>
              </a:buClr>
            </a:pPr>
            <a:endParaRPr lang="en-US" sz="4800" kern="0" dirty="0">
              <a:solidFill>
                <a:srgbClr val="0070C0"/>
              </a:solidFill>
            </a:endParaRPr>
          </a:p>
          <a:p>
            <a:pPr algn="ctr">
              <a:spcAft>
                <a:spcPts val="600"/>
              </a:spcAft>
              <a:buClr>
                <a:schemeClr val="tx1"/>
              </a:buClr>
            </a:pPr>
            <a:endParaRPr lang="en-US" sz="4800" b="0" kern="0" dirty="0">
              <a:solidFill>
                <a:srgbClr val="0070C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2759209"/>
      </p:ext>
    </p:extLst>
  </p:cSld>
  <p:clrMapOvr>
    <a:masterClrMapping/>
  </p:clrMapOvr>
</p:sld>
</file>

<file path=ppt/theme/theme1.xml><?xml version="1.0" encoding="utf-8"?>
<a:theme xmlns:a="http://schemas.openxmlformats.org/drawingml/2006/main" name="1_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US NG_2018 PPT_Energy Lines Template 16x9 [Read-Only]" id="{4657108C-CAD3-44AC-B13C-CD074A2E51E8}" vid="{35BB5C37-5BE8-43BF-9925-D45D04A5B4D7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_Project Fusion PMB wc 11 10 18">
  <a:themeElements>
    <a:clrScheme name="Custom 11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00148C"/>
      </a:hlink>
      <a:folHlink>
        <a:srgbClr val="00148C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1" id="{95D0E049-C192-4B84-AB31-B59D6F8AB744}" vid="{73F27640-A9AE-404E-A2AE-0C46D0C9B945}"/>
    </a:ext>
  </a:extLst>
</a:theme>
</file>

<file path=ppt/theme/theme3.xml><?xml version="1.0" encoding="utf-8"?>
<a:theme xmlns:a="http://schemas.openxmlformats.org/drawingml/2006/main" name="2_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US NG_2018 PPT_Energy Lines Template 16x9 [Read-Only]" id="{4657108C-CAD3-44AC-B13C-CD074A2E51E8}" vid="{35BB5C37-5BE8-43BF-9925-D45D04A5B4D7}"/>
    </a:ext>
  </a:extLst>
</a:theme>
</file>

<file path=ppt/theme/theme4.xml><?xml version="1.0" encoding="utf-8"?>
<a:theme xmlns:a="http://schemas.openxmlformats.org/drawingml/2006/main" name="3_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US NG_2018 PPT_Energy Lines Template 16x9 [Read-Only]" id="{4657108C-CAD3-44AC-B13C-CD074A2E51E8}" vid="{35BB5C37-5BE8-43BF-9925-D45D04A5B4D7}"/>
    </a:ext>
  </a:extLst>
</a:theme>
</file>

<file path=ppt/theme/theme5.xml><?xml version="1.0" encoding="utf-8"?>
<a:theme xmlns:a="http://schemas.openxmlformats.org/drawingml/2006/main" name="US NG_2018 PPT_Energy Lines Template 16x9">
  <a:themeElements>
    <a:clrScheme name="Custom 4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00148C"/>
      </a:hlink>
      <a:folHlink>
        <a:srgbClr val="00148C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1" id="{05694B61-54A4-4E95-9753-F44547B9B716}" vid="{66BFABEB-5D5F-4F04-9007-6B2E63E31DFF}"/>
    </a:ext>
  </a:extLst>
</a:theme>
</file>

<file path=ppt/theme/theme6.xml><?xml version="1.0" encoding="utf-8"?>
<a:theme xmlns:a="http://schemas.openxmlformats.org/drawingml/2006/main" name="6_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US NG_2018 PPT_Energy Lines Template 16x9 [Read-Only]" id="{4657108C-CAD3-44AC-B13C-CD074A2E51E8}" vid="{35BB5C37-5BE8-43BF-9925-D45D04A5B4D7}"/>
    </a:ext>
  </a:extLst>
</a:theme>
</file>

<file path=ppt/theme/theme7.xml><?xml version="1.0" encoding="utf-8"?>
<a:theme xmlns:a="http://schemas.openxmlformats.org/drawingml/2006/main" name="2_NG_PPT_16x9_Generic_template-blue">
  <a:themeElements>
    <a:clrScheme name="Custom 39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55555A"/>
      </a:hlink>
      <a:folHlink>
        <a:srgbClr val="55555A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Brand" id="{BC748033-B6B5-4DA3-B4A0-96992AE8701F}" vid="{1EAF7035-95D1-4F8F-AF22-B6685EF14E11}"/>
    </a:ext>
  </a:extLst>
</a:theme>
</file>

<file path=ppt/theme/theme8.xml><?xml version="1.0" encoding="utf-8"?>
<a:theme xmlns:a="http://schemas.openxmlformats.org/drawingml/2006/main" name="NG_PPT_16x9_Generic_template-blue">
  <a:themeElements>
    <a:clrScheme name="Custom 39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55555A"/>
      </a:hlink>
      <a:folHlink>
        <a:srgbClr val="55555A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Brand" id="{887D4D6A-E637-4B26-A94B-83C1ABAF2242}" vid="{5CB2B811-4E3F-4F7F-922A-B380BE3E70FE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F478B68CCB418629D5A3D5ECB678" ma:contentTypeVersion="12" ma:contentTypeDescription="Create a new document." ma:contentTypeScope="" ma:versionID="138bd2563609da7d5a9db950db7f5b8f">
  <xsd:schema xmlns:xsd="http://www.w3.org/2001/XMLSchema" xmlns:xs="http://www.w3.org/2001/XMLSchema" xmlns:p="http://schemas.microsoft.com/office/2006/metadata/properties" xmlns:ns3="2fb88c42-9484-45db-b1a7-c717f8961fa6" xmlns:ns4="d04553ff-5444-4dd5-ba90-cf9ec227a264" targetNamespace="http://schemas.microsoft.com/office/2006/metadata/properties" ma:root="true" ma:fieldsID="2e3ed490b5bcd9cf790df84676ec4f50" ns3:_="" ns4:_="">
    <xsd:import namespace="2fb88c42-9484-45db-b1a7-c717f8961fa6"/>
    <xsd:import namespace="d04553ff-5444-4dd5-ba90-cf9ec227a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88c42-9484-45db-b1a7-c717f8961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53ff-5444-4dd5-ba90-cf9ec227a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73ED03-F4BA-4C03-9369-BED19563D036}">
  <ds:schemaRefs>
    <ds:schemaRef ds:uri="http://purl.org/dc/elements/1.1/"/>
    <ds:schemaRef ds:uri="http://schemas.microsoft.com/office/2006/metadata/properties"/>
    <ds:schemaRef ds:uri="2fb88c42-9484-45db-b1a7-c717f8961fa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04553ff-5444-4dd5-ba90-cf9ec227a26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AFA77C2-8AD1-46CD-AFF6-0619B2F161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3A3C76-A2DA-4365-BD7B-1FFB7CC802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b88c42-9484-45db-b1a7-c717f8961fa6"/>
    <ds:schemaRef ds:uri="d04553ff-5444-4dd5-ba90-cf9ec227a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20939</TotalTime>
  <Words>588</Words>
  <Application>Microsoft Office PowerPoint</Application>
  <PresentationFormat>Widescreen</PresentationFormat>
  <Paragraphs>179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Arial</vt:lpstr>
      <vt:lpstr>Calibri</vt:lpstr>
      <vt:lpstr>Courier New</vt:lpstr>
      <vt:lpstr>Graphik</vt:lpstr>
      <vt:lpstr>Heading</vt:lpstr>
      <vt:lpstr>Verdana</vt:lpstr>
      <vt:lpstr>Wingdings</vt:lpstr>
      <vt:lpstr>1_US NG_2018 PPT__EnergyLines Template 16x9</vt:lpstr>
      <vt:lpstr>20_Project Fusion PMB wc 11 10 18</vt:lpstr>
      <vt:lpstr>2_US NG_2018 PPT__EnergyLines Template 16x9</vt:lpstr>
      <vt:lpstr>3_US NG_2018 PPT__EnergyLines Template 16x9</vt:lpstr>
      <vt:lpstr>US NG_2018 PPT_Energy Lines Template 16x9</vt:lpstr>
      <vt:lpstr>6_US NG_2018 PPT__EnergyLines Template 16x9</vt:lpstr>
      <vt:lpstr>2_NG_PPT_16x9_Generic_template-blue</vt:lpstr>
      <vt:lpstr>NG_PPT_16x9_Generic_template-blue</vt:lpstr>
      <vt:lpstr>PowerPoint Presentation</vt:lpstr>
      <vt:lpstr>Customer Data Transformation Assessment  Agenda </vt:lpstr>
      <vt:lpstr>Customer Data Transformation Assessment  Project Charter </vt:lpstr>
      <vt:lpstr>Customer Data Transformation Assessment  Project Organizational chart </vt:lpstr>
      <vt:lpstr>Customer Data Transformation Assessment  Proposed Timeline – 8 Weeks </vt:lpstr>
      <vt:lpstr>Customer Data Transformation Assessment  Current Status </vt:lpstr>
      <vt:lpstr>Customer Data Transformation Assessment  Consulting Business Team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MyHub Integration Project</dc:title>
  <dc:creator>Broadley, Alan</dc:creator>
  <cp:lastModifiedBy>Ajwaliya, Nishit</cp:lastModifiedBy>
  <cp:revision>151</cp:revision>
  <dcterms:created xsi:type="dcterms:W3CDTF">2019-12-09T11:38:38Z</dcterms:created>
  <dcterms:modified xsi:type="dcterms:W3CDTF">2020-07-07T12:29:02Z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0x0101001AD0F478B68CCB418629D5A3D5ECB678</vt:lpwstr>
  </property>
  <property fmtid="{D5CDD505-2E9C-101B-9397-08002B2CF9AE}" pid="3" name="_NewReviewCycle">
    <vt:lpwstr/>
  </property>
</Properties>
</file>