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1" r:id="rId6"/>
  </p:sldMasterIdLst>
  <p:notesMasterIdLst>
    <p:notesMasterId r:id="rId8"/>
  </p:notesMasterIdLst>
  <p:sldIdLst>
    <p:sldId id="49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oper, Jennifer I." initials="CJI" lastIdx="9" clrIdx="0">
    <p:extLst>
      <p:ext uri="{19B8F6BF-5375-455C-9EA6-DF929625EA0E}">
        <p15:presenceInfo xmlns:p15="http://schemas.microsoft.com/office/powerpoint/2012/main" userId="S::Jennifer.Cooper@us.nationalgrid.com::77d49ccd-aca2-4b46-9e0f-13e55d37d0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CEF0E-C889-4387-8795-F5D9CED3DB9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B78C-C6AF-42F1-9239-8A0E920D8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Asset:</a:t>
            </a:r>
          </a:p>
          <a:p>
            <a:endParaRPr lang="en-GB"/>
          </a:p>
          <a:p>
            <a:r>
              <a:rPr lang="en-GB"/>
              <a:t>Check with Regards to EE Products/Assets (Thermostat) installed for </a:t>
            </a:r>
            <a:r>
              <a:rPr lang="en-GB" err="1"/>
              <a:t>Resi</a:t>
            </a:r>
            <a:r>
              <a:rPr lang="en-GB"/>
              <a:t> (Energy Hub / where those live</a:t>
            </a:r>
          </a:p>
          <a:p>
            <a:endParaRPr lang="en-GB"/>
          </a:p>
          <a:p>
            <a:r>
              <a:rPr lang="en-GB"/>
              <a:t>CSS &lt;-&gt; Maximo (Gas meters)</a:t>
            </a:r>
          </a:p>
          <a:p>
            <a:r>
              <a:rPr lang="en-GB"/>
              <a:t>CSS &lt;-&gt; MITS (Electric meters)</a:t>
            </a:r>
          </a:p>
          <a:p>
            <a:endParaRPr lang="en-GB"/>
          </a:p>
          <a:p>
            <a:r>
              <a:rPr lang="en-GB"/>
              <a:t>Need to determine if CRIS has a separate meter inventory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141B4-9526-471E-9D38-1C4950D344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ADF7-39B0-4F2F-9325-9758713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B03D8-C80E-4E46-A4DA-06CD55223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CF00-3D60-4068-8A90-ED8CB827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8ECD-6DF4-484A-96B2-BA11171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7263-337C-484A-9CD1-A71AFBD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297F-8A0A-4930-BAA5-A81652E2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0AE7-B470-4FC5-A993-A6A130AD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0080-DEFF-4E46-9FC5-8447DD16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2EC9-C8BF-4AFC-9256-E46DE9E0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3BB8-A0B6-477C-BD15-C658EC3F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F745-F204-4D37-B39B-27AE994F5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6445C-0E1B-4280-BC10-0349B5885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86EF-7A3A-4CEE-BA0F-70E14CB0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E97E-EA32-4BCF-87F0-14A5144A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9448-00BD-40D3-A509-5A5F36B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129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85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924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70011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2582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46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4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851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28F3-DA6A-478A-848F-EE829D88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CD6-74E6-46A8-84D5-CFFDEBED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E19D-CAEC-4AB4-BDEF-0532DE83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DD9F-4C95-4A1B-B947-82439D8A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56C5-A244-4232-A148-511421C6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9449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294282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729581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0033848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4152304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72585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70796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67838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01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8D12-17D1-4A85-B348-4A52A1C7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7C44-2D22-4CDD-9EAF-BD9322D5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E8AE-5B0B-4261-AB04-4DBDC0CB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B444-E164-4DD1-9F91-286422DE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8BDE-4BAB-40EE-BFA3-E13AB635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8443627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69563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2999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51927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07269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8447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31923074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AF2-8A29-4F0A-847C-808DD6DBF5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CB8A-3007-42B6-BD4E-BE1E7415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7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1" y="-3938"/>
            <a:ext cx="12191999" cy="6862479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7676" y="551083"/>
            <a:ext cx="6500917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IN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7676" y="1100699"/>
            <a:ext cx="6500917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IN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7625" y="3573017"/>
            <a:ext cx="2135339" cy="1872207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70660" y="3573017"/>
            <a:ext cx="2135339" cy="1872207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3695" y="3573017"/>
            <a:ext cx="2135339" cy="1872207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05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Screen">
  <p:cSld name="Title Only - Scre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2892047" y="500364"/>
            <a:ext cx="8459287" cy="69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4" descr="C:\Users\rachael.wiggington\Documents\VI\Agreed VI\Project One GÇô ERP\CMYK\White BG\CMYK_ProjectOne_Whit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468"/>
            <a:ext cx="2084832" cy="894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3558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6B00-B714-4AD8-9ED9-E07DA484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DAC3-DFCC-405D-A5A5-765071305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7839-2FAD-49A6-93E4-071F9342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C940-BEC8-4057-8402-9AC50AC6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332A-A345-4D5B-A60D-265B2D8C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120C-3355-4033-930A-118F64D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42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1" y="3382039"/>
            <a:ext cx="3365500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3" y="6034996"/>
            <a:ext cx="3362896" cy="399029"/>
          </a:xfrm>
          <a:prstGeom prst="rect">
            <a:avLst/>
          </a:prstGeom>
        </p:spPr>
      </p:pic>
      <p:pic>
        <p:nvPicPr>
          <p:cNvPr id="7" name="Picture 16" descr="C:\Users\manganof\AppData\Local\Microsoft\Windows\Temporary Internet Files\Content.IE5\UMDIP3KU\addie-proce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9" y="1904726"/>
            <a:ext cx="4064491" cy="22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218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C8DC-4C38-47C3-97A4-09D662F4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8CBF7-0386-4818-A8BA-9C2AA2D14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B477-03C7-434F-ADE7-950F5B4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E5-560B-4C07-80A7-03F64005813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39EC-A6B8-4731-A15E-415DCCF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2FFD-8D16-405D-B700-C4A7D719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6451-26E9-47FC-BCB2-4279E29A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2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ME Proces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7A3190-D9CD-43CE-A0B8-80D278EB5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853" t="10568" b="7756"/>
          <a:stretch/>
        </p:blipFill>
        <p:spPr>
          <a:xfrm>
            <a:off x="-50800" y="751116"/>
            <a:ext cx="5898323" cy="6106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05B40-5881-4652-9A9B-A0CC2E11D0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"/>
            <a:ext cx="12192000" cy="806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A9E5-D635-45B0-AA9E-37C9125879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796" y="6449139"/>
            <a:ext cx="1333749" cy="20644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4039FE0-81EB-4F63-B9A4-8B6167AD7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3233" y="6490331"/>
            <a:ext cx="8730140" cy="184666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lang="en-GB" sz="1200" b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6C8F55-1A3D-4127-987C-621656503E6C}"/>
              </a:ext>
            </a:extLst>
          </p:cNvPr>
          <p:cNvSpPr/>
          <p:nvPr userDrawn="1"/>
        </p:nvSpPr>
        <p:spPr>
          <a:xfrm>
            <a:off x="4260859" y="6671495"/>
            <a:ext cx="4254885" cy="2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>
                <a:solidFill>
                  <a:srgbClr val="BFBFB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Internal Use Only – Not for External Distribution</a:t>
            </a:r>
            <a:endParaRPr lang="en-US" sz="900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5" y="76493"/>
            <a:ext cx="7773939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73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E231-D637-4C0E-A60C-01FFF78F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9DF3-CD64-44D0-B5DB-80394975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3F387-949C-411D-809D-8CBB0777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17E03-57E5-4C73-AD53-D5204A09B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49155-B4D7-4294-97F7-60A5DEA60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5CC0-5384-46F5-AD4F-12DB13E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0F2E-BA85-4CF2-9EC8-C213E4D2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13C14-F082-44F3-AFD5-D24B5EAC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FCB0-BD3D-406C-885D-5EED8DA0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2DC4B-F109-4C4E-9B43-0648DA99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2572A-80C1-4160-8709-29DC3F6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9E0DC-FE44-49C4-A757-EBE4F882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66E06-9494-4D23-9D1D-3885FF65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A4696-BE7A-4574-AC3E-F1DD899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F7D83-F013-44DB-BACC-614FAAF5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5D7-E074-4F7D-AF68-8C6A1E5E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B104-E346-4C51-B63A-E3783CC5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AE9B0-53B1-480D-9B7E-D4F6B4E3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BECA2-3DA6-4C4F-9C20-6CC493D3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CD45-2509-4FE5-8470-A9537BA5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E55E8-B121-4CE1-9E8C-EA9A0AE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847B-C009-477E-819E-E4A6CC34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9D236-805A-4D1D-8E53-FCCBCE9E4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CCD79-9457-4482-975F-4D644CBB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8A08C-5311-420C-966E-E7B50A0B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8E05-CAE5-4778-94E0-76AC7E82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587B-DD23-4A33-B297-52FDD274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86308-8862-48B5-BE91-AC9C5493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2361-006D-4FD7-814C-C4038F77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C47A-C798-49F3-9A09-4F50DFC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62E0-5BE8-4E25-A7DA-307F50F4BBC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E131-8A21-4A90-8E8F-48104067A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6A03-5893-4D24-A212-CE1D61695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9846-2239-403E-90D3-4FEEB386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50214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7678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E33345-5569-E645-8C35-40CA30EA4D3A}"/>
              </a:ext>
            </a:extLst>
          </p:cNvPr>
          <p:cNvSpPr/>
          <p:nvPr/>
        </p:nvSpPr>
        <p:spPr>
          <a:xfrm>
            <a:off x="294640" y="1383939"/>
            <a:ext cx="11511200" cy="4989371"/>
          </a:xfrm>
          <a:prstGeom prst="roundRect">
            <a:avLst>
              <a:gd name="adj" fmla="val 1728"/>
            </a:avLst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03A9B77-CE22-C54C-B09C-87A8FDC9262F}"/>
              </a:ext>
            </a:extLst>
          </p:cNvPr>
          <p:cNvSpPr/>
          <p:nvPr/>
        </p:nvSpPr>
        <p:spPr>
          <a:xfrm>
            <a:off x="662306" y="1434387"/>
            <a:ext cx="10974793" cy="4811111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Rounded Rectangle 36">
            <a:extLst>
              <a:ext uri="{FF2B5EF4-FFF2-40B4-BE49-F238E27FC236}">
                <a16:creationId xmlns:a16="http://schemas.microsoft.com/office/drawing/2014/main" id="{C0B41C36-4396-4DAF-9152-CDDDC5DFD17E}"/>
              </a:ext>
            </a:extLst>
          </p:cNvPr>
          <p:cNvSpPr/>
          <p:nvPr/>
        </p:nvSpPr>
        <p:spPr>
          <a:xfrm>
            <a:off x="756543" y="2594127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Right Now</a:t>
            </a:r>
          </a:p>
        </p:txBody>
      </p:sp>
      <p:sp>
        <p:nvSpPr>
          <p:cNvPr id="271" name="Rounded Rectangle 36">
            <a:extLst>
              <a:ext uri="{FF2B5EF4-FFF2-40B4-BE49-F238E27FC236}">
                <a16:creationId xmlns:a16="http://schemas.microsoft.com/office/drawing/2014/main" id="{AB4C0A4A-8477-4BD2-8E86-6B22926DEE3C}"/>
              </a:ext>
            </a:extLst>
          </p:cNvPr>
          <p:cNvSpPr/>
          <p:nvPr/>
        </p:nvSpPr>
        <p:spPr>
          <a:xfrm>
            <a:off x="754419" y="4526559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OMS (Outage)</a:t>
            </a:r>
          </a:p>
        </p:txBody>
      </p:sp>
      <p:sp>
        <p:nvSpPr>
          <p:cNvPr id="195" name="Rounded Rectangle 36"/>
          <p:cNvSpPr/>
          <p:nvPr/>
        </p:nvSpPr>
        <p:spPr>
          <a:xfrm>
            <a:off x="751553" y="3364683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CSS (Gas, Elec, DG)–UNY,MA,RI,LI)</a:t>
            </a:r>
          </a:p>
        </p:txBody>
      </p:sp>
      <p:sp>
        <p:nvSpPr>
          <p:cNvPr id="152" name="Rounded Rectangle 36"/>
          <p:cNvSpPr/>
          <p:nvPr/>
        </p:nvSpPr>
        <p:spPr>
          <a:xfrm>
            <a:off x="753332" y="1836845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Application Portal (DG/Electric)</a:t>
            </a:r>
          </a:p>
        </p:txBody>
      </p:sp>
      <p:sp>
        <p:nvSpPr>
          <p:cNvPr id="153" name="Rounded Rectangle 36"/>
          <p:cNvSpPr/>
          <p:nvPr/>
        </p:nvSpPr>
        <p:spPr>
          <a:xfrm>
            <a:off x="753332" y="1639984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CRIS Transaction Web</a:t>
            </a:r>
          </a:p>
        </p:txBody>
      </p:sp>
      <p:sp>
        <p:nvSpPr>
          <p:cNvPr id="154" name="Rounded Rectangle 36"/>
          <p:cNvSpPr/>
          <p:nvPr/>
        </p:nvSpPr>
        <p:spPr>
          <a:xfrm>
            <a:off x="753332" y="1447890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CSS Transaction Web</a:t>
            </a:r>
          </a:p>
        </p:txBody>
      </p:sp>
      <p:sp>
        <p:nvSpPr>
          <p:cNvPr id="161" name="Rounded Rectangle 36"/>
          <p:cNvSpPr/>
          <p:nvPr/>
        </p:nvSpPr>
        <p:spPr>
          <a:xfrm>
            <a:off x="753334" y="2797379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CRM Sales (Grid Force)</a:t>
            </a:r>
          </a:p>
        </p:txBody>
      </p:sp>
      <p:sp>
        <p:nvSpPr>
          <p:cNvPr id="166" name="Rounded Rectangle 36"/>
          <p:cNvSpPr/>
          <p:nvPr/>
        </p:nvSpPr>
        <p:spPr>
          <a:xfrm>
            <a:off x="738546" y="3557507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CRM Service (GBE-RI)</a:t>
            </a:r>
          </a:p>
        </p:txBody>
      </p:sp>
      <p:sp>
        <p:nvSpPr>
          <p:cNvPr id="167" name="Rounded Rectangle 36"/>
          <p:cNvSpPr/>
          <p:nvPr/>
        </p:nvSpPr>
        <p:spPr>
          <a:xfrm>
            <a:off x="753332" y="3180997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CRIS (Gas –NYC,MA)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91D47D3-2051-9246-B17C-7987E81B328C}"/>
              </a:ext>
            </a:extLst>
          </p:cNvPr>
          <p:cNvSpPr/>
          <p:nvPr/>
        </p:nvSpPr>
        <p:spPr>
          <a:xfrm>
            <a:off x="312450" y="548740"/>
            <a:ext cx="11511200" cy="619155"/>
          </a:xfrm>
          <a:prstGeom prst="roundRect">
            <a:avLst>
              <a:gd name="adj" fmla="val 5913"/>
            </a:avLst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9F968-2C12-8C47-B400-507CBBECE129}"/>
              </a:ext>
            </a:extLst>
          </p:cNvPr>
          <p:cNvSpPr/>
          <p:nvPr/>
        </p:nvSpPr>
        <p:spPr>
          <a:xfrm>
            <a:off x="724737" y="596520"/>
            <a:ext cx="11036193" cy="533694"/>
          </a:xfrm>
          <a:prstGeom prst="roundRect">
            <a:avLst>
              <a:gd name="adj" fmla="val 5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5A5D0-3F33-3448-9748-BF5C7C1B5708}"/>
              </a:ext>
            </a:extLst>
          </p:cNvPr>
          <p:cNvSpPr txBox="1"/>
          <p:nvPr/>
        </p:nvSpPr>
        <p:spPr>
          <a:xfrm rot="16200000">
            <a:off x="26679" y="594477"/>
            <a:ext cx="94116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67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Entities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20087D8-E8A0-E246-B9D7-B1EC0B60C257}"/>
              </a:ext>
            </a:extLst>
          </p:cNvPr>
          <p:cNvSpPr txBox="1"/>
          <p:nvPr/>
        </p:nvSpPr>
        <p:spPr>
          <a:xfrm>
            <a:off x="4004786" y="6635839"/>
            <a:ext cx="93615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/>
              <a:t>Manual replication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51883CA-5802-5941-9459-1D6A679DEEEB}"/>
              </a:ext>
            </a:extLst>
          </p:cNvPr>
          <p:cNvSpPr txBox="1"/>
          <p:nvPr/>
        </p:nvSpPr>
        <p:spPr>
          <a:xfrm>
            <a:off x="2442620" y="6492875"/>
            <a:ext cx="77585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/>
              <a:t>Automated API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65963" y="6434828"/>
            <a:ext cx="4469960" cy="316983"/>
            <a:chOff x="3537208" y="4654711"/>
            <a:chExt cx="3352470" cy="237737"/>
          </a:xfrm>
        </p:grpSpPr>
        <p:pic>
          <p:nvPicPr>
            <p:cNvPr id="188" name="Picture 187" descr="A close up of a logo&#10;&#10;Description automatically generated">
              <a:extLst>
                <a:ext uri="{FF2B5EF4-FFF2-40B4-BE49-F238E27FC236}">
                  <a16:creationId xmlns:a16="http://schemas.microsoft.com/office/drawing/2014/main" id="{2B43066B-3542-CC4C-8B0E-32D3290B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7208" y="4654711"/>
              <a:ext cx="237737" cy="237737"/>
            </a:xfrm>
            <a:prstGeom prst="rect">
              <a:avLst/>
            </a:prstGeom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2E1054-F45D-E641-A97D-676DDF5D77B8}"/>
                </a:ext>
              </a:extLst>
            </p:cNvPr>
            <p:cNvSpPr txBox="1"/>
            <p:nvPr/>
          </p:nvSpPr>
          <p:spPr>
            <a:xfrm>
              <a:off x="6889629" y="4739454"/>
              <a:ext cx="49" cy="1154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GB" sz="100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CAC0401-7131-F643-961A-9FCA5B992BD8}"/>
                </a:ext>
              </a:extLst>
            </p:cNvPr>
            <p:cNvSpPr txBox="1"/>
            <p:nvPr/>
          </p:nvSpPr>
          <p:spPr>
            <a:xfrm>
              <a:off x="3770886" y="4724717"/>
              <a:ext cx="1120499" cy="1154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000"/>
                <a:t>Single data master agreed</a:t>
              </a:r>
            </a:p>
          </p:txBody>
        </p:sp>
      </p:grpSp>
      <p:sp>
        <p:nvSpPr>
          <p:cNvPr id="4" name="TextBox 110">
            <a:extLst>
              <a:ext uri="{FF2B5EF4-FFF2-40B4-BE49-F238E27FC236}">
                <a16:creationId xmlns:a16="http://schemas.microsoft.com/office/drawing/2014/main" id="{42487BCB-D5F3-4F54-BE1A-BE5A7A10E1BF}"/>
              </a:ext>
            </a:extLst>
          </p:cNvPr>
          <p:cNvSpPr txBox="1"/>
          <p:nvPr/>
        </p:nvSpPr>
        <p:spPr>
          <a:xfrm>
            <a:off x="990067" y="1144068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/>
              <a:t>Data Domain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832829-EF90-464E-98AC-324577DF02BD}"/>
              </a:ext>
            </a:extLst>
          </p:cNvPr>
          <p:cNvSpPr txBox="1"/>
          <p:nvPr/>
        </p:nvSpPr>
        <p:spPr>
          <a:xfrm>
            <a:off x="4012124" y="6487959"/>
            <a:ext cx="116057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/>
              <a:t>Automated Replication</a:t>
            </a:r>
          </a:p>
        </p:txBody>
      </p:sp>
      <p:sp>
        <p:nvSpPr>
          <p:cNvPr id="286" name="Rounded Rectangle 36">
            <a:extLst>
              <a:ext uri="{FF2B5EF4-FFF2-40B4-BE49-F238E27FC236}">
                <a16:creationId xmlns:a16="http://schemas.microsoft.com/office/drawing/2014/main" id="{842C77D5-5C4B-480B-9E96-90509C2120E6}"/>
              </a:ext>
            </a:extLst>
          </p:cNvPr>
          <p:cNvSpPr/>
          <p:nvPr/>
        </p:nvSpPr>
        <p:spPr>
          <a:xfrm>
            <a:off x="750587" y="4137573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Maximo / MDSI</a:t>
            </a:r>
          </a:p>
        </p:txBody>
      </p:sp>
      <p:sp>
        <p:nvSpPr>
          <p:cNvPr id="287" name="Rounded Rectangle 36">
            <a:extLst>
              <a:ext uri="{FF2B5EF4-FFF2-40B4-BE49-F238E27FC236}">
                <a16:creationId xmlns:a16="http://schemas.microsoft.com/office/drawing/2014/main" id="{245C24CD-468B-46F3-BFD6-15C685C5F2B5}"/>
              </a:ext>
            </a:extLst>
          </p:cNvPr>
          <p:cNvSpPr/>
          <p:nvPr/>
        </p:nvSpPr>
        <p:spPr>
          <a:xfrm>
            <a:off x="750587" y="4337042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Storms / </a:t>
            </a:r>
            <a:r>
              <a:rPr lang="en-IN" sz="733" err="1">
                <a:solidFill>
                  <a:schemeClr val="tx1"/>
                </a:solidFill>
              </a:rPr>
              <a:t>Mwork</a:t>
            </a:r>
            <a:r>
              <a:rPr lang="en-IN" sz="733">
                <a:solidFill>
                  <a:schemeClr val="tx1"/>
                </a:solidFill>
              </a:rPr>
              <a:t> / MDSI (LI)</a:t>
            </a:r>
          </a:p>
        </p:txBody>
      </p:sp>
      <p:sp>
        <p:nvSpPr>
          <p:cNvPr id="291" name="Rounded Rectangle 36">
            <a:extLst>
              <a:ext uri="{FF2B5EF4-FFF2-40B4-BE49-F238E27FC236}">
                <a16:creationId xmlns:a16="http://schemas.microsoft.com/office/drawing/2014/main" id="{C19B5DEE-DEA3-4764-B584-732283EEFCF9}"/>
              </a:ext>
            </a:extLst>
          </p:cNvPr>
          <p:cNvSpPr/>
          <p:nvPr/>
        </p:nvSpPr>
        <p:spPr>
          <a:xfrm>
            <a:off x="753332" y="4713370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SAP ECC6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86C3DE8-F444-4E2A-BDD0-528B3A37A4CF}"/>
              </a:ext>
            </a:extLst>
          </p:cNvPr>
          <p:cNvSpPr txBox="1"/>
          <p:nvPr/>
        </p:nvSpPr>
        <p:spPr>
          <a:xfrm>
            <a:off x="2394691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/>
              <a:t>Market / Sales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59863A-E96B-43C9-84F9-E6F060F72114}"/>
              </a:ext>
            </a:extLst>
          </p:cNvPr>
          <p:cNvSpPr txBox="1"/>
          <p:nvPr/>
        </p:nvSpPr>
        <p:spPr>
          <a:xfrm>
            <a:off x="8862458" y="1147044"/>
            <a:ext cx="9134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33"/>
              <a:t>Asset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9957474" y="1147044"/>
            <a:ext cx="58702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/>
              <a:t>Bill/Pay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138330" y="1147044"/>
            <a:ext cx="48442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/>
              <a:t>Asset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6198917" y="1147044"/>
            <a:ext cx="58541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/>
              <a:t>Service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10881097" y="1147044"/>
            <a:ext cx="61427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/>
              <a:t>Finance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7DF320E-712D-4B44-8AF6-F0E5F2D46854}"/>
              </a:ext>
            </a:extLst>
          </p:cNvPr>
          <p:cNvSpPr txBox="1"/>
          <p:nvPr/>
        </p:nvSpPr>
        <p:spPr>
          <a:xfrm>
            <a:off x="3447605" y="641592"/>
            <a:ext cx="591509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/>
              <a:t>Contact /</a:t>
            </a:r>
          </a:p>
          <a:p>
            <a:r>
              <a:rPr lang="en-GB" sz="800" b="1"/>
              <a:t>Customer</a:t>
            </a:r>
          </a:p>
          <a:p>
            <a:r>
              <a:rPr lang="en-GB" sz="800" b="1"/>
              <a:t>Profile /</a:t>
            </a:r>
          </a:p>
          <a:p>
            <a:r>
              <a:rPr lang="en-GB" sz="800" b="1"/>
              <a:t>Preferences</a:t>
            </a:r>
          </a:p>
          <a:p>
            <a:pPr algn="l"/>
            <a:endParaRPr lang="en-GB" sz="800" b="1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CA3074-3423-4A76-9C8D-A7F9128D7E2C}"/>
              </a:ext>
            </a:extLst>
          </p:cNvPr>
          <p:cNvSpPr txBox="1"/>
          <p:nvPr/>
        </p:nvSpPr>
        <p:spPr>
          <a:xfrm>
            <a:off x="4361296" y="655446"/>
            <a:ext cx="5866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/>
              <a:t>Lead /</a:t>
            </a:r>
          </a:p>
          <a:p>
            <a:r>
              <a:rPr lang="en-GB" sz="800" b="1"/>
              <a:t>Opportunity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2ADF2BB-AE05-4874-A24D-4281D634DEB7}"/>
              </a:ext>
            </a:extLst>
          </p:cNvPr>
          <p:cNvSpPr txBox="1"/>
          <p:nvPr/>
        </p:nvSpPr>
        <p:spPr>
          <a:xfrm>
            <a:off x="7149914" y="641592"/>
            <a:ext cx="4792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/>
              <a:t>Customer</a:t>
            </a:r>
          </a:p>
          <a:p>
            <a:pPr algn="l"/>
            <a:r>
              <a:rPr lang="en-GB" sz="800" b="1"/>
              <a:t>/ Account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84832A7-023C-4F19-9BF0-973168B5A55F}"/>
              </a:ext>
            </a:extLst>
          </p:cNvPr>
          <p:cNvSpPr txBox="1"/>
          <p:nvPr/>
        </p:nvSpPr>
        <p:spPr>
          <a:xfrm>
            <a:off x="8180177" y="641592"/>
            <a:ext cx="51937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/>
              <a:t>Asset</a:t>
            </a:r>
            <a:endParaRPr lang="en-GB" sz="700" b="1"/>
          </a:p>
          <a:p>
            <a:pPr algn="l"/>
            <a:r>
              <a:rPr lang="en-GB" sz="700" b="1"/>
              <a:t>(e.g. Meter /</a:t>
            </a:r>
          </a:p>
          <a:p>
            <a:pPr algn="l"/>
            <a:r>
              <a:rPr lang="en-GB" sz="700" b="1"/>
              <a:t>Product</a:t>
            </a:r>
          </a:p>
          <a:p>
            <a:pPr algn="l"/>
            <a:r>
              <a:rPr lang="en-GB" sz="700" b="1"/>
              <a:t>Thermostat)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F9D23B2-FC2B-4EA3-A107-729D74A3C79A}"/>
              </a:ext>
            </a:extLst>
          </p:cNvPr>
          <p:cNvSpPr txBox="1"/>
          <p:nvPr/>
        </p:nvSpPr>
        <p:spPr>
          <a:xfrm>
            <a:off x="10008137" y="641592"/>
            <a:ext cx="4296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/>
              <a:t>Bill /</a:t>
            </a:r>
          </a:p>
          <a:p>
            <a:r>
              <a:rPr lang="en-GB" sz="800" b="1"/>
              <a:t>Payment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176021E-5ABE-418A-AC33-FFC34C33ED6F}"/>
              </a:ext>
            </a:extLst>
          </p:cNvPr>
          <p:cNvSpPr txBox="1"/>
          <p:nvPr/>
        </p:nvSpPr>
        <p:spPr>
          <a:xfrm>
            <a:off x="10918158" y="641592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/>
              <a:t>GL </a:t>
            </a:r>
          </a:p>
          <a:p>
            <a:pPr algn="l"/>
            <a:r>
              <a:rPr lang="en-GB" sz="800" b="1"/>
              <a:t>Account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7AC6D30-87DA-472E-9F64-5A2FAE844597}"/>
              </a:ext>
            </a:extLst>
          </p:cNvPr>
          <p:cNvSpPr txBox="1"/>
          <p:nvPr/>
        </p:nvSpPr>
        <p:spPr>
          <a:xfrm>
            <a:off x="6175264" y="641592"/>
            <a:ext cx="748324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/>
              <a:t>Case</a:t>
            </a:r>
            <a:endParaRPr lang="en-GB" sz="700" b="1"/>
          </a:p>
          <a:p>
            <a:r>
              <a:rPr lang="en-GB" sz="700" b="1"/>
              <a:t>(e.g. Application/</a:t>
            </a:r>
          </a:p>
          <a:p>
            <a:r>
              <a:rPr lang="en-GB" sz="700" b="1"/>
              <a:t>Work Order</a:t>
            </a:r>
          </a:p>
          <a:p>
            <a:r>
              <a:rPr lang="en-GB" sz="700" b="1"/>
              <a:t>Complaint)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C085131-369E-441F-B1F6-0987A965A856}"/>
              </a:ext>
            </a:extLst>
          </p:cNvPr>
          <p:cNvSpPr txBox="1"/>
          <p:nvPr/>
        </p:nvSpPr>
        <p:spPr>
          <a:xfrm>
            <a:off x="3284494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/>
              <a:t>Market / Sales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70756FB-966E-4BEC-929A-BC3E1F363321}"/>
              </a:ext>
            </a:extLst>
          </p:cNvPr>
          <p:cNvSpPr txBox="1"/>
          <p:nvPr/>
        </p:nvSpPr>
        <p:spPr>
          <a:xfrm>
            <a:off x="5148175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/>
              <a:t>Service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F3EBD72-C201-4AE3-A3A8-D45B0C5F8DA3}"/>
              </a:ext>
            </a:extLst>
          </p:cNvPr>
          <p:cNvSpPr txBox="1"/>
          <p:nvPr/>
        </p:nvSpPr>
        <p:spPr>
          <a:xfrm>
            <a:off x="4242145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/>
              <a:t>Market / Sales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1D49720-AA42-4963-9BDF-A61C1EACB0EC}"/>
              </a:ext>
            </a:extLst>
          </p:cNvPr>
          <p:cNvSpPr txBox="1"/>
          <p:nvPr/>
        </p:nvSpPr>
        <p:spPr>
          <a:xfrm>
            <a:off x="5368312" y="641592"/>
            <a:ext cx="4696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/>
              <a:t>Location</a:t>
            </a:r>
          </a:p>
          <a:p>
            <a:r>
              <a:rPr lang="en-GB" sz="800" b="1"/>
              <a:t>(Premise)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D51811F-2A9F-419B-912D-C125E73CF8C4}"/>
              </a:ext>
            </a:extLst>
          </p:cNvPr>
          <p:cNvSpPr txBox="1"/>
          <p:nvPr/>
        </p:nvSpPr>
        <p:spPr>
          <a:xfrm>
            <a:off x="9113085" y="641592"/>
            <a:ext cx="4392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/>
              <a:t>Usage</a:t>
            </a:r>
          </a:p>
          <a:p>
            <a:r>
              <a:rPr lang="en-GB" sz="800" b="1"/>
              <a:t>(Meter </a:t>
            </a:r>
          </a:p>
          <a:p>
            <a:r>
              <a:rPr lang="en-GB" sz="800" b="1"/>
              <a:t>Reading)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5E9C339-218E-4F11-92C5-ACB2CB52FD23}"/>
              </a:ext>
            </a:extLst>
          </p:cNvPr>
          <p:cNvSpPr txBox="1"/>
          <p:nvPr/>
        </p:nvSpPr>
        <p:spPr>
          <a:xfrm>
            <a:off x="7145544" y="1147044"/>
            <a:ext cx="58541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/>
              <a:t>Service</a:t>
            </a:r>
          </a:p>
        </p:txBody>
      </p:sp>
      <p:sp>
        <p:nvSpPr>
          <p:cNvPr id="297" name="Rounded Rectangle 36">
            <a:extLst>
              <a:ext uri="{FF2B5EF4-FFF2-40B4-BE49-F238E27FC236}">
                <a16:creationId xmlns:a16="http://schemas.microsoft.com/office/drawing/2014/main" id="{2656A858-807D-412F-9A4D-97834C2CE80A}"/>
              </a:ext>
            </a:extLst>
          </p:cNvPr>
          <p:cNvSpPr/>
          <p:nvPr/>
        </p:nvSpPr>
        <p:spPr>
          <a:xfrm>
            <a:off x="749328" y="2037230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Marketplaces (EE/EV Products)</a:t>
            </a:r>
          </a:p>
        </p:txBody>
      </p:sp>
      <p:sp>
        <p:nvSpPr>
          <p:cNvPr id="298" name="Rounded Rectangle 36">
            <a:extLst>
              <a:ext uri="{FF2B5EF4-FFF2-40B4-BE49-F238E27FC236}">
                <a16:creationId xmlns:a16="http://schemas.microsoft.com/office/drawing/2014/main" id="{35036CD8-C2FB-4C45-812D-122F8C29708A}"/>
              </a:ext>
            </a:extLst>
          </p:cNvPr>
          <p:cNvSpPr/>
          <p:nvPr/>
        </p:nvSpPr>
        <p:spPr>
          <a:xfrm>
            <a:off x="738926" y="2985791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In-Demand (DSM/EE Program Mgt.)</a:t>
            </a:r>
          </a:p>
        </p:txBody>
      </p:sp>
      <p:sp>
        <p:nvSpPr>
          <p:cNvPr id="299" name="Rounded Rectangle 36">
            <a:extLst>
              <a:ext uri="{FF2B5EF4-FFF2-40B4-BE49-F238E27FC236}">
                <a16:creationId xmlns:a16="http://schemas.microsoft.com/office/drawing/2014/main" id="{CABEE3EB-90A3-4C52-AC9F-F710C70790E3}"/>
              </a:ext>
            </a:extLst>
          </p:cNvPr>
          <p:cNvSpPr/>
          <p:nvPr/>
        </p:nvSpPr>
        <p:spPr>
          <a:xfrm>
            <a:off x="763452" y="2222150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Questline / MC (Marketing Comm)</a:t>
            </a:r>
          </a:p>
        </p:txBody>
      </p:sp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E79EAAB7-4D82-4909-AF5C-E5272428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2782516"/>
            <a:ext cx="162249" cy="162249"/>
          </a:xfrm>
          <a:prstGeom prst="rect">
            <a:avLst/>
          </a:prstGeom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A135ED85-FA77-4AEB-B832-1627E203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3362405"/>
            <a:ext cx="162249" cy="162249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091FF0A-7873-47CD-A0A4-A0C00C18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782516"/>
            <a:ext cx="162249" cy="162249"/>
          </a:xfrm>
          <a:prstGeom prst="rect">
            <a:avLst/>
          </a:prstGeom>
        </p:spPr>
      </p:pic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965539DE-3F2A-4121-B301-017D9A77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3545822"/>
            <a:ext cx="162249" cy="162249"/>
          </a:xfrm>
          <a:prstGeom prst="rect">
            <a:avLst/>
          </a:prstGeom>
        </p:spPr>
      </p:pic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FCF3A2DE-7E4E-45ED-9904-12C8AE85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2782516"/>
            <a:ext cx="162249" cy="162249"/>
          </a:xfrm>
          <a:prstGeom prst="rect">
            <a:avLst/>
          </a:prstGeom>
        </p:spPr>
      </p:pic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53B4EB2F-9466-44E0-B689-057F42799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2999758"/>
            <a:ext cx="162249" cy="162249"/>
          </a:xfrm>
          <a:prstGeom prst="rect">
            <a:avLst/>
          </a:prstGeom>
        </p:spPr>
      </p:pic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74BF59B9-4C6F-40CC-AE14-FFC70741E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3545822"/>
            <a:ext cx="162249" cy="162249"/>
          </a:xfrm>
          <a:prstGeom prst="rect">
            <a:avLst/>
          </a:prstGeom>
        </p:spPr>
      </p:pic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8E28CFA1-9022-4F59-AC60-42154063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1453576"/>
            <a:ext cx="162249" cy="162249"/>
          </a:xfrm>
          <a:prstGeom prst="rect">
            <a:avLst/>
          </a:prstGeom>
        </p:spPr>
      </p:pic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2D614BEC-0C90-4522-BDF1-725A96D4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1653721"/>
            <a:ext cx="162249" cy="162249"/>
          </a:xfrm>
          <a:prstGeom prst="rect">
            <a:avLst/>
          </a:prstGeom>
        </p:spPr>
      </p:pic>
      <p:sp>
        <p:nvSpPr>
          <p:cNvPr id="81" name="Rounded Rectangle 36">
            <a:extLst>
              <a:ext uri="{FF2B5EF4-FFF2-40B4-BE49-F238E27FC236}">
                <a16:creationId xmlns:a16="http://schemas.microsoft.com/office/drawing/2014/main" id="{7E476EFE-F81F-4B03-90BF-1CD36E75E943}"/>
              </a:ext>
            </a:extLst>
          </p:cNvPr>
          <p:cNvSpPr/>
          <p:nvPr/>
        </p:nvSpPr>
        <p:spPr>
          <a:xfrm>
            <a:off x="743750" y="2409328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Kubra (Outage Comms)</a:t>
            </a:r>
          </a:p>
        </p:txBody>
      </p:sp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65D69C6A-25C0-4D0A-A25F-DEEFAB58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1850040"/>
            <a:ext cx="162249" cy="162249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4EF36D02-B592-4E09-86FA-166BBD16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041324"/>
            <a:ext cx="162249" cy="162249"/>
          </a:xfrm>
          <a:prstGeom prst="rect">
            <a:avLst/>
          </a:prstGeom>
        </p:spPr>
      </p:pic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7B545A6-1485-4901-B13D-67CE910EC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235069"/>
            <a:ext cx="162249" cy="1622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</p:pic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C340DBD2-340F-4A27-A6B2-629BD466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423183"/>
            <a:ext cx="162249" cy="162249"/>
          </a:xfrm>
          <a:prstGeom prst="rect">
            <a:avLst/>
          </a:prstGeom>
        </p:spPr>
      </p:pic>
      <p:pic>
        <p:nvPicPr>
          <p:cNvPr id="87" name="Picture 86" descr="A close up of a logo&#10;&#10;Description automatically generated">
            <a:extLst>
              <a:ext uri="{FF2B5EF4-FFF2-40B4-BE49-F238E27FC236}">
                <a16:creationId xmlns:a16="http://schemas.microsoft.com/office/drawing/2014/main" id="{BB909276-759B-4729-9F7E-8C3A3F82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979426"/>
            <a:ext cx="162249" cy="162249"/>
          </a:xfrm>
          <a:prstGeom prst="rect">
            <a:avLst/>
          </a:prstGeom>
        </p:spPr>
      </p:pic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415859BA-DFB5-4495-9405-7B3E0821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998" y="4655942"/>
            <a:ext cx="253185" cy="253185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C03ABEBD-E06C-4873-AC83-F34D293C0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3165167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F24A327E-5149-4917-AA06-6E600E39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3362405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C530B248-4DD1-4DFD-B2FE-FCD05032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782516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EC2C6C01-FB8E-4275-89C0-D175F0AB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186" y="3547000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1D988513-6752-4AA7-8AA4-4540E0EC8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1453576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929A2939-9FB9-4E5A-918E-BC0A3A207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1653721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89335AD5-0768-4F6E-B5FA-A70BD2BD3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1850040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7" name="Picture 96" descr="A close up of a logo&#10;&#10;Description automatically generated">
            <a:extLst>
              <a:ext uri="{FF2B5EF4-FFF2-40B4-BE49-F238E27FC236}">
                <a16:creationId xmlns:a16="http://schemas.microsoft.com/office/drawing/2014/main" id="{CFFDDE4D-E047-4E07-A87F-D191CD561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041324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C7FE2A0E-84A3-4C7A-AF2F-D825A68F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224515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9" name="Picture 98" descr="A close up of a logo&#10;&#10;Description automatically generated">
            <a:extLst>
              <a:ext uri="{FF2B5EF4-FFF2-40B4-BE49-F238E27FC236}">
                <a16:creationId xmlns:a16="http://schemas.microsoft.com/office/drawing/2014/main" id="{CE5B6092-AE1A-46EF-B3F8-ADA6630B3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428531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8507635B-4BE0-4413-B7B5-7737A8A7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968872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61D088C6-0AD5-4AEC-A306-00DEA2F9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2223851"/>
            <a:ext cx="162249" cy="1622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</p:pic>
      <p:pic>
        <p:nvPicPr>
          <p:cNvPr id="103" name="Picture 102" descr="A close up of a logo&#10;&#10;Description automatically generated">
            <a:extLst>
              <a:ext uri="{FF2B5EF4-FFF2-40B4-BE49-F238E27FC236}">
                <a16:creationId xmlns:a16="http://schemas.microsoft.com/office/drawing/2014/main" id="{DD82175B-6026-4353-B1CF-5066D809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3165167"/>
            <a:ext cx="162249" cy="162249"/>
          </a:xfrm>
          <a:prstGeom prst="rect">
            <a:avLst/>
          </a:prstGeom>
        </p:spPr>
      </p:pic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B9F8C425-D9CD-4FF0-99D3-4A286509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3362405"/>
            <a:ext cx="162249" cy="162249"/>
          </a:xfrm>
          <a:prstGeom prst="rect">
            <a:avLst/>
          </a:prstGeom>
        </p:spPr>
      </p:pic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AE7F55E5-9B92-409C-A936-E136A480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57" y="3165167"/>
            <a:ext cx="162249" cy="162249"/>
          </a:xfrm>
          <a:prstGeom prst="rect">
            <a:avLst/>
          </a:prstGeom>
        </p:spPr>
      </p:pic>
      <p:pic>
        <p:nvPicPr>
          <p:cNvPr id="106" name="Picture 105" descr="A close up of a logo&#10;&#10;Description automatically generated">
            <a:extLst>
              <a:ext uri="{FF2B5EF4-FFF2-40B4-BE49-F238E27FC236}">
                <a16:creationId xmlns:a16="http://schemas.microsoft.com/office/drawing/2014/main" id="{5B0294B0-4136-4861-B7CB-E77824471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57" y="3362405"/>
            <a:ext cx="162249" cy="162249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230C1AAB-87AF-4416-9447-835372631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3165167"/>
            <a:ext cx="162249" cy="162249"/>
          </a:xfrm>
          <a:prstGeom prst="rect">
            <a:avLst/>
          </a:prstGeom>
        </p:spPr>
      </p:pic>
      <p:pic>
        <p:nvPicPr>
          <p:cNvPr id="108" name="Picture 107" descr="A close up of a logo&#10;&#10;Description automatically generated">
            <a:extLst>
              <a:ext uri="{FF2B5EF4-FFF2-40B4-BE49-F238E27FC236}">
                <a16:creationId xmlns:a16="http://schemas.microsoft.com/office/drawing/2014/main" id="{A1E9B736-23CB-4F82-8FE5-37B2D11F7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3362405"/>
            <a:ext cx="162249" cy="162249"/>
          </a:xfrm>
          <a:prstGeom prst="rect">
            <a:avLst/>
          </a:prstGeom>
        </p:spPr>
      </p:pic>
      <p:pic>
        <p:nvPicPr>
          <p:cNvPr id="110" name="Picture 109" descr="A close up of a logo&#10;&#10;Description automatically generated">
            <a:extLst>
              <a:ext uri="{FF2B5EF4-FFF2-40B4-BE49-F238E27FC236}">
                <a16:creationId xmlns:a16="http://schemas.microsoft.com/office/drawing/2014/main" id="{8A8D7B3F-8B10-41CC-8924-F7AAF5AD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36" y="2587940"/>
            <a:ext cx="162249" cy="162249"/>
          </a:xfrm>
          <a:prstGeom prst="rect">
            <a:avLst/>
          </a:prstGeom>
        </p:spPr>
      </p:pic>
      <p:pic>
        <p:nvPicPr>
          <p:cNvPr id="111" name="Picture 110" descr="A close up of a logo&#10;&#10;Description automatically generated">
            <a:extLst>
              <a:ext uri="{FF2B5EF4-FFF2-40B4-BE49-F238E27FC236}">
                <a16:creationId xmlns:a16="http://schemas.microsoft.com/office/drawing/2014/main" id="{722E12CC-DA08-43F6-B224-97754613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1850040"/>
            <a:ext cx="162249" cy="162249"/>
          </a:xfrm>
          <a:prstGeom prst="rect">
            <a:avLst/>
          </a:prstGeom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12181C02-F2ED-419E-B078-FBD77E4B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63" y="3307325"/>
            <a:ext cx="253185" cy="253185"/>
          </a:xfrm>
          <a:prstGeom prst="rect">
            <a:avLst/>
          </a:prstGeom>
        </p:spPr>
      </p:pic>
      <p:sp>
        <p:nvSpPr>
          <p:cNvPr id="120" name="Rounded Rectangle 36">
            <a:extLst>
              <a:ext uri="{FF2B5EF4-FFF2-40B4-BE49-F238E27FC236}">
                <a16:creationId xmlns:a16="http://schemas.microsoft.com/office/drawing/2014/main" id="{C69968CB-8064-4E5F-9D2C-A951A9F01883}"/>
              </a:ext>
            </a:extLst>
          </p:cNvPr>
          <p:cNvSpPr/>
          <p:nvPr/>
        </p:nvSpPr>
        <p:spPr>
          <a:xfrm>
            <a:off x="733195" y="5163811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CIAP</a:t>
            </a:r>
          </a:p>
        </p:txBody>
      </p:sp>
      <p:sp>
        <p:nvSpPr>
          <p:cNvPr id="122" name="Rounded Rectangle 36">
            <a:extLst>
              <a:ext uri="{FF2B5EF4-FFF2-40B4-BE49-F238E27FC236}">
                <a16:creationId xmlns:a16="http://schemas.microsoft.com/office/drawing/2014/main" id="{920C0148-BC8F-4031-9DAE-4245744FD71D}"/>
              </a:ext>
            </a:extLst>
          </p:cNvPr>
          <p:cNvSpPr/>
          <p:nvPr/>
        </p:nvSpPr>
        <p:spPr>
          <a:xfrm>
            <a:off x="732537" y="5353977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ADA</a:t>
            </a:r>
          </a:p>
        </p:txBody>
      </p:sp>
      <p:sp>
        <p:nvSpPr>
          <p:cNvPr id="123" name="Rounded Rectangle 36">
            <a:extLst>
              <a:ext uri="{FF2B5EF4-FFF2-40B4-BE49-F238E27FC236}">
                <a16:creationId xmlns:a16="http://schemas.microsoft.com/office/drawing/2014/main" id="{976653ED-8062-406C-9E55-F99D7E54CC97}"/>
              </a:ext>
            </a:extLst>
          </p:cNvPr>
          <p:cNvSpPr/>
          <p:nvPr/>
        </p:nvSpPr>
        <p:spPr>
          <a:xfrm>
            <a:off x="724737" y="5548318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CDI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1FCC72-F3CD-49EA-A42F-0A55975DD87C}"/>
              </a:ext>
            </a:extLst>
          </p:cNvPr>
          <p:cNvSpPr txBox="1"/>
          <p:nvPr/>
        </p:nvSpPr>
        <p:spPr bwMode="auto">
          <a:xfrm>
            <a:off x="6620505" y="2587061"/>
            <a:ext cx="2757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900" kern="0"/>
              <a:t>email</a:t>
            </a:r>
            <a:endParaRPr lang="en-US" sz="900" b="0" kern="0">
              <a:solidFill>
                <a:schemeClr val="tx1"/>
              </a:solidFill>
            </a:endParaRPr>
          </a:p>
        </p:txBody>
      </p:sp>
      <p:pic>
        <p:nvPicPr>
          <p:cNvPr id="125" name="Picture 124" descr="A close up of a logo&#10;&#10;Description automatically generated">
            <a:extLst>
              <a:ext uri="{FF2B5EF4-FFF2-40B4-BE49-F238E27FC236}">
                <a16:creationId xmlns:a16="http://schemas.microsoft.com/office/drawing/2014/main" id="{12584487-B3A5-481A-AFE9-B851A87D4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776" y="2044896"/>
            <a:ext cx="162249" cy="162249"/>
          </a:xfrm>
          <a:prstGeom prst="rect">
            <a:avLst/>
          </a:prstGeom>
        </p:spPr>
      </p:pic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2DF38E29-8590-4ED8-B881-4B69B476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90" y="3164441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FF4E15AC-56B8-408F-8E7A-C186520E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13" y="3165167"/>
            <a:ext cx="162249" cy="162249"/>
          </a:xfrm>
          <a:prstGeom prst="rect">
            <a:avLst/>
          </a:prstGeom>
        </p:spPr>
      </p:pic>
      <p:pic>
        <p:nvPicPr>
          <p:cNvPr id="135" name="Picture 134" descr="A close up of a logo&#10;&#10;Description automatically generated">
            <a:extLst>
              <a:ext uri="{FF2B5EF4-FFF2-40B4-BE49-F238E27FC236}">
                <a16:creationId xmlns:a16="http://schemas.microsoft.com/office/drawing/2014/main" id="{D47A735E-B841-4785-8311-412CC04E8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229" y="3165167"/>
            <a:ext cx="162249" cy="162249"/>
          </a:xfrm>
          <a:prstGeom prst="rect">
            <a:avLst/>
          </a:prstGeom>
        </p:spPr>
      </p:pic>
      <p:pic>
        <p:nvPicPr>
          <p:cNvPr id="136" name="Picture 135" descr="A close up of a logo&#10;&#10;Description automatically generated">
            <a:extLst>
              <a:ext uri="{FF2B5EF4-FFF2-40B4-BE49-F238E27FC236}">
                <a16:creationId xmlns:a16="http://schemas.microsoft.com/office/drawing/2014/main" id="{4D89B23C-B94A-471A-99C2-50EE7F2F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3165167"/>
            <a:ext cx="162249" cy="162249"/>
          </a:xfrm>
          <a:prstGeom prst="rect">
            <a:avLst/>
          </a:prstGeom>
        </p:spPr>
      </p:pic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59FEADCD-8AD8-4AB4-BE27-E5BA515B8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61" y="2031286"/>
            <a:ext cx="162249" cy="162249"/>
          </a:xfrm>
          <a:prstGeom prst="rect">
            <a:avLst/>
          </a:prstGeom>
        </p:spPr>
      </p:pic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0A219975-D237-463C-8259-6AFB8C478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2041203"/>
            <a:ext cx="162249" cy="162249"/>
          </a:xfrm>
          <a:prstGeom prst="rect">
            <a:avLst/>
          </a:prstGeom>
        </p:spPr>
      </p:pic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C87D5B0D-4337-4B86-87DC-8388F52D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13" y="3371054"/>
            <a:ext cx="162249" cy="162249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DC772013-833D-4002-AA94-B7D64F0A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049" y="3371054"/>
            <a:ext cx="162249" cy="162249"/>
          </a:xfrm>
          <a:prstGeom prst="rect">
            <a:avLst/>
          </a:prstGeom>
        </p:spPr>
      </p:pic>
      <p:pic>
        <p:nvPicPr>
          <p:cNvPr id="157" name="Picture 156" descr="A close up of a logo&#10;&#10;Description automatically generated">
            <a:extLst>
              <a:ext uri="{FF2B5EF4-FFF2-40B4-BE49-F238E27FC236}">
                <a16:creationId xmlns:a16="http://schemas.microsoft.com/office/drawing/2014/main" id="{52C3FB26-C75B-43B8-A38F-E1D4C887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3174347"/>
            <a:ext cx="162249" cy="162249"/>
          </a:xfrm>
          <a:prstGeom prst="rect">
            <a:avLst/>
          </a:prstGeom>
        </p:spPr>
      </p:pic>
      <p:pic>
        <p:nvPicPr>
          <p:cNvPr id="158" name="Picture 157" descr="A close up of a logo&#10;&#10;Description automatically generated">
            <a:extLst>
              <a:ext uri="{FF2B5EF4-FFF2-40B4-BE49-F238E27FC236}">
                <a16:creationId xmlns:a16="http://schemas.microsoft.com/office/drawing/2014/main" id="{84B80556-417E-4B9E-A533-738FEB01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48" y="3303827"/>
            <a:ext cx="253185" cy="253185"/>
          </a:xfrm>
          <a:prstGeom prst="rect">
            <a:avLst/>
          </a:prstGeom>
        </p:spPr>
      </p:pic>
      <p:pic>
        <p:nvPicPr>
          <p:cNvPr id="159" name="Picture 158" descr="A close up of a logo&#10;&#10;Description automatically generated">
            <a:extLst>
              <a:ext uri="{FF2B5EF4-FFF2-40B4-BE49-F238E27FC236}">
                <a16:creationId xmlns:a16="http://schemas.microsoft.com/office/drawing/2014/main" id="{D8FF136E-5062-4869-9837-86AC4A45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156" y="3112034"/>
            <a:ext cx="253185" cy="253185"/>
          </a:xfrm>
          <a:prstGeom prst="rect">
            <a:avLst/>
          </a:prstGeom>
        </p:spPr>
      </p:pic>
      <p:sp>
        <p:nvSpPr>
          <p:cNvPr id="160" name="Rounded Rectangle 36">
            <a:extLst>
              <a:ext uri="{FF2B5EF4-FFF2-40B4-BE49-F238E27FC236}">
                <a16:creationId xmlns:a16="http://schemas.microsoft.com/office/drawing/2014/main" id="{F7D38788-02FC-4C71-B5A1-281772AB8AB0}"/>
              </a:ext>
            </a:extLst>
          </p:cNvPr>
          <p:cNvSpPr/>
          <p:nvPr/>
        </p:nvSpPr>
        <p:spPr>
          <a:xfrm>
            <a:off x="739867" y="3749968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MITS (CSS) / SPIPE / DIS (CRIS)</a:t>
            </a:r>
          </a:p>
        </p:txBody>
      </p:sp>
      <p:sp>
        <p:nvSpPr>
          <p:cNvPr id="162" name="Rounded Rectangle 36">
            <a:extLst>
              <a:ext uri="{FF2B5EF4-FFF2-40B4-BE49-F238E27FC236}">
                <a16:creationId xmlns:a16="http://schemas.microsoft.com/office/drawing/2014/main" id="{D5880601-11F6-4E30-878F-CF7E53C20EBE}"/>
              </a:ext>
            </a:extLst>
          </p:cNvPr>
          <p:cNvSpPr/>
          <p:nvPr/>
        </p:nvSpPr>
        <p:spPr>
          <a:xfrm>
            <a:off x="748439" y="3942641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GIS</a:t>
            </a:r>
          </a:p>
        </p:txBody>
      </p:sp>
      <p:sp>
        <p:nvSpPr>
          <p:cNvPr id="163" name="Rounded Rectangle 36">
            <a:extLst>
              <a:ext uri="{FF2B5EF4-FFF2-40B4-BE49-F238E27FC236}">
                <a16:creationId xmlns:a16="http://schemas.microsoft.com/office/drawing/2014/main" id="{87E38AEC-32CA-4992-AB47-222FFB98EDFB}"/>
              </a:ext>
            </a:extLst>
          </p:cNvPr>
          <p:cNvSpPr/>
          <p:nvPr/>
        </p:nvSpPr>
        <p:spPr>
          <a:xfrm>
            <a:off x="740678" y="5737234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CCAE</a:t>
            </a:r>
          </a:p>
        </p:txBody>
      </p:sp>
      <p:sp>
        <p:nvSpPr>
          <p:cNvPr id="164" name="Rounded Rectangle 36">
            <a:extLst>
              <a:ext uri="{FF2B5EF4-FFF2-40B4-BE49-F238E27FC236}">
                <a16:creationId xmlns:a16="http://schemas.microsoft.com/office/drawing/2014/main" id="{0F165750-E5F7-4A31-A31E-37A18AD35DDB}"/>
              </a:ext>
            </a:extLst>
          </p:cNvPr>
          <p:cNvSpPr/>
          <p:nvPr/>
        </p:nvSpPr>
        <p:spPr>
          <a:xfrm>
            <a:off x="744402" y="5930985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CSS (Revenue) Data Warehouse</a:t>
            </a:r>
          </a:p>
        </p:txBody>
      </p:sp>
      <p:sp>
        <p:nvSpPr>
          <p:cNvPr id="165" name="Rounded Rectangle 36">
            <a:extLst>
              <a:ext uri="{FF2B5EF4-FFF2-40B4-BE49-F238E27FC236}">
                <a16:creationId xmlns:a16="http://schemas.microsoft.com/office/drawing/2014/main" id="{43008B6E-4CBA-4EF0-882D-D8DB6E2FE53E}"/>
              </a:ext>
            </a:extLst>
          </p:cNvPr>
          <p:cNvSpPr/>
          <p:nvPr/>
        </p:nvSpPr>
        <p:spPr>
          <a:xfrm>
            <a:off x="734282" y="6114483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CSQ / Trends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EFDD4-9E1C-4BAB-9827-0518CB92E810}"/>
              </a:ext>
            </a:extLst>
          </p:cNvPr>
          <p:cNvSpPr txBox="1"/>
          <p:nvPr/>
        </p:nvSpPr>
        <p:spPr bwMode="auto">
          <a:xfrm rot="16200000">
            <a:off x="-5760" y="5367167"/>
            <a:ext cx="9521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050" b="1" kern="0">
                <a:solidFill>
                  <a:srgbClr val="000000"/>
                </a:solidFill>
                <a:latin typeface="+mn-lt"/>
                <a:ea typeface="+mn-ea"/>
              </a:rPr>
              <a:t>Customer</a:t>
            </a:r>
          </a:p>
          <a:p>
            <a:pPr algn="ctr">
              <a:buClr>
                <a:schemeClr val="tx1"/>
              </a:buClr>
            </a:pPr>
            <a:r>
              <a:rPr lang="en-US" sz="1050" b="1" kern="0">
                <a:solidFill>
                  <a:srgbClr val="000000"/>
                </a:solidFill>
                <a:latin typeface="+mn-lt"/>
                <a:ea typeface="+mn-ea"/>
              </a:rPr>
              <a:t>Data </a:t>
            </a:r>
            <a:r>
              <a:rPr lang="en-US" sz="1050" b="1" kern="0">
                <a:solidFill>
                  <a:srgbClr val="000000"/>
                </a:solidFill>
              </a:rPr>
              <a:t>Platforms</a:t>
            </a:r>
          </a:p>
        </p:txBody>
      </p:sp>
      <p:sp>
        <p:nvSpPr>
          <p:cNvPr id="168" name="Rounded Rectangle 36">
            <a:extLst>
              <a:ext uri="{FF2B5EF4-FFF2-40B4-BE49-F238E27FC236}">
                <a16:creationId xmlns:a16="http://schemas.microsoft.com/office/drawing/2014/main" id="{52E7F7F7-EBE1-4F64-AB39-6389AE514214}"/>
              </a:ext>
            </a:extLst>
          </p:cNvPr>
          <p:cNvSpPr/>
          <p:nvPr/>
        </p:nvSpPr>
        <p:spPr>
          <a:xfrm>
            <a:off x="724737" y="4970110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>
                <a:solidFill>
                  <a:schemeClr val="tx1"/>
                </a:solidFill>
              </a:rPr>
              <a:t>CEMP 3</a:t>
            </a:r>
            <a:r>
              <a:rPr lang="en-IN" sz="733" baseline="30000">
                <a:solidFill>
                  <a:schemeClr val="tx1"/>
                </a:solidFill>
              </a:rPr>
              <a:t>rd</a:t>
            </a:r>
            <a:r>
              <a:rPr lang="en-IN" sz="733">
                <a:solidFill>
                  <a:schemeClr val="tx1"/>
                </a:solidFill>
              </a:rPr>
              <a:t> Party (Uplight / O-Power)</a:t>
            </a:r>
          </a:p>
        </p:txBody>
      </p:sp>
      <p:pic>
        <p:nvPicPr>
          <p:cNvPr id="169" name="Picture 168" descr="A close up of a logo&#10;&#10;Description automatically generated">
            <a:extLst>
              <a:ext uri="{FF2B5EF4-FFF2-40B4-BE49-F238E27FC236}">
                <a16:creationId xmlns:a16="http://schemas.microsoft.com/office/drawing/2014/main" id="{217A4076-3833-49BC-BD54-5947FDF5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3361451"/>
            <a:ext cx="162249" cy="162249"/>
          </a:xfrm>
          <a:prstGeom prst="rect">
            <a:avLst/>
          </a:prstGeom>
        </p:spPr>
      </p:pic>
      <p:pic>
        <p:nvPicPr>
          <p:cNvPr id="174" name="Picture 173" descr="A close up of a logo&#10;&#10;Description automatically generated">
            <a:extLst>
              <a:ext uri="{FF2B5EF4-FFF2-40B4-BE49-F238E27FC236}">
                <a16:creationId xmlns:a16="http://schemas.microsoft.com/office/drawing/2014/main" id="{3A5E3740-3DDA-4269-9D62-FAA96417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76" y="2967142"/>
            <a:ext cx="162249" cy="162249"/>
          </a:xfrm>
          <a:prstGeom prst="rect">
            <a:avLst/>
          </a:prstGeom>
        </p:spPr>
      </p:pic>
      <p:pic>
        <p:nvPicPr>
          <p:cNvPr id="177" name="Picture 176" descr="A close up of a logo&#10;&#10;Description automatically generated">
            <a:extLst>
              <a:ext uri="{FF2B5EF4-FFF2-40B4-BE49-F238E27FC236}">
                <a16:creationId xmlns:a16="http://schemas.microsoft.com/office/drawing/2014/main" id="{60BF2A52-25A5-4151-A742-E4B46F21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893" y="2972418"/>
            <a:ext cx="162249" cy="162249"/>
          </a:xfrm>
          <a:prstGeom prst="rect">
            <a:avLst/>
          </a:prstGeom>
        </p:spPr>
      </p:pic>
      <p:pic>
        <p:nvPicPr>
          <p:cNvPr id="179" name="Picture 178" descr="A close up of a logo&#10;&#10;Description automatically generated">
            <a:extLst>
              <a:ext uri="{FF2B5EF4-FFF2-40B4-BE49-F238E27FC236}">
                <a16:creationId xmlns:a16="http://schemas.microsoft.com/office/drawing/2014/main" id="{9486126B-95B7-4486-AFAD-A72ED5890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2972418"/>
            <a:ext cx="162249" cy="162249"/>
          </a:xfrm>
          <a:prstGeom prst="rect">
            <a:avLst/>
          </a:prstGeom>
        </p:spPr>
      </p:pic>
      <p:pic>
        <p:nvPicPr>
          <p:cNvPr id="180" name="Picture 179" descr="A close up of a logo&#10;&#10;Description automatically generated">
            <a:extLst>
              <a:ext uri="{FF2B5EF4-FFF2-40B4-BE49-F238E27FC236}">
                <a16:creationId xmlns:a16="http://schemas.microsoft.com/office/drawing/2014/main" id="{A128CC99-0FD2-4AEF-97BD-F5D89CFC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345" y="3746285"/>
            <a:ext cx="162249" cy="162249"/>
          </a:xfrm>
          <a:prstGeom prst="rect">
            <a:avLst/>
          </a:prstGeom>
        </p:spPr>
      </p:pic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5FBBCC7B-20C9-475C-BFCE-BF676340D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898" y="3962927"/>
            <a:ext cx="162249" cy="162249"/>
          </a:xfrm>
          <a:prstGeom prst="rect">
            <a:avLst/>
          </a:prstGeom>
        </p:spPr>
      </p:pic>
      <p:pic>
        <p:nvPicPr>
          <p:cNvPr id="184" name="Picture 183" descr="A close up of a logo&#10;&#10;Description automatically generated">
            <a:extLst>
              <a:ext uri="{FF2B5EF4-FFF2-40B4-BE49-F238E27FC236}">
                <a16:creationId xmlns:a16="http://schemas.microsoft.com/office/drawing/2014/main" id="{86F42517-95CC-4C4F-8436-2D43B02C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77" y="4152786"/>
            <a:ext cx="162249" cy="162249"/>
          </a:xfrm>
          <a:prstGeom prst="rect">
            <a:avLst/>
          </a:prstGeom>
        </p:spPr>
      </p:pic>
      <p:pic>
        <p:nvPicPr>
          <p:cNvPr id="185" name="Picture 184" descr="A close up of a logo&#10;&#10;Description automatically generated">
            <a:extLst>
              <a:ext uri="{FF2B5EF4-FFF2-40B4-BE49-F238E27FC236}">
                <a16:creationId xmlns:a16="http://schemas.microsoft.com/office/drawing/2014/main" id="{1D868237-8477-4FAB-BB12-27BD49DAB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274" y="3930386"/>
            <a:ext cx="162249" cy="162249"/>
          </a:xfrm>
          <a:prstGeom prst="rect">
            <a:avLst/>
          </a:prstGeom>
        </p:spPr>
      </p:pic>
      <p:pic>
        <p:nvPicPr>
          <p:cNvPr id="186" name="Picture 185" descr="A close up of a logo&#10;&#10;Description automatically generated">
            <a:extLst>
              <a:ext uri="{FF2B5EF4-FFF2-40B4-BE49-F238E27FC236}">
                <a16:creationId xmlns:a16="http://schemas.microsoft.com/office/drawing/2014/main" id="{4CAF0C67-2691-429D-8442-C87C65C4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88" y="6529373"/>
            <a:ext cx="162249" cy="1622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19831546-4A52-4D24-8ABF-E405A25E11F2}"/>
              </a:ext>
            </a:extLst>
          </p:cNvPr>
          <p:cNvSpPr txBox="1"/>
          <p:nvPr/>
        </p:nvSpPr>
        <p:spPr>
          <a:xfrm>
            <a:off x="7382134" y="6542834"/>
            <a:ext cx="15485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000"/>
              <a:t>No Explicit Master / Implied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90283-6504-4A6F-B279-4EF735AAC910}"/>
              </a:ext>
            </a:extLst>
          </p:cNvPr>
          <p:cNvSpPr/>
          <p:nvPr/>
        </p:nvSpPr>
        <p:spPr bwMode="auto">
          <a:xfrm>
            <a:off x="308063" y="4929578"/>
            <a:ext cx="11329965" cy="1369086"/>
          </a:xfrm>
          <a:prstGeom prst="rect">
            <a:avLst/>
          </a:prstGeom>
          <a:noFill/>
          <a:ln w="28575" cap="flat" cmpd="sng" algn="ctr">
            <a:solidFill>
              <a:srgbClr val="3366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94" name="Rounded Rectangle 175"/>
          <p:cNvSpPr/>
          <p:nvPr/>
        </p:nvSpPr>
        <p:spPr bwMode="auto">
          <a:xfrm>
            <a:off x="10735848" y="611954"/>
            <a:ext cx="876321" cy="56849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1" name="Rounded Rectangle 175"/>
          <p:cNvSpPr/>
          <p:nvPr/>
        </p:nvSpPr>
        <p:spPr bwMode="auto">
          <a:xfrm>
            <a:off x="9797604" y="602672"/>
            <a:ext cx="876321" cy="56939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247" name="Rounded Rectangle 175"/>
          <p:cNvSpPr/>
          <p:nvPr/>
        </p:nvSpPr>
        <p:spPr bwMode="auto">
          <a:xfrm>
            <a:off x="8877832" y="611955"/>
            <a:ext cx="876321" cy="56849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239" name="Rounded Rectangle 175"/>
          <p:cNvSpPr/>
          <p:nvPr/>
        </p:nvSpPr>
        <p:spPr bwMode="auto">
          <a:xfrm>
            <a:off x="7943398" y="611955"/>
            <a:ext cx="876321" cy="56849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err="1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235" name="Rounded Rectangle 175"/>
          <p:cNvSpPr/>
          <p:nvPr/>
        </p:nvSpPr>
        <p:spPr bwMode="auto">
          <a:xfrm>
            <a:off x="7010143" y="612372"/>
            <a:ext cx="876321" cy="568485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err="1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14A4E88-3030-4EDF-9188-D6C0267E7296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4479" y="3387578"/>
            <a:ext cx="0" cy="27740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0" name="Picture 199" descr="A close up of a logo&#10;&#10;Description automatically generated">
            <a:extLst>
              <a:ext uri="{FF2B5EF4-FFF2-40B4-BE49-F238E27FC236}">
                <a16:creationId xmlns:a16="http://schemas.microsoft.com/office/drawing/2014/main" id="{E46CC4A6-384B-42D6-A12A-B511F0A9D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4122349"/>
            <a:ext cx="162249" cy="162249"/>
          </a:xfrm>
          <a:prstGeom prst="rect">
            <a:avLst/>
          </a:prstGeom>
        </p:spPr>
      </p:pic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D3048586-0BA2-4D08-AEE3-030029A0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4336170"/>
            <a:ext cx="162249" cy="162249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951A9D9-2D8C-4B23-8024-1C2201C9031E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254" y="2763551"/>
            <a:ext cx="9083" cy="2991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CCA0306-7867-42CC-AE35-0A117173E857}"/>
              </a:ext>
            </a:extLst>
          </p:cNvPr>
          <p:cNvCxnSpPr>
            <a:cxnSpLocks/>
          </p:cNvCxnSpPr>
          <p:nvPr/>
        </p:nvCxnSpPr>
        <p:spPr bwMode="auto">
          <a:xfrm>
            <a:off x="7827107" y="2837218"/>
            <a:ext cx="0" cy="483706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C4218BE-058B-4C61-B77C-760459F9C063}"/>
              </a:ext>
            </a:extLst>
          </p:cNvPr>
          <p:cNvCxnSpPr>
            <a:cxnSpLocks/>
          </p:cNvCxnSpPr>
          <p:nvPr/>
        </p:nvCxnSpPr>
        <p:spPr bwMode="auto">
          <a:xfrm>
            <a:off x="7741990" y="2840774"/>
            <a:ext cx="12534" cy="682252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715221D-C16F-4066-A118-78593E6F2754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4437" y="2781479"/>
            <a:ext cx="0" cy="47871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51491CA-7B52-4C1D-8767-345022352A11}"/>
              </a:ext>
            </a:extLst>
          </p:cNvPr>
          <p:cNvCxnSpPr>
            <a:cxnSpLocks/>
          </p:cNvCxnSpPr>
          <p:nvPr/>
        </p:nvCxnSpPr>
        <p:spPr bwMode="auto">
          <a:xfrm flipV="1">
            <a:off x="7581499" y="2780206"/>
            <a:ext cx="0" cy="690226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DDE2954-9367-4B76-91F5-10416A1A729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2068" y="3425109"/>
            <a:ext cx="0" cy="239870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DFFB03E-7442-4D20-B4D4-4D191A72E9AE}"/>
              </a:ext>
            </a:extLst>
          </p:cNvPr>
          <p:cNvCxnSpPr>
            <a:cxnSpLocks/>
          </p:cNvCxnSpPr>
          <p:nvPr/>
        </p:nvCxnSpPr>
        <p:spPr bwMode="auto">
          <a:xfrm>
            <a:off x="7670595" y="3450939"/>
            <a:ext cx="0" cy="2940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8FDB269-5DA6-4341-B71E-F129465ABE49}"/>
              </a:ext>
            </a:extLst>
          </p:cNvPr>
          <p:cNvCxnSpPr>
            <a:cxnSpLocks/>
          </p:cNvCxnSpPr>
          <p:nvPr/>
        </p:nvCxnSpPr>
        <p:spPr bwMode="auto">
          <a:xfrm flipV="1">
            <a:off x="7295528" y="2767238"/>
            <a:ext cx="4653" cy="249078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43945C7-5EA7-4D52-9A7A-8E4A10E1F1EC}"/>
              </a:ext>
            </a:extLst>
          </p:cNvPr>
          <p:cNvCxnSpPr>
            <a:cxnSpLocks/>
          </p:cNvCxnSpPr>
          <p:nvPr/>
        </p:nvCxnSpPr>
        <p:spPr bwMode="auto">
          <a:xfrm>
            <a:off x="7407074" y="3495809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F8CD048-6CFB-4428-86C9-69A60D75F61C}"/>
              </a:ext>
            </a:extLst>
          </p:cNvPr>
          <p:cNvCxnSpPr>
            <a:cxnSpLocks/>
          </p:cNvCxnSpPr>
          <p:nvPr/>
        </p:nvCxnSpPr>
        <p:spPr bwMode="auto">
          <a:xfrm>
            <a:off x="7402724" y="3492439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8C8B96A-459D-4233-9C16-2006E62E866E}"/>
              </a:ext>
            </a:extLst>
          </p:cNvPr>
          <p:cNvCxnSpPr>
            <a:cxnSpLocks/>
          </p:cNvCxnSpPr>
          <p:nvPr/>
        </p:nvCxnSpPr>
        <p:spPr bwMode="auto">
          <a:xfrm>
            <a:off x="7400741" y="3486646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81B4098-4D7C-4A1B-B8A8-89809853B954}"/>
              </a:ext>
            </a:extLst>
          </p:cNvPr>
          <p:cNvCxnSpPr>
            <a:cxnSpLocks/>
          </p:cNvCxnSpPr>
          <p:nvPr/>
        </p:nvCxnSpPr>
        <p:spPr bwMode="auto">
          <a:xfrm>
            <a:off x="7399233" y="3483906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B434EBFE-D198-472D-BBB2-6A5CBB3AE931}"/>
              </a:ext>
            </a:extLst>
          </p:cNvPr>
          <p:cNvCxnSpPr>
            <a:cxnSpLocks/>
          </p:cNvCxnSpPr>
          <p:nvPr/>
        </p:nvCxnSpPr>
        <p:spPr bwMode="auto">
          <a:xfrm>
            <a:off x="7069756" y="3317055"/>
            <a:ext cx="0" cy="17408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FFA817E-D499-4A97-95ED-59C630676064}"/>
              </a:ext>
            </a:extLst>
          </p:cNvPr>
          <p:cNvCxnSpPr>
            <a:cxnSpLocks/>
          </p:cNvCxnSpPr>
          <p:nvPr/>
        </p:nvCxnSpPr>
        <p:spPr bwMode="auto">
          <a:xfrm>
            <a:off x="7076308" y="3316439"/>
            <a:ext cx="0" cy="1952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A11485D-2D3B-4F9C-B790-4FFD8C1CEC98}"/>
              </a:ext>
            </a:extLst>
          </p:cNvPr>
          <p:cNvCxnSpPr>
            <a:cxnSpLocks/>
          </p:cNvCxnSpPr>
          <p:nvPr/>
        </p:nvCxnSpPr>
        <p:spPr bwMode="auto">
          <a:xfrm>
            <a:off x="7065529" y="3310646"/>
            <a:ext cx="6678" cy="2318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8ACB7CB-8E96-40CC-8ADF-4390A84F1326}"/>
              </a:ext>
            </a:extLst>
          </p:cNvPr>
          <p:cNvCxnSpPr>
            <a:cxnSpLocks/>
          </p:cNvCxnSpPr>
          <p:nvPr/>
        </p:nvCxnSpPr>
        <p:spPr bwMode="auto">
          <a:xfrm>
            <a:off x="7066469" y="3307906"/>
            <a:ext cx="10405" cy="252988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D6B57B8-7C39-4358-9782-8628C562F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7065529" y="1749631"/>
            <a:ext cx="0" cy="141192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412389" y="612501"/>
            <a:ext cx="876321" cy="5684087"/>
            <a:chOff x="1663489" y="146160"/>
            <a:chExt cx="657241" cy="42747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09BB42-A522-E045-A75B-F40DA78B52DA}"/>
                </a:ext>
              </a:extLst>
            </p:cNvPr>
            <p:cNvSpPr txBox="1"/>
            <p:nvPr/>
          </p:nvSpPr>
          <p:spPr>
            <a:xfrm>
              <a:off x="1847877" y="191785"/>
              <a:ext cx="355867" cy="178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800" b="1"/>
                <a:t>Products/</a:t>
              </a:r>
            </a:p>
            <a:p>
              <a:pPr algn="l"/>
              <a:r>
                <a:rPr lang="en-GB" sz="800" b="1"/>
                <a:t>Services</a:t>
              </a:r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313D45C2-1383-B842-B3F0-6FF9F238FB0A}"/>
                </a:ext>
              </a:extLst>
            </p:cNvPr>
            <p:cNvSpPr/>
            <p:nvPr/>
          </p:nvSpPr>
          <p:spPr bwMode="auto">
            <a:xfrm>
              <a:off x="1663489" y="146160"/>
              <a:ext cx="657241" cy="42747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>
                <a:spcAft>
                  <a:spcPct val="0"/>
                </a:spcAft>
              </a:pPr>
              <a:endParaRPr lang="en-GB" err="1">
                <a:solidFill>
                  <a:schemeClr val="bg1"/>
                </a:solidFill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03" name="Rounded Rectangle 175"/>
          <p:cNvSpPr/>
          <p:nvPr/>
        </p:nvSpPr>
        <p:spPr bwMode="auto">
          <a:xfrm>
            <a:off x="3333783" y="594440"/>
            <a:ext cx="876321" cy="571565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err="1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5" name="Rounded Rectangle 175"/>
          <p:cNvSpPr/>
          <p:nvPr/>
        </p:nvSpPr>
        <p:spPr bwMode="auto">
          <a:xfrm>
            <a:off x="5162726" y="602673"/>
            <a:ext cx="876321" cy="56938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err="1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4238315" y="594440"/>
            <a:ext cx="876320" cy="5702097"/>
            <a:chOff x="1663489" y="146160"/>
            <a:chExt cx="657241" cy="4274766"/>
          </a:xfrm>
        </p:grpSpPr>
        <p:sp>
          <p:nvSpPr>
            <p:cNvPr id="205" name="TextBox 204"/>
            <p:cNvSpPr txBox="1"/>
            <p:nvPr/>
          </p:nvSpPr>
          <p:spPr>
            <a:xfrm>
              <a:off x="1693849" y="299025"/>
              <a:ext cx="49" cy="986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GB" sz="900"/>
            </a:p>
          </p:txBody>
        </p:sp>
        <p:sp>
          <p:nvSpPr>
            <p:cNvPr id="207" name="Rounded Rectangle 175"/>
            <p:cNvSpPr/>
            <p:nvPr/>
          </p:nvSpPr>
          <p:spPr bwMode="auto">
            <a:xfrm>
              <a:off x="1663489" y="146160"/>
              <a:ext cx="657241" cy="42747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>
                <a:spcAft>
                  <a:spcPct val="0"/>
                </a:spcAft>
              </a:pPr>
              <a:endParaRPr lang="en-GB" err="1">
                <a:solidFill>
                  <a:schemeClr val="bg1"/>
                </a:solidFill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23" name="Rounded Rectangle 175"/>
          <p:cNvSpPr/>
          <p:nvPr/>
        </p:nvSpPr>
        <p:spPr bwMode="auto">
          <a:xfrm>
            <a:off x="6079729" y="612501"/>
            <a:ext cx="876321" cy="568485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err="1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B34AFE5-20FA-4BF8-8054-C09C011CBC9C}"/>
              </a:ext>
            </a:extLst>
          </p:cNvPr>
          <p:cNvCxnSpPr>
            <a:cxnSpLocks/>
          </p:cNvCxnSpPr>
          <p:nvPr/>
        </p:nvCxnSpPr>
        <p:spPr bwMode="auto">
          <a:xfrm>
            <a:off x="7688800" y="5243997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8590F6D4-9361-47B9-A378-9314B6E8CAAA}"/>
              </a:ext>
            </a:extLst>
          </p:cNvPr>
          <p:cNvCxnSpPr>
            <a:cxnSpLocks/>
          </p:cNvCxnSpPr>
          <p:nvPr/>
        </p:nvCxnSpPr>
        <p:spPr bwMode="auto">
          <a:xfrm>
            <a:off x="5951898" y="2811213"/>
            <a:ext cx="0" cy="672693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0FCBFC3-DC77-4B7D-9D18-80E475079992}"/>
              </a:ext>
            </a:extLst>
          </p:cNvPr>
          <p:cNvCxnSpPr>
            <a:cxnSpLocks/>
          </p:cNvCxnSpPr>
          <p:nvPr/>
        </p:nvCxnSpPr>
        <p:spPr bwMode="auto">
          <a:xfrm>
            <a:off x="5856648" y="2806462"/>
            <a:ext cx="0" cy="47604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7D00123A-160C-44C3-8F62-47FF4B1423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8312" y="2770737"/>
            <a:ext cx="0" cy="672693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F935ED-078E-4C88-A764-ECCF9A062FE3}"/>
              </a:ext>
            </a:extLst>
          </p:cNvPr>
          <p:cNvCxnSpPr>
            <a:cxnSpLocks/>
          </p:cNvCxnSpPr>
          <p:nvPr/>
        </p:nvCxnSpPr>
        <p:spPr bwMode="auto">
          <a:xfrm flipV="1">
            <a:off x="5273062" y="2765986"/>
            <a:ext cx="0" cy="47604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0" name="Picture 299" descr="A close up of a logo&#10;&#10;Description automatically generated">
            <a:extLst>
              <a:ext uri="{FF2B5EF4-FFF2-40B4-BE49-F238E27FC236}">
                <a16:creationId xmlns:a16="http://schemas.microsoft.com/office/drawing/2014/main" id="{28F4DB4D-811B-4770-BFF1-5E542FBE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09" y="2796989"/>
            <a:ext cx="162249" cy="162249"/>
          </a:xfrm>
          <a:prstGeom prst="rect">
            <a:avLst/>
          </a:prstGeom>
        </p:spPr>
      </p:pic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A38EAD3-56EE-4164-BDB3-FF3A856DEF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04621" y="3402548"/>
            <a:ext cx="7100" cy="613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65F5C76F-1376-4661-89AE-3D59F05B4FC5}"/>
              </a:ext>
            </a:extLst>
          </p:cNvPr>
          <p:cNvCxnSpPr>
            <a:cxnSpLocks/>
          </p:cNvCxnSpPr>
          <p:nvPr/>
        </p:nvCxnSpPr>
        <p:spPr bwMode="auto">
          <a:xfrm>
            <a:off x="5281460" y="3441062"/>
            <a:ext cx="11081" cy="62805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99BA856-7490-4BC4-BC83-7B39A83F40CB}"/>
              </a:ext>
            </a:extLst>
          </p:cNvPr>
          <p:cNvSpPr/>
          <p:nvPr/>
        </p:nvSpPr>
        <p:spPr bwMode="auto">
          <a:xfrm>
            <a:off x="5120201" y="4288875"/>
            <a:ext cx="948761" cy="52516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>
                <a:solidFill>
                  <a:srgbClr val="000000"/>
                </a:solidFill>
                <a:latin typeface="+mn-lt"/>
                <a:cs typeface="Arial"/>
              </a:rPr>
              <a:t>Need to find more details about CRIS GIS Feed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D1051CB-A3C8-4C6D-BE7C-DBA3014BBC4E}"/>
              </a:ext>
            </a:extLst>
          </p:cNvPr>
          <p:cNvCxnSpPr>
            <a:cxnSpLocks/>
          </p:cNvCxnSpPr>
          <p:nvPr/>
        </p:nvCxnSpPr>
        <p:spPr bwMode="auto">
          <a:xfrm>
            <a:off x="8676583" y="3282506"/>
            <a:ext cx="0" cy="5963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9A28929-5377-441B-A0DE-D8BCB983FC9B}"/>
              </a:ext>
            </a:extLst>
          </p:cNvPr>
          <p:cNvCxnSpPr>
            <a:cxnSpLocks/>
          </p:cNvCxnSpPr>
          <p:nvPr/>
        </p:nvCxnSpPr>
        <p:spPr bwMode="auto">
          <a:xfrm>
            <a:off x="8289577" y="3433917"/>
            <a:ext cx="0" cy="47461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D77111E-AE50-43E8-BEBC-08E3BBA400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20225" y="3249199"/>
            <a:ext cx="4556" cy="5926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CFF5C67-1505-483E-B2A7-E4EC38DBF828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6449" y="3395817"/>
            <a:ext cx="0" cy="47461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4B54374-2CB0-4B29-9A20-ADF2CA01FCD2}"/>
              </a:ext>
            </a:extLst>
          </p:cNvPr>
          <p:cNvCxnSpPr>
            <a:cxnSpLocks/>
          </p:cNvCxnSpPr>
          <p:nvPr/>
        </p:nvCxnSpPr>
        <p:spPr bwMode="auto">
          <a:xfrm>
            <a:off x="8138330" y="3420516"/>
            <a:ext cx="12672" cy="83021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D2D396A-A8E3-4DC6-9E45-898C5BD949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57936" y="3378582"/>
            <a:ext cx="12916" cy="8407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C7F148F-D0BB-485C-AEFC-AF21AD6413DA}"/>
              </a:ext>
            </a:extLst>
          </p:cNvPr>
          <p:cNvCxnSpPr>
            <a:cxnSpLocks/>
          </p:cNvCxnSpPr>
          <p:nvPr/>
        </p:nvCxnSpPr>
        <p:spPr bwMode="auto">
          <a:xfrm>
            <a:off x="8413581" y="3450939"/>
            <a:ext cx="0" cy="60999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626FFBC-EA60-45B9-86D1-D0151CEEC141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4101" y="3378583"/>
            <a:ext cx="0" cy="644252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818076-7AD9-416D-AC5B-896E088127DC}"/>
              </a:ext>
            </a:extLst>
          </p:cNvPr>
          <p:cNvCxnSpPr>
            <a:cxnSpLocks/>
          </p:cNvCxnSpPr>
          <p:nvPr/>
        </p:nvCxnSpPr>
        <p:spPr bwMode="auto">
          <a:xfrm flipV="1">
            <a:off x="8032626" y="1765500"/>
            <a:ext cx="0" cy="141192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EF8BC0B-B8D3-4E2C-B1C7-47B4C54143C5}"/>
              </a:ext>
            </a:extLst>
          </p:cNvPr>
          <p:cNvCxnSpPr>
            <a:cxnSpLocks/>
          </p:cNvCxnSpPr>
          <p:nvPr/>
        </p:nvCxnSpPr>
        <p:spPr bwMode="auto">
          <a:xfrm>
            <a:off x="8035348" y="3306028"/>
            <a:ext cx="0" cy="17408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00576D3-8767-431B-BE43-A7032D17B86E}"/>
              </a:ext>
            </a:extLst>
          </p:cNvPr>
          <p:cNvCxnSpPr>
            <a:cxnSpLocks/>
          </p:cNvCxnSpPr>
          <p:nvPr/>
        </p:nvCxnSpPr>
        <p:spPr bwMode="auto">
          <a:xfrm>
            <a:off x="8041900" y="3305412"/>
            <a:ext cx="0" cy="1952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A028CA1-5FCB-471C-B5C7-6DB3D51BBF87}"/>
              </a:ext>
            </a:extLst>
          </p:cNvPr>
          <p:cNvCxnSpPr>
            <a:cxnSpLocks/>
          </p:cNvCxnSpPr>
          <p:nvPr/>
        </p:nvCxnSpPr>
        <p:spPr bwMode="auto">
          <a:xfrm>
            <a:off x="8031121" y="3299619"/>
            <a:ext cx="6678" cy="2318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5694305-B607-40E1-8966-D380A07190C3}"/>
              </a:ext>
            </a:extLst>
          </p:cNvPr>
          <p:cNvCxnSpPr>
            <a:cxnSpLocks/>
          </p:cNvCxnSpPr>
          <p:nvPr/>
        </p:nvCxnSpPr>
        <p:spPr bwMode="auto">
          <a:xfrm>
            <a:off x="8032061" y="3296879"/>
            <a:ext cx="10405" cy="252988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A49E66A-FFA8-4B90-A6AF-ABE83DCC4795}"/>
              </a:ext>
            </a:extLst>
          </p:cNvPr>
          <p:cNvCxnSpPr>
            <a:cxnSpLocks/>
          </p:cNvCxnSpPr>
          <p:nvPr/>
        </p:nvCxnSpPr>
        <p:spPr bwMode="auto">
          <a:xfrm>
            <a:off x="8593889" y="5234342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4473E85-021F-45AF-8DC7-C830E8E39116}"/>
              </a:ext>
            </a:extLst>
          </p:cNvPr>
          <p:cNvCxnSpPr>
            <a:cxnSpLocks/>
          </p:cNvCxnSpPr>
          <p:nvPr/>
        </p:nvCxnSpPr>
        <p:spPr bwMode="auto">
          <a:xfrm>
            <a:off x="8752700" y="3505222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B4D7503-A8DF-454C-8797-A7D83F96083B}"/>
              </a:ext>
            </a:extLst>
          </p:cNvPr>
          <p:cNvCxnSpPr>
            <a:cxnSpLocks/>
          </p:cNvCxnSpPr>
          <p:nvPr/>
        </p:nvCxnSpPr>
        <p:spPr bwMode="auto">
          <a:xfrm>
            <a:off x="8748350" y="3501852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8AAF91F-0C5A-4E18-BA5A-E606089B7E52}"/>
              </a:ext>
            </a:extLst>
          </p:cNvPr>
          <p:cNvCxnSpPr>
            <a:cxnSpLocks/>
          </p:cNvCxnSpPr>
          <p:nvPr/>
        </p:nvCxnSpPr>
        <p:spPr bwMode="auto">
          <a:xfrm>
            <a:off x="8746367" y="3496059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1DC601-A57A-45DC-8AD1-6A870D21D53C}"/>
              </a:ext>
            </a:extLst>
          </p:cNvPr>
          <p:cNvCxnSpPr>
            <a:cxnSpLocks/>
          </p:cNvCxnSpPr>
          <p:nvPr/>
        </p:nvCxnSpPr>
        <p:spPr bwMode="auto">
          <a:xfrm>
            <a:off x="8744859" y="3493319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97E39CB-31C6-44B0-99D8-5D816BCB875D}"/>
              </a:ext>
            </a:extLst>
          </p:cNvPr>
          <p:cNvCxnSpPr>
            <a:cxnSpLocks/>
          </p:cNvCxnSpPr>
          <p:nvPr/>
        </p:nvCxnSpPr>
        <p:spPr bwMode="auto">
          <a:xfrm>
            <a:off x="9525768" y="5233494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B99AE0A-54AF-4B21-9967-34FE8038779A}"/>
              </a:ext>
            </a:extLst>
          </p:cNvPr>
          <p:cNvCxnSpPr>
            <a:cxnSpLocks/>
          </p:cNvCxnSpPr>
          <p:nvPr/>
        </p:nvCxnSpPr>
        <p:spPr bwMode="auto">
          <a:xfrm>
            <a:off x="9684579" y="3504374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B2E07B2-CEB3-4308-AA3B-B34A1D6068C6}"/>
              </a:ext>
            </a:extLst>
          </p:cNvPr>
          <p:cNvCxnSpPr>
            <a:cxnSpLocks/>
          </p:cNvCxnSpPr>
          <p:nvPr/>
        </p:nvCxnSpPr>
        <p:spPr bwMode="auto">
          <a:xfrm>
            <a:off x="9680229" y="3501004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F94D8E3-5065-4A0D-A925-CBE69C44ADBB}"/>
              </a:ext>
            </a:extLst>
          </p:cNvPr>
          <p:cNvCxnSpPr>
            <a:cxnSpLocks/>
          </p:cNvCxnSpPr>
          <p:nvPr/>
        </p:nvCxnSpPr>
        <p:spPr bwMode="auto">
          <a:xfrm>
            <a:off x="9678246" y="3495211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F3B6656-7B33-4CF5-ABA7-712E33B41A62}"/>
              </a:ext>
            </a:extLst>
          </p:cNvPr>
          <p:cNvCxnSpPr>
            <a:cxnSpLocks/>
          </p:cNvCxnSpPr>
          <p:nvPr/>
        </p:nvCxnSpPr>
        <p:spPr bwMode="auto">
          <a:xfrm>
            <a:off x="9676738" y="3492471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659B5E6-57EC-4168-88E1-FFF051A13B77}"/>
              </a:ext>
            </a:extLst>
          </p:cNvPr>
          <p:cNvCxnSpPr>
            <a:cxnSpLocks/>
          </p:cNvCxnSpPr>
          <p:nvPr/>
        </p:nvCxnSpPr>
        <p:spPr bwMode="auto">
          <a:xfrm>
            <a:off x="8985184" y="3282506"/>
            <a:ext cx="0" cy="17714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958C3B1-F567-435B-937E-3941BEC59515}"/>
              </a:ext>
            </a:extLst>
          </p:cNvPr>
          <p:cNvCxnSpPr>
            <a:cxnSpLocks/>
          </p:cNvCxnSpPr>
          <p:nvPr/>
        </p:nvCxnSpPr>
        <p:spPr bwMode="auto">
          <a:xfrm>
            <a:off x="8988785" y="3282506"/>
            <a:ext cx="0" cy="19890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BBA7C97-BC26-43B3-9181-5AAA0653F037}"/>
              </a:ext>
            </a:extLst>
          </p:cNvPr>
          <p:cNvCxnSpPr>
            <a:cxnSpLocks/>
          </p:cNvCxnSpPr>
          <p:nvPr/>
        </p:nvCxnSpPr>
        <p:spPr bwMode="auto">
          <a:xfrm>
            <a:off x="8965321" y="3282506"/>
            <a:ext cx="20571" cy="234916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D942AAE-965C-4EEF-B946-163D1FE92E54}"/>
              </a:ext>
            </a:extLst>
          </p:cNvPr>
          <p:cNvCxnSpPr>
            <a:cxnSpLocks/>
          </p:cNvCxnSpPr>
          <p:nvPr/>
        </p:nvCxnSpPr>
        <p:spPr bwMode="auto">
          <a:xfrm>
            <a:off x="8977459" y="3282506"/>
            <a:ext cx="13823" cy="255061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94126B9-11DE-47DB-8466-7895A33C4048}"/>
              </a:ext>
            </a:extLst>
          </p:cNvPr>
          <p:cNvCxnSpPr>
            <a:cxnSpLocks/>
          </p:cNvCxnSpPr>
          <p:nvPr/>
        </p:nvCxnSpPr>
        <p:spPr bwMode="auto">
          <a:xfrm>
            <a:off x="10433077" y="5234342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4E178E-BED0-4ACA-BFB4-9F05AA3874EA}"/>
              </a:ext>
            </a:extLst>
          </p:cNvPr>
          <p:cNvCxnSpPr>
            <a:cxnSpLocks/>
          </p:cNvCxnSpPr>
          <p:nvPr/>
        </p:nvCxnSpPr>
        <p:spPr bwMode="auto">
          <a:xfrm>
            <a:off x="10591888" y="3505222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4B6C146-32B3-4E78-9B41-7FCCD0F63CF2}"/>
              </a:ext>
            </a:extLst>
          </p:cNvPr>
          <p:cNvCxnSpPr>
            <a:cxnSpLocks/>
          </p:cNvCxnSpPr>
          <p:nvPr/>
        </p:nvCxnSpPr>
        <p:spPr bwMode="auto">
          <a:xfrm>
            <a:off x="10587538" y="3501852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841DCCA6-E389-4AFB-82E5-FE78C5BBE40E}"/>
              </a:ext>
            </a:extLst>
          </p:cNvPr>
          <p:cNvCxnSpPr>
            <a:cxnSpLocks/>
          </p:cNvCxnSpPr>
          <p:nvPr/>
        </p:nvCxnSpPr>
        <p:spPr bwMode="auto">
          <a:xfrm>
            <a:off x="10585555" y="3496059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BD257F1A-6428-4B1C-B119-947E03AE252C}"/>
              </a:ext>
            </a:extLst>
          </p:cNvPr>
          <p:cNvCxnSpPr>
            <a:cxnSpLocks/>
          </p:cNvCxnSpPr>
          <p:nvPr/>
        </p:nvCxnSpPr>
        <p:spPr bwMode="auto">
          <a:xfrm>
            <a:off x="10584047" y="3493319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20F061A-19C1-4F8D-AA7D-9198F2B24ED9}"/>
              </a:ext>
            </a:extLst>
          </p:cNvPr>
          <p:cNvCxnSpPr>
            <a:cxnSpLocks/>
          </p:cNvCxnSpPr>
          <p:nvPr/>
        </p:nvCxnSpPr>
        <p:spPr bwMode="auto">
          <a:xfrm>
            <a:off x="9892493" y="3283354"/>
            <a:ext cx="0" cy="17714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89B5CF8A-7D8D-4025-A693-C30C810589C2}"/>
              </a:ext>
            </a:extLst>
          </p:cNvPr>
          <p:cNvCxnSpPr>
            <a:cxnSpLocks/>
          </p:cNvCxnSpPr>
          <p:nvPr/>
        </p:nvCxnSpPr>
        <p:spPr bwMode="auto">
          <a:xfrm>
            <a:off x="9896094" y="3283354"/>
            <a:ext cx="0" cy="19890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9EEECD6-B62C-4197-BAFE-026DCBF2857B}"/>
              </a:ext>
            </a:extLst>
          </p:cNvPr>
          <p:cNvCxnSpPr>
            <a:cxnSpLocks/>
          </p:cNvCxnSpPr>
          <p:nvPr/>
        </p:nvCxnSpPr>
        <p:spPr bwMode="auto">
          <a:xfrm>
            <a:off x="9872630" y="3283354"/>
            <a:ext cx="20571" cy="234916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603A275-5FBF-4BFA-B28B-7B631716992C}"/>
              </a:ext>
            </a:extLst>
          </p:cNvPr>
          <p:cNvCxnSpPr>
            <a:cxnSpLocks/>
          </p:cNvCxnSpPr>
          <p:nvPr/>
        </p:nvCxnSpPr>
        <p:spPr bwMode="auto">
          <a:xfrm>
            <a:off x="9884768" y="3283354"/>
            <a:ext cx="13823" cy="255061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865AA7-D13F-4BA5-86A3-49E2FCB9764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33014" y="2793049"/>
            <a:ext cx="4653" cy="249078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933E28E-7B28-46A2-AEFD-3EE4C0872ADB}"/>
              </a:ext>
            </a:extLst>
          </p:cNvPr>
          <p:cNvCxnSpPr>
            <a:cxnSpLocks/>
          </p:cNvCxnSpPr>
          <p:nvPr/>
        </p:nvCxnSpPr>
        <p:spPr bwMode="auto">
          <a:xfrm>
            <a:off x="10852055" y="3449134"/>
            <a:ext cx="5194" cy="1386319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02DFFF1-65FE-44E3-BD4A-3C879D4FE9CE}"/>
              </a:ext>
            </a:extLst>
          </p:cNvPr>
          <p:cNvCxnSpPr>
            <a:cxnSpLocks/>
          </p:cNvCxnSpPr>
          <p:nvPr/>
        </p:nvCxnSpPr>
        <p:spPr bwMode="auto">
          <a:xfrm>
            <a:off x="10980298" y="3242725"/>
            <a:ext cx="27079" cy="160167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1758677-2416-4E58-8F85-A016DF099533}"/>
              </a:ext>
            </a:extLst>
          </p:cNvPr>
          <p:cNvCxnSpPr>
            <a:cxnSpLocks/>
          </p:cNvCxnSpPr>
          <p:nvPr/>
        </p:nvCxnSpPr>
        <p:spPr bwMode="auto">
          <a:xfrm>
            <a:off x="11123951" y="3068821"/>
            <a:ext cx="12463" cy="1775579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F7E07F3-2C8B-4539-A0E5-D2E73C58704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359959" y="3041368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11C35D0-50D0-4F14-8D39-89F9EAE657B8}"/>
              </a:ext>
            </a:extLst>
          </p:cNvPr>
          <p:cNvSpPr txBox="1"/>
          <p:nvPr/>
        </p:nvSpPr>
        <p:spPr>
          <a:xfrm>
            <a:off x="2441296" y="6621969"/>
            <a:ext cx="40395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/>
              <a:t>DB Link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432C314-BE4A-3446-B4BE-C7C356749534}"/>
              </a:ext>
            </a:extLst>
          </p:cNvPr>
          <p:cNvCxnSpPr>
            <a:cxnSpLocks/>
          </p:cNvCxnSpPr>
          <p:nvPr/>
        </p:nvCxnSpPr>
        <p:spPr bwMode="auto">
          <a:xfrm>
            <a:off x="3302518" y="6705965"/>
            <a:ext cx="602621" cy="0"/>
          </a:xfrm>
          <a:prstGeom prst="straightConnector1">
            <a:avLst/>
          </a:prstGeom>
          <a:ln w="9525" cap="flat" cmpd="sng" algn="ctr">
            <a:solidFill>
              <a:srgbClr val="FA4616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DB51996-2156-4AEA-A903-CB1180D1D1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02518" y="6561142"/>
            <a:ext cx="602621" cy="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34408E9-083E-4D3D-B9FC-6B148F79DE6D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8776" y="6572759"/>
            <a:ext cx="602621" cy="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E54DD25-9225-40BE-A81F-CC16A82528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7668" y="6714052"/>
            <a:ext cx="602621" cy="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49EFBAB-6E4B-4477-BC42-879D37FDD67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446754" y="3050237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21E1AF0C-C13B-4EBB-B7CA-B9E87E6189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89895" y="3028435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4539CF41-E325-4B54-A3A7-5C39CF23195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89018" y="3037576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DF10169-6CAC-4C55-8D7F-9FAE097A6FFD}"/>
              </a:ext>
            </a:extLst>
          </p:cNvPr>
          <p:cNvSpPr/>
          <p:nvPr/>
        </p:nvSpPr>
        <p:spPr bwMode="auto">
          <a:xfrm>
            <a:off x="10652653" y="2066402"/>
            <a:ext cx="948761" cy="93717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>
                <a:solidFill>
                  <a:srgbClr val="000000"/>
                </a:solidFill>
                <a:latin typeface="+mn-lt"/>
                <a:cs typeface="Arial"/>
              </a:rPr>
              <a:t>Need details  Marketplace -</a:t>
            </a:r>
            <a:r>
              <a:rPr lang="en-US" sz="700">
                <a:solidFill>
                  <a:srgbClr val="000000"/>
                </a:solidFill>
                <a:cs typeface="Arial"/>
              </a:rPr>
              <a:t> Reimbursements for LC&amp;I, Small Business and Trade Partners via DSM.  Manual and Automated Flows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6CF4A4B1-8E66-4A71-9C75-067010ADF9B5}"/>
              </a:ext>
            </a:extLst>
          </p:cNvPr>
          <p:cNvCxnSpPr>
            <a:cxnSpLocks/>
          </p:cNvCxnSpPr>
          <p:nvPr/>
        </p:nvCxnSpPr>
        <p:spPr bwMode="auto">
          <a:xfrm>
            <a:off x="3769734" y="1561040"/>
            <a:ext cx="4224" cy="1911053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834FB7B4-3370-465A-BBF6-719706DC8775}"/>
              </a:ext>
            </a:extLst>
          </p:cNvPr>
          <p:cNvCxnSpPr>
            <a:cxnSpLocks/>
          </p:cNvCxnSpPr>
          <p:nvPr/>
        </p:nvCxnSpPr>
        <p:spPr bwMode="auto">
          <a:xfrm>
            <a:off x="3909230" y="1780388"/>
            <a:ext cx="485" cy="146417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94167533-5D2F-4EB3-927A-AF342222F9BE}"/>
              </a:ext>
            </a:extLst>
          </p:cNvPr>
          <p:cNvCxnSpPr>
            <a:cxnSpLocks/>
          </p:cNvCxnSpPr>
          <p:nvPr/>
        </p:nvCxnSpPr>
        <p:spPr bwMode="auto">
          <a:xfrm flipH="1">
            <a:off x="6721618" y="3442528"/>
            <a:ext cx="3245" cy="23595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2A6CECBD-8778-4E28-B20B-93ED8BE557F0}"/>
              </a:ext>
            </a:extLst>
          </p:cNvPr>
          <p:cNvCxnSpPr>
            <a:cxnSpLocks/>
          </p:cNvCxnSpPr>
          <p:nvPr/>
        </p:nvCxnSpPr>
        <p:spPr bwMode="auto">
          <a:xfrm>
            <a:off x="6876421" y="3459482"/>
            <a:ext cx="9956" cy="1010226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7FF3E5DB-7499-4343-9619-13295D794CB2}"/>
              </a:ext>
            </a:extLst>
          </p:cNvPr>
          <p:cNvCxnSpPr>
            <a:cxnSpLocks/>
          </p:cNvCxnSpPr>
          <p:nvPr/>
        </p:nvCxnSpPr>
        <p:spPr bwMode="auto">
          <a:xfrm>
            <a:off x="6622795" y="3278855"/>
            <a:ext cx="8109" cy="1000660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9995336C-01D4-490A-9B43-3F6A4B2D18B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8904" y="3236034"/>
            <a:ext cx="0" cy="96906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41831282-E661-4B58-BC26-D0F52E3DDA9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28814" y="3435705"/>
            <a:ext cx="20281" cy="98058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6B81A1E-F485-4E51-8EC4-1A1DD58A930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90786" y="3399384"/>
            <a:ext cx="2352" cy="25770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54A1747-DAE0-4105-81A4-397CC9559569}"/>
              </a:ext>
            </a:extLst>
          </p:cNvPr>
          <p:cNvSpPr/>
          <p:nvPr/>
        </p:nvSpPr>
        <p:spPr bwMode="auto">
          <a:xfrm>
            <a:off x="4239990" y="1797960"/>
            <a:ext cx="917415" cy="48255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>
                <a:solidFill>
                  <a:srgbClr val="000000"/>
                </a:solidFill>
                <a:latin typeface="+mn-lt"/>
                <a:cs typeface="Arial"/>
              </a:rPr>
              <a:t>Need to end to en</a:t>
            </a:r>
            <a:r>
              <a:rPr lang="en-US" sz="700">
                <a:solidFill>
                  <a:srgbClr val="000000"/>
                </a:solidFill>
                <a:cs typeface="Arial"/>
              </a:rPr>
              <a:t>d process for Lead/Opportunity for all products</a:t>
            </a:r>
            <a:endParaRPr lang="en-US" sz="700">
              <a:solidFill>
                <a:srgbClr val="000000"/>
              </a:solidFill>
              <a:latin typeface="+mn-lt"/>
              <a:cs typeface="Arial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B91487C-9D5E-4C52-B3F4-94F84CE065D7}"/>
              </a:ext>
            </a:extLst>
          </p:cNvPr>
          <p:cNvSpPr/>
          <p:nvPr/>
        </p:nvSpPr>
        <p:spPr bwMode="auto">
          <a:xfrm>
            <a:off x="5180801" y="1333642"/>
            <a:ext cx="948761" cy="44040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>
                <a:solidFill>
                  <a:srgbClr val="000000"/>
                </a:solidFill>
                <a:latin typeface="+mn-lt"/>
                <a:cs typeface="Arial"/>
              </a:rPr>
              <a:t>Need to align with Electric and Gas Ops Flows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7A81483-DA50-4594-8609-5D06D34D3899}"/>
              </a:ext>
            </a:extLst>
          </p:cNvPr>
          <p:cNvSpPr txBox="1"/>
          <p:nvPr/>
        </p:nvSpPr>
        <p:spPr>
          <a:xfrm rot="16200000">
            <a:off x="-241968" y="3156350"/>
            <a:ext cx="135660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67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782987E-EBAD-499F-822D-D1264438BCFD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3630" y="1565112"/>
            <a:ext cx="6108" cy="111267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8ECCA68-0E87-4372-8CD5-4BE03FBAA2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63531" y="1704630"/>
            <a:ext cx="8992" cy="990027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7191B5-51A4-4A07-B9A3-E25BF2A02163}"/>
              </a:ext>
            </a:extLst>
          </p:cNvPr>
          <p:cNvCxnSpPr>
            <a:cxnSpLocks/>
            <a:endCxn id="158" idx="1"/>
          </p:cNvCxnSpPr>
          <p:nvPr/>
        </p:nvCxnSpPr>
        <p:spPr bwMode="auto">
          <a:xfrm flipH="1">
            <a:off x="7356048" y="1550655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BD221E3-091C-453F-A5DA-9A1772961E40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181" y="1673821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C36E527-1B15-4E33-AF2A-568313FBD20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23255" y="1578752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34278F9-FC04-4E19-8D0E-0AA87D215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84388" y="1701918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BEBA9B4-3428-4B4E-9A91-186FB308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9533312" y="1540751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A717079-2E2D-40CE-91E2-1616C4D68E40}"/>
              </a:ext>
            </a:extLst>
          </p:cNvPr>
          <p:cNvCxnSpPr>
            <a:cxnSpLocks/>
          </p:cNvCxnSpPr>
          <p:nvPr/>
        </p:nvCxnSpPr>
        <p:spPr bwMode="auto">
          <a:xfrm flipH="1">
            <a:off x="9594445" y="1663917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12FE1A01-D002-42F1-9AAA-CB224CB38A09}"/>
              </a:ext>
            </a:extLst>
          </p:cNvPr>
          <p:cNvCxnSpPr>
            <a:cxnSpLocks/>
          </p:cNvCxnSpPr>
          <p:nvPr/>
        </p:nvCxnSpPr>
        <p:spPr bwMode="auto">
          <a:xfrm flipH="1">
            <a:off x="8260922" y="1545344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9140ACC9-692A-4226-BCF9-01FA4F12D5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322055" y="1668510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082FE9D-CBEB-4A02-8081-3B11B50D6887}"/>
              </a:ext>
            </a:extLst>
          </p:cNvPr>
          <p:cNvSpPr/>
          <p:nvPr/>
        </p:nvSpPr>
        <p:spPr bwMode="auto">
          <a:xfrm>
            <a:off x="8200346" y="1340015"/>
            <a:ext cx="948761" cy="44040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>
                <a:solidFill>
                  <a:srgbClr val="000000"/>
                </a:solidFill>
                <a:latin typeface="+mn-lt"/>
                <a:cs typeface="Arial"/>
              </a:rPr>
              <a:t>Need to align with Electric and Gas Ops Flows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77E2559-48A8-44F8-9424-1B9C68713215}"/>
              </a:ext>
            </a:extLst>
          </p:cNvPr>
          <p:cNvSpPr/>
          <p:nvPr/>
        </p:nvSpPr>
        <p:spPr bwMode="auto">
          <a:xfrm>
            <a:off x="8858890" y="1849324"/>
            <a:ext cx="948761" cy="52516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>
                <a:solidFill>
                  <a:srgbClr val="000000"/>
                </a:solidFill>
                <a:latin typeface="+mn-lt"/>
                <a:cs typeface="Arial"/>
              </a:rPr>
              <a:t>Need to add metering systems for input into CIS systems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C4831D-6FAE-4495-A576-D1A2DC3F2CEA}"/>
              </a:ext>
            </a:extLst>
          </p:cNvPr>
          <p:cNvSpPr/>
          <p:nvPr/>
        </p:nvSpPr>
        <p:spPr bwMode="auto">
          <a:xfrm>
            <a:off x="8251215" y="5011882"/>
            <a:ext cx="267695" cy="2534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>
                <a:solidFill>
                  <a:schemeClr val="bg1"/>
                </a:solidFill>
                <a:latin typeface="+mn-lt"/>
                <a:cs typeface="Arial"/>
              </a:rPr>
              <a:t>4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B9F0569-76AE-4E5C-AF81-DC4102EE7DEF}"/>
              </a:ext>
            </a:extLst>
          </p:cNvPr>
          <p:cNvSpPr/>
          <p:nvPr/>
        </p:nvSpPr>
        <p:spPr bwMode="auto">
          <a:xfrm>
            <a:off x="7503123" y="2243058"/>
            <a:ext cx="291513" cy="2739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>
                <a:solidFill>
                  <a:schemeClr val="bg1"/>
                </a:solidFill>
                <a:latin typeface="+mn-lt"/>
                <a:cs typeface="Arial"/>
              </a:rPr>
              <a:t>2b</a:t>
            </a: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0376089-CAD1-4D8B-A885-74562FF69D71}"/>
              </a:ext>
            </a:extLst>
          </p:cNvPr>
          <p:cNvSpPr/>
          <p:nvPr/>
        </p:nvSpPr>
        <p:spPr bwMode="auto">
          <a:xfrm>
            <a:off x="2447134" y="1512613"/>
            <a:ext cx="250651" cy="2361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>
                <a:solidFill>
                  <a:schemeClr val="bg1"/>
                </a:solidFill>
                <a:cs typeface="Arial"/>
              </a:rPr>
              <a:t>1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8545B8C7-AF61-4D20-A8BF-310A9F303C21}"/>
              </a:ext>
            </a:extLst>
          </p:cNvPr>
          <p:cNvSpPr/>
          <p:nvPr/>
        </p:nvSpPr>
        <p:spPr bwMode="auto">
          <a:xfrm>
            <a:off x="3974967" y="2183827"/>
            <a:ext cx="292840" cy="2739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>
                <a:solidFill>
                  <a:schemeClr val="bg1"/>
                </a:solidFill>
                <a:latin typeface="+mn-lt"/>
                <a:cs typeface="Arial"/>
              </a:rPr>
              <a:t>2a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5F46136-3EFD-4367-B2E5-148FDD38CCBB}"/>
              </a:ext>
            </a:extLst>
          </p:cNvPr>
          <p:cNvSpPr/>
          <p:nvPr/>
        </p:nvSpPr>
        <p:spPr bwMode="auto">
          <a:xfrm>
            <a:off x="6893342" y="1278476"/>
            <a:ext cx="285381" cy="28677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93672-6A9D-4120-9C60-ABE6F3C2C341}"/>
              </a:ext>
            </a:extLst>
          </p:cNvPr>
          <p:cNvSpPr/>
          <p:nvPr/>
        </p:nvSpPr>
        <p:spPr>
          <a:xfrm>
            <a:off x="9206568" y="6472724"/>
            <a:ext cx="2456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/>
              <a:t>Data mastered in multiple applications </a:t>
            </a:r>
          </a:p>
          <a:p>
            <a:r>
              <a:rPr lang="en-GB" sz="1000"/>
              <a:t>(This includes across all Jurisdictions)</a:t>
            </a:r>
          </a:p>
        </p:txBody>
      </p:sp>
      <p:pic>
        <p:nvPicPr>
          <p:cNvPr id="337" name="Picture 336" descr="A close up of a logo&#10;&#10;Description automatically generated">
            <a:extLst>
              <a:ext uri="{FF2B5EF4-FFF2-40B4-BE49-F238E27FC236}">
                <a16:creationId xmlns:a16="http://schemas.microsoft.com/office/drawing/2014/main" id="{10A6B1A5-33DB-45D7-97F8-65CDB28DB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10" y="6516569"/>
            <a:ext cx="196568" cy="196568"/>
          </a:xfrm>
          <a:prstGeom prst="rect">
            <a:avLst/>
          </a:prstGeom>
        </p:spPr>
      </p:pic>
      <p:sp>
        <p:nvSpPr>
          <p:cNvPr id="338" name="Title 3">
            <a:extLst>
              <a:ext uri="{FF2B5EF4-FFF2-40B4-BE49-F238E27FC236}">
                <a16:creationId xmlns:a16="http://schemas.microsoft.com/office/drawing/2014/main" id="{48EDE1BC-56BA-44D6-B881-511B26F3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31" y="84708"/>
            <a:ext cx="11040533" cy="369332"/>
          </a:xfrm>
        </p:spPr>
        <p:txBody>
          <a:bodyPr>
            <a:normAutofit fontScale="90000"/>
          </a:bodyPr>
          <a:lstStyle/>
          <a:p>
            <a:r>
              <a:rPr lang="en-US" sz="2667"/>
              <a:t>Information Flow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BBB0D-5053-4AAB-A07A-7778842DC90F}"/>
              </a:ext>
            </a:extLst>
          </p:cNvPr>
          <p:cNvSpPr txBox="1"/>
          <p:nvPr/>
        </p:nvSpPr>
        <p:spPr bwMode="auto">
          <a:xfrm>
            <a:off x="10017363" y="83402"/>
            <a:ext cx="169597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1"/>
              </a:buClr>
            </a:pPr>
            <a:r>
              <a:rPr lang="en-US" sz="1400" b="1" i="1" kern="0">
                <a:solidFill>
                  <a:srgbClr val="FF0000"/>
                </a:solidFill>
                <a:latin typeface="+mn-lt"/>
                <a:ea typeface="+mn-ea"/>
              </a:rPr>
              <a:t>Work in Progress</a:t>
            </a:r>
          </a:p>
          <a:p>
            <a:pPr algn="l">
              <a:buClr>
                <a:schemeClr val="tx1"/>
              </a:buClr>
            </a:pPr>
            <a:r>
              <a:rPr lang="en-US" sz="1050" i="1" kern="0">
                <a:solidFill>
                  <a:srgbClr val="FF0000"/>
                </a:solidFill>
              </a:rPr>
              <a:t>(Last Updated: 2020-Mar31)</a:t>
            </a:r>
            <a:endParaRPr lang="en-US" sz="1050" b="0" i="1" kern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97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EnergyLines 16x9" id="{02A2C634-F83B-4667-9013-9940280A62A9}" vid="{5009B880-53A3-441F-8D33-BFBDCF9468D3}"/>
    </a:ext>
  </a:extLst>
</a:theme>
</file>

<file path=ppt/theme/theme3.xml><?xml version="1.0" encoding="utf-8"?>
<a:theme xmlns:a="http://schemas.openxmlformats.org/drawingml/2006/main" name="8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83FE8315-54AB-44FB-B804-2DD578392867}" vid="{ADF026F2-47A5-422A-B356-F0B196D000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43FDE81729C45A5FA256C5512994E" ma:contentTypeVersion="13" ma:contentTypeDescription="Create a new document." ma:contentTypeScope="" ma:versionID="6e9e9fd48312a3ebfa97d39b0a8d362e">
  <xsd:schema xmlns:xsd="http://www.w3.org/2001/XMLSchema" xmlns:xs="http://www.w3.org/2001/XMLSchema" xmlns:p="http://schemas.microsoft.com/office/2006/metadata/properties" xmlns:ns3="d4f41ee9-4a99-40c6-97cc-c2d9fb80c561" xmlns:ns4="c0148c95-0275-4552-a97c-7d6065337382" targetNamespace="http://schemas.microsoft.com/office/2006/metadata/properties" ma:root="true" ma:fieldsID="5fc9ab4afc463106ffd4ec8b671c62eb" ns3:_="" ns4:_="">
    <xsd:import namespace="d4f41ee9-4a99-40c6-97cc-c2d9fb80c561"/>
    <xsd:import namespace="c0148c95-0275-4552-a97c-7d60653373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41ee9-4a99-40c6-97cc-c2d9fb80c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48c95-0275-4552-a97c-7d60653373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E5A44E-23C7-4E4A-A8A6-891CAB2702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C6696-E61A-4EA8-9F34-1D039CD8647F}">
  <ds:schemaRefs>
    <ds:schemaRef ds:uri="c0148c95-0275-4552-a97c-7d606533738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4f41ee9-4a99-40c6-97cc-c2d9fb80c56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EB819BD-2CA9-4D0D-A930-1C147EFEC0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41ee9-4a99-40c6-97cc-c2d9fb80c561"/>
    <ds:schemaRef ds:uri="c0148c95-0275-4552-a97c-7d6065337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99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US NG_2018 PPT__EnergyLines Template 16x9</vt:lpstr>
      <vt:lpstr>8_NG_PPT_16x9_Generic_template-blue</vt:lpstr>
      <vt:lpstr>Information Flow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Schoener, Andy</dc:creator>
  <cp:lastModifiedBy>Schoener, Andy</cp:lastModifiedBy>
  <cp:revision>2</cp:revision>
  <dcterms:created xsi:type="dcterms:W3CDTF">2020-05-19T17:45:28Z</dcterms:created>
  <dcterms:modified xsi:type="dcterms:W3CDTF">2021-02-04T19:37:11Z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0x01010002143FDE81729C45A5FA256C5512994E</vt:lpwstr>
  </property>
</Properties>
</file>