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0.xml" ContentType="application/vnd.openxmlformats-officedocument.presentationml.tags+xml"/>
  <Override PartName="/ppt/notesSlides/notesSlide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202" r:id="rId1"/>
  </p:sldMasterIdLst>
  <p:notesMasterIdLst>
    <p:notesMasterId r:id="rId13"/>
  </p:notesMasterIdLst>
  <p:handoutMasterIdLst>
    <p:handoutMasterId r:id="rId14"/>
  </p:handoutMasterIdLst>
  <p:sldIdLst>
    <p:sldId id="276" r:id="rId2"/>
    <p:sldId id="2147377706" r:id="rId3"/>
    <p:sldId id="2147377705" r:id="rId4"/>
    <p:sldId id="2147377701" r:id="rId5"/>
    <p:sldId id="2147377707" r:id="rId6"/>
    <p:sldId id="2147377710" r:id="rId7"/>
    <p:sldId id="2147377702" r:id="rId8"/>
    <p:sldId id="2147377709" r:id="rId9"/>
    <p:sldId id="2147377708" r:id="rId10"/>
    <p:sldId id="2147377711" r:id="rId11"/>
    <p:sldId id="2147377704" r:id="rId12"/>
  </p:sldIdLst>
  <p:sldSz cx="12192000" cy="6858000"/>
  <p:notesSz cx="6950075" cy="9236075"/>
  <p:custShowLst>
    <p:custShow name="Format Guide Workshop" id="0">
      <p:sldLst/>
    </p:custShow>
  </p:custShow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garwal, Vishal" initials="AV" lastIdx="3" clrIdx="0">
    <p:extLst>
      <p:ext uri="{19B8F6BF-5375-455C-9EA6-DF929625EA0E}">
        <p15:presenceInfo xmlns:p15="http://schemas.microsoft.com/office/powerpoint/2012/main" userId="Aggarwal, Vis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F0"/>
    <a:srgbClr val="A6B3FF"/>
    <a:srgbClr val="0073CD"/>
    <a:srgbClr val="A6A6A6"/>
    <a:srgbClr val="78A22F"/>
    <a:srgbClr val="FFB45A"/>
    <a:srgbClr val="C800A1"/>
    <a:srgbClr val="7F7F7F"/>
    <a:srgbClr val="F7A941"/>
    <a:srgbClr val="506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C51F1-D8E9-45F5-B674-5053EFB7FC0B}" v="1" dt="2022-01-19T21:32:18.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93333" autoAdjust="0"/>
  </p:normalViewPr>
  <p:slideViewPr>
    <p:cSldViewPr snapToGrid="0">
      <p:cViewPr varScale="1">
        <p:scale>
          <a:sx n="59" d="100"/>
          <a:sy n="59" d="100"/>
        </p:scale>
        <p:origin x="1096" y="56"/>
      </p:cViewPr>
      <p:guideLst>
        <p:guide orient="horz" pos="204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z, Maria" userId="ecb9275c-7b09-4484-a43e-d9eda1fd6818" providerId="ADAL" clId="{63BC51F1-D8E9-45F5-B674-5053EFB7FC0B}"/>
    <pc:docChg chg="custSel modSld">
      <pc:chgData name="Saiz, Maria" userId="ecb9275c-7b09-4484-a43e-d9eda1fd6818" providerId="ADAL" clId="{63BC51F1-D8E9-45F5-B674-5053EFB7FC0B}" dt="2022-01-19T21:33:28.886" v="441" actId="20577"/>
      <pc:docMkLst>
        <pc:docMk/>
      </pc:docMkLst>
      <pc:sldChg chg="modSp mod">
        <pc:chgData name="Saiz, Maria" userId="ecb9275c-7b09-4484-a43e-d9eda1fd6818" providerId="ADAL" clId="{63BC51F1-D8E9-45F5-B674-5053EFB7FC0B}" dt="2022-01-19T21:33:28.886" v="441" actId="20577"/>
        <pc:sldMkLst>
          <pc:docMk/>
          <pc:sldMk cId="1513849715" sldId="2147377701"/>
        </pc:sldMkLst>
        <pc:graphicFrameChg chg="modGraphic">
          <ac:chgData name="Saiz, Maria" userId="ecb9275c-7b09-4484-a43e-d9eda1fd6818" providerId="ADAL" clId="{63BC51F1-D8E9-45F5-B674-5053EFB7FC0B}" dt="2022-01-19T21:33:28.886" v="441" actId="20577"/>
          <ac:graphicFrameMkLst>
            <pc:docMk/>
            <pc:sldMk cId="1513849715" sldId="2147377701"/>
            <ac:graphicFrameMk id="4" creationId="{BB25E3AB-E391-4429-B0D6-7CB99F9C0117}"/>
          </ac:graphicFrameMkLst>
        </pc:graphicFrameChg>
      </pc:sldChg>
      <pc:sldChg chg="modSp mod">
        <pc:chgData name="Saiz, Maria" userId="ecb9275c-7b09-4484-a43e-d9eda1fd6818" providerId="ADAL" clId="{63BC51F1-D8E9-45F5-B674-5053EFB7FC0B}" dt="2022-01-19T21:32:18.939" v="401"/>
        <pc:sldMkLst>
          <pc:docMk/>
          <pc:sldMk cId="4275182101" sldId="2147377702"/>
        </pc:sldMkLst>
        <pc:spChg chg="mod">
          <ac:chgData name="Saiz, Maria" userId="ecb9275c-7b09-4484-a43e-d9eda1fd6818" providerId="ADAL" clId="{63BC51F1-D8E9-45F5-B674-5053EFB7FC0B}" dt="2022-01-19T21:30:08.784" v="295" actId="1076"/>
          <ac:spMkLst>
            <pc:docMk/>
            <pc:sldMk cId="4275182101" sldId="2147377702"/>
            <ac:spMk id="10" creationId="{130484EF-C69C-487E-A434-E4E3893D25B3}"/>
          </ac:spMkLst>
        </pc:spChg>
        <pc:graphicFrameChg chg="mod modGraphic">
          <ac:chgData name="Saiz, Maria" userId="ecb9275c-7b09-4484-a43e-d9eda1fd6818" providerId="ADAL" clId="{63BC51F1-D8E9-45F5-B674-5053EFB7FC0B}" dt="2022-01-19T21:32:18.939" v="401"/>
          <ac:graphicFrameMkLst>
            <pc:docMk/>
            <pc:sldMk cId="4275182101" sldId="2147377702"/>
            <ac:graphicFrameMk id="9" creationId="{FD9115C3-C1CA-4DDD-A131-D89A0C4B2F1A}"/>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1/26/2022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1/26/2022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sym typeface="+mn-lt"/>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sym typeface="+mn-lt"/>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FED875-7CA7-4683-B586-34E1A4A09D12}" type="slidenum">
              <a:rPr lang="en-US" smtClean="0"/>
              <a:t>0</a:t>
            </a:fld>
            <a:endParaRPr lang="en-US" dirty="0"/>
          </a:p>
        </p:txBody>
      </p:sp>
    </p:spTree>
    <p:extLst>
      <p:ext uri="{BB962C8B-B14F-4D97-AF65-F5344CB8AC3E}">
        <p14:creationId xmlns:p14="http://schemas.microsoft.com/office/powerpoint/2010/main" val="80436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4986180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0.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1.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3.xml"/><Relationship Id="rId7" Type="http://schemas.openxmlformats.org/officeDocument/2006/relationships/image" Target="../media/image3.png"/><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9.png"/><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9.png"/><Relationship Id="rId2" Type="http://schemas.openxmlformats.org/officeDocument/2006/relationships/tags" Target="../tags/tag70.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9.png"/><Relationship Id="rId2" Type="http://schemas.openxmlformats.org/officeDocument/2006/relationships/tags" Target="../tags/tag72.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9.png"/><Relationship Id="rId2" Type="http://schemas.openxmlformats.org/officeDocument/2006/relationships/tags" Target="../tags/tag74.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0.png"/><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0.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0.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6.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8.xml"/><Relationship Id="rId7" Type="http://schemas.openxmlformats.org/officeDocument/2006/relationships/image" Target="../media/image19.png"/><Relationship Id="rId2" Type="http://schemas.openxmlformats.org/officeDocument/2006/relationships/tags" Target="../tags/tag117.xml"/><Relationship Id="rId1" Type="http://schemas.openxmlformats.org/officeDocument/2006/relationships/vmlDrawing" Target="../drawings/vmlDrawing75.vml"/><Relationship Id="rId6" Type="http://schemas.openxmlformats.org/officeDocument/2006/relationships/image" Target="../media/image18.emf"/><Relationship Id="rId5" Type="http://schemas.openxmlformats.org/officeDocument/2006/relationships/oleObject" Target="../embeddings/oleObject75.bin"/><Relationship Id="rId4"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9.xml"/><Relationship Id="rId1" Type="http://schemas.openxmlformats.org/officeDocument/2006/relationships/vmlDrawing" Target="../drawings/vmlDrawing76.vml"/><Relationship Id="rId5" Type="http://schemas.openxmlformats.org/officeDocument/2006/relationships/image" Target="../media/image20.emf"/><Relationship Id="rId4" Type="http://schemas.openxmlformats.org/officeDocument/2006/relationships/oleObject" Target="../embeddings/oleObject76.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19805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7"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462271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17535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582787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9845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93119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34333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051238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8986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4601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075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84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71859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3"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85059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59957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27"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1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6281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26318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2445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63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51557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291330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9452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1"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1278754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65809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2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450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5216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4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68743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481512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1"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615075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5327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5"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3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63876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85907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88608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43"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023591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63900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7"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815214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25543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91"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84032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3930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635084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9088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627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38566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5"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72433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841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63"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1501760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7557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188335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42763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11"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3110821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7511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35"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8692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81221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59"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112240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024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8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2462438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66592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07"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394044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56525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3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712125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548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5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63329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7391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37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48702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86597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457633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0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231320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352925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2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02108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88029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5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8510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71453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7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25883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2719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9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56175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8023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2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42944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20204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47"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14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735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7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97735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49907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9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18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868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45642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36318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79037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7459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4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50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99380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6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785152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97471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9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527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405336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1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56558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5975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3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04225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7914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6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807235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17764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87"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802080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975381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11"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43593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05593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35"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005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20097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9"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507859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5423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20555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26194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83"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7562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16364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07"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03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07623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31"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260031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89614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5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724305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72960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7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47109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27516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0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286572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06935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2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0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915917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256072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550679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760296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837249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9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4134201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958062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1"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780993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66215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2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187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407670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4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41138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028115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7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87382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971541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95"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1660955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207397"/>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6074563"/>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127522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58305179"/>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94894696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109651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221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8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9808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6643158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7222701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739674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892515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553929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80004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Gradient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CF7E18-C977-BC40-9DBF-7D85BE8D71B5}"/>
              </a:ext>
            </a:extLst>
          </p:cNvPr>
          <p:cNvGraphicFramePr>
            <a:graphicFrameLocks noChangeAspect="1"/>
          </p:cNvGraphicFramePr>
          <p:nvPr userDrawn="1">
            <p:custDataLst>
              <p:tags r:id="rId2"/>
            </p:custDataLst>
            <p:extLst>
              <p:ext uri="{D42A27DB-BD31-4B8C-83A1-F6EECF244321}">
                <p14:modId xmlns:p14="http://schemas.microsoft.com/office/powerpoint/2010/main" val="5736964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19"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B8CF7E18-C977-BC40-9DBF-7D85BE8D71B5}"/>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0" i="0" baseline="0" dirty="0">
              <a:solidFill>
                <a:srgbClr val="FFFFFF"/>
              </a:solidFill>
              <a:latin typeface="Trebuchet MS" panose="020B0603020202020204" pitchFamily="34" charset="0"/>
              <a:ea typeface="+mn-ea"/>
              <a:cs typeface="+mn-cs"/>
              <a:sym typeface="Trebuchet MS" panose="020B0603020202020204" pitchFamily="34" charset="0"/>
            </a:endParaRPr>
          </a:p>
        </p:txBody>
      </p:sp>
      <p:pic>
        <p:nvPicPr>
          <p:cNvPr id="10" name="Picture 9">
            <a:extLst>
              <a:ext uri="{FF2B5EF4-FFF2-40B4-BE49-F238E27FC236}">
                <a16:creationId xmlns:a16="http://schemas.microsoft.com/office/drawing/2014/main" id="{0674D9F6-CD4D-2D4D-A8DE-EF903D6F557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 r="-2" b="13809"/>
          <a:stretch/>
        </p:blipFill>
        <p:spPr>
          <a:xfrm>
            <a:off x="4365200" y="0"/>
            <a:ext cx="7826800" cy="6856691"/>
          </a:xfrm>
          <a:prstGeom prst="rect">
            <a:avLst/>
          </a:prstGeom>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0" i="0" u="none" kern="1200" spc="0">
                <a:solidFill>
                  <a:srgbClr val="0F273B"/>
                </a:solidFill>
                <a:latin typeface="Trebuchet MS" panose="020B0603020202020204" pitchFamily="34" charset="0"/>
                <a:ea typeface="+mj-ea"/>
                <a:cs typeface="+mj-cs"/>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only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43"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1DF59FF-7E93-064D-B86C-875F8EA797A0}"/>
              </a:ext>
            </a:extLst>
          </p:cNvPr>
          <p:cNvSpPr>
            <a:spLocks noGrp="1"/>
          </p:cNvSpPr>
          <p:nvPr>
            <p:ph type="title"/>
          </p:nvPr>
        </p:nvSpPr>
        <p:spPr>
          <a:xfrm>
            <a:off x="628800" y="521825"/>
            <a:ext cx="10972800" cy="350865"/>
          </a:xfrm>
        </p:spPr>
        <p:txBody>
          <a:bodyPr>
            <a:spAutoFit/>
          </a:bodyPr>
          <a:lstStyle>
            <a:lvl1pPr>
              <a:defRPr b="0" baseline="0">
                <a:solidFill>
                  <a:schemeClr val="tx2"/>
                </a:solidFill>
                <a:latin typeface="Century Gothic" panose="020B0502020202020204" pitchFamily="34" charset="0"/>
                <a:ea typeface="+mj-ea"/>
                <a:cs typeface="+mj-cs"/>
                <a:sym typeface="Century Gothic" panose="020B0502020202020204" pitchFamily="34" charset="0"/>
              </a:defRPr>
            </a:lvl1pPr>
          </a:lstStyle>
          <a:p>
            <a:endParaRPr lang="en-US"/>
          </a:p>
        </p:txBody>
      </p:sp>
    </p:spTree>
    <p:extLst>
      <p:ext uri="{BB962C8B-B14F-4D97-AF65-F5344CB8AC3E}">
        <p14:creationId xmlns:p14="http://schemas.microsoft.com/office/powerpoint/2010/main" val="43308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3412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128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vmlDrawing" Target="../drawings/vmlDrawing1.v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1"/>
            </p:custDataLst>
            <p:extLst>
              <p:ext uri="{D42A27DB-BD31-4B8C-83A1-F6EECF244321}">
                <p14:modId xmlns:p14="http://schemas.microsoft.com/office/powerpoint/2010/main" val="31465159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3" name="think-cell Slide" r:id="rId93" imgW="270" imgH="270" progId="TCLayout.ActiveDocument.1">
                  <p:embed/>
                </p:oleObj>
              </mc:Choice>
              <mc:Fallback>
                <p:oleObj name="think-cell Slide" r:id="rId93" imgW="270" imgH="270" progId="TCLayout.ActiveDocument.1">
                  <p:embed/>
                  <p:pic>
                    <p:nvPicPr>
                      <p:cNvPr id="2" name="Object 1" hidden="1"/>
                      <p:cNvPicPr/>
                      <p:nvPr/>
                    </p:nvPicPr>
                    <p:blipFill>
                      <a:blip r:embed="rId94"/>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604480446"/>
      </p:ext>
    </p:extLst>
  </p:cSld>
  <p:clrMap bg1="lt1" tx1="dk1" bg2="lt2" tx2="dk2" accent1="accent1" accent2="accent2" accent3="accent3" accent4="accent4" accent5="accent5" accent6="accent6" hlink="hlink" folHlink="folHlink"/>
  <p:sldLayoutIdLst>
    <p:sldLayoutId id="2147485203" r:id="rId1"/>
    <p:sldLayoutId id="2147485204" r:id="rId2"/>
    <p:sldLayoutId id="2147485205" r:id="rId3"/>
    <p:sldLayoutId id="2147485206" r:id="rId4"/>
    <p:sldLayoutId id="2147485207" r:id="rId5"/>
    <p:sldLayoutId id="2147485208" r:id="rId6"/>
    <p:sldLayoutId id="2147485209" r:id="rId7"/>
    <p:sldLayoutId id="2147485210" r:id="rId8"/>
    <p:sldLayoutId id="2147485211" r:id="rId9"/>
    <p:sldLayoutId id="2147485212" r:id="rId10"/>
    <p:sldLayoutId id="2147485213" r:id="rId11"/>
    <p:sldLayoutId id="2147485214" r:id="rId12"/>
    <p:sldLayoutId id="2147485215" r:id="rId13"/>
    <p:sldLayoutId id="2147485216" r:id="rId14"/>
    <p:sldLayoutId id="2147485217" r:id="rId15"/>
    <p:sldLayoutId id="2147485218" r:id="rId16"/>
    <p:sldLayoutId id="2147485219" r:id="rId17"/>
    <p:sldLayoutId id="2147485220" r:id="rId18"/>
    <p:sldLayoutId id="2147485221" r:id="rId19"/>
    <p:sldLayoutId id="2147485222" r:id="rId20"/>
    <p:sldLayoutId id="2147485223" r:id="rId21"/>
    <p:sldLayoutId id="2147485224" r:id="rId22"/>
    <p:sldLayoutId id="2147485225" r:id="rId23"/>
    <p:sldLayoutId id="2147485226" r:id="rId24"/>
    <p:sldLayoutId id="2147485227" r:id="rId25"/>
    <p:sldLayoutId id="2147485228" r:id="rId26"/>
    <p:sldLayoutId id="2147485229" r:id="rId27"/>
    <p:sldLayoutId id="2147485230" r:id="rId28"/>
    <p:sldLayoutId id="2147485231" r:id="rId29"/>
    <p:sldLayoutId id="2147485232" r:id="rId30"/>
    <p:sldLayoutId id="2147485233" r:id="rId31"/>
    <p:sldLayoutId id="2147485234" r:id="rId32"/>
    <p:sldLayoutId id="2147485287" r:id="rId33"/>
    <p:sldLayoutId id="2147485288" r:id="rId34"/>
    <p:sldLayoutId id="2147485235" r:id="rId35"/>
    <p:sldLayoutId id="2147485236" r:id="rId36"/>
    <p:sldLayoutId id="2147485237" r:id="rId37"/>
    <p:sldLayoutId id="2147485238" r:id="rId38"/>
    <p:sldLayoutId id="2147485239" r:id="rId39"/>
    <p:sldLayoutId id="2147485240" r:id="rId40"/>
    <p:sldLayoutId id="2147485241" r:id="rId41"/>
    <p:sldLayoutId id="2147485242" r:id="rId42"/>
    <p:sldLayoutId id="2147485243" r:id="rId43"/>
    <p:sldLayoutId id="2147485244" r:id="rId44"/>
    <p:sldLayoutId id="2147485245" r:id="rId45"/>
    <p:sldLayoutId id="2147485246" r:id="rId46"/>
    <p:sldLayoutId id="2147485247" r:id="rId47"/>
    <p:sldLayoutId id="2147485248" r:id="rId48"/>
    <p:sldLayoutId id="2147485249" r:id="rId49"/>
    <p:sldLayoutId id="2147485250" r:id="rId50"/>
    <p:sldLayoutId id="2147485251" r:id="rId51"/>
    <p:sldLayoutId id="2147485252" r:id="rId52"/>
    <p:sldLayoutId id="2147485253" r:id="rId53"/>
    <p:sldLayoutId id="2147485254" r:id="rId54"/>
    <p:sldLayoutId id="2147485255" r:id="rId55"/>
    <p:sldLayoutId id="2147485256" r:id="rId56"/>
    <p:sldLayoutId id="2147485257" r:id="rId57"/>
    <p:sldLayoutId id="2147485258" r:id="rId58"/>
    <p:sldLayoutId id="2147485259" r:id="rId59"/>
    <p:sldLayoutId id="2147485260" r:id="rId60"/>
    <p:sldLayoutId id="2147485261" r:id="rId61"/>
    <p:sldLayoutId id="2147485262" r:id="rId62"/>
    <p:sldLayoutId id="2147485263" r:id="rId63"/>
    <p:sldLayoutId id="2147485264" r:id="rId64"/>
    <p:sldLayoutId id="2147485265" r:id="rId65"/>
    <p:sldLayoutId id="2147485266" r:id="rId66"/>
    <p:sldLayoutId id="2147485267" r:id="rId67"/>
    <p:sldLayoutId id="2147485268" r:id="rId68"/>
    <p:sldLayoutId id="2147485269" r:id="rId69"/>
    <p:sldLayoutId id="2147485270" r:id="rId70"/>
    <p:sldLayoutId id="2147485271" r:id="rId71"/>
    <p:sldLayoutId id="2147485272" r:id="rId72"/>
    <p:sldLayoutId id="2147485273" r:id="rId73"/>
    <p:sldLayoutId id="2147485274" r:id="rId74"/>
    <p:sldLayoutId id="2147485275" r:id="rId75"/>
    <p:sldLayoutId id="2147485276" r:id="rId76"/>
    <p:sldLayoutId id="2147485277" r:id="rId77"/>
    <p:sldLayoutId id="2147485278" r:id="rId78"/>
    <p:sldLayoutId id="2147485279" r:id="rId79"/>
    <p:sldLayoutId id="2147485280" r:id="rId80"/>
    <p:sldLayoutId id="2147485281" r:id="rId81"/>
    <p:sldLayoutId id="2147485282" r:id="rId82"/>
    <p:sldLayoutId id="2147485283" r:id="rId83"/>
    <p:sldLayoutId id="2147485284" r:id="rId84"/>
    <p:sldLayoutId id="2147485285" r:id="rId85"/>
    <p:sldLayoutId id="2147485286" r:id="rId86"/>
    <p:sldLayoutId id="2147485289" r:id="rId87"/>
    <p:sldLayoutId id="2147485290"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8.emf"/><Relationship Id="rId5" Type="http://schemas.openxmlformats.org/officeDocument/2006/relationships/oleObject" Target="../embeddings/oleObject7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84.vml"/><Relationship Id="rId6" Type="http://schemas.openxmlformats.org/officeDocument/2006/relationships/image" Target="../media/image21.emf"/><Relationship Id="rId5" Type="http://schemas.openxmlformats.org/officeDocument/2006/relationships/oleObject" Target="../embeddings/oleObject84.bin"/><Relationship Id="rId4"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1.xml"/><Relationship Id="rId1" Type="http://schemas.openxmlformats.org/officeDocument/2006/relationships/vmlDrawing" Target="../drawings/vmlDrawing78.vml"/><Relationship Id="rId5" Type="http://schemas.openxmlformats.org/officeDocument/2006/relationships/image" Target="../media/image21.emf"/><Relationship Id="rId4" Type="http://schemas.openxmlformats.org/officeDocument/2006/relationships/oleObject" Target="../embeddings/oleObject7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21.emf"/><Relationship Id="rId2" Type="http://schemas.openxmlformats.org/officeDocument/2006/relationships/tags" Target="../tags/tag122.xml"/><Relationship Id="rId1" Type="http://schemas.openxmlformats.org/officeDocument/2006/relationships/vmlDrawing" Target="../drawings/vmlDrawing79.vml"/><Relationship Id="rId6" Type="http://schemas.openxmlformats.org/officeDocument/2006/relationships/oleObject" Target="../embeddings/oleObject79.bin"/><Relationship Id="rId5" Type="http://schemas.openxmlformats.org/officeDocument/2006/relationships/notesSlide" Target="../notesSlides/notesSlide2.xml"/><Relationship Id="rId4"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4.xml"/><Relationship Id="rId1" Type="http://schemas.openxmlformats.org/officeDocument/2006/relationships/vmlDrawing" Target="../drawings/vmlDrawing80.vml"/><Relationship Id="rId5" Type="http://schemas.openxmlformats.org/officeDocument/2006/relationships/image" Target="../media/image21.emf"/><Relationship Id="rId4" Type="http://schemas.openxmlformats.org/officeDocument/2006/relationships/oleObject" Target="../embeddings/oleObject8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5.xml"/><Relationship Id="rId1" Type="http://schemas.openxmlformats.org/officeDocument/2006/relationships/vmlDrawing" Target="../drawings/vmlDrawing81.vml"/><Relationship Id="rId5" Type="http://schemas.openxmlformats.org/officeDocument/2006/relationships/image" Target="../media/image21.emf"/><Relationship Id="rId4" Type="http://schemas.openxmlformats.org/officeDocument/2006/relationships/oleObject" Target="../embeddings/oleObject81.bin"/></Relationships>
</file>

<file path=ppt/slides/_rels/slide7.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82.vml"/><Relationship Id="rId6" Type="http://schemas.openxmlformats.org/officeDocument/2006/relationships/image" Target="../media/image21.emf"/><Relationship Id="rId5" Type="http://schemas.openxmlformats.org/officeDocument/2006/relationships/oleObject" Target="../embeddings/oleObject82.bin"/><Relationship Id="rId4"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8.xml"/><Relationship Id="rId1" Type="http://schemas.openxmlformats.org/officeDocument/2006/relationships/vmlDrawing" Target="../drawings/vmlDrawing83.vml"/><Relationship Id="rId5" Type="http://schemas.openxmlformats.org/officeDocument/2006/relationships/image" Target="../media/image21.emf"/><Relationship Id="rId4" Type="http://schemas.openxmlformats.org/officeDocument/2006/relationships/oleObject" Target="../embeddings/oleObject83.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67" name="think-cell Slide" r:id="rId5" imgW="383" imgH="384" progId="TCLayout.ActiveDocument.1">
                  <p:embed/>
                </p:oleObj>
              </mc:Choice>
              <mc:Fallback>
                <p:oleObj name="think-cell Slide" r:id="rId5" imgW="383" imgH="384" progId="TCLayout.ActiveDocument.1">
                  <p:embed/>
                  <p:pic>
                    <p:nvPicPr>
                      <p:cNvPr id="2" name="Objec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CA3FA93B-81D5-43AF-9B49-1DB4D96DEDB8}"/>
              </a:ext>
            </a:extLst>
          </p:cNvPr>
          <p:cNvSpPr>
            <a:spLocks noGrp="1"/>
          </p:cNvSpPr>
          <p:nvPr>
            <p:ph type="ctrTitle"/>
          </p:nvPr>
        </p:nvSpPr>
        <p:spPr/>
        <p:txBody>
          <a:bodyPr vert="horz"/>
          <a:lstStyle/>
          <a:p>
            <a:r>
              <a:rPr lang="en-US" dirty="0"/>
              <a:t>National Grid: </a:t>
            </a:r>
            <a:r>
              <a:rPr lang="en-US" i="1" dirty="0">
                <a:solidFill>
                  <a:srgbClr val="FFB45A"/>
                </a:solidFill>
              </a:rPr>
              <a:t>GridStack</a:t>
            </a:r>
          </a:p>
        </p:txBody>
      </p:sp>
      <p:sp>
        <p:nvSpPr>
          <p:cNvPr id="9" name="Text Placeholder 8">
            <a:extLst>
              <a:ext uri="{FF2B5EF4-FFF2-40B4-BE49-F238E27FC236}">
                <a16:creationId xmlns:a16="http://schemas.microsoft.com/office/drawing/2014/main" id="{BA853488-CD88-433C-9B2C-9B0AF0F2FFCF}"/>
              </a:ext>
            </a:extLst>
          </p:cNvPr>
          <p:cNvSpPr>
            <a:spLocks noGrp="1"/>
          </p:cNvSpPr>
          <p:nvPr>
            <p:ph type="body" sz="quarter" idx="10"/>
          </p:nvPr>
        </p:nvSpPr>
        <p:spPr/>
        <p:txBody>
          <a:bodyPr/>
          <a:lstStyle/>
          <a:p>
            <a:r>
              <a:rPr lang="en-US" dirty="0"/>
              <a:t>Data Initiative Catalog</a:t>
            </a:r>
          </a:p>
        </p:txBody>
      </p:sp>
      <p:sp>
        <p:nvSpPr>
          <p:cNvPr id="10" name="Text Placeholder 9">
            <a:extLst>
              <a:ext uri="{FF2B5EF4-FFF2-40B4-BE49-F238E27FC236}">
                <a16:creationId xmlns:a16="http://schemas.microsoft.com/office/drawing/2014/main" id="{5106158E-07F4-4519-9899-126E37E07EB3}"/>
              </a:ext>
            </a:extLst>
          </p:cNvPr>
          <p:cNvSpPr>
            <a:spLocks noGrp="1"/>
          </p:cNvSpPr>
          <p:nvPr>
            <p:ph type="body" sz="quarter" idx="11"/>
          </p:nvPr>
        </p:nvSpPr>
        <p:spPr>
          <a:xfrm>
            <a:off x="630000" y="4552956"/>
            <a:ext cx="5378452" cy="374718"/>
          </a:xfrm>
        </p:spPr>
        <p:txBody>
          <a:bodyPr/>
          <a:lstStyle/>
          <a:p>
            <a:r>
              <a:rPr lang="en-US" dirty="0"/>
              <a:t>Jan 2022</a:t>
            </a:r>
          </a:p>
        </p:txBody>
      </p:sp>
      <p:sp>
        <p:nvSpPr>
          <p:cNvPr id="3" name="TextBox 2">
            <a:extLst>
              <a:ext uri="{FF2B5EF4-FFF2-40B4-BE49-F238E27FC236}">
                <a16:creationId xmlns:a16="http://schemas.microsoft.com/office/drawing/2014/main" id="{0FFC3777-9C53-2540-B6FE-0331C548D6F4}"/>
              </a:ext>
            </a:extLst>
          </p:cNvPr>
          <p:cNvSpPr txBox="1"/>
          <p:nvPr/>
        </p:nvSpPr>
        <p:spPr>
          <a:xfrm>
            <a:off x="1552353" y="53162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4" name="TextBox 3">
            <a:extLst>
              <a:ext uri="{FF2B5EF4-FFF2-40B4-BE49-F238E27FC236}">
                <a16:creationId xmlns:a16="http://schemas.microsoft.com/office/drawing/2014/main" id="{DEA8C282-FC2B-384B-A387-221DF5005C0F}"/>
              </a:ext>
            </a:extLst>
          </p:cNvPr>
          <p:cNvSpPr txBox="1"/>
          <p:nvPr/>
        </p:nvSpPr>
        <p:spPr>
          <a:xfrm>
            <a:off x="1197864" y="493776"/>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Tree>
    <p:extLst>
      <p:ext uri="{BB962C8B-B14F-4D97-AF65-F5344CB8AC3E}">
        <p14:creationId xmlns:p14="http://schemas.microsoft.com/office/powerpoint/2010/main" val="3321964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DC4E1B1-C75E-4005-9BBF-B80C149A1E05}"/>
              </a:ext>
            </a:extLst>
          </p:cNvPr>
          <p:cNvGraphicFramePr>
            <a:graphicFrameLocks noChangeAspect="1"/>
          </p:cNvGraphicFramePr>
          <p:nvPr>
            <p:custDataLst>
              <p:tags r:id="rId2"/>
            </p:custDataLst>
            <p:extLst>
              <p:ext uri="{D42A27DB-BD31-4B8C-83A1-F6EECF244321}">
                <p14:modId xmlns:p14="http://schemas.microsoft.com/office/powerpoint/2010/main" val="3349459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0" name="think-cell Slide" r:id="rId5" imgW="254" imgH="254" progId="TCLayout.ActiveDocument.1">
                  <p:embed/>
                </p:oleObj>
              </mc:Choice>
              <mc:Fallback>
                <p:oleObj name="think-cell Slide" r:id="rId5" imgW="254" imgH="25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BB22279-C78D-3640-9BAA-D3802BCC7510}"/>
              </a:ext>
            </a:extLst>
          </p:cNvPr>
          <p:cNvSpPr>
            <a:spLocks noGrp="1"/>
          </p:cNvSpPr>
          <p:nvPr>
            <p:ph type="title"/>
          </p:nvPr>
        </p:nvSpPr>
        <p:spPr>
          <a:xfrm>
            <a:off x="630000" y="622800"/>
            <a:ext cx="10933350" cy="775597"/>
          </a:xfrm>
        </p:spPr>
        <p:txBody>
          <a:bodyPr vert="horz"/>
          <a:lstStyle/>
          <a:p>
            <a:r>
              <a:rPr lang="en-US" dirty="0"/>
              <a:t>List of known planned data initiatives not currently being executed</a:t>
            </a:r>
          </a:p>
        </p:txBody>
      </p:sp>
      <p:graphicFrame>
        <p:nvGraphicFramePr>
          <p:cNvPr id="3" name="Table 3">
            <a:extLst>
              <a:ext uri="{FF2B5EF4-FFF2-40B4-BE49-F238E27FC236}">
                <a16:creationId xmlns:a16="http://schemas.microsoft.com/office/drawing/2014/main" id="{3C9803DE-AD21-BA49-867A-1EA8D24E54F4}"/>
              </a:ext>
            </a:extLst>
          </p:cNvPr>
          <p:cNvGraphicFramePr>
            <a:graphicFrameLocks noGrp="1"/>
          </p:cNvGraphicFramePr>
          <p:nvPr>
            <p:extLst>
              <p:ext uri="{D42A27DB-BD31-4B8C-83A1-F6EECF244321}">
                <p14:modId xmlns:p14="http://schemas.microsoft.com/office/powerpoint/2010/main" val="7434442"/>
              </p:ext>
            </p:extLst>
          </p:nvPr>
        </p:nvGraphicFramePr>
        <p:xfrm>
          <a:off x="629400" y="1548384"/>
          <a:ext cx="7630062" cy="2218944"/>
        </p:xfrm>
        <a:graphic>
          <a:graphicData uri="http://schemas.openxmlformats.org/drawingml/2006/table">
            <a:tbl>
              <a:tblPr firstRow="1">
                <a:tableStyleId>{2D5ABB26-0587-4C30-8999-92F81FD0307C}</a:tableStyleId>
              </a:tblPr>
              <a:tblGrid>
                <a:gridCol w="1023788">
                  <a:extLst>
                    <a:ext uri="{9D8B030D-6E8A-4147-A177-3AD203B41FA5}">
                      <a16:colId xmlns:a16="http://schemas.microsoft.com/office/drawing/2014/main" val="3824453898"/>
                    </a:ext>
                  </a:extLst>
                </a:gridCol>
                <a:gridCol w="3303137">
                  <a:extLst>
                    <a:ext uri="{9D8B030D-6E8A-4147-A177-3AD203B41FA5}">
                      <a16:colId xmlns:a16="http://schemas.microsoft.com/office/drawing/2014/main" val="4032872950"/>
                    </a:ext>
                  </a:extLst>
                </a:gridCol>
                <a:gridCol w="3303137">
                  <a:extLst>
                    <a:ext uri="{9D8B030D-6E8A-4147-A177-3AD203B41FA5}">
                      <a16:colId xmlns:a16="http://schemas.microsoft.com/office/drawing/2014/main" val="4028655777"/>
                    </a:ext>
                  </a:extLst>
                </a:gridCol>
              </a:tblGrid>
              <a:tr h="406649">
                <a:tc>
                  <a:txBody>
                    <a:bodyPr/>
                    <a:lstStyle/>
                    <a:p>
                      <a:r>
                        <a:rPr lang="en-US" sz="1400" dirty="0">
                          <a:solidFill>
                            <a:srgbClr val="00148C"/>
                          </a:solidFill>
                        </a:rPr>
                        <a:t>Planned Initiatives</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Any details on the initiative?</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Info provided by</a:t>
                      </a:r>
                    </a:p>
                  </a:txBody>
                  <a:tcPr marL="0" marR="72000" marT="73152" marB="73152" anchor="b">
                    <a:lnB w="9525">
                      <a:solidFill>
                        <a:srgbClr val="9A9A9A"/>
                      </a:solidFill>
                      <a:prstDash val="solid"/>
                    </a:lnB>
                  </a:tcPr>
                </a:tc>
                <a:extLst>
                  <a:ext uri="{0D108BD9-81ED-4DB2-BD59-A6C34878D82A}">
                    <a16:rowId xmlns:a16="http://schemas.microsoft.com/office/drawing/2014/main" val="2949532973"/>
                  </a:ext>
                </a:extLst>
              </a:tr>
              <a:tr h="0">
                <a:tc>
                  <a:txBody>
                    <a:bodyPr/>
                    <a:lstStyle/>
                    <a:p>
                      <a:r>
                        <a:rPr lang="en-US" sz="1200" dirty="0" err="1"/>
                        <a:t>GridReplicate</a:t>
                      </a:r>
                      <a:endParaRPr lang="en-US" sz="1200" dirty="0"/>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200" b="0" i="0" u="none" dirty="0">
                        <a:solidFill>
                          <a:srgbClr val="55555A"/>
                        </a:solidFill>
                        <a:latin typeface="Arial" panose="020B0604020202020204" pitchFamily="34" charset="0"/>
                      </a:endParaRP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457200" lvl="1" indent="0">
                        <a:lnSpc>
                          <a:spcPct val="100000"/>
                        </a:lnSpc>
                        <a:spcBef>
                          <a:spcPts val="0"/>
                        </a:spcBef>
                        <a:spcAft>
                          <a:spcPts val="0"/>
                        </a:spcAft>
                        <a:buFont typeface="Arial" panose="020B0604020202020204" pitchFamily="34" charset="0"/>
                        <a:buNone/>
                      </a:pPr>
                      <a:endParaRPr lang="en-US" sz="1200" b="0" i="0" u="none" dirty="0">
                        <a:solidFill>
                          <a:schemeClr val="tx1"/>
                        </a:solidFill>
                        <a:latin typeface="Trebuchet MS" panose="020B0603020202020204" pitchFamily="34" charset="0"/>
                      </a:endParaRP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966422262"/>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962601786"/>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3103292394"/>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543571800"/>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tcPr>
                </a:tc>
                <a:extLst>
                  <a:ext uri="{0D108BD9-81ED-4DB2-BD59-A6C34878D82A}">
                    <a16:rowId xmlns:a16="http://schemas.microsoft.com/office/drawing/2014/main" val="819182625"/>
                  </a:ext>
                </a:extLst>
              </a:tr>
            </a:tbl>
          </a:graphicData>
        </a:graphic>
      </p:graphicFrame>
      <p:sp>
        <p:nvSpPr>
          <p:cNvPr id="5" name="Textfeld 1">
            <a:extLst>
              <a:ext uri="{FF2B5EF4-FFF2-40B4-BE49-F238E27FC236}">
                <a16:creationId xmlns:a16="http://schemas.microsoft.com/office/drawing/2014/main" id="{70CF9DDA-DD54-4A91-A88A-3CD41E0363A6}"/>
              </a:ext>
            </a:extLst>
          </p:cNvPr>
          <p:cNvSpPr txBox="1"/>
          <p:nvPr>
            <p:custDataLst>
              <p:tags r:id="rId3"/>
            </p:custDataLst>
          </p:nvPr>
        </p:nvSpPr>
        <p:spPr>
          <a:xfrm>
            <a:off x="6096000" y="2537823"/>
            <a:ext cx="2743200" cy="240066"/>
          </a:xfrm>
          <a:prstGeom prst="rect">
            <a:avLst/>
          </a:prstGeom>
          <a:pattFill>
            <a:fgClr>
              <a:srgbClr val="40FEFE"/>
            </a:fgClr>
            <a:bgClr>
              <a:srgbClr val="40FEFE"/>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chorCtr="0">
            <a:spAutoFit/>
          </a:bodyPr>
          <a:lstStyle/>
          <a:p>
            <a:pPr>
              <a:lnSpc>
                <a:spcPct val="90000"/>
              </a:lnSpc>
              <a:spcAft>
                <a:spcPts val="600"/>
              </a:spcAft>
            </a:pPr>
            <a:r>
              <a:rPr lang="en-US" sz="1200" b="1" dirty="0">
                <a:latin typeface="Arial" panose="020B0604020202020204" pitchFamily="34" charset="0"/>
                <a:sym typeface="Trebuchet MS" panose="020B0603020202020204" pitchFamily="34" charset="0"/>
              </a:rPr>
              <a:t>Please provide inputs here</a:t>
            </a:r>
          </a:p>
        </p:txBody>
      </p:sp>
    </p:spTree>
    <p:extLst>
      <p:ext uri="{BB962C8B-B14F-4D97-AF65-F5344CB8AC3E}">
        <p14:creationId xmlns:p14="http://schemas.microsoft.com/office/powerpoint/2010/main" val="490197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4F18-6710-104D-AFEB-66FDC6B406FD}"/>
              </a:ext>
            </a:extLst>
          </p:cNvPr>
          <p:cNvSpPr>
            <a:spLocks noGrp="1"/>
          </p:cNvSpPr>
          <p:nvPr>
            <p:ph type="title"/>
          </p:nvPr>
        </p:nvSpPr>
        <p:spPr>
          <a:xfrm>
            <a:off x="630000" y="622800"/>
            <a:ext cx="10933350" cy="775597"/>
          </a:xfrm>
        </p:spPr>
        <p:txBody>
          <a:bodyPr/>
          <a:lstStyle/>
          <a:p>
            <a:r>
              <a:rPr lang="en-US" dirty="0"/>
              <a:t>List of known planned data initiatives not currently being executed</a:t>
            </a:r>
          </a:p>
        </p:txBody>
      </p:sp>
      <p:graphicFrame>
        <p:nvGraphicFramePr>
          <p:cNvPr id="5" name="Table 3">
            <a:extLst>
              <a:ext uri="{FF2B5EF4-FFF2-40B4-BE49-F238E27FC236}">
                <a16:creationId xmlns:a16="http://schemas.microsoft.com/office/drawing/2014/main" id="{70DB9829-241D-5443-9AA6-16CBD3E472A6}"/>
              </a:ext>
            </a:extLst>
          </p:cNvPr>
          <p:cNvGraphicFramePr>
            <a:graphicFrameLocks noGrp="1"/>
          </p:cNvGraphicFramePr>
          <p:nvPr>
            <p:extLst>
              <p:ext uri="{D42A27DB-BD31-4B8C-83A1-F6EECF244321}">
                <p14:modId xmlns:p14="http://schemas.microsoft.com/office/powerpoint/2010/main" val="581746766"/>
              </p:ext>
            </p:extLst>
          </p:nvPr>
        </p:nvGraphicFramePr>
        <p:xfrm>
          <a:off x="630000" y="1745974"/>
          <a:ext cx="3550114" cy="4074160"/>
        </p:xfrm>
        <a:graphic>
          <a:graphicData uri="http://schemas.openxmlformats.org/drawingml/2006/table">
            <a:tbl>
              <a:tblPr firstRow="1" bandRow="1">
                <a:tableStyleId>{5C22544A-7EE6-4342-B048-85BDC9FD1C3A}</a:tableStyleId>
              </a:tblPr>
              <a:tblGrid>
                <a:gridCol w="3550114">
                  <a:extLst>
                    <a:ext uri="{9D8B030D-6E8A-4147-A177-3AD203B41FA5}">
                      <a16:colId xmlns:a16="http://schemas.microsoft.com/office/drawing/2014/main" val="3824453898"/>
                    </a:ext>
                  </a:extLst>
                </a:gridCol>
              </a:tblGrid>
              <a:tr h="370840">
                <a:tc>
                  <a:txBody>
                    <a:bodyPr/>
                    <a:lstStyle/>
                    <a:p>
                      <a:r>
                        <a:rPr lang="en-US" dirty="0">
                          <a:solidFill>
                            <a:srgbClr val="575757"/>
                          </a:solidFill>
                        </a:rPr>
                        <a:t>Planned Initiatives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532973"/>
                  </a:ext>
                </a:extLst>
              </a:tr>
              <a:tr h="370840">
                <a:tc>
                  <a:txBody>
                    <a:bodyPr/>
                    <a:lstStyle/>
                    <a:p>
                      <a:r>
                        <a:rPr lang="en-US" dirty="0" err="1"/>
                        <a:t>GridReplicate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85848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285784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624306"/>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35434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32565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394265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4222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6836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56860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2601786"/>
                  </a:ext>
                </a:extLst>
              </a:tr>
            </a:tbl>
          </a:graphicData>
        </a:graphic>
      </p:graphicFrame>
    </p:spTree>
    <p:extLst>
      <p:ext uri="{BB962C8B-B14F-4D97-AF65-F5344CB8AC3E}">
        <p14:creationId xmlns:p14="http://schemas.microsoft.com/office/powerpoint/2010/main" val="3397268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0E67625-4F51-4691-B4DE-8837A9740E4C}"/>
              </a:ext>
            </a:extLst>
          </p:cNvPr>
          <p:cNvGraphicFramePr>
            <a:graphicFrameLocks noChangeAspect="1"/>
          </p:cNvGraphicFramePr>
          <p:nvPr>
            <p:custDataLst>
              <p:tags r:id="rId2"/>
            </p:custDataLst>
            <p:extLst>
              <p:ext uri="{D42A27DB-BD31-4B8C-83A1-F6EECF244321}">
                <p14:modId xmlns:p14="http://schemas.microsoft.com/office/powerpoint/2010/main" val="3542427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7" name="think-cell Slide" r:id="rId4" imgW="254" imgH="254" progId="TCLayout.ActiveDocument.1">
                  <p:embed/>
                </p:oleObj>
              </mc:Choice>
              <mc:Fallback>
                <p:oleObj name="think-cell Slide" r:id="rId4" imgW="254" imgH="25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80A7B39-4562-4298-B7A3-24A6C64DE0CC}"/>
              </a:ext>
            </a:extLst>
          </p:cNvPr>
          <p:cNvSpPr>
            <a:spLocks noGrp="1"/>
          </p:cNvSpPr>
          <p:nvPr>
            <p:ph type="title"/>
          </p:nvPr>
        </p:nvSpPr>
        <p:spPr/>
        <p:txBody>
          <a:bodyPr vert="horz"/>
          <a:lstStyle/>
          <a:p>
            <a:r>
              <a:rPr lang="en-US" dirty="0"/>
              <a:t>Responses were received from the following</a:t>
            </a:r>
          </a:p>
        </p:txBody>
      </p:sp>
      <p:graphicFrame>
        <p:nvGraphicFramePr>
          <p:cNvPr id="6" name="Table 6">
            <a:extLst>
              <a:ext uri="{FF2B5EF4-FFF2-40B4-BE49-F238E27FC236}">
                <a16:creationId xmlns:a16="http://schemas.microsoft.com/office/drawing/2014/main" id="{81B777B2-B7DB-4F74-99C0-F06B41D2AD2D}"/>
              </a:ext>
            </a:extLst>
          </p:cNvPr>
          <p:cNvGraphicFramePr>
            <a:graphicFrameLocks noGrp="1"/>
          </p:cNvGraphicFramePr>
          <p:nvPr>
            <p:extLst>
              <p:ext uri="{D42A27DB-BD31-4B8C-83A1-F6EECF244321}">
                <p14:modId xmlns:p14="http://schemas.microsoft.com/office/powerpoint/2010/main" val="2663499558"/>
              </p:ext>
            </p:extLst>
          </p:nvPr>
        </p:nvGraphicFramePr>
        <p:xfrm>
          <a:off x="519230" y="1497318"/>
          <a:ext cx="10933200" cy="3173836"/>
        </p:xfrm>
        <a:graphic>
          <a:graphicData uri="http://schemas.openxmlformats.org/drawingml/2006/table">
            <a:tbl>
              <a:tblPr firstRow="1">
                <a:tableStyleId>{2D5ABB26-0587-4C30-8999-92F81FD0307C}</a:tableStyleId>
              </a:tblPr>
              <a:tblGrid>
                <a:gridCol w="914196">
                  <a:extLst>
                    <a:ext uri="{9D8B030D-6E8A-4147-A177-3AD203B41FA5}">
                      <a16:colId xmlns:a16="http://schemas.microsoft.com/office/drawing/2014/main" val="3913675677"/>
                    </a:ext>
                  </a:extLst>
                </a:gridCol>
                <a:gridCol w="3339668">
                  <a:extLst>
                    <a:ext uri="{9D8B030D-6E8A-4147-A177-3AD203B41FA5}">
                      <a16:colId xmlns:a16="http://schemas.microsoft.com/office/drawing/2014/main" val="3678322891"/>
                    </a:ext>
                  </a:extLst>
                </a:gridCol>
                <a:gridCol w="3339668">
                  <a:extLst>
                    <a:ext uri="{9D8B030D-6E8A-4147-A177-3AD203B41FA5}">
                      <a16:colId xmlns:a16="http://schemas.microsoft.com/office/drawing/2014/main" val="3698115262"/>
                    </a:ext>
                  </a:extLst>
                </a:gridCol>
                <a:gridCol w="3339668">
                  <a:extLst>
                    <a:ext uri="{9D8B030D-6E8A-4147-A177-3AD203B41FA5}">
                      <a16:colId xmlns:a16="http://schemas.microsoft.com/office/drawing/2014/main" val="4257436177"/>
                    </a:ext>
                  </a:extLst>
                </a:gridCol>
              </a:tblGrid>
              <a:tr h="558037">
                <a:tc>
                  <a:txBody>
                    <a:bodyPr/>
                    <a:lstStyle/>
                    <a:p>
                      <a:endParaRPr lang="en-US" sz="1600" b="0" i="0" u="none">
                        <a:solidFill>
                          <a:schemeClr val="tx2"/>
                        </a:solidFill>
                        <a:latin typeface="Trebuchet MS" panose="020B0603020202020204" pitchFamily="34" charset="0"/>
                      </a:endParaRPr>
                    </a:p>
                  </a:txBody>
                  <a:tcPr marL="0" marR="72000" marT="73152" marB="73152" anchor="b">
                    <a:lnB w="9525">
                      <a:solidFill>
                        <a:srgbClr val="9A9A9A"/>
                      </a:solidFill>
                      <a:prstDash val="soli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solidFill>
                          <a:latin typeface="Trebuchet MS" panose="020B0603020202020204" pitchFamily="34" charset="0"/>
                        </a:rPr>
                        <a:t>Name</a:t>
                      </a:r>
                    </a:p>
                  </a:txBody>
                  <a:tcPr marL="0" marR="72000" marT="73152" marB="73152" anchor="b">
                    <a:lnB w="9525">
                      <a:solidFill>
                        <a:srgbClr val="9A9A9A"/>
                      </a:solidFill>
                      <a:prstDash val="soli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solidFill>
                          <a:latin typeface="Trebuchet MS" panose="020B0603020202020204" pitchFamily="34" charset="0"/>
                        </a:rPr>
                        <a:t>Role </a:t>
                      </a:r>
                    </a:p>
                  </a:txBody>
                  <a:tcPr marL="0" marR="72000" marT="73152" marB="73152" anchor="b">
                    <a:lnB w="9525">
                      <a:solidFill>
                        <a:srgbClr val="9A9A9A"/>
                      </a:solidFill>
                      <a:prstDash val="solid"/>
                    </a:lnB>
                  </a:tcPr>
                </a:tc>
                <a:tc>
                  <a:txBody>
                    <a:bodyPr/>
                    <a:lstStyle/>
                    <a:p>
                      <a:pPr marL="0" lvl="0" indent="0" algn="l" rtl="0" fontAlgn="base" hangingPunct="1">
                        <a:lnSpc>
                          <a:spcPct val="100000"/>
                        </a:lnSpc>
                        <a:spcBef>
                          <a:spcPct val="0"/>
                        </a:spcBef>
                        <a:spcAft>
                          <a:spcPct val="0"/>
                        </a:spcAft>
                      </a:pPr>
                      <a:r>
                        <a:rPr lang="en-US" sz="1600" b="0" i="0" u="none" dirty="0" err="1">
                          <a:solidFill>
                            <a:schemeClr val="tx2"/>
                          </a:solidFill>
                          <a:latin typeface="Trebuchet MS" panose="020B0603020202020204" pitchFamily="34" charset="0"/>
                        </a:rPr>
                        <a:t>Intiative</a:t>
                      </a:r>
                      <a:r>
                        <a:rPr lang="en-US" sz="1600" b="0" i="0" u="none" dirty="0">
                          <a:solidFill>
                            <a:schemeClr val="tx2"/>
                          </a:solidFill>
                          <a:latin typeface="Trebuchet MS" panose="020B0603020202020204" pitchFamily="34" charset="0"/>
                        </a:rPr>
                        <a:t> </a:t>
                      </a:r>
                    </a:p>
                  </a:txBody>
                  <a:tcPr marL="0" marR="72000" marT="73152" marB="73152" anchor="b">
                    <a:lnB w="9525">
                      <a:solidFill>
                        <a:srgbClr val="9A9A9A"/>
                      </a:solidFill>
                      <a:prstDash val="solid"/>
                    </a:lnB>
                  </a:tcPr>
                </a:tc>
                <a:extLst>
                  <a:ext uri="{0D108BD9-81ED-4DB2-BD59-A6C34878D82A}">
                    <a16:rowId xmlns:a16="http://schemas.microsoft.com/office/drawing/2014/main" val="799626807"/>
                  </a:ext>
                </a:extLst>
              </a:tr>
              <a:tr h="470844">
                <a:tc>
                  <a:txBody>
                    <a:bodyPr/>
                    <a:lstStyle/>
                    <a:p>
                      <a:pPr marL="0" indent="0" algn="l" rtl="0" fontAlgn="auto" hangingPunct="1">
                        <a:lnSpc>
                          <a:spcPct val="100000"/>
                        </a:lnSpc>
                        <a:spcBef>
                          <a:spcPts val="0"/>
                        </a:spcBef>
                        <a:spcAft>
                          <a:spcPts val="0"/>
                        </a:spcAft>
                      </a:pPr>
                      <a:r>
                        <a:rPr lang="en-US" sz="1200" b="0" i="0" u="none" dirty="0">
                          <a:solidFill>
                            <a:schemeClr val="tx1"/>
                          </a:solidFill>
                          <a:latin typeface="Trebuchet MS" panose="020B0603020202020204" pitchFamily="34" charset="0"/>
                        </a:rPr>
                        <a:t>1</a:t>
                      </a:r>
                    </a:p>
                  </a:txBody>
                  <a:tcPr marL="0" marR="72000" marT="73152" marB="73152">
                    <a:lnT w="9525">
                      <a:solidFill>
                        <a:srgbClr val="9A9A9A"/>
                      </a:solidFill>
                      <a:prstDash val="solid"/>
                    </a:lnT>
                  </a:tcPr>
                </a:tc>
                <a:tc>
                  <a:txBody>
                    <a:bodyPr/>
                    <a:lstStyle/>
                    <a:p>
                      <a:pPr marL="0" indent="0" algn="l" rtl="0" fontAlgn="auto" hangingPunct="1">
                        <a:lnSpc>
                          <a:spcPct val="100000"/>
                        </a:lnSpc>
                        <a:spcBef>
                          <a:spcPts val="0"/>
                        </a:spcBef>
                        <a:spcAft>
                          <a:spcPts val="0"/>
                        </a:spcAft>
                      </a:pPr>
                      <a:r>
                        <a:rPr lang="fr-FR" sz="1200" b="0" i="0" u="none" dirty="0">
                          <a:solidFill>
                            <a:schemeClr val="tx1"/>
                          </a:solidFill>
                          <a:latin typeface="Trebuchet MS" panose="020B0603020202020204" pitchFamily="34" charset="0"/>
                        </a:rPr>
                        <a:t>Vishnu Bapathi</a:t>
                      </a:r>
                      <a:endParaRPr lang="en-US" sz="1200" b="0" i="0" u="none" dirty="0">
                        <a:solidFill>
                          <a:schemeClr val="tx1"/>
                        </a:solidFill>
                        <a:latin typeface="Trebuchet MS" panose="020B0603020202020204" pitchFamily="34" charset="0"/>
                      </a:endParaRPr>
                    </a:p>
                  </a:txBody>
                  <a:tcPr marL="0" marR="72000" marT="73152" marB="73152">
                    <a:lnT w="9525">
                      <a:solidFill>
                        <a:srgbClr val="9A9A9A"/>
                      </a:solidFill>
                      <a:prstDash val="solid"/>
                    </a:lnT>
                  </a:tcPr>
                </a:tc>
                <a:tc>
                  <a:txBody>
                    <a:bodyPr/>
                    <a:lstStyle/>
                    <a:p>
                      <a:pPr marL="0" indent="0" algn="l" rtl="0" fontAlgn="auto" hangingPunct="1">
                        <a:lnSpc>
                          <a:spcPct val="100000"/>
                        </a:lnSpc>
                        <a:spcBef>
                          <a:spcPts val="0"/>
                        </a:spcBef>
                        <a:spcAft>
                          <a:spcPts val="0"/>
                        </a:spcAft>
                      </a:pPr>
                      <a:r>
                        <a:rPr lang="en-US" sz="1200" b="0" i="0" u="none" kern="1200" dirty="0">
                          <a:solidFill>
                            <a:schemeClr val="tx1"/>
                          </a:solidFill>
                          <a:effectLst/>
                          <a:latin typeface="Trebuchet MS" panose="020B0603020202020204" pitchFamily="34" charset="0"/>
                        </a:rPr>
                        <a:t>Platinion Lead Data Engineer</a:t>
                      </a:r>
                      <a:endParaRPr lang="en-US" sz="1200" b="0" i="0" u="none" dirty="0">
                        <a:solidFill>
                          <a:schemeClr val="tx1"/>
                        </a:solidFill>
                        <a:latin typeface="Trebuchet MS" panose="020B0603020202020204" pitchFamily="34" charset="0"/>
                      </a:endParaRPr>
                    </a:p>
                  </a:txBody>
                  <a:tcPr marL="0" marR="72000" marT="73152" marB="73152">
                    <a:lnT w="9525">
                      <a:solidFill>
                        <a:srgbClr val="9A9A9A"/>
                      </a:solidFill>
                      <a:prstDash val="solid"/>
                    </a:lnT>
                  </a:tcPr>
                </a:tc>
                <a:tc>
                  <a:txBody>
                    <a:bodyPr/>
                    <a:lstStyle/>
                    <a:p>
                      <a:pPr marL="0" indent="0" algn="l" rtl="0" fontAlgn="auto" hangingPunct="1">
                        <a:lnSpc>
                          <a:spcPct val="100000"/>
                        </a:lnSpc>
                        <a:spcBef>
                          <a:spcPts val="0"/>
                        </a:spcBef>
                        <a:spcAft>
                          <a:spcPts val="0"/>
                        </a:spcAft>
                      </a:pPr>
                      <a:r>
                        <a:rPr lang="en-US" sz="1200" b="0" i="0" u="none" dirty="0">
                          <a:solidFill>
                            <a:schemeClr val="tx1"/>
                          </a:solidFill>
                          <a:latin typeface="Trebuchet MS" panose="020B0603020202020204" pitchFamily="34" charset="0"/>
                        </a:rPr>
                        <a:t>Grid Compute</a:t>
                      </a:r>
                    </a:p>
                  </a:txBody>
                  <a:tcPr marL="0" marR="72000" marT="73152" marB="73152">
                    <a:lnT w="9525">
                      <a:solidFill>
                        <a:srgbClr val="9A9A9A"/>
                      </a:solidFill>
                      <a:prstDash val="solid"/>
                    </a:lnT>
                  </a:tcPr>
                </a:tc>
                <a:extLst>
                  <a:ext uri="{0D108BD9-81ED-4DB2-BD59-A6C34878D82A}">
                    <a16:rowId xmlns:a16="http://schemas.microsoft.com/office/drawing/2014/main" val="3759886806"/>
                  </a:ext>
                </a:extLst>
              </a:tr>
              <a:tr h="732423">
                <a:tc>
                  <a:txBody>
                    <a:bodyPr/>
                    <a:lstStyle/>
                    <a:p>
                      <a:pPr marL="0" indent="0" algn="l" rtl="0" fontAlgn="auto" hangingPunct="1">
                        <a:lnSpc>
                          <a:spcPct val="100000"/>
                        </a:lnSpc>
                        <a:spcBef>
                          <a:spcPts val="0"/>
                        </a:spcBef>
                        <a:spcAft>
                          <a:spcPts val="0"/>
                        </a:spcAft>
                      </a:pPr>
                      <a:r>
                        <a:rPr lang="en-US" sz="1200" b="0" i="0" u="none" dirty="0">
                          <a:solidFill>
                            <a:schemeClr val="tx1"/>
                          </a:solidFill>
                          <a:latin typeface="Trebuchet MS" panose="020B0603020202020204" pitchFamily="34" charset="0"/>
                        </a:rPr>
                        <a:t>2</a:t>
                      </a: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Trebuchet MS" panose="020B0603020202020204" pitchFamily="34" charset="0"/>
                        </a:rPr>
                        <a:t>Maria E. </a:t>
                      </a:r>
                      <a:r>
                        <a:rPr lang="en-US" sz="1200" b="0" i="0" u="none" kern="1200" dirty="0" err="1">
                          <a:solidFill>
                            <a:schemeClr val="tx1"/>
                          </a:solidFill>
                          <a:effectLst/>
                          <a:latin typeface="Trebuchet MS" panose="020B0603020202020204" pitchFamily="34" charset="0"/>
                        </a:rPr>
                        <a:t>Saiz</a:t>
                      </a:r>
                      <a:endParaRPr lang="en-US" sz="1200" b="0" i="0" u="none" kern="1200" dirty="0">
                        <a:solidFill>
                          <a:schemeClr val="tx1"/>
                        </a:solidFill>
                        <a:effectLst/>
                        <a:latin typeface="Trebuchet MS" panose="020B0603020202020204" pitchFamily="34" charset="0"/>
                        <a:ea typeface="+mn-ea"/>
                        <a:cs typeface="+mn-cs"/>
                      </a:endParaRP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Trebuchet MS" panose="020B0603020202020204" pitchFamily="34" charset="0"/>
                        </a:rPr>
                        <a:t>US Director, Enterprise Architect – Information Architecture</a:t>
                      </a:r>
                      <a:endParaRPr lang="en-US" sz="1200" b="0" i="0" u="none" kern="1200" dirty="0">
                        <a:solidFill>
                          <a:schemeClr val="tx1"/>
                        </a:solidFill>
                        <a:effectLst/>
                        <a:latin typeface="Trebuchet MS" panose="020B0603020202020204" pitchFamily="34" charset="0"/>
                        <a:ea typeface="+mn-ea"/>
                        <a:cs typeface="+mn-cs"/>
                      </a:endParaRP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solidFill>
                          <a:latin typeface="Trebuchet MS" panose="020B0603020202020204" pitchFamily="34" charset="0"/>
                        </a:rPr>
                        <a:t>Enterprise Information Models</a:t>
                      </a:r>
                    </a:p>
                    <a:p>
                      <a:endParaRPr lang="en-US" sz="1200" b="0" i="0" u="none" dirty="0">
                        <a:solidFill>
                          <a:schemeClr val="tx1"/>
                        </a:solidFill>
                        <a:latin typeface="Trebuchet MS" panose="020B0603020202020204" pitchFamily="34" charset="0"/>
                      </a:endParaRPr>
                    </a:p>
                  </a:txBody>
                  <a:tcPr marL="0" marR="72000" marT="73152" marB="73152"/>
                </a:tc>
                <a:extLst>
                  <a:ext uri="{0D108BD9-81ED-4DB2-BD59-A6C34878D82A}">
                    <a16:rowId xmlns:a16="http://schemas.microsoft.com/office/drawing/2014/main" val="784503645"/>
                  </a:ext>
                </a:extLst>
              </a:tr>
              <a:tr h="470844">
                <a:tc>
                  <a:txBody>
                    <a:bodyPr/>
                    <a:lstStyle/>
                    <a:p>
                      <a:pPr marL="0" indent="0" algn="l" rtl="0" fontAlgn="auto" hangingPunct="1">
                        <a:lnSpc>
                          <a:spcPct val="100000"/>
                        </a:lnSpc>
                        <a:spcBef>
                          <a:spcPts val="0"/>
                        </a:spcBef>
                        <a:spcAft>
                          <a:spcPts val="0"/>
                        </a:spcAft>
                      </a:pPr>
                      <a:r>
                        <a:rPr lang="en-US" sz="1200" b="0" i="0" u="none" dirty="0">
                          <a:solidFill>
                            <a:schemeClr val="tx1"/>
                          </a:solidFill>
                          <a:latin typeface="Trebuchet MS" panose="020B0603020202020204" pitchFamily="34" charset="0"/>
                        </a:rPr>
                        <a:t>3</a:t>
                      </a:r>
                    </a:p>
                  </a:txBody>
                  <a:tcPr marL="0" marR="72000" marT="73152" marB="73152"/>
                </a:tc>
                <a:tc>
                  <a:txBody>
                    <a:bodyPr/>
                    <a:lstStyle/>
                    <a:p>
                      <a:pPr marL="0" indent="0" algn="l" rtl="0" fontAlgn="auto" hangingPunct="1">
                        <a:lnSpc>
                          <a:spcPct val="100000"/>
                        </a:lnSpc>
                        <a:spcBef>
                          <a:spcPts val="0"/>
                        </a:spcBef>
                        <a:spcAft>
                          <a:spcPts val="0"/>
                        </a:spcAft>
                      </a:pPr>
                      <a:r>
                        <a:rPr lang="en-US" sz="1200" b="0" i="0" u="none" kern="1200" dirty="0">
                          <a:solidFill>
                            <a:schemeClr val="tx1"/>
                          </a:solidFill>
                          <a:effectLst/>
                          <a:latin typeface="Trebuchet MS" panose="020B0603020202020204" pitchFamily="34" charset="0"/>
                        </a:rPr>
                        <a:t>Akhil Prabhudessai</a:t>
                      </a:r>
                      <a:endParaRPr lang="en-US" sz="1200" b="0" i="0" u="none" dirty="0">
                        <a:solidFill>
                          <a:schemeClr val="tx1"/>
                        </a:solidFill>
                        <a:latin typeface="Trebuchet MS" panose="020B0603020202020204" pitchFamily="34" charset="0"/>
                      </a:endParaRPr>
                    </a:p>
                  </a:txBody>
                  <a:tcPr marL="0" marR="72000" marT="73152" marB="73152"/>
                </a:tc>
                <a:tc>
                  <a:txBody>
                    <a:bodyPr/>
                    <a:lstStyle/>
                    <a:p>
                      <a:pPr marL="0" indent="0" algn="l" rtl="0" fontAlgn="auto" hangingPunct="1">
                        <a:lnSpc>
                          <a:spcPct val="100000"/>
                        </a:lnSpc>
                        <a:spcBef>
                          <a:spcPts val="0"/>
                        </a:spcBef>
                        <a:spcAft>
                          <a:spcPts val="0"/>
                        </a:spcAft>
                      </a:pPr>
                      <a:r>
                        <a:rPr lang="en-US" sz="1200" b="0" i="0" u="none" kern="1200" dirty="0">
                          <a:solidFill>
                            <a:schemeClr val="tx1"/>
                          </a:solidFill>
                          <a:effectLst/>
                          <a:latin typeface="Trebuchet MS" panose="020B0603020202020204" pitchFamily="34" charset="0"/>
                        </a:rPr>
                        <a:t>Business Analyst, </a:t>
                      </a:r>
                      <a:r>
                        <a:rPr lang="en-US" sz="1200" b="0" i="0" u="none" kern="1200" dirty="0" err="1">
                          <a:solidFill>
                            <a:schemeClr val="tx1"/>
                          </a:solidFill>
                          <a:effectLst/>
                          <a:latin typeface="Trebuchet MS" panose="020B0603020202020204" pitchFamily="34" charset="0"/>
                        </a:rPr>
                        <a:t>THoughtworks</a:t>
                      </a:r>
                      <a:endParaRPr lang="en-US" sz="1200" b="0" i="0" u="none" dirty="0">
                        <a:solidFill>
                          <a:schemeClr val="tx1"/>
                        </a:solidFill>
                        <a:latin typeface="Trebuchet MS" panose="020B0603020202020204" pitchFamily="34" charset="0"/>
                      </a:endParaRPr>
                    </a:p>
                  </a:txBody>
                  <a:tcPr marL="0" marR="72000" marT="73152" marB="73152"/>
                </a:tc>
                <a:tc>
                  <a:txBody>
                    <a:bodyPr/>
                    <a:lstStyle/>
                    <a:p>
                      <a:pPr marL="0" indent="0" algn="l" rtl="0" fontAlgn="auto" hangingPunct="1">
                        <a:lnSpc>
                          <a:spcPct val="100000"/>
                        </a:lnSpc>
                        <a:spcBef>
                          <a:spcPts val="0"/>
                        </a:spcBef>
                        <a:spcAft>
                          <a:spcPts val="0"/>
                        </a:spcAft>
                      </a:pPr>
                      <a:r>
                        <a:rPr lang="en-US" sz="1200" b="0" i="0" u="none" dirty="0" err="1">
                          <a:solidFill>
                            <a:schemeClr val="tx1"/>
                          </a:solidFill>
                          <a:latin typeface="Trebuchet MS" panose="020B0603020202020204" pitchFamily="34" charset="0"/>
                        </a:rPr>
                        <a:t>GriddataOps</a:t>
                      </a:r>
                      <a:endParaRPr lang="en-US" sz="1200" b="0" i="0" u="none" dirty="0">
                        <a:solidFill>
                          <a:schemeClr val="tx1"/>
                        </a:solidFill>
                        <a:latin typeface="Trebuchet MS" panose="020B0603020202020204" pitchFamily="34" charset="0"/>
                      </a:endParaRPr>
                    </a:p>
                  </a:txBody>
                  <a:tcPr marL="0" marR="72000" marT="73152" marB="73152"/>
                </a:tc>
                <a:extLst>
                  <a:ext uri="{0D108BD9-81ED-4DB2-BD59-A6C34878D82A}">
                    <a16:rowId xmlns:a16="http://schemas.microsoft.com/office/drawing/2014/main" val="4216686675"/>
                  </a:ext>
                </a:extLst>
              </a:tr>
              <a:tr h="470844">
                <a:tc>
                  <a:txBody>
                    <a:bodyPr/>
                    <a:lstStyle/>
                    <a:p>
                      <a:endParaRPr lang="en-US" sz="1200" b="0" i="0" u="none" dirty="0">
                        <a:solidFill>
                          <a:schemeClr val="tx1"/>
                        </a:solidFill>
                        <a:latin typeface="Trebuchet MS" panose="020B0603020202020204" pitchFamily="34" charset="0"/>
                      </a:endParaRPr>
                    </a:p>
                  </a:txBody>
                  <a:tcPr marL="0" marR="72000" marT="73152" marB="73152"/>
                </a:tc>
                <a:tc>
                  <a:txBody>
                    <a:bodyPr/>
                    <a:lstStyle/>
                    <a:p>
                      <a:endParaRPr lang="en-US" sz="1200" b="0" i="0" u="none" dirty="0">
                        <a:solidFill>
                          <a:schemeClr val="tx1"/>
                        </a:solidFill>
                        <a:latin typeface="Trebuchet MS" panose="020B0603020202020204" pitchFamily="34" charset="0"/>
                      </a:endParaRPr>
                    </a:p>
                  </a:txBody>
                  <a:tcPr marL="0" marR="72000" marT="73152" marB="73152"/>
                </a:tc>
                <a:tc>
                  <a:txBody>
                    <a:bodyPr/>
                    <a:lstStyle/>
                    <a:p>
                      <a:endParaRPr lang="en-US" sz="1200" b="0" i="0" u="none">
                        <a:solidFill>
                          <a:schemeClr val="tx1"/>
                        </a:solidFill>
                        <a:latin typeface="Trebuchet MS" panose="020B0603020202020204" pitchFamily="34" charset="0"/>
                      </a:endParaRPr>
                    </a:p>
                  </a:txBody>
                  <a:tcPr marL="0" marR="72000" marT="73152" marB="73152"/>
                </a:tc>
                <a:tc>
                  <a:txBody>
                    <a:bodyPr/>
                    <a:lstStyle/>
                    <a:p>
                      <a:endParaRPr lang="en-US" sz="1200" b="0" i="0" u="none">
                        <a:solidFill>
                          <a:schemeClr val="tx1"/>
                        </a:solidFill>
                        <a:latin typeface="Trebuchet MS" panose="020B0603020202020204" pitchFamily="34" charset="0"/>
                      </a:endParaRPr>
                    </a:p>
                  </a:txBody>
                  <a:tcPr marL="0" marR="72000" marT="73152" marB="73152"/>
                </a:tc>
                <a:extLst>
                  <a:ext uri="{0D108BD9-81ED-4DB2-BD59-A6C34878D82A}">
                    <a16:rowId xmlns:a16="http://schemas.microsoft.com/office/drawing/2014/main" val="2780474307"/>
                  </a:ext>
                </a:extLst>
              </a:tr>
              <a:tr h="470844">
                <a:tc>
                  <a:txBody>
                    <a:bodyPr/>
                    <a:lstStyle/>
                    <a:p>
                      <a:endParaRPr lang="en-US" sz="1200" b="0" i="0" u="none">
                        <a:solidFill>
                          <a:schemeClr val="tx1"/>
                        </a:solidFill>
                        <a:latin typeface="Trebuchet MS" panose="020B0603020202020204" pitchFamily="34" charset="0"/>
                      </a:endParaRPr>
                    </a:p>
                  </a:txBody>
                  <a:tcPr marL="0" marR="72000" marT="73152" marB="73152"/>
                </a:tc>
                <a:tc>
                  <a:txBody>
                    <a:bodyPr/>
                    <a:lstStyle/>
                    <a:p>
                      <a:endParaRPr lang="en-US" sz="1200" b="0" i="0" u="none" dirty="0">
                        <a:solidFill>
                          <a:schemeClr val="tx1"/>
                        </a:solidFill>
                        <a:latin typeface="Trebuchet MS" panose="020B0603020202020204" pitchFamily="34" charset="0"/>
                      </a:endParaRPr>
                    </a:p>
                  </a:txBody>
                  <a:tcPr marL="0" marR="72000" marT="73152" marB="73152"/>
                </a:tc>
                <a:tc>
                  <a:txBody>
                    <a:bodyPr/>
                    <a:lstStyle/>
                    <a:p>
                      <a:endParaRPr lang="en-US" sz="1200" b="0" i="0" u="none" dirty="0">
                        <a:solidFill>
                          <a:schemeClr val="tx1"/>
                        </a:solidFill>
                        <a:latin typeface="Trebuchet MS" panose="020B0603020202020204" pitchFamily="34" charset="0"/>
                      </a:endParaRPr>
                    </a:p>
                  </a:txBody>
                  <a:tcPr marL="0" marR="72000" marT="73152" marB="73152"/>
                </a:tc>
                <a:tc>
                  <a:txBody>
                    <a:bodyPr/>
                    <a:lstStyle/>
                    <a:p>
                      <a:endParaRPr lang="en-US" sz="1200" b="0" i="0" u="none" dirty="0">
                        <a:solidFill>
                          <a:schemeClr val="tx1"/>
                        </a:solidFill>
                        <a:latin typeface="Trebuchet MS" panose="020B0603020202020204" pitchFamily="34" charset="0"/>
                      </a:endParaRPr>
                    </a:p>
                  </a:txBody>
                  <a:tcPr marL="0" marR="72000" marT="73152" marB="73152"/>
                </a:tc>
                <a:extLst>
                  <a:ext uri="{0D108BD9-81ED-4DB2-BD59-A6C34878D82A}">
                    <a16:rowId xmlns:a16="http://schemas.microsoft.com/office/drawing/2014/main" val="2112473989"/>
                  </a:ext>
                </a:extLst>
              </a:tr>
            </a:tbl>
          </a:graphicData>
        </a:graphic>
      </p:graphicFrame>
    </p:spTree>
    <p:extLst>
      <p:ext uri="{BB962C8B-B14F-4D97-AF65-F5344CB8AC3E}">
        <p14:creationId xmlns:p14="http://schemas.microsoft.com/office/powerpoint/2010/main" val="3039470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44EC-91C8-244A-BB20-E91D57995DF0}"/>
              </a:ext>
            </a:extLst>
          </p:cNvPr>
          <p:cNvSpPr>
            <a:spLocks noGrp="1"/>
          </p:cNvSpPr>
          <p:nvPr>
            <p:ph type="title"/>
          </p:nvPr>
        </p:nvSpPr>
        <p:spPr/>
        <p:txBody>
          <a:bodyPr/>
          <a:lstStyle/>
          <a:p>
            <a:r>
              <a:rPr lang="en-US" dirty="0"/>
              <a:t>About the template</a:t>
            </a:r>
          </a:p>
        </p:txBody>
      </p:sp>
      <p:sp>
        <p:nvSpPr>
          <p:cNvPr id="3" name="TextBox 2">
            <a:extLst>
              <a:ext uri="{FF2B5EF4-FFF2-40B4-BE49-F238E27FC236}">
                <a16:creationId xmlns:a16="http://schemas.microsoft.com/office/drawing/2014/main" id="{33B15848-128E-B646-99B7-625F4A0ACBE2}"/>
              </a:ext>
            </a:extLst>
          </p:cNvPr>
          <p:cNvSpPr txBox="1"/>
          <p:nvPr/>
        </p:nvSpPr>
        <p:spPr>
          <a:xfrm>
            <a:off x="630000" y="1280160"/>
            <a:ext cx="10622499" cy="47226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dirty="0">
                <a:solidFill>
                  <a:schemeClr val="tx1"/>
                </a:solidFill>
              </a:rPr>
              <a:t>The objective of this template is to document all on-going data initiatives happening at National Grid to provide a catalog of work that is currently in progress</a:t>
            </a:r>
          </a:p>
          <a:p>
            <a:pPr marL="342900" indent="-342900">
              <a:buFont typeface="Arial" panose="020B0604020202020204" pitchFamily="34" charset="0"/>
              <a:buChar char="•"/>
            </a:pPr>
            <a:r>
              <a:rPr lang="en-US" dirty="0">
                <a:solidFill>
                  <a:schemeClr val="tx1"/>
                </a:solidFill>
              </a:rPr>
              <a:t>The template is made up of two tables with each row representing an initiative</a:t>
            </a:r>
          </a:p>
          <a:p>
            <a:pPr marL="342900" indent="-342900">
              <a:buFont typeface="Arial" panose="020B0604020202020204" pitchFamily="34" charset="0"/>
              <a:buChar char="•"/>
            </a:pPr>
            <a:r>
              <a:rPr lang="en-US" dirty="0">
                <a:solidFill>
                  <a:schemeClr val="tx1"/>
                </a:solidFill>
              </a:rPr>
              <a:t>Each initiative is determined by having a team associated with it that is executing the existing initiative, i.e. there should be one row per team</a:t>
            </a:r>
          </a:p>
          <a:p>
            <a:pPr marL="342900" indent="-342900">
              <a:buFont typeface="Arial" panose="020B0604020202020204" pitchFamily="34" charset="0"/>
              <a:buChar char="•"/>
            </a:pPr>
            <a:r>
              <a:rPr lang="en-US" dirty="0">
                <a:solidFill>
                  <a:schemeClr val="tx1"/>
                </a:solidFill>
              </a:rPr>
              <a:t>The template is currently split across two pages that follow each other. More tables can be added in pairs for additional content</a:t>
            </a:r>
          </a:p>
          <a:p>
            <a:pPr marL="342900" indent="-342900">
              <a:buFont typeface="Arial" panose="020B0604020202020204" pitchFamily="34" charset="0"/>
              <a:buChar char="•"/>
            </a:pPr>
            <a:r>
              <a:rPr lang="en-US" dirty="0">
                <a:solidFill>
                  <a:schemeClr val="tx1"/>
                </a:solidFill>
              </a:rPr>
              <a:t>At the end of the template there are tables to list all the known ongoing initiatives along with upcoming planned initiatives</a:t>
            </a:r>
          </a:p>
        </p:txBody>
      </p:sp>
    </p:spTree>
    <p:extLst>
      <p:ext uri="{BB962C8B-B14F-4D97-AF65-F5344CB8AC3E}">
        <p14:creationId xmlns:p14="http://schemas.microsoft.com/office/powerpoint/2010/main" val="3099075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C60D9-F516-43E4-9978-C9DC8C6887B9}"/>
              </a:ext>
            </a:extLst>
          </p:cNvPr>
          <p:cNvGraphicFramePr>
            <a:graphicFrameLocks noChangeAspect="1"/>
          </p:cNvGraphicFramePr>
          <p:nvPr>
            <p:custDataLst>
              <p:tags r:id="rId2"/>
            </p:custDataLst>
            <p:extLst>
              <p:ext uri="{D42A27DB-BD31-4B8C-83A1-F6EECF244321}">
                <p14:modId xmlns:p14="http://schemas.microsoft.com/office/powerpoint/2010/main" val="14795100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91" name="think-cell Slide" r:id="rId6" imgW="254" imgH="254" progId="TCLayout.ActiveDocument.1">
                  <p:embed/>
                </p:oleObj>
              </mc:Choice>
              <mc:Fallback>
                <p:oleObj name="think-cell Slide" r:id="rId6" imgW="254" imgH="254" progId="TCLayout.ActiveDocument.1">
                  <p:embed/>
                  <p:pic>
                    <p:nvPicPr>
                      <p:cNvPr id="5" name="Object 4" hidden="1">
                        <a:extLst>
                          <a:ext uri="{FF2B5EF4-FFF2-40B4-BE49-F238E27FC236}">
                            <a16:creationId xmlns:a16="http://schemas.microsoft.com/office/drawing/2014/main" id="{21EC60D9-F516-43E4-9978-C9DC8C6887B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BB25E3AB-E391-4429-B0D6-7CB99F9C0117}"/>
              </a:ext>
            </a:extLst>
          </p:cNvPr>
          <p:cNvGraphicFramePr>
            <a:graphicFrameLocks noGrp="1"/>
          </p:cNvGraphicFramePr>
          <p:nvPr>
            <p:extLst>
              <p:ext uri="{D42A27DB-BD31-4B8C-83A1-F6EECF244321}">
                <p14:modId xmlns:p14="http://schemas.microsoft.com/office/powerpoint/2010/main" val="2628411509"/>
              </p:ext>
            </p:extLst>
          </p:nvPr>
        </p:nvGraphicFramePr>
        <p:xfrm>
          <a:off x="630002" y="1134914"/>
          <a:ext cx="10879448" cy="5141279"/>
        </p:xfrm>
        <a:graphic>
          <a:graphicData uri="http://schemas.openxmlformats.org/drawingml/2006/table">
            <a:tbl>
              <a:tblPr firstRow="1">
                <a:tableStyleId>{2D5ABB26-0587-4C30-8999-92F81FD0307C}</a:tableStyleId>
              </a:tblPr>
              <a:tblGrid>
                <a:gridCol w="1836751">
                  <a:extLst>
                    <a:ext uri="{9D8B030D-6E8A-4147-A177-3AD203B41FA5}">
                      <a16:colId xmlns:a16="http://schemas.microsoft.com/office/drawing/2014/main" val="2785688124"/>
                    </a:ext>
                  </a:extLst>
                </a:gridCol>
                <a:gridCol w="3931920">
                  <a:extLst>
                    <a:ext uri="{9D8B030D-6E8A-4147-A177-3AD203B41FA5}">
                      <a16:colId xmlns:a16="http://schemas.microsoft.com/office/drawing/2014/main" val="1657483769"/>
                    </a:ext>
                  </a:extLst>
                </a:gridCol>
                <a:gridCol w="2377440">
                  <a:extLst>
                    <a:ext uri="{9D8B030D-6E8A-4147-A177-3AD203B41FA5}">
                      <a16:colId xmlns:a16="http://schemas.microsoft.com/office/drawing/2014/main" val="205813688"/>
                    </a:ext>
                  </a:extLst>
                </a:gridCol>
                <a:gridCol w="2733337">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a:t>
                      </a:r>
                    </a:p>
                  </a:txBody>
                  <a:tcPr marL="0" marR="72000" marT="73152" marB="73152" anchor="b">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Description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Customers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Status &amp; Upcoming Deliverables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chemeClr val="tx1"/>
                          </a:solidFill>
                          <a:latin typeface="Arial" panose="020B0604020202020204" pitchFamily="34" charset="0"/>
                        </a:rPr>
                        <a:t>Enterprise Information Models</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Creating Enterprise Conceptual Data Model</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Creating Enterprise Logical Data Model </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Consulting and supporting business data modeling teams as they create their own conceptual &amp; logical data models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Leading the creation of conceptual, logical, &amp; physical data models for individual business units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Customer Data Platform</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Core</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AMI</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Product &amp; Services (including Clean Energy)</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ZBR</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WDD</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ET</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EBU</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UK Land &amp; Property Management  </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Status:</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MVP1 Core &amp; AMI logical models ready for business approval </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P &amp; S is early discussion with potential first area being Clean Energy</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ZBR model is mostly core plus other business data not owned by Customer</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ET &amp; EBU logical data models underway led by respective teams</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UK Land &amp; Property Management working on logical data model</a:t>
                      </a:r>
                    </a:p>
                    <a:p>
                      <a:pPr marL="628650" lvl="1" indent="-171450">
                        <a:buFont typeface="Arial" panose="020B0604020202020204" pitchFamily="34" charset="0"/>
                        <a:buChar char="•"/>
                      </a:pPr>
                      <a:r>
                        <a:rPr lang="en-US" sz="1200" b="0" i="0" u="none" dirty="0">
                          <a:solidFill>
                            <a:schemeClr val="tx1"/>
                          </a:solidFill>
                          <a:latin typeface="Arial" panose="020B0604020202020204" pitchFamily="34" charset="0"/>
                        </a:rPr>
                        <a:t>WDD logical data model not started</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36035961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4223915906"/>
                  </a:ext>
                </a:extLst>
              </a:tr>
            </a:tbl>
          </a:graphicData>
        </a:graphic>
      </p:graphicFrame>
      <p:sp>
        <p:nvSpPr>
          <p:cNvPr id="2" name="Title 1">
            <a:extLst>
              <a:ext uri="{FF2B5EF4-FFF2-40B4-BE49-F238E27FC236}">
                <a16:creationId xmlns:a16="http://schemas.microsoft.com/office/drawing/2014/main" id="{18E6E71B-C8A0-42E2-AA9A-DD4BAC5EA821}"/>
              </a:ext>
            </a:extLst>
          </p:cNvPr>
          <p:cNvSpPr>
            <a:spLocks noGrp="1"/>
          </p:cNvSpPr>
          <p:nvPr>
            <p:ph type="title"/>
          </p:nvPr>
        </p:nvSpPr>
        <p:spPr>
          <a:xfrm>
            <a:off x="630000" y="622800"/>
            <a:ext cx="10933350" cy="387798"/>
          </a:xfrm>
        </p:spPr>
        <p:txBody>
          <a:bodyPr vert="horz"/>
          <a:lstStyle/>
          <a:p>
            <a:r>
              <a:rPr lang="en-US" dirty="0"/>
              <a:t>Ongoing data initiatives | Project description and Status (I</a:t>
            </a:r>
            <a:r>
              <a:rPr lang="en-US"/>
              <a:t>/II)</a:t>
            </a:r>
            <a:endParaRPr lang="en-US" dirty="0"/>
          </a:p>
        </p:txBody>
      </p:sp>
      <p:sp>
        <p:nvSpPr>
          <p:cNvPr id="19" name="TextBox 18">
            <a:extLst>
              <a:ext uri="{FF2B5EF4-FFF2-40B4-BE49-F238E27FC236}">
                <a16:creationId xmlns:a16="http://schemas.microsoft.com/office/drawing/2014/main" id="{2DEE9ED2-90DB-4E38-8216-9F62DBDC453F}"/>
              </a:ext>
            </a:extLst>
          </p:cNvPr>
          <p:cNvSpPr txBox="1"/>
          <p:nvPr/>
        </p:nvSpPr>
        <p:spPr>
          <a:xfrm>
            <a:off x="0" y="6815124"/>
            <a:ext cx="12192000" cy="387798"/>
          </a:xfrm>
          <a:prstGeom prst="rect">
            <a:avLst/>
          </a:prstGeom>
          <a:solidFill>
            <a:srgbClr val="EEE89A"/>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00148C"/>
                </a:solidFill>
              </a:rPr>
              <a:t>Provide information to best of knowledge, even if you don’t have complete information. You can use comments column to provide more context</a:t>
            </a:r>
          </a:p>
        </p:txBody>
      </p:sp>
      <p:sp>
        <p:nvSpPr>
          <p:cNvPr id="6" name="Textfeld 1">
            <a:extLst>
              <a:ext uri="{FF2B5EF4-FFF2-40B4-BE49-F238E27FC236}">
                <a16:creationId xmlns:a16="http://schemas.microsoft.com/office/drawing/2014/main" id="{DC8BDC33-699B-4E3E-9BC5-ECF5ECC9D6C0}"/>
              </a:ext>
            </a:extLst>
          </p:cNvPr>
          <p:cNvSpPr txBox="1"/>
          <p:nvPr>
            <p:custDataLst>
              <p:tags r:id="rId3"/>
            </p:custDataLst>
          </p:nvPr>
        </p:nvSpPr>
        <p:spPr>
          <a:xfrm>
            <a:off x="3352800" y="5183420"/>
            <a:ext cx="2743200" cy="406265"/>
          </a:xfrm>
          <a:prstGeom prst="rect">
            <a:avLst/>
          </a:prstGeom>
          <a:pattFill>
            <a:fgClr>
              <a:srgbClr val="40FEFE"/>
            </a:fgClr>
            <a:bgClr>
              <a:srgbClr val="40FEFE"/>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chorCtr="0">
            <a:spAutoFit/>
          </a:bodyPr>
          <a:lstStyle/>
          <a:p>
            <a:pPr>
              <a:lnSpc>
                <a:spcPct val="90000"/>
              </a:lnSpc>
              <a:spcAft>
                <a:spcPts val="600"/>
              </a:spcAft>
            </a:pPr>
            <a:r>
              <a:rPr lang="en-US" sz="1200" b="1" dirty="0">
                <a:latin typeface="Arial" panose="020B0604020202020204" pitchFamily="34" charset="0"/>
                <a:sym typeface="Trebuchet MS" panose="020B0603020202020204" pitchFamily="34" charset="0"/>
              </a:rPr>
              <a:t>Please provide inputs similar to the example</a:t>
            </a:r>
          </a:p>
        </p:txBody>
      </p:sp>
    </p:spTree>
    <p:extLst>
      <p:ext uri="{BB962C8B-B14F-4D97-AF65-F5344CB8AC3E}">
        <p14:creationId xmlns:p14="http://schemas.microsoft.com/office/powerpoint/2010/main" val="1513849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64DFCCF-C021-4146-90B0-F9E9E3954796}"/>
              </a:ext>
            </a:extLst>
          </p:cNvPr>
          <p:cNvGraphicFramePr>
            <a:graphicFrameLocks noChangeAspect="1"/>
          </p:cNvGraphicFramePr>
          <p:nvPr>
            <p:custDataLst>
              <p:tags r:id="rId2"/>
            </p:custDataLst>
            <p:extLst>
              <p:ext uri="{D42A27DB-BD31-4B8C-83A1-F6EECF244321}">
                <p14:modId xmlns:p14="http://schemas.microsoft.com/office/powerpoint/2010/main" val="39828243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65" name="think-cell Slide" r:id="rId4" imgW="254" imgH="254" progId="TCLayout.ActiveDocument.1">
                  <p:embed/>
                </p:oleObj>
              </mc:Choice>
              <mc:Fallback>
                <p:oleObj name="think-cell Slide" r:id="rId4" imgW="254" imgH="25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2F4709-1AE7-476D-A056-166BDC5AF4D8}"/>
              </a:ext>
            </a:extLst>
          </p:cNvPr>
          <p:cNvSpPr>
            <a:spLocks noGrp="1"/>
          </p:cNvSpPr>
          <p:nvPr>
            <p:ph type="title"/>
          </p:nvPr>
        </p:nvSpPr>
        <p:spPr/>
        <p:txBody>
          <a:bodyPr vert="horz"/>
          <a:lstStyle/>
          <a:p>
            <a:r>
              <a:rPr lang="en-US" dirty="0"/>
              <a:t>Ongoing data initiatives | Project description and Status (II/III)</a:t>
            </a:r>
          </a:p>
        </p:txBody>
      </p:sp>
      <p:graphicFrame>
        <p:nvGraphicFramePr>
          <p:cNvPr id="3" name="Table 4">
            <a:extLst>
              <a:ext uri="{FF2B5EF4-FFF2-40B4-BE49-F238E27FC236}">
                <a16:creationId xmlns:a16="http://schemas.microsoft.com/office/drawing/2014/main" id="{E138CF45-1861-4009-9038-43E645688B8A}"/>
              </a:ext>
            </a:extLst>
          </p:cNvPr>
          <p:cNvGraphicFramePr>
            <a:graphicFrameLocks noGrp="1"/>
          </p:cNvGraphicFramePr>
          <p:nvPr>
            <p:extLst>
              <p:ext uri="{D42A27DB-BD31-4B8C-83A1-F6EECF244321}">
                <p14:modId xmlns:p14="http://schemas.microsoft.com/office/powerpoint/2010/main" val="3555462660"/>
              </p:ext>
            </p:extLst>
          </p:nvPr>
        </p:nvGraphicFramePr>
        <p:xfrm>
          <a:off x="630002" y="1134914"/>
          <a:ext cx="10879448" cy="4324328"/>
        </p:xfrm>
        <a:graphic>
          <a:graphicData uri="http://schemas.openxmlformats.org/drawingml/2006/table">
            <a:tbl>
              <a:tblPr firstRow="1">
                <a:tableStyleId>{2D5ABB26-0587-4C30-8999-92F81FD0307C}</a:tableStyleId>
              </a:tblPr>
              <a:tblGrid>
                <a:gridCol w="1836751">
                  <a:extLst>
                    <a:ext uri="{9D8B030D-6E8A-4147-A177-3AD203B41FA5}">
                      <a16:colId xmlns:a16="http://schemas.microsoft.com/office/drawing/2014/main" val="2785688124"/>
                    </a:ext>
                  </a:extLst>
                </a:gridCol>
                <a:gridCol w="3931920">
                  <a:extLst>
                    <a:ext uri="{9D8B030D-6E8A-4147-A177-3AD203B41FA5}">
                      <a16:colId xmlns:a16="http://schemas.microsoft.com/office/drawing/2014/main" val="1657483769"/>
                    </a:ext>
                  </a:extLst>
                </a:gridCol>
                <a:gridCol w="2377440">
                  <a:extLst>
                    <a:ext uri="{9D8B030D-6E8A-4147-A177-3AD203B41FA5}">
                      <a16:colId xmlns:a16="http://schemas.microsoft.com/office/drawing/2014/main" val="205813688"/>
                    </a:ext>
                  </a:extLst>
                </a:gridCol>
                <a:gridCol w="2733337">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a:t>
                      </a:r>
                    </a:p>
                  </a:txBody>
                  <a:tcPr marL="0" marR="72000" marT="73152" marB="73152" anchor="b">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Description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Customers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Status &amp; Upcoming Deliverables</a:t>
                      </a:r>
                    </a:p>
                  </a:txBody>
                  <a:tcPr marL="0" marR="72000" marT="73152" marB="73152" anchor="b">
                    <a:lnL w="12700" cap="flat" cmpd="sng" algn="ctr">
                      <a:solidFill>
                        <a:schemeClr val="bg1">
                          <a:lumMod val="85000"/>
                        </a:schemeClr>
                      </a:solidFill>
                      <a:prstDash val="sysDot"/>
                      <a:round/>
                      <a:headEnd type="none" w="med" len="med"/>
                      <a:tailEnd type="none" w="med" len="med"/>
                    </a:lnL>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chemeClr val="tx1"/>
                          </a:solidFill>
                          <a:latin typeface="Arial" panose="020B0604020202020204" pitchFamily="34" charset="0"/>
                        </a:rPr>
                        <a:t>Master Data Management</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Around 45 attributes of Customer, Customer Contact, and Billing Account entities in scope for MVP1</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Data sourced from CRIS and CSS via Snowflake</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Curated Customer Master data is synced with Snowflake</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Customer master and transaction RAW data are loaded from CRIS and CSS data into Snowflake Raw area</a:t>
                      </a:r>
                    </a:p>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Customer Data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AMI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ZBR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Clean Energy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UDM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Other digital initiatives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Workforce Data Domain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SailPoint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err="1">
                          <a:solidFill>
                            <a:srgbClr val="55555A"/>
                          </a:solidFill>
                          <a:latin typeface="Arial" panose="020B0604020202020204" pitchFamily="34" charset="0"/>
                        </a:rPr>
                        <a:t>GridHome</a:t>
                      </a:r>
                      <a:endParaRPr lang="en-US" sz="1200" b="0" i="0" u="none" dirty="0">
                        <a:solidFill>
                          <a:srgbClr val="55555A"/>
                        </a:solidFill>
                        <a:latin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dirty="0">
                        <a:solidFill>
                          <a:srgbClr val="55555A"/>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u="none" dirty="0">
                          <a:solidFill>
                            <a:srgbClr val="55555A"/>
                          </a:solidFill>
                          <a:latin typeface="Arial" panose="020B0604020202020204" pitchFamily="34" charset="0"/>
                        </a:rPr>
                        <a:t>Potential Customers: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err="1">
                          <a:solidFill>
                            <a:srgbClr val="55555A"/>
                          </a:solidFill>
                          <a:latin typeface="Arial" panose="020B0604020202020204" pitchFamily="34" charset="0"/>
                        </a:rPr>
                        <a:t>GridStack</a:t>
                      </a:r>
                      <a:r>
                        <a:rPr lang="en-US" sz="1200" b="0" i="0" u="none" dirty="0">
                          <a:solidFill>
                            <a:srgbClr val="55555A"/>
                          </a:solidFill>
                          <a:latin typeface="Arial" panose="020B0604020202020204" pitchFamily="34" charset="0"/>
                        </a:rPr>
                        <a:t> for Reference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GBU – Asset Master data and Reference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1" i="0" u="none" dirty="0">
                          <a:solidFill>
                            <a:schemeClr val="tx1"/>
                          </a:solidFill>
                          <a:latin typeface="Arial" panose="020B0604020202020204" pitchFamily="34" charset="0"/>
                        </a:rPr>
                        <a:t>CDP MVP1</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Reltio is configured with customer entities, attributes, match rules, and roles in DEV</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Matillion development is completed with limited source data and loaded into Reltio</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In process of moving code and configuration to TEST environment </a:t>
                      </a:r>
                    </a:p>
                    <a:p>
                      <a:pPr marL="171450" lvl="0" indent="-171450" algn="l" defTabSz="914400" rtl="0" eaLnBrk="1" latinLnBrk="0" hangingPunct="1">
                        <a:buFont typeface="Arial" panose="020B0604020202020204" pitchFamily="34" charset="0"/>
                        <a:buChar char="•"/>
                      </a:pPr>
                      <a:r>
                        <a:rPr lang="en-US" sz="1200" b="1" i="0" u="none" kern="1200" dirty="0">
                          <a:solidFill>
                            <a:schemeClr val="tx1"/>
                          </a:solidFill>
                          <a:latin typeface="Arial" panose="020B0604020202020204" pitchFamily="34" charset="0"/>
                          <a:ea typeface="+mn-ea"/>
                          <a:cs typeface="+mn-cs"/>
                        </a:rPr>
                        <a:t>WDD MVP1</a:t>
                      </a:r>
                    </a:p>
                    <a:p>
                      <a:pPr marL="347663" marR="0" lvl="1"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chemeClr val="tx1"/>
                          </a:solidFill>
                          <a:latin typeface="Arial" panose="020B0604020202020204" pitchFamily="34" charset="0"/>
                        </a:rPr>
                        <a:t>Reltio is configured with Workforce entities, attributes, match rules, and roles in DEV</a:t>
                      </a:r>
                    </a:p>
                    <a:p>
                      <a:pPr marL="347663" marR="0" lvl="1"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chemeClr val="tx1"/>
                          </a:solidFill>
                          <a:latin typeface="Arial" panose="020B0604020202020204" pitchFamily="34" charset="0"/>
                        </a:rPr>
                        <a:t>Snowflake and Matillion Development resources are onboarded</a:t>
                      </a:r>
                    </a:p>
                    <a:p>
                      <a:pPr marL="347663" lvl="1" indent="-173038" algn="l" defTabSz="914400" rtl="0" eaLnBrk="1" latinLnBrk="0" hangingPunct="1">
                        <a:buFont typeface="Arial" panose="020B0604020202020204" pitchFamily="34" charset="0"/>
                        <a:buChar char="•"/>
                      </a:pPr>
                      <a:endParaRPr lang="en-US" sz="1200" b="0" i="0" u="none" kern="1200" dirty="0">
                        <a:solidFill>
                          <a:schemeClr val="tx1"/>
                        </a:solidFill>
                        <a:latin typeface="Arial" panose="020B0604020202020204" pitchFamily="34" charset="0"/>
                        <a:ea typeface="+mn-ea"/>
                        <a:cs typeface="+mn-cs"/>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859417017"/>
                  </a:ext>
                </a:extLst>
              </a:tr>
            </a:tbl>
          </a:graphicData>
        </a:graphic>
      </p:graphicFrame>
      <p:sp>
        <p:nvSpPr>
          <p:cNvPr id="11" name="TextBox 10">
            <a:extLst>
              <a:ext uri="{FF2B5EF4-FFF2-40B4-BE49-F238E27FC236}">
                <a16:creationId xmlns:a16="http://schemas.microsoft.com/office/drawing/2014/main" id="{96F3D822-32FA-4E7E-B200-3C01EA125965}"/>
              </a:ext>
            </a:extLst>
          </p:cNvPr>
          <p:cNvSpPr txBox="1"/>
          <p:nvPr/>
        </p:nvSpPr>
        <p:spPr>
          <a:xfrm>
            <a:off x="0" y="6470202"/>
            <a:ext cx="12192000" cy="387798"/>
          </a:xfrm>
          <a:prstGeom prst="rect">
            <a:avLst/>
          </a:prstGeom>
          <a:solidFill>
            <a:srgbClr val="EEE89A"/>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00148C"/>
                </a:solidFill>
              </a:rPr>
              <a:t>Provide information to best of knowledge, even if you don’t have complete information. You can use comments column to provide more context</a:t>
            </a:r>
          </a:p>
        </p:txBody>
      </p:sp>
    </p:spTree>
    <p:extLst>
      <p:ext uri="{BB962C8B-B14F-4D97-AF65-F5344CB8AC3E}">
        <p14:creationId xmlns:p14="http://schemas.microsoft.com/office/powerpoint/2010/main" val="1442844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64DFCCF-C021-4146-90B0-F9E9E3954796}"/>
              </a:ext>
            </a:extLst>
          </p:cNvPr>
          <p:cNvGraphicFramePr>
            <a:graphicFrameLocks noChangeAspect="1"/>
          </p:cNvGraphicFramePr>
          <p:nvPr>
            <p:custDataLst>
              <p:tags r:id="rId2"/>
            </p:custDataLst>
            <p:extLst>
              <p:ext uri="{D42A27DB-BD31-4B8C-83A1-F6EECF244321}">
                <p14:modId xmlns:p14="http://schemas.microsoft.com/office/powerpoint/2010/main" val="231787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27" name="think-cell Slide" r:id="rId4" imgW="254" imgH="254" progId="TCLayout.ActiveDocument.1">
                  <p:embed/>
                </p:oleObj>
              </mc:Choice>
              <mc:Fallback>
                <p:oleObj name="think-cell Slide" r:id="rId4" imgW="254" imgH="254" progId="TCLayout.ActiveDocument.1">
                  <p:embed/>
                  <p:pic>
                    <p:nvPicPr>
                      <p:cNvPr id="5" name="Object 4" hidden="1">
                        <a:extLst>
                          <a:ext uri="{FF2B5EF4-FFF2-40B4-BE49-F238E27FC236}">
                            <a16:creationId xmlns:a16="http://schemas.microsoft.com/office/drawing/2014/main" id="{664DFCCF-C021-4146-90B0-F9E9E39547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2F4709-1AE7-476D-A056-166BDC5AF4D8}"/>
              </a:ext>
            </a:extLst>
          </p:cNvPr>
          <p:cNvSpPr>
            <a:spLocks noGrp="1"/>
          </p:cNvSpPr>
          <p:nvPr>
            <p:ph type="title"/>
          </p:nvPr>
        </p:nvSpPr>
        <p:spPr/>
        <p:txBody>
          <a:bodyPr vert="horz"/>
          <a:lstStyle/>
          <a:p>
            <a:r>
              <a:rPr lang="en-US" dirty="0"/>
              <a:t>Ongoing data initiatives | Project description and Status (III/III)</a:t>
            </a:r>
          </a:p>
        </p:txBody>
      </p:sp>
      <p:graphicFrame>
        <p:nvGraphicFramePr>
          <p:cNvPr id="3" name="Table 4">
            <a:extLst>
              <a:ext uri="{FF2B5EF4-FFF2-40B4-BE49-F238E27FC236}">
                <a16:creationId xmlns:a16="http://schemas.microsoft.com/office/drawing/2014/main" id="{E138CF45-1861-4009-9038-43E645688B8A}"/>
              </a:ext>
            </a:extLst>
          </p:cNvPr>
          <p:cNvGraphicFramePr>
            <a:graphicFrameLocks noGrp="1"/>
          </p:cNvGraphicFramePr>
          <p:nvPr>
            <p:extLst>
              <p:ext uri="{D42A27DB-BD31-4B8C-83A1-F6EECF244321}">
                <p14:modId xmlns:p14="http://schemas.microsoft.com/office/powerpoint/2010/main" val="2251778424"/>
              </p:ext>
            </p:extLst>
          </p:nvPr>
        </p:nvGraphicFramePr>
        <p:xfrm>
          <a:off x="630002" y="1134914"/>
          <a:ext cx="10879448" cy="4153988"/>
        </p:xfrm>
        <a:graphic>
          <a:graphicData uri="http://schemas.openxmlformats.org/drawingml/2006/table">
            <a:tbl>
              <a:tblPr firstRow="1">
                <a:tableStyleId>{2D5ABB26-0587-4C30-8999-92F81FD0307C}</a:tableStyleId>
              </a:tblPr>
              <a:tblGrid>
                <a:gridCol w="1836751">
                  <a:extLst>
                    <a:ext uri="{9D8B030D-6E8A-4147-A177-3AD203B41FA5}">
                      <a16:colId xmlns:a16="http://schemas.microsoft.com/office/drawing/2014/main" val="2785688124"/>
                    </a:ext>
                  </a:extLst>
                </a:gridCol>
                <a:gridCol w="3931920">
                  <a:extLst>
                    <a:ext uri="{9D8B030D-6E8A-4147-A177-3AD203B41FA5}">
                      <a16:colId xmlns:a16="http://schemas.microsoft.com/office/drawing/2014/main" val="1657483769"/>
                    </a:ext>
                  </a:extLst>
                </a:gridCol>
                <a:gridCol w="2377440">
                  <a:extLst>
                    <a:ext uri="{9D8B030D-6E8A-4147-A177-3AD203B41FA5}">
                      <a16:colId xmlns:a16="http://schemas.microsoft.com/office/drawing/2014/main" val="205813688"/>
                    </a:ext>
                  </a:extLst>
                </a:gridCol>
                <a:gridCol w="2733337">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a:t>
                      </a:r>
                    </a:p>
                  </a:txBody>
                  <a:tcPr marL="0" marR="72000" marT="73152" marB="73152" anchor="b">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Description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Customers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Status &amp; Upcoming Deliverables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lgn="l">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8594170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85800" lvl="1" indent="-22860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420246500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85800" lvl="1" indent="-22860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094059123"/>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tcPr>
                </a:tc>
                <a:tc>
                  <a:txBody>
                    <a:bodyPr/>
                    <a:lstStyle/>
                    <a:p>
                      <a:pPr marL="685800" lvl="1" indent="-22860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tcPr>
                </a:tc>
                <a:extLst>
                  <a:ext uri="{0D108BD9-81ED-4DB2-BD59-A6C34878D82A}">
                    <a16:rowId xmlns:a16="http://schemas.microsoft.com/office/drawing/2014/main" val="2602019906"/>
                  </a:ext>
                </a:extLst>
              </a:tr>
            </a:tbl>
          </a:graphicData>
        </a:graphic>
      </p:graphicFrame>
      <p:sp>
        <p:nvSpPr>
          <p:cNvPr id="7" name="TextBox 6">
            <a:extLst>
              <a:ext uri="{FF2B5EF4-FFF2-40B4-BE49-F238E27FC236}">
                <a16:creationId xmlns:a16="http://schemas.microsoft.com/office/drawing/2014/main" id="{7941DB3E-98E1-4D94-A641-B008A144EE03}"/>
              </a:ext>
            </a:extLst>
          </p:cNvPr>
          <p:cNvSpPr txBox="1"/>
          <p:nvPr/>
        </p:nvSpPr>
        <p:spPr>
          <a:xfrm>
            <a:off x="0" y="6470202"/>
            <a:ext cx="12192000" cy="387798"/>
          </a:xfrm>
          <a:prstGeom prst="rect">
            <a:avLst/>
          </a:prstGeom>
          <a:solidFill>
            <a:srgbClr val="EEE89A"/>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00148C"/>
                </a:solidFill>
              </a:rPr>
              <a:t>Provide information to best of knowledge, even if you don’t have complete information. You can use comments column to provide more context</a:t>
            </a:r>
          </a:p>
        </p:txBody>
      </p:sp>
    </p:spTree>
    <p:extLst>
      <p:ext uri="{BB962C8B-B14F-4D97-AF65-F5344CB8AC3E}">
        <p14:creationId xmlns:p14="http://schemas.microsoft.com/office/powerpoint/2010/main" val="1001453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E58E2-4193-4CA7-9A79-EBB3831C905A}"/>
              </a:ext>
            </a:extLst>
          </p:cNvPr>
          <p:cNvGraphicFramePr>
            <a:graphicFrameLocks noChangeAspect="1"/>
          </p:cNvGraphicFramePr>
          <p:nvPr>
            <p:custDataLst>
              <p:tags r:id="rId2"/>
            </p:custDataLst>
            <p:extLst>
              <p:ext uri="{D42A27DB-BD31-4B8C-83A1-F6EECF244321}">
                <p14:modId xmlns:p14="http://schemas.microsoft.com/office/powerpoint/2010/main" val="282084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15" name="think-cell Slide" r:id="rId5" imgW="254" imgH="254" progId="TCLayout.ActiveDocument.1">
                  <p:embed/>
                </p:oleObj>
              </mc:Choice>
              <mc:Fallback>
                <p:oleObj name="think-cell Slide" r:id="rId5" imgW="254" imgH="254" progId="TCLayout.ActiveDocument.1">
                  <p:embed/>
                  <p:pic>
                    <p:nvPicPr>
                      <p:cNvPr id="4" name="Object 3" hidden="1">
                        <a:extLst>
                          <a:ext uri="{FF2B5EF4-FFF2-40B4-BE49-F238E27FC236}">
                            <a16:creationId xmlns:a16="http://schemas.microsoft.com/office/drawing/2014/main" id="{A52E58E2-4193-4CA7-9A79-EBB3831C905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8E4DC72-534C-4069-B28A-7ACDF90D5D55}"/>
              </a:ext>
            </a:extLst>
          </p:cNvPr>
          <p:cNvSpPr>
            <a:spLocks noGrp="1"/>
          </p:cNvSpPr>
          <p:nvPr>
            <p:ph type="title"/>
          </p:nvPr>
        </p:nvSpPr>
        <p:spPr/>
        <p:txBody>
          <a:bodyPr vert="horz"/>
          <a:lstStyle/>
          <a:p>
            <a:r>
              <a:rPr lang="en-US" dirty="0"/>
              <a:t>Ongoing data initiatives | Team Composition (I/II)</a:t>
            </a:r>
          </a:p>
        </p:txBody>
      </p:sp>
      <p:graphicFrame>
        <p:nvGraphicFramePr>
          <p:cNvPr id="9" name="Table 4">
            <a:extLst>
              <a:ext uri="{FF2B5EF4-FFF2-40B4-BE49-F238E27FC236}">
                <a16:creationId xmlns:a16="http://schemas.microsoft.com/office/drawing/2014/main" id="{FD9115C3-C1CA-4DDD-A131-D89A0C4B2F1A}"/>
              </a:ext>
            </a:extLst>
          </p:cNvPr>
          <p:cNvGraphicFramePr>
            <a:graphicFrameLocks noGrp="1"/>
          </p:cNvGraphicFramePr>
          <p:nvPr>
            <p:extLst>
              <p:ext uri="{D42A27DB-BD31-4B8C-83A1-F6EECF244321}">
                <p14:modId xmlns:p14="http://schemas.microsoft.com/office/powerpoint/2010/main" val="2136739622"/>
              </p:ext>
            </p:extLst>
          </p:nvPr>
        </p:nvGraphicFramePr>
        <p:xfrm>
          <a:off x="429658" y="1134914"/>
          <a:ext cx="11455415" cy="4678070"/>
        </p:xfrm>
        <a:graphic>
          <a:graphicData uri="http://schemas.openxmlformats.org/drawingml/2006/table">
            <a:tbl>
              <a:tblPr firstRow="1">
                <a:tableStyleId>{2D5ABB26-0587-4C30-8999-92F81FD0307C}</a:tableStyleId>
              </a:tblPr>
              <a:tblGrid>
                <a:gridCol w="1649256">
                  <a:extLst>
                    <a:ext uri="{9D8B030D-6E8A-4147-A177-3AD203B41FA5}">
                      <a16:colId xmlns:a16="http://schemas.microsoft.com/office/drawing/2014/main" val="2785688124"/>
                    </a:ext>
                  </a:extLst>
                </a:gridCol>
                <a:gridCol w="2399519">
                  <a:extLst>
                    <a:ext uri="{9D8B030D-6E8A-4147-A177-3AD203B41FA5}">
                      <a16:colId xmlns:a16="http://schemas.microsoft.com/office/drawing/2014/main" val="1657483769"/>
                    </a:ext>
                  </a:extLst>
                </a:gridCol>
                <a:gridCol w="1645920">
                  <a:extLst>
                    <a:ext uri="{9D8B030D-6E8A-4147-A177-3AD203B41FA5}">
                      <a16:colId xmlns:a16="http://schemas.microsoft.com/office/drawing/2014/main" val="474191897"/>
                    </a:ext>
                  </a:extLst>
                </a:gridCol>
                <a:gridCol w="1645920">
                  <a:extLst>
                    <a:ext uri="{9D8B030D-6E8A-4147-A177-3AD203B41FA5}">
                      <a16:colId xmlns:a16="http://schemas.microsoft.com/office/drawing/2014/main" val="205813688"/>
                    </a:ext>
                  </a:extLst>
                </a:gridCol>
                <a:gridCol w="1645920">
                  <a:extLst>
                    <a:ext uri="{9D8B030D-6E8A-4147-A177-3AD203B41FA5}">
                      <a16:colId xmlns:a16="http://schemas.microsoft.com/office/drawing/2014/main" val="1559628286"/>
                    </a:ext>
                  </a:extLst>
                </a:gridCol>
                <a:gridCol w="2468880">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Components </a:t>
                      </a:r>
                    </a:p>
                  </a:txBody>
                  <a:tcPr marL="0" marR="72000" marT="73152" marB="73152" anchor="b">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composition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Size</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Supporting Vendors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owner &amp; PM</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Comments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chemeClr val="tx1"/>
                          </a:solidFill>
                          <a:latin typeface="Arial" panose="020B0604020202020204" pitchFamily="34" charset="0"/>
                        </a:rPr>
                        <a:t>Enterprise Information Models</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Enterprise Information Architect</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Data modelers and architects,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Business SME’s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I EIA</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3 full time data modelers &amp; analysts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Multiple Business SME’s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Business data modelers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ER Studio &amp; Team Server Support Engineer</a:t>
                      </a:r>
                    </a:p>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Contract data modelers &amp; analysts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 EIA: Maria Saiz</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Owner: varies according to program or project</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PM: varies according to program or project</a:t>
                      </a:r>
                    </a:p>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336035961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8594170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763606166"/>
                  </a:ext>
                </a:extLst>
              </a:tr>
            </a:tbl>
          </a:graphicData>
        </a:graphic>
      </p:graphicFrame>
      <p:sp>
        <p:nvSpPr>
          <p:cNvPr id="10" name="TextBox 9">
            <a:extLst>
              <a:ext uri="{FF2B5EF4-FFF2-40B4-BE49-F238E27FC236}">
                <a16:creationId xmlns:a16="http://schemas.microsoft.com/office/drawing/2014/main" id="{130484EF-C69C-487E-A434-E4E3893D25B3}"/>
              </a:ext>
            </a:extLst>
          </p:cNvPr>
          <p:cNvSpPr txBox="1"/>
          <p:nvPr/>
        </p:nvSpPr>
        <p:spPr>
          <a:xfrm>
            <a:off x="0" y="6470202"/>
            <a:ext cx="12192000" cy="387798"/>
          </a:xfrm>
          <a:prstGeom prst="rect">
            <a:avLst/>
          </a:prstGeom>
          <a:solidFill>
            <a:srgbClr val="EEE89A"/>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00148C"/>
                </a:solidFill>
              </a:rPr>
              <a:t>Provide information to best of knowledge, even if you don’t have complete information. You can use comments column to provide more context</a:t>
            </a:r>
          </a:p>
        </p:txBody>
      </p:sp>
      <p:sp>
        <p:nvSpPr>
          <p:cNvPr id="7" name="Textfeld 1">
            <a:extLst>
              <a:ext uri="{FF2B5EF4-FFF2-40B4-BE49-F238E27FC236}">
                <a16:creationId xmlns:a16="http://schemas.microsoft.com/office/drawing/2014/main" id="{A4029C3E-B733-42A3-A7D9-8D9CC40D7436}"/>
              </a:ext>
            </a:extLst>
          </p:cNvPr>
          <p:cNvSpPr txBox="1"/>
          <p:nvPr>
            <p:custDataLst>
              <p:tags r:id="rId3"/>
            </p:custDataLst>
          </p:nvPr>
        </p:nvSpPr>
        <p:spPr>
          <a:xfrm>
            <a:off x="3968816" y="4067292"/>
            <a:ext cx="2743200" cy="406265"/>
          </a:xfrm>
          <a:prstGeom prst="rect">
            <a:avLst/>
          </a:prstGeom>
          <a:pattFill>
            <a:fgClr>
              <a:srgbClr val="40FEFE"/>
            </a:fgClr>
            <a:bgClr>
              <a:srgbClr val="40FEFE"/>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chorCtr="0">
            <a:spAutoFit/>
          </a:bodyPr>
          <a:lstStyle/>
          <a:p>
            <a:pPr>
              <a:lnSpc>
                <a:spcPct val="90000"/>
              </a:lnSpc>
              <a:spcAft>
                <a:spcPts val="600"/>
              </a:spcAft>
            </a:pPr>
            <a:r>
              <a:rPr lang="en-US" sz="1200" b="1" dirty="0">
                <a:latin typeface="Arial" panose="020B0604020202020204" pitchFamily="34" charset="0"/>
                <a:sym typeface="Trebuchet MS" panose="020B0603020202020204" pitchFamily="34" charset="0"/>
              </a:rPr>
              <a:t>Please provide inputs similar to the example</a:t>
            </a:r>
          </a:p>
        </p:txBody>
      </p:sp>
    </p:spTree>
    <p:extLst>
      <p:ext uri="{BB962C8B-B14F-4D97-AF65-F5344CB8AC3E}">
        <p14:creationId xmlns:p14="http://schemas.microsoft.com/office/powerpoint/2010/main" val="4275182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E58E2-4193-4CA7-9A79-EBB3831C905A}"/>
              </a:ext>
            </a:extLst>
          </p:cNvPr>
          <p:cNvGraphicFramePr>
            <a:graphicFrameLocks noChangeAspect="1"/>
          </p:cNvGraphicFramePr>
          <p:nvPr>
            <p:custDataLst>
              <p:tags r:id="rId2"/>
            </p:custDataLst>
            <p:extLst>
              <p:ext uri="{D42A27DB-BD31-4B8C-83A1-F6EECF244321}">
                <p14:modId xmlns:p14="http://schemas.microsoft.com/office/powerpoint/2010/main" val="2550643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04" name="think-cell Slide" r:id="rId4" imgW="254" imgH="254" progId="TCLayout.ActiveDocument.1">
                  <p:embed/>
                </p:oleObj>
              </mc:Choice>
              <mc:Fallback>
                <p:oleObj name="think-cell Slide" r:id="rId4" imgW="254" imgH="254" progId="TCLayout.ActiveDocument.1">
                  <p:embed/>
                  <p:pic>
                    <p:nvPicPr>
                      <p:cNvPr id="4" name="Object 3" hidden="1">
                        <a:extLst>
                          <a:ext uri="{FF2B5EF4-FFF2-40B4-BE49-F238E27FC236}">
                            <a16:creationId xmlns:a16="http://schemas.microsoft.com/office/drawing/2014/main" id="{A52E58E2-4193-4CA7-9A79-EBB3831C90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8E4DC72-534C-4069-B28A-7ACDF90D5D55}"/>
              </a:ext>
            </a:extLst>
          </p:cNvPr>
          <p:cNvSpPr>
            <a:spLocks noGrp="1"/>
          </p:cNvSpPr>
          <p:nvPr>
            <p:ph type="title"/>
          </p:nvPr>
        </p:nvSpPr>
        <p:spPr/>
        <p:txBody>
          <a:bodyPr vert="horz"/>
          <a:lstStyle/>
          <a:p>
            <a:r>
              <a:rPr lang="en-US" dirty="0"/>
              <a:t>Ongoing data initiatives | Team Composition (II/II)</a:t>
            </a:r>
          </a:p>
        </p:txBody>
      </p:sp>
      <p:graphicFrame>
        <p:nvGraphicFramePr>
          <p:cNvPr id="9" name="Table 4">
            <a:extLst>
              <a:ext uri="{FF2B5EF4-FFF2-40B4-BE49-F238E27FC236}">
                <a16:creationId xmlns:a16="http://schemas.microsoft.com/office/drawing/2014/main" id="{FD9115C3-C1CA-4DDD-A131-D89A0C4B2F1A}"/>
              </a:ext>
            </a:extLst>
          </p:cNvPr>
          <p:cNvGraphicFramePr>
            <a:graphicFrameLocks noGrp="1"/>
          </p:cNvGraphicFramePr>
          <p:nvPr>
            <p:extLst>
              <p:ext uri="{D42A27DB-BD31-4B8C-83A1-F6EECF244321}">
                <p14:modId xmlns:p14="http://schemas.microsoft.com/office/powerpoint/2010/main" val="814805390"/>
              </p:ext>
            </p:extLst>
          </p:nvPr>
        </p:nvGraphicFramePr>
        <p:xfrm>
          <a:off x="429658" y="1134914"/>
          <a:ext cx="11455415" cy="3337037"/>
        </p:xfrm>
        <a:graphic>
          <a:graphicData uri="http://schemas.openxmlformats.org/drawingml/2006/table">
            <a:tbl>
              <a:tblPr firstRow="1">
                <a:tableStyleId>{2D5ABB26-0587-4C30-8999-92F81FD0307C}</a:tableStyleId>
              </a:tblPr>
              <a:tblGrid>
                <a:gridCol w="1649256">
                  <a:extLst>
                    <a:ext uri="{9D8B030D-6E8A-4147-A177-3AD203B41FA5}">
                      <a16:colId xmlns:a16="http://schemas.microsoft.com/office/drawing/2014/main" val="2785688124"/>
                    </a:ext>
                  </a:extLst>
                </a:gridCol>
                <a:gridCol w="2399519">
                  <a:extLst>
                    <a:ext uri="{9D8B030D-6E8A-4147-A177-3AD203B41FA5}">
                      <a16:colId xmlns:a16="http://schemas.microsoft.com/office/drawing/2014/main" val="1657483769"/>
                    </a:ext>
                  </a:extLst>
                </a:gridCol>
                <a:gridCol w="1645920">
                  <a:extLst>
                    <a:ext uri="{9D8B030D-6E8A-4147-A177-3AD203B41FA5}">
                      <a16:colId xmlns:a16="http://schemas.microsoft.com/office/drawing/2014/main" val="474191897"/>
                    </a:ext>
                  </a:extLst>
                </a:gridCol>
                <a:gridCol w="1645920">
                  <a:extLst>
                    <a:ext uri="{9D8B030D-6E8A-4147-A177-3AD203B41FA5}">
                      <a16:colId xmlns:a16="http://schemas.microsoft.com/office/drawing/2014/main" val="205813688"/>
                    </a:ext>
                  </a:extLst>
                </a:gridCol>
                <a:gridCol w="1645920">
                  <a:extLst>
                    <a:ext uri="{9D8B030D-6E8A-4147-A177-3AD203B41FA5}">
                      <a16:colId xmlns:a16="http://schemas.microsoft.com/office/drawing/2014/main" val="1559628286"/>
                    </a:ext>
                  </a:extLst>
                </a:gridCol>
                <a:gridCol w="2468880">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Components </a:t>
                      </a:r>
                    </a:p>
                  </a:txBody>
                  <a:tcPr marL="0" marR="72000" marT="73152" marB="73152" anchor="b">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composition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Size</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Supporting Vendors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owner &amp; PM</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Comments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336035961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8594170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endParaRPr lang="en-US" sz="14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763606166"/>
                  </a:ext>
                </a:extLst>
              </a:tr>
            </a:tbl>
          </a:graphicData>
        </a:graphic>
      </p:graphicFrame>
      <p:sp>
        <p:nvSpPr>
          <p:cNvPr id="10" name="TextBox 9">
            <a:extLst>
              <a:ext uri="{FF2B5EF4-FFF2-40B4-BE49-F238E27FC236}">
                <a16:creationId xmlns:a16="http://schemas.microsoft.com/office/drawing/2014/main" id="{130484EF-C69C-487E-A434-E4E3893D25B3}"/>
              </a:ext>
            </a:extLst>
          </p:cNvPr>
          <p:cNvSpPr txBox="1"/>
          <p:nvPr/>
        </p:nvSpPr>
        <p:spPr>
          <a:xfrm>
            <a:off x="0" y="6470202"/>
            <a:ext cx="12192000" cy="387798"/>
          </a:xfrm>
          <a:prstGeom prst="rect">
            <a:avLst/>
          </a:prstGeom>
          <a:solidFill>
            <a:srgbClr val="EEE89A"/>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00148C"/>
                </a:solidFill>
              </a:rPr>
              <a:t>Provide information to best of knowledge, even if you don’t have complete information. You can use comments column to provide more context</a:t>
            </a:r>
          </a:p>
        </p:txBody>
      </p:sp>
    </p:spTree>
    <p:extLst>
      <p:ext uri="{BB962C8B-B14F-4D97-AF65-F5344CB8AC3E}">
        <p14:creationId xmlns:p14="http://schemas.microsoft.com/office/powerpoint/2010/main" val="341565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2279-C78D-3640-9BAA-D3802BCC7510}"/>
              </a:ext>
            </a:extLst>
          </p:cNvPr>
          <p:cNvSpPr>
            <a:spLocks noGrp="1"/>
          </p:cNvSpPr>
          <p:nvPr>
            <p:ph type="title"/>
          </p:nvPr>
        </p:nvSpPr>
        <p:spPr/>
        <p:txBody>
          <a:bodyPr/>
          <a:lstStyle/>
          <a:p>
            <a:r>
              <a:rPr lang="en-US" dirty="0"/>
              <a:t>List of known on-going data initiatives</a:t>
            </a:r>
          </a:p>
        </p:txBody>
      </p:sp>
      <p:graphicFrame>
        <p:nvGraphicFramePr>
          <p:cNvPr id="3" name="Table 3">
            <a:extLst>
              <a:ext uri="{FF2B5EF4-FFF2-40B4-BE49-F238E27FC236}">
                <a16:creationId xmlns:a16="http://schemas.microsoft.com/office/drawing/2014/main" id="{3C9803DE-AD21-BA49-867A-1EA8D24E54F4}"/>
              </a:ext>
            </a:extLst>
          </p:cNvPr>
          <p:cNvGraphicFramePr>
            <a:graphicFrameLocks noGrp="1"/>
          </p:cNvGraphicFramePr>
          <p:nvPr>
            <p:extLst>
              <p:ext uri="{D42A27DB-BD31-4B8C-83A1-F6EECF244321}">
                <p14:modId xmlns:p14="http://schemas.microsoft.com/office/powerpoint/2010/main" val="513438371"/>
              </p:ext>
            </p:extLst>
          </p:nvPr>
        </p:nvGraphicFramePr>
        <p:xfrm>
          <a:off x="629400" y="1548384"/>
          <a:ext cx="10933199" cy="3681984"/>
        </p:xfrm>
        <a:graphic>
          <a:graphicData uri="http://schemas.openxmlformats.org/drawingml/2006/table">
            <a:tbl>
              <a:tblPr firstRow="1">
                <a:tableStyleId>{2D5ABB26-0587-4C30-8999-92F81FD0307C}</a:tableStyleId>
              </a:tblPr>
              <a:tblGrid>
                <a:gridCol w="1023788">
                  <a:extLst>
                    <a:ext uri="{9D8B030D-6E8A-4147-A177-3AD203B41FA5}">
                      <a16:colId xmlns:a16="http://schemas.microsoft.com/office/drawing/2014/main" val="3824453898"/>
                    </a:ext>
                  </a:extLst>
                </a:gridCol>
                <a:gridCol w="3303137">
                  <a:extLst>
                    <a:ext uri="{9D8B030D-6E8A-4147-A177-3AD203B41FA5}">
                      <a16:colId xmlns:a16="http://schemas.microsoft.com/office/drawing/2014/main" val="4032872950"/>
                    </a:ext>
                  </a:extLst>
                </a:gridCol>
                <a:gridCol w="3303137">
                  <a:extLst>
                    <a:ext uri="{9D8B030D-6E8A-4147-A177-3AD203B41FA5}">
                      <a16:colId xmlns:a16="http://schemas.microsoft.com/office/drawing/2014/main" val="4028655777"/>
                    </a:ext>
                  </a:extLst>
                </a:gridCol>
                <a:gridCol w="3303137">
                  <a:extLst>
                    <a:ext uri="{9D8B030D-6E8A-4147-A177-3AD203B41FA5}">
                      <a16:colId xmlns:a16="http://schemas.microsoft.com/office/drawing/2014/main" val="2028358627"/>
                    </a:ext>
                  </a:extLst>
                </a:gridCol>
              </a:tblGrid>
              <a:tr h="406649">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Hub initiatives</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Spoke initiatives</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Info provided by</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Relevant Grid Product and owner</a:t>
                      </a:r>
                    </a:p>
                  </a:txBody>
                  <a:tcPr marL="0" marR="72000" marT="73152" marB="73152" anchor="b">
                    <a:lnB w="9525">
                      <a:solidFill>
                        <a:srgbClr val="9A9A9A"/>
                      </a:solidFill>
                      <a:prstDash val="solid"/>
                    </a:lnB>
                  </a:tcPr>
                </a:tc>
                <a:extLst>
                  <a:ext uri="{0D108BD9-81ED-4DB2-BD59-A6C34878D82A}">
                    <a16:rowId xmlns:a16="http://schemas.microsoft.com/office/drawing/2014/main" val="2949532973"/>
                  </a:ext>
                </a:extLst>
              </a:tr>
              <a:tr h="0">
                <a:tc>
                  <a:txBody>
                    <a:bodyPr/>
                    <a:lstStyle/>
                    <a:p>
                      <a:pPr marL="0" indent="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Enterprise information Models</a:t>
                      </a: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Conceptual, Logical, Physical data models</a:t>
                      </a:r>
                    </a:p>
                    <a:p>
                      <a:pPr marL="324000" lvl="1" indent="-216000" algn="l" rtl="0" fontAlgn="auto"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Customer (Core, Product &amp; Services – including EV Make Ready, &amp;AMI)</a:t>
                      </a:r>
                    </a:p>
                    <a:p>
                      <a:pPr marL="324000" lvl="1" indent="-216000" algn="l" rtl="0" fontAlgn="auto"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ET &amp; </a:t>
                      </a:r>
                      <a:r>
                        <a:rPr lang="en-US" sz="1200" b="0" i="0" u="none" dirty="0" err="1">
                          <a:solidFill>
                            <a:srgbClr val="55555A"/>
                          </a:solidFill>
                          <a:latin typeface="Arial" panose="020B0604020202020204" pitchFamily="34" charset="0"/>
                        </a:rPr>
                        <a:t>EBU</a:t>
                      </a:r>
                      <a:endParaRPr lang="en-US" sz="1200" b="0" i="0" u="none" dirty="0">
                        <a:solidFill>
                          <a:srgbClr val="55555A"/>
                        </a:solidFill>
                        <a:latin typeface="Arial" panose="020B0604020202020204" pitchFamily="34" charset="0"/>
                      </a:endParaRPr>
                    </a:p>
                    <a:p>
                      <a:pPr marL="324000" lvl="1" indent="-216000" algn="l" rtl="0" fontAlgn="auto"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UK Land &amp; Property Management (Conceptual only so far)</a:t>
                      </a:r>
                    </a:p>
                    <a:p>
                      <a:pPr marL="324000" lvl="1" indent="-216000" algn="l" rtl="0" fontAlgn="auto"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Finance (Conceptual only so far)</a:t>
                      </a: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effectLst/>
                          <a:latin typeface="Arial" panose="020B0604020202020204" pitchFamily="34" charset="0"/>
                        </a:rPr>
                        <a:t>Maria E. </a:t>
                      </a:r>
                      <a:r>
                        <a:rPr lang="en-US" sz="1200" b="0" i="0" u="none" kern="1200" dirty="0" err="1">
                          <a:solidFill>
                            <a:srgbClr val="55555A"/>
                          </a:solidFill>
                          <a:effectLst/>
                          <a:latin typeface="Arial" panose="020B0604020202020204" pitchFamily="34" charset="0"/>
                        </a:rPr>
                        <a:t>Saiz</a:t>
                      </a:r>
                      <a:endParaRPr lang="en-US" sz="1200" b="0" i="0" u="none" kern="1200" dirty="0">
                        <a:solidFill>
                          <a:srgbClr val="55555A"/>
                        </a:solidFill>
                        <a:effectLst/>
                        <a:latin typeface="Arial" panose="020B0604020202020204" pitchFamily="34" charset="0"/>
                      </a:endParaRPr>
                    </a:p>
                    <a:p>
                      <a:pPr marL="457200" lvl="1" indent="0">
                        <a:lnSpc>
                          <a:spcPct val="100000"/>
                        </a:lnSpc>
                        <a:spcBef>
                          <a:spcPts val="0"/>
                        </a:spcBef>
                        <a:spcAft>
                          <a:spcPts val="0"/>
                        </a:spcAft>
                        <a:buFont typeface="Arial" panose="020B0604020202020204" pitchFamily="34" charset="0"/>
                        <a:buNone/>
                      </a:pPr>
                      <a:endParaRPr lang="en-US" sz="1200" b="0" i="0" u="none" dirty="0">
                        <a:solidFill>
                          <a:schemeClr val="tx1"/>
                        </a:solidFill>
                        <a:latin typeface="Trebuchet MS" panose="020B0603020202020204" pitchFamily="34" charset="0"/>
                      </a:endParaRP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0" indent="0">
                        <a:buFont typeface="Arial" panose="020B0604020202020204" pitchFamily="34" charset="0"/>
                        <a:buNone/>
                      </a:pPr>
                      <a:endParaRPr lang="en-US" sz="1200" b="0" i="0" u="none" dirty="0">
                        <a:solidFill>
                          <a:schemeClr val="tx1"/>
                        </a:solidFill>
                        <a:latin typeface="Trebuchet MS" panose="020B0603020202020204" pitchFamily="34" charset="0"/>
                      </a:endParaRP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966422262"/>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Not sure what goes here</a:t>
                      </a: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GridDataAsset</a:t>
                      </a:r>
                      <a:r>
                        <a:rPr lang="en-US" sz="1200" b="0" i="0" u="none" dirty="0">
                          <a:solidFill>
                            <a:srgbClr val="55555A"/>
                          </a:solidFill>
                          <a:latin typeface="Arial" panose="020B0604020202020204" pitchFamily="34" charset="0"/>
                        </a:rPr>
                        <a:t> – ET &amp; EBU Transmission (both), Distribution (EBU</a:t>
                      </a:r>
                    </a:p>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effectLst/>
                          <a:latin typeface="Arial" panose="020B0604020202020204" pitchFamily="34" charset="0"/>
                        </a:rPr>
                        <a:t>Maria E. </a:t>
                      </a:r>
                      <a:r>
                        <a:rPr lang="en-US" sz="1200" b="0" i="0" u="none" kern="1200" dirty="0" err="1">
                          <a:solidFill>
                            <a:srgbClr val="55555A"/>
                          </a:solidFill>
                          <a:effectLst/>
                          <a:latin typeface="Arial" panose="020B0604020202020204" pitchFamily="34" charset="0"/>
                        </a:rPr>
                        <a:t>Saiz</a:t>
                      </a: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kern="1200" dirty="0">
                        <a:solidFill>
                          <a:schemeClr val="tx1"/>
                        </a:solidFill>
                        <a:effectLst/>
                        <a:latin typeface="Trebuchet MS" panose="020B0603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962601786"/>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kern="1200" dirty="0">
                        <a:solidFill>
                          <a:schemeClr val="tx1"/>
                        </a:solidFill>
                        <a:effectLst/>
                        <a:latin typeface="Trebuchet MS" panose="020B0603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3103292394"/>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kern="1200" dirty="0">
                        <a:solidFill>
                          <a:schemeClr val="tx1"/>
                        </a:solidFill>
                        <a:effectLst/>
                        <a:latin typeface="Trebuchet MS" panose="020B0603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543571800"/>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kern="1200" dirty="0">
                        <a:solidFill>
                          <a:schemeClr val="tx1"/>
                        </a:solidFill>
                        <a:effectLst/>
                        <a:latin typeface="Trebuchet MS" panose="020B0603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tcPr>
                </a:tc>
                <a:extLst>
                  <a:ext uri="{0D108BD9-81ED-4DB2-BD59-A6C34878D82A}">
                    <a16:rowId xmlns:a16="http://schemas.microsoft.com/office/drawing/2014/main" val="819182625"/>
                  </a:ext>
                </a:extLst>
              </a:tr>
            </a:tbl>
          </a:graphicData>
        </a:graphic>
      </p:graphicFrame>
      <p:sp>
        <p:nvSpPr>
          <p:cNvPr id="5" name="Textfeld 1">
            <a:extLst>
              <a:ext uri="{FF2B5EF4-FFF2-40B4-BE49-F238E27FC236}">
                <a16:creationId xmlns:a16="http://schemas.microsoft.com/office/drawing/2014/main" id="{70CF9DDA-DD54-4A91-A88A-3CD41E0363A6}"/>
              </a:ext>
            </a:extLst>
          </p:cNvPr>
          <p:cNvSpPr txBox="1"/>
          <p:nvPr>
            <p:custDataLst>
              <p:tags r:id="rId1"/>
            </p:custDataLst>
          </p:nvPr>
        </p:nvSpPr>
        <p:spPr>
          <a:xfrm>
            <a:off x="5584752" y="4233888"/>
            <a:ext cx="2743200" cy="240066"/>
          </a:xfrm>
          <a:prstGeom prst="rect">
            <a:avLst/>
          </a:prstGeom>
          <a:pattFill>
            <a:fgClr>
              <a:srgbClr val="40FEFE"/>
            </a:fgClr>
            <a:bgClr>
              <a:srgbClr val="40FEFE"/>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chorCtr="0">
            <a:spAutoFit/>
          </a:bodyPr>
          <a:lstStyle/>
          <a:p>
            <a:pPr>
              <a:lnSpc>
                <a:spcPct val="90000"/>
              </a:lnSpc>
              <a:spcAft>
                <a:spcPts val="600"/>
              </a:spcAft>
            </a:pPr>
            <a:r>
              <a:rPr lang="en-US" sz="1200" b="1" dirty="0">
                <a:latin typeface="Arial" panose="020B0604020202020204" pitchFamily="34" charset="0"/>
                <a:sym typeface="Trebuchet MS" panose="020B0603020202020204" pitchFamily="34" charset="0"/>
              </a:rPr>
              <a:t>Please provide inputs here</a:t>
            </a:r>
          </a:p>
        </p:txBody>
      </p:sp>
    </p:spTree>
    <p:extLst>
      <p:ext uri="{BB962C8B-B14F-4D97-AF65-F5344CB8AC3E}">
        <p14:creationId xmlns:p14="http://schemas.microsoft.com/office/powerpoint/2010/main" val="2078719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DRAFT" val="0"/>
  <p:tag name="EE4P_LANGUAGE_ID" val="1033"/>
  <p:tag name="EE4P_MASTERWIZARD_MARGINS" val="0"/>
  <p:tag name="EE4P_STYLE_NAME" val="National Grid 16:9"/>
  <p:tag name="THINKCELLPRESENTATIONDONOTDELETE" val="&lt;?xml version=&quot;1.0&quot; encoding=&quot;UTF-16&quot; standalone=&quot;yes&quot;?&gt;&lt;root reqver=&quot;27037&quot;&gt;&lt;version val=&quot;3265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EE4P_STYLE_ID" val="1n7uOElc"/>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W13HglNRvLZyTiFbaZqjq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890</Words>
  <Application>Microsoft Office PowerPoint</Application>
  <PresentationFormat>Widescreen</PresentationFormat>
  <Paragraphs>150</Paragraphs>
  <Slides>11</Slides>
  <Notes>2</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ariant>
        <vt:lpstr>Custom Shows</vt:lpstr>
      </vt:variant>
      <vt:variant>
        <vt:i4>1</vt:i4>
      </vt:variant>
    </vt:vector>
  </HeadingPairs>
  <TitlesOfParts>
    <vt:vector size="18" baseType="lpstr">
      <vt:lpstr>Arial</vt:lpstr>
      <vt:lpstr>Calibri</vt:lpstr>
      <vt:lpstr>Century Gothic</vt:lpstr>
      <vt:lpstr>Trebuchet MS</vt:lpstr>
      <vt:lpstr>1_NationalGrid Grid 16:9</vt:lpstr>
      <vt:lpstr>think-cell Slide</vt:lpstr>
      <vt:lpstr>National Grid: GridStack</vt:lpstr>
      <vt:lpstr>Responses were received from the following</vt:lpstr>
      <vt:lpstr>About the template</vt:lpstr>
      <vt:lpstr>Ongoing data initiatives | Project description and Status (I/II)</vt:lpstr>
      <vt:lpstr>Ongoing data initiatives | Project description and Status (II/III)</vt:lpstr>
      <vt:lpstr>Ongoing data initiatives | Project description and Status (III/III)</vt:lpstr>
      <vt:lpstr>Ongoing data initiatives | Team Composition (I/II)</vt:lpstr>
      <vt:lpstr>Ongoing data initiatives | Team Composition (II/II)</vt:lpstr>
      <vt:lpstr>List of known on-going data initiatives</vt:lpstr>
      <vt:lpstr>List of known planned data initiatives not currently being executed</vt:lpstr>
      <vt:lpstr>List of known planned data initiatives not currently being executed</vt:lpstr>
      <vt:lpstr>Format Guide Workshop</vt:lpstr>
    </vt:vector>
  </TitlesOfParts>
  <Manager/>
  <Company>The Boston Consulting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The Boston Consulting Group</dc:creator>
  <cp:keywords/>
  <dc:description/>
  <cp:lastModifiedBy>Ajwaliya, Nishit</cp:lastModifiedBy>
  <cp:revision>1021</cp:revision>
  <cp:lastPrinted>1999-12-31T22:00:00Z</cp:lastPrinted>
  <dcterms:created xsi:type="dcterms:W3CDTF">2021-05-18T12:59:38Z</dcterms:created>
  <dcterms:modified xsi:type="dcterms:W3CDTF">2022-01-27T00:42:50Z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2022-01-24T16:14:05Z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b4faed65-9da5-4184-80dd-4ae823c7cdd9</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