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488" r:id="rId5"/>
    <p:sldId id="551" r:id="rId6"/>
    <p:sldId id="553" r:id="rId7"/>
    <p:sldId id="560" r:id="rId8"/>
    <p:sldId id="559" r:id="rId9"/>
    <p:sldId id="561" r:id="rId10"/>
    <p:sldId id="563" r:id="rId11"/>
    <p:sldId id="562" r:id="rId12"/>
    <p:sldId id="555" r:id="rId13"/>
    <p:sldId id="556" r:id="rId14"/>
    <p:sldId id="557" r:id="rId15"/>
    <p:sldId id="5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EFFC-98DA-482F-8DC8-CFCEBB20759D}" v="2" dt="2022-03-06T12:33:57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2FE3-65DB-40CD-BF6F-00B3D77C8D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DEED-28AB-4049-892E-159A31554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8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DEED-28AB-4049-892E-159A315547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2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DEED-28AB-4049-892E-159A315547F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5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DEED-28AB-4049-892E-159A315547F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DEED-28AB-4049-892E-159A315547F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3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DEED-28AB-4049-892E-159A315547F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45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547534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030423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5427326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55446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3998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1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79134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82446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50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31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0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275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3561560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5" name="Round Diagonal Corner Rectangle 4">
            <a:extLst>
              <a:ext uri="{FF2B5EF4-FFF2-40B4-BE49-F238E27FC236}">
                <a16:creationId xmlns:a16="http://schemas.microsoft.com/office/drawing/2014/main" id="{37609B83-716F-4C19-B524-DF1CE466DE04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44AFBBA-7610-4A43-B583-B8E6F6343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80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1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400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7114023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210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930702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8928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98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12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8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48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7510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 dirty="0"/>
              <a:t>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763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97C5612-773A-4623-A669-371D587677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2527" b="12527"/>
          <a:stretch>
            <a:fillRect/>
          </a:stretch>
        </p:blipFill>
        <p:spPr bwMode="gray"/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Data OKR’s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D606F69-44F1-45F4-B0E8-B3ECBFA14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1" y="3467401"/>
            <a:ext cx="5378452" cy="328295"/>
          </a:xfrm>
        </p:spPr>
        <p:txBody>
          <a:bodyPr/>
          <a:lstStyle/>
          <a:p>
            <a:pPr lvl="1"/>
            <a:r>
              <a:rPr lang="en-GB" dirty="0"/>
              <a:t>February 2022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C26AD04-86E8-4E65-807A-EB76AA948A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6249" t="11863" r="5214" b="21728"/>
          <a:stretch/>
        </p:blipFill>
        <p:spPr>
          <a:xfrm>
            <a:off x="5188815" y="1"/>
            <a:ext cx="6613725" cy="330686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74D009E-799C-46F9-B333-4F0CC5CC18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6042" t="696" r="11686" b="20866"/>
          <a:stretch/>
        </p:blipFill>
        <p:spPr>
          <a:xfrm>
            <a:off x="6461380" y="2468831"/>
            <a:ext cx="1920000" cy="1920000"/>
          </a:xfrm>
        </p:spPr>
      </p:pic>
    </p:spTree>
    <p:extLst>
      <p:ext uri="{BB962C8B-B14F-4D97-AF65-F5344CB8AC3E}">
        <p14:creationId xmlns:p14="http://schemas.microsoft.com/office/powerpoint/2010/main" val="34098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20217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3: 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Deviations from reference architecture are managed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6/8 of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architecture demonstrating a indicative 3 Year plan aligned with Business aspirations and demonstrating interim stages and covering the Technical reference models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5 Guardrails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new data domain standards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defined reference architecture agreed and acknowledged by 4/8 of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 3 Guardrails data capabilities by end of Year 2022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GB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atleast</a:t>
                      </a: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new data domain standards by end of year 2022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9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37079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Principle – Data initiatives lead with Value and Outcomes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Objective 4: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 All data initiatives are linked back to business outcomes via strategy /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Digitial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product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4 Business units in delivering Data architecture, strategy and governance initiatives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council is established and participated by 5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 engagement in 50% of the M&amp;A initiatives with ownership of domain integrations and demonstrating cost savings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MVP delivery of 6 products a Year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Participate in Data maturity assessment and craft plans to improve Data maturity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2 Business units in delivering Data architecture, strategy and governance initiatives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council is established and participated by 5 Business units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 engagement in 50% of the M&amp;A initiatives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MVP delivery of 3 products a Year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9873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–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Comply with ways of working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Objective 5: Trainings, PDP’s, promoting NG visibility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trainings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Nominated as a speaker 2 times in industry conferences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 cost savings in owning the in-sourcing tasks reducing reliance on external vendors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850CF-CA2F-42E1-BD00-E0B30FB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72285"/>
            <a:ext cx="7392827" cy="574516"/>
          </a:xfrm>
        </p:spPr>
        <p:txBody>
          <a:bodyPr/>
          <a:lstStyle/>
          <a:p>
            <a:r>
              <a:rPr lang="en-GB" dirty="0"/>
              <a:t>Data OKR’s – Objective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6CEFC-4B3A-4EE0-B109-F753D32C6D0E}"/>
              </a:ext>
            </a:extLst>
          </p:cNvPr>
          <p:cNvSpPr/>
          <p:nvPr/>
        </p:nvSpPr>
        <p:spPr bwMode="auto">
          <a:xfrm>
            <a:off x="2452417" y="630764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There is a </a:t>
            </a:r>
            <a:r>
              <a:rPr lang="en-GB" sz="1000" b="1" dirty="0">
                <a:solidFill>
                  <a:schemeClr val="bg1"/>
                </a:solidFill>
                <a:cs typeface="Arial"/>
              </a:rPr>
              <a:t>common approach </a:t>
            </a:r>
            <a:r>
              <a:rPr lang="en-GB" sz="1000" dirty="0">
                <a:solidFill>
                  <a:schemeClr val="bg1"/>
                </a:solidFill>
                <a:cs typeface="Arial"/>
              </a:rPr>
              <a:t>to conducting data activities</a:t>
            </a:r>
            <a:endParaRPr lang="en-GB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43942-DD59-45DA-8491-73C25738E6E9}"/>
              </a:ext>
            </a:extLst>
          </p:cNvPr>
          <p:cNvSpPr/>
          <p:nvPr/>
        </p:nvSpPr>
        <p:spPr bwMode="auto">
          <a:xfrm>
            <a:off x="5869331" y="610240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Data is managed as </a:t>
            </a:r>
            <a:r>
              <a:rPr lang="en-GB" sz="1000" b="1" dirty="0">
                <a:solidFill>
                  <a:schemeClr val="bg1"/>
                </a:solidFill>
                <a:cs typeface="Arial"/>
              </a:rPr>
              <a:t>an Asset</a:t>
            </a:r>
            <a:endParaRPr lang="en-GB" sz="1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082ED-4342-4623-9610-1F89A53D9B8D}"/>
              </a:ext>
            </a:extLst>
          </p:cNvPr>
          <p:cNvCxnSpPr/>
          <p:nvPr/>
        </p:nvCxnSpPr>
        <p:spPr bwMode="auto">
          <a:xfrm>
            <a:off x="1170505" y="575702"/>
            <a:ext cx="0" cy="481965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7D2CE-1FB5-4F5B-8B6E-9D772D75885C}"/>
              </a:ext>
            </a:extLst>
          </p:cNvPr>
          <p:cNvCxnSpPr/>
          <p:nvPr/>
        </p:nvCxnSpPr>
        <p:spPr bwMode="auto">
          <a:xfrm>
            <a:off x="338060" y="3031490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9C71A-365C-4113-809E-6AADB8B7877E}"/>
              </a:ext>
            </a:extLst>
          </p:cNvPr>
          <p:cNvSpPr txBox="1"/>
          <p:nvPr/>
        </p:nvSpPr>
        <p:spPr bwMode="auto">
          <a:xfrm>
            <a:off x="-28675" y="793381"/>
            <a:ext cx="1202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Team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487FB-2CD9-4042-91FA-873910402B71}"/>
              </a:ext>
            </a:extLst>
          </p:cNvPr>
          <p:cNvSpPr txBox="1"/>
          <p:nvPr/>
        </p:nvSpPr>
        <p:spPr bwMode="auto">
          <a:xfrm>
            <a:off x="141635" y="3325442"/>
            <a:ext cx="944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Key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9B03-C797-4D21-A620-B2F7187D512F}"/>
              </a:ext>
            </a:extLst>
          </p:cNvPr>
          <p:cNvSpPr txBox="1"/>
          <p:nvPr/>
        </p:nvSpPr>
        <p:spPr bwMode="auto">
          <a:xfrm>
            <a:off x="110282" y="1810109"/>
            <a:ext cx="1213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Individual 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FFE9A0-C57D-4078-95D5-897994057EF2}"/>
              </a:ext>
            </a:extLst>
          </p:cNvPr>
          <p:cNvSpPr/>
          <p:nvPr/>
        </p:nvSpPr>
        <p:spPr bwMode="auto">
          <a:xfrm>
            <a:off x="1272098" y="1803138"/>
            <a:ext cx="1208090" cy="1117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Consistency of approach and time saved delivered by business units using standardised DG artifacts (Ken)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6A3A-02F6-4144-9CB2-3CBA545EAA17}"/>
              </a:ext>
            </a:extLst>
          </p:cNvPr>
          <p:cNvSpPr/>
          <p:nvPr/>
        </p:nvSpPr>
        <p:spPr bwMode="auto">
          <a:xfrm>
            <a:off x="2582631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Common modelling patterns are used across the Enterprise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5C06-A32F-4D5E-BBFE-2EFB5F97F717}"/>
              </a:ext>
            </a:extLst>
          </p:cNvPr>
          <p:cNvSpPr/>
          <p:nvPr/>
        </p:nvSpPr>
        <p:spPr bwMode="auto">
          <a:xfrm>
            <a:off x="1289262" y="3100755"/>
            <a:ext cx="1178072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X% of business units are capturing data definitions using standard methods (Ken)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Z% of business units have adopted the DM BMS (Ken)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53E3F-8318-46C7-9B6F-989DE8A567C0}"/>
              </a:ext>
            </a:extLst>
          </p:cNvPr>
          <p:cNvSpPr/>
          <p:nvPr/>
        </p:nvSpPr>
        <p:spPr bwMode="auto">
          <a:xfrm>
            <a:off x="2598522" y="3073541"/>
            <a:ext cx="1178072" cy="2889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Y% of business units have logical data models in place (Krishna)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X% Business u</a:t>
            </a:r>
            <a:r>
              <a:rPr lang="en-GB" sz="800" dirty="0">
                <a:cs typeface="Arial"/>
              </a:rPr>
              <a:t>nits signoff the data models and own changes to models ( Krishna)</a:t>
            </a:r>
            <a:endParaRPr lang="en-GB" sz="800" dirty="0">
              <a:latin typeface="+mn-lt"/>
              <a:cs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3F6E40-4060-45E4-8EEF-7B009D6A930C}"/>
              </a:ext>
            </a:extLst>
          </p:cNvPr>
          <p:cNvSpPr/>
          <p:nvPr/>
        </p:nvSpPr>
        <p:spPr bwMode="auto">
          <a:xfrm>
            <a:off x="3868795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Data decisions are made in a collaborative manner 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(All)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381269-C60D-4727-A403-6B3D7D12E677}"/>
              </a:ext>
            </a:extLst>
          </p:cNvPr>
          <p:cNvSpPr/>
          <p:nvPr/>
        </p:nvSpPr>
        <p:spPr bwMode="auto">
          <a:xfrm>
            <a:off x="9280075" y="586895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Data initiatives lead with </a:t>
            </a:r>
            <a:r>
              <a:rPr lang="en-GB" sz="1000" b="1" dirty="0">
                <a:solidFill>
                  <a:schemeClr val="bg1"/>
                </a:solidFill>
                <a:latin typeface="+mn-lt"/>
                <a:cs typeface="Arial"/>
              </a:rPr>
              <a:t>Value and Outcomes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A81A0D-E762-4821-831C-2A75F13B6ADB}"/>
              </a:ext>
            </a:extLst>
          </p:cNvPr>
          <p:cNvSpPr/>
          <p:nvPr/>
        </p:nvSpPr>
        <p:spPr bwMode="auto">
          <a:xfrm>
            <a:off x="5312149" y="181010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The level of organisational data risk is understood and managed (Ken)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E095C7-5123-4AA3-8F59-77A14CBBF643}"/>
              </a:ext>
            </a:extLst>
          </p:cNvPr>
          <p:cNvSpPr/>
          <p:nvPr/>
        </p:nvSpPr>
        <p:spPr bwMode="auto">
          <a:xfrm>
            <a:off x="6637226" y="181010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There is a strategy in place based on business outcomes (Andrew)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E4BD54-884F-4A5A-86A4-E1999FEA7295}"/>
              </a:ext>
            </a:extLst>
          </p:cNvPr>
          <p:cNvSpPr/>
          <p:nvPr/>
        </p:nvSpPr>
        <p:spPr bwMode="auto">
          <a:xfrm>
            <a:off x="8144110" y="1802349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Deviations from reference architecture are managed 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(Krishna)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EFCBDB-6A3D-441C-8F2B-A417DB73BB90}"/>
              </a:ext>
            </a:extLst>
          </p:cNvPr>
          <p:cNvSpPr/>
          <p:nvPr/>
        </p:nvSpPr>
        <p:spPr bwMode="auto">
          <a:xfrm>
            <a:off x="9505048" y="1790401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Insight is driven by the Advanced Analytics lab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(Krishna)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B7F1BE-59E5-498B-8533-95389D700BA2}"/>
              </a:ext>
            </a:extLst>
          </p:cNvPr>
          <p:cNvSpPr/>
          <p:nvPr/>
        </p:nvSpPr>
        <p:spPr bwMode="auto">
          <a:xfrm>
            <a:off x="10873628" y="180234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All data initiatives are linked back to business outcomes</a:t>
            </a:r>
          </a:p>
          <a:p>
            <a:pPr algn="ctr">
              <a:spcAft>
                <a:spcPts val="450"/>
              </a:spcAft>
            </a:pPr>
            <a:r>
              <a:rPr lang="en-GB" sz="800" dirty="0">
                <a:solidFill>
                  <a:schemeClr val="bg1"/>
                </a:solidFill>
                <a:cs typeface="Arial"/>
              </a:rPr>
              <a:t>(All)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7E81B-4421-4064-8164-768CBFB52916}"/>
              </a:ext>
            </a:extLst>
          </p:cNvPr>
          <p:cNvCxnSpPr/>
          <p:nvPr/>
        </p:nvCxnSpPr>
        <p:spPr bwMode="auto">
          <a:xfrm>
            <a:off x="344263" y="1522044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EFCDFD-B27A-4E47-816A-14D3E1475E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65820" y="630764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E596C-18EF-44D4-9097-CF7E0ACB3B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0145" y="628872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63CF98-A4DC-4A1F-9FDC-E20CE70FA4F2}"/>
              </a:ext>
            </a:extLst>
          </p:cNvPr>
          <p:cNvSpPr/>
          <p:nvPr/>
        </p:nvSpPr>
        <p:spPr bwMode="auto">
          <a:xfrm>
            <a:off x="3886939" y="3073541"/>
            <a:ext cx="1178072" cy="2889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latin typeface="+mn-lt"/>
                <a:cs typeface="Arial"/>
              </a:rPr>
              <a:t>Y% of engagement at EADSC (Ken)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X% of engagement at architecture review board (Krishna)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cs typeface="Arial"/>
              </a:rPr>
              <a:t>Z% of the projects aligning with strategic decisions within NG ( Krishna)</a:t>
            </a:r>
            <a:endParaRPr lang="en-GB" sz="800" dirty="0">
              <a:latin typeface="+mn-lt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3BC77-3F16-49F3-9865-625633D38CCE}"/>
              </a:ext>
            </a:extLst>
          </p:cNvPr>
          <p:cNvSpPr/>
          <p:nvPr/>
        </p:nvSpPr>
        <p:spPr bwMode="auto">
          <a:xfrm>
            <a:off x="8081050" y="3090871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 number of critical Business units working in collaboration to develop reference architecture ( Krishna)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Y% conformance to reference architecture and identifying the changes/ deviations needed and managing via guard rails ( Krishna )</a:t>
            </a:r>
            <a:r>
              <a:rPr lang="en-GB" sz="1000" dirty="0">
                <a:latin typeface="+mn-lt"/>
                <a:cs typeface="Arial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E88964-0D33-41D3-808C-BFA34BDB6962}"/>
              </a:ext>
            </a:extLst>
          </p:cNvPr>
          <p:cNvSpPr/>
          <p:nvPr/>
        </p:nvSpPr>
        <p:spPr bwMode="auto">
          <a:xfrm>
            <a:off x="9474559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X% consolidation of reporting and analytical tools saving cost and duplication ( Krishna 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Identify X number of opportunities that leads towards advancement in analytics ( AI / ML ) ( Krishna) </a:t>
            </a:r>
            <a:endParaRPr lang="en-GB" sz="1000" dirty="0">
              <a:latin typeface="+mn-lt"/>
              <a:cs typeface="Arial"/>
            </a:endParaRP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GB" sz="1000" dirty="0">
              <a:latin typeface="+mn-lt"/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596E4-A32E-4AB6-BBFD-CD74641EE3EE}"/>
              </a:ext>
            </a:extLst>
          </p:cNvPr>
          <p:cNvSpPr/>
          <p:nvPr/>
        </p:nvSpPr>
        <p:spPr bwMode="auto">
          <a:xfrm>
            <a:off x="10831629" y="3090871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X% cost savings in consolidation of capabilities and removal of duplication of risk</a:t>
            </a:r>
            <a:r>
              <a:rPr lang="en-GB" sz="1000" dirty="0">
                <a:cs typeface="Arial"/>
              </a:rPr>
              <a:t> ( All )</a:t>
            </a:r>
            <a:endParaRPr lang="en-GB" sz="1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60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850CF-CA2F-42E1-BD00-E0B30FB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13" y="72285"/>
            <a:ext cx="7392827" cy="574516"/>
          </a:xfrm>
        </p:spPr>
        <p:txBody>
          <a:bodyPr/>
          <a:lstStyle/>
          <a:p>
            <a:r>
              <a:rPr lang="en-GB" dirty="0"/>
              <a:t>Data OKR’s – Objective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6CEFC-4B3A-4EE0-B109-F753D32C6D0E}"/>
              </a:ext>
            </a:extLst>
          </p:cNvPr>
          <p:cNvSpPr/>
          <p:nvPr/>
        </p:nvSpPr>
        <p:spPr bwMode="auto">
          <a:xfrm>
            <a:off x="1864673" y="640152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Comply and </a:t>
            </a:r>
            <a:r>
              <a:rPr lang="en-GB" sz="1000" dirty="0" err="1">
                <a:solidFill>
                  <a:schemeClr val="bg1"/>
                </a:solidFill>
                <a:cs typeface="Arial"/>
              </a:rPr>
              <a:t>cotinuously</a:t>
            </a:r>
            <a:r>
              <a:rPr lang="en-GB" sz="1000" dirty="0">
                <a:solidFill>
                  <a:schemeClr val="bg1"/>
                </a:solidFill>
                <a:cs typeface="Arial"/>
              </a:rPr>
              <a:t> improve ways of working</a:t>
            </a:r>
            <a:endParaRPr lang="en-GB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43942-DD59-45DA-8491-73C25738E6E9}"/>
              </a:ext>
            </a:extLst>
          </p:cNvPr>
          <p:cNvSpPr/>
          <p:nvPr/>
        </p:nvSpPr>
        <p:spPr bwMode="auto">
          <a:xfrm>
            <a:off x="5512512" y="654202"/>
            <a:ext cx="1419222" cy="79716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cs typeface="Arial"/>
              </a:rPr>
              <a:t>Better ways to deliver organization capabilities</a:t>
            </a:r>
            <a:endParaRPr lang="en-GB" sz="1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082ED-4342-4623-9610-1F89A53D9B8D}"/>
              </a:ext>
            </a:extLst>
          </p:cNvPr>
          <p:cNvCxnSpPr/>
          <p:nvPr/>
        </p:nvCxnSpPr>
        <p:spPr bwMode="auto">
          <a:xfrm>
            <a:off x="1170505" y="575702"/>
            <a:ext cx="0" cy="481965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7D2CE-1FB5-4F5B-8B6E-9D772D75885C}"/>
              </a:ext>
            </a:extLst>
          </p:cNvPr>
          <p:cNvCxnSpPr/>
          <p:nvPr/>
        </p:nvCxnSpPr>
        <p:spPr bwMode="auto">
          <a:xfrm>
            <a:off x="338060" y="3031490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9C71A-365C-4113-809E-6AADB8B7877E}"/>
              </a:ext>
            </a:extLst>
          </p:cNvPr>
          <p:cNvSpPr txBox="1"/>
          <p:nvPr/>
        </p:nvSpPr>
        <p:spPr bwMode="auto">
          <a:xfrm>
            <a:off x="-28675" y="793381"/>
            <a:ext cx="1202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Team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487FB-2CD9-4042-91FA-873910402B71}"/>
              </a:ext>
            </a:extLst>
          </p:cNvPr>
          <p:cNvSpPr txBox="1"/>
          <p:nvPr/>
        </p:nvSpPr>
        <p:spPr bwMode="auto">
          <a:xfrm>
            <a:off x="141635" y="3325442"/>
            <a:ext cx="9446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Key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9B03-C797-4D21-A620-B2F7187D512F}"/>
              </a:ext>
            </a:extLst>
          </p:cNvPr>
          <p:cNvSpPr txBox="1"/>
          <p:nvPr/>
        </p:nvSpPr>
        <p:spPr bwMode="auto">
          <a:xfrm>
            <a:off x="110282" y="1810109"/>
            <a:ext cx="1213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Individual 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FFE9A0-C57D-4078-95D5-897994057EF2}"/>
              </a:ext>
            </a:extLst>
          </p:cNvPr>
          <p:cNvSpPr/>
          <p:nvPr/>
        </p:nvSpPr>
        <p:spPr bwMode="auto">
          <a:xfrm>
            <a:off x="1272098" y="1803138"/>
            <a:ext cx="1208090" cy="1117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Trainings and PDP’s (All)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6A3A-02F6-4144-9CB2-3CBA545EAA17}"/>
              </a:ext>
            </a:extLst>
          </p:cNvPr>
          <p:cNvSpPr/>
          <p:nvPr/>
        </p:nvSpPr>
        <p:spPr bwMode="auto">
          <a:xfrm>
            <a:off x="2582631" y="1802888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Improve visibility of work done - Internal / external  (All)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5C06-A32F-4D5E-BBFE-2EFB5F97F717}"/>
              </a:ext>
            </a:extLst>
          </p:cNvPr>
          <p:cNvSpPr/>
          <p:nvPr/>
        </p:nvSpPr>
        <p:spPr bwMode="auto">
          <a:xfrm>
            <a:off x="1195198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Ensure team members complete x% of trainings and develop &lt; n &gt; number of new skills and apply them ( all 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Ensure all team members have a well defined PDP and growth path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Complaints to timesheets and training needs</a:t>
            </a:r>
            <a:endParaRPr lang="en-GB" sz="1000" dirty="0">
              <a:latin typeface="+mn-lt"/>
              <a:cs typeface="Arial"/>
            </a:endParaRP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GB" sz="1000" dirty="0"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53E3F-8318-46C7-9B6F-989DE8A567C0}"/>
              </a:ext>
            </a:extLst>
          </p:cNvPr>
          <p:cNvSpPr/>
          <p:nvPr/>
        </p:nvSpPr>
        <p:spPr bwMode="auto">
          <a:xfrm>
            <a:off x="2516879" y="3100755"/>
            <a:ext cx="1455267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Ensure that good work done by team if visible with &lt;n&gt; number of internal references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Participate in &lt;n&gt; number of external events promoting digital maturity of NG and ensure we attract best ta</a:t>
            </a:r>
            <a:r>
              <a:rPr lang="en-GB" sz="1000" dirty="0">
                <a:cs typeface="Arial"/>
              </a:rPr>
              <a:t>lent (All)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Participate in &lt;x&gt; number of cadence calls in architecture forums across NG ( All)</a:t>
            </a:r>
          </a:p>
          <a:p>
            <a:pPr>
              <a:spcAft>
                <a:spcPts val="450"/>
              </a:spcAft>
            </a:pPr>
            <a:endParaRPr lang="en-GB" sz="1000" dirty="0">
              <a:latin typeface="+mn-lt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7E81B-4421-4064-8164-768CBFB52916}"/>
              </a:ext>
            </a:extLst>
          </p:cNvPr>
          <p:cNvCxnSpPr/>
          <p:nvPr/>
        </p:nvCxnSpPr>
        <p:spPr bwMode="auto">
          <a:xfrm>
            <a:off x="344263" y="1522044"/>
            <a:ext cx="1116218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E596C-18EF-44D4-9097-CF7E0ACB3B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45868" y="610240"/>
            <a:ext cx="41906" cy="4393481"/>
          </a:xfrm>
          <a:prstGeom prst="line">
            <a:avLst/>
          </a:prstGeom>
          <a:ln w="1905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636BED-0CA9-48D2-B761-05BC9B0D2FC5}"/>
              </a:ext>
            </a:extLst>
          </p:cNvPr>
          <p:cNvSpPr/>
          <p:nvPr/>
        </p:nvSpPr>
        <p:spPr bwMode="auto">
          <a:xfrm>
            <a:off x="4226181" y="1801241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Improve Internal capabilities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FA6213-E8B6-4BBE-A81F-5B2C28471DB0}"/>
              </a:ext>
            </a:extLst>
          </p:cNvPr>
          <p:cNvSpPr/>
          <p:nvPr/>
        </p:nvSpPr>
        <p:spPr bwMode="auto">
          <a:xfrm>
            <a:off x="4202309" y="3100755"/>
            <a:ext cx="1488946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Improve internal capabilities within organization by reducing dependency on expensive consultants and service integrators by &lt; X %&gt; ( All)</a:t>
            </a:r>
          </a:p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+mn-lt"/>
                <a:cs typeface="Arial"/>
              </a:rPr>
              <a:t>Promote diversity within the team and improve by &lt;x%&gt; ( All)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3324F6-7E85-4C1F-8DEA-3B32F0F66A0C}"/>
              </a:ext>
            </a:extLst>
          </p:cNvPr>
          <p:cNvSpPr/>
          <p:nvPr/>
        </p:nvSpPr>
        <p:spPr bwMode="auto">
          <a:xfrm>
            <a:off x="5733162" y="1810022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Grow NG capabilities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C1E800-0649-4F8A-9EBD-727B99C2CF8C}"/>
              </a:ext>
            </a:extLst>
          </p:cNvPr>
          <p:cNvSpPr/>
          <p:nvPr/>
        </p:nvSpPr>
        <p:spPr bwMode="auto">
          <a:xfrm>
            <a:off x="5733162" y="3119326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Look out for NEAR SHORING / OFF SHORING the capabilities within NG. Create &lt;n&gt; proposals for Off shoring or BOT models saving &lt;X Million USD&gt; for national Grid ( Krishna)</a:t>
            </a:r>
            <a:endParaRPr lang="en-GB" sz="1000" dirty="0">
              <a:latin typeface="+mn-lt"/>
              <a:cs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FED7D8-BAA1-4AF9-B07F-C37EB91FED5D}"/>
              </a:ext>
            </a:extLst>
          </p:cNvPr>
          <p:cNvSpPr/>
          <p:nvPr/>
        </p:nvSpPr>
        <p:spPr bwMode="auto">
          <a:xfrm>
            <a:off x="7144546" y="1808242"/>
            <a:ext cx="1208090" cy="110683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000" dirty="0">
                <a:solidFill>
                  <a:schemeClr val="bg1"/>
                </a:solidFill>
                <a:latin typeface="+mn-lt"/>
                <a:cs typeface="Arial"/>
              </a:rPr>
              <a:t>Industry thought  leadership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2BD03-4496-4B6F-A51E-BF956969B31A}"/>
              </a:ext>
            </a:extLst>
          </p:cNvPr>
          <p:cNvSpPr/>
          <p:nvPr/>
        </p:nvSpPr>
        <p:spPr bwMode="auto">
          <a:xfrm>
            <a:off x="7214128" y="3100755"/>
            <a:ext cx="1296000" cy="28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cs typeface="Arial"/>
              </a:rPr>
              <a:t>Craft white papers / Industry views on technology advancements and publish in Internal / external sites &lt; n &gt; Number ( Krishna 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4B3D27-5952-4352-A637-95632A3B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179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/>
              <a:t>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/>
        </p:nvGraphicFramePr>
        <p:xfrm>
          <a:off x="435935" y="311731"/>
          <a:ext cx="11398101" cy="480218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There is a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cs typeface="Arial"/>
                        </a:rPr>
                        <a:t>common approach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to conducting data activities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1: </a:t>
                      </a:r>
                      <a:r>
                        <a:rPr lang="en-GB" sz="1000" b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Common reusable Data patterns across the Enterprise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Establish Common MDM Data patterns using JSON and REST API for various business unit use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Establish Common Batch data patterns using data files for various business unit use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Establish Common pattern to sync curated Reltio master data into Snowflake for the various business use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Establish Various integration patterns to be leverage by 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600" b="1" i="0" dirty="0">
                        <a:solidFill>
                          <a:srgbClr val="5555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316C4-D07E-4EFE-8FA2-A13348C59450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1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/>
              <a:t>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18719"/>
              </p:ext>
            </p:extLst>
          </p:nvPr>
        </p:nvGraphicFramePr>
        <p:xfrm>
          <a:off x="435935" y="311731"/>
          <a:ext cx="11398101" cy="480218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– 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/>
                        </a:rPr>
                        <a:t>Data is managed as an Asset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2: </a:t>
                      </a:r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Build or help build Grid Data Asset of various business units 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Deliver value by supporting US Customer CDP initiative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Deliver value by supporting Global Workforce WDD initiative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Support other business units in their key digital initiatives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Support various business unit building business case for new 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GridData</a:t>
                      </a: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Assets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600" b="1" i="0" dirty="0">
                        <a:solidFill>
                          <a:srgbClr val="5555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316C4-D07E-4EFE-8FA2-A13348C59450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/>
              <a:t>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64068"/>
              </p:ext>
            </p:extLst>
          </p:nvPr>
        </p:nvGraphicFramePr>
        <p:xfrm>
          <a:off x="435935" y="311731"/>
          <a:ext cx="11398101" cy="487215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– </a:t>
                      </a:r>
                      <a:r>
                        <a:rPr lang="en-GB" sz="1050" dirty="0">
                          <a:solidFill>
                            <a:schemeClr val="tx1"/>
                          </a:solidFill>
                          <a:cs typeface="Arial"/>
                        </a:rPr>
                        <a:t>Comply with ways of working</a:t>
                      </a:r>
                      <a:endParaRPr lang="en-GB" sz="105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Objective 5: Trainings, PDP’s, promoting NG visibility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  <a:cs typeface="Arial"/>
                        </a:rPr>
                        <a:t> </a:t>
                      </a:r>
                      <a:endParaRPr lang="en-GB" sz="105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trainings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Nominated as a speaker 2 times in industry conferences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 cost savings in owning the in-sourcing tasks reducing reliance on external vendors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5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5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600" b="1" i="0" dirty="0">
                        <a:solidFill>
                          <a:srgbClr val="55555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9316C4-D07E-4EFE-8FA2-A13348C59450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166"/>
              </p:ext>
            </p:extLst>
          </p:nvPr>
        </p:nvGraphicFramePr>
        <p:xfrm>
          <a:off x="429768" y="311731"/>
          <a:ext cx="11404268" cy="4802186"/>
        </p:xfrm>
        <a:graphic>
          <a:graphicData uri="http://schemas.openxmlformats.org/drawingml/2006/table">
            <a:tbl>
              <a:tblPr/>
              <a:tblGrid>
                <a:gridCol w="5058144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–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Comply with ways of working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Objective 5: Trainings, PDP’s, promoting NG visibility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  <a:cs typeface="Arial"/>
                        </a:rPr>
                        <a:t> </a:t>
                      </a:r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trainings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Nominated as a speaker 2 times in industry conferences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 cost savings in owning the in-sourcing tasks reducing reliance on external vendors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compliance in filling timesheets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adherence to organization trainings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2 skills gaps and develop PDP’s to address the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External training a Year – aligned with skill gaps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White papers / Year on data concepts – Published in group site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30% diversity in the teams</a:t>
                      </a:r>
                    </a:p>
                    <a:p>
                      <a:pPr marL="0" indent="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/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 dirty="0"/>
              <a:t>| [Insert document </a:t>
            </a:r>
            <a:r>
              <a:rPr lang="fr-FR" dirty="0" err="1"/>
              <a:t>title</a:t>
            </a:r>
            <a:r>
              <a:rPr lang="fr-FR"/>
              <a:t>] | [Insert date]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2492F-F0BC-4613-ABD2-4376B4372CD0}"/>
              </a:ext>
            </a:extLst>
          </p:cNvPr>
          <p:cNvSpPr txBox="1"/>
          <p:nvPr/>
        </p:nvSpPr>
        <p:spPr bwMode="auto">
          <a:xfrm>
            <a:off x="936171" y="947057"/>
            <a:ext cx="7859486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72"/>
              </a:rPr>
              <a:t>Enable the energy transition for all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72"/>
              </a:rPr>
              <a:t>Deliver for our customers efficiently</a:t>
            </a:r>
            <a:endParaRPr lang="en-US" dirty="0">
              <a:solidFill>
                <a:srgbClr val="000000"/>
              </a:solidFill>
              <a:latin typeface="72"/>
            </a:endParaRP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72"/>
              </a:rPr>
              <a:t>Grow our organizational capability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72"/>
              </a:rPr>
              <a:t>Empower our people for great performance</a:t>
            </a:r>
            <a:endParaRPr lang="en-US" sz="1800" b="0" kern="0" dirty="0" err="1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68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3B54-B7CF-4EA8-9C84-4B0D86C87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69DA8-CDB6-49A7-8A4B-893F0787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3245"/>
              </p:ext>
            </p:extLst>
          </p:nvPr>
        </p:nvGraphicFramePr>
        <p:xfrm>
          <a:off x="435935" y="311731"/>
          <a:ext cx="11398101" cy="4915336"/>
        </p:xfrm>
        <a:graphic>
          <a:graphicData uri="http://schemas.openxmlformats.org/drawingml/2006/table">
            <a:tbl>
              <a:tblPr/>
              <a:tblGrid>
                <a:gridCol w="5051977">
                  <a:extLst>
                    <a:ext uri="{9D8B030D-6E8A-4147-A177-3AD203B41FA5}">
                      <a16:colId xmlns:a16="http://schemas.microsoft.com/office/drawing/2014/main" val="2780036177"/>
                    </a:ext>
                  </a:extLst>
                </a:gridCol>
                <a:gridCol w="1064077">
                  <a:extLst>
                    <a:ext uri="{9D8B030D-6E8A-4147-A177-3AD203B41FA5}">
                      <a16:colId xmlns:a16="http://schemas.microsoft.com/office/drawing/2014/main" val="4011572437"/>
                    </a:ext>
                  </a:extLst>
                </a:gridCol>
                <a:gridCol w="5282047">
                  <a:extLst>
                    <a:ext uri="{9D8B030D-6E8A-4147-A177-3AD203B41FA5}">
                      <a16:colId xmlns:a16="http://schemas.microsoft.com/office/drawing/2014/main" val="3527489141"/>
                    </a:ext>
                  </a:extLst>
                </a:gridCol>
              </a:tblGrid>
              <a:tr h="274564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OKR​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Grading​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2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Status​</a:t>
                      </a:r>
                      <a:endParaRPr lang="en-GB" sz="12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4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4172"/>
                  </a:ext>
                </a:extLst>
              </a:tr>
              <a:tr h="452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- 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Data initiatives lead with 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Value and Outcomes</a:t>
                      </a: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2: 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Data decisions are made in a collaborative manner 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1.0: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Business units ( 6/8 across NG) have visibility of strategic tools used within Enterprise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in new Business capabilities are identified and promptly addresses with respect to options analysis and recommendation are made ( within 3 months)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Business units do not conform to Strategic stack of tools, risks are raised and Business owners are persuaded to own the risks and mitigations ( at least 75% of deviations are recorded and managed)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Adjustments to strategic stack of tools are identified and new capabilities are cascaded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effective measures of implementing new strategic capabilities are identified to demonstrate continuous improvement 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on strategic capabilities is demonstrated by Business units ( at least 2 a Year)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Data capabilities consolidation are crafted and implemented ( Minimum savings of 3 Mil+ USD is demonstrated)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GB" sz="1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0.7:</a:t>
                      </a:r>
                      <a:r>
                        <a:rPr lang="en-GB" sz="10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Business units ( 6/8 across NG) have visibility of strategic tools used within Enterprise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Gaps in new Business capabilities are identified and escalated ( within 3 months)</a:t>
                      </a:r>
                      <a:endParaRPr lang="en-GB" sz="9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Business units do not conform to Strategic stack of tools, risks are raised 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Adjustments to strategic stack of tools are identified and new capabilities are cascaded</a:t>
                      </a:r>
                    </a:p>
                    <a:p>
                      <a:pPr marL="171450" indent="-171450" algn="l" fontAlgn="base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on strategic capabilities is demonstrated by Business units ( at least 2 a Year)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for Data capabilities consolidation are crafted and implemented ( Minimum of 1 Mil+ USD is demonstrated)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0.3: </a:t>
                      </a:r>
                    </a:p>
                    <a:p>
                      <a:pPr marL="171450" indent="-171450" algn="l" rtl="0" eaLnBrk="1" fontAlgn="base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 meeting all of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GB" sz="10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6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GB" sz="800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 marL="48453" marR="48453" marT="24226" marB="24226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D6BE3-A1CB-463A-B01C-786F7FA4F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5331"/>
              </p:ext>
            </p:extLst>
          </p:nvPr>
        </p:nvGraphicFramePr>
        <p:xfrm>
          <a:off x="4993447" y="5643592"/>
          <a:ext cx="6761590" cy="676910"/>
        </p:xfrm>
        <a:graphic>
          <a:graphicData uri="http://schemas.openxmlformats.org/drawingml/2006/table">
            <a:tbl>
              <a:tblPr/>
              <a:tblGrid>
                <a:gridCol w="614690">
                  <a:extLst>
                    <a:ext uri="{9D8B030D-6E8A-4147-A177-3AD203B41FA5}">
                      <a16:colId xmlns:a16="http://schemas.microsoft.com/office/drawing/2014/main" val="292042914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2808633406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659014014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10764699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3662676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69223151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895443825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1941809642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491117150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466882003"/>
                    </a:ext>
                  </a:extLst>
                </a:gridCol>
                <a:gridCol w="614690">
                  <a:extLst>
                    <a:ext uri="{9D8B030D-6E8A-4147-A177-3AD203B41FA5}">
                      <a16:colId xmlns:a16="http://schemas.microsoft.com/office/drawing/2014/main" val="351286627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0.1​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0.2​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0.3​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0.4​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0.5​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0.6​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0.7​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0.8​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0.9​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5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1.0​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E1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00211"/>
                  </a:ext>
                </a:extLst>
              </a:tr>
              <a:tr h="425450">
                <a:tc gridSpan="4">
                  <a:txBody>
                    <a:bodyPr/>
                    <a:lstStyle/>
                    <a:p>
                      <a:pPr algn="l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failed to make real progress – what were the main blockers?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made progress – how can we improve next time?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ase"/>
                      <a:r>
                        <a:rPr lang="en-GB" sz="1000" b="0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We delivered – were the objectives ambitious enough?</a:t>
                      </a:r>
                      <a:r>
                        <a:rPr lang="en-GB" sz="10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62698"/>
      </p:ext>
    </p:extLst>
  </p:cSld>
  <p:clrMapOvr>
    <a:masterClrMapping/>
  </p:clrMapOvr>
</p:sld>
</file>

<file path=ppt/theme/theme1.xml><?xml version="1.0" encoding="utf-8"?>
<a:theme xmlns:a="http://schemas.openxmlformats.org/drawingml/2006/main" name="NG_PPT_16x9_Generic_template-blue">
  <a:themeElements>
    <a:clrScheme name="Custom 39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UK images 16x9.potx" id="{5A5C1639-76D7-4CD2-93D2-7465D9E30199}" vid="{02480B37-06B7-49D6-8B5F-2DBCD00256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1BE8BFCE5954F8395735F0DA39756" ma:contentTypeVersion="4" ma:contentTypeDescription="Create a new document." ma:contentTypeScope="" ma:versionID="393e33457ef50a9719d4733316ad1ee8">
  <xsd:schema xmlns:xsd="http://www.w3.org/2001/XMLSchema" xmlns:xs="http://www.w3.org/2001/XMLSchema" xmlns:p="http://schemas.microsoft.com/office/2006/metadata/properties" xmlns:ns2="f259c3aa-08cf-4417-91dc-8904e98e7d88" xmlns:ns3="77cdab3b-9073-4390-8ede-3fb919b0e498" targetNamespace="http://schemas.microsoft.com/office/2006/metadata/properties" ma:root="true" ma:fieldsID="88a19a33db13f53acecd2e2f1709fa76" ns2:_="" ns3:_="">
    <xsd:import namespace="f259c3aa-08cf-4417-91dc-8904e98e7d88"/>
    <xsd:import namespace="77cdab3b-9073-4390-8ede-3fb919b0e4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9c3aa-08cf-4417-91dc-8904e98e7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dab3b-9073-4390-8ede-3fb919b0e4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E76B0E-BF70-48BF-B806-0D902E48B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59c3aa-08cf-4417-91dc-8904e98e7d88"/>
    <ds:schemaRef ds:uri="77cdab3b-9073-4390-8ede-3fb919b0e4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DDA210-6D7A-47E4-9883-B8B012A41E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89C4C-910F-47E9-BFC0-45641C4F5742}">
  <ds:schemaRefs>
    <ds:schemaRef ds:uri="f259c3aa-08cf-4417-91dc-8904e98e7d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7cdab3b-9073-4390-8ede-3fb919b0e49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2350</Words>
  <Application>Microsoft Office PowerPoint</Application>
  <PresentationFormat>Widescreen</PresentationFormat>
  <Paragraphs>357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72</vt:lpstr>
      <vt:lpstr>Arial</vt:lpstr>
      <vt:lpstr>Calibri</vt:lpstr>
      <vt:lpstr>Times New Roman</vt:lpstr>
      <vt:lpstr>Wingdings</vt:lpstr>
      <vt:lpstr>NG_PPT_16x9_Generic_template-blue</vt:lpstr>
      <vt:lpstr>Global Data OKR’s</vt:lpstr>
      <vt:lpstr>Data OKR’s – Objective Hierarchy</vt:lpstr>
      <vt:lpstr>Data OKR’s – Objective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Data OKR’s</dc:title>
  <dc:creator>Jones, Kenneth</dc:creator>
  <cp:lastModifiedBy>Ajwaliya, Nishit</cp:lastModifiedBy>
  <cp:revision>31</cp:revision>
  <dcterms:created xsi:type="dcterms:W3CDTF">2022-02-07T16:01:28Z</dcterms:created>
  <dcterms:modified xsi:type="dcterms:W3CDTF">2022-03-15T02:13:41Z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0x0101005B61BE8BFCE5954F8395735F0DA39756</vt:lpwstr>
  </property>
</Properties>
</file>