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488" r:id="rId5"/>
    <p:sldId id="551" r:id="rId6"/>
    <p:sldId id="553" r:id="rId7"/>
    <p:sldId id="554" r:id="rId8"/>
    <p:sldId id="555" r:id="rId9"/>
    <p:sldId id="556" r:id="rId10"/>
    <p:sldId id="5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C4A40-D128-42F6-9FB9-942FFE67D623}" v="32" dt="2022-02-27T12:23:40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45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547534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030423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5427326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55446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3998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9134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182446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150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31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10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275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43561560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80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15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400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7114023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210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930702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8928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984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124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48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7510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 dirty="0"/>
              <a:t>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763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97C5612-773A-4623-A669-371D587677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2527" b="12527"/>
          <a:stretch>
            <a:fillRect/>
          </a:stretch>
        </p:blipFill>
        <p:spPr bwMode="gray"/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D11F48BE-96B2-4B10-82E2-0149C7A9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Data OKR’s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D606F69-44F1-45F4-B0E8-B3ECBFA14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1" y="3467401"/>
            <a:ext cx="5378452" cy="328295"/>
          </a:xfrm>
        </p:spPr>
        <p:txBody>
          <a:bodyPr/>
          <a:lstStyle/>
          <a:p>
            <a:pPr lvl="1"/>
            <a:r>
              <a:rPr lang="en-GB" dirty="0"/>
              <a:t>February 2022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C26AD04-86E8-4E65-807A-EB76AA948A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6249" t="11863" r="5214" b="21728"/>
          <a:stretch/>
        </p:blipFill>
        <p:spPr>
          <a:xfrm>
            <a:off x="5188815" y="1"/>
            <a:ext cx="6613725" cy="3306863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74D009E-799C-46F9-B333-4F0CC5CC18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6042" t="696" r="11686" b="20866"/>
          <a:stretch/>
        </p:blipFill>
        <p:spPr>
          <a:xfrm>
            <a:off x="6461380" y="2468831"/>
            <a:ext cx="1920000" cy="1920000"/>
          </a:xfrm>
        </p:spPr>
      </p:pic>
    </p:spTree>
    <p:extLst>
      <p:ext uri="{BB962C8B-B14F-4D97-AF65-F5344CB8AC3E}">
        <p14:creationId xmlns:p14="http://schemas.microsoft.com/office/powerpoint/2010/main" val="34098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850CF-CA2F-42E1-BD00-E0B30FB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3" y="72285"/>
            <a:ext cx="7392827" cy="574516"/>
          </a:xfrm>
        </p:spPr>
        <p:txBody>
          <a:bodyPr/>
          <a:lstStyle/>
          <a:p>
            <a:r>
              <a:rPr lang="en-GB" dirty="0"/>
              <a:t>Data OKR’s – Objective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B6CEFC-4B3A-4EE0-B109-F753D32C6D0E}"/>
              </a:ext>
            </a:extLst>
          </p:cNvPr>
          <p:cNvSpPr/>
          <p:nvPr/>
        </p:nvSpPr>
        <p:spPr bwMode="auto">
          <a:xfrm>
            <a:off x="2452417" y="630764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There is a </a:t>
            </a:r>
            <a:r>
              <a:rPr lang="en-GB" sz="1000" b="1" dirty="0">
                <a:solidFill>
                  <a:schemeClr val="bg1"/>
                </a:solidFill>
                <a:cs typeface="Arial"/>
              </a:rPr>
              <a:t>common approach </a:t>
            </a:r>
            <a:r>
              <a:rPr lang="en-GB" sz="1000" dirty="0">
                <a:solidFill>
                  <a:schemeClr val="bg1"/>
                </a:solidFill>
                <a:cs typeface="Arial"/>
              </a:rPr>
              <a:t>to conducting data activities</a:t>
            </a:r>
            <a:endParaRPr lang="en-GB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43942-DD59-45DA-8491-73C25738E6E9}"/>
              </a:ext>
            </a:extLst>
          </p:cNvPr>
          <p:cNvSpPr/>
          <p:nvPr/>
        </p:nvSpPr>
        <p:spPr bwMode="auto">
          <a:xfrm>
            <a:off x="5869331" y="610240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Data is managed as </a:t>
            </a:r>
            <a:r>
              <a:rPr lang="en-GB" sz="1000" b="1" dirty="0">
                <a:solidFill>
                  <a:schemeClr val="bg1"/>
                </a:solidFill>
                <a:cs typeface="Arial"/>
              </a:rPr>
              <a:t>an Asset</a:t>
            </a:r>
            <a:endParaRPr lang="en-GB" sz="1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082ED-4342-4623-9610-1F89A53D9B8D}"/>
              </a:ext>
            </a:extLst>
          </p:cNvPr>
          <p:cNvCxnSpPr/>
          <p:nvPr/>
        </p:nvCxnSpPr>
        <p:spPr bwMode="auto">
          <a:xfrm>
            <a:off x="1170505" y="575702"/>
            <a:ext cx="0" cy="481965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7D2CE-1FB5-4F5B-8B6E-9D772D75885C}"/>
              </a:ext>
            </a:extLst>
          </p:cNvPr>
          <p:cNvCxnSpPr/>
          <p:nvPr/>
        </p:nvCxnSpPr>
        <p:spPr bwMode="auto">
          <a:xfrm>
            <a:off x="338060" y="3031490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9C71A-365C-4113-809E-6AADB8B7877E}"/>
              </a:ext>
            </a:extLst>
          </p:cNvPr>
          <p:cNvSpPr txBox="1"/>
          <p:nvPr/>
        </p:nvSpPr>
        <p:spPr bwMode="auto">
          <a:xfrm>
            <a:off x="-28675" y="793381"/>
            <a:ext cx="12020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Team Principles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7487FB-2CD9-4042-91FA-873910402B71}"/>
              </a:ext>
            </a:extLst>
          </p:cNvPr>
          <p:cNvSpPr txBox="1"/>
          <p:nvPr/>
        </p:nvSpPr>
        <p:spPr bwMode="auto">
          <a:xfrm>
            <a:off x="141635" y="3325442"/>
            <a:ext cx="944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Key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9B03-C797-4D21-A620-B2F7187D512F}"/>
              </a:ext>
            </a:extLst>
          </p:cNvPr>
          <p:cNvSpPr txBox="1"/>
          <p:nvPr/>
        </p:nvSpPr>
        <p:spPr bwMode="auto">
          <a:xfrm>
            <a:off x="110282" y="1810109"/>
            <a:ext cx="1213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Individual 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FFE9A0-C57D-4078-95D5-897994057EF2}"/>
              </a:ext>
            </a:extLst>
          </p:cNvPr>
          <p:cNvSpPr/>
          <p:nvPr/>
        </p:nvSpPr>
        <p:spPr bwMode="auto">
          <a:xfrm>
            <a:off x="1272098" y="1803138"/>
            <a:ext cx="1208090" cy="1117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Consistency of approach and time saved delivered by business units using standardised DG artifacts (Ken)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6A3A-02F6-4144-9CB2-3CBA545EAA17}"/>
              </a:ext>
            </a:extLst>
          </p:cNvPr>
          <p:cNvSpPr/>
          <p:nvPr/>
        </p:nvSpPr>
        <p:spPr bwMode="auto">
          <a:xfrm>
            <a:off x="2582631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Common modelling patterns are used across the Enterprise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05C06-A32F-4D5E-BBFE-2EFB5F97F717}"/>
              </a:ext>
            </a:extLst>
          </p:cNvPr>
          <p:cNvSpPr/>
          <p:nvPr/>
        </p:nvSpPr>
        <p:spPr bwMode="auto">
          <a:xfrm>
            <a:off x="1289262" y="3100755"/>
            <a:ext cx="1178072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X% of business units are capturing data definitions using standard methods (Ken)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Z% of business units have adopted the DM BMS (Ken)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53E3F-8318-46C7-9B6F-989DE8A567C0}"/>
              </a:ext>
            </a:extLst>
          </p:cNvPr>
          <p:cNvSpPr/>
          <p:nvPr/>
        </p:nvSpPr>
        <p:spPr bwMode="auto">
          <a:xfrm>
            <a:off x="2598522" y="3073541"/>
            <a:ext cx="1178072" cy="2889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Y% of business units have logical data models in place (Krishna)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X% Business u</a:t>
            </a:r>
            <a:r>
              <a:rPr lang="en-GB" sz="800" dirty="0">
                <a:cs typeface="Arial"/>
              </a:rPr>
              <a:t>nits signoff the data models and own changes to models ( Krishna)</a:t>
            </a:r>
            <a:endParaRPr lang="en-GB" sz="800" dirty="0">
              <a:latin typeface="+mn-lt"/>
              <a:cs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3F6E40-4060-45E4-8EEF-7B009D6A930C}"/>
              </a:ext>
            </a:extLst>
          </p:cNvPr>
          <p:cNvSpPr/>
          <p:nvPr/>
        </p:nvSpPr>
        <p:spPr bwMode="auto">
          <a:xfrm>
            <a:off x="3868795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Data decisions are made in a collaborative manner 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(All)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381269-C60D-4727-A403-6B3D7D12E677}"/>
              </a:ext>
            </a:extLst>
          </p:cNvPr>
          <p:cNvSpPr/>
          <p:nvPr/>
        </p:nvSpPr>
        <p:spPr bwMode="auto">
          <a:xfrm>
            <a:off x="9280075" y="586895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Data initiatives lead with </a:t>
            </a:r>
            <a:r>
              <a:rPr lang="en-GB" sz="1000" b="1" dirty="0">
                <a:solidFill>
                  <a:schemeClr val="bg1"/>
                </a:solidFill>
                <a:latin typeface="+mn-lt"/>
                <a:cs typeface="Arial"/>
              </a:rPr>
              <a:t>Value and Outcomes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A81A0D-E762-4821-831C-2A75F13B6ADB}"/>
              </a:ext>
            </a:extLst>
          </p:cNvPr>
          <p:cNvSpPr/>
          <p:nvPr/>
        </p:nvSpPr>
        <p:spPr bwMode="auto">
          <a:xfrm>
            <a:off x="5312149" y="181010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The level of organisational data risk is understood and managed (Ken)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E095C7-5123-4AA3-8F59-77A14CBBF643}"/>
              </a:ext>
            </a:extLst>
          </p:cNvPr>
          <p:cNvSpPr/>
          <p:nvPr/>
        </p:nvSpPr>
        <p:spPr bwMode="auto">
          <a:xfrm>
            <a:off x="6637226" y="181010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There is a strategy in place based on business outcomes (Andrew)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E4BD54-884F-4A5A-86A4-E1999FEA7295}"/>
              </a:ext>
            </a:extLst>
          </p:cNvPr>
          <p:cNvSpPr/>
          <p:nvPr/>
        </p:nvSpPr>
        <p:spPr bwMode="auto">
          <a:xfrm>
            <a:off x="8144110" y="180234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Deviations from reference architecture are managed 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(Krishna)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EFCBDB-6A3D-441C-8F2B-A417DB73BB90}"/>
              </a:ext>
            </a:extLst>
          </p:cNvPr>
          <p:cNvSpPr/>
          <p:nvPr/>
        </p:nvSpPr>
        <p:spPr bwMode="auto">
          <a:xfrm>
            <a:off x="9505048" y="1790401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Insight is driven by the Advanced Analytics lab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(Krishna)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B7F1BE-59E5-498B-8533-95389D700BA2}"/>
              </a:ext>
            </a:extLst>
          </p:cNvPr>
          <p:cNvSpPr/>
          <p:nvPr/>
        </p:nvSpPr>
        <p:spPr bwMode="auto">
          <a:xfrm>
            <a:off x="10873628" y="180234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All data initiatives are linked back to business outcomes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(All)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7E81B-4421-4064-8164-768CBFB52916}"/>
              </a:ext>
            </a:extLst>
          </p:cNvPr>
          <p:cNvCxnSpPr/>
          <p:nvPr/>
        </p:nvCxnSpPr>
        <p:spPr bwMode="auto">
          <a:xfrm>
            <a:off x="344263" y="1522044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EFCDFD-B27A-4E47-816A-14D3E1475E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65820" y="630764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4E596C-18EF-44D4-9097-CF7E0ACB3B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0145" y="628872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63CF98-A4DC-4A1F-9FDC-E20CE70FA4F2}"/>
              </a:ext>
            </a:extLst>
          </p:cNvPr>
          <p:cNvSpPr/>
          <p:nvPr/>
        </p:nvSpPr>
        <p:spPr bwMode="auto">
          <a:xfrm>
            <a:off x="3886939" y="3073541"/>
            <a:ext cx="1178072" cy="2889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Y% of engagement at EADSC (Ken)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X% of engagement at architecture review board (Krishna)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Z% of the projects aligning with strategic decisions within NG ( Krishna)</a:t>
            </a:r>
            <a:endParaRPr lang="en-GB" sz="800" dirty="0">
              <a:latin typeface="+mn-lt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3BC77-3F16-49F3-9865-625633D38CCE}"/>
              </a:ext>
            </a:extLst>
          </p:cNvPr>
          <p:cNvSpPr/>
          <p:nvPr/>
        </p:nvSpPr>
        <p:spPr bwMode="auto">
          <a:xfrm>
            <a:off x="8081050" y="3090871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 number of critical Business units working in collaboration to develop reference architecture ( 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Y% conformance to reference architecture and identifying the changes/ deviations needed and managing via guard rails ( Krishna )</a:t>
            </a:r>
            <a:r>
              <a:rPr lang="en-GB" sz="1000" dirty="0">
                <a:latin typeface="+mn-lt"/>
                <a:cs typeface="Arial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E88964-0D33-41D3-808C-BFA34BDB6962}"/>
              </a:ext>
            </a:extLst>
          </p:cNvPr>
          <p:cNvSpPr/>
          <p:nvPr/>
        </p:nvSpPr>
        <p:spPr bwMode="auto">
          <a:xfrm>
            <a:off x="9474559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X% consolidation of reporting and analytical tools saving cost and duplication ( Krishna 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Identify X number of opportunities that leads towards advancement in analytics ( AI / ML ) ( Krishna) </a:t>
            </a:r>
            <a:endParaRPr lang="en-GB" sz="1000" dirty="0">
              <a:latin typeface="+mn-lt"/>
              <a:cs typeface="Arial"/>
            </a:endParaRP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GB" sz="1000" dirty="0">
              <a:latin typeface="+mn-lt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596E4-A32E-4AB6-BBFD-CD74641EE3EE}"/>
              </a:ext>
            </a:extLst>
          </p:cNvPr>
          <p:cNvSpPr/>
          <p:nvPr/>
        </p:nvSpPr>
        <p:spPr bwMode="auto">
          <a:xfrm>
            <a:off x="10831629" y="3090871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X% cost savings in consolidation of capabilities and removal of duplication of risk</a:t>
            </a:r>
            <a:r>
              <a:rPr lang="en-GB" sz="1000" dirty="0">
                <a:cs typeface="Arial"/>
              </a:rPr>
              <a:t> ( All )</a:t>
            </a:r>
            <a:endParaRPr lang="en-GB" sz="1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60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850CF-CA2F-42E1-BD00-E0B30FB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3" y="72285"/>
            <a:ext cx="7392827" cy="574516"/>
          </a:xfrm>
        </p:spPr>
        <p:txBody>
          <a:bodyPr/>
          <a:lstStyle/>
          <a:p>
            <a:r>
              <a:rPr lang="en-GB" dirty="0"/>
              <a:t>Data OKR’s – Objective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B6CEFC-4B3A-4EE0-B109-F753D32C6D0E}"/>
              </a:ext>
            </a:extLst>
          </p:cNvPr>
          <p:cNvSpPr/>
          <p:nvPr/>
        </p:nvSpPr>
        <p:spPr bwMode="auto">
          <a:xfrm>
            <a:off x="1864673" y="640152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Hire the Best talent and grow the team</a:t>
            </a:r>
            <a:endParaRPr lang="en-GB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43942-DD59-45DA-8491-73C25738E6E9}"/>
              </a:ext>
            </a:extLst>
          </p:cNvPr>
          <p:cNvSpPr/>
          <p:nvPr/>
        </p:nvSpPr>
        <p:spPr bwMode="auto">
          <a:xfrm>
            <a:off x="5512512" y="654202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Better ways to deliver organization capabilities</a:t>
            </a:r>
            <a:endParaRPr lang="en-GB" sz="1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082ED-4342-4623-9610-1F89A53D9B8D}"/>
              </a:ext>
            </a:extLst>
          </p:cNvPr>
          <p:cNvCxnSpPr/>
          <p:nvPr/>
        </p:nvCxnSpPr>
        <p:spPr bwMode="auto">
          <a:xfrm>
            <a:off x="1170505" y="575702"/>
            <a:ext cx="0" cy="481965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7D2CE-1FB5-4F5B-8B6E-9D772D75885C}"/>
              </a:ext>
            </a:extLst>
          </p:cNvPr>
          <p:cNvCxnSpPr/>
          <p:nvPr/>
        </p:nvCxnSpPr>
        <p:spPr bwMode="auto">
          <a:xfrm>
            <a:off x="338060" y="3031490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9C71A-365C-4113-809E-6AADB8B7877E}"/>
              </a:ext>
            </a:extLst>
          </p:cNvPr>
          <p:cNvSpPr txBox="1"/>
          <p:nvPr/>
        </p:nvSpPr>
        <p:spPr bwMode="auto">
          <a:xfrm>
            <a:off x="-28675" y="793381"/>
            <a:ext cx="12020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Team Principles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7487FB-2CD9-4042-91FA-873910402B71}"/>
              </a:ext>
            </a:extLst>
          </p:cNvPr>
          <p:cNvSpPr txBox="1"/>
          <p:nvPr/>
        </p:nvSpPr>
        <p:spPr bwMode="auto">
          <a:xfrm>
            <a:off x="141635" y="3325442"/>
            <a:ext cx="944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Key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9B03-C797-4D21-A620-B2F7187D512F}"/>
              </a:ext>
            </a:extLst>
          </p:cNvPr>
          <p:cNvSpPr txBox="1"/>
          <p:nvPr/>
        </p:nvSpPr>
        <p:spPr bwMode="auto">
          <a:xfrm>
            <a:off x="110282" y="1810109"/>
            <a:ext cx="1213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Individual 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FFE9A0-C57D-4078-95D5-897994057EF2}"/>
              </a:ext>
            </a:extLst>
          </p:cNvPr>
          <p:cNvSpPr/>
          <p:nvPr/>
        </p:nvSpPr>
        <p:spPr bwMode="auto">
          <a:xfrm>
            <a:off x="1272098" y="1803138"/>
            <a:ext cx="1208090" cy="1117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Retention of staff and grooming colleagues (All)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6A3A-02F6-4144-9CB2-3CBA545EAA17}"/>
              </a:ext>
            </a:extLst>
          </p:cNvPr>
          <p:cNvSpPr/>
          <p:nvPr/>
        </p:nvSpPr>
        <p:spPr bwMode="auto">
          <a:xfrm>
            <a:off x="2582631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Improve visibility of work done - Internal / external  (All)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05C06-A32F-4D5E-BBFE-2EFB5F97F717}"/>
              </a:ext>
            </a:extLst>
          </p:cNvPr>
          <p:cNvSpPr/>
          <p:nvPr/>
        </p:nvSpPr>
        <p:spPr bwMode="auto">
          <a:xfrm>
            <a:off x="1195198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Ensure team members complete x% of trainings and develop &lt; n &gt; number of new skills and apply them ( all 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Ensure all team members have a well defined PDP and growth path ( All)</a:t>
            </a:r>
            <a:endParaRPr lang="en-GB" sz="1000" dirty="0">
              <a:latin typeface="+mn-lt"/>
              <a:cs typeface="Arial"/>
            </a:endParaRP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GB" sz="1000" dirty="0"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53E3F-8318-46C7-9B6F-989DE8A567C0}"/>
              </a:ext>
            </a:extLst>
          </p:cNvPr>
          <p:cNvSpPr/>
          <p:nvPr/>
        </p:nvSpPr>
        <p:spPr bwMode="auto">
          <a:xfrm>
            <a:off x="2516879" y="3100755"/>
            <a:ext cx="1455267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Ensure that good work done by team if visible with &lt;n&gt; number of internal references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Participate in &lt;n&gt; number of external events promoting digital maturity of NG and ensure we attract best ta</a:t>
            </a:r>
            <a:r>
              <a:rPr lang="en-GB" sz="1000" dirty="0">
                <a:cs typeface="Arial"/>
              </a:rPr>
              <a:t>lent (All)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Participate in &lt;x&gt; number of cadence calls in architecture forums across NG ( All)</a:t>
            </a:r>
            <a:endParaRPr lang="en-GB" sz="1000" dirty="0">
              <a:latin typeface="+mn-lt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7E81B-4421-4064-8164-768CBFB52916}"/>
              </a:ext>
            </a:extLst>
          </p:cNvPr>
          <p:cNvCxnSpPr/>
          <p:nvPr/>
        </p:nvCxnSpPr>
        <p:spPr bwMode="auto">
          <a:xfrm>
            <a:off x="344263" y="1522044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4E596C-18EF-44D4-9097-CF7E0ACB3B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45868" y="610240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636BED-0CA9-48D2-B761-05BC9B0D2FC5}"/>
              </a:ext>
            </a:extLst>
          </p:cNvPr>
          <p:cNvSpPr/>
          <p:nvPr/>
        </p:nvSpPr>
        <p:spPr bwMode="auto">
          <a:xfrm>
            <a:off x="4226181" y="1801241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Improve Internal capabilities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FA6213-E8B6-4BBE-A81F-5B2C28471DB0}"/>
              </a:ext>
            </a:extLst>
          </p:cNvPr>
          <p:cNvSpPr/>
          <p:nvPr/>
        </p:nvSpPr>
        <p:spPr bwMode="auto">
          <a:xfrm>
            <a:off x="4202309" y="3100755"/>
            <a:ext cx="1488946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Improve internal capabilities within organization by reducing dependency on expensive consultants and service integrators by &lt; X %&gt;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Promote diversity within the team and improve by &lt;x%&gt;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Define a collaboration area to share integration patterns saving &lt; x % &gt; of re-work for teams across NG ( all)</a:t>
            </a:r>
            <a:endParaRPr lang="en-GB" sz="1000" dirty="0">
              <a:latin typeface="+mn-lt"/>
              <a:cs typeface="Arial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3324F6-7E85-4C1F-8DEA-3B32F0F66A0C}"/>
              </a:ext>
            </a:extLst>
          </p:cNvPr>
          <p:cNvSpPr/>
          <p:nvPr/>
        </p:nvSpPr>
        <p:spPr bwMode="auto">
          <a:xfrm>
            <a:off x="5733162" y="1810022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Grow NG capabilities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C1E800-0649-4F8A-9EBD-727B99C2CF8C}"/>
              </a:ext>
            </a:extLst>
          </p:cNvPr>
          <p:cNvSpPr/>
          <p:nvPr/>
        </p:nvSpPr>
        <p:spPr bwMode="auto">
          <a:xfrm>
            <a:off x="5733162" y="3119326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Look out for NEAR SHORING / OFF SHORING the capabilities within NG. Create &lt;n&gt; proposals for Off shoring or BOT models saving &lt;X Million USD&gt; for national Grid ( Krishna)</a:t>
            </a:r>
            <a:endParaRPr lang="en-GB" sz="1000" dirty="0">
              <a:latin typeface="+mn-lt"/>
              <a:cs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FED7D8-BAA1-4AF9-B07F-C37EB91FED5D}"/>
              </a:ext>
            </a:extLst>
          </p:cNvPr>
          <p:cNvSpPr/>
          <p:nvPr/>
        </p:nvSpPr>
        <p:spPr bwMode="auto">
          <a:xfrm>
            <a:off x="7144546" y="1808242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Industry thought  leadership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2BD03-4496-4B6F-A51E-BF956969B31A}"/>
              </a:ext>
            </a:extLst>
          </p:cNvPr>
          <p:cNvSpPr/>
          <p:nvPr/>
        </p:nvSpPr>
        <p:spPr bwMode="auto">
          <a:xfrm>
            <a:off x="7214128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Decision making authority on new capabilities &lt; X number) across NG ( all)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Craft white papers / Industry views on technology advancements and publish in Internal / external sites &lt; n &gt; Number ( Krishna 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4B3D27-5952-4352-A637-95632A3B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179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/>
              <a:t>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2080"/>
              </p:ext>
            </p:extLst>
          </p:nvPr>
        </p:nvGraphicFramePr>
        <p:xfrm>
          <a:off x="435935" y="311731"/>
          <a:ext cx="11398101" cy="480218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There is a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cs typeface="Arial"/>
                        </a:rPr>
                        <a:t>common approach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to conducting data activities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1: </a:t>
                      </a:r>
                      <a:r>
                        <a:rPr lang="en-GB" sz="1000" b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Common modelling patterns are used across the Enterprise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75% of Business units converge into the conceptual and logical data models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75% of Business units signoff and support the implementation of data modelling concepts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75% of the Business units agree to use the strategic tools for data modelling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85% of the key organization entities are captured in the data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support adoption of futuristic technologies and advancement in new capabilities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support analysis of mergers and divestment analysis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50% of Business units converge into the conceptual and logical data models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50% of Business units signoff and support the implementation of data modelling concepts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50% of the Business units agree to use the strategic tools for data modelling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70% of the key organization entities are captured in the data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support adoption of futuristic technologies and advancement in new capabilities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need to align with organization Business capabilities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models not aligned with delivering joined up view of organization reporting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9316C4-D07E-4EFE-8FA2-A13348C59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67116"/>
              </p:ext>
            </p:extLst>
          </p:nvPr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40844"/>
              </p:ext>
            </p:extLst>
          </p:nvPr>
        </p:nvGraphicFramePr>
        <p:xfrm>
          <a:off x="435935" y="311731"/>
          <a:ext cx="11398101" cy="491533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Data initiatives lead with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Value and Outcomes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2: 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Data decisions are made in a collaborative manner 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Business units ( 80% across NG) have visibility of strategic tools used within Enterprise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Gaps in new Business capabilities are identified and promptly addresses with respect to options analysis and recommendation are made ( within 3 months)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Business units do not conform to Strategic stack of tools, risks are raised and Business owners are persuaded to own the risks and mitigations ( at least 75% of deviations are recorded and managed)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Adjustments to strategic stack of tools are identified and new capabilities are cascaded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effective measures of implementing new strategic capabilities are identified to demonstrate continuous improvement 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Convergence on strategic capabilities is demonstrated by Business units ( at least 2 a Year)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for Data capabilities consolidation are crafted and implemented ( Minimum of 5 Mil+ USD is demonstrated)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Business units ( 80% across NG) have visibility of strategic tools used within Enterprise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Gaps in new Business capabilities are identified and escalated ( within 3 months)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Business units do not conform to Strategic stack of tools, risks are raised 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Adjustments to strategic stack of tools are identified and new capabilities are cascaded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Convergence on strategic capabilities is demonstrated by Business units ( at least 2 a Year)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for Data capabilities consolidation are crafted and implemented ( Minimum of 3 Mil+ USD is demonstrated)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95331"/>
              </p:ext>
            </p:extLst>
          </p:nvPr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6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06361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There is a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cs typeface="Arial"/>
                        </a:rPr>
                        <a:t>common approach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to conducting data activities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3: 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Deviations from reference architecture are managed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80% of Business units by Aug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architecture demonstrating a indicative 3 Year plan aligned with Business aspirations and demonstrating interim stages and covering the Technical reference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Guardrails for 80% of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 new data domain standards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80% of Business units by Aug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Guardrails for 0% of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 new data domain standards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9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/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There is a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cs typeface="Arial"/>
                        </a:rPr>
                        <a:t>common approach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to conducting data activities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3: 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Deviations from reference architecture are managed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80% of Business units by Aug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architecture demonstrating a indicative 3 Year plan aligned with Business aspirations and demonstrating interim stages and covering the Technical reference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Guardrails for 80% of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 new data domain standards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80% of Business units by Aug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Guardrails for 0% of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 new data domain standards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90493"/>
      </p:ext>
    </p:extLst>
  </p:cSld>
  <p:clrMapOvr>
    <a:masterClrMapping/>
  </p:clrMapOvr>
</p:sld>
</file>

<file path=ppt/theme/theme1.xml><?xml version="1.0" encoding="utf-8"?>
<a:theme xmlns:a="http://schemas.openxmlformats.org/drawingml/2006/main" name="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UK images 16x9.potx" id="{5A5C1639-76D7-4CD2-93D2-7465D9E30199}" vid="{02480B37-06B7-49D6-8B5F-2DBCD00256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1BE8BFCE5954F8395735F0DA39756" ma:contentTypeVersion="4" ma:contentTypeDescription="Create a new document." ma:contentTypeScope="" ma:versionID="393e33457ef50a9719d4733316ad1ee8">
  <xsd:schema xmlns:xsd="http://www.w3.org/2001/XMLSchema" xmlns:xs="http://www.w3.org/2001/XMLSchema" xmlns:p="http://schemas.microsoft.com/office/2006/metadata/properties" xmlns:ns2="f259c3aa-08cf-4417-91dc-8904e98e7d88" xmlns:ns3="77cdab3b-9073-4390-8ede-3fb919b0e498" targetNamespace="http://schemas.microsoft.com/office/2006/metadata/properties" ma:root="true" ma:fieldsID="88a19a33db13f53acecd2e2f1709fa76" ns2:_="" ns3:_="">
    <xsd:import namespace="f259c3aa-08cf-4417-91dc-8904e98e7d88"/>
    <xsd:import namespace="77cdab3b-9073-4390-8ede-3fb919b0e4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9c3aa-08cf-4417-91dc-8904e98e7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dab3b-9073-4390-8ede-3fb919b0e4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089C4C-910F-47E9-BFC0-45641C4F5742}">
  <ds:schemaRefs>
    <ds:schemaRef ds:uri="http://purl.org/dc/elements/1.1/"/>
    <ds:schemaRef ds:uri="http://schemas.microsoft.com/office/2006/documentManagement/types"/>
    <ds:schemaRef ds:uri="83c94ed2-6dc2-42ed-98c7-1115d9b7063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E76B0E-BF70-48BF-B806-0D902E48B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59c3aa-08cf-4417-91dc-8904e98e7d88"/>
    <ds:schemaRef ds:uri="77cdab3b-9073-4390-8ede-3fb919b0e4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DDA210-6D7A-47E4-9883-B8B012A41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Widescreen</PresentationFormat>
  <Paragraphs>204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NG_PPT_16x9_Generic_template-blue</vt:lpstr>
      <vt:lpstr>Global Data OKR’s</vt:lpstr>
      <vt:lpstr>Data OKR’s – Objective Hierarchy</vt:lpstr>
      <vt:lpstr>Data OKR’s – Objective Hierarchy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Data OKR’s</dc:title>
  <dc:creator>Jones, Kenneth</dc:creator>
  <cp:lastModifiedBy>Kaza, Krishna</cp:lastModifiedBy>
  <cp:revision>16</cp:revision>
  <dcterms:created xsi:type="dcterms:W3CDTF">2022-02-07T16:01:28Z</dcterms:created>
  <dcterms:modified xsi:type="dcterms:W3CDTF">2022-03-02T00:59:58Z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0x0101005B61BE8BFCE5954F8395735F0DA39756</vt:lpwstr>
  </property>
</Properties>
</file>