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7"/>
  </p:notesMasterIdLst>
  <p:sldIdLst>
    <p:sldId id="263" r:id="rId6"/>
    <p:sldId id="2142532402" r:id="rId7"/>
    <p:sldId id="262" r:id="rId8"/>
    <p:sldId id="298" r:id="rId9"/>
    <p:sldId id="2142532403" r:id="rId10"/>
    <p:sldId id="2142532418" r:id="rId11"/>
    <p:sldId id="2142532419" r:id="rId12"/>
    <p:sldId id="2142532420" r:id="rId13"/>
    <p:sldId id="2142532404" r:id="rId14"/>
    <p:sldId id="2142532408" r:id="rId15"/>
    <p:sldId id="2142532405" r:id="rId16"/>
    <p:sldId id="2142532413" r:id="rId17"/>
    <p:sldId id="2142532417" r:id="rId18"/>
    <p:sldId id="2142532406" r:id="rId19"/>
    <p:sldId id="2142532407" r:id="rId20"/>
    <p:sldId id="2142532410" r:id="rId21"/>
    <p:sldId id="2142532415" r:id="rId22"/>
    <p:sldId id="2142532416" r:id="rId23"/>
    <p:sldId id="2142532411" r:id="rId24"/>
    <p:sldId id="2142532414" r:id="rId25"/>
    <p:sldId id="2142532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2820-51DE-4128-B404-CCDF64AD5653}" v="4" dt="2022-04-28T18:01:32.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64" d="100"/>
          <a:sy n="164" d="100"/>
        </p:scale>
        <p:origin x="2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175E2-86C0-47DE-A08E-CDD46115B6BD}"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AE73-BB03-45AC-B170-C24191CAB30C}" type="slidenum">
              <a:rPr lang="en-US" smtClean="0"/>
              <a:t>‹#›</a:t>
            </a:fld>
            <a:endParaRPr lang="en-US"/>
          </a:p>
        </p:txBody>
      </p:sp>
    </p:spTree>
    <p:extLst>
      <p:ext uri="{BB962C8B-B14F-4D97-AF65-F5344CB8AC3E}">
        <p14:creationId xmlns:p14="http://schemas.microsoft.com/office/powerpoint/2010/main" val="38402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789A2-58E5-384A-BFAE-B04193938B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798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FDD5-7C15-452B-BF9E-6FAEF61CD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797A4-3C31-4DDC-8D89-998B28C74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00AC7-2C73-486A-A196-552B3FA2D006}"/>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8ECB8225-8B3E-4C20-A8E4-2F48E5B21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7B5AA-F301-4CA9-8D79-A0BAB849080C}"/>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343253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B3EE-8476-4079-90A8-6C0E1B040B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43BD2-15B4-439C-945A-BCDDCC013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25CFB-7E7D-4F54-A768-9486CFDEF63A}"/>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33E246A8-2F25-4D54-B4E3-DFFE066C2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844B2-0F51-4A3D-B0E6-0B1129119B80}"/>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261757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2985B-F57F-4667-BD8F-FBA8B5F6D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894AA-3926-4C10-B7CC-40A8FEAE6A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10417-0657-4469-9DC9-150C08A5DD91}"/>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8D7809E0-B2AD-444F-ABD1-C70818809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4BDAB-DE5C-4F68-829B-7059ED6EBD16}"/>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3266714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11" name="Image" descr="Image"/>
          <p:cNvPicPr>
            <a:picLocks/>
          </p:cNvPicPr>
          <p:nvPr/>
        </p:nvPicPr>
        <p:blipFill>
          <a:blip r:embed="rId2"/>
          <a:stretch>
            <a:fillRect/>
          </a:stretch>
        </p:blipFill>
        <p:spPr>
          <a:xfrm rot="5400000">
            <a:off x="2605846" y="-2707388"/>
            <a:ext cx="6980309" cy="12272776"/>
          </a:xfrm>
          <a:prstGeom prst="rect">
            <a:avLst/>
          </a:prstGeom>
          <a:ln w="12700">
            <a:miter lim="400000"/>
          </a:ln>
        </p:spPr>
      </p:pic>
      <p:pic>
        <p:nvPicPr>
          <p:cNvPr id="12" name="Image" descr="Image"/>
          <p:cNvPicPr>
            <a:picLocks noChangeAspect="1"/>
          </p:cNvPicPr>
          <p:nvPr/>
        </p:nvPicPr>
        <p:blipFill>
          <a:blip r:embed="rId3"/>
          <a:stretch>
            <a:fillRect/>
          </a:stretch>
        </p:blipFill>
        <p:spPr>
          <a:xfrm rot="5400000">
            <a:off x="2163691" y="-2134721"/>
            <a:ext cx="6834411" cy="11127441"/>
          </a:xfrm>
          <a:prstGeom prst="rect">
            <a:avLst/>
          </a:prstGeom>
          <a:ln w="12700">
            <a:miter lim="400000"/>
          </a:ln>
        </p:spPr>
      </p:pic>
      <p:pic>
        <p:nvPicPr>
          <p:cNvPr id="14" name="Image" descr="Image"/>
          <p:cNvPicPr>
            <a:picLocks noChangeAspect="1"/>
          </p:cNvPicPr>
          <p:nvPr/>
        </p:nvPicPr>
        <p:blipFill>
          <a:blip r:embed="rId4"/>
          <a:stretch>
            <a:fillRect/>
          </a:stretch>
        </p:blipFill>
        <p:spPr>
          <a:xfrm rot="5400000">
            <a:off x="3111811" y="2273705"/>
            <a:ext cx="552423" cy="2853950"/>
          </a:xfrm>
          <a:prstGeom prst="rect">
            <a:avLst/>
          </a:prstGeom>
          <a:ln w="12700">
            <a:miter lim="400000"/>
          </a:ln>
        </p:spPr>
      </p:pic>
      <p:pic>
        <p:nvPicPr>
          <p:cNvPr id="15" name="Image" descr="Image"/>
          <p:cNvPicPr>
            <a:picLocks noChangeAspect="1"/>
          </p:cNvPicPr>
          <p:nvPr/>
        </p:nvPicPr>
        <p:blipFill>
          <a:blip r:embed="rId5"/>
          <a:stretch>
            <a:fillRect/>
          </a:stretch>
        </p:blipFill>
        <p:spPr>
          <a:xfrm rot="5400000">
            <a:off x="3786276" y="298971"/>
            <a:ext cx="6860211" cy="6260058"/>
          </a:xfrm>
          <a:prstGeom prst="rect">
            <a:avLst/>
          </a:prstGeom>
          <a:ln w="12700">
            <a:miter lim="400000"/>
          </a:ln>
        </p:spPr>
      </p:pic>
      <p:sp>
        <p:nvSpPr>
          <p:cNvPr id="16" name="Slide Number"/>
          <p:cNvSpPr txBox="1">
            <a:spLocks noGrp="1"/>
          </p:cNvSpPr>
          <p:nvPr>
            <p:ph type="sldNum" sz="quarter" idx="2"/>
          </p:nvPr>
        </p:nvSpPr>
        <p:spPr>
          <a:xfrm>
            <a:off x="9959128" y="6377940"/>
            <a:ext cx="251672" cy="246221"/>
          </a:xfrm>
          <a:prstGeom prst="rect">
            <a:avLst/>
          </a:prstGeom>
        </p:spPr>
        <p:txBody>
          <a:bodyPr lIns="0" tIns="0" rIns="0" bIns="0" anchor="t"/>
          <a:lstStyle>
            <a:lvl1pPr defTabSz="857250">
              <a:defRPr sz="1600">
                <a:latin typeface="+mj-l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6112597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Image" descr="Image"/>
          <p:cNvPicPr>
            <a:picLocks/>
          </p:cNvPicPr>
          <p:nvPr/>
        </p:nvPicPr>
        <p:blipFill>
          <a:blip r:embed="rId2"/>
          <a:stretch>
            <a:fillRect/>
          </a:stretch>
        </p:blipFill>
        <p:spPr>
          <a:xfrm rot="5400000">
            <a:off x="2605846" y="-2707388"/>
            <a:ext cx="6980309" cy="12272776"/>
          </a:xfrm>
          <a:prstGeom prst="rect">
            <a:avLst/>
          </a:prstGeom>
          <a:ln w="12700">
            <a:miter lim="400000"/>
          </a:ln>
        </p:spPr>
      </p:pic>
      <p:pic>
        <p:nvPicPr>
          <p:cNvPr id="12" name="Image" descr="Image"/>
          <p:cNvPicPr>
            <a:picLocks noChangeAspect="1"/>
          </p:cNvPicPr>
          <p:nvPr/>
        </p:nvPicPr>
        <p:blipFill>
          <a:blip r:embed="rId3"/>
          <a:stretch>
            <a:fillRect/>
          </a:stretch>
        </p:blipFill>
        <p:spPr>
          <a:xfrm rot="5400000">
            <a:off x="2163691" y="-2134721"/>
            <a:ext cx="6834411" cy="11127441"/>
          </a:xfrm>
          <a:prstGeom prst="rect">
            <a:avLst/>
          </a:prstGeom>
          <a:ln w="12700">
            <a:miter lim="400000"/>
          </a:ln>
        </p:spPr>
      </p:pic>
      <p:pic>
        <p:nvPicPr>
          <p:cNvPr id="14" name="Image" descr="Image"/>
          <p:cNvPicPr>
            <a:picLocks noChangeAspect="1"/>
          </p:cNvPicPr>
          <p:nvPr/>
        </p:nvPicPr>
        <p:blipFill>
          <a:blip r:embed="rId4"/>
          <a:stretch>
            <a:fillRect/>
          </a:stretch>
        </p:blipFill>
        <p:spPr>
          <a:xfrm rot="5400000">
            <a:off x="3111811" y="2273705"/>
            <a:ext cx="552423" cy="2853950"/>
          </a:xfrm>
          <a:prstGeom prst="rect">
            <a:avLst/>
          </a:prstGeom>
          <a:ln w="12700">
            <a:miter lim="400000"/>
          </a:ln>
        </p:spPr>
      </p:pic>
      <p:pic>
        <p:nvPicPr>
          <p:cNvPr id="15" name="Image" descr="Image"/>
          <p:cNvPicPr>
            <a:picLocks noChangeAspect="1"/>
          </p:cNvPicPr>
          <p:nvPr/>
        </p:nvPicPr>
        <p:blipFill>
          <a:blip r:embed="rId5"/>
          <a:stretch>
            <a:fillRect/>
          </a:stretch>
        </p:blipFill>
        <p:spPr>
          <a:xfrm rot="5400000">
            <a:off x="3786276" y="298971"/>
            <a:ext cx="6860211" cy="6260058"/>
          </a:xfrm>
          <a:prstGeom prst="rect">
            <a:avLst/>
          </a:prstGeom>
          <a:ln w="12700">
            <a:miter lim="400000"/>
          </a:ln>
        </p:spPr>
      </p:pic>
      <p:sp>
        <p:nvSpPr>
          <p:cNvPr id="16" name="Slide Number"/>
          <p:cNvSpPr txBox="1">
            <a:spLocks noGrp="1"/>
          </p:cNvSpPr>
          <p:nvPr>
            <p:ph type="sldNum" sz="quarter" idx="2"/>
          </p:nvPr>
        </p:nvSpPr>
        <p:spPr>
          <a:xfrm>
            <a:off x="9959128" y="6377940"/>
            <a:ext cx="251672" cy="246221"/>
          </a:xfrm>
          <a:prstGeom prst="rect">
            <a:avLst/>
          </a:prstGeom>
        </p:spPr>
        <p:txBody>
          <a:bodyPr lIns="0" tIns="0" rIns="0" bIns="0" anchor="t"/>
          <a:lstStyle>
            <a:lvl1pPr defTabSz="857250">
              <a:defRPr sz="1600">
                <a:latin typeface="+mj-l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606220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
        <p:cNvGrpSpPr/>
        <p:nvPr/>
      </p:nvGrpSpPr>
      <p:grpSpPr>
        <a:xfrm>
          <a:off x="0" y="0"/>
          <a:ext cx="0" cy="0"/>
          <a:chOff x="0" y="0"/>
          <a:chExt cx="0" cy="0"/>
        </a:xfrm>
      </p:grpSpPr>
      <p:sp>
        <p:nvSpPr>
          <p:cNvPr id="38" name="Body Level One…"/>
          <p:cNvSpPr txBox="1">
            <a:spLocks noGrp="1"/>
          </p:cNvSpPr>
          <p:nvPr>
            <p:ph type="body" sz="quarter" idx="1" hasCustomPrompt="1"/>
          </p:nvPr>
        </p:nvSpPr>
        <p:spPr>
          <a:xfrm>
            <a:off x="318939" y="1116000"/>
            <a:ext cx="9494425" cy="4419601"/>
          </a:xfrm>
          <a:prstGeom prst="rect">
            <a:avLst/>
          </a:prstGeom>
        </p:spPr>
        <p:txBody>
          <a:bodyPr lIns="45718" tIns="45718" rIns="45718" bIns="45718">
            <a:noAutofit/>
          </a:bodyPr>
          <a:lstStyle>
            <a:lvl1pPr marL="0" indent="0" defTabSz="342900">
              <a:lnSpc>
                <a:spcPct val="100000"/>
              </a:lnSpc>
              <a:spcBef>
                <a:spcPts val="600"/>
              </a:spcBef>
              <a:spcAft>
                <a:spcPts val="600"/>
              </a:spcAft>
              <a:buSzTx/>
              <a:buNone/>
              <a:defRPr sz="2400" cap="none" spc="0" baseline="0">
                <a:solidFill>
                  <a:srgbClr val="0033CC"/>
                </a:solidFill>
                <a:latin typeface="Calibri" panose="020F0502020204030204" pitchFamily="34" charset="0"/>
                <a:ea typeface="Calibri" panose="020F0502020204030204" pitchFamily="34" charset="0"/>
                <a:cs typeface="Calibri" panose="020F0502020204030204" pitchFamily="34" charset="0"/>
                <a:sym typeface="IBM Plex Sans Medium"/>
              </a:defRPr>
            </a:lvl1pPr>
            <a:lvl2pPr marL="179388" indent="-179388" defTabSz="342900">
              <a:lnSpc>
                <a:spcPct val="100000"/>
              </a:lnSpc>
              <a:spcBef>
                <a:spcPts val="600"/>
              </a:spcBef>
              <a:spcAft>
                <a:spcPts val="600"/>
              </a:spcAft>
              <a:buSzTx/>
              <a:buFont typeface="Arial" panose="020B0604020202020204" pitchFamily="34" charset="0"/>
              <a:buChar char="•"/>
              <a:defRPr sz="2000" b="0" i="0" u="none" strike="noStrike" cap="none" spc="0" baseline="0" dirty="0">
                <a:ln>
                  <a:noFill/>
                </a:ln>
                <a:solidFill>
                  <a:srgbClr val="034EA2"/>
                </a:solidFill>
                <a:uFillTx/>
                <a:latin typeface="Calibri" panose="020F0502020204030204" pitchFamily="34" charset="0"/>
                <a:ea typeface="Calibri" panose="020F0502020204030204" pitchFamily="34" charset="0"/>
                <a:cs typeface="Calibri" panose="020F0502020204030204" pitchFamily="34" charset="0"/>
                <a:sym typeface="IBM Plex Sans Medium"/>
              </a:defRPr>
            </a:lvl2pPr>
            <a:lvl3pPr marL="358775" indent="-179388" defTabSz="342900">
              <a:lnSpc>
                <a:spcPct val="100000"/>
              </a:lnSpc>
              <a:spcBef>
                <a:spcPts val="600"/>
              </a:spcBef>
              <a:spcAft>
                <a:spcPts val="600"/>
              </a:spcAft>
              <a:buSzTx/>
              <a:buFont typeface="Wingdings" panose="05000000000000000000" pitchFamily="2" charset="2"/>
              <a:buChar char="§"/>
              <a:defRPr sz="1800" cap="none" spc="0" baseline="0">
                <a:solidFill>
                  <a:srgbClr val="003399"/>
                </a:solidFill>
                <a:latin typeface="Calibri" panose="020F0502020204030204" pitchFamily="34" charset="0"/>
                <a:ea typeface="Calibri" panose="020F0502020204030204" pitchFamily="34" charset="0"/>
                <a:cs typeface="Calibri" panose="020F0502020204030204" pitchFamily="34" charset="0"/>
                <a:sym typeface="IBM Plex Sans SemiBold"/>
              </a:defRPr>
            </a:lvl3pPr>
            <a:lvl4pPr marL="64623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4pPr>
            <a:lvl5pPr marL="81768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5pPr>
          </a:lstStyle>
          <a:p>
            <a:r>
              <a:rPr lang="en-US" dirty="0"/>
              <a:t>Body Level One</a:t>
            </a:r>
          </a:p>
          <a:p>
            <a:pPr lvl="1"/>
            <a:r>
              <a:rPr dirty="0"/>
              <a:t>Body Level Two</a:t>
            </a:r>
          </a:p>
          <a:p>
            <a:pPr lvl="2"/>
            <a:r>
              <a:rPr lang="en-US" dirty="0"/>
              <a:t>Body Level Three</a:t>
            </a:r>
          </a:p>
          <a:p>
            <a:pPr lvl="3"/>
            <a:r>
              <a:rPr dirty="0"/>
              <a:t>Body Level Four</a:t>
            </a:r>
          </a:p>
          <a:p>
            <a:pPr lvl="4"/>
            <a:r>
              <a:rPr dirty="0"/>
              <a:t>Body Level Five</a:t>
            </a:r>
          </a:p>
        </p:txBody>
      </p:sp>
      <p:sp>
        <p:nvSpPr>
          <p:cNvPr id="42" name="Title Text"/>
          <p:cNvSpPr txBox="1">
            <a:spLocks noGrp="1"/>
          </p:cNvSpPr>
          <p:nvPr>
            <p:ph type="title" hasCustomPrompt="1"/>
          </p:nvPr>
        </p:nvSpPr>
        <p:spPr>
          <a:xfrm>
            <a:off x="313263" y="245098"/>
            <a:ext cx="9500101" cy="633231"/>
          </a:xfrm>
          <a:prstGeom prst="rect">
            <a:avLst/>
          </a:prstGeom>
        </p:spPr>
        <p:txBody>
          <a:bodyPr lIns="45718" tIns="45718" rIns="45718" bIns="45718" anchor="b" anchorCtr="0">
            <a:noAutofit/>
          </a:bodyPr>
          <a:lstStyle>
            <a:lvl1pPr defTabSz="342900">
              <a:defRPr sz="2500" b="1">
                <a:solidFill>
                  <a:srgbClr val="332E64"/>
                </a:solidFill>
                <a:latin typeface="Calibri" panose="020F0502020204030204" pitchFamily="34" charset="0"/>
                <a:ea typeface="Calibri" panose="020F0502020204030204" pitchFamily="34" charset="0"/>
                <a:cs typeface="Calibri" panose="020F0502020204030204" pitchFamily="34" charset="0"/>
                <a:sym typeface="IBM Plex Sans"/>
              </a:defRPr>
            </a:lvl1pPr>
          </a:lstStyle>
          <a:p>
            <a:r>
              <a:rPr dirty="0"/>
              <a:t>Title Text</a:t>
            </a:r>
          </a:p>
        </p:txBody>
      </p:sp>
    </p:spTree>
    <p:extLst>
      <p:ext uri="{BB962C8B-B14F-4D97-AF65-F5344CB8AC3E}">
        <p14:creationId xmlns:p14="http://schemas.microsoft.com/office/powerpoint/2010/main" val="12513172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wo columns">
    <p:spTree>
      <p:nvGrpSpPr>
        <p:cNvPr id="1" name=""/>
        <p:cNvGrpSpPr/>
        <p:nvPr/>
      </p:nvGrpSpPr>
      <p:grpSpPr>
        <a:xfrm>
          <a:off x="0" y="0"/>
          <a:ext cx="0" cy="0"/>
          <a:chOff x="0" y="0"/>
          <a:chExt cx="0" cy="0"/>
        </a:xfrm>
      </p:grpSpPr>
      <p:sp>
        <p:nvSpPr>
          <p:cNvPr id="11" name="Title Text">
            <a:extLst>
              <a:ext uri="{FF2B5EF4-FFF2-40B4-BE49-F238E27FC236}">
                <a16:creationId xmlns:a16="http://schemas.microsoft.com/office/drawing/2014/main" id="{F8B8FEE1-62C7-4855-B9B4-2CA67E8D4CE7}"/>
              </a:ext>
            </a:extLst>
          </p:cNvPr>
          <p:cNvSpPr txBox="1">
            <a:spLocks noGrp="1"/>
          </p:cNvSpPr>
          <p:nvPr>
            <p:ph type="title" hasCustomPrompt="1"/>
          </p:nvPr>
        </p:nvSpPr>
        <p:spPr>
          <a:xfrm>
            <a:off x="313263" y="245098"/>
            <a:ext cx="9500101" cy="633231"/>
          </a:xfrm>
          <a:prstGeom prst="rect">
            <a:avLst/>
          </a:prstGeom>
        </p:spPr>
        <p:txBody>
          <a:bodyPr lIns="45718" tIns="45718" rIns="45718" bIns="45718" anchor="b" anchorCtr="0">
            <a:noAutofit/>
          </a:bodyPr>
          <a:lstStyle>
            <a:lvl1pPr defTabSz="342900">
              <a:defRPr sz="2500" b="1">
                <a:solidFill>
                  <a:srgbClr val="332E64"/>
                </a:solidFill>
                <a:latin typeface="Calibri" panose="020F0502020204030204" pitchFamily="34" charset="0"/>
                <a:ea typeface="Calibri" panose="020F0502020204030204" pitchFamily="34" charset="0"/>
                <a:cs typeface="Calibri" panose="020F0502020204030204" pitchFamily="34" charset="0"/>
                <a:sym typeface="IBM Plex Sans"/>
              </a:defRPr>
            </a:lvl1pPr>
          </a:lstStyle>
          <a:p>
            <a:r>
              <a:rPr dirty="0"/>
              <a:t>Title Text</a:t>
            </a:r>
          </a:p>
        </p:txBody>
      </p:sp>
      <p:sp>
        <p:nvSpPr>
          <p:cNvPr id="12" name="Body Level One…">
            <a:extLst>
              <a:ext uri="{FF2B5EF4-FFF2-40B4-BE49-F238E27FC236}">
                <a16:creationId xmlns:a16="http://schemas.microsoft.com/office/drawing/2014/main" id="{EBEF35B1-8CC4-47AA-9001-85AF1761A77D}"/>
              </a:ext>
            </a:extLst>
          </p:cNvPr>
          <p:cNvSpPr txBox="1">
            <a:spLocks noGrp="1"/>
          </p:cNvSpPr>
          <p:nvPr>
            <p:ph type="body" sz="quarter" idx="1" hasCustomPrompt="1"/>
          </p:nvPr>
        </p:nvSpPr>
        <p:spPr>
          <a:xfrm>
            <a:off x="318940" y="1116000"/>
            <a:ext cx="5389712" cy="4419601"/>
          </a:xfrm>
          <a:prstGeom prst="rect">
            <a:avLst/>
          </a:prstGeom>
        </p:spPr>
        <p:txBody>
          <a:bodyPr lIns="45718" tIns="45718" rIns="45718" bIns="45718">
            <a:noAutofit/>
          </a:bodyPr>
          <a:lstStyle>
            <a:lvl1pPr marL="0" indent="0" defTabSz="342900">
              <a:lnSpc>
                <a:spcPct val="100000"/>
              </a:lnSpc>
              <a:spcBef>
                <a:spcPts val="600"/>
              </a:spcBef>
              <a:spcAft>
                <a:spcPts val="600"/>
              </a:spcAft>
              <a:buSzTx/>
              <a:buNone/>
              <a:defRPr sz="2400" cap="none" spc="0" baseline="0">
                <a:solidFill>
                  <a:srgbClr val="333399"/>
                </a:solidFill>
                <a:latin typeface="Calibri" panose="020F0502020204030204" pitchFamily="34" charset="0"/>
                <a:ea typeface="Calibri" panose="020F0502020204030204" pitchFamily="34" charset="0"/>
                <a:cs typeface="Calibri" panose="020F0502020204030204" pitchFamily="34" charset="0"/>
                <a:sym typeface="IBM Plex Sans Medium"/>
              </a:defRPr>
            </a:lvl1pPr>
            <a:lvl2pPr marL="179388" indent="-179388" defTabSz="342900">
              <a:lnSpc>
                <a:spcPct val="100000"/>
              </a:lnSpc>
              <a:spcBef>
                <a:spcPts val="600"/>
              </a:spcBef>
              <a:spcAft>
                <a:spcPts val="600"/>
              </a:spcAft>
              <a:buSzTx/>
              <a:buFont typeface="Arial" panose="020B0604020202020204" pitchFamily="34" charset="0"/>
              <a:buChar char="•"/>
              <a:defRPr sz="2000" b="0" i="0" u="none" strike="noStrike" cap="none" spc="0" baseline="0" dirty="0">
                <a:ln>
                  <a:noFill/>
                </a:ln>
                <a:solidFill>
                  <a:srgbClr val="333399"/>
                </a:solidFill>
                <a:uFillTx/>
                <a:latin typeface="Calibri" panose="020F0502020204030204" pitchFamily="34" charset="0"/>
                <a:ea typeface="Calibri" panose="020F0502020204030204" pitchFamily="34" charset="0"/>
                <a:cs typeface="Calibri" panose="020F0502020204030204" pitchFamily="34" charset="0"/>
                <a:sym typeface="IBM Plex Sans Medium"/>
              </a:defRPr>
            </a:lvl2pPr>
            <a:lvl3pPr marL="358775" indent="-179388" defTabSz="342900">
              <a:lnSpc>
                <a:spcPct val="100000"/>
              </a:lnSpc>
              <a:spcBef>
                <a:spcPts val="600"/>
              </a:spcBef>
              <a:spcAft>
                <a:spcPts val="600"/>
              </a:spcAft>
              <a:buSzTx/>
              <a:buFont typeface="Wingdings" panose="05000000000000000000" pitchFamily="2" charset="2"/>
              <a:buChar char="§"/>
              <a:defRPr sz="1800" cap="none" spc="0" baseline="0">
                <a:solidFill>
                  <a:srgbClr val="0379C2"/>
                </a:solidFill>
                <a:latin typeface="Calibri" panose="020F0502020204030204" pitchFamily="34" charset="0"/>
                <a:ea typeface="Calibri" panose="020F0502020204030204" pitchFamily="34" charset="0"/>
                <a:cs typeface="Calibri" panose="020F0502020204030204" pitchFamily="34" charset="0"/>
                <a:sym typeface="IBM Plex Sans SemiBold"/>
              </a:defRPr>
            </a:lvl3pPr>
            <a:lvl4pPr marL="64623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4pPr>
            <a:lvl5pPr marL="81768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5pPr>
          </a:lstStyle>
          <a:p>
            <a:r>
              <a:rPr lang="en-US" dirty="0"/>
              <a:t>Body Level One</a:t>
            </a:r>
          </a:p>
          <a:p>
            <a:pPr lvl="1"/>
            <a:r>
              <a:rPr dirty="0"/>
              <a:t>Body Level Two</a:t>
            </a:r>
          </a:p>
          <a:p>
            <a:pPr lvl="2"/>
            <a:r>
              <a:rPr lang="en-US" dirty="0"/>
              <a:t>Body Level Three</a:t>
            </a:r>
          </a:p>
          <a:p>
            <a:pPr lvl="3"/>
            <a:r>
              <a:rPr dirty="0"/>
              <a:t>Body Level Four</a:t>
            </a:r>
          </a:p>
          <a:p>
            <a:pPr lvl="4"/>
            <a:r>
              <a:rPr dirty="0"/>
              <a:t>Body Level Five</a:t>
            </a:r>
          </a:p>
        </p:txBody>
      </p:sp>
      <p:sp>
        <p:nvSpPr>
          <p:cNvPr id="13" name="Body Level One…">
            <a:extLst>
              <a:ext uri="{FF2B5EF4-FFF2-40B4-BE49-F238E27FC236}">
                <a16:creationId xmlns:a16="http://schemas.microsoft.com/office/drawing/2014/main" id="{497C91CD-0996-46AF-A38D-E0E3987913D9}"/>
              </a:ext>
            </a:extLst>
          </p:cNvPr>
          <p:cNvSpPr txBox="1">
            <a:spLocks noGrp="1"/>
          </p:cNvSpPr>
          <p:nvPr>
            <p:ph type="body" sz="quarter" idx="10" hasCustomPrompt="1"/>
          </p:nvPr>
        </p:nvSpPr>
        <p:spPr>
          <a:xfrm>
            <a:off x="6394022" y="1116000"/>
            <a:ext cx="5389712" cy="4419601"/>
          </a:xfrm>
          <a:prstGeom prst="rect">
            <a:avLst/>
          </a:prstGeom>
        </p:spPr>
        <p:txBody>
          <a:bodyPr lIns="45718" tIns="45718" rIns="45718" bIns="45718">
            <a:noAutofit/>
          </a:bodyPr>
          <a:lstStyle>
            <a:lvl1pPr marL="0" indent="0" defTabSz="342900">
              <a:lnSpc>
                <a:spcPct val="100000"/>
              </a:lnSpc>
              <a:spcBef>
                <a:spcPts val="600"/>
              </a:spcBef>
              <a:spcAft>
                <a:spcPts val="600"/>
              </a:spcAft>
              <a:buSzTx/>
              <a:buNone/>
              <a:defRPr sz="2400" cap="none" spc="0" baseline="0">
                <a:solidFill>
                  <a:srgbClr val="333399"/>
                </a:solidFill>
                <a:latin typeface="Calibri" panose="020F0502020204030204" pitchFamily="34" charset="0"/>
                <a:ea typeface="Calibri" panose="020F0502020204030204" pitchFamily="34" charset="0"/>
                <a:cs typeface="Calibri" panose="020F0502020204030204" pitchFamily="34" charset="0"/>
                <a:sym typeface="IBM Plex Sans Medium"/>
              </a:defRPr>
            </a:lvl1pPr>
            <a:lvl2pPr marL="179388" indent="-179388" defTabSz="342900">
              <a:lnSpc>
                <a:spcPct val="100000"/>
              </a:lnSpc>
              <a:spcBef>
                <a:spcPts val="600"/>
              </a:spcBef>
              <a:spcAft>
                <a:spcPts val="600"/>
              </a:spcAft>
              <a:buSzTx/>
              <a:buFont typeface="Arial" panose="020B0604020202020204" pitchFamily="34" charset="0"/>
              <a:buChar char="•"/>
              <a:defRPr sz="2000" b="0" i="0" u="none" strike="noStrike" cap="none" spc="0" baseline="0" dirty="0">
                <a:ln>
                  <a:noFill/>
                </a:ln>
                <a:solidFill>
                  <a:srgbClr val="034EA2"/>
                </a:solidFill>
                <a:uFillTx/>
                <a:latin typeface="Calibri" panose="020F0502020204030204" pitchFamily="34" charset="0"/>
                <a:ea typeface="Calibri" panose="020F0502020204030204" pitchFamily="34" charset="0"/>
                <a:cs typeface="Calibri" panose="020F0502020204030204" pitchFamily="34" charset="0"/>
                <a:sym typeface="IBM Plex Sans Medium"/>
              </a:defRPr>
            </a:lvl2pPr>
            <a:lvl3pPr marL="358775" indent="-179388" defTabSz="342900">
              <a:lnSpc>
                <a:spcPct val="100000"/>
              </a:lnSpc>
              <a:spcBef>
                <a:spcPts val="600"/>
              </a:spcBef>
              <a:spcAft>
                <a:spcPts val="600"/>
              </a:spcAft>
              <a:buSzTx/>
              <a:buFont typeface="Wingdings" panose="05000000000000000000" pitchFamily="2" charset="2"/>
              <a:buChar char="§"/>
              <a:defRPr sz="1800" cap="none" spc="0" baseline="0">
                <a:solidFill>
                  <a:srgbClr val="0379C2"/>
                </a:solidFill>
                <a:latin typeface="Calibri" panose="020F0502020204030204" pitchFamily="34" charset="0"/>
                <a:ea typeface="Calibri" panose="020F0502020204030204" pitchFamily="34" charset="0"/>
                <a:cs typeface="Calibri" panose="020F0502020204030204" pitchFamily="34" charset="0"/>
                <a:sym typeface="IBM Plex Sans SemiBold"/>
              </a:defRPr>
            </a:lvl3pPr>
            <a:lvl4pPr marL="64623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4pPr>
            <a:lvl5pPr marL="817684" indent="-131884" defTabSz="342900">
              <a:lnSpc>
                <a:spcPct val="100000"/>
              </a:lnSpc>
              <a:spcBef>
                <a:spcPts val="600"/>
              </a:spcBef>
              <a:spcAft>
                <a:spcPts val="600"/>
              </a:spcAft>
              <a:defRPr sz="1600" spc="0" baseline="0">
                <a:solidFill>
                  <a:srgbClr val="535353"/>
                </a:solidFill>
                <a:latin typeface="Calibri" panose="020F0502020204030204" pitchFamily="34" charset="0"/>
                <a:ea typeface="Calibri" panose="020F0502020204030204" pitchFamily="34" charset="0"/>
                <a:cs typeface="Calibri" panose="020F0502020204030204" pitchFamily="34" charset="0"/>
                <a:sym typeface="IBM Plex Sans Text"/>
              </a:defRPr>
            </a:lvl5pPr>
          </a:lstStyle>
          <a:p>
            <a:r>
              <a:rPr lang="en-US" dirty="0"/>
              <a:t>Body Level One</a:t>
            </a:r>
          </a:p>
          <a:p>
            <a:pPr lvl="1"/>
            <a:r>
              <a:rPr dirty="0"/>
              <a:t>Body Level Two</a:t>
            </a:r>
          </a:p>
          <a:p>
            <a:pPr lvl="2"/>
            <a:r>
              <a:rPr lang="en-US"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16339187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Text">
            <a:extLst>
              <a:ext uri="{FF2B5EF4-FFF2-40B4-BE49-F238E27FC236}">
                <a16:creationId xmlns:a16="http://schemas.microsoft.com/office/drawing/2014/main" id="{7E2541D7-05A4-4ADF-B1B8-ACD56EAE2D85}"/>
              </a:ext>
            </a:extLst>
          </p:cNvPr>
          <p:cNvSpPr txBox="1">
            <a:spLocks noGrp="1"/>
          </p:cNvSpPr>
          <p:nvPr>
            <p:ph type="title" hasCustomPrompt="1"/>
          </p:nvPr>
        </p:nvSpPr>
        <p:spPr>
          <a:xfrm>
            <a:off x="313263" y="245098"/>
            <a:ext cx="9500101" cy="633231"/>
          </a:xfrm>
          <a:prstGeom prst="rect">
            <a:avLst/>
          </a:prstGeom>
        </p:spPr>
        <p:txBody>
          <a:bodyPr lIns="45718" tIns="45718" rIns="45718" bIns="45718" anchor="b" anchorCtr="0">
            <a:noAutofit/>
          </a:bodyPr>
          <a:lstStyle>
            <a:lvl1pPr defTabSz="342900">
              <a:defRPr sz="2500" b="1">
                <a:solidFill>
                  <a:srgbClr val="332E64"/>
                </a:solidFill>
                <a:latin typeface="Calibri" panose="020F0502020204030204" pitchFamily="34" charset="0"/>
                <a:ea typeface="Calibri" panose="020F0502020204030204" pitchFamily="34" charset="0"/>
                <a:cs typeface="Calibri" panose="020F0502020204030204" pitchFamily="34" charset="0"/>
                <a:sym typeface="IBM Plex Sans"/>
              </a:defRPr>
            </a:lvl1pPr>
          </a:lstStyle>
          <a:p>
            <a:r>
              <a:rPr dirty="0"/>
              <a:t>Title Text</a:t>
            </a:r>
          </a:p>
        </p:txBody>
      </p:sp>
    </p:spTree>
    <p:extLst>
      <p:ext uri="{BB962C8B-B14F-4D97-AF65-F5344CB8AC3E}">
        <p14:creationId xmlns:p14="http://schemas.microsoft.com/office/powerpoint/2010/main" val="295839459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Blank 0">
    <p:spTree>
      <p:nvGrpSpPr>
        <p:cNvPr id="1" name=""/>
        <p:cNvGrpSpPr/>
        <p:nvPr/>
      </p:nvGrpSpPr>
      <p:grpSpPr>
        <a:xfrm>
          <a:off x="0" y="0"/>
          <a:ext cx="0" cy="0"/>
          <a:chOff x="0" y="0"/>
          <a:chExt cx="0" cy="0"/>
        </a:xfrm>
      </p:grpSpPr>
      <p:pic>
        <p:nvPicPr>
          <p:cNvPr id="115" name="Image" descr="Image"/>
          <p:cNvPicPr>
            <a:picLocks noChangeAspect="1"/>
          </p:cNvPicPr>
          <p:nvPr/>
        </p:nvPicPr>
        <p:blipFill>
          <a:blip r:embed="rId2"/>
          <a:stretch>
            <a:fillRect/>
          </a:stretch>
        </p:blipFill>
        <p:spPr>
          <a:xfrm rot="5400000">
            <a:off x="5095179" y="-8880346"/>
            <a:ext cx="2001643" cy="19749506"/>
          </a:xfrm>
          <a:prstGeom prst="rect">
            <a:avLst/>
          </a:prstGeom>
          <a:ln w="12700">
            <a:miter lim="400000"/>
          </a:ln>
        </p:spPr>
      </p:pic>
      <p:pic>
        <p:nvPicPr>
          <p:cNvPr id="116" name="Image" descr="Image"/>
          <p:cNvPicPr>
            <a:picLocks noChangeAspect="1"/>
          </p:cNvPicPr>
          <p:nvPr/>
        </p:nvPicPr>
        <p:blipFill>
          <a:blip r:embed="rId2"/>
          <a:stretch>
            <a:fillRect/>
          </a:stretch>
        </p:blipFill>
        <p:spPr>
          <a:xfrm rot="16200000">
            <a:off x="5345955" y="-4011160"/>
            <a:ext cx="2001644" cy="19749506"/>
          </a:xfrm>
          <a:prstGeom prst="rect">
            <a:avLst/>
          </a:prstGeom>
          <a:ln w="12700">
            <a:miter lim="400000"/>
          </a:ln>
        </p:spPr>
      </p:pic>
    </p:spTree>
    <p:extLst>
      <p:ext uri="{BB962C8B-B14F-4D97-AF65-F5344CB8AC3E}">
        <p14:creationId xmlns:p14="http://schemas.microsoft.com/office/powerpoint/2010/main" val="53636092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Blank copy">
    <p:spTree>
      <p:nvGrpSpPr>
        <p:cNvPr id="1" name=""/>
        <p:cNvGrpSpPr/>
        <p:nvPr/>
      </p:nvGrpSpPr>
      <p:grpSpPr>
        <a:xfrm>
          <a:off x="0" y="0"/>
          <a:ext cx="0" cy="0"/>
          <a:chOff x="0" y="0"/>
          <a:chExt cx="0" cy="0"/>
        </a:xfrm>
      </p:grpSpPr>
      <p:pic>
        <p:nvPicPr>
          <p:cNvPr id="61" name="Image" descr="Image"/>
          <p:cNvPicPr>
            <a:picLocks noChangeAspect="1"/>
          </p:cNvPicPr>
          <p:nvPr/>
        </p:nvPicPr>
        <p:blipFill>
          <a:blip r:embed="rId2"/>
          <a:stretch>
            <a:fillRect/>
          </a:stretch>
        </p:blipFill>
        <p:spPr>
          <a:xfrm rot="5400000">
            <a:off x="6191601" y="1564580"/>
            <a:ext cx="721771" cy="3728841"/>
          </a:xfrm>
          <a:prstGeom prst="rect">
            <a:avLst/>
          </a:prstGeom>
          <a:ln w="12700">
            <a:miter lim="400000"/>
          </a:ln>
        </p:spPr>
      </p:pic>
    </p:spTree>
    <p:extLst>
      <p:ext uri="{BB962C8B-B14F-4D97-AF65-F5344CB8AC3E}">
        <p14:creationId xmlns:p14="http://schemas.microsoft.com/office/powerpoint/2010/main" val="200451436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33" name="Rectangle 6"/>
          <p:cNvSpPr/>
          <p:nvPr/>
        </p:nvSpPr>
        <p:spPr>
          <a:xfrm>
            <a:off x="-97282" y="-1"/>
            <a:ext cx="12386564" cy="6858001"/>
          </a:xfrm>
          <a:prstGeom prst="rect">
            <a:avLst/>
          </a:prstGeom>
          <a:solidFill>
            <a:srgbClr val="000C2C"/>
          </a:solidFill>
          <a:ln w="12700">
            <a:miter lim="400000"/>
          </a:ln>
        </p:spPr>
        <p:txBody>
          <a:bodyPr lIns="42863" tIns="42863" rIns="42863" bIns="42863" anchor="ctr"/>
          <a:lstStyle/>
          <a:p>
            <a:pPr algn="ctr">
              <a:defRPr sz="3400">
                <a:solidFill>
                  <a:srgbClr val="FFFFFF"/>
                </a:solidFill>
              </a:defRPr>
            </a:pPr>
            <a:endParaRPr sz="1700" dirty="0"/>
          </a:p>
        </p:txBody>
      </p:sp>
      <p:sp>
        <p:nvSpPr>
          <p:cNvPr id="3" name="Text Placeholder 2">
            <a:extLst>
              <a:ext uri="{FF2B5EF4-FFF2-40B4-BE49-F238E27FC236}">
                <a16:creationId xmlns:a16="http://schemas.microsoft.com/office/drawing/2014/main" id="{804F1798-C501-4342-B89F-D1E958A88E75}"/>
              </a:ext>
            </a:extLst>
          </p:cNvPr>
          <p:cNvSpPr>
            <a:spLocks noGrp="1"/>
          </p:cNvSpPr>
          <p:nvPr>
            <p:ph type="body" sz="quarter" idx="10" hasCustomPrompt="1"/>
          </p:nvPr>
        </p:nvSpPr>
        <p:spPr>
          <a:xfrm>
            <a:off x="723900" y="1600200"/>
            <a:ext cx="6991350" cy="685800"/>
          </a:xfrm>
          <a:prstGeom prst="rect">
            <a:avLst/>
          </a:prstGeom>
        </p:spPr>
        <p:txBody>
          <a:bodyPr/>
          <a:lstStyle>
            <a:lvl1pPr marL="0" indent="0">
              <a:lnSpc>
                <a:spcPct val="100000"/>
              </a:lnSpc>
              <a:spcBef>
                <a:spcPts val="1200"/>
              </a:spcBef>
              <a:spcAft>
                <a:spcPts val="1200"/>
              </a:spcAft>
              <a:buNone/>
              <a:defRPr sz="4000">
                <a:solidFill>
                  <a:schemeClr val="bg1"/>
                </a:solidFill>
              </a:defRPr>
            </a:lvl1pPr>
            <a:lvl2pPr marL="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dirty="0"/>
              <a:t>Section Heading</a:t>
            </a:r>
          </a:p>
          <a:p>
            <a:pPr lvl="1"/>
            <a:r>
              <a:rPr lang="en-US" dirty="0"/>
              <a:t>Sub Heading</a:t>
            </a:r>
          </a:p>
        </p:txBody>
      </p:sp>
    </p:spTree>
    <p:extLst>
      <p:ext uri="{BB962C8B-B14F-4D97-AF65-F5344CB8AC3E}">
        <p14:creationId xmlns:p14="http://schemas.microsoft.com/office/powerpoint/2010/main" val="20737003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E6B8-4791-412A-863D-6903097CB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371C3-0541-4445-AE4A-D3EE80A1C6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D27FF-BC5A-4D95-A72E-0449A416AA86}"/>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2B602CDF-BD16-4AEF-84CE-57AC113EA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73774-5539-4EDC-85CF-72F66CA6F708}"/>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1526548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67097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3E2F-515A-4712-9B17-424F11167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E7F29-1A80-482E-8BF3-41815F9A3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0F342-B7F2-4A6D-8680-F690EA92BCA7}"/>
              </a:ext>
            </a:extLst>
          </p:cNvPr>
          <p:cNvSpPr>
            <a:spLocks noGrp="1"/>
          </p:cNvSpPr>
          <p:nvPr>
            <p:ph type="dt" sz="half" idx="10"/>
          </p:nvPr>
        </p:nvSpPr>
        <p:spPr/>
        <p:txBody>
          <a:bodyPr/>
          <a:lstStyle/>
          <a:p>
            <a:fld id="{16F210B7-1499-482E-BB2F-F974AB177C43}" type="datetimeFigureOut">
              <a:rPr lang="en-US" smtClean="0"/>
              <a:t>5/3/2022</a:t>
            </a:fld>
            <a:endParaRPr lang="en-US"/>
          </a:p>
        </p:txBody>
      </p:sp>
      <p:sp>
        <p:nvSpPr>
          <p:cNvPr id="5" name="Footer Placeholder 4">
            <a:extLst>
              <a:ext uri="{FF2B5EF4-FFF2-40B4-BE49-F238E27FC236}">
                <a16:creationId xmlns:a16="http://schemas.microsoft.com/office/drawing/2014/main" id="{DD96AC9E-4A31-46BA-8EF6-E7192402A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F3308-D0B1-451B-ADD7-0E8F36D47237}"/>
              </a:ext>
            </a:extLst>
          </p:cNvPr>
          <p:cNvSpPr>
            <a:spLocks noGrp="1"/>
          </p:cNvSpPr>
          <p:nvPr>
            <p:ph type="sldNum" sz="quarter" idx="12"/>
          </p:nvPr>
        </p:nvSpPr>
        <p:spPr/>
        <p:txBody>
          <a:bodyPr/>
          <a:lstStyle/>
          <a:p>
            <a:fld id="{9A9518FC-2C2B-42B6-8ADA-FD7EC084BC92}" type="slidenum">
              <a:rPr lang="en-US" smtClean="0"/>
              <a:t>‹#›</a:t>
            </a:fld>
            <a:endParaRPr lang="en-US"/>
          </a:p>
        </p:txBody>
      </p:sp>
    </p:spTree>
    <p:extLst>
      <p:ext uri="{BB962C8B-B14F-4D97-AF65-F5344CB8AC3E}">
        <p14:creationId xmlns:p14="http://schemas.microsoft.com/office/powerpoint/2010/main" val="376666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D073-DAC6-435B-9472-B1FB604E8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EFDEC-6BBD-4C4A-97DF-99A461EB4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57A47-EC6D-4469-A9A5-0F4CDD8DA748}"/>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D00ECE43-FAC7-4F7F-9828-354CB0F90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C76C3-C861-41BF-B532-8F32CAB56A73}"/>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190030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B938-7C03-4F07-82E4-0216F1FB8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11DD3-F3A2-43E6-9B88-289990FAC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B7090-AA62-4AB0-BA13-2FFC085BB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AEB30-A4AB-4003-BAB3-6D8A879F5D85}"/>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6" name="Footer Placeholder 5">
            <a:extLst>
              <a:ext uri="{FF2B5EF4-FFF2-40B4-BE49-F238E27FC236}">
                <a16:creationId xmlns:a16="http://schemas.microsoft.com/office/drawing/2014/main" id="{144205DC-128A-40A9-9FE1-1B4AD5F7F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F80D2-80BE-43B4-9DDC-7EAC44C2EB30}"/>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317367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413-8EE2-4FF6-A36E-1458C319B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830259-31B3-462B-8748-68B88A036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C9031-A745-4647-9EF3-4B091C772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E0B81-0B50-4225-9881-189BF6A31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D212B-8A8D-4B1D-9E46-FD2AE709D1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FD2E3-0972-4808-B8A2-EC359F7C3C96}"/>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8" name="Footer Placeholder 7">
            <a:extLst>
              <a:ext uri="{FF2B5EF4-FFF2-40B4-BE49-F238E27FC236}">
                <a16:creationId xmlns:a16="http://schemas.microsoft.com/office/drawing/2014/main" id="{B6DE4D19-AC08-4413-8ACB-8250DF753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538CF3-853E-42E4-8C8B-265D46596CC1}"/>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3624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2B86-2468-46E8-8DBB-02443F716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E398F-C618-42E5-BDD8-7E5E1758334E}"/>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4" name="Footer Placeholder 3">
            <a:extLst>
              <a:ext uri="{FF2B5EF4-FFF2-40B4-BE49-F238E27FC236}">
                <a16:creationId xmlns:a16="http://schemas.microsoft.com/office/drawing/2014/main" id="{7B19044D-8A7C-4C89-B0F4-8C81D82977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799C6-F6F1-428A-A7CB-8DE245543A64}"/>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102476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F532B-BB4D-495A-87F1-93F636E6893A}"/>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3" name="Footer Placeholder 2">
            <a:extLst>
              <a:ext uri="{FF2B5EF4-FFF2-40B4-BE49-F238E27FC236}">
                <a16:creationId xmlns:a16="http://schemas.microsoft.com/office/drawing/2014/main" id="{803A91E9-EF26-4091-B94B-D8F0B792F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C07F5-9FAC-4911-97C3-D939DA8D59B1}"/>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278873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01B9-961B-44A6-9BF5-FC3FC1723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9B8E5-FD58-43E1-BFD3-335DD4FB3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0B1B1-7767-4AD6-B02B-9DBC4998F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0B4D9-55EE-427A-8DFA-27F880F13898}"/>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6" name="Footer Placeholder 5">
            <a:extLst>
              <a:ext uri="{FF2B5EF4-FFF2-40B4-BE49-F238E27FC236}">
                <a16:creationId xmlns:a16="http://schemas.microsoft.com/office/drawing/2014/main" id="{833CB6C0-426A-47B3-AED8-FAF7D08F8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A911E-70D1-4239-AFAE-5F6376FD56F8}"/>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83456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4E4C-29C0-49BA-8FDF-8B76C7A4E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D55B6-1ABB-4D8C-A3C1-ABB797CFA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C5DE9E-2262-4E01-8C92-D02DDE707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BDB69-5413-44BD-843F-C0E7EC3D317B}"/>
              </a:ext>
            </a:extLst>
          </p:cNvPr>
          <p:cNvSpPr>
            <a:spLocks noGrp="1"/>
          </p:cNvSpPr>
          <p:nvPr>
            <p:ph type="dt" sz="half" idx="10"/>
          </p:nvPr>
        </p:nvSpPr>
        <p:spPr/>
        <p:txBody>
          <a:bodyPr/>
          <a:lstStyle/>
          <a:p>
            <a:fld id="{4753E172-890E-4620-ADB6-CCB999E4243A}" type="datetimeFigureOut">
              <a:rPr lang="en-US" smtClean="0"/>
              <a:t>5/3/2022</a:t>
            </a:fld>
            <a:endParaRPr lang="en-US"/>
          </a:p>
        </p:txBody>
      </p:sp>
      <p:sp>
        <p:nvSpPr>
          <p:cNvPr id="6" name="Footer Placeholder 5">
            <a:extLst>
              <a:ext uri="{FF2B5EF4-FFF2-40B4-BE49-F238E27FC236}">
                <a16:creationId xmlns:a16="http://schemas.microsoft.com/office/drawing/2014/main" id="{24B45813-5C28-4A43-92EA-7622E4E5A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A2AB6-6CB7-4ECF-AF25-49A9291C4900}"/>
              </a:ext>
            </a:extLst>
          </p:cNvPr>
          <p:cNvSpPr>
            <a:spLocks noGrp="1"/>
          </p:cNvSpPr>
          <p:nvPr>
            <p:ph type="sldNum" sz="quarter" idx="12"/>
          </p:nvPr>
        </p:nvSpPr>
        <p:spPr/>
        <p:txBody>
          <a:bodyPr/>
          <a:lstStyle/>
          <a:p>
            <a:fld id="{0FC55288-EC65-4BB7-99EA-14DDD4BCBE87}" type="slidenum">
              <a:rPr lang="en-US" smtClean="0"/>
              <a:t>‹#›</a:t>
            </a:fld>
            <a:endParaRPr lang="en-US"/>
          </a:p>
        </p:txBody>
      </p:sp>
    </p:spTree>
    <p:extLst>
      <p:ext uri="{BB962C8B-B14F-4D97-AF65-F5344CB8AC3E}">
        <p14:creationId xmlns:p14="http://schemas.microsoft.com/office/powerpoint/2010/main" val="216929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5.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D416A-0D62-4609-B68D-0BD4934AE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45106E-D7C9-493F-A9ED-1FA971578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80250-0C52-4F9F-967D-23745DB00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3E172-890E-4620-ADB6-CCB999E4243A}" type="datetimeFigureOut">
              <a:rPr lang="en-US" smtClean="0"/>
              <a:t>5/3/2022</a:t>
            </a:fld>
            <a:endParaRPr lang="en-US"/>
          </a:p>
        </p:txBody>
      </p:sp>
      <p:sp>
        <p:nvSpPr>
          <p:cNvPr id="5" name="Footer Placeholder 4">
            <a:extLst>
              <a:ext uri="{FF2B5EF4-FFF2-40B4-BE49-F238E27FC236}">
                <a16:creationId xmlns:a16="http://schemas.microsoft.com/office/drawing/2014/main" id="{4A3D782C-E111-4292-B266-68CC03646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A6A43-FD12-4F19-9077-AEE05350A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55288-EC65-4BB7-99EA-14DDD4BCBE87}" type="slidenum">
              <a:rPr lang="en-US" smtClean="0"/>
              <a:t>‹#›</a:t>
            </a:fld>
            <a:endParaRPr lang="en-US"/>
          </a:p>
        </p:txBody>
      </p:sp>
    </p:spTree>
    <p:extLst>
      <p:ext uri="{BB962C8B-B14F-4D97-AF65-F5344CB8AC3E}">
        <p14:creationId xmlns:p14="http://schemas.microsoft.com/office/powerpoint/2010/main" val="543958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B4378AC1-D8EE-410F-8F6F-DD6C5E97877D}"/>
              </a:ext>
            </a:extLst>
          </p:cNvPr>
          <p:cNvPicPr>
            <a:picLocks noChangeAspect="1"/>
          </p:cNvPicPr>
          <p:nvPr userDrawn="1"/>
        </p:nvPicPr>
        <p:blipFill rotWithShape="1">
          <a:blip r:embed="rId11" cstate="print">
            <a:extLst>
              <a:ext uri="{28A0092B-C50C-407E-A947-70E740481C1C}">
                <a14:useLocalDpi xmlns:a14="http://schemas.microsoft.com/office/drawing/2010/main"/>
              </a:ext>
            </a:extLst>
          </a:blip>
          <a:srcRect/>
          <a:stretch/>
        </p:blipFill>
        <p:spPr>
          <a:xfrm rot="5400000">
            <a:off x="5095180" y="-5101594"/>
            <a:ext cx="2001643" cy="12192002"/>
          </a:xfrm>
          <a:prstGeom prst="rect">
            <a:avLst/>
          </a:prstGeom>
          <a:ln w="12700">
            <a:miter lim="400000"/>
          </a:ln>
        </p:spPr>
      </p:pic>
      <p:pic>
        <p:nvPicPr>
          <p:cNvPr id="8" name="Image" descr="Image">
            <a:extLst>
              <a:ext uri="{FF2B5EF4-FFF2-40B4-BE49-F238E27FC236}">
                <a16:creationId xmlns:a16="http://schemas.microsoft.com/office/drawing/2014/main" id="{258C4464-20D1-4D24-9051-3906ACF6D8A0}"/>
              </a:ext>
            </a:extLst>
          </p:cNvPr>
          <p:cNvPicPr>
            <a:picLocks noChangeAspect="1"/>
          </p:cNvPicPr>
          <p:nvPr userDrawn="1"/>
        </p:nvPicPr>
        <p:blipFill rotWithShape="1">
          <a:blip r:embed="rId12" cstate="print">
            <a:extLst>
              <a:ext uri="{28A0092B-C50C-407E-A947-70E740481C1C}">
                <a14:useLocalDpi xmlns:a14="http://schemas.microsoft.com/office/drawing/2010/main"/>
              </a:ext>
            </a:extLst>
          </a:blip>
          <a:srcRect/>
          <a:stretch/>
        </p:blipFill>
        <p:spPr>
          <a:xfrm rot="5400000" flipH="1">
            <a:off x="5095179" y="-224794"/>
            <a:ext cx="2001643" cy="12192002"/>
          </a:xfrm>
          <a:prstGeom prst="rect">
            <a:avLst/>
          </a:prstGeom>
          <a:ln w="12700">
            <a:miter lim="400000"/>
          </a:ln>
        </p:spPr>
      </p:pic>
      <p:sp>
        <p:nvSpPr>
          <p:cNvPr id="5" name="Slide Number">
            <a:extLst>
              <a:ext uri="{FF2B5EF4-FFF2-40B4-BE49-F238E27FC236}">
                <a16:creationId xmlns:a16="http://schemas.microsoft.com/office/drawing/2014/main" id="{6DBC4249-941A-4A90-AFD7-6B2D7CFCE503}"/>
              </a:ext>
            </a:extLst>
          </p:cNvPr>
          <p:cNvSpPr txBox="1">
            <a:spLocks/>
          </p:cNvSpPr>
          <p:nvPr userDrawn="1"/>
        </p:nvSpPr>
        <p:spPr>
          <a:xfrm>
            <a:off x="11846498" y="6552088"/>
            <a:ext cx="264496" cy="256480"/>
          </a:xfrm>
          <a:prstGeom prst="rect">
            <a:avLst/>
          </a:prstGeom>
        </p:spPr>
        <p:txBody>
          <a:bodyPr lIns="50800" tIns="50800" rIns="50800" bIns="50800" anchor="t"/>
          <a:lstStyle>
            <a:defPPr>
              <a:defRPr lang="en-GB"/>
            </a:defPPr>
            <a:lvl1pPr algn="ctr" defTabSz="412750" rtl="0" fontAlgn="base">
              <a:spcBef>
                <a:spcPct val="0"/>
              </a:spcBef>
              <a:spcAft>
                <a:spcPct val="0"/>
              </a:spcAft>
              <a:defRPr sz="1000" b="1" i="1" kern="1200">
                <a:solidFill>
                  <a:srgbClr val="332E64"/>
                </a:solidFill>
                <a:latin typeface="+mj-lt"/>
                <a:ea typeface="IBM Plex Sans"/>
                <a:cs typeface="IBM Plex Sans"/>
                <a:sym typeface="IBM Plex Sans"/>
              </a:defRPr>
            </a:lvl1pPr>
            <a:lvl2pPr marL="457200" algn="l" rtl="0" fontAlgn="base">
              <a:spcBef>
                <a:spcPct val="0"/>
              </a:spcBef>
              <a:spcAft>
                <a:spcPct val="0"/>
              </a:spcAft>
              <a:defRPr b="1" i="1" kern="1200">
                <a:solidFill>
                  <a:srgbClr val="FFFFFF"/>
                </a:solidFill>
                <a:latin typeface="Arial" charset="0"/>
                <a:ea typeface="ＭＳ Ｐゴシック"/>
                <a:cs typeface="ＭＳ Ｐゴシック"/>
              </a:defRPr>
            </a:lvl2pPr>
            <a:lvl3pPr marL="914400" algn="l" rtl="0" fontAlgn="base">
              <a:spcBef>
                <a:spcPct val="0"/>
              </a:spcBef>
              <a:spcAft>
                <a:spcPct val="0"/>
              </a:spcAft>
              <a:defRPr b="1" i="1" kern="1200">
                <a:solidFill>
                  <a:srgbClr val="FFFFFF"/>
                </a:solidFill>
                <a:latin typeface="Arial" charset="0"/>
                <a:ea typeface="ＭＳ Ｐゴシック"/>
                <a:cs typeface="ＭＳ Ｐゴシック"/>
              </a:defRPr>
            </a:lvl3pPr>
            <a:lvl4pPr marL="1371600" algn="l" rtl="0" fontAlgn="base">
              <a:spcBef>
                <a:spcPct val="0"/>
              </a:spcBef>
              <a:spcAft>
                <a:spcPct val="0"/>
              </a:spcAft>
              <a:defRPr b="1" i="1" kern="1200">
                <a:solidFill>
                  <a:srgbClr val="FFFFFF"/>
                </a:solidFill>
                <a:latin typeface="Arial" charset="0"/>
                <a:ea typeface="ＭＳ Ｐゴシック"/>
                <a:cs typeface="ＭＳ Ｐゴシック"/>
              </a:defRPr>
            </a:lvl4pPr>
            <a:lvl5pPr marL="1828800" algn="l" rtl="0" fontAlgn="base">
              <a:spcBef>
                <a:spcPct val="0"/>
              </a:spcBef>
              <a:spcAft>
                <a:spcPct val="0"/>
              </a:spcAft>
              <a:defRPr b="1" i="1" kern="1200">
                <a:solidFill>
                  <a:srgbClr val="FFFFFF"/>
                </a:solidFill>
                <a:latin typeface="Arial" charset="0"/>
                <a:ea typeface="ＭＳ Ｐゴシック"/>
                <a:cs typeface="ＭＳ Ｐゴシック"/>
              </a:defRPr>
            </a:lvl5pPr>
            <a:lvl6pPr marL="2286000" algn="l" defTabSz="914400" rtl="0" eaLnBrk="1" latinLnBrk="0" hangingPunct="1">
              <a:defRPr b="1" i="1" kern="1200">
                <a:solidFill>
                  <a:srgbClr val="FFFFFF"/>
                </a:solidFill>
                <a:latin typeface="Arial" charset="0"/>
                <a:ea typeface="ＭＳ Ｐゴシック"/>
                <a:cs typeface="ＭＳ Ｐゴシック"/>
              </a:defRPr>
            </a:lvl6pPr>
            <a:lvl7pPr marL="2743200" algn="l" defTabSz="914400" rtl="0" eaLnBrk="1" latinLnBrk="0" hangingPunct="1">
              <a:defRPr b="1" i="1" kern="1200">
                <a:solidFill>
                  <a:srgbClr val="FFFFFF"/>
                </a:solidFill>
                <a:latin typeface="Arial" charset="0"/>
                <a:ea typeface="ＭＳ Ｐゴシック"/>
                <a:cs typeface="ＭＳ Ｐゴシック"/>
              </a:defRPr>
            </a:lvl7pPr>
            <a:lvl8pPr marL="3200400" algn="l" defTabSz="914400" rtl="0" eaLnBrk="1" latinLnBrk="0" hangingPunct="1">
              <a:defRPr b="1" i="1" kern="1200">
                <a:solidFill>
                  <a:srgbClr val="FFFFFF"/>
                </a:solidFill>
                <a:latin typeface="Arial" charset="0"/>
                <a:ea typeface="ＭＳ Ｐゴシック"/>
                <a:cs typeface="ＭＳ Ｐゴシック"/>
              </a:defRPr>
            </a:lvl8pPr>
            <a:lvl9pPr marL="3657600" algn="l" defTabSz="914400" rtl="0" eaLnBrk="1" latinLnBrk="0" hangingPunct="1">
              <a:defRPr b="1" i="1" kern="1200">
                <a:solidFill>
                  <a:srgbClr val="FFFFFF"/>
                </a:solidFill>
                <a:latin typeface="Arial" charset="0"/>
                <a:ea typeface="ＭＳ Ｐゴシック"/>
                <a:cs typeface="ＭＳ Ｐゴシック"/>
              </a:defRPr>
            </a:lvl9pPr>
          </a:lstStyle>
          <a:p>
            <a:fld id="{86CB4B4D-7CA3-9044-876B-883B54F8677D}" type="slidenum">
              <a:rPr lang="en-US" smtClean="0"/>
              <a:pPr/>
              <a:t>‹#›</a:t>
            </a:fld>
            <a:endParaRPr lang="en-US" dirty="0"/>
          </a:p>
        </p:txBody>
      </p:sp>
      <p:sp>
        <p:nvSpPr>
          <p:cNvPr id="6" name="National Grid + IBM | Confidential">
            <a:extLst>
              <a:ext uri="{FF2B5EF4-FFF2-40B4-BE49-F238E27FC236}">
                <a16:creationId xmlns:a16="http://schemas.microsoft.com/office/drawing/2014/main" id="{B93F0843-0E75-4582-A5ED-3878CFBD260E}"/>
              </a:ext>
            </a:extLst>
          </p:cNvPr>
          <p:cNvSpPr txBox="1"/>
          <p:nvPr userDrawn="1"/>
        </p:nvSpPr>
        <p:spPr>
          <a:xfrm>
            <a:off x="169024" y="6589440"/>
            <a:ext cx="1840247" cy="1923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spAutoFit/>
          </a:bodyPr>
          <a:lstStyle/>
          <a:p>
            <a:pPr algn="ctr" defTabSz="412750">
              <a:defRPr sz="1100" b="1">
                <a:solidFill>
                  <a:srgbClr val="5E5E5E"/>
                </a:solidFill>
                <a:latin typeface="IBM Plex Sans"/>
                <a:ea typeface="IBM Plex Sans"/>
                <a:cs typeface="IBM Plex Sans"/>
                <a:sym typeface="IBM Plex Sans"/>
              </a:defRPr>
            </a:pPr>
            <a:r>
              <a:rPr sz="1000" dirty="0">
                <a:latin typeface="+mj-lt"/>
              </a:rPr>
              <a:t>National Grid + IBM |</a:t>
            </a:r>
            <a:r>
              <a:rPr sz="1000" b="0" dirty="0">
                <a:latin typeface="+mj-lt"/>
              </a:rPr>
              <a:t> Confidential</a:t>
            </a:r>
          </a:p>
        </p:txBody>
      </p:sp>
      <p:pic>
        <p:nvPicPr>
          <p:cNvPr id="9" name="Image" descr="Image">
            <a:extLst>
              <a:ext uri="{FF2B5EF4-FFF2-40B4-BE49-F238E27FC236}">
                <a16:creationId xmlns:a16="http://schemas.microsoft.com/office/drawing/2014/main" id="{160BB1C1-80F2-46E9-A2D0-393FE1849C41}"/>
              </a:ext>
            </a:extLst>
          </p:cNvPr>
          <p:cNvPicPr>
            <a:picLocks noChangeAspect="1"/>
          </p:cNvPicPr>
          <p:nvPr userDrawn="1"/>
        </p:nvPicPr>
        <p:blipFill>
          <a:blip r:embed="rId13"/>
          <a:stretch>
            <a:fillRect/>
          </a:stretch>
        </p:blipFill>
        <p:spPr>
          <a:xfrm rot="5400000">
            <a:off x="11121869" y="-441943"/>
            <a:ext cx="300157" cy="1550681"/>
          </a:xfrm>
          <a:prstGeom prst="rect">
            <a:avLst/>
          </a:prstGeom>
          <a:ln w="12700">
            <a:miter lim="400000"/>
          </a:ln>
        </p:spPr>
      </p:pic>
    </p:spTree>
    <p:extLst>
      <p:ext uri="{BB962C8B-B14F-4D97-AF65-F5344CB8AC3E}">
        <p14:creationId xmlns:p14="http://schemas.microsoft.com/office/powerpoint/2010/main" val="3329551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spd="med"/>
  <p:hf hdr="0" ftr="0" dt="0"/>
  <p:txStyles>
    <p:titleStyle>
      <a:lvl1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495300" marR="0" indent="-2667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777240" marR="0" indent="-32004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0414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12700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14986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17272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19558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2184400" marR="0" indent="-355600" algn="l" defTabSz="91440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228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457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685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9144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11430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1371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1600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1828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s://nationalgridplc.sharepoint.com/sites/GRP-PROJ-EXT-US-INV6434_CRIS_To_CSS/Lists/C2C%20RR"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jira.us.ngridtools.com/secure/RapidBoard.jspa?rapidView=1565&amp;view=planning.nodetail&amp;issueLimit=100"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nationalgridplc.sharepoint.com/sites/GRP-PROJ-EXT-US-INV6434_CRIS_To_CSS/" TargetMode="Externa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nationalgridplc.sharepoint.com/:w:/r/sites/GRP-PROJ-EXT-US-INV6434_CRIS_To_CSS/Project%20Management/SI%20Accepted%20Deliverables/D-6%20Data%20Conversion%20Approach.docx?d=wc808968744434df997ed48c9ae4f37d6&amp;csf=1&amp;web=1&amp;e=zzrkIA"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2"/>
          <a:stretch>
            <a:fillRect/>
          </a:stretch>
        </p:blipFill>
        <p:spPr>
          <a:xfrm rot="5400000">
            <a:off x="1894243" y="-1865271"/>
            <a:ext cx="6860212" cy="10614346"/>
          </a:xfrm>
          <a:prstGeom prst="rect">
            <a:avLst/>
          </a:prstGeom>
          <a:ln w="12700">
            <a:miter lim="400000"/>
          </a:ln>
        </p:spPr>
      </p:pic>
      <p:pic>
        <p:nvPicPr>
          <p:cNvPr id="153" name="Image" descr="Image"/>
          <p:cNvPicPr>
            <a:picLocks noChangeAspect="1"/>
          </p:cNvPicPr>
          <p:nvPr/>
        </p:nvPicPr>
        <p:blipFill>
          <a:blip r:embed="rId3"/>
          <a:stretch>
            <a:fillRect/>
          </a:stretch>
        </p:blipFill>
        <p:spPr>
          <a:xfrm rot="5400000">
            <a:off x="3034275" y="1873138"/>
            <a:ext cx="707495" cy="3655085"/>
          </a:xfrm>
          <a:prstGeom prst="rect">
            <a:avLst/>
          </a:prstGeom>
          <a:ln w="12700">
            <a:miter lim="400000"/>
          </a:ln>
        </p:spPr>
      </p:pic>
      <p:pic>
        <p:nvPicPr>
          <p:cNvPr id="154" name="Image" descr="Image"/>
          <p:cNvPicPr>
            <a:picLocks noChangeAspect="1"/>
          </p:cNvPicPr>
          <p:nvPr/>
        </p:nvPicPr>
        <p:blipFill>
          <a:blip r:embed="rId4"/>
          <a:stretch>
            <a:fillRect/>
          </a:stretch>
        </p:blipFill>
        <p:spPr>
          <a:xfrm rot="5400000">
            <a:off x="3867571" y="311873"/>
            <a:ext cx="6860211" cy="6260058"/>
          </a:xfrm>
          <a:prstGeom prst="rect">
            <a:avLst/>
          </a:prstGeom>
          <a:ln w="12700">
            <a:miter lim="400000"/>
          </a:ln>
        </p:spPr>
      </p:pic>
      <p:sp>
        <p:nvSpPr>
          <p:cNvPr id="156" name="IBM Point of View on National Grid CIS Transformation"/>
          <p:cNvSpPr txBox="1"/>
          <p:nvPr/>
        </p:nvSpPr>
        <p:spPr>
          <a:xfrm>
            <a:off x="546169" y="4289445"/>
            <a:ext cx="8305696" cy="10098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2863" tIns="42863" rIns="42863" bIns="42863" anchor="t">
            <a:spAutoFit/>
          </a:bodyPr>
          <a:lstStyle/>
          <a:p>
            <a:pPr defTabSz="857250" hangingPunct="0"/>
            <a:r>
              <a:rPr lang="en-US" sz="2000" kern="0" dirty="0">
                <a:solidFill>
                  <a:srgbClr val="000000"/>
                </a:solidFill>
                <a:latin typeface="IBM Plex Sans"/>
                <a:cs typeface="Calibri"/>
                <a:sym typeface="Calibri"/>
              </a:rPr>
              <a:t>Data &amp; </a:t>
            </a:r>
            <a:r>
              <a:rPr lang="en-US" sz="2000" kern="0">
                <a:solidFill>
                  <a:srgbClr val="000000"/>
                </a:solidFill>
                <a:latin typeface="IBM Plex Sans"/>
                <a:cs typeface="Calibri"/>
                <a:sym typeface="Calibri"/>
              </a:rPr>
              <a:t>Interfaces  Approach</a:t>
            </a:r>
            <a:endParaRPr lang="en-US" sz="2000" b="0" i="0" kern="0" dirty="0">
              <a:solidFill>
                <a:srgbClr val="FF0000"/>
              </a:solidFill>
              <a:highlight>
                <a:srgbClr val="FFFF00"/>
              </a:highlight>
              <a:latin typeface="IBM Plex Sans" panose="020B0503050203000203" pitchFamily="34" charset="0"/>
              <a:cs typeface="Calibri"/>
            </a:endParaRPr>
          </a:p>
          <a:p>
            <a:pPr defTabSz="857250" fontAlgn="auto" hangingPunct="0">
              <a:spcBef>
                <a:spcPts val="0"/>
              </a:spcBef>
              <a:spcAft>
                <a:spcPts val="0"/>
              </a:spcAft>
            </a:pPr>
            <a:endParaRPr lang="en-US" sz="2000" b="0" i="0" kern="0" dirty="0">
              <a:solidFill>
                <a:srgbClr val="000000"/>
              </a:solidFill>
              <a:latin typeface="IBM Plex Sans" panose="020B0503050203000203" pitchFamily="34" charset="0"/>
              <a:cs typeface="Calibri"/>
              <a:sym typeface="Calibri"/>
            </a:endParaRPr>
          </a:p>
          <a:p>
            <a:pPr defTabSz="857250" fontAlgn="auto" hangingPunct="0">
              <a:spcBef>
                <a:spcPts val="0"/>
              </a:spcBef>
              <a:spcAft>
                <a:spcPts val="0"/>
              </a:spcAft>
            </a:pPr>
            <a:r>
              <a:rPr lang="en-US" sz="2000" b="0" i="0" kern="0" dirty="0">
                <a:solidFill>
                  <a:srgbClr val="000000"/>
                </a:solidFill>
                <a:latin typeface="IBM Plex Sans" panose="020B0503050203000203" pitchFamily="34" charset="0"/>
                <a:cs typeface="Calibri"/>
                <a:sym typeface="Calibri"/>
              </a:rPr>
              <a:t>CRIS to CSS Migration Project</a:t>
            </a:r>
            <a:endParaRPr sz="2000" b="0" i="0" kern="0" dirty="0">
              <a:solidFill>
                <a:srgbClr val="000000"/>
              </a:solidFill>
              <a:latin typeface="IBM Plex Sans" panose="020B0503050203000203" pitchFamily="34" charset="0"/>
              <a:cs typeface="Calibri"/>
              <a:sym typeface="Calibri"/>
            </a:endParaRPr>
          </a:p>
        </p:txBody>
      </p:sp>
      <p:sp>
        <p:nvSpPr>
          <p:cNvPr id="4" name="Rectangle 3">
            <a:extLst>
              <a:ext uri="{FF2B5EF4-FFF2-40B4-BE49-F238E27FC236}">
                <a16:creationId xmlns:a16="http://schemas.microsoft.com/office/drawing/2014/main" id="{82615F8A-CD1F-4F0D-9786-644B856D42BF}"/>
              </a:ext>
            </a:extLst>
          </p:cNvPr>
          <p:cNvSpPr/>
          <p:nvPr/>
        </p:nvSpPr>
        <p:spPr>
          <a:xfrm>
            <a:off x="484930" y="5597199"/>
            <a:ext cx="6812746" cy="369332"/>
          </a:xfrm>
          <a:prstGeom prst="rect">
            <a:avLst/>
          </a:prstGeom>
        </p:spPr>
        <p:txBody>
          <a:bodyPr wrap="square" lIns="91440" tIns="45720" rIns="91440" bIns="45720" anchor="t">
            <a:spAutoFit/>
          </a:bodyPr>
          <a:lstStyle/>
          <a:p>
            <a:r>
              <a:rPr lang="en-US" dirty="0">
                <a:latin typeface="IBM Plex Sans"/>
                <a:cs typeface="Calibri"/>
              </a:rPr>
              <a:t>April 22, 2022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1841D-72F5-4443-9750-1A802BF5BF52}"/>
              </a:ext>
            </a:extLst>
          </p:cNvPr>
          <p:cNvSpPr>
            <a:spLocks noGrp="1"/>
          </p:cNvSpPr>
          <p:nvPr>
            <p:ph type="title"/>
          </p:nvPr>
        </p:nvSpPr>
        <p:spPr/>
        <p:txBody>
          <a:bodyPr/>
          <a:lstStyle/>
          <a:p>
            <a:r>
              <a:rPr lang="en-US" dirty="0"/>
              <a:t>Interface Grouping by Work Effort Type &amp; Function</a:t>
            </a:r>
          </a:p>
        </p:txBody>
      </p:sp>
      <p:graphicFrame>
        <p:nvGraphicFramePr>
          <p:cNvPr id="5" name="Table 4">
            <a:extLst>
              <a:ext uri="{FF2B5EF4-FFF2-40B4-BE49-F238E27FC236}">
                <a16:creationId xmlns:a16="http://schemas.microsoft.com/office/drawing/2014/main" id="{9307A297-FFEF-4B6B-8954-D60C2B128AEE}"/>
              </a:ext>
            </a:extLst>
          </p:cNvPr>
          <p:cNvGraphicFramePr>
            <a:graphicFrameLocks noGrp="1"/>
          </p:cNvGraphicFramePr>
          <p:nvPr>
            <p:extLst>
              <p:ext uri="{D42A27DB-BD31-4B8C-83A1-F6EECF244321}">
                <p14:modId xmlns:p14="http://schemas.microsoft.com/office/powerpoint/2010/main" val="2044492516"/>
              </p:ext>
            </p:extLst>
          </p:nvPr>
        </p:nvGraphicFramePr>
        <p:xfrm>
          <a:off x="401657" y="1077238"/>
          <a:ext cx="11581795" cy="4358640"/>
        </p:xfrm>
        <a:graphic>
          <a:graphicData uri="http://schemas.openxmlformats.org/drawingml/2006/table">
            <a:tbl>
              <a:tblPr firstRow="1" bandRow="1">
                <a:tableStyleId>{5C22544A-7EE6-4342-B048-85BDC9FD1C3A}</a:tableStyleId>
              </a:tblPr>
              <a:tblGrid>
                <a:gridCol w="5013827">
                  <a:extLst>
                    <a:ext uri="{9D8B030D-6E8A-4147-A177-3AD203B41FA5}">
                      <a16:colId xmlns:a16="http://schemas.microsoft.com/office/drawing/2014/main" val="900441167"/>
                    </a:ext>
                  </a:extLst>
                </a:gridCol>
                <a:gridCol w="1154808">
                  <a:extLst>
                    <a:ext uri="{9D8B030D-6E8A-4147-A177-3AD203B41FA5}">
                      <a16:colId xmlns:a16="http://schemas.microsoft.com/office/drawing/2014/main" val="3212314057"/>
                    </a:ext>
                  </a:extLst>
                </a:gridCol>
                <a:gridCol w="860411">
                  <a:extLst>
                    <a:ext uri="{9D8B030D-6E8A-4147-A177-3AD203B41FA5}">
                      <a16:colId xmlns:a16="http://schemas.microsoft.com/office/drawing/2014/main" val="4147948204"/>
                    </a:ext>
                  </a:extLst>
                </a:gridCol>
                <a:gridCol w="1270535">
                  <a:extLst>
                    <a:ext uri="{9D8B030D-6E8A-4147-A177-3AD203B41FA5}">
                      <a16:colId xmlns:a16="http://schemas.microsoft.com/office/drawing/2014/main" val="669204578"/>
                    </a:ext>
                  </a:extLst>
                </a:gridCol>
                <a:gridCol w="1010653">
                  <a:extLst>
                    <a:ext uri="{9D8B030D-6E8A-4147-A177-3AD203B41FA5}">
                      <a16:colId xmlns:a16="http://schemas.microsoft.com/office/drawing/2014/main" val="3899697474"/>
                    </a:ext>
                  </a:extLst>
                </a:gridCol>
                <a:gridCol w="1029903">
                  <a:extLst>
                    <a:ext uri="{9D8B030D-6E8A-4147-A177-3AD203B41FA5}">
                      <a16:colId xmlns:a16="http://schemas.microsoft.com/office/drawing/2014/main" val="2728419313"/>
                    </a:ext>
                  </a:extLst>
                </a:gridCol>
                <a:gridCol w="1241658">
                  <a:extLst>
                    <a:ext uri="{9D8B030D-6E8A-4147-A177-3AD203B41FA5}">
                      <a16:colId xmlns:a16="http://schemas.microsoft.com/office/drawing/2014/main" val="3389899494"/>
                    </a:ext>
                  </a:extLst>
                </a:gridCol>
              </a:tblGrid>
              <a:tr h="455541">
                <a:tc>
                  <a:txBody>
                    <a:bodyPr/>
                    <a:lstStyle/>
                    <a:p>
                      <a:pPr algn="ctr"/>
                      <a:r>
                        <a:rPr lang="en-US" sz="1800" dirty="0">
                          <a:latin typeface="+mj-lt"/>
                        </a:rPr>
                        <a:t>Interface Groups</a:t>
                      </a:r>
                    </a:p>
                  </a:txBody>
                  <a:tcPr/>
                </a:tc>
                <a:tc>
                  <a:txBody>
                    <a:bodyPr/>
                    <a:lstStyle/>
                    <a:p>
                      <a:pPr algn="ctr"/>
                      <a:r>
                        <a:rPr lang="en-US" sz="1800" dirty="0">
                          <a:latin typeface="+mj-lt"/>
                        </a:rPr>
                        <a:t>Interface Count</a:t>
                      </a:r>
                    </a:p>
                  </a:txBody>
                  <a:tcPr/>
                </a:tc>
                <a:tc>
                  <a:txBody>
                    <a:bodyPr/>
                    <a:lstStyle/>
                    <a:p>
                      <a:pPr algn="ctr"/>
                      <a:r>
                        <a:rPr lang="en-US" sz="1800" dirty="0">
                          <a:latin typeface="+mj-lt"/>
                        </a:rPr>
                        <a:t>Batch</a:t>
                      </a:r>
                    </a:p>
                  </a:txBody>
                  <a:tcPr/>
                </a:tc>
                <a:tc>
                  <a:txBody>
                    <a:bodyPr/>
                    <a:lstStyle/>
                    <a:p>
                      <a:pPr algn="ctr"/>
                      <a:r>
                        <a:rPr lang="en-US" sz="1800" dirty="0">
                          <a:latin typeface="+mj-lt"/>
                        </a:rPr>
                        <a:t>Real Time/MSG</a:t>
                      </a:r>
                    </a:p>
                  </a:txBody>
                  <a:tcPr/>
                </a:tc>
                <a:tc>
                  <a:txBody>
                    <a:bodyPr/>
                    <a:lstStyle/>
                    <a:p>
                      <a:pPr algn="ctr"/>
                      <a:r>
                        <a:rPr lang="en-US" sz="1800" dirty="0">
                          <a:latin typeface="+mj-lt"/>
                        </a:rPr>
                        <a:t>Internal</a:t>
                      </a:r>
                    </a:p>
                  </a:txBody>
                  <a:tcPr/>
                </a:tc>
                <a:tc>
                  <a:txBody>
                    <a:bodyPr/>
                    <a:lstStyle/>
                    <a:p>
                      <a:pPr algn="ctr"/>
                      <a:r>
                        <a:rPr lang="en-US" sz="1800" dirty="0">
                          <a:latin typeface="+mj-lt"/>
                        </a:rPr>
                        <a:t>External</a:t>
                      </a:r>
                    </a:p>
                  </a:txBody>
                  <a:tcPr/>
                </a:tc>
                <a:tc>
                  <a:txBody>
                    <a:bodyPr/>
                    <a:lstStyle/>
                    <a:p>
                      <a:pPr algn="ctr"/>
                      <a:r>
                        <a:rPr lang="en-US" sz="1800" b="1" i="0" u="none" strike="noStrike" cap="none" spc="0" baseline="0" dirty="0">
                          <a:ln>
                            <a:noFill/>
                          </a:ln>
                          <a:solidFill>
                            <a:schemeClr val="lt1"/>
                          </a:solidFill>
                          <a:uFillTx/>
                          <a:latin typeface="+mn-lt"/>
                          <a:ea typeface="+mn-ea"/>
                          <a:cs typeface="+mn-cs"/>
                          <a:sym typeface="Calibri"/>
                        </a:rPr>
                        <a:t>Appendix</a:t>
                      </a:r>
                      <a:endParaRPr lang="en-US" sz="1800" dirty="0">
                        <a:latin typeface="+mj-lt"/>
                      </a:endParaRPr>
                    </a:p>
                  </a:txBody>
                  <a:tcPr/>
                </a:tc>
                <a:extLst>
                  <a:ext uri="{0D108BD9-81ED-4DB2-BD59-A6C34878D82A}">
                    <a16:rowId xmlns:a16="http://schemas.microsoft.com/office/drawing/2014/main" val="2153963027"/>
                  </a:ext>
                </a:extLst>
              </a:tr>
              <a:tr h="946124">
                <a:tc>
                  <a:txBody>
                    <a:bodyPr/>
                    <a:lstStyle/>
                    <a:p>
                      <a:pPr algn="l"/>
                      <a:r>
                        <a:rPr lang="en-US" sz="1600" dirty="0"/>
                        <a:t>CRIS interfaces that can be migrated to the corresponding CSS interfaces with </a:t>
                      </a:r>
                      <a:r>
                        <a:rPr lang="en-US" sz="1600" b="0" dirty="0">
                          <a:solidFill>
                            <a:schemeClr val="dk1"/>
                          </a:solidFill>
                        </a:rPr>
                        <a:t>- </a:t>
                      </a:r>
                      <a:r>
                        <a:rPr lang="en-US" sz="1600" b="1" dirty="0">
                          <a:solidFill>
                            <a:srgbClr val="00B050"/>
                          </a:solidFill>
                        </a:rPr>
                        <a:t>NO modifications</a:t>
                      </a:r>
                      <a:r>
                        <a:rPr lang="en-US" sz="1600" dirty="0">
                          <a:solidFill>
                            <a:srgbClr val="00B050"/>
                          </a:solidFill>
                        </a:rPr>
                        <a:t>. </a:t>
                      </a:r>
                      <a:br>
                        <a:rPr lang="en-US" sz="1600" dirty="0"/>
                      </a:br>
                      <a:r>
                        <a:rPr lang="en-US" sz="1600" dirty="0"/>
                        <a:t> * Transaction volume is expected to be increased.</a:t>
                      </a:r>
                    </a:p>
                  </a:txBody>
                  <a:tcPr/>
                </a:tc>
                <a:tc>
                  <a:txBody>
                    <a:bodyPr/>
                    <a:lstStyle/>
                    <a:p>
                      <a:pPr algn="ctr"/>
                      <a:r>
                        <a:rPr lang="en-US" sz="1600" b="1" dirty="0"/>
                        <a:t>92</a:t>
                      </a:r>
                    </a:p>
                  </a:txBody>
                  <a:tcPr/>
                </a:tc>
                <a:tc>
                  <a:txBody>
                    <a:bodyPr/>
                    <a:lstStyle/>
                    <a:p>
                      <a:pPr algn="ctr"/>
                      <a:r>
                        <a:rPr lang="en-US" sz="1600" dirty="0"/>
                        <a:t>67</a:t>
                      </a:r>
                    </a:p>
                  </a:txBody>
                  <a:tcPr/>
                </a:tc>
                <a:tc>
                  <a:txBody>
                    <a:bodyPr/>
                    <a:lstStyle/>
                    <a:p>
                      <a:pPr algn="ctr"/>
                      <a:r>
                        <a:rPr lang="en-US" sz="1600" dirty="0"/>
                        <a:t>25</a:t>
                      </a:r>
                    </a:p>
                  </a:txBody>
                  <a:tcPr/>
                </a:tc>
                <a:tc>
                  <a:txBody>
                    <a:bodyPr/>
                    <a:lstStyle/>
                    <a:p>
                      <a:pPr algn="ctr"/>
                      <a:r>
                        <a:rPr lang="en-US" sz="1600" dirty="0"/>
                        <a:t>42</a:t>
                      </a:r>
                    </a:p>
                  </a:txBody>
                  <a:tcPr/>
                </a:tc>
                <a:tc>
                  <a:txBody>
                    <a:bodyPr/>
                    <a:lstStyle/>
                    <a:p>
                      <a:pPr algn="ctr"/>
                      <a:r>
                        <a:rPr lang="en-US" sz="1600" dirty="0"/>
                        <a:t>50</a:t>
                      </a:r>
                    </a:p>
                  </a:txBody>
                  <a:tcPr/>
                </a:tc>
                <a:tc>
                  <a:txBody>
                    <a:bodyPr/>
                    <a:lstStyle/>
                    <a:p>
                      <a:pPr algn="ctr"/>
                      <a:r>
                        <a:rPr lang="en-US" sz="1600" b="1" dirty="0"/>
                        <a:t>B</a:t>
                      </a:r>
                    </a:p>
                  </a:txBody>
                  <a:tcPr/>
                </a:tc>
                <a:extLst>
                  <a:ext uri="{0D108BD9-81ED-4DB2-BD59-A6C34878D82A}">
                    <a16:rowId xmlns:a16="http://schemas.microsoft.com/office/drawing/2014/main" val="532143713"/>
                  </a:ext>
                </a:extLst>
              </a:tr>
              <a:tr h="946124">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t>CRIS interfaces that can be migrated to the corresponding CSS interfaces </a:t>
                      </a:r>
                      <a:r>
                        <a:rPr lang="en-US" sz="1600" b="1" dirty="0">
                          <a:solidFill>
                            <a:srgbClr val="0070C0"/>
                          </a:solidFill>
                        </a:rPr>
                        <a:t>with modifications</a:t>
                      </a:r>
                      <a:r>
                        <a:rPr lang="en-US" sz="1600" dirty="0"/>
                        <a:t>.  </a:t>
                      </a:r>
                    </a:p>
                    <a:p>
                      <a:pPr marL="0" marR="0" lvl="0" indent="0" algn="l" defTabSz="914400" eaLnBrk="1" fontAlgn="auto" latinLnBrk="0" hangingPunct="1">
                        <a:lnSpc>
                          <a:spcPct val="100000"/>
                        </a:lnSpc>
                        <a:spcBef>
                          <a:spcPts val="0"/>
                        </a:spcBef>
                        <a:spcAft>
                          <a:spcPts val="0"/>
                        </a:spcAft>
                        <a:buClrTx/>
                        <a:buSzTx/>
                        <a:buFontTx/>
                        <a:buNone/>
                        <a:tabLst/>
                        <a:defRPr/>
                      </a:pPr>
                      <a:br>
                        <a:rPr lang="en-US" sz="1600" dirty="0"/>
                      </a:br>
                      <a:r>
                        <a:rPr lang="en-US" sz="1600" dirty="0"/>
                        <a:t>* Transaction volume is expected to be increased.</a:t>
                      </a:r>
                    </a:p>
                  </a:txBody>
                  <a:tcPr/>
                </a:tc>
                <a:tc>
                  <a:txBody>
                    <a:bodyPr/>
                    <a:lstStyle/>
                    <a:p>
                      <a:pPr algn="ctr"/>
                      <a:r>
                        <a:rPr lang="en-US" sz="1600" b="1" dirty="0"/>
                        <a:t>13</a:t>
                      </a:r>
                    </a:p>
                  </a:txBody>
                  <a:tcPr/>
                </a:tc>
                <a:tc>
                  <a:txBody>
                    <a:bodyPr/>
                    <a:lstStyle/>
                    <a:p>
                      <a:pPr algn="ctr"/>
                      <a:r>
                        <a:rPr lang="en-US" sz="1600" dirty="0"/>
                        <a:t>10</a:t>
                      </a:r>
                    </a:p>
                  </a:txBody>
                  <a:tcPr/>
                </a:tc>
                <a:tc>
                  <a:txBody>
                    <a:bodyPr/>
                    <a:lstStyle/>
                    <a:p>
                      <a:pPr algn="ctr"/>
                      <a:r>
                        <a:rPr lang="en-US" sz="1600" dirty="0"/>
                        <a:t>3</a:t>
                      </a:r>
                    </a:p>
                  </a:txBody>
                  <a:tcPr/>
                </a:tc>
                <a:tc>
                  <a:txBody>
                    <a:bodyPr/>
                    <a:lstStyle/>
                    <a:p>
                      <a:pPr algn="ctr"/>
                      <a:r>
                        <a:rPr lang="en-US" sz="1600" dirty="0"/>
                        <a:t>5</a:t>
                      </a:r>
                    </a:p>
                  </a:txBody>
                  <a:tcPr/>
                </a:tc>
                <a:tc>
                  <a:txBody>
                    <a:bodyPr/>
                    <a:lstStyle/>
                    <a:p>
                      <a:pPr algn="ctr"/>
                      <a:r>
                        <a:rPr lang="en-US" sz="1600" dirty="0"/>
                        <a:t>8</a:t>
                      </a:r>
                    </a:p>
                  </a:txBody>
                  <a:tcPr/>
                </a:tc>
                <a:tc>
                  <a:txBody>
                    <a:bodyPr/>
                    <a:lstStyle/>
                    <a:p>
                      <a:pPr algn="ctr"/>
                      <a:r>
                        <a:rPr lang="en-US" sz="1600" b="1" dirty="0"/>
                        <a:t>C</a:t>
                      </a:r>
                    </a:p>
                  </a:txBody>
                  <a:tcPr/>
                </a:tc>
                <a:extLst>
                  <a:ext uri="{0D108BD9-81ED-4DB2-BD59-A6C34878D82A}">
                    <a16:rowId xmlns:a16="http://schemas.microsoft.com/office/drawing/2014/main" val="2949013322"/>
                  </a:ext>
                </a:extLst>
              </a:tr>
              <a:tr h="426340">
                <a:tc>
                  <a:txBody>
                    <a:bodyPr/>
                    <a:lstStyle/>
                    <a:p>
                      <a:pPr algn="l"/>
                      <a:r>
                        <a:rPr lang="en-US" sz="1600" dirty="0"/>
                        <a:t>CRIS </a:t>
                      </a:r>
                      <a:r>
                        <a:rPr lang="en-US" sz="1600" b="0" dirty="0"/>
                        <a:t>interfaces</a:t>
                      </a:r>
                      <a:r>
                        <a:rPr lang="en-US" sz="1600" b="1" dirty="0"/>
                        <a:t> </a:t>
                      </a:r>
                      <a:r>
                        <a:rPr lang="en-US" sz="1600" b="1" dirty="0">
                          <a:solidFill>
                            <a:srgbClr val="0070C0"/>
                          </a:solidFill>
                        </a:rPr>
                        <a:t>to be migrated </a:t>
                      </a:r>
                      <a:r>
                        <a:rPr lang="en-US" sz="1600" dirty="0"/>
                        <a:t>to work with CSS application, (</a:t>
                      </a:r>
                      <a:r>
                        <a:rPr lang="en-US" sz="1600" dirty="0">
                          <a:solidFill>
                            <a:srgbClr val="C00000"/>
                          </a:solidFill>
                        </a:rPr>
                        <a:t>no corresponding CSS interface</a:t>
                      </a:r>
                      <a:r>
                        <a:rPr lang="en-US" sz="1600" dirty="0"/>
                        <a:t>)</a:t>
                      </a:r>
                    </a:p>
                  </a:txBody>
                  <a:tcPr/>
                </a:tc>
                <a:tc>
                  <a:txBody>
                    <a:bodyPr/>
                    <a:lstStyle/>
                    <a:p>
                      <a:pPr algn="ctr"/>
                      <a:r>
                        <a:rPr lang="en-US" sz="1600" b="1" dirty="0"/>
                        <a:t>22</a:t>
                      </a:r>
                    </a:p>
                  </a:txBody>
                  <a:tcPr/>
                </a:tc>
                <a:tc>
                  <a:txBody>
                    <a:bodyPr/>
                    <a:lstStyle/>
                    <a:p>
                      <a:pPr algn="ctr"/>
                      <a:r>
                        <a:rPr lang="en-US" sz="1600" dirty="0"/>
                        <a:t>20</a:t>
                      </a:r>
                    </a:p>
                  </a:txBody>
                  <a:tcPr/>
                </a:tc>
                <a:tc>
                  <a:txBody>
                    <a:bodyPr/>
                    <a:lstStyle/>
                    <a:p>
                      <a:pPr algn="ctr"/>
                      <a:r>
                        <a:rPr lang="en-US" sz="1600" dirty="0"/>
                        <a:t>2</a:t>
                      </a:r>
                    </a:p>
                  </a:txBody>
                  <a:tcPr/>
                </a:tc>
                <a:tc>
                  <a:txBody>
                    <a:bodyPr/>
                    <a:lstStyle/>
                    <a:p>
                      <a:pPr algn="ctr"/>
                      <a:r>
                        <a:rPr lang="en-US" sz="1600" dirty="0"/>
                        <a:t>7</a:t>
                      </a:r>
                    </a:p>
                  </a:txBody>
                  <a:tcPr/>
                </a:tc>
                <a:tc>
                  <a:txBody>
                    <a:bodyPr/>
                    <a:lstStyle/>
                    <a:p>
                      <a:pPr algn="ctr"/>
                      <a:r>
                        <a:rPr lang="en-US" sz="1600" dirty="0"/>
                        <a:t>15</a:t>
                      </a:r>
                    </a:p>
                  </a:txBody>
                  <a:tcPr/>
                </a:tc>
                <a:tc>
                  <a:txBody>
                    <a:bodyPr/>
                    <a:lstStyle/>
                    <a:p>
                      <a:pPr algn="ctr"/>
                      <a:r>
                        <a:rPr lang="en-US" sz="1600" b="1" dirty="0"/>
                        <a:t>D</a:t>
                      </a:r>
                    </a:p>
                  </a:txBody>
                  <a:tcPr/>
                </a:tc>
                <a:extLst>
                  <a:ext uri="{0D108BD9-81ED-4DB2-BD59-A6C34878D82A}">
                    <a16:rowId xmlns:a16="http://schemas.microsoft.com/office/drawing/2014/main" val="548420193"/>
                  </a:ext>
                </a:extLst>
              </a:tr>
              <a:tr h="0">
                <a:tc>
                  <a:txBody>
                    <a:bodyPr/>
                    <a:lstStyle/>
                    <a:p>
                      <a:pPr algn="l"/>
                      <a:r>
                        <a:rPr lang="en-US" sz="1600" dirty="0"/>
                        <a:t>CRIS interfaces </a:t>
                      </a:r>
                      <a:r>
                        <a:rPr lang="en-US" sz="1600" b="1" dirty="0"/>
                        <a:t>no longer needed </a:t>
                      </a:r>
                      <a:r>
                        <a:rPr lang="en-US" sz="1600" b="0" dirty="0"/>
                        <a:t>or</a:t>
                      </a:r>
                      <a:r>
                        <a:rPr lang="en-US" sz="1600" b="1" dirty="0"/>
                        <a:t> </a:t>
                      </a:r>
                      <a:r>
                        <a:rPr lang="en-US" sz="1600" dirty="0"/>
                        <a:t>applicable.</a:t>
                      </a:r>
                    </a:p>
                  </a:txBody>
                  <a:tcPr/>
                </a:tc>
                <a:tc>
                  <a:txBody>
                    <a:bodyPr/>
                    <a:lstStyle/>
                    <a:p>
                      <a:pPr algn="ctr"/>
                      <a:r>
                        <a:rPr lang="en-US" sz="1600" b="1" dirty="0"/>
                        <a:t>1</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b="1" dirty="0"/>
                        <a:t>E</a:t>
                      </a:r>
                    </a:p>
                  </a:txBody>
                  <a:tcPr/>
                </a:tc>
                <a:extLst>
                  <a:ext uri="{0D108BD9-81ED-4DB2-BD59-A6C34878D82A}">
                    <a16:rowId xmlns:a16="http://schemas.microsoft.com/office/drawing/2014/main" val="2005492751"/>
                  </a:ext>
                </a:extLst>
              </a:tr>
              <a:tr h="0">
                <a:tc>
                  <a:txBody>
                    <a:bodyPr/>
                    <a:lstStyle/>
                    <a:p>
                      <a:pPr algn="l"/>
                      <a:r>
                        <a:rPr lang="en-US" sz="1600" dirty="0"/>
                        <a:t>Interfaces </a:t>
                      </a:r>
                      <a:r>
                        <a:rPr lang="en-US" sz="1600" b="1" dirty="0"/>
                        <a:t>under further validation</a:t>
                      </a:r>
                      <a:r>
                        <a:rPr lang="en-US" sz="1600" dirty="0"/>
                        <a:t>/Investigation</a:t>
                      </a:r>
                    </a:p>
                  </a:txBody>
                  <a:tcPr/>
                </a:tc>
                <a:tc>
                  <a:txBody>
                    <a:bodyPr/>
                    <a:lstStyle/>
                    <a:p>
                      <a:pPr algn="ctr"/>
                      <a:r>
                        <a:rPr lang="en-US" sz="1600" b="1" dirty="0"/>
                        <a:t>9</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b="1" dirty="0"/>
                        <a:t>A</a:t>
                      </a:r>
                    </a:p>
                  </a:txBody>
                  <a:tcPr/>
                </a:tc>
                <a:extLst>
                  <a:ext uri="{0D108BD9-81ED-4DB2-BD59-A6C34878D82A}">
                    <a16:rowId xmlns:a16="http://schemas.microsoft.com/office/drawing/2014/main" val="2278165736"/>
                  </a:ext>
                </a:extLst>
              </a:tr>
              <a:tr h="0">
                <a:tc>
                  <a:txBody>
                    <a:bodyPr/>
                    <a:lstStyle/>
                    <a:p>
                      <a:pPr algn="r"/>
                      <a:r>
                        <a:rPr lang="en-US" sz="1600" b="1" dirty="0"/>
                        <a:t>Grand Total</a:t>
                      </a:r>
                    </a:p>
                  </a:txBody>
                  <a:tcPr/>
                </a:tc>
                <a:tc>
                  <a:txBody>
                    <a:bodyPr/>
                    <a:lstStyle/>
                    <a:p>
                      <a:pPr algn="ctr"/>
                      <a:r>
                        <a:rPr lang="en-US" sz="1600" b="1" dirty="0"/>
                        <a:t>137</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b="1" dirty="0"/>
                    </a:p>
                  </a:txBody>
                  <a:tcPr/>
                </a:tc>
                <a:extLst>
                  <a:ext uri="{0D108BD9-81ED-4DB2-BD59-A6C34878D82A}">
                    <a16:rowId xmlns:a16="http://schemas.microsoft.com/office/drawing/2014/main" val="222818917"/>
                  </a:ext>
                </a:extLst>
              </a:tr>
            </a:tbl>
          </a:graphicData>
        </a:graphic>
      </p:graphicFrame>
      <p:graphicFrame>
        <p:nvGraphicFramePr>
          <p:cNvPr id="4" name="Object 3">
            <a:extLst>
              <a:ext uri="{FF2B5EF4-FFF2-40B4-BE49-F238E27FC236}">
                <a16:creationId xmlns:a16="http://schemas.microsoft.com/office/drawing/2014/main" id="{024FA484-2FE7-4347-A207-2A0DB2E04995}"/>
              </a:ext>
            </a:extLst>
          </p:cNvPr>
          <p:cNvGraphicFramePr>
            <a:graphicFrameLocks noChangeAspect="1"/>
          </p:cNvGraphicFramePr>
          <p:nvPr>
            <p:extLst>
              <p:ext uri="{D42A27DB-BD31-4B8C-83A1-F6EECF244321}">
                <p14:modId xmlns:p14="http://schemas.microsoft.com/office/powerpoint/2010/main" val="2115117177"/>
              </p:ext>
            </p:extLst>
          </p:nvPr>
        </p:nvGraphicFramePr>
        <p:xfrm>
          <a:off x="7192043" y="5978525"/>
          <a:ext cx="914400" cy="879475"/>
        </p:xfrm>
        <a:graphic>
          <a:graphicData uri="http://schemas.openxmlformats.org/presentationml/2006/ole">
            <mc:AlternateContent xmlns:mc="http://schemas.openxmlformats.org/markup-compatibility/2006">
              <mc:Choice xmlns:v="urn:schemas-microsoft-com:vml" Requires="v">
                <p:oleObj spid="_x0000_s35841" name="Worksheet" showAsIcon="1" r:id="rId3" imgW="914400" imgH="780853" progId="Excel.Sheet.12">
                  <p:embed/>
                </p:oleObj>
              </mc:Choice>
              <mc:Fallback>
                <p:oleObj name="Worksheet" showAsIcon="1" r:id="rId3" imgW="914400" imgH="780853" progId="Excel.Sheet.12">
                  <p:embed/>
                  <p:pic>
                    <p:nvPicPr>
                      <p:cNvPr id="4" name="Object 3">
                        <a:extLst>
                          <a:ext uri="{FF2B5EF4-FFF2-40B4-BE49-F238E27FC236}">
                            <a16:creationId xmlns:a16="http://schemas.microsoft.com/office/drawing/2014/main" id="{024FA484-2FE7-4347-A207-2A0DB2E04995}"/>
                          </a:ext>
                        </a:extLst>
                      </p:cNvPr>
                      <p:cNvPicPr/>
                      <p:nvPr/>
                    </p:nvPicPr>
                    <p:blipFill>
                      <a:blip r:embed="rId4"/>
                      <a:stretch>
                        <a:fillRect/>
                      </a:stretch>
                    </p:blipFill>
                    <p:spPr>
                      <a:xfrm>
                        <a:off x="7192043" y="5978525"/>
                        <a:ext cx="914400" cy="87947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140E781B-5257-485C-82E9-CD89D4B4CBAA}"/>
              </a:ext>
            </a:extLst>
          </p:cNvPr>
          <p:cNvSpPr txBox="1"/>
          <p:nvPr/>
        </p:nvSpPr>
        <p:spPr>
          <a:xfrm>
            <a:off x="2019226" y="6191250"/>
            <a:ext cx="4653582" cy="5424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85725" tIns="85725" rIns="85725" bIns="85725" numCol="1" spcCol="38100" rtlCol="0" anchor="t">
            <a:spAutoFit/>
          </a:bodyPr>
          <a:lstStyle/>
          <a:p>
            <a:pPr marL="0" marR="0" indent="0" algn="l" defTabSz="17145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Calibri"/>
              </a:rPr>
              <a:t>Summary List of Project Interfaces:  </a:t>
            </a:r>
          </a:p>
        </p:txBody>
      </p:sp>
    </p:spTree>
    <p:extLst>
      <p:ext uri="{BB962C8B-B14F-4D97-AF65-F5344CB8AC3E}">
        <p14:creationId xmlns:p14="http://schemas.microsoft.com/office/powerpoint/2010/main" val="13424828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C03345-EF6E-4E41-B63D-6F0FE4FC1B3C}"/>
              </a:ext>
            </a:extLst>
          </p:cNvPr>
          <p:cNvSpPr>
            <a:spLocks noGrp="1"/>
          </p:cNvSpPr>
          <p:nvPr>
            <p:ph type="title"/>
          </p:nvPr>
        </p:nvSpPr>
        <p:spPr>
          <a:xfrm>
            <a:off x="313263" y="107938"/>
            <a:ext cx="9500101" cy="633231"/>
          </a:xfrm>
        </p:spPr>
        <p:txBody>
          <a:bodyPr/>
          <a:lstStyle/>
          <a:p>
            <a:r>
              <a:rPr lang="en-US" dirty="0"/>
              <a:t>Interface Groupings </a:t>
            </a:r>
          </a:p>
        </p:txBody>
      </p:sp>
      <p:graphicFrame>
        <p:nvGraphicFramePr>
          <p:cNvPr id="6" name="Table 5">
            <a:extLst>
              <a:ext uri="{FF2B5EF4-FFF2-40B4-BE49-F238E27FC236}">
                <a16:creationId xmlns:a16="http://schemas.microsoft.com/office/drawing/2014/main" id="{9DD1CACC-79D6-4418-B2F8-091A48EF3771}"/>
              </a:ext>
            </a:extLst>
          </p:cNvPr>
          <p:cNvGraphicFramePr>
            <a:graphicFrameLocks noGrp="1"/>
          </p:cNvGraphicFramePr>
          <p:nvPr>
            <p:extLst>
              <p:ext uri="{D42A27DB-BD31-4B8C-83A1-F6EECF244321}">
                <p14:modId xmlns:p14="http://schemas.microsoft.com/office/powerpoint/2010/main" val="2420389217"/>
              </p:ext>
            </p:extLst>
          </p:nvPr>
        </p:nvGraphicFramePr>
        <p:xfrm>
          <a:off x="313263" y="878329"/>
          <a:ext cx="4400231" cy="5754370"/>
        </p:xfrm>
        <a:graphic>
          <a:graphicData uri="http://schemas.openxmlformats.org/drawingml/2006/table">
            <a:tbl>
              <a:tblPr firstRow="1" bandRow="1">
                <a:tableStyleId>{5C22544A-7EE6-4342-B048-85BDC9FD1C3A}</a:tableStyleId>
              </a:tblPr>
              <a:tblGrid>
                <a:gridCol w="4400231">
                  <a:extLst>
                    <a:ext uri="{9D8B030D-6E8A-4147-A177-3AD203B41FA5}">
                      <a16:colId xmlns:a16="http://schemas.microsoft.com/office/drawing/2014/main" val="3499184783"/>
                    </a:ext>
                  </a:extLst>
                </a:gridCol>
              </a:tblGrid>
              <a:tr h="182892">
                <a:tc>
                  <a:txBody>
                    <a:bodyPr/>
                    <a:lstStyle/>
                    <a:p>
                      <a:pPr algn="l" fontAlgn="b"/>
                      <a:r>
                        <a:rPr lang="en-US" sz="1600" u="none" strike="noStrike" dirty="0">
                          <a:solidFill>
                            <a:schemeClr val="bg1"/>
                          </a:solidFill>
                          <a:effectLst/>
                        </a:rPr>
                        <a:t>To be Migrated</a:t>
                      </a:r>
                      <a:endParaRPr lang="en-US" sz="1600" b="1"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4721249"/>
                  </a:ext>
                </a:extLst>
              </a:tr>
              <a:tr h="184150">
                <a:tc>
                  <a:txBody>
                    <a:bodyPr/>
                    <a:lstStyle/>
                    <a:p>
                      <a:pPr algn="l" fontAlgn="b"/>
                      <a:r>
                        <a:rPr lang="en-US" sz="1600" u="none" strike="noStrike" dirty="0">
                          <a:effectLst/>
                        </a:rPr>
                        <a:t>MDSI (</a:t>
                      </a:r>
                      <a:r>
                        <a:rPr lang="en-US" sz="1600" u="none" strike="noStrike" dirty="0" err="1">
                          <a:effectLst/>
                        </a:rPr>
                        <a:t>Advantex</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29291580"/>
                  </a:ext>
                </a:extLst>
              </a:tr>
              <a:tr h="203200">
                <a:tc>
                  <a:txBody>
                    <a:bodyPr/>
                    <a:lstStyle/>
                    <a:p>
                      <a:pPr algn="l" fontAlgn="b"/>
                      <a:r>
                        <a:rPr lang="en-US" sz="1600" u="none" strike="noStrike">
                          <a:effectLst/>
                        </a:rPr>
                        <a:t>EBB</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5171449"/>
                  </a:ext>
                </a:extLst>
              </a:tr>
              <a:tr h="184150">
                <a:tc>
                  <a:txBody>
                    <a:bodyPr/>
                    <a:lstStyle/>
                    <a:p>
                      <a:pPr algn="l" fontAlgn="b"/>
                      <a:r>
                        <a:rPr lang="en-US" sz="1600" u="none" strike="noStrike">
                          <a:effectLst/>
                        </a:rPr>
                        <a:t>DIS - Distribution Information System</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0301724"/>
                  </a:ext>
                </a:extLst>
              </a:tr>
              <a:tr h="184150">
                <a:tc>
                  <a:txBody>
                    <a:bodyPr/>
                    <a:lstStyle/>
                    <a:p>
                      <a:pPr algn="l" fontAlgn="b"/>
                      <a:r>
                        <a:rPr lang="en-US" sz="1600" u="none" strike="noStrike">
                          <a:effectLst/>
                        </a:rPr>
                        <a:t>SPIPE</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4649652"/>
                  </a:ext>
                </a:extLst>
              </a:tr>
              <a:tr h="184150">
                <a:tc>
                  <a:txBody>
                    <a:bodyPr/>
                    <a:lstStyle/>
                    <a:p>
                      <a:pPr algn="l" fontAlgn="b"/>
                      <a:r>
                        <a:rPr lang="en-US" sz="1600" u="none" strike="noStrike">
                          <a:effectLst/>
                        </a:rPr>
                        <a:t>Broker Management (BMS)</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40036042"/>
                  </a:ext>
                </a:extLst>
              </a:tr>
              <a:tr h="184150">
                <a:tc>
                  <a:txBody>
                    <a:bodyPr/>
                    <a:lstStyle/>
                    <a:p>
                      <a:pPr algn="l" fontAlgn="b"/>
                      <a:r>
                        <a:rPr lang="en-US" sz="1600" u="none" strike="noStrike">
                          <a:effectLst/>
                        </a:rPr>
                        <a:t>Enernoc/ M2M</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98596844"/>
                  </a:ext>
                </a:extLst>
              </a:tr>
              <a:tr h="184150">
                <a:tc>
                  <a:txBody>
                    <a:bodyPr/>
                    <a:lstStyle/>
                    <a:p>
                      <a:pPr algn="l" fontAlgn="b"/>
                      <a:r>
                        <a:rPr lang="en-US" sz="1600" u="none" strike="noStrike">
                          <a:effectLst/>
                        </a:rPr>
                        <a:t>EnergyStar - EPA Portfolio Manager data</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4535750"/>
                  </a:ext>
                </a:extLst>
              </a:tr>
              <a:tr h="184150">
                <a:tc>
                  <a:txBody>
                    <a:bodyPr/>
                    <a:lstStyle/>
                    <a:p>
                      <a:pPr algn="l" fontAlgn="b"/>
                      <a:r>
                        <a:rPr lang="en-US" sz="1600" u="none" strike="noStrike">
                          <a:effectLst/>
                        </a:rPr>
                        <a:t>Marketer Billing System (MBS)</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3766983"/>
                  </a:ext>
                </a:extLst>
              </a:tr>
              <a:tr h="184150">
                <a:tc>
                  <a:txBody>
                    <a:bodyPr/>
                    <a:lstStyle/>
                    <a:p>
                      <a:pPr algn="l" fontAlgn="b"/>
                      <a:r>
                        <a:rPr lang="en-US" sz="1600" u="none" strike="noStrike">
                          <a:effectLst/>
                        </a:rPr>
                        <a:t>Broker Management (BMS)</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0729306"/>
                  </a:ext>
                </a:extLst>
              </a:tr>
              <a:tr h="184150">
                <a:tc>
                  <a:txBody>
                    <a:bodyPr/>
                    <a:lstStyle/>
                    <a:p>
                      <a:pPr algn="l" fontAlgn="b"/>
                      <a:r>
                        <a:rPr lang="en-US" sz="1600" u="none" strike="noStrike" dirty="0">
                          <a:effectLst/>
                        </a:rPr>
                        <a:t>UTX payments</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3909220"/>
                  </a:ext>
                </a:extLst>
              </a:tr>
              <a:tr h="184150">
                <a:tc>
                  <a:txBody>
                    <a:bodyPr/>
                    <a:lstStyle/>
                    <a:p>
                      <a:pPr algn="l" fontAlgn="b"/>
                      <a:r>
                        <a:rPr lang="en-US" sz="1600" u="none" strike="noStrike" dirty="0">
                          <a:effectLst/>
                        </a:rPr>
                        <a:t>Health and Human Services (HHS)</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4209446"/>
                  </a:ext>
                </a:extLst>
              </a:tr>
              <a:tr h="184150">
                <a:tc>
                  <a:txBody>
                    <a:bodyPr/>
                    <a:lstStyle/>
                    <a:p>
                      <a:pPr algn="l" fontAlgn="b"/>
                      <a:r>
                        <a:rPr lang="en-US" sz="1600" u="none" strike="noStrike" dirty="0">
                          <a:effectLst/>
                        </a:rPr>
                        <a:t>Human Resources Administration (HRA)</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0279281"/>
                  </a:ext>
                </a:extLst>
              </a:tr>
              <a:tr h="184150">
                <a:tc>
                  <a:txBody>
                    <a:bodyPr/>
                    <a:lstStyle/>
                    <a:p>
                      <a:pPr algn="l" fontAlgn="b"/>
                      <a:r>
                        <a:rPr lang="en-US" sz="1600" u="none" strike="noStrike" dirty="0">
                          <a:effectLst/>
                        </a:rPr>
                        <a:t>NY DSS County Web Portal</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5424778"/>
                  </a:ext>
                </a:extLst>
              </a:tr>
              <a:tr h="184150">
                <a:tc>
                  <a:txBody>
                    <a:bodyPr/>
                    <a:lstStyle/>
                    <a:p>
                      <a:pPr algn="l" fontAlgn="b"/>
                      <a:r>
                        <a:rPr lang="en-US" sz="1600" u="none" strike="noStrike" dirty="0">
                          <a:effectLst/>
                        </a:rPr>
                        <a:t>NYSERDA - Energy Affordability Customer Data</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8416095"/>
                  </a:ext>
                </a:extLst>
              </a:tr>
              <a:tr h="184150">
                <a:tc>
                  <a:txBody>
                    <a:bodyPr/>
                    <a:lstStyle/>
                    <a:p>
                      <a:pPr algn="l" fontAlgn="b"/>
                      <a:r>
                        <a:rPr lang="en-US" sz="1600" u="none" strike="noStrike" dirty="0">
                          <a:effectLst/>
                        </a:rPr>
                        <a:t>Stoner AKA Synergy</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7838398"/>
                  </a:ext>
                </a:extLst>
              </a:tr>
              <a:tr h="184150">
                <a:tc>
                  <a:txBody>
                    <a:bodyPr/>
                    <a:lstStyle/>
                    <a:p>
                      <a:pPr algn="l" fontAlgn="b"/>
                      <a:r>
                        <a:rPr lang="en-US" sz="1600" u="none" strike="noStrike" dirty="0">
                          <a:effectLst/>
                        </a:rPr>
                        <a:t>Boston Housing Authority</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3732981"/>
                  </a:ext>
                </a:extLst>
              </a:tr>
              <a:tr h="184150">
                <a:tc>
                  <a:txBody>
                    <a:bodyPr/>
                    <a:lstStyle/>
                    <a:p>
                      <a:pPr algn="l" fontAlgn="b"/>
                      <a:r>
                        <a:rPr lang="en-US" sz="1600" u="none" strike="noStrike" dirty="0">
                          <a:effectLst/>
                        </a:rPr>
                        <a:t>Boston University</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9221848"/>
                  </a:ext>
                </a:extLst>
              </a:tr>
              <a:tr h="184150">
                <a:tc>
                  <a:txBody>
                    <a:bodyPr/>
                    <a:lstStyle/>
                    <a:p>
                      <a:pPr algn="l" fontAlgn="b"/>
                      <a:r>
                        <a:rPr lang="en-US" sz="1600" u="none" strike="noStrike" dirty="0">
                          <a:effectLst/>
                        </a:rPr>
                        <a:t>City of Boston</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5523485"/>
                  </a:ext>
                </a:extLst>
              </a:tr>
              <a:tr h="184150">
                <a:tc>
                  <a:txBody>
                    <a:bodyPr/>
                    <a:lstStyle/>
                    <a:p>
                      <a:pPr algn="l" fontAlgn="b"/>
                      <a:r>
                        <a:rPr lang="en-US" sz="1600" u="none" strike="noStrike" dirty="0">
                          <a:effectLst/>
                        </a:rPr>
                        <a:t>Boston College</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8564389"/>
                  </a:ext>
                </a:extLst>
              </a:tr>
              <a:tr h="184150">
                <a:tc>
                  <a:txBody>
                    <a:bodyPr/>
                    <a:lstStyle/>
                    <a:p>
                      <a:pPr algn="l" fontAlgn="b"/>
                      <a:r>
                        <a:rPr lang="en-US" sz="1600" u="none" strike="noStrike" dirty="0">
                          <a:effectLst/>
                        </a:rPr>
                        <a:t>NYC Transportation Authority</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5069979"/>
                  </a:ext>
                </a:extLst>
              </a:tr>
              <a:tr h="169545">
                <a:tc>
                  <a:txBody>
                    <a:bodyPr/>
                    <a:lstStyle/>
                    <a:p>
                      <a:pPr algn="l" fontAlgn="b"/>
                      <a:r>
                        <a:rPr lang="en-US" sz="1600" u="none" strike="noStrike" dirty="0">
                          <a:effectLst/>
                        </a:rPr>
                        <a:t>NYC Housing Authority</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9369411"/>
                  </a:ext>
                </a:extLst>
              </a:tr>
              <a:tr h="184150">
                <a:tc>
                  <a:txBody>
                    <a:bodyPr/>
                    <a:lstStyle/>
                    <a:p>
                      <a:pPr algn="l" fontAlgn="b"/>
                      <a:r>
                        <a:rPr lang="en-US" sz="1600" u="none" strike="noStrike" dirty="0">
                          <a:effectLst/>
                        </a:rPr>
                        <a:t>NYC Municipal</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7620983"/>
                  </a:ext>
                </a:extLst>
              </a:tr>
            </a:tbl>
          </a:graphicData>
        </a:graphic>
      </p:graphicFrame>
      <p:graphicFrame>
        <p:nvGraphicFramePr>
          <p:cNvPr id="10" name="Table 9">
            <a:extLst>
              <a:ext uri="{FF2B5EF4-FFF2-40B4-BE49-F238E27FC236}">
                <a16:creationId xmlns:a16="http://schemas.microsoft.com/office/drawing/2014/main" id="{8029982C-5113-42F0-B67F-CF044451665A}"/>
              </a:ext>
            </a:extLst>
          </p:cNvPr>
          <p:cNvGraphicFramePr>
            <a:graphicFrameLocks noGrp="1"/>
          </p:cNvGraphicFramePr>
          <p:nvPr>
            <p:extLst>
              <p:ext uri="{D42A27DB-BD31-4B8C-83A1-F6EECF244321}">
                <p14:modId xmlns:p14="http://schemas.microsoft.com/office/powerpoint/2010/main" val="4140672156"/>
              </p:ext>
            </p:extLst>
          </p:nvPr>
        </p:nvGraphicFramePr>
        <p:xfrm>
          <a:off x="4939598" y="900430"/>
          <a:ext cx="3536331" cy="3483610"/>
        </p:xfrm>
        <a:graphic>
          <a:graphicData uri="http://schemas.openxmlformats.org/drawingml/2006/table">
            <a:tbl>
              <a:tblPr firstRow="1" bandRow="1">
                <a:tableStyleId>{5C22544A-7EE6-4342-B048-85BDC9FD1C3A}</a:tableStyleId>
              </a:tblPr>
              <a:tblGrid>
                <a:gridCol w="3536331">
                  <a:extLst>
                    <a:ext uri="{9D8B030D-6E8A-4147-A177-3AD203B41FA5}">
                      <a16:colId xmlns:a16="http://schemas.microsoft.com/office/drawing/2014/main" val="3499184783"/>
                    </a:ext>
                  </a:extLst>
                </a:gridCol>
              </a:tblGrid>
              <a:tr h="0">
                <a:tc>
                  <a:txBody>
                    <a:bodyPr/>
                    <a:lstStyle/>
                    <a:p>
                      <a:pPr marL="0" marR="0" indent="0" algn="l" defTabSz="914400" fontAlgn="b" latinLnBrk="0">
                        <a:lnSpc>
                          <a:spcPct val="100000"/>
                        </a:lnSpc>
                        <a:spcBef>
                          <a:spcPts val="0"/>
                        </a:spcBef>
                        <a:spcAft>
                          <a:spcPts val="0"/>
                        </a:spcAft>
                        <a:buClrTx/>
                        <a:buSzTx/>
                        <a:buFontTx/>
                        <a:buNone/>
                        <a:tabLst/>
                      </a:pPr>
                      <a:r>
                        <a:rPr lang="en-US" sz="1600" b="1" i="0" u="none" strike="noStrike" cap="none" spc="0" baseline="0" dirty="0">
                          <a:ln>
                            <a:noFill/>
                          </a:ln>
                          <a:solidFill>
                            <a:schemeClr val="bg1"/>
                          </a:solidFill>
                          <a:effectLst/>
                          <a:uFillTx/>
                          <a:latin typeface="+mn-lt"/>
                          <a:ea typeface="+mn-ea"/>
                          <a:cs typeface="+mn-cs"/>
                          <a:sym typeface="Calibri"/>
                        </a:rPr>
                        <a:t>To be Modified</a:t>
                      </a:r>
                    </a:p>
                  </a:txBody>
                  <a:tcPr marL="6350" marR="6350" marT="6350" marB="0" anchor="b"/>
                </a:tc>
                <a:extLst>
                  <a:ext uri="{0D108BD9-81ED-4DB2-BD59-A6C34878D82A}">
                    <a16:rowId xmlns:a16="http://schemas.microsoft.com/office/drawing/2014/main" val="1444721249"/>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CRIS Collection Agency Management</a:t>
                      </a:r>
                    </a:p>
                  </a:txBody>
                  <a:tcPr marL="6350" marR="6350" marT="6350" marB="0" anchor="b"/>
                </a:tc>
                <a:extLst>
                  <a:ext uri="{0D108BD9-81ED-4DB2-BD59-A6C34878D82A}">
                    <a16:rowId xmlns:a16="http://schemas.microsoft.com/office/drawing/2014/main" val="1729291580"/>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Field Selection Database - CWQ</a:t>
                      </a:r>
                    </a:p>
                  </a:txBody>
                  <a:tcPr marL="6350" marR="6350" marT="6350" marB="0" anchor="b"/>
                </a:tc>
                <a:extLst>
                  <a:ext uri="{0D108BD9-81ED-4DB2-BD59-A6C34878D82A}">
                    <a16:rowId xmlns:a16="http://schemas.microsoft.com/office/drawing/2014/main" val="2825171449"/>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Active Collections Call</a:t>
                      </a:r>
                    </a:p>
                  </a:txBody>
                  <a:tcPr marL="6350" marR="6350" marT="6350" marB="0" anchor="b"/>
                </a:tc>
                <a:extLst>
                  <a:ext uri="{0D108BD9-81ED-4DB2-BD59-A6C34878D82A}">
                    <a16:rowId xmlns:a16="http://schemas.microsoft.com/office/drawing/2014/main" val="4240301724"/>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Active Collections Letters (RUI)</a:t>
                      </a:r>
                    </a:p>
                  </a:txBody>
                  <a:tcPr marL="6350" marR="6350" marT="6350" marB="0" anchor="b"/>
                </a:tc>
                <a:extLst>
                  <a:ext uri="{0D108BD9-81ED-4DB2-BD59-A6C34878D82A}">
                    <a16:rowId xmlns:a16="http://schemas.microsoft.com/office/drawing/2014/main" val="4144649652"/>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FAD/CAP Agencies (MA)</a:t>
                      </a:r>
                    </a:p>
                  </a:txBody>
                  <a:tcPr marL="6350" marR="6350" marT="6350" marB="0" anchor="b"/>
                </a:tc>
                <a:extLst>
                  <a:ext uri="{0D108BD9-81ED-4DB2-BD59-A6C34878D82A}">
                    <a16:rowId xmlns:a16="http://schemas.microsoft.com/office/drawing/2014/main" val="3840036042"/>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SFDC CRM Order Management</a:t>
                      </a:r>
                    </a:p>
                  </a:txBody>
                  <a:tcPr marL="6350" marR="6350" marT="6350" marB="0" anchor="b"/>
                </a:tc>
                <a:extLst>
                  <a:ext uri="{0D108BD9-81ED-4DB2-BD59-A6C34878D82A}">
                    <a16:rowId xmlns:a16="http://schemas.microsoft.com/office/drawing/2014/main" val="3898596844"/>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a:ln>
                            <a:noFill/>
                          </a:ln>
                          <a:solidFill>
                            <a:schemeClr val="dk1"/>
                          </a:solidFill>
                          <a:effectLst/>
                          <a:uFillTx/>
                          <a:latin typeface="+mn-lt"/>
                          <a:ea typeface="+mn-ea"/>
                          <a:cs typeface="+mn-cs"/>
                          <a:sym typeface="Calibri"/>
                        </a:rPr>
                        <a:t>GIS</a:t>
                      </a:r>
                    </a:p>
                  </a:txBody>
                  <a:tcPr marL="6350" marR="6350" marT="6350" marB="0" anchor="b"/>
                </a:tc>
                <a:extLst>
                  <a:ext uri="{0D108BD9-81ED-4DB2-BD59-A6C34878D82A}">
                    <a16:rowId xmlns:a16="http://schemas.microsoft.com/office/drawing/2014/main" val="2324535750"/>
                  </a:ext>
                </a:extLst>
              </a:tr>
              <a:tr h="469004">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Gas Transportation Information System (GTIS) - Imbalance Billing</a:t>
                      </a:r>
                    </a:p>
                  </a:txBody>
                  <a:tcPr marL="6350" marR="6350" marT="6350" marB="0" anchor="b"/>
                </a:tc>
                <a:extLst>
                  <a:ext uri="{0D108BD9-81ED-4DB2-BD59-A6C34878D82A}">
                    <a16:rowId xmlns:a16="http://schemas.microsoft.com/office/drawing/2014/main" val="1293766983"/>
                  </a:ext>
                </a:extLst>
              </a:tr>
              <a:tr h="700491">
                <a:tc>
                  <a:txBody>
                    <a:bodyPr/>
                    <a:lstStyle/>
                    <a:p>
                      <a:pPr marL="0" marR="0" indent="0" algn="l" defTabSz="914400" fontAlgn="b" latinLnBrk="0">
                        <a:lnSpc>
                          <a:spcPct val="100000"/>
                        </a:lnSpc>
                        <a:spcBef>
                          <a:spcPts val="0"/>
                        </a:spcBef>
                        <a:spcAft>
                          <a:spcPts val="0"/>
                        </a:spcAft>
                        <a:buClrTx/>
                        <a:buSzTx/>
                        <a:buFontTx/>
                        <a:buNone/>
                        <a:tabLst/>
                      </a:pPr>
                      <a:r>
                        <a:rPr lang="fr-FR" sz="1600" b="0" i="0" u="none" strike="noStrike" cap="none" spc="0" baseline="0" dirty="0">
                          <a:ln>
                            <a:noFill/>
                          </a:ln>
                          <a:solidFill>
                            <a:schemeClr val="dk1"/>
                          </a:solidFill>
                          <a:effectLst/>
                          <a:uFillTx/>
                          <a:latin typeface="+mn-lt"/>
                          <a:ea typeface="+mn-ea"/>
                          <a:cs typeface="+mn-cs"/>
                          <a:sym typeface="Calibri"/>
                        </a:rPr>
                        <a:t>Gas Transportation Information System (GTIS) / Transportation Services Applications (TSA)</a:t>
                      </a:r>
                    </a:p>
                  </a:txBody>
                  <a:tcPr marL="6350" marR="6350" marT="6350" marB="0" anchor="b"/>
                </a:tc>
                <a:extLst>
                  <a:ext uri="{0D108BD9-81ED-4DB2-BD59-A6C34878D82A}">
                    <a16:rowId xmlns:a16="http://schemas.microsoft.com/office/drawing/2014/main" val="2720729306"/>
                  </a:ext>
                </a:extLst>
              </a:tr>
              <a:tr h="237516">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Customer Directed Payments (CDP)</a:t>
                      </a:r>
                    </a:p>
                  </a:txBody>
                  <a:tcPr marL="6350" marR="6350" marT="6350" marB="0" anchor="b"/>
                </a:tc>
                <a:extLst>
                  <a:ext uri="{0D108BD9-81ED-4DB2-BD59-A6C34878D82A}">
                    <a16:rowId xmlns:a16="http://schemas.microsoft.com/office/drawing/2014/main" val="4053909220"/>
                  </a:ext>
                </a:extLst>
              </a:tr>
            </a:tbl>
          </a:graphicData>
        </a:graphic>
      </p:graphicFrame>
      <p:graphicFrame>
        <p:nvGraphicFramePr>
          <p:cNvPr id="11" name="Table 10">
            <a:extLst>
              <a:ext uri="{FF2B5EF4-FFF2-40B4-BE49-F238E27FC236}">
                <a16:creationId xmlns:a16="http://schemas.microsoft.com/office/drawing/2014/main" id="{743FF347-FB66-422B-B9EE-D9B6DF161DFF}"/>
              </a:ext>
            </a:extLst>
          </p:cNvPr>
          <p:cNvGraphicFramePr>
            <a:graphicFrameLocks noGrp="1"/>
          </p:cNvGraphicFramePr>
          <p:nvPr>
            <p:extLst>
              <p:ext uri="{D42A27DB-BD31-4B8C-83A1-F6EECF244321}">
                <p14:modId xmlns:p14="http://schemas.microsoft.com/office/powerpoint/2010/main" val="1038459205"/>
              </p:ext>
            </p:extLst>
          </p:nvPr>
        </p:nvGraphicFramePr>
        <p:xfrm>
          <a:off x="8702033" y="878329"/>
          <a:ext cx="3265177" cy="4246880"/>
        </p:xfrm>
        <a:graphic>
          <a:graphicData uri="http://schemas.openxmlformats.org/drawingml/2006/table">
            <a:tbl>
              <a:tblPr firstRow="1" bandRow="1">
                <a:tableStyleId>{5C22544A-7EE6-4342-B048-85BDC9FD1C3A}</a:tableStyleId>
              </a:tblPr>
              <a:tblGrid>
                <a:gridCol w="3265177">
                  <a:extLst>
                    <a:ext uri="{9D8B030D-6E8A-4147-A177-3AD203B41FA5}">
                      <a16:colId xmlns:a16="http://schemas.microsoft.com/office/drawing/2014/main" val="3499184783"/>
                    </a:ext>
                  </a:extLst>
                </a:gridCol>
              </a:tblGrid>
              <a:tr h="219970">
                <a:tc>
                  <a:txBody>
                    <a:bodyPr/>
                    <a:lstStyle/>
                    <a:p>
                      <a:pPr marL="0" marR="0" indent="0" algn="l" defTabSz="914400" fontAlgn="b" latinLnBrk="0">
                        <a:lnSpc>
                          <a:spcPct val="100000"/>
                        </a:lnSpc>
                        <a:spcBef>
                          <a:spcPts val="0"/>
                        </a:spcBef>
                        <a:spcAft>
                          <a:spcPts val="0"/>
                        </a:spcAft>
                        <a:buClrTx/>
                        <a:buSzTx/>
                        <a:buFontTx/>
                        <a:buNone/>
                        <a:tabLst/>
                      </a:pPr>
                      <a:r>
                        <a:rPr lang="en-US" sz="1600" b="1" i="0" u="none" strike="noStrike" cap="none" spc="0" baseline="0" dirty="0">
                          <a:ln>
                            <a:noFill/>
                          </a:ln>
                          <a:solidFill>
                            <a:schemeClr val="bg1"/>
                          </a:solidFill>
                          <a:effectLst/>
                          <a:uFillTx/>
                          <a:latin typeface="+mn-lt"/>
                          <a:ea typeface="+mn-ea"/>
                          <a:cs typeface="+mn-cs"/>
                          <a:sym typeface="Calibri"/>
                        </a:rPr>
                        <a:t>No Modifications  (Follow CSS)</a:t>
                      </a:r>
                    </a:p>
                  </a:txBody>
                  <a:tcPr marL="6350" marR="6350" marT="6350" marB="0" anchor="b"/>
                </a:tc>
                <a:extLst>
                  <a:ext uri="{0D108BD9-81ED-4DB2-BD59-A6C34878D82A}">
                    <a16:rowId xmlns:a16="http://schemas.microsoft.com/office/drawing/2014/main" val="1444721249"/>
                  </a:ext>
                </a:extLst>
              </a:tr>
              <a:tr h="94919">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AIMS IVR</a:t>
                      </a:r>
                    </a:p>
                  </a:txBody>
                  <a:tcPr marL="6350" marR="6350" marT="6350" marB="0" anchor="b"/>
                </a:tc>
                <a:extLst>
                  <a:ext uri="{0D108BD9-81ED-4DB2-BD59-A6C34878D82A}">
                    <a16:rowId xmlns:a16="http://schemas.microsoft.com/office/drawing/2014/main" val="1729291580"/>
                  </a:ext>
                </a:extLst>
              </a:tr>
              <a:tr h="238981">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UWP</a:t>
                      </a:r>
                    </a:p>
                  </a:txBody>
                  <a:tcPr marL="6350" marR="6350" marT="6350" marB="0" anchor="b"/>
                </a:tc>
                <a:extLst>
                  <a:ext uri="{0D108BD9-81ED-4DB2-BD59-A6C34878D82A}">
                    <a16:rowId xmlns:a16="http://schemas.microsoft.com/office/drawing/2014/main" val="2825171449"/>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ESG – EDI</a:t>
                      </a:r>
                    </a:p>
                  </a:txBody>
                  <a:tcPr marL="6350" marR="6350" marT="6350" marB="0" anchor="b"/>
                </a:tc>
                <a:extLst>
                  <a:ext uri="{0D108BD9-81ED-4DB2-BD59-A6C34878D82A}">
                    <a16:rowId xmlns:a16="http://schemas.microsoft.com/office/drawing/2014/main" val="4240301724"/>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OPOWER</a:t>
                      </a:r>
                    </a:p>
                  </a:txBody>
                  <a:tcPr marL="6350" marR="6350" marT="6350" marB="0" anchor="b"/>
                </a:tc>
                <a:extLst>
                  <a:ext uri="{0D108BD9-81ED-4DB2-BD59-A6C34878D82A}">
                    <a16:rowId xmlns:a16="http://schemas.microsoft.com/office/drawing/2014/main" val="860885246"/>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MA DOR</a:t>
                      </a:r>
                    </a:p>
                  </a:txBody>
                  <a:tcPr marL="6350" marR="6350" marT="6350" marB="0" anchor="b"/>
                </a:tc>
                <a:extLst>
                  <a:ext uri="{0D108BD9-81ED-4DB2-BD59-A6C34878D82A}">
                    <a16:rowId xmlns:a16="http://schemas.microsoft.com/office/drawing/2014/main" val="4273534560"/>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JP Morgan Chase</a:t>
                      </a:r>
                    </a:p>
                  </a:txBody>
                  <a:tcPr marL="6350" marR="6350" marT="6350" marB="0" anchor="b"/>
                </a:tc>
                <a:extLst>
                  <a:ext uri="{0D108BD9-81ED-4DB2-BD59-A6C34878D82A}">
                    <a16:rowId xmlns:a16="http://schemas.microsoft.com/office/drawing/2014/main" val="1716907769"/>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Pitney Bowes</a:t>
                      </a:r>
                    </a:p>
                  </a:txBody>
                  <a:tcPr marL="6350" marR="6350" marT="6350" marB="0" anchor="b"/>
                </a:tc>
                <a:extLst>
                  <a:ext uri="{0D108BD9-81ED-4DB2-BD59-A6C34878D82A}">
                    <a16:rowId xmlns:a16="http://schemas.microsoft.com/office/drawing/2014/main" val="790198542"/>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Bill Print – RRD</a:t>
                      </a:r>
                    </a:p>
                  </a:txBody>
                  <a:tcPr marL="6350" marR="6350" marT="6350" marB="0" anchor="b"/>
                </a:tc>
                <a:extLst>
                  <a:ext uri="{0D108BD9-81ED-4DB2-BD59-A6C34878D82A}">
                    <a16:rowId xmlns:a16="http://schemas.microsoft.com/office/drawing/2014/main" val="741705337"/>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CIAP</a:t>
                      </a:r>
                    </a:p>
                  </a:txBody>
                  <a:tcPr marL="6350" marR="6350" marT="6350" marB="0" anchor="b"/>
                </a:tc>
                <a:extLst>
                  <a:ext uri="{0D108BD9-81ED-4DB2-BD59-A6C34878D82A}">
                    <a16:rowId xmlns:a16="http://schemas.microsoft.com/office/drawing/2014/main" val="4012398640"/>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Striata</a:t>
                      </a:r>
                    </a:p>
                  </a:txBody>
                  <a:tcPr marL="6350" marR="6350" marT="6350" marB="0" anchor="b"/>
                </a:tc>
                <a:extLst>
                  <a:ext uri="{0D108BD9-81ED-4DB2-BD59-A6C34878D82A}">
                    <a16:rowId xmlns:a16="http://schemas.microsoft.com/office/drawing/2014/main" val="1047680948"/>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Fiserv</a:t>
                      </a:r>
                    </a:p>
                  </a:txBody>
                  <a:tcPr marL="6350" marR="6350" marT="6350" marB="0" anchor="b"/>
                </a:tc>
                <a:extLst>
                  <a:ext uri="{0D108BD9-81ED-4DB2-BD59-A6C34878D82A}">
                    <a16:rowId xmlns:a16="http://schemas.microsoft.com/office/drawing/2014/main" val="3003574094"/>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Honeywell</a:t>
                      </a:r>
                    </a:p>
                  </a:txBody>
                  <a:tcPr marL="6350" marR="6350" marT="6350" marB="0" anchor="b"/>
                </a:tc>
                <a:extLst>
                  <a:ext uri="{0D108BD9-81ED-4DB2-BD59-A6C34878D82A}">
                    <a16:rowId xmlns:a16="http://schemas.microsoft.com/office/drawing/2014/main" val="2701750884"/>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err="1">
                          <a:ln>
                            <a:noFill/>
                          </a:ln>
                          <a:solidFill>
                            <a:schemeClr val="dk1"/>
                          </a:solidFill>
                          <a:effectLst/>
                          <a:uFillTx/>
                          <a:latin typeface="+mn-lt"/>
                          <a:ea typeface="+mn-ea"/>
                          <a:cs typeface="+mn-cs"/>
                          <a:sym typeface="Calibri"/>
                        </a:rPr>
                        <a:t>Itron</a:t>
                      </a:r>
                      <a:r>
                        <a:rPr lang="en-US" sz="1600" b="0" i="0" u="none" strike="noStrike" cap="none" spc="0" baseline="0" dirty="0">
                          <a:ln>
                            <a:noFill/>
                          </a:ln>
                          <a:solidFill>
                            <a:schemeClr val="dk1"/>
                          </a:solidFill>
                          <a:effectLst/>
                          <a:uFillTx/>
                          <a:latin typeface="+mn-lt"/>
                          <a:ea typeface="+mn-ea"/>
                          <a:cs typeface="+mn-cs"/>
                          <a:sym typeface="Calibri"/>
                        </a:rPr>
                        <a:t> FCS</a:t>
                      </a:r>
                    </a:p>
                  </a:txBody>
                  <a:tcPr marL="6350" marR="6350" marT="6350" marB="0" anchor="b"/>
                </a:tc>
                <a:extLst>
                  <a:ext uri="{0D108BD9-81ED-4DB2-BD59-A6C34878D82A}">
                    <a16:rowId xmlns:a16="http://schemas.microsoft.com/office/drawing/2014/main" val="4256050235"/>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Experian</a:t>
                      </a:r>
                    </a:p>
                  </a:txBody>
                  <a:tcPr marL="6350" marR="6350" marT="6350" marB="0" anchor="b"/>
                </a:tc>
                <a:extLst>
                  <a:ext uri="{0D108BD9-81ED-4DB2-BD59-A6C34878D82A}">
                    <a16:rowId xmlns:a16="http://schemas.microsoft.com/office/drawing/2014/main" val="256695608"/>
                  </a:ext>
                </a:extLst>
              </a:tr>
              <a:tr h="184150">
                <a:tc>
                  <a:txBody>
                    <a:bodyPr/>
                    <a:lstStyle/>
                    <a:p>
                      <a:pPr marL="0" marR="0" indent="0" algn="l" defTabSz="914400" fontAlgn="b" latinLnBrk="0">
                        <a:lnSpc>
                          <a:spcPct val="100000"/>
                        </a:lnSpc>
                        <a:spcBef>
                          <a:spcPts val="0"/>
                        </a:spcBef>
                        <a:spcAft>
                          <a:spcPts val="0"/>
                        </a:spcAft>
                        <a:buClrTx/>
                        <a:buSzTx/>
                        <a:buFontTx/>
                        <a:buNone/>
                        <a:tabLst/>
                      </a:pPr>
                      <a:r>
                        <a:rPr lang="en-US" sz="1600" b="0" i="0" u="none" strike="noStrike" cap="none" spc="0" baseline="0" dirty="0">
                          <a:ln>
                            <a:noFill/>
                          </a:ln>
                          <a:solidFill>
                            <a:schemeClr val="dk1"/>
                          </a:solidFill>
                          <a:effectLst/>
                          <a:uFillTx/>
                          <a:latin typeface="+mn-lt"/>
                          <a:ea typeface="+mn-ea"/>
                          <a:cs typeface="+mn-cs"/>
                          <a:sym typeface="Calibri"/>
                        </a:rPr>
                        <a:t>++++ See Extended list on </a:t>
                      </a:r>
                      <a:r>
                        <a:rPr lang="en-US" sz="1600" b="0" i="0" u="none" strike="noStrike" cap="none" spc="0" baseline="0" dirty="0">
                          <a:ln>
                            <a:noFill/>
                          </a:ln>
                          <a:solidFill>
                            <a:schemeClr val="dk1"/>
                          </a:solidFill>
                          <a:effectLst/>
                          <a:uFillTx/>
                          <a:latin typeface="+mn-lt"/>
                          <a:ea typeface="+mn-ea"/>
                          <a:cs typeface="+mn-cs"/>
                          <a:sym typeface="Calibri"/>
                          <a:hlinkClick r:id="rId2" action="ppaction://hlinksldjump"/>
                        </a:rPr>
                        <a:t>Appendix B</a:t>
                      </a:r>
                      <a:endParaRPr lang="en-US" sz="1600" b="0" i="0" u="none" strike="noStrike" cap="none" spc="0" baseline="0" dirty="0">
                        <a:ln>
                          <a:noFill/>
                        </a:ln>
                        <a:solidFill>
                          <a:schemeClr val="dk1"/>
                        </a:solidFill>
                        <a:effectLst/>
                        <a:uFillTx/>
                        <a:latin typeface="+mn-lt"/>
                        <a:ea typeface="+mn-ea"/>
                        <a:cs typeface="+mn-cs"/>
                        <a:sym typeface="Calibri"/>
                      </a:endParaRPr>
                    </a:p>
                  </a:txBody>
                  <a:tcPr marL="6350" marR="6350" marT="6350" marB="0" anchor="b"/>
                </a:tc>
                <a:extLst>
                  <a:ext uri="{0D108BD9-81ED-4DB2-BD59-A6C34878D82A}">
                    <a16:rowId xmlns:a16="http://schemas.microsoft.com/office/drawing/2014/main" val="1140002506"/>
                  </a:ext>
                </a:extLst>
              </a:tr>
            </a:tbl>
          </a:graphicData>
        </a:graphic>
      </p:graphicFrame>
    </p:spTree>
    <p:extLst>
      <p:ext uri="{BB962C8B-B14F-4D97-AF65-F5344CB8AC3E}">
        <p14:creationId xmlns:p14="http://schemas.microsoft.com/office/powerpoint/2010/main" val="25741940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6D4BF-735D-40A5-8E2C-D05FD8E1071F}"/>
              </a:ext>
            </a:extLst>
          </p:cNvPr>
          <p:cNvSpPr>
            <a:spLocks noGrp="1"/>
          </p:cNvSpPr>
          <p:nvPr>
            <p:ph type="title"/>
          </p:nvPr>
        </p:nvSpPr>
        <p:spPr/>
        <p:txBody>
          <a:bodyPr/>
          <a:lstStyle/>
          <a:p>
            <a:r>
              <a:rPr lang="en-US" dirty="0"/>
              <a:t>Global Technical Risks</a:t>
            </a:r>
          </a:p>
        </p:txBody>
      </p:sp>
      <p:graphicFrame>
        <p:nvGraphicFramePr>
          <p:cNvPr id="4" name="Table 3">
            <a:extLst>
              <a:ext uri="{FF2B5EF4-FFF2-40B4-BE49-F238E27FC236}">
                <a16:creationId xmlns:a16="http://schemas.microsoft.com/office/drawing/2014/main" id="{1C708C0B-FC63-4932-896D-3D4A12279BF4}"/>
              </a:ext>
            </a:extLst>
          </p:cNvPr>
          <p:cNvGraphicFramePr>
            <a:graphicFrameLocks noGrp="1"/>
          </p:cNvGraphicFramePr>
          <p:nvPr>
            <p:extLst>
              <p:ext uri="{D42A27DB-BD31-4B8C-83A1-F6EECF244321}">
                <p14:modId xmlns:p14="http://schemas.microsoft.com/office/powerpoint/2010/main" val="13189763"/>
              </p:ext>
            </p:extLst>
          </p:nvPr>
        </p:nvGraphicFramePr>
        <p:xfrm>
          <a:off x="695739" y="949373"/>
          <a:ext cx="10939669" cy="5206262"/>
        </p:xfrm>
        <a:graphic>
          <a:graphicData uri="http://schemas.openxmlformats.org/drawingml/2006/table">
            <a:tbl>
              <a:tblPr/>
              <a:tblGrid>
                <a:gridCol w="434385">
                  <a:extLst>
                    <a:ext uri="{9D8B030D-6E8A-4147-A177-3AD203B41FA5}">
                      <a16:colId xmlns:a16="http://schemas.microsoft.com/office/drawing/2014/main" val="3907567452"/>
                    </a:ext>
                  </a:extLst>
                </a:gridCol>
                <a:gridCol w="1497489">
                  <a:extLst>
                    <a:ext uri="{9D8B030D-6E8A-4147-A177-3AD203B41FA5}">
                      <a16:colId xmlns:a16="http://schemas.microsoft.com/office/drawing/2014/main" val="3404972989"/>
                    </a:ext>
                  </a:extLst>
                </a:gridCol>
                <a:gridCol w="1120259">
                  <a:extLst>
                    <a:ext uri="{9D8B030D-6E8A-4147-A177-3AD203B41FA5}">
                      <a16:colId xmlns:a16="http://schemas.microsoft.com/office/drawing/2014/main" val="3272144997"/>
                    </a:ext>
                  </a:extLst>
                </a:gridCol>
                <a:gridCol w="2629179">
                  <a:extLst>
                    <a:ext uri="{9D8B030D-6E8A-4147-A177-3AD203B41FA5}">
                      <a16:colId xmlns:a16="http://schemas.microsoft.com/office/drawing/2014/main" val="3142833512"/>
                    </a:ext>
                  </a:extLst>
                </a:gridCol>
                <a:gridCol w="2457710">
                  <a:extLst>
                    <a:ext uri="{9D8B030D-6E8A-4147-A177-3AD203B41FA5}">
                      <a16:colId xmlns:a16="http://schemas.microsoft.com/office/drawing/2014/main" val="670839411"/>
                    </a:ext>
                  </a:extLst>
                </a:gridCol>
                <a:gridCol w="1634663">
                  <a:extLst>
                    <a:ext uri="{9D8B030D-6E8A-4147-A177-3AD203B41FA5}">
                      <a16:colId xmlns:a16="http://schemas.microsoft.com/office/drawing/2014/main" val="73569848"/>
                    </a:ext>
                  </a:extLst>
                </a:gridCol>
                <a:gridCol w="582992">
                  <a:extLst>
                    <a:ext uri="{9D8B030D-6E8A-4147-A177-3AD203B41FA5}">
                      <a16:colId xmlns:a16="http://schemas.microsoft.com/office/drawing/2014/main" val="2571699118"/>
                    </a:ext>
                  </a:extLst>
                </a:gridCol>
                <a:gridCol w="582992">
                  <a:extLst>
                    <a:ext uri="{9D8B030D-6E8A-4147-A177-3AD203B41FA5}">
                      <a16:colId xmlns:a16="http://schemas.microsoft.com/office/drawing/2014/main" val="1053515908"/>
                    </a:ext>
                  </a:extLst>
                </a:gridCol>
              </a:tblGrid>
              <a:tr h="157125">
                <a:tc>
                  <a:txBody>
                    <a:bodyPr/>
                    <a:lstStyle/>
                    <a:p>
                      <a:pPr algn="ctr" fontAlgn="b"/>
                      <a:r>
                        <a:rPr lang="en-US" sz="700" b="0" i="0" u="none" strike="noStrike">
                          <a:solidFill>
                            <a:srgbClr val="FFFFFF"/>
                          </a:solidFill>
                          <a:effectLst/>
                          <a:latin typeface="Calibri" panose="020F0502020204030204" pitchFamily="34" charset="0"/>
                        </a:rPr>
                        <a:t>Risk #</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Title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C2C Team Owner</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Cause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Detail</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Effect </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Score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0" i="0" u="none" strike="noStrike">
                          <a:solidFill>
                            <a:srgbClr val="FFFFFF"/>
                          </a:solidFill>
                          <a:effectLst/>
                          <a:latin typeface="Calibri" panose="020F0502020204030204" pitchFamily="34" charset="0"/>
                        </a:rPr>
                        <a:t>Risk Status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36755932"/>
                  </a:ext>
                </a:extLst>
              </a:tr>
              <a:tr h="471374">
                <a:tc>
                  <a:txBody>
                    <a:bodyPr/>
                    <a:lstStyle/>
                    <a:p>
                      <a:pPr algn="ctr" fontAlgn="ctr"/>
                      <a:r>
                        <a:rPr lang="en-US" sz="900" b="0" i="0" u="none" strike="noStrike" dirty="0">
                          <a:solidFill>
                            <a:srgbClr val="000000"/>
                          </a:solidFill>
                          <a:effectLst/>
                          <a:latin typeface="Calibri" panose="020F0502020204030204" pitchFamily="34" charset="0"/>
                        </a:rPr>
                        <a:t>1</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CSS Operational Batch Performance</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Infrastructure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If the addition of the CRIS accounts creates unacceptable batch throughput performance levels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We may need to make major changes to the infrastructure, batch architecture and batch job schedule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would increase the effort on the project and potentially delay the project go live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14</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215555"/>
                  </a:ext>
                </a:extLst>
              </a:tr>
              <a:tr h="456274">
                <a:tc>
                  <a:txBody>
                    <a:bodyPr/>
                    <a:lstStyle/>
                    <a:p>
                      <a:pPr algn="ctr" fontAlgn="ctr"/>
                      <a:r>
                        <a:rPr lang="en-US" sz="900" b="0" i="0" u="none" strike="noStrike">
                          <a:solidFill>
                            <a:srgbClr val="000000"/>
                          </a:solidFill>
                          <a:effectLst/>
                          <a:latin typeface="Calibri" panose="020F0502020204030204" pitchFamily="34" charset="0"/>
                        </a:rPr>
                        <a:t>4</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Mainframe Capacity Dev and Test</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Infrastructure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If the current mainframe does not have capacity to support the Dev and Test environments for the initial launch </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We may need to delay the launch of the program if we cannot find an alternate solution</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could delay the completion of the project beyond the business desired timeframe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7</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596630"/>
                  </a:ext>
                </a:extLst>
              </a:tr>
              <a:tr h="471374">
                <a:tc>
                  <a:txBody>
                    <a:bodyPr/>
                    <a:lstStyle/>
                    <a:p>
                      <a:pPr algn="ctr" fontAlgn="ctr"/>
                      <a:r>
                        <a:rPr lang="en-US" sz="900" b="0" i="0" u="none" strike="noStrike">
                          <a:solidFill>
                            <a:srgbClr val="000000"/>
                          </a:solidFill>
                          <a:effectLst/>
                          <a:latin typeface="Calibri" panose="020F0502020204030204" pitchFamily="34" charset="0"/>
                        </a:rPr>
                        <a:t>7</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GBE and C2C Timeline Conflicts</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Customer Service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If the GBE and CRIS to CSS Migration program deliver significant changes to the same customer service groups in a short period of time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We may have a longer than normal call wait and call handle times for a more extended period of time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could effect customer satisfaction and end user adoption</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25</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749689"/>
                  </a:ext>
                </a:extLst>
              </a:tr>
              <a:tr h="311549">
                <a:tc>
                  <a:txBody>
                    <a:bodyPr/>
                    <a:lstStyle/>
                    <a:p>
                      <a:pPr algn="ctr" fontAlgn="ctr"/>
                      <a:r>
                        <a:rPr lang="en-US" sz="900" b="0" i="0" u="none" strike="noStrike">
                          <a:solidFill>
                            <a:srgbClr val="000000"/>
                          </a:solidFill>
                          <a:effectLst/>
                          <a:latin typeface="Calibri" panose="020F0502020204030204" pitchFamily="34" charset="0"/>
                        </a:rPr>
                        <a:t>8</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Business Staffing Support</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PMO</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If CSS staff are not available to be staffed on the project</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The project may take longer to deliver its intended benefits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could impact the costs and delivery schedule of the program</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14</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288703"/>
                  </a:ext>
                </a:extLst>
              </a:tr>
              <a:tr h="909148">
                <a:tc>
                  <a:txBody>
                    <a:bodyPr/>
                    <a:lstStyle/>
                    <a:p>
                      <a:pPr algn="ctr" fontAlgn="ctr"/>
                      <a:r>
                        <a:rPr lang="en-US" sz="900" b="0" i="0" u="none" strike="noStrike">
                          <a:solidFill>
                            <a:srgbClr val="000000"/>
                          </a:solidFill>
                          <a:effectLst/>
                          <a:latin typeface="Calibri" panose="020F0502020204030204" pitchFamily="34" charset="0"/>
                        </a:rPr>
                        <a:t>9</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CRIS Data No Fit in CSS Model</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Data Conversion</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If the CRIS key entities cannot be mapped to the existing CSS data model</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the data might be lost from CRIS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could result in severe limitations on ability to serve these customers and potential fines from regulators in support of rate cases and litigation related to customers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130642"/>
                  </a:ext>
                </a:extLst>
              </a:tr>
              <a:tr h="460163">
                <a:tc>
                  <a:txBody>
                    <a:bodyPr/>
                    <a:lstStyle/>
                    <a:p>
                      <a:pPr algn="ctr" fontAlgn="ctr"/>
                      <a:r>
                        <a:rPr lang="en-US" sz="900" b="0" i="0" u="none" strike="noStrike">
                          <a:solidFill>
                            <a:srgbClr val="000000"/>
                          </a:solidFill>
                          <a:effectLst/>
                          <a:latin typeface="Calibri" panose="020F0502020204030204" pitchFamily="34" charset="0"/>
                        </a:rPr>
                        <a:t>10</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900" b="0" i="0" u="none" strike="noStrike">
                          <a:solidFill>
                            <a:srgbClr val="000000"/>
                          </a:solidFill>
                          <a:effectLst/>
                          <a:latin typeface="Calibri" panose="020F0502020204030204" pitchFamily="34" charset="0"/>
                        </a:rPr>
                        <a:t>Supplier Services EDI Transaction Solution</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Billing</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If the CSS support for Supplier Services does not meet the business needs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The process may need to be re-imagined to support all of  the jurisdictions that NG  delivers service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this could impact the costs and delivery schedule of the program</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6</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074155"/>
                  </a:ext>
                </a:extLst>
              </a:tr>
              <a:tr h="607232">
                <a:tc>
                  <a:txBody>
                    <a:bodyPr/>
                    <a:lstStyle/>
                    <a:p>
                      <a:pPr algn="ctr" fontAlgn="ctr"/>
                      <a:r>
                        <a:rPr lang="en-US" sz="900" b="0" i="0" u="none" strike="noStrike">
                          <a:solidFill>
                            <a:srgbClr val="000000"/>
                          </a:solidFill>
                          <a:effectLst/>
                          <a:latin typeface="Calibri" panose="020F0502020204030204" pitchFamily="34" charset="0"/>
                        </a:rPr>
                        <a:t>13</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AGS Performance issues</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Data Conversion</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Potential capacity and contention for AGS</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By adding additional accounts from CRIS, issues with AGS will be amplified hence need a action by program to mitigate and provide solution options for AGS </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AGS performance will be impacted as volume of accounts are increased</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16</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Open  </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623758"/>
                  </a:ext>
                </a:extLst>
              </a:tr>
              <a:tr h="1362023">
                <a:tc>
                  <a:txBody>
                    <a:bodyPr/>
                    <a:lstStyle/>
                    <a:p>
                      <a:pPr algn="ctr" fontAlgn="ctr"/>
                      <a:r>
                        <a:rPr lang="en-US" sz="900" b="0" i="0" u="none" strike="noStrike">
                          <a:solidFill>
                            <a:srgbClr val="000000"/>
                          </a:solidFill>
                          <a:effectLst/>
                          <a:latin typeface="Calibri" panose="020F0502020204030204" pitchFamily="34" charset="0"/>
                        </a:rPr>
                        <a:t>14</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Data Center Migration Timeline Dependency</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PMO</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C2C leadership has agreed that the final three months prior to go live should be spent testing in the new data center.  If the Data Center Migration project is delayed, C2C entry into the new center may be delayed and this presents a risk to the C2C implementation schedule.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The data center move was originally scheduled for the summer of 2022.  It was pushed back to early September of 2022 and the latest projections have it going in mid November of 2022.  If this November date holds, there isn't three months available prior to the scheduled C2C production deployment on 1/17/2023. </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The C2C team has options to pursue, including taking more risk by reducing the testing scope in the new data center, crashing the schedule to keep the scope of testing in the new DC the same while reducing the duration, or extending the project schedule to keep the 3 month baseline.</a:t>
                      </a:r>
                    </a:p>
                  </a:txBody>
                  <a:tcPr marL="3088" marR="3088" marT="30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36</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Open</a:t>
                      </a:r>
                    </a:p>
                  </a:txBody>
                  <a:tcPr marL="3088" marR="3088" marT="3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925153"/>
                  </a:ext>
                </a:extLst>
              </a:tr>
            </a:tbl>
          </a:graphicData>
        </a:graphic>
      </p:graphicFrame>
      <p:sp>
        <p:nvSpPr>
          <p:cNvPr id="6" name="TextBox 5">
            <a:extLst>
              <a:ext uri="{FF2B5EF4-FFF2-40B4-BE49-F238E27FC236}">
                <a16:creationId xmlns:a16="http://schemas.microsoft.com/office/drawing/2014/main" id="{CD775802-763C-4077-9FB8-5642711C6062}"/>
              </a:ext>
            </a:extLst>
          </p:cNvPr>
          <p:cNvSpPr txBox="1"/>
          <p:nvPr/>
        </p:nvSpPr>
        <p:spPr>
          <a:xfrm>
            <a:off x="695739" y="6226679"/>
            <a:ext cx="1214561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t>C2C Global Risk Register: </a:t>
            </a:r>
            <a:r>
              <a:rPr lang="en-US" sz="1400" dirty="0">
                <a:hlinkClick r:id="rId2"/>
              </a:rPr>
              <a:t>https://nationalgridplc.sharepoint.com/sites/GRP-PROJ-EXT-US-INV6434_CRIS_To_CSS/Lists/C2C%20RR</a:t>
            </a:r>
            <a:endParaRPr lang="en-US" sz="1400" dirty="0"/>
          </a:p>
          <a:p>
            <a:endParaRPr lang="en-US" sz="1400" dirty="0"/>
          </a:p>
        </p:txBody>
      </p:sp>
    </p:spTree>
    <p:extLst>
      <p:ext uri="{BB962C8B-B14F-4D97-AF65-F5344CB8AC3E}">
        <p14:creationId xmlns:p14="http://schemas.microsoft.com/office/powerpoint/2010/main" val="42570585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23AB37-15A2-43E3-8836-E4EE06E12625}"/>
              </a:ext>
            </a:extLst>
          </p:cNvPr>
          <p:cNvSpPr>
            <a:spLocks noGrp="1"/>
          </p:cNvSpPr>
          <p:nvPr>
            <p:ph type="body" sz="quarter" idx="1"/>
          </p:nvPr>
        </p:nvSpPr>
        <p:spPr>
          <a:xfrm>
            <a:off x="318939" y="1116000"/>
            <a:ext cx="11509990" cy="4419601"/>
          </a:xfrm>
        </p:spPr>
        <p:txBody>
          <a:bodyPr/>
          <a:lstStyle/>
          <a:p>
            <a:pPr marL="457200" indent="-457200">
              <a:buAutoNum type="arabicPeriod"/>
            </a:pPr>
            <a:r>
              <a:rPr lang="en-US" dirty="0"/>
              <a:t>Schedule weekly calls with functional leads to discuss interfaces by functionality, (payload/data, design approach, transaction volumes, security, data transmission protocols, encryption, functional and performance testing).</a:t>
            </a:r>
          </a:p>
          <a:p>
            <a:pPr marL="457200" indent="-457200">
              <a:buAutoNum type="arabicPeriod"/>
            </a:pPr>
            <a:r>
              <a:rPr lang="en-US" dirty="0"/>
              <a:t>Schedule initial call to discuss data strategy and data migration/mapping approach, data cleansing. </a:t>
            </a:r>
          </a:p>
          <a:p>
            <a:pPr marL="457200" indent="-457200">
              <a:buAutoNum type="arabicPeriod"/>
            </a:pPr>
            <a:r>
              <a:rPr lang="en-US" dirty="0"/>
              <a:t>Continue with weekly calls to further present the design of </a:t>
            </a:r>
            <a:r>
              <a:rPr lang="en-US"/>
              <a:t>the interfaces.</a:t>
            </a:r>
            <a:endParaRPr lang="en-US" dirty="0"/>
          </a:p>
          <a:p>
            <a:pPr marL="457200" indent="-457200">
              <a:buAutoNum type="arabicPeriod"/>
            </a:pPr>
            <a:r>
              <a:rPr lang="en-US" dirty="0"/>
              <a:t>C2C Migration Project’s Jira Scrum Board: 	 </a:t>
            </a:r>
            <a:r>
              <a:rPr lang="en-US" sz="1400" dirty="0">
                <a:hlinkClick r:id="rId2"/>
              </a:rPr>
              <a:t>https://jira.us.ngridtools.com/secure/RapidBoard.jspa?rapidView=1565&amp;view=planning.nodetail&amp;issueLimit=100</a:t>
            </a:r>
            <a:r>
              <a:rPr lang="en-US" sz="1400" dirty="0"/>
              <a:t> </a:t>
            </a:r>
          </a:p>
        </p:txBody>
      </p:sp>
      <p:sp>
        <p:nvSpPr>
          <p:cNvPr id="3" name="Title 2">
            <a:extLst>
              <a:ext uri="{FF2B5EF4-FFF2-40B4-BE49-F238E27FC236}">
                <a16:creationId xmlns:a16="http://schemas.microsoft.com/office/drawing/2014/main" id="{7BBABC4E-9525-4B0E-9649-74F78A45591F}"/>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42191902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F59C72-B33C-4645-BB64-03A5FC036256}"/>
              </a:ext>
            </a:extLst>
          </p:cNvPr>
          <p:cNvSpPr>
            <a:spLocks noGrp="1"/>
          </p:cNvSpPr>
          <p:nvPr>
            <p:ph type="body" sz="quarter" idx="1"/>
          </p:nvPr>
        </p:nvSpPr>
        <p:spPr>
          <a:xfrm>
            <a:off x="3598333" y="2341833"/>
            <a:ext cx="6104964" cy="2174334"/>
          </a:xfrm>
        </p:spPr>
        <p:txBody>
          <a:bodyPr/>
          <a:lstStyle/>
          <a:p>
            <a:r>
              <a:rPr lang="en-US" sz="6000" dirty="0"/>
              <a:t>APPENDIX</a:t>
            </a:r>
          </a:p>
        </p:txBody>
      </p:sp>
    </p:spTree>
    <p:extLst>
      <p:ext uri="{BB962C8B-B14F-4D97-AF65-F5344CB8AC3E}">
        <p14:creationId xmlns:p14="http://schemas.microsoft.com/office/powerpoint/2010/main" val="14357379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8F8C36-55F7-4EA8-BFDB-C07C68EE6289}"/>
              </a:ext>
            </a:extLst>
          </p:cNvPr>
          <p:cNvSpPr>
            <a:spLocks noGrp="1"/>
          </p:cNvSpPr>
          <p:nvPr>
            <p:ph type="body" sz="quarter" idx="1"/>
          </p:nvPr>
        </p:nvSpPr>
        <p:spPr/>
        <p:txBody>
          <a:bodyPr/>
          <a:lstStyle/>
          <a:p>
            <a:r>
              <a:rPr lang="en-US" dirty="0"/>
              <a:t>The following interfaces are under validation, further research and investigation.</a:t>
            </a:r>
          </a:p>
          <a:p>
            <a:endParaRPr lang="en-US" dirty="0"/>
          </a:p>
          <a:p>
            <a:endParaRPr lang="en-US" dirty="0"/>
          </a:p>
        </p:txBody>
      </p:sp>
      <p:sp>
        <p:nvSpPr>
          <p:cNvPr id="3" name="Title 2">
            <a:extLst>
              <a:ext uri="{FF2B5EF4-FFF2-40B4-BE49-F238E27FC236}">
                <a16:creationId xmlns:a16="http://schemas.microsoft.com/office/drawing/2014/main" id="{032EC879-F075-4D22-A6D6-BE6C4202E884}"/>
              </a:ext>
            </a:extLst>
          </p:cNvPr>
          <p:cNvSpPr>
            <a:spLocks noGrp="1"/>
          </p:cNvSpPr>
          <p:nvPr>
            <p:ph type="title"/>
          </p:nvPr>
        </p:nvSpPr>
        <p:spPr/>
        <p:txBody>
          <a:bodyPr/>
          <a:lstStyle/>
          <a:p>
            <a:r>
              <a:rPr lang="en-US" dirty="0"/>
              <a:t>Appendix A: Interfaces Under Review</a:t>
            </a:r>
          </a:p>
        </p:txBody>
      </p:sp>
      <p:graphicFrame>
        <p:nvGraphicFramePr>
          <p:cNvPr id="4" name="Table 3">
            <a:extLst>
              <a:ext uri="{FF2B5EF4-FFF2-40B4-BE49-F238E27FC236}">
                <a16:creationId xmlns:a16="http://schemas.microsoft.com/office/drawing/2014/main" id="{D878BBBA-21EA-42F6-86EE-D0905336A9CB}"/>
              </a:ext>
            </a:extLst>
          </p:cNvPr>
          <p:cNvGraphicFramePr>
            <a:graphicFrameLocks noGrp="1"/>
          </p:cNvGraphicFramePr>
          <p:nvPr>
            <p:extLst>
              <p:ext uri="{D42A27DB-BD31-4B8C-83A1-F6EECF244321}">
                <p14:modId xmlns:p14="http://schemas.microsoft.com/office/powerpoint/2010/main" val="1058815532"/>
              </p:ext>
            </p:extLst>
          </p:nvPr>
        </p:nvGraphicFramePr>
        <p:xfrm>
          <a:off x="2378636" y="2396067"/>
          <a:ext cx="5757831" cy="2895597"/>
        </p:xfrm>
        <a:graphic>
          <a:graphicData uri="http://schemas.openxmlformats.org/drawingml/2006/table">
            <a:tbl>
              <a:tblPr firstRow="1" firstCol="1" bandRow="1">
                <a:tableStyleId>{5C22544A-7EE6-4342-B048-85BDC9FD1C3A}</a:tableStyleId>
              </a:tblPr>
              <a:tblGrid>
                <a:gridCol w="5757831">
                  <a:extLst>
                    <a:ext uri="{9D8B030D-6E8A-4147-A177-3AD203B41FA5}">
                      <a16:colId xmlns:a16="http://schemas.microsoft.com/office/drawing/2014/main" val="1405645950"/>
                    </a:ext>
                  </a:extLst>
                </a:gridCol>
              </a:tblGrid>
              <a:tr h="321733">
                <a:tc>
                  <a:txBody>
                    <a:bodyPr/>
                    <a:lstStyle/>
                    <a:p>
                      <a:pPr marL="0" marR="0" algn="l">
                        <a:spcBef>
                          <a:spcPts val="0"/>
                        </a:spcBef>
                        <a:spcAft>
                          <a:spcPts val="0"/>
                        </a:spcAft>
                      </a:pPr>
                      <a:r>
                        <a:rPr lang="en-US" sz="1600" dirty="0">
                          <a:effectLst/>
                        </a:rPr>
                        <a:t>Cash Receipts Data Entry Manager (</a:t>
                      </a:r>
                      <a:r>
                        <a:rPr lang="en-US" sz="1600" dirty="0" err="1">
                          <a:effectLst/>
                        </a:rPr>
                        <a:t>cris</a:t>
                      </a:r>
                      <a:r>
                        <a:rPr lang="en-US" sz="1600" dirty="0">
                          <a:effectLst/>
                        </a:rPr>
                        <a:t> iii)  (1)</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7453996"/>
                  </a:ext>
                </a:extLst>
              </a:tr>
              <a:tr h="321733">
                <a:tc>
                  <a:txBody>
                    <a:bodyPr/>
                    <a:lstStyle/>
                    <a:p>
                      <a:pPr marL="0" marR="0" algn="l">
                        <a:spcBef>
                          <a:spcPts val="0"/>
                        </a:spcBef>
                        <a:spcAft>
                          <a:spcPts val="0"/>
                        </a:spcAft>
                      </a:pPr>
                      <a:r>
                        <a:rPr lang="en-US" sz="1600">
                          <a:effectLst/>
                        </a:rPr>
                        <a:t>CDW CRIS Revenue and Statistics (1)</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4697680"/>
                  </a:ext>
                </a:extLst>
              </a:tr>
              <a:tr h="321733">
                <a:tc>
                  <a:txBody>
                    <a:bodyPr/>
                    <a:lstStyle/>
                    <a:p>
                      <a:pPr marL="0" marR="0" algn="l">
                        <a:spcBef>
                          <a:spcPts val="0"/>
                        </a:spcBef>
                        <a:spcAft>
                          <a:spcPts val="0"/>
                        </a:spcAft>
                      </a:pPr>
                      <a:r>
                        <a:rPr lang="en-US" sz="1600">
                          <a:effectLst/>
                        </a:rPr>
                        <a:t>Edisim  - TBD</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87298171"/>
                  </a:ext>
                </a:extLst>
              </a:tr>
              <a:tr h="321733">
                <a:tc>
                  <a:txBody>
                    <a:bodyPr/>
                    <a:lstStyle/>
                    <a:p>
                      <a:pPr marL="0" marR="0" algn="l">
                        <a:spcBef>
                          <a:spcPts val="0"/>
                        </a:spcBef>
                        <a:spcAft>
                          <a:spcPts val="0"/>
                        </a:spcAft>
                      </a:pPr>
                      <a:r>
                        <a:rPr lang="en-US" sz="1600">
                          <a:effectLst/>
                        </a:rPr>
                        <a:t>Economic Incentive Rates (cris iii)  (3)</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3772953"/>
                  </a:ext>
                </a:extLst>
              </a:tr>
              <a:tr h="321733">
                <a:tc>
                  <a:txBody>
                    <a:bodyPr/>
                    <a:lstStyle/>
                    <a:p>
                      <a:pPr marL="0" marR="0" algn="l">
                        <a:spcBef>
                          <a:spcPts val="0"/>
                        </a:spcBef>
                        <a:spcAft>
                          <a:spcPts val="0"/>
                        </a:spcAft>
                      </a:pPr>
                      <a:r>
                        <a:rPr lang="en-US" sz="1600">
                          <a:effectLst/>
                        </a:rPr>
                        <a:t>Common Front End (CFE)  (25)</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58239999"/>
                  </a:ext>
                </a:extLst>
              </a:tr>
              <a:tr h="321733">
                <a:tc>
                  <a:txBody>
                    <a:bodyPr/>
                    <a:lstStyle/>
                    <a:p>
                      <a:pPr marL="0" marR="0" algn="l">
                        <a:spcBef>
                          <a:spcPts val="0"/>
                        </a:spcBef>
                        <a:spcAft>
                          <a:spcPts val="0"/>
                        </a:spcAft>
                      </a:pPr>
                      <a:r>
                        <a:rPr lang="en-US" sz="1600" dirty="0">
                          <a:effectLst/>
                        </a:rPr>
                        <a:t>Special Ledgers (CRIS)  (1)</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3164632"/>
                  </a:ext>
                </a:extLst>
              </a:tr>
              <a:tr h="321733">
                <a:tc>
                  <a:txBody>
                    <a:bodyPr/>
                    <a:lstStyle/>
                    <a:p>
                      <a:pPr marL="0" marR="0" algn="l">
                        <a:spcBef>
                          <a:spcPts val="0"/>
                        </a:spcBef>
                        <a:spcAft>
                          <a:spcPts val="0"/>
                        </a:spcAft>
                      </a:pPr>
                      <a:r>
                        <a:rPr lang="en-US" sz="1600">
                          <a:effectLst/>
                        </a:rPr>
                        <a:t>Summary Billing (CRIS)  (5)</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0434179"/>
                  </a:ext>
                </a:extLst>
              </a:tr>
              <a:tr h="321733">
                <a:tc>
                  <a:txBody>
                    <a:bodyPr/>
                    <a:lstStyle/>
                    <a:p>
                      <a:pPr marL="0" marR="0" algn="l">
                        <a:spcBef>
                          <a:spcPts val="0"/>
                        </a:spcBef>
                        <a:spcAft>
                          <a:spcPts val="0"/>
                        </a:spcAft>
                      </a:pPr>
                      <a:r>
                        <a:rPr lang="en-US" sz="1600">
                          <a:effectLst/>
                        </a:rPr>
                        <a:t>Transportation System (CRIS)  (7)</a:t>
                      </a:r>
                      <a:endParaRPr lang="en-US" sz="16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3987825"/>
                  </a:ext>
                </a:extLst>
              </a:tr>
              <a:tr h="321733">
                <a:tc>
                  <a:txBody>
                    <a:bodyPr/>
                    <a:lstStyle/>
                    <a:p>
                      <a:pPr marL="0" marR="0" algn="l">
                        <a:spcBef>
                          <a:spcPts val="0"/>
                        </a:spcBef>
                        <a:spcAft>
                          <a:spcPts val="0"/>
                        </a:spcAft>
                      </a:pPr>
                      <a:r>
                        <a:rPr lang="en-US" sz="1600" dirty="0">
                          <a:effectLst/>
                        </a:rPr>
                        <a:t>Revenue &amp; Statistics (TBD)</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6783598"/>
                  </a:ext>
                </a:extLst>
              </a:tr>
            </a:tbl>
          </a:graphicData>
        </a:graphic>
      </p:graphicFrame>
    </p:spTree>
    <p:extLst>
      <p:ext uri="{BB962C8B-B14F-4D97-AF65-F5344CB8AC3E}">
        <p14:creationId xmlns:p14="http://schemas.microsoft.com/office/powerpoint/2010/main" val="24064603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D6ECE1-45AA-43F6-AC63-3C96B4380E98}"/>
              </a:ext>
            </a:extLst>
          </p:cNvPr>
          <p:cNvSpPr>
            <a:spLocks noGrp="1"/>
          </p:cNvSpPr>
          <p:nvPr>
            <p:ph type="title"/>
          </p:nvPr>
        </p:nvSpPr>
        <p:spPr>
          <a:xfrm>
            <a:off x="313263" y="245099"/>
            <a:ext cx="9500101" cy="567702"/>
          </a:xfrm>
        </p:spPr>
        <p:txBody>
          <a:bodyPr/>
          <a:lstStyle/>
          <a:p>
            <a:r>
              <a:rPr lang="en-US" dirty="0"/>
              <a:t>APPENDIX B:  Interfaces with No Modifications</a:t>
            </a:r>
          </a:p>
        </p:txBody>
      </p:sp>
      <p:graphicFrame>
        <p:nvGraphicFramePr>
          <p:cNvPr id="2" name="Table 1">
            <a:extLst>
              <a:ext uri="{FF2B5EF4-FFF2-40B4-BE49-F238E27FC236}">
                <a16:creationId xmlns:a16="http://schemas.microsoft.com/office/drawing/2014/main" id="{FB8AD4F5-150B-43FB-8073-207BBF8F4CBF}"/>
              </a:ext>
            </a:extLst>
          </p:cNvPr>
          <p:cNvGraphicFramePr>
            <a:graphicFrameLocks noGrp="1"/>
          </p:cNvGraphicFramePr>
          <p:nvPr>
            <p:extLst>
              <p:ext uri="{D42A27DB-BD31-4B8C-83A1-F6EECF244321}">
                <p14:modId xmlns:p14="http://schemas.microsoft.com/office/powerpoint/2010/main" val="4076691803"/>
              </p:ext>
            </p:extLst>
          </p:nvPr>
        </p:nvGraphicFramePr>
        <p:xfrm>
          <a:off x="367554" y="1020088"/>
          <a:ext cx="11537575" cy="5655157"/>
        </p:xfrm>
        <a:graphic>
          <a:graphicData uri="http://schemas.openxmlformats.org/drawingml/2006/table">
            <a:tbl>
              <a:tblPr>
                <a:tableStyleId>{5C22544A-7EE6-4342-B048-85BDC9FD1C3A}</a:tableStyleId>
              </a:tblPr>
              <a:tblGrid>
                <a:gridCol w="219634">
                  <a:extLst>
                    <a:ext uri="{9D8B030D-6E8A-4147-A177-3AD203B41FA5}">
                      <a16:colId xmlns:a16="http://schemas.microsoft.com/office/drawing/2014/main" val="2033315699"/>
                    </a:ext>
                  </a:extLst>
                </a:gridCol>
                <a:gridCol w="721659">
                  <a:extLst>
                    <a:ext uri="{9D8B030D-6E8A-4147-A177-3AD203B41FA5}">
                      <a16:colId xmlns:a16="http://schemas.microsoft.com/office/drawing/2014/main" val="164270866"/>
                    </a:ext>
                  </a:extLst>
                </a:gridCol>
                <a:gridCol w="1842247">
                  <a:extLst>
                    <a:ext uri="{9D8B030D-6E8A-4147-A177-3AD203B41FA5}">
                      <a16:colId xmlns:a16="http://schemas.microsoft.com/office/drawing/2014/main" val="627685158"/>
                    </a:ext>
                  </a:extLst>
                </a:gridCol>
                <a:gridCol w="4563035">
                  <a:extLst>
                    <a:ext uri="{9D8B030D-6E8A-4147-A177-3AD203B41FA5}">
                      <a16:colId xmlns:a16="http://schemas.microsoft.com/office/drawing/2014/main" val="783909163"/>
                    </a:ext>
                  </a:extLst>
                </a:gridCol>
                <a:gridCol w="2259106">
                  <a:extLst>
                    <a:ext uri="{9D8B030D-6E8A-4147-A177-3AD203B41FA5}">
                      <a16:colId xmlns:a16="http://schemas.microsoft.com/office/drawing/2014/main" val="4174185124"/>
                    </a:ext>
                  </a:extLst>
                </a:gridCol>
                <a:gridCol w="726141">
                  <a:extLst>
                    <a:ext uri="{9D8B030D-6E8A-4147-A177-3AD203B41FA5}">
                      <a16:colId xmlns:a16="http://schemas.microsoft.com/office/drawing/2014/main" val="1324572975"/>
                    </a:ext>
                  </a:extLst>
                </a:gridCol>
                <a:gridCol w="658906">
                  <a:extLst>
                    <a:ext uri="{9D8B030D-6E8A-4147-A177-3AD203B41FA5}">
                      <a16:colId xmlns:a16="http://schemas.microsoft.com/office/drawing/2014/main" val="1986513816"/>
                    </a:ext>
                  </a:extLst>
                </a:gridCol>
                <a:gridCol w="546847">
                  <a:extLst>
                    <a:ext uri="{9D8B030D-6E8A-4147-A177-3AD203B41FA5}">
                      <a16:colId xmlns:a16="http://schemas.microsoft.com/office/drawing/2014/main" val="626290940"/>
                    </a:ext>
                  </a:extLst>
                </a:gridCol>
              </a:tblGrid>
              <a:tr h="75790">
                <a:tc>
                  <a:txBody>
                    <a:bodyPr/>
                    <a:lstStyle/>
                    <a:p>
                      <a:pPr algn="ctr" fontAlgn="b"/>
                      <a:r>
                        <a:rPr lang="en-US" sz="700" b="1" u="none" strike="noStrike" dirty="0">
                          <a:effectLst/>
                        </a:rPr>
                        <a:t>Ref #</a:t>
                      </a:r>
                      <a:endParaRPr lang="en-US" sz="7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a:effectLst/>
                        </a:rPr>
                        <a:t>Category</a:t>
                      </a:r>
                      <a:endParaRPr lang="en-US" sz="700" b="1" i="0" u="none" strike="noStrike">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a:effectLst/>
                        </a:rPr>
                        <a:t>Interface Name/Application</a:t>
                      </a:r>
                      <a:endParaRPr lang="en-US" sz="700" b="1" i="0" u="none" strike="noStrike">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a:effectLst/>
                        </a:rPr>
                        <a:t>Description</a:t>
                      </a:r>
                      <a:endParaRPr lang="en-US" sz="700" b="1" i="0" u="none" strike="noStrike">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a:effectLst/>
                        </a:rPr>
                        <a:t>Replaced by CIS Project?</a:t>
                      </a:r>
                      <a:endParaRPr lang="en-US" sz="700" b="1" i="0" u="none" strike="noStrike">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a:effectLst/>
                        </a:rPr>
                        <a:t>Frequency</a:t>
                      </a:r>
                      <a:endParaRPr lang="en-US" sz="700" b="1" i="0" u="none" strike="noStrike">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dirty="0">
                          <a:effectLst/>
                        </a:rPr>
                        <a:t>External Party Name</a:t>
                      </a:r>
                      <a:endParaRPr lang="en-US" sz="7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700" b="1" u="none" strike="noStrike" dirty="0">
                          <a:effectLst/>
                        </a:rPr>
                        <a:t>Internal or External </a:t>
                      </a:r>
                      <a:endParaRPr lang="en-US" sz="700" b="1" i="0" u="none" strike="noStrike" dirty="0">
                        <a:solidFill>
                          <a:srgbClr val="FFFFFF"/>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982257167"/>
                  </a:ext>
                </a:extLst>
              </a:tr>
              <a:tr h="136079">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Analytics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Customer Insights and Analytics (CIAP)</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Sales &amp; Marketing Group Data Mart (Usage, General Customer Info, Copies of Existing Billing Systems Data)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Weekly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683854952"/>
                  </a:ext>
                </a:extLst>
              </a:tr>
              <a:tr h="112099">
                <a:tc>
                  <a:txBody>
                    <a:bodyPr/>
                    <a:lstStyle/>
                    <a:p>
                      <a:pPr algn="r" fontAlgn="b"/>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Gas Load Forecasting</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Usage and Customer Information Used by Advanced Analytics Group (ADA)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Quarterly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796796688"/>
                  </a:ext>
                </a:extLst>
              </a:tr>
              <a:tr h="136079">
                <a:tc>
                  <a:txBody>
                    <a:bodyPr/>
                    <a:lstStyle/>
                    <a:p>
                      <a:pPr algn="r" fontAlgn="b"/>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CIAP on Tableau or Other Platform (Future)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Sales &amp; Marketing Group Data Mart (Usage, General Customer Info, Copies of Existing Billing Systems Data)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521238199"/>
                  </a:ext>
                </a:extLst>
              </a:tr>
              <a:tr h="136079">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CRIS </a:t>
                      </a:r>
                      <a:r>
                        <a:rPr lang="en-US" sz="600" u="none" strike="noStrike" dirty="0" err="1">
                          <a:effectLst/>
                        </a:rPr>
                        <a:t>Microstrategy</a:t>
                      </a:r>
                      <a:r>
                        <a:rPr lang="en-US" sz="600" u="none" strike="noStrike" dirty="0">
                          <a:effectLst/>
                        </a:rPr>
                        <a:t> Data Warehouse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Flattened Customer Information that is Financially Oriented for Revenue Accounting Reporting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702924443"/>
                  </a:ext>
                </a:extLst>
              </a:tr>
              <a:tr h="241585">
                <a:tc>
                  <a:txBody>
                    <a:bodyPr/>
                    <a:lstStyle/>
                    <a:p>
                      <a:pPr algn="r" fontAlgn="b"/>
                      <a:r>
                        <a:rPr lang="en-US" sz="600" u="none" strike="noStrike">
                          <a:effectLst/>
                        </a:rPr>
                        <a:t>205</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Energy Markets Web</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This is the relatively new eCommerce web site which customers can interact with to purchase items such as thermostats.  This does interface to the legacy CIS systems and will need to integrate with the new CIS.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Customers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808005977"/>
                  </a:ext>
                </a:extLst>
              </a:tr>
              <a:tr h="75790">
                <a:tc>
                  <a:txBody>
                    <a:bodyPr/>
                    <a:lstStyle/>
                    <a:p>
                      <a:pPr algn="r" fontAlgn="b"/>
                      <a:r>
                        <a:rPr lang="en-US" sz="600" u="none" strike="noStrike">
                          <a:effectLst/>
                        </a:rPr>
                        <a:t>199</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Electronic Forms and Signature Tool 2</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Outbound Documents Repository (Signing Functionality)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in Production Prior to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FormAssembly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185552797"/>
                  </a:ext>
                </a:extLst>
              </a:tr>
              <a:tr h="60717">
                <a:tc>
                  <a:txBody>
                    <a:bodyPr/>
                    <a:lstStyle/>
                    <a:p>
                      <a:pPr algn="r" fontAlgn="b"/>
                      <a:r>
                        <a:rPr lang="en-US" sz="600" u="none" strike="noStrike">
                          <a:effectLst/>
                        </a:rPr>
                        <a:t>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PageCenter</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CSS and CRIS Report Distribution Tool</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869050665"/>
                  </a:ext>
                </a:extLst>
              </a:tr>
              <a:tr h="90862">
                <a:tc>
                  <a:txBody>
                    <a:bodyPr/>
                    <a:lstStyle/>
                    <a:p>
                      <a:pPr algn="r" fontAlgn="b"/>
                      <a:r>
                        <a:rPr lang="en-US" sz="600" u="none" strike="noStrike">
                          <a:effectLst/>
                        </a:rPr>
                        <a:t>197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Customer Communication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Exposed Gas Shutoff Valve Alerts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Exposure of Gas Shutoff Valve Alerts or other value lifecycle alerts to channels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153270208"/>
                  </a:ext>
                </a:extLst>
              </a:tr>
              <a:tr h="286802">
                <a:tc>
                  <a:txBody>
                    <a:bodyPr/>
                    <a:lstStyle/>
                    <a:p>
                      <a:pPr algn="r"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Credit and Collections Analytics Engine (CCAE)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Credit Analytics Platform for Both CSS and CRIS - Supports Assignment of Accounts for Cut-Off, etc. - Operational System - Supported Directly by Business</a:t>
                      </a:r>
                      <a:br>
                        <a:rPr lang="en-US" sz="600" u="none" strike="noStrike">
                          <a:effectLst/>
                        </a:rPr>
                      </a:br>
                      <a:br>
                        <a:rPr lang="en-US" sz="600" u="none" strike="noStrike">
                          <a:effectLst/>
                        </a:rPr>
                      </a:br>
                      <a:r>
                        <a:rPr lang="en-US" sz="600" u="none" strike="noStrike">
                          <a:effectLst/>
                        </a:rPr>
                        <a:t>Customer, Service, and Balance Information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217407093"/>
                  </a:ext>
                </a:extLst>
              </a:tr>
              <a:tr h="136079">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Billing Operations MSSS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Commission Investigation Requests (Rate Case) Tracking; includes Distribution System Information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77137677"/>
                  </a:ext>
                </a:extLst>
              </a:tr>
              <a:tr h="121007">
                <a:tc>
                  <a:txBody>
                    <a:bodyPr/>
                    <a:lstStyle/>
                    <a:p>
                      <a:pPr algn="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Analytics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Distributed Generation Business Objects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Used to Query Assets and Revenue information in STORMS (May Moving to Tableau for New England)</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5652599"/>
                  </a:ext>
                </a:extLst>
              </a:tr>
              <a:tr h="136079">
                <a:tc>
                  <a:txBody>
                    <a:bodyPr/>
                    <a:lstStyle/>
                    <a:p>
                      <a:pPr algn="r" fontAlgn="b"/>
                      <a:r>
                        <a:rPr lang="en-US" sz="600" u="none" strike="noStrike">
                          <a:effectLst/>
                        </a:rPr>
                        <a:t>196</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Distribution System Management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Itron</a:t>
                      </a:r>
                      <a:r>
                        <a:rPr lang="en-US" sz="600" u="none" strike="noStrike" dirty="0">
                          <a:effectLst/>
                        </a:rPr>
                        <a:t> Field Deployment Manager (Gas Shutoff Valves)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Receive and acknowledge information on new, changed, or removed Gas Shutoff Valves and the associated premises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289440549"/>
                  </a:ext>
                </a:extLst>
              </a:tr>
              <a:tr h="60717">
                <a:tc>
                  <a:txBody>
                    <a:bodyPr/>
                    <a:lstStyle/>
                    <a:p>
                      <a:pPr algn="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Books for the Blind</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Large Print Bills</a:t>
                      </a:r>
                      <a:br>
                        <a:rPr lang="en-US" sz="600" u="none" strike="noStrike">
                          <a:effectLst/>
                        </a:rPr>
                      </a:br>
                      <a:r>
                        <a:rPr lang="en-US" sz="600" u="none" strike="noStrike">
                          <a:effectLst/>
                        </a:rPr>
                        <a:t>Raw Billing Data Provided</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Interface is not Electronic Currently - Expected to be Electronic for CIS Replacement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Books for the Blind</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887401338"/>
                  </a:ext>
                </a:extLst>
              </a:tr>
              <a:tr h="105935">
                <a:tc>
                  <a:txBody>
                    <a:bodyPr/>
                    <a:lstStyle/>
                    <a:p>
                      <a:pPr algn="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ISIS Papyrus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CRIS Letter Composition Software Package (to be Replaced by OpenText Exstream)</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Replaced Prior to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786438725"/>
                  </a:ext>
                </a:extLst>
              </a:tr>
              <a:tr h="147198">
                <a:tc>
                  <a:txBody>
                    <a:bodyPr/>
                    <a:lstStyle/>
                    <a:p>
                      <a:pPr algn="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OpenText </a:t>
                      </a:r>
                      <a:r>
                        <a:rPr lang="en-US" sz="600" u="none" strike="noStrike" dirty="0" err="1">
                          <a:effectLst/>
                        </a:rPr>
                        <a:t>Exstream</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Bill/Letter Composition Engine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71828291"/>
                  </a:ext>
                </a:extLst>
              </a:tr>
              <a:tr h="45645">
                <a:tc>
                  <a:txBody>
                    <a:bodyPr/>
                    <a:lstStyle/>
                    <a:p>
                      <a:pPr algn="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Pitney Bowes </a:t>
                      </a:r>
                      <a:r>
                        <a:rPr lang="en-US" sz="600" u="none" strike="noStrike" dirty="0" err="1">
                          <a:effectLst/>
                        </a:rPr>
                        <a:t>EngageOne</a:t>
                      </a:r>
                      <a:r>
                        <a:rPr lang="en-US" sz="600" u="none" strike="noStrike" dirty="0">
                          <a:effectLst/>
                        </a:rPr>
                        <a:t> Vault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Image Extract for CSS and CRIS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604566750"/>
                  </a:ext>
                </a:extLst>
              </a:tr>
              <a:tr h="45645">
                <a:tc>
                  <a:txBody>
                    <a:bodyPr/>
                    <a:lstStyle/>
                    <a:p>
                      <a:pPr algn="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Pitney Bowes </a:t>
                      </a:r>
                      <a:r>
                        <a:rPr lang="en-US" sz="600" u="none" strike="noStrike" dirty="0" err="1">
                          <a:effectLst/>
                        </a:rPr>
                        <a:t>EngageOne</a:t>
                      </a:r>
                      <a:r>
                        <a:rPr lang="en-US" sz="600" u="none" strike="noStrike" dirty="0">
                          <a:effectLst/>
                        </a:rPr>
                        <a:t> Vault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Image Repository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394768025"/>
                  </a:ext>
                </a:extLst>
              </a:tr>
              <a:tr h="181297">
                <a:tc>
                  <a:txBody>
                    <a:bodyPr/>
                    <a:lstStyle/>
                    <a:p>
                      <a:pPr algn="r" fontAlgn="b"/>
                      <a:r>
                        <a:rPr lang="en-US" sz="600" u="none" strike="noStrike">
                          <a:effectLst/>
                        </a:rPr>
                        <a:t>195</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Distribution System Management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Itron</a:t>
                      </a:r>
                      <a:r>
                        <a:rPr lang="en-US" sz="600" u="none" strike="noStrike" dirty="0">
                          <a:effectLst/>
                        </a:rPr>
                        <a:t> MDM (SaaS) (Gas Shutoff Valve Alerts)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Receive and acknowledge Gas Shutoff Valve Alerts and other valve lifecycle alert messages, including low-battery and tampering messages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570306364"/>
                  </a:ext>
                </a:extLst>
              </a:tr>
              <a:tr h="181297">
                <a:tc>
                  <a:txBody>
                    <a:bodyPr/>
                    <a:lstStyle/>
                    <a:p>
                      <a:pPr algn="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Fiserv</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eBill and ePay Channel using Dedicated Inbound Payment Channel (Includes Bill Insert Schedule and URLs for Inclusion with eBills)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Fiserv</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872856696"/>
                  </a:ext>
                </a:extLst>
              </a:tr>
              <a:tr h="196368">
                <a:tc>
                  <a:txBody>
                    <a:bodyPr/>
                    <a:lstStyle/>
                    <a:p>
                      <a:pPr algn="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Striata Transactional E-Mail (</a:t>
                      </a:r>
                      <a:r>
                        <a:rPr lang="en-US" sz="600" u="none" strike="noStrike" dirty="0" err="1">
                          <a:effectLst/>
                        </a:rPr>
                        <a:t>eBill</a:t>
                      </a:r>
                      <a:r>
                        <a:rPr lang="en-US" sz="600" u="none" strike="noStrike" dirty="0">
                          <a:effectLst/>
                        </a:rPr>
                        <a: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eBill and ePay Channel using Existing Western Union Inbound Payment Channel (Includes Bill Insert Schedule and URLs for Inclusion with eBills)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Striata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841374271"/>
                  </a:ext>
                </a:extLst>
              </a:tr>
              <a:tr h="121007">
                <a:tc>
                  <a:txBody>
                    <a:bodyPr/>
                    <a:lstStyle/>
                    <a:p>
                      <a:pPr algn="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Bill Print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Various Files to Support Print and Mail Functions (Includes Bill Insert Schedule Information)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Novitex</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373868644"/>
                  </a:ext>
                </a:extLst>
              </a:tr>
              <a:tr h="121007">
                <a:tc>
                  <a:txBody>
                    <a:bodyPr/>
                    <a:lstStyle/>
                    <a:p>
                      <a:pPr algn="r" fontAlgn="b"/>
                      <a:r>
                        <a:rPr lang="en-US" sz="600" u="none" strike="noStrike">
                          <a:effectLst/>
                        </a:rPr>
                        <a:t>23</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Department of Army;</a:t>
                      </a:r>
                      <a:br>
                        <a:rPr lang="en-US" sz="600" u="none" strike="noStrike" dirty="0">
                          <a:effectLst/>
                        </a:rPr>
                      </a:br>
                      <a:r>
                        <a:rPr lang="en-US" sz="600" u="none" strike="noStrike" dirty="0">
                          <a:effectLst/>
                        </a:rPr>
                        <a:t>AKA United States Army Corps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Outbound, Customer-Specific Bill Data Extract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Department of Army;</a:t>
                      </a:r>
                      <a:br>
                        <a:rPr lang="en-US" sz="600" u="none" strike="noStrike">
                          <a:effectLst/>
                        </a:rPr>
                      </a:br>
                      <a:r>
                        <a:rPr lang="en-US" sz="600" u="none" strike="noStrike">
                          <a:effectLst/>
                        </a:rPr>
                        <a:t>AKA United States Army Corps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688786407"/>
                  </a:ext>
                </a:extLst>
              </a:tr>
              <a:tr h="60717">
                <a:tc>
                  <a:txBody>
                    <a:bodyPr/>
                    <a:lstStyle/>
                    <a:p>
                      <a:pPr algn="r" fontAlgn="b"/>
                      <a:r>
                        <a:rPr lang="en-US" sz="600" u="none" strike="noStrike">
                          <a:effectLst/>
                        </a:rPr>
                        <a:t>188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Measurement &amp; AMI</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Honeywell/ </a:t>
                      </a:r>
                      <a:r>
                        <a:rPr lang="en-US" sz="600" u="none" strike="noStrike" dirty="0" err="1">
                          <a:effectLst/>
                        </a:rPr>
                        <a:t>Metretek</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Feeds Data for Billing and Daily Gas Nominations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143196840"/>
                  </a:ext>
                </a:extLst>
              </a:tr>
              <a:tr h="90862">
                <a:tc>
                  <a:txBody>
                    <a:bodyPr/>
                    <a:lstStyle/>
                    <a:p>
                      <a:pPr algn="r" fontAlgn="b"/>
                      <a:r>
                        <a:rPr lang="en-US" sz="600" u="none" strike="noStrike">
                          <a:effectLst/>
                        </a:rPr>
                        <a:t>186</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Customer Choice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Community Choice Aggregation Reporting Portal</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Portal to allow access to data related to community choice aggregation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421739463"/>
                  </a:ext>
                </a:extLst>
              </a:tr>
              <a:tr h="105935">
                <a:tc>
                  <a:txBody>
                    <a:bodyPr/>
                    <a:lstStyle/>
                    <a:p>
                      <a:pPr algn="r" fontAlgn="b"/>
                      <a:r>
                        <a:rPr lang="en-US" sz="600" u="none" strike="noStrike">
                          <a:effectLst/>
                        </a:rPr>
                        <a:t>185</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Customer Choice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Community Choice Aggregation File Exchange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Various request records from aggregators and responses from National Grid</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375570636"/>
                  </a:ext>
                </a:extLst>
              </a:tr>
              <a:tr h="121007">
                <a:tc>
                  <a:txBody>
                    <a:bodyPr/>
                    <a:lstStyle/>
                    <a:p>
                      <a:pPr algn="r" fontAlgn="b"/>
                      <a:r>
                        <a:rPr lang="en-US" sz="600" u="none" strike="noStrike">
                          <a:effectLst/>
                        </a:rPr>
                        <a:t>184</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Measurement &amp; AMI</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Itron</a:t>
                      </a:r>
                      <a:r>
                        <a:rPr lang="en-US" sz="600" u="none" strike="noStrike" dirty="0">
                          <a:effectLst/>
                        </a:rPr>
                        <a:t> FCS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Itron Field Collection System - Usage Information for Gas and Non-AMI Electric</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815542660"/>
                  </a:ext>
                </a:extLst>
              </a:tr>
              <a:tr h="60717">
                <a:tc>
                  <a:txBody>
                    <a:bodyPr/>
                    <a:lstStyle/>
                    <a:p>
                      <a:pPr algn="r" fontAlgn="b"/>
                      <a:r>
                        <a:rPr lang="en-US" sz="600" u="none" strike="noStrike">
                          <a:effectLst/>
                        </a:rPr>
                        <a:t>183</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No Bill Data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Both CRIS and CSS Extracts providing data to NoBill Tools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Made Redundant by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451071044"/>
                  </a:ext>
                </a:extLst>
              </a:tr>
              <a:tr h="45645">
                <a:tc>
                  <a:txBody>
                    <a:bodyPr/>
                    <a:lstStyle/>
                    <a:p>
                      <a:pPr algn="r" fontAlgn="b"/>
                      <a:r>
                        <a:rPr lang="en-US" sz="600" u="none" strike="noStrike">
                          <a:effectLst/>
                        </a:rPr>
                        <a:t>182</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Timeliness Reporting of exceptions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Export of Exception Data Status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Made Redundant by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39906225"/>
                  </a:ext>
                </a:extLst>
              </a:tr>
              <a:tr h="33107">
                <a:tc>
                  <a:txBody>
                    <a:bodyPr/>
                    <a:lstStyle/>
                    <a:p>
                      <a:pPr algn="r" fontAlgn="b"/>
                      <a:r>
                        <a:rPr lang="en-US" sz="600" u="none" strike="noStrike">
                          <a:effectLst/>
                        </a:rPr>
                        <a:t>180</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Western Union </a:t>
                      </a:r>
                      <a:r>
                        <a:rPr lang="en-US" sz="600" u="none" strike="noStrike" dirty="0" err="1">
                          <a:effectLst/>
                        </a:rPr>
                        <a:t>Speedpay</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Inbound 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Western Union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253416370"/>
                  </a:ext>
                </a:extLst>
              </a:tr>
              <a:tr h="241585">
                <a:tc>
                  <a:txBody>
                    <a:bodyPr/>
                    <a:lstStyle/>
                    <a:p>
                      <a:pPr algn="r"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Customer Directed Payments (CDP)</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Functionality to Provide Billing Information Spreadsheets to Customers with Multiple Accounts and to Accept Spreadsheets back with Payment Allocation Information Specified by Customers)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various customers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770830743"/>
                  </a:ext>
                </a:extLst>
              </a:tr>
              <a:tr h="45645">
                <a:tc>
                  <a:txBody>
                    <a:bodyPr/>
                    <a:lstStyle/>
                    <a:p>
                      <a:pPr algn="r" fontAlgn="b"/>
                      <a:r>
                        <a:rPr lang="en-US" sz="600" u="none" strike="noStrike">
                          <a:effectLst/>
                        </a:rPr>
                        <a:t>179</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TransCentra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Lockbox Reversals (NSF)</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TransCentra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786167654"/>
                  </a:ext>
                </a:extLst>
              </a:tr>
              <a:tr h="45645">
                <a:tc>
                  <a:txBody>
                    <a:bodyPr/>
                    <a:lstStyle/>
                    <a:p>
                      <a:pPr algn="r" fontAlgn="b"/>
                      <a:r>
                        <a:rPr lang="en-US" sz="600" u="none" strike="noStrike">
                          <a:effectLst/>
                        </a:rPr>
                        <a:t>33</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Documentum</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Document Images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565381099"/>
                  </a:ext>
                </a:extLst>
              </a:tr>
              <a:tr h="75790">
                <a:tc>
                  <a:txBody>
                    <a:bodyPr/>
                    <a:lstStyle/>
                    <a:p>
                      <a:pPr algn="r" fontAlgn="b"/>
                      <a:r>
                        <a:rPr lang="en-US" sz="600" u="none" strike="noStrike">
                          <a:effectLst/>
                        </a:rPr>
                        <a:t>34</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Electronic Forms and Signature Tool 1</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Outbound Documents Repository (Signing Functionality)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in Production Prior to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DocuSign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767749362"/>
                  </a:ext>
                </a:extLst>
              </a:tr>
              <a:tr h="60717">
                <a:tc>
                  <a:txBody>
                    <a:bodyPr/>
                    <a:lstStyle/>
                    <a:p>
                      <a:pPr algn="r" fontAlgn="b"/>
                      <a:r>
                        <a:rPr lang="en-US" sz="600" u="none" strike="noStrike">
                          <a:effectLst/>
                        </a:rPr>
                        <a:t>178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 Presentment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Metrotech </a:t>
                      </a:r>
                      <a:r>
                        <a:rPr lang="en-US" sz="600" u="none" strike="noStrike" dirty="0" err="1">
                          <a:effectLst/>
                        </a:rPr>
                        <a:t>NGrid</a:t>
                      </a:r>
                      <a:r>
                        <a:rPr lang="en-US" sz="600" u="none" strike="noStrike" dirty="0">
                          <a:effectLst/>
                        </a:rPr>
                        <a:t> Office </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Large Print Bills</a:t>
                      </a:r>
                      <a:br>
                        <a:rPr lang="en-US" sz="600" u="none" strike="noStrike">
                          <a:effectLst/>
                        </a:rPr>
                      </a:br>
                      <a:r>
                        <a:rPr lang="en-US" sz="600" u="none" strike="noStrike">
                          <a:effectLst/>
                        </a:rPr>
                        <a:t>Raw Billing Data Provided</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Interface is not Electronic Currently - Expected to be Electronic for CIS Replacement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836541981"/>
                  </a:ext>
                </a:extLst>
              </a:tr>
              <a:tr h="452598">
                <a:tc>
                  <a:txBody>
                    <a:bodyPr/>
                    <a:lstStyle/>
                    <a:p>
                      <a:pPr algn="r" fontAlgn="b"/>
                      <a:r>
                        <a:rPr lang="en-US" sz="600" u="none" strike="noStrike">
                          <a:effectLst/>
                        </a:rPr>
                        <a:t>177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Liens/Legal Database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Database functionality for monitoring, letters, referral packets. Includes adding suspends to accounts as well as tracking of legal fees. Some work can take an extended period of time (years) before resolutions are reached. Should be included in the same way as Non-Utility Billing and Protections/Compliance within the document.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Near-Real Time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627648347"/>
                  </a:ext>
                </a:extLst>
              </a:tr>
            </a:tbl>
          </a:graphicData>
        </a:graphic>
      </p:graphicFrame>
    </p:spTree>
    <p:extLst>
      <p:ext uri="{BB962C8B-B14F-4D97-AF65-F5344CB8AC3E}">
        <p14:creationId xmlns:p14="http://schemas.microsoft.com/office/powerpoint/2010/main" val="10783560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D6ECE1-45AA-43F6-AC63-3C96B4380E98}"/>
              </a:ext>
            </a:extLst>
          </p:cNvPr>
          <p:cNvSpPr>
            <a:spLocks noGrp="1"/>
          </p:cNvSpPr>
          <p:nvPr>
            <p:ph type="title"/>
          </p:nvPr>
        </p:nvSpPr>
        <p:spPr>
          <a:xfrm>
            <a:off x="313263" y="245099"/>
            <a:ext cx="9500101" cy="567702"/>
          </a:xfrm>
        </p:spPr>
        <p:txBody>
          <a:bodyPr/>
          <a:lstStyle/>
          <a:p>
            <a:r>
              <a:rPr lang="en-US" dirty="0"/>
              <a:t>APPENDIX B:  Interfaces with No Modifications (</a:t>
            </a:r>
            <a:r>
              <a:rPr lang="en-US" dirty="0" err="1"/>
              <a:t>Cont</a:t>
            </a:r>
            <a:r>
              <a:rPr lang="en-US" dirty="0"/>
              <a:t>)</a:t>
            </a:r>
          </a:p>
        </p:txBody>
      </p:sp>
      <p:graphicFrame>
        <p:nvGraphicFramePr>
          <p:cNvPr id="2" name="Table 1">
            <a:extLst>
              <a:ext uri="{FF2B5EF4-FFF2-40B4-BE49-F238E27FC236}">
                <a16:creationId xmlns:a16="http://schemas.microsoft.com/office/drawing/2014/main" id="{FB8AD4F5-150B-43FB-8073-207BBF8F4CBF}"/>
              </a:ext>
            </a:extLst>
          </p:cNvPr>
          <p:cNvGraphicFramePr>
            <a:graphicFrameLocks noGrp="1"/>
          </p:cNvGraphicFramePr>
          <p:nvPr>
            <p:extLst>
              <p:ext uri="{D42A27DB-BD31-4B8C-83A1-F6EECF244321}">
                <p14:modId xmlns:p14="http://schemas.microsoft.com/office/powerpoint/2010/main" val="2488895851"/>
              </p:ext>
            </p:extLst>
          </p:nvPr>
        </p:nvGraphicFramePr>
        <p:xfrm>
          <a:off x="367554" y="1012205"/>
          <a:ext cx="11537575" cy="2010925"/>
        </p:xfrm>
        <a:graphic>
          <a:graphicData uri="http://schemas.openxmlformats.org/drawingml/2006/table">
            <a:tbl>
              <a:tblPr>
                <a:tableStyleId>{5C22544A-7EE6-4342-B048-85BDC9FD1C3A}</a:tableStyleId>
              </a:tblPr>
              <a:tblGrid>
                <a:gridCol w="219634">
                  <a:extLst>
                    <a:ext uri="{9D8B030D-6E8A-4147-A177-3AD203B41FA5}">
                      <a16:colId xmlns:a16="http://schemas.microsoft.com/office/drawing/2014/main" val="2033315699"/>
                    </a:ext>
                  </a:extLst>
                </a:gridCol>
                <a:gridCol w="681936">
                  <a:extLst>
                    <a:ext uri="{9D8B030D-6E8A-4147-A177-3AD203B41FA5}">
                      <a16:colId xmlns:a16="http://schemas.microsoft.com/office/drawing/2014/main" val="164270866"/>
                    </a:ext>
                  </a:extLst>
                </a:gridCol>
                <a:gridCol w="1881970">
                  <a:extLst>
                    <a:ext uri="{9D8B030D-6E8A-4147-A177-3AD203B41FA5}">
                      <a16:colId xmlns:a16="http://schemas.microsoft.com/office/drawing/2014/main" val="627685158"/>
                    </a:ext>
                  </a:extLst>
                </a:gridCol>
                <a:gridCol w="4563035">
                  <a:extLst>
                    <a:ext uri="{9D8B030D-6E8A-4147-A177-3AD203B41FA5}">
                      <a16:colId xmlns:a16="http://schemas.microsoft.com/office/drawing/2014/main" val="783909163"/>
                    </a:ext>
                  </a:extLst>
                </a:gridCol>
                <a:gridCol w="2259106">
                  <a:extLst>
                    <a:ext uri="{9D8B030D-6E8A-4147-A177-3AD203B41FA5}">
                      <a16:colId xmlns:a16="http://schemas.microsoft.com/office/drawing/2014/main" val="4174185124"/>
                    </a:ext>
                  </a:extLst>
                </a:gridCol>
                <a:gridCol w="726141">
                  <a:extLst>
                    <a:ext uri="{9D8B030D-6E8A-4147-A177-3AD203B41FA5}">
                      <a16:colId xmlns:a16="http://schemas.microsoft.com/office/drawing/2014/main" val="1324572975"/>
                    </a:ext>
                  </a:extLst>
                </a:gridCol>
                <a:gridCol w="658906">
                  <a:extLst>
                    <a:ext uri="{9D8B030D-6E8A-4147-A177-3AD203B41FA5}">
                      <a16:colId xmlns:a16="http://schemas.microsoft.com/office/drawing/2014/main" val="1986513816"/>
                    </a:ext>
                  </a:extLst>
                </a:gridCol>
                <a:gridCol w="546847">
                  <a:extLst>
                    <a:ext uri="{9D8B030D-6E8A-4147-A177-3AD203B41FA5}">
                      <a16:colId xmlns:a16="http://schemas.microsoft.com/office/drawing/2014/main" val="626290940"/>
                    </a:ext>
                  </a:extLst>
                </a:gridCol>
              </a:tblGrid>
              <a:tr h="75790">
                <a:tc>
                  <a:txBody>
                    <a:bodyPr/>
                    <a:lstStyle/>
                    <a:p>
                      <a:pPr algn="ctr" fontAlgn="b"/>
                      <a:r>
                        <a:rPr lang="en-US" sz="600" b="1" u="none" strike="noStrike" dirty="0">
                          <a:effectLst/>
                        </a:rPr>
                        <a:t>Ref #</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Category</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Interface Name/Application</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Description</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Replaced by CIS Project?</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Frequency</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External Party Name</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Internal or External </a:t>
                      </a:r>
                      <a:endParaRPr lang="en-US" sz="600" b="1" i="0" u="none" strike="noStrike" dirty="0">
                        <a:solidFill>
                          <a:srgbClr val="FFFFFF"/>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982257167"/>
                  </a:ext>
                </a:extLst>
              </a:tr>
              <a:tr h="45645">
                <a:tc>
                  <a:txBody>
                    <a:bodyPr/>
                    <a:lstStyle/>
                    <a:p>
                      <a:pPr algn="r" fontAlgn="b"/>
                      <a:r>
                        <a:rPr lang="en-US" sz="600" u="none" strike="noStrike">
                          <a:effectLst/>
                        </a:rPr>
                        <a:t>37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Billing</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Degree Day Data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Degree Day/Temperature Data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WSI</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549644318"/>
                  </a:ext>
                </a:extLst>
              </a:tr>
              <a:tr h="0">
                <a:tc>
                  <a:txBody>
                    <a:bodyPr/>
                    <a:lstStyle/>
                    <a:p>
                      <a:pPr algn="r" fontAlgn="b"/>
                      <a:r>
                        <a:rPr lang="en-US" sz="600" u="none" strike="noStrike">
                          <a:effectLst/>
                        </a:rPr>
                        <a:t>38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Billing</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Average Temperature Data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Temperature Data to Support Bill Print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WSI</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396462526"/>
                  </a:ext>
                </a:extLst>
              </a:tr>
              <a:tr h="136079">
                <a:tc>
                  <a:txBody>
                    <a:bodyPr/>
                    <a:lstStyle/>
                    <a:p>
                      <a:pPr algn="r" fontAlgn="b"/>
                      <a:r>
                        <a:rPr lang="en-US" sz="600" u="none" strike="noStrike">
                          <a:effectLst/>
                        </a:rPr>
                        <a:t>39</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Billing</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Therm</a:t>
                      </a:r>
                      <a:r>
                        <a:rPr lang="en-US" sz="600" u="none" strike="noStrike" dirty="0">
                          <a:effectLst/>
                        </a:rPr>
                        <a:t> Factor Data</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Calculation of </a:t>
                      </a:r>
                      <a:r>
                        <a:rPr lang="en-US" sz="600" u="none" strike="noStrike" dirty="0" err="1">
                          <a:effectLst/>
                        </a:rPr>
                        <a:t>Therm</a:t>
                      </a:r>
                      <a:r>
                        <a:rPr lang="en-US" sz="600" u="none" strike="noStrike" dirty="0">
                          <a:effectLst/>
                        </a:rPr>
                        <a:t> Factors values based on Mcf/</a:t>
                      </a:r>
                      <a:r>
                        <a:rPr lang="en-US" sz="600" u="none" strike="noStrike" dirty="0" err="1">
                          <a:effectLst/>
                        </a:rPr>
                        <a:t>dth</a:t>
                      </a:r>
                      <a:r>
                        <a:rPr lang="en-US" sz="600" u="none" strike="noStrike" dirty="0">
                          <a:effectLst/>
                        </a:rPr>
                        <a:t> values (Mcf = thousand cubic feet of gas; </a:t>
                      </a:r>
                      <a:r>
                        <a:rPr lang="en-US" sz="600" u="none" strike="noStrike" dirty="0" err="1">
                          <a:effectLst/>
                        </a:rPr>
                        <a:t>dth</a:t>
                      </a:r>
                      <a:r>
                        <a:rPr lang="en-US" sz="600" u="none" strike="noStrike" dirty="0">
                          <a:effectLst/>
                        </a:rPr>
                        <a:t> = dekatherm)</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WSI</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148975436"/>
                  </a:ext>
                </a:extLst>
              </a:tr>
              <a:tr h="301875">
                <a:tc>
                  <a:txBody>
                    <a:bodyPr/>
                    <a:lstStyle/>
                    <a:p>
                      <a:pPr algn="r" fontAlgn="b"/>
                      <a:r>
                        <a:rPr lang="en-US" sz="600" u="none" strike="noStrike">
                          <a:effectLst/>
                        </a:rPr>
                        <a:t>176</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Protections/Compliance Database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Database functionality for monitoring, letters, certifications, agreements etc. Some examples include Life Support, Medical and Moratorium related work. Should be included in the same way as Non-Utility Billing within the document.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Replaced as Part of CIS Replacement Project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Near-Real Time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157952599"/>
                  </a:ext>
                </a:extLst>
              </a:tr>
              <a:tr h="45645">
                <a:tc>
                  <a:txBody>
                    <a:bodyPr/>
                    <a:lstStyle/>
                    <a:p>
                      <a:pPr algn="r" fontAlgn="b"/>
                      <a:r>
                        <a:rPr lang="en-US" sz="600" u="none" strike="noStrike">
                          <a:effectLst/>
                        </a:rPr>
                        <a:t>175</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Finalist</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Support for CASS Processing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Made Redundant by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3012662753"/>
                  </a:ext>
                </a:extLst>
              </a:tr>
              <a:tr h="60717">
                <a:tc>
                  <a:txBody>
                    <a:bodyPr/>
                    <a:lstStyle/>
                    <a:p>
                      <a:pPr algn="r" fontAlgn="b"/>
                      <a:r>
                        <a:rPr lang="en-US" sz="600" u="none" strike="noStrike">
                          <a:effectLst/>
                        </a:rPr>
                        <a:t>172</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Collection Agency Cash Files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Multiple collection agency vendors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871257478"/>
                  </a:ext>
                </a:extLst>
              </a:tr>
              <a:tr h="60717">
                <a:tc>
                  <a:txBody>
                    <a:bodyPr/>
                    <a:lstStyle/>
                    <a:p>
                      <a:pPr algn="r" fontAlgn="b"/>
                      <a:r>
                        <a:rPr lang="en-US" sz="600" u="none" strike="noStrike">
                          <a:effectLst/>
                        </a:rPr>
                        <a:t>171</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PIMS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 Investigation Management System</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873192317"/>
                  </a:ext>
                </a:extLst>
              </a:tr>
              <a:tr h="75790">
                <a:tc>
                  <a:txBody>
                    <a:bodyPr/>
                    <a:lstStyle/>
                    <a:p>
                      <a:pPr algn="r" fontAlgn="b"/>
                      <a:r>
                        <a:rPr lang="en-US" sz="600" u="none" strike="noStrike">
                          <a:effectLst/>
                        </a:rPr>
                        <a:t>170</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820 Payments / Remittance Advises</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Inbound 820 Payment / Remittance Advice Transactions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Various Customers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397386369"/>
                  </a:ext>
                </a:extLst>
              </a:tr>
              <a:tr h="75790">
                <a:tc>
                  <a:txBody>
                    <a:bodyPr/>
                    <a:lstStyle/>
                    <a:p>
                      <a:pPr algn="r" fontAlgn="b"/>
                      <a:r>
                        <a:rPr lang="en-US" sz="600" u="none" strike="noStrike">
                          <a:effectLst/>
                        </a:rPr>
                        <a:t>168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Fiserv</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eBill and ePay - CSS and CRIS</a:t>
                      </a:r>
                      <a:br>
                        <a:rPr lang="en-US" sz="600" u="none" strike="noStrike">
                          <a:effectLst/>
                        </a:rPr>
                      </a:br>
                      <a:r>
                        <a:rPr lang="en-US" sz="600" u="none" strike="noStrike">
                          <a:effectLst/>
                        </a:rPr>
                        <a:t>including payment channel</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Fiserv</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475707378"/>
                  </a:ext>
                </a:extLst>
              </a:tr>
              <a:tr h="45645">
                <a:tc>
                  <a:txBody>
                    <a:bodyPr/>
                    <a:lstStyle/>
                    <a:p>
                      <a:pPr algn="r" fontAlgn="b"/>
                      <a:r>
                        <a:rPr lang="en-US" sz="600" u="none" strike="noStrike">
                          <a:effectLst/>
                        </a:rPr>
                        <a:t>167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Western Union Walk-In Office</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Payment Reversal Information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Western Union</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46490024"/>
                  </a:ext>
                </a:extLst>
              </a:tr>
              <a:tr h="75790">
                <a:tc>
                  <a:txBody>
                    <a:bodyPr/>
                    <a:lstStyle/>
                    <a:p>
                      <a:pPr algn="r" fontAlgn="b"/>
                      <a:r>
                        <a:rPr lang="en-US" sz="600" u="none" strike="noStrike">
                          <a:effectLst/>
                        </a:rPr>
                        <a:t>47</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Tax Exempt Vendor</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New Designations to CIS of Tax Exempt Accounts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Avalara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126127049"/>
                  </a:ext>
                </a:extLst>
              </a:tr>
              <a:tr h="166223">
                <a:tc>
                  <a:txBody>
                    <a:bodyPr/>
                    <a:lstStyle/>
                    <a:p>
                      <a:pPr algn="r" fontAlgn="b"/>
                      <a:r>
                        <a:rPr lang="en-US" sz="600" u="none" strike="noStrike">
                          <a:effectLst/>
                        </a:rPr>
                        <a:t>48</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Tax Exempt Vendor</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Customer/Account Data on Accounts to Ensure that Certificates Exist to Support Confirmation/Reconciliation of Tax Exempt Customers</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Monthly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Avalara</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640683195"/>
                  </a:ext>
                </a:extLst>
              </a:tr>
              <a:tr h="60717">
                <a:tc>
                  <a:txBody>
                    <a:bodyPr/>
                    <a:lstStyle/>
                    <a:p>
                      <a:pPr algn="r" fontAlgn="b"/>
                      <a:r>
                        <a:rPr lang="en-US" sz="600" u="none" strike="noStrike">
                          <a:effectLst/>
                        </a:rPr>
                        <a:t>49</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Tax Area Validation</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Address and Tax Area Information (Future)</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Will be in Production Prior to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Monthly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4203677384"/>
                  </a:ext>
                </a:extLst>
              </a:tr>
              <a:tr h="105935">
                <a:tc>
                  <a:txBody>
                    <a:bodyPr/>
                    <a:lstStyle/>
                    <a:p>
                      <a:pPr algn="r" fontAlgn="b"/>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err="1">
                          <a:effectLst/>
                        </a:rPr>
                        <a:t>Mailstream</a:t>
                      </a:r>
                      <a:endParaRPr lang="en-US" sz="600" b="0" i="0" u="none" strike="noStrike" dirty="0">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Support for Presort Accuracy, Validation, and Evaluation (PAVE™) Functionality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33" marR="333" marT="333"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1683328501"/>
                  </a:ext>
                </a:extLst>
              </a:tr>
            </a:tbl>
          </a:graphicData>
        </a:graphic>
      </p:graphicFrame>
      <p:graphicFrame>
        <p:nvGraphicFramePr>
          <p:cNvPr id="4" name="Table 3">
            <a:extLst>
              <a:ext uri="{FF2B5EF4-FFF2-40B4-BE49-F238E27FC236}">
                <a16:creationId xmlns:a16="http://schemas.microsoft.com/office/drawing/2014/main" id="{51377C3B-D8A8-4E19-A9CB-624F186F9A25}"/>
              </a:ext>
            </a:extLst>
          </p:cNvPr>
          <p:cNvGraphicFramePr>
            <a:graphicFrameLocks noGrp="1"/>
          </p:cNvGraphicFramePr>
          <p:nvPr>
            <p:extLst>
              <p:ext uri="{D42A27DB-BD31-4B8C-83A1-F6EECF244321}">
                <p14:modId xmlns:p14="http://schemas.microsoft.com/office/powerpoint/2010/main" val="102548729"/>
              </p:ext>
            </p:extLst>
          </p:nvPr>
        </p:nvGraphicFramePr>
        <p:xfrm>
          <a:off x="367554" y="3023130"/>
          <a:ext cx="11537574" cy="3730474"/>
        </p:xfrm>
        <a:graphic>
          <a:graphicData uri="http://schemas.openxmlformats.org/drawingml/2006/table">
            <a:tbl>
              <a:tblPr>
                <a:tableStyleId>{5C22544A-7EE6-4342-B048-85BDC9FD1C3A}</a:tableStyleId>
              </a:tblPr>
              <a:tblGrid>
                <a:gridCol w="210670">
                  <a:extLst>
                    <a:ext uri="{9D8B030D-6E8A-4147-A177-3AD203B41FA5}">
                      <a16:colId xmlns:a16="http://schemas.microsoft.com/office/drawing/2014/main" val="1284174012"/>
                    </a:ext>
                  </a:extLst>
                </a:gridCol>
                <a:gridCol w="726141">
                  <a:extLst>
                    <a:ext uri="{9D8B030D-6E8A-4147-A177-3AD203B41FA5}">
                      <a16:colId xmlns:a16="http://schemas.microsoft.com/office/drawing/2014/main" val="1456862178"/>
                    </a:ext>
                  </a:extLst>
                </a:gridCol>
                <a:gridCol w="1842247">
                  <a:extLst>
                    <a:ext uri="{9D8B030D-6E8A-4147-A177-3AD203B41FA5}">
                      <a16:colId xmlns:a16="http://schemas.microsoft.com/office/drawing/2014/main" val="177309214"/>
                    </a:ext>
                  </a:extLst>
                </a:gridCol>
                <a:gridCol w="4580964">
                  <a:extLst>
                    <a:ext uri="{9D8B030D-6E8A-4147-A177-3AD203B41FA5}">
                      <a16:colId xmlns:a16="http://schemas.microsoft.com/office/drawing/2014/main" val="1722237244"/>
                    </a:ext>
                  </a:extLst>
                </a:gridCol>
                <a:gridCol w="2250142">
                  <a:extLst>
                    <a:ext uri="{9D8B030D-6E8A-4147-A177-3AD203B41FA5}">
                      <a16:colId xmlns:a16="http://schemas.microsoft.com/office/drawing/2014/main" val="1946772607"/>
                    </a:ext>
                  </a:extLst>
                </a:gridCol>
                <a:gridCol w="739588">
                  <a:extLst>
                    <a:ext uri="{9D8B030D-6E8A-4147-A177-3AD203B41FA5}">
                      <a16:colId xmlns:a16="http://schemas.microsoft.com/office/drawing/2014/main" val="3002584831"/>
                    </a:ext>
                  </a:extLst>
                </a:gridCol>
                <a:gridCol w="645459">
                  <a:extLst>
                    <a:ext uri="{9D8B030D-6E8A-4147-A177-3AD203B41FA5}">
                      <a16:colId xmlns:a16="http://schemas.microsoft.com/office/drawing/2014/main" val="2583929957"/>
                    </a:ext>
                  </a:extLst>
                </a:gridCol>
                <a:gridCol w="542363">
                  <a:extLst>
                    <a:ext uri="{9D8B030D-6E8A-4147-A177-3AD203B41FA5}">
                      <a16:colId xmlns:a16="http://schemas.microsoft.com/office/drawing/2014/main" val="4013577795"/>
                    </a:ext>
                  </a:extLst>
                </a:gridCol>
              </a:tblGrid>
              <a:tr h="61415">
                <a:tc>
                  <a:txBody>
                    <a:bodyPr/>
                    <a:lstStyle/>
                    <a:p>
                      <a:pPr algn="r" fontAlgn="b"/>
                      <a:r>
                        <a:rPr lang="en-US" sz="600" u="none" strike="noStrike" dirty="0">
                          <a:effectLst/>
                        </a:rPr>
                        <a:t>51</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Code One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Support for Coding Accuracy Support System (CASS) Functionality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142893596"/>
                  </a:ext>
                </a:extLst>
              </a:tr>
              <a:tr h="61415">
                <a:tc>
                  <a:txBody>
                    <a:bodyPr/>
                    <a:lstStyle/>
                    <a:p>
                      <a:pPr algn="r" fontAlgn="b"/>
                      <a:r>
                        <a:rPr lang="en-US" sz="600" u="none" strike="noStrike">
                          <a:effectLst/>
                        </a:rPr>
                        <a:t>52</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Billing</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Verimove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Support for National Change of Address (NCOA) Functionality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Verimove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397033496"/>
                  </a:ext>
                </a:extLst>
              </a:tr>
              <a:tr h="30853">
                <a:tc>
                  <a:txBody>
                    <a:bodyPr/>
                    <a:lstStyle/>
                    <a:p>
                      <a:pPr algn="r" fontAlgn="b"/>
                      <a:r>
                        <a:rPr lang="en-US" sz="600" u="none" strike="noStrike">
                          <a:effectLst/>
                        </a:rPr>
                        <a:t>53</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Mail 360</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Support for Barcoding Functionality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798117745"/>
                  </a:ext>
                </a:extLst>
              </a:tr>
              <a:tr h="51228">
                <a:tc>
                  <a:txBody>
                    <a:bodyPr/>
                    <a:lstStyle/>
                    <a:p>
                      <a:pPr algn="r" fontAlgn="b"/>
                      <a:r>
                        <a:rPr lang="en-US" sz="600" u="none" strike="noStrike">
                          <a:effectLst/>
                        </a:rPr>
                        <a:t>54</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Billing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PLATTS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 Gas Market Pricing Provided by S&amp;P Global Platts (Future)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Platts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785753307"/>
                  </a:ext>
                </a:extLst>
              </a:tr>
              <a:tr h="61415">
                <a:tc>
                  <a:txBody>
                    <a:bodyPr/>
                    <a:lstStyle/>
                    <a:p>
                      <a:pPr algn="r" fontAlgn="b"/>
                      <a:r>
                        <a:rPr lang="en-US" sz="600" u="none" strike="noStrike">
                          <a:effectLst/>
                        </a:rPr>
                        <a:t>55</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Experian - Behavioral Scoring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Support for Active Collections Action Decision Model</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Experian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2592380500"/>
                  </a:ext>
                </a:extLst>
              </a:tr>
              <a:tr h="29787">
                <a:tc>
                  <a:txBody>
                    <a:bodyPr/>
                    <a:lstStyle/>
                    <a:p>
                      <a:pPr algn="r" fontAlgn="b"/>
                      <a:r>
                        <a:rPr lang="en-US" sz="600" u="none" strike="noStrike">
                          <a:effectLst/>
                        </a:rPr>
                        <a:t>166</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Western Union Walk-In Office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Inbound 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Western Union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44603887"/>
                  </a:ext>
                </a:extLst>
              </a:tr>
              <a:tr h="81789">
                <a:tc>
                  <a:txBody>
                    <a:bodyPr/>
                    <a:lstStyle/>
                    <a:p>
                      <a:pPr algn="r" fontAlgn="b"/>
                      <a:r>
                        <a:rPr lang="en-US" sz="600" u="none" strike="noStrike">
                          <a:effectLst/>
                        </a:rPr>
                        <a:t>165</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Western Union Speedpay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Western Union </a:t>
                      </a:r>
                      <a:r>
                        <a:rPr lang="en-US" sz="600" u="none" strike="noStrike" dirty="0" err="1">
                          <a:effectLst/>
                        </a:rPr>
                        <a:t>SpeedPay</a:t>
                      </a:r>
                      <a:r>
                        <a:rPr lang="en-US" sz="600" u="none" strike="noStrike" dirty="0">
                          <a:effectLst/>
                        </a:rPr>
                        <a:t> - IVR, Web, Mobile (Positive Payment Information)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Western Union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701606735"/>
                  </a:ext>
                </a:extLst>
              </a:tr>
              <a:tr h="29787">
                <a:tc>
                  <a:txBody>
                    <a:bodyPr/>
                    <a:lstStyle/>
                    <a:p>
                      <a:pPr algn="r" fontAlgn="b"/>
                      <a:r>
                        <a:rPr lang="en-US" sz="600" u="none" strike="noStrike">
                          <a:effectLst/>
                        </a:rPr>
                        <a:t>164</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ACH Reversals (NSF)</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126002199"/>
                  </a:ext>
                </a:extLst>
              </a:tr>
              <a:tr h="41039">
                <a:tc>
                  <a:txBody>
                    <a:bodyPr/>
                    <a:lstStyle/>
                    <a:p>
                      <a:pPr algn="r" fontAlgn="b"/>
                      <a:r>
                        <a:rPr lang="en-US" sz="600" u="none" strike="noStrike">
                          <a:effectLst/>
                        </a:rPr>
                        <a:t>163</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ACH (Includes MyAccount and Direct Pay)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2252000120"/>
                  </a:ext>
                </a:extLst>
              </a:tr>
              <a:tr h="30853">
                <a:tc>
                  <a:txBody>
                    <a:bodyPr/>
                    <a:lstStyle/>
                    <a:p>
                      <a:pPr algn="r" fontAlgn="b"/>
                      <a:r>
                        <a:rPr lang="en-US" sz="600" u="none" strike="noStrike">
                          <a:effectLst/>
                        </a:rPr>
                        <a:t>162</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 eLockbox</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Electronic Payments Management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JPMorgan Chase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262704925"/>
                  </a:ext>
                </a:extLst>
              </a:tr>
              <a:tr h="61415">
                <a:tc>
                  <a:txBody>
                    <a:bodyPr/>
                    <a:lstStyle/>
                    <a:p>
                      <a:pPr algn="r" fontAlgn="b"/>
                      <a:r>
                        <a:rPr lang="en-US" sz="600" u="none" strike="noStrike">
                          <a:effectLst/>
                        </a:rPr>
                        <a:t>61</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Collections Data Warehouse for CRIS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Application with Data to Support Credit &amp; Collections Analysis &amp; Queries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240537229"/>
                  </a:ext>
                </a:extLst>
              </a:tr>
              <a:tr h="71604">
                <a:tc>
                  <a:txBody>
                    <a:bodyPr/>
                    <a:lstStyle/>
                    <a:p>
                      <a:pPr algn="r" fontAlgn="b"/>
                      <a:r>
                        <a:rPr lang="en-US" sz="600" u="none" strike="noStrike">
                          <a:effectLst/>
                        </a:rPr>
                        <a:t>161</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TransCentra</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Lockbox for Mail-In Payments (Positive Payment Information) (Outbound)</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TransCentra</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55985117"/>
                  </a:ext>
                </a:extLst>
              </a:tr>
              <a:tr h="30853">
                <a:tc>
                  <a:txBody>
                    <a:bodyPr/>
                    <a:lstStyle/>
                    <a:p>
                      <a:pPr algn="r" fontAlgn="b"/>
                      <a:r>
                        <a:rPr lang="en-US" sz="600" u="none" strike="noStrike">
                          <a:effectLst/>
                        </a:rPr>
                        <a:t>63</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Escheatment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Different by State - In-House Process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Annually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States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2677637501"/>
                  </a:ext>
                </a:extLst>
              </a:tr>
              <a:tr h="61415">
                <a:tc>
                  <a:txBody>
                    <a:bodyPr/>
                    <a:lstStyle/>
                    <a:p>
                      <a:pPr algn="r" fontAlgn="b"/>
                      <a:r>
                        <a:rPr lang="en-US" sz="600" u="none" strike="noStrike">
                          <a:effectLst/>
                        </a:rPr>
                        <a:t>64</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Credit &amp; Collections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Replevin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Seize Assets (Meter) and Support of Access to Meter Processes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Replaced as Part of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Schnieder Electric</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702084308"/>
                  </a:ext>
                </a:extLst>
              </a:tr>
              <a:tr h="41039">
                <a:tc>
                  <a:txBody>
                    <a:bodyPr/>
                    <a:lstStyle/>
                    <a:p>
                      <a:pPr algn="r" fontAlgn="b"/>
                      <a:r>
                        <a:rPr lang="en-US" sz="600" u="none" strike="noStrike">
                          <a:effectLst/>
                        </a:rPr>
                        <a:t>160</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TransCentra</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Lockbox for Mail-In Payments (Inbound)</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TransCentra</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2975901704"/>
                  </a:ext>
                </a:extLst>
              </a:tr>
              <a:tr h="30853">
                <a:tc>
                  <a:txBody>
                    <a:bodyPr/>
                    <a:lstStyle/>
                    <a:p>
                      <a:pPr algn="r" fontAlgn="b"/>
                      <a:r>
                        <a:rPr lang="en-US" sz="600" u="none" strike="noStrike">
                          <a:effectLst/>
                        </a:rPr>
                        <a:t>159</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One Step District Office 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Cashiering Solution (Downstate)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994067489"/>
                  </a:ext>
                </a:extLst>
              </a:tr>
              <a:tr h="336479">
                <a:tc>
                  <a:txBody>
                    <a:bodyPr/>
                    <a:lstStyle/>
                    <a:p>
                      <a:pPr algn="r" fontAlgn="b"/>
                      <a:r>
                        <a:rPr lang="en-US" sz="600" u="none" strike="noStrike">
                          <a:effectLst/>
                        </a:rPr>
                        <a:t>67</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CRM</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t>
                      </a:r>
                      <a:r>
                        <a:rPr lang="en-US" sz="600" u="none" strike="noStrike" dirty="0" err="1">
                          <a:effectLst/>
                        </a:rPr>
                        <a:t>GridForce</a:t>
                      </a:r>
                      <a:r>
                        <a:rPr lang="en-US" sz="600" u="none" strike="noStrike" dirty="0">
                          <a:effectLst/>
                        </a:rPr>
                        <a:t>" &amp; DG SFDC</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SFDC Functionality Separate from Gas Business Enablement SFDC Implementation to Support the Following Functions/Processes:</a:t>
                      </a:r>
                      <a:br>
                        <a:rPr lang="en-US" sz="600" u="none" strike="noStrike">
                          <a:effectLst/>
                        </a:rPr>
                      </a:br>
                      <a:r>
                        <a:rPr lang="en-US" sz="600" u="none" strike="noStrike">
                          <a:effectLst/>
                        </a:rPr>
                        <a:t>1.  Gas Marketing</a:t>
                      </a:r>
                      <a:br>
                        <a:rPr lang="en-US" sz="600" u="none" strike="noStrike">
                          <a:effectLst/>
                        </a:rPr>
                      </a:br>
                      <a:r>
                        <a:rPr lang="en-US" sz="600" u="none" strike="noStrike">
                          <a:effectLst/>
                        </a:rPr>
                        <a:t>2.  Tracking Energy Efficiency</a:t>
                      </a:r>
                      <a:br>
                        <a:rPr lang="en-US" sz="600" u="none" strike="noStrike">
                          <a:effectLst/>
                        </a:rPr>
                      </a:br>
                      <a:r>
                        <a:rPr lang="en-US" sz="600" u="none" strike="noStrike">
                          <a:effectLst/>
                        </a:rPr>
                        <a:t>3.  Distributed Generation  Connections</a:t>
                      </a:r>
                      <a:br>
                        <a:rPr lang="en-US" sz="600" u="none" strike="noStrike">
                          <a:effectLst/>
                        </a:rPr>
                      </a:br>
                      <a:r>
                        <a:rPr lang="en-US" sz="600" u="none" strike="noStrike">
                          <a:effectLst/>
                        </a:rPr>
                        <a:t>4.  New Electric Connections (Workflow, Construction, etc.)</a:t>
                      </a:r>
                      <a:br>
                        <a:rPr lang="en-US" sz="600" u="none" strike="noStrike">
                          <a:effectLst/>
                        </a:rPr>
                      </a:br>
                      <a:r>
                        <a:rPr lang="en-US" sz="600" u="none" strike="noStrike">
                          <a:effectLst/>
                        </a:rPr>
                        <a:t>5.  New Gas Connections (Workflow, Construction, etc.)</a:t>
                      </a:r>
                      <a:br>
                        <a:rPr lang="en-US" sz="600" u="none" strike="noStrike">
                          <a:effectLst/>
                        </a:rPr>
                      </a:br>
                      <a:r>
                        <a:rPr lang="en-US" sz="600" u="none" strike="noStrike">
                          <a:effectLst/>
                        </a:rPr>
                        <a:t>6.  C&amp;I customer management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(Salesforce)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523528242"/>
                  </a:ext>
                </a:extLst>
              </a:tr>
              <a:tr h="102165">
                <a:tc>
                  <a:txBody>
                    <a:bodyPr/>
                    <a:lstStyle/>
                    <a:p>
                      <a:pPr algn="r" fontAlgn="b"/>
                      <a:r>
                        <a:rPr lang="en-US" sz="600" u="none" strike="noStrike">
                          <a:effectLst/>
                        </a:rPr>
                        <a:t>68</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CRM</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SFDC CRM</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GBE introduction of new CRM for Contact Center Handling Full Customer Interaction Including 360º View of Customer</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Will be in Production Prior to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(Salesforce)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746334170"/>
                  </a:ext>
                </a:extLst>
              </a:tr>
              <a:tr h="51228">
                <a:tc>
                  <a:txBody>
                    <a:bodyPr/>
                    <a:lstStyle/>
                    <a:p>
                      <a:pPr algn="r" fontAlgn="b"/>
                      <a:r>
                        <a:rPr lang="en-US" sz="600" u="none" strike="noStrike">
                          <a:effectLst/>
                        </a:rPr>
                        <a:t>158</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Collection Agency Inbound 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Inbound Payments From Collection Agencies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524584126"/>
                  </a:ext>
                </a:extLst>
              </a:tr>
              <a:tr h="234604">
                <a:tc>
                  <a:txBody>
                    <a:bodyPr/>
                    <a:lstStyle/>
                    <a:p>
                      <a:pPr algn="r" fontAlgn="b"/>
                      <a:r>
                        <a:rPr lang="en-US" sz="600" u="none" strike="noStrike">
                          <a:effectLst/>
                        </a:rPr>
                        <a:t>141</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Meter Inventory Management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Maximo EAM</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Meter and Equipment inventory Tracking (Replacing MITS Over Time) (Note: CIS project *may* have responsibility to replace MITS for meter classes not converted over already to Maximo) (Data Shared includes both Basic Meter Asset Information and Test Information)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229033517"/>
                  </a:ext>
                </a:extLst>
              </a:tr>
              <a:tr h="132727">
                <a:tc>
                  <a:txBody>
                    <a:bodyPr/>
                    <a:lstStyle/>
                    <a:p>
                      <a:pPr algn="r" fontAlgn="b"/>
                      <a:r>
                        <a:rPr lang="en-US" sz="600" u="none" strike="noStrike">
                          <a:effectLst/>
                        </a:rPr>
                        <a:t>139</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Meter Inventory Management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Meter Inventory Tracking System (MITS)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Meter Inventory Tracking (Also Supports "Pick for Test" Process) (Data Shared includes both Basic Meter Asset Information and Test Information)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861005421"/>
                  </a:ext>
                </a:extLst>
              </a:tr>
              <a:tr h="41039">
                <a:tc>
                  <a:txBody>
                    <a:bodyPr/>
                    <a:lstStyle/>
                    <a:p>
                      <a:pPr algn="r" fontAlgn="b"/>
                      <a:r>
                        <a:rPr lang="en-US" sz="600" u="none" strike="noStrike">
                          <a:effectLst/>
                        </a:rPr>
                        <a:t>72</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Customer Choice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ESG EDI Translator</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Legacy Keyspan EDI transaction management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ESG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424804677"/>
                  </a:ext>
                </a:extLst>
              </a:tr>
              <a:tr h="30853">
                <a:tc>
                  <a:txBody>
                    <a:bodyPr/>
                    <a:lstStyle/>
                    <a:p>
                      <a:pPr algn="r" fontAlgn="b"/>
                      <a:r>
                        <a:rPr lang="en-US" sz="600" u="none" strike="noStrike">
                          <a:effectLst/>
                        </a:rPr>
                        <a:t>130</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Financial / Accounting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SAP - General Ledger</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General Ledger Interface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Monthly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335309409"/>
                  </a:ext>
                </a:extLst>
              </a:tr>
              <a:tr h="173478">
                <a:tc>
                  <a:txBody>
                    <a:bodyPr/>
                    <a:lstStyle/>
                    <a:p>
                      <a:pPr algn="r" fontAlgn="b"/>
                      <a:r>
                        <a:rPr lang="en-US" sz="600" u="none" strike="noStrike">
                          <a:effectLst/>
                        </a:rPr>
                        <a:t>129</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Financial / Accounting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SAP - Outbound Payments</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Supporting Payments for Credits Generated in CIS Made to Customers and Third Parties for Generation (RI Renewable Energy Growth Program, MA Smart Energy Solutions) (Specific Accounts Payable Interface)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Daily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Internal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515128986"/>
                  </a:ext>
                </a:extLst>
              </a:tr>
              <a:tr h="30853">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Customer Communication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AIMS - CSR Interaction Recording (Voice, Screen, Data)</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Phone Recording - eLoyalty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eLoyalty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340720186"/>
                  </a:ext>
                </a:extLst>
              </a:tr>
              <a:tr h="41039">
                <a:tc>
                  <a:txBody>
                    <a:bodyPr/>
                    <a:lstStyle/>
                    <a:p>
                      <a:pPr algn="r" fontAlgn="b"/>
                      <a:r>
                        <a:rPr lang="en-US" sz="600" u="none" strike="noStrike">
                          <a:effectLst/>
                        </a:rPr>
                        <a:t>76</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Customer Communication</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eLoyalty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New IVR implemented as part of AIMS effort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eLoyalty</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External</a:t>
                      </a:r>
                      <a:endParaRPr lang="en-US" sz="600" b="0" i="0" u="none" strike="noStrike">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730321899"/>
                  </a:ext>
                </a:extLst>
              </a:tr>
              <a:tr h="30853">
                <a:tc>
                  <a:txBody>
                    <a:bodyPr/>
                    <a:lstStyle/>
                    <a:p>
                      <a:pPr algn="r" fontAlgn="b"/>
                      <a:r>
                        <a:rPr lang="en-US" sz="600" u="none" strike="noStrike" dirty="0">
                          <a:effectLst/>
                        </a:rPr>
                        <a:t>77</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AIMS - Outbound Dialing</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DAVOX replacement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Survives CIS Replacement Project</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a:effectLst/>
                        </a:rPr>
                        <a:t>Real-Time</a:t>
                      </a:r>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370136223"/>
                  </a:ext>
                </a:extLst>
              </a:tr>
            </a:tbl>
          </a:graphicData>
        </a:graphic>
      </p:graphicFrame>
    </p:spTree>
    <p:extLst>
      <p:ext uri="{BB962C8B-B14F-4D97-AF65-F5344CB8AC3E}">
        <p14:creationId xmlns:p14="http://schemas.microsoft.com/office/powerpoint/2010/main" val="342066161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837992-F4BD-4607-9217-404CE22483CF}"/>
              </a:ext>
            </a:extLst>
          </p:cNvPr>
          <p:cNvSpPr>
            <a:spLocks noGrp="1"/>
          </p:cNvSpPr>
          <p:nvPr>
            <p:ph type="title"/>
          </p:nvPr>
        </p:nvSpPr>
        <p:spPr/>
        <p:txBody>
          <a:bodyPr/>
          <a:lstStyle/>
          <a:p>
            <a:r>
              <a:rPr lang="en-US" dirty="0"/>
              <a:t>APPENDIX B:  Interfaces with No Modifications (</a:t>
            </a:r>
            <a:r>
              <a:rPr lang="en-US" dirty="0" err="1"/>
              <a:t>Cont</a:t>
            </a:r>
            <a:r>
              <a:rPr lang="en-US" dirty="0"/>
              <a:t>)</a:t>
            </a:r>
          </a:p>
        </p:txBody>
      </p:sp>
      <p:graphicFrame>
        <p:nvGraphicFramePr>
          <p:cNvPr id="4" name="Table 3">
            <a:extLst>
              <a:ext uri="{FF2B5EF4-FFF2-40B4-BE49-F238E27FC236}">
                <a16:creationId xmlns:a16="http://schemas.microsoft.com/office/drawing/2014/main" id="{D99C474A-68E5-4D29-B0C6-BB6C75F73319}"/>
              </a:ext>
            </a:extLst>
          </p:cNvPr>
          <p:cNvGraphicFramePr>
            <a:graphicFrameLocks noGrp="1"/>
          </p:cNvGraphicFramePr>
          <p:nvPr>
            <p:extLst>
              <p:ext uri="{D42A27DB-BD31-4B8C-83A1-F6EECF244321}">
                <p14:modId xmlns:p14="http://schemas.microsoft.com/office/powerpoint/2010/main" val="3000951214"/>
              </p:ext>
            </p:extLst>
          </p:nvPr>
        </p:nvGraphicFramePr>
        <p:xfrm>
          <a:off x="179294" y="1865967"/>
          <a:ext cx="11537574" cy="3025600"/>
        </p:xfrm>
        <a:graphic>
          <a:graphicData uri="http://schemas.openxmlformats.org/drawingml/2006/table">
            <a:tbl>
              <a:tblPr>
                <a:tableStyleId>{5C22544A-7EE6-4342-B048-85BDC9FD1C3A}</a:tableStyleId>
              </a:tblPr>
              <a:tblGrid>
                <a:gridCol w="210670">
                  <a:extLst>
                    <a:ext uri="{9D8B030D-6E8A-4147-A177-3AD203B41FA5}">
                      <a16:colId xmlns:a16="http://schemas.microsoft.com/office/drawing/2014/main" val="396426010"/>
                    </a:ext>
                  </a:extLst>
                </a:gridCol>
                <a:gridCol w="726141">
                  <a:extLst>
                    <a:ext uri="{9D8B030D-6E8A-4147-A177-3AD203B41FA5}">
                      <a16:colId xmlns:a16="http://schemas.microsoft.com/office/drawing/2014/main" val="3706206503"/>
                    </a:ext>
                  </a:extLst>
                </a:gridCol>
                <a:gridCol w="1842247">
                  <a:extLst>
                    <a:ext uri="{9D8B030D-6E8A-4147-A177-3AD203B41FA5}">
                      <a16:colId xmlns:a16="http://schemas.microsoft.com/office/drawing/2014/main" val="1895704562"/>
                    </a:ext>
                  </a:extLst>
                </a:gridCol>
                <a:gridCol w="4580964">
                  <a:extLst>
                    <a:ext uri="{9D8B030D-6E8A-4147-A177-3AD203B41FA5}">
                      <a16:colId xmlns:a16="http://schemas.microsoft.com/office/drawing/2014/main" val="1158433975"/>
                    </a:ext>
                  </a:extLst>
                </a:gridCol>
                <a:gridCol w="2250142">
                  <a:extLst>
                    <a:ext uri="{9D8B030D-6E8A-4147-A177-3AD203B41FA5}">
                      <a16:colId xmlns:a16="http://schemas.microsoft.com/office/drawing/2014/main" val="2938333682"/>
                    </a:ext>
                  </a:extLst>
                </a:gridCol>
                <a:gridCol w="739588">
                  <a:extLst>
                    <a:ext uri="{9D8B030D-6E8A-4147-A177-3AD203B41FA5}">
                      <a16:colId xmlns:a16="http://schemas.microsoft.com/office/drawing/2014/main" val="1771081479"/>
                    </a:ext>
                  </a:extLst>
                </a:gridCol>
                <a:gridCol w="645459">
                  <a:extLst>
                    <a:ext uri="{9D8B030D-6E8A-4147-A177-3AD203B41FA5}">
                      <a16:colId xmlns:a16="http://schemas.microsoft.com/office/drawing/2014/main" val="989895476"/>
                    </a:ext>
                  </a:extLst>
                </a:gridCol>
                <a:gridCol w="542363">
                  <a:extLst>
                    <a:ext uri="{9D8B030D-6E8A-4147-A177-3AD203B41FA5}">
                      <a16:colId xmlns:a16="http://schemas.microsoft.com/office/drawing/2014/main" val="4086683262"/>
                    </a:ext>
                  </a:extLst>
                </a:gridCol>
              </a:tblGrid>
              <a:tr h="30853">
                <a:tc>
                  <a:txBody>
                    <a:bodyPr/>
                    <a:lstStyle/>
                    <a:p>
                      <a:pPr algn="ctr" fontAlgn="b"/>
                      <a:r>
                        <a:rPr lang="en-US" sz="600" b="1" u="none" strike="noStrike" dirty="0">
                          <a:effectLst/>
                        </a:rPr>
                        <a:t>Ref #</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Category</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Interface Name/Application</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Description</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Replaced by CIS Project?</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Frequency</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External Party Name</a:t>
                      </a:r>
                      <a:endParaRPr lang="en-US" sz="600" b="1" i="0" u="none" strike="noStrike" dirty="0">
                        <a:solidFill>
                          <a:srgbClr val="FFFFFF"/>
                        </a:solidFill>
                        <a:effectLst/>
                        <a:latin typeface="Calibri" panose="020F0502020204030204" pitchFamily="34" charset="0"/>
                      </a:endParaRPr>
                    </a:p>
                  </a:txBody>
                  <a:tcPr marL="333" marR="333" marT="333" marB="0" anchor="b"/>
                </a:tc>
                <a:tc>
                  <a:txBody>
                    <a:bodyPr/>
                    <a:lstStyle/>
                    <a:p>
                      <a:pPr algn="ctr" fontAlgn="b"/>
                      <a:r>
                        <a:rPr lang="en-US" sz="600" b="1" u="none" strike="noStrike" dirty="0">
                          <a:effectLst/>
                        </a:rPr>
                        <a:t>Internal or External </a:t>
                      </a:r>
                      <a:endParaRPr lang="en-US" sz="600" b="1" i="0" u="none" strike="noStrike" dirty="0">
                        <a:solidFill>
                          <a:srgbClr val="FFFFFF"/>
                        </a:solidFill>
                        <a:effectLst/>
                        <a:latin typeface="Calibri" panose="020F0502020204030204" pitchFamily="34" charset="0"/>
                      </a:endParaRPr>
                    </a:p>
                  </a:txBody>
                  <a:tcPr marL="333" marR="333" marT="333" marB="0" anchor="b"/>
                </a:tc>
                <a:extLst>
                  <a:ext uri="{0D108BD9-81ED-4DB2-BD59-A6C34878D82A}">
                    <a16:rowId xmlns:a16="http://schemas.microsoft.com/office/drawing/2014/main" val="2192482816"/>
                  </a:ext>
                </a:extLst>
              </a:tr>
              <a:tr h="30853">
                <a:tc>
                  <a:txBody>
                    <a:bodyPr/>
                    <a:lstStyle/>
                    <a:p>
                      <a:pPr algn="r" fontAlgn="b"/>
                      <a:r>
                        <a:rPr lang="en-US" sz="600" u="none" strike="noStrike" dirty="0">
                          <a:effectLst/>
                        </a:rPr>
                        <a:t>77</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AIMS - Outbound Dialing</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DAVOX replacement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702858393"/>
                  </a:ext>
                </a:extLst>
              </a:tr>
              <a:tr h="71604">
                <a:tc>
                  <a:txBody>
                    <a:bodyPr/>
                    <a:lstStyle/>
                    <a:p>
                      <a:pPr algn="r" fontAlgn="b"/>
                      <a:r>
                        <a:rPr lang="en-US" sz="600" u="none" strike="noStrike" dirty="0">
                          <a:effectLst/>
                        </a:rPr>
                        <a:t>78</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Global Connect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Outbound Dialing (including appointment reminders)</a:t>
                      </a:r>
                      <a:br>
                        <a:rPr lang="en-US" sz="600" u="none" strike="noStrike" dirty="0">
                          <a:effectLst/>
                        </a:rPr>
                      </a:br>
                      <a:r>
                        <a:rPr lang="en-US" sz="600" u="none" strike="noStrike" dirty="0">
                          <a:effectLst/>
                        </a:rPr>
                        <a:t>and Others (ad hoc)</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Global Connect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2765451590"/>
                  </a:ext>
                </a:extLst>
              </a:tr>
              <a:tr h="41039">
                <a:tc>
                  <a:txBody>
                    <a:bodyPr/>
                    <a:lstStyle/>
                    <a:p>
                      <a:pPr algn="r" fontAlgn="b"/>
                      <a:r>
                        <a:rPr lang="en-US" sz="600" u="none" strike="noStrike" dirty="0">
                          <a:effectLst/>
                        </a:rPr>
                        <a:t>79</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IQOR - meter replacement appointment set up</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IQOR - meter replacement appointment set up</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IQOR</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336452624"/>
                  </a:ext>
                </a:extLst>
              </a:tr>
              <a:tr h="30853">
                <a:tc>
                  <a:txBody>
                    <a:bodyPr/>
                    <a:lstStyle/>
                    <a:p>
                      <a:pPr algn="r" fontAlgn="b"/>
                      <a:r>
                        <a:rPr lang="en-US" sz="600" u="none" strike="noStrike" dirty="0">
                          <a:effectLst/>
                        </a:rPr>
                        <a:t>80</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Verizon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Call Center Telephony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Verizon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142082699"/>
                  </a:ext>
                </a:extLst>
              </a:tr>
              <a:tr h="30853">
                <a:tc>
                  <a:txBody>
                    <a:bodyPr/>
                    <a:lstStyle/>
                    <a:p>
                      <a:pPr algn="r" fontAlgn="b"/>
                      <a:r>
                        <a:rPr lang="en-US" sz="600" u="none" strike="noStrike" dirty="0">
                          <a:effectLst/>
                        </a:rPr>
                        <a:t>81</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AIMS Verizon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IVR</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Will be Replaced Prior to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Avaya</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510604849"/>
                  </a:ext>
                </a:extLst>
              </a:tr>
              <a:tr h="81789">
                <a:tc>
                  <a:txBody>
                    <a:bodyPr/>
                    <a:lstStyle/>
                    <a:p>
                      <a:pPr algn="r" fontAlgn="b"/>
                      <a:r>
                        <a:rPr lang="en-US" sz="600" u="none" strike="noStrike" dirty="0">
                          <a:effectLst/>
                        </a:rPr>
                        <a:t>82</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Web Rates</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Automated Feed to Display Information on the Web, Including </a:t>
                      </a:r>
                      <a:r>
                        <a:rPr lang="en-US" sz="600" u="none" strike="noStrike" dirty="0" err="1">
                          <a:effectLst/>
                        </a:rPr>
                        <a:t>Therm</a:t>
                      </a:r>
                      <a:r>
                        <a:rPr lang="en-US" sz="600" u="none" strike="noStrike" dirty="0">
                          <a:effectLst/>
                        </a:rPr>
                        <a:t> Factors, Pricing, etc.</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171308696"/>
                  </a:ext>
                </a:extLst>
              </a:tr>
              <a:tr h="153103">
                <a:tc>
                  <a:txBody>
                    <a:bodyPr/>
                    <a:lstStyle/>
                    <a:p>
                      <a:pPr algn="r" fontAlgn="b"/>
                      <a:r>
                        <a:rPr lang="en-US" sz="600" u="none" strike="noStrike" dirty="0">
                          <a:effectLst/>
                        </a:rPr>
                        <a:t>123</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MAXIMO</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Legacy Keyspan Long-Cycle Work Management Tool (Expected that Most Functions will be Migrated to Maximo Work Management (SaaS) (#120) but Some Need for Integration May Remain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012271776"/>
                  </a:ext>
                </a:extLst>
              </a:tr>
              <a:tr h="91978">
                <a:tc>
                  <a:txBody>
                    <a:bodyPr/>
                    <a:lstStyle/>
                    <a:p>
                      <a:pPr algn="r" fontAlgn="b"/>
                      <a:r>
                        <a:rPr lang="en-US" sz="600" u="none" strike="noStrike" dirty="0">
                          <a:effectLst/>
                        </a:rPr>
                        <a:t>120</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Maximo work management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Long Cycle Work Management (SaaS) for Gas Including Support for Processes such as Leak Management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Will be in Production Prior to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76609164"/>
                  </a:ext>
                </a:extLst>
              </a:tr>
              <a:tr h="91978">
                <a:tc>
                  <a:txBody>
                    <a:bodyPr/>
                    <a:lstStyle/>
                    <a:p>
                      <a:pPr algn="r" fontAlgn="b"/>
                      <a:r>
                        <a:rPr lang="en-US" sz="600" u="none" strike="noStrike" dirty="0">
                          <a:effectLst/>
                        </a:rPr>
                        <a:t>116</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FWEC</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Repository for Field Service Exceptions for CRIS Premises / Accounts / Customers (from both Maximo and MDSI)</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Will be Made Redundant by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3025263174"/>
                  </a:ext>
                </a:extLst>
              </a:tr>
              <a:tr h="30853">
                <a:tc>
                  <a:txBody>
                    <a:bodyPr/>
                    <a:lstStyle/>
                    <a:p>
                      <a:pPr algn="r" fontAlgn="b"/>
                      <a:r>
                        <a:rPr lang="en-US" sz="600" u="none" strike="noStrike" dirty="0">
                          <a:effectLst/>
                        </a:rPr>
                        <a:t>115</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LI-HEAP Agencies (RI)</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Payment Data</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LI-HEAP Agencies (RI)</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147125316"/>
                  </a:ext>
                </a:extLst>
              </a:tr>
              <a:tr h="102165">
                <a:tc>
                  <a:txBody>
                    <a:bodyPr/>
                    <a:lstStyle/>
                    <a:p>
                      <a:pPr algn="r" fontAlgn="b"/>
                      <a:r>
                        <a:rPr lang="en-US" sz="600" u="none" strike="noStrike" dirty="0">
                          <a:effectLst/>
                        </a:rPr>
                        <a:t>114</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LI-HEAP Agencies (RI)</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Energy Affordability File Matching (Outbound - Billing and Customer Information; Inbound - Account Update)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LI-HEAP Agencies (RI)</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4217890901"/>
                  </a:ext>
                </a:extLst>
              </a:tr>
              <a:tr h="61415">
                <a:tc>
                  <a:txBody>
                    <a:bodyPr/>
                    <a:lstStyle/>
                    <a:p>
                      <a:pPr algn="r" fontAlgn="b"/>
                      <a:r>
                        <a:rPr lang="en-US" sz="600" u="none" strike="noStrike" dirty="0">
                          <a:effectLst/>
                        </a:rPr>
                        <a:t>103</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Validation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 Time Address Validation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Via Experian QAS and Performed at Mailing Address Update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Experian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368826424"/>
                  </a:ext>
                </a:extLst>
              </a:tr>
              <a:tr h="71604">
                <a:tc>
                  <a:txBody>
                    <a:bodyPr/>
                    <a:lstStyle/>
                    <a:p>
                      <a:pPr algn="r" fontAlgn="b"/>
                      <a:r>
                        <a:rPr lang="en-US" sz="600" u="none" strike="noStrike" dirty="0">
                          <a:effectLst/>
                        </a:rPr>
                        <a:t>90</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err="1">
                          <a:effectLst/>
                        </a:rPr>
                        <a:t>oPower</a:t>
                      </a:r>
                      <a:endParaRPr lang="en-US" sz="600" b="0" i="0" u="none" strike="noStrike" dirty="0" err="1">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Neighborhood Energy Efficiency Comparisons to Support Letters and On-Line Portal</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err="1">
                          <a:effectLst/>
                        </a:rPr>
                        <a:t>oPower</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719524625"/>
                  </a:ext>
                </a:extLst>
              </a:tr>
              <a:tr h="71604">
                <a:tc>
                  <a:txBody>
                    <a:bodyPr/>
                    <a:lstStyle/>
                    <a:p>
                      <a:pPr algn="r" fontAlgn="b"/>
                      <a:r>
                        <a:rPr lang="en-US" sz="600" u="none" strike="noStrike" dirty="0">
                          <a:effectLst/>
                        </a:rPr>
                        <a:t>102</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Validation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Experian - Positive ID and FACTA Identity Check</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Identity Verification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Experian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963273004"/>
                  </a:ext>
                </a:extLst>
              </a:tr>
              <a:tr h="71604">
                <a:tc>
                  <a:txBody>
                    <a:bodyPr/>
                    <a:lstStyle/>
                    <a:p>
                      <a:pPr algn="r" fontAlgn="b"/>
                      <a:r>
                        <a:rPr lang="en-US" sz="600" u="none" strike="noStrike" dirty="0">
                          <a:effectLst/>
                        </a:rPr>
                        <a:t>92</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Energy Savvy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Weekly Customer &amp; Daily Usage to Support EE and Energy Affordability Programs</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Weekly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Energy Savvy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991310970"/>
                  </a:ext>
                </a:extLst>
              </a:tr>
              <a:tr h="71604">
                <a:tc>
                  <a:txBody>
                    <a:bodyPr/>
                    <a:lstStyle/>
                    <a:p>
                      <a:pPr algn="r" fontAlgn="b"/>
                      <a:r>
                        <a:rPr lang="en-US" sz="600" u="none" strike="noStrike" dirty="0">
                          <a:effectLst/>
                        </a:rPr>
                        <a:t>93</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RISE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Weekly Customer &amp; Daily Usage to Support EE Programs</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Weekly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RISE</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417" marR="417" marT="417" marB="0" anchor="b"/>
                </a:tc>
                <a:extLst>
                  <a:ext uri="{0D108BD9-81ED-4DB2-BD59-A6C34878D82A}">
                    <a16:rowId xmlns:a16="http://schemas.microsoft.com/office/drawing/2014/main" val="1716429302"/>
                  </a:ext>
                </a:extLst>
              </a:tr>
              <a:tr h="71604">
                <a:tc>
                  <a:txBody>
                    <a:bodyPr/>
                    <a:lstStyle/>
                    <a:p>
                      <a:pPr algn="r" fontAlgn="b"/>
                      <a:r>
                        <a:rPr lang="en-US" sz="600" u="none" strike="noStrike" dirty="0">
                          <a:effectLst/>
                        </a:rPr>
                        <a:t>94</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Communication</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Arca</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Customer &amp; Daily Usage to Support EE Programs via Batch FTP</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Survives CIS Replacement Project</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Arca</a:t>
                      </a:r>
                      <a:endParaRPr lang="en-US" sz="600" b="0" i="0" u="none" strike="noStrike" dirty="0">
                        <a:solidFill>
                          <a:srgbClr val="000000"/>
                        </a:solidFill>
                        <a:effectLst/>
                        <a:latin typeface="Calibri" panose="020F0502020204030204" pitchFamily="34" charset="0"/>
                      </a:endParaRPr>
                    </a:p>
                  </a:txBody>
                  <a:tcPr marL="417" marR="417" marT="417" marB="0" anchor="b"/>
                </a:tc>
                <a:tc>
                  <a:txBody>
                    <a:bodyPr/>
                    <a:lstStyle/>
                    <a:p>
                      <a:pPr algn="l" fontAlgn="b"/>
                      <a:r>
                        <a:rPr lang="en-US" sz="600" u="none" strike="noStrike" dirty="0">
                          <a:effectLst/>
                        </a:rPr>
                        <a:t>External</a:t>
                      </a:r>
                    </a:p>
                    <a:p>
                      <a:pPr lvl="0" algn="l">
                        <a:buNone/>
                      </a:pPr>
                      <a:endParaRPr lang="en-US" sz="600" u="none" strike="noStrike" dirty="0">
                        <a:effectLst/>
                      </a:endParaRPr>
                    </a:p>
                  </a:txBody>
                  <a:tcPr marL="417" marR="417" marT="417" marB="0" anchor="b"/>
                </a:tc>
                <a:extLst>
                  <a:ext uri="{0D108BD9-81ED-4DB2-BD59-A6C34878D82A}">
                    <a16:rowId xmlns:a16="http://schemas.microsoft.com/office/drawing/2014/main" val="3545561649"/>
                  </a:ext>
                </a:extLst>
              </a:tr>
              <a:tr h="71603">
                <a:tc>
                  <a:txBody>
                    <a:bodyPr/>
                    <a:lstStyle/>
                    <a:p>
                      <a:pPr lvl="0" algn="r">
                        <a:buNone/>
                      </a:pPr>
                      <a:endParaRPr lang="en-US" sz="600" u="none" strike="noStrike" dirty="0">
                        <a:effectLst/>
                      </a:endParaRPr>
                    </a:p>
                  </a:txBody>
                  <a:tcPr marL="416" marR="416" marT="416" marB="0"/>
                </a:tc>
                <a:tc>
                  <a:txBody>
                    <a:bodyPr/>
                    <a:lstStyle/>
                    <a:p>
                      <a:pPr lvl="0" algn="l">
                        <a:buNone/>
                      </a:pPr>
                      <a:r>
                        <a:rPr lang="en-US" sz="600" u="none" strike="noStrike" dirty="0">
                          <a:effectLst/>
                        </a:rPr>
                        <a:t>Customer </a:t>
                      </a:r>
                    </a:p>
                  </a:txBody>
                  <a:tcPr marL="416" marR="416" marT="416" marB="0"/>
                </a:tc>
                <a:tc>
                  <a:txBody>
                    <a:bodyPr/>
                    <a:lstStyle/>
                    <a:p>
                      <a:pPr lvl="0" algn="l">
                        <a:buNone/>
                      </a:pPr>
                      <a:r>
                        <a:rPr lang="en-US" sz="600" u="none" strike="noStrike" dirty="0">
                          <a:effectLst/>
                        </a:rPr>
                        <a:t>UWP</a:t>
                      </a:r>
                    </a:p>
                  </a:txBody>
                  <a:tcPr marL="416" marR="416" marT="416" marB="0"/>
                </a:tc>
                <a:tc>
                  <a:txBody>
                    <a:bodyPr/>
                    <a:lstStyle/>
                    <a:p>
                      <a:pPr lvl="0" algn="l">
                        <a:buNone/>
                      </a:pPr>
                      <a:r>
                        <a:rPr lang="en-US" sz="600" u="none" strike="noStrike" dirty="0">
                          <a:effectLst/>
                        </a:rPr>
                        <a:t>UWP interface</a:t>
                      </a:r>
                    </a:p>
                  </a:txBody>
                  <a:tcPr marL="416" marR="416" marT="416" marB="0"/>
                </a:tc>
                <a:tc>
                  <a:txBody>
                    <a:bodyPr/>
                    <a:lstStyle/>
                    <a:p>
                      <a:pPr lvl="0" algn="l">
                        <a:buNone/>
                      </a:pPr>
                      <a:endParaRPr lang="en-US" sz="600" u="none" strike="noStrike" dirty="0">
                        <a:effectLst/>
                      </a:endParaRPr>
                    </a:p>
                  </a:txBody>
                  <a:tcPr marL="416" marR="416" marT="416" marB="0"/>
                </a:tc>
                <a:tc>
                  <a:txBody>
                    <a:bodyPr/>
                    <a:lstStyle/>
                    <a:p>
                      <a:pPr lvl="0" algn="l">
                        <a:buNone/>
                      </a:pPr>
                      <a:r>
                        <a:rPr lang="en-US" sz="600" u="none" strike="noStrike" dirty="0">
                          <a:effectLst/>
                        </a:rPr>
                        <a:t>Real Time</a:t>
                      </a:r>
                    </a:p>
                  </a:txBody>
                  <a:tcPr marL="416" marR="416" marT="416" marB="0"/>
                </a:tc>
                <a:tc>
                  <a:txBody>
                    <a:bodyPr/>
                    <a:lstStyle/>
                    <a:p>
                      <a:pPr lvl="0" algn="l">
                        <a:buNone/>
                      </a:pPr>
                      <a:endParaRPr lang="en-US" sz="600" u="none" strike="noStrike" dirty="0">
                        <a:effectLst/>
                      </a:endParaRPr>
                    </a:p>
                  </a:txBody>
                  <a:tcPr marL="416" marR="416" marT="416" marB="0"/>
                </a:tc>
                <a:tc>
                  <a:txBody>
                    <a:bodyPr/>
                    <a:lstStyle/>
                    <a:p>
                      <a:pPr lvl="0" algn="l">
                        <a:buNone/>
                      </a:pPr>
                      <a:r>
                        <a:rPr lang="en-US" sz="600" u="none" strike="noStrike" dirty="0">
                          <a:effectLst/>
                        </a:rPr>
                        <a:t>Internal</a:t>
                      </a:r>
                    </a:p>
                  </a:txBody>
                  <a:tcPr marL="416" marR="416" marT="416" marB="0"/>
                </a:tc>
                <a:extLst>
                  <a:ext uri="{0D108BD9-81ED-4DB2-BD59-A6C34878D82A}">
                    <a16:rowId xmlns:a16="http://schemas.microsoft.com/office/drawing/2014/main" val="2791952113"/>
                  </a:ext>
                </a:extLst>
              </a:tr>
            </a:tbl>
          </a:graphicData>
        </a:graphic>
      </p:graphicFrame>
    </p:spTree>
    <p:extLst>
      <p:ext uri="{BB962C8B-B14F-4D97-AF65-F5344CB8AC3E}">
        <p14:creationId xmlns:p14="http://schemas.microsoft.com/office/powerpoint/2010/main" val="5050064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D6ECE1-45AA-43F6-AC63-3C96B4380E98}"/>
              </a:ext>
            </a:extLst>
          </p:cNvPr>
          <p:cNvSpPr>
            <a:spLocks noGrp="1"/>
          </p:cNvSpPr>
          <p:nvPr>
            <p:ph type="title"/>
          </p:nvPr>
        </p:nvSpPr>
        <p:spPr>
          <a:xfrm>
            <a:off x="313263" y="245099"/>
            <a:ext cx="9500101" cy="567702"/>
          </a:xfrm>
        </p:spPr>
        <p:txBody>
          <a:bodyPr/>
          <a:lstStyle/>
          <a:p>
            <a:r>
              <a:rPr lang="en-US" dirty="0"/>
              <a:t>APPENDIX C:  Interfaces with Modifications</a:t>
            </a:r>
          </a:p>
        </p:txBody>
      </p:sp>
      <p:graphicFrame>
        <p:nvGraphicFramePr>
          <p:cNvPr id="5" name="Table 4">
            <a:extLst>
              <a:ext uri="{FF2B5EF4-FFF2-40B4-BE49-F238E27FC236}">
                <a16:creationId xmlns:a16="http://schemas.microsoft.com/office/drawing/2014/main" id="{2755CDBD-DA5E-4A41-8674-890AE7ADE718}"/>
              </a:ext>
            </a:extLst>
          </p:cNvPr>
          <p:cNvGraphicFramePr>
            <a:graphicFrameLocks noGrp="1"/>
          </p:cNvGraphicFramePr>
          <p:nvPr/>
        </p:nvGraphicFramePr>
        <p:xfrm>
          <a:off x="315014" y="878329"/>
          <a:ext cx="11561972" cy="5724597"/>
        </p:xfrm>
        <a:graphic>
          <a:graphicData uri="http://schemas.openxmlformats.org/drawingml/2006/table">
            <a:tbl>
              <a:tblPr>
                <a:tableStyleId>{5C22544A-7EE6-4342-B048-85BDC9FD1C3A}</a:tableStyleId>
              </a:tblPr>
              <a:tblGrid>
                <a:gridCol w="927838">
                  <a:extLst>
                    <a:ext uri="{9D8B030D-6E8A-4147-A177-3AD203B41FA5}">
                      <a16:colId xmlns:a16="http://schemas.microsoft.com/office/drawing/2014/main" val="235000790"/>
                    </a:ext>
                  </a:extLst>
                </a:gridCol>
                <a:gridCol w="2057400">
                  <a:extLst>
                    <a:ext uri="{9D8B030D-6E8A-4147-A177-3AD203B41FA5}">
                      <a16:colId xmlns:a16="http://schemas.microsoft.com/office/drawing/2014/main" val="3508525256"/>
                    </a:ext>
                  </a:extLst>
                </a:gridCol>
                <a:gridCol w="2700867">
                  <a:extLst>
                    <a:ext uri="{9D8B030D-6E8A-4147-A177-3AD203B41FA5}">
                      <a16:colId xmlns:a16="http://schemas.microsoft.com/office/drawing/2014/main" val="1375596542"/>
                    </a:ext>
                  </a:extLst>
                </a:gridCol>
                <a:gridCol w="5875867">
                  <a:extLst>
                    <a:ext uri="{9D8B030D-6E8A-4147-A177-3AD203B41FA5}">
                      <a16:colId xmlns:a16="http://schemas.microsoft.com/office/drawing/2014/main" val="3902690951"/>
                    </a:ext>
                  </a:extLst>
                </a:gridCol>
              </a:tblGrid>
              <a:tr h="266969">
                <a:tc>
                  <a:txBody>
                    <a:bodyPr/>
                    <a:lstStyle/>
                    <a:p>
                      <a:pPr algn="ctr" fontAlgn="ctr"/>
                      <a:r>
                        <a:rPr lang="en-US" sz="1400" b="1" u="none" strike="noStrike" dirty="0">
                          <a:effectLst/>
                        </a:rPr>
                        <a:t>Ref #</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dirty="0">
                          <a:effectLst/>
                        </a:rPr>
                        <a:t>Category</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a:effectLst/>
                        </a:rPr>
                        <a:t>Interface Name/Application</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81701175"/>
                  </a:ext>
                </a:extLst>
              </a:tr>
              <a:tr h="345847">
                <a:tc>
                  <a:txBody>
                    <a:bodyPr/>
                    <a:lstStyle/>
                    <a:p>
                      <a:pPr algn="ctr" fontAlgn="ctr"/>
                      <a:r>
                        <a:rPr lang="en-US" sz="1300" u="none" strike="noStrike" dirty="0">
                          <a:effectLst/>
                        </a:rPr>
                        <a:t>057</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dirty="0">
                          <a:effectLst/>
                        </a:rPr>
                        <a:t>Credit &amp; Collections</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CRIS Collection Agency Management</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CRIS Collection Agency Management Tool</a:t>
                      </a:r>
                      <a:endParaRPr lang="en-US" sz="13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447306734"/>
                  </a:ext>
                </a:extLst>
              </a:tr>
              <a:tr h="461129">
                <a:tc>
                  <a:txBody>
                    <a:bodyPr/>
                    <a:lstStyle/>
                    <a:p>
                      <a:pPr algn="ctr" fontAlgn="ctr"/>
                      <a:r>
                        <a:rPr lang="en-US" sz="1300" u="none" strike="noStrike">
                          <a:effectLst/>
                        </a:rPr>
                        <a:t>059</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Credit &amp; Collections</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Field Selection Database - CWQ</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External Application to Prioritize and Choose Accounts to be Shut Off for Non-Pay; Also may be Used to Track Meter Periodic Testing Orders</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575193876"/>
                  </a:ext>
                </a:extLst>
              </a:tr>
              <a:tr h="283333">
                <a:tc>
                  <a:txBody>
                    <a:bodyPr/>
                    <a:lstStyle/>
                    <a:p>
                      <a:pPr algn="ctr" fontAlgn="ctr"/>
                      <a:r>
                        <a:rPr lang="en-US" sz="1300" u="none" strike="noStrike">
                          <a:effectLst/>
                        </a:rPr>
                        <a:t>062</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dirty="0">
                          <a:effectLst/>
                        </a:rPr>
                        <a:t>Credit &amp; Collections</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Active Collections Call</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Account, Customer, Balance Information to Support Outbound Collections Calls</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75801581"/>
                  </a:ext>
                </a:extLst>
              </a:tr>
              <a:tr h="268991">
                <a:tc>
                  <a:txBody>
                    <a:bodyPr/>
                    <a:lstStyle/>
                    <a:p>
                      <a:pPr algn="ctr" fontAlgn="ctr"/>
                      <a:r>
                        <a:rPr lang="en-US" sz="1300" u="none" strike="noStrike">
                          <a:effectLst/>
                        </a:rPr>
                        <a:t>065</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Credit &amp; Collections</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Active Collections Letters (RUI)</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Outbound Letters for Customers under Active Collections</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08859772"/>
                  </a:ext>
                </a:extLst>
              </a:tr>
              <a:tr h="322867">
                <a:tc>
                  <a:txBody>
                    <a:bodyPr/>
                    <a:lstStyle/>
                    <a:p>
                      <a:pPr algn="ctr" fontAlgn="ctr"/>
                      <a:r>
                        <a:rPr lang="en-US" sz="1300" u="none" strike="noStrike">
                          <a:effectLst/>
                        </a:rPr>
                        <a:t>113</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dirty="0">
                          <a:effectLst/>
                        </a:rPr>
                        <a:t>Energy Affordability</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dirty="0">
                          <a:effectLst/>
                        </a:rPr>
                        <a:t>FAD/CAP Agencies (MA)</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dirty="0">
                          <a:effectLst/>
                        </a:rPr>
                        <a:t>Outbound Billing and Customer Information for Good Neighbor Fund and Home Energy Assessment Processes</a:t>
                      </a:r>
                      <a:endParaRPr lang="en-US" sz="13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96449244"/>
                  </a:ext>
                </a:extLst>
              </a:tr>
              <a:tr h="378968">
                <a:tc>
                  <a:txBody>
                    <a:bodyPr/>
                    <a:lstStyle/>
                    <a:p>
                      <a:pPr algn="ctr" fontAlgn="ctr"/>
                      <a:r>
                        <a:rPr lang="en-US" sz="1300" u="none" strike="noStrike">
                          <a:effectLst/>
                        </a:rPr>
                        <a:t>119</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Field Work</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SFDC CRM Order Management</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SFDC Mobile Work Order Management and Dispatch (Short Cycle)</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275016908"/>
                  </a:ext>
                </a:extLst>
              </a:tr>
              <a:tr h="345847">
                <a:tc>
                  <a:txBody>
                    <a:bodyPr/>
                    <a:lstStyle/>
                    <a:p>
                      <a:pPr algn="ctr" fontAlgn="ctr"/>
                      <a:r>
                        <a:rPr lang="en-US" sz="1300" u="none" strike="noStrike">
                          <a:effectLst/>
                        </a:rPr>
                        <a:t>131</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Geographic</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GIS</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Premise Information Synchronization</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73649975"/>
                  </a:ext>
                </a:extLst>
              </a:tr>
              <a:tr h="446886">
                <a:tc>
                  <a:txBody>
                    <a:bodyPr/>
                    <a:lstStyle/>
                    <a:p>
                      <a:pPr algn="ctr" fontAlgn="ctr"/>
                      <a:r>
                        <a:rPr lang="en-US" sz="1300" u="none" strike="noStrike">
                          <a:effectLst/>
                        </a:rPr>
                        <a:t>133</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Measurement &amp; AMI</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Gas Transportation Information System (GTIS) - Imbalance Billing</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a:effectLst/>
                        </a:rPr>
                        <a:t>Transportation Billing and Imbalance Billing (Billing Determinants) Input</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598496827"/>
                  </a:ext>
                </a:extLst>
              </a:tr>
              <a:tr h="484300">
                <a:tc>
                  <a:txBody>
                    <a:bodyPr/>
                    <a:lstStyle/>
                    <a:p>
                      <a:pPr algn="ctr" fontAlgn="ctr"/>
                      <a:r>
                        <a:rPr lang="en-US" sz="1300" u="none" strike="noStrike">
                          <a:effectLst/>
                        </a:rPr>
                        <a:t>134</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dirty="0">
                          <a:effectLst/>
                        </a:rPr>
                        <a:t>Measurement &amp; AMI</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fr-FR" sz="1300" u="none" strike="noStrike" dirty="0">
                          <a:effectLst/>
                        </a:rPr>
                        <a:t>Gas Transportation Information System (GTIS) / Transportation Services Applications (TSA)</a:t>
                      </a:r>
                      <a:endParaRPr lang="fr-FR"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dirty="0">
                          <a:effectLst/>
                        </a:rPr>
                        <a:t>Eight Specific Gas Usage Values Exported Per Record</a:t>
                      </a:r>
                      <a:endParaRPr lang="en-US" sz="13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73624683"/>
                  </a:ext>
                </a:extLst>
              </a:tr>
              <a:tr h="537983">
                <a:tc>
                  <a:txBody>
                    <a:bodyPr/>
                    <a:lstStyle/>
                    <a:p>
                      <a:pPr algn="ctr" fontAlgn="ctr"/>
                      <a:r>
                        <a:rPr lang="en-US" sz="1300" u="none" strike="noStrike">
                          <a:effectLst/>
                        </a:rPr>
                        <a:t>169</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Payments</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Customer Directed Payments (CDP)</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300" u="none" strike="noStrike" dirty="0">
                          <a:effectLst/>
                        </a:rPr>
                        <a:t>Inbound "Customer Directed Payment" Account Allocation Information</a:t>
                      </a:r>
                      <a:endParaRPr lang="en-US" sz="13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54008509"/>
                  </a:ext>
                </a:extLst>
              </a:tr>
              <a:tr h="484300">
                <a:tc>
                  <a:txBody>
                    <a:bodyPr/>
                    <a:lstStyle/>
                    <a:p>
                      <a:pPr algn="ctr" fontAlgn="ctr"/>
                      <a:r>
                        <a:rPr lang="en-US" sz="1300" u="none" strike="noStrike">
                          <a:effectLst/>
                        </a:rPr>
                        <a:t>173</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Payments</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Human Resources Administration (NYC HRA) Payment File</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Payment information from NYC HRA</a:t>
                      </a:r>
                      <a:br>
                        <a:rPr lang="en-US" sz="1300" u="none" strike="noStrike" dirty="0">
                          <a:effectLst/>
                        </a:rPr>
                      </a:br>
                      <a:r>
                        <a:rPr lang="en-US" sz="1300" u="none" strike="noStrike" dirty="0">
                          <a:effectLst/>
                        </a:rPr>
                        <a:t>Payment and Account Information</a:t>
                      </a:r>
                      <a:endParaRPr lang="en-US" sz="13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85817743"/>
                  </a:ext>
                </a:extLst>
              </a:tr>
              <a:tr h="268991">
                <a:tc>
                  <a:txBody>
                    <a:bodyPr/>
                    <a:lstStyle/>
                    <a:p>
                      <a:pPr algn="ctr" fontAlgn="ctr"/>
                      <a:r>
                        <a:rPr lang="en-US" sz="1300" u="none" strike="noStrike">
                          <a:effectLst/>
                        </a:rPr>
                        <a:t>174</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Payments</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dirty="0">
                          <a:effectLst/>
                        </a:rPr>
                        <a:t>Returned Items Notification</a:t>
                      </a:r>
                      <a:endParaRPr lang="en-US" sz="13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1300" u="none" strike="noStrike">
                          <a:effectLst/>
                        </a:rPr>
                        <a:t>Returned Items Notification for Automated Payment Reversal</a:t>
                      </a:r>
                      <a:endParaRPr lang="en-US" sz="13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94024309"/>
                  </a:ext>
                </a:extLst>
              </a:tr>
              <a:tr h="484300">
                <a:tc>
                  <a:txBody>
                    <a:bodyPr/>
                    <a:lstStyle/>
                    <a:p>
                      <a:pPr algn="ctr" fontAlgn="ctr"/>
                      <a:r>
                        <a:rPr lang="en-US" sz="1300" u="none" strike="noStrike">
                          <a:effectLst/>
                        </a:rPr>
                        <a:t>201</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300" u="none" strike="noStrike">
                          <a:effectLst/>
                        </a:rPr>
                        <a:t>Billing</a:t>
                      </a:r>
                      <a:endParaRPr lang="en-US" sz="13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n-US" sz="1300" u="none" strike="noStrike" dirty="0">
                          <a:effectLst/>
                        </a:rPr>
                        <a:t>Account Validation Database</a:t>
                      </a:r>
                      <a:endParaRPr lang="en-US" sz="13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300" u="none" strike="noStrike" dirty="0">
                          <a:effectLst/>
                        </a:rPr>
                        <a:t>Several Energy Efficiency vendors have implemented real time account validations (Helgeson, EFI, Simple Energy, Whisker Labs).  Also some account validations as part of US Retail Web.</a:t>
                      </a:r>
                      <a:endParaRPr lang="en-US" sz="13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49719096"/>
                  </a:ext>
                </a:extLst>
              </a:tr>
            </a:tbl>
          </a:graphicData>
        </a:graphic>
      </p:graphicFrame>
    </p:spTree>
    <p:extLst>
      <p:ext uri="{BB962C8B-B14F-4D97-AF65-F5344CB8AC3E}">
        <p14:creationId xmlns:p14="http://schemas.microsoft.com/office/powerpoint/2010/main" val="42709512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8B0D61-BFD6-FC48-9022-9AC1601CB282}"/>
              </a:ext>
            </a:extLst>
          </p:cNvPr>
          <p:cNvSpPr>
            <a:spLocks noGrp="1"/>
          </p:cNvSpPr>
          <p:nvPr>
            <p:ph type="body" sz="quarter" idx="1"/>
          </p:nvPr>
        </p:nvSpPr>
        <p:spPr>
          <a:xfrm>
            <a:off x="503089" y="925500"/>
            <a:ext cx="9494425" cy="5687402"/>
          </a:xfrm>
          <a:prstGeom prst="rect">
            <a:avLst/>
          </a:prstGeom>
        </p:spPr>
        <p:txBody>
          <a:bodyPr/>
          <a:lstStyle/>
          <a:p>
            <a:pPr marL="342900" indent="-342900">
              <a:buFontTx/>
              <a:buChar char="-"/>
            </a:pPr>
            <a:r>
              <a:rPr lang="en-US" sz="1800" dirty="0">
                <a:solidFill>
                  <a:schemeClr val="tx1"/>
                </a:solidFill>
              </a:rPr>
              <a:t>Project Goal &amp; Objectives	</a:t>
            </a:r>
          </a:p>
          <a:p>
            <a:pPr marL="342900" indent="-342900">
              <a:buFontTx/>
              <a:buChar char="-"/>
            </a:pPr>
            <a:r>
              <a:rPr lang="en-US" sz="1800" dirty="0">
                <a:solidFill>
                  <a:schemeClr val="tx1"/>
                </a:solidFill>
              </a:rPr>
              <a:t>Agile Process </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Project Timeline</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Data Conversion</a:t>
            </a:r>
          </a:p>
          <a:p>
            <a:pPr marL="522288" lvl="1" indent="-342900">
              <a:buFontTx/>
              <a:buChar char="-"/>
            </a:pPr>
            <a:r>
              <a:rPr lang="en-US" sz="1400" b="1" dirty="0">
                <a:solidFill>
                  <a:schemeClr val="tx1"/>
                </a:solidFill>
                <a:latin typeface="Calibri Light" panose="020F0302020204030204" pitchFamily="34" charset="0"/>
                <a:cs typeface="Times New Roman" panose="02020603050405020304" pitchFamily="18" charset="0"/>
              </a:rPr>
              <a:t>Conversion Approach</a:t>
            </a:r>
          </a:p>
          <a:p>
            <a:pPr marL="522288" lvl="1" indent="-342900">
              <a:buFontTx/>
              <a:buChar char="-"/>
            </a:pPr>
            <a:r>
              <a:rPr lang="en-US" sz="1400" b="1" dirty="0">
                <a:solidFill>
                  <a:schemeClr val="tx1"/>
                </a:solidFill>
                <a:latin typeface="Calibri Light" panose="020F0302020204030204" pitchFamily="34" charset="0"/>
                <a:cs typeface="Times New Roman" panose="02020603050405020304" pitchFamily="18" charset="0"/>
              </a:rPr>
              <a:t>Conversion Scope</a:t>
            </a:r>
          </a:p>
          <a:p>
            <a:pPr marL="522288" lvl="1" indent="-342900">
              <a:buFontTx/>
              <a:buChar char="-"/>
            </a:pPr>
            <a:r>
              <a:rPr lang="en-US" sz="1400" b="1" dirty="0">
                <a:solidFill>
                  <a:schemeClr val="tx1"/>
                </a:solidFill>
                <a:latin typeface="Calibri Light" panose="020F0302020204030204" pitchFamily="34" charset="0"/>
                <a:cs typeface="Times New Roman" panose="02020603050405020304" pitchFamily="18" charset="0"/>
              </a:rPr>
              <a:t>Conversion Scope Parameters</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Interfaces</a:t>
            </a:r>
          </a:p>
          <a:p>
            <a:pPr marL="522288" lvl="1" indent="-342900">
              <a:buFontTx/>
              <a:buChar char="-"/>
            </a:pPr>
            <a:r>
              <a:rPr lang="en-US" sz="1400" b="1" dirty="0">
                <a:solidFill>
                  <a:schemeClr val="tx1"/>
                </a:solidFill>
                <a:latin typeface="Calibri Light" panose="020F0302020204030204" pitchFamily="34" charset="0"/>
                <a:cs typeface="Times New Roman" panose="02020603050405020304" pitchFamily="18" charset="0"/>
              </a:rPr>
              <a:t>Integration Approach</a:t>
            </a:r>
          </a:p>
          <a:p>
            <a:pPr marL="522288" lvl="1" indent="-342900">
              <a:buFontTx/>
              <a:buChar char="-"/>
            </a:pPr>
            <a:r>
              <a:rPr lang="en-US" sz="1400" b="1" dirty="0">
                <a:solidFill>
                  <a:schemeClr val="tx1"/>
                </a:solidFill>
                <a:latin typeface="Calibri Light" panose="020F0302020204030204" pitchFamily="34" charset="0"/>
                <a:cs typeface="Times New Roman" panose="02020603050405020304" pitchFamily="18" charset="0"/>
              </a:rPr>
              <a:t>Interface Grouping by Work Effort Type &amp; Function</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Global Technical Risks</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Next Steps</a:t>
            </a:r>
          </a:p>
          <a:p>
            <a:pPr marL="342900" indent="-342900">
              <a:buFontTx/>
              <a:buChar char="-"/>
            </a:pPr>
            <a:r>
              <a:rPr lang="en-US" sz="1800" b="1" dirty="0">
                <a:solidFill>
                  <a:schemeClr val="tx1"/>
                </a:solidFill>
                <a:latin typeface="Calibri Light" panose="020F0302020204030204" pitchFamily="34" charset="0"/>
                <a:cs typeface="Times New Roman" panose="02020603050405020304" pitchFamily="18" charset="0"/>
              </a:rPr>
              <a:t>Appendix</a:t>
            </a:r>
            <a:endParaRPr lang="en-US" sz="1400" dirty="0">
              <a:solidFill>
                <a:schemeClr val="tx1"/>
              </a:solidFill>
            </a:endParaRPr>
          </a:p>
          <a:p>
            <a:pPr marL="522288" lvl="1" indent="-342900">
              <a:buFontTx/>
              <a:buChar char="-"/>
            </a:pPr>
            <a:endParaRPr lang="en-US" dirty="0">
              <a:solidFill>
                <a:schemeClr val="tx1"/>
              </a:solidFill>
            </a:endParaRPr>
          </a:p>
        </p:txBody>
      </p:sp>
      <p:sp>
        <p:nvSpPr>
          <p:cNvPr id="3" name="Title 2">
            <a:extLst>
              <a:ext uri="{FF2B5EF4-FFF2-40B4-BE49-F238E27FC236}">
                <a16:creationId xmlns:a16="http://schemas.microsoft.com/office/drawing/2014/main" id="{C0C9AA52-64A3-7140-BDE3-C715A1C578F0}"/>
              </a:ext>
            </a:extLst>
          </p:cNvPr>
          <p:cNvSpPr>
            <a:spLocks noGrp="1"/>
          </p:cNvSpPr>
          <p:nvPr>
            <p:ph type="title"/>
          </p:nvPr>
        </p:nvSpPr>
        <p:spPr>
          <a:prstGeom prst="rect">
            <a:avLst/>
          </a:prstGeom>
        </p:spPr>
        <p:txBody>
          <a:bodyPr>
            <a:normAutofit/>
          </a:bodyPr>
          <a:lstStyle/>
          <a:p>
            <a:r>
              <a:rPr lang="en-US" dirty="0"/>
              <a:t>Agenda</a:t>
            </a:r>
          </a:p>
        </p:txBody>
      </p:sp>
      <p:sp>
        <p:nvSpPr>
          <p:cNvPr id="4" name="TextBox 3">
            <a:extLst>
              <a:ext uri="{FF2B5EF4-FFF2-40B4-BE49-F238E27FC236}">
                <a16:creationId xmlns:a16="http://schemas.microsoft.com/office/drawing/2014/main" id="{B449B0E5-975C-4D0A-BFCA-E3E8F1FC8BF0}"/>
              </a:ext>
            </a:extLst>
          </p:cNvPr>
          <p:cNvSpPr txBox="1"/>
          <p:nvPr/>
        </p:nvSpPr>
        <p:spPr>
          <a:xfrm>
            <a:off x="503089" y="6137194"/>
            <a:ext cx="11385366" cy="6655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5725" tIns="85725" rIns="85725" bIns="85725" numCol="1" spcCol="38100" rtlCol="0" anchor="t">
            <a:spAutoFit/>
          </a:bodyPr>
          <a:lstStyle/>
          <a:p>
            <a:pPr marL="0" marR="0" indent="0" algn="l" defTabSz="17145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mj-lt"/>
                <a:ea typeface="+mj-ea"/>
                <a:cs typeface="+mj-cs"/>
                <a:sym typeface="Calibri"/>
              </a:rPr>
              <a:t>C2C Migration Project SharePoint Site:   </a:t>
            </a:r>
            <a:r>
              <a:rPr kumimoji="0" lang="en-US" sz="1600" b="1" i="0" u="none" strike="noStrike" cap="none" spc="0" normalizeH="0" baseline="0" dirty="0">
                <a:ln>
                  <a:noFill/>
                </a:ln>
                <a:solidFill>
                  <a:srgbClr val="000000"/>
                </a:solidFill>
                <a:effectLst/>
                <a:uFillTx/>
                <a:latin typeface="+mj-lt"/>
                <a:ea typeface="+mj-ea"/>
                <a:cs typeface="+mj-cs"/>
                <a:sym typeface="Calibri"/>
                <a:hlinkClick r:id="rId2"/>
              </a:rPr>
              <a:t>https://nationalgridplc.sharepoint.com/sites/GRP-PROJ-EXT-US-INV6434_CRIS_To_CSS</a:t>
            </a:r>
            <a:endParaRPr kumimoji="0" lang="en-US" sz="1600" b="1" i="0" u="none" strike="noStrike" cap="none" spc="0" normalizeH="0" baseline="0" dirty="0">
              <a:ln>
                <a:noFill/>
              </a:ln>
              <a:solidFill>
                <a:srgbClr val="000000"/>
              </a:solidFill>
              <a:effectLst/>
              <a:uFillTx/>
              <a:latin typeface="+mj-lt"/>
              <a:ea typeface="+mj-ea"/>
              <a:cs typeface="+mj-cs"/>
              <a:sym typeface="Calibri"/>
            </a:endParaRPr>
          </a:p>
          <a:p>
            <a:pPr marL="0" marR="0" indent="0" algn="l" defTabSz="1714500" rtl="0" fontAlgn="auto" latinLnBrk="0" hangingPunct="0">
              <a:lnSpc>
                <a:spcPct val="100000"/>
              </a:lnSpc>
              <a:spcBef>
                <a:spcPts val="0"/>
              </a:spcBef>
              <a:spcAft>
                <a:spcPts val="0"/>
              </a:spcAft>
              <a:buClrTx/>
              <a:buSzTx/>
              <a:buFontTx/>
              <a:buNone/>
              <a:tabLst/>
            </a:pPr>
            <a:endParaRPr kumimoji="0" lang="en-US" sz="1600" b="1"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50004735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7B3BEA-A1CB-4448-8010-28D5464D4ADC}"/>
              </a:ext>
            </a:extLst>
          </p:cNvPr>
          <p:cNvSpPr>
            <a:spLocks noGrp="1"/>
          </p:cNvSpPr>
          <p:nvPr>
            <p:ph type="title"/>
          </p:nvPr>
        </p:nvSpPr>
        <p:spPr/>
        <p:txBody>
          <a:bodyPr/>
          <a:lstStyle/>
          <a:p>
            <a:r>
              <a:rPr lang="en-US" dirty="0"/>
              <a:t>APPENIDX D: CRIS Interfaces to be Migrated</a:t>
            </a:r>
          </a:p>
        </p:txBody>
      </p:sp>
      <p:graphicFrame>
        <p:nvGraphicFramePr>
          <p:cNvPr id="4" name="Table 3">
            <a:extLst>
              <a:ext uri="{FF2B5EF4-FFF2-40B4-BE49-F238E27FC236}">
                <a16:creationId xmlns:a16="http://schemas.microsoft.com/office/drawing/2014/main" id="{C9D8E1BB-2B3B-4177-8D0D-2D62AC05AB5E}"/>
              </a:ext>
            </a:extLst>
          </p:cNvPr>
          <p:cNvGraphicFramePr>
            <a:graphicFrameLocks noGrp="1"/>
          </p:cNvGraphicFramePr>
          <p:nvPr>
            <p:extLst>
              <p:ext uri="{D42A27DB-BD31-4B8C-83A1-F6EECF244321}">
                <p14:modId xmlns:p14="http://schemas.microsoft.com/office/powerpoint/2010/main" val="3083316718"/>
              </p:ext>
            </p:extLst>
          </p:nvPr>
        </p:nvGraphicFramePr>
        <p:xfrm>
          <a:off x="243759" y="929025"/>
          <a:ext cx="11620693" cy="5625519"/>
        </p:xfrm>
        <a:graphic>
          <a:graphicData uri="http://schemas.openxmlformats.org/drawingml/2006/table">
            <a:tbl>
              <a:tblPr>
                <a:tableStyleId>{5C22544A-7EE6-4342-B048-85BDC9FD1C3A}</a:tableStyleId>
              </a:tblPr>
              <a:tblGrid>
                <a:gridCol w="340028">
                  <a:extLst>
                    <a:ext uri="{9D8B030D-6E8A-4147-A177-3AD203B41FA5}">
                      <a16:colId xmlns:a16="http://schemas.microsoft.com/office/drawing/2014/main" val="63783443"/>
                    </a:ext>
                  </a:extLst>
                </a:gridCol>
                <a:gridCol w="978729">
                  <a:extLst>
                    <a:ext uri="{9D8B030D-6E8A-4147-A177-3AD203B41FA5}">
                      <a16:colId xmlns:a16="http://schemas.microsoft.com/office/drawing/2014/main" val="2903440632"/>
                    </a:ext>
                  </a:extLst>
                </a:gridCol>
                <a:gridCol w="1493367">
                  <a:extLst>
                    <a:ext uri="{9D8B030D-6E8A-4147-A177-3AD203B41FA5}">
                      <a16:colId xmlns:a16="http://schemas.microsoft.com/office/drawing/2014/main" val="1663926822"/>
                    </a:ext>
                  </a:extLst>
                </a:gridCol>
                <a:gridCol w="2752390">
                  <a:extLst>
                    <a:ext uri="{9D8B030D-6E8A-4147-A177-3AD203B41FA5}">
                      <a16:colId xmlns:a16="http://schemas.microsoft.com/office/drawing/2014/main" val="202606638"/>
                    </a:ext>
                  </a:extLst>
                </a:gridCol>
                <a:gridCol w="2867211">
                  <a:extLst>
                    <a:ext uri="{9D8B030D-6E8A-4147-A177-3AD203B41FA5}">
                      <a16:colId xmlns:a16="http://schemas.microsoft.com/office/drawing/2014/main" val="4271159860"/>
                    </a:ext>
                  </a:extLst>
                </a:gridCol>
                <a:gridCol w="913140">
                  <a:extLst>
                    <a:ext uri="{9D8B030D-6E8A-4147-A177-3AD203B41FA5}">
                      <a16:colId xmlns:a16="http://schemas.microsoft.com/office/drawing/2014/main" val="1140400011"/>
                    </a:ext>
                  </a:extLst>
                </a:gridCol>
                <a:gridCol w="747115">
                  <a:extLst>
                    <a:ext uri="{9D8B030D-6E8A-4147-A177-3AD203B41FA5}">
                      <a16:colId xmlns:a16="http://schemas.microsoft.com/office/drawing/2014/main" val="2599432115"/>
                    </a:ext>
                  </a:extLst>
                </a:gridCol>
                <a:gridCol w="604807">
                  <a:extLst>
                    <a:ext uri="{9D8B030D-6E8A-4147-A177-3AD203B41FA5}">
                      <a16:colId xmlns:a16="http://schemas.microsoft.com/office/drawing/2014/main" val="2775968615"/>
                    </a:ext>
                  </a:extLst>
                </a:gridCol>
                <a:gridCol w="527554">
                  <a:extLst>
                    <a:ext uri="{9D8B030D-6E8A-4147-A177-3AD203B41FA5}">
                      <a16:colId xmlns:a16="http://schemas.microsoft.com/office/drawing/2014/main" val="1674006254"/>
                    </a:ext>
                  </a:extLst>
                </a:gridCol>
                <a:gridCol w="396352">
                  <a:extLst>
                    <a:ext uri="{9D8B030D-6E8A-4147-A177-3AD203B41FA5}">
                      <a16:colId xmlns:a16="http://schemas.microsoft.com/office/drawing/2014/main" val="1712969325"/>
                    </a:ext>
                  </a:extLst>
                </a:gridCol>
              </a:tblGrid>
              <a:tr h="217449">
                <a:tc>
                  <a:txBody>
                    <a:bodyPr/>
                    <a:lstStyle/>
                    <a:p>
                      <a:pPr algn="l" fontAlgn="b"/>
                      <a:r>
                        <a:rPr lang="en-US" sz="600" u="none" strike="noStrike" dirty="0">
                          <a:effectLst/>
                        </a:rPr>
                        <a:t>Ref #</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Category</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Interface Name/Application</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Description</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Additional Notes</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Directionality</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Frequency</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 Party Name)</a:t>
                      </a:r>
                      <a:endParaRPr lang="en-US" sz="600" b="1" i="0" u="none" strike="noStrike" dirty="0">
                        <a:solidFill>
                          <a:srgbClr val="FFFFFF"/>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 or External </a:t>
                      </a:r>
                      <a:endParaRPr lang="en-US" sz="600" b="1" i="0" u="none" strike="noStrike">
                        <a:solidFill>
                          <a:srgbClr val="FFFFFF"/>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3569924078"/>
                  </a:ext>
                </a:extLst>
              </a:tr>
              <a:tr h="601856">
                <a:tc>
                  <a:txBody>
                    <a:bodyPr/>
                    <a:lstStyle/>
                    <a:p>
                      <a:pPr algn="r" fontAlgn="b"/>
                      <a:r>
                        <a:rPr lang="en-US" sz="600" u="none" strike="noStrike" dirty="0">
                          <a:effectLst/>
                        </a:rPr>
                        <a:t>204</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Other</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EBB</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Electronic Bulletin Board/Gas Transportation System - Internet application managing all gas supplies for LI and NY and RI </a:t>
                      </a:r>
                      <a:r>
                        <a:rPr lang="en-US" sz="600" u="none" strike="noStrike" dirty="0" err="1">
                          <a:effectLst/>
                        </a:rPr>
                        <a:t>citygate</a:t>
                      </a:r>
                      <a:r>
                        <a:rPr lang="en-US" sz="600" u="none" strike="noStrike" dirty="0">
                          <a:effectLst/>
                        </a:rPr>
                        <a:t> deliveries. Includes KeySpan gas supply, </a:t>
                      </a:r>
                      <a:r>
                        <a:rPr lang="en-US" sz="600" u="none" strike="noStrike" dirty="0" err="1">
                          <a:effectLst/>
                        </a:rPr>
                        <a:t>keySpan</a:t>
                      </a:r>
                      <a:r>
                        <a:rPr lang="en-US" sz="600" u="none" strike="noStrike" dirty="0">
                          <a:effectLst/>
                        </a:rPr>
                        <a:t> and LIPA generation. Additionally provides two way communication between KeySpan and suppliers for the Natural Choice program. Functions include deliver requirements, nomination and confirmation reconciliation and SCADA interface of deliveries.    Used with CRIS III.</a:t>
                      </a:r>
                      <a:endParaRPr lang="en-US" sz="600" b="0" i="0" u="none" strike="noStrike" dirty="0">
                        <a:solidFill>
                          <a:srgbClr val="000000"/>
                        </a:solidFill>
                        <a:effectLst/>
                        <a:latin typeface="Calibri" panose="020F0502020204030204" pitchFamily="34" charset="0"/>
                      </a:endParaRPr>
                    </a:p>
                  </a:txBody>
                  <a:tcPr marL="1334" marR="1334" marT="1334" marB="0" anchor="b"/>
                </a:tc>
                <a:tc gridSpan="2">
                  <a:txBody>
                    <a:bodyPr/>
                    <a:lstStyle/>
                    <a:p>
                      <a:pPr algn="l" fontAlgn="b"/>
                      <a:r>
                        <a:rPr lang="en-US" sz="600" u="none" strike="noStrike" dirty="0">
                          <a:effectLst/>
                        </a:rPr>
                        <a:t>Verified with Sam Greco - There was a desire to replace EBB with a vendor solution but project never got funded.</a:t>
                      </a:r>
                      <a:endParaRPr lang="en-US" sz="600" b="0" i="0" u="none" strike="noStrike" dirty="0">
                        <a:solidFill>
                          <a:srgbClr val="000000"/>
                        </a:solidFill>
                        <a:effectLst/>
                        <a:latin typeface="Calibri" panose="020F0502020204030204" pitchFamily="34" charset="0"/>
                      </a:endParaRPr>
                    </a:p>
                  </a:txBody>
                  <a:tcPr marL="1334" marR="1334" marT="1334" marB="0" anchor="b"/>
                </a:tc>
                <a:tc hMerge="1">
                  <a:txBody>
                    <a:bodyPr/>
                    <a:lstStyle/>
                    <a:p>
                      <a:endParaRPr lang="en-US"/>
                    </a:p>
                  </a:txBody>
                  <a:tcPr/>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Gas Marketers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extLst>
                  <a:ext uri="{0D108BD9-81ED-4DB2-BD59-A6C34878D82A}">
                    <a16:rowId xmlns:a16="http://schemas.microsoft.com/office/drawing/2014/main" val="2481932071"/>
                  </a:ext>
                </a:extLst>
              </a:tr>
              <a:tr h="113700">
                <a:tc>
                  <a:txBody>
                    <a:bodyPr/>
                    <a:lstStyle/>
                    <a:p>
                      <a:pPr algn="r" fontAlgn="b"/>
                      <a:r>
                        <a:rPr lang="en-US" sz="600" u="none" strike="noStrike" dirty="0">
                          <a:effectLst/>
                        </a:rPr>
                        <a:t>190</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Measurement &amp; AMI</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Broker Management (BMS)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Hourly Gas Reads Provided for Daily Nomination for NE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 Nomination Gas New England</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To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TBD</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940994213"/>
                  </a:ext>
                </a:extLst>
              </a:tr>
              <a:tr h="169754">
                <a:tc>
                  <a:txBody>
                    <a:bodyPr/>
                    <a:lstStyle/>
                    <a:p>
                      <a:pPr algn="r" fontAlgn="b"/>
                      <a:r>
                        <a:rPr lang="en-US" sz="600" u="none" strike="noStrike" dirty="0">
                          <a:effectLst/>
                        </a:rPr>
                        <a:t>187</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Measurement &amp; AMI</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err="1">
                          <a:effectLst/>
                        </a:rPr>
                        <a:t>Enernoc</a:t>
                      </a:r>
                      <a:r>
                        <a:rPr lang="en-US" sz="600" u="none" strike="noStrike" dirty="0">
                          <a:effectLst/>
                        </a:rPr>
                        <a:t>/ M2M</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Feeds Data for Billing Purposes &amp; Support Temperature Control Gas Interruptions</a:t>
                      </a:r>
                      <a:endParaRPr lang="en-US" sz="600" b="0" i="0" u="none" strike="noStrike" dirty="0">
                        <a:solidFill>
                          <a:srgbClr val="000000"/>
                        </a:solidFill>
                        <a:effectLst/>
                        <a:latin typeface="Calibri" panose="020F0502020204030204" pitchFamily="34" charset="0"/>
                      </a:endParaRPr>
                    </a:p>
                  </a:txBody>
                  <a:tcPr marL="1334" marR="1334" marT="1334" marB="0" anchor="b"/>
                </a:tc>
                <a:tc gridSpan="2">
                  <a:txBody>
                    <a:bodyPr/>
                    <a:lstStyle/>
                    <a:p>
                      <a:pPr algn="l" fontAlgn="b"/>
                      <a:r>
                        <a:rPr lang="en-US" sz="600" u="none" strike="noStrike" dirty="0">
                          <a:effectLst/>
                        </a:rPr>
                        <a:t>Utilized for Large Commercial Gas Customers for KEDNY &amp; KEDLI</a:t>
                      </a:r>
                      <a:endParaRPr lang="en-US" sz="600" b="0" i="0" u="none" strike="noStrike" dirty="0">
                        <a:solidFill>
                          <a:srgbClr val="000000"/>
                        </a:solidFill>
                        <a:effectLst/>
                        <a:latin typeface="Calibri" panose="020F0502020204030204" pitchFamily="34" charset="0"/>
                      </a:endParaRPr>
                    </a:p>
                  </a:txBody>
                  <a:tcPr marL="1334" marR="1334" marT="1334" marB="0" anchor="b"/>
                </a:tc>
                <a:tc hMerge="1">
                  <a:txBody>
                    <a:bodyPr/>
                    <a:lstStyle/>
                    <a:p>
                      <a:endParaRPr lang="en-US"/>
                    </a:p>
                  </a:txBody>
                  <a:tcPr/>
                </a:tc>
                <a:tc>
                  <a:txBody>
                    <a:bodyPr/>
                    <a:lstStyle/>
                    <a:p>
                      <a:pPr algn="l" fontAlgn="b"/>
                      <a:r>
                        <a:rPr lang="en-US" sz="600" u="none" strike="noStrike" dirty="0">
                          <a:effectLst/>
                        </a:rPr>
                        <a:t>To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Enel / </a:t>
                      </a:r>
                      <a:r>
                        <a:rPr lang="en-US" sz="600" u="none" strike="noStrike" dirty="0" err="1">
                          <a:effectLst/>
                        </a:rPr>
                        <a:t>Enernoc</a:t>
                      </a:r>
                      <a:endParaRPr lang="en-US" sz="600" b="0" i="0" u="none" strike="noStrike" dirty="0" err="1">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extLst>
                  <a:ext uri="{0D108BD9-81ED-4DB2-BD59-A6C34878D82A}">
                    <a16:rowId xmlns:a16="http://schemas.microsoft.com/office/drawing/2014/main" val="23810771"/>
                  </a:ext>
                </a:extLst>
              </a:tr>
              <a:tr h="169754">
                <a:tc>
                  <a:txBody>
                    <a:bodyPr/>
                    <a:lstStyle/>
                    <a:p>
                      <a:pPr algn="r" fontAlgn="b"/>
                      <a:r>
                        <a:rPr lang="en-US" sz="600" u="none" strike="noStrike" dirty="0">
                          <a:effectLst/>
                        </a:rPr>
                        <a:t>149</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Other</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EnergyStar - EPA Portfolio Manager data</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Interface to National Load Information Service for Energy Efficiency Purposes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More research. Does this exist on the gas side? Michael E. conversation;</a:t>
                      </a:r>
                      <a:br>
                        <a:rPr lang="en-US" sz="600" u="none" strike="noStrike" dirty="0">
                          <a:effectLst/>
                        </a:rPr>
                      </a:br>
                      <a:r>
                        <a:rPr lang="en-US" sz="600" u="none" strike="noStrike" dirty="0">
                          <a:effectLst/>
                        </a:rPr>
                        <a:t>Al Martinez is the contact person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Schnieder Electric</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818912940"/>
                  </a:ext>
                </a:extLst>
              </a:tr>
              <a:tr h="337915">
                <a:tc>
                  <a:txBody>
                    <a:bodyPr/>
                    <a:lstStyle/>
                    <a:p>
                      <a:pPr algn="r" fontAlgn="b"/>
                      <a:r>
                        <a:rPr lang="en-US" sz="600" u="none" strike="noStrike" dirty="0">
                          <a:effectLst/>
                        </a:rPr>
                        <a:t>136</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Measurement &amp; AMI</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Marketer Billing System (MBS)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Gas Usage Information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br>
                        <a:rPr lang="en-US" sz="600" u="none" strike="noStrike" dirty="0">
                          <a:effectLst/>
                        </a:rPr>
                      </a:br>
                      <a:r>
                        <a:rPr lang="en-US" sz="600" u="none" strike="noStrike" dirty="0">
                          <a:effectLst/>
                        </a:rPr>
                        <a:t>EDI Discussion/follow on session; does this application remain since it is part of the CRIS tech ecosystem? Alex and Bill Miles, Igor</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3308314052"/>
                  </a:ext>
                </a:extLst>
              </a:tr>
              <a:tr h="337915">
                <a:tc>
                  <a:txBody>
                    <a:bodyPr/>
                    <a:lstStyle/>
                    <a:p>
                      <a:pPr algn="r" fontAlgn="b"/>
                      <a:r>
                        <a:rPr lang="en-US" sz="600" u="none" strike="noStrike" dirty="0">
                          <a:effectLst/>
                        </a:rPr>
                        <a:t>135</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Measurement &amp; AMI</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Broker Management (BMS)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Gas Usage Information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EDI Discussion/follow on session; does this application remain since it is part of the CRIS tech ecosystem? Alex and Bill Miles, Igor</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891530226"/>
                  </a:ext>
                </a:extLst>
              </a:tr>
              <a:tr h="329009">
                <a:tc>
                  <a:txBody>
                    <a:bodyPr/>
                    <a:lstStyle/>
                    <a:p>
                      <a:pPr algn="r" fontAlgn="b"/>
                      <a:r>
                        <a:rPr lang="en-US" sz="600" u="none" strike="noStrike" dirty="0">
                          <a:effectLst/>
                        </a:rPr>
                        <a:t>126</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DIS - Distribution Information System</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Repository for Gas Piping Information including Geographic Location &amp; Size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Are the assets in DIS moving over to Maximo or will they stay in DIS in the near term?  Need this business decision (this is SPIPE equivalent for NY);</a:t>
                      </a:r>
                      <a:br>
                        <a:rPr lang="en-US" sz="600" u="none" strike="noStrike" dirty="0">
                          <a:effectLst/>
                        </a:rPr>
                      </a:br>
                      <a:r>
                        <a:rPr lang="en-US" sz="600" u="none" strike="noStrike" dirty="0">
                          <a:effectLst/>
                        </a:rPr>
                        <a:t>Need to talk with Alex Solovey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348710732"/>
                  </a:ext>
                </a:extLst>
              </a:tr>
              <a:tr h="329009">
                <a:tc>
                  <a:txBody>
                    <a:bodyPr/>
                    <a:lstStyle/>
                    <a:p>
                      <a:pPr algn="r" fontAlgn="b"/>
                      <a:r>
                        <a:rPr lang="en-US" sz="600" u="none" strike="noStrike" dirty="0">
                          <a:effectLst/>
                        </a:rPr>
                        <a:t>125</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SPIPE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Repository for Service Pipe and Gas Service Information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Are the assets in SPIPE moving over to Maximo or will they stay in SPIPE in the near term?  Need this business decision (this is DIS equivalent for NE);</a:t>
                      </a:r>
                      <a:br>
                        <a:rPr lang="en-US" sz="600" u="none" strike="noStrike" dirty="0">
                          <a:effectLst/>
                        </a:rPr>
                      </a:br>
                      <a:r>
                        <a:rPr lang="en-US" sz="600" u="none" strike="noStrike" dirty="0">
                          <a:effectLst/>
                        </a:rPr>
                        <a:t>Need to talk with Alex Solovey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4052173157"/>
                  </a:ext>
                </a:extLst>
              </a:tr>
              <a:tr h="562130">
                <a:tc>
                  <a:txBody>
                    <a:bodyPr/>
                    <a:lstStyle/>
                    <a:p>
                      <a:pPr algn="r" fontAlgn="b"/>
                      <a:r>
                        <a:rPr lang="en-US" sz="600" u="none" strike="noStrike" dirty="0">
                          <a:effectLst/>
                        </a:rPr>
                        <a:t>117</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Field Work</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MDSI (Advantex)</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Short-Cycle Work Management System for Legacy CRIS Premises and KEDLI Premises (Office Application = </a:t>
                      </a:r>
                      <a:r>
                        <a:rPr lang="en-US" sz="600" u="none" strike="noStrike" dirty="0" err="1">
                          <a:effectLst/>
                        </a:rPr>
                        <a:t>WinDisp</a:t>
                      </a:r>
                      <a:r>
                        <a:rPr lang="en-US" sz="600" u="none" strike="noStrike" dirty="0">
                          <a:effectLst/>
                        </a:rPr>
                        <a:t>; Field Application = </a:t>
                      </a:r>
                      <a:r>
                        <a:rPr lang="en-US" sz="600" u="none" strike="noStrike" dirty="0" err="1">
                          <a:effectLst/>
                        </a:rPr>
                        <a:t>MobilePenAppl</a:t>
                      </a:r>
                      <a:r>
                        <a:rPr lang="en-US" sz="600" u="none" strike="noStrike" dirty="0">
                          <a:effectLst/>
                        </a:rPr>
                        <a: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Short Cycle Work Manager for CRS - Also for Downstate NY Gas and MA Gas and Moving to Maximo;</a:t>
                      </a:r>
                      <a:br>
                        <a:rPr lang="en-US" sz="600" u="none" strike="noStrike" dirty="0">
                          <a:effectLst/>
                        </a:rPr>
                      </a:br>
                      <a:br>
                        <a:rPr lang="en-US" sz="600" u="none" strike="noStrike" dirty="0">
                          <a:effectLst/>
                        </a:rPr>
                      </a:br>
                      <a:r>
                        <a:rPr lang="en-US" sz="600" u="none" strike="noStrike" dirty="0">
                          <a:effectLst/>
                        </a:rPr>
                        <a:t>Do we follow the GBE roadmap for transition? Nov/Dec 2021 for LI, but how is NYC going to be handled? Just go to Field Service Lightning or stay with MDSI? Follow up with GBE team and delivery managers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Real-Time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537401549"/>
                  </a:ext>
                </a:extLst>
              </a:tr>
              <a:tr h="113700">
                <a:tc>
                  <a:txBody>
                    <a:bodyPr/>
                    <a:lstStyle/>
                    <a:p>
                      <a:pPr algn="r" fontAlgn="b"/>
                      <a:r>
                        <a:rPr lang="en-US" sz="600" u="none" strike="noStrike" dirty="0">
                          <a:effectLst/>
                        </a:rPr>
                        <a:t>112</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UTX payments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 DSS County Payments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CSS doesn't currently interact with the same NY agencies as CRIS does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 Counties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146745951"/>
                  </a:ext>
                </a:extLst>
              </a:tr>
              <a:tr h="274440">
                <a:tc>
                  <a:txBody>
                    <a:bodyPr/>
                    <a:lstStyle/>
                    <a:p>
                      <a:pPr algn="r" fontAlgn="b"/>
                      <a:r>
                        <a:rPr lang="en-US" sz="600" u="none" strike="noStrike" dirty="0">
                          <a:effectLst/>
                        </a:rPr>
                        <a:t>111</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Health and Human Services (HHS)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 OTDA Energy Affordability File Matching</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CSS doesn't currently interact with the same NY agencies as CRIS does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Health and Human Services (HHS)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2790897306"/>
                  </a:ext>
                </a:extLst>
              </a:tr>
              <a:tr h="329009">
                <a:tc>
                  <a:txBody>
                    <a:bodyPr/>
                    <a:lstStyle/>
                    <a:p>
                      <a:pPr algn="r" fontAlgn="b"/>
                      <a:r>
                        <a:rPr lang="en-US" sz="600" u="none" strike="noStrike" dirty="0">
                          <a:effectLst/>
                        </a:rPr>
                        <a:t>110</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Human Resources Administration (HRA)</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Energy Affordability File Matching  &amp; Winter Season Disconnects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CSS doesn't currently interact with the same NY agencies as CRIS does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Human Resources Administration (HRA)</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472678023"/>
                  </a:ext>
                </a:extLst>
              </a:tr>
              <a:tr h="169754">
                <a:tc>
                  <a:txBody>
                    <a:bodyPr/>
                    <a:lstStyle/>
                    <a:p>
                      <a:pPr algn="r" fontAlgn="b"/>
                      <a:r>
                        <a:rPr lang="en-US" sz="600" u="none" strike="noStrike" dirty="0">
                          <a:effectLst/>
                        </a:rPr>
                        <a:t>109</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 DSS County Web Portal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Web Portal for NY DSS Offices to Set Up and Maintain Assistance Grants to Energy Affordability Customers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CSS doesn't currently interact with the same NY agencies as CRIS does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 Counties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48734913"/>
                  </a:ext>
                </a:extLst>
              </a:tr>
              <a:tr h="113700">
                <a:tc>
                  <a:txBody>
                    <a:bodyPr/>
                    <a:lstStyle/>
                    <a:p>
                      <a:pPr algn="r" fontAlgn="b"/>
                      <a:r>
                        <a:rPr lang="en-US" sz="600" u="none" strike="noStrike" dirty="0">
                          <a:effectLst/>
                        </a:rPr>
                        <a:t>108</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Energy Affordability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NYSERDA - Energy Affordability Customer Data</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Interface for Energy Affordability Customer Information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CSS doesn't currently interact with the same NY agencies as CRIS does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Bidirectional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NYSERDA</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3479183860"/>
                  </a:ext>
                </a:extLst>
              </a:tr>
              <a:tr h="169754">
                <a:tc>
                  <a:txBody>
                    <a:bodyPr/>
                    <a:lstStyle/>
                    <a:p>
                      <a:pPr algn="r" fontAlgn="b"/>
                      <a:r>
                        <a:rPr lang="en-US" sz="600" u="none" strike="noStrike" dirty="0">
                          <a:effectLst/>
                        </a:rPr>
                        <a:t>107</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Distribution System Management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Stoner AKA Synergy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Load-related Information for Brooklyn Union Gas (KEDNY)</a:t>
                      </a:r>
                      <a:endParaRPr lang="en-US" sz="600" b="0" i="0" u="none" strike="noStrike" dirty="0">
                        <a:solidFill>
                          <a:srgbClr val="000000"/>
                        </a:solidFill>
                        <a:effectLst/>
                        <a:latin typeface="Calibri" panose="020F0502020204030204" pitchFamily="34" charset="0"/>
                      </a:endParaRPr>
                    </a:p>
                  </a:txBody>
                  <a:tcPr marL="1334" marR="1334" marT="1334" marB="0" anchor="b"/>
                </a:tc>
                <a:tc gridSpan="2">
                  <a:txBody>
                    <a:bodyPr/>
                    <a:lstStyle/>
                    <a:p>
                      <a:pPr algn="l" fontAlgn="b"/>
                      <a:r>
                        <a:rPr lang="en-US" sz="600" u="none" strike="noStrike" dirty="0">
                          <a:effectLst/>
                        </a:rPr>
                        <a:t>Natan is not familiar with this one; does this exist for CRIS? James Steadman is the contact to confirm</a:t>
                      </a:r>
                      <a:endParaRPr lang="en-US" sz="600" b="0" i="0" u="none" strike="noStrike" dirty="0">
                        <a:solidFill>
                          <a:srgbClr val="000000"/>
                        </a:solidFill>
                        <a:effectLst/>
                        <a:latin typeface="Calibri" panose="020F0502020204030204" pitchFamily="34" charset="0"/>
                      </a:endParaRPr>
                    </a:p>
                  </a:txBody>
                  <a:tcPr marL="1334" marR="1334" marT="1334" marB="0" anchor="b"/>
                </a:tc>
                <a:tc hMerge="1">
                  <a:txBody>
                    <a:bodyPr/>
                    <a:lstStyle/>
                    <a:p>
                      <a:endParaRPr lang="en-US"/>
                    </a:p>
                  </a:txBody>
                  <a:tcPr/>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Internal</a:t>
                      </a:r>
                      <a:endParaRPr lang="en-US" sz="600" b="0" i="0" u="none" strike="noStrike" dirty="0">
                        <a:solidFill>
                          <a:srgbClr val="000000"/>
                        </a:solidFill>
                        <a:effectLst/>
                        <a:latin typeface="Calibri" panose="020F0502020204030204" pitchFamily="34" charset="0"/>
                      </a:endParaRPr>
                    </a:p>
                  </a:txBody>
                  <a:tcPr marL="1334" marR="1334" marT="1334" marB="0" anchor="b"/>
                </a:tc>
                <a:extLst>
                  <a:ext uri="{0D108BD9-81ED-4DB2-BD59-A6C34878D82A}">
                    <a16:rowId xmlns:a16="http://schemas.microsoft.com/office/drawing/2014/main" val="1819788646"/>
                  </a:ext>
                </a:extLst>
              </a:tr>
              <a:tr h="169754">
                <a:tc>
                  <a:txBody>
                    <a:bodyPr/>
                    <a:lstStyle/>
                    <a:p>
                      <a:pPr algn="r" fontAlgn="b"/>
                      <a:r>
                        <a:rPr lang="en-US" sz="600" u="none" strike="noStrike" dirty="0">
                          <a:effectLst/>
                        </a:rPr>
                        <a:t>30</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Housing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Housing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3709117707"/>
                  </a:ext>
                </a:extLst>
              </a:tr>
              <a:tr h="113700">
                <a:tc>
                  <a:txBody>
                    <a:bodyPr/>
                    <a:lstStyle/>
                    <a:p>
                      <a:pPr algn="r" fontAlgn="b"/>
                      <a:r>
                        <a:rPr lang="en-US" sz="600" u="none" strike="noStrike" dirty="0">
                          <a:effectLst/>
                        </a:rPr>
                        <a:t>29</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University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University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3518894572"/>
                  </a:ext>
                </a:extLst>
              </a:tr>
              <a:tr h="113700">
                <a:tc>
                  <a:txBody>
                    <a:bodyPr/>
                    <a:lstStyle/>
                    <a:p>
                      <a:pPr algn="r" fontAlgn="b"/>
                      <a:r>
                        <a:rPr lang="en-US" sz="600" u="none" strike="noStrike" dirty="0">
                          <a:effectLst/>
                        </a:rPr>
                        <a:t>28</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City of Boston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For street light billing</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City of Boston</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2213652821"/>
                  </a:ext>
                </a:extLst>
              </a:tr>
              <a:tr h="113700">
                <a:tc>
                  <a:txBody>
                    <a:bodyPr/>
                    <a:lstStyle/>
                    <a:p>
                      <a:pPr algn="r" fontAlgn="b"/>
                      <a:r>
                        <a:rPr lang="en-US" sz="600" u="none" strike="noStrike" dirty="0">
                          <a:effectLst/>
                        </a:rPr>
                        <a:t>27</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College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Daily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Boston College</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a:p>
                  </a:txBody>
                  <a:tcPr marL="25616" marR="25616" marT="12808" marB="12808"/>
                </a:tc>
                <a:extLst>
                  <a:ext uri="{0D108BD9-81ED-4DB2-BD59-A6C34878D82A}">
                    <a16:rowId xmlns:a16="http://schemas.microsoft.com/office/drawing/2014/main" val="1477634227"/>
                  </a:ext>
                </a:extLst>
              </a:tr>
              <a:tr h="225808">
                <a:tc>
                  <a:txBody>
                    <a:bodyPr/>
                    <a:lstStyle/>
                    <a:p>
                      <a:pPr algn="r" fontAlgn="b"/>
                      <a:r>
                        <a:rPr lang="en-US" sz="600" u="none" strike="noStrike" dirty="0">
                          <a:effectLst/>
                        </a:rPr>
                        <a:t>26</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Transportation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Transportation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dirty="0"/>
                    </a:p>
                  </a:txBody>
                  <a:tcPr marL="25616" marR="25616" marT="12808" marB="12808"/>
                </a:tc>
                <a:extLst>
                  <a:ext uri="{0D108BD9-81ED-4DB2-BD59-A6C34878D82A}">
                    <a16:rowId xmlns:a16="http://schemas.microsoft.com/office/drawing/2014/main" val="1643192596"/>
                  </a:ext>
                </a:extLst>
              </a:tr>
              <a:tr h="169754">
                <a:tc>
                  <a:txBody>
                    <a:bodyPr/>
                    <a:lstStyle/>
                    <a:p>
                      <a:pPr algn="r" fontAlgn="b"/>
                      <a:r>
                        <a:rPr lang="en-US" sz="600" u="none" strike="noStrike" dirty="0">
                          <a:effectLst/>
                        </a:rPr>
                        <a:t>25</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Housing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Housing Authority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dirty="0"/>
                    </a:p>
                  </a:txBody>
                  <a:tcPr marL="25616" marR="25616" marT="12808" marB="12808"/>
                </a:tc>
                <a:extLst>
                  <a:ext uri="{0D108BD9-81ED-4DB2-BD59-A6C34878D82A}">
                    <a16:rowId xmlns:a16="http://schemas.microsoft.com/office/drawing/2014/main" val="2467544558"/>
                  </a:ext>
                </a:extLst>
              </a:tr>
              <a:tr h="113700">
                <a:tc>
                  <a:txBody>
                    <a:bodyPr/>
                    <a:lstStyle/>
                    <a:p>
                      <a:pPr algn="r" fontAlgn="b"/>
                      <a:r>
                        <a:rPr lang="en-US" sz="600" u="none" strike="noStrike" dirty="0">
                          <a:effectLst/>
                        </a:rPr>
                        <a:t>24</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Bill Presentment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Municipal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Outbound, Customer-Specific Bill Data Extract</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From CIS</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Monthly</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NYC Municipal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pPr algn="l" fontAlgn="b"/>
                      <a:r>
                        <a:rPr lang="en-US" sz="600" u="none" strike="noStrike" dirty="0">
                          <a:effectLst/>
                        </a:rPr>
                        <a:t>External</a:t>
                      </a:r>
                      <a:endParaRPr lang="en-US" sz="600" b="0" i="0" u="none" strike="noStrike" dirty="0">
                        <a:solidFill>
                          <a:srgbClr val="000000"/>
                        </a:solidFill>
                        <a:effectLst/>
                        <a:latin typeface="Calibri" panose="020F0502020204030204" pitchFamily="34" charset="0"/>
                      </a:endParaRPr>
                    </a:p>
                  </a:txBody>
                  <a:tcPr marL="1334" marR="1334" marT="1334" marB="0" anchor="b"/>
                </a:tc>
                <a:tc>
                  <a:txBody>
                    <a:bodyPr/>
                    <a:lstStyle/>
                    <a:p>
                      <a:endParaRPr lang="en-US" sz="600" dirty="0"/>
                    </a:p>
                  </a:txBody>
                  <a:tcPr marL="25616" marR="25616" marT="12808" marB="12808"/>
                </a:tc>
                <a:extLst>
                  <a:ext uri="{0D108BD9-81ED-4DB2-BD59-A6C34878D82A}">
                    <a16:rowId xmlns:a16="http://schemas.microsoft.com/office/drawing/2014/main" val="47721516"/>
                  </a:ext>
                </a:extLst>
              </a:tr>
            </a:tbl>
          </a:graphicData>
        </a:graphic>
      </p:graphicFrame>
    </p:spTree>
    <p:extLst>
      <p:ext uri="{BB962C8B-B14F-4D97-AF65-F5344CB8AC3E}">
        <p14:creationId xmlns:p14="http://schemas.microsoft.com/office/powerpoint/2010/main" val="48919772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A277B-EB6F-440F-AFF6-6F13A8F99822}"/>
              </a:ext>
            </a:extLst>
          </p:cNvPr>
          <p:cNvSpPr>
            <a:spLocks noGrp="1"/>
          </p:cNvSpPr>
          <p:nvPr>
            <p:ph type="body" sz="quarter" idx="1"/>
          </p:nvPr>
        </p:nvSpPr>
        <p:spPr/>
        <p:txBody>
          <a:bodyPr/>
          <a:lstStyle/>
          <a:p>
            <a:r>
              <a:rPr lang="en-US" sz="1800" b="0" i="0" u="none" strike="noStrike" dirty="0">
                <a:solidFill>
                  <a:srgbClr val="000000"/>
                </a:solidFill>
                <a:effectLst/>
                <a:latin typeface="Calibri" panose="020F0502020204030204" pitchFamily="34" charset="0"/>
              </a:rPr>
              <a:t>COUNT: 1 Interface</a:t>
            </a:r>
          </a:p>
          <a:p>
            <a:r>
              <a:rPr lang="en-US" sz="1800" b="0" i="0" u="none" strike="noStrike" dirty="0">
                <a:solidFill>
                  <a:srgbClr val="000000"/>
                </a:solidFill>
                <a:effectLst/>
                <a:latin typeface="Calibri" panose="020F0502020204030204" pitchFamily="34" charset="0"/>
              </a:rPr>
              <a:t>Category: Bill Presentment</a:t>
            </a:r>
            <a:r>
              <a:rPr lang="en-US" dirty="0"/>
              <a:t> </a:t>
            </a:r>
          </a:p>
          <a:p>
            <a:r>
              <a:rPr lang="en-US" sz="1800" b="0" i="0" u="none" strike="noStrike" dirty="0">
                <a:solidFill>
                  <a:srgbClr val="000000"/>
                </a:solidFill>
                <a:effectLst/>
                <a:latin typeface="Calibri" panose="020F0502020204030204" pitchFamily="34" charset="0"/>
              </a:rPr>
              <a:t>Description: CAS</a:t>
            </a:r>
            <a:r>
              <a:rPr lang="en-US" dirty="0"/>
              <a:t> </a:t>
            </a:r>
            <a:r>
              <a:rPr lang="en-US" sz="1800" b="0" i="0" u="none" strike="noStrike" dirty="0">
                <a:solidFill>
                  <a:srgbClr val="000000"/>
                </a:solidFill>
                <a:effectLst/>
                <a:latin typeface="Calibri" panose="020F0502020204030204" pitchFamily="34" charset="0"/>
              </a:rPr>
              <a:t>Outbound Bill Extract Information for Specific (Large) Customers</a:t>
            </a:r>
            <a:r>
              <a:rPr lang="en-US" dirty="0"/>
              <a:t> </a:t>
            </a:r>
          </a:p>
          <a:p>
            <a:r>
              <a:rPr lang="en-US" sz="1800" b="0" i="0" u="none" strike="noStrike" dirty="0">
                <a:solidFill>
                  <a:srgbClr val="000000"/>
                </a:solidFill>
                <a:effectLst/>
                <a:latin typeface="Calibri" panose="020F0502020204030204" pitchFamily="34" charset="0"/>
              </a:rPr>
              <a:t>Disposition: 01 - System/Function Not to be Replaced by Project and Requires Project Integration</a:t>
            </a:r>
            <a:r>
              <a:rPr lang="en-US" dirty="0"/>
              <a:t> </a:t>
            </a:r>
          </a:p>
        </p:txBody>
      </p:sp>
      <p:sp>
        <p:nvSpPr>
          <p:cNvPr id="3" name="Title 2">
            <a:extLst>
              <a:ext uri="{FF2B5EF4-FFF2-40B4-BE49-F238E27FC236}">
                <a16:creationId xmlns:a16="http://schemas.microsoft.com/office/drawing/2014/main" id="{A7F8DD61-B58C-4614-B3E4-A6256B53D7B1}"/>
              </a:ext>
            </a:extLst>
          </p:cNvPr>
          <p:cNvSpPr>
            <a:spLocks noGrp="1"/>
          </p:cNvSpPr>
          <p:nvPr>
            <p:ph type="title"/>
          </p:nvPr>
        </p:nvSpPr>
        <p:spPr/>
        <p:txBody>
          <a:bodyPr/>
          <a:lstStyle/>
          <a:p>
            <a:r>
              <a:rPr lang="en-US" dirty="0"/>
              <a:t>APPENDIX E / Interface Not Needed</a:t>
            </a:r>
          </a:p>
        </p:txBody>
      </p:sp>
    </p:spTree>
    <p:extLst>
      <p:ext uri="{BB962C8B-B14F-4D97-AF65-F5344CB8AC3E}">
        <p14:creationId xmlns:p14="http://schemas.microsoft.com/office/powerpoint/2010/main" val="32146107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DCB73D-ED1D-435D-8639-7888DB3B4B3C}"/>
              </a:ext>
            </a:extLst>
          </p:cNvPr>
          <p:cNvSpPr>
            <a:spLocks noGrp="1"/>
          </p:cNvSpPr>
          <p:nvPr>
            <p:ph type="body" sz="quarter" idx="1"/>
          </p:nvPr>
        </p:nvSpPr>
        <p:spPr>
          <a:xfrm>
            <a:off x="318939" y="1116000"/>
            <a:ext cx="11475496" cy="931461"/>
          </a:xfrm>
        </p:spPr>
        <p:txBody>
          <a:bodyPr/>
          <a:lstStyle/>
          <a:p>
            <a:r>
              <a:rPr lang="en-US" dirty="0"/>
              <a:t>The purpose of the C2C migration project is the consolidation of the two CIS applications into a single one handling all companies.</a:t>
            </a:r>
          </a:p>
        </p:txBody>
      </p:sp>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Project Goal &amp; Objectives</a:t>
            </a:r>
          </a:p>
        </p:txBody>
      </p:sp>
      <p:pic>
        <p:nvPicPr>
          <p:cNvPr id="2050" name="Graphic 2">
            <a:extLst>
              <a:ext uri="{FF2B5EF4-FFF2-40B4-BE49-F238E27FC236}">
                <a16:creationId xmlns:a16="http://schemas.microsoft.com/office/drawing/2014/main" id="{F7B5A26D-65C5-4A12-971C-4BB825686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70" r="-34" b="-787"/>
          <a:stretch>
            <a:fillRect/>
          </a:stretch>
        </p:blipFill>
        <p:spPr bwMode="auto">
          <a:xfrm>
            <a:off x="2185451" y="1868556"/>
            <a:ext cx="7297687" cy="487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24348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84" descr="Sun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154" y="474287"/>
            <a:ext cx="7740092" cy="58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860" y="36988"/>
            <a:ext cx="5830432" cy="1344105"/>
          </a:xfrm>
        </p:spPr>
        <p:txBody>
          <a:bodyPr>
            <a:normAutofit/>
          </a:bodyPr>
          <a:lstStyle/>
          <a:p>
            <a:pPr defTabSz="342900"/>
            <a:r>
              <a:rPr lang="en-US" sz="2500" b="1" dirty="0">
                <a:solidFill>
                  <a:srgbClr val="332E64"/>
                </a:solidFill>
                <a:latin typeface="IBM Plex Sans" panose="020B0503050203000203" pitchFamily="34" charset="0"/>
                <a:cs typeface="Calibri" panose="020F0502020204030204" pitchFamily="34" charset="0"/>
                <a:sym typeface="IBM Plex Sans"/>
              </a:rPr>
              <a:t>Using Agile to Build on Incremental Success</a:t>
            </a:r>
          </a:p>
        </p:txBody>
      </p:sp>
      <p:sp>
        <p:nvSpPr>
          <p:cNvPr id="25" name="Oval 3"/>
          <p:cNvSpPr>
            <a:spLocks noChangeArrowheads="1"/>
          </p:cNvSpPr>
          <p:nvPr/>
        </p:nvSpPr>
        <p:spPr bwMode="auto">
          <a:xfrm>
            <a:off x="6090969" y="1225009"/>
            <a:ext cx="4267200" cy="4391025"/>
          </a:xfrm>
          <a:prstGeom prst="ellipse">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spcBef>
                <a:spcPct val="50000"/>
              </a:spcBef>
              <a:defRPr sz="1400" b="1">
                <a:solidFill>
                  <a:schemeClr val="tx1"/>
                </a:solidFill>
                <a:latin typeface="Calibri" charset="0"/>
                <a:ea typeface="Calib" charset="0"/>
                <a:cs typeface="Calib" charset="0"/>
              </a:defRPr>
            </a:lvl1pPr>
            <a:lvl2pPr marL="742950" indent="-285750" algn="ctr" eaLnBrk="0" hangingPunct="0">
              <a:spcBef>
                <a:spcPct val="50000"/>
              </a:spcBef>
              <a:defRPr sz="1400" b="1">
                <a:solidFill>
                  <a:schemeClr val="tx1"/>
                </a:solidFill>
                <a:latin typeface="Calibri" charset="0"/>
                <a:ea typeface="Calib" charset="0"/>
                <a:cs typeface="Calib" charset="0"/>
              </a:defRPr>
            </a:lvl2pPr>
            <a:lvl3pPr marL="1143000" indent="-228600" algn="ctr" eaLnBrk="0" hangingPunct="0">
              <a:spcBef>
                <a:spcPct val="50000"/>
              </a:spcBef>
              <a:defRPr sz="1400" b="1">
                <a:solidFill>
                  <a:schemeClr val="tx1"/>
                </a:solidFill>
                <a:latin typeface="Calibri" charset="0"/>
                <a:ea typeface="Calib" charset="0"/>
                <a:cs typeface="Calib" charset="0"/>
              </a:defRPr>
            </a:lvl3pPr>
            <a:lvl4pPr marL="1600200" indent="-228600" algn="ctr" eaLnBrk="0" hangingPunct="0">
              <a:spcBef>
                <a:spcPct val="50000"/>
              </a:spcBef>
              <a:defRPr sz="1400" b="1">
                <a:solidFill>
                  <a:schemeClr val="tx1"/>
                </a:solidFill>
                <a:latin typeface="Calibri" charset="0"/>
                <a:ea typeface="Calib" charset="0"/>
                <a:cs typeface="Calib" charset="0"/>
              </a:defRPr>
            </a:lvl4pPr>
            <a:lvl5pPr marL="2057400" indent="-228600" algn="ctr" eaLnBrk="0" hangingPunct="0">
              <a:spcBef>
                <a:spcPct val="50000"/>
              </a:spcBef>
              <a:defRPr sz="1400" b="1">
                <a:solidFill>
                  <a:schemeClr val="tx1"/>
                </a:solidFill>
                <a:latin typeface="Calibri" charset="0"/>
                <a:ea typeface="Calib" charset="0"/>
                <a:cs typeface="Calib" charset="0"/>
              </a:defRPr>
            </a:lvl5pPr>
            <a:lvl6pPr marL="2514600" indent="-228600" algn="ctr"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GB" altLang="en-US" sz="1800" b="0" i="0" u="none" strike="noStrike" kern="1200" cap="none" spc="0" normalizeH="0" baseline="0" noProof="0" dirty="0">
              <a:ln>
                <a:noFill/>
              </a:ln>
              <a:solidFill>
                <a:srgbClr val="000000"/>
              </a:solidFill>
              <a:effectLst/>
              <a:uLnTx/>
              <a:uFillTx/>
              <a:latin typeface="Calibri" charset="0"/>
            </a:endParaRPr>
          </a:p>
        </p:txBody>
      </p:sp>
      <p:sp>
        <p:nvSpPr>
          <p:cNvPr id="26" name="Oval 45"/>
          <p:cNvSpPr>
            <a:spLocks noChangeArrowheads="1"/>
          </p:cNvSpPr>
          <p:nvPr/>
        </p:nvSpPr>
        <p:spPr bwMode="auto">
          <a:xfrm>
            <a:off x="7145069" y="2392330"/>
            <a:ext cx="2139950" cy="2028825"/>
          </a:xfrm>
          <a:prstGeom prst="ellipse">
            <a:avLst/>
          </a:prstGeom>
          <a:solidFill>
            <a:srgbClr val="091872"/>
          </a:solidFill>
          <a:ln w="19050">
            <a:solidFill>
              <a:schemeClr val="bg1"/>
            </a:solidFill>
            <a:round/>
            <a:headEnd/>
            <a:tailEnd/>
          </a:ln>
          <a:effectLst>
            <a:outerShdw blurRad="63500" dist="38099" dir="2700000" algn="ctr" rotWithShape="0">
              <a:schemeClr val="bg2">
                <a:alpha val="50000"/>
              </a:schemeClr>
            </a:outerShdw>
          </a:effectLst>
        </p:spPr>
        <p:txBody>
          <a:bodyPr anchor="ctr"/>
          <a:lstStyle>
            <a:lvl1pPr algn="ctr" eaLnBrk="0" hangingPunct="0">
              <a:spcBef>
                <a:spcPct val="50000"/>
              </a:spcBef>
              <a:defRPr sz="1400" b="1">
                <a:solidFill>
                  <a:schemeClr val="tx1"/>
                </a:solidFill>
                <a:latin typeface="Calibri" charset="0"/>
                <a:ea typeface="Calib" charset="0"/>
                <a:cs typeface="Calib" charset="0"/>
              </a:defRPr>
            </a:lvl1pPr>
            <a:lvl2pPr marL="742950" indent="-285750" algn="ctr" eaLnBrk="0" hangingPunct="0">
              <a:spcBef>
                <a:spcPct val="50000"/>
              </a:spcBef>
              <a:defRPr sz="1400" b="1">
                <a:solidFill>
                  <a:schemeClr val="tx1"/>
                </a:solidFill>
                <a:latin typeface="Calibri" charset="0"/>
                <a:ea typeface="Calib" charset="0"/>
                <a:cs typeface="Calib" charset="0"/>
              </a:defRPr>
            </a:lvl2pPr>
            <a:lvl3pPr marL="1143000" indent="-228600" algn="ctr" eaLnBrk="0" hangingPunct="0">
              <a:spcBef>
                <a:spcPct val="50000"/>
              </a:spcBef>
              <a:defRPr sz="1400" b="1">
                <a:solidFill>
                  <a:schemeClr val="tx1"/>
                </a:solidFill>
                <a:latin typeface="Calibri" charset="0"/>
                <a:ea typeface="Calib" charset="0"/>
                <a:cs typeface="Calib" charset="0"/>
              </a:defRPr>
            </a:lvl3pPr>
            <a:lvl4pPr marL="1600200" indent="-228600" algn="ctr" eaLnBrk="0" hangingPunct="0">
              <a:spcBef>
                <a:spcPct val="50000"/>
              </a:spcBef>
              <a:defRPr sz="1400" b="1">
                <a:solidFill>
                  <a:schemeClr val="tx1"/>
                </a:solidFill>
                <a:latin typeface="Calibri" charset="0"/>
                <a:ea typeface="Calib" charset="0"/>
                <a:cs typeface="Calib" charset="0"/>
              </a:defRPr>
            </a:lvl4pPr>
            <a:lvl5pPr marL="2057400" indent="-228600" algn="ctr" eaLnBrk="0" hangingPunct="0">
              <a:spcBef>
                <a:spcPct val="50000"/>
              </a:spcBef>
              <a:defRPr sz="1400" b="1">
                <a:solidFill>
                  <a:schemeClr val="tx1"/>
                </a:solidFill>
                <a:latin typeface="Calibri" charset="0"/>
                <a:ea typeface="Calib" charset="0"/>
                <a:cs typeface="Calib" charset="0"/>
              </a:defRPr>
            </a:lvl5pPr>
            <a:lvl6pPr marL="2514600" indent="-228600" algn="ctr"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IBM Plex Sans" panose="020B0503050203000203" pitchFamily="34" charset="0"/>
              </a:rPr>
              <a:t>“New” CSS</a:t>
            </a:r>
          </a:p>
        </p:txBody>
      </p:sp>
      <p:sp>
        <p:nvSpPr>
          <p:cNvPr id="27" name="Rounded Rectangle 14"/>
          <p:cNvSpPr>
            <a:spLocks noChangeArrowheads="1"/>
          </p:cNvSpPr>
          <p:nvPr/>
        </p:nvSpPr>
        <p:spPr bwMode="auto">
          <a:xfrm>
            <a:off x="7253019" y="4770405"/>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Foundational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Reporting</a:t>
            </a:r>
          </a:p>
        </p:txBody>
      </p:sp>
      <p:sp>
        <p:nvSpPr>
          <p:cNvPr id="28" name="Rounded Rectangle 16"/>
          <p:cNvSpPr>
            <a:spLocks noChangeArrowheads="1"/>
          </p:cNvSpPr>
          <p:nvPr/>
        </p:nvSpPr>
        <p:spPr bwMode="auto">
          <a:xfrm>
            <a:off x="5825747" y="3457110"/>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Convert</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Service-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Impacting</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History</a:t>
            </a:r>
          </a:p>
        </p:txBody>
      </p:sp>
      <p:sp>
        <p:nvSpPr>
          <p:cNvPr id="29" name="Rounded Rectangle 18"/>
          <p:cNvSpPr>
            <a:spLocks noChangeArrowheads="1"/>
          </p:cNvSpPr>
          <p:nvPr/>
        </p:nvSpPr>
        <p:spPr bwMode="auto">
          <a:xfrm>
            <a:off x="5901096" y="2488500"/>
            <a:ext cx="944562" cy="917575"/>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Post Received</a:t>
            </a:r>
          </a:p>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Payments</a:t>
            </a:r>
          </a:p>
        </p:txBody>
      </p:sp>
      <p:sp>
        <p:nvSpPr>
          <p:cNvPr id="30" name="Rounded Rectangle 20"/>
          <p:cNvSpPr>
            <a:spLocks noChangeArrowheads="1"/>
          </p:cNvSpPr>
          <p:nvPr/>
        </p:nvSpPr>
        <p:spPr bwMode="auto">
          <a:xfrm>
            <a:off x="7227619" y="1104868"/>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Foundational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Customer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Letters</a:t>
            </a:r>
          </a:p>
        </p:txBody>
      </p:sp>
      <p:sp>
        <p:nvSpPr>
          <p:cNvPr id="31" name="Rounded Rectangle 16"/>
          <p:cNvSpPr>
            <a:spLocks noChangeArrowheads="1"/>
          </p:cNvSpPr>
          <p:nvPr/>
        </p:nvSpPr>
        <p:spPr bwMode="auto">
          <a:xfrm>
            <a:off x="6315259" y="4340044"/>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Foundation </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Interfaces: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Meter Read,</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 Cash</a:t>
            </a:r>
          </a:p>
        </p:txBody>
      </p:sp>
      <p:sp>
        <p:nvSpPr>
          <p:cNvPr id="32" name="Rounded Rectangle 18"/>
          <p:cNvSpPr>
            <a:spLocks noChangeArrowheads="1"/>
          </p:cNvSpPr>
          <p:nvPr/>
        </p:nvSpPr>
        <p:spPr bwMode="auto">
          <a:xfrm>
            <a:off x="6340433" y="1652553"/>
            <a:ext cx="944563" cy="917575"/>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a:t>
            </a:r>
          </a:p>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Financials</a:t>
            </a:r>
          </a:p>
        </p:txBody>
      </p:sp>
      <p:sp>
        <p:nvSpPr>
          <p:cNvPr id="34" name="Rounded Rectangle 14"/>
          <p:cNvSpPr>
            <a:spLocks noChangeArrowheads="1"/>
          </p:cNvSpPr>
          <p:nvPr/>
        </p:nvSpPr>
        <p:spPr bwMode="auto">
          <a:xfrm flipH="1">
            <a:off x="8318232" y="4768818"/>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Bill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Most Common</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Accounts</a:t>
            </a:r>
          </a:p>
        </p:txBody>
      </p:sp>
      <p:sp>
        <p:nvSpPr>
          <p:cNvPr id="35" name="Rounded Rectangle 16"/>
          <p:cNvSpPr>
            <a:spLocks noChangeArrowheads="1"/>
          </p:cNvSpPr>
          <p:nvPr/>
        </p:nvSpPr>
        <p:spPr bwMode="auto">
          <a:xfrm flipH="1">
            <a:off x="9603853" y="3498022"/>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Master Data</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Configuration</a:t>
            </a:r>
          </a:p>
        </p:txBody>
      </p:sp>
      <p:sp>
        <p:nvSpPr>
          <p:cNvPr id="36" name="Rounded Rectangle 18"/>
          <p:cNvSpPr>
            <a:spLocks noChangeArrowheads="1"/>
          </p:cNvSpPr>
          <p:nvPr/>
        </p:nvSpPr>
        <p:spPr bwMode="auto">
          <a:xfrm flipH="1">
            <a:off x="9605440" y="2545323"/>
            <a:ext cx="944563" cy="917575"/>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Setup Batch</a:t>
            </a:r>
          </a:p>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Comparison</a:t>
            </a:r>
          </a:p>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Tool</a:t>
            </a:r>
          </a:p>
        </p:txBody>
      </p:sp>
      <p:sp>
        <p:nvSpPr>
          <p:cNvPr id="37" name="Rounded Rectangle 20"/>
          <p:cNvSpPr>
            <a:spLocks noChangeArrowheads="1"/>
          </p:cNvSpPr>
          <p:nvPr/>
        </p:nvSpPr>
        <p:spPr bwMode="auto">
          <a:xfrm flipH="1">
            <a:off x="8254732" y="1104868"/>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Convert Core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Master Data</a:t>
            </a:r>
          </a:p>
        </p:txBody>
      </p:sp>
      <p:sp>
        <p:nvSpPr>
          <p:cNvPr id="38" name="Rounded Rectangle 16"/>
          <p:cNvSpPr>
            <a:spLocks noChangeArrowheads="1"/>
          </p:cNvSpPr>
          <p:nvPr/>
        </p:nvSpPr>
        <p:spPr bwMode="auto">
          <a:xfrm flipH="1">
            <a:off x="9192697" y="4363211"/>
            <a:ext cx="946150" cy="919163"/>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Foundational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Operation</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Management</a:t>
            </a:r>
          </a:p>
        </p:txBody>
      </p:sp>
      <p:sp>
        <p:nvSpPr>
          <p:cNvPr id="39" name="Rounded Rectangle 18"/>
          <p:cNvSpPr>
            <a:spLocks noChangeArrowheads="1"/>
          </p:cNvSpPr>
          <p:nvPr/>
        </p:nvSpPr>
        <p:spPr bwMode="auto">
          <a:xfrm flipH="1">
            <a:off x="9154049" y="1715258"/>
            <a:ext cx="944563" cy="917575"/>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squar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 typeface="Wingdings" charset="2"/>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Most Common Rates</a:t>
            </a:r>
          </a:p>
        </p:txBody>
      </p:sp>
      <p:sp>
        <p:nvSpPr>
          <p:cNvPr id="18" name="Rounded Rectangle 20">
            <a:extLst>
              <a:ext uri="{FF2B5EF4-FFF2-40B4-BE49-F238E27FC236}">
                <a16:creationId xmlns:a16="http://schemas.microsoft.com/office/drawing/2014/main" id="{78819B0C-8524-45C5-B7A8-0B51C635DAA1}"/>
              </a:ext>
            </a:extLst>
          </p:cNvPr>
          <p:cNvSpPr>
            <a:spLocks noChangeArrowheads="1"/>
          </p:cNvSpPr>
          <p:nvPr/>
        </p:nvSpPr>
        <p:spPr bwMode="auto">
          <a:xfrm>
            <a:off x="9432522" y="5494141"/>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Bill All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Meter Types</a:t>
            </a:r>
          </a:p>
        </p:txBody>
      </p:sp>
      <p:sp>
        <p:nvSpPr>
          <p:cNvPr id="19" name="Rounded Rectangle 20">
            <a:extLst>
              <a:ext uri="{FF2B5EF4-FFF2-40B4-BE49-F238E27FC236}">
                <a16:creationId xmlns:a16="http://schemas.microsoft.com/office/drawing/2014/main" id="{5AC311C6-9A97-4CBF-9CDE-15A75B3B1CF5}"/>
              </a:ext>
            </a:extLst>
          </p:cNvPr>
          <p:cNvSpPr>
            <a:spLocks noChangeArrowheads="1"/>
          </p:cNvSpPr>
          <p:nvPr/>
        </p:nvSpPr>
        <p:spPr bwMode="auto">
          <a:xfrm>
            <a:off x="10358501" y="1427264"/>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Additional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Metered</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Rates</a:t>
            </a:r>
          </a:p>
        </p:txBody>
      </p:sp>
      <p:sp>
        <p:nvSpPr>
          <p:cNvPr id="20" name="Rounded Rectangle 20">
            <a:extLst>
              <a:ext uri="{FF2B5EF4-FFF2-40B4-BE49-F238E27FC236}">
                <a16:creationId xmlns:a16="http://schemas.microsoft.com/office/drawing/2014/main" id="{FDBA8DD7-206A-433D-870F-62471A44BD71}"/>
              </a:ext>
            </a:extLst>
          </p:cNvPr>
          <p:cNvSpPr>
            <a:spLocks noChangeArrowheads="1"/>
          </p:cNvSpPr>
          <p:nvPr/>
        </p:nvSpPr>
        <p:spPr bwMode="auto">
          <a:xfrm>
            <a:off x="4705847" y="2546787"/>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Complete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Payment</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Lifecycle</a:t>
            </a:r>
          </a:p>
        </p:txBody>
      </p:sp>
      <p:sp>
        <p:nvSpPr>
          <p:cNvPr id="21" name="Rounded Rectangle 20">
            <a:extLst>
              <a:ext uri="{FF2B5EF4-FFF2-40B4-BE49-F238E27FC236}">
                <a16:creationId xmlns:a16="http://schemas.microsoft.com/office/drawing/2014/main" id="{D0257500-81FA-42AA-A096-0CA18CBB62CB}"/>
              </a:ext>
            </a:extLst>
          </p:cNvPr>
          <p:cNvSpPr>
            <a:spLocks noChangeArrowheads="1"/>
          </p:cNvSpPr>
          <p:nvPr/>
        </p:nvSpPr>
        <p:spPr bwMode="auto">
          <a:xfrm>
            <a:off x="5999415" y="5494141"/>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Bill Print</a:t>
            </a:r>
          </a:p>
        </p:txBody>
      </p:sp>
      <p:sp>
        <p:nvSpPr>
          <p:cNvPr id="22" name="Rounded Rectangle 20">
            <a:extLst>
              <a:ext uri="{FF2B5EF4-FFF2-40B4-BE49-F238E27FC236}">
                <a16:creationId xmlns:a16="http://schemas.microsoft.com/office/drawing/2014/main" id="{70E8D435-A7C5-41E4-A326-015D34A8FE98}"/>
              </a:ext>
            </a:extLst>
          </p:cNvPr>
          <p:cNvSpPr>
            <a:spLocks noChangeArrowheads="1"/>
          </p:cNvSpPr>
          <p:nvPr/>
        </p:nvSpPr>
        <p:spPr bwMode="auto">
          <a:xfrm>
            <a:off x="10181520" y="4764991"/>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New</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Customer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Setup</a:t>
            </a:r>
          </a:p>
        </p:txBody>
      </p:sp>
      <p:sp>
        <p:nvSpPr>
          <p:cNvPr id="23" name="Rounded Rectangle 20">
            <a:extLst>
              <a:ext uri="{FF2B5EF4-FFF2-40B4-BE49-F238E27FC236}">
                <a16:creationId xmlns:a16="http://schemas.microsoft.com/office/drawing/2014/main" id="{DCA0C1B3-0572-4DC4-8BCB-A5BEB8F8CC33}"/>
              </a:ext>
            </a:extLst>
          </p:cNvPr>
          <p:cNvSpPr>
            <a:spLocks noChangeArrowheads="1"/>
          </p:cNvSpPr>
          <p:nvPr/>
        </p:nvSpPr>
        <p:spPr bwMode="auto">
          <a:xfrm>
            <a:off x="5260323" y="4764991"/>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 </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Interfaces: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Field Activity</a:t>
            </a:r>
          </a:p>
        </p:txBody>
      </p:sp>
      <p:sp>
        <p:nvSpPr>
          <p:cNvPr id="33" name="Rounded Rectangle 20">
            <a:extLst>
              <a:ext uri="{FF2B5EF4-FFF2-40B4-BE49-F238E27FC236}">
                <a16:creationId xmlns:a16="http://schemas.microsoft.com/office/drawing/2014/main" id="{C28D5DBA-78FD-472C-854D-A4482E93640A}"/>
              </a:ext>
            </a:extLst>
          </p:cNvPr>
          <p:cNvSpPr>
            <a:spLocks noChangeArrowheads="1"/>
          </p:cNvSpPr>
          <p:nvPr/>
        </p:nvSpPr>
        <p:spPr bwMode="auto">
          <a:xfrm>
            <a:off x="7132173" y="18225"/>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Convert </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Billing-</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Impacting</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History</a:t>
            </a:r>
          </a:p>
        </p:txBody>
      </p:sp>
      <p:sp>
        <p:nvSpPr>
          <p:cNvPr id="40" name="Rounded Rectangle 20">
            <a:extLst>
              <a:ext uri="{FF2B5EF4-FFF2-40B4-BE49-F238E27FC236}">
                <a16:creationId xmlns:a16="http://schemas.microsoft.com/office/drawing/2014/main" id="{ED69E8A5-3923-49BE-8B42-28B5CFB26AE9}"/>
              </a:ext>
            </a:extLst>
          </p:cNvPr>
          <p:cNvSpPr>
            <a:spLocks noChangeArrowheads="1"/>
          </p:cNvSpPr>
          <p:nvPr/>
        </p:nvSpPr>
        <p:spPr bwMode="auto">
          <a:xfrm>
            <a:off x="9491516" y="503006"/>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Non-Meter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Based</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Billing</a:t>
            </a:r>
          </a:p>
        </p:txBody>
      </p:sp>
      <p:sp>
        <p:nvSpPr>
          <p:cNvPr id="41" name="Rounded Rectangle 20">
            <a:extLst>
              <a:ext uri="{FF2B5EF4-FFF2-40B4-BE49-F238E27FC236}">
                <a16:creationId xmlns:a16="http://schemas.microsoft.com/office/drawing/2014/main" id="{C29ECE06-D607-4D57-91A2-1AB983B4C931}"/>
              </a:ext>
            </a:extLst>
          </p:cNvPr>
          <p:cNvSpPr>
            <a:spLocks noChangeArrowheads="1"/>
          </p:cNvSpPr>
          <p:nvPr/>
        </p:nvSpPr>
        <p:spPr bwMode="auto">
          <a:xfrm>
            <a:off x="10720296" y="3708672"/>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Non-Metered</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Rates</a:t>
            </a:r>
          </a:p>
        </p:txBody>
      </p:sp>
      <p:sp>
        <p:nvSpPr>
          <p:cNvPr id="42" name="Rounded Rectangle 20">
            <a:extLst>
              <a:ext uri="{FF2B5EF4-FFF2-40B4-BE49-F238E27FC236}">
                <a16:creationId xmlns:a16="http://schemas.microsoft.com/office/drawing/2014/main" id="{E2717F02-C1F3-409E-8822-FE0635411215}"/>
              </a:ext>
            </a:extLst>
          </p:cNvPr>
          <p:cNvSpPr>
            <a:spLocks noChangeArrowheads="1"/>
          </p:cNvSpPr>
          <p:nvPr/>
        </p:nvSpPr>
        <p:spPr bwMode="auto">
          <a:xfrm>
            <a:off x="7132173" y="5885912"/>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Revenue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Assurance</a:t>
            </a:r>
          </a:p>
        </p:txBody>
      </p:sp>
      <p:sp>
        <p:nvSpPr>
          <p:cNvPr id="43" name="Rounded Rectangle 20">
            <a:extLst>
              <a:ext uri="{FF2B5EF4-FFF2-40B4-BE49-F238E27FC236}">
                <a16:creationId xmlns:a16="http://schemas.microsoft.com/office/drawing/2014/main" id="{2942693C-0BF2-4877-AF18-3B22C2F28DE2}"/>
              </a:ext>
            </a:extLst>
          </p:cNvPr>
          <p:cNvSpPr>
            <a:spLocks noChangeArrowheads="1"/>
          </p:cNvSpPr>
          <p:nvPr/>
        </p:nvSpPr>
        <p:spPr bwMode="auto">
          <a:xfrm>
            <a:off x="4764842" y="3708672"/>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Premise</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Service</a:t>
            </a:r>
          </a:p>
        </p:txBody>
      </p:sp>
      <p:sp>
        <p:nvSpPr>
          <p:cNvPr id="44" name="Rounded Rectangle 20">
            <a:extLst>
              <a:ext uri="{FF2B5EF4-FFF2-40B4-BE49-F238E27FC236}">
                <a16:creationId xmlns:a16="http://schemas.microsoft.com/office/drawing/2014/main" id="{C17FF78A-CB16-4126-8A3B-52FEF48E01DE}"/>
              </a:ext>
            </a:extLst>
          </p:cNvPr>
          <p:cNvSpPr>
            <a:spLocks noChangeArrowheads="1"/>
          </p:cNvSpPr>
          <p:nvPr/>
        </p:nvSpPr>
        <p:spPr bwMode="auto">
          <a:xfrm>
            <a:off x="8359518" y="18225"/>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Customer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Self Service</a:t>
            </a:r>
          </a:p>
        </p:txBody>
      </p:sp>
      <p:sp>
        <p:nvSpPr>
          <p:cNvPr id="45" name="Rounded Rectangle 20">
            <a:extLst>
              <a:ext uri="{FF2B5EF4-FFF2-40B4-BE49-F238E27FC236}">
                <a16:creationId xmlns:a16="http://schemas.microsoft.com/office/drawing/2014/main" id="{BCC01BD4-4D54-4692-9E48-0E40F4AB05B4}"/>
              </a:ext>
            </a:extLst>
          </p:cNvPr>
          <p:cNvSpPr>
            <a:spLocks noChangeArrowheads="1"/>
          </p:cNvSpPr>
          <p:nvPr/>
        </p:nvSpPr>
        <p:spPr bwMode="auto">
          <a:xfrm>
            <a:off x="10798955" y="2546787"/>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Meter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Inventory</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Management</a:t>
            </a:r>
          </a:p>
        </p:txBody>
      </p:sp>
      <p:sp>
        <p:nvSpPr>
          <p:cNvPr id="46" name="Rounded Rectangle 20">
            <a:extLst>
              <a:ext uri="{FF2B5EF4-FFF2-40B4-BE49-F238E27FC236}">
                <a16:creationId xmlns:a16="http://schemas.microsoft.com/office/drawing/2014/main" id="{4F7BCA43-CDB7-4F54-A73E-9CFC47CDB496}"/>
              </a:ext>
            </a:extLst>
          </p:cNvPr>
          <p:cNvSpPr>
            <a:spLocks noChangeArrowheads="1"/>
          </p:cNvSpPr>
          <p:nvPr/>
        </p:nvSpPr>
        <p:spPr bwMode="auto">
          <a:xfrm>
            <a:off x="8359518" y="5885912"/>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Out-tier</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Rates</a:t>
            </a:r>
          </a:p>
        </p:txBody>
      </p:sp>
      <p:sp>
        <p:nvSpPr>
          <p:cNvPr id="47" name="Rounded Rectangle 20">
            <a:extLst>
              <a:ext uri="{FF2B5EF4-FFF2-40B4-BE49-F238E27FC236}">
                <a16:creationId xmlns:a16="http://schemas.microsoft.com/office/drawing/2014/main" id="{D021FD60-C8DC-4C82-BF21-66A57429FD87}"/>
              </a:ext>
            </a:extLst>
          </p:cNvPr>
          <p:cNvSpPr>
            <a:spLocks noChangeArrowheads="1"/>
          </p:cNvSpPr>
          <p:nvPr/>
        </p:nvSpPr>
        <p:spPr bwMode="auto">
          <a:xfrm>
            <a:off x="5103006" y="1427264"/>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Financials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Completion</a:t>
            </a:r>
          </a:p>
        </p:txBody>
      </p:sp>
      <p:sp>
        <p:nvSpPr>
          <p:cNvPr id="48" name="Rounded Rectangle 20">
            <a:extLst>
              <a:ext uri="{FF2B5EF4-FFF2-40B4-BE49-F238E27FC236}">
                <a16:creationId xmlns:a16="http://schemas.microsoft.com/office/drawing/2014/main" id="{451C0FEB-E642-42D4-8110-1FB43DFC6155}"/>
              </a:ext>
            </a:extLst>
          </p:cNvPr>
          <p:cNvSpPr>
            <a:spLocks noChangeArrowheads="1"/>
          </p:cNvSpPr>
          <p:nvPr/>
        </p:nvSpPr>
        <p:spPr bwMode="auto">
          <a:xfrm>
            <a:off x="5950255" y="503006"/>
            <a:ext cx="946150" cy="919162"/>
          </a:xfrm>
          <a:prstGeom prst="ellipse">
            <a:avLst/>
          </a:prstGeom>
          <a:solidFill>
            <a:schemeClr val="accent5"/>
          </a:solidFill>
          <a:ln w="19050">
            <a:solidFill>
              <a:schemeClr val="bg1"/>
            </a:solidFill>
            <a:round/>
            <a:headEnd/>
            <a:tailEnd/>
          </a:ln>
          <a:effectLst>
            <a:outerShdw blurRad="63500" dist="38099" dir="2700000" algn="ctr" rotWithShape="0">
              <a:schemeClr val="bg2">
                <a:alpha val="50000"/>
              </a:schemeClr>
            </a:outerShdw>
          </a:effectLst>
        </p:spPr>
        <p:txBody>
          <a:bodyPr wrap="none" lIns="45720" rIns="45720" anchor="ctr"/>
          <a:lstStyle>
            <a:lvl1pPr algn="ctr" defTabSz="533400" eaLnBrk="0" hangingPunct="0">
              <a:spcBef>
                <a:spcPct val="50000"/>
              </a:spcBef>
              <a:defRPr sz="1400" b="1">
                <a:solidFill>
                  <a:schemeClr val="tx1"/>
                </a:solidFill>
                <a:latin typeface="Calibri" charset="0"/>
                <a:ea typeface="Calib" charset="0"/>
                <a:cs typeface="Calib" charset="0"/>
              </a:defRPr>
            </a:lvl1pPr>
            <a:lvl2pPr marL="742950" indent="-285750" algn="ctr" defTabSz="533400" eaLnBrk="0" hangingPunct="0">
              <a:spcBef>
                <a:spcPct val="50000"/>
              </a:spcBef>
              <a:defRPr sz="1400" b="1">
                <a:solidFill>
                  <a:schemeClr val="tx1"/>
                </a:solidFill>
                <a:latin typeface="Calibri" charset="0"/>
                <a:ea typeface="Calib" charset="0"/>
                <a:cs typeface="Calib" charset="0"/>
              </a:defRPr>
            </a:lvl2pPr>
            <a:lvl3pPr marL="1143000" indent="-228600" algn="ctr" defTabSz="533400" eaLnBrk="0" hangingPunct="0">
              <a:spcBef>
                <a:spcPct val="50000"/>
              </a:spcBef>
              <a:defRPr sz="1400" b="1">
                <a:solidFill>
                  <a:schemeClr val="tx1"/>
                </a:solidFill>
                <a:latin typeface="Calibri" charset="0"/>
                <a:ea typeface="Calib" charset="0"/>
                <a:cs typeface="Calib" charset="0"/>
              </a:defRPr>
            </a:lvl3pPr>
            <a:lvl4pPr marL="1600200" indent="-228600" algn="ctr" defTabSz="533400" eaLnBrk="0" hangingPunct="0">
              <a:spcBef>
                <a:spcPct val="50000"/>
              </a:spcBef>
              <a:defRPr sz="1400" b="1">
                <a:solidFill>
                  <a:schemeClr val="tx1"/>
                </a:solidFill>
                <a:latin typeface="Calibri" charset="0"/>
                <a:ea typeface="Calib" charset="0"/>
                <a:cs typeface="Calib" charset="0"/>
              </a:defRPr>
            </a:lvl4pPr>
            <a:lvl5pPr marL="2057400" indent="-228600" algn="ctr" defTabSz="533400" eaLnBrk="0" hangingPunct="0">
              <a:spcBef>
                <a:spcPct val="50000"/>
              </a:spcBef>
              <a:defRPr sz="1400" b="1">
                <a:solidFill>
                  <a:schemeClr val="tx1"/>
                </a:solidFill>
                <a:latin typeface="Calibri" charset="0"/>
                <a:ea typeface="Calib" charset="0"/>
                <a:cs typeface="Calib" charset="0"/>
              </a:defRPr>
            </a:lvl5pPr>
            <a:lvl6pPr marL="25146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6pPr>
            <a:lvl7pPr marL="29718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7pPr>
            <a:lvl8pPr marL="34290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8pPr>
            <a:lvl9pPr marL="3886200" indent="-228600" algn="ctr" defTabSz="533400" eaLnBrk="0" fontAlgn="base" hangingPunct="0">
              <a:spcBef>
                <a:spcPct val="50000"/>
              </a:spcBef>
              <a:spcAft>
                <a:spcPct val="0"/>
              </a:spcAft>
              <a:defRPr sz="1400" b="1">
                <a:solidFill>
                  <a:schemeClr val="tx1"/>
                </a:solidFill>
                <a:latin typeface="Calibri" charset="0"/>
                <a:ea typeface="Calib" charset="0"/>
                <a:cs typeface="Calib" charset="0"/>
              </a:defRPr>
            </a:lvl9p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Foundational</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203000203" pitchFamily="34" charset="0"/>
              </a:rPr>
              <a:t>Collections</a:t>
            </a:r>
          </a:p>
        </p:txBody>
      </p:sp>
      <p:sp>
        <p:nvSpPr>
          <p:cNvPr id="6" name="TextBox 5">
            <a:extLst>
              <a:ext uri="{FF2B5EF4-FFF2-40B4-BE49-F238E27FC236}">
                <a16:creationId xmlns:a16="http://schemas.microsoft.com/office/drawing/2014/main" id="{64D176A3-8E3A-40A4-BE94-7F64CF701108}"/>
              </a:ext>
            </a:extLst>
          </p:cNvPr>
          <p:cNvSpPr txBox="1"/>
          <p:nvPr/>
        </p:nvSpPr>
        <p:spPr>
          <a:xfrm>
            <a:off x="38100" y="1738933"/>
            <a:ext cx="3297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Epic 1: Foundational Data and Interfaces</a:t>
            </a:r>
          </a:p>
        </p:txBody>
      </p:sp>
      <p:sp>
        <p:nvSpPr>
          <p:cNvPr id="50" name="TextBox 49">
            <a:extLst>
              <a:ext uri="{FF2B5EF4-FFF2-40B4-BE49-F238E27FC236}">
                <a16:creationId xmlns:a16="http://schemas.microsoft.com/office/drawing/2014/main" id="{395E4D0D-29CD-46F8-897D-878491483F03}"/>
              </a:ext>
            </a:extLst>
          </p:cNvPr>
          <p:cNvSpPr txBox="1"/>
          <p:nvPr/>
        </p:nvSpPr>
        <p:spPr>
          <a:xfrm>
            <a:off x="38100" y="2492796"/>
            <a:ext cx="228486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Epic 2: Basic Meter-to-Cash</a:t>
            </a:r>
          </a:p>
        </p:txBody>
      </p:sp>
      <p:sp>
        <p:nvSpPr>
          <p:cNvPr id="51" name="TextBox 50">
            <a:extLst>
              <a:ext uri="{FF2B5EF4-FFF2-40B4-BE49-F238E27FC236}">
                <a16:creationId xmlns:a16="http://schemas.microsoft.com/office/drawing/2014/main" id="{30E43263-C007-4ACA-8171-87FE49336635}"/>
              </a:ext>
            </a:extLst>
          </p:cNvPr>
          <p:cNvSpPr txBox="1"/>
          <p:nvPr/>
        </p:nvSpPr>
        <p:spPr>
          <a:xfrm>
            <a:off x="38100" y="3246659"/>
            <a:ext cx="38504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Epic 3: New Customers and Intermediate Billing</a:t>
            </a:r>
          </a:p>
        </p:txBody>
      </p:sp>
      <p:sp>
        <p:nvSpPr>
          <p:cNvPr id="52" name="TextBox 51">
            <a:extLst>
              <a:ext uri="{FF2B5EF4-FFF2-40B4-BE49-F238E27FC236}">
                <a16:creationId xmlns:a16="http://schemas.microsoft.com/office/drawing/2014/main" id="{D2EFC43B-FA2C-4AD5-AD00-A4425B0BF13D}"/>
              </a:ext>
            </a:extLst>
          </p:cNvPr>
          <p:cNvSpPr txBox="1"/>
          <p:nvPr/>
        </p:nvSpPr>
        <p:spPr>
          <a:xfrm>
            <a:off x="38100" y="4000522"/>
            <a:ext cx="388942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Epic 4: Revenue Assurance and Advanced Billing</a:t>
            </a:r>
          </a:p>
        </p:txBody>
      </p:sp>
      <p:sp>
        <p:nvSpPr>
          <p:cNvPr id="53" name="TextBox 52">
            <a:extLst>
              <a:ext uri="{FF2B5EF4-FFF2-40B4-BE49-F238E27FC236}">
                <a16:creationId xmlns:a16="http://schemas.microsoft.com/office/drawing/2014/main" id="{535C56AA-A165-4322-855A-62F4841BC151}"/>
              </a:ext>
            </a:extLst>
          </p:cNvPr>
          <p:cNvSpPr txBox="1"/>
          <p:nvPr/>
        </p:nvSpPr>
        <p:spPr>
          <a:xfrm>
            <a:off x="38100" y="4754385"/>
            <a:ext cx="43067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Epic 5: Meter Management and Financial Completion</a:t>
            </a:r>
          </a:p>
        </p:txBody>
      </p:sp>
    </p:spTree>
    <p:extLst>
      <p:ext uri="{BB962C8B-B14F-4D97-AF65-F5344CB8AC3E}">
        <p14:creationId xmlns:p14="http://schemas.microsoft.com/office/powerpoint/2010/main" val="252926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fade">
                                      <p:cBhvr>
                                        <p:cTn id="1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P spid="35" grpId="0" animBg="1"/>
      <p:bldP spid="36" grpId="0" animBg="1"/>
      <p:bldP spid="37" grpId="0" animBg="1"/>
      <p:bldP spid="38" grpId="0" animBg="1"/>
      <p:bldP spid="39" grpId="0" animBg="1"/>
      <p:bldP spid="18" grpId="0" animBg="1"/>
      <p:bldP spid="19" grpId="0" animBg="1"/>
      <p:bldP spid="20" grpId="0" animBg="1"/>
      <p:bldP spid="21" grpId="0" animBg="1"/>
      <p:bldP spid="22" grpId="0" animBg="1"/>
      <p:bldP spid="23" grpId="0" animBg="1"/>
      <p:bldP spid="33" grpId="0" animBg="1"/>
      <p:bldP spid="40" grpId="0" animBg="1"/>
      <p:bldP spid="41" grpId="0" animBg="1"/>
      <p:bldP spid="42" grpId="0" animBg="1"/>
      <p:bldP spid="43" grpId="0" animBg="1"/>
      <p:bldP spid="44" grpId="0" animBg="1"/>
      <p:bldP spid="45" grpId="0" animBg="1"/>
      <p:bldP spid="46" grpId="0" animBg="1"/>
      <p:bldP spid="47" grpId="0" animBg="1"/>
      <p:bldP spid="48" grpId="0" animBg="1"/>
      <p:bldP spid="6"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Project Timeline</a:t>
            </a:r>
          </a:p>
        </p:txBody>
      </p:sp>
      <p:pic>
        <p:nvPicPr>
          <p:cNvPr id="1026" name="Picture 2">
            <a:extLst>
              <a:ext uri="{FF2B5EF4-FFF2-40B4-BE49-F238E27FC236}">
                <a16:creationId xmlns:a16="http://schemas.microsoft.com/office/drawing/2014/main" id="{180F48DD-C57F-46D1-8065-3DA78840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119" y="926496"/>
            <a:ext cx="9906000" cy="5543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5C92B37-8609-4BC6-AB48-ABA136CADEAA}"/>
              </a:ext>
            </a:extLst>
          </p:cNvPr>
          <p:cNvSpPr/>
          <p:nvPr/>
        </p:nvSpPr>
        <p:spPr>
          <a:xfrm>
            <a:off x="1093304" y="1146313"/>
            <a:ext cx="3962400" cy="351183"/>
          </a:xfrm>
          <a:prstGeom prst="rect">
            <a:avLst/>
          </a:prstGeom>
          <a:solidFill>
            <a:srgbClr val="FFFFFF"/>
          </a:solidFill>
          <a:ln w="38100" cap="flat">
            <a:noFill/>
            <a:prstDash val="solid"/>
            <a:round/>
          </a:ln>
          <a:effectLst>
            <a:outerShdw blurRad="63500" dist="381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5725" tIns="85725" rIns="85725" bIns="85725" numCol="1" spcCol="38100" rtlCol="0" anchor="ctr">
            <a:spAutoFit/>
          </a:bodyPr>
          <a:lstStyle/>
          <a:p>
            <a:pPr marL="0" marR="0" indent="0" algn="l" defTabSz="1714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3394053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Conversion Approach</a:t>
            </a:r>
          </a:p>
        </p:txBody>
      </p:sp>
      <p:sp>
        <p:nvSpPr>
          <p:cNvPr id="5" name="Text Placeholder 4">
            <a:extLst>
              <a:ext uri="{FF2B5EF4-FFF2-40B4-BE49-F238E27FC236}">
                <a16:creationId xmlns:a16="http://schemas.microsoft.com/office/drawing/2014/main" id="{493F65DA-9F55-4D42-8CF0-8F9B94A6B50B}"/>
              </a:ext>
            </a:extLst>
          </p:cNvPr>
          <p:cNvSpPr>
            <a:spLocks noGrp="1"/>
          </p:cNvSpPr>
          <p:nvPr>
            <p:ph type="body" sz="quarter" idx="1"/>
          </p:nvPr>
        </p:nvSpPr>
        <p:spPr>
          <a:xfrm>
            <a:off x="318939" y="1116000"/>
            <a:ext cx="11270718" cy="4419601"/>
          </a:xfrm>
        </p:spPr>
        <p:txBody>
          <a:bodyPr/>
          <a:lstStyle/>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key goal of the data conversion effort is to leverage, whenever possible, the CRIS to CSS data conversion methodology, mapping, program code, and validation queries that were built as part of the 2014/2015 project that explored converting CRIS to CSS.  </a:t>
            </a: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While the systems have both changed since then, that project had successfully executed a full-scale load of CRIS data into CSS and therefore it is expected that the 2014/2015 artifacts will be highly re-useable to cost-effectively accomplish the objectives of this current project.</a:t>
            </a:r>
          </a:p>
          <a:p>
            <a:pPr marL="342900" indent="-342900">
              <a:buFont typeface="Arial" panose="020B0604020202020204" pitchFamily="34" charset="0"/>
              <a:buChar char="•"/>
            </a:pPr>
            <a:r>
              <a:rPr lang="en-US" sz="2000" dirty="0"/>
              <a:t>CRIS companies will be utilizing CSS functionality with minimum exceptions and conversion team will be adopting the CSS way of working.  </a:t>
            </a:r>
          </a:p>
          <a:p>
            <a:pPr marL="342900" indent="-342900">
              <a:buFont typeface="Arial" panose="020B0604020202020204" pitchFamily="34" charset="0"/>
              <a:buChar char="•"/>
            </a:pPr>
            <a:endParaRPr lang="en-US" dirty="0"/>
          </a:p>
          <a:p>
            <a:pPr marR="0" lvl="0">
              <a:spcBef>
                <a:spcPts val="0"/>
              </a:spcBef>
              <a:spcAft>
                <a:spcPts val="0"/>
              </a:spcAft>
            </a:pPr>
            <a:r>
              <a:rPr lang="en-US" sz="1800" b="1" dirty="0">
                <a:effectLst/>
                <a:latin typeface="Calibri" panose="020F0502020204030204" pitchFamily="34" charset="0"/>
                <a:ea typeface="Times New Roman" panose="02020603050405020304" pitchFamily="18" charset="0"/>
              </a:rPr>
              <a:t>	Link to D-6 Data Conversion Approach</a:t>
            </a:r>
            <a:endParaRPr lang="en-US" sz="1800" dirty="0">
              <a:effectLst/>
              <a:latin typeface="Calibri" panose="020F0502020204030204" pitchFamily="34" charset="0"/>
              <a:ea typeface="Calibri" panose="020F0502020204030204" pitchFamily="34" charset="0"/>
            </a:endParaRPr>
          </a:p>
          <a:p>
            <a:pPr marL="457200" marR="0">
              <a:spcBef>
                <a:spcPts val="0"/>
              </a:spcBef>
              <a:spcAft>
                <a:spcPts val="0"/>
              </a:spcAft>
            </a:pPr>
            <a:r>
              <a:rPr lang="en-US" sz="1400" dirty="0">
                <a:hlinkClick r:id="rId2"/>
              </a:rPr>
              <a:t>D-6 Data Conversion Approach.docx</a:t>
            </a:r>
            <a:endParaRPr lang="en-US" sz="1800" dirty="0">
              <a:effectLst/>
              <a:latin typeface="Calibri" panose="020F0502020204030204" pitchFamily="34" charset="0"/>
              <a:ea typeface="Calibri" panose="020F0502020204030204" pitchFamily="34" charset="0"/>
            </a:endParaRPr>
          </a:p>
          <a:p>
            <a:endParaRPr lang="en-US" dirty="0"/>
          </a:p>
          <a:p>
            <a:r>
              <a:rPr lang="en-US" dirty="0"/>
              <a:t> </a:t>
            </a:r>
          </a:p>
        </p:txBody>
      </p:sp>
    </p:spTree>
    <p:extLst>
      <p:ext uri="{BB962C8B-B14F-4D97-AF65-F5344CB8AC3E}">
        <p14:creationId xmlns:p14="http://schemas.microsoft.com/office/powerpoint/2010/main" val="28417135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Conversion Scope</a:t>
            </a:r>
          </a:p>
        </p:txBody>
      </p:sp>
      <p:sp>
        <p:nvSpPr>
          <p:cNvPr id="5" name="Text Placeholder 4">
            <a:extLst>
              <a:ext uri="{FF2B5EF4-FFF2-40B4-BE49-F238E27FC236}">
                <a16:creationId xmlns:a16="http://schemas.microsoft.com/office/drawing/2014/main" id="{493F65DA-9F55-4D42-8CF0-8F9B94A6B50B}"/>
              </a:ext>
            </a:extLst>
          </p:cNvPr>
          <p:cNvSpPr>
            <a:spLocks noGrp="1"/>
          </p:cNvSpPr>
          <p:nvPr>
            <p:ph type="body" sz="quarter" idx="1"/>
          </p:nvPr>
        </p:nvSpPr>
        <p:spPr>
          <a:xfrm>
            <a:off x="318939" y="1116000"/>
            <a:ext cx="11270718" cy="5336558"/>
          </a:xfrm>
        </p:spPr>
        <p:txBody>
          <a:bodyPr/>
          <a:lstStyle/>
          <a:p>
            <a:pPr marL="342900" indent="-3429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section provides the boundaries of the data conversion effort. The table below summarizes the information that will be converted and excluded as outlined in COA.</a:t>
            </a: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17" name="Table 17">
            <a:extLst>
              <a:ext uri="{FF2B5EF4-FFF2-40B4-BE49-F238E27FC236}">
                <a16:creationId xmlns:a16="http://schemas.microsoft.com/office/drawing/2014/main" id="{C727EDC6-5616-42B3-8455-CB0F3E884EF0}"/>
              </a:ext>
            </a:extLst>
          </p:cNvPr>
          <p:cNvGraphicFramePr>
            <a:graphicFrameLocks noGrp="1"/>
          </p:cNvGraphicFramePr>
          <p:nvPr/>
        </p:nvGraphicFramePr>
        <p:xfrm>
          <a:off x="1372469" y="1735893"/>
          <a:ext cx="9677968" cy="4311224"/>
        </p:xfrm>
        <a:graphic>
          <a:graphicData uri="http://schemas.openxmlformats.org/drawingml/2006/table">
            <a:tbl>
              <a:tblPr firstRow="1" bandRow="1">
                <a:tableStyleId>{5C22544A-7EE6-4342-B048-85BDC9FD1C3A}</a:tableStyleId>
              </a:tblPr>
              <a:tblGrid>
                <a:gridCol w="3994550">
                  <a:extLst>
                    <a:ext uri="{9D8B030D-6E8A-4147-A177-3AD203B41FA5}">
                      <a16:colId xmlns:a16="http://schemas.microsoft.com/office/drawing/2014/main" val="3320654812"/>
                    </a:ext>
                  </a:extLst>
                </a:gridCol>
                <a:gridCol w="5683418">
                  <a:extLst>
                    <a:ext uri="{9D8B030D-6E8A-4147-A177-3AD203B41FA5}">
                      <a16:colId xmlns:a16="http://schemas.microsoft.com/office/drawing/2014/main" val="2287328300"/>
                    </a:ext>
                  </a:extLst>
                </a:gridCol>
              </a:tblGrid>
              <a:tr h="2155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Data types from legacy to be converted</a:t>
                      </a:r>
                    </a:p>
                    <a:p>
                      <a:endParaRPr lang="en-US" sz="1400" b="0" i="0" u="none" strike="noStrike" cap="none" spc="0" baseline="0" dirty="0">
                        <a:ln>
                          <a:noFill/>
                        </a:ln>
                        <a:solidFill>
                          <a:schemeClr val="dk1"/>
                        </a:solidFill>
                        <a:effectLst/>
                        <a:uFillTx/>
                        <a:latin typeface="Calibri" panose="020F0502020204030204" pitchFamily="34" charset="0"/>
                        <a:cs typeface="Times New Roman" panose="02020603050405020304" pitchFamily="18" charset="0"/>
                        <a:sym typeface="Calibri"/>
                      </a:endParaRPr>
                    </a:p>
                  </a:txBody>
                  <a:tcPr/>
                </a:tc>
                <a:tc>
                  <a:txBody>
                    <a:bodyPr/>
                    <a:lstStyle/>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Customer Data</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Premise Data</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Meter Data</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Open Accounts Receivable</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Inventory Data</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Accounts Payable Data</a:t>
                      </a:r>
                    </a:p>
                    <a:p>
                      <a:endParaRPr lang="en-US" sz="1400" dirty="0"/>
                    </a:p>
                  </a:txBody>
                  <a:tcPr/>
                </a:tc>
                <a:extLst>
                  <a:ext uri="{0D108BD9-81ED-4DB2-BD59-A6C34878D82A}">
                    <a16:rowId xmlns:a16="http://schemas.microsoft.com/office/drawing/2014/main" val="4233120477"/>
                  </a:ext>
                </a:extLst>
              </a:tr>
              <a:tr h="2155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Data types from legacy to be excluded</a:t>
                      </a:r>
                    </a:p>
                    <a:p>
                      <a:pPr algn="l"/>
                      <a:endParaRPr lang="en-US" sz="1400" dirty="0"/>
                    </a:p>
                  </a:txBody>
                  <a:tcPr/>
                </a:tc>
                <a:tc>
                  <a:txBody>
                    <a:bodyPr/>
                    <a:lstStyle/>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Closed Accounts Receivable (inactive accounts with zero balances)</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Accounts with zero balances will not be converted if the final bill is older than twelve (12) months</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Budget billing plan history</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Service orders and requests</a:t>
                      </a:r>
                    </a:p>
                    <a:p>
                      <a:pPr marL="0" marR="0" algn="l">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Workflow Items (“WFMs”)</a:t>
                      </a:r>
                    </a:p>
                    <a:p>
                      <a:endParaRPr lang="en-US" sz="1400" dirty="0"/>
                    </a:p>
                  </a:txBody>
                  <a:tcPr/>
                </a:tc>
                <a:extLst>
                  <a:ext uri="{0D108BD9-81ED-4DB2-BD59-A6C34878D82A}">
                    <a16:rowId xmlns:a16="http://schemas.microsoft.com/office/drawing/2014/main" val="1392668215"/>
                  </a:ext>
                </a:extLst>
              </a:tr>
            </a:tbl>
          </a:graphicData>
        </a:graphic>
      </p:graphicFrame>
    </p:spTree>
    <p:extLst>
      <p:ext uri="{BB962C8B-B14F-4D97-AF65-F5344CB8AC3E}">
        <p14:creationId xmlns:p14="http://schemas.microsoft.com/office/powerpoint/2010/main" val="23515043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Conversion Scope Parameters</a:t>
            </a:r>
          </a:p>
        </p:txBody>
      </p:sp>
      <p:sp>
        <p:nvSpPr>
          <p:cNvPr id="5" name="Text Placeholder 4">
            <a:extLst>
              <a:ext uri="{FF2B5EF4-FFF2-40B4-BE49-F238E27FC236}">
                <a16:creationId xmlns:a16="http://schemas.microsoft.com/office/drawing/2014/main" id="{493F65DA-9F55-4D42-8CF0-8F9B94A6B50B}"/>
              </a:ext>
            </a:extLst>
          </p:cNvPr>
          <p:cNvSpPr>
            <a:spLocks noGrp="1"/>
          </p:cNvSpPr>
          <p:nvPr>
            <p:ph type="body" sz="quarter" idx="1"/>
          </p:nvPr>
        </p:nvSpPr>
        <p:spPr>
          <a:xfrm>
            <a:off x="318939" y="878329"/>
            <a:ext cx="11456118" cy="5734573"/>
          </a:xfrm>
        </p:spPr>
        <p:txBody>
          <a:bodyPr/>
          <a:lstStyle/>
          <a:p>
            <a:pPr marL="342900" indent="-342900">
              <a:buFont typeface="Arial" panose="020B0604020202020204" pitchFamily="34" charset="0"/>
              <a:buChar char="•"/>
            </a:pPr>
            <a:r>
              <a:rPr lang="en-US" sz="1400" dirty="0">
                <a:cs typeface="Times New Roman" panose="02020603050405020304" pitchFamily="18" charset="0"/>
              </a:rPr>
              <a:t>Data reconciliation will require resources with current source system(s) knowledge to perform validation of the converted data between Source and Target systems. The C2C Team will provide the queries and reports for the Target system outputs.</a:t>
            </a:r>
          </a:p>
          <a:p>
            <a:pPr marL="342900" indent="-342900">
              <a:buFont typeface="Arial" panose="020B0604020202020204" pitchFamily="34" charset="0"/>
              <a:buChar char="•"/>
            </a:pPr>
            <a:r>
              <a:rPr lang="en-US" sz="1400" dirty="0">
                <a:cs typeface="Times New Roman" panose="02020603050405020304" pitchFamily="18" charset="0"/>
              </a:rPr>
              <a:t>Data Conversion will include 3 years of operational data on the Go-Live Date.</a:t>
            </a:r>
          </a:p>
          <a:p>
            <a:pPr marL="342900" indent="-342900">
              <a:buFont typeface="Arial" panose="020B0604020202020204" pitchFamily="34" charset="0"/>
              <a:buChar char="•"/>
            </a:pPr>
            <a:r>
              <a:rPr lang="en-US" sz="1400" dirty="0">
                <a:cs typeface="Times New Roman" panose="02020603050405020304" pitchFamily="18" charset="0"/>
              </a:rPr>
              <a:t>This estimate includes 8 data conversion cycles in the project distributed as follows:</a:t>
            </a:r>
          </a:p>
          <a:p>
            <a:pPr marL="701675" lvl="2" indent="-342900"/>
            <a:r>
              <a:rPr lang="en-US" sz="1100" dirty="0">
                <a:cs typeface="Times New Roman" panose="02020603050405020304" pitchFamily="18" charset="0"/>
              </a:rPr>
              <a:t>Epic 1: Foundational Data and Interfaces - Data Migration -&gt; Convert the Core Master Data</a:t>
            </a:r>
            <a:endParaRPr lang="en-US" sz="1100" dirty="0">
              <a:solidFill>
                <a:srgbClr val="0033CC"/>
              </a:solidFill>
              <a:cs typeface="Times New Roman" panose="02020603050405020304" pitchFamily="18" charset="0"/>
            </a:endParaRPr>
          </a:p>
          <a:p>
            <a:pPr marL="701675" lvl="2" indent="-342900"/>
            <a:r>
              <a:rPr lang="en-US" sz="1100" dirty="0">
                <a:solidFill>
                  <a:srgbClr val="003399"/>
                </a:solidFill>
                <a:cs typeface="Times New Roman" panose="02020603050405020304" pitchFamily="18" charset="0"/>
                <a:sym typeface="IBM Plex Sans SemiBold"/>
              </a:rPr>
              <a:t>Epic 2: Basic Meter to Cash - Data Migration -&gt;  Convert Service Impacting History</a:t>
            </a:r>
          </a:p>
          <a:p>
            <a:pPr marL="701675" lvl="2" indent="-342900"/>
            <a:r>
              <a:rPr lang="en-US" sz="1100" dirty="0">
                <a:solidFill>
                  <a:srgbClr val="003399"/>
                </a:solidFill>
                <a:cs typeface="Times New Roman" panose="02020603050405020304" pitchFamily="18" charset="0"/>
                <a:sym typeface="IBM Plex Sans SemiBold"/>
              </a:rPr>
              <a:t>Epic 3: New Customers and Intermediate Billing - Data Migration -&gt; Convert Billing Impacting History</a:t>
            </a:r>
          </a:p>
          <a:p>
            <a:pPr marL="701675" lvl="2" indent="-342900"/>
            <a:r>
              <a:rPr lang="en-US" sz="1100" dirty="0">
                <a:solidFill>
                  <a:srgbClr val="003399"/>
                </a:solidFill>
                <a:cs typeface="Times New Roman" panose="02020603050405020304" pitchFamily="18" charset="0"/>
                <a:sym typeface="IBM Plex Sans SemiBold"/>
              </a:rPr>
              <a:t>Epic 4: Revenue Assurance and Advanced Billing - Data Migration -&gt; Iterative mock conversions to refine process</a:t>
            </a:r>
          </a:p>
          <a:p>
            <a:pPr marL="701675" lvl="2" indent="-342900"/>
            <a:r>
              <a:rPr lang="en-US" sz="1100" dirty="0">
                <a:solidFill>
                  <a:srgbClr val="003399"/>
                </a:solidFill>
                <a:cs typeface="Times New Roman" panose="02020603050405020304" pitchFamily="18" charset="0"/>
                <a:sym typeface="IBM Plex Sans SemiBold"/>
              </a:rPr>
              <a:t>Epic 5: Meter Management and Financial Completion - Data Migration -&gt; Iterative mock conversions to refine process</a:t>
            </a:r>
          </a:p>
          <a:p>
            <a:pPr marL="701675" lvl="2" indent="-342900"/>
            <a:r>
              <a:rPr lang="en-US" sz="1100" dirty="0">
                <a:solidFill>
                  <a:srgbClr val="003399"/>
                </a:solidFill>
                <a:cs typeface="Times New Roman" panose="02020603050405020304" pitchFamily="18" charset="0"/>
                <a:sym typeface="IBM Plex Sans SemiBold"/>
              </a:rPr>
              <a:t>Dress Rehearsal 1 Migration, including a Mock Conversion</a:t>
            </a:r>
          </a:p>
          <a:p>
            <a:pPr marL="701675" lvl="2" indent="-342900"/>
            <a:r>
              <a:rPr lang="en-US" sz="1100" dirty="0">
                <a:solidFill>
                  <a:srgbClr val="003399"/>
                </a:solidFill>
                <a:cs typeface="Times New Roman" panose="02020603050405020304" pitchFamily="18" charset="0"/>
                <a:sym typeface="IBM Plex Sans SemiBold"/>
              </a:rPr>
              <a:t>Dress Rehearsal 2 Migration, including a Mock Conversion</a:t>
            </a:r>
          </a:p>
          <a:p>
            <a:pPr marL="701675" lvl="2" indent="-342900"/>
            <a:r>
              <a:rPr lang="en-US" sz="1100" dirty="0">
                <a:solidFill>
                  <a:srgbClr val="003399"/>
                </a:solidFill>
                <a:cs typeface="Times New Roman" panose="02020603050405020304" pitchFamily="18" charset="0"/>
                <a:sym typeface="IBM Plex Sans SemiBold"/>
              </a:rPr>
              <a:t>Production Data Migration</a:t>
            </a:r>
            <a:endParaRPr lang="en-US" sz="1100" dirty="0">
              <a:cs typeface="Times New Roman" panose="02020603050405020304" pitchFamily="18" charset="0"/>
            </a:endParaRPr>
          </a:p>
          <a:p>
            <a:pPr marL="342900" indent="-342900">
              <a:buFont typeface="Arial" panose="020B0604020202020204" pitchFamily="34" charset="0"/>
              <a:buChar char="•"/>
            </a:pPr>
            <a:r>
              <a:rPr lang="en-US" sz="1400" dirty="0">
                <a:cs typeface="Times New Roman" panose="02020603050405020304" pitchFamily="18" charset="0"/>
              </a:rPr>
              <a:t>The conversion (Automated Data cleansing, Extraction, Transformation, Load) Services are included in the scope of services.</a:t>
            </a:r>
          </a:p>
          <a:p>
            <a:pPr marL="342900" indent="-342900">
              <a:buFont typeface="Arial" panose="020B0604020202020204" pitchFamily="34" charset="0"/>
              <a:buChar char="•"/>
            </a:pPr>
            <a:r>
              <a:rPr lang="en-US" sz="1400" dirty="0">
                <a:cs typeface="Times New Roman" panose="02020603050405020304" pitchFamily="18" charset="0"/>
              </a:rPr>
              <a:t>Conversion scope will be driven by data identified as required for to operate CSS.</a:t>
            </a:r>
          </a:p>
          <a:p>
            <a:pPr marL="342900" indent="-342900">
              <a:buFont typeface="Arial" panose="020B0604020202020204" pitchFamily="34" charset="0"/>
              <a:buChar char="•"/>
            </a:pPr>
            <a:r>
              <a:rPr lang="en-US" sz="1400" dirty="0">
                <a:cs typeface="Times New Roman" panose="02020603050405020304" pitchFamily="18" charset="0"/>
              </a:rPr>
              <a:t>During Conversion for customers in CRIS there will be no customer matching.  All CRIS customer will get new customer number in CSS.</a:t>
            </a:r>
          </a:p>
          <a:p>
            <a:pPr marL="342900" indent="-342900">
              <a:buFont typeface="Arial" panose="020B0604020202020204" pitchFamily="34" charset="0"/>
              <a:buChar char="•"/>
            </a:pPr>
            <a:r>
              <a:rPr lang="en-US" sz="1400" dirty="0">
                <a:cs typeface="Times New Roman" panose="02020603050405020304" pitchFamily="18" charset="0"/>
              </a:rPr>
              <a:t>Masking rules will be followed as per CRIS and CSS Process</a:t>
            </a: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45764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B8A4-1DB1-46A0-B519-07A88427E721}"/>
              </a:ext>
            </a:extLst>
          </p:cNvPr>
          <p:cNvSpPr>
            <a:spLocks noGrp="1"/>
          </p:cNvSpPr>
          <p:nvPr>
            <p:ph type="title"/>
          </p:nvPr>
        </p:nvSpPr>
        <p:spPr/>
        <p:txBody>
          <a:bodyPr/>
          <a:lstStyle/>
          <a:p>
            <a:r>
              <a:rPr lang="en-US" dirty="0"/>
              <a:t>Integration Approach</a:t>
            </a:r>
          </a:p>
        </p:txBody>
      </p:sp>
      <p:sp>
        <p:nvSpPr>
          <p:cNvPr id="5" name="Text Placeholder 4">
            <a:extLst>
              <a:ext uri="{FF2B5EF4-FFF2-40B4-BE49-F238E27FC236}">
                <a16:creationId xmlns:a16="http://schemas.microsoft.com/office/drawing/2014/main" id="{493F65DA-9F55-4D42-8CF0-8F9B94A6B50B}"/>
              </a:ext>
            </a:extLst>
          </p:cNvPr>
          <p:cNvSpPr>
            <a:spLocks noGrp="1"/>
          </p:cNvSpPr>
          <p:nvPr>
            <p:ph type="body" sz="quarter" idx="1"/>
          </p:nvPr>
        </p:nvSpPr>
        <p:spPr>
          <a:xfrm>
            <a:off x="280193" y="999763"/>
            <a:ext cx="11560512" cy="4419601"/>
          </a:xfrm>
        </p:spPr>
        <p:txBody>
          <a:bodyPr/>
          <a:lstStyle/>
          <a:p>
            <a:pPr marL="342900" indent="-342900">
              <a:buFont typeface="Arial" panose="020B0604020202020204" pitchFamily="34" charset="0"/>
              <a:buChar char="•"/>
            </a:pPr>
            <a:r>
              <a:rPr lang="en-US" sz="2000" dirty="0"/>
              <a:t>The C2C migration project is not introducing any new architecture structures and the CSS technical architecture stays intact.  </a:t>
            </a:r>
          </a:p>
          <a:p>
            <a:pPr marL="342900" indent="-342900">
              <a:buFont typeface="Arial" panose="020B0604020202020204" pitchFamily="34" charset="0"/>
              <a:buChar char="•"/>
            </a:pPr>
            <a:r>
              <a:rPr lang="en-US" sz="2000" dirty="0"/>
              <a:t>CRIS companies will be utilizing CSS functionality and interfaces with minimum exceptions.  Therefore, the technical team is adopting the CSS way of working.  Eventually, CRIS interfaces will be disabled and then removed/eliminated.</a:t>
            </a:r>
          </a:p>
          <a:p>
            <a:pPr marL="342900" indent="-342900">
              <a:buFont typeface="Arial" panose="020B0604020202020204" pitchFamily="34" charset="0"/>
              <a:buChar char="•"/>
            </a:pPr>
            <a:r>
              <a:rPr lang="en-US" sz="2000" dirty="0"/>
              <a:t>The C2C migration project team is responsible for, (with the coordination of the Data Center Migration project), the full-scale performance testing ensuring the enhanced CSS application environment and its interfaces can support the added volume of transactions, added data capacity, added user capacity, CSS-related on-line response time and batch performance.</a:t>
            </a:r>
          </a:p>
          <a:p>
            <a:pPr marL="342900" indent="-342900">
              <a:buFont typeface="Arial" panose="020B0604020202020204" pitchFamily="34" charset="0"/>
              <a:buChar char="•"/>
            </a:pPr>
            <a:r>
              <a:rPr lang="en-US" sz="2000" b="0" i="0" dirty="0">
                <a:effectLst/>
                <a:latin typeface="+mj-lt"/>
              </a:rPr>
              <a:t>Go Anywhere and MuleSoft are National Grid’s strategic partner and platform for designing, securing, deploying, and managing APIs and file transfer-based integrations, as well as driving reuse of Integration assets at a global scale. Wherever new internal and external interfaces with CSS are required for this project, the first choice for the design is to utilize these new patterns.   </a:t>
            </a:r>
          </a:p>
          <a:p>
            <a:pPr marL="342900" indent="-342900">
              <a:buFont typeface="Arial" panose="020B0604020202020204" pitchFamily="34" charset="0"/>
              <a:buChar char="•"/>
            </a:pPr>
            <a:r>
              <a:rPr lang="en-US" sz="2000" b="0" i="0" dirty="0">
                <a:effectLst/>
                <a:latin typeface="+mj-lt"/>
              </a:rPr>
              <a:t>The C2C migration project is taking advantage of the interface improvements implemented by Project INVP 6523, (Go Anywhere and MuleSoft) hosted in the cloud.</a:t>
            </a:r>
          </a:p>
          <a:p>
            <a:pPr marL="285750" indent="-28575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rPr>
              <a:t>The CSS application will be moved to upgraded Mainframe after the Data </a:t>
            </a:r>
            <a:r>
              <a:rPr lang="en-GB" sz="1800" dirty="0" err="1">
                <a:effectLst/>
                <a:latin typeface="Arial" panose="020B0604020202020204" pitchFamily="34" charset="0"/>
                <a:ea typeface="Times New Roman" panose="02020603050405020304" pitchFamily="18" charset="0"/>
              </a:rPr>
              <a:t>Center</a:t>
            </a:r>
            <a:r>
              <a:rPr lang="en-GB" sz="1800" dirty="0">
                <a:effectLst/>
                <a:latin typeface="Arial" panose="020B0604020202020204" pitchFamily="34" charset="0"/>
                <a:ea typeface="Times New Roman" panose="02020603050405020304" pitchFamily="18" charset="0"/>
              </a:rPr>
              <a:t> migration project.</a:t>
            </a:r>
            <a:br>
              <a:rPr lang="en-US" sz="2000" dirty="0">
                <a:latin typeface="+mj-lt"/>
              </a:rPr>
            </a:br>
            <a:endParaRPr lang="en-US" sz="2000" dirty="0">
              <a:latin typeface="+mj-lt"/>
            </a:endParaRPr>
          </a:p>
          <a:p>
            <a:endParaRPr lang="en-US" dirty="0"/>
          </a:p>
          <a:p>
            <a:endParaRPr lang="en-US" dirty="0"/>
          </a:p>
          <a:p>
            <a:r>
              <a:rPr lang="en-US" dirty="0"/>
              <a:t> </a:t>
            </a:r>
          </a:p>
        </p:txBody>
      </p:sp>
    </p:spTree>
    <p:extLst>
      <p:ext uri="{BB962C8B-B14F-4D97-AF65-F5344CB8AC3E}">
        <p14:creationId xmlns:p14="http://schemas.microsoft.com/office/powerpoint/2010/main" val="241715814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35000"/>
              </a:srgbClr>
            </a:outerShdw>
          </a:effectLst>
        </a:effectStyle>
        <a:effectStyle>
          <a:effectLst>
            <a:outerShdw blurRad="63500" dist="38100" dir="5400000" rotWithShape="0">
              <a:srgbClr val="000000">
                <a:alpha val="35000"/>
              </a:srgbClr>
            </a:outerShdw>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63500" dist="38100" dir="5400000" rotWithShape="0">
            <a:srgbClr val="000000">
              <a:alpha val="35000"/>
            </a:srgbClr>
          </a:outerShdw>
        </a:effectLst>
        <a:sp3d/>
      </a:spPr>
      <a:bodyPr rot="0" spcFirstLastPara="1" vertOverflow="overflow" horzOverflow="overflow" vert="horz" wrap="square" lIns="85725" tIns="85725" rIns="85725" bIns="85725" numCol="1" spcCol="38100" rtlCol="0" anchor="ctr">
        <a:spAutoFit/>
      </a:bodyPr>
      <a:lstStyle>
        <a:defPPr marL="0" marR="0" indent="0" algn="l" defTabSz="1714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85725" tIns="85725" rIns="85725" bIns="85725" numCol="1" spcCol="38100" rtlCol="0" anchor="t">
        <a:spAutoFit/>
      </a:bodyPr>
      <a:lstStyle>
        <a:defPPr marL="0" marR="0" indent="0" algn="l" defTabSz="1714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http://schemas.microsoft.com/sharepoint/v3">Functional Design Document</Category>
    <Status xmlns="http://schemas.microsoft.com/sharepoint/v3">Draft</Status>
    <SOx xmlns="http://schemas.microsoft.com/sharepoint/v3">false</SOx>
    <Archive xmlns="http://schemas.microsoft.com/sharepoint/v3">false</Archive>
    <Comments xmlns="http://schemas.microsoft.com/sharepoint/v3" xsi:nil="true"/>
    <SharedWithUsers xmlns="f5fa59c6-af79-48c6-ad94-fd565b96377e">
      <UserInfo>
        <DisplayName>Thorpe, Matthew</DisplayName>
        <AccountId>18</AccountId>
        <AccountType/>
      </UserInfo>
      <UserInfo>
        <DisplayName>Bajpai, Sankalp</DisplayName>
        <AccountId>17</AccountId>
        <AccountType/>
      </UserInfo>
      <UserInfo>
        <DisplayName>Rowan, Thomas</DisplayName>
        <AccountId>24</AccountId>
        <AccountType/>
      </UserInfo>
      <UserInfo>
        <DisplayName>Parmar, Mayur</DisplayName>
        <AccountId>60</AccountId>
        <AccountType/>
      </UserInfo>
      <UserInfo>
        <DisplayName>Edwards, John</DisplayName>
        <AccountId>202</AccountId>
        <AccountType/>
      </UserInfo>
      <UserInfo>
        <DisplayName>Baker, Jason</DisplayName>
        <AccountId>118</AccountId>
        <AccountType/>
      </UserInfo>
      <UserInfo>
        <DisplayName>Kim Peroni</DisplayName>
        <AccountId>156</AccountId>
        <AccountType/>
      </UserInfo>
      <UserInfo>
        <DisplayName>Buck, Michael</DisplayName>
        <AccountId>102</AccountId>
        <AccountType/>
      </UserInfo>
      <UserInfo>
        <DisplayName>Mcmillin, Pat</DisplayName>
        <AccountId>23</AccountId>
        <AccountType/>
      </UserInfo>
      <UserInfo>
        <DisplayName>Markopoulos, Harry</DisplayName>
        <AccountId>22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DE0C7C1385CD458BA1ABD110668F22" ma:contentTypeVersion="11" ma:contentTypeDescription="Create a new document." ma:contentTypeScope="" ma:versionID="36d9bc29f2c2e9a24fe2f0027b169f3a">
  <xsd:schema xmlns:xsd="http://www.w3.org/2001/XMLSchema" xmlns:xs="http://www.w3.org/2001/XMLSchema" xmlns:p="http://schemas.microsoft.com/office/2006/metadata/properties" xmlns:ns1="http://schemas.microsoft.com/sharepoint/v3" xmlns:ns2="10fbccda-091e-4295-9902-38151fb8f5b4" xmlns:ns3="f5fa59c6-af79-48c6-ad94-fd565b96377e" targetNamespace="http://schemas.microsoft.com/office/2006/metadata/properties" ma:root="true" ma:fieldsID="9152fdd3995216f1a3434e7698eb5e8c" ns1:_="" ns2:_="" ns3:_="">
    <xsd:import namespace="http://schemas.microsoft.com/sharepoint/v3"/>
    <xsd:import namespace="10fbccda-091e-4295-9902-38151fb8f5b4"/>
    <xsd:import namespace="f5fa59c6-af79-48c6-ad94-fd565b96377e"/>
    <xsd:element name="properties">
      <xsd:complexType>
        <xsd:sequence>
          <xsd:element name="documentManagement">
            <xsd:complexType>
              <xsd:all>
                <xsd:element ref="ns1:Comments" minOccurs="0"/>
                <xsd:element ref="ns1:Category"/>
                <xsd:element ref="ns1:Status"/>
                <xsd:element ref="ns1:SOx" minOccurs="0"/>
                <xsd:element ref="ns1:Archiv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8" nillable="true" ma:displayName="Comments" ma:description="Add any comments to help identify the document etc" ma:internalName="Comments">
      <xsd:simpleType>
        <xsd:restriction base="dms:Note">
          <xsd:maxLength value="255"/>
        </xsd:restriction>
      </xsd:simpleType>
    </xsd:element>
    <xsd:element name="Category" ma:index="9" ma:displayName="Category" ma:default="Functional Design Document" ma:description="Category in to which the document should be grouped" ma:format="RadioButtons" ma:internalName="Category">
      <xsd:simpleType>
        <xsd:union memberTypes="dms:Text">
          <xsd:simpleType>
            <xsd:restriction base="dms:Choice">
              <xsd:enumeration value="Functional Design Document"/>
              <xsd:enumeration value="Total Cost of Ownership Model"/>
              <xsd:enumeration value="Logical Technical Model"/>
              <xsd:enumeration value="Physical Technical Model"/>
              <xsd:enumeration value="Detailed Application Design"/>
              <xsd:enumeration value="Testing Plan"/>
              <xsd:enumeration value="Training Plan"/>
              <xsd:enumeration value="Stage Gate"/>
            </xsd:restriction>
          </xsd:simpleType>
        </xsd:union>
      </xsd:simpleType>
    </xsd:element>
    <xsd:element name="Status" ma:index="10" ma:displayName="Status" ma:default="Draft" ma:description="Current status of the document" ma:format="RadioButtons" ma:internalName="Status">
      <xsd:simpleType>
        <xsd:union memberTypes="dms:Text">
          <xsd:simpleType>
            <xsd:restriction base="dms:Choice">
              <xsd:enumeration value="Draft"/>
              <xsd:enumeration value="For Review"/>
              <xsd:enumeration value="Reviews"/>
              <xsd:enumeration value="For Approval"/>
              <xsd:enumeration value="Approvals"/>
              <xsd:enumeration value="Approved"/>
              <xsd:enumeration value="N/A"/>
            </xsd:restriction>
          </xsd:simpleType>
        </xsd:union>
      </xsd:simpleType>
    </xsd:element>
    <xsd:element name="SOx" ma:index="11" nillable="true" ma:displayName="SOx" ma:default="0" ma:description="Select Yes if this document needs to be SOx compliant" ma:internalName="SOx">
      <xsd:simpleType>
        <xsd:restriction base="dms:Boolean"/>
      </xsd:simpleType>
    </xsd:element>
    <xsd:element name="Archive" ma:index="12" nillable="true" ma:displayName="Archive" ma:default="0" ma:description="Please select Yes if document should be archived, this will then no longer appear in the default view" ma:internalName="Archi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0fbccda-091e-4295-9902-38151fb8f5b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fa59c6-af79-48c6-ad94-fd565b96377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AB8410-A8E5-4E27-9E4E-DED41FA5F440}">
  <ds:schemaRefs>
    <ds:schemaRef ds:uri="10fbccda-091e-4295-9902-38151fb8f5b4"/>
    <ds:schemaRef ds:uri="http://schemas.microsoft.com/office/infopath/2007/PartnerControls"/>
    <ds:schemaRef ds:uri="http://purl.org/dc/elements/1.1/"/>
    <ds:schemaRef ds:uri="http://schemas.microsoft.com/office/2006/metadata/properties"/>
    <ds:schemaRef ds:uri="http://www.w3.org/XML/1998/namespace"/>
    <ds:schemaRef ds:uri="http://purl.org/dc/terms/"/>
    <ds:schemaRef ds:uri="http://purl.org/dc/dcmitype/"/>
    <ds:schemaRef ds:uri="http://schemas.microsoft.com/office/2006/documentManagement/types"/>
    <ds:schemaRef ds:uri="http://schemas.openxmlformats.org/package/2006/metadata/core-properties"/>
    <ds:schemaRef ds:uri="f5fa59c6-af79-48c6-ad94-fd565b96377e"/>
    <ds:schemaRef ds:uri="http://schemas.microsoft.com/sharepoint/v3"/>
  </ds:schemaRefs>
</ds:datastoreItem>
</file>

<file path=customXml/itemProps2.xml><?xml version="1.0" encoding="utf-8"?>
<ds:datastoreItem xmlns:ds="http://schemas.openxmlformats.org/officeDocument/2006/customXml" ds:itemID="{F25557F2-1C48-4B80-B3E3-096DCCEBC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0fbccda-091e-4295-9902-38151fb8f5b4"/>
    <ds:schemaRef ds:uri="f5fa59c6-af79-48c6-ad94-fd565b963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4EB1F6-0287-405C-8282-56F844F5A1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7224</TotalTime>
  <Words>5859</Words>
  <Application>Microsoft Office PowerPoint</Application>
  <PresentationFormat>Widescreen</PresentationFormat>
  <Paragraphs>1348</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1_Office Theme</vt:lpstr>
      <vt:lpstr>PowerPoint Presentation</vt:lpstr>
      <vt:lpstr>Agenda</vt:lpstr>
      <vt:lpstr>Project Goal &amp; Objectives</vt:lpstr>
      <vt:lpstr>Using Agile to Build on Incremental Success</vt:lpstr>
      <vt:lpstr>Project Timeline</vt:lpstr>
      <vt:lpstr>Conversion Approach</vt:lpstr>
      <vt:lpstr>Conversion Scope</vt:lpstr>
      <vt:lpstr>Conversion Scope Parameters</vt:lpstr>
      <vt:lpstr>Integration Approach</vt:lpstr>
      <vt:lpstr>Interface Grouping by Work Effort Type &amp; Function</vt:lpstr>
      <vt:lpstr>Interface Groupings </vt:lpstr>
      <vt:lpstr>Global Technical Risks</vt:lpstr>
      <vt:lpstr>NEXT STEPS</vt:lpstr>
      <vt:lpstr>PowerPoint Presentation</vt:lpstr>
      <vt:lpstr>Appendix A: Interfaces Under Review</vt:lpstr>
      <vt:lpstr>APPENDIX B:  Interfaces with No Modifications</vt:lpstr>
      <vt:lpstr>APPENDIX B:  Interfaces with No Modifications (Cont)</vt:lpstr>
      <vt:lpstr>APPENDIX B:  Interfaces with No Modifications (Cont)</vt:lpstr>
      <vt:lpstr>APPENDIX C:  Interfaces with Modifications</vt:lpstr>
      <vt:lpstr>APPENIDX D: CRIS Interfaces to be Migrated</vt:lpstr>
      <vt:lpstr>APPENDIX E / Interface Not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Markopoulos, Harry</dc:creator>
  <cp:lastModifiedBy>Markopoulos, Harry</cp:lastModifiedBy>
  <cp:revision>30</cp:revision>
  <dcterms:created xsi:type="dcterms:W3CDTF">2022-01-25T15:14:11Z</dcterms:created>
  <dcterms:modified xsi:type="dcterms:W3CDTF">2022-05-03T20:35:52Z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0x01010032DE0C7C1385CD458BA1ABD110668F22</vt:lpwstr>
  </property>
</Properties>
</file>