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1.xml" ContentType="application/vnd.openxmlformats-officedocument.presentationml.notesSlide+xml"/>
  <Override PartName="/ppt/tags/tag127.xml" ContentType="application/vnd.openxmlformats-officedocument.presentationml.tags+xml"/>
  <Override PartName="/ppt/notesSlides/notesSlide2.xml" ContentType="application/vnd.openxmlformats-officedocument.presentationml.notesSlide+xml"/>
  <Override PartName="/ppt/tags/tag12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29.xml" ContentType="application/vnd.openxmlformats-officedocument.presentationml.tags+xml"/>
  <Override PartName="/ppt/notesSlides/notesSlide5.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6.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202" r:id="rId1"/>
  </p:sldMasterIdLst>
  <p:notesMasterIdLst>
    <p:notesMasterId r:id="rId10"/>
  </p:notesMasterIdLst>
  <p:handoutMasterIdLst>
    <p:handoutMasterId r:id="rId11"/>
  </p:handoutMasterIdLst>
  <p:sldIdLst>
    <p:sldId id="2147375409" r:id="rId2"/>
    <p:sldId id="2147375836" r:id="rId3"/>
    <p:sldId id="2147375856" r:id="rId4"/>
    <p:sldId id="2147375857" r:id="rId5"/>
    <p:sldId id="2147376975" r:id="rId6"/>
    <p:sldId id="2147375859" r:id="rId7"/>
    <p:sldId id="2147375865" r:id="rId8"/>
    <p:sldId id="2147375882" r:id="rId9"/>
  </p:sldIdLst>
  <p:sldSz cx="12192000" cy="6858000"/>
  <p:notesSz cx="6950075" cy="9236075"/>
  <p:custShowLst>
    <p:custShow name="Format Guide Workshop" id="0">
      <p:sldLst/>
    </p:custShow>
  </p:custShowLst>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AFF"/>
    <a:srgbClr val="C9C9C9"/>
    <a:srgbClr val="ECEAFF"/>
    <a:srgbClr val="A6A6A6"/>
    <a:srgbClr val="D5F14B"/>
    <a:srgbClr val="CFD370"/>
    <a:srgbClr val="0038AE"/>
    <a:srgbClr val="00AFF0"/>
    <a:srgbClr val="A6B3FF"/>
    <a:srgbClr val="007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8" autoAdjust="0"/>
    <p:restoredTop sz="96327" autoAdjust="0"/>
  </p:normalViewPr>
  <p:slideViewPr>
    <p:cSldViewPr snapToGrid="0">
      <p:cViewPr varScale="1">
        <p:scale>
          <a:sx n="123" d="100"/>
          <a:sy n="123" d="100"/>
        </p:scale>
        <p:origin x="1024" y="192"/>
      </p:cViewPr>
      <p:guideLst>
        <p:guide orient="horz" pos="2047"/>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200" d="100"/>
        <a:sy n="200" d="100"/>
      </p:scale>
      <p:origin x="0" y="-9984"/>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1/4/22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latin typeface="+mn-lt"/>
              <a:ea typeface="+mn-ea"/>
              <a:cs typeface="+mn-cs"/>
              <a:sym typeface="+mn-lt"/>
            </a:endParaRPr>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atin typeface="+mn-lt"/>
                <a:ea typeface="+mn-ea"/>
                <a:cs typeface="+mn-cs"/>
                <a:sym typeface="+mn-lt"/>
              </a:defRPr>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atin typeface="+mn-lt"/>
                <a:ea typeface="+mn-ea"/>
                <a:cs typeface="+mn-cs"/>
                <a:sym typeface="+mn-lt"/>
              </a:defRPr>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atin typeface="+mn-lt"/>
                <a:ea typeface="+mn-ea"/>
                <a:cs typeface="+mn-cs"/>
                <a:sym typeface="+mn-lt"/>
              </a:defRPr>
            </a:lvl1pPr>
          </a:lstStyle>
          <a:p>
            <a:r>
              <a:rPr lang="en-US"/>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atin typeface="+mn-lt"/>
                <a:ea typeface="+mn-ea"/>
                <a:cs typeface="+mn-cs"/>
                <a:sym typeface="+mn-lt"/>
              </a:defRPr>
            </a:lvl1pPr>
          </a:lstStyle>
          <a:p>
            <a:fld id="{F2C7CF5F-7CF3-4DF3-838A-EE34544862CC}" type="datetimeFigureOut">
              <a:rPr lang="en-US" smtClean="0"/>
              <a:pPr/>
              <a:t>1/4/22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sym typeface="+mn-lt"/>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sym typeface="+mn-lt"/>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150601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r>
              <a:rPr lang="en-US" b="1" dirty="0"/>
              <a:t>Think about: Well defined</a:t>
            </a:r>
          </a:p>
          <a:p>
            <a:r>
              <a:rPr lang="en-US" b="1" dirty="0"/>
              <a:t>Think about Governed; clear owner, team and group</a:t>
            </a:r>
          </a:p>
        </p:txBody>
      </p:sp>
      <p:sp>
        <p:nvSpPr>
          <p:cNvPr id="4" name="Slide Number Placeholder 3"/>
          <p:cNvSpPr>
            <a:spLocks noGrp="1"/>
          </p:cNvSpPr>
          <p:nvPr>
            <p:ph type="sldNum" sz="quarter" idx="5"/>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361810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r>
              <a:rPr lang="en-US" b="1" dirty="0"/>
              <a:t>Think about: Well defined</a:t>
            </a:r>
          </a:p>
          <a:p>
            <a:r>
              <a:rPr lang="en-US" b="1" dirty="0"/>
              <a:t>Think about Governed; clear owner, team and group</a:t>
            </a:r>
          </a:p>
        </p:txBody>
      </p:sp>
      <p:sp>
        <p:nvSpPr>
          <p:cNvPr id="4" name="Slide Number Placeholder 3"/>
          <p:cNvSpPr>
            <a:spLocks noGrp="1"/>
          </p:cNvSpPr>
          <p:nvPr>
            <p:ph type="sldNum" sz="quarter" idx="5"/>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388051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CA5DE-8CE0-441A-A91C-F37863FFCEA6}" type="slidenum">
              <a:rPr lang="en-GB" smtClean="0"/>
              <a:t>4</a:t>
            </a:fld>
            <a:endParaRPr lang="en-GB"/>
          </a:p>
        </p:txBody>
      </p:sp>
    </p:spTree>
    <p:extLst>
      <p:ext uri="{BB962C8B-B14F-4D97-AF65-F5344CB8AC3E}">
        <p14:creationId xmlns:p14="http://schemas.microsoft.com/office/powerpoint/2010/main" val="290776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200" b="1" dirty="0">
                <a:solidFill>
                  <a:srgbClr val="575757"/>
                </a:solidFill>
                <a:sym typeface="Trebuchet MS" panose="020B0603020202020204" pitchFamily="34" charset="0"/>
              </a:rPr>
              <a:t>The data market place to support data access</a:t>
            </a:r>
          </a:p>
          <a:p>
            <a:endParaRPr lang="en-US" dirty="0"/>
          </a:p>
        </p:txBody>
      </p:sp>
      <p:sp>
        <p:nvSpPr>
          <p:cNvPr id="4" name="Slide Number Placeholder 3"/>
          <p:cNvSpPr>
            <a:spLocks noGrp="1"/>
          </p:cNvSpPr>
          <p:nvPr>
            <p:ph type="sldNum" sz="quarter" idx="5"/>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2861100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r>
              <a:rPr lang="en-US" dirty="0"/>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3801625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lvl="0"/>
            <a:endParaRPr lang="en-US">
              <a:solidFill>
                <a:srgbClr val="6E6F73"/>
              </a:solidFill>
            </a:endParaRPr>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a:t>
            </a:fld>
            <a:endParaRPr lang="en-US"/>
          </a:p>
        </p:txBody>
      </p:sp>
    </p:spTree>
    <p:extLst>
      <p:ext uri="{BB962C8B-B14F-4D97-AF65-F5344CB8AC3E}">
        <p14:creationId xmlns:p14="http://schemas.microsoft.com/office/powerpoint/2010/main" val="112525845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png"/><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0.png"/><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8.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1.png"/><Relationship Id="rId2" Type="http://schemas.openxmlformats.org/officeDocument/2006/relationships/tags" Target="../tags/tag30.xml"/><Relationship Id="rId1" Type="http://schemas.openxmlformats.org/officeDocument/2006/relationships/vmlDrawing" Target="../drawings/vmlDrawing18.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0.png"/><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1.png"/><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0.png"/><Relationship Id="rId2" Type="http://schemas.openxmlformats.org/officeDocument/2006/relationships/tags" Target="../tags/tag36.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1.png"/><Relationship Id="rId2" Type="http://schemas.openxmlformats.org/officeDocument/2006/relationships/tags" Target="../tags/tag38.xml"/><Relationship Id="rId1" Type="http://schemas.openxmlformats.org/officeDocument/2006/relationships/vmlDrawing" Target="../drawings/vmlDrawing22.vml"/><Relationship Id="rId6" Type="http://schemas.openxmlformats.org/officeDocument/2006/relationships/image" Target="../media/image8.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23.vml"/><Relationship Id="rId5" Type="http://schemas.openxmlformats.org/officeDocument/2006/relationships/image" Target="../media/image8.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1.xml"/><Relationship Id="rId1" Type="http://schemas.openxmlformats.org/officeDocument/2006/relationships/vmlDrawing" Target="../drawings/vmlDrawing24.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24.bin"/><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26.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7.vml"/><Relationship Id="rId6" Type="http://schemas.openxmlformats.org/officeDocument/2006/relationships/image" Target="../media/image8.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28.vml"/><Relationship Id="rId5" Type="http://schemas.openxmlformats.org/officeDocument/2006/relationships/image" Target="../media/image8.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29.vml"/><Relationship Id="rId5" Type="http://schemas.openxmlformats.org/officeDocument/2006/relationships/image" Target="../media/image8.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vmlDrawing" Target="../drawings/vmlDrawing30.vml"/><Relationship Id="rId5" Type="http://schemas.openxmlformats.org/officeDocument/2006/relationships/image" Target="../media/image8.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7.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vmlDrawing" Target="../drawings/vmlDrawing31.v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32.vml"/><Relationship Id="rId5" Type="http://schemas.openxmlformats.org/officeDocument/2006/relationships/image" Target="../media/image8.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3.xml"/><Relationship Id="rId7" Type="http://schemas.openxmlformats.org/officeDocument/2006/relationships/image" Target="../media/image3.png"/><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7.png"/><Relationship Id="rId2" Type="http://schemas.openxmlformats.org/officeDocument/2006/relationships/tags" Target="../tags/tag56.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6.vml"/><Relationship Id="rId6" Type="http://schemas.openxmlformats.org/officeDocument/2006/relationships/image" Target="../media/image8.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37.vml"/><Relationship Id="rId6" Type="http://schemas.openxmlformats.org/officeDocument/2006/relationships/image" Target="../media/image8.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vmlDrawing" Target="../drawings/vmlDrawing38.vml"/><Relationship Id="rId6" Type="http://schemas.openxmlformats.org/officeDocument/2006/relationships/image" Target="../media/image8.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39.vml"/><Relationship Id="rId6" Type="http://schemas.openxmlformats.org/officeDocument/2006/relationships/image" Target="../media/image8.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0.vml"/><Relationship Id="rId6" Type="http://schemas.openxmlformats.org/officeDocument/2006/relationships/image" Target="../media/image8.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9.png"/><Relationship Id="rId2" Type="http://schemas.openxmlformats.org/officeDocument/2006/relationships/tags" Target="../tags/tag68.xml"/><Relationship Id="rId1" Type="http://schemas.openxmlformats.org/officeDocument/2006/relationships/vmlDrawing" Target="../drawings/vmlDrawing41.vml"/><Relationship Id="rId6" Type="http://schemas.openxmlformats.org/officeDocument/2006/relationships/image" Target="../media/image8.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9.png"/><Relationship Id="rId2" Type="http://schemas.openxmlformats.org/officeDocument/2006/relationships/tags" Target="../tags/tag70.xml"/><Relationship Id="rId1" Type="http://schemas.openxmlformats.org/officeDocument/2006/relationships/vmlDrawing" Target="../drawings/vmlDrawing42.vml"/><Relationship Id="rId6" Type="http://schemas.openxmlformats.org/officeDocument/2006/relationships/image" Target="../media/image8.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9.png"/><Relationship Id="rId2" Type="http://schemas.openxmlformats.org/officeDocument/2006/relationships/tags" Target="../tags/tag72.xml"/><Relationship Id="rId1" Type="http://schemas.openxmlformats.org/officeDocument/2006/relationships/vmlDrawing" Target="../drawings/vmlDrawing43.vml"/><Relationship Id="rId6" Type="http://schemas.openxmlformats.org/officeDocument/2006/relationships/image" Target="../media/image8.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9.png"/><Relationship Id="rId2" Type="http://schemas.openxmlformats.org/officeDocument/2006/relationships/tags" Target="../tags/tag74.xml"/><Relationship Id="rId1" Type="http://schemas.openxmlformats.org/officeDocument/2006/relationships/vmlDrawing" Target="../drawings/vmlDrawing44.vml"/><Relationship Id="rId6" Type="http://schemas.openxmlformats.org/officeDocument/2006/relationships/image" Target="../media/image8.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vmlDrawing" Target="../drawings/vmlDrawing4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4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10.png"/><Relationship Id="rId2" Type="http://schemas.openxmlformats.org/officeDocument/2006/relationships/tags" Target="../tags/tag78.xml"/><Relationship Id="rId1" Type="http://schemas.openxmlformats.org/officeDocument/2006/relationships/vmlDrawing" Target="../drawings/vmlDrawing47.vml"/><Relationship Id="rId6" Type="http://schemas.openxmlformats.org/officeDocument/2006/relationships/image" Target="../media/image12.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vmlDrawing" Target="../drawings/vmlDrawing48.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3.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8.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8.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0.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8.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1.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8.emf"/><Relationship Id="rId5" Type="http://schemas.openxmlformats.org/officeDocument/2006/relationships/oleObject" Target="../embeddings/oleObject52.bin"/><Relationship Id="rId4"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0.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8.emf"/><Relationship Id="rId5" Type="http://schemas.openxmlformats.org/officeDocument/2006/relationships/oleObject" Target="../embeddings/oleObject5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8.emf"/><Relationship Id="rId5" Type="http://schemas.openxmlformats.org/officeDocument/2006/relationships/oleObject" Target="../embeddings/oleObject54.bin"/><Relationship Id="rId4"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3.xml"/><Relationship Id="rId1" Type="http://schemas.openxmlformats.org/officeDocument/2006/relationships/vmlDrawing" Target="../drawings/vmlDrawing55.vml"/><Relationship Id="rId5" Type="http://schemas.openxmlformats.org/officeDocument/2006/relationships/image" Target="../media/image8.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56.vml"/><Relationship Id="rId6" Type="http://schemas.openxmlformats.org/officeDocument/2006/relationships/image" Target="../media/image8.emf"/><Relationship Id="rId5" Type="http://schemas.openxmlformats.org/officeDocument/2006/relationships/oleObject" Target="../embeddings/oleObject56.bin"/><Relationship Id="rId4"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6.xml"/><Relationship Id="rId1" Type="http://schemas.openxmlformats.org/officeDocument/2006/relationships/vmlDrawing" Target="../drawings/vmlDrawing57.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8.vml"/><Relationship Id="rId6" Type="http://schemas.openxmlformats.org/officeDocument/2006/relationships/image" Target="../media/image8.emf"/><Relationship Id="rId5" Type="http://schemas.openxmlformats.org/officeDocument/2006/relationships/oleObject" Target="../embeddings/oleObject58.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vmlDrawing" Target="../drawings/vmlDrawing59.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60.vml"/><Relationship Id="rId5" Type="http://schemas.openxmlformats.org/officeDocument/2006/relationships/image" Target="../media/image8.emf"/><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1.xml"/><Relationship Id="rId1" Type="http://schemas.openxmlformats.org/officeDocument/2006/relationships/vmlDrawing" Target="../drawings/vmlDrawing61.vml"/><Relationship Id="rId5" Type="http://schemas.openxmlformats.org/officeDocument/2006/relationships/image" Target="../media/image8.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2.xml"/><Relationship Id="rId1" Type="http://schemas.openxmlformats.org/officeDocument/2006/relationships/vmlDrawing" Target="../drawings/vmlDrawing62.vml"/><Relationship Id="rId5" Type="http://schemas.openxmlformats.org/officeDocument/2006/relationships/image" Target="../media/image8.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vmlDrawing" Target="../drawings/vmlDrawing63.vml"/><Relationship Id="rId5" Type="http://schemas.openxmlformats.org/officeDocument/2006/relationships/image" Target="../media/image2.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4.xml"/><Relationship Id="rId1" Type="http://schemas.openxmlformats.org/officeDocument/2006/relationships/vmlDrawing" Target="../drawings/vmlDrawing64.vml"/><Relationship Id="rId5" Type="http://schemas.openxmlformats.org/officeDocument/2006/relationships/image" Target="../media/image8.emf"/><Relationship Id="rId4" Type="http://schemas.openxmlformats.org/officeDocument/2006/relationships/oleObject" Target="../embeddings/oleObject64.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vmlDrawing" Target="../drawings/vmlDrawing65.v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7.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8.xml"/><Relationship Id="rId1" Type="http://schemas.openxmlformats.org/officeDocument/2006/relationships/vmlDrawing" Target="../drawings/vmlDrawing67.v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9.xml"/><Relationship Id="rId1" Type="http://schemas.openxmlformats.org/officeDocument/2006/relationships/vmlDrawing" Target="../drawings/vmlDrawing68.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9.v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vmlDrawing" Target="../drawings/vmlDrawing70.v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3.xml"/><Relationship Id="rId1" Type="http://schemas.openxmlformats.org/officeDocument/2006/relationships/vmlDrawing" Target="../drawings/vmlDrawing71.vml"/><Relationship Id="rId5" Type="http://schemas.openxmlformats.org/officeDocument/2006/relationships/image" Target="../media/image1.emf"/><Relationship Id="rId4" Type="http://schemas.openxmlformats.org/officeDocument/2006/relationships/oleObject" Target="../embeddings/oleObject7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4.xml"/><Relationship Id="rId1" Type="http://schemas.openxmlformats.org/officeDocument/2006/relationships/vmlDrawing" Target="../drawings/vmlDrawing7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2.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5.xml"/><Relationship Id="rId1" Type="http://schemas.openxmlformats.org/officeDocument/2006/relationships/vmlDrawing" Target="../drawings/vmlDrawing73.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73.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6.xml"/><Relationship Id="rId1" Type="http://schemas.openxmlformats.org/officeDocument/2006/relationships/vmlDrawing" Target="../drawings/vmlDrawing74.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74.bin"/></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18.xml"/><Relationship Id="rId7" Type="http://schemas.openxmlformats.org/officeDocument/2006/relationships/image" Target="../media/image19.png"/><Relationship Id="rId2" Type="http://schemas.openxmlformats.org/officeDocument/2006/relationships/tags" Target="../tags/tag117.xml"/><Relationship Id="rId1" Type="http://schemas.openxmlformats.org/officeDocument/2006/relationships/vmlDrawing" Target="../drawings/vmlDrawing75.vml"/><Relationship Id="rId6" Type="http://schemas.openxmlformats.org/officeDocument/2006/relationships/image" Target="../media/image18.emf"/><Relationship Id="rId5" Type="http://schemas.openxmlformats.org/officeDocument/2006/relationships/oleObject" Target="../embeddings/oleObject75.bin"/><Relationship Id="rId4"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9.xml"/><Relationship Id="rId1" Type="http://schemas.openxmlformats.org/officeDocument/2006/relationships/vmlDrawing" Target="../drawings/vmlDrawing76.vml"/><Relationship Id="rId5" Type="http://schemas.openxmlformats.org/officeDocument/2006/relationships/image" Target="../media/image20.emf"/><Relationship Id="rId4" Type="http://schemas.openxmlformats.org/officeDocument/2006/relationships/oleObject" Target="../embeddings/oleObject76.bin"/></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9.png"/><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198053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460"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2462271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17535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67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2582787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9845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670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93119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034333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772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051238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68986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874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4601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80756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77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984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71859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0796"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850598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599572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182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21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86281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284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26318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72445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386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63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51557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89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291330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94527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748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1278754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65809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91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450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45216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694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468743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481512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7964"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615075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753274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8988"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dirty="0"/>
              <a:t>Title</a:t>
            </a:r>
          </a:p>
          <a:p>
            <a:pPr lvl="1"/>
            <a:r>
              <a:rPr lang="en-GB" dirty="0"/>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dirty="0"/>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43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63876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001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859072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886083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1036"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1023591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263900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2060"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815214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255439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308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884032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439305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10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635084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190883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3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6273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385665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850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724337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4841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156"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dirty="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dirty="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dirty="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dirty="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dirty="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dirty="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dirty="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dirty="0"/>
            </a:p>
          </p:txBody>
        </p:sp>
      </p:grpSp>
    </p:spTree>
    <p:extLst>
      <p:ext uri="{BB962C8B-B14F-4D97-AF65-F5344CB8AC3E}">
        <p14:creationId xmlns:p14="http://schemas.microsoft.com/office/powerpoint/2010/main" val="1501760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7557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18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188335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42763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204"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3110821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67511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9159"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dirty="0"/>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dirty="0"/>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dirty="0"/>
              <a:t>Date</a:t>
            </a:r>
          </a:p>
        </p:txBody>
      </p:sp>
    </p:spTree>
    <p:extLst>
      <p:ext uri="{BB962C8B-B14F-4D97-AF65-F5344CB8AC3E}">
        <p14:creationId xmlns:p14="http://schemas.microsoft.com/office/powerpoint/2010/main" val="286927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81221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0183"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dirty="0"/>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112240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6024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22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2462438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66592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252"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1394044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56525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27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712125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854814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30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63329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87391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32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237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487028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953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dirty="0"/>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186597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457633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434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4231320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352925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37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02108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880293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39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85103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714536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42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25883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2719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844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356175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80238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946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42944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202046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492"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414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735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151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97735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49907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254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318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1868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356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45642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9363188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55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Tree>
    <p:extLst>
      <p:ext uri="{BB962C8B-B14F-4D97-AF65-F5344CB8AC3E}">
        <p14:creationId xmlns:p14="http://schemas.microsoft.com/office/powerpoint/2010/main" val="79037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37459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458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350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99380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61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785152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974710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63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527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405336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66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565583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25975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868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042251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87914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970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1807235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177646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0732"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ea typeface="+mn-ea"/>
              <a:cs typeface="+mn-cs"/>
              <a:sym typeface="+mn-lt"/>
            </a:endParaRPr>
          </a:p>
        </p:txBody>
      </p:sp>
    </p:spTree>
    <p:extLst>
      <p:ext uri="{BB962C8B-B14F-4D97-AF65-F5344CB8AC3E}">
        <p14:creationId xmlns:p14="http://schemas.microsoft.com/office/powerpoint/2010/main" val="802080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9753819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1756"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643593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05593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278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005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20097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380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507859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154237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58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120555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26194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482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7562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163644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85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ea typeface="+mn-ea"/>
                <a:cs typeface="+mn-cs"/>
                <a:sym typeface="+mn-lt"/>
              </a:rPr>
              <a:t>The services and materials provided by Boston Consulting Group (BCG) are subject to BCG's Standard Terms </a:t>
            </a:r>
            <a:br>
              <a:rPr lang="en-US" sz="900" b="0" dirty="0">
                <a:latin typeface="+mn-lt"/>
                <a:ea typeface="+mn-ea"/>
                <a:cs typeface="+mn-cs"/>
                <a:sym typeface="+mn-lt"/>
              </a:rPr>
            </a:br>
            <a:r>
              <a:rPr lang="en-US" sz="900"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ea typeface="+mn-ea"/>
                <a:cs typeface="+mn-cs"/>
                <a:sym typeface="+mn-lt"/>
              </a:rPr>
            </a:br>
            <a:r>
              <a:rPr lang="en-US" sz="900" b="0" dirty="0">
                <a:latin typeface="+mn-lt"/>
                <a:ea typeface="+mn-ea"/>
                <a:cs typeface="+mn-cs"/>
                <a:sym typeface="+mn-lt"/>
              </a:rPr>
              <a:t>to update these materials after the date hereof, notwithstanding that such information may become outdated </a:t>
            </a:r>
            <a:br>
              <a:rPr lang="en-US" sz="900" b="0" dirty="0">
                <a:latin typeface="+mn-lt"/>
                <a:ea typeface="+mn-ea"/>
                <a:cs typeface="+mn-cs"/>
                <a:sym typeface="+mn-lt"/>
              </a:rPr>
            </a:br>
            <a:r>
              <a:rPr lang="en-US" sz="900" b="0" dirty="0">
                <a:latin typeface="+mn-lt"/>
                <a:ea typeface="+mn-ea"/>
                <a:cs typeface="+mn-cs"/>
                <a:sym typeface="+mn-lt"/>
              </a:rPr>
              <a:t>or inaccurate.</a:t>
            </a:r>
          </a:p>
          <a:p>
            <a:pPr indent="0">
              <a:lnSpc>
                <a:spcPct val="100000"/>
              </a:lnSpc>
            </a:pPr>
            <a:r>
              <a:rPr lang="en-US" sz="900" b="0" dirty="0">
                <a:latin typeface="+mn-lt"/>
                <a:ea typeface="+mn-ea"/>
                <a:cs typeface="+mn-cs"/>
                <a:sym typeface="+mn-lt"/>
              </a:rPr>
              <a:t> </a:t>
            </a:r>
          </a:p>
          <a:p>
            <a:pPr indent="0">
              <a:lnSpc>
                <a:spcPct val="100000"/>
              </a:lnSpc>
            </a:pPr>
            <a:r>
              <a:rPr lang="en-US" sz="900"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303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07623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876"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dirty="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dirty="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dirty="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dirty="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dirty="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dirty="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dirty="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dirty="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dirty="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dirty="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dirty="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dirty="0"/>
            </a:p>
          </p:txBody>
        </p:sp>
      </p:grpSp>
    </p:spTree>
    <p:extLst>
      <p:ext uri="{BB962C8B-B14F-4D97-AF65-F5344CB8AC3E}">
        <p14:creationId xmlns:p14="http://schemas.microsoft.com/office/powerpoint/2010/main" val="2600313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89614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790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724305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672960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92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471094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275160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94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286572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406935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97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60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915917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99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256072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550679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30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760296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9837249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404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mn-lt"/>
              <a:ea typeface="+mn-ea"/>
              <a:cs typeface="+mn-cs"/>
              <a:sym typeface="+mn-lt"/>
            </a:endParaRPr>
          </a:p>
        </p:txBody>
      </p:sp>
    </p:spTree>
    <p:extLst>
      <p:ext uri="{BB962C8B-B14F-4D97-AF65-F5344CB8AC3E}">
        <p14:creationId xmlns:p14="http://schemas.microsoft.com/office/powerpoint/2010/main" val="4134201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958062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604"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7809930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7662159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06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187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407670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609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dirty="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41138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028115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711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87382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19715410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8140"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dirty="0"/>
              <a:t>Click to edit Master title style</a:t>
            </a:r>
            <a:endParaRPr lang="en-GB" dirty="0"/>
          </a:p>
        </p:txBody>
      </p:sp>
    </p:spTree>
    <p:extLst>
      <p:ext uri="{BB962C8B-B14F-4D97-AF65-F5344CB8AC3E}">
        <p14:creationId xmlns:p14="http://schemas.microsoft.com/office/powerpoint/2010/main" val="1660955983"/>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dirty="0"/>
              <a:t>Click to edit Master title style</a:t>
            </a:r>
            <a:endParaRPr lang="en-GB" dirty="0"/>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7207397"/>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dirty="0"/>
              <a:t>Click to edit Master title style</a:t>
            </a:r>
            <a:endParaRPr lang="en-GB" dirty="0"/>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56074563"/>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41275227"/>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dirty="0"/>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958305179"/>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dirty="0"/>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94894696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dirty="0"/>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2109651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221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62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286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dirty="0"/>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99808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dirty="0"/>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66431584"/>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dirty="0"/>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72227014"/>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dirty="0"/>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739674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dirty="0"/>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892515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dirty="0"/>
              <a:t>Click icon to add picture</a:t>
            </a:r>
            <a:endParaRPr lang="en-GB" noProof="0" dirty="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dirty="0"/>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5539297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dirty="0"/>
              <a:t>Click icon to add picture</a:t>
            </a:r>
            <a:endParaRPr lang="en-GB" noProof="0" dirty="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dirty="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dirty="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dirty="0"/>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dirty="0">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680004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Gradient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8CF7E18-C977-BC40-9DBF-7D85BE8D71B5}"/>
              </a:ext>
            </a:extLst>
          </p:cNvPr>
          <p:cNvGraphicFramePr>
            <a:graphicFrameLocks noChangeAspect="1"/>
          </p:cNvGraphicFramePr>
          <p:nvPr userDrawn="1">
            <p:custDataLst>
              <p:tags r:id="rId2"/>
            </p:custDataLst>
            <p:extLst>
              <p:ext uri="{D42A27DB-BD31-4B8C-83A1-F6EECF244321}">
                <p14:modId xmlns:p14="http://schemas.microsoft.com/office/powerpoint/2010/main" val="5736964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0728" name="think-cell Slide" r:id="rId5" imgW="7772400" imgH="10058400" progId="TCLayout.ActiveDocument.1">
                  <p:embed/>
                </p:oleObj>
              </mc:Choice>
              <mc:Fallback>
                <p:oleObj name="think-cell Slide" r:id="rId5" imgW="7772400" imgH="10058400" progId="TCLayout.ActiveDocument.1">
                  <p:embed/>
                  <p:pic>
                    <p:nvPicPr>
                      <p:cNvPr id="2" name="Object 1" hidden="1">
                        <a:extLst>
                          <a:ext uri="{FF2B5EF4-FFF2-40B4-BE49-F238E27FC236}">
                            <a16:creationId xmlns:a16="http://schemas.microsoft.com/office/drawing/2014/main" id="{B8CF7E18-C977-BC40-9DBF-7D85BE8D71B5}"/>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0" i="0" baseline="0" dirty="0">
              <a:solidFill>
                <a:srgbClr val="FFFFFF"/>
              </a:solidFill>
              <a:latin typeface="Trebuchet MS" panose="020B0603020202020204" pitchFamily="34" charset="0"/>
              <a:ea typeface="+mn-ea"/>
              <a:cs typeface="+mn-cs"/>
              <a:sym typeface="Trebuchet MS" panose="020B0603020202020204" pitchFamily="34" charset="0"/>
            </a:endParaRPr>
          </a:p>
        </p:txBody>
      </p:sp>
      <p:pic>
        <p:nvPicPr>
          <p:cNvPr id="10" name="Picture 9">
            <a:extLst>
              <a:ext uri="{FF2B5EF4-FFF2-40B4-BE49-F238E27FC236}">
                <a16:creationId xmlns:a16="http://schemas.microsoft.com/office/drawing/2014/main" id="{0674D9F6-CD4D-2D4D-A8DE-EF903D6F557D}"/>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 r="-2" b="13809"/>
          <a:stretch/>
        </p:blipFill>
        <p:spPr>
          <a:xfrm>
            <a:off x="4365200" y="0"/>
            <a:ext cx="7826800" cy="6856691"/>
          </a:xfrm>
          <a:prstGeom prst="rect">
            <a:avLst/>
          </a:prstGeom>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877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0" i="0" u="none" kern="1200" spc="0">
                <a:solidFill>
                  <a:srgbClr val="0F273B"/>
                </a:solidFill>
                <a:latin typeface="Trebuchet MS" panose="020B0603020202020204" pitchFamily="34" charset="0"/>
                <a:ea typeface="+mj-ea"/>
                <a:cs typeface="+mj-cs"/>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only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8716"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1DF59FF-7E93-064D-B86C-875F8EA797A0}"/>
              </a:ext>
            </a:extLst>
          </p:cNvPr>
          <p:cNvSpPr>
            <a:spLocks noGrp="1"/>
          </p:cNvSpPr>
          <p:nvPr>
            <p:ph type="title"/>
          </p:nvPr>
        </p:nvSpPr>
        <p:spPr>
          <a:xfrm>
            <a:off x="628800" y="521825"/>
            <a:ext cx="10972800" cy="350865"/>
          </a:xfrm>
        </p:spPr>
        <p:txBody>
          <a:bodyPr>
            <a:spAutoFit/>
          </a:bodyPr>
          <a:lstStyle>
            <a:lvl1pPr>
              <a:defRPr b="0" baseline="0">
                <a:solidFill>
                  <a:schemeClr val="tx2"/>
                </a:solidFill>
                <a:latin typeface="Century Gothic" panose="020B0502020202020204" pitchFamily="34" charset="0"/>
                <a:ea typeface="+mj-ea"/>
                <a:cs typeface="+mj-cs"/>
                <a:sym typeface="Century Gothic" panose="020B0502020202020204" pitchFamily="34" charset="0"/>
              </a:defRPr>
            </a:lvl1pPr>
          </a:lstStyle>
          <a:p>
            <a:endParaRPr lang="en-US"/>
          </a:p>
        </p:txBody>
      </p:sp>
    </p:spTree>
    <p:extLst>
      <p:ext uri="{BB962C8B-B14F-4D97-AF65-F5344CB8AC3E}">
        <p14:creationId xmlns:p14="http://schemas.microsoft.com/office/powerpoint/2010/main" val="43308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3412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65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dirty="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61288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vmlDrawing" Target="../drawings/vmlDrawing1.v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oleObject" Target="../embeddings/oleObject1.bin"/><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tags" Target="../tags/tag3.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1"/>
            </p:custDataLst>
            <p:extLst>
              <p:ext uri="{D42A27DB-BD31-4B8C-83A1-F6EECF244321}">
                <p14:modId xmlns:p14="http://schemas.microsoft.com/office/powerpoint/2010/main" val="31465159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5437" name="think-cell Slide" r:id="rId93" imgW="270" imgH="270" progId="TCLayout.ActiveDocument.1">
                  <p:embed/>
                </p:oleObj>
              </mc:Choice>
              <mc:Fallback>
                <p:oleObj name="think-cell Slide" r:id="rId93" imgW="270" imgH="270" progId="TCLayout.ActiveDocument.1">
                  <p:embed/>
                  <p:pic>
                    <p:nvPicPr>
                      <p:cNvPr id="2" name="Object 1" hidden="1"/>
                      <p:cNvPicPr/>
                      <p:nvPr/>
                    </p:nvPicPr>
                    <p:blipFill>
                      <a:blip r:embed="rId94"/>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604480446"/>
      </p:ext>
    </p:extLst>
  </p:cSld>
  <p:clrMap bg1="lt1" tx1="dk1" bg2="lt2" tx2="dk2" accent1="accent1" accent2="accent2" accent3="accent3" accent4="accent4" accent5="accent5" accent6="accent6" hlink="hlink" folHlink="folHlink"/>
  <p:sldLayoutIdLst>
    <p:sldLayoutId id="2147485203" r:id="rId1"/>
    <p:sldLayoutId id="2147485204" r:id="rId2"/>
    <p:sldLayoutId id="2147485205" r:id="rId3"/>
    <p:sldLayoutId id="2147485206" r:id="rId4"/>
    <p:sldLayoutId id="2147485207" r:id="rId5"/>
    <p:sldLayoutId id="2147485208" r:id="rId6"/>
    <p:sldLayoutId id="2147485209" r:id="rId7"/>
    <p:sldLayoutId id="2147485210" r:id="rId8"/>
    <p:sldLayoutId id="2147485211" r:id="rId9"/>
    <p:sldLayoutId id="2147485212" r:id="rId10"/>
    <p:sldLayoutId id="2147485213" r:id="rId11"/>
    <p:sldLayoutId id="2147485214" r:id="rId12"/>
    <p:sldLayoutId id="2147485215" r:id="rId13"/>
    <p:sldLayoutId id="2147485216" r:id="rId14"/>
    <p:sldLayoutId id="2147485217" r:id="rId15"/>
    <p:sldLayoutId id="2147485218" r:id="rId16"/>
    <p:sldLayoutId id="2147485219" r:id="rId17"/>
    <p:sldLayoutId id="2147485220" r:id="rId18"/>
    <p:sldLayoutId id="2147485221" r:id="rId19"/>
    <p:sldLayoutId id="2147485222" r:id="rId20"/>
    <p:sldLayoutId id="2147485223" r:id="rId21"/>
    <p:sldLayoutId id="2147485224" r:id="rId22"/>
    <p:sldLayoutId id="2147485225" r:id="rId23"/>
    <p:sldLayoutId id="2147485226" r:id="rId24"/>
    <p:sldLayoutId id="2147485227" r:id="rId25"/>
    <p:sldLayoutId id="2147485228" r:id="rId26"/>
    <p:sldLayoutId id="2147485229" r:id="rId27"/>
    <p:sldLayoutId id="2147485230" r:id="rId28"/>
    <p:sldLayoutId id="2147485231" r:id="rId29"/>
    <p:sldLayoutId id="2147485232" r:id="rId30"/>
    <p:sldLayoutId id="2147485233" r:id="rId31"/>
    <p:sldLayoutId id="2147485234" r:id="rId32"/>
    <p:sldLayoutId id="2147485287" r:id="rId33"/>
    <p:sldLayoutId id="2147485288" r:id="rId34"/>
    <p:sldLayoutId id="2147485235" r:id="rId35"/>
    <p:sldLayoutId id="2147485236" r:id="rId36"/>
    <p:sldLayoutId id="2147485237" r:id="rId37"/>
    <p:sldLayoutId id="2147485238" r:id="rId38"/>
    <p:sldLayoutId id="2147485239" r:id="rId39"/>
    <p:sldLayoutId id="2147485240" r:id="rId40"/>
    <p:sldLayoutId id="2147485241" r:id="rId41"/>
    <p:sldLayoutId id="2147485242" r:id="rId42"/>
    <p:sldLayoutId id="2147485243" r:id="rId43"/>
    <p:sldLayoutId id="2147485244" r:id="rId44"/>
    <p:sldLayoutId id="2147485245" r:id="rId45"/>
    <p:sldLayoutId id="2147485246" r:id="rId46"/>
    <p:sldLayoutId id="2147485247" r:id="rId47"/>
    <p:sldLayoutId id="2147485248" r:id="rId48"/>
    <p:sldLayoutId id="2147485249" r:id="rId49"/>
    <p:sldLayoutId id="2147485250" r:id="rId50"/>
    <p:sldLayoutId id="2147485251" r:id="rId51"/>
    <p:sldLayoutId id="2147485252" r:id="rId52"/>
    <p:sldLayoutId id="2147485253" r:id="rId53"/>
    <p:sldLayoutId id="2147485254" r:id="rId54"/>
    <p:sldLayoutId id="2147485255" r:id="rId55"/>
    <p:sldLayoutId id="2147485256" r:id="rId56"/>
    <p:sldLayoutId id="2147485257" r:id="rId57"/>
    <p:sldLayoutId id="2147485258" r:id="rId58"/>
    <p:sldLayoutId id="2147485259" r:id="rId59"/>
    <p:sldLayoutId id="2147485260" r:id="rId60"/>
    <p:sldLayoutId id="2147485261" r:id="rId61"/>
    <p:sldLayoutId id="2147485262" r:id="rId62"/>
    <p:sldLayoutId id="2147485263" r:id="rId63"/>
    <p:sldLayoutId id="2147485264" r:id="rId64"/>
    <p:sldLayoutId id="2147485265" r:id="rId65"/>
    <p:sldLayoutId id="2147485266" r:id="rId66"/>
    <p:sldLayoutId id="2147485267" r:id="rId67"/>
    <p:sldLayoutId id="2147485268" r:id="rId68"/>
    <p:sldLayoutId id="2147485269" r:id="rId69"/>
    <p:sldLayoutId id="2147485270" r:id="rId70"/>
    <p:sldLayoutId id="2147485271" r:id="rId71"/>
    <p:sldLayoutId id="2147485272" r:id="rId72"/>
    <p:sldLayoutId id="2147485273" r:id="rId73"/>
    <p:sldLayoutId id="2147485274" r:id="rId74"/>
    <p:sldLayoutId id="2147485275" r:id="rId75"/>
    <p:sldLayoutId id="2147485276" r:id="rId76"/>
    <p:sldLayoutId id="2147485277" r:id="rId77"/>
    <p:sldLayoutId id="2147485278" r:id="rId78"/>
    <p:sldLayoutId id="2147485279" r:id="rId79"/>
    <p:sldLayoutId id="2147485280" r:id="rId80"/>
    <p:sldLayoutId id="2147485281" r:id="rId81"/>
    <p:sldLayoutId id="2147485282" r:id="rId82"/>
    <p:sldLayoutId id="2147485283" r:id="rId83"/>
    <p:sldLayoutId id="2147485284" r:id="rId84"/>
    <p:sldLayoutId id="2147485285" r:id="rId85"/>
    <p:sldLayoutId id="2147485286" r:id="rId86"/>
    <p:sldLayoutId id="2147485289" r:id="rId87"/>
    <p:sldLayoutId id="2147485290" r:id="rId8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slideLayout" Target="../slideLayouts/slideLayout15.xml"/><Relationship Id="rId5" Type="http://schemas.openxmlformats.org/officeDocument/2006/relationships/tags" Target="../tags/tag124.xml"/><Relationship Id="rId4" Type="http://schemas.openxmlformats.org/officeDocument/2006/relationships/tags" Target="../tags/tag123.xml"/></Relationships>
</file>

<file path=ppt/slides/_rels/slide2.xml.rels><?xml version="1.0" encoding="UTF-8" standalone="yes"?>
<Relationships xmlns="http://schemas.openxmlformats.org/package/2006/relationships"><Relationship Id="rId3" Type="http://schemas.openxmlformats.org/officeDocument/2006/relationships/tags" Target="../tags/tag126.xml"/><Relationship Id="rId7" Type="http://schemas.openxmlformats.org/officeDocument/2006/relationships/image" Target="../media/image21.emf"/><Relationship Id="rId2" Type="http://schemas.openxmlformats.org/officeDocument/2006/relationships/tags" Target="../tags/tag125.xml"/><Relationship Id="rId1" Type="http://schemas.openxmlformats.org/officeDocument/2006/relationships/vmlDrawing" Target="../drawings/vmlDrawing77.vml"/><Relationship Id="rId6" Type="http://schemas.openxmlformats.org/officeDocument/2006/relationships/oleObject" Target="../embeddings/oleObject77.bin"/><Relationship Id="rId5" Type="http://schemas.openxmlformats.org/officeDocument/2006/relationships/notesSlide" Target="../notesSlides/notesSlide1.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7.xml"/><Relationship Id="rId1" Type="http://schemas.openxmlformats.org/officeDocument/2006/relationships/vmlDrawing" Target="../drawings/vmlDrawing78.vml"/><Relationship Id="rId6" Type="http://schemas.openxmlformats.org/officeDocument/2006/relationships/image" Target="../media/image22.emf"/><Relationship Id="rId5" Type="http://schemas.openxmlformats.org/officeDocument/2006/relationships/oleObject" Target="../embeddings/oleObject78.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8.xml"/><Relationship Id="rId1" Type="http://schemas.openxmlformats.org/officeDocument/2006/relationships/vmlDrawing" Target="../drawings/vmlDrawing79.vml"/><Relationship Id="rId6" Type="http://schemas.openxmlformats.org/officeDocument/2006/relationships/image" Target="../media/image22.emf"/><Relationship Id="rId5" Type="http://schemas.openxmlformats.org/officeDocument/2006/relationships/oleObject" Target="../embeddings/oleObject78.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9.xml"/><Relationship Id="rId1" Type="http://schemas.openxmlformats.org/officeDocument/2006/relationships/vmlDrawing" Target="../drawings/vmlDrawing80.vml"/><Relationship Id="rId6" Type="http://schemas.openxmlformats.org/officeDocument/2006/relationships/image" Target="../media/image31.emf"/><Relationship Id="rId5" Type="http://schemas.openxmlformats.org/officeDocument/2006/relationships/oleObject" Target="../embeddings/oleObject79.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notesSlide" Target="../notesSlides/notesSlide6.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slideLayout" Target="../slideLayouts/slideLayout35.xml"/><Relationship Id="rId2" Type="http://schemas.openxmlformats.org/officeDocument/2006/relationships/tags" Target="../tags/tag130.xml"/><Relationship Id="rId1" Type="http://schemas.openxmlformats.org/officeDocument/2006/relationships/vmlDrawing" Target="../drawings/vmlDrawing81.v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5" Type="http://schemas.openxmlformats.org/officeDocument/2006/relationships/image" Target="../media/image31.emf"/><Relationship Id="rId10" Type="http://schemas.openxmlformats.org/officeDocument/2006/relationships/tags" Target="../tags/tag138.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oleObject" Target="../embeddings/oleObject80.bin"/></Relationships>
</file>

<file path=ppt/slides/_rels/slide8.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image" Target="../media/image32.emf"/><Relationship Id="rId2" Type="http://schemas.openxmlformats.org/officeDocument/2006/relationships/tags" Target="../tags/tag140.xml"/><Relationship Id="rId1" Type="http://schemas.openxmlformats.org/officeDocument/2006/relationships/vmlDrawing" Target="../drawings/vmlDrawing82.vml"/><Relationship Id="rId6" Type="http://schemas.openxmlformats.org/officeDocument/2006/relationships/oleObject" Target="../embeddings/oleObject81.bin"/><Relationship Id="rId5" Type="http://schemas.openxmlformats.org/officeDocument/2006/relationships/notesSlide" Target="../notesSlides/notesSlide7.xml"/><Relationship Id="rId4"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AEBCE6-7CCF-144C-9AE0-3583CD6CAEFB}"/>
              </a:ext>
            </a:extLst>
          </p:cNvPr>
          <p:cNvSpPr>
            <a:spLocks noGrp="1"/>
          </p:cNvSpPr>
          <p:nvPr>
            <p:ph type="title"/>
          </p:nvPr>
        </p:nvSpPr>
        <p:spPr/>
        <p:txBody>
          <a:bodyPr/>
          <a:lstStyle/>
          <a:p>
            <a:r>
              <a:rPr lang="en-US" dirty="0"/>
              <a:t>What we mean by ‘Data as a Product’</a:t>
            </a:r>
          </a:p>
        </p:txBody>
      </p:sp>
      <p:sp>
        <p:nvSpPr>
          <p:cNvPr id="8" name="Rectangle 7">
            <a:extLst>
              <a:ext uri="{FF2B5EF4-FFF2-40B4-BE49-F238E27FC236}">
                <a16:creationId xmlns:a16="http://schemas.microsoft.com/office/drawing/2014/main" id="{A6016AC6-8F90-E241-8164-BBF30207180A}"/>
              </a:ext>
            </a:extLst>
          </p:cNvPr>
          <p:cNvSpPr/>
          <p:nvPr/>
        </p:nvSpPr>
        <p:spPr>
          <a:xfrm>
            <a:off x="4301359" y="789710"/>
            <a:ext cx="7653866" cy="5484290"/>
          </a:xfrm>
          <a:prstGeom prst="rect">
            <a:avLst/>
          </a:prstGeom>
        </p:spPr>
        <p:txBody>
          <a:bodyPr anchor="ctr"/>
          <a:lstStyle/>
          <a:p>
            <a:pPr marL="342900" indent="-342900">
              <a:buFont typeface="+mj-lt"/>
              <a:buAutoNum type="arabicPeriod"/>
            </a:pPr>
            <a:endParaRPr lang="en-US" dirty="0"/>
          </a:p>
          <a:p>
            <a:pPr marL="342900" lvl="0" indent="-342900">
              <a:buFont typeface="+mj-lt"/>
              <a:buAutoNum type="arabicPeriod"/>
            </a:pPr>
            <a:endParaRPr lang="en-US" sz="1800" dirty="0"/>
          </a:p>
          <a:p>
            <a:pPr marL="342900" lvl="0" indent="-342900">
              <a:buFont typeface="+mj-lt"/>
              <a:buAutoNum type="arabicPeriod"/>
            </a:pPr>
            <a:endParaRPr lang="en-US" sz="1800" dirty="0"/>
          </a:p>
          <a:p>
            <a:pPr marL="342900" lvl="0" indent="-342900">
              <a:buFont typeface="+mj-lt"/>
              <a:buAutoNum type="arabicPeriod"/>
            </a:pPr>
            <a:r>
              <a:rPr lang="en-US" dirty="0"/>
              <a:t>The application of </a:t>
            </a:r>
            <a:r>
              <a:rPr lang="en-US" b="1" dirty="0"/>
              <a:t>product management principles</a:t>
            </a:r>
            <a:r>
              <a:rPr lang="en-US" dirty="0"/>
              <a:t> to the delivery and usage of data</a:t>
            </a:r>
          </a:p>
          <a:p>
            <a:pPr marL="342900" lvl="0" indent="-342900">
              <a:buFont typeface="+mj-lt"/>
              <a:buAutoNum type="arabicPeriod"/>
            </a:pPr>
            <a:endParaRPr lang="en-US" dirty="0"/>
          </a:p>
          <a:p>
            <a:pPr lvl="0"/>
            <a:endParaRPr lang="en-US" sz="1800" dirty="0"/>
          </a:p>
          <a:p>
            <a:pPr marL="342900" lvl="0" indent="-342900">
              <a:buFont typeface="+mj-lt"/>
              <a:buAutoNum type="arabicPeriod"/>
            </a:pPr>
            <a:r>
              <a:rPr lang="en-US" dirty="0"/>
              <a:t>Product management principles bring together </a:t>
            </a:r>
            <a:r>
              <a:rPr lang="en-US" b="1" dirty="0"/>
              <a:t>customer centricity</a:t>
            </a:r>
            <a:r>
              <a:rPr lang="en-US" dirty="0"/>
              <a:t>, </a:t>
            </a:r>
            <a:r>
              <a:rPr lang="en-US" b="1" dirty="0"/>
              <a:t>business value </a:t>
            </a:r>
            <a:r>
              <a:rPr lang="en-US" dirty="0"/>
              <a:t>and </a:t>
            </a:r>
            <a:r>
              <a:rPr lang="en-US" b="1" dirty="0"/>
              <a:t>technical agility </a:t>
            </a:r>
            <a:r>
              <a:rPr lang="en-US" dirty="0"/>
              <a:t>to data product delivery</a:t>
            </a:r>
            <a:endParaRPr lang="en-US" sz="1800" dirty="0"/>
          </a:p>
          <a:p>
            <a:pPr lvl="0"/>
            <a:endParaRPr lang="en-US" dirty="0"/>
          </a:p>
          <a:p>
            <a:pPr lvl="0"/>
            <a:endParaRPr lang="en-US" dirty="0"/>
          </a:p>
          <a:p>
            <a:pPr marL="342900" lvl="0" indent="-342900">
              <a:buFont typeface="+mj-lt"/>
              <a:buAutoNum type="arabicPeriod"/>
            </a:pPr>
            <a:r>
              <a:rPr lang="en-US" dirty="0"/>
              <a:t>Data products are </a:t>
            </a:r>
            <a:r>
              <a:rPr lang="en-US" b="1" dirty="0"/>
              <a:t>responsible for the end-to-end </a:t>
            </a:r>
            <a:r>
              <a:rPr lang="en-US" dirty="0"/>
              <a:t>data provisioning, processing, distribution and quality</a:t>
            </a:r>
          </a:p>
          <a:p>
            <a:pPr marL="342900" lvl="0" indent="-342900">
              <a:buFont typeface="+mj-lt"/>
              <a:buAutoNum type="arabicPeriod"/>
            </a:pPr>
            <a:endParaRPr lang="en-US" dirty="0"/>
          </a:p>
          <a:p>
            <a:pPr marL="342900" lvl="0" indent="-342900">
              <a:buFont typeface="+mj-lt"/>
              <a:buAutoNum type="arabicPeriod"/>
            </a:pPr>
            <a:endParaRPr lang="en-US" dirty="0"/>
          </a:p>
          <a:p>
            <a:pPr marL="342900" lvl="0" indent="-342900">
              <a:buFont typeface="+mj-lt"/>
              <a:buAutoNum type="arabicPeriod"/>
            </a:pPr>
            <a:r>
              <a:rPr lang="en-US" dirty="0"/>
              <a:t>Data users can easily discover, understand and securely use trustworthy data for a </a:t>
            </a:r>
            <a:r>
              <a:rPr lang="en-US" b="1" dirty="0"/>
              <a:t>delightful customer experience</a:t>
            </a:r>
            <a:endParaRPr lang="en-US" dirty="0"/>
          </a:p>
          <a:p>
            <a:pPr marL="342900" lvl="0" indent="-342900">
              <a:buFont typeface="+mj-lt"/>
              <a:buAutoNum type="arabicPeriod"/>
            </a:pPr>
            <a:endParaRPr lang="en-US" dirty="0"/>
          </a:p>
          <a:p>
            <a:pPr marL="342900" lvl="0" indent="-342900">
              <a:buFont typeface="+mj-lt"/>
              <a:buAutoNum type="arabicPeriod"/>
            </a:pPr>
            <a:endParaRPr lang="en-US" dirty="0"/>
          </a:p>
          <a:p>
            <a:pPr marL="342900" indent="-342900">
              <a:buFont typeface="+mj-lt"/>
              <a:buAutoNum type="arabicPeriod"/>
            </a:pPr>
            <a:r>
              <a:rPr lang="en-US" dirty="0"/>
              <a:t>The </a:t>
            </a:r>
            <a:r>
              <a:rPr lang="en-US" b="1" dirty="0"/>
              <a:t>success of data products </a:t>
            </a:r>
            <a:r>
              <a:rPr lang="en-US" dirty="0"/>
              <a:t>is measured through customer satisfaction metrics and usage metrics </a:t>
            </a:r>
          </a:p>
          <a:p>
            <a:pPr marL="342900" lvl="0" indent="-342900">
              <a:buFont typeface="+mj-lt"/>
              <a:buAutoNum type="arabicPeriod"/>
            </a:pPr>
            <a:endParaRPr lang="en-US" dirty="0"/>
          </a:p>
          <a:p>
            <a:pPr marL="342900" lvl="0" indent="-342900">
              <a:buFont typeface="+mj-lt"/>
              <a:buAutoNum type="arabicPeriod"/>
            </a:pPr>
            <a:endParaRPr lang="en-US" sz="2100" dirty="0"/>
          </a:p>
        </p:txBody>
      </p:sp>
      <p:sp>
        <p:nvSpPr>
          <p:cNvPr id="9" name="Oval 8">
            <a:extLst>
              <a:ext uri="{FF2B5EF4-FFF2-40B4-BE49-F238E27FC236}">
                <a16:creationId xmlns:a16="http://schemas.microsoft.com/office/drawing/2014/main" id="{AFB13B87-7D63-FF4E-B21B-755591DABE04}"/>
              </a:ext>
            </a:extLst>
          </p:cNvPr>
          <p:cNvSpPr/>
          <p:nvPr>
            <p:custDataLst>
              <p:tags r:id="rId1"/>
            </p:custDataLst>
          </p:nvPr>
        </p:nvSpPr>
        <p:spPr>
          <a:xfrm>
            <a:off x="4180739" y="1184514"/>
            <a:ext cx="430598" cy="412349"/>
          </a:xfrm>
          <a:prstGeom prst="ellipse">
            <a:avLst/>
          </a:prstGeom>
          <a:solidFill>
            <a:srgbClr val="0038AE"/>
          </a:solidFill>
          <a:ln w="1905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r>
              <a:rPr lang="en-US" kern="0" dirty="0">
                <a:solidFill>
                  <a:schemeClr val="bg1"/>
                </a:solidFill>
              </a:rPr>
              <a:t>1</a:t>
            </a:r>
          </a:p>
        </p:txBody>
      </p:sp>
      <p:sp>
        <p:nvSpPr>
          <p:cNvPr id="11" name="Oval 10">
            <a:extLst>
              <a:ext uri="{FF2B5EF4-FFF2-40B4-BE49-F238E27FC236}">
                <a16:creationId xmlns:a16="http://schemas.microsoft.com/office/drawing/2014/main" id="{BF7735E9-72DB-174F-AB76-4B79F8D24777}"/>
              </a:ext>
            </a:extLst>
          </p:cNvPr>
          <p:cNvSpPr/>
          <p:nvPr>
            <p:custDataLst>
              <p:tags r:id="rId2"/>
            </p:custDataLst>
          </p:nvPr>
        </p:nvSpPr>
        <p:spPr>
          <a:xfrm>
            <a:off x="4180739" y="2277623"/>
            <a:ext cx="430599" cy="446749"/>
          </a:xfrm>
          <a:prstGeom prst="ellipse">
            <a:avLst/>
          </a:prstGeom>
          <a:solidFill>
            <a:srgbClr val="0038AE"/>
          </a:solidFill>
          <a:ln w="1905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r>
              <a:rPr lang="en-US" kern="0" dirty="0">
                <a:solidFill>
                  <a:schemeClr val="bg1"/>
                </a:solidFill>
              </a:rPr>
              <a:t>2</a:t>
            </a:r>
          </a:p>
        </p:txBody>
      </p:sp>
      <p:sp>
        <p:nvSpPr>
          <p:cNvPr id="12" name="Oval 11">
            <a:extLst>
              <a:ext uri="{FF2B5EF4-FFF2-40B4-BE49-F238E27FC236}">
                <a16:creationId xmlns:a16="http://schemas.microsoft.com/office/drawing/2014/main" id="{343000F0-0F8D-F341-A110-B2C69290A6F7}"/>
              </a:ext>
            </a:extLst>
          </p:cNvPr>
          <p:cNvSpPr/>
          <p:nvPr>
            <p:custDataLst>
              <p:tags r:id="rId3"/>
            </p:custDataLst>
          </p:nvPr>
        </p:nvSpPr>
        <p:spPr>
          <a:xfrm>
            <a:off x="4180739" y="3405132"/>
            <a:ext cx="430599" cy="446750"/>
          </a:xfrm>
          <a:prstGeom prst="ellipse">
            <a:avLst/>
          </a:prstGeom>
          <a:solidFill>
            <a:srgbClr val="0038AE"/>
          </a:solidFill>
          <a:ln w="1905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r>
              <a:rPr lang="en-US" kern="0" dirty="0">
                <a:solidFill>
                  <a:schemeClr val="bg1"/>
                </a:solidFill>
              </a:rPr>
              <a:t>3</a:t>
            </a:r>
          </a:p>
        </p:txBody>
      </p:sp>
      <p:sp>
        <p:nvSpPr>
          <p:cNvPr id="13" name="Oval 12">
            <a:extLst>
              <a:ext uri="{FF2B5EF4-FFF2-40B4-BE49-F238E27FC236}">
                <a16:creationId xmlns:a16="http://schemas.microsoft.com/office/drawing/2014/main" id="{B32A5C9F-A1B1-3B45-BF27-E6FF28C83718}"/>
              </a:ext>
            </a:extLst>
          </p:cNvPr>
          <p:cNvSpPr/>
          <p:nvPr>
            <p:custDataLst>
              <p:tags r:id="rId4"/>
            </p:custDataLst>
          </p:nvPr>
        </p:nvSpPr>
        <p:spPr>
          <a:xfrm>
            <a:off x="4180739" y="4465631"/>
            <a:ext cx="430599" cy="446750"/>
          </a:xfrm>
          <a:prstGeom prst="ellipse">
            <a:avLst/>
          </a:prstGeom>
          <a:solidFill>
            <a:srgbClr val="0038AE"/>
          </a:solidFill>
          <a:ln w="1905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r>
              <a:rPr lang="en-US" kern="0" dirty="0">
                <a:solidFill>
                  <a:schemeClr val="bg1"/>
                </a:solidFill>
              </a:rPr>
              <a:t>4</a:t>
            </a:r>
          </a:p>
        </p:txBody>
      </p:sp>
      <p:sp>
        <p:nvSpPr>
          <p:cNvPr id="14" name="Oval 13">
            <a:extLst>
              <a:ext uri="{FF2B5EF4-FFF2-40B4-BE49-F238E27FC236}">
                <a16:creationId xmlns:a16="http://schemas.microsoft.com/office/drawing/2014/main" id="{A07F35CC-C477-4341-98E1-F58D06017649}"/>
              </a:ext>
            </a:extLst>
          </p:cNvPr>
          <p:cNvSpPr/>
          <p:nvPr>
            <p:custDataLst>
              <p:tags r:id="rId5"/>
            </p:custDataLst>
          </p:nvPr>
        </p:nvSpPr>
        <p:spPr>
          <a:xfrm>
            <a:off x="4180739" y="5526130"/>
            <a:ext cx="430599" cy="446750"/>
          </a:xfrm>
          <a:prstGeom prst="ellipse">
            <a:avLst/>
          </a:prstGeom>
          <a:solidFill>
            <a:srgbClr val="0038AE"/>
          </a:solidFill>
          <a:ln w="1905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r>
              <a:rPr lang="en-US" kern="0" dirty="0">
                <a:solidFill>
                  <a:schemeClr val="bg1"/>
                </a:solidFill>
              </a:rPr>
              <a:t>5</a:t>
            </a:r>
          </a:p>
        </p:txBody>
      </p:sp>
      <p:sp>
        <p:nvSpPr>
          <p:cNvPr id="2" name="TextBox 1">
            <a:extLst>
              <a:ext uri="{FF2B5EF4-FFF2-40B4-BE49-F238E27FC236}">
                <a16:creationId xmlns:a16="http://schemas.microsoft.com/office/drawing/2014/main" id="{EEB7D5DB-CAD4-AD4C-AA0D-4A948C1DCCEF}"/>
              </a:ext>
            </a:extLst>
          </p:cNvPr>
          <p:cNvSpPr txBox="1"/>
          <p:nvPr/>
        </p:nvSpPr>
        <p:spPr>
          <a:xfrm>
            <a:off x="9601200" y="91440"/>
            <a:ext cx="2432304" cy="411480"/>
          </a:xfrm>
          <a:prstGeom prst="rect">
            <a:avLst/>
          </a:prstGeom>
          <a:solidFill>
            <a:schemeClr val="accent2">
              <a:lumMod val="20000"/>
              <a:lumOff val="8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i="1" dirty="0">
                <a:solidFill>
                  <a:schemeClr val="tx1"/>
                </a:solidFill>
              </a:rPr>
              <a:t>For discussion</a:t>
            </a:r>
          </a:p>
        </p:txBody>
      </p:sp>
    </p:spTree>
    <p:extLst>
      <p:ext uri="{BB962C8B-B14F-4D97-AF65-F5344CB8AC3E}">
        <p14:creationId xmlns:p14="http://schemas.microsoft.com/office/powerpoint/2010/main" val="42745746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0315B72-9FC6-498C-A6DF-54E0D17CBF26}"/>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6667" name="think-cell Slide" r:id="rId6" imgW="381" imgH="381" progId="TCLayout.ActiveDocument.1">
                  <p:embed/>
                </p:oleObj>
              </mc:Choice>
              <mc:Fallback>
                <p:oleObj name="think-cell Slide" r:id="rId6" imgW="381" imgH="381" progId="TCLayout.ActiveDocument.1">
                  <p:embed/>
                  <p:pic>
                    <p:nvPicPr>
                      <p:cNvPr id="4" name="Object 3" hidden="1">
                        <a:extLst>
                          <a:ext uri="{FF2B5EF4-FFF2-40B4-BE49-F238E27FC236}">
                            <a16:creationId xmlns:a16="http://schemas.microsoft.com/office/drawing/2014/main" id="{20315B72-9FC6-498C-A6DF-54E0D17CBF2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5" name="ee4pContent1"/>
          <p:cNvSpPr txBox="1"/>
          <p:nvPr/>
        </p:nvSpPr>
        <p:spPr>
          <a:xfrm>
            <a:off x="629400" y="3412193"/>
            <a:ext cx="1947672" cy="29089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2000">
                <a:solidFill>
                  <a:srgbClr val="000000"/>
                </a:solidFill>
              </a:defRPr>
            </a:lvl1pPr>
            <a:lvl2pPr marL="324000" lvl="1" indent="-216000">
              <a:buClr>
                <a:srgbClr val="00148C"/>
              </a:buClr>
              <a:buSzPct val="100000"/>
              <a:buFont typeface="Trebuchet MS" panose="020B0603020202020204" pitchFamily="34" charset="0"/>
              <a:buChar char="•"/>
              <a:defRPr sz="2000">
                <a:solidFill>
                  <a:srgbClr val="000000"/>
                </a:solidFill>
              </a:defRPr>
            </a:lvl2pPr>
            <a:lvl3pPr marL="648000" lvl="2" indent="-216000">
              <a:buClr>
                <a:srgbClr val="00148C"/>
              </a:buClr>
              <a:buSzPct val="100000"/>
              <a:buFont typeface="Trebuchet MS" panose="020B0603020202020204" pitchFamily="34" charset="0"/>
              <a:buChar char="–"/>
              <a:defRPr sz="2000">
                <a:solidFill>
                  <a:srgbClr val="000000"/>
                </a:solidFill>
              </a:defRPr>
            </a:lvl3pPr>
            <a:lvl4pPr marL="0" lvl="3">
              <a:buClr>
                <a:srgbClr val="00148C"/>
              </a:buClr>
              <a:buSzPct val="100000"/>
              <a:buFont typeface="Trebuchet MS" panose="020B0603020202020204" pitchFamily="34" charset="0"/>
              <a:buChar char="​"/>
              <a:defRPr sz="2400" b="1">
                <a:solidFill>
                  <a:srgbClr val="00148C"/>
                </a:solidFill>
              </a:defRPr>
            </a:lvl4pPr>
            <a:lvl5pPr marL="0" lvl="4">
              <a:buClr>
                <a:srgbClr val="00148C"/>
              </a:buClr>
              <a:buSzPct val="100000"/>
              <a:buFont typeface="Trebuchet MS" panose="020B0603020202020204" pitchFamily="34" charset="0"/>
              <a:buChar char="​"/>
              <a:defRPr sz="2400" b="1">
                <a:solidFill>
                  <a:srgbClr val="000000"/>
                </a:solidFill>
              </a:defRPr>
            </a:lvl5pPr>
            <a:lvl6pPr marL="324000" lvl="5" indent="-216000">
              <a:buClr>
                <a:srgbClr val="00148C"/>
              </a:buClr>
              <a:buSzPct val="100000"/>
              <a:buFont typeface="Trebuchet MS" panose="020B0603020202020204" pitchFamily="34" charset="0"/>
              <a:buChar char="•"/>
              <a:defRPr sz="2400">
                <a:solidFill>
                  <a:srgbClr val="000000"/>
                </a:solidFill>
              </a:defRPr>
            </a:lvl6pPr>
            <a:lvl7pPr marL="0" lvl="6">
              <a:buClr>
                <a:srgbClr val="00148C"/>
              </a:buClr>
              <a:buSzPct val="100000"/>
              <a:buFont typeface="Trebuchet MS" panose="020B0603020202020204" pitchFamily="34" charset="0"/>
              <a:buChar char="​"/>
              <a:defRPr sz="5400">
                <a:solidFill>
                  <a:srgbClr val="000000"/>
                </a:solidFill>
              </a:defRPr>
            </a:lvl7pPr>
            <a:lvl8pPr marL="0" lvl="7">
              <a:buClr>
                <a:srgbClr val="00148C"/>
              </a:buClr>
              <a:buSzPct val="100000"/>
              <a:buFont typeface="Trebuchet MS" panose="020B0603020202020204" pitchFamily="34" charset="0"/>
              <a:buChar char="​"/>
              <a:defRPr sz="6600">
                <a:solidFill>
                  <a:srgbClr val="00148C"/>
                </a:solidFill>
              </a:defRPr>
            </a:lvl8pPr>
            <a:lvl9pPr marL="0" lvl="8">
              <a:buClr>
                <a:srgbClr val="00148C"/>
              </a:buClr>
              <a:buSzPct val="100000"/>
              <a:buFont typeface="Trebuchet MS" panose="020B0603020202020204" pitchFamily="34" charset="0"/>
              <a:buChar char="​"/>
              <a:defRPr sz="4400">
                <a:solidFill>
                  <a:srgbClr val="00148C"/>
                </a:solidFill>
              </a:defRPr>
            </a:lvl9pPr>
          </a:lstStyle>
          <a:p>
            <a:r>
              <a:rPr lang="en-US" sz="1600" kern="0" dirty="0"/>
              <a:t>Build the right thing, in the right way and for the right reasons</a:t>
            </a:r>
          </a:p>
          <a:p>
            <a:endParaRPr lang="en-US" sz="1600" kern="0" dirty="0"/>
          </a:p>
          <a:p>
            <a:r>
              <a:rPr lang="en-US" sz="1600" kern="0" dirty="0"/>
              <a:t>Leverages process reimagination, modern technologies and lean Agile methodologies</a:t>
            </a:r>
          </a:p>
          <a:p>
            <a:endParaRPr lang="en-US" sz="1600" kern="0" dirty="0"/>
          </a:p>
          <a:p>
            <a:endParaRPr lang="en-US" sz="1600" kern="0" dirty="0"/>
          </a:p>
          <a:p>
            <a:endParaRPr lang="en-US" sz="1600" kern="0" dirty="0"/>
          </a:p>
          <a:p>
            <a:endParaRPr lang="en-US" sz="1600" kern="0" dirty="0"/>
          </a:p>
          <a:p>
            <a:endParaRPr lang="en-US" sz="1600" kern="0" dirty="0"/>
          </a:p>
          <a:p>
            <a:endParaRPr lang="en-US" sz="1600" dirty="0"/>
          </a:p>
        </p:txBody>
      </p:sp>
      <p:sp>
        <p:nvSpPr>
          <p:cNvPr id="20" name="ee4pContent2"/>
          <p:cNvSpPr txBox="1"/>
          <p:nvPr/>
        </p:nvSpPr>
        <p:spPr>
          <a:xfrm>
            <a:off x="2875782" y="3412193"/>
            <a:ext cx="1947672" cy="29089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2000">
                <a:solidFill>
                  <a:srgbClr val="000000"/>
                </a:solidFill>
              </a:defRPr>
            </a:lvl1pPr>
            <a:lvl2pPr marL="324000" lvl="1" indent="-216000">
              <a:buClr>
                <a:srgbClr val="00148C"/>
              </a:buClr>
              <a:buSzPct val="100000"/>
              <a:buFont typeface="Trebuchet MS" panose="020B0603020202020204" pitchFamily="34" charset="0"/>
              <a:buChar char="•"/>
              <a:defRPr sz="2000">
                <a:solidFill>
                  <a:srgbClr val="000000"/>
                </a:solidFill>
              </a:defRPr>
            </a:lvl2pPr>
            <a:lvl3pPr marL="648000" lvl="2" indent="-216000">
              <a:buClr>
                <a:srgbClr val="00148C"/>
              </a:buClr>
              <a:buSzPct val="100000"/>
              <a:buFont typeface="Trebuchet MS" panose="020B0603020202020204" pitchFamily="34" charset="0"/>
              <a:buChar char="–"/>
              <a:defRPr sz="2000">
                <a:solidFill>
                  <a:srgbClr val="000000"/>
                </a:solidFill>
              </a:defRPr>
            </a:lvl3pPr>
            <a:lvl4pPr marL="0" lvl="3">
              <a:buClr>
                <a:srgbClr val="00148C"/>
              </a:buClr>
              <a:buSzPct val="100000"/>
              <a:buFont typeface="Trebuchet MS" panose="020B0603020202020204" pitchFamily="34" charset="0"/>
              <a:buChar char="​"/>
              <a:defRPr sz="2400" b="1">
                <a:solidFill>
                  <a:srgbClr val="00148C"/>
                </a:solidFill>
              </a:defRPr>
            </a:lvl4pPr>
            <a:lvl5pPr marL="0" lvl="4">
              <a:buClr>
                <a:srgbClr val="00148C"/>
              </a:buClr>
              <a:buSzPct val="100000"/>
              <a:buFont typeface="Trebuchet MS" panose="020B0603020202020204" pitchFamily="34" charset="0"/>
              <a:buChar char="​"/>
              <a:defRPr sz="2400" b="1">
                <a:solidFill>
                  <a:srgbClr val="000000"/>
                </a:solidFill>
              </a:defRPr>
            </a:lvl5pPr>
            <a:lvl6pPr marL="324000" lvl="5" indent="-216000">
              <a:buClr>
                <a:srgbClr val="00148C"/>
              </a:buClr>
              <a:buSzPct val="100000"/>
              <a:buFont typeface="Trebuchet MS" panose="020B0603020202020204" pitchFamily="34" charset="0"/>
              <a:buChar char="•"/>
              <a:defRPr sz="2400">
                <a:solidFill>
                  <a:srgbClr val="000000"/>
                </a:solidFill>
              </a:defRPr>
            </a:lvl6pPr>
            <a:lvl7pPr marL="0" lvl="6">
              <a:buClr>
                <a:srgbClr val="00148C"/>
              </a:buClr>
              <a:buSzPct val="100000"/>
              <a:buFont typeface="Trebuchet MS" panose="020B0603020202020204" pitchFamily="34" charset="0"/>
              <a:buChar char="​"/>
              <a:defRPr sz="5400">
                <a:solidFill>
                  <a:srgbClr val="000000"/>
                </a:solidFill>
              </a:defRPr>
            </a:lvl7pPr>
            <a:lvl8pPr marL="0" lvl="7">
              <a:buClr>
                <a:srgbClr val="00148C"/>
              </a:buClr>
              <a:buSzPct val="100000"/>
              <a:buFont typeface="Trebuchet MS" panose="020B0603020202020204" pitchFamily="34" charset="0"/>
              <a:buChar char="​"/>
              <a:defRPr sz="6600">
                <a:solidFill>
                  <a:srgbClr val="00148C"/>
                </a:solidFill>
              </a:defRPr>
            </a:lvl8pPr>
            <a:lvl9pPr marL="0" lvl="8">
              <a:buClr>
                <a:srgbClr val="00148C"/>
              </a:buClr>
              <a:buSzPct val="100000"/>
              <a:buFont typeface="Trebuchet MS" panose="020B0603020202020204" pitchFamily="34" charset="0"/>
              <a:buChar char="​"/>
              <a:defRPr sz="4400">
                <a:solidFill>
                  <a:srgbClr val="00148C"/>
                </a:solidFill>
              </a:defRPr>
            </a:lvl9pPr>
          </a:lstStyle>
          <a:p>
            <a:r>
              <a:rPr lang="en-US" sz="1600" dirty="0"/>
              <a:t>Product teams allocated against overall outcomes with authority delegated to team on specific scope</a:t>
            </a:r>
          </a:p>
          <a:p>
            <a:endParaRPr lang="en-US" sz="1600" dirty="0"/>
          </a:p>
          <a:p>
            <a:r>
              <a:rPr lang="en-US" sz="1600" dirty="0"/>
              <a:t>Freedom to innovate within guardrails</a:t>
            </a:r>
          </a:p>
          <a:p>
            <a:pPr>
              <a:buNone/>
            </a:pPr>
            <a:endParaRPr lang="en-US" sz="1600" dirty="0"/>
          </a:p>
        </p:txBody>
      </p:sp>
      <p:sp>
        <p:nvSpPr>
          <p:cNvPr id="22" name="ee4pContent3"/>
          <p:cNvSpPr txBox="1"/>
          <p:nvPr/>
        </p:nvSpPr>
        <p:spPr>
          <a:xfrm>
            <a:off x="5122163" y="3412193"/>
            <a:ext cx="2114659" cy="29089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2000">
                <a:solidFill>
                  <a:srgbClr val="000000"/>
                </a:solidFill>
              </a:defRPr>
            </a:lvl1pPr>
            <a:lvl2pPr marL="324000" lvl="1" indent="-216000">
              <a:buClr>
                <a:srgbClr val="00148C"/>
              </a:buClr>
              <a:buSzPct val="100000"/>
              <a:buFont typeface="Trebuchet MS" panose="020B0603020202020204" pitchFamily="34" charset="0"/>
              <a:buChar char="•"/>
              <a:defRPr sz="2000">
                <a:solidFill>
                  <a:srgbClr val="000000"/>
                </a:solidFill>
              </a:defRPr>
            </a:lvl2pPr>
            <a:lvl3pPr marL="648000" lvl="2" indent="-216000">
              <a:buClr>
                <a:srgbClr val="00148C"/>
              </a:buClr>
              <a:buSzPct val="100000"/>
              <a:buFont typeface="Trebuchet MS" panose="020B0603020202020204" pitchFamily="34" charset="0"/>
              <a:buChar char="–"/>
              <a:defRPr sz="2000">
                <a:solidFill>
                  <a:srgbClr val="000000"/>
                </a:solidFill>
              </a:defRPr>
            </a:lvl3pPr>
            <a:lvl4pPr marL="0" lvl="3">
              <a:buClr>
                <a:srgbClr val="00148C"/>
              </a:buClr>
              <a:buSzPct val="100000"/>
              <a:buFont typeface="Trebuchet MS" panose="020B0603020202020204" pitchFamily="34" charset="0"/>
              <a:buChar char="​"/>
              <a:defRPr sz="2400" b="1">
                <a:solidFill>
                  <a:srgbClr val="00148C"/>
                </a:solidFill>
              </a:defRPr>
            </a:lvl4pPr>
            <a:lvl5pPr marL="0" lvl="4">
              <a:buClr>
                <a:srgbClr val="00148C"/>
              </a:buClr>
              <a:buSzPct val="100000"/>
              <a:buFont typeface="Trebuchet MS" panose="020B0603020202020204" pitchFamily="34" charset="0"/>
              <a:buChar char="​"/>
              <a:defRPr sz="2400" b="1">
                <a:solidFill>
                  <a:srgbClr val="000000"/>
                </a:solidFill>
              </a:defRPr>
            </a:lvl5pPr>
            <a:lvl6pPr marL="324000" lvl="5" indent="-216000">
              <a:buClr>
                <a:srgbClr val="00148C"/>
              </a:buClr>
              <a:buSzPct val="100000"/>
              <a:buFont typeface="Trebuchet MS" panose="020B0603020202020204" pitchFamily="34" charset="0"/>
              <a:buChar char="•"/>
              <a:defRPr sz="2400">
                <a:solidFill>
                  <a:srgbClr val="000000"/>
                </a:solidFill>
              </a:defRPr>
            </a:lvl6pPr>
            <a:lvl7pPr marL="0" lvl="6">
              <a:buClr>
                <a:srgbClr val="00148C"/>
              </a:buClr>
              <a:buSzPct val="100000"/>
              <a:buFont typeface="Trebuchet MS" panose="020B0603020202020204" pitchFamily="34" charset="0"/>
              <a:buChar char="​"/>
              <a:defRPr sz="5400">
                <a:solidFill>
                  <a:srgbClr val="000000"/>
                </a:solidFill>
              </a:defRPr>
            </a:lvl7pPr>
            <a:lvl8pPr marL="0" lvl="7">
              <a:buClr>
                <a:srgbClr val="00148C"/>
              </a:buClr>
              <a:buSzPct val="100000"/>
              <a:buFont typeface="Trebuchet MS" panose="020B0603020202020204" pitchFamily="34" charset="0"/>
              <a:buChar char="​"/>
              <a:defRPr sz="6600">
                <a:solidFill>
                  <a:srgbClr val="00148C"/>
                </a:solidFill>
              </a:defRPr>
            </a:lvl8pPr>
            <a:lvl9pPr marL="0" lvl="8">
              <a:buClr>
                <a:srgbClr val="00148C"/>
              </a:buClr>
              <a:buSzPct val="100000"/>
              <a:buFont typeface="Trebuchet MS" panose="020B0603020202020204" pitchFamily="34" charset="0"/>
              <a:buChar char="​"/>
              <a:defRPr sz="4400">
                <a:solidFill>
                  <a:srgbClr val="00148C"/>
                </a:solidFill>
              </a:defRPr>
            </a:lvl9pPr>
          </a:lstStyle>
          <a:p>
            <a:r>
              <a:rPr lang="en-US" sz="1600" dirty="0"/>
              <a:t>Significant investment upfront in ideation, experimentation and validation</a:t>
            </a:r>
          </a:p>
          <a:p>
            <a:endParaRPr lang="en-US" sz="1600" dirty="0"/>
          </a:p>
          <a:p>
            <a:r>
              <a:rPr lang="en-US" sz="1600" dirty="0"/>
              <a:t>Rapid real-world feedback</a:t>
            </a:r>
          </a:p>
          <a:p>
            <a:endParaRPr lang="en-US" sz="1600" dirty="0"/>
          </a:p>
          <a:p>
            <a:r>
              <a:rPr lang="en-US" sz="1600" dirty="0"/>
              <a:t>De-risk execution</a:t>
            </a:r>
          </a:p>
        </p:txBody>
      </p:sp>
      <p:sp>
        <p:nvSpPr>
          <p:cNvPr id="24" name="ee4pContent4"/>
          <p:cNvSpPr txBox="1"/>
          <p:nvPr/>
        </p:nvSpPr>
        <p:spPr>
          <a:xfrm>
            <a:off x="7368546" y="3412193"/>
            <a:ext cx="1947672" cy="29089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2000">
                <a:solidFill>
                  <a:srgbClr val="000000"/>
                </a:solidFill>
              </a:defRPr>
            </a:lvl1pPr>
            <a:lvl2pPr marL="324000" lvl="1" indent="-216000">
              <a:buClr>
                <a:srgbClr val="00148C"/>
              </a:buClr>
              <a:buSzPct val="100000"/>
              <a:buFont typeface="Trebuchet MS" panose="020B0603020202020204" pitchFamily="34" charset="0"/>
              <a:buChar char="•"/>
              <a:defRPr sz="2000">
                <a:solidFill>
                  <a:srgbClr val="000000"/>
                </a:solidFill>
              </a:defRPr>
            </a:lvl2pPr>
            <a:lvl3pPr marL="648000" lvl="2" indent="-216000">
              <a:buClr>
                <a:srgbClr val="00148C"/>
              </a:buClr>
              <a:buSzPct val="100000"/>
              <a:buFont typeface="Trebuchet MS" panose="020B0603020202020204" pitchFamily="34" charset="0"/>
              <a:buChar char="–"/>
              <a:defRPr sz="2000">
                <a:solidFill>
                  <a:srgbClr val="000000"/>
                </a:solidFill>
              </a:defRPr>
            </a:lvl3pPr>
            <a:lvl4pPr marL="0" lvl="3">
              <a:buClr>
                <a:srgbClr val="00148C"/>
              </a:buClr>
              <a:buSzPct val="100000"/>
              <a:buFont typeface="Trebuchet MS" panose="020B0603020202020204" pitchFamily="34" charset="0"/>
              <a:buChar char="​"/>
              <a:defRPr sz="2400" b="1">
                <a:solidFill>
                  <a:srgbClr val="00148C"/>
                </a:solidFill>
              </a:defRPr>
            </a:lvl4pPr>
            <a:lvl5pPr marL="0" lvl="4">
              <a:buClr>
                <a:srgbClr val="00148C"/>
              </a:buClr>
              <a:buSzPct val="100000"/>
              <a:buFont typeface="Trebuchet MS" panose="020B0603020202020204" pitchFamily="34" charset="0"/>
              <a:buChar char="​"/>
              <a:defRPr sz="2400" b="1">
                <a:solidFill>
                  <a:srgbClr val="000000"/>
                </a:solidFill>
              </a:defRPr>
            </a:lvl5pPr>
            <a:lvl6pPr marL="324000" lvl="5" indent="-216000">
              <a:buClr>
                <a:srgbClr val="00148C"/>
              </a:buClr>
              <a:buSzPct val="100000"/>
              <a:buFont typeface="Trebuchet MS" panose="020B0603020202020204" pitchFamily="34" charset="0"/>
              <a:buChar char="•"/>
              <a:defRPr sz="2400">
                <a:solidFill>
                  <a:srgbClr val="000000"/>
                </a:solidFill>
              </a:defRPr>
            </a:lvl6pPr>
            <a:lvl7pPr marL="0" lvl="6">
              <a:buClr>
                <a:srgbClr val="00148C"/>
              </a:buClr>
              <a:buSzPct val="100000"/>
              <a:buFont typeface="Trebuchet MS" panose="020B0603020202020204" pitchFamily="34" charset="0"/>
              <a:buChar char="​"/>
              <a:defRPr sz="5400">
                <a:solidFill>
                  <a:srgbClr val="000000"/>
                </a:solidFill>
              </a:defRPr>
            </a:lvl7pPr>
            <a:lvl8pPr marL="0" lvl="7">
              <a:buClr>
                <a:srgbClr val="00148C"/>
              </a:buClr>
              <a:buSzPct val="100000"/>
              <a:buFont typeface="Trebuchet MS" panose="020B0603020202020204" pitchFamily="34" charset="0"/>
              <a:buChar char="​"/>
              <a:defRPr sz="6600">
                <a:solidFill>
                  <a:srgbClr val="00148C"/>
                </a:solidFill>
              </a:defRPr>
            </a:lvl8pPr>
            <a:lvl9pPr marL="0" lvl="8">
              <a:buClr>
                <a:srgbClr val="00148C"/>
              </a:buClr>
              <a:buSzPct val="100000"/>
              <a:buFont typeface="Trebuchet MS" panose="020B0603020202020204" pitchFamily="34" charset="0"/>
              <a:buChar char="​"/>
              <a:defRPr sz="4400">
                <a:solidFill>
                  <a:srgbClr val="00148C"/>
                </a:solidFill>
              </a:defRPr>
            </a:lvl9pPr>
          </a:lstStyle>
          <a:p>
            <a:r>
              <a:rPr lang="en-US" sz="1600" dirty="0"/>
              <a:t>Close partnership between business and product at every level</a:t>
            </a:r>
          </a:p>
          <a:p>
            <a:endParaRPr lang="en-US" sz="1600" dirty="0"/>
          </a:p>
          <a:p>
            <a:r>
              <a:rPr lang="en-US" sz="1600" dirty="0"/>
              <a:t>Frequent customer feedback</a:t>
            </a:r>
          </a:p>
          <a:p>
            <a:endParaRPr lang="en-US" sz="1600" dirty="0"/>
          </a:p>
          <a:p>
            <a:r>
              <a:rPr lang="en-US" sz="1600" dirty="0"/>
              <a:t>User-centric design embedded on team</a:t>
            </a:r>
          </a:p>
          <a:p>
            <a:pPr>
              <a:buNone/>
            </a:pPr>
            <a:endParaRPr lang="en-US" sz="1600" dirty="0"/>
          </a:p>
        </p:txBody>
      </p:sp>
      <p:sp>
        <p:nvSpPr>
          <p:cNvPr id="26" name="ee4pContent5"/>
          <p:cNvSpPr txBox="1"/>
          <p:nvPr/>
        </p:nvSpPr>
        <p:spPr>
          <a:xfrm>
            <a:off x="9614927" y="3412193"/>
            <a:ext cx="1947672" cy="29089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2000">
                <a:solidFill>
                  <a:srgbClr val="000000"/>
                </a:solidFill>
              </a:defRPr>
            </a:lvl1pPr>
            <a:lvl2pPr marL="324000" lvl="1" indent="-216000">
              <a:buClr>
                <a:srgbClr val="00148C"/>
              </a:buClr>
              <a:buSzPct val="100000"/>
              <a:buFont typeface="Trebuchet MS" panose="020B0603020202020204" pitchFamily="34" charset="0"/>
              <a:buChar char="•"/>
              <a:defRPr sz="2000">
                <a:solidFill>
                  <a:srgbClr val="000000"/>
                </a:solidFill>
              </a:defRPr>
            </a:lvl2pPr>
            <a:lvl3pPr marL="648000" lvl="2" indent="-216000">
              <a:buClr>
                <a:srgbClr val="00148C"/>
              </a:buClr>
              <a:buSzPct val="100000"/>
              <a:buFont typeface="Trebuchet MS" panose="020B0603020202020204" pitchFamily="34" charset="0"/>
              <a:buChar char="–"/>
              <a:defRPr sz="2000">
                <a:solidFill>
                  <a:srgbClr val="000000"/>
                </a:solidFill>
              </a:defRPr>
            </a:lvl3pPr>
            <a:lvl4pPr marL="0" lvl="3">
              <a:buClr>
                <a:srgbClr val="00148C"/>
              </a:buClr>
              <a:buSzPct val="100000"/>
              <a:buFont typeface="Trebuchet MS" panose="020B0603020202020204" pitchFamily="34" charset="0"/>
              <a:buChar char="​"/>
              <a:defRPr sz="2400" b="1">
                <a:solidFill>
                  <a:srgbClr val="00148C"/>
                </a:solidFill>
              </a:defRPr>
            </a:lvl4pPr>
            <a:lvl5pPr marL="0" lvl="4">
              <a:buClr>
                <a:srgbClr val="00148C"/>
              </a:buClr>
              <a:buSzPct val="100000"/>
              <a:buFont typeface="Trebuchet MS" panose="020B0603020202020204" pitchFamily="34" charset="0"/>
              <a:buChar char="​"/>
              <a:defRPr sz="2400" b="1">
                <a:solidFill>
                  <a:srgbClr val="000000"/>
                </a:solidFill>
              </a:defRPr>
            </a:lvl5pPr>
            <a:lvl6pPr marL="324000" lvl="5" indent="-216000">
              <a:buClr>
                <a:srgbClr val="00148C"/>
              </a:buClr>
              <a:buSzPct val="100000"/>
              <a:buFont typeface="Trebuchet MS" panose="020B0603020202020204" pitchFamily="34" charset="0"/>
              <a:buChar char="•"/>
              <a:defRPr sz="2400">
                <a:solidFill>
                  <a:srgbClr val="000000"/>
                </a:solidFill>
              </a:defRPr>
            </a:lvl6pPr>
            <a:lvl7pPr marL="0" lvl="6">
              <a:buClr>
                <a:srgbClr val="00148C"/>
              </a:buClr>
              <a:buSzPct val="100000"/>
              <a:buFont typeface="Trebuchet MS" panose="020B0603020202020204" pitchFamily="34" charset="0"/>
              <a:buChar char="​"/>
              <a:defRPr sz="5400">
                <a:solidFill>
                  <a:srgbClr val="000000"/>
                </a:solidFill>
              </a:defRPr>
            </a:lvl7pPr>
            <a:lvl8pPr marL="0" lvl="7">
              <a:buClr>
                <a:srgbClr val="00148C"/>
              </a:buClr>
              <a:buSzPct val="100000"/>
              <a:buFont typeface="Trebuchet MS" panose="020B0603020202020204" pitchFamily="34" charset="0"/>
              <a:buChar char="​"/>
              <a:defRPr sz="6600">
                <a:solidFill>
                  <a:srgbClr val="00148C"/>
                </a:solidFill>
              </a:defRPr>
            </a:lvl8pPr>
            <a:lvl9pPr marL="0" lvl="8">
              <a:buClr>
                <a:srgbClr val="00148C"/>
              </a:buClr>
              <a:buSzPct val="100000"/>
              <a:buFont typeface="Trebuchet MS" panose="020B0603020202020204" pitchFamily="34" charset="0"/>
              <a:buChar char="​"/>
              <a:defRPr sz="4400">
                <a:solidFill>
                  <a:srgbClr val="00148C"/>
                </a:solidFill>
              </a:defRPr>
            </a:lvl9pPr>
          </a:lstStyle>
          <a:p>
            <a:r>
              <a:rPr lang="en-US" sz="1600" dirty="0"/>
              <a:t>Product-led capabilities and mindset embedded at every level of the structure</a:t>
            </a:r>
          </a:p>
          <a:p>
            <a:endParaRPr lang="en-US" sz="1600" dirty="0"/>
          </a:p>
          <a:p>
            <a:r>
              <a:rPr lang="en-US" sz="1600" dirty="0"/>
              <a:t>Priorities cascaded to product lines and products</a:t>
            </a:r>
          </a:p>
        </p:txBody>
      </p:sp>
      <p:sp>
        <p:nvSpPr>
          <p:cNvPr id="2" name="Title 1"/>
          <p:cNvSpPr>
            <a:spLocks noGrp="1"/>
          </p:cNvSpPr>
          <p:nvPr>
            <p:ph type="title"/>
          </p:nvPr>
        </p:nvSpPr>
        <p:spPr>
          <a:xfrm>
            <a:off x="630000" y="622800"/>
            <a:ext cx="10933200" cy="886397"/>
          </a:xfrm>
        </p:spPr>
        <p:txBody>
          <a:bodyPr vert="horz"/>
          <a:lstStyle/>
          <a:p>
            <a:r>
              <a:rPr lang="en-US" dirty="0"/>
              <a:t>Product management principles deliver faster business value by eliminating friction to access and use data</a:t>
            </a:r>
          </a:p>
        </p:txBody>
      </p:sp>
      <p:sp>
        <p:nvSpPr>
          <p:cNvPr id="14" name="ee4pHeader1"/>
          <p:cNvSpPr txBox="1"/>
          <p:nvPr/>
        </p:nvSpPr>
        <p:spPr>
          <a:xfrm>
            <a:off x="629400" y="2534819"/>
            <a:ext cx="1947672" cy="758713"/>
          </a:xfrm>
          <a:prstGeom prst="rect">
            <a:avLst/>
          </a:prstGeom>
          <a:noFill/>
          <a:ln cap="rnd">
            <a:noFill/>
          </a:ln>
        </p:spPr>
        <p:txBody>
          <a:bodyPr vert="horz" wrap="square" lIns="0" tIns="0" rIns="0" bIns="0" rtlCol="0" anchor="b" anchorCtr="0">
            <a:noAutofit/>
          </a:bodyPr>
          <a:lstStyle/>
          <a:p>
            <a:pPr marL="0" lvl="3"/>
            <a:r>
              <a:rPr lang="en-US" b="1" dirty="0">
                <a:solidFill>
                  <a:srgbClr val="00148C">
                    <a:lumMod val="100000"/>
                  </a:srgbClr>
                </a:solidFill>
                <a:latin typeface="Arial" panose="020B0604020202020204" pitchFamily="34" charset="0"/>
              </a:rPr>
              <a:t>Agile, Lean and Design Thinking</a:t>
            </a:r>
          </a:p>
        </p:txBody>
      </p:sp>
      <p:sp>
        <p:nvSpPr>
          <p:cNvPr id="19" name="ee4pHeader2"/>
          <p:cNvSpPr txBox="1"/>
          <p:nvPr/>
        </p:nvSpPr>
        <p:spPr>
          <a:xfrm>
            <a:off x="2875782" y="2534819"/>
            <a:ext cx="1947672" cy="758713"/>
          </a:xfrm>
          <a:prstGeom prst="rect">
            <a:avLst/>
          </a:prstGeom>
          <a:noFill/>
          <a:ln cap="rnd">
            <a:noFill/>
          </a:ln>
        </p:spPr>
        <p:txBody>
          <a:bodyPr vert="horz" wrap="square" lIns="0" tIns="0" rIns="0" bIns="0" rtlCol="0" anchor="b" anchorCtr="0">
            <a:noAutofit/>
          </a:bodyPr>
          <a:lstStyle/>
          <a:p>
            <a:pPr marL="0" lvl="3"/>
            <a:r>
              <a:rPr lang="en-US" b="1" dirty="0">
                <a:solidFill>
                  <a:srgbClr val="00148C">
                    <a:lumMod val="100000"/>
                  </a:srgbClr>
                </a:solidFill>
                <a:latin typeface="Arial" panose="020B0604020202020204" pitchFamily="34" charset="0"/>
              </a:rPr>
              <a:t>Faster decisions, empowered team</a:t>
            </a:r>
          </a:p>
        </p:txBody>
      </p:sp>
      <p:sp>
        <p:nvSpPr>
          <p:cNvPr id="21" name="ee4pHeader3"/>
          <p:cNvSpPr txBox="1"/>
          <p:nvPr/>
        </p:nvSpPr>
        <p:spPr>
          <a:xfrm>
            <a:off x="5122164" y="2534819"/>
            <a:ext cx="1947672" cy="758713"/>
          </a:xfrm>
          <a:prstGeom prst="rect">
            <a:avLst/>
          </a:prstGeom>
          <a:noFill/>
          <a:ln cap="rnd">
            <a:noFill/>
          </a:ln>
        </p:spPr>
        <p:txBody>
          <a:bodyPr vert="horz" wrap="square" lIns="0" tIns="0" rIns="0" bIns="0" rtlCol="0" anchor="b" anchorCtr="0">
            <a:noAutofit/>
          </a:bodyPr>
          <a:lstStyle/>
          <a:p>
            <a:pPr marL="0" lvl="3"/>
            <a:r>
              <a:rPr lang="en-US" b="1" dirty="0">
                <a:solidFill>
                  <a:srgbClr val="00148C">
                    <a:lumMod val="100000"/>
                  </a:srgbClr>
                </a:solidFill>
                <a:latin typeface="Arial" panose="020B0604020202020204" pitchFamily="34" charset="0"/>
              </a:rPr>
              <a:t>Innovation and experimentation</a:t>
            </a:r>
          </a:p>
        </p:txBody>
      </p:sp>
      <p:sp>
        <p:nvSpPr>
          <p:cNvPr id="23" name="ee4pHeader4"/>
          <p:cNvSpPr txBox="1"/>
          <p:nvPr/>
        </p:nvSpPr>
        <p:spPr>
          <a:xfrm>
            <a:off x="7368546" y="2534819"/>
            <a:ext cx="1947672" cy="758713"/>
          </a:xfrm>
          <a:prstGeom prst="rect">
            <a:avLst/>
          </a:prstGeom>
          <a:noFill/>
          <a:ln cap="rnd">
            <a:noFill/>
          </a:ln>
        </p:spPr>
        <p:txBody>
          <a:bodyPr vert="horz" wrap="square" lIns="0" tIns="0" rIns="0" bIns="0" rtlCol="0" anchor="b" anchorCtr="0">
            <a:noAutofit/>
          </a:bodyPr>
          <a:lstStyle/>
          <a:p>
            <a:pPr marL="0" lvl="3"/>
            <a:r>
              <a:rPr lang="en-US" b="1" dirty="0">
                <a:solidFill>
                  <a:srgbClr val="00148C">
                    <a:lumMod val="100000"/>
                  </a:srgbClr>
                </a:solidFill>
                <a:latin typeface="Arial" panose="020B0604020202020204" pitchFamily="34" charset="0"/>
              </a:rPr>
              <a:t>Customer centricity</a:t>
            </a:r>
          </a:p>
        </p:txBody>
      </p:sp>
      <p:sp>
        <p:nvSpPr>
          <p:cNvPr id="25" name="ee4pHeader5"/>
          <p:cNvSpPr txBox="1"/>
          <p:nvPr/>
        </p:nvSpPr>
        <p:spPr>
          <a:xfrm>
            <a:off x="9614927" y="2534819"/>
            <a:ext cx="1947672" cy="758713"/>
          </a:xfrm>
          <a:prstGeom prst="rect">
            <a:avLst/>
          </a:prstGeom>
          <a:noFill/>
          <a:ln cap="rnd">
            <a:noFill/>
          </a:ln>
        </p:spPr>
        <p:txBody>
          <a:bodyPr vert="horz" wrap="square" lIns="0" tIns="0" rIns="0" bIns="0" rtlCol="0" anchor="b" anchorCtr="0">
            <a:noAutofit/>
          </a:bodyPr>
          <a:lstStyle/>
          <a:p>
            <a:pPr marL="0" lvl="3"/>
            <a:r>
              <a:rPr lang="en-US" b="1" dirty="0">
                <a:solidFill>
                  <a:srgbClr val="00148C">
                    <a:lumMod val="100000"/>
                  </a:srgbClr>
                </a:solidFill>
                <a:latin typeface="Arial" panose="020B0604020202020204" pitchFamily="34" charset="0"/>
              </a:rPr>
              <a:t>Cohesive product vision &amp; strategy</a:t>
            </a:r>
          </a:p>
        </p:txBody>
      </p:sp>
      <p:grpSp>
        <p:nvGrpSpPr>
          <p:cNvPr id="16" name="Group 15">
            <a:extLst>
              <a:ext uri="{FF2B5EF4-FFF2-40B4-BE49-F238E27FC236}">
                <a16:creationId xmlns:a16="http://schemas.microsoft.com/office/drawing/2014/main" id="{F98ACF2E-31A1-4507-9AA2-D4B9A1E33239}"/>
              </a:ext>
            </a:extLst>
          </p:cNvPr>
          <p:cNvGrpSpPr>
            <a:grpSpLocks noChangeAspect="1"/>
          </p:cNvGrpSpPr>
          <p:nvPr/>
        </p:nvGrpSpPr>
        <p:grpSpPr>
          <a:xfrm>
            <a:off x="629400" y="1923659"/>
            <a:ext cx="758713" cy="758713"/>
            <a:chOff x="5273675" y="2606675"/>
            <a:chExt cx="1644650" cy="1644650"/>
          </a:xfrm>
        </p:grpSpPr>
        <p:sp>
          <p:nvSpPr>
            <p:cNvPr id="17" name="AutoShape 3">
              <a:extLst>
                <a:ext uri="{FF2B5EF4-FFF2-40B4-BE49-F238E27FC236}">
                  <a16:creationId xmlns:a16="http://schemas.microsoft.com/office/drawing/2014/main" id="{5092607B-50DB-4004-93C0-F45179240E0D}"/>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8" name="Group 17">
              <a:extLst>
                <a:ext uri="{FF2B5EF4-FFF2-40B4-BE49-F238E27FC236}">
                  <a16:creationId xmlns:a16="http://schemas.microsoft.com/office/drawing/2014/main" id="{D6A0D463-3F1A-47CE-A52B-814F05F75900}"/>
                </a:ext>
              </a:extLst>
            </p:cNvPr>
            <p:cNvGrpSpPr/>
            <p:nvPr/>
          </p:nvGrpSpPr>
          <p:grpSpPr>
            <a:xfrm>
              <a:off x="5443538" y="2962275"/>
              <a:ext cx="1304925" cy="931863"/>
              <a:chOff x="5443538" y="2962275"/>
              <a:chExt cx="1304925" cy="931863"/>
            </a:xfrm>
          </p:grpSpPr>
          <p:sp>
            <p:nvSpPr>
              <p:cNvPr id="27" name="Freeform 5">
                <a:extLst>
                  <a:ext uri="{FF2B5EF4-FFF2-40B4-BE49-F238E27FC236}">
                    <a16:creationId xmlns:a16="http://schemas.microsoft.com/office/drawing/2014/main" id="{69F9BC05-8FD5-4C83-BE8C-9BF2583087C7}"/>
                  </a:ext>
                </a:extLst>
              </p:cNvPr>
              <p:cNvSpPr>
                <a:spLocks noEditPoints="1"/>
              </p:cNvSpPr>
              <p:nvPr/>
            </p:nvSpPr>
            <p:spPr bwMode="auto">
              <a:xfrm>
                <a:off x="5443538" y="2962275"/>
                <a:ext cx="1304925" cy="931863"/>
              </a:xfrm>
              <a:custGeom>
                <a:avLst/>
                <a:gdLst>
                  <a:gd name="T0" fmla="*/ 1806 w 1828"/>
                  <a:gd name="T1" fmla="*/ 0 h 1306"/>
                  <a:gd name="T2" fmla="*/ 22 w 1828"/>
                  <a:gd name="T3" fmla="*/ 0 h 1306"/>
                  <a:gd name="T4" fmla="*/ 0 w 1828"/>
                  <a:gd name="T5" fmla="*/ 22 h 1306"/>
                  <a:gd name="T6" fmla="*/ 0 w 1828"/>
                  <a:gd name="T7" fmla="*/ 1284 h 1306"/>
                  <a:gd name="T8" fmla="*/ 22 w 1828"/>
                  <a:gd name="T9" fmla="*/ 1306 h 1306"/>
                  <a:gd name="T10" fmla="*/ 1806 w 1828"/>
                  <a:gd name="T11" fmla="*/ 1306 h 1306"/>
                  <a:gd name="T12" fmla="*/ 1828 w 1828"/>
                  <a:gd name="T13" fmla="*/ 1284 h 1306"/>
                  <a:gd name="T14" fmla="*/ 1828 w 1828"/>
                  <a:gd name="T15" fmla="*/ 22 h 1306"/>
                  <a:gd name="T16" fmla="*/ 1806 w 1828"/>
                  <a:gd name="T17" fmla="*/ 0 h 1306"/>
                  <a:gd name="T18" fmla="*/ 1784 w 1828"/>
                  <a:gd name="T19" fmla="*/ 1262 h 1306"/>
                  <a:gd name="T20" fmla="*/ 44 w 1828"/>
                  <a:gd name="T21" fmla="*/ 1262 h 1306"/>
                  <a:gd name="T22" fmla="*/ 44 w 1828"/>
                  <a:gd name="T23" fmla="*/ 44 h 1306"/>
                  <a:gd name="T24" fmla="*/ 1784 w 1828"/>
                  <a:gd name="T25" fmla="*/ 44 h 1306"/>
                  <a:gd name="T26" fmla="*/ 1784 w 1828"/>
                  <a:gd name="T27" fmla="*/ 1262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8" h="1306">
                    <a:moveTo>
                      <a:pt x="1806" y="0"/>
                    </a:moveTo>
                    <a:cubicBezTo>
                      <a:pt x="22" y="0"/>
                      <a:pt x="22" y="0"/>
                      <a:pt x="22" y="0"/>
                    </a:cubicBezTo>
                    <a:cubicBezTo>
                      <a:pt x="10" y="0"/>
                      <a:pt x="0" y="9"/>
                      <a:pt x="0" y="22"/>
                    </a:cubicBezTo>
                    <a:cubicBezTo>
                      <a:pt x="0" y="1284"/>
                      <a:pt x="0" y="1284"/>
                      <a:pt x="0" y="1284"/>
                    </a:cubicBezTo>
                    <a:cubicBezTo>
                      <a:pt x="0" y="1297"/>
                      <a:pt x="10" y="1306"/>
                      <a:pt x="22" y="1306"/>
                    </a:cubicBezTo>
                    <a:cubicBezTo>
                      <a:pt x="1806" y="1306"/>
                      <a:pt x="1806" y="1306"/>
                      <a:pt x="1806" y="1306"/>
                    </a:cubicBezTo>
                    <a:cubicBezTo>
                      <a:pt x="1818" y="1306"/>
                      <a:pt x="1828" y="1297"/>
                      <a:pt x="1828" y="1284"/>
                    </a:cubicBezTo>
                    <a:cubicBezTo>
                      <a:pt x="1828" y="22"/>
                      <a:pt x="1828" y="22"/>
                      <a:pt x="1828" y="22"/>
                    </a:cubicBezTo>
                    <a:cubicBezTo>
                      <a:pt x="1828" y="9"/>
                      <a:pt x="1818" y="0"/>
                      <a:pt x="1806" y="0"/>
                    </a:cubicBezTo>
                    <a:close/>
                    <a:moveTo>
                      <a:pt x="1784" y="1262"/>
                    </a:moveTo>
                    <a:cubicBezTo>
                      <a:pt x="44" y="1262"/>
                      <a:pt x="44" y="1262"/>
                      <a:pt x="44" y="1262"/>
                    </a:cubicBezTo>
                    <a:cubicBezTo>
                      <a:pt x="44" y="44"/>
                      <a:pt x="44" y="44"/>
                      <a:pt x="44" y="44"/>
                    </a:cubicBezTo>
                    <a:cubicBezTo>
                      <a:pt x="1784" y="44"/>
                      <a:pt x="1784" y="44"/>
                      <a:pt x="1784" y="44"/>
                    </a:cubicBezTo>
                    <a:cubicBezTo>
                      <a:pt x="1784" y="1262"/>
                      <a:pt x="1784" y="1262"/>
                      <a:pt x="1784" y="1262"/>
                    </a:cubicBezTo>
                    <a:close/>
                  </a:path>
                </a:pathLst>
              </a:custGeom>
              <a:solidFill>
                <a:srgbClr val="000A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4">
                <a:extLst>
                  <a:ext uri="{FF2B5EF4-FFF2-40B4-BE49-F238E27FC236}">
                    <a16:creationId xmlns:a16="http://schemas.microsoft.com/office/drawing/2014/main" id="{75684FDE-F85F-4EB2-99FE-46983A75B8DC}"/>
                  </a:ext>
                </a:extLst>
              </p:cNvPr>
              <p:cNvSpPr>
                <a:spLocks/>
              </p:cNvSpPr>
              <p:nvPr/>
            </p:nvSpPr>
            <p:spPr bwMode="auto">
              <a:xfrm>
                <a:off x="5546725" y="3086100"/>
                <a:ext cx="1096963" cy="684213"/>
              </a:xfrm>
              <a:custGeom>
                <a:avLst/>
                <a:gdLst>
                  <a:gd name="connsiteX0" fmla="*/ 711994 w 1096963"/>
                  <a:gd name="connsiteY0" fmla="*/ 285750 h 684213"/>
                  <a:gd name="connsiteX1" fmla="*/ 727540 w 1096963"/>
                  <a:gd name="connsiteY1" fmla="*/ 301470 h 684213"/>
                  <a:gd name="connsiteX2" fmla="*/ 727540 w 1096963"/>
                  <a:gd name="connsiteY2" fmla="*/ 347199 h 684213"/>
                  <a:gd name="connsiteX3" fmla="*/ 754392 w 1096963"/>
                  <a:gd name="connsiteY3" fmla="*/ 347199 h 684213"/>
                  <a:gd name="connsiteX4" fmla="*/ 769938 w 1096963"/>
                  <a:gd name="connsiteY4" fmla="*/ 362919 h 684213"/>
                  <a:gd name="connsiteX5" fmla="*/ 769938 w 1096963"/>
                  <a:gd name="connsiteY5" fmla="*/ 587994 h 684213"/>
                  <a:gd name="connsiteX6" fmla="*/ 754392 w 1096963"/>
                  <a:gd name="connsiteY6" fmla="*/ 603714 h 684213"/>
                  <a:gd name="connsiteX7" fmla="*/ 727540 w 1096963"/>
                  <a:gd name="connsiteY7" fmla="*/ 603714 h 684213"/>
                  <a:gd name="connsiteX8" fmla="*/ 727540 w 1096963"/>
                  <a:gd name="connsiteY8" fmla="*/ 649444 h 684213"/>
                  <a:gd name="connsiteX9" fmla="*/ 711994 w 1096963"/>
                  <a:gd name="connsiteY9" fmla="*/ 665163 h 684213"/>
                  <a:gd name="connsiteX10" fmla="*/ 696448 w 1096963"/>
                  <a:gd name="connsiteY10" fmla="*/ 649444 h 684213"/>
                  <a:gd name="connsiteX11" fmla="*/ 696448 w 1096963"/>
                  <a:gd name="connsiteY11" fmla="*/ 603714 h 684213"/>
                  <a:gd name="connsiteX12" fmla="*/ 669596 w 1096963"/>
                  <a:gd name="connsiteY12" fmla="*/ 603714 h 684213"/>
                  <a:gd name="connsiteX13" fmla="*/ 654050 w 1096963"/>
                  <a:gd name="connsiteY13" fmla="*/ 587994 h 684213"/>
                  <a:gd name="connsiteX14" fmla="*/ 654050 w 1096963"/>
                  <a:gd name="connsiteY14" fmla="*/ 362919 h 684213"/>
                  <a:gd name="connsiteX15" fmla="*/ 669596 w 1096963"/>
                  <a:gd name="connsiteY15" fmla="*/ 347199 h 684213"/>
                  <a:gd name="connsiteX16" fmla="*/ 696448 w 1096963"/>
                  <a:gd name="connsiteY16" fmla="*/ 347199 h 684213"/>
                  <a:gd name="connsiteX17" fmla="*/ 696448 w 1096963"/>
                  <a:gd name="connsiteY17" fmla="*/ 301470 h 684213"/>
                  <a:gd name="connsiteX18" fmla="*/ 711994 w 1096963"/>
                  <a:gd name="connsiteY18" fmla="*/ 285750 h 684213"/>
                  <a:gd name="connsiteX19" fmla="*/ 384969 w 1096963"/>
                  <a:gd name="connsiteY19" fmla="*/ 244475 h 684213"/>
                  <a:gd name="connsiteX20" fmla="*/ 400515 w 1096963"/>
                  <a:gd name="connsiteY20" fmla="*/ 260206 h 684213"/>
                  <a:gd name="connsiteX21" fmla="*/ 400515 w 1096963"/>
                  <a:gd name="connsiteY21" fmla="*/ 335998 h 684213"/>
                  <a:gd name="connsiteX22" fmla="*/ 427367 w 1096963"/>
                  <a:gd name="connsiteY22" fmla="*/ 335998 h 684213"/>
                  <a:gd name="connsiteX23" fmla="*/ 442913 w 1096963"/>
                  <a:gd name="connsiteY23" fmla="*/ 351728 h 684213"/>
                  <a:gd name="connsiteX24" fmla="*/ 442913 w 1096963"/>
                  <a:gd name="connsiteY24" fmla="*/ 576960 h 684213"/>
                  <a:gd name="connsiteX25" fmla="*/ 427367 w 1096963"/>
                  <a:gd name="connsiteY25" fmla="*/ 592690 h 684213"/>
                  <a:gd name="connsiteX26" fmla="*/ 400515 w 1096963"/>
                  <a:gd name="connsiteY26" fmla="*/ 592690 h 684213"/>
                  <a:gd name="connsiteX27" fmla="*/ 400515 w 1096963"/>
                  <a:gd name="connsiteY27" fmla="*/ 668483 h 684213"/>
                  <a:gd name="connsiteX28" fmla="*/ 384969 w 1096963"/>
                  <a:gd name="connsiteY28" fmla="*/ 684213 h 684213"/>
                  <a:gd name="connsiteX29" fmla="*/ 369423 w 1096963"/>
                  <a:gd name="connsiteY29" fmla="*/ 668483 h 684213"/>
                  <a:gd name="connsiteX30" fmla="*/ 369423 w 1096963"/>
                  <a:gd name="connsiteY30" fmla="*/ 592690 h 684213"/>
                  <a:gd name="connsiteX31" fmla="*/ 342571 w 1096963"/>
                  <a:gd name="connsiteY31" fmla="*/ 592690 h 684213"/>
                  <a:gd name="connsiteX32" fmla="*/ 327025 w 1096963"/>
                  <a:gd name="connsiteY32" fmla="*/ 576960 h 684213"/>
                  <a:gd name="connsiteX33" fmla="*/ 327025 w 1096963"/>
                  <a:gd name="connsiteY33" fmla="*/ 351728 h 684213"/>
                  <a:gd name="connsiteX34" fmla="*/ 342571 w 1096963"/>
                  <a:gd name="connsiteY34" fmla="*/ 335998 h 684213"/>
                  <a:gd name="connsiteX35" fmla="*/ 369423 w 1096963"/>
                  <a:gd name="connsiteY35" fmla="*/ 335998 h 684213"/>
                  <a:gd name="connsiteX36" fmla="*/ 369423 w 1096963"/>
                  <a:gd name="connsiteY36" fmla="*/ 260206 h 684213"/>
                  <a:gd name="connsiteX37" fmla="*/ 384969 w 1096963"/>
                  <a:gd name="connsiteY37" fmla="*/ 244475 h 684213"/>
                  <a:gd name="connsiteX38" fmla="*/ 58737 w 1096963"/>
                  <a:gd name="connsiteY38" fmla="*/ 227013 h 684213"/>
                  <a:gd name="connsiteX39" fmla="*/ 74496 w 1096963"/>
                  <a:gd name="connsiteY39" fmla="*/ 242739 h 684213"/>
                  <a:gd name="connsiteX40" fmla="*/ 74496 w 1096963"/>
                  <a:gd name="connsiteY40" fmla="*/ 302784 h 684213"/>
                  <a:gd name="connsiteX41" fmla="*/ 101716 w 1096963"/>
                  <a:gd name="connsiteY41" fmla="*/ 302784 h 684213"/>
                  <a:gd name="connsiteX42" fmla="*/ 117475 w 1096963"/>
                  <a:gd name="connsiteY42" fmla="*/ 318510 h 684213"/>
                  <a:gd name="connsiteX43" fmla="*/ 117475 w 1096963"/>
                  <a:gd name="connsiteY43" fmla="*/ 516516 h 684213"/>
                  <a:gd name="connsiteX44" fmla="*/ 101716 w 1096963"/>
                  <a:gd name="connsiteY44" fmla="*/ 532242 h 684213"/>
                  <a:gd name="connsiteX45" fmla="*/ 74496 w 1096963"/>
                  <a:gd name="connsiteY45" fmla="*/ 532242 h 684213"/>
                  <a:gd name="connsiteX46" fmla="*/ 74496 w 1096963"/>
                  <a:gd name="connsiteY46" fmla="*/ 592287 h 684213"/>
                  <a:gd name="connsiteX47" fmla="*/ 58737 w 1096963"/>
                  <a:gd name="connsiteY47" fmla="*/ 608013 h 684213"/>
                  <a:gd name="connsiteX48" fmla="*/ 42978 w 1096963"/>
                  <a:gd name="connsiteY48" fmla="*/ 592287 h 684213"/>
                  <a:gd name="connsiteX49" fmla="*/ 42978 w 1096963"/>
                  <a:gd name="connsiteY49" fmla="*/ 532242 h 684213"/>
                  <a:gd name="connsiteX50" fmla="*/ 15759 w 1096963"/>
                  <a:gd name="connsiteY50" fmla="*/ 532242 h 684213"/>
                  <a:gd name="connsiteX51" fmla="*/ 0 w 1096963"/>
                  <a:gd name="connsiteY51" fmla="*/ 516516 h 684213"/>
                  <a:gd name="connsiteX52" fmla="*/ 0 w 1096963"/>
                  <a:gd name="connsiteY52" fmla="*/ 318510 h 684213"/>
                  <a:gd name="connsiteX53" fmla="*/ 15759 w 1096963"/>
                  <a:gd name="connsiteY53" fmla="*/ 302784 h 684213"/>
                  <a:gd name="connsiteX54" fmla="*/ 42978 w 1096963"/>
                  <a:gd name="connsiteY54" fmla="*/ 302784 h 684213"/>
                  <a:gd name="connsiteX55" fmla="*/ 42978 w 1096963"/>
                  <a:gd name="connsiteY55" fmla="*/ 242739 h 684213"/>
                  <a:gd name="connsiteX56" fmla="*/ 58737 w 1096963"/>
                  <a:gd name="connsiteY56" fmla="*/ 227013 h 684213"/>
                  <a:gd name="connsiteX57" fmla="*/ 875507 w 1096963"/>
                  <a:gd name="connsiteY57" fmla="*/ 193675 h 684213"/>
                  <a:gd name="connsiteX58" fmla="*/ 891053 w 1096963"/>
                  <a:gd name="connsiteY58" fmla="*/ 209350 h 684213"/>
                  <a:gd name="connsiteX59" fmla="*/ 891053 w 1096963"/>
                  <a:gd name="connsiteY59" fmla="*/ 264210 h 684213"/>
                  <a:gd name="connsiteX60" fmla="*/ 917905 w 1096963"/>
                  <a:gd name="connsiteY60" fmla="*/ 264210 h 684213"/>
                  <a:gd name="connsiteX61" fmla="*/ 933451 w 1096963"/>
                  <a:gd name="connsiteY61" fmla="*/ 279884 h 684213"/>
                  <a:gd name="connsiteX62" fmla="*/ 933451 w 1096963"/>
                  <a:gd name="connsiteY62" fmla="*/ 434491 h 684213"/>
                  <a:gd name="connsiteX63" fmla="*/ 917905 w 1096963"/>
                  <a:gd name="connsiteY63" fmla="*/ 450165 h 684213"/>
                  <a:gd name="connsiteX64" fmla="*/ 891053 w 1096963"/>
                  <a:gd name="connsiteY64" fmla="*/ 450165 h 684213"/>
                  <a:gd name="connsiteX65" fmla="*/ 891053 w 1096963"/>
                  <a:gd name="connsiteY65" fmla="*/ 505026 h 684213"/>
                  <a:gd name="connsiteX66" fmla="*/ 875507 w 1096963"/>
                  <a:gd name="connsiteY66" fmla="*/ 520700 h 684213"/>
                  <a:gd name="connsiteX67" fmla="*/ 859961 w 1096963"/>
                  <a:gd name="connsiteY67" fmla="*/ 505026 h 684213"/>
                  <a:gd name="connsiteX68" fmla="*/ 859961 w 1096963"/>
                  <a:gd name="connsiteY68" fmla="*/ 450165 h 684213"/>
                  <a:gd name="connsiteX69" fmla="*/ 833109 w 1096963"/>
                  <a:gd name="connsiteY69" fmla="*/ 450165 h 684213"/>
                  <a:gd name="connsiteX70" fmla="*/ 817563 w 1096963"/>
                  <a:gd name="connsiteY70" fmla="*/ 434491 h 684213"/>
                  <a:gd name="connsiteX71" fmla="*/ 817563 w 1096963"/>
                  <a:gd name="connsiteY71" fmla="*/ 279884 h 684213"/>
                  <a:gd name="connsiteX72" fmla="*/ 833109 w 1096963"/>
                  <a:gd name="connsiteY72" fmla="*/ 264210 h 684213"/>
                  <a:gd name="connsiteX73" fmla="*/ 859961 w 1096963"/>
                  <a:gd name="connsiteY73" fmla="*/ 264210 h 684213"/>
                  <a:gd name="connsiteX74" fmla="*/ 859961 w 1096963"/>
                  <a:gd name="connsiteY74" fmla="*/ 209350 h 684213"/>
                  <a:gd name="connsiteX75" fmla="*/ 875507 w 1096963"/>
                  <a:gd name="connsiteY75" fmla="*/ 193675 h 684213"/>
                  <a:gd name="connsiteX76" fmla="*/ 1039019 w 1096963"/>
                  <a:gd name="connsiteY76" fmla="*/ 52388 h 684213"/>
                  <a:gd name="connsiteX77" fmla="*/ 1054565 w 1096963"/>
                  <a:gd name="connsiteY77" fmla="*/ 68144 h 684213"/>
                  <a:gd name="connsiteX78" fmla="*/ 1054565 w 1096963"/>
                  <a:gd name="connsiteY78" fmla="*/ 129020 h 684213"/>
                  <a:gd name="connsiteX79" fmla="*/ 1081417 w 1096963"/>
                  <a:gd name="connsiteY79" fmla="*/ 129020 h 684213"/>
                  <a:gd name="connsiteX80" fmla="*/ 1096963 w 1096963"/>
                  <a:gd name="connsiteY80" fmla="*/ 144776 h 684213"/>
                  <a:gd name="connsiteX81" fmla="*/ 1096963 w 1096963"/>
                  <a:gd name="connsiteY81" fmla="*/ 399738 h 684213"/>
                  <a:gd name="connsiteX82" fmla="*/ 1081417 w 1096963"/>
                  <a:gd name="connsiteY82" fmla="*/ 415494 h 684213"/>
                  <a:gd name="connsiteX83" fmla="*/ 1054565 w 1096963"/>
                  <a:gd name="connsiteY83" fmla="*/ 415494 h 684213"/>
                  <a:gd name="connsiteX84" fmla="*/ 1054565 w 1096963"/>
                  <a:gd name="connsiteY84" fmla="*/ 476370 h 684213"/>
                  <a:gd name="connsiteX85" fmla="*/ 1039019 w 1096963"/>
                  <a:gd name="connsiteY85" fmla="*/ 492126 h 684213"/>
                  <a:gd name="connsiteX86" fmla="*/ 1023473 w 1096963"/>
                  <a:gd name="connsiteY86" fmla="*/ 476370 h 684213"/>
                  <a:gd name="connsiteX87" fmla="*/ 1023473 w 1096963"/>
                  <a:gd name="connsiteY87" fmla="*/ 415494 h 684213"/>
                  <a:gd name="connsiteX88" fmla="*/ 996621 w 1096963"/>
                  <a:gd name="connsiteY88" fmla="*/ 415494 h 684213"/>
                  <a:gd name="connsiteX89" fmla="*/ 981075 w 1096963"/>
                  <a:gd name="connsiteY89" fmla="*/ 399738 h 684213"/>
                  <a:gd name="connsiteX90" fmla="*/ 981075 w 1096963"/>
                  <a:gd name="connsiteY90" fmla="*/ 144776 h 684213"/>
                  <a:gd name="connsiteX91" fmla="*/ 996621 w 1096963"/>
                  <a:gd name="connsiteY91" fmla="*/ 129020 h 684213"/>
                  <a:gd name="connsiteX92" fmla="*/ 1023473 w 1096963"/>
                  <a:gd name="connsiteY92" fmla="*/ 129020 h 684213"/>
                  <a:gd name="connsiteX93" fmla="*/ 1023473 w 1096963"/>
                  <a:gd name="connsiteY93" fmla="*/ 68144 h 684213"/>
                  <a:gd name="connsiteX94" fmla="*/ 1039019 w 1096963"/>
                  <a:gd name="connsiteY94" fmla="*/ 52388 h 684213"/>
                  <a:gd name="connsiteX95" fmla="*/ 221457 w 1096963"/>
                  <a:gd name="connsiteY95" fmla="*/ 52388 h 684213"/>
                  <a:gd name="connsiteX96" fmla="*/ 237003 w 1096963"/>
                  <a:gd name="connsiteY96" fmla="*/ 68114 h 684213"/>
                  <a:gd name="connsiteX97" fmla="*/ 237003 w 1096963"/>
                  <a:gd name="connsiteY97" fmla="*/ 115292 h 684213"/>
                  <a:gd name="connsiteX98" fmla="*/ 263855 w 1096963"/>
                  <a:gd name="connsiteY98" fmla="*/ 115292 h 684213"/>
                  <a:gd name="connsiteX99" fmla="*/ 279401 w 1096963"/>
                  <a:gd name="connsiteY99" fmla="*/ 131018 h 684213"/>
                  <a:gd name="connsiteX100" fmla="*/ 279401 w 1096963"/>
                  <a:gd name="connsiteY100" fmla="*/ 355473 h 684213"/>
                  <a:gd name="connsiteX101" fmla="*/ 263855 w 1096963"/>
                  <a:gd name="connsiteY101" fmla="*/ 371199 h 684213"/>
                  <a:gd name="connsiteX102" fmla="*/ 237003 w 1096963"/>
                  <a:gd name="connsiteY102" fmla="*/ 371199 h 684213"/>
                  <a:gd name="connsiteX103" fmla="*/ 237003 w 1096963"/>
                  <a:gd name="connsiteY103" fmla="*/ 417662 h 684213"/>
                  <a:gd name="connsiteX104" fmla="*/ 221457 w 1096963"/>
                  <a:gd name="connsiteY104" fmla="*/ 433388 h 684213"/>
                  <a:gd name="connsiteX105" fmla="*/ 205911 w 1096963"/>
                  <a:gd name="connsiteY105" fmla="*/ 417662 h 684213"/>
                  <a:gd name="connsiteX106" fmla="*/ 205911 w 1096963"/>
                  <a:gd name="connsiteY106" fmla="*/ 371199 h 684213"/>
                  <a:gd name="connsiteX107" fmla="*/ 179059 w 1096963"/>
                  <a:gd name="connsiteY107" fmla="*/ 371199 h 684213"/>
                  <a:gd name="connsiteX108" fmla="*/ 163513 w 1096963"/>
                  <a:gd name="connsiteY108" fmla="*/ 355473 h 684213"/>
                  <a:gd name="connsiteX109" fmla="*/ 163513 w 1096963"/>
                  <a:gd name="connsiteY109" fmla="*/ 131018 h 684213"/>
                  <a:gd name="connsiteX110" fmla="*/ 179059 w 1096963"/>
                  <a:gd name="connsiteY110" fmla="*/ 115292 h 684213"/>
                  <a:gd name="connsiteX111" fmla="*/ 205911 w 1096963"/>
                  <a:gd name="connsiteY111" fmla="*/ 115292 h 684213"/>
                  <a:gd name="connsiteX112" fmla="*/ 205911 w 1096963"/>
                  <a:gd name="connsiteY112" fmla="*/ 68114 h 684213"/>
                  <a:gd name="connsiteX113" fmla="*/ 221457 w 1096963"/>
                  <a:gd name="connsiteY113" fmla="*/ 52388 h 684213"/>
                  <a:gd name="connsiteX114" fmla="*/ 548482 w 1096963"/>
                  <a:gd name="connsiteY114" fmla="*/ 0 h 684213"/>
                  <a:gd name="connsiteX115" fmla="*/ 564028 w 1096963"/>
                  <a:gd name="connsiteY115" fmla="*/ 15730 h 684213"/>
                  <a:gd name="connsiteX116" fmla="*/ 564028 w 1096963"/>
                  <a:gd name="connsiteY116" fmla="*/ 82942 h 684213"/>
                  <a:gd name="connsiteX117" fmla="*/ 590880 w 1096963"/>
                  <a:gd name="connsiteY117" fmla="*/ 82942 h 684213"/>
                  <a:gd name="connsiteX118" fmla="*/ 606426 w 1096963"/>
                  <a:gd name="connsiteY118" fmla="*/ 98673 h 684213"/>
                  <a:gd name="connsiteX119" fmla="*/ 606426 w 1096963"/>
                  <a:gd name="connsiteY119" fmla="*/ 341065 h 684213"/>
                  <a:gd name="connsiteX120" fmla="*/ 590880 w 1096963"/>
                  <a:gd name="connsiteY120" fmla="*/ 356796 h 684213"/>
                  <a:gd name="connsiteX121" fmla="*/ 564028 w 1096963"/>
                  <a:gd name="connsiteY121" fmla="*/ 356796 h 684213"/>
                  <a:gd name="connsiteX122" fmla="*/ 564028 w 1096963"/>
                  <a:gd name="connsiteY122" fmla="*/ 424008 h 684213"/>
                  <a:gd name="connsiteX123" fmla="*/ 548482 w 1096963"/>
                  <a:gd name="connsiteY123" fmla="*/ 439738 h 684213"/>
                  <a:gd name="connsiteX124" fmla="*/ 532936 w 1096963"/>
                  <a:gd name="connsiteY124" fmla="*/ 424008 h 684213"/>
                  <a:gd name="connsiteX125" fmla="*/ 532936 w 1096963"/>
                  <a:gd name="connsiteY125" fmla="*/ 356796 h 684213"/>
                  <a:gd name="connsiteX126" fmla="*/ 506084 w 1096963"/>
                  <a:gd name="connsiteY126" fmla="*/ 356796 h 684213"/>
                  <a:gd name="connsiteX127" fmla="*/ 490538 w 1096963"/>
                  <a:gd name="connsiteY127" fmla="*/ 341065 h 684213"/>
                  <a:gd name="connsiteX128" fmla="*/ 490538 w 1096963"/>
                  <a:gd name="connsiteY128" fmla="*/ 98673 h 684213"/>
                  <a:gd name="connsiteX129" fmla="*/ 506084 w 1096963"/>
                  <a:gd name="connsiteY129" fmla="*/ 82942 h 684213"/>
                  <a:gd name="connsiteX130" fmla="*/ 532936 w 1096963"/>
                  <a:gd name="connsiteY130" fmla="*/ 82942 h 684213"/>
                  <a:gd name="connsiteX131" fmla="*/ 532936 w 1096963"/>
                  <a:gd name="connsiteY131" fmla="*/ 15730 h 684213"/>
                  <a:gd name="connsiteX132" fmla="*/ 548482 w 1096963"/>
                  <a:gd name="connsiteY132"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96963" h="684213">
                    <a:moveTo>
                      <a:pt x="711994" y="285750"/>
                    </a:moveTo>
                    <a:cubicBezTo>
                      <a:pt x="720473" y="285750"/>
                      <a:pt x="727540" y="292895"/>
                      <a:pt x="727540" y="301470"/>
                    </a:cubicBezTo>
                    <a:cubicBezTo>
                      <a:pt x="727540" y="301470"/>
                      <a:pt x="727540" y="301470"/>
                      <a:pt x="727540" y="347199"/>
                    </a:cubicBezTo>
                    <a:cubicBezTo>
                      <a:pt x="727540" y="347199"/>
                      <a:pt x="727540" y="347199"/>
                      <a:pt x="754392" y="347199"/>
                    </a:cubicBezTo>
                    <a:cubicBezTo>
                      <a:pt x="762871" y="347199"/>
                      <a:pt x="769938" y="354345"/>
                      <a:pt x="769938" y="362919"/>
                    </a:cubicBezTo>
                    <a:cubicBezTo>
                      <a:pt x="769938" y="362919"/>
                      <a:pt x="769938" y="362919"/>
                      <a:pt x="769938" y="587994"/>
                    </a:cubicBezTo>
                    <a:cubicBezTo>
                      <a:pt x="769938" y="596569"/>
                      <a:pt x="762871" y="603714"/>
                      <a:pt x="754392" y="603714"/>
                    </a:cubicBezTo>
                    <a:cubicBezTo>
                      <a:pt x="754392" y="603714"/>
                      <a:pt x="754392" y="603714"/>
                      <a:pt x="727540" y="603714"/>
                    </a:cubicBezTo>
                    <a:cubicBezTo>
                      <a:pt x="727540" y="603714"/>
                      <a:pt x="727540" y="603714"/>
                      <a:pt x="727540" y="649444"/>
                    </a:cubicBezTo>
                    <a:cubicBezTo>
                      <a:pt x="727540" y="658018"/>
                      <a:pt x="720473" y="665163"/>
                      <a:pt x="711994" y="665163"/>
                    </a:cubicBezTo>
                    <a:cubicBezTo>
                      <a:pt x="703514" y="665163"/>
                      <a:pt x="696448" y="658018"/>
                      <a:pt x="696448" y="649444"/>
                    </a:cubicBezTo>
                    <a:cubicBezTo>
                      <a:pt x="696448" y="649444"/>
                      <a:pt x="696448" y="649444"/>
                      <a:pt x="696448" y="603714"/>
                    </a:cubicBezTo>
                    <a:cubicBezTo>
                      <a:pt x="696448" y="603714"/>
                      <a:pt x="696448" y="603714"/>
                      <a:pt x="669596" y="603714"/>
                    </a:cubicBezTo>
                    <a:cubicBezTo>
                      <a:pt x="661116" y="603714"/>
                      <a:pt x="654050" y="596569"/>
                      <a:pt x="654050" y="587994"/>
                    </a:cubicBezTo>
                    <a:cubicBezTo>
                      <a:pt x="654050" y="587994"/>
                      <a:pt x="654050" y="587994"/>
                      <a:pt x="654050" y="362919"/>
                    </a:cubicBezTo>
                    <a:cubicBezTo>
                      <a:pt x="654050" y="354345"/>
                      <a:pt x="661116" y="347199"/>
                      <a:pt x="669596" y="347199"/>
                    </a:cubicBezTo>
                    <a:cubicBezTo>
                      <a:pt x="669596" y="347199"/>
                      <a:pt x="669596" y="347199"/>
                      <a:pt x="696448" y="347199"/>
                    </a:cubicBezTo>
                    <a:cubicBezTo>
                      <a:pt x="696448" y="347199"/>
                      <a:pt x="696448" y="347199"/>
                      <a:pt x="696448" y="301470"/>
                    </a:cubicBezTo>
                    <a:cubicBezTo>
                      <a:pt x="696448" y="292895"/>
                      <a:pt x="703514" y="285750"/>
                      <a:pt x="711994" y="285750"/>
                    </a:cubicBezTo>
                    <a:close/>
                    <a:moveTo>
                      <a:pt x="384969" y="244475"/>
                    </a:moveTo>
                    <a:cubicBezTo>
                      <a:pt x="393448" y="244475"/>
                      <a:pt x="400515" y="251625"/>
                      <a:pt x="400515" y="260206"/>
                    </a:cubicBezTo>
                    <a:cubicBezTo>
                      <a:pt x="400515" y="260206"/>
                      <a:pt x="400515" y="260206"/>
                      <a:pt x="400515" y="335998"/>
                    </a:cubicBezTo>
                    <a:cubicBezTo>
                      <a:pt x="400515" y="335998"/>
                      <a:pt x="400515" y="335998"/>
                      <a:pt x="427367" y="335998"/>
                    </a:cubicBezTo>
                    <a:cubicBezTo>
                      <a:pt x="435846" y="335998"/>
                      <a:pt x="442913" y="343148"/>
                      <a:pt x="442913" y="351728"/>
                    </a:cubicBezTo>
                    <a:cubicBezTo>
                      <a:pt x="442913" y="351728"/>
                      <a:pt x="442913" y="351728"/>
                      <a:pt x="442913" y="576960"/>
                    </a:cubicBezTo>
                    <a:cubicBezTo>
                      <a:pt x="442913" y="585540"/>
                      <a:pt x="435846" y="592690"/>
                      <a:pt x="427367" y="592690"/>
                    </a:cubicBezTo>
                    <a:cubicBezTo>
                      <a:pt x="427367" y="592690"/>
                      <a:pt x="427367" y="592690"/>
                      <a:pt x="400515" y="592690"/>
                    </a:cubicBezTo>
                    <a:cubicBezTo>
                      <a:pt x="400515" y="592690"/>
                      <a:pt x="400515" y="592690"/>
                      <a:pt x="400515" y="668483"/>
                    </a:cubicBezTo>
                    <a:cubicBezTo>
                      <a:pt x="400515" y="677063"/>
                      <a:pt x="393448" y="684213"/>
                      <a:pt x="384969" y="684213"/>
                    </a:cubicBezTo>
                    <a:cubicBezTo>
                      <a:pt x="376489" y="684213"/>
                      <a:pt x="369423" y="677063"/>
                      <a:pt x="369423" y="668483"/>
                    </a:cubicBezTo>
                    <a:cubicBezTo>
                      <a:pt x="369423" y="668483"/>
                      <a:pt x="369423" y="668483"/>
                      <a:pt x="369423" y="592690"/>
                    </a:cubicBezTo>
                    <a:cubicBezTo>
                      <a:pt x="369423" y="592690"/>
                      <a:pt x="369423" y="592690"/>
                      <a:pt x="342571" y="592690"/>
                    </a:cubicBezTo>
                    <a:cubicBezTo>
                      <a:pt x="334091" y="592690"/>
                      <a:pt x="327025" y="585540"/>
                      <a:pt x="327025" y="576960"/>
                    </a:cubicBezTo>
                    <a:cubicBezTo>
                      <a:pt x="327025" y="576960"/>
                      <a:pt x="327025" y="576960"/>
                      <a:pt x="327025" y="351728"/>
                    </a:cubicBezTo>
                    <a:cubicBezTo>
                      <a:pt x="327025" y="343148"/>
                      <a:pt x="334091" y="335998"/>
                      <a:pt x="342571" y="335998"/>
                    </a:cubicBezTo>
                    <a:cubicBezTo>
                      <a:pt x="342571" y="335998"/>
                      <a:pt x="342571" y="335998"/>
                      <a:pt x="369423" y="335998"/>
                    </a:cubicBezTo>
                    <a:cubicBezTo>
                      <a:pt x="369423" y="335998"/>
                      <a:pt x="369423" y="335998"/>
                      <a:pt x="369423" y="260206"/>
                    </a:cubicBezTo>
                    <a:cubicBezTo>
                      <a:pt x="369423" y="251625"/>
                      <a:pt x="376489" y="244475"/>
                      <a:pt x="384969" y="244475"/>
                    </a:cubicBezTo>
                    <a:close/>
                    <a:moveTo>
                      <a:pt x="58737" y="227013"/>
                    </a:moveTo>
                    <a:cubicBezTo>
                      <a:pt x="67333" y="227013"/>
                      <a:pt x="74496" y="234161"/>
                      <a:pt x="74496" y="242739"/>
                    </a:cubicBezTo>
                    <a:cubicBezTo>
                      <a:pt x="74496" y="242739"/>
                      <a:pt x="74496" y="242739"/>
                      <a:pt x="74496" y="302784"/>
                    </a:cubicBezTo>
                    <a:cubicBezTo>
                      <a:pt x="74496" y="302784"/>
                      <a:pt x="74496" y="302784"/>
                      <a:pt x="101716" y="302784"/>
                    </a:cubicBezTo>
                    <a:cubicBezTo>
                      <a:pt x="110312" y="302784"/>
                      <a:pt x="117475" y="309932"/>
                      <a:pt x="117475" y="318510"/>
                    </a:cubicBezTo>
                    <a:cubicBezTo>
                      <a:pt x="117475" y="318510"/>
                      <a:pt x="117475" y="318510"/>
                      <a:pt x="117475" y="516516"/>
                    </a:cubicBezTo>
                    <a:cubicBezTo>
                      <a:pt x="117475" y="525094"/>
                      <a:pt x="110312" y="532242"/>
                      <a:pt x="101716" y="532242"/>
                    </a:cubicBezTo>
                    <a:cubicBezTo>
                      <a:pt x="101716" y="532242"/>
                      <a:pt x="101716" y="532242"/>
                      <a:pt x="74496" y="532242"/>
                    </a:cubicBezTo>
                    <a:cubicBezTo>
                      <a:pt x="74496" y="532242"/>
                      <a:pt x="74496" y="532242"/>
                      <a:pt x="74496" y="592287"/>
                    </a:cubicBezTo>
                    <a:cubicBezTo>
                      <a:pt x="74496" y="600865"/>
                      <a:pt x="67333" y="608013"/>
                      <a:pt x="58737" y="608013"/>
                    </a:cubicBezTo>
                    <a:cubicBezTo>
                      <a:pt x="50142" y="608013"/>
                      <a:pt x="42978" y="600865"/>
                      <a:pt x="42978" y="592287"/>
                    </a:cubicBezTo>
                    <a:cubicBezTo>
                      <a:pt x="42978" y="592287"/>
                      <a:pt x="42978" y="592287"/>
                      <a:pt x="42978" y="532242"/>
                    </a:cubicBezTo>
                    <a:cubicBezTo>
                      <a:pt x="42978" y="532242"/>
                      <a:pt x="42978" y="532242"/>
                      <a:pt x="15759" y="532242"/>
                    </a:cubicBezTo>
                    <a:cubicBezTo>
                      <a:pt x="7163" y="532242"/>
                      <a:pt x="0" y="525094"/>
                      <a:pt x="0" y="516516"/>
                    </a:cubicBezTo>
                    <a:cubicBezTo>
                      <a:pt x="0" y="516516"/>
                      <a:pt x="0" y="516516"/>
                      <a:pt x="0" y="318510"/>
                    </a:cubicBezTo>
                    <a:cubicBezTo>
                      <a:pt x="0" y="309932"/>
                      <a:pt x="7163" y="302784"/>
                      <a:pt x="15759" y="302784"/>
                    </a:cubicBezTo>
                    <a:cubicBezTo>
                      <a:pt x="15759" y="302784"/>
                      <a:pt x="15759" y="302784"/>
                      <a:pt x="42978" y="302784"/>
                    </a:cubicBezTo>
                    <a:cubicBezTo>
                      <a:pt x="42978" y="302784"/>
                      <a:pt x="42978" y="302784"/>
                      <a:pt x="42978" y="242739"/>
                    </a:cubicBezTo>
                    <a:cubicBezTo>
                      <a:pt x="42978" y="234161"/>
                      <a:pt x="50142" y="227013"/>
                      <a:pt x="58737" y="227013"/>
                    </a:cubicBezTo>
                    <a:close/>
                    <a:moveTo>
                      <a:pt x="875507" y="193675"/>
                    </a:moveTo>
                    <a:cubicBezTo>
                      <a:pt x="883987" y="193675"/>
                      <a:pt x="891053" y="200800"/>
                      <a:pt x="891053" y="209350"/>
                    </a:cubicBezTo>
                    <a:cubicBezTo>
                      <a:pt x="891053" y="209350"/>
                      <a:pt x="891053" y="209350"/>
                      <a:pt x="891053" y="264210"/>
                    </a:cubicBezTo>
                    <a:cubicBezTo>
                      <a:pt x="891053" y="264210"/>
                      <a:pt x="891053" y="264210"/>
                      <a:pt x="917905" y="264210"/>
                    </a:cubicBezTo>
                    <a:cubicBezTo>
                      <a:pt x="926385" y="264210"/>
                      <a:pt x="933451" y="271335"/>
                      <a:pt x="933451" y="279884"/>
                    </a:cubicBezTo>
                    <a:cubicBezTo>
                      <a:pt x="933451" y="279884"/>
                      <a:pt x="933451" y="279884"/>
                      <a:pt x="933451" y="434491"/>
                    </a:cubicBezTo>
                    <a:cubicBezTo>
                      <a:pt x="933451" y="443041"/>
                      <a:pt x="926385" y="450165"/>
                      <a:pt x="917905" y="450165"/>
                    </a:cubicBezTo>
                    <a:cubicBezTo>
                      <a:pt x="917905" y="450165"/>
                      <a:pt x="917905" y="450165"/>
                      <a:pt x="891053" y="450165"/>
                    </a:cubicBezTo>
                    <a:cubicBezTo>
                      <a:pt x="891053" y="450165"/>
                      <a:pt x="891053" y="450165"/>
                      <a:pt x="891053" y="505026"/>
                    </a:cubicBezTo>
                    <a:cubicBezTo>
                      <a:pt x="891053" y="513575"/>
                      <a:pt x="883987" y="520700"/>
                      <a:pt x="875507" y="520700"/>
                    </a:cubicBezTo>
                    <a:cubicBezTo>
                      <a:pt x="867028" y="520700"/>
                      <a:pt x="859961" y="513575"/>
                      <a:pt x="859961" y="505026"/>
                    </a:cubicBezTo>
                    <a:cubicBezTo>
                      <a:pt x="859961" y="505026"/>
                      <a:pt x="859961" y="505026"/>
                      <a:pt x="859961" y="450165"/>
                    </a:cubicBezTo>
                    <a:cubicBezTo>
                      <a:pt x="859961" y="450165"/>
                      <a:pt x="859961" y="450165"/>
                      <a:pt x="833109" y="450165"/>
                    </a:cubicBezTo>
                    <a:cubicBezTo>
                      <a:pt x="824630" y="450165"/>
                      <a:pt x="817563" y="443041"/>
                      <a:pt x="817563" y="434491"/>
                    </a:cubicBezTo>
                    <a:cubicBezTo>
                      <a:pt x="817563" y="434491"/>
                      <a:pt x="817563" y="434491"/>
                      <a:pt x="817563" y="279884"/>
                    </a:cubicBezTo>
                    <a:cubicBezTo>
                      <a:pt x="817563" y="271335"/>
                      <a:pt x="824630" y="264210"/>
                      <a:pt x="833109" y="264210"/>
                    </a:cubicBezTo>
                    <a:cubicBezTo>
                      <a:pt x="833109" y="264210"/>
                      <a:pt x="833109" y="264210"/>
                      <a:pt x="859961" y="264210"/>
                    </a:cubicBezTo>
                    <a:cubicBezTo>
                      <a:pt x="859961" y="264210"/>
                      <a:pt x="859961" y="264210"/>
                      <a:pt x="859961" y="209350"/>
                    </a:cubicBezTo>
                    <a:cubicBezTo>
                      <a:pt x="859961" y="200800"/>
                      <a:pt x="867028" y="193675"/>
                      <a:pt x="875507" y="193675"/>
                    </a:cubicBezTo>
                    <a:close/>
                    <a:moveTo>
                      <a:pt x="1039019" y="52388"/>
                    </a:moveTo>
                    <a:cubicBezTo>
                      <a:pt x="1047499" y="52388"/>
                      <a:pt x="1054565" y="58834"/>
                      <a:pt x="1054565" y="68144"/>
                    </a:cubicBezTo>
                    <a:cubicBezTo>
                      <a:pt x="1054565" y="68144"/>
                      <a:pt x="1054565" y="68144"/>
                      <a:pt x="1054565" y="129020"/>
                    </a:cubicBezTo>
                    <a:cubicBezTo>
                      <a:pt x="1054565" y="129020"/>
                      <a:pt x="1054565" y="129020"/>
                      <a:pt x="1081417" y="129020"/>
                    </a:cubicBezTo>
                    <a:cubicBezTo>
                      <a:pt x="1089897" y="129020"/>
                      <a:pt x="1096963" y="136182"/>
                      <a:pt x="1096963" y="144776"/>
                    </a:cubicBezTo>
                    <a:cubicBezTo>
                      <a:pt x="1096963" y="144776"/>
                      <a:pt x="1096963" y="144776"/>
                      <a:pt x="1096963" y="399738"/>
                    </a:cubicBezTo>
                    <a:cubicBezTo>
                      <a:pt x="1096963" y="408332"/>
                      <a:pt x="1089897" y="415494"/>
                      <a:pt x="1081417" y="415494"/>
                    </a:cubicBezTo>
                    <a:cubicBezTo>
                      <a:pt x="1081417" y="415494"/>
                      <a:pt x="1081417" y="415494"/>
                      <a:pt x="1054565" y="415494"/>
                    </a:cubicBezTo>
                    <a:cubicBezTo>
                      <a:pt x="1054565" y="415494"/>
                      <a:pt x="1054565" y="415494"/>
                      <a:pt x="1054565" y="476370"/>
                    </a:cubicBezTo>
                    <a:cubicBezTo>
                      <a:pt x="1054565" y="485680"/>
                      <a:pt x="1047499" y="492126"/>
                      <a:pt x="1039019" y="492126"/>
                    </a:cubicBezTo>
                    <a:cubicBezTo>
                      <a:pt x="1030540" y="492126"/>
                      <a:pt x="1023473" y="485680"/>
                      <a:pt x="1023473" y="476370"/>
                    </a:cubicBezTo>
                    <a:cubicBezTo>
                      <a:pt x="1023473" y="476370"/>
                      <a:pt x="1023473" y="476370"/>
                      <a:pt x="1023473" y="415494"/>
                    </a:cubicBezTo>
                    <a:cubicBezTo>
                      <a:pt x="1023473" y="415494"/>
                      <a:pt x="1023473" y="415494"/>
                      <a:pt x="996621" y="415494"/>
                    </a:cubicBezTo>
                    <a:cubicBezTo>
                      <a:pt x="988142" y="415494"/>
                      <a:pt x="981075" y="408332"/>
                      <a:pt x="981075" y="399738"/>
                    </a:cubicBezTo>
                    <a:cubicBezTo>
                      <a:pt x="981075" y="399738"/>
                      <a:pt x="981075" y="399738"/>
                      <a:pt x="981075" y="144776"/>
                    </a:cubicBezTo>
                    <a:cubicBezTo>
                      <a:pt x="981075" y="136182"/>
                      <a:pt x="988142" y="129020"/>
                      <a:pt x="996621" y="129020"/>
                    </a:cubicBezTo>
                    <a:cubicBezTo>
                      <a:pt x="996621" y="129020"/>
                      <a:pt x="996621" y="129020"/>
                      <a:pt x="1023473" y="129020"/>
                    </a:cubicBezTo>
                    <a:cubicBezTo>
                      <a:pt x="1023473" y="129020"/>
                      <a:pt x="1023473" y="129020"/>
                      <a:pt x="1023473" y="68144"/>
                    </a:cubicBezTo>
                    <a:cubicBezTo>
                      <a:pt x="1023473" y="58834"/>
                      <a:pt x="1030540" y="52388"/>
                      <a:pt x="1039019" y="52388"/>
                    </a:cubicBezTo>
                    <a:close/>
                    <a:moveTo>
                      <a:pt x="221457" y="52388"/>
                    </a:moveTo>
                    <a:cubicBezTo>
                      <a:pt x="229936" y="52388"/>
                      <a:pt x="237003" y="59536"/>
                      <a:pt x="237003" y="68114"/>
                    </a:cubicBezTo>
                    <a:cubicBezTo>
                      <a:pt x="237003" y="68114"/>
                      <a:pt x="237003" y="68114"/>
                      <a:pt x="237003" y="115292"/>
                    </a:cubicBezTo>
                    <a:cubicBezTo>
                      <a:pt x="237003" y="115292"/>
                      <a:pt x="237003" y="115292"/>
                      <a:pt x="263855" y="115292"/>
                    </a:cubicBezTo>
                    <a:cubicBezTo>
                      <a:pt x="272334" y="115292"/>
                      <a:pt x="279401" y="122440"/>
                      <a:pt x="279401" y="131018"/>
                    </a:cubicBezTo>
                    <a:cubicBezTo>
                      <a:pt x="279401" y="131018"/>
                      <a:pt x="279401" y="131018"/>
                      <a:pt x="279401" y="355473"/>
                    </a:cubicBezTo>
                    <a:cubicBezTo>
                      <a:pt x="279401" y="364050"/>
                      <a:pt x="272334" y="371199"/>
                      <a:pt x="263855" y="371199"/>
                    </a:cubicBezTo>
                    <a:cubicBezTo>
                      <a:pt x="263855" y="371199"/>
                      <a:pt x="263855" y="371199"/>
                      <a:pt x="237003" y="371199"/>
                    </a:cubicBezTo>
                    <a:cubicBezTo>
                      <a:pt x="237003" y="371199"/>
                      <a:pt x="237003" y="371199"/>
                      <a:pt x="237003" y="417662"/>
                    </a:cubicBezTo>
                    <a:cubicBezTo>
                      <a:pt x="237003" y="426240"/>
                      <a:pt x="229936" y="433388"/>
                      <a:pt x="221457" y="433388"/>
                    </a:cubicBezTo>
                    <a:cubicBezTo>
                      <a:pt x="212977" y="433388"/>
                      <a:pt x="205911" y="426240"/>
                      <a:pt x="205911" y="417662"/>
                    </a:cubicBezTo>
                    <a:cubicBezTo>
                      <a:pt x="205911" y="417662"/>
                      <a:pt x="205911" y="417662"/>
                      <a:pt x="205911" y="371199"/>
                    </a:cubicBezTo>
                    <a:cubicBezTo>
                      <a:pt x="205911" y="371199"/>
                      <a:pt x="205911" y="371199"/>
                      <a:pt x="179059" y="371199"/>
                    </a:cubicBezTo>
                    <a:cubicBezTo>
                      <a:pt x="170579" y="371199"/>
                      <a:pt x="163513" y="364050"/>
                      <a:pt x="163513" y="355473"/>
                    </a:cubicBezTo>
                    <a:cubicBezTo>
                      <a:pt x="163513" y="355473"/>
                      <a:pt x="163513" y="355473"/>
                      <a:pt x="163513" y="131018"/>
                    </a:cubicBezTo>
                    <a:cubicBezTo>
                      <a:pt x="163513" y="122440"/>
                      <a:pt x="170579" y="115292"/>
                      <a:pt x="179059" y="115292"/>
                    </a:cubicBezTo>
                    <a:cubicBezTo>
                      <a:pt x="179059" y="115292"/>
                      <a:pt x="179059" y="115292"/>
                      <a:pt x="205911" y="115292"/>
                    </a:cubicBezTo>
                    <a:cubicBezTo>
                      <a:pt x="205911" y="115292"/>
                      <a:pt x="205911" y="115292"/>
                      <a:pt x="205911" y="68114"/>
                    </a:cubicBezTo>
                    <a:cubicBezTo>
                      <a:pt x="205911" y="59536"/>
                      <a:pt x="212977" y="52388"/>
                      <a:pt x="221457" y="52388"/>
                    </a:cubicBezTo>
                    <a:close/>
                    <a:moveTo>
                      <a:pt x="548482" y="0"/>
                    </a:moveTo>
                    <a:cubicBezTo>
                      <a:pt x="556961" y="0"/>
                      <a:pt x="564028" y="7150"/>
                      <a:pt x="564028" y="15730"/>
                    </a:cubicBezTo>
                    <a:cubicBezTo>
                      <a:pt x="564028" y="15730"/>
                      <a:pt x="564028" y="15730"/>
                      <a:pt x="564028" y="82942"/>
                    </a:cubicBezTo>
                    <a:cubicBezTo>
                      <a:pt x="564028" y="82942"/>
                      <a:pt x="564028" y="82942"/>
                      <a:pt x="590880" y="82942"/>
                    </a:cubicBezTo>
                    <a:cubicBezTo>
                      <a:pt x="599359" y="82942"/>
                      <a:pt x="606426" y="89378"/>
                      <a:pt x="606426" y="98673"/>
                    </a:cubicBezTo>
                    <a:cubicBezTo>
                      <a:pt x="606426" y="98673"/>
                      <a:pt x="606426" y="98673"/>
                      <a:pt x="606426" y="341065"/>
                    </a:cubicBezTo>
                    <a:cubicBezTo>
                      <a:pt x="606426" y="349645"/>
                      <a:pt x="599359" y="356796"/>
                      <a:pt x="590880" y="356796"/>
                    </a:cubicBezTo>
                    <a:cubicBezTo>
                      <a:pt x="590880" y="356796"/>
                      <a:pt x="590880" y="356796"/>
                      <a:pt x="564028" y="356796"/>
                    </a:cubicBezTo>
                    <a:cubicBezTo>
                      <a:pt x="564028" y="356796"/>
                      <a:pt x="564028" y="356796"/>
                      <a:pt x="564028" y="424008"/>
                    </a:cubicBezTo>
                    <a:cubicBezTo>
                      <a:pt x="564028" y="432588"/>
                      <a:pt x="556961" y="439738"/>
                      <a:pt x="548482" y="439738"/>
                    </a:cubicBezTo>
                    <a:cubicBezTo>
                      <a:pt x="540002" y="439738"/>
                      <a:pt x="532936" y="432588"/>
                      <a:pt x="532936" y="424008"/>
                    </a:cubicBezTo>
                    <a:cubicBezTo>
                      <a:pt x="532936" y="424008"/>
                      <a:pt x="532936" y="424008"/>
                      <a:pt x="532936" y="356796"/>
                    </a:cubicBezTo>
                    <a:cubicBezTo>
                      <a:pt x="532936" y="356796"/>
                      <a:pt x="532936" y="356796"/>
                      <a:pt x="506084" y="356796"/>
                    </a:cubicBezTo>
                    <a:cubicBezTo>
                      <a:pt x="497604" y="356796"/>
                      <a:pt x="490538" y="349645"/>
                      <a:pt x="490538" y="341065"/>
                    </a:cubicBezTo>
                    <a:cubicBezTo>
                      <a:pt x="490538" y="341065"/>
                      <a:pt x="490538" y="341065"/>
                      <a:pt x="490538" y="98673"/>
                    </a:cubicBezTo>
                    <a:cubicBezTo>
                      <a:pt x="490538" y="89378"/>
                      <a:pt x="497604" y="82942"/>
                      <a:pt x="506084" y="82942"/>
                    </a:cubicBezTo>
                    <a:cubicBezTo>
                      <a:pt x="506084" y="82942"/>
                      <a:pt x="506084" y="82942"/>
                      <a:pt x="532936" y="82942"/>
                    </a:cubicBezTo>
                    <a:cubicBezTo>
                      <a:pt x="532936" y="82942"/>
                      <a:pt x="532936" y="82942"/>
                      <a:pt x="532936" y="15730"/>
                    </a:cubicBezTo>
                    <a:cubicBezTo>
                      <a:pt x="532936" y="7150"/>
                      <a:pt x="540002" y="0"/>
                      <a:pt x="548482"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29" name="bcgIcons_Prioritization">
            <a:extLst>
              <a:ext uri="{FF2B5EF4-FFF2-40B4-BE49-F238E27FC236}">
                <a16:creationId xmlns:a16="http://schemas.microsoft.com/office/drawing/2014/main" id="{8EBDCC7C-1C1A-43FF-9880-0332CEF3D145}"/>
              </a:ext>
            </a:extLst>
          </p:cNvPr>
          <p:cNvGrpSpPr>
            <a:grpSpLocks noChangeAspect="1"/>
          </p:cNvGrpSpPr>
          <p:nvPr/>
        </p:nvGrpSpPr>
        <p:grpSpPr bwMode="auto">
          <a:xfrm>
            <a:off x="2875782" y="1923659"/>
            <a:ext cx="758596" cy="759299"/>
            <a:chOff x="1682" y="0"/>
            <a:chExt cx="4316" cy="4320"/>
          </a:xfrm>
        </p:grpSpPr>
        <p:sp>
          <p:nvSpPr>
            <p:cNvPr id="30" name="AutoShape 3">
              <a:extLst>
                <a:ext uri="{FF2B5EF4-FFF2-40B4-BE49-F238E27FC236}">
                  <a16:creationId xmlns:a16="http://schemas.microsoft.com/office/drawing/2014/main" id="{265FC494-CACA-47D3-AA55-5881249F028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5463A24D-4784-4E4E-B616-350C4370DAD2}"/>
                </a:ext>
              </a:extLst>
            </p:cNvPr>
            <p:cNvSpPr>
              <a:spLocks noEditPoints="1"/>
            </p:cNvSpPr>
            <p:nvPr/>
          </p:nvSpPr>
          <p:spPr bwMode="auto">
            <a:xfrm>
              <a:off x="2074" y="1183"/>
              <a:ext cx="2587" cy="2400"/>
            </a:xfrm>
            <a:custGeom>
              <a:avLst/>
              <a:gdLst>
                <a:gd name="T0" fmla="*/ 348 w 1381"/>
                <a:gd name="T1" fmla="*/ 370 h 1280"/>
                <a:gd name="T2" fmla="*/ 22 w 1381"/>
                <a:gd name="T3" fmla="*/ 370 h 1280"/>
                <a:gd name="T4" fmla="*/ 0 w 1381"/>
                <a:gd name="T5" fmla="*/ 348 h 1280"/>
                <a:gd name="T6" fmla="*/ 0 w 1381"/>
                <a:gd name="T7" fmla="*/ 22 h 1280"/>
                <a:gd name="T8" fmla="*/ 22 w 1381"/>
                <a:gd name="T9" fmla="*/ 0 h 1280"/>
                <a:gd name="T10" fmla="*/ 348 w 1381"/>
                <a:gd name="T11" fmla="*/ 0 h 1280"/>
                <a:gd name="T12" fmla="*/ 370 w 1381"/>
                <a:gd name="T13" fmla="*/ 22 h 1280"/>
                <a:gd name="T14" fmla="*/ 370 w 1381"/>
                <a:gd name="T15" fmla="*/ 348 h 1280"/>
                <a:gd name="T16" fmla="*/ 348 w 1381"/>
                <a:gd name="T17" fmla="*/ 370 h 1280"/>
                <a:gd name="T18" fmla="*/ 44 w 1381"/>
                <a:gd name="T19" fmla="*/ 326 h 1280"/>
                <a:gd name="T20" fmla="*/ 326 w 1381"/>
                <a:gd name="T21" fmla="*/ 326 h 1280"/>
                <a:gd name="T22" fmla="*/ 326 w 1381"/>
                <a:gd name="T23" fmla="*/ 44 h 1280"/>
                <a:gd name="T24" fmla="*/ 44 w 1381"/>
                <a:gd name="T25" fmla="*/ 44 h 1280"/>
                <a:gd name="T26" fmla="*/ 44 w 1381"/>
                <a:gd name="T27" fmla="*/ 326 h 1280"/>
                <a:gd name="T28" fmla="*/ 348 w 1381"/>
                <a:gd name="T29" fmla="*/ 1280 h 1280"/>
                <a:gd name="T30" fmla="*/ 22 w 1381"/>
                <a:gd name="T31" fmla="*/ 1280 h 1280"/>
                <a:gd name="T32" fmla="*/ 0 w 1381"/>
                <a:gd name="T33" fmla="*/ 1258 h 1280"/>
                <a:gd name="T34" fmla="*/ 0 w 1381"/>
                <a:gd name="T35" fmla="*/ 932 h 1280"/>
                <a:gd name="T36" fmla="*/ 22 w 1381"/>
                <a:gd name="T37" fmla="*/ 910 h 1280"/>
                <a:gd name="T38" fmla="*/ 348 w 1381"/>
                <a:gd name="T39" fmla="*/ 910 h 1280"/>
                <a:gd name="T40" fmla="*/ 370 w 1381"/>
                <a:gd name="T41" fmla="*/ 932 h 1280"/>
                <a:gd name="T42" fmla="*/ 370 w 1381"/>
                <a:gd name="T43" fmla="*/ 1258 h 1280"/>
                <a:gd name="T44" fmla="*/ 348 w 1381"/>
                <a:gd name="T45" fmla="*/ 1280 h 1280"/>
                <a:gd name="T46" fmla="*/ 44 w 1381"/>
                <a:gd name="T47" fmla="*/ 1236 h 1280"/>
                <a:gd name="T48" fmla="*/ 326 w 1381"/>
                <a:gd name="T49" fmla="*/ 1236 h 1280"/>
                <a:gd name="T50" fmla="*/ 326 w 1381"/>
                <a:gd name="T51" fmla="*/ 954 h 1280"/>
                <a:gd name="T52" fmla="*/ 44 w 1381"/>
                <a:gd name="T53" fmla="*/ 954 h 1280"/>
                <a:gd name="T54" fmla="*/ 44 w 1381"/>
                <a:gd name="T55" fmla="*/ 1236 h 1280"/>
                <a:gd name="T56" fmla="*/ 1381 w 1381"/>
                <a:gd name="T57" fmla="*/ 185 h 1280"/>
                <a:gd name="T58" fmla="*/ 1359 w 1381"/>
                <a:gd name="T59" fmla="*/ 163 h 1280"/>
                <a:gd name="T60" fmla="*/ 557 w 1381"/>
                <a:gd name="T61" fmla="*/ 163 h 1280"/>
                <a:gd name="T62" fmla="*/ 535 w 1381"/>
                <a:gd name="T63" fmla="*/ 185 h 1280"/>
                <a:gd name="T64" fmla="*/ 557 w 1381"/>
                <a:gd name="T65" fmla="*/ 207 h 1280"/>
                <a:gd name="T66" fmla="*/ 1359 w 1381"/>
                <a:gd name="T67" fmla="*/ 207 h 1280"/>
                <a:gd name="T68" fmla="*/ 1381 w 1381"/>
                <a:gd name="T69" fmla="*/ 185 h 1280"/>
                <a:gd name="T70" fmla="*/ 1381 w 1381"/>
                <a:gd name="T71" fmla="*/ 1095 h 1280"/>
                <a:gd name="T72" fmla="*/ 1359 w 1381"/>
                <a:gd name="T73" fmla="*/ 1073 h 1280"/>
                <a:gd name="T74" fmla="*/ 557 w 1381"/>
                <a:gd name="T75" fmla="*/ 1073 h 1280"/>
                <a:gd name="T76" fmla="*/ 535 w 1381"/>
                <a:gd name="T77" fmla="*/ 1095 h 1280"/>
                <a:gd name="T78" fmla="*/ 557 w 1381"/>
                <a:gd name="T79" fmla="*/ 1117 h 1280"/>
                <a:gd name="T80" fmla="*/ 1359 w 1381"/>
                <a:gd name="T81" fmla="*/ 1117 h 1280"/>
                <a:gd name="T82" fmla="*/ 1381 w 1381"/>
                <a:gd name="T83" fmla="*/ 1095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1" h="1280">
                  <a:moveTo>
                    <a:pt x="348" y="370"/>
                  </a:moveTo>
                  <a:cubicBezTo>
                    <a:pt x="22" y="370"/>
                    <a:pt x="22" y="370"/>
                    <a:pt x="22" y="370"/>
                  </a:cubicBezTo>
                  <a:cubicBezTo>
                    <a:pt x="10" y="370"/>
                    <a:pt x="0" y="360"/>
                    <a:pt x="0" y="348"/>
                  </a:cubicBezTo>
                  <a:cubicBezTo>
                    <a:pt x="0" y="22"/>
                    <a:pt x="0" y="22"/>
                    <a:pt x="0" y="22"/>
                  </a:cubicBezTo>
                  <a:cubicBezTo>
                    <a:pt x="0" y="10"/>
                    <a:pt x="10" y="0"/>
                    <a:pt x="22" y="0"/>
                  </a:cubicBezTo>
                  <a:cubicBezTo>
                    <a:pt x="348" y="0"/>
                    <a:pt x="348" y="0"/>
                    <a:pt x="348" y="0"/>
                  </a:cubicBezTo>
                  <a:cubicBezTo>
                    <a:pt x="360" y="0"/>
                    <a:pt x="370" y="10"/>
                    <a:pt x="370" y="22"/>
                  </a:cubicBezTo>
                  <a:cubicBezTo>
                    <a:pt x="370" y="348"/>
                    <a:pt x="370" y="348"/>
                    <a:pt x="370" y="348"/>
                  </a:cubicBezTo>
                  <a:cubicBezTo>
                    <a:pt x="370" y="360"/>
                    <a:pt x="360" y="370"/>
                    <a:pt x="348" y="370"/>
                  </a:cubicBezTo>
                  <a:close/>
                  <a:moveTo>
                    <a:pt x="44" y="326"/>
                  </a:moveTo>
                  <a:cubicBezTo>
                    <a:pt x="326" y="326"/>
                    <a:pt x="326" y="326"/>
                    <a:pt x="326" y="326"/>
                  </a:cubicBezTo>
                  <a:cubicBezTo>
                    <a:pt x="326" y="44"/>
                    <a:pt x="326" y="44"/>
                    <a:pt x="326" y="44"/>
                  </a:cubicBezTo>
                  <a:cubicBezTo>
                    <a:pt x="44" y="44"/>
                    <a:pt x="44" y="44"/>
                    <a:pt x="44" y="44"/>
                  </a:cubicBezTo>
                  <a:lnTo>
                    <a:pt x="44" y="326"/>
                  </a:lnTo>
                  <a:close/>
                  <a:moveTo>
                    <a:pt x="348" y="1280"/>
                  </a:moveTo>
                  <a:cubicBezTo>
                    <a:pt x="22" y="1280"/>
                    <a:pt x="22" y="1280"/>
                    <a:pt x="22" y="1280"/>
                  </a:cubicBezTo>
                  <a:cubicBezTo>
                    <a:pt x="10" y="1280"/>
                    <a:pt x="0" y="1270"/>
                    <a:pt x="0" y="1258"/>
                  </a:cubicBezTo>
                  <a:cubicBezTo>
                    <a:pt x="0" y="932"/>
                    <a:pt x="0" y="932"/>
                    <a:pt x="0" y="932"/>
                  </a:cubicBezTo>
                  <a:cubicBezTo>
                    <a:pt x="0" y="920"/>
                    <a:pt x="10" y="910"/>
                    <a:pt x="22" y="910"/>
                  </a:cubicBezTo>
                  <a:cubicBezTo>
                    <a:pt x="348" y="910"/>
                    <a:pt x="348" y="910"/>
                    <a:pt x="348" y="910"/>
                  </a:cubicBezTo>
                  <a:cubicBezTo>
                    <a:pt x="360" y="910"/>
                    <a:pt x="370" y="920"/>
                    <a:pt x="370" y="932"/>
                  </a:cubicBezTo>
                  <a:cubicBezTo>
                    <a:pt x="370" y="1258"/>
                    <a:pt x="370" y="1258"/>
                    <a:pt x="370" y="1258"/>
                  </a:cubicBezTo>
                  <a:cubicBezTo>
                    <a:pt x="370" y="1270"/>
                    <a:pt x="360" y="1280"/>
                    <a:pt x="348" y="1280"/>
                  </a:cubicBezTo>
                  <a:close/>
                  <a:moveTo>
                    <a:pt x="44" y="1236"/>
                  </a:moveTo>
                  <a:cubicBezTo>
                    <a:pt x="326" y="1236"/>
                    <a:pt x="326" y="1236"/>
                    <a:pt x="326" y="1236"/>
                  </a:cubicBezTo>
                  <a:cubicBezTo>
                    <a:pt x="326" y="954"/>
                    <a:pt x="326" y="954"/>
                    <a:pt x="326" y="954"/>
                  </a:cubicBezTo>
                  <a:cubicBezTo>
                    <a:pt x="44" y="954"/>
                    <a:pt x="44" y="954"/>
                    <a:pt x="44" y="954"/>
                  </a:cubicBezTo>
                  <a:lnTo>
                    <a:pt x="44" y="1236"/>
                  </a:lnTo>
                  <a:close/>
                  <a:moveTo>
                    <a:pt x="1381" y="185"/>
                  </a:moveTo>
                  <a:cubicBezTo>
                    <a:pt x="1381" y="172"/>
                    <a:pt x="1371" y="163"/>
                    <a:pt x="1359" y="163"/>
                  </a:cubicBezTo>
                  <a:cubicBezTo>
                    <a:pt x="557" y="163"/>
                    <a:pt x="557" y="163"/>
                    <a:pt x="557" y="163"/>
                  </a:cubicBezTo>
                  <a:cubicBezTo>
                    <a:pt x="545" y="163"/>
                    <a:pt x="535" y="172"/>
                    <a:pt x="535" y="185"/>
                  </a:cubicBezTo>
                  <a:cubicBezTo>
                    <a:pt x="535" y="197"/>
                    <a:pt x="545" y="207"/>
                    <a:pt x="557" y="207"/>
                  </a:cubicBezTo>
                  <a:cubicBezTo>
                    <a:pt x="1359" y="207"/>
                    <a:pt x="1359" y="207"/>
                    <a:pt x="1359" y="207"/>
                  </a:cubicBezTo>
                  <a:cubicBezTo>
                    <a:pt x="1371" y="207"/>
                    <a:pt x="1381" y="197"/>
                    <a:pt x="1381" y="185"/>
                  </a:cubicBezTo>
                  <a:close/>
                  <a:moveTo>
                    <a:pt x="1381" y="1095"/>
                  </a:moveTo>
                  <a:cubicBezTo>
                    <a:pt x="1381" y="1083"/>
                    <a:pt x="1371" y="1073"/>
                    <a:pt x="1359" y="1073"/>
                  </a:cubicBezTo>
                  <a:cubicBezTo>
                    <a:pt x="557" y="1073"/>
                    <a:pt x="557" y="1073"/>
                    <a:pt x="557" y="1073"/>
                  </a:cubicBezTo>
                  <a:cubicBezTo>
                    <a:pt x="545" y="1073"/>
                    <a:pt x="535" y="1083"/>
                    <a:pt x="535" y="1095"/>
                  </a:cubicBezTo>
                  <a:cubicBezTo>
                    <a:pt x="535" y="1107"/>
                    <a:pt x="545" y="1117"/>
                    <a:pt x="557" y="1117"/>
                  </a:cubicBezTo>
                  <a:cubicBezTo>
                    <a:pt x="1359" y="1117"/>
                    <a:pt x="1359" y="1117"/>
                    <a:pt x="1359" y="1117"/>
                  </a:cubicBezTo>
                  <a:cubicBezTo>
                    <a:pt x="1371" y="1117"/>
                    <a:pt x="1381" y="1107"/>
                    <a:pt x="1381" y="1095"/>
                  </a:cubicBezTo>
                  <a:close/>
                </a:path>
              </a:pathLst>
            </a:custGeom>
            <a:solidFill>
              <a:srgbClr val="000A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7FE53694-718C-4FCF-9C50-68CD0AAEA926}"/>
                </a:ext>
              </a:extLst>
            </p:cNvPr>
            <p:cNvSpPr>
              <a:spLocks noEditPoints="1"/>
            </p:cNvSpPr>
            <p:nvPr/>
          </p:nvSpPr>
          <p:spPr bwMode="auto">
            <a:xfrm>
              <a:off x="2074" y="737"/>
              <a:ext cx="3536" cy="1993"/>
            </a:xfrm>
            <a:custGeom>
              <a:avLst/>
              <a:gdLst>
                <a:gd name="T0" fmla="*/ 370 w 1888"/>
                <a:gd name="T1" fmla="*/ 715 h 1063"/>
                <a:gd name="T2" fmla="*/ 370 w 1888"/>
                <a:gd name="T3" fmla="*/ 1041 h 1063"/>
                <a:gd name="T4" fmla="*/ 348 w 1888"/>
                <a:gd name="T5" fmla="*/ 1063 h 1063"/>
                <a:gd name="T6" fmla="*/ 22 w 1888"/>
                <a:gd name="T7" fmla="*/ 1063 h 1063"/>
                <a:gd name="T8" fmla="*/ 0 w 1888"/>
                <a:gd name="T9" fmla="*/ 1041 h 1063"/>
                <a:gd name="T10" fmla="*/ 0 w 1888"/>
                <a:gd name="T11" fmla="*/ 715 h 1063"/>
                <a:gd name="T12" fmla="*/ 22 w 1888"/>
                <a:gd name="T13" fmla="*/ 693 h 1063"/>
                <a:gd name="T14" fmla="*/ 348 w 1888"/>
                <a:gd name="T15" fmla="*/ 693 h 1063"/>
                <a:gd name="T16" fmla="*/ 370 w 1888"/>
                <a:gd name="T17" fmla="*/ 715 h 1063"/>
                <a:gd name="T18" fmla="*/ 1496 w 1888"/>
                <a:gd name="T19" fmla="*/ 116 h 1063"/>
                <a:gd name="T20" fmla="*/ 1202 w 1888"/>
                <a:gd name="T21" fmla="*/ 116 h 1063"/>
                <a:gd name="T22" fmla="*/ 1279 w 1888"/>
                <a:gd name="T23" fmla="*/ 40 h 1063"/>
                <a:gd name="T24" fmla="*/ 1279 w 1888"/>
                <a:gd name="T25" fmla="*/ 8 h 1063"/>
                <a:gd name="T26" fmla="*/ 1248 w 1888"/>
                <a:gd name="T27" fmla="*/ 8 h 1063"/>
                <a:gd name="T28" fmla="*/ 1134 w 1888"/>
                <a:gd name="T29" fmla="*/ 123 h 1063"/>
                <a:gd name="T30" fmla="*/ 1127 w 1888"/>
                <a:gd name="T31" fmla="*/ 138 h 1063"/>
                <a:gd name="T32" fmla="*/ 1134 w 1888"/>
                <a:gd name="T33" fmla="*/ 154 h 1063"/>
                <a:gd name="T34" fmla="*/ 1248 w 1888"/>
                <a:gd name="T35" fmla="*/ 268 h 1063"/>
                <a:gd name="T36" fmla="*/ 1263 w 1888"/>
                <a:gd name="T37" fmla="*/ 274 h 1063"/>
                <a:gd name="T38" fmla="*/ 1279 w 1888"/>
                <a:gd name="T39" fmla="*/ 268 h 1063"/>
                <a:gd name="T40" fmla="*/ 1279 w 1888"/>
                <a:gd name="T41" fmla="*/ 237 h 1063"/>
                <a:gd name="T42" fmla="*/ 1202 w 1888"/>
                <a:gd name="T43" fmla="*/ 160 h 1063"/>
                <a:gd name="T44" fmla="*/ 1496 w 1888"/>
                <a:gd name="T45" fmla="*/ 160 h 1063"/>
                <a:gd name="T46" fmla="*/ 1844 w 1888"/>
                <a:gd name="T47" fmla="*/ 508 h 1063"/>
                <a:gd name="T48" fmla="*/ 1496 w 1888"/>
                <a:gd name="T49" fmla="*/ 856 h 1063"/>
                <a:gd name="T50" fmla="*/ 557 w 1888"/>
                <a:gd name="T51" fmla="*/ 856 h 1063"/>
                <a:gd name="T52" fmla="*/ 535 w 1888"/>
                <a:gd name="T53" fmla="*/ 878 h 1063"/>
                <a:gd name="T54" fmla="*/ 557 w 1888"/>
                <a:gd name="T55" fmla="*/ 900 h 1063"/>
                <a:gd name="T56" fmla="*/ 1496 w 1888"/>
                <a:gd name="T57" fmla="*/ 900 h 1063"/>
                <a:gd name="T58" fmla="*/ 1888 w 1888"/>
                <a:gd name="T59" fmla="*/ 508 h 1063"/>
                <a:gd name="T60" fmla="*/ 1496 w 1888"/>
                <a:gd name="T61" fmla="*/ 116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8" h="1063">
                  <a:moveTo>
                    <a:pt x="370" y="715"/>
                  </a:moveTo>
                  <a:cubicBezTo>
                    <a:pt x="370" y="1041"/>
                    <a:pt x="370" y="1041"/>
                    <a:pt x="370" y="1041"/>
                  </a:cubicBezTo>
                  <a:cubicBezTo>
                    <a:pt x="370" y="1053"/>
                    <a:pt x="360" y="1063"/>
                    <a:pt x="348" y="1063"/>
                  </a:cubicBezTo>
                  <a:cubicBezTo>
                    <a:pt x="22" y="1063"/>
                    <a:pt x="22" y="1063"/>
                    <a:pt x="22" y="1063"/>
                  </a:cubicBezTo>
                  <a:cubicBezTo>
                    <a:pt x="10" y="1063"/>
                    <a:pt x="0" y="1053"/>
                    <a:pt x="0" y="1041"/>
                  </a:cubicBezTo>
                  <a:cubicBezTo>
                    <a:pt x="0" y="715"/>
                    <a:pt x="0" y="715"/>
                    <a:pt x="0" y="715"/>
                  </a:cubicBezTo>
                  <a:cubicBezTo>
                    <a:pt x="0" y="703"/>
                    <a:pt x="10" y="693"/>
                    <a:pt x="22" y="693"/>
                  </a:cubicBezTo>
                  <a:cubicBezTo>
                    <a:pt x="348" y="693"/>
                    <a:pt x="348" y="693"/>
                    <a:pt x="348" y="693"/>
                  </a:cubicBezTo>
                  <a:cubicBezTo>
                    <a:pt x="360" y="693"/>
                    <a:pt x="370" y="703"/>
                    <a:pt x="370" y="715"/>
                  </a:cubicBezTo>
                  <a:close/>
                  <a:moveTo>
                    <a:pt x="1496" y="116"/>
                  </a:moveTo>
                  <a:cubicBezTo>
                    <a:pt x="1202" y="116"/>
                    <a:pt x="1202" y="116"/>
                    <a:pt x="1202" y="116"/>
                  </a:cubicBezTo>
                  <a:cubicBezTo>
                    <a:pt x="1279" y="40"/>
                    <a:pt x="1279" y="40"/>
                    <a:pt x="1279" y="40"/>
                  </a:cubicBezTo>
                  <a:cubicBezTo>
                    <a:pt x="1287" y="31"/>
                    <a:pt x="1287" y="17"/>
                    <a:pt x="1279" y="8"/>
                  </a:cubicBezTo>
                  <a:cubicBezTo>
                    <a:pt x="1270" y="0"/>
                    <a:pt x="1256" y="0"/>
                    <a:pt x="1248" y="8"/>
                  </a:cubicBezTo>
                  <a:cubicBezTo>
                    <a:pt x="1134" y="123"/>
                    <a:pt x="1134" y="123"/>
                    <a:pt x="1134" y="123"/>
                  </a:cubicBezTo>
                  <a:cubicBezTo>
                    <a:pt x="1129" y="127"/>
                    <a:pt x="1127" y="132"/>
                    <a:pt x="1127" y="138"/>
                  </a:cubicBezTo>
                  <a:cubicBezTo>
                    <a:pt x="1127" y="144"/>
                    <a:pt x="1129" y="150"/>
                    <a:pt x="1134" y="154"/>
                  </a:cubicBezTo>
                  <a:cubicBezTo>
                    <a:pt x="1248" y="268"/>
                    <a:pt x="1248" y="268"/>
                    <a:pt x="1248" y="268"/>
                  </a:cubicBezTo>
                  <a:cubicBezTo>
                    <a:pt x="1252" y="272"/>
                    <a:pt x="1258" y="274"/>
                    <a:pt x="1263" y="274"/>
                  </a:cubicBezTo>
                  <a:cubicBezTo>
                    <a:pt x="1269" y="274"/>
                    <a:pt x="1275" y="272"/>
                    <a:pt x="1279" y="268"/>
                  </a:cubicBezTo>
                  <a:cubicBezTo>
                    <a:pt x="1287" y="259"/>
                    <a:pt x="1287" y="245"/>
                    <a:pt x="1279" y="237"/>
                  </a:cubicBezTo>
                  <a:cubicBezTo>
                    <a:pt x="1202" y="160"/>
                    <a:pt x="1202" y="160"/>
                    <a:pt x="1202" y="160"/>
                  </a:cubicBezTo>
                  <a:cubicBezTo>
                    <a:pt x="1496" y="160"/>
                    <a:pt x="1496" y="160"/>
                    <a:pt x="1496" y="160"/>
                  </a:cubicBezTo>
                  <a:cubicBezTo>
                    <a:pt x="1688" y="160"/>
                    <a:pt x="1844" y="316"/>
                    <a:pt x="1844" y="508"/>
                  </a:cubicBezTo>
                  <a:cubicBezTo>
                    <a:pt x="1844" y="700"/>
                    <a:pt x="1688" y="856"/>
                    <a:pt x="1496" y="856"/>
                  </a:cubicBezTo>
                  <a:cubicBezTo>
                    <a:pt x="557" y="856"/>
                    <a:pt x="557" y="856"/>
                    <a:pt x="557" y="856"/>
                  </a:cubicBezTo>
                  <a:cubicBezTo>
                    <a:pt x="545" y="856"/>
                    <a:pt x="535" y="866"/>
                    <a:pt x="535" y="878"/>
                  </a:cubicBezTo>
                  <a:cubicBezTo>
                    <a:pt x="535" y="890"/>
                    <a:pt x="545" y="900"/>
                    <a:pt x="557" y="900"/>
                  </a:cubicBezTo>
                  <a:cubicBezTo>
                    <a:pt x="1496" y="900"/>
                    <a:pt x="1496" y="900"/>
                    <a:pt x="1496" y="900"/>
                  </a:cubicBezTo>
                  <a:cubicBezTo>
                    <a:pt x="1712" y="900"/>
                    <a:pt x="1888" y="724"/>
                    <a:pt x="1888" y="508"/>
                  </a:cubicBezTo>
                  <a:cubicBezTo>
                    <a:pt x="1888" y="292"/>
                    <a:pt x="1712" y="116"/>
                    <a:pt x="1496" y="116"/>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856CF046-E2A7-40C0-85B0-D8802ADFA2FA}"/>
              </a:ext>
            </a:extLst>
          </p:cNvPr>
          <p:cNvGrpSpPr>
            <a:grpSpLocks noChangeAspect="1"/>
          </p:cNvGrpSpPr>
          <p:nvPr/>
        </p:nvGrpSpPr>
        <p:grpSpPr>
          <a:xfrm>
            <a:off x="5122164" y="1923659"/>
            <a:ext cx="759299" cy="759299"/>
            <a:chOff x="5292430" y="2613965"/>
            <a:chExt cx="1645920" cy="1645920"/>
          </a:xfrm>
        </p:grpSpPr>
        <p:sp>
          <p:nvSpPr>
            <p:cNvPr id="35" name="Rectangle 34">
              <a:extLst>
                <a:ext uri="{FF2B5EF4-FFF2-40B4-BE49-F238E27FC236}">
                  <a16:creationId xmlns:a16="http://schemas.microsoft.com/office/drawing/2014/main" id="{69EC8C8E-DA37-46D5-92B5-93F374C9E68A}"/>
                </a:ext>
              </a:extLst>
            </p:cNvPr>
            <p:cNvSpPr/>
            <p:nvPr/>
          </p:nvSpPr>
          <p:spPr>
            <a:xfrm>
              <a:off x="5292430" y="2613965"/>
              <a:ext cx="1645920" cy="1645920"/>
            </a:xfrm>
            <a:prstGeom prst="rect">
              <a:avLst/>
            </a:prstGeom>
            <a:noFill/>
            <a:ln w="9525" cap="rnd">
              <a:noFill/>
              <a:prstDash val="sysDot"/>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rgbClr val="FFFFFF"/>
                </a:solidFill>
              </a:endParaRPr>
            </a:p>
          </p:txBody>
        </p:sp>
        <p:grpSp>
          <p:nvGrpSpPr>
            <p:cNvPr id="36" name="Group 35">
              <a:extLst>
                <a:ext uri="{FF2B5EF4-FFF2-40B4-BE49-F238E27FC236}">
                  <a16:creationId xmlns:a16="http://schemas.microsoft.com/office/drawing/2014/main" id="{4286E505-B058-4116-820D-CD1AAC4B1F10}"/>
                </a:ext>
              </a:extLst>
            </p:cNvPr>
            <p:cNvGrpSpPr/>
            <p:nvPr/>
          </p:nvGrpSpPr>
          <p:grpSpPr>
            <a:xfrm>
              <a:off x="5392149" y="2697974"/>
              <a:ext cx="1446482" cy="1477901"/>
              <a:chOff x="5392149" y="2697974"/>
              <a:chExt cx="1446482" cy="1477901"/>
            </a:xfrm>
          </p:grpSpPr>
          <p:sp>
            <p:nvSpPr>
              <p:cNvPr id="37" name="Freeform 10">
                <a:extLst>
                  <a:ext uri="{FF2B5EF4-FFF2-40B4-BE49-F238E27FC236}">
                    <a16:creationId xmlns:a16="http://schemas.microsoft.com/office/drawing/2014/main" id="{1376D6F4-7FBC-482F-886E-C4E2EC6AD920}"/>
                  </a:ext>
                </a:extLst>
              </p:cNvPr>
              <p:cNvSpPr>
                <a:spLocks noEditPoints="1"/>
              </p:cNvSpPr>
              <p:nvPr/>
            </p:nvSpPr>
            <p:spPr bwMode="auto">
              <a:xfrm>
                <a:off x="5392149" y="2697974"/>
                <a:ext cx="1446482" cy="1477901"/>
              </a:xfrm>
              <a:custGeom>
                <a:avLst/>
                <a:gdLst>
                  <a:gd name="T0" fmla="*/ 1519 w 1900"/>
                  <a:gd name="T1" fmla="*/ 1024 h 1943"/>
                  <a:gd name="T2" fmla="*/ 1900 w 1900"/>
                  <a:gd name="T3" fmla="*/ 1002 h 1943"/>
                  <a:gd name="T4" fmla="*/ 1519 w 1900"/>
                  <a:gd name="T5" fmla="*/ 980 h 1943"/>
                  <a:gd name="T6" fmla="*/ 1164 w 1900"/>
                  <a:gd name="T7" fmla="*/ 690 h 1943"/>
                  <a:gd name="T8" fmla="*/ 1356 w 1900"/>
                  <a:gd name="T9" fmla="*/ 354 h 1943"/>
                  <a:gd name="T10" fmla="*/ 1356 w 1900"/>
                  <a:gd name="T11" fmla="*/ 44 h 1943"/>
                  <a:gd name="T12" fmla="*/ 1274 w 1900"/>
                  <a:gd name="T13" fmla="*/ 330 h 1943"/>
                  <a:gd name="T14" fmla="*/ 1003 w 1900"/>
                  <a:gd name="T15" fmla="*/ 651 h 1943"/>
                  <a:gd name="T16" fmla="*/ 445 w 1900"/>
                  <a:gd name="T17" fmla="*/ 413 h 1943"/>
                  <a:gd name="T18" fmla="*/ 252 w 1900"/>
                  <a:gd name="T19" fmla="*/ 0 h 1943"/>
                  <a:gd name="T20" fmla="*/ 252 w 1900"/>
                  <a:gd name="T21" fmla="*/ 504 h 1943"/>
                  <a:gd name="T22" fmla="*/ 739 w 1900"/>
                  <a:gd name="T23" fmla="*/ 770 h 1943"/>
                  <a:gd name="T24" fmla="*/ 736 w 1900"/>
                  <a:gd name="T25" fmla="*/ 1230 h 1943"/>
                  <a:gd name="T26" fmla="*/ 359 w 1900"/>
                  <a:gd name="T27" fmla="*/ 1314 h 1943"/>
                  <a:gd name="T28" fmla="*/ 359 w 1900"/>
                  <a:gd name="T29" fmla="*/ 1943 h 1943"/>
                  <a:gd name="T30" fmla="*/ 599 w 1900"/>
                  <a:gd name="T31" fmla="*/ 1426 h 1943"/>
                  <a:gd name="T32" fmla="*/ 1003 w 1900"/>
                  <a:gd name="T33" fmla="*/ 1353 h 1943"/>
                  <a:gd name="T34" fmla="*/ 1343 w 1900"/>
                  <a:gd name="T35" fmla="*/ 1449 h 1943"/>
                  <a:gd name="T36" fmla="*/ 1519 w 1900"/>
                  <a:gd name="T37" fmla="*/ 1880 h 1943"/>
                  <a:gd name="T38" fmla="*/ 1519 w 1900"/>
                  <a:gd name="T39" fmla="*/ 1377 h 1943"/>
                  <a:gd name="T40" fmla="*/ 1242 w 1900"/>
                  <a:gd name="T41" fmla="*/ 1258 h 1943"/>
                  <a:gd name="T42" fmla="*/ 1563 w 1900"/>
                  <a:gd name="T43" fmla="*/ 980 h 1943"/>
                  <a:gd name="T44" fmla="*/ 1856 w 1900"/>
                  <a:gd name="T45" fmla="*/ 1002 h 1943"/>
                  <a:gd name="T46" fmla="*/ 1563 w 1900"/>
                  <a:gd name="T47" fmla="*/ 1024 h 1943"/>
                  <a:gd name="T48" fmla="*/ 1563 w 1900"/>
                  <a:gd name="T49" fmla="*/ 980 h 1943"/>
                  <a:gd name="T50" fmla="*/ 1356 w 1900"/>
                  <a:gd name="T51" fmla="*/ 88 h 1943"/>
                  <a:gd name="T52" fmla="*/ 1356 w 1900"/>
                  <a:gd name="T53" fmla="*/ 310 h 1943"/>
                  <a:gd name="T54" fmla="*/ 1292 w 1900"/>
                  <a:gd name="T55" fmla="*/ 289 h 1943"/>
                  <a:gd name="T56" fmla="*/ 252 w 1900"/>
                  <a:gd name="T57" fmla="*/ 460 h 1943"/>
                  <a:gd name="T58" fmla="*/ 252 w 1900"/>
                  <a:gd name="T59" fmla="*/ 44 h 1943"/>
                  <a:gd name="T60" fmla="*/ 414 w 1900"/>
                  <a:gd name="T61" fmla="*/ 382 h 1943"/>
                  <a:gd name="T62" fmla="*/ 252 w 1900"/>
                  <a:gd name="T63" fmla="*/ 460 h 1943"/>
                  <a:gd name="T64" fmla="*/ 359 w 1900"/>
                  <a:gd name="T65" fmla="*/ 1899 h 1943"/>
                  <a:gd name="T66" fmla="*/ 359 w 1900"/>
                  <a:gd name="T67" fmla="*/ 1358 h 1943"/>
                  <a:gd name="T68" fmla="*/ 567 w 1900"/>
                  <a:gd name="T69" fmla="*/ 1456 h 1943"/>
                  <a:gd name="T70" fmla="*/ 1405 w 1900"/>
                  <a:gd name="T71" fmla="*/ 1455 h 1943"/>
                  <a:gd name="T72" fmla="*/ 1727 w 1900"/>
                  <a:gd name="T73" fmla="*/ 1629 h 1943"/>
                  <a:gd name="T74" fmla="*/ 1311 w 1900"/>
                  <a:gd name="T75" fmla="*/ 1629 h 1943"/>
                  <a:gd name="T76" fmla="*/ 1405 w 1900"/>
                  <a:gd name="T77" fmla="*/ 1455 h 1943"/>
                  <a:gd name="T78" fmla="*/ 1180 w 1900"/>
                  <a:gd name="T79" fmla="*/ 1252 h 1943"/>
                  <a:gd name="T80" fmla="*/ 798 w 1900"/>
                  <a:gd name="T81" fmla="*/ 1231 h 1943"/>
                  <a:gd name="T82" fmla="*/ 695 w 1900"/>
                  <a:gd name="T83" fmla="*/ 1002 h 1943"/>
                  <a:gd name="T84" fmla="*/ 802 w 1900"/>
                  <a:gd name="T85" fmla="*/ 770 h 1943"/>
                  <a:gd name="T86" fmla="*/ 1106 w 1900"/>
                  <a:gd name="T87" fmla="*/ 713 h 1943"/>
                  <a:gd name="T88" fmla="*/ 1309 w 1900"/>
                  <a:gd name="T89" fmla="*/ 980 h 1943"/>
                  <a:gd name="T90" fmla="*/ 1309 w 1900"/>
                  <a:gd name="T91" fmla="*/ 1024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00" h="1943">
                    <a:moveTo>
                      <a:pt x="1353" y="1024"/>
                    </a:moveTo>
                    <a:cubicBezTo>
                      <a:pt x="1519" y="1024"/>
                      <a:pt x="1519" y="1024"/>
                      <a:pt x="1519" y="1024"/>
                    </a:cubicBezTo>
                    <a:cubicBezTo>
                      <a:pt x="1530" y="1119"/>
                      <a:pt x="1611" y="1193"/>
                      <a:pt x="1709" y="1193"/>
                    </a:cubicBezTo>
                    <a:cubicBezTo>
                      <a:pt x="1814" y="1193"/>
                      <a:pt x="1900" y="1107"/>
                      <a:pt x="1900" y="1002"/>
                    </a:cubicBezTo>
                    <a:cubicBezTo>
                      <a:pt x="1900" y="897"/>
                      <a:pt x="1814" y="811"/>
                      <a:pt x="1709" y="811"/>
                    </a:cubicBezTo>
                    <a:cubicBezTo>
                      <a:pt x="1611" y="811"/>
                      <a:pt x="1530" y="885"/>
                      <a:pt x="1519" y="980"/>
                    </a:cubicBezTo>
                    <a:cubicBezTo>
                      <a:pt x="1353" y="980"/>
                      <a:pt x="1353" y="980"/>
                      <a:pt x="1353" y="980"/>
                    </a:cubicBezTo>
                    <a:cubicBezTo>
                      <a:pt x="1345" y="854"/>
                      <a:pt x="1270" y="745"/>
                      <a:pt x="1164" y="690"/>
                    </a:cubicBezTo>
                    <a:cubicBezTo>
                      <a:pt x="1314" y="348"/>
                      <a:pt x="1314" y="348"/>
                      <a:pt x="1314" y="348"/>
                    </a:cubicBezTo>
                    <a:cubicBezTo>
                      <a:pt x="1327" y="352"/>
                      <a:pt x="1341" y="354"/>
                      <a:pt x="1356" y="354"/>
                    </a:cubicBezTo>
                    <a:cubicBezTo>
                      <a:pt x="1441" y="354"/>
                      <a:pt x="1511" y="284"/>
                      <a:pt x="1511" y="199"/>
                    </a:cubicBezTo>
                    <a:cubicBezTo>
                      <a:pt x="1511" y="113"/>
                      <a:pt x="1441" y="44"/>
                      <a:pt x="1356" y="44"/>
                    </a:cubicBezTo>
                    <a:cubicBezTo>
                      <a:pt x="1270" y="44"/>
                      <a:pt x="1201" y="113"/>
                      <a:pt x="1201" y="199"/>
                    </a:cubicBezTo>
                    <a:cubicBezTo>
                      <a:pt x="1201" y="254"/>
                      <a:pt x="1230" y="303"/>
                      <a:pt x="1274" y="330"/>
                    </a:cubicBezTo>
                    <a:cubicBezTo>
                      <a:pt x="1123" y="672"/>
                      <a:pt x="1123" y="672"/>
                      <a:pt x="1123" y="672"/>
                    </a:cubicBezTo>
                    <a:cubicBezTo>
                      <a:pt x="1086" y="659"/>
                      <a:pt x="1045" y="651"/>
                      <a:pt x="1003" y="651"/>
                    </a:cubicBezTo>
                    <a:cubicBezTo>
                      <a:pt x="914" y="651"/>
                      <a:pt x="832" y="684"/>
                      <a:pt x="770" y="739"/>
                    </a:cubicBezTo>
                    <a:cubicBezTo>
                      <a:pt x="445" y="413"/>
                      <a:pt x="445" y="413"/>
                      <a:pt x="445" y="413"/>
                    </a:cubicBezTo>
                    <a:cubicBezTo>
                      <a:pt x="482" y="370"/>
                      <a:pt x="504" y="313"/>
                      <a:pt x="504" y="252"/>
                    </a:cubicBezTo>
                    <a:cubicBezTo>
                      <a:pt x="504" y="113"/>
                      <a:pt x="391" y="0"/>
                      <a:pt x="252" y="0"/>
                    </a:cubicBezTo>
                    <a:cubicBezTo>
                      <a:pt x="113" y="0"/>
                      <a:pt x="0" y="113"/>
                      <a:pt x="0" y="252"/>
                    </a:cubicBezTo>
                    <a:cubicBezTo>
                      <a:pt x="0" y="391"/>
                      <a:pt x="113" y="504"/>
                      <a:pt x="252" y="504"/>
                    </a:cubicBezTo>
                    <a:cubicBezTo>
                      <a:pt x="314" y="504"/>
                      <a:pt x="370" y="481"/>
                      <a:pt x="414" y="445"/>
                    </a:cubicBezTo>
                    <a:cubicBezTo>
                      <a:pt x="739" y="770"/>
                      <a:pt x="739" y="770"/>
                      <a:pt x="739" y="770"/>
                    </a:cubicBezTo>
                    <a:cubicBezTo>
                      <a:pt x="685" y="832"/>
                      <a:pt x="651" y="913"/>
                      <a:pt x="651" y="1002"/>
                    </a:cubicBezTo>
                    <a:cubicBezTo>
                      <a:pt x="651" y="1089"/>
                      <a:pt x="683" y="1169"/>
                      <a:pt x="736" y="1230"/>
                    </a:cubicBezTo>
                    <a:cubicBezTo>
                      <a:pt x="568" y="1394"/>
                      <a:pt x="568" y="1394"/>
                      <a:pt x="568" y="1394"/>
                    </a:cubicBezTo>
                    <a:cubicBezTo>
                      <a:pt x="512" y="1345"/>
                      <a:pt x="439" y="1314"/>
                      <a:pt x="359" y="1314"/>
                    </a:cubicBezTo>
                    <a:cubicBezTo>
                      <a:pt x="186" y="1314"/>
                      <a:pt x="45" y="1455"/>
                      <a:pt x="45" y="1629"/>
                    </a:cubicBezTo>
                    <a:cubicBezTo>
                      <a:pt x="45" y="1802"/>
                      <a:pt x="186" y="1943"/>
                      <a:pt x="359" y="1943"/>
                    </a:cubicBezTo>
                    <a:cubicBezTo>
                      <a:pt x="532" y="1943"/>
                      <a:pt x="673" y="1802"/>
                      <a:pt x="673" y="1629"/>
                    </a:cubicBezTo>
                    <a:cubicBezTo>
                      <a:pt x="673" y="1551"/>
                      <a:pt x="645" y="1481"/>
                      <a:pt x="599" y="1426"/>
                    </a:cubicBezTo>
                    <a:cubicBezTo>
                      <a:pt x="767" y="1262"/>
                      <a:pt x="767" y="1262"/>
                      <a:pt x="767" y="1262"/>
                    </a:cubicBezTo>
                    <a:cubicBezTo>
                      <a:pt x="829" y="1319"/>
                      <a:pt x="912" y="1353"/>
                      <a:pt x="1003" y="1353"/>
                    </a:cubicBezTo>
                    <a:cubicBezTo>
                      <a:pt x="1079" y="1353"/>
                      <a:pt x="1151" y="1328"/>
                      <a:pt x="1208" y="1286"/>
                    </a:cubicBezTo>
                    <a:cubicBezTo>
                      <a:pt x="1343" y="1449"/>
                      <a:pt x="1343" y="1449"/>
                      <a:pt x="1343" y="1449"/>
                    </a:cubicBezTo>
                    <a:cubicBezTo>
                      <a:pt x="1296" y="1495"/>
                      <a:pt x="1267" y="1558"/>
                      <a:pt x="1267" y="1629"/>
                    </a:cubicBezTo>
                    <a:cubicBezTo>
                      <a:pt x="1267" y="1767"/>
                      <a:pt x="1380" y="1880"/>
                      <a:pt x="1519" y="1880"/>
                    </a:cubicBezTo>
                    <a:cubicBezTo>
                      <a:pt x="1658" y="1880"/>
                      <a:pt x="1771" y="1767"/>
                      <a:pt x="1771" y="1629"/>
                    </a:cubicBezTo>
                    <a:cubicBezTo>
                      <a:pt x="1771" y="1490"/>
                      <a:pt x="1658" y="1377"/>
                      <a:pt x="1519" y="1377"/>
                    </a:cubicBezTo>
                    <a:cubicBezTo>
                      <a:pt x="1466" y="1377"/>
                      <a:pt x="1417" y="1393"/>
                      <a:pt x="1377" y="1421"/>
                    </a:cubicBezTo>
                    <a:cubicBezTo>
                      <a:pt x="1242" y="1258"/>
                      <a:pt x="1242" y="1258"/>
                      <a:pt x="1242" y="1258"/>
                    </a:cubicBezTo>
                    <a:cubicBezTo>
                      <a:pt x="1306" y="1199"/>
                      <a:pt x="1347" y="1116"/>
                      <a:pt x="1353" y="1024"/>
                    </a:cubicBezTo>
                    <a:close/>
                    <a:moveTo>
                      <a:pt x="1563" y="980"/>
                    </a:moveTo>
                    <a:cubicBezTo>
                      <a:pt x="1574" y="909"/>
                      <a:pt x="1635" y="855"/>
                      <a:pt x="1709" y="855"/>
                    </a:cubicBezTo>
                    <a:cubicBezTo>
                      <a:pt x="1790" y="855"/>
                      <a:pt x="1856" y="921"/>
                      <a:pt x="1856" y="1002"/>
                    </a:cubicBezTo>
                    <a:cubicBezTo>
                      <a:pt x="1856" y="1083"/>
                      <a:pt x="1790" y="1149"/>
                      <a:pt x="1709" y="1149"/>
                    </a:cubicBezTo>
                    <a:cubicBezTo>
                      <a:pt x="1635" y="1149"/>
                      <a:pt x="1574" y="1095"/>
                      <a:pt x="1563" y="1024"/>
                    </a:cubicBezTo>
                    <a:cubicBezTo>
                      <a:pt x="1562" y="1017"/>
                      <a:pt x="1562" y="1009"/>
                      <a:pt x="1562" y="1002"/>
                    </a:cubicBezTo>
                    <a:cubicBezTo>
                      <a:pt x="1562" y="995"/>
                      <a:pt x="1562" y="987"/>
                      <a:pt x="1563" y="980"/>
                    </a:cubicBezTo>
                    <a:close/>
                    <a:moveTo>
                      <a:pt x="1245" y="199"/>
                    </a:moveTo>
                    <a:cubicBezTo>
                      <a:pt x="1245" y="138"/>
                      <a:pt x="1294" y="88"/>
                      <a:pt x="1356" y="88"/>
                    </a:cubicBezTo>
                    <a:cubicBezTo>
                      <a:pt x="1417" y="88"/>
                      <a:pt x="1467" y="138"/>
                      <a:pt x="1467" y="199"/>
                    </a:cubicBezTo>
                    <a:cubicBezTo>
                      <a:pt x="1467" y="260"/>
                      <a:pt x="1417" y="310"/>
                      <a:pt x="1356" y="310"/>
                    </a:cubicBezTo>
                    <a:cubicBezTo>
                      <a:pt x="1348" y="310"/>
                      <a:pt x="1340" y="309"/>
                      <a:pt x="1332" y="307"/>
                    </a:cubicBezTo>
                    <a:cubicBezTo>
                      <a:pt x="1317" y="304"/>
                      <a:pt x="1304" y="298"/>
                      <a:pt x="1292" y="289"/>
                    </a:cubicBezTo>
                    <a:cubicBezTo>
                      <a:pt x="1263" y="269"/>
                      <a:pt x="1245" y="236"/>
                      <a:pt x="1245" y="199"/>
                    </a:cubicBezTo>
                    <a:close/>
                    <a:moveTo>
                      <a:pt x="252" y="460"/>
                    </a:moveTo>
                    <a:cubicBezTo>
                      <a:pt x="138" y="460"/>
                      <a:pt x="44" y="367"/>
                      <a:pt x="44" y="252"/>
                    </a:cubicBezTo>
                    <a:cubicBezTo>
                      <a:pt x="44" y="137"/>
                      <a:pt x="138" y="44"/>
                      <a:pt x="252" y="44"/>
                    </a:cubicBezTo>
                    <a:cubicBezTo>
                      <a:pt x="367" y="44"/>
                      <a:pt x="460" y="137"/>
                      <a:pt x="460" y="252"/>
                    </a:cubicBezTo>
                    <a:cubicBezTo>
                      <a:pt x="460" y="301"/>
                      <a:pt x="443" y="347"/>
                      <a:pt x="414" y="382"/>
                    </a:cubicBezTo>
                    <a:cubicBezTo>
                      <a:pt x="405" y="394"/>
                      <a:pt x="394" y="404"/>
                      <a:pt x="383" y="413"/>
                    </a:cubicBezTo>
                    <a:cubicBezTo>
                      <a:pt x="347" y="442"/>
                      <a:pt x="302" y="460"/>
                      <a:pt x="252" y="460"/>
                    </a:cubicBezTo>
                    <a:close/>
                    <a:moveTo>
                      <a:pt x="629" y="1629"/>
                    </a:moveTo>
                    <a:cubicBezTo>
                      <a:pt x="629" y="1778"/>
                      <a:pt x="508" y="1899"/>
                      <a:pt x="359" y="1899"/>
                    </a:cubicBezTo>
                    <a:cubicBezTo>
                      <a:pt x="210" y="1899"/>
                      <a:pt x="89" y="1778"/>
                      <a:pt x="89" y="1629"/>
                    </a:cubicBezTo>
                    <a:cubicBezTo>
                      <a:pt x="89" y="1479"/>
                      <a:pt x="210" y="1358"/>
                      <a:pt x="359" y="1358"/>
                    </a:cubicBezTo>
                    <a:cubicBezTo>
                      <a:pt x="427" y="1358"/>
                      <a:pt x="489" y="1383"/>
                      <a:pt x="536" y="1425"/>
                    </a:cubicBezTo>
                    <a:cubicBezTo>
                      <a:pt x="547" y="1435"/>
                      <a:pt x="558" y="1445"/>
                      <a:pt x="567" y="1456"/>
                    </a:cubicBezTo>
                    <a:cubicBezTo>
                      <a:pt x="606" y="1503"/>
                      <a:pt x="629" y="1563"/>
                      <a:pt x="629" y="1629"/>
                    </a:cubicBezTo>
                    <a:close/>
                    <a:moveTo>
                      <a:pt x="1405" y="1455"/>
                    </a:moveTo>
                    <a:cubicBezTo>
                      <a:pt x="1437" y="1433"/>
                      <a:pt x="1477" y="1421"/>
                      <a:pt x="1519" y="1421"/>
                    </a:cubicBezTo>
                    <a:cubicBezTo>
                      <a:pt x="1634" y="1421"/>
                      <a:pt x="1727" y="1514"/>
                      <a:pt x="1727" y="1629"/>
                    </a:cubicBezTo>
                    <a:cubicBezTo>
                      <a:pt x="1727" y="1743"/>
                      <a:pt x="1634" y="1836"/>
                      <a:pt x="1519" y="1836"/>
                    </a:cubicBezTo>
                    <a:cubicBezTo>
                      <a:pt x="1404" y="1836"/>
                      <a:pt x="1311" y="1743"/>
                      <a:pt x="1311" y="1629"/>
                    </a:cubicBezTo>
                    <a:cubicBezTo>
                      <a:pt x="1311" y="1572"/>
                      <a:pt x="1334" y="1521"/>
                      <a:pt x="1371" y="1483"/>
                    </a:cubicBezTo>
                    <a:cubicBezTo>
                      <a:pt x="1381" y="1473"/>
                      <a:pt x="1392" y="1463"/>
                      <a:pt x="1405" y="1455"/>
                    </a:cubicBezTo>
                    <a:close/>
                    <a:moveTo>
                      <a:pt x="1214" y="1224"/>
                    </a:moveTo>
                    <a:cubicBezTo>
                      <a:pt x="1204" y="1234"/>
                      <a:pt x="1192" y="1244"/>
                      <a:pt x="1180" y="1252"/>
                    </a:cubicBezTo>
                    <a:cubicBezTo>
                      <a:pt x="1130" y="1288"/>
                      <a:pt x="1069" y="1309"/>
                      <a:pt x="1003" y="1309"/>
                    </a:cubicBezTo>
                    <a:cubicBezTo>
                      <a:pt x="924" y="1309"/>
                      <a:pt x="853" y="1280"/>
                      <a:pt x="798" y="1231"/>
                    </a:cubicBezTo>
                    <a:cubicBezTo>
                      <a:pt x="787" y="1222"/>
                      <a:pt x="777" y="1211"/>
                      <a:pt x="768" y="1200"/>
                    </a:cubicBezTo>
                    <a:cubicBezTo>
                      <a:pt x="723" y="1146"/>
                      <a:pt x="695" y="1077"/>
                      <a:pt x="695" y="1002"/>
                    </a:cubicBezTo>
                    <a:cubicBezTo>
                      <a:pt x="695" y="925"/>
                      <a:pt x="724" y="855"/>
                      <a:pt x="770" y="801"/>
                    </a:cubicBezTo>
                    <a:cubicBezTo>
                      <a:pt x="780" y="790"/>
                      <a:pt x="790" y="780"/>
                      <a:pt x="802" y="770"/>
                    </a:cubicBezTo>
                    <a:cubicBezTo>
                      <a:pt x="855" y="723"/>
                      <a:pt x="926" y="695"/>
                      <a:pt x="1003" y="695"/>
                    </a:cubicBezTo>
                    <a:cubicBezTo>
                      <a:pt x="1039" y="695"/>
                      <a:pt x="1073" y="701"/>
                      <a:pt x="1106" y="713"/>
                    </a:cubicBezTo>
                    <a:cubicBezTo>
                      <a:pt x="1120" y="718"/>
                      <a:pt x="1133" y="724"/>
                      <a:pt x="1146" y="730"/>
                    </a:cubicBezTo>
                    <a:cubicBezTo>
                      <a:pt x="1237" y="779"/>
                      <a:pt x="1301" y="872"/>
                      <a:pt x="1309" y="980"/>
                    </a:cubicBezTo>
                    <a:cubicBezTo>
                      <a:pt x="1309" y="987"/>
                      <a:pt x="1310" y="995"/>
                      <a:pt x="1310" y="1002"/>
                    </a:cubicBezTo>
                    <a:cubicBezTo>
                      <a:pt x="1310" y="1009"/>
                      <a:pt x="1309" y="1017"/>
                      <a:pt x="1309" y="1024"/>
                    </a:cubicBezTo>
                    <a:cubicBezTo>
                      <a:pt x="1303" y="1103"/>
                      <a:pt x="1268" y="1173"/>
                      <a:pt x="1214" y="1224"/>
                    </a:cubicBezTo>
                    <a:close/>
                  </a:path>
                </a:pathLst>
              </a:custGeom>
              <a:solidFill>
                <a:srgbClr val="000A4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16">
                <a:extLst>
                  <a:ext uri="{FF2B5EF4-FFF2-40B4-BE49-F238E27FC236}">
                    <a16:creationId xmlns:a16="http://schemas.microsoft.com/office/drawing/2014/main" id="{29DBB682-E9F7-4AA6-92CC-3AD55098926C}"/>
                  </a:ext>
                </a:extLst>
              </p:cNvPr>
              <p:cNvSpPr>
                <a:spLocks noChangeArrowheads="1"/>
              </p:cNvSpPr>
              <p:nvPr/>
            </p:nvSpPr>
            <p:spPr bwMode="auto">
              <a:xfrm>
                <a:off x="5459504" y="2764424"/>
                <a:ext cx="1312612" cy="1345000"/>
              </a:xfrm>
              <a:custGeom>
                <a:avLst/>
                <a:gdLst>
                  <a:gd name="connsiteX0" fmla="*/ 1089071 w 1312612"/>
                  <a:gd name="connsiteY0" fmla="*/ 1048073 h 1345000"/>
                  <a:gd name="connsiteX1" fmla="*/ 1214102 w 1312612"/>
                  <a:gd name="connsiteY1" fmla="*/ 1172563 h 1345000"/>
                  <a:gd name="connsiteX2" fmla="*/ 1089071 w 1312612"/>
                  <a:gd name="connsiteY2" fmla="*/ 1297053 h 1345000"/>
                  <a:gd name="connsiteX3" fmla="*/ 964040 w 1312612"/>
                  <a:gd name="connsiteY3" fmla="*/ 1172563 h 1345000"/>
                  <a:gd name="connsiteX4" fmla="*/ 1089071 w 1312612"/>
                  <a:gd name="connsiteY4" fmla="*/ 1048073 h 1345000"/>
                  <a:gd name="connsiteX5" fmla="*/ 205860 w 1312612"/>
                  <a:gd name="connsiteY5" fmla="*/ 1000128 h 1345000"/>
                  <a:gd name="connsiteX6" fmla="*/ 378041 w 1312612"/>
                  <a:gd name="connsiteY6" fmla="*/ 1172564 h 1345000"/>
                  <a:gd name="connsiteX7" fmla="*/ 205860 w 1312612"/>
                  <a:gd name="connsiteY7" fmla="*/ 1345000 h 1345000"/>
                  <a:gd name="connsiteX8" fmla="*/ 33679 w 1312612"/>
                  <a:gd name="connsiteY8" fmla="*/ 1172564 h 1345000"/>
                  <a:gd name="connsiteX9" fmla="*/ 205860 w 1312612"/>
                  <a:gd name="connsiteY9" fmla="*/ 1000128 h 1345000"/>
                  <a:gd name="connsiteX10" fmla="*/ 1233888 w 1312612"/>
                  <a:gd name="connsiteY10" fmla="*/ 617404 h 1345000"/>
                  <a:gd name="connsiteX11" fmla="*/ 1312612 w 1312612"/>
                  <a:gd name="connsiteY11" fmla="*/ 695631 h 1345000"/>
                  <a:gd name="connsiteX12" fmla="*/ 1233888 w 1312612"/>
                  <a:gd name="connsiteY12" fmla="*/ 773858 h 1345000"/>
                  <a:gd name="connsiteX13" fmla="*/ 1155164 w 1312612"/>
                  <a:gd name="connsiteY13" fmla="*/ 695631 h 1345000"/>
                  <a:gd name="connsiteX14" fmla="*/ 1233888 w 1312612"/>
                  <a:gd name="connsiteY14" fmla="*/ 617404 h 1345000"/>
                  <a:gd name="connsiteX15" fmla="*/ 695878 w 1312612"/>
                  <a:gd name="connsiteY15" fmla="*/ 495438 h 1345000"/>
                  <a:gd name="connsiteX16" fmla="*/ 896685 w 1312612"/>
                  <a:gd name="connsiteY16" fmla="*/ 695632 h 1345000"/>
                  <a:gd name="connsiteX17" fmla="*/ 695878 w 1312612"/>
                  <a:gd name="connsiteY17" fmla="*/ 895826 h 1345000"/>
                  <a:gd name="connsiteX18" fmla="*/ 495071 w 1312612"/>
                  <a:gd name="connsiteY18" fmla="*/ 695632 h 1345000"/>
                  <a:gd name="connsiteX19" fmla="*/ 695878 w 1312612"/>
                  <a:gd name="connsiteY19" fmla="*/ 495438 h 1345000"/>
                  <a:gd name="connsiteX20" fmla="*/ 965304 w 1312612"/>
                  <a:gd name="connsiteY20" fmla="*/ 33646 h 1345000"/>
                  <a:gd name="connsiteX21" fmla="*/ 1016243 w 1312612"/>
                  <a:gd name="connsiteY21" fmla="*/ 84536 h 1345000"/>
                  <a:gd name="connsiteX22" fmla="*/ 965304 w 1312612"/>
                  <a:gd name="connsiteY22" fmla="*/ 135426 h 1345000"/>
                  <a:gd name="connsiteX23" fmla="*/ 914365 w 1312612"/>
                  <a:gd name="connsiteY23" fmla="*/ 84536 h 1345000"/>
                  <a:gd name="connsiteX24" fmla="*/ 965304 w 1312612"/>
                  <a:gd name="connsiteY24" fmla="*/ 33646 h 1345000"/>
                  <a:gd name="connsiteX25" fmla="*/ 124610 w 1312612"/>
                  <a:gd name="connsiteY25" fmla="*/ 0 h 1345000"/>
                  <a:gd name="connsiteX26" fmla="*/ 249220 w 1312612"/>
                  <a:gd name="connsiteY26" fmla="*/ 124911 h 1345000"/>
                  <a:gd name="connsiteX27" fmla="*/ 124610 w 1312612"/>
                  <a:gd name="connsiteY27" fmla="*/ 249822 h 1345000"/>
                  <a:gd name="connsiteX28" fmla="*/ 0 w 1312612"/>
                  <a:gd name="connsiteY28" fmla="*/ 124911 h 1345000"/>
                  <a:gd name="connsiteX29" fmla="*/ 124610 w 1312612"/>
                  <a:gd name="connsiteY29" fmla="*/ 0 h 134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12612" h="1345000">
                    <a:moveTo>
                      <a:pt x="1089071" y="1048073"/>
                    </a:moveTo>
                    <a:cubicBezTo>
                      <a:pt x="1158124" y="1048073"/>
                      <a:pt x="1214102" y="1103809"/>
                      <a:pt x="1214102" y="1172563"/>
                    </a:cubicBezTo>
                    <a:cubicBezTo>
                      <a:pt x="1214102" y="1241317"/>
                      <a:pt x="1158124" y="1297053"/>
                      <a:pt x="1089071" y="1297053"/>
                    </a:cubicBezTo>
                    <a:cubicBezTo>
                      <a:pt x="1020018" y="1297053"/>
                      <a:pt x="964040" y="1241317"/>
                      <a:pt x="964040" y="1172563"/>
                    </a:cubicBezTo>
                    <a:cubicBezTo>
                      <a:pt x="964040" y="1103809"/>
                      <a:pt x="1020018" y="1048073"/>
                      <a:pt x="1089071" y="1048073"/>
                    </a:cubicBezTo>
                    <a:close/>
                    <a:moveTo>
                      <a:pt x="205860" y="1000128"/>
                    </a:moveTo>
                    <a:cubicBezTo>
                      <a:pt x="300953" y="1000128"/>
                      <a:pt x="378041" y="1077330"/>
                      <a:pt x="378041" y="1172564"/>
                    </a:cubicBezTo>
                    <a:cubicBezTo>
                      <a:pt x="378041" y="1267798"/>
                      <a:pt x="300953" y="1345000"/>
                      <a:pt x="205860" y="1345000"/>
                    </a:cubicBezTo>
                    <a:cubicBezTo>
                      <a:pt x="110767" y="1345000"/>
                      <a:pt x="33679" y="1267798"/>
                      <a:pt x="33679" y="1172564"/>
                    </a:cubicBezTo>
                    <a:cubicBezTo>
                      <a:pt x="33679" y="1077330"/>
                      <a:pt x="110767" y="1000128"/>
                      <a:pt x="205860" y="1000128"/>
                    </a:cubicBezTo>
                    <a:close/>
                    <a:moveTo>
                      <a:pt x="1233888" y="617404"/>
                    </a:moveTo>
                    <a:cubicBezTo>
                      <a:pt x="1277366" y="617404"/>
                      <a:pt x="1312612" y="652427"/>
                      <a:pt x="1312612" y="695631"/>
                    </a:cubicBezTo>
                    <a:cubicBezTo>
                      <a:pt x="1312612" y="738835"/>
                      <a:pt x="1277366" y="773858"/>
                      <a:pt x="1233888" y="773858"/>
                    </a:cubicBezTo>
                    <a:cubicBezTo>
                      <a:pt x="1190410" y="773858"/>
                      <a:pt x="1155164" y="738835"/>
                      <a:pt x="1155164" y="695631"/>
                    </a:cubicBezTo>
                    <a:cubicBezTo>
                      <a:pt x="1155164" y="652427"/>
                      <a:pt x="1190410" y="617404"/>
                      <a:pt x="1233888" y="617404"/>
                    </a:cubicBezTo>
                    <a:close/>
                    <a:moveTo>
                      <a:pt x="695878" y="495438"/>
                    </a:moveTo>
                    <a:cubicBezTo>
                      <a:pt x="806781" y="495438"/>
                      <a:pt x="896685" y="585068"/>
                      <a:pt x="896685" y="695632"/>
                    </a:cubicBezTo>
                    <a:cubicBezTo>
                      <a:pt x="896685" y="806196"/>
                      <a:pt x="806781" y="895826"/>
                      <a:pt x="695878" y="895826"/>
                    </a:cubicBezTo>
                    <a:cubicBezTo>
                      <a:pt x="584975" y="895826"/>
                      <a:pt x="495071" y="806196"/>
                      <a:pt x="495071" y="695632"/>
                    </a:cubicBezTo>
                    <a:cubicBezTo>
                      <a:pt x="495071" y="585068"/>
                      <a:pt x="584975" y="495438"/>
                      <a:pt x="695878" y="495438"/>
                    </a:cubicBezTo>
                    <a:close/>
                    <a:moveTo>
                      <a:pt x="965304" y="33646"/>
                    </a:moveTo>
                    <a:cubicBezTo>
                      <a:pt x="993437" y="33646"/>
                      <a:pt x="1016243" y="56430"/>
                      <a:pt x="1016243" y="84536"/>
                    </a:cubicBezTo>
                    <a:cubicBezTo>
                      <a:pt x="1016243" y="112642"/>
                      <a:pt x="993437" y="135426"/>
                      <a:pt x="965304" y="135426"/>
                    </a:cubicBezTo>
                    <a:cubicBezTo>
                      <a:pt x="937171" y="135426"/>
                      <a:pt x="914365" y="112642"/>
                      <a:pt x="914365" y="84536"/>
                    </a:cubicBezTo>
                    <a:cubicBezTo>
                      <a:pt x="914365" y="56430"/>
                      <a:pt x="937171" y="33646"/>
                      <a:pt x="965304" y="33646"/>
                    </a:cubicBezTo>
                    <a:close/>
                    <a:moveTo>
                      <a:pt x="124610" y="0"/>
                    </a:moveTo>
                    <a:cubicBezTo>
                      <a:pt x="193430" y="0"/>
                      <a:pt x="249220" y="55925"/>
                      <a:pt x="249220" y="124911"/>
                    </a:cubicBezTo>
                    <a:cubicBezTo>
                      <a:pt x="249220" y="193897"/>
                      <a:pt x="193430" y="249822"/>
                      <a:pt x="124610" y="249822"/>
                    </a:cubicBezTo>
                    <a:cubicBezTo>
                      <a:pt x="55790" y="249822"/>
                      <a:pt x="0" y="193897"/>
                      <a:pt x="0" y="124911"/>
                    </a:cubicBezTo>
                    <a:cubicBezTo>
                      <a:pt x="0" y="55925"/>
                      <a:pt x="55790" y="0"/>
                      <a:pt x="12461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39" name="Group 38">
            <a:extLst>
              <a:ext uri="{FF2B5EF4-FFF2-40B4-BE49-F238E27FC236}">
                <a16:creationId xmlns:a16="http://schemas.microsoft.com/office/drawing/2014/main" id="{E54D81AC-5DBF-4BFD-B49D-E1B70462655C}"/>
              </a:ext>
            </a:extLst>
          </p:cNvPr>
          <p:cNvGrpSpPr>
            <a:grpSpLocks noChangeAspect="1"/>
          </p:cNvGrpSpPr>
          <p:nvPr/>
        </p:nvGrpSpPr>
        <p:grpSpPr>
          <a:xfrm>
            <a:off x="7368546" y="1923659"/>
            <a:ext cx="760177" cy="759445"/>
            <a:chOff x="5272088" y="2605881"/>
            <a:chExt cx="1647825" cy="1646238"/>
          </a:xfrm>
        </p:grpSpPr>
        <p:sp>
          <p:nvSpPr>
            <p:cNvPr id="40" name="AutoShape 22">
              <a:extLst>
                <a:ext uri="{FF2B5EF4-FFF2-40B4-BE49-F238E27FC236}">
                  <a16:creationId xmlns:a16="http://schemas.microsoft.com/office/drawing/2014/main" id="{23B39F5B-928A-4859-92A1-9D9096204F19}"/>
                </a:ext>
              </a:extLst>
            </p:cNvPr>
            <p:cNvSpPr>
              <a:spLocks noChangeAspect="1" noChangeArrowheads="1" noTextEdit="1"/>
            </p:cNvSpPr>
            <p:nvPr/>
          </p:nvSpPr>
          <p:spPr bwMode="auto">
            <a:xfrm>
              <a:off x="5272088" y="2605881"/>
              <a:ext cx="1647825"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7077717-9234-4495-B3BB-6B5A121E3C32}"/>
                </a:ext>
              </a:extLst>
            </p:cNvPr>
            <p:cNvSpPr>
              <a:spLocks/>
            </p:cNvSpPr>
            <p:nvPr/>
          </p:nvSpPr>
          <p:spPr bwMode="auto">
            <a:xfrm>
              <a:off x="5479839" y="2755106"/>
              <a:ext cx="1233913" cy="1114425"/>
            </a:xfrm>
            <a:custGeom>
              <a:avLst/>
              <a:gdLst>
                <a:gd name="connsiteX0" fmla="*/ 617750 w 1233913"/>
                <a:gd name="connsiteY0" fmla="*/ 358775 h 1114425"/>
                <a:gd name="connsiteX1" fmla="*/ 477757 w 1233913"/>
                <a:gd name="connsiteY1" fmla="*/ 430231 h 1114425"/>
                <a:gd name="connsiteX2" fmla="*/ 346335 w 1233913"/>
                <a:gd name="connsiteY2" fmla="*/ 515977 h 1114425"/>
                <a:gd name="connsiteX3" fmla="*/ 344907 w 1233913"/>
                <a:gd name="connsiteY3" fmla="*/ 516692 h 1114425"/>
                <a:gd name="connsiteX4" fmla="*/ 312051 w 1233913"/>
                <a:gd name="connsiteY4" fmla="*/ 541701 h 1114425"/>
                <a:gd name="connsiteX5" fmla="*/ 310623 w 1233913"/>
                <a:gd name="connsiteY5" fmla="*/ 542416 h 1114425"/>
                <a:gd name="connsiteX6" fmla="*/ 168487 w 1233913"/>
                <a:gd name="connsiteY6" fmla="*/ 673894 h 1114425"/>
                <a:gd name="connsiteX7" fmla="*/ 310623 w 1233913"/>
                <a:gd name="connsiteY7" fmla="*/ 804658 h 1114425"/>
                <a:gd name="connsiteX8" fmla="*/ 312051 w 1233913"/>
                <a:gd name="connsiteY8" fmla="*/ 806087 h 1114425"/>
                <a:gd name="connsiteX9" fmla="*/ 344907 w 1233913"/>
                <a:gd name="connsiteY9" fmla="*/ 831096 h 1114425"/>
                <a:gd name="connsiteX10" fmla="*/ 346335 w 1233913"/>
                <a:gd name="connsiteY10" fmla="*/ 831811 h 1114425"/>
                <a:gd name="connsiteX11" fmla="*/ 477757 w 1233913"/>
                <a:gd name="connsiteY11" fmla="*/ 917558 h 1114425"/>
                <a:gd name="connsiteX12" fmla="*/ 617750 w 1233913"/>
                <a:gd name="connsiteY12" fmla="*/ 989013 h 1114425"/>
                <a:gd name="connsiteX13" fmla="*/ 757742 w 1233913"/>
                <a:gd name="connsiteY13" fmla="*/ 917558 h 1114425"/>
                <a:gd name="connsiteX14" fmla="*/ 889879 w 1233913"/>
                <a:gd name="connsiteY14" fmla="*/ 831811 h 1114425"/>
                <a:gd name="connsiteX15" fmla="*/ 924162 w 1233913"/>
                <a:gd name="connsiteY15" fmla="*/ 806087 h 1114425"/>
                <a:gd name="connsiteX16" fmla="*/ 1067012 w 1233913"/>
                <a:gd name="connsiteY16" fmla="*/ 673894 h 1114425"/>
                <a:gd name="connsiteX17" fmla="*/ 924162 w 1233913"/>
                <a:gd name="connsiteY17" fmla="*/ 541701 h 1114425"/>
                <a:gd name="connsiteX18" fmla="*/ 923448 w 1233913"/>
                <a:gd name="connsiteY18" fmla="*/ 540987 h 1114425"/>
                <a:gd name="connsiteX19" fmla="*/ 889879 w 1233913"/>
                <a:gd name="connsiteY19" fmla="*/ 515977 h 1114425"/>
                <a:gd name="connsiteX20" fmla="*/ 889164 w 1233913"/>
                <a:gd name="connsiteY20" fmla="*/ 515263 h 1114425"/>
                <a:gd name="connsiteX21" fmla="*/ 757742 w 1233913"/>
                <a:gd name="connsiteY21" fmla="*/ 430231 h 1114425"/>
                <a:gd name="connsiteX22" fmla="*/ 617750 w 1233913"/>
                <a:gd name="connsiteY22" fmla="*/ 358775 h 1114425"/>
                <a:gd name="connsiteX23" fmla="*/ 990025 w 1233913"/>
                <a:gd name="connsiteY23" fmla="*/ 266700 h 1114425"/>
                <a:gd name="connsiteX24" fmla="*/ 872670 w 1233913"/>
                <a:gd name="connsiteY24" fmla="*/ 278104 h 1114425"/>
                <a:gd name="connsiteX25" fmla="*/ 871955 w 1233913"/>
                <a:gd name="connsiteY25" fmla="*/ 278104 h 1114425"/>
                <a:gd name="connsiteX26" fmla="*/ 841901 w 1233913"/>
                <a:gd name="connsiteY26" fmla="*/ 284519 h 1114425"/>
                <a:gd name="connsiteX27" fmla="*/ 841185 w 1233913"/>
                <a:gd name="connsiteY27" fmla="*/ 284519 h 1114425"/>
                <a:gd name="connsiteX28" fmla="*/ 655850 w 1233913"/>
                <a:gd name="connsiteY28" fmla="*/ 343678 h 1114425"/>
                <a:gd name="connsiteX29" fmla="*/ 772490 w 1233913"/>
                <a:gd name="connsiteY29" fmla="*/ 404262 h 1114425"/>
                <a:gd name="connsiteX30" fmla="*/ 884120 w 1233913"/>
                <a:gd name="connsiteY30" fmla="*/ 474825 h 1114425"/>
                <a:gd name="connsiteX31" fmla="*/ 919183 w 1233913"/>
                <a:gd name="connsiteY31" fmla="*/ 500484 h 1114425"/>
                <a:gd name="connsiteX32" fmla="*/ 1087344 w 1233913"/>
                <a:gd name="connsiteY32" fmla="*/ 650875 h 1114425"/>
                <a:gd name="connsiteX33" fmla="*/ 1120976 w 1233913"/>
                <a:gd name="connsiteY33" fmla="*/ 608823 h 1114425"/>
                <a:gd name="connsiteX34" fmla="*/ 1186094 w 1233913"/>
                <a:gd name="connsiteY34" fmla="*/ 345816 h 1114425"/>
                <a:gd name="connsiteX35" fmla="*/ 1086628 w 1233913"/>
                <a:gd name="connsiteY35" fmla="*/ 278104 h 1114425"/>
                <a:gd name="connsiteX36" fmla="*/ 990025 w 1233913"/>
                <a:gd name="connsiteY36" fmla="*/ 266700 h 1114425"/>
                <a:gd name="connsiteX37" fmla="*/ 244825 w 1233913"/>
                <a:gd name="connsiteY37" fmla="*/ 266700 h 1114425"/>
                <a:gd name="connsiteX38" fmla="*/ 148492 w 1233913"/>
                <a:gd name="connsiteY38" fmla="*/ 278104 h 1114425"/>
                <a:gd name="connsiteX39" fmla="*/ 49305 w 1233913"/>
                <a:gd name="connsiteY39" fmla="*/ 345816 h 1114425"/>
                <a:gd name="connsiteX40" fmla="*/ 114241 w 1233913"/>
                <a:gd name="connsiteY40" fmla="*/ 608823 h 1114425"/>
                <a:gd name="connsiteX41" fmla="*/ 147779 w 1233913"/>
                <a:gd name="connsiteY41" fmla="*/ 650875 h 1114425"/>
                <a:gd name="connsiteX42" fmla="*/ 316182 w 1233913"/>
                <a:gd name="connsiteY42" fmla="*/ 500484 h 1114425"/>
                <a:gd name="connsiteX43" fmla="*/ 351147 w 1233913"/>
                <a:gd name="connsiteY43" fmla="*/ 474825 h 1114425"/>
                <a:gd name="connsiteX44" fmla="*/ 461751 w 1233913"/>
                <a:gd name="connsiteY44" fmla="*/ 404262 h 1114425"/>
                <a:gd name="connsiteX45" fmla="*/ 578063 w 1233913"/>
                <a:gd name="connsiteY45" fmla="*/ 343678 h 1114425"/>
                <a:gd name="connsiteX46" fmla="*/ 392534 w 1233913"/>
                <a:gd name="connsiteY46" fmla="*/ 284519 h 1114425"/>
                <a:gd name="connsiteX47" fmla="*/ 391821 w 1233913"/>
                <a:gd name="connsiteY47" fmla="*/ 284519 h 1114425"/>
                <a:gd name="connsiteX48" fmla="*/ 362564 w 1233913"/>
                <a:gd name="connsiteY48" fmla="*/ 278104 h 1114425"/>
                <a:gd name="connsiteX49" fmla="*/ 361137 w 1233913"/>
                <a:gd name="connsiteY49" fmla="*/ 278104 h 1114425"/>
                <a:gd name="connsiteX50" fmla="*/ 244825 w 1233913"/>
                <a:gd name="connsiteY50" fmla="*/ 266700 h 1114425"/>
                <a:gd name="connsiteX51" fmla="*/ 990761 w 1233913"/>
                <a:gd name="connsiteY51" fmla="*/ 234950 h 1114425"/>
                <a:gd name="connsiteX52" fmla="*/ 1094397 w 1233913"/>
                <a:gd name="connsiteY52" fmla="*/ 247810 h 1114425"/>
                <a:gd name="connsiteX53" fmla="*/ 1213042 w 1233913"/>
                <a:gd name="connsiteY53" fmla="*/ 329971 h 1114425"/>
                <a:gd name="connsiteX54" fmla="*/ 1145858 w 1233913"/>
                <a:gd name="connsiteY54" fmla="*/ 627892 h 1114425"/>
                <a:gd name="connsiteX55" fmla="*/ 919288 w 1233913"/>
                <a:gd name="connsiteY55" fmla="*/ 849368 h 1114425"/>
                <a:gd name="connsiteX56" fmla="*/ 918573 w 1233913"/>
                <a:gd name="connsiteY56" fmla="*/ 849368 h 1114425"/>
                <a:gd name="connsiteX57" fmla="*/ 884266 w 1233913"/>
                <a:gd name="connsiteY57" fmla="*/ 875088 h 1114425"/>
                <a:gd name="connsiteX58" fmla="*/ 883552 w 1233913"/>
                <a:gd name="connsiteY58" fmla="*/ 875088 h 1114425"/>
                <a:gd name="connsiteX59" fmla="*/ 772768 w 1233913"/>
                <a:gd name="connsiteY59" fmla="*/ 945817 h 1114425"/>
                <a:gd name="connsiteX60" fmla="*/ 656267 w 1233913"/>
                <a:gd name="connsiteY60" fmla="*/ 1006545 h 1114425"/>
                <a:gd name="connsiteX61" fmla="*/ 842097 w 1233913"/>
                <a:gd name="connsiteY61" fmla="*/ 1065129 h 1114425"/>
                <a:gd name="connsiteX62" fmla="*/ 872831 w 1233913"/>
                <a:gd name="connsiteY62" fmla="*/ 1071559 h 1114425"/>
                <a:gd name="connsiteX63" fmla="*/ 989332 w 1233913"/>
                <a:gd name="connsiteY63" fmla="*/ 1083704 h 1114425"/>
                <a:gd name="connsiteX64" fmla="*/ 1086535 w 1233913"/>
                <a:gd name="connsiteY64" fmla="*/ 1071559 h 1114425"/>
                <a:gd name="connsiteX65" fmla="*/ 1185883 w 1233913"/>
                <a:gd name="connsiteY65" fmla="*/ 1004401 h 1114425"/>
                <a:gd name="connsiteX66" fmla="*/ 1200892 w 1233913"/>
                <a:gd name="connsiteY66" fmla="*/ 960106 h 1114425"/>
                <a:gd name="connsiteX67" fmla="*/ 1201607 w 1233913"/>
                <a:gd name="connsiteY67" fmla="*/ 960106 h 1114425"/>
                <a:gd name="connsiteX68" fmla="*/ 1205180 w 1233913"/>
                <a:gd name="connsiteY68" fmla="*/ 960106 h 1114425"/>
                <a:gd name="connsiteX69" fmla="*/ 1233055 w 1233913"/>
                <a:gd name="connsiteY69" fmla="*/ 955820 h 1114425"/>
                <a:gd name="connsiteX70" fmla="*/ 1213042 w 1233913"/>
                <a:gd name="connsiteY70" fmla="*/ 1020119 h 1114425"/>
                <a:gd name="connsiteX71" fmla="*/ 1094397 w 1233913"/>
                <a:gd name="connsiteY71" fmla="*/ 1102280 h 1114425"/>
                <a:gd name="connsiteX72" fmla="*/ 991476 w 1233913"/>
                <a:gd name="connsiteY72" fmla="*/ 1114425 h 1114425"/>
                <a:gd name="connsiteX73" fmla="*/ 862824 w 1233913"/>
                <a:gd name="connsiteY73" fmla="*/ 1101565 h 1114425"/>
                <a:gd name="connsiteX74" fmla="*/ 862110 w 1233913"/>
                <a:gd name="connsiteY74" fmla="*/ 1101565 h 1114425"/>
                <a:gd name="connsiteX75" fmla="*/ 832091 w 1233913"/>
                <a:gd name="connsiteY75" fmla="*/ 1095135 h 1114425"/>
                <a:gd name="connsiteX76" fmla="*/ 831376 w 1233913"/>
                <a:gd name="connsiteY76" fmla="*/ 1095135 h 1114425"/>
                <a:gd name="connsiteX77" fmla="*/ 616957 w 1233913"/>
                <a:gd name="connsiteY77" fmla="*/ 1024406 h 1114425"/>
                <a:gd name="connsiteX78" fmla="*/ 401823 w 1233913"/>
                <a:gd name="connsiteY78" fmla="*/ 1095135 h 1114425"/>
                <a:gd name="connsiteX79" fmla="*/ 401823 w 1233913"/>
                <a:gd name="connsiteY79" fmla="*/ 1095850 h 1114425"/>
                <a:gd name="connsiteX80" fmla="*/ 371805 w 1233913"/>
                <a:gd name="connsiteY80" fmla="*/ 1101565 h 1114425"/>
                <a:gd name="connsiteX81" fmla="*/ 371090 w 1233913"/>
                <a:gd name="connsiteY81" fmla="*/ 1102280 h 1114425"/>
                <a:gd name="connsiteX82" fmla="*/ 242438 w 1233913"/>
                <a:gd name="connsiteY82" fmla="*/ 1114425 h 1114425"/>
                <a:gd name="connsiteX83" fmla="*/ 139517 w 1233913"/>
                <a:gd name="connsiteY83" fmla="*/ 1102280 h 1114425"/>
                <a:gd name="connsiteX84" fmla="*/ 20872 w 1233913"/>
                <a:gd name="connsiteY84" fmla="*/ 1020119 h 1114425"/>
                <a:gd name="connsiteX85" fmla="*/ 860 w 1233913"/>
                <a:gd name="connsiteY85" fmla="*/ 955820 h 1114425"/>
                <a:gd name="connsiteX86" fmla="*/ 30164 w 1233913"/>
                <a:gd name="connsiteY86" fmla="*/ 960106 h 1114425"/>
                <a:gd name="connsiteX87" fmla="*/ 30878 w 1233913"/>
                <a:gd name="connsiteY87" fmla="*/ 960106 h 1114425"/>
                <a:gd name="connsiteX88" fmla="*/ 33022 w 1233913"/>
                <a:gd name="connsiteY88" fmla="*/ 960106 h 1114425"/>
                <a:gd name="connsiteX89" fmla="*/ 48032 w 1233913"/>
                <a:gd name="connsiteY89" fmla="*/ 1004401 h 1114425"/>
                <a:gd name="connsiteX90" fmla="*/ 147379 w 1233913"/>
                <a:gd name="connsiteY90" fmla="*/ 1071559 h 1114425"/>
                <a:gd name="connsiteX91" fmla="*/ 243868 w 1233913"/>
                <a:gd name="connsiteY91" fmla="*/ 1083704 h 1114425"/>
                <a:gd name="connsiteX92" fmla="*/ 361798 w 1233913"/>
                <a:gd name="connsiteY92" fmla="*/ 1071559 h 1114425"/>
                <a:gd name="connsiteX93" fmla="*/ 391817 w 1233913"/>
                <a:gd name="connsiteY93" fmla="*/ 1065129 h 1114425"/>
                <a:gd name="connsiteX94" fmla="*/ 577647 w 1233913"/>
                <a:gd name="connsiteY94" fmla="*/ 1006545 h 1114425"/>
                <a:gd name="connsiteX95" fmla="*/ 461146 w 1233913"/>
                <a:gd name="connsiteY95" fmla="*/ 945817 h 1114425"/>
                <a:gd name="connsiteX96" fmla="*/ 350363 w 1233913"/>
                <a:gd name="connsiteY96" fmla="*/ 875088 h 1114425"/>
                <a:gd name="connsiteX97" fmla="*/ 315341 w 1233913"/>
                <a:gd name="connsiteY97" fmla="*/ 849368 h 1114425"/>
                <a:gd name="connsiteX98" fmla="*/ 146665 w 1233913"/>
                <a:gd name="connsiteY98" fmla="*/ 698621 h 1114425"/>
                <a:gd name="connsiteX99" fmla="*/ 145950 w 1233913"/>
                <a:gd name="connsiteY99" fmla="*/ 698621 h 1114425"/>
                <a:gd name="connsiteX100" fmla="*/ 125937 w 1233913"/>
                <a:gd name="connsiteY100" fmla="*/ 675045 h 1114425"/>
                <a:gd name="connsiteX101" fmla="*/ 125223 w 1233913"/>
                <a:gd name="connsiteY101" fmla="*/ 675045 h 1114425"/>
                <a:gd name="connsiteX102" fmla="*/ 88057 w 1233913"/>
                <a:gd name="connsiteY102" fmla="*/ 627892 h 1114425"/>
                <a:gd name="connsiteX103" fmla="*/ 20872 w 1233913"/>
                <a:gd name="connsiteY103" fmla="*/ 329971 h 1114425"/>
                <a:gd name="connsiteX104" fmla="*/ 139517 w 1233913"/>
                <a:gd name="connsiteY104" fmla="*/ 247810 h 1114425"/>
                <a:gd name="connsiteX105" fmla="*/ 243153 w 1233913"/>
                <a:gd name="connsiteY105" fmla="*/ 235665 h 1114425"/>
                <a:gd name="connsiteX106" fmla="*/ 616957 w 1233913"/>
                <a:gd name="connsiteY106" fmla="*/ 325684 h 1114425"/>
                <a:gd name="connsiteX107" fmla="*/ 832091 w 1233913"/>
                <a:gd name="connsiteY107" fmla="*/ 254954 h 1114425"/>
                <a:gd name="connsiteX108" fmla="*/ 862824 w 1233913"/>
                <a:gd name="connsiteY108" fmla="*/ 248524 h 1114425"/>
                <a:gd name="connsiteX109" fmla="*/ 990761 w 1233913"/>
                <a:gd name="connsiteY109" fmla="*/ 234950 h 1114425"/>
                <a:gd name="connsiteX110" fmla="*/ 463405 w 1233913"/>
                <a:gd name="connsiteY110" fmla="*/ 30163 h 1114425"/>
                <a:gd name="connsiteX111" fmla="*/ 411374 w 1233913"/>
                <a:gd name="connsiteY111" fmla="*/ 83776 h 1114425"/>
                <a:gd name="connsiteX112" fmla="*/ 463405 w 1233913"/>
                <a:gd name="connsiteY112" fmla="*/ 138113 h 1114425"/>
                <a:gd name="connsiteX113" fmla="*/ 516149 w 1233913"/>
                <a:gd name="connsiteY113" fmla="*/ 83776 h 1114425"/>
                <a:gd name="connsiteX114" fmla="*/ 463405 w 1233913"/>
                <a:gd name="connsiteY114" fmla="*/ 30163 h 1114425"/>
                <a:gd name="connsiteX115" fmla="*/ 463404 w 1233913"/>
                <a:gd name="connsiteY115" fmla="*/ 0 h 1114425"/>
                <a:gd name="connsiteX116" fmla="*/ 517108 w 1233913"/>
                <a:gd name="connsiteY116" fmla="*/ 19171 h 1114425"/>
                <a:gd name="connsiteX117" fmla="*/ 517825 w 1233913"/>
                <a:gd name="connsiteY117" fmla="*/ 19881 h 1114425"/>
                <a:gd name="connsiteX118" fmla="*/ 537874 w 1233913"/>
                <a:gd name="connsiteY118" fmla="*/ 43311 h 1114425"/>
                <a:gd name="connsiteX119" fmla="*/ 537874 w 1233913"/>
                <a:gd name="connsiteY119" fmla="*/ 44021 h 1114425"/>
                <a:gd name="connsiteX120" fmla="*/ 547899 w 1233913"/>
                <a:gd name="connsiteY120" fmla="*/ 83783 h 1114425"/>
                <a:gd name="connsiteX121" fmla="*/ 463404 w 1233913"/>
                <a:gd name="connsiteY121" fmla="*/ 168275 h 1114425"/>
                <a:gd name="connsiteX122" fmla="*/ 379624 w 1233913"/>
                <a:gd name="connsiteY122" fmla="*/ 83783 h 1114425"/>
                <a:gd name="connsiteX123" fmla="*/ 463404 w 1233913"/>
                <a:gd name="connsiteY123" fmla="*/ 0 h 111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233913" h="1114425">
                  <a:moveTo>
                    <a:pt x="617750" y="358775"/>
                  </a:moveTo>
                  <a:cubicBezTo>
                    <a:pt x="571324" y="379497"/>
                    <a:pt x="524183" y="403792"/>
                    <a:pt x="477757" y="430231"/>
                  </a:cubicBezTo>
                  <a:cubicBezTo>
                    <a:pt x="431331" y="457384"/>
                    <a:pt x="387047" y="485966"/>
                    <a:pt x="346335" y="515977"/>
                  </a:cubicBezTo>
                  <a:cubicBezTo>
                    <a:pt x="345621" y="515977"/>
                    <a:pt x="345621" y="516692"/>
                    <a:pt x="344907" y="516692"/>
                  </a:cubicBezTo>
                  <a:cubicBezTo>
                    <a:pt x="334193" y="525267"/>
                    <a:pt x="322765" y="533127"/>
                    <a:pt x="312051" y="541701"/>
                  </a:cubicBezTo>
                  <a:cubicBezTo>
                    <a:pt x="311337" y="541701"/>
                    <a:pt x="311337" y="542416"/>
                    <a:pt x="310623" y="542416"/>
                  </a:cubicBezTo>
                  <a:cubicBezTo>
                    <a:pt x="257054" y="584575"/>
                    <a:pt x="208485" y="628877"/>
                    <a:pt x="168487" y="673894"/>
                  </a:cubicBezTo>
                  <a:cubicBezTo>
                    <a:pt x="208485" y="718197"/>
                    <a:pt x="257054" y="763214"/>
                    <a:pt x="310623" y="804658"/>
                  </a:cubicBezTo>
                  <a:cubicBezTo>
                    <a:pt x="311337" y="805372"/>
                    <a:pt x="311337" y="805372"/>
                    <a:pt x="312051" y="806087"/>
                  </a:cubicBezTo>
                  <a:cubicBezTo>
                    <a:pt x="322765" y="813947"/>
                    <a:pt x="334193" y="822522"/>
                    <a:pt x="344907" y="831096"/>
                  </a:cubicBezTo>
                  <a:cubicBezTo>
                    <a:pt x="345621" y="831096"/>
                    <a:pt x="345621" y="831096"/>
                    <a:pt x="346335" y="831811"/>
                  </a:cubicBezTo>
                  <a:cubicBezTo>
                    <a:pt x="387047" y="861822"/>
                    <a:pt x="431331" y="890404"/>
                    <a:pt x="477757" y="917558"/>
                  </a:cubicBezTo>
                  <a:cubicBezTo>
                    <a:pt x="524183" y="943996"/>
                    <a:pt x="571324" y="968291"/>
                    <a:pt x="617750" y="989013"/>
                  </a:cubicBezTo>
                  <a:cubicBezTo>
                    <a:pt x="664176" y="968291"/>
                    <a:pt x="711316" y="943996"/>
                    <a:pt x="757742" y="917558"/>
                  </a:cubicBezTo>
                  <a:cubicBezTo>
                    <a:pt x="804169" y="890404"/>
                    <a:pt x="848452" y="861822"/>
                    <a:pt x="889879" y="831811"/>
                  </a:cubicBezTo>
                  <a:cubicBezTo>
                    <a:pt x="901306" y="823236"/>
                    <a:pt x="912734" y="814662"/>
                    <a:pt x="924162" y="806087"/>
                  </a:cubicBezTo>
                  <a:cubicBezTo>
                    <a:pt x="977731" y="763928"/>
                    <a:pt x="1026300" y="718911"/>
                    <a:pt x="1067012" y="673894"/>
                  </a:cubicBezTo>
                  <a:cubicBezTo>
                    <a:pt x="1026300" y="628877"/>
                    <a:pt x="977731" y="583860"/>
                    <a:pt x="924162" y="541701"/>
                  </a:cubicBezTo>
                  <a:cubicBezTo>
                    <a:pt x="923448" y="541701"/>
                    <a:pt x="923448" y="540987"/>
                    <a:pt x="923448" y="540987"/>
                  </a:cubicBezTo>
                  <a:cubicBezTo>
                    <a:pt x="912020" y="532412"/>
                    <a:pt x="900592" y="524552"/>
                    <a:pt x="889879" y="515977"/>
                  </a:cubicBezTo>
                  <a:cubicBezTo>
                    <a:pt x="889164" y="515977"/>
                    <a:pt x="889164" y="515263"/>
                    <a:pt x="889164" y="515263"/>
                  </a:cubicBezTo>
                  <a:cubicBezTo>
                    <a:pt x="847738" y="485251"/>
                    <a:pt x="803454" y="457384"/>
                    <a:pt x="757742" y="430231"/>
                  </a:cubicBezTo>
                  <a:cubicBezTo>
                    <a:pt x="711316" y="403792"/>
                    <a:pt x="664176" y="379497"/>
                    <a:pt x="617750" y="358775"/>
                  </a:cubicBezTo>
                  <a:close/>
                  <a:moveTo>
                    <a:pt x="990025" y="266700"/>
                  </a:moveTo>
                  <a:cubicBezTo>
                    <a:pt x="953531" y="266700"/>
                    <a:pt x="914890" y="270977"/>
                    <a:pt x="872670" y="278104"/>
                  </a:cubicBezTo>
                  <a:cubicBezTo>
                    <a:pt x="871955" y="278104"/>
                    <a:pt x="871955" y="278104"/>
                    <a:pt x="871955" y="278104"/>
                  </a:cubicBezTo>
                  <a:cubicBezTo>
                    <a:pt x="861937" y="280242"/>
                    <a:pt x="851919" y="282381"/>
                    <a:pt x="841901" y="284519"/>
                  </a:cubicBezTo>
                  <a:cubicBezTo>
                    <a:pt x="841185" y="284519"/>
                    <a:pt x="841185" y="284519"/>
                    <a:pt x="841185" y="284519"/>
                  </a:cubicBezTo>
                  <a:cubicBezTo>
                    <a:pt x="781792" y="297349"/>
                    <a:pt x="719537" y="317306"/>
                    <a:pt x="655850" y="343678"/>
                  </a:cubicBezTo>
                  <a:cubicBezTo>
                    <a:pt x="694491" y="361497"/>
                    <a:pt x="733848" y="382166"/>
                    <a:pt x="772490" y="404262"/>
                  </a:cubicBezTo>
                  <a:cubicBezTo>
                    <a:pt x="811131" y="427070"/>
                    <a:pt x="848341" y="450591"/>
                    <a:pt x="884120" y="474825"/>
                  </a:cubicBezTo>
                  <a:cubicBezTo>
                    <a:pt x="896285" y="483378"/>
                    <a:pt x="907734" y="491931"/>
                    <a:pt x="919183" y="500484"/>
                  </a:cubicBezTo>
                  <a:cubicBezTo>
                    <a:pt x="982154" y="547526"/>
                    <a:pt x="1039400" y="598844"/>
                    <a:pt x="1087344" y="650875"/>
                  </a:cubicBezTo>
                  <a:cubicBezTo>
                    <a:pt x="1099509" y="636620"/>
                    <a:pt x="1110242" y="622365"/>
                    <a:pt x="1120976" y="608823"/>
                  </a:cubicBezTo>
                  <a:cubicBezTo>
                    <a:pt x="1198974" y="501909"/>
                    <a:pt x="1222588" y="408538"/>
                    <a:pt x="1186094" y="345816"/>
                  </a:cubicBezTo>
                  <a:cubicBezTo>
                    <a:pt x="1167489" y="313742"/>
                    <a:pt x="1133857" y="290934"/>
                    <a:pt x="1086628" y="278104"/>
                  </a:cubicBezTo>
                  <a:cubicBezTo>
                    <a:pt x="1058005" y="270264"/>
                    <a:pt x="1025089" y="266700"/>
                    <a:pt x="990025" y="266700"/>
                  </a:cubicBezTo>
                  <a:close/>
                  <a:moveTo>
                    <a:pt x="244825" y="266700"/>
                  </a:moveTo>
                  <a:cubicBezTo>
                    <a:pt x="209859" y="266700"/>
                    <a:pt x="177035" y="270264"/>
                    <a:pt x="148492" y="278104"/>
                  </a:cubicBezTo>
                  <a:cubicBezTo>
                    <a:pt x="101396" y="290934"/>
                    <a:pt x="67858" y="313742"/>
                    <a:pt x="49305" y="345816"/>
                  </a:cubicBezTo>
                  <a:cubicBezTo>
                    <a:pt x="12913" y="408538"/>
                    <a:pt x="36461" y="501909"/>
                    <a:pt x="114241" y="608823"/>
                  </a:cubicBezTo>
                  <a:cubicBezTo>
                    <a:pt x="124944" y="622365"/>
                    <a:pt x="135648" y="636620"/>
                    <a:pt x="147779" y="650875"/>
                  </a:cubicBezTo>
                  <a:cubicBezTo>
                    <a:pt x="195588" y="598844"/>
                    <a:pt x="252674" y="547526"/>
                    <a:pt x="316182" y="500484"/>
                  </a:cubicBezTo>
                  <a:cubicBezTo>
                    <a:pt x="327599" y="491931"/>
                    <a:pt x="339016" y="483378"/>
                    <a:pt x="351147" y="474825"/>
                  </a:cubicBezTo>
                  <a:cubicBezTo>
                    <a:pt x="386112" y="450591"/>
                    <a:pt x="423218" y="427070"/>
                    <a:pt x="461751" y="404262"/>
                  </a:cubicBezTo>
                  <a:cubicBezTo>
                    <a:pt x="500284" y="382166"/>
                    <a:pt x="539530" y="361497"/>
                    <a:pt x="578063" y="343678"/>
                  </a:cubicBezTo>
                  <a:cubicBezTo>
                    <a:pt x="514555" y="317306"/>
                    <a:pt x="451761" y="297349"/>
                    <a:pt x="392534" y="284519"/>
                  </a:cubicBezTo>
                  <a:cubicBezTo>
                    <a:pt x="392534" y="284519"/>
                    <a:pt x="392534" y="284519"/>
                    <a:pt x="391821" y="284519"/>
                  </a:cubicBezTo>
                  <a:cubicBezTo>
                    <a:pt x="381831" y="282381"/>
                    <a:pt x="371841" y="280242"/>
                    <a:pt x="362564" y="278104"/>
                  </a:cubicBezTo>
                  <a:cubicBezTo>
                    <a:pt x="361851" y="278104"/>
                    <a:pt x="361851" y="278104"/>
                    <a:pt x="361137" y="278104"/>
                  </a:cubicBezTo>
                  <a:cubicBezTo>
                    <a:pt x="319750" y="270977"/>
                    <a:pt x="280503" y="266700"/>
                    <a:pt x="244825" y="266700"/>
                  </a:cubicBezTo>
                  <a:close/>
                  <a:moveTo>
                    <a:pt x="990761" y="234950"/>
                  </a:moveTo>
                  <a:cubicBezTo>
                    <a:pt x="1028642" y="234950"/>
                    <a:pt x="1063664" y="239237"/>
                    <a:pt x="1094397" y="247810"/>
                  </a:cubicBezTo>
                  <a:cubicBezTo>
                    <a:pt x="1150146" y="262813"/>
                    <a:pt x="1190171" y="289962"/>
                    <a:pt x="1213042" y="329971"/>
                  </a:cubicBezTo>
                  <a:cubicBezTo>
                    <a:pt x="1255926" y="404272"/>
                    <a:pt x="1232340" y="510009"/>
                    <a:pt x="1145858" y="627892"/>
                  </a:cubicBezTo>
                  <a:cubicBezTo>
                    <a:pt x="1090109" y="704337"/>
                    <a:pt x="1011488" y="780067"/>
                    <a:pt x="919288" y="849368"/>
                  </a:cubicBezTo>
                  <a:cubicBezTo>
                    <a:pt x="918573" y="849368"/>
                    <a:pt x="918573" y="849368"/>
                    <a:pt x="918573" y="849368"/>
                  </a:cubicBezTo>
                  <a:cubicBezTo>
                    <a:pt x="907138" y="857941"/>
                    <a:pt x="894987" y="866515"/>
                    <a:pt x="884266" y="875088"/>
                  </a:cubicBezTo>
                  <a:cubicBezTo>
                    <a:pt x="883552" y="875088"/>
                    <a:pt x="883552" y="875088"/>
                    <a:pt x="883552" y="875088"/>
                  </a:cubicBezTo>
                  <a:cubicBezTo>
                    <a:pt x="847815" y="899379"/>
                    <a:pt x="810649" y="922955"/>
                    <a:pt x="772768" y="945817"/>
                  </a:cubicBezTo>
                  <a:cubicBezTo>
                    <a:pt x="734173" y="967965"/>
                    <a:pt x="694863" y="988684"/>
                    <a:pt x="656267" y="1006545"/>
                  </a:cubicBezTo>
                  <a:cubicBezTo>
                    <a:pt x="719878" y="1032979"/>
                    <a:pt x="782775" y="1052269"/>
                    <a:pt x="842097" y="1065129"/>
                  </a:cubicBezTo>
                  <a:cubicBezTo>
                    <a:pt x="852818" y="1067272"/>
                    <a:pt x="862824" y="1069415"/>
                    <a:pt x="872831" y="1071559"/>
                  </a:cubicBezTo>
                  <a:cubicBezTo>
                    <a:pt x="914285" y="1079418"/>
                    <a:pt x="952881" y="1083704"/>
                    <a:pt x="989332" y="1083704"/>
                  </a:cubicBezTo>
                  <a:cubicBezTo>
                    <a:pt x="1025068" y="1083704"/>
                    <a:pt x="1057946" y="1079418"/>
                    <a:pt x="1086535" y="1071559"/>
                  </a:cubicBezTo>
                  <a:cubicBezTo>
                    <a:pt x="1133707" y="1058699"/>
                    <a:pt x="1167300" y="1036551"/>
                    <a:pt x="1185883" y="1004401"/>
                  </a:cubicBezTo>
                  <a:cubicBezTo>
                    <a:pt x="1193745" y="990827"/>
                    <a:pt x="1198748" y="975824"/>
                    <a:pt x="1200892" y="960106"/>
                  </a:cubicBezTo>
                  <a:cubicBezTo>
                    <a:pt x="1200892" y="960106"/>
                    <a:pt x="1200892" y="960106"/>
                    <a:pt x="1201607" y="960106"/>
                  </a:cubicBezTo>
                  <a:cubicBezTo>
                    <a:pt x="1201607" y="960106"/>
                    <a:pt x="1201607" y="960106"/>
                    <a:pt x="1205180" y="960106"/>
                  </a:cubicBezTo>
                  <a:cubicBezTo>
                    <a:pt x="1214472" y="960106"/>
                    <a:pt x="1223763" y="958677"/>
                    <a:pt x="1233055" y="955820"/>
                  </a:cubicBezTo>
                  <a:cubicBezTo>
                    <a:pt x="1230911" y="979396"/>
                    <a:pt x="1224478" y="1000829"/>
                    <a:pt x="1213042" y="1020119"/>
                  </a:cubicBezTo>
                  <a:cubicBezTo>
                    <a:pt x="1190171" y="1059413"/>
                    <a:pt x="1150146" y="1087276"/>
                    <a:pt x="1094397" y="1102280"/>
                  </a:cubicBezTo>
                  <a:cubicBezTo>
                    <a:pt x="1063664" y="1110853"/>
                    <a:pt x="1029357" y="1114425"/>
                    <a:pt x="991476" y="1114425"/>
                  </a:cubicBezTo>
                  <a:cubicBezTo>
                    <a:pt x="951451" y="1114425"/>
                    <a:pt x="908567" y="1110139"/>
                    <a:pt x="862824" y="1101565"/>
                  </a:cubicBezTo>
                  <a:cubicBezTo>
                    <a:pt x="862110" y="1101565"/>
                    <a:pt x="862110" y="1101565"/>
                    <a:pt x="862110" y="1101565"/>
                  </a:cubicBezTo>
                  <a:cubicBezTo>
                    <a:pt x="852104" y="1100136"/>
                    <a:pt x="842097" y="1097993"/>
                    <a:pt x="832091" y="1095135"/>
                  </a:cubicBezTo>
                  <a:cubicBezTo>
                    <a:pt x="831376" y="1095135"/>
                    <a:pt x="831376" y="1095135"/>
                    <a:pt x="831376" y="1095135"/>
                  </a:cubicBezTo>
                  <a:cubicBezTo>
                    <a:pt x="762762" y="1079418"/>
                    <a:pt x="690574" y="1055127"/>
                    <a:pt x="616957" y="1024406"/>
                  </a:cubicBezTo>
                  <a:cubicBezTo>
                    <a:pt x="543340" y="1055127"/>
                    <a:pt x="470437" y="1079418"/>
                    <a:pt x="401823" y="1095135"/>
                  </a:cubicBezTo>
                  <a:cubicBezTo>
                    <a:pt x="401823" y="1095850"/>
                    <a:pt x="401823" y="1095850"/>
                    <a:pt x="401823" y="1095850"/>
                  </a:cubicBezTo>
                  <a:cubicBezTo>
                    <a:pt x="391102" y="1098707"/>
                    <a:pt x="381096" y="1100851"/>
                    <a:pt x="371805" y="1101565"/>
                  </a:cubicBezTo>
                  <a:cubicBezTo>
                    <a:pt x="371090" y="1102280"/>
                    <a:pt x="371090" y="1102280"/>
                    <a:pt x="371090" y="1102280"/>
                  </a:cubicBezTo>
                  <a:cubicBezTo>
                    <a:pt x="325347" y="1110853"/>
                    <a:pt x="281749" y="1114425"/>
                    <a:pt x="242438" y="1114425"/>
                  </a:cubicBezTo>
                  <a:cubicBezTo>
                    <a:pt x="204558" y="1114425"/>
                    <a:pt x="170251" y="1110853"/>
                    <a:pt x="139517" y="1102280"/>
                  </a:cubicBezTo>
                  <a:cubicBezTo>
                    <a:pt x="83768" y="1087276"/>
                    <a:pt x="43743" y="1059413"/>
                    <a:pt x="20872" y="1020119"/>
                  </a:cubicBezTo>
                  <a:cubicBezTo>
                    <a:pt x="9436" y="1000829"/>
                    <a:pt x="3004" y="979396"/>
                    <a:pt x="860" y="955820"/>
                  </a:cubicBezTo>
                  <a:cubicBezTo>
                    <a:pt x="10866" y="958677"/>
                    <a:pt x="20872" y="960106"/>
                    <a:pt x="30164" y="960106"/>
                  </a:cubicBezTo>
                  <a:cubicBezTo>
                    <a:pt x="30164" y="960106"/>
                    <a:pt x="30164" y="960106"/>
                    <a:pt x="30878" y="960106"/>
                  </a:cubicBezTo>
                  <a:cubicBezTo>
                    <a:pt x="31593" y="960106"/>
                    <a:pt x="32308" y="960106"/>
                    <a:pt x="33022" y="960106"/>
                  </a:cubicBezTo>
                  <a:cubicBezTo>
                    <a:pt x="35167" y="975824"/>
                    <a:pt x="40885" y="990827"/>
                    <a:pt x="48032" y="1004401"/>
                  </a:cubicBezTo>
                  <a:cubicBezTo>
                    <a:pt x="66615" y="1036551"/>
                    <a:pt x="100207" y="1058699"/>
                    <a:pt x="147379" y="1071559"/>
                  </a:cubicBezTo>
                  <a:cubicBezTo>
                    <a:pt x="175969" y="1079418"/>
                    <a:pt x="208846" y="1083704"/>
                    <a:pt x="243868" y="1083704"/>
                  </a:cubicBezTo>
                  <a:cubicBezTo>
                    <a:pt x="280319" y="1083704"/>
                    <a:pt x="319629" y="1078703"/>
                    <a:pt x="361798" y="1071559"/>
                  </a:cubicBezTo>
                  <a:cubicBezTo>
                    <a:pt x="371805" y="1069415"/>
                    <a:pt x="381096" y="1067272"/>
                    <a:pt x="391817" y="1065129"/>
                  </a:cubicBezTo>
                  <a:cubicBezTo>
                    <a:pt x="451140" y="1052269"/>
                    <a:pt x="514036" y="1032979"/>
                    <a:pt x="577647" y="1006545"/>
                  </a:cubicBezTo>
                  <a:cubicBezTo>
                    <a:pt x="539052" y="988684"/>
                    <a:pt x="499741" y="967965"/>
                    <a:pt x="461146" y="945817"/>
                  </a:cubicBezTo>
                  <a:cubicBezTo>
                    <a:pt x="422551" y="922955"/>
                    <a:pt x="385385" y="899379"/>
                    <a:pt x="350363" y="875088"/>
                  </a:cubicBezTo>
                  <a:cubicBezTo>
                    <a:pt x="338212" y="866515"/>
                    <a:pt x="326777" y="857941"/>
                    <a:pt x="315341" y="849368"/>
                  </a:cubicBezTo>
                  <a:cubicBezTo>
                    <a:pt x="251730" y="802215"/>
                    <a:pt x="194552" y="750775"/>
                    <a:pt x="146665" y="698621"/>
                  </a:cubicBezTo>
                  <a:cubicBezTo>
                    <a:pt x="146665" y="698621"/>
                    <a:pt x="146665" y="698621"/>
                    <a:pt x="145950" y="698621"/>
                  </a:cubicBezTo>
                  <a:cubicBezTo>
                    <a:pt x="139517" y="690763"/>
                    <a:pt x="132370" y="682904"/>
                    <a:pt x="125937" y="675045"/>
                  </a:cubicBezTo>
                  <a:cubicBezTo>
                    <a:pt x="125937" y="675045"/>
                    <a:pt x="125937" y="675045"/>
                    <a:pt x="125223" y="675045"/>
                  </a:cubicBezTo>
                  <a:cubicBezTo>
                    <a:pt x="112358" y="659327"/>
                    <a:pt x="99492" y="643610"/>
                    <a:pt x="88057" y="627892"/>
                  </a:cubicBezTo>
                  <a:cubicBezTo>
                    <a:pt x="1574" y="510009"/>
                    <a:pt x="-22012" y="404272"/>
                    <a:pt x="20872" y="329971"/>
                  </a:cubicBezTo>
                  <a:cubicBezTo>
                    <a:pt x="43743" y="289962"/>
                    <a:pt x="83768" y="262813"/>
                    <a:pt x="139517" y="247810"/>
                  </a:cubicBezTo>
                  <a:cubicBezTo>
                    <a:pt x="170251" y="239237"/>
                    <a:pt x="205273" y="235665"/>
                    <a:pt x="243153" y="235665"/>
                  </a:cubicBezTo>
                  <a:cubicBezTo>
                    <a:pt x="349648" y="235665"/>
                    <a:pt x="481873" y="267100"/>
                    <a:pt x="616957" y="325684"/>
                  </a:cubicBezTo>
                  <a:cubicBezTo>
                    <a:pt x="690574" y="294249"/>
                    <a:pt x="763477" y="269958"/>
                    <a:pt x="832091" y="254954"/>
                  </a:cubicBezTo>
                  <a:cubicBezTo>
                    <a:pt x="842812" y="252097"/>
                    <a:pt x="852818" y="249953"/>
                    <a:pt x="862824" y="248524"/>
                  </a:cubicBezTo>
                  <a:cubicBezTo>
                    <a:pt x="907853" y="239951"/>
                    <a:pt x="951451" y="234950"/>
                    <a:pt x="990761" y="234950"/>
                  </a:cubicBezTo>
                  <a:close/>
                  <a:moveTo>
                    <a:pt x="463405" y="30163"/>
                  </a:moveTo>
                  <a:cubicBezTo>
                    <a:pt x="434895" y="30163"/>
                    <a:pt x="411374" y="54072"/>
                    <a:pt x="411374" y="83776"/>
                  </a:cubicBezTo>
                  <a:cubicBezTo>
                    <a:pt x="411374" y="113480"/>
                    <a:pt x="434895" y="138113"/>
                    <a:pt x="463405" y="138113"/>
                  </a:cubicBezTo>
                  <a:cubicBezTo>
                    <a:pt x="493341" y="138113"/>
                    <a:pt x="516149" y="113480"/>
                    <a:pt x="516149" y="83776"/>
                  </a:cubicBezTo>
                  <a:cubicBezTo>
                    <a:pt x="516149" y="54072"/>
                    <a:pt x="493341" y="30163"/>
                    <a:pt x="463405" y="30163"/>
                  </a:cubicBezTo>
                  <a:close/>
                  <a:moveTo>
                    <a:pt x="463404" y="0"/>
                  </a:moveTo>
                  <a:cubicBezTo>
                    <a:pt x="484886" y="0"/>
                    <a:pt x="503503" y="7100"/>
                    <a:pt x="517108" y="19171"/>
                  </a:cubicBezTo>
                  <a:cubicBezTo>
                    <a:pt x="517825" y="19881"/>
                    <a:pt x="517825" y="19881"/>
                    <a:pt x="517825" y="19881"/>
                  </a:cubicBezTo>
                  <a:cubicBezTo>
                    <a:pt x="525701" y="26271"/>
                    <a:pt x="532862" y="34081"/>
                    <a:pt x="537874" y="43311"/>
                  </a:cubicBezTo>
                  <a:cubicBezTo>
                    <a:pt x="537874" y="43311"/>
                    <a:pt x="537874" y="43311"/>
                    <a:pt x="537874" y="44021"/>
                  </a:cubicBezTo>
                  <a:cubicBezTo>
                    <a:pt x="544319" y="56092"/>
                    <a:pt x="547899" y="69582"/>
                    <a:pt x="547899" y="83783"/>
                  </a:cubicBezTo>
                  <a:cubicBezTo>
                    <a:pt x="547899" y="129934"/>
                    <a:pt x="509948" y="168275"/>
                    <a:pt x="463404" y="168275"/>
                  </a:cubicBezTo>
                  <a:cubicBezTo>
                    <a:pt x="417576" y="168275"/>
                    <a:pt x="379624" y="129934"/>
                    <a:pt x="379624" y="83783"/>
                  </a:cubicBezTo>
                  <a:cubicBezTo>
                    <a:pt x="379624" y="37631"/>
                    <a:pt x="417576" y="0"/>
                    <a:pt x="463404" y="0"/>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42" name="Freeform 6">
              <a:extLst>
                <a:ext uri="{FF2B5EF4-FFF2-40B4-BE49-F238E27FC236}">
                  <a16:creationId xmlns:a16="http://schemas.microsoft.com/office/drawing/2014/main" id="{AD189BBD-20D3-4C1F-97F9-DCD98A4092D5}"/>
                </a:ext>
              </a:extLst>
            </p:cNvPr>
            <p:cNvSpPr>
              <a:spLocks/>
            </p:cNvSpPr>
            <p:nvPr/>
          </p:nvSpPr>
          <p:spPr bwMode="auto">
            <a:xfrm>
              <a:off x="5424487" y="2740818"/>
              <a:ext cx="1343026" cy="1377950"/>
            </a:xfrm>
            <a:custGeom>
              <a:avLst/>
              <a:gdLst>
                <a:gd name="connsiteX0" fmla="*/ 468123 w 1343026"/>
                <a:gd name="connsiteY0" fmla="*/ 1138237 h 1377950"/>
                <a:gd name="connsiteX1" fmla="*/ 476687 w 1343026"/>
                <a:gd name="connsiteY1" fmla="*/ 1158988 h 1377950"/>
                <a:gd name="connsiteX2" fmla="*/ 671513 w 1343026"/>
                <a:gd name="connsiteY2" fmla="*/ 1346465 h 1377950"/>
                <a:gd name="connsiteX3" fmla="*/ 866338 w 1343026"/>
                <a:gd name="connsiteY3" fmla="*/ 1158988 h 1377950"/>
                <a:gd name="connsiteX4" fmla="*/ 874902 w 1343026"/>
                <a:gd name="connsiteY4" fmla="*/ 1138237 h 1377950"/>
                <a:gd name="connsiteX5" fmla="*/ 879184 w 1343026"/>
                <a:gd name="connsiteY5" fmla="*/ 1138953 h 1377950"/>
                <a:gd name="connsiteX6" fmla="*/ 904875 w 1343026"/>
                <a:gd name="connsiteY6" fmla="*/ 1144677 h 1377950"/>
                <a:gd name="connsiteX7" fmla="*/ 894171 w 1343026"/>
                <a:gd name="connsiteY7" fmla="*/ 1171153 h 1377950"/>
                <a:gd name="connsiteX8" fmla="*/ 671513 w 1343026"/>
                <a:gd name="connsiteY8" fmla="*/ 1377950 h 1377950"/>
                <a:gd name="connsiteX9" fmla="*/ 448855 w 1343026"/>
                <a:gd name="connsiteY9" fmla="*/ 1171153 h 1377950"/>
                <a:gd name="connsiteX10" fmla="*/ 438150 w 1343026"/>
                <a:gd name="connsiteY10" fmla="*/ 1145393 h 1377950"/>
                <a:gd name="connsiteX11" fmla="*/ 465269 w 1343026"/>
                <a:gd name="connsiteY11" fmla="*/ 1138953 h 1377950"/>
                <a:gd name="connsiteX12" fmla="*/ 468123 w 1343026"/>
                <a:gd name="connsiteY12" fmla="*/ 1138237 h 1377950"/>
                <a:gd name="connsiteX13" fmla="*/ 968375 w 1343026"/>
                <a:gd name="connsiteY13" fmla="*/ 906462 h 1377950"/>
                <a:gd name="connsiteX14" fmla="*/ 935904 w 1343026"/>
                <a:gd name="connsiteY14" fmla="*/ 1054100 h 1377950"/>
                <a:gd name="connsiteX15" fmla="*/ 933739 w 1343026"/>
                <a:gd name="connsiteY15" fmla="*/ 1053387 h 1377950"/>
                <a:gd name="connsiteX16" fmla="*/ 904875 w 1343026"/>
                <a:gd name="connsiteY16" fmla="*/ 1047681 h 1377950"/>
                <a:gd name="connsiteX17" fmla="*/ 931574 w 1343026"/>
                <a:gd name="connsiteY17" fmla="*/ 930712 h 1377950"/>
                <a:gd name="connsiteX18" fmla="*/ 956830 w 1343026"/>
                <a:gd name="connsiteY18" fmla="*/ 914307 h 1377950"/>
                <a:gd name="connsiteX19" fmla="*/ 957551 w 1343026"/>
                <a:gd name="connsiteY19" fmla="*/ 913594 h 1377950"/>
                <a:gd name="connsiteX20" fmla="*/ 958273 w 1343026"/>
                <a:gd name="connsiteY20" fmla="*/ 913594 h 1377950"/>
                <a:gd name="connsiteX21" fmla="*/ 968375 w 1343026"/>
                <a:gd name="connsiteY21" fmla="*/ 906462 h 1377950"/>
                <a:gd name="connsiteX22" fmla="*/ 376238 w 1343026"/>
                <a:gd name="connsiteY22" fmla="*/ 904875 h 1377950"/>
                <a:gd name="connsiteX23" fmla="*/ 388198 w 1343026"/>
                <a:gd name="connsiteY23" fmla="*/ 914157 h 1377950"/>
                <a:gd name="connsiteX24" fmla="*/ 388902 w 1343026"/>
                <a:gd name="connsiteY24" fmla="*/ 914157 h 1377950"/>
                <a:gd name="connsiteX25" fmla="*/ 411416 w 1343026"/>
                <a:gd name="connsiteY25" fmla="*/ 929865 h 1377950"/>
                <a:gd name="connsiteX26" fmla="*/ 438151 w 1343026"/>
                <a:gd name="connsiteY26" fmla="*/ 1047674 h 1377950"/>
                <a:gd name="connsiteX27" fmla="*/ 411416 w 1343026"/>
                <a:gd name="connsiteY27" fmla="*/ 1053386 h 1377950"/>
                <a:gd name="connsiteX28" fmla="*/ 407898 w 1343026"/>
                <a:gd name="connsiteY28" fmla="*/ 1054100 h 1377950"/>
                <a:gd name="connsiteX29" fmla="*/ 376238 w 1343026"/>
                <a:gd name="connsiteY29" fmla="*/ 904875 h 1377950"/>
                <a:gd name="connsiteX30" fmla="*/ 1257300 w 1343026"/>
                <a:gd name="connsiteY30" fmla="*/ 803275 h 1377950"/>
                <a:gd name="connsiteX31" fmla="*/ 1203325 w 1343026"/>
                <a:gd name="connsiteY31" fmla="*/ 856457 h 1377950"/>
                <a:gd name="connsiteX32" fmla="*/ 1257300 w 1343026"/>
                <a:gd name="connsiteY32" fmla="*/ 909639 h 1377950"/>
                <a:gd name="connsiteX33" fmla="*/ 1311275 w 1343026"/>
                <a:gd name="connsiteY33" fmla="*/ 856457 h 1377950"/>
                <a:gd name="connsiteX34" fmla="*/ 1257300 w 1343026"/>
                <a:gd name="connsiteY34" fmla="*/ 803275 h 1377950"/>
                <a:gd name="connsiteX35" fmla="*/ 85725 w 1343026"/>
                <a:gd name="connsiteY35" fmla="*/ 803275 h 1377950"/>
                <a:gd name="connsiteX36" fmla="*/ 31750 w 1343026"/>
                <a:gd name="connsiteY36" fmla="*/ 856457 h 1377950"/>
                <a:gd name="connsiteX37" fmla="*/ 85725 w 1343026"/>
                <a:gd name="connsiteY37" fmla="*/ 909639 h 1377950"/>
                <a:gd name="connsiteX38" fmla="*/ 139700 w 1343026"/>
                <a:gd name="connsiteY38" fmla="*/ 856457 h 1377950"/>
                <a:gd name="connsiteX39" fmla="*/ 85725 w 1343026"/>
                <a:gd name="connsiteY39" fmla="*/ 803275 h 1377950"/>
                <a:gd name="connsiteX40" fmla="*/ 1257739 w 1343026"/>
                <a:gd name="connsiteY40" fmla="*/ 773112 h 1377950"/>
                <a:gd name="connsiteX41" fmla="*/ 1343026 w 1343026"/>
                <a:gd name="connsiteY41" fmla="*/ 857605 h 1377950"/>
                <a:gd name="connsiteX42" fmla="*/ 1319572 w 1343026"/>
                <a:gd name="connsiteY42" fmla="*/ 915116 h 1377950"/>
                <a:gd name="connsiteX43" fmla="*/ 1304647 w 1343026"/>
                <a:gd name="connsiteY43" fmla="*/ 927187 h 1377950"/>
                <a:gd name="connsiteX44" fmla="*/ 1289011 w 1343026"/>
                <a:gd name="connsiteY44" fmla="*/ 935707 h 1377950"/>
                <a:gd name="connsiteX45" fmla="*/ 1261293 w 1343026"/>
                <a:gd name="connsiteY45" fmla="*/ 941387 h 1377950"/>
                <a:gd name="connsiteX46" fmla="*/ 1257739 w 1343026"/>
                <a:gd name="connsiteY46" fmla="*/ 941387 h 1377950"/>
                <a:gd name="connsiteX47" fmla="*/ 1242814 w 1343026"/>
                <a:gd name="connsiteY47" fmla="*/ 939967 h 1377950"/>
                <a:gd name="connsiteX48" fmla="*/ 1227178 w 1343026"/>
                <a:gd name="connsiteY48" fmla="*/ 935707 h 1377950"/>
                <a:gd name="connsiteX49" fmla="*/ 1173163 w 1343026"/>
                <a:gd name="connsiteY49" fmla="*/ 857605 h 1377950"/>
                <a:gd name="connsiteX50" fmla="*/ 1257739 w 1343026"/>
                <a:gd name="connsiteY50" fmla="*/ 773112 h 1377950"/>
                <a:gd name="connsiteX51" fmla="*/ 86084 w 1343026"/>
                <a:gd name="connsiteY51" fmla="*/ 773112 h 1377950"/>
                <a:gd name="connsiteX52" fmla="*/ 171450 w 1343026"/>
                <a:gd name="connsiteY52" fmla="*/ 857605 h 1377950"/>
                <a:gd name="connsiteX53" fmla="*/ 119083 w 1343026"/>
                <a:gd name="connsiteY53" fmla="*/ 934997 h 1377950"/>
                <a:gd name="connsiteX54" fmla="*/ 102583 w 1343026"/>
                <a:gd name="connsiteY54" fmla="*/ 939967 h 1377950"/>
                <a:gd name="connsiteX55" fmla="*/ 86084 w 1343026"/>
                <a:gd name="connsiteY55" fmla="*/ 941387 h 1377950"/>
                <a:gd name="connsiteX56" fmla="*/ 85367 w 1343026"/>
                <a:gd name="connsiteY56" fmla="*/ 941387 h 1377950"/>
                <a:gd name="connsiteX57" fmla="*/ 54520 w 1343026"/>
                <a:gd name="connsiteY57" fmla="*/ 935707 h 1377950"/>
                <a:gd name="connsiteX58" fmla="*/ 40173 w 1343026"/>
                <a:gd name="connsiteY58" fmla="*/ 928607 h 1377950"/>
                <a:gd name="connsiteX59" fmla="*/ 25108 w 1343026"/>
                <a:gd name="connsiteY59" fmla="*/ 916536 h 1377950"/>
                <a:gd name="connsiteX60" fmla="*/ 0 w 1343026"/>
                <a:gd name="connsiteY60" fmla="*/ 857605 h 1377950"/>
                <a:gd name="connsiteX61" fmla="*/ 86084 w 1343026"/>
                <a:gd name="connsiteY61" fmla="*/ 773112 h 1377950"/>
                <a:gd name="connsiteX62" fmla="*/ 396160 w 1343026"/>
                <a:gd name="connsiteY62" fmla="*/ 574675 h 1377950"/>
                <a:gd name="connsiteX63" fmla="*/ 391864 w 1343026"/>
                <a:gd name="connsiteY63" fmla="*/ 688975 h 1377950"/>
                <a:gd name="connsiteX64" fmla="*/ 396876 w 1343026"/>
                <a:gd name="connsiteY64" fmla="*/ 803275 h 1377950"/>
                <a:gd name="connsiteX65" fmla="*/ 386137 w 1343026"/>
                <a:gd name="connsiteY65" fmla="*/ 796131 h 1377950"/>
                <a:gd name="connsiteX66" fmla="*/ 363227 w 1343026"/>
                <a:gd name="connsiteY66" fmla="*/ 777557 h 1377950"/>
                <a:gd name="connsiteX67" fmla="*/ 360363 w 1343026"/>
                <a:gd name="connsiteY67" fmla="*/ 688975 h 1377950"/>
                <a:gd name="connsiteX68" fmla="*/ 363227 w 1343026"/>
                <a:gd name="connsiteY68" fmla="*/ 601107 h 1377950"/>
                <a:gd name="connsiteX69" fmla="*/ 386137 w 1343026"/>
                <a:gd name="connsiteY69" fmla="*/ 582533 h 1377950"/>
                <a:gd name="connsiteX70" fmla="*/ 396160 w 1343026"/>
                <a:gd name="connsiteY70" fmla="*/ 574675 h 1377950"/>
                <a:gd name="connsiteX71" fmla="*/ 946150 w 1343026"/>
                <a:gd name="connsiteY71" fmla="*/ 573087 h 1377950"/>
                <a:gd name="connsiteX72" fmla="*/ 958321 w 1343026"/>
                <a:gd name="connsiteY72" fmla="*/ 582386 h 1377950"/>
                <a:gd name="connsiteX73" fmla="*/ 979799 w 1343026"/>
                <a:gd name="connsiteY73" fmla="*/ 599555 h 1377950"/>
                <a:gd name="connsiteX74" fmla="*/ 982663 w 1343026"/>
                <a:gd name="connsiteY74" fmla="*/ 688974 h 1377950"/>
                <a:gd name="connsiteX75" fmla="*/ 979799 w 1343026"/>
                <a:gd name="connsiteY75" fmla="*/ 779109 h 1377950"/>
                <a:gd name="connsiteX76" fmla="*/ 958321 w 1343026"/>
                <a:gd name="connsiteY76" fmla="*/ 796278 h 1377950"/>
                <a:gd name="connsiteX77" fmla="*/ 946150 w 1343026"/>
                <a:gd name="connsiteY77" fmla="*/ 804862 h 1377950"/>
                <a:gd name="connsiteX78" fmla="*/ 951162 w 1343026"/>
                <a:gd name="connsiteY78" fmla="*/ 688974 h 1377950"/>
                <a:gd name="connsiteX79" fmla="*/ 946150 w 1343026"/>
                <a:gd name="connsiteY79" fmla="*/ 573087 h 1377950"/>
                <a:gd name="connsiteX80" fmla="*/ 936625 w 1343026"/>
                <a:gd name="connsiteY80" fmla="*/ 322262 h 1377950"/>
                <a:gd name="connsiteX81" fmla="*/ 968375 w 1343026"/>
                <a:gd name="connsiteY81" fmla="*/ 471487 h 1377950"/>
                <a:gd name="connsiteX82" fmla="*/ 957551 w 1343026"/>
                <a:gd name="connsiteY82" fmla="*/ 464347 h 1377950"/>
                <a:gd name="connsiteX83" fmla="*/ 956830 w 1343026"/>
                <a:gd name="connsiteY83" fmla="*/ 463633 h 1377950"/>
                <a:gd name="connsiteX84" fmla="*/ 932296 w 1343026"/>
                <a:gd name="connsiteY84" fmla="*/ 447211 h 1377950"/>
                <a:gd name="connsiteX85" fmla="*/ 904875 w 1343026"/>
                <a:gd name="connsiteY85" fmla="*/ 328688 h 1377950"/>
                <a:gd name="connsiteX86" fmla="*/ 933739 w 1343026"/>
                <a:gd name="connsiteY86" fmla="*/ 322976 h 1377950"/>
                <a:gd name="connsiteX87" fmla="*/ 936625 w 1343026"/>
                <a:gd name="connsiteY87" fmla="*/ 322262 h 1377950"/>
                <a:gd name="connsiteX88" fmla="*/ 407194 w 1343026"/>
                <a:gd name="connsiteY88" fmla="*/ 322262 h 1377950"/>
                <a:gd name="connsiteX89" fmla="*/ 411416 w 1343026"/>
                <a:gd name="connsiteY89" fmla="*/ 322977 h 1377950"/>
                <a:gd name="connsiteX90" fmla="*/ 438151 w 1343026"/>
                <a:gd name="connsiteY90" fmla="*/ 328695 h 1377950"/>
                <a:gd name="connsiteX91" fmla="*/ 411416 w 1343026"/>
                <a:gd name="connsiteY91" fmla="*/ 448773 h 1377950"/>
                <a:gd name="connsiteX92" fmla="*/ 388902 w 1343026"/>
                <a:gd name="connsiteY92" fmla="*/ 463783 h 1377950"/>
                <a:gd name="connsiteX93" fmla="*/ 388198 w 1343026"/>
                <a:gd name="connsiteY93" fmla="*/ 464498 h 1377950"/>
                <a:gd name="connsiteX94" fmla="*/ 376238 w 1343026"/>
                <a:gd name="connsiteY94" fmla="*/ 473075 h 1377950"/>
                <a:gd name="connsiteX95" fmla="*/ 407194 w 1343026"/>
                <a:gd name="connsiteY95" fmla="*/ 322262 h 1377950"/>
                <a:gd name="connsiteX96" fmla="*/ 672368 w 1343026"/>
                <a:gd name="connsiteY96" fmla="*/ 0 h 1377950"/>
                <a:gd name="connsiteX97" fmla="*/ 896624 w 1343026"/>
                <a:gd name="connsiteY97" fmla="*/ 206081 h 1377950"/>
                <a:gd name="connsiteX98" fmla="*/ 908051 w 1343026"/>
                <a:gd name="connsiteY98" fmla="*/ 233273 h 1377950"/>
                <a:gd name="connsiteX99" fmla="*/ 880912 w 1343026"/>
                <a:gd name="connsiteY99" fmla="*/ 238997 h 1377950"/>
                <a:gd name="connsiteX100" fmla="*/ 876627 w 1343026"/>
                <a:gd name="connsiteY100" fmla="*/ 239713 h 1377950"/>
                <a:gd name="connsiteX101" fmla="*/ 867342 w 1343026"/>
                <a:gd name="connsiteY101" fmla="*/ 218246 h 1377950"/>
                <a:gd name="connsiteX102" fmla="*/ 672368 w 1343026"/>
                <a:gd name="connsiteY102" fmla="*/ 31485 h 1377950"/>
                <a:gd name="connsiteX103" fmla="*/ 620946 w 1343026"/>
                <a:gd name="connsiteY103" fmla="*/ 42934 h 1377950"/>
                <a:gd name="connsiteX104" fmla="*/ 601663 w 1343026"/>
                <a:gd name="connsiteY104" fmla="*/ 17173 h 1377950"/>
                <a:gd name="connsiteX105" fmla="*/ 672368 w 1343026"/>
                <a:gd name="connsiteY105" fmla="*/ 0 h 137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343026" h="1377950">
                  <a:moveTo>
                    <a:pt x="468123" y="1138237"/>
                  </a:moveTo>
                  <a:cubicBezTo>
                    <a:pt x="470978" y="1145393"/>
                    <a:pt x="473833" y="1151833"/>
                    <a:pt x="476687" y="1158988"/>
                  </a:cubicBezTo>
                  <a:cubicBezTo>
                    <a:pt x="530211" y="1279203"/>
                    <a:pt x="599434" y="1346465"/>
                    <a:pt x="671513" y="1346465"/>
                  </a:cubicBezTo>
                  <a:cubicBezTo>
                    <a:pt x="743591" y="1346465"/>
                    <a:pt x="812815" y="1279203"/>
                    <a:pt x="866338" y="1158988"/>
                  </a:cubicBezTo>
                  <a:cubicBezTo>
                    <a:pt x="869193" y="1151833"/>
                    <a:pt x="872047" y="1144677"/>
                    <a:pt x="874902" y="1138237"/>
                  </a:cubicBezTo>
                  <a:cubicBezTo>
                    <a:pt x="876329" y="1138237"/>
                    <a:pt x="877757" y="1138953"/>
                    <a:pt x="879184" y="1138953"/>
                  </a:cubicBezTo>
                  <a:cubicBezTo>
                    <a:pt x="888461" y="1141815"/>
                    <a:pt x="896311" y="1143246"/>
                    <a:pt x="904875" y="1144677"/>
                  </a:cubicBezTo>
                  <a:cubicBezTo>
                    <a:pt x="901307" y="1153979"/>
                    <a:pt x="897739" y="1162566"/>
                    <a:pt x="894171" y="1171153"/>
                  </a:cubicBezTo>
                  <a:cubicBezTo>
                    <a:pt x="836365" y="1304247"/>
                    <a:pt x="757150" y="1377950"/>
                    <a:pt x="671513" y="1377950"/>
                  </a:cubicBezTo>
                  <a:cubicBezTo>
                    <a:pt x="585875" y="1377950"/>
                    <a:pt x="506660" y="1304247"/>
                    <a:pt x="448855" y="1171153"/>
                  </a:cubicBezTo>
                  <a:cubicBezTo>
                    <a:pt x="445287" y="1162566"/>
                    <a:pt x="441718" y="1153979"/>
                    <a:pt x="438150" y="1145393"/>
                  </a:cubicBezTo>
                  <a:cubicBezTo>
                    <a:pt x="446714" y="1143962"/>
                    <a:pt x="455278" y="1141815"/>
                    <a:pt x="465269" y="1138953"/>
                  </a:cubicBezTo>
                  <a:cubicBezTo>
                    <a:pt x="465982" y="1138953"/>
                    <a:pt x="467410" y="1138953"/>
                    <a:pt x="468123" y="1138237"/>
                  </a:cubicBezTo>
                  <a:close/>
                  <a:moveTo>
                    <a:pt x="968375" y="906462"/>
                  </a:moveTo>
                  <a:cubicBezTo>
                    <a:pt x="960438" y="958527"/>
                    <a:pt x="949614" y="1007027"/>
                    <a:pt x="935904" y="1054100"/>
                  </a:cubicBezTo>
                  <a:cubicBezTo>
                    <a:pt x="935182" y="1054100"/>
                    <a:pt x="934460" y="1054100"/>
                    <a:pt x="933739" y="1053387"/>
                  </a:cubicBezTo>
                  <a:cubicBezTo>
                    <a:pt x="924358" y="1051960"/>
                    <a:pt x="914978" y="1049821"/>
                    <a:pt x="904875" y="1047681"/>
                  </a:cubicBezTo>
                  <a:cubicBezTo>
                    <a:pt x="915699" y="1010593"/>
                    <a:pt x="925080" y="972079"/>
                    <a:pt x="931574" y="930712"/>
                  </a:cubicBezTo>
                  <a:cubicBezTo>
                    <a:pt x="940233" y="925719"/>
                    <a:pt x="948892" y="920013"/>
                    <a:pt x="956830" y="914307"/>
                  </a:cubicBezTo>
                  <a:cubicBezTo>
                    <a:pt x="956830" y="914307"/>
                    <a:pt x="956830" y="914307"/>
                    <a:pt x="957551" y="913594"/>
                  </a:cubicBezTo>
                  <a:cubicBezTo>
                    <a:pt x="957551" y="913594"/>
                    <a:pt x="957551" y="913594"/>
                    <a:pt x="958273" y="913594"/>
                  </a:cubicBezTo>
                  <a:cubicBezTo>
                    <a:pt x="961159" y="910741"/>
                    <a:pt x="964767" y="908602"/>
                    <a:pt x="968375" y="906462"/>
                  </a:cubicBezTo>
                  <a:close/>
                  <a:moveTo>
                    <a:pt x="376238" y="904875"/>
                  </a:moveTo>
                  <a:cubicBezTo>
                    <a:pt x="380459" y="907731"/>
                    <a:pt x="383977" y="910587"/>
                    <a:pt x="388198" y="914157"/>
                  </a:cubicBezTo>
                  <a:cubicBezTo>
                    <a:pt x="388198" y="914157"/>
                    <a:pt x="388198" y="914157"/>
                    <a:pt x="388902" y="914157"/>
                  </a:cubicBezTo>
                  <a:cubicBezTo>
                    <a:pt x="395937" y="919155"/>
                    <a:pt x="403676" y="924867"/>
                    <a:pt x="411416" y="929865"/>
                  </a:cubicBezTo>
                  <a:cubicBezTo>
                    <a:pt x="418451" y="971276"/>
                    <a:pt x="427597" y="1010546"/>
                    <a:pt x="438151" y="1047674"/>
                  </a:cubicBezTo>
                  <a:cubicBezTo>
                    <a:pt x="429005" y="1049816"/>
                    <a:pt x="419858" y="1051958"/>
                    <a:pt x="411416" y="1053386"/>
                  </a:cubicBezTo>
                  <a:cubicBezTo>
                    <a:pt x="410008" y="1054100"/>
                    <a:pt x="409305" y="1054100"/>
                    <a:pt x="407898" y="1054100"/>
                  </a:cubicBezTo>
                  <a:cubicBezTo>
                    <a:pt x="394530" y="1006976"/>
                    <a:pt x="383977" y="957711"/>
                    <a:pt x="376238" y="904875"/>
                  </a:cubicBezTo>
                  <a:close/>
                  <a:moveTo>
                    <a:pt x="1257300" y="803275"/>
                  </a:moveTo>
                  <a:cubicBezTo>
                    <a:pt x="1227490" y="803275"/>
                    <a:pt x="1203325" y="827085"/>
                    <a:pt x="1203325" y="856457"/>
                  </a:cubicBezTo>
                  <a:cubicBezTo>
                    <a:pt x="1203325" y="885829"/>
                    <a:pt x="1227490" y="909639"/>
                    <a:pt x="1257300" y="909639"/>
                  </a:cubicBezTo>
                  <a:cubicBezTo>
                    <a:pt x="1287110" y="909639"/>
                    <a:pt x="1311275" y="885829"/>
                    <a:pt x="1311275" y="856457"/>
                  </a:cubicBezTo>
                  <a:cubicBezTo>
                    <a:pt x="1311275" y="827085"/>
                    <a:pt x="1287110" y="803275"/>
                    <a:pt x="1257300" y="803275"/>
                  </a:cubicBezTo>
                  <a:close/>
                  <a:moveTo>
                    <a:pt x="85725" y="803275"/>
                  </a:moveTo>
                  <a:cubicBezTo>
                    <a:pt x="55915" y="803275"/>
                    <a:pt x="31750" y="827085"/>
                    <a:pt x="31750" y="856457"/>
                  </a:cubicBezTo>
                  <a:cubicBezTo>
                    <a:pt x="31750" y="885829"/>
                    <a:pt x="55915" y="909639"/>
                    <a:pt x="85725" y="909639"/>
                  </a:cubicBezTo>
                  <a:cubicBezTo>
                    <a:pt x="115535" y="909639"/>
                    <a:pt x="139700" y="885829"/>
                    <a:pt x="139700" y="856457"/>
                  </a:cubicBezTo>
                  <a:cubicBezTo>
                    <a:pt x="139700" y="827085"/>
                    <a:pt x="115535" y="803275"/>
                    <a:pt x="85725" y="803275"/>
                  </a:cubicBezTo>
                  <a:close/>
                  <a:moveTo>
                    <a:pt x="1257739" y="773112"/>
                  </a:moveTo>
                  <a:cubicBezTo>
                    <a:pt x="1305358" y="773112"/>
                    <a:pt x="1343026" y="811453"/>
                    <a:pt x="1343026" y="857605"/>
                  </a:cubicBezTo>
                  <a:cubicBezTo>
                    <a:pt x="1343026" y="880325"/>
                    <a:pt x="1333787" y="900206"/>
                    <a:pt x="1319572" y="915116"/>
                  </a:cubicBezTo>
                  <a:cubicBezTo>
                    <a:pt x="1315308" y="919376"/>
                    <a:pt x="1310333" y="923637"/>
                    <a:pt x="1304647" y="927187"/>
                  </a:cubicBezTo>
                  <a:cubicBezTo>
                    <a:pt x="1298961" y="930737"/>
                    <a:pt x="1293986" y="933577"/>
                    <a:pt x="1289011" y="935707"/>
                  </a:cubicBezTo>
                  <a:cubicBezTo>
                    <a:pt x="1280483" y="939257"/>
                    <a:pt x="1271243" y="941387"/>
                    <a:pt x="1261293" y="941387"/>
                  </a:cubicBezTo>
                  <a:cubicBezTo>
                    <a:pt x="1259872" y="941387"/>
                    <a:pt x="1259161" y="941387"/>
                    <a:pt x="1257739" y="941387"/>
                  </a:cubicBezTo>
                  <a:cubicBezTo>
                    <a:pt x="1252764" y="941387"/>
                    <a:pt x="1247789" y="940677"/>
                    <a:pt x="1242814" y="939967"/>
                  </a:cubicBezTo>
                  <a:cubicBezTo>
                    <a:pt x="1237128" y="939257"/>
                    <a:pt x="1232153" y="937127"/>
                    <a:pt x="1227178" y="935707"/>
                  </a:cubicBezTo>
                  <a:cubicBezTo>
                    <a:pt x="1195906" y="922927"/>
                    <a:pt x="1173163" y="893106"/>
                    <a:pt x="1173163" y="857605"/>
                  </a:cubicBezTo>
                  <a:cubicBezTo>
                    <a:pt x="1173163" y="811453"/>
                    <a:pt x="1211542" y="773112"/>
                    <a:pt x="1257739" y="773112"/>
                  </a:cubicBezTo>
                  <a:close/>
                  <a:moveTo>
                    <a:pt x="86084" y="773112"/>
                  </a:moveTo>
                  <a:cubicBezTo>
                    <a:pt x="133430" y="773112"/>
                    <a:pt x="171450" y="811453"/>
                    <a:pt x="171450" y="857605"/>
                  </a:cubicBezTo>
                  <a:cubicBezTo>
                    <a:pt x="171450" y="893106"/>
                    <a:pt x="149929" y="922217"/>
                    <a:pt x="119083" y="934997"/>
                  </a:cubicBezTo>
                  <a:cubicBezTo>
                    <a:pt x="114061" y="937127"/>
                    <a:pt x="108322" y="938547"/>
                    <a:pt x="102583" y="939967"/>
                  </a:cubicBezTo>
                  <a:cubicBezTo>
                    <a:pt x="97562" y="940677"/>
                    <a:pt x="91823" y="941387"/>
                    <a:pt x="86084" y="941387"/>
                  </a:cubicBezTo>
                  <a:cubicBezTo>
                    <a:pt x="86084" y="941387"/>
                    <a:pt x="86084" y="941387"/>
                    <a:pt x="85367" y="941387"/>
                  </a:cubicBezTo>
                  <a:cubicBezTo>
                    <a:pt x="74606" y="941387"/>
                    <a:pt x="63846" y="939257"/>
                    <a:pt x="54520" y="935707"/>
                  </a:cubicBezTo>
                  <a:cubicBezTo>
                    <a:pt x="50216" y="933577"/>
                    <a:pt x="45194" y="931447"/>
                    <a:pt x="40173" y="928607"/>
                  </a:cubicBezTo>
                  <a:cubicBezTo>
                    <a:pt x="34434" y="925057"/>
                    <a:pt x="29412" y="920797"/>
                    <a:pt x="25108" y="916536"/>
                  </a:cubicBezTo>
                  <a:cubicBezTo>
                    <a:pt x="10043" y="901626"/>
                    <a:pt x="0" y="881035"/>
                    <a:pt x="0" y="857605"/>
                  </a:cubicBezTo>
                  <a:cubicBezTo>
                    <a:pt x="0" y="811453"/>
                    <a:pt x="38021" y="773112"/>
                    <a:pt x="86084" y="773112"/>
                  </a:cubicBezTo>
                  <a:close/>
                  <a:moveTo>
                    <a:pt x="396160" y="574675"/>
                  </a:moveTo>
                  <a:cubicBezTo>
                    <a:pt x="393296" y="612537"/>
                    <a:pt x="391864" y="650399"/>
                    <a:pt x="391864" y="688975"/>
                  </a:cubicBezTo>
                  <a:cubicBezTo>
                    <a:pt x="391864" y="726837"/>
                    <a:pt x="393296" y="765413"/>
                    <a:pt x="396876" y="803275"/>
                  </a:cubicBezTo>
                  <a:cubicBezTo>
                    <a:pt x="396876" y="803275"/>
                    <a:pt x="396876" y="803275"/>
                    <a:pt x="386137" y="796131"/>
                  </a:cubicBezTo>
                  <a:cubicBezTo>
                    <a:pt x="378261" y="789702"/>
                    <a:pt x="371102" y="783272"/>
                    <a:pt x="363227" y="777557"/>
                  </a:cubicBezTo>
                  <a:cubicBezTo>
                    <a:pt x="361795" y="748268"/>
                    <a:pt x="360363" y="718979"/>
                    <a:pt x="360363" y="688975"/>
                  </a:cubicBezTo>
                  <a:cubicBezTo>
                    <a:pt x="360363" y="658971"/>
                    <a:pt x="361795" y="629682"/>
                    <a:pt x="363227" y="601107"/>
                  </a:cubicBezTo>
                  <a:cubicBezTo>
                    <a:pt x="371102" y="594677"/>
                    <a:pt x="378261" y="588248"/>
                    <a:pt x="386137" y="582533"/>
                  </a:cubicBezTo>
                  <a:cubicBezTo>
                    <a:pt x="386137" y="582533"/>
                    <a:pt x="386137" y="582533"/>
                    <a:pt x="396160" y="574675"/>
                  </a:cubicBezTo>
                  <a:close/>
                  <a:moveTo>
                    <a:pt x="946150" y="573087"/>
                  </a:moveTo>
                  <a:cubicBezTo>
                    <a:pt x="946150" y="573087"/>
                    <a:pt x="946150" y="573087"/>
                    <a:pt x="958321" y="582386"/>
                  </a:cubicBezTo>
                  <a:cubicBezTo>
                    <a:pt x="965481" y="588109"/>
                    <a:pt x="972640" y="593832"/>
                    <a:pt x="979799" y="599555"/>
                  </a:cubicBezTo>
                  <a:cubicBezTo>
                    <a:pt x="981231" y="628885"/>
                    <a:pt x="982663" y="658929"/>
                    <a:pt x="982663" y="688974"/>
                  </a:cubicBezTo>
                  <a:cubicBezTo>
                    <a:pt x="982663" y="719735"/>
                    <a:pt x="981231" y="749064"/>
                    <a:pt x="979799" y="779109"/>
                  </a:cubicBezTo>
                  <a:cubicBezTo>
                    <a:pt x="972640" y="784832"/>
                    <a:pt x="965481" y="790555"/>
                    <a:pt x="958321" y="796278"/>
                  </a:cubicBezTo>
                  <a:cubicBezTo>
                    <a:pt x="958321" y="796278"/>
                    <a:pt x="958321" y="796278"/>
                    <a:pt x="946150" y="804862"/>
                  </a:cubicBezTo>
                  <a:cubicBezTo>
                    <a:pt x="949730" y="766233"/>
                    <a:pt x="951162" y="728319"/>
                    <a:pt x="951162" y="688974"/>
                  </a:cubicBezTo>
                  <a:cubicBezTo>
                    <a:pt x="951162" y="649630"/>
                    <a:pt x="949730" y="611716"/>
                    <a:pt x="946150" y="573087"/>
                  </a:cubicBezTo>
                  <a:close/>
                  <a:moveTo>
                    <a:pt x="936625" y="322262"/>
                  </a:moveTo>
                  <a:cubicBezTo>
                    <a:pt x="949614" y="369386"/>
                    <a:pt x="960438" y="419365"/>
                    <a:pt x="968375" y="471487"/>
                  </a:cubicBezTo>
                  <a:cubicBezTo>
                    <a:pt x="964767" y="469345"/>
                    <a:pt x="961159" y="466489"/>
                    <a:pt x="957551" y="464347"/>
                  </a:cubicBezTo>
                  <a:cubicBezTo>
                    <a:pt x="957551" y="464347"/>
                    <a:pt x="957551" y="464347"/>
                    <a:pt x="956830" y="463633"/>
                  </a:cubicBezTo>
                  <a:cubicBezTo>
                    <a:pt x="948892" y="458635"/>
                    <a:pt x="940233" y="452923"/>
                    <a:pt x="932296" y="447211"/>
                  </a:cubicBezTo>
                  <a:cubicBezTo>
                    <a:pt x="925080" y="406513"/>
                    <a:pt x="915699" y="366530"/>
                    <a:pt x="904875" y="328688"/>
                  </a:cubicBezTo>
                  <a:cubicBezTo>
                    <a:pt x="914978" y="327260"/>
                    <a:pt x="924358" y="325118"/>
                    <a:pt x="933739" y="322976"/>
                  </a:cubicBezTo>
                  <a:cubicBezTo>
                    <a:pt x="934460" y="322976"/>
                    <a:pt x="935182" y="322976"/>
                    <a:pt x="936625" y="322262"/>
                  </a:cubicBezTo>
                  <a:close/>
                  <a:moveTo>
                    <a:pt x="407194" y="322262"/>
                  </a:moveTo>
                  <a:cubicBezTo>
                    <a:pt x="408601" y="322262"/>
                    <a:pt x="410008" y="322977"/>
                    <a:pt x="411416" y="322977"/>
                  </a:cubicBezTo>
                  <a:cubicBezTo>
                    <a:pt x="419858" y="325121"/>
                    <a:pt x="429005" y="326550"/>
                    <a:pt x="438151" y="328695"/>
                  </a:cubicBezTo>
                  <a:cubicBezTo>
                    <a:pt x="427597" y="366577"/>
                    <a:pt x="418451" y="407318"/>
                    <a:pt x="411416" y="448773"/>
                  </a:cubicBezTo>
                  <a:cubicBezTo>
                    <a:pt x="403676" y="453777"/>
                    <a:pt x="395937" y="458780"/>
                    <a:pt x="388902" y="463783"/>
                  </a:cubicBezTo>
                  <a:cubicBezTo>
                    <a:pt x="388902" y="463783"/>
                    <a:pt x="388902" y="463783"/>
                    <a:pt x="388198" y="464498"/>
                  </a:cubicBezTo>
                  <a:cubicBezTo>
                    <a:pt x="383977" y="467357"/>
                    <a:pt x="380459" y="470216"/>
                    <a:pt x="376238" y="473075"/>
                  </a:cubicBezTo>
                  <a:cubicBezTo>
                    <a:pt x="383977" y="420183"/>
                    <a:pt x="394530" y="369436"/>
                    <a:pt x="407194" y="322262"/>
                  </a:cubicBezTo>
                  <a:close/>
                  <a:moveTo>
                    <a:pt x="672368" y="0"/>
                  </a:moveTo>
                  <a:cubicBezTo>
                    <a:pt x="758071" y="0"/>
                    <a:pt x="837346" y="73703"/>
                    <a:pt x="896624" y="206081"/>
                  </a:cubicBezTo>
                  <a:cubicBezTo>
                    <a:pt x="900195" y="215384"/>
                    <a:pt x="904480" y="223971"/>
                    <a:pt x="908051" y="233273"/>
                  </a:cubicBezTo>
                  <a:cubicBezTo>
                    <a:pt x="899481" y="234704"/>
                    <a:pt x="890911" y="236851"/>
                    <a:pt x="880912" y="238997"/>
                  </a:cubicBezTo>
                  <a:cubicBezTo>
                    <a:pt x="879484" y="239713"/>
                    <a:pt x="878055" y="239713"/>
                    <a:pt x="876627" y="239713"/>
                  </a:cubicBezTo>
                  <a:cubicBezTo>
                    <a:pt x="873770" y="232557"/>
                    <a:pt x="870913" y="225402"/>
                    <a:pt x="867342" y="218246"/>
                  </a:cubicBezTo>
                  <a:cubicBezTo>
                    <a:pt x="813778" y="98032"/>
                    <a:pt x="744501" y="31485"/>
                    <a:pt x="672368" y="31485"/>
                  </a:cubicBezTo>
                  <a:cubicBezTo>
                    <a:pt x="654513" y="31485"/>
                    <a:pt x="637373" y="35062"/>
                    <a:pt x="620946" y="42934"/>
                  </a:cubicBezTo>
                  <a:cubicBezTo>
                    <a:pt x="615233" y="33631"/>
                    <a:pt x="608805" y="25045"/>
                    <a:pt x="601663" y="17173"/>
                  </a:cubicBezTo>
                  <a:cubicBezTo>
                    <a:pt x="624517" y="5724"/>
                    <a:pt x="648086" y="0"/>
                    <a:pt x="672368" y="0"/>
                  </a:cubicBezTo>
                  <a:close/>
                </a:path>
              </a:pathLst>
            </a:custGeom>
            <a:solidFill>
              <a:srgbClr val="000A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3" name="Group 42">
            <a:extLst>
              <a:ext uri="{FF2B5EF4-FFF2-40B4-BE49-F238E27FC236}">
                <a16:creationId xmlns:a16="http://schemas.microsoft.com/office/drawing/2014/main" id="{33F0C7FE-3BB2-42B1-AB2B-75E1F6169E1C}"/>
              </a:ext>
            </a:extLst>
          </p:cNvPr>
          <p:cNvGrpSpPr>
            <a:grpSpLocks noChangeAspect="1"/>
          </p:cNvGrpSpPr>
          <p:nvPr/>
        </p:nvGrpSpPr>
        <p:grpSpPr>
          <a:xfrm>
            <a:off x="9614927" y="1923659"/>
            <a:ext cx="758713" cy="758713"/>
            <a:chOff x="1667692" y="2606040"/>
            <a:chExt cx="1644650" cy="1644650"/>
          </a:xfrm>
        </p:grpSpPr>
        <p:sp>
          <p:nvSpPr>
            <p:cNvPr id="44" name="AutoShape 97">
              <a:extLst>
                <a:ext uri="{FF2B5EF4-FFF2-40B4-BE49-F238E27FC236}">
                  <a16:creationId xmlns:a16="http://schemas.microsoft.com/office/drawing/2014/main" id="{7B5F0312-77A6-43EC-9259-D7E7107845B7}"/>
                </a:ext>
              </a:extLst>
            </p:cNvPr>
            <p:cNvSpPr>
              <a:spLocks noChangeAspect="1" noChangeArrowheads="1" noTextEdit="1"/>
            </p:cNvSpPr>
            <p:nvPr/>
          </p:nvSpPr>
          <p:spPr bwMode="auto">
            <a:xfrm>
              <a:off x="1667692" y="2606040"/>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5" name="Group 44">
              <a:extLst>
                <a:ext uri="{FF2B5EF4-FFF2-40B4-BE49-F238E27FC236}">
                  <a16:creationId xmlns:a16="http://schemas.microsoft.com/office/drawing/2014/main" id="{4357D8FF-EC27-4CD8-8C8C-2622083DA428}"/>
                </a:ext>
              </a:extLst>
            </p:cNvPr>
            <p:cNvGrpSpPr/>
            <p:nvPr/>
          </p:nvGrpSpPr>
          <p:grpSpPr>
            <a:xfrm>
              <a:off x="1916930" y="2837441"/>
              <a:ext cx="1164434" cy="1152076"/>
              <a:chOff x="1916930" y="2837441"/>
              <a:chExt cx="1164434" cy="1152076"/>
            </a:xfrm>
          </p:grpSpPr>
          <p:sp>
            <p:nvSpPr>
              <p:cNvPr id="46" name="Freeform 5">
                <a:extLst>
                  <a:ext uri="{FF2B5EF4-FFF2-40B4-BE49-F238E27FC236}">
                    <a16:creationId xmlns:a16="http://schemas.microsoft.com/office/drawing/2014/main" id="{C608114B-0CFE-4B8B-BD62-AA0E9085B11C}"/>
                  </a:ext>
                </a:extLst>
              </p:cNvPr>
              <p:cNvSpPr>
                <a:spLocks/>
              </p:cNvSpPr>
              <p:nvPr/>
            </p:nvSpPr>
            <p:spPr bwMode="auto">
              <a:xfrm>
                <a:off x="2153466" y="2837441"/>
                <a:ext cx="927898" cy="929062"/>
              </a:xfrm>
              <a:custGeom>
                <a:avLst/>
                <a:gdLst>
                  <a:gd name="connsiteX0" fmla="*/ 605875 w 927898"/>
                  <a:gd name="connsiteY0" fmla="*/ 192462 h 929062"/>
                  <a:gd name="connsiteX1" fmla="*/ 677920 w 927898"/>
                  <a:gd name="connsiteY1" fmla="*/ 245942 h 929062"/>
                  <a:gd name="connsiteX2" fmla="*/ 769938 w 927898"/>
                  <a:gd name="connsiteY2" fmla="*/ 405670 h 929062"/>
                  <a:gd name="connsiteX3" fmla="*/ 247075 w 927898"/>
                  <a:gd name="connsiteY3" fmla="*/ 929062 h 929062"/>
                  <a:gd name="connsiteX4" fmla="*/ 192863 w 927898"/>
                  <a:gd name="connsiteY4" fmla="*/ 842781 h 929062"/>
                  <a:gd name="connsiteX5" fmla="*/ 85865 w 927898"/>
                  <a:gd name="connsiteY5" fmla="*/ 735821 h 929062"/>
                  <a:gd name="connsiteX6" fmla="*/ 73025 w 927898"/>
                  <a:gd name="connsiteY6" fmla="*/ 724411 h 929062"/>
                  <a:gd name="connsiteX7" fmla="*/ 579482 w 927898"/>
                  <a:gd name="connsiteY7" fmla="*/ 217420 h 929062"/>
                  <a:gd name="connsiteX8" fmla="*/ 605875 w 927898"/>
                  <a:gd name="connsiteY8" fmla="*/ 192462 h 929062"/>
                  <a:gd name="connsiteX9" fmla="*/ 522773 w 927898"/>
                  <a:gd name="connsiteY9" fmla="*/ 157537 h 929062"/>
                  <a:gd name="connsiteX10" fmla="*/ 576263 w 927898"/>
                  <a:gd name="connsiteY10" fmla="*/ 176817 h 929062"/>
                  <a:gd name="connsiteX11" fmla="*/ 557720 w 927898"/>
                  <a:gd name="connsiteY11" fmla="*/ 194669 h 929062"/>
                  <a:gd name="connsiteX12" fmla="*/ 48497 w 927898"/>
                  <a:gd name="connsiteY12" fmla="*/ 705225 h 929062"/>
                  <a:gd name="connsiteX13" fmla="*/ 0 w 927898"/>
                  <a:gd name="connsiteY13" fmla="*/ 681661 h 929062"/>
                  <a:gd name="connsiteX14" fmla="*/ 522773 w 927898"/>
                  <a:gd name="connsiteY14" fmla="*/ 157537 h 929062"/>
                  <a:gd name="connsiteX15" fmla="*/ 831574 w 927898"/>
                  <a:gd name="connsiteY15" fmla="*/ 112 h 929062"/>
                  <a:gd name="connsiteX16" fmla="*/ 902152 w 927898"/>
                  <a:gd name="connsiteY16" fmla="*/ 26065 h 929062"/>
                  <a:gd name="connsiteX17" fmla="*/ 821492 w 927898"/>
                  <a:gd name="connsiteY17" fmla="*/ 354547 h 929062"/>
                  <a:gd name="connsiteX18" fmla="*/ 820064 w 927898"/>
                  <a:gd name="connsiteY18" fmla="*/ 355975 h 929062"/>
                  <a:gd name="connsiteX19" fmla="*/ 722987 w 927898"/>
                  <a:gd name="connsiteY19" fmla="*/ 200303 h 929062"/>
                  <a:gd name="connsiteX20" fmla="*/ 659458 w 927898"/>
                  <a:gd name="connsiteY20" fmla="*/ 150317 h 929062"/>
                  <a:gd name="connsiteX21" fmla="*/ 777950 w 927898"/>
                  <a:gd name="connsiteY21" fmla="*/ 85334 h 929062"/>
                  <a:gd name="connsiteX22" fmla="*/ 786515 w 927898"/>
                  <a:gd name="connsiteY22" fmla="*/ 64626 h 929062"/>
                  <a:gd name="connsiteX23" fmla="*/ 765815 w 927898"/>
                  <a:gd name="connsiteY23" fmla="*/ 56057 h 929062"/>
                  <a:gd name="connsiteX24" fmla="*/ 629479 w 927898"/>
                  <a:gd name="connsiteY24" fmla="*/ 133178 h 929062"/>
                  <a:gd name="connsiteX25" fmla="*/ 573088 w 927898"/>
                  <a:gd name="connsiteY25" fmla="*/ 107471 h 929062"/>
                  <a:gd name="connsiteX26" fmla="*/ 573802 w 927898"/>
                  <a:gd name="connsiteY26" fmla="*/ 106757 h 929062"/>
                  <a:gd name="connsiteX27" fmla="*/ 831574 w 927898"/>
                  <a:gd name="connsiteY27" fmla="*/ 112 h 92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7898" h="929062">
                    <a:moveTo>
                      <a:pt x="605875" y="192462"/>
                    </a:moveTo>
                    <a:cubicBezTo>
                      <a:pt x="630127" y="206010"/>
                      <a:pt x="655807" y="223124"/>
                      <a:pt x="677920" y="245942"/>
                    </a:cubicBezTo>
                    <a:cubicBezTo>
                      <a:pt x="732845" y="300849"/>
                      <a:pt x="760665" y="376434"/>
                      <a:pt x="769938" y="405670"/>
                    </a:cubicBezTo>
                    <a:cubicBezTo>
                      <a:pt x="769938" y="405670"/>
                      <a:pt x="769938" y="405670"/>
                      <a:pt x="247075" y="929062"/>
                    </a:cubicBezTo>
                    <a:cubicBezTo>
                      <a:pt x="235662" y="896974"/>
                      <a:pt x="217116" y="867025"/>
                      <a:pt x="192863" y="842781"/>
                    </a:cubicBezTo>
                    <a:cubicBezTo>
                      <a:pt x="192863" y="842781"/>
                      <a:pt x="192863" y="842781"/>
                      <a:pt x="85865" y="735821"/>
                    </a:cubicBezTo>
                    <a:cubicBezTo>
                      <a:pt x="81585" y="731542"/>
                      <a:pt x="77305" y="727977"/>
                      <a:pt x="73025" y="724411"/>
                    </a:cubicBezTo>
                    <a:cubicBezTo>
                      <a:pt x="73025" y="724411"/>
                      <a:pt x="73025" y="724411"/>
                      <a:pt x="579482" y="217420"/>
                    </a:cubicBezTo>
                    <a:cubicBezTo>
                      <a:pt x="588042" y="208863"/>
                      <a:pt x="597315" y="200306"/>
                      <a:pt x="605875" y="192462"/>
                    </a:cubicBezTo>
                    <a:close/>
                    <a:moveTo>
                      <a:pt x="522773" y="157537"/>
                    </a:moveTo>
                    <a:cubicBezTo>
                      <a:pt x="534184" y="160393"/>
                      <a:pt x="553441" y="166820"/>
                      <a:pt x="576263" y="176817"/>
                    </a:cubicBezTo>
                    <a:cubicBezTo>
                      <a:pt x="569844" y="182529"/>
                      <a:pt x="563425" y="188956"/>
                      <a:pt x="557720" y="194669"/>
                    </a:cubicBezTo>
                    <a:cubicBezTo>
                      <a:pt x="557720" y="194669"/>
                      <a:pt x="557720" y="194669"/>
                      <a:pt x="48497" y="705225"/>
                    </a:cubicBezTo>
                    <a:cubicBezTo>
                      <a:pt x="33520" y="695942"/>
                      <a:pt x="17117" y="687374"/>
                      <a:pt x="0" y="681661"/>
                    </a:cubicBezTo>
                    <a:cubicBezTo>
                      <a:pt x="0" y="681661"/>
                      <a:pt x="0" y="681661"/>
                      <a:pt x="522773" y="157537"/>
                    </a:cubicBezTo>
                    <a:close/>
                    <a:moveTo>
                      <a:pt x="831574" y="112"/>
                    </a:moveTo>
                    <a:cubicBezTo>
                      <a:pt x="860216" y="1116"/>
                      <a:pt x="885020" y="8927"/>
                      <a:pt x="902152" y="26065"/>
                    </a:cubicBezTo>
                    <a:cubicBezTo>
                      <a:pt x="969963" y="94617"/>
                      <a:pt x="890017" y="285994"/>
                      <a:pt x="821492" y="354547"/>
                    </a:cubicBezTo>
                    <a:cubicBezTo>
                      <a:pt x="820064" y="355975"/>
                      <a:pt x="820064" y="355975"/>
                      <a:pt x="820064" y="355975"/>
                    </a:cubicBezTo>
                    <a:cubicBezTo>
                      <a:pt x="803647" y="313844"/>
                      <a:pt x="773667" y="251004"/>
                      <a:pt x="722987" y="200303"/>
                    </a:cubicBezTo>
                    <a:cubicBezTo>
                      <a:pt x="703000" y="180309"/>
                      <a:pt x="681586" y="163885"/>
                      <a:pt x="659458" y="150317"/>
                    </a:cubicBezTo>
                    <a:cubicBezTo>
                      <a:pt x="696576" y="124609"/>
                      <a:pt x="735835" y="102472"/>
                      <a:pt x="777950" y="85334"/>
                    </a:cubicBezTo>
                    <a:cubicBezTo>
                      <a:pt x="785802" y="82478"/>
                      <a:pt x="789371" y="73195"/>
                      <a:pt x="786515" y="64626"/>
                    </a:cubicBezTo>
                    <a:cubicBezTo>
                      <a:pt x="782946" y="56771"/>
                      <a:pt x="773667" y="53200"/>
                      <a:pt x="765815" y="56057"/>
                    </a:cubicBezTo>
                    <a:cubicBezTo>
                      <a:pt x="717276" y="76051"/>
                      <a:pt x="671593" y="101758"/>
                      <a:pt x="629479" y="133178"/>
                    </a:cubicBezTo>
                    <a:cubicBezTo>
                      <a:pt x="608778" y="121753"/>
                      <a:pt x="589505" y="113898"/>
                      <a:pt x="573088" y="107471"/>
                    </a:cubicBezTo>
                    <a:cubicBezTo>
                      <a:pt x="573802" y="106757"/>
                      <a:pt x="573802" y="106757"/>
                      <a:pt x="573802" y="106757"/>
                    </a:cubicBezTo>
                    <a:cubicBezTo>
                      <a:pt x="625196" y="55343"/>
                      <a:pt x="745650" y="-2901"/>
                      <a:pt x="831574" y="112"/>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47" name="Freeform 6">
                <a:extLst>
                  <a:ext uri="{FF2B5EF4-FFF2-40B4-BE49-F238E27FC236}">
                    <a16:creationId xmlns:a16="http://schemas.microsoft.com/office/drawing/2014/main" id="{F2827535-628A-4440-B7E4-EEFD3B2064F6}"/>
                  </a:ext>
                </a:extLst>
              </p:cNvPr>
              <p:cNvSpPr>
                <a:spLocks/>
              </p:cNvSpPr>
              <p:nvPr/>
            </p:nvSpPr>
            <p:spPr bwMode="auto">
              <a:xfrm>
                <a:off x="1916930" y="3218815"/>
                <a:ext cx="782637" cy="770702"/>
              </a:xfrm>
              <a:custGeom>
                <a:avLst/>
                <a:gdLst>
                  <a:gd name="connsiteX0" fmla="*/ 213297 w 782637"/>
                  <a:gd name="connsiteY0" fmla="*/ 355046 h 770702"/>
                  <a:gd name="connsiteX1" fmla="*/ 241643 w 782637"/>
                  <a:gd name="connsiteY1" fmla="*/ 357094 h 770702"/>
                  <a:gd name="connsiteX2" fmla="*/ 286683 w 782637"/>
                  <a:gd name="connsiteY2" fmla="*/ 381367 h 770702"/>
                  <a:gd name="connsiteX3" fmla="*/ 198033 w 782637"/>
                  <a:gd name="connsiteY3" fmla="*/ 462752 h 770702"/>
                  <a:gd name="connsiteX4" fmla="*/ 252367 w 782637"/>
                  <a:gd name="connsiteY4" fmla="*/ 467750 h 770702"/>
                  <a:gd name="connsiteX5" fmla="*/ 207327 w 782637"/>
                  <a:gd name="connsiteY5" fmla="*/ 549849 h 770702"/>
                  <a:gd name="connsiteX6" fmla="*/ 182304 w 782637"/>
                  <a:gd name="connsiteY6" fmla="*/ 597680 h 770702"/>
                  <a:gd name="connsiteX7" fmla="*/ 241643 w 782637"/>
                  <a:gd name="connsiteY7" fmla="*/ 551990 h 770702"/>
                  <a:gd name="connsiteX8" fmla="*/ 298121 w 782637"/>
                  <a:gd name="connsiteY8" fmla="*/ 517723 h 770702"/>
                  <a:gd name="connsiteX9" fmla="*/ 304556 w 782637"/>
                  <a:gd name="connsiteY9" fmla="*/ 568410 h 770702"/>
                  <a:gd name="connsiteX10" fmla="*/ 366754 w 782637"/>
                  <a:gd name="connsiteY10" fmla="*/ 540568 h 770702"/>
                  <a:gd name="connsiteX11" fmla="*/ 389631 w 782637"/>
                  <a:gd name="connsiteY11" fmla="*/ 492736 h 770702"/>
                  <a:gd name="connsiteX12" fmla="*/ 389631 w 782637"/>
                  <a:gd name="connsiteY12" fmla="*/ 493450 h 770702"/>
                  <a:gd name="connsiteX13" fmla="*/ 398210 w 782637"/>
                  <a:gd name="connsiteY13" fmla="*/ 607675 h 770702"/>
                  <a:gd name="connsiteX14" fmla="*/ 280248 w 782637"/>
                  <a:gd name="connsiteY14" fmla="*/ 686918 h 770702"/>
                  <a:gd name="connsiteX15" fmla="*/ 263805 w 782637"/>
                  <a:gd name="connsiteY15" fmla="*/ 625523 h 770702"/>
                  <a:gd name="connsiteX16" fmla="*/ 215906 w 782637"/>
                  <a:gd name="connsiteY16" fmla="*/ 702624 h 770702"/>
                  <a:gd name="connsiteX17" fmla="*/ 164431 w 782637"/>
                  <a:gd name="connsiteY17" fmla="*/ 679066 h 770702"/>
                  <a:gd name="connsiteX18" fmla="*/ 0 w 782637"/>
                  <a:gd name="connsiteY18" fmla="*/ 754026 h 770702"/>
                  <a:gd name="connsiteX19" fmla="*/ 64343 w 782637"/>
                  <a:gd name="connsiteY19" fmla="*/ 724755 h 770702"/>
                  <a:gd name="connsiteX20" fmla="*/ 145844 w 782637"/>
                  <a:gd name="connsiteY20" fmla="*/ 447760 h 770702"/>
                  <a:gd name="connsiteX21" fmla="*/ 100089 w 782637"/>
                  <a:gd name="connsiteY21" fmla="*/ 492022 h 770702"/>
                  <a:gd name="connsiteX22" fmla="*/ 45040 w 782637"/>
                  <a:gd name="connsiteY22" fmla="*/ 549849 h 770702"/>
                  <a:gd name="connsiteX23" fmla="*/ 81501 w 782637"/>
                  <a:gd name="connsiteY23" fmla="*/ 492736 h 770702"/>
                  <a:gd name="connsiteX24" fmla="*/ 213297 w 782637"/>
                  <a:gd name="connsiteY24" fmla="*/ 355046 h 770702"/>
                  <a:gd name="connsiteX25" fmla="*/ 782637 w 782637"/>
                  <a:gd name="connsiteY25" fmla="*/ 311150 h 770702"/>
                  <a:gd name="connsiteX26" fmla="*/ 731973 w 782637"/>
                  <a:gd name="connsiteY26" fmla="*/ 530591 h 770702"/>
                  <a:gd name="connsiteX27" fmla="*/ 727692 w 782637"/>
                  <a:gd name="connsiteY27" fmla="*/ 538454 h 770702"/>
                  <a:gd name="connsiteX28" fmla="*/ 555007 w 782637"/>
                  <a:gd name="connsiteY28" fmla="*/ 712148 h 770702"/>
                  <a:gd name="connsiteX29" fmla="*/ 528605 w 782637"/>
                  <a:gd name="connsiteY29" fmla="*/ 705000 h 770702"/>
                  <a:gd name="connsiteX30" fmla="*/ 500062 w 782637"/>
                  <a:gd name="connsiteY30" fmla="*/ 594922 h 770702"/>
                  <a:gd name="connsiteX31" fmla="*/ 782637 w 782637"/>
                  <a:gd name="connsiteY31" fmla="*/ 311150 h 770702"/>
                  <a:gd name="connsiteX32" fmla="*/ 473075 w 782637"/>
                  <a:gd name="connsiteY32" fmla="*/ 0 h 770702"/>
                  <a:gd name="connsiteX33" fmla="*/ 189523 w 782637"/>
                  <a:gd name="connsiteY33" fmla="*/ 282575 h 770702"/>
                  <a:gd name="connsiteX34" fmla="*/ 79253 w 782637"/>
                  <a:gd name="connsiteY34" fmla="*/ 254104 h 770702"/>
                  <a:gd name="connsiteX35" fmla="*/ 72092 w 782637"/>
                  <a:gd name="connsiteY35" fmla="*/ 227768 h 770702"/>
                  <a:gd name="connsiteX36" fmla="*/ 245374 w 782637"/>
                  <a:gd name="connsiteY36" fmla="*/ 54807 h 770702"/>
                  <a:gd name="connsiteX37" fmla="*/ 253251 w 782637"/>
                  <a:gd name="connsiteY37" fmla="*/ 50536 h 770702"/>
                  <a:gd name="connsiteX38" fmla="*/ 473075 w 782637"/>
                  <a:gd name="connsiteY38" fmla="*/ 0 h 77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82637" h="770702">
                    <a:moveTo>
                      <a:pt x="213297" y="355046"/>
                    </a:moveTo>
                    <a:cubicBezTo>
                      <a:pt x="222675" y="353792"/>
                      <a:pt x="232170" y="354328"/>
                      <a:pt x="241643" y="357094"/>
                    </a:cubicBezTo>
                    <a:cubicBezTo>
                      <a:pt x="255941" y="360664"/>
                      <a:pt x="271669" y="369231"/>
                      <a:pt x="286683" y="381367"/>
                    </a:cubicBezTo>
                    <a:cubicBezTo>
                      <a:pt x="211616" y="376370"/>
                      <a:pt x="198033" y="462752"/>
                      <a:pt x="198033" y="462752"/>
                    </a:cubicBezTo>
                    <a:cubicBezTo>
                      <a:pt x="236638" y="435624"/>
                      <a:pt x="252367" y="467750"/>
                      <a:pt x="252367" y="467750"/>
                    </a:cubicBezTo>
                    <a:cubicBezTo>
                      <a:pt x="213761" y="467750"/>
                      <a:pt x="206612" y="521292"/>
                      <a:pt x="207327" y="549849"/>
                    </a:cubicBezTo>
                    <a:cubicBezTo>
                      <a:pt x="208042" y="577691"/>
                      <a:pt x="182304" y="597680"/>
                      <a:pt x="182304" y="597680"/>
                    </a:cubicBezTo>
                    <a:cubicBezTo>
                      <a:pt x="205182" y="602678"/>
                      <a:pt x="236638" y="571266"/>
                      <a:pt x="241643" y="551990"/>
                    </a:cubicBezTo>
                    <a:cubicBezTo>
                      <a:pt x="246647" y="534143"/>
                      <a:pt x="275959" y="502731"/>
                      <a:pt x="298121" y="517723"/>
                    </a:cubicBezTo>
                    <a:cubicBezTo>
                      <a:pt x="320284" y="532001"/>
                      <a:pt x="304556" y="568410"/>
                      <a:pt x="304556" y="568410"/>
                    </a:cubicBezTo>
                    <a:cubicBezTo>
                      <a:pt x="304556" y="568410"/>
                      <a:pt x="332438" y="570552"/>
                      <a:pt x="366754" y="540568"/>
                    </a:cubicBezTo>
                    <a:cubicBezTo>
                      <a:pt x="383197" y="524862"/>
                      <a:pt x="388916" y="507014"/>
                      <a:pt x="389631" y="492736"/>
                    </a:cubicBezTo>
                    <a:cubicBezTo>
                      <a:pt x="389631" y="493450"/>
                      <a:pt x="389631" y="493450"/>
                      <a:pt x="389631" y="493450"/>
                    </a:cubicBezTo>
                    <a:cubicBezTo>
                      <a:pt x="413938" y="527004"/>
                      <a:pt x="417513" y="571266"/>
                      <a:pt x="398210" y="607675"/>
                    </a:cubicBezTo>
                    <a:cubicBezTo>
                      <a:pt x="380337" y="639087"/>
                      <a:pt x="346736" y="672640"/>
                      <a:pt x="280248" y="686918"/>
                    </a:cubicBezTo>
                    <a:cubicBezTo>
                      <a:pt x="280248" y="686918"/>
                      <a:pt x="316709" y="633376"/>
                      <a:pt x="263805" y="625523"/>
                    </a:cubicBezTo>
                    <a:cubicBezTo>
                      <a:pt x="210186" y="616956"/>
                      <a:pt x="188024" y="699769"/>
                      <a:pt x="215906" y="702624"/>
                    </a:cubicBezTo>
                    <a:cubicBezTo>
                      <a:pt x="215906" y="702624"/>
                      <a:pt x="175870" y="725469"/>
                      <a:pt x="164431" y="679066"/>
                    </a:cubicBezTo>
                    <a:cubicBezTo>
                      <a:pt x="164431" y="679066"/>
                      <a:pt x="94369" y="817563"/>
                      <a:pt x="0" y="754026"/>
                    </a:cubicBezTo>
                    <a:cubicBezTo>
                      <a:pt x="0" y="754026"/>
                      <a:pt x="50044" y="760451"/>
                      <a:pt x="64343" y="724755"/>
                    </a:cubicBezTo>
                    <a:cubicBezTo>
                      <a:pt x="77211" y="688346"/>
                      <a:pt x="70062" y="516295"/>
                      <a:pt x="145844" y="447760"/>
                    </a:cubicBezTo>
                    <a:cubicBezTo>
                      <a:pt x="145844" y="447760"/>
                      <a:pt x="110098" y="468463"/>
                      <a:pt x="100089" y="492022"/>
                    </a:cubicBezTo>
                    <a:cubicBezTo>
                      <a:pt x="90795" y="517009"/>
                      <a:pt x="68632" y="546993"/>
                      <a:pt x="45040" y="549849"/>
                    </a:cubicBezTo>
                    <a:cubicBezTo>
                      <a:pt x="45040" y="549849"/>
                      <a:pt x="74352" y="530573"/>
                      <a:pt x="81501" y="492736"/>
                    </a:cubicBezTo>
                    <a:cubicBezTo>
                      <a:pt x="87756" y="460254"/>
                      <a:pt x="147653" y="363821"/>
                      <a:pt x="213297" y="355046"/>
                    </a:cubicBezTo>
                    <a:close/>
                    <a:moveTo>
                      <a:pt x="782637" y="311150"/>
                    </a:moveTo>
                    <a:cubicBezTo>
                      <a:pt x="731973" y="530591"/>
                      <a:pt x="731973" y="530591"/>
                      <a:pt x="731973" y="530591"/>
                    </a:cubicBezTo>
                    <a:cubicBezTo>
                      <a:pt x="731260" y="533450"/>
                      <a:pt x="729833" y="536309"/>
                      <a:pt x="727692" y="538454"/>
                    </a:cubicBezTo>
                    <a:cubicBezTo>
                      <a:pt x="555007" y="712148"/>
                      <a:pt x="555007" y="712148"/>
                      <a:pt x="555007" y="712148"/>
                    </a:cubicBezTo>
                    <a:cubicBezTo>
                      <a:pt x="546444" y="720725"/>
                      <a:pt x="532173" y="716436"/>
                      <a:pt x="528605" y="705000"/>
                    </a:cubicBezTo>
                    <a:cubicBezTo>
                      <a:pt x="500062" y="594922"/>
                      <a:pt x="500062" y="594922"/>
                      <a:pt x="500062" y="594922"/>
                    </a:cubicBezTo>
                    <a:cubicBezTo>
                      <a:pt x="782637" y="311150"/>
                      <a:pt x="782637" y="311150"/>
                      <a:pt x="782637" y="311150"/>
                    </a:cubicBezTo>
                    <a:close/>
                    <a:moveTo>
                      <a:pt x="473075" y="0"/>
                    </a:moveTo>
                    <a:cubicBezTo>
                      <a:pt x="473075" y="0"/>
                      <a:pt x="473075" y="0"/>
                      <a:pt x="189523" y="282575"/>
                    </a:cubicBezTo>
                    <a:cubicBezTo>
                      <a:pt x="189523" y="282575"/>
                      <a:pt x="189523" y="282575"/>
                      <a:pt x="79253" y="254104"/>
                    </a:cubicBezTo>
                    <a:cubicBezTo>
                      <a:pt x="67796" y="250545"/>
                      <a:pt x="63500" y="236309"/>
                      <a:pt x="72092" y="227768"/>
                    </a:cubicBezTo>
                    <a:cubicBezTo>
                      <a:pt x="72092" y="227768"/>
                      <a:pt x="72092" y="227768"/>
                      <a:pt x="245374" y="54807"/>
                    </a:cubicBezTo>
                    <a:cubicBezTo>
                      <a:pt x="247522" y="52671"/>
                      <a:pt x="250387" y="51248"/>
                      <a:pt x="253251" y="50536"/>
                    </a:cubicBezTo>
                    <a:cubicBezTo>
                      <a:pt x="253251" y="50536"/>
                      <a:pt x="253251" y="50536"/>
                      <a:pt x="473075" y="0"/>
                    </a:cubicBezTo>
                    <a:close/>
                  </a:path>
                </a:pathLst>
              </a:custGeom>
              <a:solidFill>
                <a:srgbClr val="000A46"/>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48" name="TextBox 47">
            <a:extLst>
              <a:ext uri="{FF2B5EF4-FFF2-40B4-BE49-F238E27FC236}">
                <a16:creationId xmlns:a16="http://schemas.microsoft.com/office/drawing/2014/main" id="{4A6D0A86-AA3E-6A42-A5B9-6ECF957B6220}"/>
              </a:ext>
            </a:extLst>
          </p:cNvPr>
          <p:cNvSpPr txBox="1"/>
          <p:nvPr/>
        </p:nvSpPr>
        <p:spPr>
          <a:xfrm>
            <a:off x="9601200" y="91440"/>
            <a:ext cx="2432304" cy="411480"/>
          </a:xfrm>
          <a:prstGeom prst="rect">
            <a:avLst/>
          </a:prstGeom>
          <a:solidFill>
            <a:schemeClr val="accent2">
              <a:lumMod val="20000"/>
              <a:lumOff val="8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i="1" dirty="0">
                <a:solidFill>
                  <a:schemeClr val="tx1"/>
                </a:solidFill>
              </a:rPr>
              <a:t>For discussion</a:t>
            </a:r>
          </a:p>
        </p:txBody>
      </p:sp>
    </p:spTree>
    <p:custDataLst>
      <p:tags r:id="rId2"/>
    </p:custDataLst>
    <p:extLst>
      <p:ext uri="{BB962C8B-B14F-4D97-AF65-F5344CB8AC3E}">
        <p14:creationId xmlns:p14="http://schemas.microsoft.com/office/powerpoint/2010/main" val="1724942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F2B6-B8DE-5B47-A681-A4CB780FE5C9}"/>
              </a:ext>
            </a:extLst>
          </p:cNvPr>
          <p:cNvSpPr>
            <a:spLocks noGrp="1"/>
          </p:cNvSpPr>
          <p:nvPr>
            <p:ph type="title"/>
          </p:nvPr>
        </p:nvSpPr>
        <p:spPr>
          <a:xfrm>
            <a:off x="746470" y="622800"/>
            <a:ext cx="10816880" cy="387798"/>
          </a:xfrm>
        </p:spPr>
        <p:txBody>
          <a:bodyPr/>
          <a:lstStyle/>
          <a:p>
            <a:r>
              <a:rPr lang="en-US" dirty="0"/>
              <a:t>Data products are … </a:t>
            </a:r>
          </a:p>
        </p:txBody>
      </p:sp>
      <p:graphicFrame>
        <p:nvGraphicFramePr>
          <p:cNvPr id="4" name="Table 21">
            <a:extLst>
              <a:ext uri="{FF2B5EF4-FFF2-40B4-BE49-F238E27FC236}">
                <a16:creationId xmlns:a16="http://schemas.microsoft.com/office/drawing/2014/main" id="{4948BB60-1840-A24E-AFFE-26B4D4A04446}"/>
              </a:ext>
            </a:extLst>
          </p:cNvPr>
          <p:cNvGraphicFramePr>
            <a:graphicFrameLocks noGrp="1"/>
          </p:cNvGraphicFramePr>
          <p:nvPr>
            <p:extLst>
              <p:ext uri="{D42A27DB-BD31-4B8C-83A1-F6EECF244321}">
                <p14:modId xmlns:p14="http://schemas.microsoft.com/office/powerpoint/2010/main" val="2990408053"/>
              </p:ext>
            </p:extLst>
          </p:nvPr>
        </p:nvGraphicFramePr>
        <p:xfrm>
          <a:off x="746470" y="1253266"/>
          <a:ext cx="10816880" cy="4648509"/>
        </p:xfrm>
        <a:graphic>
          <a:graphicData uri="http://schemas.openxmlformats.org/drawingml/2006/table">
            <a:tbl>
              <a:tblPr firstRow="1" bandRow="1">
                <a:tableStyleId>{2D5ABB26-0587-4C30-8999-92F81FD0307C}</a:tableStyleId>
              </a:tblPr>
              <a:tblGrid>
                <a:gridCol w="2559438">
                  <a:extLst>
                    <a:ext uri="{9D8B030D-6E8A-4147-A177-3AD203B41FA5}">
                      <a16:colId xmlns:a16="http://schemas.microsoft.com/office/drawing/2014/main" val="1401543872"/>
                    </a:ext>
                  </a:extLst>
                </a:gridCol>
                <a:gridCol w="8257442">
                  <a:extLst>
                    <a:ext uri="{9D8B030D-6E8A-4147-A177-3AD203B41FA5}">
                      <a16:colId xmlns:a16="http://schemas.microsoft.com/office/drawing/2014/main" val="3848420631"/>
                    </a:ext>
                  </a:extLst>
                </a:gridCol>
              </a:tblGrid>
              <a:tr h="427497">
                <a:tc>
                  <a:txBody>
                    <a:bodyPr/>
                    <a:lstStyle/>
                    <a:p>
                      <a:pPr marL="0" algn="l" defTabSz="914400" rtl="0" eaLnBrk="1" latinLnBrk="0" hangingPunct="1"/>
                      <a:endParaRPr lang="en-US" sz="1800" b="1" kern="1200" dirty="0">
                        <a:solidFill>
                          <a:srgbClr val="00148C"/>
                        </a:solidFill>
                        <a:latin typeface="+mn-lt"/>
                        <a:ea typeface="+mn-ea"/>
                        <a:cs typeface="+mn-cs"/>
                      </a:endParaRPr>
                    </a:p>
                  </a:txBody>
                  <a:tcPr marL="0" marR="0" marT="0" marB="0" anchor="b">
                    <a:lnL>
                      <a:noFill/>
                    </a:lnL>
                    <a:lnR w="9525" cap="flat" cmpd="sng" algn="ctr">
                      <a:noFill/>
                      <a:prstDash val="sysDot"/>
                      <a:round/>
                      <a:headEnd type="none" w="med" len="med"/>
                      <a:tailEnd type="none" w="med" len="med"/>
                    </a:lnR>
                    <a:lnT>
                      <a:noFill/>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b="1" dirty="0">
                        <a:solidFill>
                          <a:srgbClr val="00148C"/>
                        </a:solidFill>
                      </a:endParaRPr>
                    </a:p>
                  </a:txBody>
                  <a:tcPr marL="0" marR="0" marT="0" marB="0" anchor="ctr">
                    <a:lnL w="9525" cap="flat" cmpd="sng" algn="ctr">
                      <a:noFill/>
                      <a:prstDash val="sysDot"/>
                      <a:round/>
                      <a:headEnd type="none" w="med" len="med"/>
                      <a:tailEnd type="none" w="med" len="med"/>
                    </a:lnL>
                    <a:lnR>
                      <a:noFill/>
                    </a:lnR>
                    <a:lnT>
                      <a:noFill/>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1972395"/>
                  </a:ext>
                </a:extLst>
              </a:tr>
              <a:tr h="703502">
                <a:tc>
                  <a:txBody>
                    <a:bodyPr/>
                    <a:lstStyle/>
                    <a:p>
                      <a:pPr algn="l"/>
                      <a:r>
                        <a:rPr lang="en-US" sz="1400" b="1" dirty="0">
                          <a:solidFill>
                            <a:schemeClr val="tx1"/>
                          </a:solidFill>
                        </a:rPr>
                        <a:t>Value focused</a:t>
                      </a:r>
                    </a:p>
                  </a:txBody>
                  <a:tcPr marL="82296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kern="1200" dirty="0">
                          <a:solidFill>
                            <a:schemeClr val="tx1"/>
                          </a:solidFill>
                          <a:effectLst/>
                          <a:latin typeface="+mn-lt"/>
                          <a:ea typeface="+mn-ea"/>
                          <a:cs typeface="+mn-cs"/>
                        </a:rPr>
                        <a:t>Like physical and digital products, data products are designed to solve a business need</a:t>
                      </a:r>
                    </a:p>
                  </a:txBody>
                  <a:tcPr marL="0" marR="0" marT="0" marB="0" anchor="ctr">
                    <a:lnL w="9525" cap="flat" cmpd="sng" algn="ctr">
                      <a:noFill/>
                      <a:prstDash val="sysDot"/>
                      <a:round/>
                      <a:headEnd type="none" w="med" len="med"/>
                      <a:tailEnd type="none" w="med" len="med"/>
                    </a:lnL>
                    <a:lnR>
                      <a:noFill/>
                    </a:lnR>
                    <a:lnT w="12700" cap="flat" cmpd="sng" algn="ctr">
                      <a:solidFill>
                        <a:schemeClr val="tx1">
                          <a:lumMod val="60000"/>
                          <a:lumOff val="40000"/>
                        </a:schemeClr>
                      </a:solidFill>
                      <a:prstDash val="solid"/>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213958"/>
                  </a:ext>
                </a:extLst>
              </a:tr>
              <a:tr h="703502">
                <a:tc>
                  <a:txBody>
                    <a:bodyPr/>
                    <a:lstStyle/>
                    <a:p>
                      <a:pPr algn="l"/>
                      <a:r>
                        <a:rPr lang="en-US" sz="1400" b="1" dirty="0">
                          <a:solidFill>
                            <a:schemeClr val="tx1"/>
                          </a:solidFill>
                        </a:rPr>
                        <a:t>Customer friendly</a:t>
                      </a:r>
                    </a:p>
                  </a:txBody>
                  <a:tcPr marL="82296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kern="1200" dirty="0">
                          <a:solidFill>
                            <a:schemeClr val="tx1"/>
                          </a:solidFill>
                          <a:effectLst/>
                          <a:latin typeface="+mn-lt"/>
                          <a:ea typeface="+mn-ea"/>
                          <a:cs typeface="+mn-cs"/>
                        </a:rPr>
                        <a:t>A data product contains everything required to support its using including definitions and documentation, access points, etc.</a:t>
                      </a:r>
                    </a:p>
                  </a:txBody>
                  <a:tcPr marL="0" marR="0" marT="0" marB="0" anchor="ctr">
                    <a:lnL w="9525" cap="flat" cmpd="sng" algn="ctr">
                      <a:noFill/>
                      <a:prstDash val="sysDot"/>
                      <a:round/>
                      <a:headEnd type="none" w="med" len="med"/>
                      <a:tailEnd type="none" w="med" len="med"/>
                    </a:lnL>
                    <a:lnR>
                      <a:noFill/>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2083745"/>
                  </a:ext>
                </a:extLst>
              </a:tr>
              <a:tr h="703502">
                <a:tc>
                  <a:txBody>
                    <a:bodyPr/>
                    <a:lstStyle/>
                    <a:p>
                      <a:pPr algn="l"/>
                      <a:r>
                        <a:rPr lang="en-US" sz="1400" b="1" dirty="0">
                          <a:solidFill>
                            <a:schemeClr val="tx1"/>
                          </a:solidFill>
                        </a:rPr>
                        <a:t>Accessible</a:t>
                      </a:r>
                    </a:p>
                  </a:txBody>
                  <a:tcPr marL="82296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kern="1200" dirty="0">
                          <a:solidFill>
                            <a:schemeClr val="tx1"/>
                          </a:solidFill>
                          <a:effectLst/>
                          <a:latin typeface="+mn-lt"/>
                          <a:ea typeface="+mn-ea"/>
                          <a:cs typeface="+mn-cs"/>
                        </a:rPr>
                        <a:t>End users should be able to find, access and easily use data products based on their individual needs</a:t>
                      </a:r>
                    </a:p>
                  </a:txBody>
                  <a:tcPr marL="0" marR="0" marT="0" marB="0" anchor="ctr">
                    <a:lnL w="9525" cap="flat" cmpd="sng" algn="ctr">
                      <a:noFill/>
                      <a:prstDash val="sysDot"/>
                      <a:round/>
                      <a:headEnd type="none" w="med" len="med"/>
                      <a:tailEnd type="none" w="med" len="med"/>
                    </a:lnL>
                    <a:lnR>
                      <a:noFill/>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477159"/>
                  </a:ext>
                </a:extLst>
              </a:tr>
              <a:tr h="703502">
                <a:tc>
                  <a:txBody>
                    <a:bodyPr/>
                    <a:lstStyle/>
                    <a:p>
                      <a:pPr algn="l"/>
                      <a:r>
                        <a:rPr lang="en-US" sz="1400" b="1" dirty="0">
                          <a:solidFill>
                            <a:schemeClr val="tx1"/>
                          </a:solidFill>
                        </a:rPr>
                        <a:t>Trustworthy </a:t>
                      </a:r>
                    </a:p>
                  </a:txBody>
                  <a:tcPr marL="82296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kern="1200" dirty="0">
                          <a:solidFill>
                            <a:schemeClr val="tx1"/>
                          </a:solidFill>
                          <a:effectLst/>
                          <a:latin typeface="+mn-lt"/>
                          <a:ea typeface="+mn-ea"/>
                          <a:cs typeface="+mn-cs"/>
                        </a:rPr>
                        <a:t>Data customers need to build trust in the data through the right quality metrics, documentation and customer support</a:t>
                      </a:r>
                    </a:p>
                  </a:txBody>
                  <a:tcPr marL="0" marR="0" marT="0" marB="0" anchor="ctr">
                    <a:lnL w="9525" cap="flat" cmpd="sng" algn="ctr">
                      <a:noFill/>
                      <a:prstDash val="sysDot"/>
                      <a:round/>
                      <a:headEnd type="none" w="med" len="med"/>
                      <a:tailEnd type="none" w="med" len="med"/>
                    </a:lnL>
                    <a:lnR>
                      <a:noFill/>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954971"/>
                  </a:ext>
                </a:extLst>
              </a:tr>
              <a:tr h="703502">
                <a:tc>
                  <a:txBody>
                    <a:bodyPr/>
                    <a:lstStyle/>
                    <a:p>
                      <a:pPr algn="l"/>
                      <a:r>
                        <a:rPr lang="en-US" sz="1400" b="1" dirty="0">
                          <a:solidFill>
                            <a:schemeClr val="tx1"/>
                          </a:solidFill>
                        </a:rPr>
                        <a:t>Self-serving</a:t>
                      </a:r>
                    </a:p>
                  </a:txBody>
                  <a:tcPr marL="82296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kern="1200" dirty="0">
                          <a:solidFill>
                            <a:schemeClr val="tx1"/>
                          </a:solidFill>
                          <a:effectLst/>
                          <a:latin typeface="+mn-lt"/>
                          <a:ea typeface="+mn-ea"/>
                          <a:cs typeface="+mn-cs"/>
                        </a:rPr>
                        <a:t>A data product stands on its own and can be easily used independently or together with other </a:t>
                      </a:r>
                      <a:br>
                        <a:rPr lang="en-US" sz="1400" kern="1200" dirty="0">
                          <a:solidFill>
                            <a:schemeClr val="tx1"/>
                          </a:solidFill>
                          <a:effectLst/>
                          <a:latin typeface="+mn-lt"/>
                          <a:ea typeface="+mn-ea"/>
                          <a:cs typeface="+mn-cs"/>
                        </a:rPr>
                      </a:br>
                      <a:r>
                        <a:rPr lang="en-US" sz="1400" kern="1200" dirty="0">
                          <a:solidFill>
                            <a:schemeClr val="tx1"/>
                          </a:solidFill>
                          <a:effectLst/>
                          <a:latin typeface="+mn-lt"/>
                          <a:ea typeface="+mn-ea"/>
                          <a:cs typeface="+mn-cs"/>
                        </a:rPr>
                        <a:t>data products</a:t>
                      </a:r>
                    </a:p>
                  </a:txBody>
                  <a:tcPr marL="0" marR="0" marT="0" marB="0" anchor="ctr">
                    <a:lnL w="9525" cap="flat" cmpd="sng" algn="ctr">
                      <a:noFill/>
                      <a:prstDash val="sysDot"/>
                      <a:round/>
                      <a:headEnd type="none" w="med" len="med"/>
                      <a:tailEnd type="none" w="med" len="med"/>
                    </a:lnL>
                    <a:lnR>
                      <a:noFill/>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0666135"/>
                  </a:ext>
                </a:extLst>
              </a:tr>
              <a:tr h="703502">
                <a:tc>
                  <a:txBody>
                    <a:bodyPr/>
                    <a:lstStyle/>
                    <a:p>
                      <a:pPr algn="l"/>
                      <a:r>
                        <a:rPr lang="en-US" sz="1400" b="1" dirty="0">
                          <a:solidFill>
                            <a:schemeClr val="tx1"/>
                          </a:solidFill>
                        </a:rPr>
                        <a:t>Shareable</a:t>
                      </a:r>
                    </a:p>
                  </a:txBody>
                  <a:tcPr marL="82296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lumMod val="60000"/>
                          <a:lumOff val="40000"/>
                        </a:schemeClr>
                      </a:solidFill>
                      <a:prstDash val="sysDot"/>
                      <a:round/>
                      <a:headEnd type="none" w="med" len="med"/>
                      <a:tailEnd type="none" w="med" len="med"/>
                    </a:lnT>
                    <a:lnB w="952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kern="1200" dirty="0">
                          <a:solidFill>
                            <a:schemeClr val="tx1"/>
                          </a:solidFill>
                          <a:effectLst/>
                          <a:latin typeface="+mn-lt"/>
                          <a:ea typeface="+mn-ea"/>
                          <a:cs typeface="+mn-cs"/>
                        </a:rPr>
                        <a:t>A data product should be re-usable by multiple product consumers and integrates easily with other </a:t>
                      </a:r>
                      <a:br>
                        <a:rPr lang="en-US" sz="1400" kern="1200" dirty="0">
                          <a:solidFill>
                            <a:schemeClr val="tx1"/>
                          </a:solidFill>
                          <a:effectLst/>
                          <a:latin typeface="+mn-lt"/>
                          <a:ea typeface="+mn-ea"/>
                          <a:cs typeface="+mn-cs"/>
                        </a:rPr>
                      </a:br>
                      <a:r>
                        <a:rPr lang="en-US" sz="1400" kern="1200" dirty="0">
                          <a:solidFill>
                            <a:schemeClr val="tx1"/>
                          </a:solidFill>
                          <a:effectLst/>
                          <a:latin typeface="+mn-lt"/>
                          <a:ea typeface="+mn-ea"/>
                          <a:cs typeface="+mn-cs"/>
                        </a:rPr>
                        <a:t>data products </a:t>
                      </a:r>
                    </a:p>
                  </a:txBody>
                  <a:tcPr marL="0" marR="0" marT="0" marB="0" anchor="ctr">
                    <a:lnL w="9525" cap="flat" cmpd="sng" algn="ctr">
                      <a:noFill/>
                      <a:prstDash val="sysDot"/>
                      <a:round/>
                      <a:headEnd type="none" w="med" len="med"/>
                      <a:tailEnd type="none" w="med" len="med"/>
                    </a:lnL>
                    <a:lnR>
                      <a:noFill/>
                    </a:lnR>
                    <a:lnT w="9525" cap="flat" cmpd="sng" algn="ctr">
                      <a:solidFill>
                        <a:schemeClr val="tx1">
                          <a:lumMod val="60000"/>
                          <a:lumOff val="40000"/>
                        </a:schemeClr>
                      </a:solidFill>
                      <a:prstDash val="sysDot"/>
                      <a:round/>
                      <a:headEnd type="none" w="med" len="med"/>
                      <a:tailEnd type="none" w="med" len="med"/>
                    </a:lnT>
                    <a:lnB w="952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9378736"/>
                  </a:ext>
                </a:extLst>
              </a:tr>
            </a:tbl>
          </a:graphicData>
        </a:graphic>
      </p:graphicFrame>
      <p:grpSp>
        <p:nvGrpSpPr>
          <p:cNvPr id="24" name="Group 23"/>
          <p:cNvGrpSpPr>
            <a:grpSpLocks noChangeAspect="1"/>
          </p:cNvGrpSpPr>
          <p:nvPr/>
        </p:nvGrpSpPr>
        <p:grpSpPr>
          <a:xfrm>
            <a:off x="746470" y="1712474"/>
            <a:ext cx="640080" cy="640080"/>
            <a:chOff x="5273675" y="2606675"/>
            <a:chExt cx="1644650" cy="1644650"/>
          </a:xfrm>
        </p:grpSpPr>
        <p:sp>
          <p:nvSpPr>
            <p:cNvPr id="25"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6" name="Group 25"/>
            <p:cNvGrpSpPr/>
            <p:nvPr/>
          </p:nvGrpSpPr>
          <p:grpSpPr>
            <a:xfrm>
              <a:off x="5545138" y="2863850"/>
              <a:ext cx="1103313" cy="1128713"/>
              <a:chOff x="5545138" y="2863850"/>
              <a:chExt cx="1103313" cy="1128713"/>
            </a:xfrm>
          </p:grpSpPr>
          <p:sp>
            <p:nvSpPr>
              <p:cNvPr id="27" name="Freeform 26"/>
              <p:cNvSpPr>
                <a:spLocks noEditPoints="1"/>
              </p:cNvSpPr>
              <p:nvPr/>
            </p:nvSpPr>
            <p:spPr bwMode="auto">
              <a:xfrm>
                <a:off x="5545138" y="2863850"/>
                <a:ext cx="1103313" cy="1128713"/>
              </a:xfrm>
              <a:custGeom>
                <a:avLst/>
                <a:gdLst>
                  <a:gd name="T0" fmla="*/ 1529 w 1545"/>
                  <a:gd name="T1" fmla="*/ 336 h 1582"/>
                  <a:gd name="T2" fmla="*/ 1180 w 1545"/>
                  <a:gd name="T3" fmla="*/ 13 h 1582"/>
                  <a:gd name="T4" fmla="*/ 1139 w 1545"/>
                  <a:gd name="T5" fmla="*/ 3 h 1582"/>
                  <a:gd name="T6" fmla="*/ 1136 w 1545"/>
                  <a:gd name="T7" fmla="*/ 4 h 1582"/>
                  <a:gd name="T8" fmla="*/ 727 w 1545"/>
                  <a:gd name="T9" fmla="*/ 130 h 1582"/>
                  <a:gd name="T10" fmla="*/ 717 w 1545"/>
                  <a:gd name="T11" fmla="*/ 136 h 1582"/>
                  <a:gd name="T12" fmla="*/ 12 w 1545"/>
                  <a:gd name="T13" fmla="*/ 897 h 1582"/>
                  <a:gd name="T14" fmla="*/ 1 w 1545"/>
                  <a:gd name="T15" fmla="*/ 929 h 1582"/>
                  <a:gd name="T16" fmla="*/ 15 w 1545"/>
                  <a:gd name="T17" fmla="*/ 959 h 1582"/>
                  <a:gd name="T18" fmla="*/ 674 w 1545"/>
                  <a:gd name="T19" fmla="*/ 1571 h 1582"/>
                  <a:gd name="T20" fmla="*/ 704 w 1545"/>
                  <a:gd name="T21" fmla="*/ 1582 h 1582"/>
                  <a:gd name="T22" fmla="*/ 706 w 1545"/>
                  <a:gd name="T23" fmla="*/ 1582 h 1582"/>
                  <a:gd name="T24" fmla="*/ 736 w 1545"/>
                  <a:gd name="T25" fmla="*/ 1568 h 1582"/>
                  <a:gd name="T26" fmla="*/ 1441 w 1545"/>
                  <a:gd name="T27" fmla="*/ 807 h 1582"/>
                  <a:gd name="T28" fmla="*/ 1447 w 1545"/>
                  <a:gd name="T29" fmla="*/ 797 h 1582"/>
                  <a:gd name="T30" fmla="*/ 1542 w 1545"/>
                  <a:gd name="T31" fmla="*/ 380 h 1582"/>
                  <a:gd name="T32" fmla="*/ 1542 w 1545"/>
                  <a:gd name="T33" fmla="*/ 379 h 1582"/>
                  <a:gd name="T34" fmla="*/ 1529 w 1545"/>
                  <a:gd name="T35" fmla="*/ 336 h 1582"/>
                  <a:gd name="T36" fmla="*/ 1499 w 1545"/>
                  <a:gd name="T37" fmla="*/ 371 h 1582"/>
                  <a:gd name="T38" fmla="*/ 1405 w 1545"/>
                  <a:gd name="T39" fmla="*/ 782 h 1582"/>
                  <a:gd name="T40" fmla="*/ 704 w 1545"/>
                  <a:gd name="T41" fmla="*/ 1538 h 1582"/>
                  <a:gd name="T42" fmla="*/ 45 w 1545"/>
                  <a:gd name="T43" fmla="*/ 927 h 1582"/>
                  <a:gd name="T44" fmla="*/ 746 w 1545"/>
                  <a:gd name="T45" fmla="*/ 171 h 1582"/>
                  <a:gd name="T46" fmla="*/ 1147 w 1545"/>
                  <a:gd name="T47" fmla="*/ 46 h 1582"/>
                  <a:gd name="T48" fmla="*/ 1151 w 1545"/>
                  <a:gd name="T49" fmla="*/ 46 h 1582"/>
                  <a:gd name="T50" fmla="*/ 1499 w 1545"/>
                  <a:gd name="T51" fmla="*/ 368 h 1582"/>
                  <a:gd name="T52" fmla="*/ 1499 w 1545"/>
                  <a:gd name="T53" fmla="*/ 371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45" h="1582">
                    <a:moveTo>
                      <a:pt x="1529" y="336"/>
                    </a:moveTo>
                    <a:cubicBezTo>
                      <a:pt x="1180" y="13"/>
                      <a:pt x="1180" y="13"/>
                      <a:pt x="1180" y="13"/>
                    </a:cubicBezTo>
                    <a:cubicBezTo>
                      <a:pt x="1166" y="0"/>
                      <a:pt x="1150" y="1"/>
                      <a:pt x="1139" y="3"/>
                    </a:cubicBezTo>
                    <a:cubicBezTo>
                      <a:pt x="1138" y="3"/>
                      <a:pt x="1137" y="3"/>
                      <a:pt x="1136" y="4"/>
                    </a:cubicBezTo>
                    <a:cubicBezTo>
                      <a:pt x="727" y="130"/>
                      <a:pt x="727" y="130"/>
                      <a:pt x="727" y="130"/>
                    </a:cubicBezTo>
                    <a:cubicBezTo>
                      <a:pt x="723" y="132"/>
                      <a:pt x="720" y="134"/>
                      <a:pt x="717" y="136"/>
                    </a:cubicBezTo>
                    <a:cubicBezTo>
                      <a:pt x="12" y="897"/>
                      <a:pt x="12" y="897"/>
                      <a:pt x="12" y="897"/>
                    </a:cubicBezTo>
                    <a:cubicBezTo>
                      <a:pt x="4" y="906"/>
                      <a:pt x="0" y="917"/>
                      <a:pt x="1" y="929"/>
                    </a:cubicBezTo>
                    <a:cubicBezTo>
                      <a:pt x="1" y="941"/>
                      <a:pt x="6" y="951"/>
                      <a:pt x="15" y="959"/>
                    </a:cubicBezTo>
                    <a:cubicBezTo>
                      <a:pt x="674" y="1571"/>
                      <a:pt x="674" y="1571"/>
                      <a:pt x="674" y="1571"/>
                    </a:cubicBezTo>
                    <a:cubicBezTo>
                      <a:pt x="682" y="1578"/>
                      <a:pt x="693" y="1582"/>
                      <a:pt x="704" y="1582"/>
                    </a:cubicBezTo>
                    <a:cubicBezTo>
                      <a:pt x="705" y="1582"/>
                      <a:pt x="705" y="1582"/>
                      <a:pt x="706" y="1582"/>
                    </a:cubicBezTo>
                    <a:cubicBezTo>
                      <a:pt x="718" y="1582"/>
                      <a:pt x="728" y="1577"/>
                      <a:pt x="736" y="1568"/>
                    </a:cubicBezTo>
                    <a:cubicBezTo>
                      <a:pt x="1441" y="807"/>
                      <a:pt x="1441" y="807"/>
                      <a:pt x="1441" y="807"/>
                    </a:cubicBezTo>
                    <a:cubicBezTo>
                      <a:pt x="1444" y="805"/>
                      <a:pt x="1446" y="801"/>
                      <a:pt x="1447" y="797"/>
                    </a:cubicBezTo>
                    <a:cubicBezTo>
                      <a:pt x="1542" y="380"/>
                      <a:pt x="1542" y="380"/>
                      <a:pt x="1542" y="380"/>
                    </a:cubicBezTo>
                    <a:cubicBezTo>
                      <a:pt x="1542" y="380"/>
                      <a:pt x="1542" y="380"/>
                      <a:pt x="1542" y="379"/>
                    </a:cubicBezTo>
                    <a:cubicBezTo>
                      <a:pt x="1545" y="363"/>
                      <a:pt x="1540" y="347"/>
                      <a:pt x="1529" y="336"/>
                    </a:cubicBezTo>
                    <a:close/>
                    <a:moveTo>
                      <a:pt x="1499" y="371"/>
                    </a:moveTo>
                    <a:cubicBezTo>
                      <a:pt x="1405" y="782"/>
                      <a:pt x="1405" y="782"/>
                      <a:pt x="1405" y="782"/>
                    </a:cubicBezTo>
                    <a:cubicBezTo>
                      <a:pt x="704" y="1538"/>
                      <a:pt x="704" y="1538"/>
                      <a:pt x="704" y="1538"/>
                    </a:cubicBezTo>
                    <a:cubicBezTo>
                      <a:pt x="45" y="927"/>
                      <a:pt x="45" y="927"/>
                      <a:pt x="45" y="927"/>
                    </a:cubicBezTo>
                    <a:cubicBezTo>
                      <a:pt x="746" y="171"/>
                      <a:pt x="746" y="171"/>
                      <a:pt x="746" y="171"/>
                    </a:cubicBezTo>
                    <a:cubicBezTo>
                      <a:pt x="1147" y="46"/>
                      <a:pt x="1147" y="46"/>
                      <a:pt x="1147" y="46"/>
                    </a:cubicBezTo>
                    <a:cubicBezTo>
                      <a:pt x="1149" y="46"/>
                      <a:pt x="1150" y="46"/>
                      <a:pt x="1151" y="46"/>
                    </a:cubicBezTo>
                    <a:cubicBezTo>
                      <a:pt x="1499" y="368"/>
                      <a:pt x="1499" y="368"/>
                      <a:pt x="1499" y="368"/>
                    </a:cubicBezTo>
                    <a:cubicBezTo>
                      <a:pt x="1499" y="369"/>
                      <a:pt x="1499" y="370"/>
                      <a:pt x="1499" y="37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7"/>
              <p:cNvSpPr>
                <a:spLocks noEditPoints="1"/>
              </p:cNvSpPr>
              <p:nvPr/>
            </p:nvSpPr>
            <p:spPr bwMode="auto">
              <a:xfrm>
                <a:off x="5619750" y="2928938"/>
                <a:ext cx="962025" cy="990600"/>
              </a:xfrm>
              <a:custGeom>
                <a:avLst/>
                <a:gdLst>
                  <a:gd name="T0" fmla="*/ 1035 w 1349"/>
                  <a:gd name="T1" fmla="*/ 0 h 1387"/>
                  <a:gd name="T2" fmla="*/ 665 w 1349"/>
                  <a:gd name="T3" fmla="*/ 115 h 1387"/>
                  <a:gd name="T4" fmla="*/ 0 w 1349"/>
                  <a:gd name="T5" fmla="*/ 833 h 1387"/>
                  <a:gd name="T6" fmla="*/ 598 w 1349"/>
                  <a:gd name="T7" fmla="*/ 1387 h 1387"/>
                  <a:gd name="T8" fmla="*/ 1263 w 1349"/>
                  <a:gd name="T9" fmla="*/ 669 h 1387"/>
                  <a:gd name="T10" fmla="*/ 1349 w 1349"/>
                  <a:gd name="T11" fmla="*/ 292 h 1387"/>
                  <a:gd name="T12" fmla="*/ 1035 w 1349"/>
                  <a:gd name="T13" fmla="*/ 0 h 1387"/>
                  <a:gd name="T14" fmla="*/ 846 w 1349"/>
                  <a:gd name="T15" fmla="*/ 872 h 1387"/>
                  <a:gd name="T16" fmla="*/ 785 w 1349"/>
                  <a:gd name="T17" fmla="*/ 932 h 1387"/>
                  <a:gd name="T18" fmla="*/ 708 w 1349"/>
                  <a:gd name="T19" fmla="*/ 956 h 1387"/>
                  <a:gd name="T20" fmla="*/ 589 w 1349"/>
                  <a:gd name="T21" fmla="*/ 960 h 1387"/>
                  <a:gd name="T22" fmla="*/ 467 w 1349"/>
                  <a:gd name="T23" fmla="*/ 953 h 1387"/>
                  <a:gd name="T24" fmla="*/ 466 w 1349"/>
                  <a:gd name="T25" fmla="*/ 953 h 1387"/>
                  <a:gd name="T26" fmla="*/ 461 w 1349"/>
                  <a:gd name="T27" fmla="*/ 948 h 1387"/>
                  <a:gd name="T28" fmla="*/ 460 w 1349"/>
                  <a:gd name="T29" fmla="*/ 942 h 1387"/>
                  <a:gd name="T30" fmla="*/ 442 w 1349"/>
                  <a:gd name="T31" fmla="*/ 822 h 1387"/>
                  <a:gd name="T32" fmla="*/ 431 w 1349"/>
                  <a:gd name="T33" fmla="*/ 700 h 1387"/>
                  <a:gd name="T34" fmla="*/ 447 w 1349"/>
                  <a:gd name="T35" fmla="*/ 621 h 1387"/>
                  <a:gd name="T36" fmla="*/ 485 w 1349"/>
                  <a:gd name="T37" fmla="*/ 571 h 1387"/>
                  <a:gd name="T38" fmla="*/ 590 w 1349"/>
                  <a:gd name="T39" fmla="*/ 546 h 1387"/>
                  <a:gd name="T40" fmla="*/ 646 w 1349"/>
                  <a:gd name="T41" fmla="*/ 578 h 1387"/>
                  <a:gd name="T42" fmla="*/ 666 w 1349"/>
                  <a:gd name="T43" fmla="*/ 618 h 1387"/>
                  <a:gd name="T44" fmla="*/ 670 w 1349"/>
                  <a:gd name="T45" fmla="*/ 688 h 1387"/>
                  <a:gd name="T46" fmla="*/ 666 w 1349"/>
                  <a:gd name="T47" fmla="*/ 724 h 1387"/>
                  <a:gd name="T48" fmla="*/ 682 w 1349"/>
                  <a:gd name="T49" fmla="*/ 720 h 1387"/>
                  <a:gd name="T50" fmla="*/ 768 w 1349"/>
                  <a:gd name="T51" fmla="*/ 711 h 1387"/>
                  <a:gd name="T52" fmla="*/ 845 w 1349"/>
                  <a:gd name="T53" fmla="*/ 765 h 1387"/>
                  <a:gd name="T54" fmla="*/ 846 w 1349"/>
                  <a:gd name="T55" fmla="*/ 872 h 1387"/>
                  <a:gd name="T56" fmla="*/ 1141 w 1349"/>
                  <a:gd name="T57" fmla="*/ 325 h 1387"/>
                  <a:gd name="T58" fmla="*/ 1023 w 1349"/>
                  <a:gd name="T59" fmla="*/ 329 h 1387"/>
                  <a:gd name="T60" fmla="*/ 1018 w 1349"/>
                  <a:gd name="T61" fmla="*/ 210 h 1387"/>
                  <a:gd name="T62" fmla="*/ 1137 w 1349"/>
                  <a:gd name="T63" fmla="*/ 206 h 1387"/>
                  <a:gd name="T64" fmla="*/ 1141 w 1349"/>
                  <a:gd name="T65" fmla="*/ 325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9" h="1387">
                    <a:moveTo>
                      <a:pt x="1035" y="0"/>
                    </a:moveTo>
                    <a:cubicBezTo>
                      <a:pt x="665" y="115"/>
                      <a:pt x="665" y="115"/>
                      <a:pt x="665" y="115"/>
                    </a:cubicBezTo>
                    <a:cubicBezTo>
                      <a:pt x="0" y="833"/>
                      <a:pt x="0" y="833"/>
                      <a:pt x="0" y="833"/>
                    </a:cubicBezTo>
                    <a:cubicBezTo>
                      <a:pt x="598" y="1387"/>
                      <a:pt x="598" y="1387"/>
                      <a:pt x="598" y="1387"/>
                    </a:cubicBezTo>
                    <a:cubicBezTo>
                      <a:pt x="1263" y="669"/>
                      <a:pt x="1263" y="669"/>
                      <a:pt x="1263" y="669"/>
                    </a:cubicBezTo>
                    <a:cubicBezTo>
                      <a:pt x="1349" y="292"/>
                      <a:pt x="1349" y="292"/>
                      <a:pt x="1349" y="292"/>
                    </a:cubicBezTo>
                    <a:lnTo>
                      <a:pt x="1035" y="0"/>
                    </a:lnTo>
                    <a:close/>
                    <a:moveTo>
                      <a:pt x="846" y="872"/>
                    </a:moveTo>
                    <a:cubicBezTo>
                      <a:pt x="832" y="899"/>
                      <a:pt x="811" y="917"/>
                      <a:pt x="785" y="932"/>
                    </a:cubicBezTo>
                    <a:cubicBezTo>
                      <a:pt x="761" y="945"/>
                      <a:pt x="735" y="952"/>
                      <a:pt x="708" y="956"/>
                    </a:cubicBezTo>
                    <a:cubicBezTo>
                      <a:pt x="668" y="961"/>
                      <a:pt x="629" y="961"/>
                      <a:pt x="589" y="960"/>
                    </a:cubicBezTo>
                    <a:cubicBezTo>
                      <a:pt x="548" y="958"/>
                      <a:pt x="507" y="955"/>
                      <a:pt x="467" y="953"/>
                    </a:cubicBezTo>
                    <a:cubicBezTo>
                      <a:pt x="467" y="953"/>
                      <a:pt x="466" y="953"/>
                      <a:pt x="466" y="953"/>
                    </a:cubicBezTo>
                    <a:cubicBezTo>
                      <a:pt x="464" y="953"/>
                      <a:pt x="461" y="951"/>
                      <a:pt x="461" y="948"/>
                    </a:cubicBezTo>
                    <a:cubicBezTo>
                      <a:pt x="461" y="946"/>
                      <a:pt x="461" y="944"/>
                      <a:pt x="460" y="942"/>
                    </a:cubicBezTo>
                    <a:cubicBezTo>
                      <a:pt x="454" y="902"/>
                      <a:pt x="448" y="862"/>
                      <a:pt x="442" y="822"/>
                    </a:cubicBezTo>
                    <a:cubicBezTo>
                      <a:pt x="435" y="781"/>
                      <a:pt x="430" y="741"/>
                      <a:pt x="431" y="700"/>
                    </a:cubicBezTo>
                    <a:cubicBezTo>
                      <a:pt x="431" y="672"/>
                      <a:pt x="436" y="646"/>
                      <a:pt x="447" y="621"/>
                    </a:cubicBezTo>
                    <a:cubicBezTo>
                      <a:pt x="456" y="601"/>
                      <a:pt x="468" y="584"/>
                      <a:pt x="485" y="571"/>
                    </a:cubicBezTo>
                    <a:cubicBezTo>
                      <a:pt x="515" y="544"/>
                      <a:pt x="551" y="537"/>
                      <a:pt x="590" y="546"/>
                    </a:cubicBezTo>
                    <a:cubicBezTo>
                      <a:pt x="612" y="550"/>
                      <a:pt x="631" y="562"/>
                      <a:pt x="646" y="578"/>
                    </a:cubicBezTo>
                    <a:cubicBezTo>
                      <a:pt x="657" y="589"/>
                      <a:pt x="662" y="603"/>
                      <a:pt x="666" y="618"/>
                    </a:cubicBezTo>
                    <a:cubicBezTo>
                      <a:pt x="673" y="641"/>
                      <a:pt x="672" y="664"/>
                      <a:pt x="670" y="688"/>
                    </a:cubicBezTo>
                    <a:cubicBezTo>
                      <a:pt x="669" y="700"/>
                      <a:pt x="667" y="712"/>
                      <a:pt x="666" y="724"/>
                    </a:cubicBezTo>
                    <a:cubicBezTo>
                      <a:pt x="671" y="723"/>
                      <a:pt x="676" y="721"/>
                      <a:pt x="682" y="720"/>
                    </a:cubicBezTo>
                    <a:cubicBezTo>
                      <a:pt x="710" y="713"/>
                      <a:pt x="739" y="709"/>
                      <a:pt x="768" y="711"/>
                    </a:cubicBezTo>
                    <a:cubicBezTo>
                      <a:pt x="803" y="715"/>
                      <a:pt x="829" y="733"/>
                      <a:pt x="845" y="765"/>
                    </a:cubicBezTo>
                    <a:cubicBezTo>
                      <a:pt x="864" y="800"/>
                      <a:pt x="863" y="837"/>
                      <a:pt x="846" y="872"/>
                    </a:cubicBezTo>
                    <a:close/>
                    <a:moveTo>
                      <a:pt x="1141" y="325"/>
                    </a:moveTo>
                    <a:cubicBezTo>
                      <a:pt x="1110" y="359"/>
                      <a:pt x="1057" y="361"/>
                      <a:pt x="1023" y="329"/>
                    </a:cubicBezTo>
                    <a:cubicBezTo>
                      <a:pt x="989" y="298"/>
                      <a:pt x="987" y="244"/>
                      <a:pt x="1018" y="210"/>
                    </a:cubicBezTo>
                    <a:cubicBezTo>
                      <a:pt x="1050" y="176"/>
                      <a:pt x="1103" y="174"/>
                      <a:pt x="1137" y="206"/>
                    </a:cubicBezTo>
                    <a:cubicBezTo>
                      <a:pt x="1171" y="237"/>
                      <a:pt x="1173" y="290"/>
                      <a:pt x="1141" y="32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9" name="Group 48"/>
          <p:cNvGrpSpPr>
            <a:grpSpLocks noChangeAspect="1"/>
          </p:cNvGrpSpPr>
          <p:nvPr/>
        </p:nvGrpSpPr>
        <p:grpSpPr>
          <a:xfrm>
            <a:off x="746470" y="2415976"/>
            <a:ext cx="640698" cy="640080"/>
            <a:chOff x="6464300" y="2606675"/>
            <a:chExt cx="1646238" cy="1644650"/>
          </a:xfrm>
        </p:grpSpPr>
        <p:sp>
          <p:nvSpPr>
            <p:cNvPr id="50" name="AutoShape 15"/>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p:cNvGrpSpPr/>
            <p:nvPr/>
          </p:nvGrpSpPr>
          <p:grpSpPr>
            <a:xfrm>
              <a:off x="6635750" y="2963862"/>
              <a:ext cx="1367015" cy="1238250"/>
              <a:chOff x="6635750" y="2963862"/>
              <a:chExt cx="1367015" cy="1238250"/>
            </a:xfrm>
          </p:grpSpPr>
          <p:sp>
            <p:nvSpPr>
              <p:cNvPr id="52" name="Freeform 51"/>
              <p:cNvSpPr>
                <a:spLocks/>
              </p:cNvSpPr>
              <p:nvPr/>
            </p:nvSpPr>
            <p:spPr bwMode="auto">
              <a:xfrm>
                <a:off x="6635750" y="2963862"/>
                <a:ext cx="1367015" cy="1238250"/>
              </a:xfrm>
              <a:custGeom>
                <a:avLst/>
                <a:gdLst>
                  <a:gd name="connsiteX0" fmla="*/ 1124567 w 1367015"/>
                  <a:gd name="connsiteY0" fmla="*/ 922337 h 1238250"/>
                  <a:gd name="connsiteX1" fmla="*/ 1113855 w 1367015"/>
                  <a:gd name="connsiteY1" fmla="*/ 931647 h 1238250"/>
                  <a:gd name="connsiteX2" fmla="*/ 1058863 w 1367015"/>
                  <a:gd name="connsiteY2" fmla="*/ 985360 h 1238250"/>
                  <a:gd name="connsiteX3" fmla="*/ 1269544 w 1367015"/>
                  <a:gd name="connsiteY3" fmla="*/ 1205939 h 1238250"/>
                  <a:gd name="connsiteX4" fmla="*/ 1282399 w 1367015"/>
                  <a:gd name="connsiteY4" fmla="*/ 1205939 h 1238250"/>
                  <a:gd name="connsiteX5" fmla="*/ 1313109 w 1367015"/>
                  <a:gd name="connsiteY5" fmla="*/ 1185886 h 1238250"/>
                  <a:gd name="connsiteX6" fmla="*/ 1333820 w 1367015"/>
                  <a:gd name="connsiteY6" fmla="*/ 1155807 h 1238250"/>
                  <a:gd name="connsiteX7" fmla="*/ 1335248 w 1367015"/>
                  <a:gd name="connsiteY7" fmla="*/ 1142916 h 1238250"/>
                  <a:gd name="connsiteX8" fmla="*/ 1133851 w 1367015"/>
                  <a:gd name="connsiteY8" fmla="*/ 931647 h 1238250"/>
                  <a:gd name="connsiteX9" fmla="*/ 1124567 w 1367015"/>
                  <a:gd name="connsiteY9" fmla="*/ 922337 h 1238250"/>
                  <a:gd name="connsiteX10" fmla="*/ 925229 w 1367015"/>
                  <a:gd name="connsiteY10" fmla="*/ 906462 h 1238250"/>
                  <a:gd name="connsiteX11" fmla="*/ 949325 w 1367015"/>
                  <a:gd name="connsiteY11" fmla="*/ 931862 h 1238250"/>
                  <a:gd name="connsiteX12" fmla="*/ 869950 w 1367015"/>
                  <a:gd name="connsiteY12" fmla="*/ 931862 h 1238250"/>
                  <a:gd name="connsiteX13" fmla="*/ 925229 w 1367015"/>
                  <a:gd name="connsiteY13" fmla="*/ 906462 h 1238250"/>
                  <a:gd name="connsiteX14" fmla="*/ 1124927 w 1367015"/>
                  <a:gd name="connsiteY14" fmla="*/ 884237 h 1238250"/>
                  <a:gd name="connsiteX15" fmla="*/ 1135645 w 1367015"/>
                  <a:gd name="connsiteY15" fmla="*/ 889243 h 1238250"/>
                  <a:gd name="connsiteX16" fmla="*/ 1146363 w 1367015"/>
                  <a:gd name="connsiteY16" fmla="*/ 900686 h 1238250"/>
                  <a:gd name="connsiteX17" fmla="*/ 1176374 w 1367015"/>
                  <a:gd name="connsiteY17" fmla="*/ 932154 h 1238250"/>
                  <a:gd name="connsiteX18" fmla="*/ 1357152 w 1367015"/>
                  <a:gd name="connsiteY18" fmla="*/ 1121676 h 1238250"/>
                  <a:gd name="connsiteX19" fmla="*/ 1363582 w 1367015"/>
                  <a:gd name="connsiteY19" fmla="*/ 1166017 h 1238250"/>
                  <a:gd name="connsiteX20" fmla="*/ 1335001 w 1367015"/>
                  <a:gd name="connsiteY20" fmla="*/ 1208928 h 1238250"/>
                  <a:gd name="connsiteX21" fmla="*/ 1290700 w 1367015"/>
                  <a:gd name="connsiteY21" fmla="*/ 1236105 h 1238250"/>
                  <a:gd name="connsiteX22" fmla="*/ 1273551 w 1367015"/>
                  <a:gd name="connsiteY22" fmla="*/ 1238250 h 1238250"/>
                  <a:gd name="connsiteX23" fmla="*/ 1246398 w 1367015"/>
                  <a:gd name="connsiteY23" fmla="*/ 1227522 h 1238250"/>
                  <a:gd name="connsiteX24" fmla="*/ 1024892 w 1367015"/>
                  <a:gd name="connsiteY24" fmla="*/ 996520 h 1238250"/>
                  <a:gd name="connsiteX25" fmla="*/ 1025606 w 1367015"/>
                  <a:gd name="connsiteY25" fmla="*/ 974350 h 1238250"/>
                  <a:gd name="connsiteX26" fmla="*/ 1068478 w 1367015"/>
                  <a:gd name="connsiteY26" fmla="*/ 932154 h 1238250"/>
                  <a:gd name="connsiteX27" fmla="*/ 1076338 w 1367015"/>
                  <a:gd name="connsiteY27" fmla="*/ 925002 h 1238250"/>
                  <a:gd name="connsiteX28" fmla="*/ 1100633 w 1367015"/>
                  <a:gd name="connsiteY28" fmla="*/ 900686 h 1238250"/>
                  <a:gd name="connsiteX29" fmla="*/ 1104205 w 1367015"/>
                  <a:gd name="connsiteY29" fmla="*/ 897826 h 1238250"/>
                  <a:gd name="connsiteX30" fmla="*/ 1113494 w 1367015"/>
                  <a:gd name="connsiteY30" fmla="*/ 889243 h 1238250"/>
                  <a:gd name="connsiteX31" fmla="*/ 1124927 w 1367015"/>
                  <a:gd name="connsiteY31" fmla="*/ 884237 h 1238250"/>
                  <a:gd name="connsiteX32" fmla="*/ 346518 w 1367015"/>
                  <a:gd name="connsiteY32" fmla="*/ 565150 h 1238250"/>
                  <a:gd name="connsiteX33" fmla="*/ 306388 w 1367015"/>
                  <a:gd name="connsiteY33" fmla="*/ 606784 h 1238250"/>
                  <a:gd name="connsiteX34" fmla="*/ 306388 w 1367015"/>
                  <a:gd name="connsiteY34" fmla="*/ 608938 h 1238250"/>
                  <a:gd name="connsiteX35" fmla="*/ 319765 w 1367015"/>
                  <a:gd name="connsiteY35" fmla="*/ 636933 h 1238250"/>
                  <a:gd name="connsiteX36" fmla="*/ 346518 w 1367015"/>
                  <a:gd name="connsiteY36" fmla="*/ 647700 h 1238250"/>
                  <a:gd name="connsiteX37" fmla="*/ 387351 w 1367015"/>
                  <a:gd name="connsiteY37" fmla="*/ 606784 h 1238250"/>
                  <a:gd name="connsiteX38" fmla="*/ 383127 w 1367015"/>
                  <a:gd name="connsiteY38" fmla="*/ 588838 h 1238250"/>
                  <a:gd name="connsiteX39" fmla="*/ 360598 w 1367015"/>
                  <a:gd name="connsiteY39" fmla="*/ 568021 h 1238250"/>
                  <a:gd name="connsiteX40" fmla="*/ 346518 w 1367015"/>
                  <a:gd name="connsiteY40" fmla="*/ 565150 h 1238250"/>
                  <a:gd name="connsiteX41" fmla="*/ 760846 w 1367015"/>
                  <a:gd name="connsiteY41" fmla="*/ 492125 h 1238250"/>
                  <a:gd name="connsiteX42" fmla="*/ 735591 w 1367015"/>
                  <a:gd name="connsiteY42" fmla="*/ 499181 h 1238250"/>
                  <a:gd name="connsiteX43" fmla="*/ 710335 w 1367015"/>
                  <a:gd name="connsiteY43" fmla="*/ 535164 h 1238250"/>
                  <a:gd name="connsiteX44" fmla="*/ 709613 w 1367015"/>
                  <a:gd name="connsiteY44" fmla="*/ 542925 h 1238250"/>
                  <a:gd name="connsiteX45" fmla="*/ 760846 w 1367015"/>
                  <a:gd name="connsiteY45" fmla="*/ 593725 h 1238250"/>
                  <a:gd name="connsiteX46" fmla="*/ 767341 w 1367015"/>
                  <a:gd name="connsiteY46" fmla="*/ 593725 h 1238250"/>
                  <a:gd name="connsiteX47" fmla="*/ 804864 w 1367015"/>
                  <a:gd name="connsiteY47" fmla="*/ 570442 h 1238250"/>
                  <a:gd name="connsiteX48" fmla="*/ 812801 w 1367015"/>
                  <a:gd name="connsiteY48" fmla="*/ 542925 h 1238250"/>
                  <a:gd name="connsiteX49" fmla="*/ 812801 w 1367015"/>
                  <a:gd name="connsiteY49" fmla="*/ 539397 h 1238250"/>
                  <a:gd name="connsiteX50" fmla="*/ 768062 w 1367015"/>
                  <a:gd name="connsiteY50" fmla="*/ 492831 h 1238250"/>
                  <a:gd name="connsiteX51" fmla="*/ 760846 w 1367015"/>
                  <a:gd name="connsiteY51" fmla="*/ 492125 h 1238250"/>
                  <a:gd name="connsiteX52" fmla="*/ 891455 w 1367015"/>
                  <a:gd name="connsiteY52" fmla="*/ 415925 h 1238250"/>
                  <a:gd name="connsiteX53" fmla="*/ 915035 w 1367015"/>
                  <a:gd name="connsiteY53" fmla="*/ 434485 h 1238250"/>
                  <a:gd name="connsiteX54" fmla="*/ 920751 w 1367015"/>
                  <a:gd name="connsiteY54" fmla="*/ 439482 h 1238250"/>
                  <a:gd name="connsiteX55" fmla="*/ 877164 w 1367015"/>
                  <a:gd name="connsiteY55" fmla="*/ 474460 h 1238250"/>
                  <a:gd name="connsiteX56" fmla="*/ 850012 w 1367015"/>
                  <a:gd name="connsiteY56" fmla="*/ 496589 h 1238250"/>
                  <a:gd name="connsiteX57" fmla="*/ 838579 w 1367015"/>
                  <a:gd name="connsiteY57" fmla="*/ 505155 h 1238250"/>
                  <a:gd name="connsiteX58" fmla="*/ 844296 w 1367015"/>
                  <a:gd name="connsiteY58" fmla="*/ 519432 h 1238250"/>
                  <a:gd name="connsiteX59" fmla="*/ 847154 w 1367015"/>
                  <a:gd name="connsiteY59" fmla="*/ 542989 h 1238250"/>
                  <a:gd name="connsiteX60" fmla="*/ 845725 w 1367015"/>
                  <a:gd name="connsiteY60" fmla="*/ 561549 h 1238250"/>
                  <a:gd name="connsiteX61" fmla="*/ 824289 w 1367015"/>
                  <a:gd name="connsiteY61" fmla="*/ 601524 h 1238250"/>
                  <a:gd name="connsiteX62" fmla="*/ 761409 w 1367015"/>
                  <a:gd name="connsiteY62" fmla="*/ 628650 h 1238250"/>
                  <a:gd name="connsiteX63" fmla="*/ 676379 w 1367015"/>
                  <a:gd name="connsiteY63" fmla="*/ 542989 h 1238250"/>
                  <a:gd name="connsiteX64" fmla="*/ 678523 w 1367015"/>
                  <a:gd name="connsiteY64" fmla="*/ 523715 h 1238250"/>
                  <a:gd name="connsiteX65" fmla="*/ 582775 w 1367015"/>
                  <a:gd name="connsiteY65" fmla="*/ 477316 h 1238250"/>
                  <a:gd name="connsiteX66" fmla="*/ 569913 w 1367015"/>
                  <a:gd name="connsiteY66" fmla="*/ 470891 h 1238250"/>
                  <a:gd name="connsiteX67" fmla="*/ 594208 w 1367015"/>
                  <a:gd name="connsiteY67" fmla="*/ 441623 h 1238250"/>
                  <a:gd name="connsiteX68" fmla="*/ 694957 w 1367015"/>
                  <a:gd name="connsiteY68" fmla="*/ 490165 h 1238250"/>
                  <a:gd name="connsiteX69" fmla="*/ 715679 w 1367015"/>
                  <a:gd name="connsiteY69" fmla="*/ 470891 h 1238250"/>
                  <a:gd name="connsiteX70" fmla="*/ 761409 w 1367015"/>
                  <a:gd name="connsiteY70" fmla="*/ 457328 h 1238250"/>
                  <a:gd name="connsiteX71" fmla="*/ 789991 w 1367015"/>
                  <a:gd name="connsiteY71" fmla="*/ 462325 h 1238250"/>
                  <a:gd name="connsiteX72" fmla="*/ 815714 w 1367015"/>
                  <a:gd name="connsiteY72" fmla="*/ 476602 h 1238250"/>
                  <a:gd name="connsiteX73" fmla="*/ 831434 w 1367015"/>
                  <a:gd name="connsiteY73" fmla="*/ 464466 h 1238250"/>
                  <a:gd name="connsiteX74" fmla="*/ 891455 w 1367015"/>
                  <a:gd name="connsiteY74" fmla="*/ 415925 h 1238250"/>
                  <a:gd name="connsiteX75" fmla="*/ 772661 w 1367015"/>
                  <a:gd name="connsiteY75" fmla="*/ 346605 h 1238250"/>
                  <a:gd name="connsiteX76" fmla="*/ 628158 w 1367015"/>
                  <a:gd name="connsiteY76" fmla="*/ 379415 h 1238250"/>
                  <a:gd name="connsiteX77" fmla="*/ 571784 w 1367015"/>
                  <a:gd name="connsiteY77" fmla="*/ 420783 h 1238250"/>
                  <a:gd name="connsiteX78" fmla="*/ 546809 w 1367015"/>
                  <a:gd name="connsiteY78" fmla="*/ 449314 h 1238250"/>
                  <a:gd name="connsiteX79" fmla="*/ 524687 w 1367015"/>
                  <a:gd name="connsiteY79" fmla="*/ 482123 h 1238250"/>
                  <a:gd name="connsiteX80" fmla="*/ 564648 w 1367015"/>
                  <a:gd name="connsiteY80" fmla="*/ 800235 h 1238250"/>
                  <a:gd name="connsiteX81" fmla="*/ 678110 w 1367015"/>
                  <a:gd name="connsiteY81" fmla="*/ 869420 h 1238250"/>
                  <a:gd name="connsiteX82" fmla="*/ 837955 w 1367015"/>
                  <a:gd name="connsiteY82" fmla="*/ 869420 h 1238250"/>
                  <a:gd name="connsiteX83" fmla="*/ 921445 w 1367015"/>
                  <a:gd name="connsiteY83" fmla="*/ 826625 h 1238250"/>
                  <a:gd name="connsiteX84" fmla="*/ 944280 w 1367015"/>
                  <a:gd name="connsiteY84" fmla="*/ 807367 h 1238250"/>
                  <a:gd name="connsiteX85" fmla="*/ 967115 w 1367015"/>
                  <a:gd name="connsiteY85" fmla="*/ 783117 h 1238250"/>
                  <a:gd name="connsiteX86" fmla="*/ 959979 w 1367015"/>
                  <a:gd name="connsiteY86" fmla="*/ 437902 h 1238250"/>
                  <a:gd name="connsiteX87" fmla="*/ 951416 w 1367015"/>
                  <a:gd name="connsiteY87" fmla="*/ 427916 h 1238250"/>
                  <a:gd name="connsiteX88" fmla="*/ 937858 w 1367015"/>
                  <a:gd name="connsiteY88" fmla="*/ 415791 h 1238250"/>
                  <a:gd name="connsiteX89" fmla="*/ 912882 w 1367015"/>
                  <a:gd name="connsiteY89" fmla="*/ 395106 h 1238250"/>
                  <a:gd name="connsiteX90" fmla="*/ 772661 w 1367015"/>
                  <a:gd name="connsiteY90" fmla="*/ 346605 h 1238250"/>
                  <a:gd name="connsiteX91" fmla="*/ 785477 w 1367015"/>
                  <a:gd name="connsiteY91" fmla="*/ 308032 h 1238250"/>
                  <a:gd name="connsiteX92" fmla="*/ 945296 w 1367015"/>
                  <a:gd name="connsiteY92" fmla="*/ 370115 h 1238250"/>
                  <a:gd name="connsiteX93" fmla="*/ 969609 w 1367015"/>
                  <a:gd name="connsiteY93" fmla="*/ 390809 h 1238250"/>
                  <a:gd name="connsiteX94" fmla="*/ 980335 w 1367015"/>
                  <a:gd name="connsiteY94" fmla="*/ 400799 h 1238250"/>
                  <a:gd name="connsiteX95" fmla="*/ 991061 w 1367015"/>
                  <a:gd name="connsiteY95" fmla="*/ 413644 h 1238250"/>
                  <a:gd name="connsiteX96" fmla="*/ 1008223 w 1367015"/>
                  <a:gd name="connsiteY96" fmla="*/ 791852 h 1238250"/>
                  <a:gd name="connsiteX97" fmla="*/ 1080445 w 1367015"/>
                  <a:gd name="connsiteY97" fmla="*/ 866780 h 1238250"/>
                  <a:gd name="connsiteX98" fmla="*/ 1081875 w 1367015"/>
                  <a:gd name="connsiteY98" fmla="*/ 868921 h 1238250"/>
                  <a:gd name="connsiteX99" fmla="*/ 1081875 w 1367015"/>
                  <a:gd name="connsiteY99" fmla="*/ 876770 h 1238250"/>
                  <a:gd name="connsiteX100" fmla="*/ 1056848 w 1367015"/>
                  <a:gd name="connsiteY100" fmla="*/ 900319 h 1238250"/>
                  <a:gd name="connsiteX101" fmla="*/ 1055418 w 1367015"/>
                  <a:gd name="connsiteY101" fmla="*/ 901746 h 1238250"/>
                  <a:gd name="connsiteX102" fmla="*/ 1023954 w 1367015"/>
                  <a:gd name="connsiteY102" fmla="*/ 931717 h 1238250"/>
                  <a:gd name="connsiteX103" fmla="*/ 1014658 w 1367015"/>
                  <a:gd name="connsiteY103" fmla="*/ 940994 h 1238250"/>
                  <a:gd name="connsiteX104" fmla="*/ 1003217 w 1367015"/>
                  <a:gd name="connsiteY104" fmla="*/ 940994 h 1238250"/>
                  <a:gd name="connsiteX105" fmla="*/ 993921 w 1367015"/>
                  <a:gd name="connsiteY105" fmla="*/ 931717 h 1238250"/>
                  <a:gd name="connsiteX106" fmla="*/ 963888 w 1367015"/>
                  <a:gd name="connsiteY106" fmla="*/ 900319 h 1238250"/>
                  <a:gd name="connsiteX107" fmla="*/ 933140 w 1367015"/>
                  <a:gd name="connsiteY107" fmla="*/ 868921 h 1238250"/>
                  <a:gd name="connsiteX108" fmla="*/ 930995 w 1367015"/>
                  <a:gd name="connsiteY108" fmla="*/ 866780 h 1238250"/>
                  <a:gd name="connsiteX109" fmla="*/ 926704 w 1367015"/>
                  <a:gd name="connsiteY109" fmla="*/ 868921 h 1238250"/>
                  <a:gd name="connsiteX110" fmla="*/ 864493 w 1367015"/>
                  <a:gd name="connsiteY110" fmla="*/ 900319 h 1238250"/>
                  <a:gd name="connsiteX111" fmla="*/ 651400 w 1367015"/>
                  <a:gd name="connsiteY111" fmla="*/ 900319 h 1238250"/>
                  <a:gd name="connsiteX112" fmla="*/ 589189 w 1367015"/>
                  <a:gd name="connsiteY112" fmla="*/ 868921 h 1238250"/>
                  <a:gd name="connsiteX113" fmla="*/ 536988 w 1367015"/>
                  <a:gd name="connsiteY113" fmla="*/ 826105 h 1238250"/>
                  <a:gd name="connsiteX114" fmla="*/ 457615 w 1367015"/>
                  <a:gd name="connsiteY114" fmla="*/ 554937 h 1238250"/>
                  <a:gd name="connsiteX115" fmla="*/ 481213 w 1367015"/>
                  <a:gd name="connsiteY115" fmla="*/ 482863 h 1238250"/>
                  <a:gd name="connsiteX116" fmla="*/ 530553 w 1367015"/>
                  <a:gd name="connsiteY116" fmla="*/ 408649 h 1238250"/>
                  <a:gd name="connsiteX117" fmla="*/ 545569 w 1367015"/>
                  <a:gd name="connsiteY117" fmla="*/ 392236 h 1238250"/>
                  <a:gd name="connsiteX118" fmla="*/ 592049 w 1367015"/>
                  <a:gd name="connsiteY118" fmla="*/ 355843 h 1238250"/>
                  <a:gd name="connsiteX119" fmla="*/ 619222 w 1367015"/>
                  <a:gd name="connsiteY119" fmla="*/ 340143 h 1238250"/>
                  <a:gd name="connsiteX120" fmla="*/ 785477 w 1367015"/>
                  <a:gd name="connsiteY120" fmla="*/ 308032 h 1238250"/>
                  <a:gd name="connsiteX121" fmla="*/ 555676 w 1367015"/>
                  <a:gd name="connsiteY121" fmla="*/ 304800 h 1238250"/>
                  <a:gd name="connsiteX122" fmla="*/ 595313 w 1367015"/>
                  <a:gd name="connsiteY122" fmla="*/ 316982 h 1238250"/>
                  <a:gd name="connsiteX123" fmla="*/ 563462 w 1367015"/>
                  <a:gd name="connsiteY123" fmla="*/ 337046 h 1238250"/>
                  <a:gd name="connsiteX124" fmla="*/ 555676 w 1367015"/>
                  <a:gd name="connsiteY124" fmla="*/ 336330 h 1238250"/>
                  <a:gd name="connsiteX125" fmla="*/ 515331 w 1367015"/>
                  <a:gd name="connsiteY125" fmla="*/ 377175 h 1238250"/>
                  <a:gd name="connsiteX126" fmla="*/ 515331 w 1367015"/>
                  <a:gd name="connsiteY126" fmla="*/ 379325 h 1238250"/>
                  <a:gd name="connsiteX127" fmla="*/ 490558 w 1367015"/>
                  <a:gd name="connsiteY127" fmla="*/ 407988 h 1238250"/>
                  <a:gd name="connsiteX128" fmla="*/ 484188 w 1367015"/>
                  <a:gd name="connsiteY128" fmla="*/ 377175 h 1238250"/>
                  <a:gd name="connsiteX129" fmla="*/ 555676 w 1367015"/>
                  <a:gd name="connsiteY129" fmla="*/ 304800 h 1238250"/>
                  <a:gd name="connsiteX130" fmla="*/ 1089384 w 1367015"/>
                  <a:gd name="connsiteY130" fmla="*/ 233362 h 1238250"/>
                  <a:gd name="connsiteX131" fmla="*/ 1047750 w 1367015"/>
                  <a:gd name="connsiteY131" fmla="*/ 274996 h 1238250"/>
                  <a:gd name="connsiteX132" fmla="*/ 1049186 w 1367015"/>
                  <a:gd name="connsiteY132" fmla="*/ 286481 h 1238250"/>
                  <a:gd name="connsiteX133" fmla="*/ 1069285 w 1367015"/>
                  <a:gd name="connsiteY133" fmla="*/ 310887 h 1238250"/>
                  <a:gd name="connsiteX134" fmla="*/ 1089384 w 1367015"/>
                  <a:gd name="connsiteY134" fmla="*/ 315912 h 1238250"/>
                  <a:gd name="connsiteX135" fmla="*/ 1130300 w 1367015"/>
                  <a:gd name="connsiteY135" fmla="*/ 274996 h 1238250"/>
                  <a:gd name="connsiteX136" fmla="*/ 1128865 w 1367015"/>
                  <a:gd name="connsiteY136" fmla="*/ 264229 h 1238250"/>
                  <a:gd name="connsiteX137" fmla="*/ 1109483 w 1367015"/>
                  <a:gd name="connsiteY137" fmla="*/ 239105 h 1238250"/>
                  <a:gd name="connsiteX138" fmla="*/ 1089384 w 1367015"/>
                  <a:gd name="connsiteY138" fmla="*/ 233362 h 1238250"/>
                  <a:gd name="connsiteX139" fmla="*/ 15705 w 1367015"/>
                  <a:gd name="connsiteY139" fmla="*/ 0 h 1238250"/>
                  <a:gd name="connsiteX140" fmla="*/ 1289220 w 1367015"/>
                  <a:gd name="connsiteY140" fmla="*/ 0 h 1238250"/>
                  <a:gd name="connsiteX141" fmla="*/ 1304925 w 1367015"/>
                  <a:gd name="connsiteY141" fmla="*/ 15698 h 1238250"/>
                  <a:gd name="connsiteX142" fmla="*/ 1304925 w 1367015"/>
                  <a:gd name="connsiteY142" fmla="*/ 916166 h 1238250"/>
                  <a:gd name="connsiteX143" fmla="*/ 1289220 w 1367015"/>
                  <a:gd name="connsiteY143" fmla="*/ 931863 h 1238250"/>
                  <a:gd name="connsiteX144" fmla="*/ 1219977 w 1367015"/>
                  <a:gd name="connsiteY144" fmla="*/ 931863 h 1238250"/>
                  <a:gd name="connsiteX145" fmla="*/ 1189995 w 1367015"/>
                  <a:gd name="connsiteY145" fmla="*/ 900468 h 1238250"/>
                  <a:gd name="connsiteX146" fmla="*/ 1273516 w 1367015"/>
                  <a:gd name="connsiteY146" fmla="*/ 900468 h 1238250"/>
                  <a:gd name="connsiteX147" fmla="*/ 1273516 w 1367015"/>
                  <a:gd name="connsiteY147" fmla="*/ 151267 h 1238250"/>
                  <a:gd name="connsiteX148" fmla="*/ 1242106 w 1367015"/>
                  <a:gd name="connsiteY148" fmla="*/ 175527 h 1238250"/>
                  <a:gd name="connsiteX149" fmla="*/ 1154302 w 1367015"/>
                  <a:gd name="connsiteY149" fmla="*/ 243312 h 1238250"/>
                  <a:gd name="connsiteX150" fmla="*/ 1161441 w 1367015"/>
                  <a:gd name="connsiteY150" fmla="*/ 274707 h 1238250"/>
                  <a:gd name="connsiteX151" fmla="*/ 1089341 w 1367015"/>
                  <a:gd name="connsiteY151" fmla="*/ 346773 h 1238250"/>
                  <a:gd name="connsiteX152" fmla="*/ 1043655 w 1367015"/>
                  <a:gd name="connsiteY152" fmla="*/ 331076 h 1238250"/>
                  <a:gd name="connsiteX153" fmla="*/ 993685 w 1367015"/>
                  <a:gd name="connsiteY153" fmla="*/ 371033 h 1238250"/>
                  <a:gd name="connsiteX154" fmla="*/ 969414 w 1367015"/>
                  <a:gd name="connsiteY154" fmla="*/ 349627 h 1238250"/>
                  <a:gd name="connsiteX155" fmla="*/ 1024381 w 1367015"/>
                  <a:gd name="connsiteY155" fmla="*/ 306102 h 1238250"/>
                  <a:gd name="connsiteX156" fmla="*/ 1016528 w 1367015"/>
                  <a:gd name="connsiteY156" fmla="*/ 274707 h 1238250"/>
                  <a:gd name="connsiteX157" fmla="*/ 1089341 w 1367015"/>
                  <a:gd name="connsiteY157" fmla="*/ 201928 h 1238250"/>
                  <a:gd name="connsiteX158" fmla="*/ 1135028 w 1367015"/>
                  <a:gd name="connsiteY158" fmla="*/ 219052 h 1238250"/>
                  <a:gd name="connsiteX159" fmla="*/ 1242106 w 1367015"/>
                  <a:gd name="connsiteY159" fmla="*/ 136283 h 1238250"/>
                  <a:gd name="connsiteX160" fmla="*/ 1269946 w 1367015"/>
                  <a:gd name="connsiteY160" fmla="*/ 114878 h 1238250"/>
                  <a:gd name="connsiteX161" fmla="*/ 1273516 w 1367015"/>
                  <a:gd name="connsiteY161" fmla="*/ 112737 h 1238250"/>
                  <a:gd name="connsiteX162" fmla="*/ 1273516 w 1367015"/>
                  <a:gd name="connsiteY162" fmla="*/ 31395 h 1238250"/>
                  <a:gd name="connsiteX163" fmla="*/ 31410 w 1367015"/>
                  <a:gd name="connsiteY163" fmla="*/ 31395 h 1238250"/>
                  <a:gd name="connsiteX164" fmla="*/ 31410 w 1367015"/>
                  <a:gd name="connsiteY164" fmla="*/ 741352 h 1238250"/>
                  <a:gd name="connsiteX165" fmla="*/ 62819 w 1367015"/>
                  <a:gd name="connsiteY165" fmla="*/ 726368 h 1238250"/>
                  <a:gd name="connsiteX166" fmla="*/ 276976 w 1367015"/>
                  <a:gd name="connsiteY166" fmla="*/ 623621 h 1238250"/>
                  <a:gd name="connsiteX167" fmla="*/ 274834 w 1367015"/>
                  <a:gd name="connsiteY167" fmla="*/ 607210 h 1238250"/>
                  <a:gd name="connsiteX168" fmla="*/ 346933 w 1367015"/>
                  <a:gd name="connsiteY168" fmla="*/ 534430 h 1238250"/>
                  <a:gd name="connsiteX169" fmla="*/ 383340 w 1367015"/>
                  <a:gd name="connsiteY169" fmla="*/ 543706 h 1238250"/>
                  <a:gd name="connsiteX170" fmla="*/ 454725 w 1367015"/>
                  <a:gd name="connsiteY170" fmla="*/ 465218 h 1238250"/>
                  <a:gd name="connsiteX171" fmla="*/ 429026 w 1367015"/>
                  <a:gd name="connsiteY171" fmla="*/ 540138 h 1238250"/>
                  <a:gd name="connsiteX172" fmla="*/ 406183 w 1367015"/>
                  <a:gd name="connsiteY172" fmla="*/ 565112 h 1238250"/>
                  <a:gd name="connsiteX173" fmla="*/ 419746 w 1367015"/>
                  <a:gd name="connsiteY173" fmla="*/ 607210 h 1238250"/>
                  <a:gd name="connsiteX174" fmla="*/ 346933 w 1367015"/>
                  <a:gd name="connsiteY174" fmla="*/ 679275 h 1238250"/>
                  <a:gd name="connsiteX175" fmla="*/ 290539 w 1367015"/>
                  <a:gd name="connsiteY175" fmla="*/ 651448 h 1238250"/>
                  <a:gd name="connsiteX176" fmla="*/ 62819 w 1367015"/>
                  <a:gd name="connsiteY176" fmla="*/ 761331 h 1238250"/>
                  <a:gd name="connsiteX177" fmla="*/ 31410 w 1367015"/>
                  <a:gd name="connsiteY177" fmla="*/ 776315 h 1238250"/>
                  <a:gd name="connsiteX178" fmla="*/ 31410 w 1367015"/>
                  <a:gd name="connsiteY178" fmla="*/ 900468 h 1238250"/>
                  <a:gd name="connsiteX179" fmla="*/ 579650 w 1367015"/>
                  <a:gd name="connsiteY179" fmla="*/ 900468 h 1238250"/>
                  <a:gd name="connsiteX180" fmla="*/ 645324 w 1367015"/>
                  <a:gd name="connsiteY180" fmla="*/ 931863 h 1238250"/>
                  <a:gd name="connsiteX181" fmla="*/ 15705 w 1367015"/>
                  <a:gd name="connsiteY181" fmla="*/ 931863 h 1238250"/>
                  <a:gd name="connsiteX182" fmla="*/ 0 w 1367015"/>
                  <a:gd name="connsiteY182" fmla="*/ 916166 h 1238250"/>
                  <a:gd name="connsiteX183" fmla="*/ 0 w 1367015"/>
                  <a:gd name="connsiteY183" fmla="*/ 15698 h 1238250"/>
                  <a:gd name="connsiteX184" fmla="*/ 15705 w 1367015"/>
                  <a:gd name="connsiteY184" fmla="*/ 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67015" h="1238250">
                    <a:moveTo>
                      <a:pt x="1124567" y="922337"/>
                    </a:moveTo>
                    <a:cubicBezTo>
                      <a:pt x="1124567" y="922337"/>
                      <a:pt x="1124567" y="922337"/>
                      <a:pt x="1113855" y="931647"/>
                    </a:cubicBezTo>
                    <a:cubicBezTo>
                      <a:pt x="1113855" y="931647"/>
                      <a:pt x="1113855" y="931647"/>
                      <a:pt x="1058863" y="985360"/>
                    </a:cubicBezTo>
                    <a:cubicBezTo>
                      <a:pt x="1269544" y="1205939"/>
                      <a:pt x="1269544" y="1205939"/>
                      <a:pt x="1269544" y="1205939"/>
                    </a:cubicBezTo>
                    <a:cubicBezTo>
                      <a:pt x="1270258" y="1206655"/>
                      <a:pt x="1274543" y="1208087"/>
                      <a:pt x="1282399" y="1205939"/>
                    </a:cubicBezTo>
                    <a:cubicBezTo>
                      <a:pt x="1292398" y="1203074"/>
                      <a:pt x="1303110" y="1195912"/>
                      <a:pt x="1313109" y="1185886"/>
                    </a:cubicBezTo>
                    <a:cubicBezTo>
                      <a:pt x="1323107" y="1176576"/>
                      <a:pt x="1330963" y="1165833"/>
                      <a:pt x="1333820" y="1155807"/>
                    </a:cubicBezTo>
                    <a:cubicBezTo>
                      <a:pt x="1336676" y="1147929"/>
                      <a:pt x="1335962" y="1143632"/>
                      <a:pt x="1335248" y="1142916"/>
                    </a:cubicBezTo>
                    <a:cubicBezTo>
                      <a:pt x="1198841" y="1000399"/>
                      <a:pt x="1150277" y="949551"/>
                      <a:pt x="1133851" y="931647"/>
                    </a:cubicBezTo>
                    <a:cubicBezTo>
                      <a:pt x="1124567" y="922337"/>
                      <a:pt x="1124567" y="922337"/>
                      <a:pt x="1124567" y="922337"/>
                    </a:cubicBezTo>
                    <a:close/>
                    <a:moveTo>
                      <a:pt x="925229" y="906462"/>
                    </a:moveTo>
                    <a:cubicBezTo>
                      <a:pt x="925229" y="906462"/>
                      <a:pt x="925229" y="906462"/>
                      <a:pt x="949325" y="931862"/>
                    </a:cubicBezTo>
                    <a:cubicBezTo>
                      <a:pt x="949325" y="931862"/>
                      <a:pt x="949325" y="931862"/>
                      <a:pt x="869950" y="931862"/>
                    </a:cubicBezTo>
                    <a:cubicBezTo>
                      <a:pt x="889085" y="925331"/>
                      <a:pt x="907512" y="916622"/>
                      <a:pt x="925229" y="906462"/>
                    </a:cubicBezTo>
                    <a:close/>
                    <a:moveTo>
                      <a:pt x="1124927" y="884237"/>
                    </a:moveTo>
                    <a:cubicBezTo>
                      <a:pt x="1129214" y="884952"/>
                      <a:pt x="1132787" y="886383"/>
                      <a:pt x="1135645" y="889243"/>
                    </a:cubicBezTo>
                    <a:cubicBezTo>
                      <a:pt x="1139218" y="893534"/>
                      <a:pt x="1142790" y="897110"/>
                      <a:pt x="1146363" y="900686"/>
                    </a:cubicBezTo>
                    <a:cubicBezTo>
                      <a:pt x="1157081" y="912129"/>
                      <a:pt x="1167085" y="922857"/>
                      <a:pt x="1176374" y="932154"/>
                    </a:cubicBezTo>
                    <a:cubicBezTo>
                      <a:pt x="1357152" y="1121676"/>
                      <a:pt x="1357152" y="1121676"/>
                      <a:pt x="1357152" y="1121676"/>
                    </a:cubicBezTo>
                    <a:cubicBezTo>
                      <a:pt x="1367155" y="1131689"/>
                      <a:pt x="1370013" y="1148138"/>
                      <a:pt x="1363582" y="1166017"/>
                    </a:cubicBezTo>
                    <a:cubicBezTo>
                      <a:pt x="1358581" y="1181036"/>
                      <a:pt x="1348577" y="1196055"/>
                      <a:pt x="1335001" y="1208928"/>
                    </a:cubicBezTo>
                    <a:cubicBezTo>
                      <a:pt x="1321425" y="1221801"/>
                      <a:pt x="1305705" y="1231814"/>
                      <a:pt x="1290700" y="1236105"/>
                    </a:cubicBezTo>
                    <a:cubicBezTo>
                      <a:pt x="1284983" y="1237535"/>
                      <a:pt x="1279267" y="1238250"/>
                      <a:pt x="1273551" y="1238250"/>
                    </a:cubicBezTo>
                    <a:cubicBezTo>
                      <a:pt x="1262833" y="1238250"/>
                      <a:pt x="1252829" y="1234674"/>
                      <a:pt x="1246398" y="1227522"/>
                    </a:cubicBezTo>
                    <a:cubicBezTo>
                      <a:pt x="1024892" y="996520"/>
                      <a:pt x="1024892" y="996520"/>
                      <a:pt x="1024892" y="996520"/>
                    </a:cubicBezTo>
                    <a:cubicBezTo>
                      <a:pt x="1019175" y="990083"/>
                      <a:pt x="1019175" y="980071"/>
                      <a:pt x="1025606" y="974350"/>
                    </a:cubicBezTo>
                    <a:cubicBezTo>
                      <a:pt x="1042755" y="957185"/>
                      <a:pt x="1057046" y="943597"/>
                      <a:pt x="1068478" y="932154"/>
                    </a:cubicBezTo>
                    <a:cubicBezTo>
                      <a:pt x="1071336" y="930009"/>
                      <a:pt x="1073480" y="927148"/>
                      <a:pt x="1076338" y="925002"/>
                    </a:cubicBezTo>
                    <a:cubicBezTo>
                      <a:pt x="1087771" y="914275"/>
                      <a:pt x="1095631" y="906408"/>
                      <a:pt x="1100633" y="900686"/>
                    </a:cubicBezTo>
                    <a:cubicBezTo>
                      <a:pt x="1102062" y="899971"/>
                      <a:pt x="1103491" y="898541"/>
                      <a:pt x="1104205" y="897826"/>
                    </a:cubicBezTo>
                    <a:cubicBezTo>
                      <a:pt x="1113494" y="889243"/>
                      <a:pt x="1113494" y="889243"/>
                      <a:pt x="1113494" y="889243"/>
                    </a:cubicBezTo>
                    <a:cubicBezTo>
                      <a:pt x="1116352" y="886383"/>
                      <a:pt x="1120640" y="884237"/>
                      <a:pt x="1124927" y="884237"/>
                    </a:cubicBezTo>
                    <a:close/>
                    <a:moveTo>
                      <a:pt x="346518" y="565150"/>
                    </a:moveTo>
                    <a:cubicBezTo>
                      <a:pt x="324693" y="565150"/>
                      <a:pt x="306388" y="583814"/>
                      <a:pt x="306388" y="606784"/>
                    </a:cubicBezTo>
                    <a:cubicBezTo>
                      <a:pt x="306388" y="607502"/>
                      <a:pt x="306388" y="608220"/>
                      <a:pt x="306388" y="608938"/>
                    </a:cubicBezTo>
                    <a:cubicBezTo>
                      <a:pt x="307092" y="619705"/>
                      <a:pt x="312020" y="630472"/>
                      <a:pt x="319765" y="636933"/>
                    </a:cubicBezTo>
                    <a:cubicBezTo>
                      <a:pt x="326805" y="643393"/>
                      <a:pt x="336661" y="647700"/>
                      <a:pt x="346518" y="647700"/>
                    </a:cubicBezTo>
                    <a:cubicBezTo>
                      <a:pt x="369047" y="647700"/>
                      <a:pt x="387351" y="629037"/>
                      <a:pt x="387351" y="606784"/>
                    </a:cubicBezTo>
                    <a:cubicBezTo>
                      <a:pt x="387351" y="600324"/>
                      <a:pt x="385943" y="594581"/>
                      <a:pt x="383127" y="588838"/>
                    </a:cubicBezTo>
                    <a:cubicBezTo>
                      <a:pt x="378903" y="578789"/>
                      <a:pt x="370455" y="571611"/>
                      <a:pt x="360598" y="568021"/>
                    </a:cubicBezTo>
                    <a:cubicBezTo>
                      <a:pt x="356374" y="565868"/>
                      <a:pt x="351446" y="565150"/>
                      <a:pt x="346518" y="565150"/>
                    </a:cubicBezTo>
                    <a:close/>
                    <a:moveTo>
                      <a:pt x="760846" y="492125"/>
                    </a:moveTo>
                    <a:cubicBezTo>
                      <a:pt x="752187" y="492125"/>
                      <a:pt x="743528" y="494947"/>
                      <a:pt x="735591" y="499181"/>
                    </a:cubicBezTo>
                    <a:cubicBezTo>
                      <a:pt x="722602" y="506236"/>
                      <a:pt x="713221" y="519642"/>
                      <a:pt x="710335" y="535164"/>
                    </a:cubicBezTo>
                    <a:cubicBezTo>
                      <a:pt x="710335" y="537986"/>
                      <a:pt x="709613" y="540103"/>
                      <a:pt x="709613" y="542925"/>
                    </a:cubicBezTo>
                    <a:cubicBezTo>
                      <a:pt x="709613" y="571147"/>
                      <a:pt x="732704" y="593725"/>
                      <a:pt x="760846" y="593725"/>
                    </a:cubicBezTo>
                    <a:cubicBezTo>
                      <a:pt x="763011" y="593725"/>
                      <a:pt x="765176" y="593725"/>
                      <a:pt x="767341" y="593725"/>
                    </a:cubicBezTo>
                    <a:cubicBezTo>
                      <a:pt x="783216" y="591608"/>
                      <a:pt x="796926" y="583142"/>
                      <a:pt x="804864" y="570442"/>
                    </a:cubicBezTo>
                    <a:cubicBezTo>
                      <a:pt x="809915" y="562681"/>
                      <a:pt x="812801" y="553508"/>
                      <a:pt x="812801" y="542925"/>
                    </a:cubicBezTo>
                    <a:cubicBezTo>
                      <a:pt x="812801" y="542220"/>
                      <a:pt x="812801" y="540808"/>
                      <a:pt x="812801" y="539397"/>
                    </a:cubicBezTo>
                    <a:cubicBezTo>
                      <a:pt x="811358" y="515408"/>
                      <a:pt x="792597" y="495653"/>
                      <a:pt x="768062" y="492831"/>
                    </a:cubicBezTo>
                    <a:cubicBezTo>
                      <a:pt x="765898" y="492831"/>
                      <a:pt x="763733" y="492125"/>
                      <a:pt x="760846" y="492125"/>
                    </a:cubicBezTo>
                    <a:close/>
                    <a:moveTo>
                      <a:pt x="891455" y="415925"/>
                    </a:moveTo>
                    <a:cubicBezTo>
                      <a:pt x="899315" y="421636"/>
                      <a:pt x="907175" y="428060"/>
                      <a:pt x="915035" y="434485"/>
                    </a:cubicBezTo>
                    <a:cubicBezTo>
                      <a:pt x="917179" y="435913"/>
                      <a:pt x="918608" y="438054"/>
                      <a:pt x="920751" y="439482"/>
                    </a:cubicBezTo>
                    <a:cubicBezTo>
                      <a:pt x="920751" y="439482"/>
                      <a:pt x="920751" y="439482"/>
                      <a:pt x="877164" y="474460"/>
                    </a:cubicBezTo>
                    <a:cubicBezTo>
                      <a:pt x="869305" y="480885"/>
                      <a:pt x="860730" y="488023"/>
                      <a:pt x="850012" y="496589"/>
                    </a:cubicBezTo>
                    <a:cubicBezTo>
                      <a:pt x="846439" y="499445"/>
                      <a:pt x="842867" y="502300"/>
                      <a:pt x="838579" y="505155"/>
                    </a:cubicBezTo>
                    <a:cubicBezTo>
                      <a:pt x="840723" y="510152"/>
                      <a:pt x="842867" y="514435"/>
                      <a:pt x="844296" y="519432"/>
                    </a:cubicBezTo>
                    <a:cubicBezTo>
                      <a:pt x="846439" y="527285"/>
                      <a:pt x="847154" y="535137"/>
                      <a:pt x="847154" y="542989"/>
                    </a:cubicBezTo>
                    <a:cubicBezTo>
                      <a:pt x="847154" y="549414"/>
                      <a:pt x="846439" y="555124"/>
                      <a:pt x="845725" y="561549"/>
                    </a:cubicBezTo>
                    <a:cubicBezTo>
                      <a:pt x="842152" y="576540"/>
                      <a:pt x="835007" y="590103"/>
                      <a:pt x="824289" y="601524"/>
                    </a:cubicBezTo>
                    <a:cubicBezTo>
                      <a:pt x="809283" y="617942"/>
                      <a:pt x="786418" y="628650"/>
                      <a:pt x="761409" y="628650"/>
                    </a:cubicBezTo>
                    <a:cubicBezTo>
                      <a:pt x="714250" y="628650"/>
                      <a:pt x="676379" y="590103"/>
                      <a:pt x="676379" y="542989"/>
                    </a:cubicBezTo>
                    <a:cubicBezTo>
                      <a:pt x="676379" y="536564"/>
                      <a:pt x="677094" y="529426"/>
                      <a:pt x="678523" y="523715"/>
                    </a:cubicBezTo>
                    <a:cubicBezTo>
                      <a:pt x="678523" y="523715"/>
                      <a:pt x="678523" y="523715"/>
                      <a:pt x="582775" y="477316"/>
                    </a:cubicBezTo>
                    <a:cubicBezTo>
                      <a:pt x="578488" y="475174"/>
                      <a:pt x="574200" y="473033"/>
                      <a:pt x="569913" y="470891"/>
                    </a:cubicBezTo>
                    <a:cubicBezTo>
                      <a:pt x="577059" y="460183"/>
                      <a:pt x="585633" y="450903"/>
                      <a:pt x="594208" y="441623"/>
                    </a:cubicBezTo>
                    <a:cubicBezTo>
                      <a:pt x="594208" y="441623"/>
                      <a:pt x="594208" y="441623"/>
                      <a:pt x="694957" y="490165"/>
                    </a:cubicBezTo>
                    <a:cubicBezTo>
                      <a:pt x="700674" y="483026"/>
                      <a:pt x="707819" y="476602"/>
                      <a:pt x="715679" y="470891"/>
                    </a:cubicBezTo>
                    <a:cubicBezTo>
                      <a:pt x="728541" y="462325"/>
                      <a:pt x="744975" y="457328"/>
                      <a:pt x="761409" y="457328"/>
                    </a:cubicBezTo>
                    <a:cubicBezTo>
                      <a:pt x="771413" y="457328"/>
                      <a:pt x="781416" y="459470"/>
                      <a:pt x="789991" y="462325"/>
                    </a:cubicBezTo>
                    <a:cubicBezTo>
                      <a:pt x="799280" y="465894"/>
                      <a:pt x="808569" y="470891"/>
                      <a:pt x="815714" y="476602"/>
                    </a:cubicBezTo>
                    <a:cubicBezTo>
                      <a:pt x="815714" y="476602"/>
                      <a:pt x="815714" y="476602"/>
                      <a:pt x="831434" y="464466"/>
                    </a:cubicBezTo>
                    <a:cubicBezTo>
                      <a:pt x="842152" y="455900"/>
                      <a:pt x="860730" y="440910"/>
                      <a:pt x="891455" y="415925"/>
                    </a:cubicBezTo>
                    <a:close/>
                    <a:moveTo>
                      <a:pt x="772661" y="346605"/>
                    </a:moveTo>
                    <a:cubicBezTo>
                      <a:pt x="723066" y="343930"/>
                      <a:pt x="672758" y="354807"/>
                      <a:pt x="628158" y="379415"/>
                    </a:cubicBezTo>
                    <a:cubicBezTo>
                      <a:pt x="608178" y="390827"/>
                      <a:pt x="589624" y="404379"/>
                      <a:pt x="571784" y="420783"/>
                    </a:cubicBezTo>
                    <a:cubicBezTo>
                      <a:pt x="562508" y="430056"/>
                      <a:pt x="554658" y="439328"/>
                      <a:pt x="546809" y="449314"/>
                    </a:cubicBezTo>
                    <a:cubicBezTo>
                      <a:pt x="538245" y="460012"/>
                      <a:pt x="531109" y="470711"/>
                      <a:pt x="524687" y="482123"/>
                    </a:cubicBezTo>
                    <a:cubicBezTo>
                      <a:pt x="468313" y="582692"/>
                      <a:pt x="481158" y="712504"/>
                      <a:pt x="564648" y="800235"/>
                    </a:cubicBezTo>
                    <a:cubicBezTo>
                      <a:pt x="597474" y="833758"/>
                      <a:pt x="636008" y="856582"/>
                      <a:pt x="678110" y="869420"/>
                    </a:cubicBezTo>
                    <a:cubicBezTo>
                      <a:pt x="729488" y="885825"/>
                      <a:pt x="785862" y="885825"/>
                      <a:pt x="837955" y="869420"/>
                    </a:cubicBezTo>
                    <a:cubicBezTo>
                      <a:pt x="867212" y="860861"/>
                      <a:pt x="895756" y="845883"/>
                      <a:pt x="921445" y="826625"/>
                    </a:cubicBezTo>
                    <a:cubicBezTo>
                      <a:pt x="930008" y="820919"/>
                      <a:pt x="937144" y="814500"/>
                      <a:pt x="944280" y="807367"/>
                    </a:cubicBezTo>
                    <a:cubicBezTo>
                      <a:pt x="952130" y="799521"/>
                      <a:pt x="959979" y="791676"/>
                      <a:pt x="967115" y="783117"/>
                    </a:cubicBezTo>
                    <a:cubicBezTo>
                      <a:pt x="1047751" y="682548"/>
                      <a:pt x="1046324" y="537044"/>
                      <a:pt x="959979" y="437902"/>
                    </a:cubicBezTo>
                    <a:cubicBezTo>
                      <a:pt x="957125" y="435048"/>
                      <a:pt x="954270" y="431482"/>
                      <a:pt x="951416" y="427916"/>
                    </a:cubicBezTo>
                    <a:cubicBezTo>
                      <a:pt x="947135" y="423636"/>
                      <a:pt x="942853" y="419357"/>
                      <a:pt x="937858" y="415791"/>
                    </a:cubicBezTo>
                    <a:cubicBezTo>
                      <a:pt x="930008" y="408658"/>
                      <a:pt x="921445" y="401526"/>
                      <a:pt x="912882" y="395106"/>
                    </a:cubicBezTo>
                    <a:cubicBezTo>
                      <a:pt x="871137" y="365506"/>
                      <a:pt x="822256" y="349280"/>
                      <a:pt x="772661" y="346605"/>
                    </a:cubicBezTo>
                    <a:close/>
                    <a:moveTo>
                      <a:pt x="785477" y="308032"/>
                    </a:moveTo>
                    <a:cubicBezTo>
                      <a:pt x="842147" y="313027"/>
                      <a:pt x="897744" y="333721"/>
                      <a:pt x="945296" y="370115"/>
                    </a:cubicBezTo>
                    <a:cubicBezTo>
                      <a:pt x="953162" y="376537"/>
                      <a:pt x="961743" y="382959"/>
                      <a:pt x="969609" y="390809"/>
                    </a:cubicBezTo>
                    <a:cubicBezTo>
                      <a:pt x="973184" y="394377"/>
                      <a:pt x="976759" y="397231"/>
                      <a:pt x="980335" y="400799"/>
                    </a:cubicBezTo>
                    <a:cubicBezTo>
                      <a:pt x="983910" y="405081"/>
                      <a:pt x="987486" y="409363"/>
                      <a:pt x="991061" y="413644"/>
                    </a:cubicBezTo>
                    <a:cubicBezTo>
                      <a:pt x="1084021" y="521398"/>
                      <a:pt x="1089026" y="678390"/>
                      <a:pt x="1008223" y="791852"/>
                    </a:cubicBezTo>
                    <a:cubicBezTo>
                      <a:pt x="1080445" y="866780"/>
                      <a:pt x="1080445" y="866780"/>
                      <a:pt x="1080445" y="866780"/>
                    </a:cubicBezTo>
                    <a:cubicBezTo>
                      <a:pt x="1081160" y="867493"/>
                      <a:pt x="1081160" y="868207"/>
                      <a:pt x="1081875" y="868921"/>
                    </a:cubicBezTo>
                    <a:cubicBezTo>
                      <a:pt x="1083306" y="871775"/>
                      <a:pt x="1083306" y="874629"/>
                      <a:pt x="1081875" y="876770"/>
                    </a:cubicBezTo>
                    <a:cubicBezTo>
                      <a:pt x="1081875" y="876770"/>
                      <a:pt x="1081875" y="876770"/>
                      <a:pt x="1056848" y="900319"/>
                    </a:cubicBezTo>
                    <a:cubicBezTo>
                      <a:pt x="1056848" y="900319"/>
                      <a:pt x="1056848" y="900319"/>
                      <a:pt x="1055418" y="901746"/>
                    </a:cubicBezTo>
                    <a:cubicBezTo>
                      <a:pt x="1039686" y="917445"/>
                      <a:pt x="1029675" y="926722"/>
                      <a:pt x="1023954" y="931717"/>
                    </a:cubicBezTo>
                    <a:cubicBezTo>
                      <a:pt x="1014658" y="940994"/>
                      <a:pt x="1014658" y="940994"/>
                      <a:pt x="1014658" y="940994"/>
                    </a:cubicBezTo>
                    <a:cubicBezTo>
                      <a:pt x="1011798" y="944562"/>
                      <a:pt x="1006078" y="944562"/>
                      <a:pt x="1003217" y="940994"/>
                    </a:cubicBezTo>
                    <a:cubicBezTo>
                      <a:pt x="999642" y="938140"/>
                      <a:pt x="996782" y="934572"/>
                      <a:pt x="993921" y="931717"/>
                    </a:cubicBezTo>
                    <a:cubicBezTo>
                      <a:pt x="981765" y="919586"/>
                      <a:pt x="971754" y="908882"/>
                      <a:pt x="963888" y="900319"/>
                    </a:cubicBezTo>
                    <a:cubicBezTo>
                      <a:pt x="944581" y="881052"/>
                      <a:pt x="936715" y="872489"/>
                      <a:pt x="933140" y="868921"/>
                    </a:cubicBezTo>
                    <a:cubicBezTo>
                      <a:pt x="930995" y="866780"/>
                      <a:pt x="930995" y="866780"/>
                      <a:pt x="930995" y="866780"/>
                    </a:cubicBezTo>
                    <a:cubicBezTo>
                      <a:pt x="929565" y="867493"/>
                      <a:pt x="928134" y="868207"/>
                      <a:pt x="926704" y="868921"/>
                    </a:cubicBezTo>
                    <a:cubicBezTo>
                      <a:pt x="906682" y="882479"/>
                      <a:pt x="885945" y="892469"/>
                      <a:pt x="864493" y="900319"/>
                    </a:cubicBezTo>
                    <a:cubicBezTo>
                      <a:pt x="795846" y="926009"/>
                      <a:pt x="720048" y="926009"/>
                      <a:pt x="651400" y="900319"/>
                    </a:cubicBezTo>
                    <a:cubicBezTo>
                      <a:pt x="629948" y="892469"/>
                      <a:pt x="609211" y="882479"/>
                      <a:pt x="589189" y="868921"/>
                    </a:cubicBezTo>
                    <a:cubicBezTo>
                      <a:pt x="570597" y="856789"/>
                      <a:pt x="553435" y="842517"/>
                      <a:pt x="536988" y="826105"/>
                    </a:cubicBezTo>
                    <a:cubicBezTo>
                      <a:pt x="466196" y="751177"/>
                      <a:pt x="439738" y="649846"/>
                      <a:pt x="457615" y="554937"/>
                    </a:cubicBezTo>
                    <a:cubicBezTo>
                      <a:pt x="462621" y="529961"/>
                      <a:pt x="470486" y="505699"/>
                      <a:pt x="481213" y="482863"/>
                    </a:cubicBezTo>
                    <a:cubicBezTo>
                      <a:pt x="493369" y="456460"/>
                      <a:pt x="509816" y="430771"/>
                      <a:pt x="530553" y="408649"/>
                    </a:cubicBezTo>
                    <a:cubicBezTo>
                      <a:pt x="535558" y="402940"/>
                      <a:pt x="540564" y="397945"/>
                      <a:pt x="545569" y="392236"/>
                    </a:cubicBezTo>
                    <a:cubicBezTo>
                      <a:pt x="560586" y="378678"/>
                      <a:pt x="575602" y="366547"/>
                      <a:pt x="592049" y="355843"/>
                    </a:cubicBezTo>
                    <a:cubicBezTo>
                      <a:pt x="600630" y="350134"/>
                      <a:pt x="609926" y="345139"/>
                      <a:pt x="619222" y="340143"/>
                    </a:cubicBezTo>
                    <a:cubicBezTo>
                      <a:pt x="671065" y="313740"/>
                      <a:pt x="728807" y="303036"/>
                      <a:pt x="785477" y="308032"/>
                    </a:cubicBezTo>
                    <a:close/>
                    <a:moveTo>
                      <a:pt x="555676" y="304800"/>
                    </a:moveTo>
                    <a:cubicBezTo>
                      <a:pt x="570540" y="304800"/>
                      <a:pt x="583988" y="309099"/>
                      <a:pt x="595313" y="316982"/>
                    </a:cubicBezTo>
                    <a:cubicBezTo>
                      <a:pt x="584696" y="323431"/>
                      <a:pt x="574079" y="329880"/>
                      <a:pt x="563462" y="337046"/>
                    </a:cubicBezTo>
                    <a:cubicBezTo>
                      <a:pt x="561338" y="336330"/>
                      <a:pt x="558507" y="336330"/>
                      <a:pt x="555676" y="336330"/>
                    </a:cubicBezTo>
                    <a:cubicBezTo>
                      <a:pt x="533026" y="336330"/>
                      <a:pt x="515331" y="354961"/>
                      <a:pt x="515331" y="377175"/>
                    </a:cubicBezTo>
                    <a:cubicBezTo>
                      <a:pt x="515331" y="377891"/>
                      <a:pt x="515331" y="378608"/>
                      <a:pt x="515331" y="379325"/>
                    </a:cubicBezTo>
                    <a:cubicBezTo>
                      <a:pt x="506130" y="388640"/>
                      <a:pt x="498344" y="397956"/>
                      <a:pt x="490558" y="407988"/>
                    </a:cubicBezTo>
                    <a:cubicBezTo>
                      <a:pt x="486311" y="398672"/>
                      <a:pt x="484188" y="388640"/>
                      <a:pt x="484188" y="377175"/>
                    </a:cubicBezTo>
                    <a:cubicBezTo>
                      <a:pt x="484188" y="337046"/>
                      <a:pt x="516039" y="304800"/>
                      <a:pt x="555676" y="304800"/>
                    </a:cubicBezTo>
                    <a:close/>
                    <a:moveTo>
                      <a:pt x="1089384" y="233362"/>
                    </a:moveTo>
                    <a:cubicBezTo>
                      <a:pt x="1066414" y="233362"/>
                      <a:pt x="1047750" y="252026"/>
                      <a:pt x="1047750" y="274996"/>
                    </a:cubicBezTo>
                    <a:cubicBezTo>
                      <a:pt x="1047750" y="278585"/>
                      <a:pt x="1048468" y="282892"/>
                      <a:pt x="1049186" y="286481"/>
                    </a:cubicBezTo>
                    <a:cubicBezTo>
                      <a:pt x="1052775" y="296531"/>
                      <a:pt x="1059953" y="305863"/>
                      <a:pt x="1069285" y="310887"/>
                    </a:cubicBezTo>
                    <a:cubicBezTo>
                      <a:pt x="1075028" y="314476"/>
                      <a:pt x="1082206" y="315912"/>
                      <a:pt x="1089384" y="315912"/>
                    </a:cubicBezTo>
                    <a:cubicBezTo>
                      <a:pt x="1111637" y="315912"/>
                      <a:pt x="1130300" y="297249"/>
                      <a:pt x="1130300" y="274996"/>
                    </a:cubicBezTo>
                    <a:cubicBezTo>
                      <a:pt x="1130300" y="271407"/>
                      <a:pt x="1129582" y="267100"/>
                      <a:pt x="1128865" y="264229"/>
                    </a:cubicBezTo>
                    <a:cubicBezTo>
                      <a:pt x="1125993" y="253461"/>
                      <a:pt x="1118815" y="244130"/>
                      <a:pt x="1109483" y="239105"/>
                    </a:cubicBezTo>
                    <a:cubicBezTo>
                      <a:pt x="1103741" y="235516"/>
                      <a:pt x="1096562" y="233362"/>
                      <a:pt x="1089384" y="233362"/>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219977" y="931863"/>
                    </a:cubicBezTo>
                    <a:cubicBezTo>
                      <a:pt x="1219977" y="931863"/>
                      <a:pt x="1219977" y="931863"/>
                      <a:pt x="1189995" y="900468"/>
                    </a:cubicBezTo>
                    <a:cubicBezTo>
                      <a:pt x="1273516" y="900468"/>
                      <a:pt x="1273516" y="900468"/>
                      <a:pt x="1273516" y="900468"/>
                    </a:cubicBezTo>
                    <a:cubicBezTo>
                      <a:pt x="1273516" y="480916"/>
                      <a:pt x="1273516" y="264004"/>
                      <a:pt x="1273516" y="151267"/>
                    </a:cubicBezTo>
                    <a:cubicBezTo>
                      <a:pt x="1273516" y="151267"/>
                      <a:pt x="1273516" y="151267"/>
                      <a:pt x="1242106" y="175527"/>
                    </a:cubicBezTo>
                    <a:cubicBezTo>
                      <a:pt x="1242106" y="175527"/>
                      <a:pt x="1242106" y="175527"/>
                      <a:pt x="1154302" y="243312"/>
                    </a:cubicBezTo>
                    <a:cubicBezTo>
                      <a:pt x="1159299" y="253301"/>
                      <a:pt x="1161441" y="263291"/>
                      <a:pt x="1161441" y="274707"/>
                    </a:cubicBezTo>
                    <a:cubicBezTo>
                      <a:pt x="1161441" y="314664"/>
                      <a:pt x="1129317" y="346773"/>
                      <a:pt x="1089341" y="346773"/>
                    </a:cubicBezTo>
                    <a:cubicBezTo>
                      <a:pt x="1071495" y="346773"/>
                      <a:pt x="1055790" y="341065"/>
                      <a:pt x="1043655" y="331076"/>
                    </a:cubicBezTo>
                    <a:cubicBezTo>
                      <a:pt x="1043655" y="331076"/>
                      <a:pt x="1043655" y="331076"/>
                      <a:pt x="993685" y="371033"/>
                    </a:cubicBezTo>
                    <a:cubicBezTo>
                      <a:pt x="985833" y="363898"/>
                      <a:pt x="977980" y="356762"/>
                      <a:pt x="969414" y="349627"/>
                    </a:cubicBezTo>
                    <a:cubicBezTo>
                      <a:pt x="969414" y="349627"/>
                      <a:pt x="969414" y="349627"/>
                      <a:pt x="1024381" y="306102"/>
                    </a:cubicBezTo>
                    <a:cubicBezTo>
                      <a:pt x="1019384" y="296826"/>
                      <a:pt x="1016528" y="286123"/>
                      <a:pt x="1016528" y="274707"/>
                    </a:cubicBezTo>
                    <a:cubicBezTo>
                      <a:pt x="1016528" y="234750"/>
                      <a:pt x="1049365" y="201928"/>
                      <a:pt x="1089341" y="201928"/>
                    </a:cubicBezTo>
                    <a:cubicBezTo>
                      <a:pt x="1106474" y="201928"/>
                      <a:pt x="1122892" y="208349"/>
                      <a:pt x="1135028" y="219052"/>
                    </a:cubicBezTo>
                    <a:cubicBezTo>
                      <a:pt x="1135028" y="219052"/>
                      <a:pt x="1135028" y="219052"/>
                      <a:pt x="1242106" y="136283"/>
                    </a:cubicBezTo>
                    <a:cubicBezTo>
                      <a:pt x="1242106" y="136283"/>
                      <a:pt x="1242106" y="136283"/>
                      <a:pt x="1269946" y="114878"/>
                    </a:cubicBezTo>
                    <a:cubicBezTo>
                      <a:pt x="1270660" y="114164"/>
                      <a:pt x="1272088" y="113451"/>
                      <a:pt x="1273516" y="112737"/>
                    </a:cubicBezTo>
                    <a:cubicBezTo>
                      <a:pt x="1273516" y="31395"/>
                      <a:pt x="1273516" y="31395"/>
                      <a:pt x="1273516" y="31395"/>
                    </a:cubicBezTo>
                    <a:cubicBezTo>
                      <a:pt x="31410" y="31395"/>
                      <a:pt x="31410" y="31395"/>
                      <a:pt x="31410" y="31395"/>
                    </a:cubicBezTo>
                    <a:cubicBezTo>
                      <a:pt x="31410" y="406709"/>
                      <a:pt x="31410" y="620766"/>
                      <a:pt x="31410" y="741352"/>
                    </a:cubicBezTo>
                    <a:cubicBezTo>
                      <a:pt x="31410" y="741352"/>
                      <a:pt x="31410" y="741352"/>
                      <a:pt x="62819" y="726368"/>
                    </a:cubicBezTo>
                    <a:cubicBezTo>
                      <a:pt x="62819" y="726368"/>
                      <a:pt x="62819" y="726368"/>
                      <a:pt x="276976" y="623621"/>
                    </a:cubicBezTo>
                    <a:cubicBezTo>
                      <a:pt x="275548" y="617912"/>
                      <a:pt x="274834" y="612918"/>
                      <a:pt x="274834" y="607210"/>
                    </a:cubicBezTo>
                    <a:cubicBezTo>
                      <a:pt x="274834" y="567252"/>
                      <a:pt x="306957" y="534430"/>
                      <a:pt x="346933" y="534430"/>
                    </a:cubicBezTo>
                    <a:cubicBezTo>
                      <a:pt x="360496" y="534430"/>
                      <a:pt x="372632" y="537998"/>
                      <a:pt x="383340" y="543706"/>
                    </a:cubicBezTo>
                    <a:cubicBezTo>
                      <a:pt x="383340" y="543706"/>
                      <a:pt x="383340" y="543706"/>
                      <a:pt x="454725" y="465218"/>
                    </a:cubicBezTo>
                    <a:cubicBezTo>
                      <a:pt x="443304" y="489478"/>
                      <a:pt x="434737" y="514451"/>
                      <a:pt x="429026" y="540138"/>
                    </a:cubicBezTo>
                    <a:cubicBezTo>
                      <a:pt x="429026" y="540138"/>
                      <a:pt x="429026" y="540138"/>
                      <a:pt x="406183" y="565112"/>
                    </a:cubicBezTo>
                    <a:cubicBezTo>
                      <a:pt x="414749" y="577241"/>
                      <a:pt x="419746" y="591512"/>
                      <a:pt x="419746" y="607210"/>
                    </a:cubicBezTo>
                    <a:cubicBezTo>
                      <a:pt x="419746" y="647167"/>
                      <a:pt x="386909" y="679275"/>
                      <a:pt x="346933" y="679275"/>
                    </a:cubicBezTo>
                    <a:cubicBezTo>
                      <a:pt x="324090" y="679275"/>
                      <a:pt x="303388" y="668573"/>
                      <a:pt x="290539" y="651448"/>
                    </a:cubicBezTo>
                    <a:cubicBezTo>
                      <a:pt x="290539" y="651448"/>
                      <a:pt x="290539" y="651448"/>
                      <a:pt x="62819" y="761331"/>
                    </a:cubicBezTo>
                    <a:cubicBezTo>
                      <a:pt x="62819" y="761331"/>
                      <a:pt x="62819" y="761331"/>
                      <a:pt x="31410" y="776315"/>
                    </a:cubicBezTo>
                    <a:cubicBezTo>
                      <a:pt x="31410" y="900468"/>
                      <a:pt x="31410" y="900468"/>
                      <a:pt x="31410" y="900468"/>
                    </a:cubicBezTo>
                    <a:cubicBezTo>
                      <a:pt x="250563" y="900468"/>
                      <a:pt x="431168" y="900468"/>
                      <a:pt x="579650" y="900468"/>
                    </a:cubicBezTo>
                    <a:cubicBezTo>
                      <a:pt x="600351" y="913312"/>
                      <a:pt x="622481" y="924014"/>
                      <a:pt x="645324" y="931863"/>
                    </a:cubicBezTo>
                    <a:cubicBezTo>
                      <a:pt x="645324" y="931863"/>
                      <a:pt x="645324"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52"/>
              <p:cNvSpPr>
                <a:spLocks/>
              </p:cNvSpPr>
              <p:nvPr/>
            </p:nvSpPr>
            <p:spPr bwMode="auto">
              <a:xfrm>
                <a:off x="6697662" y="3179762"/>
                <a:ext cx="1181100" cy="654050"/>
              </a:xfrm>
              <a:custGeom>
                <a:avLst/>
                <a:gdLst>
                  <a:gd name="connsiteX0" fmla="*/ 363861 w 1181100"/>
                  <a:gd name="connsiteY0" fmla="*/ 458787 h 654050"/>
                  <a:gd name="connsiteX1" fmla="*/ 452503 w 1181100"/>
                  <a:gd name="connsiteY1" fmla="*/ 632593 h 654050"/>
                  <a:gd name="connsiteX2" fmla="*/ 474663 w 1181100"/>
                  <a:gd name="connsiteY2" fmla="*/ 654050 h 654050"/>
                  <a:gd name="connsiteX3" fmla="*/ 0 w 1181100"/>
                  <a:gd name="connsiteY3" fmla="*/ 654050 h 654050"/>
                  <a:gd name="connsiteX4" fmla="*/ 0 w 1181100"/>
                  <a:gd name="connsiteY4" fmla="*/ 581095 h 654050"/>
                  <a:gd name="connsiteX5" fmla="*/ 221605 w 1181100"/>
                  <a:gd name="connsiteY5" fmla="*/ 473807 h 654050"/>
                  <a:gd name="connsiteX6" fmla="*/ 284512 w 1181100"/>
                  <a:gd name="connsiteY6" fmla="*/ 495265 h 654050"/>
                  <a:gd name="connsiteX7" fmla="*/ 363861 w 1181100"/>
                  <a:gd name="connsiteY7" fmla="*/ 458787 h 654050"/>
                  <a:gd name="connsiteX8" fmla="*/ 881470 w 1181100"/>
                  <a:gd name="connsiteY8" fmla="*/ 250825 h 654050"/>
                  <a:gd name="connsiteX9" fmla="*/ 879327 w 1181100"/>
                  <a:gd name="connsiteY9" fmla="*/ 543393 h 654050"/>
                  <a:gd name="connsiteX10" fmla="*/ 859328 w 1181100"/>
                  <a:gd name="connsiteY10" fmla="*/ 564748 h 654050"/>
                  <a:gd name="connsiteX11" fmla="*/ 840757 w 1181100"/>
                  <a:gd name="connsiteY11" fmla="*/ 581121 h 654050"/>
                  <a:gd name="connsiteX12" fmla="*/ 840043 w 1181100"/>
                  <a:gd name="connsiteY12" fmla="*/ 581833 h 654050"/>
                  <a:gd name="connsiteX13" fmla="*/ 696476 w 1181100"/>
                  <a:gd name="connsiteY13" fmla="*/ 630238 h 654050"/>
                  <a:gd name="connsiteX14" fmla="*/ 526481 w 1181100"/>
                  <a:gd name="connsiteY14" fmla="*/ 558342 h 654050"/>
                  <a:gd name="connsiteX15" fmla="*/ 489339 w 1181100"/>
                  <a:gd name="connsiteY15" fmla="*/ 284993 h 654050"/>
                  <a:gd name="connsiteX16" fmla="*/ 586479 w 1181100"/>
                  <a:gd name="connsiteY16" fmla="*/ 331975 h 654050"/>
                  <a:gd name="connsiteX17" fmla="*/ 699333 w 1181100"/>
                  <a:gd name="connsiteY17" fmla="*/ 441599 h 654050"/>
                  <a:gd name="connsiteX18" fmla="*/ 805044 w 1181100"/>
                  <a:gd name="connsiteY18" fmla="*/ 368279 h 654050"/>
                  <a:gd name="connsiteX19" fmla="*/ 812901 w 1181100"/>
                  <a:gd name="connsiteY19" fmla="*/ 328416 h 654050"/>
                  <a:gd name="connsiteX20" fmla="*/ 811472 w 1181100"/>
                  <a:gd name="connsiteY20" fmla="*/ 314179 h 654050"/>
                  <a:gd name="connsiteX21" fmla="*/ 810758 w 1181100"/>
                  <a:gd name="connsiteY21" fmla="*/ 307061 h 654050"/>
                  <a:gd name="connsiteX22" fmla="*/ 815758 w 1181100"/>
                  <a:gd name="connsiteY22" fmla="*/ 302790 h 654050"/>
                  <a:gd name="connsiteX23" fmla="*/ 850043 w 1181100"/>
                  <a:gd name="connsiteY23" fmla="*/ 275739 h 654050"/>
                  <a:gd name="connsiteX24" fmla="*/ 881470 w 1181100"/>
                  <a:gd name="connsiteY24" fmla="*/ 250825 h 654050"/>
                  <a:gd name="connsiteX25" fmla="*/ 1181100 w 1181100"/>
                  <a:gd name="connsiteY25" fmla="*/ 0 h 654050"/>
                  <a:gd name="connsiteX26" fmla="*/ 1181100 w 1181100"/>
                  <a:gd name="connsiteY26" fmla="*/ 654050 h 654050"/>
                  <a:gd name="connsiteX27" fmla="*/ 1099004 w 1181100"/>
                  <a:gd name="connsiteY27" fmla="*/ 654050 h 654050"/>
                  <a:gd name="connsiteX28" fmla="*/ 1096863 w 1181100"/>
                  <a:gd name="connsiteY28" fmla="*/ 651908 h 654050"/>
                  <a:gd name="connsiteX29" fmla="*/ 1069022 w 1181100"/>
                  <a:gd name="connsiteY29" fmla="*/ 638342 h 654050"/>
                  <a:gd name="connsiteX30" fmla="*/ 1066166 w 1181100"/>
                  <a:gd name="connsiteY30" fmla="*/ 637628 h 654050"/>
                  <a:gd name="connsiteX31" fmla="*/ 1064024 w 1181100"/>
                  <a:gd name="connsiteY31" fmla="*/ 637628 h 654050"/>
                  <a:gd name="connsiteX32" fmla="*/ 1048319 w 1181100"/>
                  <a:gd name="connsiteY32" fmla="*/ 640484 h 654050"/>
                  <a:gd name="connsiteX33" fmla="*/ 1040466 w 1181100"/>
                  <a:gd name="connsiteY33" fmla="*/ 629773 h 654050"/>
                  <a:gd name="connsiteX34" fmla="*/ 986212 w 1181100"/>
                  <a:gd name="connsiteY34" fmla="*/ 573365 h 654050"/>
                  <a:gd name="connsiteX35" fmla="*/ 954087 w 1181100"/>
                  <a:gd name="connsiteY35" fmla="*/ 178507 h 654050"/>
                  <a:gd name="connsiteX36" fmla="*/ 985498 w 1181100"/>
                  <a:gd name="connsiteY36" fmla="*/ 153516 h 654050"/>
                  <a:gd name="connsiteX37" fmla="*/ 1028330 w 1181100"/>
                  <a:gd name="connsiteY37" fmla="*/ 162798 h 654050"/>
                  <a:gd name="connsiteX38" fmla="*/ 1131843 w 1181100"/>
                  <a:gd name="connsiteY38" fmla="*/ 59264 h 654050"/>
                  <a:gd name="connsiteX39" fmla="*/ 1129701 w 1181100"/>
                  <a:gd name="connsiteY39" fmla="*/ 39985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81100" h="654050">
                    <a:moveTo>
                      <a:pt x="363861" y="458787"/>
                    </a:moveTo>
                    <a:cubicBezTo>
                      <a:pt x="375299" y="521729"/>
                      <a:pt x="404608" y="582525"/>
                      <a:pt x="452503" y="632593"/>
                    </a:cubicBezTo>
                    <a:cubicBezTo>
                      <a:pt x="459651" y="640460"/>
                      <a:pt x="466800" y="647613"/>
                      <a:pt x="474663" y="654050"/>
                    </a:cubicBezTo>
                    <a:cubicBezTo>
                      <a:pt x="474663" y="654050"/>
                      <a:pt x="474663" y="654050"/>
                      <a:pt x="0" y="654050"/>
                    </a:cubicBezTo>
                    <a:cubicBezTo>
                      <a:pt x="0" y="654050"/>
                      <a:pt x="0" y="654050"/>
                      <a:pt x="0" y="581095"/>
                    </a:cubicBezTo>
                    <a:cubicBezTo>
                      <a:pt x="0" y="581095"/>
                      <a:pt x="0" y="581095"/>
                      <a:pt x="221605" y="473807"/>
                    </a:cubicBezTo>
                    <a:cubicBezTo>
                      <a:pt x="239476" y="487397"/>
                      <a:pt x="261637" y="495265"/>
                      <a:pt x="284512" y="495265"/>
                    </a:cubicBezTo>
                    <a:cubicBezTo>
                      <a:pt x="316681" y="495265"/>
                      <a:pt x="344560" y="480960"/>
                      <a:pt x="363861" y="458787"/>
                    </a:cubicBezTo>
                    <a:close/>
                    <a:moveTo>
                      <a:pt x="881470" y="250825"/>
                    </a:moveTo>
                    <a:cubicBezTo>
                      <a:pt x="948611" y="336246"/>
                      <a:pt x="949325" y="457972"/>
                      <a:pt x="879327" y="543393"/>
                    </a:cubicBezTo>
                    <a:cubicBezTo>
                      <a:pt x="873613" y="551223"/>
                      <a:pt x="866471" y="558342"/>
                      <a:pt x="859328" y="564748"/>
                    </a:cubicBezTo>
                    <a:cubicBezTo>
                      <a:pt x="852185" y="571867"/>
                      <a:pt x="846471" y="577562"/>
                      <a:pt x="840757" y="581121"/>
                    </a:cubicBezTo>
                    <a:cubicBezTo>
                      <a:pt x="840757" y="581121"/>
                      <a:pt x="840757" y="581121"/>
                      <a:pt x="840043" y="581833"/>
                    </a:cubicBezTo>
                    <a:cubicBezTo>
                      <a:pt x="799330" y="613154"/>
                      <a:pt x="747903" y="630238"/>
                      <a:pt x="696476" y="630238"/>
                    </a:cubicBezTo>
                    <a:cubicBezTo>
                      <a:pt x="631478" y="630238"/>
                      <a:pt x="571480" y="604612"/>
                      <a:pt x="526481" y="558342"/>
                    </a:cubicBezTo>
                    <a:cubicBezTo>
                      <a:pt x="455055" y="483598"/>
                      <a:pt x="442912" y="372550"/>
                      <a:pt x="489339" y="284993"/>
                    </a:cubicBezTo>
                    <a:cubicBezTo>
                      <a:pt x="489339" y="284993"/>
                      <a:pt x="489339" y="284993"/>
                      <a:pt x="586479" y="331975"/>
                    </a:cubicBezTo>
                    <a:cubicBezTo>
                      <a:pt x="588622" y="392482"/>
                      <a:pt x="638621" y="441599"/>
                      <a:pt x="699333" y="441599"/>
                    </a:cubicBezTo>
                    <a:cubicBezTo>
                      <a:pt x="747903" y="441599"/>
                      <a:pt x="789330" y="410990"/>
                      <a:pt x="805044" y="368279"/>
                    </a:cubicBezTo>
                    <a:cubicBezTo>
                      <a:pt x="810044" y="356178"/>
                      <a:pt x="812901" y="342653"/>
                      <a:pt x="812901" y="328416"/>
                    </a:cubicBezTo>
                    <a:cubicBezTo>
                      <a:pt x="812901" y="323433"/>
                      <a:pt x="812187" y="319162"/>
                      <a:pt x="811472" y="314179"/>
                    </a:cubicBezTo>
                    <a:cubicBezTo>
                      <a:pt x="811472" y="312043"/>
                      <a:pt x="811472" y="309196"/>
                      <a:pt x="810758" y="307061"/>
                    </a:cubicBezTo>
                    <a:cubicBezTo>
                      <a:pt x="810758" y="307061"/>
                      <a:pt x="810758" y="307061"/>
                      <a:pt x="815758" y="302790"/>
                    </a:cubicBezTo>
                    <a:cubicBezTo>
                      <a:pt x="820758" y="299230"/>
                      <a:pt x="830757" y="291400"/>
                      <a:pt x="850043" y="275739"/>
                    </a:cubicBezTo>
                    <a:cubicBezTo>
                      <a:pt x="857899" y="269333"/>
                      <a:pt x="868613" y="260791"/>
                      <a:pt x="881470" y="250825"/>
                    </a:cubicBezTo>
                    <a:close/>
                    <a:moveTo>
                      <a:pt x="1181100" y="0"/>
                    </a:moveTo>
                    <a:cubicBezTo>
                      <a:pt x="1181100" y="0"/>
                      <a:pt x="1181100" y="0"/>
                      <a:pt x="1181100" y="654050"/>
                    </a:cubicBezTo>
                    <a:cubicBezTo>
                      <a:pt x="1181100" y="654050"/>
                      <a:pt x="1181100" y="654050"/>
                      <a:pt x="1099004" y="654050"/>
                    </a:cubicBezTo>
                    <a:cubicBezTo>
                      <a:pt x="1099004" y="654050"/>
                      <a:pt x="1099004" y="654050"/>
                      <a:pt x="1096863" y="651908"/>
                    </a:cubicBezTo>
                    <a:cubicBezTo>
                      <a:pt x="1089724" y="644768"/>
                      <a:pt x="1079730" y="639770"/>
                      <a:pt x="1069022" y="638342"/>
                    </a:cubicBezTo>
                    <a:cubicBezTo>
                      <a:pt x="1069022" y="638342"/>
                      <a:pt x="1069022" y="638342"/>
                      <a:pt x="1066166" y="637628"/>
                    </a:cubicBezTo>
                    <a:cubicBezTo>
                      <a:pt x="1066166" y="637628"/>
                      <a:pt x="1066166" y="637628"/>
                      <a:pt x="1064024" y="637628"/>
                    </a:cubicBezTo>
                    <a:cubicBezTo>
                      <a:pt x="1058313" y="637628"/>
                      <a:pt x="1053316" y="638342"/>
                      <a:pt x="1048319" y="640484"/>
                    </a:cubicBezTo>
                    <a:cubicBezTo>
                      <a:pt x="1046177" y="636913"/>
                      <a:pt x="1043322" y="633343"/>
                      <a:pt x="1040466" y="629773"/>
                    </a:cubicBezTo>
                    <a:cubicBezTo>
                      <a:pt x="1040466" y="629773"/>
                      <a:pt x="1040466" y="629773"/>
                      <a:pt x="986212" y="573365"/>
                    </a:cubicBezTo>
                    <a:cubicBezTo>
                      <a:pt x="1061169" y="448410"/>
                      <a:pt x="1048319" y="289181"/>
                      <a:pt x="954087" y="178507"/>
                    </a:cubicBezTo>
                    <a:cubicBezTo>
                      <a:pt x="954087" y="178507"/>
                      <a:pt x="954087" y="178507"/>
                      <a:pt x="985498" y="153516"/>
                    </a:cubicBezTo>
                    <a:cubicBezTo>
                      <a:pt x="998348" y="159942"/>
                      <a:pt x="1013339" y="162798"/>
                      <a:pt x="1028330" y="162798"/>
                    </a:cubicBezTo>
                    <a:cubicBezTo>
                      <a:pt x="1085441" y="162798"/>
                      <a:pt x="1131843" y="116386"/>
                      <a:pt x="1131843" y="59264"/>
                    </a:cubicBezTo>
                    <a:cubicBezTo>
                      <a:pt x="1131843" y="52838"/>
                      <a:pt x="1131129" y="45698"/>
                      <a:pt x="1129701" y="39985"/>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14" name="Group 13"/>
          <p:cNvGrpSpPr>
            <a:grpSpLocks noChangeAspect="1"/>
          </p:cNvGrpSpPr>
          <p:nvPr/>
        </p:nvGrpSpPr>
        <p:grpSpPr>
          <a:xfrm>
            <a:off x="746470" y="3119478"/>
            <a:ext cx="640080" cy="640080"/>
            <a:chOff x="5273675" y="2606675"/>
            <a:chExt cx="1644650" cy="1644650"/>
          </a:xfrm>
        </p:grpSpPr>
        <p:sp>
          <p:nvSpPr>
            <p:cNvPr id="16" name="AutoShape 9"/>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a:off x="5399088" y="3084513"/>
              <a:ext cx="1422880" cy="688975"/>
              <a:chOff x="5399088" y="3084513"/>
              <a:chExt cx="1422880" cy="688975"/>
            </a:xfrm>
          </p:grpSpPr>
          <p:sp>
            <p:nvSpPr>
              <p:cNvPr id="18" name="Freeform 17"/>
              <p:cNvSpPr>
                <a:spLocks/>
              </p:cNvSpPr>
              <p:nvPr/>
            </p:nvSpPr>
            <p:spPr bwMode="auto">
              <a:xfrm>
                <a:off x="5399088" y="3084513"/>
                <a:ext cx="1422880" cy="688975"/>
              </a:xfrm>
              <a:custGeom>
                <a:avLst/>
                <a:gdLst>
                  <a:gd name="connsiteX0" fmla="*/ 305195 w 1422880"/>
                  <a:gd name="connsiteY0" fmla="*/ 31750 h 688975"/>
                  <a:gd name="connsiteX1" fmla="*/ 31750 w 1422880"/>
                  <a:gd name="connsiteY1" fmla="*/ 344488 h 688975"/>
                  <a:gd name="connsiteX2" fmla="*/ 305195 w 1422880"/>
                  <a:gd name="connsiteY2" fmla="*/ 657225 h 688975"/>
                  <a:gd name="connsiteX3" fmla="*/ 567930 w 1422880"/>
                  <a:gd name="connsiteY3" fmla="*/ 434248 h 688975"/>
                  <a:gd name="connsiteX4" fmla="*/ 1302590 w 1422880"/>
                  <a:gd name="connsiteY4" fmla="*/ 434248 h 688975"/>
                  <a:gd name="connsiteX5" fmla="*/ 1381125 w 1422880"/>
                  <a:gd name="connsiteY5" fmla="*/ 358023 h 688975"/>
                  <a:gd name="connsiteX6" fmla="*/ 1240476 w 1422880"/>
                  <a:gd name="connsiteY6" fmla="*/ 266125 h 688975"/>
                  <a:gd name="connsiteX7" fmla="*/ 1158371 w 1422880"/>
                  <a:gd name="connsiteY7" fmla="*/ 317417 h 688975"/>
                  <a:gd name="connsiteX8" fmla="*/ 1033429 w 1422880"/>
                  <a:gd name="connsiteY8" fmla="*/ 317417 h 688975"/>
                  <a:gd name="connsiteX9" fmla="*/ 1004871 w 1422880"/>
                  <a:gd name="connsiteY9" fmla="*/ 274674 h 688975"/>
                  <a:gd name="connsiteX10" fmla="*/ 919910 w 1422880"/>
                  <a:gd name="connsiteY10" fmla="*/ 274674 h 688975"/>
                  <a:gd name="connsiteX11" fmla="*/ 868506 w 1422880"/>
                  <a:gd name="connsiteY11" fmla="*/ 311718 h 688975"/>
                  <a:gd name="connsiteX12" fmla="*/ 767838 w 1422880"/>
                  <a:gd name="connsiteY12" fmla="*/ 311718 h 688975"/>
                  <a:gd name="connsiteX13" fmla="*/ 716433 w 1422880"/>
                  <a:gd name="connsiteY13" fmla="*/ 249028 h 688975"/>
                  <a:gd name="connsiteX14" fmla="*/ 566503 w 1422880"/>
                  <a:gd name="connsiteY14" fmla="*/ 249028 h 688975"/>
                  <a:gd name="connsiteX15" fmla="*/ 305195 w 1422880"/>
                  <a:gd name="connsiteY15" fmla="*/ 31750 h 688975"/>
                  <a:gd name="connsiteX16" fmla="*/ 304970 w 1422880"/>
                  <a:gd name="connsiteY16" fmla="*/ 0 h 688975"/>
                  <a:gd name="connsiteX17" fmla="*/ 488524 w 1422880"/>
                  <a:gd name="connsiteY17" fmla="*/ 69183 h 688975"/>
                  <a:gd name="connsiteX18" fmla="*/ 585657 w 1422880"/>
                  <a:gd name="connsiteY18" fmla="*/ 207549 h 688975"/>
                  <a:gd name="connsiteX19" fmla="*/ 599942 w 1422880"/>
                  <a:gd name="connsiteY19" fmla="*/ 217534 h 688975"/>
                  <a:gd name="connsiteX20" fmla="*/ 723501 w 1422880"/>
                  <a:gd name="connsiteY20" fmla="*/ 217534 h 688975"/>
                  <a:gd name="connsiteX21" fmla="*/ 735643 w 1422880"/>
                  <a:gd name="connsiteY21" fmla="*/ 223239 h 688975"/>
                  <a:gd name="connsiteX22" fmla="*/ 777781 w 1422880"/>
                  <a:gd name="connsiteY22" fmla="*/ 274592 h 688975"/>
                  <a:gd name="connsiteX23" fmla="*/ 789923 w 1422880"/>
                  <a:gd name="connsiteY23" fmla="*/ 280297 h 688975"/>
                  <a:gd name="connsiteX24" fmla="*/ 852774 w 1422880"/>
                  <a:gd name="connsiteY24" fmla="*/ 280297 h 688975"/>
                  <a:gd name="connsiteX25" fmla="*/ 862059 w 1422880"/>
                  <a:gd name="connsiteY25" fmla="*/ 277445 h 688975"/>
                  <a:gd name="connsiteX26" fmla="*/ 905626 w 1422880"/>
                  <a:gd name="connsiteY26" fmla="*/ 246063 h 688975"/>
                  <a:gd name="connsiteX27" fmla="*/ 914197 w 1422880"/>
                  <a:gd name="connsiteY27" fmla="*/ 243210 h 688975"/>
                  <a:gd name="connsiteX28" fmla="*/ 1013473 w 1422880"/>
                  <a:gd name="connsiteY28" fmla="*/ 243210 h 688975"/>
                  <a:gd name="connsiteX29" fmla="*/ 1027043 w 1422880"/>
                  <a:gd name="connsiteY29" fmla="*/ 250342 h 688975"/>
                  <a:gd name="connsiteX30" fmla="*/ 1046327 w 1422880"/>
                  <a:gd name="connsiteY30" fmla="*/ 278871 h 688975"/>
                  <a:gd name="connsiteX31" fmla="*/ 1059182 w 1422880"/>
                  <a:gd name="connsiteY31" fmla="*/ 286003 h 688975"/>
                  <a:gd name="connsiteX32" fmla="*/ 1144888 w 1422880"/>
                  <a:gd name="connsiteY32" fmla="*/ 286003 h 688975"/>
                  <a:gd name="connsiteX33" fmla="*/ 1152745 w 1422880"/>
                  <a:gd name="connsiteY33" fmla="*/ 283864 h 688975"/>
                  <a:gd name="connsiteX34" fmla="*/ 1232737 w 1422880"/>
                  <a:gd name="connsiteY34" fmla="*/ 234651 h 688975"/>
                  <a:gd name="connsiteX35" fmla="*/ 1249164 w 1422880"/>
                  <a:gd name="connsiteY35" fmla="*/ 234651 h 688975"/>
                  <a:gd name="connsiteX36" fmla="*/ 1415576 w 1422880"/>
                  <a:gd name="connsiteY36" fmla="*/ 343061 h 688975"/>
                  <a:gd name="connsiteX37" fmla="*/ 1417719 w 1422880"/>
                  <a:gd name="connsiteY37" fmla="*/ 367311 h 688975"/>
                  <a:gd name="connsiteX38" fmla="*/ 1319871 w 1422880"/>
                  <a:gd name="connsiteY38" fmla="*/ 461456 h 688975"/>
                  <a:gd name="connsiteX39" fmla="*/ 1309158 w 1422880"/>
                  <a:gd name="connsiteY39" fmla="*/ 465736 h 688975"/>
                  <a:gd name="connsiteX40" fmla="*/ 602798 w 1422880"/>
                  <a:gd name="connsiteY40" fmla="*/ 465736 h 688975"/>
                  <a:gd name="connsiteX41" fmla="*/ 587800 w 1422880"/>
                  <a:gd name="connsiteY41" fmla="*/ 475721 h 688975"/>
                  <a:gd name="connsiteX42" fmla="*/ 490667 w 1422880"/>
                  <a:gd name="connsiteY42" fmla="*/ 617653 h 688975"/>
                  <a:gd name="connsiteX43" fmla="*/ 304970 w 1422880"/>
                  <a:gd name="connsiteY43" fmla="*/ 688975 h 688975"/>
                  <a:gd name="connsiteX44" fmla="*/ 0 w 1422880"/>
                  <a:gd name="connsiteY44" fmla="*/ 344488 h 688975"/>
                  <a:gd name="connsiteX45" fmla="*/ 304970 w 1422880"/>
                  <a:gd name="connsiteY45" fmla="*/ 0 h 68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422880" h="688975">
                    <a:moveTo>
                      <a:pt x="305195" y="31750"/>
                    </a:moveTo>
                    <a:cubicBezTo>
                      <a:pt x="154551" y="31750"/>
                      <a:pt x="31750" y="171378"/>
                      <a:pt x="31750" y="344488"/>
                    </a:cubicBezTo>
                    <a:cubicBezTo>
                      <a:pt x="31750" y="517597"/>
                      <a:pt x="154551" y="657225"/>
                      <a:pt x="305195" y="657225"/>
                    </a:cubicBezTo>
                    <a:cubicBezTo>
                      <a:pt x="429423" y="657225"/>
                      <a:pt x="533661" y="563190"/>
                      <a:pt x="567930" y="434248"/>
                    </a:cubicBezTo>
                    <a:cubicBezTo>
                      <a:pt x="567930" y="434248"/>
                      <a:pt x="567930" y="434248"/>
                      <a:pt x="1302590" y="434248"/>
                    </a:cubicBezTo>
                    <a:cubicBezTo>
                      <a:pt x="1302590" y="434248"/>
                      <a:pt x="1302590" y="434248"/>
                      <a:pt x="1381125" y="358023"/>
                    </a:cubicBezTo>
                    <a:cubicBezTo>
                      <a:pt x="1381125" y="358023"/>
                      <a:pt x="1381125" y="358023"/>
                      <a:pt x="1240476" y="266125"/>
                    </a:cubicBezTo>
                    <a:cubicBezTo>
                      <a:pt x="1240476" y="266125"/>
                      <a:pt x="1240476" y="266125"/>
                      <a:pt x="1158371" y="317417"/>
                    </a:cubicBezTo>
                    <a:cubicBezTo>
                      <a:pt x="1158371" y="317417"/>
                      <a:pt x="1158371" y="317417"/>
                      <a:pt x="1033429" y="317417"/>
                    </a:cubicBezTo>
                    <a:cubicBezTo>
                      <a:pt x="1033429" y="317417"/>
                      <a:pt x="1033429" y="317417"/>
                      <a:pt x="1004871" y="274674"/>
                    </a:cubicBezTo>
                    <a:cubicBezTo>
                      <a:pt x="1004871" y="274674"/>
                      <a:pt x="1004871" y="274674"/>
                      <a:pt x="919910" y="274674"/>
                    </a:cubicBezTo>
                    <a:cubicBezTo>
                      <a:pt x="919910" y="274674"/>
                      <a:pt x="919910" y="274674"/>
                      <a:pt x="868506" y="311718"/>
                    </a:cubicBezTo>
                    <a:cubicBezTo>
                      <a:pt x="868506" y="311718"/>
                      <a:pt x="868506" y="311718"/>
                      <a:pt x="767838" y="311718"/>
                    </a:cubicBezTo>
                    <a:cubicBezTo>
                      <a:pt x="767838" y="311718"/>
                      <a:pt x="767838" y="311718"/>
                      <a:pt x="716433" y="249028"/>
                    </a:cubicBezTo>
                    <a:cubicBezTo>
                      <a:pt x="716433" y="249028"/>
                      <a:pt x="716433" y="249028"/>
                      <a:pt x="566503" y="249028"/>
                    </a:cubicBezTo>
                    <a:cubicBezTo>
                      <a:pt x="530805" y="123648"/>
                      <a:pt x="427281" y="31750"/>
                      <a:pt x="305195" y="31750"/>
                    </a:cubicBezTo>
                    <a:close/>
                    <a:moveTo>
                      <a:pt x="304970" y="0"/>
                    </a:moveTo>
                    <a:cubicBezTo>
                      <a:pt x="371393" y="0"/>
                      <a:pt x="434958" y="24250"/>
                      <a:pt x="488524" y="69183"/>
                    </a:cubicBezTo>
                    <a:cubicBezTo>
                      <a:pt x="531377" y="105557"/>
                      <a:pt x="564231" y="152630"/>
                      <a:pt x="585657" y="207549"/>
                    </a:cubicBezTo>
                    <a:cubicBezTo>
                      <a:pt x="587800" y="213968"/>
                      <a:pt x="593514" y="217534"/>
                      <a:pt x="599942" y="217534"/>
                    </a:cubicBezTo>
                    <a:cubicBezTo>
                      <a:pt x="599942" y="217534"/>
                      <a:pt x="599942" y="217534"/>
                      <a:pt x="723501" y="217534"/>
                    </a:cubicBezTo>
                    <a:cubicBezTo>
                      <a:pt x="728500" y="217534"/>
                      <a:pt x="732786" y="219673"/>
                      <a:pt x="735643" y="223239"/>
                    </a:cubicBezTo>
                    <a:cubicBezTo>
                      <a:pt x="735643" y="223239"/>
                      <a:pt x="735643" y="223239"/>
                      <a:pt x="777781" y="274592"/>
                    </a:cubicBezTo>
                    <a:cubicBezTo>
                      <a:pt x="780638" y="278158"/>
                      <a:pt x="784924" y="280297"/>
                      <a:pt x="789923" y="280297"/>
                    </a:cubicBezTo>
                    <a:cubicBezTo>
                      <a:pt x="789923" y="280297"/>
                      <a:pt x="789923" y="280297"/>
                      <a:pt x="852774" y="280297"/>
                    </a:cubicBezTo>
                    <a:cubicBezTo>
                      <a:pt x="856345" y="280297"/>
                      <a:pt x="859202" y="279584"/>
                      <a:pt x="862059" y="277445"/>
                    </a:cubicBezTo>
                    <a:cubicBezTo>
                      <a:pt x="862059" y="277445"/>
                      <a:pt x="862059" y="277445"/>
                      <a:pt x="905626" y="246063"/>
                    </a:cubicBezTo>
                    <a:cubicBezTo>
                      <a:pt x="907769" y="244636"/>
                      <a:pt x="911340" y="243210"/>
                      <a:pt x="914197" y="243210"/>
                    </a:cubicBezTo>
                    <a:cubicBezTo>
                      <a:pt x="914197" y="243210"/>
                      <a:pt x="914197" y="243210"/>
                      <a:pt x="1013473" y="243210"/>
                    </a:cubicBezTo>
                    <a:cubicBezTo>
                      <a:pt x="1019186" y="243210"/>
                      <a:pt x="1024186" y="246063"/>
                      <a:pt x="1027043" y="250342"/>
                    </a:cubicBezTo>
                    <a:cubicBezTo>
                      <a:pt x="1027043" y="250342"/>
                      <a:pt x="1027043" y="250342"/>
                      <a:pt x="1046327" y="278871"/>
                    </a:cubicBezTo>
                    <a:cubicBezTo>
                      <a:pt x="1049183" y="283864"/>
                      <a:pt x="1054183" y="286003"/>
                      <a:pt x="1059182" y="286003"/>
                    </a:cubicBezTo>
                    <a:cubicBezTo>
                      <a:pt x="1059182" y="286003"/>
                      <a:pt x="1059182" y="286003"/>
                      <a:pt x="1144888" y="286003"/>
                    </a:cubicBezTo>
                    <a:cubicBezTo>
                      <a:pt x="1147745" y="286003"/>
                      <a:pt x="1150602" y="285290"/>
                      <a:pt x="1152745" y="283864"/>
                    </a:cubicBezTo>
                    <a:lnTo>
                      <a:pt x="1232737" y="234651"/>
                    </a:lnTo>
                    <a:cubicBezTo>
                      <a:pt x="1237736" y="231085"/>
                      <a:pt x="1244164" y="231085"/>
                      <a:pt x="1249164" y="234651"/>
                    </a:cubicBezTo>
                    <a:cubicBezTo>
                      <a:pt x="1249164" y="234651"/>
                      <a:pt x="1249164" y="234651"/>
                      <a:pt x="1415576" y="343061"/>
                    </a:cubicBezTo>
                    <a:cubicBezTo>
                      <a:pt x="1424147" y="348767"/>
                      <a:pt x="1425575" y="360179"/>
                      <a:pt x="1417719" y="367311"/>
                    </a:cubicBezTo>
                    <a:cubicBezTo>
                      <a:pt x="1417719" y="367311"/>
                      <a:pt x="1417719" y="367311"/>
                      <a:pt x="1319871" y="461456"/>
                    </a:cubicBezTo>
                    <a:cubicBezTo>
                      <a:pt x="1317014" y="464309"/>
                      <a:pt x="1312729" y="465736"/>
                      <a:pt x="1309158" y="465736"/>
                    </a:cubicBezTo>
                    <a:cubicBezTo>
                      <a:pt x="1309158" y="465736"/>
                      <a:pt x="1309158" y="465736"/>
                      <a:pt x="602798" y="465736"/>
                    </a:cubicBezTo>
                    <a:cubicBezTo>
                      <a:pt x="595656" y="465736"/>
                      <a:pt x="589943" y="470015"/>
                      <a:pt x="587800" y="475721"/>
                    </a:cubicBezTo>
                    <a:cubicBezTo>
                      <a:pt x="567088" y="531353"/>
                      <a:pt x="532805" y="581278"/>
                      <a:pt x="490667" y="617653"/>
                    </a:cubicBezTo>
                    <a:cubicBezTo>
                      <a:pt x="437100" y="664726"/>
                      <a:pt x="372821" y="688975"/>
                      <a:pt x="304970" y="688975"/>
                    </a:cubicBezTo>
                    <a:cubicBezTo>
                      <a:pt x="137130" y="688975"/>
                      <a:pt x="0" y="534919"/>
                      <a:pt x="0" y="344488"/>
                    </a:cubicBezTo>
                    <a:cubicBezTo>
                      <a:pt x="0" y="154770"/>
                      <a:pt x="137130" y="0"/>
                      <a:pt x="30497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9" name="Freeform 18"/>
              <p:cNvSpPr>
                <a:spLocks noChangeArrowheads="1"/>
              </p:cNvSpPr>
              <p:nvPr/>
            </p:nvSpPr>
            <p:spPr bwMode="auto">
              <a:xfrm>
                <a:off x="5459412" y="3146425"/>
                <a:ext cx="1271588" cy="565150"/>
              </a:xfrm>
              <a:custGeom>
                <a:avLst/>
                <a:gdLst>
                  <a:gd name="connsiteX0" fmla="*/ 101600 w 1271588"/>
                  <a:gd name="connsiteY0" fmla="*/ 225425 h 565150"/>
                  <a:gd name="connsiteX1" fmla="*/ 41275 w 1271588"/>
                  <a:gd name="connsiteY1" fmla="*/ 285750 h 565150"/>
                  <a:gd name="connsiteX2" fmla="*/ 101600 w 1271588"/>
                  <a:gd name="connsiteY2" fmla="*/ 346075 h 565150"/>
                  <a:gd name="connsiteX3" fmla="*/ 161925 w 1271588"/>
                  <a:gd name="connsiteY3" fmla="*/ 285750 h 565150"/>
                  <a:gd name="connsiteX4" fmla="*/ 101600 w 1271588"/>
                  <a:gd name="connsiteY4" fmla="*/ 225425 h 565150"/>
                  <a:gd name="connsiteX5" fmla="*/ 512763 w 1271588"/>
                  <a:gd name="connsiteY5" fmla="*/ 217488 h 565150"/>
                  <a:gd name="connsiteX6" fmla="*/ 640543 w 1271588"/>
                  <a:gd name="connsiteY6" fmla="*/ 217488 h 565150"/>
                  <a:gd name="connsiteX7" fmla="*/ 691940 w 1271588"/>
                  <a:gd name="connsiteY7" fmla="*/ 281190 h 565150"/>
                  <a:gd name="connsiteX8" fmla="*/ 818292 w 1271588"/>
                  <a:gd name="connsiteY8" fmla="*/ 281190 h 565150"/>
                  <a:gd name="connsiteX9" fmla="*/ 869689 w 1271588"/>
                  <a:gd name="connsiteY9" fmla="*/ 243971 h 565150"/>
                  <a:gd name="connsiteX10" fmla="*/ 928225 w 1271588"/>
                  <a:gd name="connsiteY10" fmla="*/ 243971 h 565150"/>
                  <a:gd name="connsiteX11" fmla="*/ 956779 w 1271588"/>
                  <a:gd name="connsiteY11" fmla="*/ 286916 h 565150"/>
                  <a:gd name="connsiteX12" fmla="*/ 1107402 w 1271588"/>
                  <a:gd name="connsiteY12" fmla="*/ 286916 h 565150"/>
                  <a:gd name="connsiteX13" fmla="*/ 1180215 w 1271588"/>
                  <a:gd name="connsiteY13" fmla="*/ 241108 h 565150"/>
                  <a:gd name="connsiteX14" fmla="*/ 1271588 w 1271588"/>
                  <a:gd name="connsiteY14" fmla="*/ 301231 h 565150"/>
                  <a:gd name="connsiteX15" fmla="*/ 1230185 w 1271588"/>
                  <a:gd name="connsiteY15" fmla="*/ 341313 h 565150"/>
                  <a:gd name="connsiteX16" fmla="*/ 513477 w 1271588"/>
                  <a:gd name="connsiteY16" fmla="*/ 341313 h 565150"/>
                  <a:gd name="connsiteX17" fmla="*/ 518474 w 1271588"/>
                  <a:gd name="connsiteY17" fmla="*/ 282622 h 565150"/>
                  <a:gd name="connsiteX18" fmla="*/ 512763 w 1271588"/>
                  <a:gd name="connsiteY18" fmla="*/ 217488 h 565150"/>
                  <a:gd name="connsiteX19" fmla="*/ 243682 w 1271588"/>
                  <a:gd name="connsiteY19" fmla="*/ 0 h 565150"/>
                  <a:gd name="connsiteX20" fmla="*/ 487364 w 1271588"/>
                  <a:gd name="connsiteY20" fmla="*/ 282575 h 565150"/>
                  <a:gd name="connsiteX21" fmla="*/ 243682 w 1271588"/>
                  <a:gd name="connsiteY21" fmla="*/ 565150 h 565150"/>
                  <a:gd name="connsiteX22" fmla="*/ 0 w 1271588"/>
                  <a:gd name="connsiteY22" fmla="*/ 282575 h 565150"/>
                  <a:gd name="connsiteX23" fmla="*/ 243682 w 1271588"/>
                  <a:gd name="connsiteY23"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1588" h="565150">
                    <a:moveTo>
                      <a:pt x="101600" y="225425"/>
                    </a:moveTo>
                    <a:cubicBezTo>
                      <a:pt x="68283" y="225425"/>
                      <a:pt x="41275" y="252433"/>
                      <a:pt x="41275" y="285750"/>
                    </a:cubicBezTo>
                    <a:cubicBezTo>
                      <a:pt x="41275" y="319067"/>
                      <a:pt x="68283" y="346075"/>
                      <a:pt x="101600" y="346075"/>
                    </a:cubicBezTo>
                    <a:cubicBezTo>
                      <a:pt x="134917" y="346075"/>
                      <a:pt x="161925" y="319067"/>
                      <a:pt x="161925" y="285750"/>
                    </a:cubicBezTo>
                    <a:cubicBezTo>
                      <a:pt x="161925" y="252433"/>
                      <a:pt x="134917" y="225425"/>
                      <a:pt x="101600" y="225425"/>
                    </a:cubicBezTo>
                    <a:close/>
                    <a:moveTo>
                      <a:pt x="512763" y="217488"/>
                    </a:moveTo>
                    <a:cubicBezTo>
                      <a:pt x="512763" y="217488"/>
                      <a:pt x="512763" y="217488"/>
                      <a:pt x="640543" y="217488"/>
                    </a:cubicBezTo>
                    <a:cubicBezTo>
                      <a:pt x="640543" y="217488"/>
                      <a:pt x="640543" y="217488"/>
                      <a:pt x="691940" y="281190"/>
                    </a:cubicBezTo>
                    <a:cubicBezTo>
                      <a:pt x="691940" y="281190"/>
                      <a:pt x="691940" y="281190"/>
                      <a:pt x="818292" y="281190"/>
                    </a:cubicBezTo>
                    <a:cubicBezTo>
                      <a:pt x="818292" y="281190"/>
                      <a:pt x="818292" y="281190"/>
                      <a:pt x="869689" y="243971"/>
                    </a:cubicBezTo>
                    <a:cubicBezTo>
                      <a:pt x="869689" y="243971"/>
                      <a:pt x="869689" y="243971"/>
                      <a:pt x="928225" y="243971"/>
                    </a:cubicBezTo>
                    <a:cubicBezTo>
                      <a:pt x="928225" y="243971"/>
                      <a:pt x="928225" y="243971"/>
                      <a:pt x="956779" y="286916"/>
                    </a:cubicBezTo>
                    <a:cubicBezTo>
                      <a:pt x="956779" y="286916"/>
                      <a:pt x="956779" y="286916"/>
                      <a:pt x="1107402" y="286916"/>
                    </a:cubicBezTo>
                    <a:cubicBezTo>
                      <a:pt x="1107402" y="286916"/>
                      <a:pt x="1107402" y="286916"/>
                      <a:pt x="1180215" y="241108"/>
                    </a:cubicBezTo>
                    <a:cubicBezTo>
                      <a:pt x="1180215" y="241108"/>
                      <a:pt x="1180215" y="241108"/>
                      <a:pt x="1271588" y="301231"/>
                    </a:cubicBezTo>
                    <a:cubicBezTo>
                      <a:pt x="1271588" y="301231"/>
                      <a:pt x="1271588" y="301231"/>
                      <a:pt x="1230185" y="341313"/>
                    </a:cubicBezTo>
                    <a:cubicBezTo>
                      <a:pt x="1230185" y="341313"/>
                      <a:pt x="1230185" y="341313"/>
                      <a:pt x="513477" y="341313"/>
                    </a:cubicBezTo>
                    <a:cubicBezTo>
                      <a:pt x="517046" y="321988"/>
                      <a:pt x="518474" y="302663"/>
                      <a:pt x="518474" y="282622"/>
                    </a:cubicBezTo>
                    <a:cubicBezTo>
                      <a:pt x="518474" y="260433"/>
                      <a:pt x="516333" y="238961"/>
                      <a:pt x="512763" y="217488"/>
                    </a:cubicBezTo>
                    <a:close/>
                    <a:moveTo>
                      <a:pt x="243682" y="0"/>
                    </a:moveTo>
                    <a:cubicBezTo>
                      <a:pt x="378264" y="0"/>
                      <a:pt x="487364" y="126513"/>
                      <a:pt x="487364" y="282575"/>
                    </a:cubicBezTo>
                    <a:cubicBezTo>
                      <a:pt x="487364" y="438637"/>
                      <a:pt x="378264" y="565150"/>
                      <a:pt x="243682" y="565150"/>
                    </a:cubicBezTo>
                    <a:cubicBezTo>
                      <a:pt x="109100" y="565150"/>
                      <a:pt x="0" y="438637"/>
                      <a:pt x="0" y="282575"/>
                    </a:cubicBezTo>
                    <a:cubicBezTo>
                      <a:pt x="0" y="126513"/>
                      <a:pt x="109100" y="0"/>
                      <a:pt x="24368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29" name="bcgIcons_Handshake">
            <a:extLst>
              <a:ext uri="{FF2B5EF4-FFF2-40B4-BE49-F238E27FC236}">
                <a16:creationId xmlns:a16="http://schemas.microsoft.com/office/drawing/2014/main" id="{D893BADC-A732-41E8-8249-D660E2FAAB73}"/>
              </a:ext>
            </a:extLst>
          </p:cNvPr>
          <p:cNvGrpSpPr>
            <a:grpSpLocks noChangeAspect="1"/>
          </p:cNvGrpSpPr>
          <p:nvPr/>
        </p:nvGrpSpPr>
        <p:grpSpPr bwMode="auto">
          <a:xfrm>
            <a:off x="746470" y="3822980"/>
            <a:ext cx="639488" cy="640080"/>
            <a:chOff x="1682" y="0"/>
            <a:chExt cx="4316" cy="4320"/>
          </a:xfrm>
        </p:grpSpPr>
        <p:sp>
          <p:nvSpPr>
            <p:cNvPr id="30" name="AutoShape 3">
              <a:extLst>
                <a:ext uri="{FF2B5EF4-FFF2-40B4-BE49-F238E27FC236}">
                  <a16:creationId xmlns:a16="http://schemas.microsoft.com/office/drawing/2014/main" id="{FDA3489F-1C07-4F67-9645-357FDA317B23}"/>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635C37A3-4872-4D68-B937-AF240485678A}"/>
                </a:ext>
              </a:extLst>
            </p:cNvPr>
            <p:cNvSpPr>
              <a:spLocks noEditPoints="1"/>
            </p:cNvSpPr>
            <p:nvPr/>
          </p:nvSpPr>
          <p:spPr bwMode="auto">
            <a:xfrm>
              <a:off x="2699" y="763"/>
              <a:ext cx="2730" cy="2428"/>
            </a:xfrm>
            <a:custGeom>
              <a:avLst/>
              <a:gdLst>
                <a:gd name="T0" fmla="*/ 182 w 1457"/>
                <a:gd name="T1" fmla="*/ 441 h 1295"/>
                <a:gd name="T2" fmla="*/ 163 w 1457"/>
                <a:gd name="T3" fmla="*/ 326 h 1295"/>
                <a:gd name="T4" fmla="*/ 724 w 1457"/>
                <a:gd name="T5" fmla="*/ 120 h 1295"/>
                <a:gd name="T6" fmla="*/ 1145 w 1457"/>
                <a:gd name="T7" fmla="*/ 295 h 1295"/>
                <a:gd name="T8" fmla="*/ 1419 w 1457"/>
                <a:gd name="T9" fmla="*/ 153 h 1295"/>
                <a:gd name="T10" fmla="*/ 1457 w 1457"/>
                <a:gd name="T11" fmla="*/ 172 h 1295"/>
                <a:gd name="T12" fmla="*/ 1457 w 1457"/>
                <a:gd name="T13" fmla="*/ 660 h 1295"/>
                <a:gd name="T14" fmla="*/ 1449 w 1457"/>
                <a:gd name="T15" fmla="*/ 672 h 1295"/>
                <a:gd name="T16" fmla="*/ 1275 w 1457"/>
                <a:gd name="T17" fmla="*/ 716 h 1295"/>
                <a:gd name="T18" fmla="*/ 1263 w 1457"/>
                <a:gd name="T19" fmla="*/ 715 h 1295"/>
                <a:gd name="T20" fmla="*/ 668 w 1457"/>
                <a:gd name="T21" fmla="*/ 358 h 1295"/>
                <a:gd name="T22" fmla="*/ 462 w 1457"/>
                <a:gd name="T23" fmla="*/ 341 h 1295"/>
                <a:gd name="T24" fmla="*/ 421 w 1457"/>
                <a:gd name="T25" fmla="*/ 361 h 1295"/>
                <a:gd name="T26" fmla="*/ 182 w 1457"/>
                <a:gd name="T27" fmla="*/ 441 h 1295"/>
                <a:gd name="T28" fmla="*/ 592 w 1457"/>
                <a:gd name="T29" fmla="*/ 1039 h 1295"/>
                <a:gd name="T30" fmla="*/ 528 w 1457"/>
                <a:gd name="T31" fmla="*/ 1079 h 1295"/>
                <a:gd name="T32" fmla="*/ 472 w 1457"/>
                <a:gd name="T33" fmla="*/ 1191 h 1295"/>
                <a:gd name="T34" fmla="*/ 505 w 1457"/>
                <a:gd name="T35" fmla="*/ 1287 h 1295"/>
                <a:gd name="T36" fmla="*/ 505 w 1457"/>
                <a:gd name="T37" fmla="*/ 1287 h 1295"/>
                <a:gd name="T38" fmla="*/ 536 w 1457"/>
                <a:gd name="T39" fmla="*/ 1295 h 1295"/>
                <a:gd name="T40" fmla="*/ 601 w 1457"/>
                <a:gd name="T41" fmla="*/ 1255 h 1295"/>
                <a:gd name="T42" fmla="*/ 657 w 1457"/>
                <a:gd name="T43" fmla="*/ 1143 h 1295"/>
                <a:gd name="T44" fmla="*/ 624 w 1457"/>
                <a:gd name="T45" fmla="*/ 1046 h 1295"/>
                <a:gd name="T46" fmla="*/ 592 w 1457"/>
                <a:gd name="T47" fmla="*/ 1039 h 1295"/>
                <a:gd name="T48" fmla="*/ 462 w 1457"/>
                <a:gd name="T49" fmla="*/ 901 h 1295"/>
                <a:gd name="T50" fmla="*/ 397 w 1457"/>
                <a:gd name="T51" fmla="*/ 941 h 1295"/>
                <a:gd name="T52" fmla="*/ 307 w 1457"/>
                <a:gd name="T53" fmla="*/ 1123 h 1295"/>
                <a:gd name="T54" fmla="*/ 339 w 1457"/>
                <a:gd name="T55" fmla="*/ 1219 h 1295"/>
                <a:gd name="T56" fmla="*/ 339 w 1457"/>
                <a:gd name="T57" fmla="*/ 1219 h 1295"/>
                <a:gd name="T58" fmla="*/ 371 w 1457"/>
                <a:gd name="T59" fmla="*/ 1227 h 1295"/>
                <a:gd name="T60" fmla="*/ 435 w 1457"/>
                <a:gd name="T61" fmla="*/ 1187 h 1295"/>
                <a:gd name="T62" fmla="*/ 526 w 1457"/>
                <a:gd name="T63" fmla="*/ 1005 h 1295"/>
                <a:gd name="T64" fmla="*/ 493 w 1457"/>
                <a:gd name="T65" fmla="*/ 909 h 1295"/>
                <a:gd name="T66" fmla="*/ 493 w 1457"/>
                <a:gd name="T67" fmla="*/ 909 h 1295"/>
                <a:gd name="T68" fmla="*/ 462 w 1457"/>
                <a:gd name="T69" fmla="*/ 901 h 1295"/>
                <a:gd name="T70" fmla="*/ 298 w 1457"/>
                <a:gd name="T71" fmla="*/ 829 h 1295"/>
                <a:gd name="T72" fmla="*/ 233 w 1457"/>
                <a:gd name="T73" fmla="*/ 869 h 1295"/>
                <a:gd name="T74" fmla="*/ 150 w 1457"/>
                <a:gd name="T75" fmla="*/ 1036 h 1295"/>
                <a:gd name="T76" fmla="*/ 183 w 1457"/>
                <a:gd name="T77" fmla="*/ 1132 h 1295"/>
                <a:gd name="T78" fmla="*/ 215 w 1457"/>
                <a:gd name="T79" fmla="*/ 1140 h 1295"/>
                <a:gd name="T80" fmla="*/ 279 w 1457"/>
                <a:gd name="T81" fmla="*/ 1100 h 1295"/>
                <a:gd name="T82" fmla="*/ 362 w 1457"/>
                <a:gd name="T83" fmla="*/ 933 h 1295"/>
                <a:gd name="T84" fmla="*/ 330 w 1457"/>
                <a:gd name="T85" fmla="*/ 837 h 1295"/>
                <a:gd name="T86" fmla="*/ 330 w 1457"/>
                <a:gd name="T87" fmla="*/ 837 h 1295"/>
                <a:gd name="T88" fmla="*/ 298 w 1457"/>
                <a:gd name="T89" fmla="*/ 829 h 1295"/>
                <a:gd name="T90" fmla="*/ 131 w 1457"/>
                <a:gd name="T91" fmla="*/ 762 h 1295"/>
                <a:gd name="T92" fmla="*/ 66 w 1457"/>
                <a:gd name="T93" fmla="*/ 802 h 1295"/>
                <a:gd name="T94" fmla="*/ 18 w 1457"/>
                <a:gd name="T95" fmla="*/ 900 h 1295"/>
                <a:gd name="T96" fmla="*/ 50 w 1457"/>
                <a:gd name="T97" fmla="*/ 996 h 1295"/>
                <a:gd name="T98" fmla="*/ 82 w 1457"/>
                <a:gd name="T99" fmla="*/ 1004 h 1295"/>
                <a:gd name="T100" fmla="*/ 146 w 1457"/>
                <a:gd name="T101" fmla="*/ 964 h 1295"/>
                <a:gd name="T102" fmla="*/ 195 w 1457"/>
                <a:gd name="T103" fmla="*/ 866 h 1295"/>
                <a:gd name="T104" fmla="*/ 162 w 1457"/>
                <a:gd name="T105" fmla="*/ 770 h 1295"/>
                <a:gd name="T106" fmla="*/ 131 w 1457"/>
                <a:gd name="T107" fmla="*/ 762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57" h="1295">
                  <a:moveTo>
                    <a:pt x="182" y="441"/>
                  </a:moveTo>
                  <a:cubicBezTo>
                    <a:pt x="138" y="419"/>
                    <a:pt x="128" y="361"/>
                    <a:pt x="163" y="326"/>
                  </a:cubicBezTo>
                  <a:cubicBezTo>
                    <a:pt x="484" y="0"/>
                    <a:pt x="654" y="98"/>
                    <a:pt x="724" y="120"/>
                  </a:cubicBezTo>
                  <a:cubicBezTo>
                    <a:pt x="823" y="149"/>
                    <a:pt x="1071" y="278"/>
                    <a:pt x="1145" y="295"/>
                  </a:cubicBezTo>
                  <a:cubicBezTo>
                    <a:pt x="1199" y="308"/>
                    <a:pt x="1348" y="206"/>
                    <a:pt x="1419" y="153"/>
                  </a:cubicBezTo>
                  <a:cubicBezTo>
                    <a:pt x="1435" y="142"/>
                    <a:pt x="1457" y="153"/>
                    <a:pt x="1457" y="172"/>
                  </a:cubicBezTo>
                  <a:cubicBezTo>
                    <a:pt x="1457" y="172"/>
                    <a:pt x="1457" y="172"/>
                    <a:pt x="1457" y="660"/>
                  </a:cubicBezTo>
                  <a:cubicBezTo>
                    <a:pt x="1457" y="666"/>
                    <a:pt x="1454" y="670"/>
                    <a:pt x="1449" y="672"/>
                  </a:cubicBezTo>
                  <a:cubicBezTo>
                    <a:pt x="1449" y="672"/>
                    <a:pt x="1449" y="672"/>
                    <a:pt x="1275" y="716"/>
                  </a:cubicBezTo>
                  <a:cubicBezTo>
                    <a:pt x="1271" y="718"/>
                    <a:pt x="1266" y="717"/>
                    <a:pt x="1263" y="715"/>
                  </a:cubicBezTo>
                  <a:cubicBezTo>
                    <a:pt x="1207" y="679"/>
                    <a:pt x="737" y="382"/>
                    <a:pt x="668" y="358"/>
                  </a:cubicBezTo>
                  <a:cubicBezTo>
                    <a:pt x="614" y="338"/>
                    <a:pt x="510" y="340"/>
                    <a:pt x="462" y="341"/>
                  </a:cubicBezTo>
                  <a:cubicBezTo>
                    <a:pt x="446" y="342"/>
                    <a:pt x="431" y="349"/>
                    <a:pt x="421" y="361"/>
                  </a:cubicBezTo>
                  <a:cubicBezTo>
                    <a:pt x="320" y="472"/>
                    <a:pt x="237" y="468"/>
                    <a:pt x="182" y="441"/>
                  </a:cubicBezTo>
                  <a:close/>
                  <a:moveTo>
                    <a:pt x="592" y="1039"/>
                  </a:moveTo>
                  <a:cubicBezTo>
                    <a:pt x="566" y="1039"/>
                    <a:pt x="541" y="1054"/>
                    <a:pt x="528" y="1079"/>
                  </a:cubicBezTo>
                  <a:cubicBezTo>
                    <a:pt x="472" y="1191"/>
                    <a:pt x="472" y="1191"/>
                    <a:pt x="472" y="1191"/>
                  </a:cubicBezTo>
                  <a:cubicBezTo>
                    <a:pt x="455" y="1227"/>
                    <a:pt x="469" y="1270"/>
                    <a:pt x="505" y="1287"/>
                  </a:cubicBezTo>
                  <a:cubicBezTo>
                    <a:pt x="505" y="1287"/>
                    <a:pt x="505" y="1287"/>
                    <a:pt x="505" y="1287"/>
                  </a:cubicBezTo>
                  <a:cubicBezTo>
                    <a:pt x="515" y="1292"/>
                    <a:pt x="526" y="1295"/>
                    <a:pt x="536" y="1295"/>
                  </a:cubicBezTo>
                  <a:cubicBezTo>
                    <a:pt x="563" y="1295"/>
                    <a:pt x="588" y="1280"/>
                    <a:pt x="601" y="1255"/>
                  </a:cubicBezTo>
                  <a:cubicBezTo>
                    <a:pt x="657" y="1143"/>
                    <a:pt x="657" y="1143"/>
                    <a:pt x="657" y="1143"/>
                  </a:cubicBezTo>
                  <a:cubicBezTo>
                    <a:pt x="674" y="1107"/>
                    <a:pt x="660" y="1064"/>
                    <a:pt x="624" y="1046"/>
                  </a:cubicBezTo>
                  <a:cubicBezTo>
                    <a:pt x="614" y="1041"/>
                    <a:pt x="603" y="1039"/>
                    <a:pt x="592" y="1039"/>
                  </a:cubicBezTo>
                  <a:moveTo>
                    <a:pt x="462" y="901"/>
                  </a:moveTo>
                  <a:cubicBezTo>
                    <a:pt x="435" y="901"/>
                    <a:pt x="410" y="916"/>
                    <a:pt x="397" y="941"/>
                  </a:cubicBezTo>
                  <a:cubicBezTo>
                    <a:pt x="307" y="1123"/>
                    <a:pt x="307" y="1123"/>
                    <a:pt x="307" y="1123"/>
                  </a:cubicBezTo>
                  <a:cubicBezTo>
                    <a:pt x="289" y="1159"/>
                    <a:pt x="304" y="1202"/>
                    <a:pt x="339" y="1219"/>
                  </a:cubicBezTo>
                  <a:cubicBezTo>
                    <a:pt x="339" y="1219"/>
                    <a:pt x="339" y="1219"/>
                    <a:pt x="339" y="1219"/>
                  </a:cubicBezTo>
                  <a:cubicBezTo>
                    <a:pt x="350" y="1224"/>
                    <a:pt x="360" y="1227"/>
                    <a:pt x="371" y="1227"/>
                  </a:cubicBezTo>
                  <a:cubicBezTo>
                    <a:pt x="397" y="1227"/>
                    <a:pt x="423" y="1212"/>
                    <a:pt x="435" y="1187"/>
                  </a:cubicBezTo>
                  <a:cubicBezTo>
                    <a:pt x="526" y="1005"/>
                    <a:pt x="526" y="1005"/>
                    <a:pt x="526" y="1005"/>
                  </a:cubicBezTo>
                  <a:cubicBezTo>
                    <a:pt x="543" y="970"/>
                    <a:pt x="529" y="927"/>
                    <a:pt x="493" y="909"/>
                  </a:cubicBezTo>
                  <a:cubicBezTo>
                    <a:pt x="493" y="909"/>
                    <a:pt x="493" y="909"/>
                    <a:pt x="493" y="909"/>
                  </a:cubicBezTo>
                  <a:cubicBezTo>
                    <a:pt x="483" y="904"/>
                    <a:pt x="472" y="901"/>
                    <a:pt x="462" y="901"/>
                  </a:cubicBezTo>
                  <a:moveTo>
                    <a:pt x="298" y="829"/>
                  </a:moveTo>
                  <a:cubicBezTo>
                    <a:pt x="271" y="829"/>
                    <a:pt x="246" y="844"/>
                    <a:pt x="233" y="869"/>
                  </a:cubicBezTo>
                  <a:cubicBezTo>
                    <a:pt x="150" y="1036"/>
                    <a:pt x="150" y="1036"/>
                    <a:pt x="150" y="1036"/>
                  </a:cubicBezTo>
                  <a:cubicBezTo>
                    <a:pt x="133" y="1072"/>
                    <a:pt x="147" y="1115"/>
                    <a:pt x="183" y="1132"/>
                  </a:cubicBezTo>
                  <a:cubicBezTo>
                    <a:pt x="193" y="1138"/>
                    <a:pt x="204" y="1140"/>
                    <a:pt x="215" y="1140"/>
                  </a:cubicBezTo>
                  <a:cubicBezTo>
                    <a:pt x="241" y="1140"/>
                    <a:pt x="266" y="1125"/>
                    <a:pt x="279" y="1100"/>
                  </a:cubicBezTo>
                  <a:cubicBezTo>
                    <a:pt x="362" y="933"/>
                    <a:pt x="362" y="933"/>
                    <a:pt x="362" y="933"/>
                  </a:cubicBezTo>
                  <a:cubicBezTo>
                    <a:pt x="379" y="898"/>
                    <a:pt x="365" y="855"/>
                    <a:pt x="330" y="837"/>
                  </a:cubicBezTo>
                  <a:cubicBezTo>
                    <a:pt x="330" y="837"/>
                    <a:pt x="330" y="837"/>
                    <a:pt x="330" y="837"/>
                  </a:cubicBezTo>
                  <a:cubicBezTo>
                    <a:pt x="319" y="832"/>
                    <a:pt x="308" y="829"/>
                    <a:pt x="298" y="829"/>
                  </a:cubicBezTo>
                  <a:moveTo>
                    <a:pt x="131" y="762"/>
                  </a:moveTo>
                  <a:cubicBezTo>
                    <a:pt x="104" y="762"/>
                    <a:pt x="79" y="777"/>
                    <a:pt x="66" y="802"/>
                  </a:cubicBezTo>
                  <a:cubicBezTo>
                    <a:pt x="18" y="900"/>
                    <a:pt x="18" y="900"/>
                    <a:pt x="18" y="900"/>
                  </a:cubicBezTo>
                  <a:cubicBezTo>
                    <a:pt x="0" y="936"/>
                    <a:pt x="14" y="979"/>
                    <a:pt x="50" y="996"/>
                  </a:cubicBezTo>
                  <a:cubicBezTo>
                    <a:pt x="60" y="1002"/>
                    <a:pt x="71" y="1004"/>
                    <a:pt x="82" y="1004"/>
                  </a:cubicBezTo>
                  <a:cubicBezTo>
                    <a:pt x="108" y="1004"/>
                    <a:pt x="133" y="989"/>
                    <a:pt x="146" y="964"/>
                  </a:cubicBezTo>
                  <a:cubicBezTo>
                    <a:pt x="195" y="866"/>
                    <a:pt x="195" y="866"/>
                    <a:pt x="195" y="866"/>
                  </a:cubicBezTo>
                  <a:cubicBezTo>
                    <a:pt x="212" y="830"/>
                    <a:pt x="198" y="787"/>
                    <a:pt x="162" y="770"/>
                  </a:cubicBezTo>
                  <a:cubicBezTo>
                    <a:pt x="152" y="765"/>
                    <a:pt x="141" y="762"/>
                    <a:pt x="131" y="76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23479137-BE96-4407-88BC-DAA4B923DFDD}"/>
                </a:ext>
              </a:extLst>
            </p:cNvPr>
            <p:cNvSpPr>
              <a:spLocks noEditPoints="1"/>
            </p:cNvSpPr>
            <p:nvPr/>
          </p:nvSpPr>
          <p:spPr bwMode="auto">
            <a:xfrm>
              <a:off x="2251" y="921"/>
              <a:ext cx="3007" cy="2422"/>
            </a:xfrm>
            <a:custGeom>
              <a:avLst/>
              <a:gdLst>
                <a:gd name="T0" fmla="*/ 262 w 1605"/>
                <a:gd name="T1" fmla="*/ 725 h 1292"/>
                <a:gd name="T2" fmla="*/ 15 w 1605"/>
                <a:gd name="T3" fmla="*/ 587 h 1292"/>
                <a:gd name="T4" fmla="*/ 0 w 1605"/>
                <a:gd name="T5" fmla="*/ 37 h 1292"/>
                <a:gd name="T6" fmla="*/ 36 w 1605"/>
                <a:gd name="T7" fmla="*/ 0 h 1292"/>
                <a:gd name="T8" fmla="*/ 155 w 1605"/>
                <a:gd name="T9" fmla="*/ 96 h 1292"/>
                <a:gd name="T10" fmla="*/ 324 w 1605"/>
                <a:gd name="T11" fmla="*/ 190 h 1292"/>
                <a:gd name="T12" fmla="*/ 364 w 1605"/>
                <a:gd name="T13" fmla="*/ 178 h 1292"/>
                <a:gd name="T14" fmla="*/ 366 w 1605"/>
                <a:gd name="T15" fmla="*/ 207 h 1292"/>
                <a:gd name="T16" fmla="*/ 324 w 1605"/>
                <a:gd name="T17" fmla="*/ 226 h 1292"/>
                <a:gd name="T18" fmla="*/ 36 w 1605"/>
                <a:gd name="T19" fmla="*/ 36 h 1292"/>
                <a:gd name="T20" fmla="*/ 1538 w 1605"/>
                <a:gd name="T21" fmla="*/ 719 h 1292"/>
                <a:gd name="T22" fmla="*/ 785 w 1605"/>
                <a:gd name="T23" fmla="*/ 307 h 1292"/>
                <a:gd name="T24" fmla="*/ 1544 w 1605"/>
                <a:gd name="T25" fmla="*/ 848 h 1292"/>
                <a:gd name="T26" fmla="*/ 1482 w 1605"/>
                <a:gd name="T27" fmla="*/ 883 h 1292"/>
                <a:gd name="T28" fmla="*/ 1236 w 1605"/>
                <a:gd name="T29" fmla="*/ 747 h 1292"/>
                <a:gd name="T30" fmla="*/ 1210 w 1605"/>
                <a:gd name="T31" fmla="*/ 752 h 1292"/>
                <a:gd name="T32" fmla="*/ 1380 w 1605"/>
                <a:gd name="T33" fmla="*/ 881 h 1292"/>
                <a:gd name="T34" fmla="*/ 1345 w 1605"/>
                <a:gd name="T35" fmla="*/ 1015 h 1292"/>
                <a:gd name="T36" fmla="*/ 1123 w 1605"/>
                <a:gd name="T37" fmla="*/ 893 h 1292"/>
                <a:gd name="T38" fmla="*/ 1098 w 1605"/>
                <a:gd name="T39" fmla="*/ 898 h 1292"/>
                <a:gd name="T40" fmla="*/ 1229 w 1605"/>
                <a:gd name="T41" fmla="*/ 1002 h 1292"/>
                <a:gd name="T42" fmla="*/ 1253 w 1605"/>
                <a:gd name="T43" fmla="*/ 1100 h 1292"/>
                <a:gd name="T44" fmla="*/ 1155 w 1605"/>
                <a:gd name="T45" fmla="*/ 1124 h 1292"/>
                <a:gd name="T46" fmla="*/ 986 w 1605"/>
                <a:gd name="T47" fmla="*/ 1044 h 1292"/>
                <a:gd name="T48" fmla="*/ 992 w 1605"/>
                <a:gd name="T49" fmla="*/ 1075 h 1292"/>
                <a:gd name="T50" fmla="*/ 1097 w 1605"/>
                <a:gd name="T51" fmla="*/ 1222 h 1292"/>
                <a:gd name="T52" fmla="*/ 998 w 1605"/>
                <a:gd name="T53" fmla="*/ 1246 h 1292"/>
                <a:gd name="T54" fmla="*/ 862 w 1605"/>
                <a:gd name="T55" fmla="*/ 1206 h 1292"/>
                <a:gd name="T56" fmla="*/ 1035 w 1605"/>
                <a:gd name="T57" fmla="*/ 1292 h 1292"/>
                <a:gd name="T58" fmla="*/ 1139 w 1605"/>
                <a:gd name="T59" fmla="*/ 1157 h 1292"/>
                <a:gd name="T60" fmla="*/ 1284 w 1605"/>
                <a:gd name="T61" fmla="*/ 1119 h 1292"/>
                <a:gd name="T62" fmla="*/ 1345 w 1605"/>
                <a:gd name="T63" fmla="*/ 1051 h 1292"/>
                <a:gd name="T64" fmla="*/ 1450 w 1605"/>
                <a:gd name="T65" fmla="*/ 917 h 1292"/>
                <a:gd name="T66" fmla="*/ 1482 w 1605"/>
                <a:gd name="T67" fmla="*/ 919 h 1292"/>
                <a:gd name="T68" fmla="*/ 1538 w 1605"/>
                <a:gd name="T69" fmla="*/ 719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5" h="1292">
                  <a:moveTo>
                    <a:pt x="36" y="558"/>
                  </a:moveTo>
                  <a:cubicBezTo>
                    <a:pt x="262" y="725"/>
                    <a:pt x="262" y="725"/>
                    <a:pt x="262" y="725"/>
                  </a:cubicBezTo>
                  <a:cubicBezTo>
                    <a:pt x="246" y="757"/>
                    <a:pt x="246" y="757"/>
                    <a:pt x="246" y="757"/>
                  </a:cubicBezTo>
                  <a:cubicBezTo>
                    <a:pt x="15" y="587"/>
                    <a:pt x="15" y="587"/>
                    <a:pt x="15" y="587"/>
                  </a:cubicBezTo>
                  <a:cubicBezTo>
                    <a:pt x="6" y="580"/>
                    <a:pt x="0" y="569"/>
                    <a:pt x="0" y="558"/>
                  </a:cubicBezTo>
                  <a:cubicBezTo>
                    <a:pt x="0" y="37"/>
                    <a:pt x="0" y="37"/>
                    <a:pt x="0" y="37"/>
                  </a:cubicBezTo>
                  <a:cubicBezTo>
                    <a:pt x="0" y="24"/>
                    <a:pt x="7" y="11"/>
                    <a:pt x="18" y="5"/>
                  </a:cubicBezTo>
                  <a:cubicBezTo>
                    <a:pt x="24" y="1"/>
                    <a:pt x="30" y="0"/>
                    <a:pt x="36" y="0"/>
                  </a:cubicBezTo>
                  <a:cubicBezTo>
                    <a:pt x="45" y="0"/>
                    <a:pt x="54" y="3"/>
                    <a:pt x="61" y="9"/>
                  </a:cubicBezTo>
                  <a:cubicBezTo>
                    <a:pt x="155" y="96"/>
                    <a:pt x="155" y="96"/>
                    <a:pt x="155" y="96"/>
                  </a:cubicBezTo>
                  <a:cubicBezTo>
                    <a:pt x="156" y="97"/>
                    <a:pt x="156" y="97"/>
                    <a:pt x="156" y="97"/>
                  </a:cubicBezTo>
                  <a:cubicBezTo>
                    <a:pt x="182" y="123"/>
                    <a:pt x="263" y="190"/>
                    <a:pt x="324" y="190"/>
                  </a:cubicBezTo>
                  <a:cubicBezTo>
                    <a:pt x="336" y="190"/>
                    <a:pt x="346" y="187"/>
                    <a:pt x="355" y="182"/>
                  </a:cubicBezTo>
                  <a:cubicBezTo>
                    <a:pt x="358" y="180"/>
                    <a:pt x="361" y="179"/>
                    <a:pt x="364" y="178"/>
                  </a:cubicBezTo>
                  <a:cubicBezTo>
                    <a:pt x="413" y="161"/>
                    <a:pt x="413" y="161"/>
                    <a:pt x="413" y="161"/>
                  </a:cubicBezTo>
                  <a:cubicBezTo>
                    <a:pt x="397" y="176"/>
                    <a:pt x="382" y="191"/>
                    <a:pt x="366" y="207"/>
                  </a:cubicBezTo>
                  <a:cubicBezTo>
                    <a:pt x="361" y="212"/>
                    <a:pt x="357" y="217"/>
                    <a:pt x="353" y="222"/>
                  </a:cubicBezTo>
                  <a:cubicBezTo>
                    <a:pt x="344" y="225"/>
                    <a:pt x="334" y="226"/>
                    <a:pt x="324" y="226"/>
                  </a:cubicBezTo>
                  <a:cubicBezTo>
                    <a:pt x="234" y="226"/>
                    <a:pt x="131" y="123"/>
                    <a:pt x="131" y="123"/>
                  </a:cubicBezTo>
                  <a:cubicBezTo>
                    <a:pt x="36" y="36"/>
                    <a:pt x="36" y="36"/>
                    <a:pt x="36" y="36"/>
                  </a:cubicBezTo>
                  <a:lnTo>
                    <a:pt x="36" y="558"/>
                  </a:lnTo>
                  <a:close/>
                  <a:moveTo>
                    <a:pt x="1538" y="719"/>
                  </a:moveTo>
                  <a:cubicBezTo>
                    <a:pt x="868" y="315"/>
                    <a:pt x="868" y="315"/>
                    <a:pt x="868" y="315"/>
                  </a:cubicBezTo>
                  <a:cubicBezTo>
                    <a:pt x="850" y="312"/>
                    <a:pt x="824" y="309"/>
                    <a:pt x="785" y="307"/>
                  </a:cubicBezTo>
                  <a:cubicBezTo>
                    <a:pt x="1520" y="750"/>
                    <a:pt x="1520" y="750"/>
                    <a:pt x="1520" y="750"/>
                  </a:cubicBezTo>
                  <a:cubicBezTo>
                    <a:pt x="1553" y="770"/>
                    <a:pt x="1564" y="814"/>
                    <a:pt x="1544" y="848"/>
                  </a:cubicBezTo>
                  <a:cubicBezTo>
                    <a:pt x="1544" y="848"/>
                    <a:pt x="1544" y="848"/>
                    <a:pt x="1544" y="848"/>
                  </a:cubicBezTo>
                  <a:cubicBezTo>
                    <a:pt x="1531" y="871"/>
                    <a:pt x="1507" y="883"/>
                    <a:pt x="1482" y="883"/>
                  </a:cubicBezTo>
                  <a:cubicBezTo>
                    <a:pt x="1470" y="883"/>
                    <a:pt x="1457" y="880"/>
                    <a:pt x="1446" y="873"/>
                  </a:cubicBezTo>
                  <a:cubicBezTo>
                    <a:pt x="1236" y="747"/>
                    <a:pt x="1236" y="747"/>
                    <a:pt x="1236" y="747"/>
                  </a:cubicBezTo>
                  <a:cubicBezTo>
                    <a:pt x="1227" y="741"/>
                    <a:pt x="1216" y="743"/>
                    <a:pt x="1210" y="752"/>
                  </a:cubicBezTo>
                  <a:cubicBezTo>
                    <a:pt x="1210" y="752"/>
                    <a:pt x="1210" y="752"/>
                    <a:pt x="1210" y="752"/>
                  </a:cubicBezTo>
                  <a:cubicBezTo>
                    <a:pt x="1202" y="761"/>
                    <a:pt x="1205" y="775"/>
                    <a:pt x="1215" y="781"/>
                  </a:cubicBezTo>
                  <a:cubicBezTo>
                    <a:pt x="1380" y="881"/>
                    <a:pt x="1380" y="881"/>
                    <a:pt x="1380" y="881"/>
                  </a:cubicBezTo>
                  <a:cubicBezTo>
                    <a:pt x="1414" y="901"/>
                    <a:pt x="1427" y="947"/>
                    <a:pt x="1406" y="981"/>
                  </a:cubicBezTo>
                  <a:cubicBezTo>
                    <a:pt x="1393" y="1003"/>
                    <a:pt x="1369" y="1015"/>
                    <a:pt x="1345" y="1015"/>
                  </a:cubicBezTo>
                  <a:cubicBezTo>
                    <a:pt x="1332" y="1015"/>
                    <a:pt x="1320" y="1012"/>
                    <a:pt x="1308" y="1005"/>
                  </a:cubicBezTo>
                  <a:cubicBezTo>
                    <a:pt x="1123" y="893"/>
                    <a:pt x="1123" y="893"/>
                    <a:pt x="1123" y="893"/>
                  </a:cubicBezTo>
                  <a:cubicBezTo>
                    <a:pt x="1115" y="888"/>
                    <a:pt x="1104" y="890"/>
                    <a:pt x="1098" y="898"/>
                  </a:cubicBezTo>
                  <a:cubicBezTo>
                    <a:pt x="1098" y="898"/>
                    <a:pt x="1098" y="898"/>
                    <a:pt x="1098" y="898"/>
                  </a:cubicBezTo>
                  <a:cubicBezTo>
                    <a:pt x="1091" y="907"/>
                    <a:pt x="1093" y="920"/>
                    <a:pt x="1103" y="926"/>
                  </a:cubicBezTo>
                  <a:cubicBezTo>
                    <a:pt x="1229" y="1002"/>
                    <a:pt x="1229" y="1002"/>
                    <a:pt x="1229" y="1002"/>
                  </a:cubicBezTo>
                  <a:cubicBezTo>
                    <a:pt x="1263" y="1022"/>
                    <a:pt x="1274" y="1066"/>
                    <a:pt x="1253" y="1100"/>
                  </a:cubicBezTo>
                  <a:cubicBezTo>
                    <a:pt x="1253" y="1100"/>
                    <a:pt x="1253" y="1100"/>
                    <a:pt x="1253" y="1100"/>
                  </a:cubicBezTo>
                  <a:cubicBezTo>
                    <a:pt x="1240" y="1122"/>
                    <a:pt x="1216" y="1135"/>
                    <a:pt x="1192" y="1135"/>
                  </a:cubicBezTo>
                  <a:cubicBezTo>
                    <a:pt x="1179" y="1135"/>
                    <a:pt x="1167" y="1131"/>
                    <a:pt x="1155" y="1124"/>
                  </a:cubicBezTo>
                  <a:cubicBezTo>
                    <a:pt x="1013" y="1039"/>
                    <a:pt x="1013" y="1039"/>
                    <a:pt x="1013" y="1039"/>
                  </a:cubicBezTo>
                  <a:cubicBezTo>
                    <a:pt x="1004" y="1033"/>
                    <a:pt x="992" y="1036"/>
                    <a:pt x="986" y="1044"/>
                  </a:cubicBezTo>
                  <a:cubicBezTo>
                    <a:pt x="986" y="1044"/>
                    <a:pt x="986" y="1044"/>
                    <a:pt x="986" y="1044"/>
                  </a:cubicBezTo>
                  <a:cubicBezTo>
                    <a:pt x="978" y="1054"/>
                    <a:pt x="981" y="1068"/>
                    <a:pt x="992" y="1075"/>
                  </a:cubicBezTo>
                  <a:cubicBezTo>
                    <a:pt x="1071" y="1122"/>
                    <a:pt x="1071" y="1122"/>
                    <a:pt x="1071" y="1122"/>
                  </a:cubicBezTo>
                  <a:cubicBezTo>
                    <a:pt x="1105" y="1143"/>
                    <a:pt x="1117" y="1188"/>
                    <a:pt x="1097" y="1222"/>
                  </a:cubicBezTo>
                  <a:cubicBezTo>
                    <a:pt x="1083" y="1244"/>
                    <a:pt x="1059" y="1256"/>
                    <a:pt x="1035" y="1256"/>
                  </a:cubicBezTo>
                  <a:cubicBezTo>
                    <a:pt x="1023" y="1256"/>
                    <a:pt x="1010" y="1253"/>
                    <a:pt x="998" y="1246"/>
                  </a:cubicBezTo>
                  <a:cubicBezTo>
                    <a:pt x="884" y="1177"/>
                    <a:pt x="884" y="1177"/>
                    <a:pt x="884" y="1177"/>
                  </a:cubicBezTo>
                  <a:cubicBezTo>
                    <a:pt x="862" y="1206"/>
                    <a:pt x="862" y="1206"/>
                    <a:pt x="862" y="1206"/>
                  </a:cubicBezTo>
                  <a:cubicBezTo>
                    <a:pt x="980" y="1277"/>
                    <a:pt x="980" y="1277"/>
                    <a:pt x="980" y="1277"/>
                  </a:cubicBezTo>
                  <a:cubicBezTo>
                    <a:pt x="997" y="1287"/>
                    <a:pt x="1016" y="1292"/>
                    <a:pt x="1035" y="1292"/>
                  </a:cubicBezTo>
                  <a:cubicBezTo>
                    <a:pt x="1073" y="1292"/>
                    <a:pt x="1108" y="1272"/>
                    <a:pt x="1128" y="1240"/>
                  </a:cubicBezTo>
                  <a:cubicBezTo>
                    <a:pt x="1143" y="1214"/>
                    <a:pt x="1147" y="1184"/>
                    <a:pt x="1139" y="1157"/>
                  </a:cubicBezTo>
                  <a:cubicBezTo>
                    <a:pt x="1155" y="1166"/>
                    <a:pt x="1174" y="1171"/>
                    <a:pt x="1192" y="1171"/>
                  </a:cubicBezTo>
                  <a:cubicBezTo>
                    <a:pt x="1230" y="1171"/>
                    <a:pt x="1265" y="1151"/>
                    <a:pt x="1284" y="1119"/>
                  </a:cubicBezTo>
                  <a:cubicBezTo>
                    <a:pt x="1299" y="1094"/>
                    <a:pt x="1303" y="1066"/>
                    <a:pt x="1297" y="1040"/>
                  </a:cubicBezTo>
                  <a:cubicBezTo>
                    <a:pt x="1312" y="1047"/>
                    <a:pt x="1328" y="1051"/>
                    <a:pt x="1345" y="1051"/>
                  </a:cubicBezTo>
                  <a:cubicBezTo>
                    <a:pt x="1383" y="1051"/>
                    <a:pt x="1418" y="1031"/>
                    <a:pt x="1437" y="999"/>
                  </a:cubicBezTo>
                  <a:cubicBezTo>
                    <a:pt x="1452" y="974"/>
                    <a:pt x="1457" y="945"/>
                    <a:pt x="1450" y="917"/>
                  </a:cubicBezTo>
                  <a:cubicBezTo>
                    <a:pt x="1449" y="916"/>
                    <a:pt x="1449" y="915"/>
                    <a:pt x="1449" y="913"/>
                  </a:cubicBezTo>
                  <a:cubicBezTo>
                    <a:pt x="1459" y="917"/>
                    <a:pt x="1471" y="919"/>
                    <a:pt x="1482" y="919"/>
                  </a:cubicBezTo>
                  <a:cubicBezTo>
                    <a:pt x="1520" y="919"/>
                    <a:pt x="1555" y="899"/>
                    <a:pt x="1575" y="867"/>
                  </a:cubicBezTo>
                  <a:cubicBezTo>
                    <a:pt x="1605" y="816"/>
                    <a:pt x="1589" y="750"/>
                    <a:pt x="1538" y="71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38" name="Object 37"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0026" name="think-cell Slide" r:id="rId5" imgW="351" imgH="351" progId="TCLayout.ActiveDocument.1">
                  <p:embed/>
                </p:oleObj>
              </mc:Choice>
              <mc:Fallback>
                <p:oleObj name="think-cell Slide" r:id="rId5" imgW="351" imgH="351" progId="TCLayout.ActiveDocument.1">
                  <p:embed/>
                  <p:pic>
                    <p:nvPicPr>
                      <p:cNvPr id="38" name="Object 37" hidden="1"/>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39" name="Group 38"/>
          <p:cNvGrpSpPr>
            <a:grpSpLocks noChangeAspect="1"/>
          </p:cNvGrpSpPr>
          <p:nvPr/>
        </p:nvGrpSpPr>
        <p:grpSpPr>
          <a:xfrm>
            <a:off x="746470" y="5229984"/>
            <a:ext cx="640080" cy="640080"/>
            <a:chOff x="5273675" y="2606675"/>
            <a:chExt cx="1644650" cy="1644650"/>
          </a:xfrm>
        </p:grpSpPr>
        <p:sp>
          <p:nvSpPr>
            <p:cNvPr id="40" name="AutoShape 156"/>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1" name="Group 40"/>
            <p:cNvGrpSpPr/>
            <p:nvPr/>
          </p:nvGrpSpPr>
          <p:grpSpPr>
            <a:xfrm>
              <a:off x="5430838" y="2849563"/>
              <a:ext cx="1336675" cy="1249363"/>
              <a:chOff x="5430838" y="2849563"/>
              <a:chExt cx="1336675" cy="1249363"/>
            </a:xfrm>
          </p:grpSpPr>
          <p:sp>
            <p:nvSpPr>
              <p:cNvPr id="42" name="Freeform 158"/>
              <p:cNvSpPr>
                <a:spLocks noEditPoints="1"/>
              </p:cNvSpPr>
              <p:nvPr/>
            </p:nvSpPr>
            <p:spPr bwMode="auto">
              <a:xfrm>
                <a:off x="5492750" y="2913063"/>
                <a:ext cx="1212850" cy="1042988"/>
              </a:xfrm>
              <a:custGeom>
                <a:avLst/>
                <a:gdLst>
                  <a:gd name="T0" fmla="*/ 0 w 1698"/>
                  <a:gd name="T1" fmla="*/ 523 h 1461"/>
                  <a:gd name="T2" fmla="*/ 0 w 1698"/>
                  <a:gd name="T3" fmla="*/ 22 h 1461"/>
                  <a:gd name="T4" fmla="*/ 22 w 1698"/>
                  <a:gd name="T5" fmla="*/ 0 h 1461"/>
                  <a:gd name="T6" fmla="*/ 1066 w 1698"/>
                  <a:gd name="T7" fmla="*/ 0 h 1461"/>
                  <a:gd name="T8" fmla="*/ 1088 w 1698"/>
                  <a:gd name="T9" fmla="*/ 22 h 1461"/>
                  <a:gd name="T10" fmla="*/ 1088 w 1698"/>
                  <a:gd name="T11" fmla="*/ 523 h 1461"/>
                  <a:gd name="T12" fmla="*/ 1066 w 1698"/>
                  <a:gd name="T13" fmla="*/ 545 h 1461"/>
                  <a:gd name="T14" fmla="*/ 22 w 1698"/>
                  <a:gd name="T15" fmla="*/ 545 h 1461"/>
                  <a:gd name="T16" fmla="*/ 0 w 1698"/>
                  <a:gd name="T17" fmla="*/ 523 h 1461"/>
                  <a:gd name="T18" fmla="*/ 632 w 1698"/>
                  <a:gd name="T19" fmla="*/ 1461 h 1461"/>
                  <a:gd name="T20" fmla="*/ 1676 w 1698"/>
                  <a:gd name="T21" fmla="*/ 1461 h 1461"/>
                  <a:gd name="T22" fmla="*/ 1698 w 1698"/>
                  <a:gd name="T23" fmla="*/ 1439 h 1461"/>
                  <a:gd name="T24" fmla="*/ 1698 w 1698"/>
                  <a:gd name="T25" fmla="*/ 937 h 1461"/>
                  <a:gd name="T26" fmla="*/ 1676 w 1698"/>
                  <a:gd name="T27" fmla="*/ 915 h 1461"/>
                  <a:gd name="T28" fmla="*/ 632 w 1698"/>
                  <a:gd name="T29" fmla="*/ 915 h 1461"/>
                  <a:gd name="T30" fmla="*/ 610 w 1698"/>
                  <a:gd name="T31" fmla="*/ 937 h 1461"/>
                  <a:gd name="T32" fmla="*/ 610 w 1698"/>
                  <a:gd name="T33" fmla="*/ 1439 h 1461"/>
                  <a:gd name="T34" fmla="*/ 632 w 1698"/>
                  <a:gd name="T35" fmla="*/ 1461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8" h="1461">
                    <a:moveTo>
                      <a:pt x="0" y="523"/>
                    </a:moveTo>
                    <a:cubicBezTo>
                      <a:pt x="0" y="22"/>
                      <a:pt x="0" y="22"/>
                      <a:pt x="0" y="22"/>
                    </a:cubicBezTo>
                    <a:cubicBezTo>
                      <a:pt x="0" y="10"/>
                      <a:pt x="10" y="0"/>
                      <a:pt x="22" y="0"/>
                    </a:cubicBezTo>
                    <a:cubicBezTo>
                      <a:pt x="1066" y="0"/>
                      <a:pt x="1066" y="0"/>
                      <a:pt x="1066" y="0"/>
                    </a:cubicBezTo>
                    <a:cubicBezTo>
                      <a:pt x="1078" y="0"/>
                      <a:pt x="1088" y="10"/>
                      <a:pt x="1088" y="22"/>
                    </a:cubicBezTo>
                    <a:cubicBezTo>
                      <a:pt x="1088" y="523"/>
                      <a:pt x="1088" y="523"/>
                      <a:pt x="1088" y="523"/>
                    </a:cubicBezTo>
                    <a:cubicBezTo>
                      <a:pt x="1088" y="536"/>
                      <a:pt x="1078" y="545"/>
                      <a:pt x="1066" y="545"/>
                    </a:cubicBezTo>
                    <a:cubicBezTo>
                      <a:pt x="22" y="545"/>
                      <a:pt x="22" y="545"/>
                      <a:pt x="22" y="545"/>
                    </a:cubicBezTo>
                    <a:cubicBezTo>
                      <a:pt x="10" y="545"/>
                      <a:pt x="0" y="536"/>
                      <a:pt x="0" y="523"/>
                    </a:cubicBezTo>
                    <a:close/>
                    <a:moveTo>
                      <a:pt x="632" y="1461"/>
                    </a:moveTo>
                    <a:cubicBezTo>
                      <a:pt x="1676" y="1461"/>
                      <a:pt x="1676" y="1461"/>
                      <a:pt x="1676" y="1461"/>
                    </a:cubicBezTo>
                    <a:cubicBezTo>
                      <a:pt x="1688" y="1461"/>
                      <a:pt x="1698" y="1451"/>
                      <a:pt x="1698" y="1439"/>
                    </a:cubicBezTo>
                    <a:cubicBezTo>
                      <a:pt x="1698" y="937"/>
                      <a:pt x="1698" y="937"/>
                      <a:pt x="1698" y="937"/>
                    </a:cubicBezTo>
                    <a:cubicBezTo>
                      <a:pt x="1698" y="925"/>
                      <a:pt x="1688" y="915"/>
                      <a:pt x="1676" y="915"/>
                    </a:cubicBezTo>
                    <a:cubicBezTo>
                      <a:pt x="632" y="915"/>
                      <a:pt x="632" y="915"/>
                      <a:pt x="632" y="915"/>
                    </a:cubicBezTo>
                    <a:cubicBezTo>
                      <a:pt x="620" y="915"/>
                      <a:pt x="610" y="925"/>
                      <a:pt x="610" y="937"/>
                    </a:cubicBezTo>
                    <a:cubicBezTo>
                      <a:pt x="610" y="1439"/>
                      <a:pt x="610" y="1439"/>
                      <a:pt x="610" y="1439"/>
                    </a:cubicBezTo>
                    <a:cubicBezTo>
                      <a:pt x="610" y="1451"/>
                      <a:pt x="620" y="1461"/>
                      <a:pt x="632" y="14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159"/>
              <p:cNvSpPr>
                <a:spLocks noEditPoints="1"/>
              </p:cNvSpPr>
              <p:nvPr/>
            </p:nvSpPr>
            <p:spPr bwMode="auto">
              <a:xfrm>
                <a:off x="5430838" y="2849563"/>
                <a:ext cx="1336675" cy="1249363"/>
              </a:xfrm>
              <a:custGeom>
                <a:avLst/>
                <a:gdLst>
                  <a:gd name="T0" fmla="*/ 446 w 1874"/>
                  <a:gd name="T1" fmla="*/ 818 h 1750"/>
                  <a:gd name="T2" fmla="*/ 539 w 1874"/>
                  <a:gd name="T3" fmla="*/ 751 h 1750"/>
                  <a:gd name="T4" fmla="*/ 22 w 1874"/>
                  <a:gd name="T5" fmla="*/ 721 h 1750"/>
                  <a:gd name="T6" fmla="*/ 0 w 1874"/>
                  <a:gd name="T7" fmla="*/ 22 h 1750"/>
                  <a:gd name="T8" fmla="*/ 1242 w 1874"/>
                  <a:gd name="T9" fmla="*/ 0 h 1750"/>
                  <a:gd name="T10" fmla="*/ 1264 w 1874"/>
                  <a:gd name="T11" fmla="*/ 699 h 1750"/>
                  <a:gd name="T12" fmla="*/ 725 w 1874"/>
                  <a:gd name="T13" fmla="*/ 721 h 1750"/>
                  <a:gd name="T14" fmla="*/ 808 w 1874"/>
                  <a:gd name="T15" fmla="*/ 793 h 1750"/>
                  <a:gd name="T16" fmla="*/ 797 w 1874"/>
                  <a:gd name="T17" fmla="*/ 834 h 1750"/>
                  <a:gd name="T18" fmla="*/ 44 w 1874"/>
                  <a:gd name="T19" fmla="*/ 677 h 1750"/>
                  <a:gd name="T20" fmla="*/ 577 w 1874"/>
                  <a:gd name="T21" fmla="*/ 684 h 1750"/>
                  <a:gd name="T22" fmla="*/ 583 w 1874"/>
                  <a:gd name="T23" fmla="*/ 764 h 1750"/>
                  <a:gd name="T24" fmla="*/ 558 w 1874"/>
                  <a:gd name="T25" fmla="*/ 790 h 1750"/>
                  <a:gd name="T26" fmla="*/ 693 w 1874"/>
                  <a:gd name="T27" fmla="*/ 780 h 1750"/>
                  <a:gd name="T28" fmla="*/ 681 w 1874"/>
                  <a:gd name="T29" fmla="*/ 700 h 1750"/>
                  <a:gd name="T30" fmla="*/ 703 w 1874"/>
                  <a:gd name="T31" fmla="*/ 677 h 1750"/>
                  <a:gd name="T32" fmla="*/ 1220 w 1874"/>
                  <a:gd name="T33" fmla="*/ 44 h 1750"/>
                  <a:gd name="T34" fmla="*/ 44 w 1874"/>
                  <a:gd name="T35" fmla="*/ 677 h 1750"/>
                  <a:gd name="T36" fmla="*/ 1056 w 1874"/>
                  <a:gd name="T37" fmla="*/ 1733 h 1750"/>
                  <a:gd name="T38" fmla="*/ 1148 w 1874"/>
                  <a:gd name="T39" fmla="*/ 1666 h 1750"/>
                  <a:gd name="T40" fmla="*/ 632 w 1874"/>
                  <a:gd name="T41" fmla="*/ 1637 h 1750"/>
                  <a:gd name="T42" fmla="*/ 610 w 1874"/>
                  <a:gd name="T43" fmla="*/ 937 h 1750"/>
                  <a:gd name="T44" fmla="*/ 1852 w 1874"/>
                  <a:gd name="T45" fmla="*/ 915 h 1750"/>
                  <a:gd name="T46" fmla="*/ 1874 w 1874"/>
                  <a:gd name="T47" fmla="*/ 1615 h 1750"/>
                  <a:gd name="T48" fmla="*/ 1335 w 1874"/>
                  <a:gd name="T49" fmla="*/ 1637 h 1750"/>
                  <a:gd name="T50" fmla="*/ 1417 w 1874"/>
                  <a:gd name="T51" fmla="*/ 1708 h 1750"/>
                  <a:gd name="T52" fmla="*/ 1407 w 1874"/>
                  <a:gd name="T53" fmla="*/ 1750 h 1750"/>
                  <a:gd name="T54" fmla="*/ 654 w 1874"/>
                  <a:gd name="T55" fmla="*/ 1593 h 1750"/>
                  <a:gd name="T56" fmla="*/ 1187 w 1874"/>
                  <a:gd name="T57" fmla="*/ 1599 h 1750"/>
                  <a:gd name="T58" fmla="*/ 1192 w 1874"/>
                  <a:gd name="T59" fmla="*/ 1679 h 1750"/>
                  <a:gd name="T60" fmla="*/ 1167 w 1874"/>
                  <a:gd name="T61" fmla="*/ 1706 h 1750"/>
                  <a:gd name="T62" fmla="*/ 1302 w 1874"/>
                  <a:gd name="T63" fmla="*/ 1695 h 1750"/>
                  <a:gd name="T64" fmla="*/ 1291 w 1874"/>
                  <a:gd name="T65" fmla="*/ 1615 h 1750"/>
                  <a:gd name="T66" fmla="*/ 1313 w 1874"/>
                  <a:gd name="T67" fmla="*/ 1593 h 1750"/>
                  <a:gd name="T68" fmla="*/ 1830 w 1874"/>
                  <a:gd name="T69" fmla="*/ 959 h 1750"/>
                  <a:gd name="T70" fmla="*/ 654 w 1874"/>
                  <a:gd name="T71" fmla="*/ 1593 h 1750"/>
                  <a:gd name="T72" fmla="*/ 1703 w 1874"/>
                  <a:gd name="T73" fmla="*/ 599 h 1750"/>
                  <a:gd name="T74" fmla="*/ 1627 w 1874"/>
                  <a:gd name="T75" fmla="*/ 321 h 1750"/>
                  <a:gd name="T76" fmla="*/ 1390 w 1874"/>
                  <a:gd name="T77" fmla="*/ 299 h 1750"/>
                  <a:gd name="T78" fmla="*/ 1390 w 1874"/>
                  <a:gd name="T79" fmla="*/ 343 h 1750"/>
                  <a:gd name="T80" fmla="*/ 1583 w 1874"/>
                  <a:gd name="T81" fmla="*/ 675 h 1750"/>
                  <a:gd name="T82" fmla="*/ 1477 w 1874"/>
                  <a:gd name="T83" fmla="*/ 599 h 1750"/>
                  <a:gd name="T84" fmla="*/ 1587 w 1874"/>
                  <a:gd name="T85" fmla="*/ 741 h 1750"/>
                  <a:gd name="T86" fmla="*/ 1618 w 1874"/>
                  <a:gd name="T87" fmla="*/ 741 h 1750"/>
                  <a:gd name="T88" fmla="*/ 1734 w 1874"/>
                  <a:gd name="T89" fmla="*/ 600 h 1750"/>
                  <a:gd name="T90" fmla="*/ 297 w 1874"/>
                  <a:gd name="T91" fmla="*/ 1379 h 1750"/>
                  <a:gd name="T92" fmla="*/ 373 w 1874"/>
                  <a:gd name="T93" fmla="*/ 1122 h 1750"/>
                  <a:gd name="T94" fmla="*/ 404 w 1874"/>
                  <a:gd name="T95" fmla="*/ 1091 h 1750"/>
                  <a:gd name="T96" fmla="*/ 263 w 1874"/>
                  <a:gd name="T97" fmla="*/ 980 h 1750"/>
                  <a:gd name="T98" fmla="*/ 147 w 1874"/>
                  <a:gd name="T99" fmla="*/ 1122 h 1750"/>
                  <a:gd name="T100" fmla="*/ 178 w 1874"/>
                  <a:gd name="T101" fmla="*/ 1123 h 1750"/>
                  <a:gd name="T102" fmla="*/ 253 w 1874"/>
                  <a:gd name="T103" fmla="*/ 1401 h 1750"/>
                  <a:gd name="T104" fmla="*/ 491 w 1874"/>
                  <a:gd name="T105" fmla="*/ 1423 h 1750"/>
                  <a:gd name="T106" fmla="*/ 491 w 1874"/>
                  <a:gd name="T107" fmla="*/ 1379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4" h="1750">
                    <a:moveTo>
                      <a:pt x="468" y="834"/>
                    </a:moveTo>
                    <a:cubicBezTo>
                      <a:pt x="457" y="834"/>
                      <a:pt x="449" y="827"/>
                      <a:pt x="446" y="818"/>
                    </a:cubicBezTo>
                    <a:cubicBezTo>
                      <a:pt x="444" y="808"/>
                      <a:pt x="448" y="798"/>
                      <a:pt x="457" y="793"/>
                    </a:cubicBezTo>
                    <a:cubicBezTo>
                      <a:pt x="539" y="751"/>
                      <a:pt x="539" y="751"/>
                      <a:pt x="539" y="751"/>
                    </a:cubicBezTo>
                    <a:cubicBezTo>
                      <a:pt x="539" y="742"/>
                      <a:pt x="539" y="731"/>
                      <a:pt x="539" y="721"/>
                    </a:cubicBezTo>
                    <a:cubicBezTo>
                      <a:pt x="22" y="721"/>
                      <a:pt x="22" y="721"/>
                      <a:pt x="22" y="721"/>
                    </a:cubicBezTo>
                    <a:cubicBezTo>
                      <a:pt x="10" y="721"/>
                      <a:pt x="0" y="712"/>
                      <a:pt x="0" y="699"/>
                    </a:cubicBezTo>
                    <a:cubicBezTo>
                      <a:pt x="0" y="22"/>
                      <a:pt x="0" y="22"/>
                      <a:pt x="0" y="22"/>
                    </a:cubicBezTo>
                    <a:cubicBezTo>
                      <a:pt x="0" y="10"/>
                      <a:pt x="10" y="0"/>
                      <a:pt x="22" y="0"/>
                    </a:cubicBezTo>
                    <a:cubicBezTo>
                      <a:pt x="1242" y="0"/>
                      <a:pt x="1242" y="0"/>
                      <a:pt x="1242" y="0"/>
                    </a:cubicBezTo>
                    <a:cubicBezTo>
                      <a:pt x="1254" y="0"/>
                      <a:pt x="1264" y="10"/>
                      <a:pt x="1264" y="22"/>
                    </a:cubicBezTo>
                    <a:cubicBezTo>
                      <a:pt x="1264" y="699"/>
                      <a:pt x="1264" y="699"/>
                      <a:pt x="1264" y="699"/>
                    </a:cubicBezTo>
                    <a:cubicBezTo>
                      <a:pt x="1264" y="712"/>
                      <a:pt x="1254" y="721"/>
                      <a:pt x="1242" y="721"/>
                    </a:cubicBezTo>
                    <a:cubicBezTo>
                      <a:pt x="725" y="721"/>
                      <a:pt x="725" y="721"/>
                      <a:pt x="725" y="721"/>
                    </a:cubicBezTo>
                    <a:cubicBezTo>
                      <a:pt x="725" y="748"/>
                      <a:pt x="725" y="748"/>
                      <a:pt x="725" y="748"/>
                    </a:cubicBezTo>
                    <a:cubicBezTo>
                      <a:pt x="808" y="793"/>
                      <a:pt x="808" y="793"/>
                      <a:pt x="808" y="793"/>
                    </a:cubicBezTo>
                    <a:cubicBezTo>
                      <a:pt x="816" y="798"/>
                      <a:pt x="821" y="808"/>
                      <a:pt x="818" y="818"/>
                    </a:cubicBezTo>
                    <a:cubicBezTo>
                      <a:pt x="816" y="828"/>
                      <a:pt x="807" y="834"/>
                      <a:pt x="797" y="834"/>
                    </a:cubicBezTo>
                    <a:lnTo>
                      <a:pt x="468" y="834"/>
                    </a:lnTo>
                    <a:close/>
                    <a:moveTo>
                      <a:pt x="44" y="677"/>
                    </a:moveTo>
                    <a:cubicBezTo>
                      <a:pt x="561" y="677"/>
                      <a:pt x="561" y="677"/>
                      <a:pt x="561" y="677"/>
                    </a:cubicBezTo>
                    <a:cubicBezTo>
                      <a:pt x="567" y="677"/>
                      <a:pt x="573" y="680"/>
                      <a:pt x="577" y="684"/>
                    </a:cubicBezTo>
                    <a:cubicBezTo>
                      <a:pt x="581" y="688"/>
                      <a:pt x="583" y="694"/>
                      <a:pt x="583" y="700"/>
                    </a:cubicBezTo>
                    <a:cubicBezTo>
                      <a:pt x="583" y="700"/>
                      <a:pt x="583" y="746"/>
                      <a:pt x="583" y="764"/>
                    </a:cubicBezTo>
                    <a:cubicBezTo>
                      <a:pt x="583" y="772"/>
                      <a:pt x="578" y="780"/>
                      <a:pt x="571" y="784"/>
                    </a:cubicBezTo>
                    <a:cubicBezTo>
                      <a:pt x="558" y="790"/>
                      <a:pt x="558" y="790"/>
                      <a:pt x="558" y="790"/>
                    </a:cubicBezTo>
                    <a:cubicBezTo>
                      <a:pt x="712" y="790"/>
                      <a:pt x="712" y="790"/>
                      <a:pt x="712" y="790"/>
                    </a:cubicBezTo>
                    <a:cubicBezTo>
                      <a:pt x="693" y="780"/>
                      <a:pt x="693" y="780"/>
                      <a:pt x="693" y="780"/>
                    </a:cubicBezTo>
                    <a:cubicBezTo>
                      <a:pt x="686" y="776"/>
                      <a:pt x="681" y="769"/>
                      <a:pt x="681" y="761"/>
                    </a:cubicBezTo>
                    <a:cubicBezTo>
                      <a:pt x="681" y="700"/>
                      <a:pt x="681" y="700"/>
                      <a:pt x="681" y="700"/>
                    </a:cubicBezTo>
                    <a:cubicBezTo>
                      <a:pt x="681" y="694"/>
                      <a:pt x="683" y="688"/>
                      <a:pt x="687" y="684"/>
                    </a:cubicBezTo>
                    <a:cubicBezTo>
                      <a:pt x="692" y="680"/>
                      <a:pt x="697" y="677"/>
                      <a:pt x="703" y="677"/>
                    </a:cubicBezTo>
                    <a:cubicBezTo>
                      <a:pt x="1220" y="677"/>
                      <a:pt x="1220" y="677"/>
                      <a:pt x="1220" y="677"/>
                    </a:cubicBezTo>
                    <a:cubicBezTo>
                      <a:pt x="1220" y="44"/>
                      <a:pt x="1220" y="44"/>
                      <a:pt x="1220" y="44"/>
                    </a:cubicBezTo>
                    <a:cubicBezTo>
                      <a:pt x="44" y="44"/>
                      <a:pt x="44" y="44"/>
                      <a:pt x="44" y="44"/>
                    </a:cubicBezTo>
                    <a:lnTo>
                      <a:pt x="44" y="677"/>
                    </a:lnTo>
                    <a:close/>
                    <a:moveTo>
                      <a:pt x="1077" y="1750"/>
                    </a:moveTo>
                    <a:cubicBezTo>
                      <a:pt x="1067" y="1750"/>
                      <a:pt x="1058" y="1743"/>
                      <a:pt x="1056" y="1733"/>
                    </a:cubicBezTo>
                    <a:cubicBezTo>
                      <a:pt x="1054" y="1723"/>
                      <a:pt x="1058" y="1713"/>
                      <a:pt x="1067" y="1708"/>
                    </a:cubicBezTo>
                    <a:cubicBezTo>
                      <a:pt x="1148" y="1666"/>
                      <a:pt x="1148" y="1666"/>
                      <a:pt x="1148" y="1666"/>
                    </a:cubicBezTo>
                    <a:cubicBezTo>
                      <a:pt x="1148" y="1657"/>
                      <a:pt x="1149" y="1646"/>
                      <a:pt x="1149" y="1637"/>
                    </a:cubicBezTo>
                    <a:cubicBezTo>
                      <a:pt x="632" y="1637"/>
                      <a:pt x="632" y="1637"/>
                      <a:pt x="632" y="1637"/>
                    </a:cubicBezTo>
                    <a:cubicBezTo>
                      <a:pt x="620" y="1637"/>
                      <a:pt x="610" y="1627"/>
                      <a:pt x="610" y="1615"/>
                    </a:cubicBezTo>
                    <a:cubicBezTo>
                      <a:pt x="610" y="937"/>
                      <a:pt x="610" y="937"/>
                      <a:pt x="610" y="937"/>
                    </a:cubicBezTo>
                    <a:cubicBezTo>
                      <a:pt x="610" y="925"/>
                      <a:pt x="620" y="915"/>
                      <a:pt x="632" y="915"/>
                    </a:cubicBezTo>
                    <a:cubicBezTo>
                      <a:pt x="1852" y="915"/>
                      <a:pt x="1852" y="915"/>
                      <a:pt x="1852" y="915"/>
                    </a:cubicBezTo>
                    <a:cubicBezTo>
                      <a:pt x="1864" y="915"/>
                      <a:pt x="1874" y="925"/>
                      <a:pt x="1874" y="937"/>
                    </a:cubicBezTo>
                    <a:cubicBezTo>
                      <a:pt x="1874" y="1615"/>
                      <a:pt x="1874" y="1615"/>
                      <a:pt x="1874" y="1615"/>
                    </a:cubicBezTo>
                    <a:cubicBezTo>
                      <a:pt x="1874" y="1627"/>
                      <a:pt x="1864" y="1637"/>
                      <a:pt x="1852" y="1637"/>
                    </a:cubicBezTo>
                    <a:cubicBezTo>
                      <a:pt x="1335" y="1637"/>
                      <a:pt x="1335" y="1637"/>
                      <a:pt x="1335" y="1637"/>
                    </a:cubicBezTo>
                    <a:cubicBezTo>
                      <a:pt x="1335" y="1663"/>
                      <a:pt x="1335" y="1663"/>
                      <a:pt x="1335" y="1663"/>
                    </a:cubicBezTo>
                    <a:cubicBezTo>
                      <a:pt x="1417" y="1708"/>
                      <a:pt x="1417" y="1708"/>
                      <a:pt x="1417" y="1708"/>
                    </a:cubicBezTo>
                    <a:cubicBezTo>
                      <a:pt x="1426" y="1713"/>
                      <a:pt x="1430" y="1723"/>
                      <a:pt x="1428" y="1733"/>
                    </a:cubicBezTo>
                    <a:cubicBezTo>
                      <a:pt x="1425" y="1743"/>
                      <a:pt x="1417" y="1750"/>
                      <a:pt x="1407" y="1750"/>
                    </a:cubicBezTo>
                    <a:lnTo>
                      <a:pt x="1077" y="1750"/>
                    </a:lnTo>
                    <a:close/>
                    <a:moveTo>
                      <a:pt x="654" y="1593"/>
                    </a:moveTo>
                    <a:cubicBezTo>
                      <a:pt x="1171" y="1593"/>
                      <a:pt x="1171" y="1593"/>
                      <a:pt x="1171" y="1593"/>
                    </a:cubicBezTo>
                    <a:cubicBezTo>
                      <a:pt x="1177" y="1593"/>
                      <a:pt x="1182" y="1595"/>
                      <a:pt x="1187" y="1599"/>
                    </a:cubicBezTo>
                    <a:cubicBezTo>
                      <a:pt x="1191" y="1603"/>
                      <a:pt x="1193" y="1609"/>
                      <a:pt x="1193" y="1615"/>
                    </a:cubicBezTo>
                    <a:cubicBezTo>
                      <a:pt x="1193" y="1615"/>
                      <a:pt x="1192" y="1661"/>
                      <a:pt x="1192" y="1679"/>
                    </a:cubicBezTo>
                    <a:cubicBezTo>
                      <a:pt x="1192" y="1688"/>
                      <a:pt x="1188" y="1695"/>
                      <a:pt x="1181" y="1699"/>
                    </a:cubicBezTo>
                    <a:cubicBezTo>
                      <a:pt x="1167" y="1706"/>
                      <a:pt x="1167" y="1706"/>
                      <a:pt x="1167" y="1706"/>
                    </a:cubicBezTo>
                    <a:cubicBezTo>
                      <a:pt x="1322" y="1706"/>
                      <a:pt x="1322" y="1706"/>
                      <a:pt x="1322" y="1706"/>
                    </a:cubicBezTo>
                    <a:cubicBezTo>
                      <a:pt x="1302" y="1695"/>
                      <a:pt x="1302" y="1695"/>
                      <a:pt x="1302" y="1695"/>
                    </a:cubicBezTo>
                    <a:cubicBezTo>
                      <a:pt x="1295" y="1691"/>
                      <a:pt x="1291" y="1684"/>
                      <a:pt x="1291" y="1676"/>
                    </a:cubicBezTo>
                    <a:cubicBezTo>
                      <a:pt x="1291" y="1615"/>
                      <a:pt x="1291" y="1615"/>
                      <a:pt x="1291" y="1615"/>
                    </a:cubicBezTo>
                    <a:cubicBezTo>
                      <a:pt x="1291" y="1609"/>
                      <a:pt x="1293" y="1603"/>
                      <a:pt x="1297" y="1599"/>
                    </a:cubicBezTo>
                    <a:cubicBezTo>
                      <a:pt x="1301" y="1595"/>
                      <a:pt x="1307" y="1593"/>
                      <a:pt x="1313" y="1593"/>
                    </a:cubicBezTo>
                    <a:cubicBezTo>
                      <a:pt x="1830" y="1593"/>
                      <a:pt x="1830" y="1593"/>
                      <a:pt x="1830" y="1593"/>
                    </a:cubicBezTo>
                    <a:cubicBezTo>
                      <a:pt x="1830" y="959"/>
                      <a:pt x="1830" y="959"/>
                      <a:pt x="1830" y="959"/>
                    </a:cubicBezTo>
                    <a:cubicBezTo>
                      <a:pt x="654" y="959"/>
                      <a:pt x="654" y="959"/>
                      <a:pt x="654" y="959"/>
                    </a:cubicBezTo>
                    <a:lnTo>
                      <a:pt x="654" y="1593"/>
                    </a:lnTo>
                    <a:close/>
                    <a:moveTo>
                      <a:pt x="1734" y="600"/>
                    </a:moveTo>
                    <a:cubicBezTo>
                      <a:pt x="1726" y="591"/>
                      <a:pt x="1712" y="591"/>
                      <a:pt x="1703" y="599"/>
                    </a:cubicBezTo>
                    <a:cubicBezTo>
                      <a:pt x="1627" y="671"/>
                      <a:pt x="1627" y="671"/>
                      <a:pt x="1627" y="671"/>
                    </a:cubicBezTo>
                    <a:cubicBezTo>
                      <a:pt x="1627" y="321"/>
                      <a:pt x="1627" y="321"/>
                      <a:pt x="1627" y="321"/>
                    </a:cubicBezTo>
                    <a:cubicBezTo>
                      <a:pt x="1627" y="309"/>
                      <a:pt x="1617" y="299"/>
                      <a:pt x="1605" y="299"/>
                    </a:cubicBezTo>
                    <a:cubicBezTo>
                      <a:pt x="1390" y="299"/>
                      <a:pt x="1390" y="299"/>
                      <a:pt x="1390" y="299"/>
                    </a:cubicBezTo>
                    <a:cubicBezTo>
                      <a:pt x="1378" y="299"/>
                      <a:pt x="1368" y="309"/>
                      <a:pt x="1368" y="321"/>
                    </a:cubicBezTo>
                    <a:cubicBezTo>
                      <a:pt x="1368" y="333"/>
                      <a:pt x="1378" y="343"/>
                      <a:pt x="1390" y="343"/>
                    </a:cubicBezTo>
                    <a:cubicBezTo>
                      <a:pt x="1583" y="343"/>
                      <a:pt x="1583" y="343"/>
                      <a:pt x="1583" y="343"/>
                    </a:cubicBezTo>
                    <a:cubicBezTo>
                      <a:pt x="1583" y="675"/>
                      <a:pt x="1583" y="675"/>
                      <a:pt x="1583" y="675"/>
                    </a:cubicBezTo>
                    <a:cubicBezTo>
                      <a:pt x="1508" y="599"/>
                      <a:pt x="1508" y="599"/>
                      <a:pt x="1508" y="599"/>
                    </a:cubicBezTo>
                    <a:cubicBezTo>
                      <a:pt x="1499" y="591"/>
                      <a:pt x="1486" y="591"/>
                      <a:pt x="1477" y="599"/>
                    </a:cubicBezTo>
                    <a:cubicBezTo>
                      <a:pt x="1468" y="608"/>
                      <a:pt x="1468" y="622"/>
                      <a:pt x="1477" y="630"/>
                    </a:cubicBezTo>
                    <a:cubicBezTo>
                      <a:pt x="1587" y="741"/>
                      <a:pt x="1587" y="741"/>
                      <a:pt x="1587" y="741"/>
                    </a:cubicBezTo>
                    <a:cubicBezTo>
                      <a:pt x="1592" y="745"/>
                      <a:pt x="1597" y="747"/>
                      <a:pt x="1603" y="747"/>
                    </a:cubicBezTo>
                    <a:cubicBezTo>
                      <a:pt x="1608" y="747"/>
                      <a:pt x="1614" y="745"/>
                      <a:pt x="1618" y="741"/>
                    </a:cubicBezTo>
                    <a:cubicBezTo>
                      <a:pt x="1733" y="631"/>
                      <a:pt x="1733" y="631"/>
                      <a:pt x="1733" y="631"/>
                    </a:cubicBezTo>
                    <a:cubicBezTo>
                      <a:pt x="1742" y="622"/>
                      <a:pt x="1742" y="608"/>
                      <a:pt x="1734" y="600"/>
                    </a:cubicBezTo>
                    <a:close/>
                    <a:moveTo>
                      <a:pt x="491" y="1379"/>
                    </a:moveTo>
                    <a:cubicBezTo>
                      <a:pt x="297" y="1379"/>
                      <a:pt x="297" y="1379"/>
                      <a:pt x="297" y="1379"/>
                    </a:cubicBezTo>
                    <a:cubicBezTo>
                      <a:pt x="297" y="1047"/>
                      <a:pt x="297" y="1047"/>
                      <a:pt x="297" y="1047"/>
                    </a:cubicBezTo>
                    <a:cubicBezTo>
                      <a:pt x="373" y="1122"/>
                      <a:pt x="373" y="1122"/>
                      <a:pt x="373" y="1122"/>
                    </a:cubicBezTo>
                    <a:cubicBezTo>
                      <a:pt x="381" y="1131"/>
                      <a:pt x="395" y="1131"/>
                      <a:pt x="404" y="1122"/>
                    </a:cubicBezTo>
                    <a:cubicBezTo>
                      <a:pt x="412" y="1114"/>
                      <a:pt x="412" y="1100"/>
                      <a:pt x="404" y="1091"/>
                    </a:cubicBezTo>
                    <a:cubicBezTo>
                      <a:pt x="293" y="981"/>
                      <a:pt x="293" y="981"/>
                      <a:pt x="293" y="981"/>
                    </a:cubicBezTo>
                    <a:cubicBezTo>
                      <a:pt x="285" y="972"/>
                      <a:pt x="271" y="972"/>
                      <a:pt x="263" y="980"/>
                    </a:cubicBezTo>
                    <a:cubicBezTo>
                      <a:pt x="147" y="1091"/>
                      <a:pt x="147" y="1091"/>
                      <a:pt x="147" y="1091"/>
                    </a:cubicBezTo>
                    <a:cubicBezTo>
                      <a:pt x="139" y="1099"/>
                      <a:pt x="138" y="1113"/>
                      <a:pt x="147" y="1122"/>
                    </a:cubicBezTo>
                    <a:cubicBezTo>
                      <a:pt x="151" y="1126"/>
                      <a:pt x="157" y="1129"/>
                      <a:pt x="163" y="1129"/>
                    </a:cubicBezTo>
                    <a:cubicBezTo>
                      <a:pt x="168" y="1129"/>
                      <a:pt x="174" y="1127"/>
                      <a:pt x="178" y="1123"/>
                    </a:cubicBezTo>
                    <a:cubicBezTo>
                      <a:pt x="253" y="1050"/>
                      <a:pt x="253" y="1050"/>
                      <a:pt x="253" y="1050"/>
                    </a:cubicBezTo>
                    <a:cubicBezTo>
                      <a:pt x="253" y="1401"/>
                      <a:pt x="253" y="1401"/>
                      <a:pt x="253" y="1401"/>
                    </a:cubicBezTo>
                    <a:cubicBezTo>
                      <a:pt x="253" y="1413"/>
                      <a:pt x="263" y="1423"/>
                      <a:pt x="275" y="1423"/>
                    </a:cubicBezTo>
                    <a:cubicBezTo>
                      <a:pt x="491" y="1423"/>
                      <a:pt x="491" y="1423"/>
                      <a:pt x="491" y="1423"/>
                    </a:cubicBezTo>
                    <a:cubicBezTo>
                      <a:pt x="503" y="1423"/>
                      <a:pt x="513" y="1413"/>
                      <a:pt x="513" y="1401"/>
                    </a:cubicBezTo>
                    <a:cubicBezTo>
                      <a:pt x="513" y="1388"/>
                      <a:pt x="503" y="1379"/>
                      <a:pt x="491" y="13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bcgIcons_DigitalImperative">
            <a:extLst>
              <a:ext uri="{FF2B5EF4-FFF2-40B4-BE49-F238E27FC236}">
                <a16:creationId xmlns:a16="http://schemas.microsoft.com/office/drawing/2014/main" id="{38FCB088-1D96-4455-A463-B6D0CB5B7386}"/>
              </a:ext>
            </a:extLst>
          </p:cNvPr>
          <p:cNvGrpSpPr>
            <a:grpSpLocks noChangeAspect="1"/>
          </p:cNvGrpSpPr>
          <p:nvPr/>
        </p:nvGrpSpPr>
        <p:grpSpPr bwMode="auto">
          <a:xfrm>
            <a:off x="746470" y="4526482"/>
            <a:ext cx="639488" cy="640080"/>
            <a:chOff x="1682" y="0"/>
            <a:chExt cx="4316" cy="4320"/>
          </a:xfrm>
        </p:grpSpPr>
        <p:sp>
          <p:nvSpPr>
            <p:cNvPr id="55" name="AutoShape 29">
              <a:extLst>
                <a:ext uri="{FF2B5EF4-FFF2-40B4-BE49-F238E27FC236}">
                  <a16:creationId xmlns:a16="http://schemas.microsoft.com/office/drawing/2014/main" id="{0A20574C-861B-41A6-B088-1F60E1E08226}"/>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1">
              <a:extLst>
                <a:ext uri="{FF2B5EF4-FFF2-40B4-BE49-F238E27FC236}">
                  <a16:creationId xmlns:a16="http://schemas.microsoft.com/office/drawing/2014/main" id="{B27ACF0B-87D8-43EB-9E05-3B16812D926B}"/>
                </a:ext>
              </a:extLst>
            </p:cNvPr>
            <p:cNvSpPr>
              <a:spLocks noEditPoints="1"/>
            </p:cNvSpPr>
            <p:nvPr/>
          </p:nvSpPr>
          <p:spPr bwMode="auto">
            <a:xfrm>
              <a:off x="1903" y="881"/>
              <a:ext cx="3921" cy="3060"/>
            </a:xfrm>
            <a:custGeom>
              <a:avLst/>
              <a:gdLst>
                <a:gd name="T0" fmla="*/ 244 w 2093"/>
                <a:gd name="T1" fmla="*/ 1602 h 1632"/>
                <a:gd name="T2" fmla="*/ 421 w 2093"/>
                <a:gd name="T3" fmla="*/ 1276 h 1632"/>
                <a:gd name="T4" fmla="*/ 649 w 2093"/>
                <a:gd name="T5" fmla="*/ 706 h 1632"/>
                <a:gd name="T6" fmla="*/ 880 w 2093"/>
                <a:gd name="T7" fmla="*/ 450 h 1632"/>
                <a:gd name="T8" fmla="*/ 1027 w 2093"/>
                <a:gd name="T9" fmla="*/ 62 h 1632"/>
                <a:gd name="T10" fmla="*/ 1379 w 2093"/>
                <a:gd name="T11" fmla="*/ 761 h 1632"/>
                <a:gd name="T12" fmla="*/ 1748 w 2093"/>
                <a:gd name="T13" fmla="*/ 1212 h 1632"/>
                <a:gd name="T14" fmla="*/ 1807 w 2093"/>
                <a:gd name="T15" fmla="*/ 1630 h 1632"/>
                <a:gd name="T16" fmla="*/ 1564 w 2093"/>
                <a:gd name="T17" fmla="*/ 1165 h 1632"/>
                <a:gd name="T18" fmla="*/ 1261 w 2093"/>
                <a:gd name="T19" fmla="*/ 781 h 1632"/>
                <a:gd name="T20" fmla="*/ 915 w 2093"/>
                <a:gd name="T21" fmla="*/ 485 h 1632"/>
                <a:gd name="T22" fmla="*/ 688 w 2093"/>
                <a:gd name="T23" fmla="*/ 726 h 1632"/>
                <a:gd name="T24" fmla="*/ 459 w 2093"/>
                <a:gd name="T25" fmla="*/ 1303 h 1632"/>
                <a:gd name="T26" fmla="*/ 286 w 2093"/>
                <a:gd name="T27" fmla="*/ 1614 h 1632"/>
                <a:gd name="T28" fmla="*/ 523 w 2093"/>
                <a:gd name="T29" fmla="*/ 0 h 1632"/>
                <a:gd name="T30" fmla="*/ 545 w 2093"/>
                <a:gd name="T31" fmla="*/ 276 h 1632"/>
                <a:gd name="T32" fmla="*/ 508 w 2093"/>
                <a:gd name="T33" fmla="*/ 301 h 1632"/>
                <a:gd name="T34" fmla="*/ 427 w 2093"/>
                <a:gd name="T35" fmla="*/ 96 h 1632"/>
                <a:gd name="T36" fmla="*/ 576 w 2093"/>
                <a:gd name="T37" fmla="*/ 96 h 1632"/>
                <a:gd name="T38" fmla="*/ 178 w 2093"/>
                <a:gd name="T39" fmla="*/ 899 h 1632"/>
                <a:gd name="T40" fmla="*/ 0 w 2093"/>
                <a:gd name="T41" fmla="*/ 951 h 1632"/>
                <a:gd name="T42" fmla="*/ 236 w 2093"/>
                <a:gd name="T43" fmla="*/ 778 h 1632"/>
                <a:gd name="T44" fmla="*/ 107 w 2093"/>
                <a:gd name="T45" fmla="*/ 349 h 1632"/>
                <a:gd name="T46" fmla="*/ 225 w 2093"/>
                <a:gd name="T47" fmla="*/ 255 h 1632"/>
                <a:gd name="T48" fmla="*/ 358 w 2093"/>
                <a:gd name="T49" fmla="*/ 838 h 1632"/>
                <a:gd name="T50" fmla="*/ 380 w 2093"/>
                <a:gd name="T51" fmla="*/ 494 h 1632"/>
                <a:gd name="T52" fmla="*/ 402 w 2093"/>
                <a:gd name="T53" fmla="*/ 1022 h 1632"/>
                <a:gd name="T54" fmla="*/ 365 w 2093"/>
                <a:gd name="T55" fmla="*/ 1047 h 1632"/>
                <a:gd name="T56" fmla="*/ 267 w 2093"/>
                <a:gd name="T57" fmla="*/ 809 h 1632"/>
                <a:gd name="T58" fmla="*/ 433 w 2093"/>
                <a:gd name="T59" fmla="*/ 590 h 1632"/>
                <a:gd name="T60" fmla="*/ 380 w 2093"/>
                <a:gd name="T61" fmla="*/ 643 h 1632"/>
                <a:gd name="T62" fmla="*/ 129 w 2093"/>
                <a:gd name="T63" fmla="*/ 202 h 1632"/>
                <a:gd name="T64" fmla="*/ 149 w 2093"/>
                <a:gd name="T65" fmla="*/ 951 h 1632"/>
                <a:gd name="T66" fmla="*/ 97 w 2093"/>
                <a:gd name="T67" fmla="*/ 1004 h 1632"/>
                <a:gd name="T68" fmla="*/ 1997 w 2093"/>
                <a:gd name="T69" fmla="*/ 666 h 1632"/>
                <a:gd name="T70" fmla="*/ 1700 w 2093"/>
                <a:gd name="T71" fmla="*/ 701 h 1632"/>
                <a:gd name="T72" fmla="*/ 1656 w 2093"/>
                <a:gd name="T73" fmla="*/ 847 h 1632"/>
                <a:gd name="T74" fmla="*/ 1500 w 2093"/>
                <a:gd name="T75" fmla="*/ 462 h 1632"/>
                <a:gd name="T76" fmla="*/ 1255 w 2093"/>
                <a:gd name="T77" fmla="*/ 440 h 1632"/>
                <a:gd name="T78" fmla="*/ 1500 w 2093"/>
                <a:gd name="T79" fmla="*/ 418 h 1632"/>
                <a:gd name="T80" fmla="*/ 1522 w 2093"/>
                <a:gd name="T81" fmla="*/ 102 h 1632"/>
                <a:gd name="T82" fmla="*/ 1544 w 2093"/>
                <a:gd name="T83" fmla="*/ 673 h 1632"/>
                <a:gd name="T84" fmla="*/ 1662 w 2093"/>
                <a:gd name="T85" fmla="*/ 676 h 1632"/>
                <a:gd name="T86" fmla="*/ 1903 w 2093"/>
                <a:gd name="T87" fmla="*/ 548 h 1632"/>
                <a:gd name="T88" fmla="*/ 1404 w 2093"/>
                <a:gd name="T89" fmla="*/ 440 h 1632"/>
                <a:gd name="T90" fmla="*/ 1352 w 2093"/>
                <a:gd name="T91" fmla="*/ 492 h 1632"/>
                <a:gd name="T92" fmla="*/ 1575 w 2093"/>
                <a:gd name="T93" fmla="*/ 198 h 1632"/>
                <a:gd name="T94" fmla="*/ 1522 w 2093"/>
                <a:gd name="T95" fmla="*/ 251 h 1632"/>
                <a:gd name="T96" fmla="*/ 1945 w 2093"/>
                <a:gd name="T97" fmla="*/ 57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3" h="1632">
                  <a:moveTo>
                    <a:pt x="265" y="1630"/>
                  </a:moveTo>
                  <a:cubicBezTo>
                    <a:pt x="263" y="1630"/>
                    <a:pt x="260" y="1630"/>
                    <a:pt x="258" y="1629"/>
                  </a:cubicBezTo>
                  <a:cubicBezTo>
                    <a:pt x="247" y="1626"/>
                    <a:pt x="240" y="1613"/>
                    <a:pt x="244" y="1602"/>
                  </a:cubicBezTo>
                  <a:cubicBezTo>
                    <a:pt x="337" y="1291"/>
                    <a:pt x="337" y="1291"/>
                    <a:pt x="337" y="1291"/>
                  </a:cubicBezTo>
                  <a:cubicBezTo>
                    <a:pt x="340" y="1282"/>
                    <a:pt x="348" y="1276"/>
                    <a:pt x="358" y="1276"/>
                  </a:cubicBezTo>
                  <a:cubicBezTo>
                    <a:pt x="421" y="1276"/>
                    <a:pt x="421" y="1276"/>
                    <a:pt x="421" y="1276"/>
                  </a:cubicBezTo>
                  <a:cubicBezTo>
                    <a:pt x="509" y="941"/>
                    <a:pt x="509" y="941"/>
                    <a:pt x="509" y="941"/>
                  </a:cubicBezTo>
                  <a:cubicBezTo>
                    <a:pt x="509" y="939"/>
                    <a:pt x="510" y="937"/>
                    <a:pt x="511" y="935"/>
                  </a:cubicBezTo>
                  <a:cubicBezTo>
                    <a:pt x="649" y="706"/>
                    <a:pt x="649" y="706"/>
                    <a:pt x="649" y="706"/>
                  </a:cubicBezTo>
                  <a:cubicBezTo>
                    <a:pt x="778" y="437"/>
                    <a:pt x="778" y="437"/>
                    <a:pt x="778" y="437"/>
                  </a:cubicBezTo>
                  <a:cubicBezTo>
                    <a:pt x="783" y="427"/>
                    <a:pt x="794" y="423"/>
                    <a:pt x="805" y="426"/>
                  </a:cubicBezTo>
                  <a:cubicBezTo>
                    <a:pt x="880" y="450"/>
                    <a:pt x="880" y="450"/>
                    <a:pt x="880" y="450"/>
                  </a:cubicBezTo>
                  <a:cubicBezTo>
                    <a:pt x="1006" y="77"/>
                    <a:pt x="1006" y="77"/>
                    <a:pt x="1006" y="77"/>
                  </a:cubicBezTo>
                  <a:cubicBezTo>
                    <a:pt x="1009" y="68"/>
                    <a:pt x="1017" y="62"/>
                    <a:pt x="1026" y="62"/>
                  </a:cubicBezTo>
                  <a:cubicBezTo>
                    <a:pt x="1027" y="62"/>
                    <a:pt x="1027" y="62"/>
                    <a:pt x="1027" y="62"/>
                  </a:cubicBezTo>
                  <a:cubicBezTo>
                    <a:pt x="1036" y="62"/>
                    <a:pt x="1044" y="68"/>
                    <a:pt x="1047" y="76"/>
                  </a:cubicBezTo>
                  <a:cubicBezTo>
                    <a:pt x="1283" y="740"/>
                    <a:pt x="1283" y="740"/>
                    <a:pt x="1283" y="740"/>
                  </a:cubicBezTo>
                  <a:cubicBezTo>
                    <a:pt x="1379" y="761"/>
                    <a:pt x="1379" y="761"/>
                    <a:pt x="1379" y="761"/>
                  </a:cubicBezTo>
                  <a:cubicBezTo>
                    <a:pt x="1385" y="762"/>
                    <a:pt x="1391" y="766"/>
                    <a:pt x="1394" y="772"/>
                  </a:cubicBezTo>
                  <a:cubicBezTo>
                    <a:pt x="1590" y="1129"/>
                    <a:pt x="1590" y="1129"/>
                    <a:pt x="1590" y="1129"/>
                  </a:cubicBezTo>
                  <a:cubicBezTo>
                    <a:pt x="1748" y="1212"/>
                    <a:pt x="1748" y="1212"/>
                    <a:pt x="1748" y="1212"/>
                  </a:cubicBezTo>
                  <a:cubicBezTo>
                    <a:pt x="1754" y="1215"/>
                    <a:pt x="1759" y="1221"/>
                    <a:pt x="1760" y="1228"/>
                  </a:cubicBezTo>
                  <a:cubicBezTo>
                    <a:pt x="1825" y="1604"/>
                    <a:pt x="1825" y="1604"/>
                    <a:pt x="1825" y="1604"/>
                  </a:cubicBezTo>
                  <a:cubicBezTo>
                    <a:pt x="1827" y="1616"/>
                    <a:pt x="1819" y="1628"/>
                    <a:pt x="1807" y="1630"/>
                  </a:cubicBezTo>
                  <a:cubicBezTo>
                    <a:pt x="1795" y="1632"/>
                    <a:pt x="1784" y="1624"/>
                    <a:pt x="1782" y="1612"/>
                  </a:cubicBezTo>
                  <a:cubicBezTo>
                    <a:pt x="1718" y="1246"/>
                    <a:pt x="1718" y="1246"/>
                    <a:pt x="1718" y="1246"/>
                  </a:cubicBezTo>
                  <a:cubicBezTo>
                    <a:pt x="1564" y="1165"/>
                    <a:pt x="1564" y="1165"/>
                    <a:pt x="1564" y="1165"/>
                  </a:cubicBezTo>
                  <a:cubicBezTo>
                    <a:pt x="1560" y="1163"/>
                    <a:pt x="1557" y="1160"/>
                    <a:pt x="1555" y="1156"/>
                  </a:cubicBezTo>
                  <a:cubicBezTo>
                    <a:pt x="1360" y="802"/>
                    <a:pt x="1360" y="802"/>
                    <a:pt x="1360" y="802"/>
                  </a:cubicBezTo>
                  <a:cubicBezTo>
                    <a:pt x="1261" y="781"/>
                    <a:pt x="1261" y="781"/>
                    <a:pt x="1261" y="781"/>
                  </a:cubicBezTo>
                  <a:cubicBezTo>
                    <a:pt x="1254" y="779"/>
                    <a:pt x="1248" y="774"/>
                    <a:pt x="1245" y="766"/>
                  </a:cubicBezTo>
                  <a:cubicBezTo>
                    <a:pt x="1027" y="151"/>
                    <a:pt x="1027" y="151"/>
                    <a:pt x="1027" y="151"/>
                  </a:cubicBezTo>
                  <a:cubicBezTo>
                    <a:pt x="915" y="485"/>
                    <a:pt x="915" y="485"/>
                    <a:pt x="915" y="485"/>
                  </a:cubicBezTo>
                  <a:cubicBezTo>
                    <a:pt x="911" y="496"/>
                    <a:pt x="899" y="502"/>
                    <a:pt x="887" y="498"/>
                  </a:cubicBezTo>
                  <a:cubicBezTo>
                    <a:pt x="810" y="474"/>
                    <a:pt x="810" y="474"/>
                    <a:pt x="810" y="474"/>
                  </a:cubicBezTo>
                  <a:cubicBezTo>
                    <a:pt x="688" y="726"/>
                    <a:pt x="688" y="726"/>
                    <a:pt x="688" y="726"/>
                  </a:cubicBezTo>
                  <a:cubicBezTo>
                    <a:pt x="688" y="726"/>
                    <a:pt x="687" y="727"/>
                    <a:pt x="687" y="727"/>
                  </a:cubicBezTo>
                  <a:cubicBezTo>
                    <a:pt x="550" y="955"/>
                    <a:pt x="550" y="955"/>
                    <a:pt x="550" y="955"/>
                  </a:cubicBezTo>
                  <a:cubicBezTo>
                    <a:pt x="459" y="1303"/>
                    <a:pt x="459" y="1303"/>
                    <a:pt x="459" y="1303"/>
                  </a:cubicBezTo>
                  <a:cubicBezTo>
                    <a:pt x="457" y="1313"/>
                    <a:pt x="448" y="1320"/>
                    <a:pt x="438" y="1320"/>
                  </a:cubicBezTo>
                  <a:cubicBezTo>
                    <a:pt x="374" y="1320"/>
                    <a:pt x="374" y="1320"/>
                    <a:pt x="374" y="1320"/>
                  </a:cubicBezTo>
                  <a:cubicBezTo>
                    <a:pt x="286" y="1614"/>
                    <a:pt x="286" y="1614"/>
                    <a:pt x="286" y="1614"/>
                  </a:cubicBezTo>
                  <a:cubicBezTo>
                    <a:pt x="283" y="1624"/>
                    <a:pt x="274" y="1630"/>
                    <a:pt x="265" y="1630"/>
                  </a:cubicBezTo>
                  <a:close/>
                  <a:moveTo>
                    <a:pt x="427" y="96"/>
                  </a:moveTo>
                  <a:cubicBezTo>
                    <a:pt x="427" y="43"/>
                    <a:pt x="470" y="0"/>
                    <a:pt x="523" y="0"/>
                  </a:cubicBezTo>
                  <a:cubicBezTo>
                    <a:pt x="577" y="0"/>
                    <a:pt x="620" y="43"/>
                    <a:pt x="620" y="96"/>
                  </a:cubicBezTo>
                  <a:cubicBezTo>
                    <a:pt x="620" y="142"/>
                    <a:pt x="588" y="180"/>
                    <a:pt x="545" y="190"/>
                  </a:cubicBezTo>
                  <a:cubicBezTo>
                    <a:pt x="545" y="276"/>
                    <a:pt x="545" y="276"/>
                    <a:pt x="545" y="276"/>
                  </a:cubicBezTo>
                  <a:cubicBezTo>
                    <a:pt x="722" y="452"/>
                    <a:pt x="722" y="452"/>
                    <a:pt x="722" y="452"/>
                  </a:cubicBezTo>
                  <a:cubicBezTo>
                    <a:pt x="702" y="494"/>
                    <a:pt x="702" y="494"/>
                    <a:pt x="702" y="494"/>
                  </a:cubicBezTo>
                  <a:cubicBezTo>
                    <a:pt x="508" y="301"/>
                    <a:pt x="508" y="301"/>
                    <a:pt x="508" y="301"/>
                  </a:cubicBezTo>
                  <a:cubicBezTo>
                    <a:pt x="504" y="296"/>
                    <a:pt x="501" y="291"/>
                    <a:pt x="501" y="285"/>
                  </a:cubicBezTo>
                  <a:cubicBezTo>
                    <a:pt x="501" y="190"/>
                    <a:pt x="501" y="190"/>
                    <a:pt x="501" y="190"/>
                  </a:cubicBezTo>
                  <a:cubicBezTo>
                    <a:pt x="459" y="180"/>
                    <a:pt x="427" y="142"/>
                    <a:pt x="427" y="96"/>
                  </a:cubicBezTo>
                  <a:close/>
                  <a:moveTo>
                    <a:pt x="471" y="96"/>
                  </a:moveTo>
                  <a:cubicBezTo>
                    <a:pt x="471" y="125"/>
                    <a:pt x="495" y="149"/>
                    <a:pt x="523" y="149"/>
                  </a:cubicBezTo>
                  <a:cubicBezTo>
                    <a:pt x="552" y="149"/>
                    <a:pt x="576" y="125"/>
                    <a:pt x="576" y="96"/>
                  </a:cubicBezTo>
                  <a:cubicBezTo>
                    <a:pt x="576" y="67"/>
                    <a:pt x="552" y="44"/>
                    <a:pt x="523" y="44"/>
                  </a:cubicBezTo>
                  <a:cubicBezTo>
                    <a:pt x="495" y="44"/>
                    <a:pt x="471" y="67"/>
                    <a:pt x="471" y="96"/>
                  </a:cubicBezTo>
                  <a:close/>
                  <a:moveTo>
                    <a:pt x="178" y="899"/>
                  </a:moveTo>
                  <a:cubicBezTo>
                    <a:pt x="188" y="914"/>
                    <a:pt x="193" y="932"/>
                    <a:pt x="193" y="951"/>
                  </a:cubicBezTo>
                  <a:cubicBezTo>
                    <a:pt x="193" y="1004"/>
                    <a:pt x="150" y="1048"/>
                    <a:pt x="97" y="1048"/>
                  </a:cubicBezTo>
                  <a:cubicBezTo>
                    <a:pt x="44" y="1048"/>
                    <a:pt x="0" y="1004"/>
                    <a:pt x="0" y="951"/>
                  </a:cubicBezTo>
                  <a:cubicBezTo>
                    <a:pt x="0" y="898"/>
                    <a:pt x="44" y="855"/>
                    <a:pt x="97" y="855"/>
                  </a:cubicBezTo>
                  <a:cubicBezTo>
                    <a:pt x="115" y="855"/>
                    <a:pt x="132" y="860"/>
                    <a:pt x="146" y="868"/>
                  </a:cubicBezTo>
                  <a:cubicBezTo>
                    <a:pt x="236" y="778"/>
                    <a:pt x="236" y="778"/>
                    <a:pt x="236" y="778"/>
                  </a:cubicBezTo>
                  <a:cubicBezTo>
                    <a:pt x="113" y="655"/>
                    <a:pt x="113" y="655"/>
                    <a:pt x="113" y="655"/>
                  </a:cubicBezTo>
                  <a:cubicBezTo>
                    <a:pt x="109" y="651"/>
                    <a:pt x="107" y="645"/>
                    <a:pt x="107" y="640"/>
                  </a:cubicBezTo>
                  <a:cubicBezTo>
                    <a:pt x="107" y="349"/>
                    <a:pt x="107" y="349"/>
                    <a:pt x="107" y="349"/>
                  </a:cubicBezTo>
                  <a:cubicBezTo>
                    <a:pt x="64" y="339"/>
                    <a:pt x="32" y="301"/>
                    <a:pt x="32" y="255"/>
                  </a:cubicBezTo>
                  <a:cubicBezTo>
                    <a:pt x="32" y="202"/>
                    <a:pt x="76" y="158"/>
                    <a:pt x="129" y="158"/>
                  </a:cubicBezTo>
                  <a:cubicBezTo>
                    <a:pt x="182" y="158"/>
                    <a:pt x="225" y="202"/>
                    <a:pt x="225" y="255"/>
                  </a:cubicBezTo>
                  <a:cubicBezTo>
                    <a:pt x="225" y="301"/>
                    <a:pt x="194" y="339"/>
                    <a:pt x="151" y="349"/>
                  </a:cubicBezTo>
                  <a:cubicBezTo>
                    <a:pt x="151" y="630"/>
                    <a:pt x="151" y="630"/>
                    <a:pt x="151" y="630"/>
                  </a:cubicBezTo>
                  <a:cubicBezTo>
                    <a:pt x="358" y="838"/>
                    <a:pt x="358" y="838"/>
                    <a:pt x="358" y="838"/>
                  </a:cubicBezTo>
                  <a:cubicBezTo>
                    <a:pt x="358" y="684"/>
                    <a:pt x="358" y="684"/>
                    <a:pt x="358" y="684"/>
                  </a:cubicBezTo>
                  <a:cubicBezTo>
                    <a:pt x="315" y="674"/>
                    <a:pt x="284" y="636"/>
                    <a:pt x="284" y="590"/>
                  </a:cubicBezTo>
                  <a:cubicBezTo>
                    <a:pt x="284" y="537"/>
                    <a:pt x="327" y="494"/>
                    <a:pt x="380" y="494"/>
                  </a:cubicBezTo>
                  <a:cubicBezTo>
                    <a:pt x="433" y="494"/>
                    <a:pt x="477" y="537"/>
                    <a:pt x="477" y="590"/>
                  </a:cubicBezTo>
                  <a:cubicBezTo>
                    <a:pt x="477" y="636"/>
                    <a:pt x="445" y="674"/>
                    <a:pt x="402" y="684"/>
                  </a:cubicBezTo>
                  <a:cubicBezTo>
                    <a:pt x="402" y="1022"/>
                    <a:pt x="402" y="1022"/>
                    <a:pt x="402" y="1022"/>
                  </a:cubicBezTo>
                  <a:cubicBezTo>
                    <a:pt x="434" y="1054"/>
                    <a:pt x="434" y="1054"/>
                    <a:pt x="434" y="1054"/>
                  </a:cubicBezTo>
                  <a:cubicBezTo>
                    <a:pt x="421" y="1103"/>
                    <a:pt x="421" y="1103"/>
                    <a:pt x="421" y="1103"/>
                  </a:cubicBezTo>
                  <a:cubicBezTo>
                    <a:pt x="365" y="1047"/>
                    <a:pt x="365" y="1047"/>
                    <a:pt x="365" y="1047"/>
                  </a:cubicBezTo>
                  <a:cubicBezTo>
                    <a:pt x="360" y="1043"/>
                    <a:pt x="358" y="1037"/>
                    <a:pt x="358" y="1031"/>
                  </a:cubicBezTo>
                  <a:cubicBezTo>
                    <a:pt x="358" y="900"/>
                    <a:pt x="358" y="900"/>
                    <a:pt x="358" y="900"/>
                  </a:cubicBezTo>
                  <a:cubicBezTo>
                    <a:pt x="267" y="809"/>
                    <a:pt x="267" y="809"/>
                    <a:pt x="267" y="809"/>
                  </a:cubicBezTo>
                  <a:lnTo>
                    <a:pt x="178" y="899"/>
                  </a:lnTo>
                  <a:close/>
                  <a:moveTo>
                    <a:pt x="380" y="643"/>
                  </a:moveTo>
                  <a:cubicBezTo>
                    <a:pt x="409" y="643"/>
                    <a:pt x="433" y="619"/>
                    <a:pt x="433" y="590"/>
                  </a:cubicBezTo>
                  <a:cubicBezTo>
                    <a:pt x="433" y="561"/>
                    <a:pt x="409" y="538"/>
                    <a:pt x="380" y="538"/>
                  </a:cubicBezTo>
                  <a:cubicBezTo>
                    <a:pt x="351" y="538"/>
                    <a:pt x="328" y="561"/>
                    <a:pt x="328" y="590"/>
                  </a:cubicBezTo>
                  <a:cubicBezTo>
                    <a:pt x="328" y="619"/>
                    <a:pt x="351" y="643"/>
                    <a:pt x="380" y="643"/>
                  </a:cubicBezTo>
                  <a:close/>
                  <a:moveTo>
                    <a:pt x="129" y="307"/>
                  </a:moveTo>
                  <a:cubicBezTo>
                    <a:pt x="158" y="307"/>
                    <a:pt x="181" y="284"/>
                    <a:pt x="181" y="255"/>
                  </a:cubicBezTo>
                  <a:cubicBezTo>
                    <a:pt x="181" y="226"/>
                    <a:pt x="158" y="202"/>
                    <a:pt x="129" y="202"/>
                  </a:cubicBezTo>
                  <a:cubicBezTo>
                    <a:pt x="100" y="202"/>
                    <a:pt x="76" y="226"/>
                    <a:pt x="76" y="255"/>
                  </a:cubicBezTo>
                  <a:cubicBezTo>
                    <a:pt x="76" y="284"/>
                    <a:pt x="100" y="307"/>
                    <a:pt x="129" y="307"/>
                  </a:cubicBezTo>
                  <a:close/>
                  <a:moveTo>
                    <a:pt x="149" y="951"/>
                  </a:moveTo>
                  <a:cubicBezTo>
                    <a:pt x="149" y="922"/>
                    <a:pt x="126" y="899"/>
                    <a:pt x="97" y="899"/>
                  </a:cubicBezTo>
                  <a:cubicBezTo>
                    <a:pt x="68" y="899"/>
                    <a:pt x="44" y="922"/>
                    <a:pt x="44" y="951"/>
                  </a:cubicBezTo>
                  <a:cubicBezTo>
                    <a:pt x="44" y="980"/>
                    <a:pt x="68" y="1004"/>
                    <a:pt x="97" y="1004"/>
                  </a:cubicBezTo>
                  <a:cubicBezTo>
                    <a:pt x="126" y="1004"/>
                    <a:pt x="149" y="980"/>
                    <a:pt x="149" y="951"/>
                  </a:cubicBezTo>
                  <a:close/>
                  <a:moveTo>
                    <a:pt x="2093" y="570"/>
                  </a:moveTo>
                  <a:cubicBezTo>
                    <a:pt x="2093" y="623"/>
                    <a:pt x="2050" y="666"/>
                    <a:pt x="1997" y="666"/>
                  </a:cubicBezTo>
                  <a:cubicBezTo>
                    <a:pt x="1951" y="666"/>
                    <a:pt x="1913" y="635"/>
                    <a:pt x="1903" y="592"/>
                  </a:cubicBezTo>
                  <a:cubicBezTo>
                    <a:pt x="1809" y="592"/>
                    <a:pt x="1809" y="592"/>
                    <a:pt x="1809" y="592"/>
                  </a:cubicBezTo>
                  <a:cubicBezTo>
                    <a:pt x="1700" y="701"/>
                    <a:pt x="1700" y="701"/>
                    <a:pt x="1700" y="701"/>
                  </a:cubicBezTo>
                  <a:cubicBezTo>
                    <a:pt x="1700" y="1137"/>
                    <a:pt x="1700" y="1137"/>
                    <a:pt x="1700" y="1137"/>
                  </a:cubicBezTo>
                  <a:cubicBezTo>
                    <a:pt x="1656" y="1114"/>
                    <a:pt x="1656" y="1114"/>
                    <a:pt x="1656" y="1114"/>
                  </a:cubicBezTo>
                  <a:cubicBezTo>
                    <a:pt x="1656" y="847"/>
                    <a:pt x="1656" y="847"/>
                    <a:pt x="1656" y="847"/>
                  </a:cubicBezTo>
                  <a:cubicBezTo>
                    <a:pt x="1507" y="698"/>
                    <a:pt x="1507" y="698"/>
                    <a:pt x="1507" y="698"/>
                  </a:cubicBezTo>
                  <a:cubicBezTo>
                    <a:pt x="1502" y="693"/>
                    <a:pt x="1500" y="688"/>
                    <a:pt x="1500" y="682"/>
                  </a:cubicBezTo>
                  <a:cubicBezTo>
                    <a:pt x="1500" y="462"/>
                    <a:pt x="1500" y="462"/>
                    <a:pt x="1500" y="462"/>
                  </a:cubicBezTo>
                  <a:cubicBezTo>
                    <a:pt x="1445" y="462"/>
                    <a:pt x="1445" y="462"/>
                    <a:pt x="1445" y="462"/>
                  </a:cubicBezTo>
                  <a:cubicBezTo>
                    <a:pt x="1435" y="505"/>
                    <a:pt x="1397" y="536"/>
                    <a:pt x="1352" y="536"/>
                  </a:cubicBezTo>
                  <a:cubicBezTo>
                    <a:pt x="1298" y="536"/>
                    <a:pt x="1255" y="493"/>
                    <a:pt x="1255" y="440"/>
                  </a:cubicBezTo>
                  <a:cubicBezTo>
                    <a:pt x="1255" y="387"/>
                    <a:pt x="1298" y="344"/>
                    <a:pt x="1352" y="344"/>
                  </a:cubicBezTo>
                  <a:cubicBezTo>
                    <a:pt x="1397" y="344"/>
                    <a:pt x="1435" y="375"/>
                    <a:pt x="1445" y="418"/>
                  </a:cubicBezTo>
                  <a:cubicBezTo>
                    <a:pt x="1500" y="418"/>
                    <a:pt x="1500" y="418"/>
                    <a:pt x="1500" y="418"/>
                  </a:cubicBezTo>
                  <a:cubicBezTo>
                    <a:pt x="1500" y="292"/>
                    <a:pt x="1500" y="292"/>
                    <a:pt x="1500" y="292"/>
                  </a:cubicBezTo>
                  <a:cubicBezTo>
                    <a:pt x="1457" y="282"/>
                    <a:pt x="1426" y="244"/>
                    <a:pt x="1426" y="198"/>
                  </a:cubicBezTo>
                  <a:cubicBezTo>
                    <a:pt x="1426" y="145"/>
                    <a:pt x="1469" y="102"/>
                    <a:pt x="1522" y="102"/>
                  </a:cubicBezTo>
                  <a:cubicBezTo>
                    <a:pt x="1575" y="102"/>
                    <a:pt x="1619" y="145"/>
                    <a:pt x="1619" y="198"/>
                  </a:cubicBezTo>
                  <a:cubicBezTo>
                    <a:pt x="1619" y="244"/>
                    <a:pt x="1587" y="282"/>
                    <a:pt x="1544" y="292"/>
                  </a:cubicBezTo>
                  <a:cubicBezTo>
                    <a:pt x="1544" y="673"/>
                    <a:pt x="1544" y="673"/>
                    <a:pt x="1544" y="673"/>
                  </a:cubicBezTo>
                  <a:cubicBezTo>
                    <a:pt x="1656" y="785"/>
                    <a:pt x="1656" y="785"/>
                    <a:pt x="1656" y="785"/>
                  </a:cubicBezTo>
                  <a:cubicBezTo>
                    <a:pt x="1656" y="692"/>
                    <a:pt x="1656" y="692"/>
                    <a:pt x="1656" y="692"/>
                  </a:cubicBezTo>
                  <a:cubicBezTo>
                    <a:pt x="1656" y="686"/>
                    <a:pt x="1658" y="680"/>
                    <a:pt x="1662" y="676"/>
                  </a:cubicBezTo>
                  <a:cubicBezTo>
                    <a:pt x="1784" y="554"/>
                    <a:pt x="1784" y="554"/>
                    <a:pt x="1784" y="554"/>
                  </a:cubicBezTo>
                  <a:cubicBezTo>
                    <a:pt x="1788" y="550"/>
                    <a:pt x="1794" y="548"/>
                    <a:pt x="1800" y="548"/>
                  </a:cubicBezTo>
                  <a:cubicBezTo>
                    <a:pt x="1903" y="548"/>
                    <a:pt x="1903" y="548"/>
                    <a:pt x="1903" y="548"/>
                  </a:cubicBezTo>
                  <a:cubicBezTo>
                    <a:pt x="1913" y="505"/>
                    <a:pt x="1951" y="474"/>
                    <a:pt x="1997" y="474"/>
                  </a:cubicBezTo>
                  <a:cubicBezTo>
                    <a:pt x="2050" y="474"/>
                    <a:pt x="2093" y="517"/>
                    <a:pt x="2093" y="570"/>
                  </a:cubicBezTo>
                  <a:close/>
                  <a:moveTo>
                    <a:pt x="1404" y="440"/>
                  </a:moveTo>
                  <a:cubicBezTo>
                    <a:pt x="1404" y="411"/>
                    <a:pt x="1380" y="388"/>
                    <a:pt x="1352" y="388"/>
                  </a:cubicBezTo>
                  <a:cubicBezTo>
                    <a:pt x="1323" y="388"/>
                    <a:pt x="1299" y="411"/>
                    <a:pt x="1299" y="440"/>
                  </a:cubicBezTo>
                  <a:cubicBezTo>
                    <a:pt x="1299" y="469"/>
                    <a:pt x="1323" y="492"/>
                    <a:pt x="1352" y="492"/>
                  </a:cubicBezTo>
                  <a:cubicBezTo>
                    <a:pt x="1380" y="492"/>
                    <a:pt x="1404" y="469"/>
                    <a:pt x="1404" y="440"/>
                  </a:cubicBezTo>
                  <a:close/>
                  <a:moveTo>
                    <a:pt x="1522" y="251"/>
                  </a:moveTo>
                  <a:cubicBezTo>
                    <a:pt x="1551" y="251"/>
                    <a:pt x="1575" y="227"/>
                    <a:pt x="1575" y="198"/>
                  </a:cubicBezTo>
                  <a:cubicBezTo>
                    <a:pt x="1575" y="169"/>
                    <a:pt x="1551" y="146"/>
                    <a:pt x="1522" y="146"/>
                  </a:cubicBezTo>
                  <a:cubicBezTo>
                    <a:pt x="1493" y="146"/>
                    <a:pt x="1470" y="169"/>
                    <a:pt x="1470" y="198"/>
                  </a:cubicBezTo>
                  <a:cubicBezTo>
                    <a:pt x="1470" y="227"/>
                    <a:pt x="1493" y="251"/>
                    <a:pt x="1522" y="251"/>
                  </a:cubicBezTo>
                  <a:close/>
                  <a:moveTo>
                    <a:pt x="2049" y="570"/>
                  </a:moveTo>
                  <a:cubicBezTo>
                    <a:pt x="2049" y="541"/>
                    <a:pt x="2026" y="518"/>
                    <a:pt x="1997" y="518"/>
                  </a:cubicBezTo>
                  <a:cubicBezTo>
                    <a:pt x="1968" y="518"/>
                    <a:pt x="1945" y="541"/>
                    <a:pt x="1945" y="570"/>
                  </a:cubicBezTo>
                  <a:cubicBezTo>
                    <a:pt x="1945" y="599"/>
                    <a:pt x="1968" y="622"/>
                    <a:pt x="1997" y="622"/>
                  </a:cubicBezTo>
                  <a:cubicBezTo>
                    <a:pt x="2026" y="622"/>
                    <a:pt x="2049" y="599"/>
                    <a:pt x="2049" y="5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2">
              <a:extLst>
                <a:ext uri="{FF2B5EF4-FFF2-40B4-BE49-F238E27FC236}">
                  <a16:creationId xmlns:a16="http://schemas.microsoft.com/office/drawing/2014/main" id="{E28F1E45-EC36-4841-AE6B-A842DE4BEBD3}"/>
                </a:ext>
              </a:extLst>
            </p:cNvPr>
            <p:cNvSpPr>
              <a:spLocks noEditPoints="1"/>
            </p:cNvSpPr>
            <p:nvPr/>
          </p:nvSpPr>
          <p:spPr bwMode="auto">
            <a:xfrm>
              <a:off x="2574" y="300"/>
              <a:ext cx="2120" cy="3609"/>
            </a:xfrm>
            <a:custGeom>
              <a:avLst/>
              <a:gdLst>
                <a:gd name="T0" fmla="*/ 204 w 1132"/>
                <a:gd name="T1" fmla="*/ 1471 h 1925"/>
                <a:gd name="T2" fmla="*/ 252 w 1132"/>
                <a:gd name="T3" fmla="*/ 1283 h 1925"/>
                <a:gd name="T4" fmla="*/ 412 w 1132"/>
                <a:gd name="T5" fmla="*/ 1048 h 1925"/>
                <a:gd name="T6" fmla="*/ 476 w 1132"/>
                <a:gd name="T7" fmla="*/ 879 h 1925"/>
                <a:gd name="T8" fmla="*/ 476 w 1132"/>
                <a:gd name="T9" fmla="*/ 1129 h 1925"/>
                <a:gd name="T10" fmla="*/ 310 w 1132"/>
                <a:gd name="T11" fmla="*/ 1304 h 1925"/>
                <a:gd name="T12" fmla="*/ 204 w 1132"/>
                <a:gd name="T13" fmla="*/ 1471 h 1925"/>
                <a:gd name="T14" fmla="*/ 670 w 1132"/>
                <a:gd name="T15" fmla="*/ 596 h 1925"/>
                <a:gd name="T16" fmla="*/ 573 w 1132"/>
                <a:gd name="T17" fmla="*/ 964 h 1925"/>
                <a:gd name="T18" fmla="*/ 622 w 1132"/>
                <a:gd name="T19" fmla="*/ 1100 h 1925"/>
                <a:gd name="T20" fmla="*/ 411 w 1132"/>
                <a:gd name="T21" fmla="*/ 1620 h 1925"/>
                <a:gd name="T22" fmla="*/ 707 w 1132"/>
                <a:gd name="T23" fmla="*/ 1175 h 1925"/>
                <a:gd name="T24" fmla="*/ 677 w 1132"/>
                <a:gd name="T25" fmla="*/ 961 h 1925"/>
                <a:gd name="T26" fmla="*/ 649 w 1132"/>
                <a:gd name="T27" fmla="*/ 847 h 1925"/>
                <a:gd name="T28" fmla="*/ 691 w 1132"/>
                <a:gd name="T29" fmla="*/ 756 h 1925"/>
                <a:gd name="T30" fmla="*/ 670 w 1132"/>
                <a:gd name="T31" fmla="*/ 596 h 1925"/>
                <a:gd name="T32" fmla="*/ 787 w 1132"/>
                <a:gd name="T33" fmla="*/ 924 h 1925"/>
                <a:gd name="T34" fmla="*/ 833 w 1132"/>
                <a:gd name="T35" fmla="*/ 1220 h 1925"/>
                <a:gd name="T36" fmla="*/ 924 w 1132"/>
                <a:gd name="T37" fmla="*/ 1271 h 1925"/>
                <a:gd name="T38" fmla="*/ 1132 w 1132"/>
                <a:gd name="T39" fmla="*/ 1496 h 1925"/>
                <a:gd name="T40" fmla="*/ 960 w 1132"/>
                <a:gd name="T41" fmla="*/ 1175 h 1925"/>
                <a:gd name="T42" fmla="*/ 876 w 1132"/>
                <a:gd name="T43" fmla="*/ 1156 h 1925"/>
                <a:gd name="T44" fmla="*/ 787 w 1132"/>
                <a:gd name="T45" fmla="*/ 924 h 1925"/>
                <a:gd name="T46" fmla="*/ 190 w 1132"/>
                <a:gd name="T47" fmla="*/ 1778 h 1925"/>
                <a:gd name="T48" fmla="*/ 214 w 1132"/>
                <a:gd name="T49" fmla="*/ 1613 h 1925"/>
                <a:gd name="T50" fmla="*/ 292 w 1132"/>
                <a:gd name="T51" fmla="*/ 1471 h 1925"/>
                <a:gd name="T52" fmla="*/ 178 w 1132"/>
                <a:gd name="T53" fmla="*/ 1571 h 1925"/>
                <a:gd name="T54" fmla="*/ 132 w 1132"/>
                <a:gd name="T55" fmla="*/ 1705 h 1925"/>
                <a:gd name="T56" fmla="*/ 60 w 1132"/>
                <a:gd name="T57" fmla="*/ 1705 h 1925"/>
                <a:gd name="T58" fmla="*/ 0 w 1132"/>
                <a:gd name="T59" fmla="*/ 1925 h 1925"/>
                <a:gd name="T60" fmla="*/ 190 w 1132"/>
                <a:gd name="T61" fmla="*/ 1778 h 1925"/>
                <a:gd name="T62" fmla="*/ 649 w 1132"/>
                <a:gd name="T63" fmla="*/ 331 h 1925"/>
                <a:gd name="T64" fmla="*/ 668 w 1132"/>
                <a:gd name="T65" fmla="*/ 328 h 1925"/>
                <a:gd name="T66" fmla="*/ 669 w 1132"/>
                <a:gd name="T67" fmla="*/ 328 h 1925"/>
                <a:gd name="T68" fmla="*/ 701 w 1132"/>
                <a:gd name="T69" fmla="*/ 336 h 1925"/>
                <a:gd name="T70" fmla="*/ 701 w 1132"/>
                <a:gd name="T71" fmla="*/ 200 h 1925"/>
                <a:gd name="T72" fmla="*/ 707 w 1132"/>
                <a:gd name="T73" fmla="*/ 193 h 1925"/>
                <a:gd name="T74" fmla="*/ 1010 w 1132"/>
                <a:gd name="T75" fmla="*/ 193 h 1925"/>
                <a:gd name="T76" fmla="*/ 1014 w 1132"/>
                <a:gd name="T77" fmla="*/ 182 h 1925"/>
                <a:gd name="T78" fmla="*/ 933 w 1132"/>
                <a:gd name="T79" fmla="*/ 101 h 1925"/>
                <a:gd name="T80" fmla="*/ 933 w 1132"/>
                <a:gd name="T81" fmla="*/ 92 h 1925"/>
                <a:gd name="T82" fmla="*/ 1014 w 1132"/>
                <a:gd name="T83" fmla="*/ 11 h 1925"/>
                <a:gd name="T84" fmla="*/ 1010 w 1132"/>
                <a:gd name="T85" fmla="*/ 0 h 1925"/>
                <a:gd name="T86" fmla="*/ 694 w 1132"/>
                <a:gd name="T87" fmla="*/ 0 h 1925"/>
                <a:gd name="T88" fmla="*/ 655 w 1132"/>
                <a:gd name="T89" fmla="*/ 0 h 1925"/>
                <a:gd name="T90" fmla="*/ 655 w 1132"/>
                <a:gd name="T91" fmla="*/ 0 h 1925"/>
                <a:gd name="T92" fmla="*/ 649 w 1132"/>
                <a:gd name="T93" fmla="*/ 7 h 1925"/>
                <a:gd name="T94" fmla="*/ 649 w 1132"/>
                <a:gd name="T95" fmla="*/ 193 h 1925"/>
                <a:gd name="T96" fmla="*/ 649 w 1132"/>
                <a:gd name="T97" fmla="*/ 193 h 1925"/>
                <a:gd name="T98" fmla="*/ 649 w 1132"/>
                <a:gd name="T99" fmla="*/ 331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2" h="1925">
                  <a:moveTo>
                    <a:pt x="204" y="1471"/>
                  </a:moveTo>
                  <a:cubicBezTo>
                    <a:pt x="252" y="1283"/>
                    <a:pt x="252" y="1283"/>
                    <a:pt x="252" y="1283"/>
                  </a:cubicBezTo>
                  <a:cubicBezTo>
                    <a:pt x="412" y="1048"/>
                    <a:pt x="412" y="1048"/>
                    <a:pt x="412" y="1048"/>
                  </a:cubicBezTo>
                  <a:cubicBezTo>
                    <a:pt x="476" y="879"/>
                    <a:pt x="476" y="879"/>
                    <a:pt x="476" y="879"/>
                  </a:cubicBezTo>
                  <a:cubicBezTo>
                    <a:pt x="476" y="1129"/>
                    <a:pt x="476" y="1129"/>
                    <a:pt x="476" y="1129"/>
                  </a:cubicBezTo>
                  <a:cubicBezTo>
                    <a:pt x="310" y="1304"/>
                    <a:pt x="310" y="1304"/>
                    <a:pt x="310" y="1304"/>
                  </a:cubicBezTo>
                  <a:lnTo>
                    <a:pt x="204" y="1471"/>
                  </a:lnTo>
                  <a:close/>
                  <a:moveTo>
                    <a:pt x="670" y="596"/>
                  </a:moveTo>
                  <a:cubicBezTo>
                    <a:pt x="573" y="964"/>
                    <a:pt x="573" y="964"/>
                    <a:pt x="573" y="964"/>
                  </a:cubicBezTo>
                  <a:cubicBezTo>
                    <a:pt x="622" y="1100"/>
                    <a:pt x="622" y="1100"/>
                    <a:pt x="622" y="1100"/>
                  </a:cubicBezTo>
                  <a:cubicBezTo>
                    <a:pt x="411" y="1620"/>
                    <a:pt x="411" y="1620"/>
                    <a:pt x="411" y="1620"/>
                  </a:cubicBezTo>
                  <a:cubicBezTo>
                    <a:pt x="707" y="1175"/>
                    <a:pt x="707" y="1175"/>
                    <a:pt x="707" y="1175"/>
                  </a:cubicBezTo>
                  <a:cubicBezTo>
                    <a:pt x="677" y="961"/>
                    <a:pt x="677" y="961"/>
                    <a:pt x="677" y="961"/>
                  </a:cubicBezTo>
                  <a:cubicBezTo>
                    <a:pt x="649" y="847"/>
                    <a:pt x="649" y="847"/>
                    <a:pt x="649" y="847"/>
                  </a:cubicBezTo>
                  <a:cubicBezTo>
                    <a:pt x="691" y="756"/>
                    <a:pt x="691" y="756"/>
                    <a:pt x="691" y="756"/>
                  </a:cubicBezTo>
                  <a:lnTo>
                    <a:pt x="670" y="596"/>
                  </a:lnTo>
                  <a:close/>
                  <a:moveTo>
                    <a:pt x="787" y="924"/>
                  </a:moveTo>
                  <a:cubicBezTo>
                    <a:pt x="833" y="1220"/>
                    <a:pt x="833" y="1220"/>
                    <a:pt x="833" y="1220"/>
                  </a:cubicBezTo>
                  <a:cubicBezTo>
                    <a:pt x="924" y="1271"/>
                    <a:pt x="924" y="1271"/>
                    <a:pt x="924" y="1271"/>
                  </a:cubicBezTo>
                  <a:cubicBezTo>
                    <a:pt x="1132" y="1496"/>
                    <a:pt x="1132" y="1496"/>
                    <a:pt x="1132" y="1496"/>
                  </a:cubicBezTo>
                  <a:cubicBezTo>
                    <a:pt x="960" y="1175"/>
                    <a:pt x="960" y="1175"/>
                    <a:pt x="960" y="1175"/>
                  </a:cubicBezTo>
                  <a:cubicBezTo>
                    <a:pt x="876" y="1156"/>
                    <a:pt x="876" y="1156"/>
                    <a:pt x="876" y="1156"/>
                  </a:cubicBezTo>
                  <a:lnTo>
                    <a:pt x="787" y="924"/>
                  </a:lnTo>
                  <a:close/>
                  <a:moveTo>
                    <a:pt x="190" y="1778"/>
                  </a:moveTo>
                  <a:cubicBezTo>
                    <a:pt x="214" y="1613"/>
                    <a:pt x="214" y="1613"/>
                    <a:pt x="214" y="1613"/>
                  </a:cubicBezTo>
                  <a:cubicBezTo>
                    <a:pt x="292" y="1471"/>
                    <a:pt x="292" y="1471"/>
                    <a:pt x="292" y="1471"/>
                  </a:cubicBezTo>
                  <a:cubicBezTo>
                    <a:pt x="178" y="1571"/>
                    <a:pt x="178" y="1571"/>
                    <a:pt x="178" y="1571"/>
                  </a:cubicBezTo>
                  <a:cubicBezTo>
                    <a:pt x="132" y="1705"/>
                    <a:pt x="132" y="1705"/>
                    <a:pt x="132" y="1705"/>
                  </a:cubicBezTo>
                  <a:cubicBezTo>
                    <a:pt x="60" y="1705"/>
                    <a:pt x="60" y="1705"/>
                    <a:pt x="60" y="1705"/>
                  </a:cubicBezTo>
                  <a:cubicBezTo>
                    <a:pt x="0" y="1925"/>
                    <a:pt x="0" y="1925"/>
                    <a:pt x="0" y="1925"/>
                  </a:cubicBezTo>
                  <a:lnTo>
                    <a:pt x="190" y="1778"/>
                  </a:lnTo>
                  <a:close/>
                  <a:moveTo>
                    <a:pt x="649" y="331"/>
                  </a:moveTo>
                  <a:cubicBezTo>
                    <a:pt x="655" y="329"/>
                    <a:pt x="662" y="328"/>
                    <a:pt x="668" y="328"/>
                  </a:cubicBezTo>
                  <a:cubicBezTo>
                    <a:pt x="669" y="328"/>
                    <a:pt x="669" y="328"/>
                    <a:pt x="669" y="328"/>
                  </a:cubicBezTo>
                  <a:cubicBezTo>
                    <a:pt x="680" y="328"/>
                    <a:pt x="691" y="331"/>
                    <a:pt x="701" y="336"/>
                  </a:cubicBezTo>
                  <a:cubicBezTo>
                    <a:pt x="701" y="200"/>
                    <a:pt x="701" y="200"/>
                    <a:pt x="701" y="200"/>
                  </a:cubicBezTo>
                  <a:cubicBezTo>
                    <a:pt x="701" y="196"/>
                    <a:pt x="704" y="193"/>
                    <a:pt x="707" y="193"/>
                  </a:cubicBezTo>
                  <a:cubicBezTo>
                    <a:pt x="1010" y="193"/>
                    <a:pt x="1010" y="193"/>
                    <a:pt x="1010" y="193"/>
                  </a:cubicBezTo>
                  <a:cubicBezTo>
                    <a:pt x="1016" y="193"/>
                    <a:pt x="1018" y="186"/>
                    <a:pt x="1014" y="182"/>
                  </a:cubicBezTo>
                  <a:cubicBezTo>
                    <a:pt x="933" y="101"/>
                    <a:pt x="933" y="101"/>
                    <a:pt x="933" y="101"/>
                  </a:cubicBezTo>
                  <a:cubicBezTo>
                    <a:pt x="931" y="99"/>
                    <a:pt x="931" y="95"/>
                    <a:pt x="933" y="92"/>
                  </a:cubicBezTo>
                  <a:cubicBezTo>
                    <a:pt x="1014" y="11"/>
                    <a:pt x="1014" y="11"/>
                    <a:pt x="1014" y="11"/>
                  </a:cubicBezTo>
                  <a:cubicBezTo>
                    <a:pt x="1018" y="7"/>
                    <a:pt x="1016" y="0"/>
                    <a:pt x="1010" y="0"/>
                  </a:cubicBezTo>
                  <a:cubicBezTo>
                    <a:pt x="694" y="0"/>
                    <a:pt x="694" y="0"/>
                    <a:pt x="694" y="0"/>
                  </a:cubicBezTo>
                  <a:cubicBezTo>
                    <a:pt x="655" y="0"/>
                    <a:pt x="655" y="0"/>
                    <a:pt x="655" y="0"/>
                  </a:cubicBezTo>
                  <a:cubicBezTo>
                    <a:pt x="655" y="0"/>
                    <a:pt x="655" y="0"/>
                    <a:pt x="655" y="0"/>
                  </a:cubicBezTo>
                  <a:cubicBezTo>
                    <a:pt x="652" y="0"/>
                    <a:pt x="649" y="3"/>
                    <a:pt x="649" y="7"/>
                  </a:cubicBezTo>
                  <a:cubicBezTo>
                    <a:pt x="649" y="193"/>
                    <a:pt x="649" y="193"/>
                    <a:pt x="649" y="193"/>
                  </a:cubicBezTo>
                  <a:cubicBezTo>
                    <a:pt x="649" y="193"/>
                    <a:pt x="649" y="193"/>
                    <a:pt x="649" y="193"/>
                  </a:cubicBezTo>
                  <a:lnTo>
                    <a:pt x="649" y="3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4" name="TextBox 43">
            <a:extLst>
              <a:ext uri="{FF2B5EF4-FFF2-40B4-BE49-F238E27FC236}">
                <a16:creationId xmlns:a16="http://schemas.microsoft.com/office/drawing/2014/main" id="{CDE2423D-A774-3D4B-8CA5-EDA7F68C5F13}"/>
              </a:ext>
            </a:extLst>
          </p:cNvPr>
          <p:cNvSpPr txBox="1"/>
          <p:nvPr/>
        </p:nvSpPr>
        <p:spPr>
          <a:xfrm>
            <a:off x="9601200" y="91440"/>
            <a:ext cx="2432304" cy="411480"/>
          </a:xfrm>
          <a:prstGeom prst="rect">
            <a:avLst/>
          </a:prstGeom>
          <a:solidFill>
            <a:schemeClr val="accent2">
              <a:lumMod val="20000"/>
              <a:lumOff val="8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i="1" dirty="0">
                <a:solidFill>
                  <a:schemeClr val="tx1"/>
                </a:solidFill>
              </a:rPr>
              <a:t>For discussion</a:t>
            </a:r>
          </a:p>
        </p:txBody>
      </p:sp>
    </p:spTree>
    <p:extLst>
      <p:ext uri="{BB962C8B-B14F-4D97-AF65-F5344CB8AC3E}">
        <p14:creationId xmlns:p14="http://schemas.microsoft.com/office/powerpoint/2010/main" val="176640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F2B6-B8DE-5B47-A681-A4CB780FE5C9}"/>
              </a:ext>
            </a:extLst>
          </p:cNvPr>
          <p:cNvSpPr>
            <a:spLocks noGrp="1"/>
          </p:cNvSpPr>
          <p:nvPr>
            <p:ph type="title"/>
          </p:nvPr>
        </p:nvSpPr>
        <p:spPr>
          <a:xfrm>
            <a:off x="746470" y="622800"/>
            <a:ext cx="10816880" cy="387798"/>
          </a:xfrm>
        </p:spPr>
        <p:txBody>
          <a:bodyPr/>
          <a:lstStyle/>
          <a:p>
            <a:r>
              <a:rPr lang="en-US" dirty="0"/>
              <a:t>Data products are NOT … </a:t>
            </a:r>
          </a:p>
        </p:txBody>
      </p:sp>
      <p:graphicFrame>
        <p:nvGraphicFramePr>
          <p:cNvPr id="4" name="Table 21">
            <a:extLst>
              <a:ext uri="{FF2B5EF4-FFF2-40B4-BE49-F238E27FC236}">
                <a16:creationId xmlns:a16="http://schemas.microsoft.com/office/drawing/2014/main" id="{4948BB60-1840-A24E-AFFE-26B4D4A04446}"/>
              </a:ext>
            </a:extLst>
          </p:cNvPr>
          <p:cNvGraphicFramePr>
            <a:graphicFrameLocks noGrp="1"/>
          </p:cNvGraphicFramePr>
          <p:nvPr>
            <p:extLst>
              <p:ext uri="{D42A27DB-BD31-4B8C-83A1-F6EECF244321}">
                <p14:modId xmlns:p14="http://schemas.microsoft.com/office/powerpoint/2010/main" val="2075974488"/>
              </p:ext>
            </p:extLst>
          </p:nvPr>
        </p:nvGraphicFramePr>
        <p:xfrm>
          <a:off x="746470" y="1253266"/>
          <a:ext cx="10816880" cy="3241505"/>
        </p:xfrm>
        <a:graphic>
          <a:graphicData uri="http://schemas.openxmlformats.org/drawingml/2006/table">
            <a:tbl>
              <a:tblPr firstRow="1" bandRow="1">
                <a:tableStyleId>{2D5ABB26-0587-4C30-8999-92F81FD0307C}</a:tableStyleId>
              </a:tblPr>
              <a:tblGrid>
                <a:gridCol w="2559438">
                  <a:extLst>
                    <a:ext uri="{9D8B030D-6E8A-4147-A177-3AD203B41FA5}">
                      <a16:colId xmlns:a16="http://schemas.microsoft.com/office/drawing/2014/main" val="1401543872"/>
                    </a:ext>
                  </a:extLst>
                </a:gridCol>
                <a:gridCol w="8257442">
                  <a:extLst>
                    <a:ext uri="{9D8B030D-6E8A-4147-A177-3AD203B41FA5}">
                      <a16:colId xmlns:a16="http://schemas.microsoft.com/office/drawing/2014/main" val="3848420631"/>
                    </a:ext>
                  </a:extLst>
                </a:gridCol>
              </a:tblGrid>
              <a:tr h="427497">
                <a:tc>
                  <a:txBody>
                    <a:bodyPr/>
                    <a:lstStyle/>
                    <a:p>
                      <a:pPr marL="0" algn="l" defTabSz="914400" rtl="0" eaLnBrk="1" latinLnBrk="0" hangingPunct="1"/>
                      <a:endParaRPr lang="en-US" sz="1800" b="1" kern="1200" dirty="0">
                        <a:solidFill>
                          <a:srgbClr val="00148C"/>
                        </a:solidFill>
                        <a:latin typeface="+mn-lt"/>
                        <a:ea typeface="+mn-ea"/>
                        <a:cs typeface="+mn-cs"/>
                      </a:endParaRPr>
                    </a:p>
                  </a:txBody>
                  <a:tcPr marL="0" marR="0" marT="0" marB="0" anchor="b">
                    <a:lnL>
                      <a:noFill/>
                    </a:lnL>
                    <a:lnR w="9525" cap="flat" cmpd="sng" algn="ctr">
                      <a:noFill/>
                      <a:prstDash val="sysDot"/>
                      <a:round/>
                      <a:headEnd type="none" w="med" len="med"/>
                      <a:tailEnd type="none" w="med" len="med"/>
                    </a:lnR>
                    <a:lnT>
                      <a:noFill/>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b="1" dirty="0">
                        <a:solidFill>
                          <a:srgbClr val="00148C"/>
                        </a:solidFill>
                      </a:endParaRPr>
                    </a:p>
                  </a:txBody>
                  <a:tcPr marL="0" marR="0" marT="0" marB="0" anchor="ctr">
                    <a:lnL w="9525" cap="flat" cmpd="sng" algn="ctr">
                      <a:noFill/>
                      <a:prstDash val="sysDot"/>
                      <a:round/>
                      <a:headEnd type="none" w="med" len="med"/>
                      <a:tailEnd type="none" w="med" len="med"/>
                    </a:lnL>
                    <a:lnR>
                      <a:noFill/>
                    </a:lnR>
                    <a:lnT>
                      <a:noFill/>
                    </a:lnT>
                    <a:lnB w="12700" cap="flat" cmpd="sng" algn="ctr">
                      <a:solidFill>
                        <a:schemeClr val="tx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1972395"/>
                  </a:ext>
                </a:extLst>
              </a:tr>
              <a:tr h="703502">
                <a:tc>
                  <a:txBody>
                    <a:bodyPr/>
                    <a:lstStyle/>
                    <a:p>
                      <a:pPr algn="l"/>
                      <a:r>
                        <a:rPr lang="en-US" sz="1400" b="1" dirty="0">
                          <a:solidFill>
                            <a:schemeClr val="tx1"/>
                          </a:solidFill>
                        </a:rPr>
                        <a:t>A set of tools</a:t>
                      </a:r>
                    </a:p>
                  </a:txBody>
                  <a:tcPr marL="82296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tx1">
                          <a:lumMod val="60000"/>
                          <a:lumOff val="40000"/>
                        </a:schemeClr>
                      </a:solidFill>
                      <a:prstDash val="solid"/>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kern="1200" spc="-20" baseline="0" dirty="0">
                          <a:solidFill>
                            <a:schemeClr val="tx1"/>
                          </a:solidFill>
                          <a:effectLst/>
                          <a:latin typeface="+mn-lt"/>
                          <a:ea typeface="+mn-ea"/>
                          <a:cs typeface="+mn-cs"/>
                        </a:rPr>
                        <a:t>Tools and technologies are not what define a data product, tools and technologies are used to build data products but are not the product itself</a:t>
                      </a:r>
                    </a:p>
                  </a:txBody>
                  <a:tcPr marL="0" marR="0" marT="0" marB="0" anchor="ctr">
                    <a:lnL w="9525" cap="flat" cmpd="sng" algn="ctr">
                      <a:noFill/>
                      <a:prstDash val="sysDot"/>
                      <a:round/>
                      <a:headEnd type="none" w="med" len="med"/>
                      <a:tailEnd type="none" w="med" len="med"/>
                    </a:lnL>
                    <a:lnR>
                      <a:noFill/>
                    </a:lnR>
                    <a:lnT w="12700" cap="flat" cmpd="sng" algn="ctr">
                      <a:solidFill>
                        <a:schemeClr val="tx1">
                          <a:lumMod val="60000"/>
                          <a:lumOff val="40000"/>
                        </a:schemeClr>
                      </a:solidFill>
                      <a:prstDash val="solid"/>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213958"/>
                  </a:ext>
                </a:extLst>
              </a:tr>
              <a:tr h="703502">
                <a:tc>
                  <a:txBody>
                    <a:bodyPr/>
                    <a:lstStyle/>
                    <a:p>
                      <a:pPr algn="l"/>
                      <a:r>
                        <a:rPr lang="en-US" sz="1400" b="1" dirty="0">
                          <a:solidFill>
                            <a:schemeClr val="tx1"/>
                          </a:solidFill>
                        </a:rPr>
                        <a:t>Reports &amp; Dashboard</a:t>
                      </a:r>
                    </a:p>
                  </a:txBody>
                  <a:tcPr marL="82296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kern="1200" spc="-20" baseline="0" dirty="0">
                          <a:solidFill>
                            <a:schemeClr val="tx1"/>
                          </a:solidFill>
                          <a:effectLst/>
                          <a:latin typeface="+mn-lt"/>
                          <a:ea typeface="+mn-ea"/>
                          <a:cs typeface="+mn-cs"/>
                        </a:rPr>
                        <a:t>The product is data not insights, data  products empower customers to generate  their own insights</a:t>
                      </a:r>
                    </a:p>
                  </a:txBody>
                  <a:tcPr marL="0" marR="0" marT="0" marB="0" anchor="ctr">
                    <a:lnL w="9525" cap="flat" cmpd="sng" algn="ctr">
                      <a:noFill/>
                      <a:prstDash val="sysDot"/>
                      <a:round/>
                      <a:headEnd type="none" w="med" len="med"/>
                      <a:tailEnd type="none" w="med" len="med"/>
                    </a:lnL>
                    <a:lnR>
                      <a:noFill/>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2083745"/>
                  </a:ext>
                </a:extLst>
              </a:tr>
              <a:tr h="703502">
                <a:tc>
                  <a:txBody>
                    <a:bodyPr/>
                    <a:lstStyle/>
                    <a:p>
                      <a:pPr marL="0" algn="l" defTabSz="914400" rtl="0" eaLnBrk="1" latinLnBrk="0" hangingPunct="1"/>
                      <a:r>
                        <a:rPr lang="en-US" sz="1400" b="1" kern="1200" spc="-20" baseline="0" dirty="0">
                          <a:solidFill>
                            <a:schemeClr val="tx1"/>
                          </a:solidFill>
                          <a:latin typeface="+mn-lt"/>
                          <a:ea typeface="+mn-ea"/>
                          <a:cs typeface="+mn-cs"/>
                        </a:rPr>
                        <a:t>Siloed data stores</a:t>
                      </a:r>
                    </a:p>
                  </a:txBody>
                  <a:tcPr marL="82296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kern="1200" spc="-20" baseline="0" dirty="0">
                          <a:solidFill>
                            <a:schemeClr val="tx1"/>
                          </a:solidFill>
                          <a:effectLst/>
                          <a:latin typeface="+mn-lt"/>
                          <a:ea typeface="+mn-ea"/>
                          <a:cs typeface="+mn-cs"/>
                        </a:rPr>
                        <a:t>Data products are not designed to create more data silos therefore interoperability between stores is baked into the data product features</a:t>
                      </a:r>
                    </a:p>
                  </a:txBody>
                  <a:tcPr marL="0" marR="0" marT="0" marB="0" anchor="ctr">
                    <a:lnL w="9525" cap="flat" cmpd="sng" algn="ctr">
                      <a:noFill/>
                      <a:prstDash val="sysDot"/>
                      <a:round/>
                      <a:headEnd type="none" w="med" len="med"/>
                      <a:tailEnd type="none" w="med" len="med"/>
                    </a:lnL>
                    <a:lnR>
                      <a:noFill/>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477159"/>
                  </a:ext>
                </a:extLst>
              </a:tr>
              <a:tr h="703502">
                <a:tc>
                  <a:txBody>
                    <a:bodyPr/>
                    <a:lstStyle/>
                    <a:p>
                      <a:pPr algn="l"/>
                      <a:r>
                        <a:rPr lang="en-US" sz="1400" b="1" dirty="0">
                          <a:solidFill>
                            <a:schemeClr val="tx1"/>
                          </a:solidFill>
                        </a:rPr>
                        <a:t>A set of processes</a:t>
                      </a:r>
                    </a:p>
                  </a:txBody>
                  <a:tcPr marL="82296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kern="1200" spc="-20" baseline="0" dirty="0">
                          <a:solidFill>
                            <a:schemeClr val="tx1"/>
                          </a:solidFill>
                          <a:effectLst/>
                          <a:latin typeface="+mn-lt"/>
                          <a:ea typeface="+mn-ea"/>
                          <a:cs typeface="+mn-cs"/>
                        </a:rPr>
                        <a:t>Processes to build data are not what define a data product, but are part of the internal operations of the data product</a:t>
                      </a:r>
                    </a:p>
                  </a:txBody>
                  <a:tcPr marL="0" marR="0" marT="0" marB="0" anchor="ctr">
                    <a:lnL w="9525" cap="flat" cmpd="sng" algn="ctr">
                      <a:noFill/>
                      <a:prstDash val="sysDot"/>
                      <a:round/>
                      <a:headEnd type="none" w="med" len="med"/>
                      <a:tailEnd type="none" w="med" len="med"/>
                    </a:lnL>
                    <a:lnR>
                      <a:noFill/>
                    </a:lnR>
                    <a:lnT w="9525" cap="flat" cmpd="sng" algn="ctr">
                      <a:solidFill>
                        <a:schemeClr val="tx1">
                          <a:lumMod val="60000"/>
                          <a:lumOff val="40000"/>
                        </a:schemeClr>
                      </a:solidFill>
                      <a:prstDash val="sysDot"/>
                      <a:round/>
                      <a:headEnd type="none" w="med" len="med"/>
                      <a:tailEnd type="none" w="med" len="med"/>
                    </a:lnT>
                    <a:lnB w="9525" cap="flat" cmpd="sng" algn="ctr">
                      <a:solidFill>
                        <a:schemeClr val="tx1">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954971"/>
                  </a:ext>
                </a:extLst>
              </a:tr>
            </a:tbl>
          </a:graphicData>
        </a:graphic>
      </p:graphicFrame>
      <p:graphicFrame>
        <p:nvGraphicFramePr>
          <p:cNvPr id="38" name="Object 37"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1050" name="think-cell Slide" r:id="rId5" imgW="351" imgH="351" progId="TCLayout.ActiveDocument.1">
                  <p:embed/>
                </p:oleObj>
              </mc:Choice>
              <mc:Fallback>
                <p:oleObj name="think-cell Slide" r:id="rId5" imgW="351" imgH="351" progId="TCLayout.ActiveDocument.1">
                  <p:embed/>
                  <p:pic>
                    <p:nvPicPr>
                      <p:cNvPr id="38" name="Object 37" hidden="1"/>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44" name="Group 43">
            <a:extLst>
              <a:ext uri="{FF2B5EF4-FFF2-40B4-BE49-F238E27FC236}">
                <a16:creationId xmlns:a16="http://schemas.microsoft.com/office/drawing/2014/main" id="{5D155AC0-B29B-BA48-B207-B5EF98EE4513}"/>
              </a:ext>
            </a:extLst>
          </p:cNvPr>
          <p:cNvGrpSpPr>
            <a:grpSpLocks noChangeAspect="1"/>
          </p:cNvGrpSpPr>
          <p:nvPr/>
        </p:nvGrpSpPr>
        <p:grpSpPr>
          <a:xfrm>
            <a:off x="791615" y="1788065"/>
            <a:ext cx="549170" cy="548640"/>
            <a:chOff x="5273675" y="2606675"/>
            <a:chExt cx="1646238" cy="1644650"/>
          </a:xfrm>
        </p:grpSpPr>
        <p:sp>
          <p:nvSpPr>
            <p:cNvPr id="45" name="AutoShape 11">
              <a:extLst>
                <a:ext uri="{FF2B5EF4-FFF2-40B4-BE49-F238E27FC236}">
                  <a16:creationId xmlns:a16="http://schemas.microsoft.com/office/drawing/2014/main" id="{C57E59B8-3666-F24F-BB5D-BA46286F8AF4}"/>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377" tIns="39189" rIns="78377" bIns="39189" numCol="1" anchor="t" anchorCtr="0" compatLnSpc="1">
              <a:prstTxWarp prst="textNoShape">
                <a:avLst/>
              </a:prstTxWarp>
            </a:bodyPr>
            <a:lstStyle/>
            <a:p>
              <a:endParaRPr lang="en-US" dirty="0"/>
            </a:p>
          </p:txBody>
        </p:sp>
        <p:grpSp>
          <p:nvGrpSpPr>
            <p:cNvPr id="46" name="Group 45">
              <a:extLst>
                <a:ext uri="{FF2B5EF4-FFF2-40B4-BE49-F238E27FC236}">
                  <a16:creationId xmlns:a16="http://schemas.microsoft.com/office/drawing/2014/main" id="{CFC7824D-A9C1-E946-A901-CD2F91B5CEE8}"/>
                </a:ext>
              </a:extLst>
            </p:cNvPr>
            <p:cNvGrpSpPr/>
            <p:nvPr/>
          </p:nvGrpSpPr>
          <p:grpSpPr>
            <a:xfrm>
              <a:off x="5457825" y="2841625"/>
              <a:ext cx="1275150" cy="1190625"/>
              <a:chOff x="5457825" y="2841625"/>
              <a:chExt cx="1275150" cy="1190625"/>
            </a:xfrm>
          </p:grpSpPr>
          <p:sp>
            <p:nvSpPr>
              <p:cNvPr id="47" name="Freeform 46">
                <a:extLst>
                  <a:ext uri="{FF2B5EF4-FFF2-40B4-BE49-F238E27FC236}">
                    <a16:creationId xmlns:a16="http://schemas.microsoft.com/office/drawing/2014/main" id="{A2550060-7B6A-1944-A2D9-40E1744C3C00}"/>
                  </a:ext>
                </a:extLst>
              </p:cNvPr>
              <p:cNvSpPr>
                <a:spLocks/>
              </p:cNvSpPr>
              <p:nvPr/>
            </p:nvSpPr>
            <p:spPr bwMode="auto">
              <a:xfrm>
                <a:off x="5457825" y="2841625"/>
                <a:ext cx="1191771" cy="1190625"/>
              </a:xfrm>
              <a:custGeom>
                <a:avLst/>
                <a:gdLst>
                  <a:gd name="connsiteX0" fmla="*/ 695044 w 1191771"/>
                  <a:gd name="connsiteY0" fmla="*/ 746141 h 1190625"/>
                  <a:gd name="connsiteX1" fmla="*/ 683590 w 1191771"/>
                  <a:gd name="connsiteY1" fmla="*/ 750948 h 1190625"/>
                  <a:gd name="connsiteX2" fmla="*/ 683590 w 1191771"/>
                  <a:gd name="connsiteY2" fmla="*/ 773027 h 1190625"/>
                  <a:gd name="connsiteX3" fmla="*/ 992129 w 1191771"/>
                  <a:gd name="connsiteY3" fmla="*/ 1079990 h 1190625"/>
                  <a:gd name="connsiteX4" fmla="*/ 1003582 w 1191771"/>
                  <a:gd name="connsiteY4" fmla="*/ 1084263 h 1190625"/>
                  <a:gd name="connsiteX5" fmla="*/ 1014320 w 1191771"/>
                  <a:gd name="connsiteY5" fmla="*/ 1079990 h 1190625"/>
                  <a:gd name="connsiteX6" fmla="*/ 1014320 w 1191771"/>
                  <a:gd name="connsiteY6" fmla="*/ 1057911 h 1190625"/>
                  <a:gd name="connsiteX7" fmla="*/ 706498 w 1191771"/>
                  <a:gd name="connsiteY7" fmla="*/ 750948 h 1190625"/>
                  <a:gd name="connsiteX8" fmla="*/ 695044 w 1191771"/>
                  <a:gd name="connsiteY8" fmla="*/ 746141 h 1190625"/>
                  <a:gd name="connsiteX9" fmla="*/ 763137 w 1191771"/>
                  <a:gd name="connsiteY9" fmla="*/ 679291 h 1190625"/>
                  <a:gd name="connsiteX10" fmla="*/ 751826 w 1191771"/>
                  <a:gd name="connsiteY10" fmla="*/ 683573 h 1190625"/>
                  <a:gd name="connsiteX11" fmla="*/ 751826 w 1191771"/>
                  <a:gd name="connsiteY11" fmla="*/ 705698 h 1190625"/>
                  <a:gd name="connsiteX12" fmla="*/ 1058936 w 1191771"/>
                  <a:gd name="connsiteY12" fmla="*/ 1013306 h 1190625"/>
                  <a:gd name="connsiteX13" fmla="*/ 1069624 w 1191771"/>
                  <a:gd name="connsiteY13" fmla="*/ 1017588 h 1190625"/>
                  <a:gd name="connsiteX14" fmla="*/ 1081025 w 1191771"/>
                  <a:gd name="connsiteY14" fmla="*/ 1013306 h 1190625"/>
                  <a:gd name="connsiteX15" fmla="*/ 1081025 w 1191771"/>
                  <a:gd name="connsiteY15" fmla="*/ 991181 h 1190625"/>
                  <a:gd name="connsiteX16" fmla="*/ 773915 w 1191771"/>
                  <a:gd name="connsiteY16" fmla="*/ 683573 h 1190625"/>
                  <a:gd name="connsiteX17" fmla="*/ 763137 w 1191771"/>
                  <a:gd name="connsiteY17" fmla="*/ 679291 h 1190625"/>
                  <a:gd name="connsiteX18" fmla="*/ 672309 w 1191771"/>
                  <a:gd name="connsiteY18" fmla="*/ 509588 h 1190625"/>
                  <a:gd name="connsiteX19" fmla="*/ 511175 w 1191771"/>
                  <a:gd name="connsiteY19" fmla="*/ 672130 h 1190625"/>
                  <a:gd name="connsiteX20" fmla="*/ 553241 w 1191771"/>
                  <a:gd name="connsiteY20" fmla="*/ 714376 h 1190625"/>
                  <a:gd name="connsiteX21" fmla="*/ 714375 w 1191771"/>
                  <a:gd name="connsiteY21" fmla="*/ 551835 h 1190625"/>
                  <a:gd name="connsiteX22" fmla="*/ 672309 w 1191771"/>
                  <a:gd name="connsiteY22" fmla="*/ 509588 h 1190625"/>
                  <a:gd name="connsiteX23" fmla="*/ 673000 w 1191771"/>
                  <a:gd name="connsiteY23" fmla="*/ 479425 h 1190625"/>
                  <a:gd name="connsiteX24" fmla="*/ 694428 w 1191771"/>
                  <a:gd name="connsiteY24" fmla="*/ 488708 h 1190625"/>
                  <a:gd name="connsiteX25" fmla="*/ 738001 w 1191771"/>
                  <a:gd name="connsiteY25" fmla="*/ 530837 h 1190625"/>
                  <a:gd name="connsiteX26" fmla="*/ 746572 w 1191771"/>
                  <a:gd name="connsiteY26" fmla="*/ 552259 h 1190625"/>
                  <a:gd name="connsiteX27" fmla="*/ 738001 w 1191771"/>
                  <a:gd name="connsiteY27" fmla="*/ 574395 h 1190625"/>
                  <a:gd name="connsiteX28" fmla="*/ 733715 w 1191771"/>
                  <a:gd name="connsiteY28" fmla="*/ 578679 h 1190625"/>
                  <a:gd name="connsiteX29" fmla="*/ 778715 w 1191771"/>
                  <a:gd name="connsiteY29" fmla="*/ 578679 h 1190625"/>
                  <a:gd name="connsiteX30" fmla="*/ 790144 w 1191771"/>
                  <a:gd name="connsiteY30" fmla="*/ 582963 h 1190625"/>
                  <a:gd name="connsiteX31" fmla="*/ 809430 w 1191771"/>
                  <a:gd name="connsiteY31" fmla="*/ 602243 h 1190625"/>
                  <a:gd name="connsiteX32" fmla="*/ 1180864 w 1191771"/>
                  <a:gd name="connsiteY32" fmla="*/ 973552 h 1190625"/>
                  <a:gd name="connsiteX33" fmla="*/ 1182293 w 1191771"/>
                  <a:gd name="connsiteY33" fmla="*/ 1043530 h 1190625"/>
                  <a:gd name="connsiteX34" fmla="*/ 1124435 w 1191771"/>
                  <a:gd name="connsiteY34" fmla="*/ 1123504 h 1190625"/>
                  <a:gd name="connsiteX35" fmla="*/ 1044434 w 1191771"/>
                  <a:gd name="connsiteY35" fmla="*/ 1181342 h 1190625"/>
                  <a:gd name="connsiteX36" fmla="*/ 1005147 w 1191771"/>
                  <a:gd name="connsiteY36" fmla="*/ 1190625 h 1190625"/>
                  <a:gd name="connsiteX37" fmla="*/ 974433 w 1191771"/>
                  <a:gd name="connsiteY37" fmla="*/ 1179200 h 1190625"/>
                  <a:gd name="connsiteX38" fmla="*/ 602999 w 1191771"/>
                  <a:gd name="connsiteY38" fmla="*/ 808605 h 1190625"/>
                  <a:gd name="connsiteX39" fmla="*/ 582998 w 1191771"/>
                  <a:gd name="connsiteY39" fmla="*/ 788611 h 1190625"/>
                  <a:gd name="connsiteX40" fmla="*/ 578712 w 1191771"/>
                  <a:gd name="connsiteY40" fmla="*/ 777901 h 1190625"/>
                  <a:gd name="connsiteX41" fmla="*/ 577284 w 1191771"/>
                  <a:gd name="connsiteY41" fmla="*/ 734343 h 1190625"/>
                  <a:gd name="connsiteX42" fmla="*/ 575141 w 1191771"/>
                  <a:gd name="connsiteY42" fmla="*/ 736485 h 1190625"/>
                  <a:gd name="connsiteX43" fmla="*/ 553712 w 1191771"/>
                  <a:gd name="connsiteY43" fmla="*/ 745768 h 1190625"/>
                  <a:gd name="connsiteX44" fmla="*/ 531569 w 1191771"/>
                  <a:gd name="connsiteY44" fmla="*/ 736485 h 1190625"/>
                  <a:gd name="connsiteX45" fmla="*/ 488711 w 1191771"/>
                  <a:gd name="connsiteY45" fmla="*/ 693642 h 1190625"/>
                  <a:gd name="connsiteX46" fmla="*/ 479425 w 1191771"/>
                  <a:gd name="connsiteY46" fmla="*/ 672220 h 1190625"/>
                  <a:gd name="connsiteX47" fmla="*/ 480140 w 1191771"/>
                  <a:gd name="connsiteY47" fmla="*/ 665080 h 1190625"/>
                  <a:gd name="connsiteX48" fmla="*/ 488711 w 1191771"/>
                  <a:gd name="connsiteY48" fmla="*/ 650085 h 1190625"/>
                  <a:gd name="connsiteX49" fmla="*/ 651571 w 1191771"/>
                  <a:gd name="connsiteY49" fmla="*/ 488708 h 1190625"/>
                  <a:gd name="connsiteX50" fmla="*/ 665857 w 1191771"/>
                  <a:gd name="connsiteY50" fmla="*/ 480139 h 1190625"/>
                  <a:gd name="connsiteX51" fmla="*/ 673000 w 1191771"/>
                  <a:gd name="connsiteY51" fmla="*/ 479425 h 1190625"/>
                  <a:gd name="connsiteX52" fmla="*/ 52387 w 1191771"/>
                  <a:gd name="connsiteY52" fmla="*/ 0 h 1190625"/>
                  <a:gd name="connsiteX53" fmla="*/ 180975 w 1191771"/>
                  <a:gd name="connsiteY53" fmla="*/ 65087 h 1190625"/>
                  <a:gd name="connsiteX54" fmla="*/ 190500 w 1191771"/>
                  <a:gd name="connsiteY54" fmla="*/ 120650 h 1190625"/>
                  <a:gd name="connsiteX55" fmla="*/ 582613 w 1191771"/>
                  <a:gd name="connsiteY55" fmla="*/ 511175 h 1190625"/>
                  <a:gd name="connsiteX56" fmla="*/ 511176 w 1191771"/>
                  <a:gd name="connsiteY56" fmla="*/ 584200 h 1190625"/>
                  <a:gd name="connsiteX57" fmla="*/ 115887 w 1191771"/>
                  <a:gd name="connsiteY57" fmla="*/ 188912 h 1190625"/>
                  <a:gd name="connsiteX58" fmla="*/ 66675 w 1191771"/>
                  <a:gd name="connsiteY58" fmla="*/ 182562 h 1190625"/>
                  <a:gd name="connsiteX59" fmla="*/ 0 w 1191771"/>
                  <a:gd name="connsiteY59" fmla="*/ 52387 h 1190625"/>
                  <a:gd name="connsiteX60" fmla="*/ 25400 w 1191771"/>
                  <a:gd name="connsiteY60" fmla="*/ 26987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191771" h="1190625">
                    <a:moveTo>
                      <a:pt x="695044" y="746141"/>
                    </a:moveTo>
                    <a:cubicBezTo>
                      <a:pt x="690928" y="746141"/>
                      <a:pt x="686812" y="747743"/>
                      <a:pt x="683590" y="750948"/>
                    </a:cubicBezTo>
                    <a:cubicBezTo>
                      <a:pt x="677863" y="757358"/>
                      <a:pt x="677863" y="767329"/>
                      <a:pt x="683590" y="773027"/>
                    </a:cubicBezTo>
                    <a:cubicBezTo>
                      <a:pt x="683590" y="773027"/>
                      <a:pt x="683590" y="773027"/>
                      <a:pt x="992129" y="1079990"/>
                    </a:cubicBezTo>
                    <a:cubicBezTo>
                      <a:pt x="994992" y="1082839"/>
                      <a:pt x="999287" y="1084263"/>
                      <a:pt x="1003582" y="1084263"/>
                    </a:cubicBezTo>
                    <a:cubicBezTo>
                      <a:pt x="1007162" y="1084263"/>
                      <a:pt x="1011457" y="1082839"/>
                      <a:pt x="1014320" y="1079990"/>
                    </a:cubicBezTo>
                    <a:cubicBezTo>
                      <a:pt x="1020763" y="1073580"/>
                      <a:pt x="1020763" y="1063609"/>
                      <a:pt x="1014320" y="1057911"/>
                    </a:cubicBezTo>
                    <a:cubicBezTo>
                      <a:pt x="1014320" y="1057911"/>
                      <a:pt x="1014320" y="1057911"/>
                      <a:pt x="706498" y="750948"/>
                    </a:cubicBezTo>
                    <a:cubicBezTo>
                      <a:pt x="703277" y="747743"/>
                      <a:pt x="699160" y="746141"/>
                      <a:pt x="695044" y="746141"/>
                    </a:cubicBezTo>
                    <a:close/>
                    <a:moveTo>
                      <a:pt x="763137" y="679291"/>
                    </a:moveTo>
                    <a:cubicBezTo>
                      <a:pt x="759129" y="679291"/>
                      <a:pt x="755032" y="680718"/>
                      <a:pt x="751826" y="683573"/>
                    </a:cubicBezTo>
                    <a:cubicBezTo>
                      <a:pt x="746125" y="689996"/>
                      <a:pt x="746125" y="699988"/>
                      <a:pt x="751826" y="705698"/>
                    </a:cubicBezTo>
                    <a:cubicBezTo>
                      <a:pt x="751826" y="705698"/>
                      <a:pt x="751826" y="705698"/>
                      <a:pt x="1058936" y="1013306"/>
                    </a:cubicBezTo>
                    <a:cubicBezTo>
                      <a:pt x="1061786" y="1016161"/>
                      <a:pt x="1066062" y="1017588"/>
                      <a:pt x="1069624" y="1017588"/>
                    </a:cubicBezTo>
                    <a:cubicBezTo>
                      <a:pt x="1073900" y="1017588"/>
                      <a:pt x="1078175" y="1016161"/>
                      <a:pt x="1081025" y="1013306"/>
                    </a:cubicBezTo>
                    <a:cubicBezTo>
                      <a:pt x="1087438" y="1006883"/>
                      <a:pt x="1087438" y="996891"/>
                      <a:pt x="1081025" y="991181"/>
                    </a:cubicBezTo>
                    <a:cubicBezTo>
                      <a:pt x="1081025" y="991181"/>
                      <a:pt x="1081025" y="991181"/>
                      <a:pt x="773915" y="683573"/>
                    </a:cubicBezTo>
                    <a:cubicBezTo>
                      <a:pt x="771065" y="680718"/>
                      <a:pt x="767146" y="679291"/>
                      <a:pt x="763137" y="679291"/>
                    </a:cubicBezTo>
                    <a:close/>
                    <a:moveTo>
                      <a:pt x="672309" y="509588"/>
                    </a:moveTo>
                    <a:cubicBezTo>
                      <a:pt x="672309" y="509588"/>
                      <a:pt x="672309" y="509588"/>
                      <a:pt x="511175" y="672130"/>
                    </a:cubicBezTo>
                    <a:cubicBezTo>
                      <a:pt x="511175" y="672130"/>
                      <a:pt x="511175" y="672130"/>
                      <a:pt x="553241" y="714376"/>
                    </a:cubicBezTo>
                    <a:cubicBezTo>
                      <a:pt x="553241" y="714376"/>
                      <a:pt x="553241" y="714376"/>
                      <a:pt x="714375" y="551835"/>
                    </a:cubicBezTo>
                    <a:cubicBezTo>
                      <a:pt x="714375" y="551835"/>
                      <a:pt x="714375" y="551835"/>
                      <a:pt x="672309" y="509588"/>
                    </a:cubicBezTo>
                    <a:close/>
                    <a:moveTo>
                      <a:pt x="673000" y="479425"/>
                    </a:moveTo>
                    <a:cubicBezTo>
                      <a:pt x="680857" y="479425"/>
                      <a:pt x="688714" y="482281"/>
                      <a:pt x="694428" y="488708"/>
                    </a:cubicBezTo>
                    <a:cubicBezTo>
                      <a:pt x="694428" y="488708"/>
                      <a:pt x="694428" y="488708"/>
                      <a:pt x="738001" y="530837"/>
                    </a:cubicBezTo>
                    <a:cubicBezTo>
                      <a:pt x="743715" y="536550"/>
                      <a:pt x="746572" y="544404"/>
                      <a:pt x="746572" y="552259"/>
                    </a:cubicBezTo>
                    <a:cubicBezTo>
                      <a:pt x="746572" y="560828"/>
                      <a:pt x="743715" y="568682"/>
                      <a:pt x="738001" y="574395"/>
                    </a:cubicBezTo>
                    <a:cubicBezTo>
                      <a:pt x="738001" y="574395"/>
                      <a:pt x="738001" y="574395"/>
                      <a:pt x="733715" y="578679"/>
                    </a:cubicBezTo>
                    <a:cubicBezTo>
                      <a:pt x="733715" y="578679"/>
                      <a:pt x="733715" y="578679"/>
                      <a:pt x="778715" y="578679"/>
                    </a:cubicBezTo>
                    <a:cubicBezTo>
                      <a:pt x="783001" y="578679"/>
                      <a:pt x="787287" y="580107"/>
                      <a:pt x="790144" y="582963"/>
                    </a:cubicBezTo>
                    <a:cubicBezTo>
                      <a:pt x="790144" y="582963"/>
                      <a:pt x="790144" y="582963"/>
                      <a:pt x="809430" y="602243"/>
                    </a:cubicBezTo>
                    <a:cubicBezTo>
                      <a:pt x="809430" y="602243"/>
                      <a:pt x="809430" y="602243"/>
                      <a:pt x="1180864" y="973552"/>
                    </a:cubicBezTo>
                    <a:cubicBezTo>
                      <a:pt x="1188721" y="982121"/>
                      <a:pt x="1200150" y="1002114"/>
                      <a:pt x="1182293" y="1043530"/>
                    </a:cubicBezTo>
                    <a:cubicBezTo>
                      <a:pt x="1170864" y="1069236"/>
                      <a:pt x="1150864" y="1097798"/>
                      <a:pt x="1124435" y="1123504"/>
                    </a:cubicBezTo>
                    <a:cubicBezTo>
                      <a:pt x="1098720" y="1149210"/>
                      <a:pt x="1070148" y="1169918"/>
                      <a:pt x="1044434" y="1181342"/>
                    </a:cubicBezTo>
                    <a:cubicBezTo>
                      <a:pt x="1028005" y="1188483"/>
                      <a:pt x="1015147" y="1190625"/>
                      <a:pt x="1005147" y="1190625"/>
                    </a:cubicBezTo>
                    <a:cubicBezTo>
                      <a:pt x="989433" y="1190625"/>
                      <a:pt x="979433" y="1184913"/>
                      <a:pt x="974433" y="1179200"/>
                    </a:cubicBezTo>
                    <a:cubicBezTo>
                      <a:pt x="974433" y="1179200"/>
                      <a:pt x="974433" y="1179200"/>
                      <a:pt x="602999" y="808605"/>
                    </a:cubicBezTo>
                    <a:cubicBezTo>
                      <a:pt x="602999" y="808605"/>
                      <a:pt x="602999" y="808605"/>
                      <a:pt x="582998" y="788611"/>
                    </a:cubicBezTo>
                    <a:cubicBezTo>
                      <a:pt x="580141" y="785755"/>
                      <a:pt x="578712" y="781471"/>
                      <a:pt x="578712" y="777901"/>
                    </a:cubicBezTo>
                    <a:cubicBezTo>
                      <a:pt x="578712" y="777901"/>
                      <a:pt x="578712" y="777901"/>
                      <a:pt x="577284" y="734343"/>
                    </a:cubicBezTo>
                    <a:cubicBezTo>
                      <a:pt x="577284" y="734343"/>
                      <a:pt x="577284" y="734343"/>
                      <a:pt x="575141" y="736485"/>
                    </a:cubicBezTo>
                    <a:cubicBezTo>
                      <a:pt x="569427" y="742912"/>
                      <a:pt x="561569" y="745768"/>
                      <a:pt x="553712" y="745768"/>
                    </a:cubicBezTo>
                    <a:cubicBezTo>
                      <a:pt x="545141" y="745768"/>
                      <a:pt x="537283" y="742912"/>
                      <a:pt x="531569" y="736485"/>
                    </a:cubicBezTo>
                    <a:cubicBezTo>
                      <a:pt x="531569" y="736485"/>
                      <a:pt x="531569" y="736485"/>
                      <a:pt x="488711" y="693642"/>
                    </a:cubicBezTo>
                    <a:cubicBezTo>
                      <a:pt x="482997" y="687930"/>
                      <a:pt x="479425" y="680075"/>
                      <a:pt x="479425" y="672220"/>
                    </a:cubicBezTo>
                    <a:cubicBezTo>
                      <a:pt x="479425" y="669364"/>
                      <a:pt x="480140" y="667222"/>
                      <a:pt x="480140" y="665080"/>
                    </a:cubicBezTo>
                    <a:cubicBezTo>
                      <a:pt x="481568" y="659367"/>
                      <a:pt x="484425" y="654369"/>
                      <a:pt x="488711" y="650085"/>
                    </a:cubicBezTo>
                    <a:cubicBezTo>
                      <a:pt x="488711" y="650085"/>
                      <a:pt x="488711" y="650085"/>
                      <a:pt x="651571" y="488708"/>
                    </a:cubicBezTo>
                    <a:cubicBezTo>
                      <a:pt x="655142" y="484424"/>
                      <a:pt x="660142" y="481567"/>
                      <a:pt x="665857" y="480139"/>
                    </a:cubicBezTo>
                    <a:cubicBezTo>
                      <a:pt x="667999" y="479425"/>
                      <a:pt x="670857" y="479425"/>
                      <a:pt x="673000" y="479425"/>
                    </a:cubicBezTo>
                    <a:close/>
                    <a:moveTo>
                      <a:pt x="52387" y="0"/>
                    </a:moveTo>
                    <a:lnTo>
                      <a:pt x="180975" y="65087"/>
                    </a:lnTo>
                    <a:lnTo>
                      <a:pt x="190500" y="120650"/>
                    </a:lnTo>
                    <a:lnTo>
                      <a:pt x="582613" y="511175"/>
                    </a:lnTo>
                    <a:lnTo>
                      <a:pt x="511176" y="584200"/>
                    </a:lnTo>
                    <a:lnTo>
                      <a:pt x="115887" y="188912"/>
                    </a:lnTo>
                    <a:lnTo>
                      <a:pt x="66675" y="182562"/>
                    </a:lnTo>
                    <a:lnTo>
                      <a:pt x="0" y="52387"/>
                    </a:lnTo>
                    <a:lnTo>
                      <a:pt x="25400" y="26987"/>
                    </a:lnTo>
                    <a:close/>
                  </a:path>
                </a:pathLst>
              </a:custGeom>
              <a:solidFill>
                <a:schemeClr val="accent1"/>
              </a:solidFill>
              <a:ln>
                <a:noFill/>
              </a:ln>
            </p:spPr>
            <p:txBody>
              <a:bodyPr vert="horz" wrap="square" lIns="78377" tIns="39189" rIns="78377" bIns="39189" numCol="1" anchor="t" anchorCtr="0" compatLnSpc="1">
                <a:prstTxWarp prst="textNoShape">
                  <a:avLst/>
                </a:prstTxWarp>
                <a:noAutofit/>
              </a:bodyPr>
              <a:lstStyle/>
              <a:p>
                <a:endParaRPr lang="en-US" dirty="0"/>
              </a:p>
            </p:txBody>
          </p:sp>
          <p:sp>
            <p:nvSpPr>
              <p:cNvPr id="48" name="Freeform 47">
                <a:extLst>
                  <a:ext uri="{FF2B5EF4-FFF2-40B4-BE49-F238E27FC236}">
                    <a16:creationId xmlns:a16="http://schemas.microsoft.com/office/drawing/2014/main" id="{0DE591F0-DAE3-7345-8EA3-DF8CAE28880A}"/>
                  </a:ext>
                </a:extLst>
              </p:cNvPr>
              <p:cNvSpPr>
                <a:spLocks/>
              </p:cNvSpPr>
              <p:nvPr/>
            </p:nvSpPr>
            <p:spPr bwMode="auto">
              <a:xfrm>
                <a:off x="5562348" y="2844682"/>
                <a:ext cx="1170627" cy="1170556"/>
              </a:xfrm>
              <a:custGeom>
                <a:avLst/>
                <a:gdLst>
                  <a:gd name="connsiteX0" fmla="*/ 94183 w 1170627"/>
                  <a:gd name="connsiteY0" fmla="*/ 1020022 h 1170556"/>
                  <a:gd name="connsiteX1" fmla="*/ 53247 w 1170627"/>
                  <a:gd name="connsiteY1" fmla="*/ 1036496 h 1170556"/>
                  <a:gd name="connsiteX2" fmla="*/ 53247 w 1170627"/>
                  <a:gd name="connsiteY2" fmla="*/ 1117979 h 1170556"/>
                  <a:gd name="connsiteX3" fmla="*/ 134584 w 1170627"/>
                  <a:gd name="connsiteY3" fmla="*/ 1117979 h 1170556"/>
                  <a:gd name="connsiteX4" fmla="*/ 134584 w 1170627"/>
                  <a:gd name="connsiteY4" fmla="*/ 1036496 h 1170556"/>
                  <a:gd name="connsiteX5" fmla="*/ 94183 w 1170627"/>
                  <a:gd name="connsiteY5" fmla="*/ 1020022 h 1170556"/>
                  <a:gd name="connsiteX6" fmla="*/ 348104 w 1170627"/>
                  <a:gd name="connsiteY6" fmla="*/ 690681 h 1170556"/>
                  <a:gd name="connsiteX7" fmla="*/ 362370 w 1170627"/>
                  <a:gd name="connsiteY7" fmla="*/ 712744 h 1170556"/>
                  <a:gd name="connsiteX8" fmla="*/ 405170 w 1170627"/>
                  <a:gd name="connsiteY8" fmla="*/ 756159 h 1170556"/>
                  <a:gd name="connsiteX9" fmla="*/ 442976 w 1170627"/>
                  <a:gd name="connsiteY9" fmla="*/ 773952 h 1170556"/>
                  <a:gd name="connsiteX10" fmla="*/ 442976 w 1170627"/>
                  <a:gd name="connsiteY10" fmla="*/ 775376 h 1170556"/>
                  <a:gd name="connsiteX11" fmla="*/ 456529 w 1170627"/>
                  <a:gd name="connsiteY11" fmla="*/ 808115 h 1170556"/>
                  <a:gd name="connsiteX12" fmla="*/ 476502 w 1170627"/>
                  <a:gd name="connsiteY12" fmla="*/ 828043 h 1170556"/>
                  <a:gd name="connsiteX13" fmla="*/ 472936 w 1170627"/>
                  <a:gd name="connsiteY13" fmla="*/ 831601 h 1170556"/>
                  <a:gd name="connsiteX14" fmla="*/ 160499 w 1170627"/>
                  <a:gd name="connsiteY14" fmla="*/ 1143334 h 1170556"/>
                  <a:gd name="connsiteX15" fmla="*/ 27820 w 1170627"/>
                  <a:gd name="connsiteY15" fmla="*/ 1143334 h 1170556"/>
                  <a:gd name="connsiteX16" fmla="*/ 27820 w 1170627"/>
                  <a:gd name="connsiteY16" fmla="*/ 1010242 h 1170556"/>
                  <a:gd name="connsiteX17" fmla="*/ 343824 w 1170627"/>
                  <a:gd name="connsiteY17" fmla="*/ 694240 h 1170556"/>
                  <a:gd name="connsiteX18" fmla="*/ 348104 w 1170627"/>
                  <a:gd name="connsiteY18" fmla="*/ 690681 h 1170556"/>
                  <a:gd name="connsiteX19" fmla="*/ 672546 w 1170627"/>
                  <a:gd name="connsiteY19" fmla="*/ 363655 h 1170556"/>
                  <a:gd name="connsiteX20" fmla="*/ 728206 w 1170627"/>
                  <a:gd name="connsiteY20" fmla="*/ 441522 h 1170556"/>
                  <a:gd name="connsiteX21" fmla="*/ 806702 w 1170627"/>
                  <a:gd name="connsiteY21" fmla="*/ 496529 h 1170556"/>
                  <a:gd name="connsiteX22" fmla="*/ 728920 w 1170627"/>
                  <a:gd name="connsiteY22" fmla="*/ 574396 h 1170556"/>
                  <a:gd name="connsiteX23" fmla="*/ 724638 w 1170627"/>
                  <a:gd name="connsiteY23" fmla="*/ 577968 h 1170556"/>
                  <a:gd name="connsiteX24" fmla="*/ 705371 w 1170627"/>
                  <a:gd name="connsiteY24" fmla="*/ 558680 h 1170556"/>
                  <a:gd name="connsiteX25" fmla="*/ 671832 w 1170627"/>
                  <a:gd name="connsiteY25" fmla="*/ 545107 h 1170556"/>
                  <a:gd name="connsiteX26" fmla="*/ 671118 w 1170627"/>
                  <a:gd name="connsiteY26" fmla="*/ 545107 h 1170556"/>
                  <a:gd name="connsiteX27" fmla="*/ 653278 w 1170627"/>
                  <a:gd name="connsiteY27" fmla="*/ 506530 h 1170556"/>
                  <a:gd name="connsiteX28" fmla="*/ 610462 w 1170627"/>
                  <a:gd name="connsiteY28" fmla="*/ 463668 h 1170556"/>
                  <a:gd name="connsiteX29" fmla="*/ 587627 w 1170627"/>
                  <a:gd name="connsiteY29" fmla="*/ 448666 h 1170556"/>
                  <a:gd name="connsiteX30" fmla="*/ 591195 w 1170627"/>
                  <a:gd name="connsiteY30" fmla="*/ 445094 h 1170556"/>
                  <a:gd name="connsiteX31" fmla="*/ 672546 w 1170627"/>
                  <a:gd name="connsiteY31" fmla="*/ 363655 h 1170556"/>
                  <a:gd name="connsiteX32" fmla="*/ 945094 w 1170627"/>
                  <a:gd name="connsiteY32" fmla="*/ 808 h 1170556"/>
                  <a:gd name="connsiteX33" fmla="*/ 1012386 w 1170627"/>
                  <a:gd name="connsiteY33" fmla="*/ 16195 h 1170556"/>
                  <a:gd name="connsiteX34" fmla="*/ 906911 w 1170627"/>
                  <a:gd name="connsiteY34" fmla="*/ 121812 h 1170556"/>
                  <a:gd name="connsiteX35" fmla="*/ 824954 w 1170627"/>
                  <a:gd name="connsiteY35" fmla="*/ 203879 h 1170556"/>
                  <a:gd name="connsiteX36" fmla="*/ 854886 w 1170627"/>
                  <a:gd name="connsiteY36" fmla="*/ 315205 h 1170556"/>
                  <a:gd name="connsiteX37" fmla="*/ 967488 w 1170627"/>
                  <a:gd name="connsiteY37" fmla="*/ 345891 h 1170556"/>
                  <a:gd name="connsiteX38" fmla="*/ 1049445 w 1170627"/>
                  <a:gd name="connsiteY38" fmla="*/ 263110 h 1170556"/>
                  <a:gd name="connsiteX39" fmla="*/ 1154920 w 1170627"/>
                  <a:gd name="connsiteY39" fmla="*/ 158207 h 1170556"/>
                  <a:gd name="connsiteX40" fmla="*/ 1099331 w 1170627"/>
                  <a:gd name="connsiteY40" fmla="*/ 417254 h 1170556"/>
                  <a:gd name="connsiteX41" fmla="*/ 752975 w 1170627"/>
                  <a:gd name="connsiteY41" fmla="*/ 417254 h 1170556"/>
                  <a:gd name="connsiteX42" fmla="*/ 752975 w 1170627"/>
                  <a:gd name="connsiteY42" fmla="*/ 71858 h 1170556"/>
                  <a:gd name="connsiteX43" fmla="*/ 945094 w 1170627"/>
                  <a:gd name="connsiteY43" fmla="*/ 808 h 117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70627" h="1170556">
                    <a:moveTo>
                      <a:pt x="94183" y="1020022"/>
                    </a:moveTo>
                    <a:cubicBezTo>
                      <a:pt x="79467" y="1020022"/>
                      <a:pt x="64663" y="1025514"/>
                      <a:pt x="53247" y="1036496"/>
                    </a:cubicBezTo>
                    <a:cubicBezTo>
                      <a:pt x="30415" y="1059170"/>
                      <a:pt x="30415" y="1095306"/>
                      <a:pt x="53247" y="1117979"/>
                    </a:cubicBezTo>
                    <a:cubicBezTo>
                      <a:pt x="76078" y="1139944"/>
                      <a:pt x="112466" y="1139944"/>
                      <a:pt x="134584" y="1117979"/>
                    </a:cubicBezTo>
                    <a:cubicBezTo>
                      <a:pt x="157415" y="1095306"/>
                      <a:pt x="157415" y="1059170"/>
                      <a:pt x="134584" y="1036496"/>
                    </a:cubicBezTo>
                    <a:cubicBezTo>
                      <a:pt x="123525" y="1025514"/>
                      <a:pt x="108898" y="1020022"/>
                      <a:pt x="94183" y="1020022"/>
                    </a:cubicBezTo>
                    <a:close/>
                    <a:moveTo>
                      <a:pt x="348104" y="690681"/>
                    </a:moveTo>
                    <a:cubicBezTo>
                      <a:pt x="350957" y="698510"/>
                      <a:pt x="355950" y="706339"/>
                      <a:pt x="362370" y="712744"/>
                    </a:cubicBezTo>
                    <a:cubicBezTo>
                      <a:pt x="362370" y="712744"/>
                      <a:pt x="362370" y="712744"/>
                      <a:pt x="405170" y="756159"/>
                    </a:cubicBezTo>
                    <a:cubicBezTo>
                      <a:pt x="415156" y="766123"/>
                      <a:pt x="428709" y="772529"/>
                      <a:pt x="442976" y="773952"/>
                    </a:cubicBezTo>
                    <a:cubicBezTo>
                      <a:pt x="442976" y="773952"/>
                      <a:pt x="442976" y="773952"/>
                      <a:pt x="442976" y="775376"/>
                    </a:cubicBezTo>
                    <a:cubicBezTo>
                      <a:pt x="443689" y="788186"/>
                      <a:pt x="447969" y="799574"/>
                      <a:pt x="456529" y="808115"/>
                    </a:cubicBezTo>
                    <a:cubicBezTo>
                      <a:pt x="456529" y="808115"/>
                      <a:pt x="456529" y="808115"/>
                      <a:pt x="476502" y="828043"/>
                    </a:cubicBezTo>
                    <a:cubicBezTo>
                      <a:pt x="476502" y="828043"/>
                      <a:pt x="476502" y="828043"/>
                      <a:pt x="472936" y="831601"/>
                    </a:cubicBezTo>
                    <a:cubicBezTo>
                      <a:pt x="472936" y="831601"/>
                      <a:pt x="472936" y="831601"/>
                      <a:pt x="160499" y="1143334"/>
                    </a:cubicBezTo>
                    <a:cubicBezTo>
                      <a:pt x="124119" y="1179631"/>
                      <a:pt x="64200" y="1179631"/>
                      <a:pt x="27820" y="1143334"/>
                    </a:cubicBezTo>
                    <a:cubicBezTo>
                      <a:pt x="-9273" y="1106324"/>
                      <a:pt x="-9273" y="1047252"/>
                      <a:pt x="27820" y="1010242"/>
                    </a:cubicBezTo>
                    <a:cubicBezTo>
                      <a:pt x="27820" y="1010242"/>
                      <a:pt x="27820" y="1010242"/>
                      <a:pt x="343824" y="694240"/>
                    </a:cubicBezTo>
                    <a:cubicBezTo>
                      <a:pt x="343824" y="694240"/>
                      <a:pt x="343824" y="694240"/>
                      <a:pt x="348104" y="690681"/>
                    </a:cubicBezTo>
                    <a:close/>
                    <a:moveTo>
                      <a:pt x="672546" y="363655"/>
                    </a:moveTo>
                    <a:cubicBezTo>
                      <a:pt x="686104" y="392230"/>
                      <a:pt x="704658" y="418662"/>
                      <a:pt x="728206" y="441522"/>
                    </a:cubicBezTo>
                    <a:cubicBezTo>
                      <a:pt x="751755" y="465096"/>
                      <a:pt x="778158" y="483670"/>
                      <a:pt x="806702" y="496529"/>
                    </a:cubicBezTo>
                    <a:cubicBezTo>
                      <a:pt x="806702" y="496529"/>
                      <a:pt x="806702" y="496529"/>
                      <a:pt x="728920" y="574396"/>
                    </a:cubicBezTo>
                    <a:cubicBezTo>
                      <a:pt x="728920" y="574396"/>
                      <a:pt x="728920" y="574396"/>
                      <a:pt x="724638" y="577968"/>
                    </a:cubicBezTo>
                    <a:cubicBezTo>
                      <a:pt x="724638" y="577968"/>
                      <a:pt x="724638" y="577968"/>
                      <a:pt x="705371" y="558680"/>
                    </a:cubicBezTo>
                    <a:cubicBezTo>
                      <a:pt x="696808" y="550107"/>
                      <a:pt x="684677" y="545107"/>
                      <a:pt x="671832" y="545107"/>
                    </a:cubicBezTo>
                    <a:cubicBezTo>
                      <a:pt x="671832" y="545107"/>
                      <a:pt x="671832" y="545107"/>
                      <a:pt x="671118" y="545107"/>
                    </a:cubicBezTo>
                    <a:cubicBezTo>
                      <a:pt x="669691" y="530105"/>
                      <a:pt x="663269" y="516531"/>
                      <a:pt x="653278" y="506530"/>
                    </a:cubicBezTo>
                    <a:cubicBezTo>
                      <a:pt x="653278" y="506530"/>
                      <a:pt x="653278" y="506530"/>
                      <a:pt x="610462" y="463668"/>
                    </a:cubicBezTo>
                    <a:cubicBezTo>
                      <a:pt x="603326" y="456524"/>
                      <a:pt x="596190" y="452238"/>
                      <a:pt x="587627" y="448666"/>
                    </a:cubicBezTo>
                    <a:cubicBezTo>
                      <a:pt x="587627" y="448666"/>
                      <a:pt x="587627" y="448666"/>
                      <a:pt x="591195" y="445094"/>
                    </a:cubicBezTo>
                    <a:cubicBezTo>
                      <a:pt x="591195" y="445094"/>
                      <a:pt x="591195" y="445094"/>
                      <a:pt x="672546" y="363655"/>
                    </a:cubicBezTo>
                    <a:close/>
                    <a:moveTo>
                      <a:pt x="945094" y="808"/>
                    </a:moveTo>
                    <a:cubicBezTo>
                      <a:pt x="967978" y="2681"/>
                      <a:pt x="990649" y="7810"/>
                      <a:pt x="1012386" y="16195"/>
                    </a:cubicBezTo>
                    <a:cubicBezTo>
                      <a:pt x="1012386" y="16195"/>
                      <a:pt x="1012386" y="16195"/>
                      <a:pt x="906911" y="121812"/>
                    </a:cubicBezTo>
                    <a:cubicBezTo>
                      <a:pt x="906911" y="121812"/>
                      <a:pt x="906911" y="121812"/>
                      <a:pt x="824954" y="203879"/>
                    </a:cubicBezTo>
                    <a:cubicBezTo>
                      <a:pt x="824954" y="203879"/>
                      <a:pt x="824954" y="203879"/>
                      <a:pt x="854886" y="315205"/>
                    </a:cubicBezTo>
                    <a:cubicBezTo>
                      <a:pt x="854886" y="315205"/>
                      <a:pt x="854886" y="315205"/>
                      <a:pt x="967488" y="345891"/>
                    </a:cubicBezTo>
                    <a:cubicBezTo>
                      <a:pt x="967488" y="345891"/>
                      <a:pt x="967488" y="345891"/>
                      <a:pt x="1049445" y="263110"/>
                    </a:cubicBezTo>
                    <a:cubicBezTo>
                      <a:pt x="1049445" y="263110"/>
                      <a:pt x="1049445" y="263110"/>
                      <a:pt x="1154920" y="158207"/>
                    </a:cubicBezTo>
                    <a:cubicBezTo>
                      <a:pt x="1187702" y="245983"/>
                      <a:pt x="1169173" y="347318"/>
                      <a:pt x="1099331" y="417254"/>
                    </a:cubicBezTo>
                    <a:cubicBezTo>
                      <a:pt x="1003834" y="512880"/>
                      <a:pt x="848472" y="512880"/>
                      <a:pt x="752975" y="417254"/>
                    </a:cubicBezTo>
                    <a:cubicBezTo>
                      <a:pt x="657477" y="321628"/>
                      <a:pt x="657477" y="167484"/>
                      <a:pt x="752975" y="71858"/>
                    </a:cubicBezTo>
                    <a:cubicBezTo>
                      <a:pt x="805890" y="18871"/>
                      <a:pt x="876444" y="-4812"/>
                      <a:pt x="945094" y="808"/>
                    </a:cubicBezTo>
                    <a:close/>
                  </a:path>
                </a:pathLst>
              </a:custGeom>
              <a:solidFill>
                <a:schemeClr val="tx2"/>
              </a:solidFill>
              <a:ln>
                <a:noFill/>
              </a:ln>
            </p:spPr>
            <p:txBody>
              <a:bodyPr vert="horz" wrap="square" lIns="78377" tIns="39189" rIns="78377" bIns="39189" numCol="1" anchor="t" anchorCtr="0" compatLnSpc="1">
                <a:prstTxWarp prst="textNoShape">
                  <a:avLst/>
                </a:prstTxWarp>
                <a:noAutofit/>
              </a:bodyPr>
              <a:lstStyle/>
              <a:p>
                <a:endParaRPr lang="en-US" dirty="0"/>
              </a:p>
            </p:txBody>
          </p:sp>
        </p:grpSp>
      </p:grpSp>
      <p:grpSp>
        <p:nvGrpSpPr>
          <p:cNvPr id="58" name="Group 57">
            <a:extLst>
              <a:ext uri="{FF2B5EF4-FFF2-40B4-BE49-F238E27FC236}">
                <a16:creationId xmlns:a16="http://schemas.microsoft.com/office/drawing/2014/main" id="{DB3676E9-7255-BB40-9D59-2B24E636FBAF}"/>
              </a:ext>
            </a:extLst>
          </p:cNvPr>
          <p:cNvGrpSpPr>
            <a:grpSpLocks noChangeAspect="1"/>
          </p:cNvGrpSpPr>
          <p:nvPr/>
        </p:nvGrpSpPr>
        <p:grpSpPr>
          <a:xfrm>
            <a:off x="777243" y="2436520"/>
            <a:ext cx="549170" cy="548640"/>
            <a:chOff x="5273675" y="2606675"/>
            <a:chExt cx="1646238" cy="1644650"/>
          </a:xfrm>
        </p:grpSpPr>
        <p:sp>
          <p:nvSpPr>
            <p:cNvPr id="59" name="AutoShape 3">
              <a:extLst>
                <a:ext uri="{FF2B5EF4-FFF2-40B4-BE49-F238E27FC236}">
                  <a16:creationId xmlns:a16="http://schemas.microsoft.com/office/drawing/2014/main" id="{2B020683-E069-B440-8331-4F798096AE58}"/>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377" tIns="39189" rIns="78377" bIns="39189"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057DED6D-DE92-C547-A21F-A371F270EE5F}"/>
                </a:ext>
              </a:extLst>
            </p:cNvPr>
            <p:cNvGrpSpPr/>
            <p:nvPr/>
          </p:nvGrpSpPr>
          <p:grpSpPr>
            <a:xfrm>
              <a:off x="5651500" y="2971800"/>
              <a:ext cx="892175" cy="1109663"/>
              <a:chOff x="5651500" y="2971800"/>
              <a:chExt cx="892175" cy="1109663"/>
            </a:xfrm>
          </p:grpSpPr>
          <p:sp>
            <p:nvSpPr>
              <p:cNvPr id="61" name="Freeform 60">
                <a:extLst>
                  <a:ext uri="{FF2B5EF4-FFF2-40B4-BE49-F238E27FC236}">
                    <a16:creationId xmlns:a16="http://schemas.microsoft.com/office/drawing/2014/main" id="{EBE115CC-D4F7-BA4E-9AB4-71BFC5096E97}"/>
                  </a:ext>
                </a:extLst>
              </p:cNvPr>
              <p:cNvSpPr>
                <a:spLocks/>
              </p:cNvSpPr>
              <p:nvPr/>
            </p:nvSpPr>
            <p:spPr bwMode="auto">
              <a:xfrm>
                <a:off x="5651500" y="2971800"/>
                <a:ext cx="892175" cy="1109663"/>
              </a:xfrm>
              <a:custGeom>
                <a:avLst/>
                <a:gdLst>
                  <a:gd name="connsiteX0" fmla="*/ 30163 w 892175"/>
                  <a:gd name="connsiteY0" fmla="*/ 198438 h 1109663"/>
                  <a:gd name="connsiteX1" fmla="*/ 30163 w 892175"/>
                  <a:gd name="connsiteY1" fmla="*/ 1077913 h 1109663"/>
                  <a:gd name="connsiteX2" fmla="*/ 654051 w 892175"/>
                  <a:gd name="connsiteY2" fmla="*/ 1077913 h 1109663"/>
                  <a:gd name="connsiteX3" fmla="*/ 654051 w 892175"/>
                  <a:gd name="connsiteY3" fmla="*/ 942976 h 1109663"/>
                  <a:gd name="connsiteX4" fmla="*/ 654051 w 892175"/>
                  <a:gd name="connsiteY4" fmla="*/ 927101 h 1109663"/>
                  <a:gd name="connsiteX5" fmla="*/ 654051 w 892175"/>
                  <a:gd name="connsiteY5" fmla="*/ 911226 h 1109663"/>
                  <a:gd name="connsiteX6" fmla="*/ 654051 w 892175"/>
                  <a:gd name="connsiteY6" fmla="*/ 198438 h 1109663"/>
                  <a:gd name="connsiteX7" fmla="*/ 238126 w 892175"/>
                  <a:gd name="connsiteY7" fmla="*/ 198438 h 1109663"/>
                  <a:gd name="connsiteX8" fmla="*/ 222251 w 892175"/>
                  <a:gd name="connsiteY8" fmla="*/ 198438 h 1109663"/>
                  <a:gd name="connsiteX9" fmla="*/ 206376 w 892175"/>
                  <a:gd name="connsiteY9" fmla="*/ 198438 h 1109663"/>
                  <a:gd name="connsiteX10" fmla="*/ 238125 w 892175"/>
                  <a:gd name="connsiteY10" fmla="*/ 31750 h 1109663"/>
                  <a:gd name="connsiteX11" fmla="*/ 238125 w 892175"/>
                  <a:gd name="connsiteY11" fmla="*/ 166670 h 1109663"/>
                  <a:gd name="connsiteX12" fmla="*/ 670100 w 892175"/>
                  <a:gd name="connsiteY12" fmla="*/ 166670 h 1109663"/>
                  <a:gd name="connsiteX13" fmla="*/ 685782 w 892175"/>
                  <a:gd name="connsiteY13" fmla="*/ 182375 h 1109663"/>
                  <a:gd name="connsiteX14" fmla="*/ 685782 w 892175"/>
                  <a:gd name="connsiteY14" fmla="*/ 911225 h 1109663"/>
                  <a:gd name="connsiteX15" fmla="*/ 860425 w 892175"/>
                  <a:gd name="connsiteY15" fmla="*/ 911225 h 1109663"/>
                  <a:gd name="connsiteX16" fmla="*/ 860425 w 892175"/>
                  <a:gd name="connsiteY16" fmla="*/ 31750 h 1109663"/>
                  <a:gd name="connsiteX17" fmla="*/ 238125 w 892175"/>
                  <a:gd name="connsiteY17" fmla="*/ 31750 h 1109663"/>
                  <a:gd name="connsiteX18" fmla="*/ 221973 w 892175"/>
                  <a:gd name="connsiteY18" fmla="*/ 0 h 1109663"/>
                  <a:gd name="connsiteX19" fmla="*/ 876473 w 892175"/>
                  <a:gd name="connsiteY19" fmla="*/ 0 h 1109663"/>
                  <a:gd name="connsiteX20" fmla="*/ 892175 w 892175"/>
                  <a:gd name="connsiteY20" fmla="*/ 15720 h 1109663"/>
                  <a:gd name="connsiteX21" fmla="*/ 892175 w 892175"/>
                  <a:gd name="connsiteY21" fmla="*/ 927458 h 1109663"/>
                  <a:gd name="connsiteX22" fmla="*/ 876473 w 892175"/>
                  <a:gd name="connsiteY22" fmla="*/ 943178 h 1109663"/>
                  <a:gd name="connsiteX23" fmla="*/ 685904 w 892175"/>
                  <a:gd name="connsiteY23" fmla="*/ 943178 h 1109663"/>
                  <a:gd name="connsiteX24" fmla="*/ 685904 w 892175"/>
                  <a:gd name="connsiteY24" fmla="*/ 1093944 h 1109663"/>
                  <a:gd name="connsiteX25" fmla="*/ 670202 w 892175"/>
                  <a:gd name="connsiteY25" fmla="*/ 1109663 h 1109663"/>
                  <a:gd name="connsiteX26" fmla="*/ 15703 w 892175"/>
                  <a:gd name="connsiteY26" fmla="*/ 1109663 h 1109663"/>
                  <a:gd name="connsiteX27" fmla="*/ 0 w 892175"/>
                  <a:gd name="connsiteY27" fmla="*/ 1093944 h 1109663"/>
                  <a:gd name="connsiteX28" fmla="*/ 0 w 892175"/>
                  <a:gd name="connsiteY28" fmla="*/ 182205 h 1109663"/>
                  <a:gd name="connsiteX29" fmla="*/ 15703 w 892175"/>
                  <a:gd name="connsiteY29" fmla="*/ 166485 h 1109663"/>
                  <a:gd name="connsiteX30" fmla="*/ 206271 w 892175"/>
                  <a:gd name="connsiteY30" fmla="*/ 166485 h 1109663"/>
                  <a:gd name="connsiteX31" fmla="*/ 206271 w 892175"/>
                  <a:gd name="connsiteY31" fmla="*/ 15720 h 1109663"/>
                  <a:gd name="connsiteX32" fmla="*/ 221973 w 892175"/>
                  <a:gd name="connsiteY32" fmla="*/ 0 h 110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92175" h="1109663">
                    <a:moveTo>
                      <a:pt x="30163" y="198438"/>
                    </a:moveTo>
                    <a:lnTo>
                      <a:pt x="30163" y="1077913"/>
                    </a:lnTo>
                    <a:lnTo>
                      <a:pt x="654051" y="1077913"/>
                    </a:lnTo>
                    <a:lnTo>
                      <a:pt x="654051" y="942976"/>
                    </a:lnTo>
                    <a:lnTo>
                      <a:pt x="654051" y="927101"/>
                    </a:lnTo>
                    <a:lnTo>
                      <a:pt x="654051" y="911226"/>
                    </a:lnTo>
                    <a:lnTo>
                      <a:pt x="654051" y="198438"/>
                    </a:lnTo>
                    <a:lnTo>
                      <a:pt x="238126" y="198438"/>
                    </a:lnTo>
                    <a:lnTo>
                      <a:pt x="222251" y="198438"/>
                    </a:lnTo>
                    <a:lnTo>
                      <a:pt x="206376" y="198438"/>
                    </a:lnTo>
                    <a:close/>
                    <a:moveTo>
                      <a:pt x="238125" y="31750"/>
                    </a:moveTo>
                    <a:lnTo>
                      <a:pt x="238125" y="166670"/>
                    </a:lnTo>
                    <a:cubicBezTo>
                      <a:pt x="238125" y="166670"/>
                      <a:pt x="238125" y="166670"/>
                      <a:pt x="670100" y="166670"/>
                    </a:cubicBezTo>
                    <a:cubicBezTo>
                      <a:pt x="678654" y="166670"/>
                      <a:pt x="685782" y="173808"/>
                      <a:pt x="685782" y="182375"/>
                    </a:cubicBezTo>
                    <a:cubicBezTo>
                      <a:pt x="685782" y="182375"/>
                      <a:pt x="685782" y="182375"/>
                      <a:pt x="685782" y="911225"/>
                    </a:cubicBezTo>
                    <a:cubicBezTo>
                      <a:pt x="685782" y="911225"/>
                      <a:pt x="685782" y="911225"/>
                      <a:pt x="860425" y="911225"/>
                    </a:cubicBezTo>
                    <a:cubicBezTo>
                      <a:pt x="860425" y="911225"/>
                      <a:pt x="860425" y="911225"/>
                      <a:pt x="860425" y="31750"/>
                    </a:cubicBezTo>
                    <a:cubicBezTo>
                      <a:pt x="860425" y="31750"/>
                      <a:pt x="860425" y="31750"/>
                      <a:pt x="238125" y="31750"/>
                    </a:cubicBezTo>
                    <a:close/>
                    <a:moveTo>
                      <a:pt x="221973" y="0"/>
                    </a:moveTo>
                    <a:cubicBezTo>
                      <a:pt x="221973" y="0"/>
                      <a:pt x="221973" y="0"/>
                      <a:pt x="876473" y="0"/>
                    </a:cubicBezTo>
                    <a:cubicBezTo>
                      <a:pt x="885752" y="0"/>
                      <a:pt x="892175" y="7145"/>
                      <a:pt x="892175" y="15720"/>
                    </a:cubicBezTo>
                    <a:cubicBezTo>
                      <a:pt x="892175" y="15720"/>
                      <a:pt x="892175" y="15720"/>
                      <a:pt x="892175" y="927458"/>
                    </a:cubicBezTo>
                    <a:cubicBezTo>
                      <a:pt x="892175" y="936033"/>
                      <a:pt x="885752" y="943178"/>
                      <a:pt x="876473" y="943178"/>
                    </a:cubicBezTo>
                    <a:cubicBezTo>
                      <a:pt x="876473" y="943178"/>
                      <a:pt x="876473" y="943178"/>
                      <a:pt x="685904" y="943178"/>
                    </a:cubicBezTo>
                    <a:cubicBezTo>
                      <a:pt x="685904" y="943178"/>
                      <a:pt x="685904" y="943178"/>
                      <a:pt x="685904" y="1093944"/>
                    </a:cubicBezTo>
                    <a:cubicBezTo>
                      <a:pt x="685904" y="1102518"/>
                      <a:pt x="678767" y="1109663"/>
                      <a:pt x="670202" y="1109663"/>
                    </a:cubicBezTo>
                    <a:cubicBezTo>
                      <a:pt x="670202" y="1109663"/>
                      <a:pt x="670202" y="1109663"/>
                      <a:pt x="15703" y="1109663"/>
                    </a:cubicBezTo>
                    <a:cubicBezTo>
                      <a:pt x="6424" y="1109663"/>
                      <a:pt x="0" y="1102518"/>
                      <a:pt x="0" y="1093944"/>
                    </a:cubicBezTo>
                    <a:cubicBezTo>
                      <a:pt x="0" y="1093944"/>
                      <a:pt x="0" y="1093944"/>
                      <a:pt x="0" y="182205"/>
                    </a:cubicBezTo>
                    <a:cubicBezTo>
                      <a:pt x="0" y="173631"/>
                      <a:pt x="6424" y="166485"/>
                      <a:pt x="15703" y="166485"/>
                    </a:cubicBezTo>
                    <a:cubicBezTo>
                      <a:pt x="15703" y="166485"/>
                      <a:pt x="15703" y="166485"/>
                      <a:pt x="206271" y="166485"/>
                    </a:cubicBezTo>
                    <a:cubicBezTo>
                      <a:pt x="206271" y="166485"/>
                      <a:pt x="206271" y="166485"/>
                      <a:pt x="206271" y="15720"/>
                    </a:cubicBezTo>
                    <a:cubicBezTo>
                      <a:pt x="206271" y="7145"/>
                      <a:pt x="213409" y="0"/>
                      <a:pt x="22197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377" tIns="39189" rIns="78377" bIns="39189" numCol="1" anchor="t" anchorCtr="0" compatLnSpc="1">
                <a:prstTxWarp prst="textNoShape">
                  <a:avLst/>
                </a:prstTxWarp>
                <a:noAutofit/>
              </a:bodyPr>
              <a:lstStyle/>
              <a:p>
                <a:endParaRPr lang="en-US" dirty="0"/>
              </a:p>
            </p:txBody>
          </p:sp>
          <p:sp>
            <p:nvSpPr>
              <p:cNvPr id="62" name="Freeform 61">
                <a:extLst>
                  <a:ext uri="{FF2B5EF4-FFF2-40B4-BE49-F238E27FC236}">
                    <a16:creationId xmlns:a16="http://schemas.microsoft.com/office/drawing/2014/main" id="{1DD93770-A3F0-134E-891D-C305CCDABE0F}"/>
                  </a:ext>
                </a:extLst>
              </p:cNvPr>
              <p:cNvSpPr>
                <a:spLocks/>
              </p:cNvSpPr>
              <p:nvPr/>
            </p:nvSpPr>
            <p:spPr bwMode="auto">
              <a:xfrm>
                <a:off x="5767388" y="3287713"/>
                <a:ext cx="454025" cy="646113"/>
              </a:xfrm>
              <a:custGeom>
                <a:avLst/>
                <a:gdLst>
                  <a:gd name="connsiteX0" fmla="*/ 15681 w 454025"/>
                  <a:gd name="connsiteY0" fmla="*/ 615950 h 646113"/>
                  <a:gd name="connsiteX1" fmla="*/ 91233 w 454025"/>
                  <a:gd name="connsiteY1" fmla="*/ 615950 h 646113"/>
                  <a:gd name="connsiteX2" fmla="*/ 439057 w 454025"/>
                  <a:gd name="connsiteY2" fmla="*/ 615950 h 646113"/>
                  <a:gd name="connsiteX3" fmla="*/ 453312 w 454025"/>
                  <a:gd name="connsiteY3" fmla="*/ 626472 h 646113"/>
                  <a:gd name="connsiteX4" fmla="*/ 454025 w 454025"/>
                  <a:gd name="connsiteY4" fmla="*/ 631382 h 646113"/>
                  <a:gd name="connsiteX5" fmla="*/ 454025 w 454025"/>
                  <a:gd name="connsiteY5" fmla="*/ 632785 h 646113"/>
                  <a:gd name="connsiteX6" fmla="*/ 444047 w 454025"/>
                  <a:gd name="connsiteY6" fmla="*/ 645412 h 646113"/>
                  <a:gd name="connsiteX7" fmla="*/ 442621 w 454025"/>
                  <a:gd name="connsiteY7" fmla="*/ 646113 h 646113"/>
                  <a:gd name="connsiteX8" fmla="*/ 441908 w 454025"/>
                  <a:gd name="connsiteY8" fmla="*/ 646113 h 646113"/>
                  <a:gd name="connsiteX9" fmla="*/ 439057 w 454025"/>
                  <a:gd name="connsiteY9" fmla="*/ 646113 h 646113"/>
                  <a:gd name="connsiteX10" fmla="*/ 15681 w 454025"/>
                  <a:gd name="connsiteY10" fmla="*/ 646113 h 646113"/>
                  <a:gd name="connsiteX11" fmla="*/ 14968 w 454025"/>
                  <a:gd name="connsiteY11" fmla="*/ 646113 h 646113"/>
                  <a:gd name="connsiteX12" fmla="*/ 0 w 454025"/>
                  <a:gd name="connsiteY12" fmla="*/ 631382 h 646113"/>
                  <a:gd name="connsiteX13" fmla="*/ 15681 w 454025"/>
                  <a:gd name="connsiteY13" fmla="*/ 615950 h 646113"/>
                  <a:gd name="connsiteX14" fmla="*/ 15681 w 454025"/>
                  <a:gd name="connsiteY14" fmla="*/ 512762 h 646113"/>
                  <a:gd name="connsiteX15" fmla="*/ 90520 w 454025"/>
                  <a:gd name="connsiteY15" fmla="*/ 512762 h 646113"/>
                  <a:gd name="connsiteX16" fmla="*/ 106201 w 454025"/>
                  <a:gd name="connsiteY16" fmla="*/ 512762 h 646113"/>
                  <a:gd name="connsiteX17" fmla="*/ 121881 w 454025"/>
                  <a:gd name="connsiteY17" fmla="*/ 512762 h 646113"/>
                  <a:gd name="connsiteX18" fmla="*/ 439057 w 454025"/>
                  <a:gd name="connsiteY18" fmla="*/ 512762 h 646113"/>
                  <a:gd name="connsiteX19" fmla="*/ 454025 w 454025"/>
                  <a:gd name="connsiteY19" fmla="*/ 528637 h 646113"/>
                  <a:gd name="connsiteX20" fmla="*/ 454025 w 454025"/>
                  <a:gd name="connsiteY20" fmla="*/ 531523 h 646113"/>
                  <a:gd name="connsiteX21" fmla="*/ 453312 w 454025"/>
                  <a:gd name="connsiteY21" fmla="*/ 532967 h 646113"/>
                  <a:gd name="connsiteX22" fmla="*/ 453312 w 454025"/>
                  <a:gd name="connsiteY22" fmla="*/ 533688 h 646113"/>
                  <a:gd name="connsiteX23" fmla="*/ 444047 w 454025"/>
                  <a:gd name="connsiteY23" fmla="*/ 543791 h 646113"/>
                  <a:gd name="connsiteX24" fmla="*/ 443334 w 454025"/>
                  <a:gd name="connsiteY24" fmla="*/ 543791 h 646113"/>
                  <a:gd name="connsiteX25" fmla="*/ 441908 w 454025"/>
                  <a:gd name="connsiteY25" fmla="*/ 544512 h 646113"/>
                  <a:gd name="connsiteX26" fmla="*/ 439057 w 454025"/>
                  <a:gd name="connsiteY26" fmla="*/ 544512 h 646113"/>
                  <a:gd name="connsiteX27" fmla="*/ 121881 w 454025"/>
                  <a:gd name="connsiteY27" fmla="*/ 544512 h 646113"/>
                  <a:gd name="connsiteX28" fmla="*/ 106201 w 454025"/>
                  <a:gd name="connsiteY28" fmla="*/ 544512 h 646113"/>
                  <a:gd name="connsiteX29" fmla="*/ 90520 w 454025"/>
                  <a:gd name="connsiteY29" fmla="*/ 544512 h 646113"/>
                  <a:gd name="connsiteX30" fmla="*/ 15681 w 454025"/>
                  <a:gd name="connsiteY30" fmla="*/ 544512 h 646113"/>
                  <a:gd name="connsiteX31" fmla="*/ 0 w 454025"/>
                  <a:gd name="connsiteY31" fmla="*/ 528637 h 646113"/>
                  <a:gd name="connsiteX32" fmla="*/ 15681 w 454025"/>
                  <a:gd name="connsiteY32" fmla="*/ 512762 h 646113"/>
                  <a:gd name="connsiteX33" fmla="*/ 15681 w 454025"/>
                  <a:gd name="connsiteY33" fmla="*/ 411162 h 646113"/>
                  <a:gd name="connsiteX34" fmla="*/ 90520 w 454025"/>
                  <a:gd name="connsiteY34" fmla="*/ 411162 h 646113"/>
                  <a:gd name="connsiteX35" fmla="*/ 106201 w 454025"/>
                  <a:gd name="connsiteY35" fmla="*/ 411162 h 646113"/>
                  <a:gd name="connsiteX36" fmla="*/ 121881 w 454025"/>
                  <a:gd name="connsiteY36" fmla="*/ 411162 h 646113"/>
                  <a:gd name="connsiteX37" fmla="*/ 439057 w 454025"/>
                  <a:gd name="connsiteY37" fmla="*/ 411162 h 646113"/>
                  <a:gd name="connsiteX38" fmla="*/ 454025 w 454025"/>
                  <a:gd name="connsiteY38" fmla="*/ 426594 h 646113"/>
                  <a:gd name="connsiteX39" fmla="*/ 439057 w 454025"/>
                  <a:gd name="connsiteY39" fmla="*/ 441325 h 646113"/>
                  <a:gd name="connsiteX40" fmla="*/ 121881 w 454025"/>
                  <a:gd name="connsiteY40" fmla="*/ 441325 h 646113"/>
                  <a:gd name="connsiteX41" fmla="*/ 106201 w 454025"/>
                  <a:gd name="connsiteY41" fmla="*/ 441325 h 646113"/>
                  <a:gd name="connsiteX42" fmla="*/ 90520 w 454025"/>
                  <a:gd name="connsiteY42" fmla="*/ 441325 h 646113"/>
                  <a:gd name="connsiteX43" fmla="*/ 15681 w 454025"/>
                  <a:gd name="connsiteY43" fmla="*/ 441325 h 646113"/>
                  <a:gd name="connsiteX44" fmla="*/ 0 w 454025"/>
                  <a:gd name="connsiteY44" fmla="*/ 426594 h 646113"/>
                  <a:gd name="connsiteX45" fmla="*/ 15681 w 454025"/>
                  <a:gd name="connsiteY45" fmla="*/ 411162 h 646113"/>
                  <a:gd name="connsiteX46" fmla="*/ 15681 w 454025"/>
                  <a:gd name="connsiteY46" fmla="*/ 307975 h 646113"/>
                  <a:gd name="connsiteX47" fmla="*/ 90520 w 454025"/>
                  <a:gd name="connsiteY47" fmla="*/ 307975 h 646113"/>
                  <a:gd name="connsiteX48" fmla="*/ 106201 w 454025"/>
                  <a:gd name="connsiteY48" fmla="*/ 307975 h 646113"/>
                  <a:gd name="connsiteX49" fmla="*/ 121881 w 454025"/>
                  <a:gd name="connsiteY49" fmla="*/ 307975 h 646113"/>
                  <a:gd name="connsiteX50" fmla="*/ 439057 w 454025"/>
                  <a:gd name="connsiteY50" fmla="*/ 307975 h 646113"/>
                  <a:gd name="connsiteX51" fmla="*/ 454025 w 454025"/>
                  <a:gd name="connsiteY51" fmla="*/ 323057 h 646113"/>
                  <a:gd name="connsiteX52" fmla="*/ 439057 w 454025"/>
                  <a:gd name="connsiteY52" fmla="*/ 338138 h 646113"/>
                  <a:gd name="connsiteX53" fmla="*/ 121881 w 454025"/>
                  <a:gd name="connsiteY53" fmla="*/ 338138 h 646113"/>
                  <a:gd name="connsiteX54" fmla="*/ 106201 w 454025"/>
                  <a:gd name="connsiteY54" fmla="*/ 338138 h 646113"/>
                  <a:gd name="connsiteX55" fmla="*/ 90520 w 454025"/>
                  <a:gd name="connsiteY55" fmla="*/ 338138 h 646113"/>
                  <a:gd name="connsiteX56" fmla="*/ 15681 w 454025"/>
                  <a:gd name="connsiteY56" fmla="*/ 338138 h 646113"/>
                  <a:gd name="connsiteX57" fmla="*/ 0 w 454025"/>
                  <a:gd name="connsiteY57" fmla="*/ 323057 h 646113"/>
                  <a:gd name="connsiteX58" fmla="*/ 15681 w 454025"/>
                  <a:gd name="connsiteY58" fmla="*/ 307975 h 646113"/>
                  <a:gd name="connsiteX59" fmla="*/ 15681 w 454025"/>
                  <a:gd name="connsiteY59" fmla="*/ 204787 h 646113"/>
                  <a:gd name="connsiteX60" fmla="*/ 90520 w 454025"/>
                  <a:gd name="connsiteY60" fmla="*/ 204787 h 646113"/>
                  <a:gd name="connsiteX61" fmla="*/ 106201 w 454025"/>
                  <a:gd name="connsiteY61" fmla="*/ 204787 h 646113"/>
                  <a:gd name="connsiteX62" fmla="*/ 121881 w 454025"/>
                  <a:gd name="connsiteY62" fmla="*/ 204787 h 646113"/>
                  <a:gd name="connsiteX63" fmla="*/ 439057 w 454025"/>
                  <a:gd name="connsiteY63" fmla="*/ 204787 h 646113"/>
                  <a:gd name="connsiteX64" fmla="*/ 454025 w 454025"/>
                  <a:gd name="connsiteY64" fmla="*/ 220219 h 646113"/>
                  <a:gd name="connsiteX65" fmla="*/ 439057 w 454025"/>
                  <a:gd name="connsiteY65" fmla="*/ 234950 h 646113"/>
                  <a:gd name="connsiteX66" fmla="*/ 121881 w 454025"/>
                  <a:gd name="connsiteY66" fmla="*/ 234950 h 646113"/>
                  <a:gd name="connsiteX67" fmla="*/ 106201 w 454025"/>
                  <a:gd name="connsiteY67" fmla="*/ 234950 h 646113"/>
                  <a:gd name="connsiteX68" fmla="*/ 90520 w 454025"/>
                  <a:gd name="connsiteY68" fmla="*/ 234950 h 646113"/>
                  <a:gd name="connsiteX69" fmla="*/ 15681 w 454025"/>
                  <a:gd name="connsiteY69" fmla="*/ 234950 h 646113"/>
                  <a:gd name="connsiteX70" fmla="*/ 0 w 454025"/>
                  <a:gd name="connsiteY70" fmla="*/ 220219 h 646113"/>
                  <a:gd name="connsiteX71" fmla="*/ 15681 w 454025"/>
                  <a:gd name="connsiteY71" fmla="*/ 204787 h 646113"/>
                  <a:gd name="connsiteX72" fmla="*/ 15681 w 454025"/>
                  <a:gd name="connsiteY72" fmla="*/ 101600 h 646113"/>
                  <a:gd name="connsiteX73" fmla="*/ 90520 w 454025"/>
                  <a:gd name="connsiteY73" fmla="*/ 101600 h 646113"/>
                  <a:gd name="connsiteX74" fmla="*/ 106201 w 454025"/>
                  <a:gd name="connsiteY74" fmla="*/ 101600 h 646113"/>
                  <a:gd name="connsiteX75" fmla="*/ 121881 w 454025"/>
                  <a:gd name="connsiteY75" fmla="*/ 101600 h 646113"/>
                  <a:gd name="connsiteX76" fmla="*/ 439057 w 454025"/>
                  <a:gd name="connsiteY76" fmla="*/ 101600 h 646113"/>
                  <a:gd name="connsiteX77" fmla="*/ 454025 w 454025"/>
                  <a:gd name="connsiteY77" fmla="*/ 117475 h 646113"/>
                  <a:gd name="connsiteX78" fmla="*/ 439057 w 454025"/>
                  <a:gd name="connsiteY78" fmla="*/ 133350 h 646113"/>
                  <a:gd name="connsiteX79" fmla="*/ 121881 w 454025"/>
                  <a:gd name="connsiteY79" fmla="*/ 133350 h 646113"/>
                  <a:gd name="connsiteX80" fmla="*/ 106201 w 454025"/>
                  <a:gd name="connsiteY80" fmla="*/ 133350 h 646113"/>
                  <a:gd name="connsiteX81" fmla="*/ 90520 w 454025"/>
                  <a:gd name="connsiteY81" fmla="*/ 133350 h 646113"/>
                  <a:gd name="connsiteX82" fmla="*/ 15681 w 454025"/>
                  <a:gd name="connsiteY82" fmla="*/ 133350 h 646113"/>
                  <a:gd name="connsiteX83" fmla="*/ 0 w 454025"/>
                  <a:gd name="connsiteY83" fmla="*/ 117475 h 646113"/>
                  <a:gd name="connsiteX84" fmla="*/ 15681 w 454025"/>
                  <a:gd name="connsiteY84" fmla="*/ 101600 h 646113"/>
                  <a:gd name="connsiteX85" fmla="*/ 15681 w 454025"/>
                  <a:gd name="connsiteY85" fmla="*/ 0 h 646113"/>
                  <a:gd name="connsiteX86" fmla="*/ 90520 w 454025"/>
                  <a:gd name="connsiteY86" fmla="*/ 0 h 646113"/>
                  <a:gd name="connsiteX87" fmla="*/ 106201 w 454025"/>
                  <a:gd name="connsiteY87" fmla="*/ 0 h 646113"/>
                  <a:gd name="connsiteX88" fmla="*/ 121881 w 454025"/>
                  <a:gd name="connsiteY88" fmla="*/ 0 h 646113"/>
                  <a:gd name="connsiteX89" fmla="*/ 439057 w 454025"/>
                  <a:gd name="connsiteY89" fmla="*/ 0 h 646113"/>
                  <a:gd name="connsiteX90" fmla="*/ 454025 w 454025"/>
                  <a:gd name="connsiteY90" fmla="*/ 15432 h 646113"/>
                  <a:gd name="connsiteX91" fmla="*/ 439057 w 454025"/>
                  <a:gd name="connsiteY91" fmla="*/ 30163 h 646113"/>
                  <a:gd name="connsiteX92" fmla="*/ 121881 w 454025"/>
                  <a:gd name="connsiteY92" fmla="*/ 30163 h 646113"/>
                  <a:gd name="connsiteX93" fmla="*/ 106201 w 454025"/>
                  <a:gd name="connsiteY93" fmla="*/ 30163 h 646113"/>
                  <a:gd name="connsiteX94" fmla="*/ 90520 w 454025"/>
                  <a:gd name="connsiteY94" fmla="*/ 30163 h 646113"/>
                  <a:gd name="connsiteX95" fmla="*/ 15681 w 454025"/>
                  <a:gd name="connsiteY95" fmla="*/ 30163 h 646113"/>
                  <a:gd name="connsiteX96" fmla="*/ 0 w 454025"/>
                  <a:gd name="connsiteY96" fmla="*/ 15432 h 646113"/>
                  <a:gd name="connsiteX97" fmla="*/ 15681 w 454025"/>
                  <a:gd name="connsiteY97" fmla="*/ 0 h 64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454025" h="646113">
                    <a:moveTo>
                      <a:pt x="15681" y="615950"/>
                    </a:moveTo>
                    <a:cubicBezTo>
                      <a:pt x="42766" y="615950"/>
                      <a:pt x="67712" y="615950"/>
                      <a:pt x="91233" y="615950"/>
                    </a:cubicBezTo>
                    <a:cubicBezTo>
                      <a:pt x="439057" y="615950"/>
                      <a:pt x="439057" y="615950"/>
                      <a:pt x="439057" y="615950"/>
                    </a:cubicBezTo>
                    <a:cubicBezTo>
                      <a:pt x="446185" y="615950"/>
                      <a:pt x="451887" y="620159"/>
                      <a:pt x="453312" y="626472"/>
                    </a:cubicBezTo>
                    <a:cubicBezTo>
                      <a:pt x="454025" y="627875"/>
                      <a:pt x="454025" y="629278"/>
                      <a:pt x="454025" y="631382"/>
                    </a:cubicBezTo>
                    <a:cubicBezTo>
                      <a:pt x="454025" y="632084"/>
                      <a:pt x="454025" y="632084"/>
                      <a:pt x="454025" y="632785"/>
                    </a:cubicBezTo>
                    <a:cubicBezTo>
                      <a:pt x="453312" y="638397"/>
                      <a:pt x="449749" y="643307"/>
                      <a:pt x="444047" y="645412"/>
                    </a:cubicBezTo>
                    <a:cubicBezTo>
                      <a:pt x="444047" y="645412"/>
                      <a:pt x="443334" y="646113"/>
                      <a:pt x="442621" y="646113"/>
                    </a:cubicBezTo>
                    <a:cubicBezTo>
                      <a:pt x="442621" y="646113"/>
                      <a:pt x="441908" y="646113"/>
                      <a:pt x="441908" y="646113"/>
                    </a:cubicBezTo>
                    <a:cubicBezTo>
                      <a:pt x="441196" y="646113"/>
                      <a:pt x="439770" y="646113"/>
                      <a:pt x="439057" y="646113"/>
                    </a:cubicBezTo>
                    <a:cubicBezTo>
                      <a:pt x="15681" y="646113"/>
                      <a:pt x="15681" y="646113"/>
                      <a:pt x="15681" y="646113"/>
                    </a:cubicBezTo>
                    <a:cubicBezTo>
                      <a:pt x="15681" y="646113"/>
                      <a:pt x="14968" y="646113"/>
                      <a:pt x="14968" y="646113"/>
                    </a:cubicBezTo>
                    <a:cubicBezTo>
                      <a:pt x="7128" y="646113"/>
                      <a:pt x="713" y="639800"/>
                      <a:pt x="0" y="631382"/>
                    </a:cubicBezTo>
                    <a:cubicBezTo>
                      <a:pt x="0" y="622965"/>
                      <a:pt x="7128" y="615950"/>
                      <a:pt x="15681" y="615950"/>
                    </a:cubicBezTo>
                    <a:close/>
                    <a:moveTo>
                      <a:pt x="15681" y="512762"/>
                    </a:moveTo>
                    <a:cubicBezTo>
                      <a:pt x="42053" y="512762"/>
                      <a:pt x="67712" y="512762"/>
                      <a:pt x="90520" y="512762"/>
                    </a:cubicBezTo>
                    <a:cubicBezTo>
                      <a:pt x="96222" y="512762"/>
                      <a:pt x="101211" y="512762"/>
                      <a:pt x="106201" y="512762"/>
                    </a:cubicBezTo>
                    <a:cubicBezTo>
                      <a:pt x="111903" y="512762"/>
                      <a:pt x="116892" y="512762"/>
                      <a:pt x="121881" y="512762"/>
                    </a:cubicBezTo>
                    <a:cubicBezTo>
                      <a:pt x="439057" y="512762"/>
                      <a:pt x="439057" y="512762"/>
                      <a:pt x="439057" y="512762"/>
                    </a:cubicBezTo>
                    <a:cubicBezTo>
                      <a:pt x="447610" y="512762"/>
                      <a:pt x="454025" y="519978"/>
                      <a:pt x="454025" y="528637"/>
                    </a:cubicBezTo>
                    <a:cubicBezTo>
                      <a:pt x="454025" y="530080"/>
                      <a:pt x="454025" y="530802"/>
                      <a:pt x="454025" y="531523"/>
                    </a:cubicBezTo>
                    <a:cubicBezTo>
                      <a:pt x="454025" y="532245"/>
                      <a:pt x="454025" y="532967"/>
                      <a:pt x="453312" y="532967"/>
                    </a:cubicBezTo>
                    <a:cubicBezTo>
                      <a:pt x="453312" y="533688"/>
                      <a:pt x="453312" y="533688"/>
                      <a:pt x="453312" y="533688"/>
                    </a:cubicBezTo>
                    <a:cubicBezTo>
                      <a:pt x="451887" y="538739"/>
                      <a:pt x="449036" y="542347"/>
                      <a:pt x="444047" y="543791"/>
                    </a:cubicBezTo>
                    <a:cubicBezTo>
                      <a:pt x="443334" y="543791"/>
                      <a:pt x="443334" y="543791"/>
                      <a:pt x="443334" y="543791"/>
                    </a:cubicBezTo>
                    <a:cubicBezTo>
                      <a:pt x="442621" y="543791"/>
                      <a:pt x="441908" y="543791"/>
                      <a:pt x="441908" y="544512"/>
                    </a:cubicBezTo>
                    <a:cubicBezTo>
                      <a:pt x="440483" y="544512"/>
                      <a:pt x="439770" y="544512"/>
                      <a:pt x="439057" y="544512"/>
                    </a:cubicBezTo>
                    <a:cubicBezTo>
                      <a:pt x="282964" y="544512"/>
                      <a:pt x="184604" y="544512"/>
                      <a:pt x="121881" y="544512"/>
                    </a:cubicBezTo>
                    <a:cubicBezTo>
                      <a:pt x="116892" y="544512"/>
                      <a:pt x="111190" y="544512"/>
                      <a:pt x="106201" y="544512"/>
                    </a:cubicBezTo>
                    <a:cubicBezTo>
                      <a:pt x="101211" y="544512"/>
                      <a:pt x="95509" y="544512"/>
                      <a:pt x="90520" y="544512"/>
                    </a:cubicBezTo>
                    <a:cubicBezTo>
                      <a:pt x="15681" y="544512"/>
                      <a:pt x="15681" y="544512"/>
                      <a:pt x="15681" y="544512"/>
                    </a:cubicBezTo>
                    <a:cubicBezTo>
                      <a:pt x="7128" y="544512"/>
                      <a:pt x="0" y="538018"/>
                      <a:pt x="0" y="528637"/>
                    </a:cubicBezTo>
                    <a:cubicBezTo>
                      <a:pt x="0" y="519978"/>
                      <a:pt x="7128" y="512762"/>
                      <a:pt x="15681" y="512762"/>
                    </a:cubicBezTo>
                    <a:close/>
                    <a:moveTo>
                      <a:pt x="15681" y="411162"/>
                    </a:moveTo>
                    <a:cubicBezTo>
                      <a:pt x="42053" y="411162"/>
                      <a:pt x="67712" y="411162"/>
                      <a:pt x="90520" y="411162"/>
                    </a:cubicBezTo>
                    <a:cubicBezTo>
                      <a:pt x="96222" y="411162"/>
                      <a:pt x="101211" y="411162"/>
                      <a:pt x="106201" y="411162"/>
                    </a:cubicBezTo>
                    <a:cubicBezTo>
                      <a:pt x="111903" y="411162"/>
                      <a:pt x="116892" y="411162"/>
                      <a:pt x="121881" y="411162"/>
                    </a:cubicBezTo>
                    <a:cubicBezTo>
                      <a:pt x="439057" y="411162"/>
                      <a:pt x="439057" y="411162"/>
                      <a:pt x="439057" y="411162"/>
                    </a:cubicBezTo>
                    <a:cubicBezTo>
                      <a:pt x="447610" y="411162"/>
                      <a:pt x="454025" y="418177"/>
                      <a:pt x="454025" y="426594"/>
                    </a:cubicBezTo>
                    <a:cubicBezTo>
                      <a:pt x="454025" y="435012"/>
                      <a:pt x="447610" y="441325"/>
                      <a:pt x="439057" y="441325"/>
                    </a:cubicBezTo>
                    <a:cubicBezTo>
                      <a:pt x="282964" y="441325"/>
                      <a:pt x="184604" y="441325"/>
                      <a:pt x="121881" y="441325"/>
                    </a:cubicBezTo>
                    <a:cubicBezTo>
                      <a:pt x="116892" y="441325"/>
                      <a:pt x="111190" y="441325"/>
                      <a:pt x="106201" y="441325"/>
                    </a:cubicBezTo>
                    <a:cubicBezTo>
                      <a:pt x="101211" y="441325"/>
                      <a:pt x="95509" y="441325"/>
                      <a:pt x="90520" y="441325"/>
                    </a:cubicBezTo>
                    <a:cubicBezTo>
                      <a:pt x="15681" y="441325"/>
                      <a:pt x="15681" y="441325"/>
                      <a:pt x="15681" y="441325"/>
                    </a:cubicBezTo>
                    <a:cubicBezTo>
                      <a:pt x="7128" y="441325"/>
                      <a:pt x="0" y="435012"/>
                      <a:pt x="0" y="426594"/>
                    </a:cubicBezTo>
                    <a:cubicBezTo>
                      <a:pt x="0" y="418177"/>
                      <a:pt x="7128" y="411162"/>
                      <a:pt x="15681" y="411162"/>
                    </a:cubicBezTo>
                    <a:close/>
                    <a:moveTo>
                      <a:pt x="15681" y="307975"/>
                    </a:moveTo>
                    <a:cubicBezTo>
                      <a:pt x="42053" y="307975"/>
                      <a:pt x="67712" y="307975"/>
                      <a:pt x="90520" y="307975"/>
                    </a:cubicBezTo>
                    <a:cubicBezTo>
                      <a:pt x="96222" y="307975"/>
                      <a:pt x="101211" y="307975"/>
                      <a:pt x="106201" y="307975"/>
                    </a:cubicBezTo>
                    <a:cubicBezTo>
                      <a:pt x="111903" y="307975"/>
                      <a:pt x="116892" y="307975"/>
                      <a:pt x="121881" y="307975"/>
                    </a:cubicBezTo>
                    <a:cubicBezTo>
                      <a:pt x="439057" y="307975"/>
                      <a:pt x="439057" y="307975"/>
                      <a:pt x="439057" y="307975"/>
                    </a:cubicBezTo>
                    <a:cubicBezTo>
                      <a:pt x="447610" y="307975"/>
                      <a:pt x="454025" y="315157"/>
                      <a:pt x="454025" y="323057"/>
                    </a:cubicBezTo>
                    <a:cubicBezTo>
                      <a:pt x="454025" y="330956"/>
                      <a:pt x="447610" y="338138"/>
                      <a:pt x="439057" y="338138"/>
                    </a:cubicBezTo>
                    <a:cubicBezTo>
                      <a:pt x="282964" y="338138"/>
                      <a:pt x="184604" y="338138"/>
                      <a:pt x="121881" y="338138"/>
                    </a:cubicBezTo>
                    <a:cubicBezTo>
                      <a:pt x="116892" y="338138"/>
                      <a:pt x="111190" y="338138"/>
                      <a:pt x="106201" y="338138"/>
                    </a:cubicBezTo>
                    <a:cubicBezTo>
                      <a:pt x="101211" y="338138"/>
                      <a:pt x="95509" y="338138"/>
                      <a:pt x="90520" y="338138"/>
                    </a:cubicBezTo>
                    <a:cubicBezTo>
                      <a:pt x="15681" y="338138"/>
                      <a:pt x="15681" y="338138"/>
                      <a:pt x="15681" y="338138"/>
                    </a:cubicBezTo>
                    <a:cubicBezTo>
                      <a:pt x="7128" y="338138"/>
                      <a:pt x="0" y="330956"/>
                      <a:pt x="0" y="323057"/>
                    </a:cubicBezTo>
                    <a:cubicBezTo>
                      <a:pt x="0" y="315157"/>
                      <a:pt x="7128" y="307975"/>
                      <a:pt x="15681" y="307975"/>
                    </a:cubicBezTo>
                    <a:close/>
                    <a:moveTo>
                      <a:pt x="15681" y="204787"/>
                    </a:moveTo>
                    <a:cubicBezTo>
                      <a:pt x="42053" y="204787"/>
                      <a:pt x="67712" y="204787"/>
                      <a:pt x="90520" y="204787"/>
                    </a:cubicBezTo>
                    <a:cubicBezTo>
                      <a:pt x="96222" y="204787"/>
                      <a:pt x="101211" y="204787"/>
                      <a:pt x="106201" y="204787"/>
                    </a:cubicBezTo>
                    <a:cubicBezTo>
                      <a:pt x="111903" y="204787"/>
                      <a:pt x="116892" y="204787"/>
                      <a:pt x="121881" y="204787"/>
                    </a:cubicBezTo>
                    <a:cubicBezTo>
                      <a:pt x="439057" y="204787"/>
                      <a:pt x="439057" y="204787"/>
                      <a:pt x="439057" y="204787"/>
                    </a:cubicBezTo>
                    <a:cubicBezTo>
                      <a:pt x="447610" y="204787"/>
                      <a:pt x="454025" y="211802"/>
                      <a:pt x="454025" y="220219"/>
                    </a:cubicBezTo>
                    <a:cubicBezTo>
                      <a:pt x="454025" y="227935"/>
                      <a:pt x="447610" y="234950"/>
                      <a:pt x="439057" y="234950"/>
                    </a:cubicBezTo>
                    <a:cubicBezTo>
                      <a:pt x="282964" y="234950"/>
                      <a:pt x="184604" y="234950"/>
                      <a:pt x="121881" y="234950"/>
                    </a:cubicBezTo>
                    <a:cubicBezTo>
                      <a:pt x="116892" y="234950"/>
                      <a:pt x="111190" y="234950"/>
                      <a:pt x="106201" y="234950"/>
                    </a:cubicBezTo>
                    <a:cubicBezTo>
                      <a:pt x="101211" y="234950"/>
                      <a:pt x="95509" y="234950"/>
                      <a:pt x="90520" y="234950"/>
                    </a:cubicBezTo>
                    <a:cubicBezTo>
                      <a:pt x="15681" y="234950"/>
                      <a:pt x="15681" y="234950"/>
                      <a:pt x="15681" y="234950"/>
                    </a:cubicBezTo>
                    <a:cubicBezTo>
                      <a:pt x="7128" y="234950"/>
                      <a:pt x="0" y="227935"/>
                      <a:pt x="0" y="220219"/>
                    </a:cubicBezTo>
                    <a:cubicBezTo>
                      <a:pt x="0" y="211802"/>
                      <a:pt x="7128" y="204787"/>
                      <a:pt x="15681" y="204787"/>
                    </a:cubicBezTo>
                    <a:close/>
                    <a:moveTo>
                      <a:pt x="15681" y="101600"/>
                    </a:moveTo>
                    <a:cubicBezTo>
                      <a:pt x="42053" y="101600"/>
                      <a:pt x="67712" y="101600"/>
                      <a:pt x="90520" y="101600"/>
                    </a:cubicBezTo>
                    <a:cubicBezTo>
                      <a:pt x="96222" y="101600"/>
                      <a:pt x="101211" y="101600"/>
                      <a:pt x="106201" y="101600"/>
                    </a:cubicBezTo>
                    <a:cubicBezTo>
                      <a:pt x="111903" y="101600"/>
                      <a:pt x="116892" y="101600"/>
                      <a:pt x="121881" y="101600"/>
                    </a:cubicBezTo>
                    <a:cubicBezTo>
                      <a:pt x="439057" y="101600"/>
                      <a:pt x="439057" y="101600"/>
                      <a:pt x="439057" y="101600"/>
                    </a:cubicBezTo>
                    <a:cubicBezTo>
                      <a:pt x="447610" y="101600"/>
                      <a:pt x="454025" y="108816"/>
                      <a:pt x="454025" y="117475"/>
                    </a:cubicBezTo>
                    <a:cubicBezTo>
                      <a:pt x="454025" y="126134"/>
                      <a:pt x="447610" y="133350"/>
                      <a:pt x="439057" y="133350"/>
                    </a:cubicBezTo>
                    <a:cubicBezTo>
                      <a:pt x="282964" y="133350"/>
                      <a:pt x="184604" y="133350"/>
                      <a:pt x="121881" y="133350"/>
                    </a:cubicBezTo>
                    <a:cubicBezTo>
                      <a:pt x="116892" y="133350"/>
                      <a:pt x="111190" y="133350"/>
                      <a:pt x="106201" y="133350"/>
                    </a:cubicBezTo>
                    <a:cubicBezTo>
                      <a:pt x="101211" y="133350"/>
                      <a:pt x="95509" y="133350"/>
                      <a:pt x="90520" y="133350"/>
                    </a:cubicBezTo>
                    <a:cubicBezTo>
                      <a:pt x="15681" y="133350"/>
                      <a:pt x="15681" y="133350"/>
                      <a:pt x="15681" y="133350"/>
                    </a:cubicBezTo>
                    <a:cubicBezTo>
                      <a:pt x="7128" y="133350"/>
                      <a:pt x="0" y="126134"/>
                      <a:pt x="0" y="117475"/>
                    </a:cubicBezTo>
                    <a:cubicBezTo>
                      <a:pt x="0" y="108816"/>
                      <a:pt x="7128" y="101600"/>
                      <a:pt x="15681" y="101600"/>
                    </a:cubicBezTo>
                    <a:close/>
                    <a:moveTo>
                      <a:pt x="15681" y="0"/>
                    </a:moveTo>
                    <a:cubicBezTo>
                      <a:pt x="42053" y="0"/>
                      <a:pt x="67712" y="0"/>
                      <a:pt x="90520" y="0"/>
                    </a:cubicBezTo>
                    <a:cubicBezTo>
                      <a:pt x="96222" y="0"/>
                      <a:pt x="101211" y="0"/>
                      <a:pt x="106201" y="0"/>
                    </a:cubicBezTo>
                    <a:cubicBezTo>
                      <a:pt x="111903" y="0"/>
                      <a:pt x="116892" y="0"/>
                      <a:pt x="121881" y="0"/>
                    </a:cubicBezTo>
                    <a:cubicBezTo>
                      <a:pt x="439057" y="0"/>
                      <a:pt x="439057" y="0"/>
                      <a:pt x="439057" y="0"/>
                    </a:cubicBezTo>
                    <a:cubicBezTo>
                      <a:pt x="447610" y="0"/>
                      <a:pt x="454025" y="6313"/>
                      <a:pt x="454025" y="15432"/>
                    </a:cubicBezTo>
                    <a:cubicBezTo>
                      <a:pt x="454025" y="23148"/>
                      <a:pt x="447610" y="30163"/>
                      <a:pt x="439057" y="30163"/>
                    </a:cubicBezTo>
                    <a:cubicBezTo>
                      <a:pt x="282964" y="30163"/>
                      <a:pt x="184604" y="30163"/>
                      <a:pt x="121881" y="30163"/>
                    </a:cubicBezTo>
                    <a:cubicBezTo>
                      <a:pt x="116892" y="30163"/>
                      <a:pt x="111190" y="30163"/>
                      <a:pt x="106201" y="30163"/>
                    </a:cubicBezTo>
                    <a:cubicBezTo>
                      <a:pt x="101211" y="30163"/>
                      <a:pt x="95509" y="30163"/>
                      <a:pt x="90520" y="30163"/>
                    </a:cubicBezTo>
                    <a:cubicBezTo>
                      <a:pt x="15681" y="30163"/>
                      <a:pt x="15681" y="30163"/>
                      <a:pt x="15681" y="30163"/>
                    </a:cubicBezTo>
                    <a:cubicBezTo>
                      <a:pt x="7128" y="30163"/>
                      <a:pt x="0" y="23148"/>
                      <a:pt x="0" y="15432"/>
                    </a:cubicBezTo>
                    <a:cubicBezTo>
                      <a:pt x="0" y="6313"/>
                      <a:pt x="7128" y="0"/>
                      <a:pt x="15681"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377" tIns="39189" rIns="78377" bIns="39189" numCol="1" anchor="t" anchorCtr="0" compatLnSpc="1">
                <a:prstTxWarp prst="textNoShape">
                  <a:avLst/>
                </a:prstTxWarp>
                <a:noAutofit/>
              </a:bodyPr>
              <a:lstStyle/>
              <a:p>
                <a:endParaRPr lang="en-US" dirty="0"/>
              </a:p>
            </p:txBody>
          </p:sp>
        </p:grpSp>
      </p:grpSp>
      <p:grpSp>
        <p:nvGrpSpPr>
          <p:cNvPr id="63" name="bcgIcons_DigitalFactory">
            <a:extLst>
              <a:ext uri="{FF2B5EF4-FFF2-40B4-BE49-F238E27FC236}">
                <a16:creationId xmlns:a16="http://schemas.microsoft.com/office/drawing/2014/main" id="{5E2FAA42-60AA-2749-A98F-32C171C372B0}"/>
              </a:ext>
            </a:extLst>
          </p:cNvPr>
          <p:cNvGrpSpPr>
            <a:grpSpLocks noChangeAspect="1"/>
          </p:cNvGrpSpPr>
          <p:nvPr/>
        </p:nvGrpSpPr>
        <p:grpSpPr bwMode="auto">
          <a:xfrm>
            <a:off x="761626" y="3114257"/>
            <a:ext cx="548132" cy="548640"/>
            <a:chOff x="1682" y="0"/>
            <a:chExt cx="4316" cy="4320"/>
          </a:xfrm>
        </p:grpSpPr>
        <p:sp>
          <p:nvSpPr>
            <p:cNvPr id="64" name="AutoShape 33">
              <a:extLst>
                <a:ext uri="{FF2B5EF4-FFF2-40B4-BE49-F238E27FC236}">
                  <a16:creationId xmlns:a16="http://schemas.microsoft.com/office/drawing/2014/main" id="{62598FB4-9BB2-384D-A588-4E3869BD41D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377" tIns="39189" rIns="78377" bIns="39189" numCol="1" anchor="t" anchorCtr="0" compatLnSpc="1">
              <a:prstTxWarp prst="textNoShape">
                <a:avLst/>
              </a:prstTxWarp>
            </a:bodyPr>
            <a:lstStyle/>
            <a:p>
              <a:endParaRPr lang="en-US" dirty="0"/>
            </a:p>
          </p:txBody>
        </p:sp>
        <p:sp>
          <p:nvSpPr>
            <p:cNvPr id="65" name="Freeform 35">
              <a:extLst>
                <a:ext uri="{FF2B5EF4-FFF2-40B4-BE49-F238E27FC236}">
                  <a16:creationId xmlns:a16="http://schemas.microsoft.com/office/drawing/2014/main" id="{6B70ABEA-4F57-C448-B194-766E9F89EC4B}"/>
                </a:ext>
              </a:extLst>
            </p:cNvPr>
            <p:cNvSpPr>
              <a:spLocks noEditPoints="1"/>
            </p:cNvSpPr>
            <p:nvPr/>
          </p:nvSpPr>
          <p:spPr bwMode="auto">
            <a:xfrm>
              <a:off x="2030" y="1303"/>
              <a:ext cx="3620" cy="2571"/>
            </a:xfrm>
            <a:custGeom>
              <a:avLst/>
              <a:gdLst>
                <a:gd name="T0" fmla="*/ 1910 w 1932"/>
                <a:gd name="T1" fmla="*/ 1227 h 1371"/>
                <a:gd name="T2" fmla="*/ 1834 w 1932"/>
                <a:gd name="T3" fmla="*/ 1227 h 1371"/>
                <a:gd name="T4" fmla="*/ 1834 w 1932"/>
                <a:gd name="T5" fmla="*/ 1190 h 1371"/>
                <a:gd name="T6" fmla="*/ 1812 w 1932"/>
                <a:gd name="T7" fmla="*/ 1168 h 1371"/>
                <a:gd name="T8" fmla="*/ 120 w 1932"/>
                <a:gd name="T9" fmla="*/ 1168 h 1371"/>
                <a:gd name="T10" fmla="*/ 98 w 1932"/>
                <a:gd name="T11" fmla="*/ 1190 h 1371"/>
                <a:gd name="T12" fmla="*/ 98 w 1932"/>
                <a:gd name="T13" fmla="*/ 1227 h 1371"/>
                <a:gd name="T14" fmla="*/ 22 w 1932"/>
                <a:gd name="T15" fmla="*/ 1227 h 1371"/>
                <a:gd name="T16" fmla="*/ 0 w 1932"/>
                <a:gd name="T17" fmla="*/ 1249 h 1371"/>
                <a:gd name="T18" fmla="*/ 0 w 1932"/>
                <a:gd name="T19" fmla="*/ 1349 h 1371"/>
                <a:gd name="T20" fmla="*/ 22 w 1932"/>
                <a:gd name="T21" fmla="*/ 1371 h 1371"/>
                <a:gd name="T22" fmla="*/ 1910 w 1932"/>
                <a:gd name="T23" fmla="*/ 1371 h 1371"/>
                <a:gd name="T24" fmla="*/ 1932 w 1932"/>
                <a:gd name="T25" fmla="*/ 1349 h 1371"/>
                <a:gd name="T26" fmla="*/ 1932 w 1932"/>
                <a:gd name="T27" fmla="*/ 1249 h 1371"/>
                <a:gd name="T28" fmla="*/ 1910 w 1932"/>
                <a:gd name="T29" fmla="*/ 1227 h 1371"/>
                <a:gd name="T30" fmla="*/ 1812 w 1932"/>
                <a:gd name="T31" fmla="*/ 1124 h 1371"/>
                <a:gd name="T32" fmla="*/ 1768 w 1932"/>
                <a:gd name="T33" fmla="*/ 1124 h 1371"/>
                <a:gd name="T34" fmla="*/ 1768 w 1932"/>
                <a:gd name="T35" fmla="*/ 235 h 1371"/>
                <a:gd name="T36" fmla="*/ 1282 w 1932"/>
                <a:gd name="T37" fmla="*/ 235 h 1371"/>
                <a:gd name="T38" fmla="*/ 1275 w 1932"/>
                <a:gd name="T39" fmla="*/ 234 h 1371"/>
                <a:gd name="T40" fmla="*/ 728 w 1932"/>
                <a:gd name="T41" fmla="*/ 53 h 1371"/>
                <a:gd name="T42" fmla="*/ 728 w 1932"/>
                <a:gd name="T43" fmla="*/ 211 h 1371"/>
                <a:gd name="T44" fmla="*/ 719 w 1932"/>
                <a:gd name="T45" fmla="*/ 229 h 1371"/>
                <a:gd name="T46" fmla="*/ 699 w 1932"/>
                <a:gd name="T47" fmla="*/ 232 h 1371"/>
                <a:gd name="T48" fmla="*/ 162 w 1932"/>
                <a:gd name="T49" fmla="*/ 53 h 1371"/>
                <a:gd name="T50" fmla="*/ 162 w 1932"/>
                <a:gd name="T51" fmla="*/ 1124 h 1371"/>
                <a:gd name="T52" fmla="*/ 118 w 1932"/>
                <a:gd name="T53" fmla="*/ 1124 h 1371"/>
                <a:gd name="T54" fmla="*/ 118 w 1932"/>
                <a:gd name="T55" fmla="*/ 23 h 1371"/>
                <a:gd name="T56" fmla="*/ 127 w 1932"/>
                <a:gd name="T57" fmla="*/ 5 h 1371"/>
                <a:gd name="T58" fmla="*/ 147 w 1932"/>
                <a:gd name="T59" fmla="*/ 2 h 1371"/>
                <a:gd name="T60" fmla="*/ 684 w 1932"/>
                <a:gd name="T61" fmla="*/ 181 h 1371"/>
                <a:gd name="T62" fmla="*/ 684 w 1932"/>
                <a:gd name="T63" fmla="*/ 23 h 1371"/>
                <a:gd name="T64" fmla="*/ 693 w 1932"/>
                <a:gd name="T65" fmla="*/ 5 h 1371"/>
                <a:gd name="T66" fmla="*/ 713 w 1932"/>
                <a:gd name="T67" fmla="*/ 2 h 1371"/>
                <a:gd name="T68" fmla="*/ 1286 w 1932"/>
                <a:gd name="T69" fmla="*/ 191 h 1371"/>
                <a:gd name="T70" fmla="*/ 1790 w 1932"/>
                <a:gd name="T71" fmla="*/ 191 h 1371"/>
                <a:gd name="T72" fmla="*/ 1812 w 1932"/>
                <a:gd name="T73" fmla="*/ 213 h 1371"/>
                <a:gd name="T74" fmla="*/ 1812 w 1932"/>
                <a:gd name="T75" fmla="*/ 1124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2" h="1371">
                  <a:moveTo>
                    <a:pt x="1910" y="1227"/>
                  </a:moveTo>
                  <a:cubicBezTo>
                    <a:pt x="1834" y="1227"/>
                    <a:pt x="1834" y="1227"/>
                    <a:pt x="1834" y="1227"/>
                  </a:cubicBezTo>
                  <a:cubicBezTo>
                    <a:pt x="1834" y="1190"/>
                    <a:pt x="1834" y="1190"/>
                    <a:pt x="1834" y="1190"/>
                  </a:cubicBezTo>
                  <a:cubicBezTo>
                    <a:pt x="1834" y="1178"/>
                    <a:pt x="1824" y="1168"/>
                    <a:pt x="1812" y="1168"/>
                  </a:cubicBezTo>
                  <a:cubicBezTo>
                    <a:pt x="120" y="1168"/>
                    <a:pt x="120" y="1168"/>
                    <a:pt x="120" y="1168"/>
                  </a:cubicBezTo>
                  <a:cubicBezTo>
                    <a:pt x="108" y="1168"/>
                    <a:pt x="98" y="1178"/>
                    <a:pt x="98" y="1190"/>
                  </a:cubicBezTo>
                  <a:cubicBezTo>
                    <a:pt x="98" y="1227"/>
                    <a:pt x="98" y="1227"/>
                    <a:pt x="98" y="1227"/>
                  </a:cubicBezTo>
                  <a:cubicBezTo>
                    <a:pt x="22" y="1227"/>
                    <a:pt x="22" y="1227"/>
                    <a:pt x="22" y="1227"/>
                  </a:cubicBezTo>
                  <a:cubicBezTo>
                    <a:pt x="9" y="1227"/>
                    <a:pt x="0" y="1237"/>
                    <a:pt x="0" y="1249"/>
                  </a:cubicBezTo>
                  <a:cubicBezTo>
                    <a:pt x="0" y="1349"/>
                    <a:pt x="0" y="1349"/>
                    <a:pt x="0" y="1349"/>
                  </a:cubicBezTo>
                  <a:cubicBezTo>
                    <a:pt x="0" y="1361"/>
                    <a:pt x="9" y="1371"/>
                    <a:pt x="22" y="1371"/>
                  </a:cubicBezTo>
                  <a:cubicBezTo>
                    <a:pt x="1910" y="1371"/>
                    <a:pt x="1910" y="1371"/>
                    <a:pt x="1910" y="1371"/>
                  </a:cubicBezTo>
                  <a:cubicBezTo>
                    <a:pt x="1923" y="1371"/>
                    <a:pt x="1932" y="1361"/>
                    <a:pt x="1932" y="1349"/>
                  </a:cubicBezTo>
                  <a:cubicBezTo>
                    <a:pt x="1932" y="1249"/>
                    <a:pt x="1932" y="1249"/>
                    <a:pt x="1932" y="1249"/>
                  </a:cubicBezTo>
                  <a:cubicBezTo>
                    <a:pt x="1932" y="1237"/>
                    <a:pt x="1923" y="1227"/>
                    <a:pt x="1910" y="1227"/>
                  </a:cubicBezTo>
                  <a:close/>
                  <a:moveTo>
                    <a:pt x="1812" y="1124"/>
                  </a:moveTo>
                  <a:cubicBezTo>
                    <a:pt x="1768" y="1124"/>
                    <a:pt x="1768" y="1124"/>
                    <a:pt x="1768" y="1124"/>
                  </a:cubicBezTo>
                  <a:cubicBezTo>
                    <a:pt x="1768" y="235"/>
                    <a:pt x="1768" y="235"/>
                    <a:pt x="1768" y="235"/>
                  </a:cubicBezTo>
                  <a:cubicBezTo>
                    <a:pt x="1282" y="235"/>
                    <a:pt x="1282" y="235"/>
                    <a:pt x="1282" y="235"/>
                  </a:cubicBezTo>
                  <a:cubicBezTo>
                    <a:pt x="1280" y="235"/>
                    <a:pt x="1277" y="235"/>
                    <a:pt x="1275" y="234"/>
                  </a:cubicBezTo>
                  <a:cubicBezTo>
                    <a:pt x="728" y="53"/>
                    <a:pt x="728" y="53"/>
                    <a:pt x="728" y="53"/>
                  </a:cubicBezTo>
                  <a:cubicBezTo>
                    <a:pt x="728" y="211"/>
                    <a:pt x="728" y="211"/>
                    <a:pt x="728" y="211"/>
                  </a:cubicBezTo>
                  <a:cubicBezTo>
                    <a:pt x="728" y="218"/>
                    <a:pt x="725" y="225"/>
                    <a:pt x="719" y="229"/>
                  </a:cubicBezTo>
                  <a:cubicBezTo>
                    <a:pt x="713" y="233"/>
                    <a:pt x="706" y="234"/>
                    <a:pt x="699" y="232"/>
                  </a:cubicBezTo>
                  <a:cubicBezTo>
                    <a:pt x="162" y="53"/>
                    <a:pt x="162" y="53"/>
                    <a:pt x="162" y="53"/>
                  </a:cubicBezTo>
                  <a:cubicBezTo>
                    <a:pt x="162" y="1124"/>
                    <a:pt x="162" y="1124"/>
                    <a:pt x="162" y="1124"/>
                  </a:cubicBezTo>
                  <a:cubicBezTo>
                    <a:pt x="118" y="1124"/>
                    <a:pt x="118" y="1124"/>
                    <a:pt x="118" y="1124"/>
                  </a:cubicBezTo>
                  <a:cubicBezTo>
                    <a:pt x="118" y="23"/>
                    <a:pt x="118" y="23"/>
                    <a:pt x="118" y="23"/>
                  </a:cubicBezTo>
                  <a:cubicBezTo>
                    <a:pt x="118" y="16"/>
                    <a:pt x="121" y="9"/>
                    <a:pt x="127" y="5"/>
                  </a:cubicBezTo>
                  <a:cubicBezTo>
                    <a:pt x="133" y="1"/>
                    <a:pt x="140" y="0"/>
                    <a:pt x="147" y="2"/>
                  </a:cubicBezTo>
                  <a:cubicBezTo>
                    <a:pt x="684" y="181"/>
                    <a:pt x="684" y="181"/>
                    <a:pt x="684" y="181"/>
                  </a:cubicBezTo>
                  <a:cubicBezTo>
                    <a:pt x="684" y="23"/>
                    <a:pt x="684" y="23"/>
                    <a:pt x="684" y="23"/>
                  </a:cubicBezTo>
                  <a:cubicBezTo>
                    <a:pt x="684" y="16"/>
                    <a:pt x="687" y="9"/>
                    <a:pt x="693" y="5"/>
                  </a:cubicBezTo>
                  <a:cubicBezTo>
                    <a:pt x="699" y="1"/>
                    <a:pt x="706" y="0"/>
                    <a:pt x="713" y="2"/>
                  </a:cubicBezTo>
                  <a:cubicBezTo>
                    <a:pt x="1286" y="191"/>
                    <a:pt x="1286" y="191"/>
                    <a:pt x="1286" y="191"/>
                  </a:cubicBezTo>
                  <a:cubicBezTo>
                    <a:pt x="1790" y="191"/>
                    <a:pt x="1790" y="191"/>
                    <a:pt x="1790" y="191"/>
                  </a:cubicBezTo>
                  <a:cubicBezTo>
                    <a:pt x="1802" y="191"/>
                    <a:pt x="1812" y="201"/>
                    <a:pt x="1812" y="213"/>
                  </a:cubicBezTo>
                  <a:lnTo>
                    <a:pt x="1812" y="11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377" tIns="39189" rIns="78377" bIns="39189" numCol="1" anchor="t" anchorCtr="0" compatLnSpc="1">
              <a:prstTxWarp prst="textNoShape">
                <a:avLst/>
              </a:prstTxWarp>
            </a:bodyPr>
            <a:lstStyle/>
            <a:p>
              <a:endParaRPr lang="en-US" dirty="0"/>
            </a:p>
          </p:txBody>
        </p:sp>
        <p:sp>
          <p:nvSpPr>
            <p:cNvPr id="66" name="Freeform 36">
              <a:extLst>
                <a:ext uri="{FF2B5EF4-FFF2-40B4-BE49-F238E27FC236}">
                  <a16:creationId xmlns:a16="http://schemas.microsoft.com/office/drawing/2014/main" id="{1D99331E-296A-D848-87CD-45293121D767}"/>
                </a:ext>
              </a:extLst>
            </p:cNvPr>
            <p:cNvSpPr>
              <a:spLocks noEditPoints="1"/>
            </p:cNvSpPr>
            <p:nvPr/>
          </p:nvSpPr>
          <p:spPr bwMode="auto">
            <a:xfrm>
              <a:off x="2480" y="446"/>
              <a:ext cx="2802" cy="2854"/>
            </a:xfrm>
            <a:custGeom>
              <a:avLst/>
              <a:gdLst>
                <a:gd name="T0" fmla="*/ 1479 w 1496"/>
                <a:gd name="T1" fmla="*/ 604 h 1522"/>
                <a:gd name="T2" fmla="*/ 1209 w 1496"/>
                <a:gd name="T3" fmla="*/ 15 h 1522"/>
                <a:gd name="T4" fmla="*/ 1447 w 1496"/>
                <a:gd name="T5" fmla="*/ 15 h 1522"/>
                <a:gd name="T6" fmla="*/ 0 w 1496"/>
                <a:gd name="T7" fmla="*/ 915 h 1522"/>
                <a:gd name="T8" fmla="*/ 150 w 1496"/>
                <a:gd name="T9" fmla="*/ 915 h 1522"/>
                <a:gd name="T10" fmla="*/ 97 w 1496"/>
                <a:gd name="T11" fmla="*/ 862 h 1522"/>
                <a:gd name="T12" fmla="*/ 371 w 1496"/>
                <a:gd name="T13" fmla="*/ 840 h 1522"/>
                <a:gd name="T14" fmla="*/ 327 w 1496"/>
                <a:gd name="T15" fmla="*/ 991 h 1522"/>
                <a:gd name="T16" fmla="*/ 698 w 1496"/>
                <a:gd name="T17" fmla="*/ 915 h 1522"/>
                <a:gd name="T18" fmla="*/ 600 w 1496"/>
                <a:gd name="T19" fmla="*/ 1013 h 1522"/>
                <a:gd name="T20" fmla="*/ 600 w 1496"/>
                <a:gd name="T21" fmla="*/ 969 h 1522"/>
                <a:gd name="T22" fmla="*/ 654 w 1496"/>
                <a:gd name="T23" fmla="*/ 915 h 1522"/>
                <a:gd name="T24" fmla="*/ 852 w 1496"/>
                <a:gd name="T25" fmla="*/ 818 h 1522"/>
                <a:gd name="T26" fmla="*/ 852 w 1496"/>
                <a:gd name="T27" fmla="*/ 1013 h 1522"/>
                <a:gd name="T28" fmla="*/ 1125 w 1496"/>
                <a:gd name="T29" fmla="*/ 840 h 1522"/>
                <a:gd name="T30" fmla="*/ 1081 w 1496"/>
                <a:gd name="T31" fmla="*/ 991 h 1522"/>
                <a:gd name="T32" fmla="*/ 194 w 1496"/>
                <a:gd name="T33" fmla="*/ 1170 h 1522"/>
                <a:gd name="T34" fmla="*/ 97 w 1496"/>
                <a:gd name="T35" fmla="*/ 1267 h 1522"/>
                <a:gd name="T36" fmla="*/ 97 w 1496"/>
                <a:gd name="T37" fmla="*/ 1223 h 1522"/>
                <a:gd name="T38" fmla="*/ 150 w 1496"/>
                <a:gd name="T39" fmla="*/ 1170 h 1522"/>
                <a:gd name="T40" fmla="*/ 251 w 1496"/>
                <a:gd name="T41" fmla="*/ 1170 h 1522"/>
                <a:gd name="T42" fmla="*/ 402 w 1496"/>
                <a:gd name="T43" fmla="*/ 1170 h 1522"/>
                <a:gd name="T44" fmla="*/ 349 w 1496"/>
                <a:gd name="T45" fmla="*/ 1117 h 1522"/>
                <a:gd name="T46" fmla="*/ 852 w 1496"/>
                <a:gd name="T47" fmla="*/ 1073 h 1522"/>
                <a:gd name="T48" fmla="*/ 949 w 1496"/>
                <a:gd name="T49" fmla="*/ 1170 h 1522"/>
                <a:gd name="T50" fmla="*/ 798 w 1496"/>
                <a:gd name="T51" fmla="*/ 1170 h 1522"/>
                <a:gd name="T52" fmla="*/ 622 w 1496"/>
                <a:gd name="T53" fmla="*/ 1245 h 1522"/>
                <a:gd name="T54" fmla="*/ 578 w 1496"/>
                <a:gd name="T55" fmla="*/ 1095 h 1522"/>
                <a:gd name="T56" fmla="*/ 622 w 1496"/>
                <a:gd name="T57" fmla="*/ 1245 h 1522"/>
                <a:gd name="T58" fmla="*/ 1103 w 1496"/>
                <a:gd name="T59" fmla="*/ 1073 h 1522"/>
                <a:gd name="T60" fmla="*/ 1103 w 1496"/>
                <a:gd name="T61" fmla="*/ 1267 h 1522"/>
                <a:gd name="T62" fmla="*/ 349 w 1496"/>
                <a:gd name="T63" fmla="*/ 1327 h 1522"/>
                <a:gd name="T64" fmla="*/ 446 w 1496"/>
                <a:gd name="T65" fmla="*/ 1425 h 1522"/>
                <a:gd name="T66" fmla="*/ 295 w 1496"/>
                <a:gd name="T67" fmla="*/ 1425 h 1522"/>
                <a:gd name="T68" fmla="*/ 1201 w 1496"/>
                <a:gd name="T69" fmla="*/ 1425 h 1522"/>
                <a:gd name="T70" fmla="*/ 1103 w 1496"/>
                <a:gd name="T71" fmla="*/ 1522 h 1522"/>
                <a:gd name="T72" fmla="*/ 1103 w 1496"/>
                <a:gd name="T73" fmla="*/ 1478 h 1522"/>
                <a:gd name="T74" fmla="*/ 1157 w 1496"/>
                <a:gd name="T75" fmla="*/ 1425 h 1522"/>
                <a:gd name="T76" fmla="*/ 600 w 1496"/>
                <a:gd name="T77" fmla="*/ 1327 h 1522"/>
                <a:gd name="T78" fmla="*/ 600 w 1496"/>
                <a:gd name="T79" fmla="*/ 1522 h 1522"/>
                <a:gd name="T80" fmla="*/ 119 w 1496"/>
                <a:gd name="T81" fmla="*/ 1349 h 1522"/>
                <a:gd name="T82" fmla="*/ 75 w 1496"/>
                <a:gd name="T83" fmla="*/ 1500 h 1522"/>
                <a:gd name="T84" fmla="*/ 874 w 1496"/>
                <a:gd name="T85" fmla="*/ 1500 h 1522"/>
                <a:gd name="T86" fmla="*/ 830 w 1496"/>
                <a:gd name="T87" fmla="*/ 1349 h 1522"/>
                <a:gd name="T88" fmla="*/ 874 w 1496"/>
                <a:gd name="T89" fmla="*/ 1500 h 1522"/>
                <a:gd name="T90" fmla="*/ 1355 w 1496"/>
                <a:gd name="T91" fmla="*/ 818 h 1522"/>
                <a:gd name="T92" fmla="*/ 1355 w 1496"/>
                <a:gd name="T93" fmla="*/ 1013 h 1522"/>
                <a:gd name="T94" fmla="*/ 1355 w 1496"/>
                <a:gd name="T95" fmla="*/ 1073 h 1522"/>
                <a:gd name="T96" fmla="*/ 1452 w 1496"/>
                <a:gd name="T97" fmla="*/ 1170 h 1522"/>
                <a:gd name="T98" fmla="*/ 1302 w 1496"/>
                <a:gd name="T99" fmla="*/ 1170 h 1522"/>
                <a:gd name="T100" fmla="*/ 1377 w 1496"/>
                <a:gd name="T101" fmla="*/ 1500 h 1522"/>
                <a:gd name="T102" fmla="*/ 1333 w 1496"/>
                <a:gd name="T103" fmla="*/ 1349 h 1522"/>
                <a:gd name="T104" fmla="*/ 1377 w 1496"/>
                <a:gd name="T105" fmla="*/ 150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6" h="1522">
                  <a:moveTo>
                    <a:pt x="1447" y="15"/>
                  </a:moveTo>
                  <a:cubicBezTo>
                    <a:pt x="1495" y="587"/>
                    <a:pt x="1495" y="587"/>
                    <a:pt x="1495" y="587"/>
                  </a:cubicBezTo>
                  <a:cubicBezTo>
                    <a:pt x="1496" y="596"/>
                    <a:pt x="1488" y="604"/>
                    <a:pt x="1479" y="604"/>
                  </a:cubicBezTo>
                  <a:cubicBezTo>
                    <a:pt x="1177" y="604"/>
                    <a:pt x="1177" y="604"/>
                    <a:pt x="1177" y="604"/>
                  </a:cubicBezTo>
                  <a:cubicBezTo>
                    <a:pt x="1167" y="604"/>
                    <a:pt x="1160" y="596"/>
                    <a:pt x="1161" y="587"/>
                  </a:cubicBezTo>
                  <a:cubicBezTo>
                    <a:pt x="1209" y="15"/>
                    <a:pt x="1209" y="15"/>
                    <a:pt x="1209" y="15"/>
                  </a:cubicBezTo>
                  <a:cubicBezTo>
                    <a:pt x="1210" y="6"/>
                    <a:pt x="1217" y="0"/>
                    <a:pt x="1225" y="0"/>
                  </a:cubicBezTo>
                  <a:cubicBezTo>
                    <a:pt x="1431" y="0"/>
                    <a:pt x="1431" y="0"/>
                    <a:pt x="1431" y="0"/>
                  </a:cubicBezTo>
                  <a:cubicBezTo>
                    <a:pt x="1439" y="0"/>
                    <a:pt x="1446" y="6"/>
                    <a:pt x="1447" y="15"/>
                  </a:cubicBezTo>
                  <a:close/>
                  <a:moveTo>
                    <a:pt x="194" y="915"/>
                  </a:moveTo>
                  <a:cubicBezTo>
                    <a:pt x="194" y="862"/>
                    <a:pt x="151" y="818"/>
                    <a:pt x="97" y="818"/>
                  </a:cubicBezTo>
                  <a:cubicBezTo>
                    <a:pt x="43" y="818"/>
                    <a:pt x="0" y="862"/>
                    <a:pt x="0" y="915"/>
                  </a:cubicBezTo>
                  <a:cubicBezTo>
                    <a:pt x="0" y="969"/>
                    <a:pt x="43" y="1013"/>
                    <a:pt x="97" y="1013"/>
                  </a:cubicBezTo>
                  <a:cubicBezTo>
                    <a:pt x="151" y="1013"/>
                    <a:pt x="194" y="969"/>
                    <a:pt x="194" y="915"/>
                  </a:cubicBezTo>
                  <a:close/>
                  <a:moveTo>
                    <a:pt x="150" y="915"/>
                  </a:moveTo>
                  <a:cubicBezTo>
                    <a:pt x="150" y="945"/>
                    <a:pt x="126" y="969"/>
                    <a:pt x="97" y="969"/>
                  </a:cubicBezTo>
                  <a:cubicBezTo>
                    <a:pt x="68" y="969"/>
                    <a:pt x="44" y="945"/>
                    <a:pt x="44" y="915"/>
                  </a:cubicBezTo>
                  <a:cubicBezTo>
                    <a:pt x="44" y="886"/>
                    <a:pt x="68" y="862"/>
                    <a:pt x="97" y="862"/>
                  </a:cubicBezTo>
                  <a:cubicBezTo>
                    <a:pt x="126" y="862"/>
                    <a:pt x="150" y="886"/>
                    <a:pt x="150" y="915"/>
                  </a:cubicBezTo>
                  <a:close/>
                  <a:moveTo>
                    <a:pt x="371" y="991"/>
                  </a:moveTo>
                  <a:cubicBezTo>
                    <a:pt x="371" y="840"/>
                    <a:pt x="371" y="840"/>
                    <a:pt x="371" y="840"/>
                  </a:cubicBezTo>
                  <a:cubicBezTo>
                    <a:pt x="371" y="828"/>
                    <a:pt x="361" y="818"/>
                    <a:pt x="349" y="818"/>
                  </a:cubicBezTo>
                  <a:cubicBezTo>
                    <a:pt x="336" y="818"/>
                    <a:pt x="327" y="828"/>
                    <a:pt x="327" y="840"/>
                  </a:cubicBezTo>
                  <a:cubicBezTo>
                    <a:pt x="327" y="991"/>
                    <a:pt x="327" y="991"/>
                    <a:pt x="327" y="991"/>
                  </a:cubicBezTo>
                  <a:cubicBezTo>
                    <a:pt x="327" y="1003"/>
                    <a:pt x="336" y="1013"/>
                    <a:pt x="349" y="1013"/>
                  </a:cubicBezTo>
                  <a:cubicBezTo>
                    <a:pt x="361" y="1013"/>
                    <a:pt x="371" y="1003"/>
                    <a:pt x="371" y="991"/>
                  </a:cubicBezTo>
                  <a:close/>
                  <a:moveTo>
                    <a:pt x="698" y="915"/>
                  </a:moveTo>
                  <a:cubicBezTo>
                    <a:pt x="698" y="862"/>
                    <a:pt x="654" y="818"/>
                    <a:pt x="600" y="818"/>
                  </a:cubicBezTo>
                  <a:cubicBezTo>
                    <a:pt x="546" y="818"/>
                    <a:pt x="503" y="862"/>
                    <a:pt x="503" y="915"/>
                  </a:cubicBezTo>
                  <a:cubicBezTo>
                    <a:pt x="503" y="969"/>
                    <a:pt x="546" y="1013"/>
                    <a:pt x="600" y="1013"/>
                  </a:cubicBezTo>
                  <a:cubicBezTo>
                    <a:pt x="654" y="1013"/>
                    <a:pt x="698" y="969"/>
                    <a:pt x="698" y="915"/>
                  </a:cubicBezTo>
                  <a:close/>
                  <a:moveTo>
                    <a:pt x="654" y="915"/>
                  </a:moveTo>
                  <a:cubicBezTo>
                    <a:pt x="654" y="945"/>
                    <a:pt x="630" y="969"/>
                    <a:pt x="600" y="969"/>
                  </a:cubicBezTo>
                  <a:cubicBezTo>
                    <a:pt x="571" y="969"/>
                    <a:pt x="547" y="945"/>
                    <a:pt x="547" y="915"/>
                  </a:cubicBezTo>
                  <a:cubicBezTo>
                    <a:pt x="547" y="886"/>
                    <a:pt x="571" y="862"/>
                    <a:pt x="600" y="862"/>
                  </a:cubicBezTo>
                  <a:cubicBezTo>
                    <a:pt x="630" y="862"/>
                    <a:pt x="654" y="886"/>
                    <a:pt x="654" y="915"/>
                  </a:cubicBezTo>
                  <a:close/>
                  <a:moveTo>
                    <a:pt x="874" y="991"/>
                  </a:moveTo>
                  <a:cubicBezTo>
                    <a:pt x="874" y="840"/>
                    <a:pt x="874" y="840"/>
                    <a:pt x="874" y="840"/>
                  </a:cubicBezTo>
                  <a:cubicBezTo>
                    <a:pt x="874" y="828"/>
                    <a:pt x="864" y="818"/>
                    <a:pt x="852" y="818"/>
                  </a:cubicBezTo>
                  <a:cubicBezTo>
                    <a:pt x="840" y="818"/>
                    <a:pt x="830" y="828"/>
                    <a:pt x="830" y="840"/>
                  </a:cubicBezTo>
                  <a:cubicBezTo>
                    <a:pt x="830" y="991"/>
                    <a:pt x="830" y="991"/>
                    <a:pt x="830" y="991"/>
                  </a:cubicBezTo>
                  <a:cubicBezTo>
                    <a:pt x="830" y="1003"/>
                    <a:pt x="840" y="1013"/>
                    <a:pt x="852" y="1013"/>
                  </a:cubicBezTo>
                  <a:cubicBezTo>
                    <a:pt x="864" y="1013"/>
                    <a:pt x="874" y="1003"/>
                    <a:pt x="874" y="991"/>
                  </a:cubicBezTo>
                  <a:close/>
                  <a:moveTo>
                    <a:pt x="1125" y="991"/>
                  </a:moveTo>
                  <a:cubicBezTo>
                    <a:pt x="1125" y="840"/>
                    <a:pt x="1125" y="840"/>
                    <a:pt x="1125" y="840"/>
                  </a:cubicBezTo>
                  <a:cubicBezTo>
                    <a:pt x="1125" y="828"/>
                    <a:pt x="1116" y="818"/>
                    <a:pt x="1103" y="818"/>
                  </a:cubicBezTo>
                  <a:cubicBezTo>
                    <a:pt x="1091" y="818"/>
                    <a:pt x="1081" y="828"/>
                    <a:pt x="1081" y="840"/>
                  </a:cubicBezTo>
                  <a:cubicBezTo>
                    <a:pt x="1081" y="991"/>
                    <a:pt x="1081" y="991"/>
                    <a:pt x="1081" y="991"/>
                  </a:cubicBezTo>
                  <a:cubicBezTo>
                    <a:pt x="1081" y="1003"/>
                    <a:pt x="1091" y="1013"/>
                    <a:pt x="1103" y="1013"/>
                  </a:cubicBezTo>
                  <a:cubicBezTo>
                    <a:pt x="1116" y="1013"/>
                    <a:pt x="1125" y="1003"/>
                    <a:pt x="1125" y="991"/>
                  </a:cubicBezTo>
                  <a:close/>
                  <a:moveTo>
                    <a:pt x="194" y="1170"/>
                  </a:moveTo>
                  <a:cubicBezTo>
                    <a:pt x="194" y="1116"/>
                    <a:pt x="151" y="1073"/>
                    <a:pt x="97" y="1073"/>
                  </a:cubicBezTo>
                  <a:cubicBezTo>
                    <a:pt x="43" y="1073"/>
                    <a:pt x="0" y="1116"/>
                    <a:pt x="0" y="1170"/>
                  </a:cubicBezTo>
                  <a:cubicBezTo>
                    <a:pt x="0" y="1224"/>
                    <a:pt x="43" y="1267"/>
                    <a:pt x="97" y="1267"/>
                  </a:cubicBezTo>
                  <a:cubicBezTo>
                    <a:pt x="151" y="1267"/>
                    <a:pt x="194" y="1224"/>
                    <a:pt x="194" y="1170"/>
                  </a:cubicBezTo>
                  <a:close/>
                  <a:moveTo>
                    <a:pt x="150" y="1170"/>
                  </a:moveTo>
                  <a:cubicBezTo>
                    <a:pt x="150" y="1199"/>
                    <a:pt x="126" y="1223"/>
                    <a:pt x="97" y="1223"/>
                  </a:cubicBezTo>
                  <a:cubicBezTo>
                    <a:pt x="68" y="1223"/>
                    <a:pt x="44" y="1199"/>
                    <a:pt x="44" y="1170"/>
                  </a:cubicBezTo>
                  <a:cubicBezTo>
                    <a:pt x="44" y="1141"/>
                    <a:pt x="68" y="1117"/>
                    <a:pt x="97" y="1117"/>
                  </a:cubicBezTo>
                  <a:cubicBezTo>
                    <a:pt x="126" y="1117"/>
                    <a:pt x="150" y="1141"/>
                    <a:pt x="150" y="1170"/>
                  </a:cubicBezTo>
                  <a:close/>
                  <a:moveTo>
                    <a:pt x="446" y="1170"/>
                  </a:moveTo>
                  <a:cubicBezTo>
                    <a:pt x="446" y="1116"/>
                    <a:pt x="402" y="1073"/>
                    <a:pt x="349" y="1073"/>
                  </a:cubicBezTo>
                  <a:cubicBezTo>
                    <a:pt x="295" y="1073"/>
                    <a:pt x="251" y="1116"/>
                    <a:pt x="251" y="1170"/>
                  </a:cubicBezTo>
                  <a:cubicBezTo>
                    <a:pt x="251" y="1224"/>
                    <a:pt x="295" y="1267"/>
                    <a:pt x="349" y="1267"/>
                  </a:cubicBezTo>
                  <a:cubicBezTo>
                    <a:pt x="402" y="1267"/>
                    <a:pt x="446" y="1224"/>
                    <a:pt x="446" y="1170"/>
                  </a:cubicBezTo>
                  <a:close/>
                  <a:moveTo>
                    <a:pt x="402" y="1170"/>
                  </a:moveTo>
                  <a:cubicBezTo>
                    <a:pt x="402" y="1199"/>
                    <a:pt x="378" y="1223"/>
                    <a:pt x="349" y="1223"/>
                  </a:cubicBezTo>
                  <a:cubicBezTo>
                    <a:pt x="319" y="1223"/>
                    <a:pt x="295" y="1199"/>
                    <a:pt x="295" y="1170"/>
                  </a:cubicBezTo>
                  <a:cubicBezTo>
                    <a:pt x="295" y="1141"/>
                    <a:pt x="319" y="1117"/>
                    <a:pt x="349" y="1117"/>
                  </a:cubicBezTo>
                  <a:cubicBezTo>
                    <a:pt x="378" y="1117"/>
                    <a:pt x="402" y="1141"/>
                    <a:pt x="402" y="1170"/>
                  </a:cubicBezTo>
                  <a:close/>
                  <a:moveTo>
                    <a:pt x="949" y="1170"/>
                  </a:moveTo>
                  <a:cubicBezTo>
                    <a:pt x="949" y="1116"/>
                    <a:pt x="906" y="1073"/>
                    <a:pt x="852" y="1073"/>
                  </a:cubicBezTo>
                  <a:cubicBezTo>
                    <a:pt x="798" y="1073"/>
                    <a:pt x="754" y="1116"/>
                    <a:pt x="754" y="1170"/>
                  </a:cubicBezTo>
                  <a:cubicBezTo>
                    <a:pt x="754" y="1224"/>
                    <a:pt x="798" y="1267"/>
                    <a:pt x="852" y="1267"/>
                  </a:cubicBezTo>
                  <a:cubicBezTo>
                    <a:pt x="906" y="1267"/>
                    <a:pt x="949" y="1224"/>
                    <a:pt x="949" y="1170"/>
                  </a:cubicBezTo>
                  <a:close/>
                  <a:moveTo>
                    <a:pt x="905" y="1170"/>
                  </a:moveTo>
                  <a:cubicBezTo>
                    <a:pt x="905" y="1199"/>
                    <a:pt x="881" y="1223"/>
                    <a:pt x="852" y="1223"/>
                  </a:cubicBezTo>
                  <a:cubicBezTo>
                    <a:pt x="822" y="1223"/>
                    <a:pt x="798" y="1199"/>
                    <a:pt x="798" y="1170"/>
                  </a:cubicBezTo>
                  <a:cubicBezTo>
                    <a:pt x="798" y="1141"/>
                    <a:pt x="822" y="1117"/>
                    <a:pt x="852" y="1117"/>
                  </a:cubicBezTo>
                  <a:cubicBezTo>
                    <a:pt x="881" y="1117"/>
                    <a:pt x="905" y="1141"/>
                    <a:pt x="905" y="1170"/>
                  </a:cubicBezTo>
                  <a:close/>
                  <a:moveTo>
                    <a:pt x="622" y="1245"/>
                  </a:moveTo>
                  <a:cubicBezTo>
                    <a:pt x="622" y="1095"/>
                    <a:pt x="622" y="1095"/>
                    <a:pt x="622" y="1095"/>
                  </a:cubicBezTo>
                  <a:cubicBezTo>
                    <a:pt x="622" y="1082"/>
                    <a:pt x="612" y="1073"/>
                    <a:pt x="600" y="1073"/>
                  </a:cubicBezTo>
                  <a:cubicBezTo>
                    <a:pt x="588" y="1073"/>
                    <a:pt x="578" y="1082"/>
                    <a:pt x="578" y="1095"/>
                  </a:cubicBezTo>
                  <a:cubicBezTo>
                    <a:pt x="578" y="1245"/>
                    <a:pt x="578" y="1245"/>
                    <a:pt x="578" y="1245"/>
                  </a:cubicBezTo>
                  <a:cubicBezTo>
                    <a:pt x="578" y="1258"/>
                    <a:pt x="588" y="1267"/>
                    <a:pt x="600" y="1267"/>
                  </a:cubicBezTo>
                  <a:cubicBezTo>
                    <a:pt x="612" y="1267"/>
                    <a:pt x="622" y="1258"/>
                    <a:pt x="622" y="1245"/>
                  </a:cubicBezTo>
                  <a:close/>
                  <a:moveTo>
                    <a:pt x="1125" y="1245"/>
                  </a:moveTo>
                  <a:cubicBezTo>
                    <a:pt x="1125" y="1095"/>
                    <a:pt x="1125" y="1095"/>
                    <a:pt x="1125" y="1095"/>
                  </a:cubicBezTo>
                  <a:cubicBezTo>
                    <a:pt x="1125" y="1082"/>
                    <a:pt x="1116" y="1073"/>
                    <a:pt x="1103" y="1073"/>
                  </a:cubicBezTo>
                  <a:cubicBezTo>
                    <a:pt x="1091" y="1073"/>
                    <a:pt x="1081" y="1082"/>
                    <a:pt x="1081" y="1095"/>
                  </a:cubicBezTo>
                  <a:cubicBezTo>
                    <a:pt x="1081" y="1245"/>
                    <a:pt x="1081" y="1245"/>
                    <a:pt x="1081" y="1245"/>
                  </a:cubicBezTo>
                  <a:cubicBezTo>
                    <a:pt x="1081" y="1258"/>
                    <a:pt x="1091" y="1267"/>
                    <a:pt x="1103" y="1267"/>
                  </a:cubicBezTo>
                  <a:cubicBezTo>
                    <a:pt x="1116" y="1267"/>
                    <a:pt x="1125" y="1258"/>
                    <a:pt x="1125" y="1245"/>
                  </a:cubicBezTo>
                  <a:close/>
                  <a:moveTo>
                    <a:pt x="446" y="1425"/>
                  </a:moveTo>
                  <a:cubicBezTo>
                    <a:pt x="446" y="1371"/>
                    <a:pt x="402" y="1327"/>
                    <a:pt x="349" y="1327"/>
                  </a:cubicBezTo>
                  <a:cubicBezTo>
                    <a:pt x="295" y="1327"/>
                    <a:pt x="251" y="1371"/>
                    <a:pt x="251" y="1425"/>
                  </a:cubicBezTo>
                  <a:cubicBezTo>
                    <a:pt x="251" y="1478"/>
                    <a:pt x="295" y="1522"/>
                    <a:pt x="349" y="1522"/>
                  </a:cubicBezTo>
                  <a:cubicBezTo>
                    <a:pt x="402" y="1522"/>
                    <a:pt x="446" y="1478"/>
                    <a:pt x="446" y="1425"/>
                  </a:cubicBezTo>
                  <a:close/>
                  <a:moveTo>
                    <a:pt x="402" y="1425"/>
                  </a:moveTo>
                  <a:cubicBezTo>
                    <a:pt x="402" y="1454"/>
                    <a:pt x="378" y="1478"/>
                    <a:pt x="349" y="1478"/>
                  </a:cubicBezTo>
                  <a:cubicBezTo>
                    <a:pt x="319" y="1478"/>
                    <a:pt x="295" y="1454"/>
                    <a:pt x="295" y="1425"/>
                  </a:cubicBezTo>
                  <a:cubicBezTo>
                    <a:pt x="295" y="1395"/>
                    <a:pt x="319" y="1371"/>
                    <a:pt x="349" y="1371"/>
                  </a:cubicBezTo>
                  <a:cubicBezTo>
                    <a:pt x="378" y="1371"/>
                    <a:pt x="402" y="1395"/>
                    <a:pt x="402" y="1425"/>
                  </a:cubicBezTo>
                  <a:close/>
                  <a:moveTo>
                    <a:pt x="1201" y="1425"/>
                  </a:moveTo>
                  <a:cubicBezTo>
                    <a:pt x="1201" y="1371"/>
                    <a:pt x="1157" y="1327"/>
                    <a:pt x="1103" y="1327"/>
                  </a:cubicBezTo>
                  <a:cubicBezTo>
                    <a:pt x="1050" y="1327"/>
                    <a:pt x="1006" y="1371"/>
                    <a:pt x="1006" y="1425"/>
                  </a:cubicBezTo>
                  <a:cubicBezTo>
                    <a:pt x="1006" y="1478"/>
                    <a:pt x="1050" y="1522"/>
                    <a:pt x="1103" y="1522"/>
                  </a:cubicBezTo>
                  <a:cubicBezTo>
                    <a:pt x="1157" y="1522"/>
                    <a:pt x="1201" y="1478"/>
                    <a:pt x="1201" y="1425"/>
                  </a:cubicBezTo>
                  <a:close/>
                  <a:moveTo>
                    <a:pt x="1157" y="1425"/>
                  </a:moveTo>
                  <a:cubicBezTo>
                    <a:pt x="1157" y="1454"/>
                    <a:pt x="1133" y="1478"/>
                    <a:pt x="1103" y="1478"/>
                  </a:cubicBezTo>
                  <a:cubicBezTo>
                    <a:pt x="1074" y="1478"/>
                    <a:pt x="1050" y="1454"/>
                    <a:pt x="1050" y="1425"/>
                  </a:cubicBezTo>
                  <a:cubicBezTo>
                    <a:pt x="1050" y="1395"/>
                    <a:pt x="1074" y="1371"/>
                    <a:pt x="1103" y="1371"/>
                  </a:cubicBezTo>
                  <a:cubicBezTo>
                    <a:pt x="1133" y="1371"/>
                    <a:pt x="1157" y="1395"/>
                    <a:pt x="1157" y="1425"/>
                  </a:cubicBezTo>
                  <a:close/>
                  <a:moveTo>
                    <a:pt x="622" y="1500"/>
                  </a:moveTo>
                  <a:cubicBezTo>
                    <a:pt x="622" y="1349"/>
                    <a:pt x="622" y="1349"/>
                    <a:pt x="622" y="1349"/>
                  </a:cubicBezTo>
                  <a:cubicBezTo>
                    <a:pt x="622" y="1337"/>
                    <a:pt x="612" y="1327"/>
                    <a:pt x="600" y="1327"/>
                  </a:cubicBezTo>
                  <a:cubicBezTo>
                    <a:pt x="588" y="1327"/>
                    <a:pt x="578" y="1337"/>
                    <a:pt x="578" y="1349"/>
                  </a:cubicBezTo>
                  <a:cubicBezTo>
                    <a:pt x="578" y="1500"/>
                    <a:pt x="578" y="1500"/>
                    <a:pt x="578" y="1500"/>
                  </a:cubicBezTo>
                  <a:cubicBezTo>
                    <a:pt x="578" y="1512"/>
                    <a:pt x="588" y="1522"/>
                    <a:pt x="600" y="1522"/>
                  </a:cubicBezTo>
                  <a:cubicBezTo>
                    <a:pt x="612" y="1522"/>
                    <a:pt x="622" y="1512"/>
                    <a:pt x="622" y="1500"/>
                  </a:cubicBezTo>
                  <a:close/>
                  <a:moveTo>
                    <a:pt x="119" y="1500"/>
                  </a:moveTo>
                  <a:cubicBezTo>
                    <a:pt x="119" y="1349"/>
                    <a:pt x="119" y="1349"/>
                    <a:pt x="119" y="1349"/>
                  </a:cubicBezTo>
                  <a:cubicBezTo>
                    <a:pt x="119" y="1337"/>
                    <a:pt x="109" y="1327"/>
                    <a:pt x="97" y="1327"/>
                  </a:cubicBezTo>
                  <a:cubicBezTo>
                    <a:pt x="85" y="1327"/>
                    <a:pt x="75" y="1337"/>
                    <a:pt x="75" y="1349"/>
                  </a:cubicBezTo>
                  <a:cubicBezTo>
                    <a:pt x="75" y="1500"/>
                    <a:pt x="75" y="1500"/>
                    <a:pt x="75" y="1500"/>
                  </a:cubicBezTo>
                  <a:cubicBezTo>
                    <a:pt x="75" y="1512"/>
                    <a:pt x="85" y="1522"/>
                    <a:pt x="97" y="1522"/>
                  </a:cubicBezTo>
                  <a:cubicBezTo>
                    <a:pt x="109" y="1522"/>
                    <a:pt x="119" y="1512"/>
                    <a:pt x="119" y="1500"/>
                  </a:cubicBezTo>
                  <a:close/>
                  <a:moveTo>
                    <a:pt x="874" y="1500"/>
                  </a:moveTo>
                  <a:cubicBezTo>
                    <a:pt x="874" y="1349"/>
                    <a:pt x="874" y="1349"/>
                    <a:pt x="874" y="1349"/>
                  </a:cubicBezTo>
                  <a:cubicBezTo>
                    <a:pt x="874" y="1337"/>
                    <a:pt x="864" y="1327"/>
                    <a:pt x="852" y="1327"/>
                  </a:cubicBezTo>
                  <a:cubicBezTo>
                    <a:pt x="840" y="1327"/>
                    <a:pt x="830" y="1337"/>
                    <a:pt x="830" y="1349"/>
                  </a:cubicBezTo>
                  <a:cubicBezTo>
                    <a:pt x="830" y="1500"/>
                    <a:pt x="830" y="1500"/>
                    <a:pt x="830" y="1500"/>
                  </a:cubicBezTo>
                  <a:cubicBezTo>
                    <a:pt x="830" y="1512"/>
                    <a:pt x="840" y="1522"/>
                    <a:pt x="852" y="1522"/>
                  </a:cubicBezTo>
                  <a:cubicBezTo>
                    <a:pt x="864" y="1522"/>
                    <a:pt x="874" y="1512"/>
                    <a:pt x="874" y="1500"/>
                  </a:cubicBezTo>
                  <a:close/>
                  <a:moveTo>
                    <a:pt x="1377" y="991"/>
                  </a:moveTo>
                  <a:cubicBezTo>
                    <a:pt x="1377" y="840"/>
                    <a:pt x="1377" y="840"/>
                    <a:pt x="1377" y="840"/>
                  </a:cubicBezTo>
                  <a:cubicBezTo>
                    <a:pt x="1377" y="828"/>
                    <a:pt x="1367" y="818"/>
                    <a:pt x="1355" y="818"/>
                  </a:cubicBezTo>
                  <a:cubicBezTo>
                    <a:pt x="1343" y="818"/>
                    <a:pt x="1333" y="828"/>
                    <a:pt x="1333" y="840"/>
                  </a:cubicBezTo>
                  <a:cubicBezTo>
                    <a:pt x="1333" y="991"/>
                    <a:pt x="1333" y="991"/>
                    <a:pt x="1333" y="991"/>
                  </a:cubicBezTo>
                  <a:cubicBezTo>
                    <a:pt x="1333" y="1003"/>
                    <a:pt x="1343" y="1013"/>
                    <a:pt x="1355" y="1013"/>
                  </a:cubicBezTo>
                  <a:cubicBezTo>
                    <a:pt x="1367" y="1013"/>
                    <a:pt x="1377" y="1003"/>
                    <a:pt x="1377" y="991"/>
                  </a:cubicBezTo>
                  <a:close/>
                  <a:moveTo>
                    <a:pt x="1452" y="1170"/>
                  </a:moveTo>
                  <a:cubicBezTo>
                    <a:pt x="1452" y="1116"/>
                    <a:pt x="1409" y="1073"/>
                    <a:pt x="1355" y="1073"/>
                  </a:cubicBezTo>
                  <a:cubicBezTo>
                    <a:pt x="1301" y="1073"/>
                    <a:pt x="1258" y="1116"/>
                    <a:pt x="1258" y="1170"/>
                  </a:cubicBezTo>
                  <a:cubicBezTo>
                    <a:pt x="1258" y="1224"/>
                    <a:pt x="1301" y="1267"/>
                    <a:pt x="1355" y="1267"/>
                  </a:cubicBezTo>
                  <a:cubicBezTo>
                    <a:pt x="1409" y="1267"/>
                    <a:pt x="1452" y="1224"/>
                    <a:pt x="1452" y="1170"/>
                  </a:cubicBezTo>
                  <a:close/>
                  <a:moveTo>
                    <a:pt x="1408" y="1170"/>
                  </a:moveTo>
                  <a:cubicBezTo>
                    <a:pt x="1408" y="1199"/>
                    <a:pt x="1384" y="1223"/>
                    <a:pt x="1355" y="1223"/>
                  </a:cubicBezTo>
                  <a:cubicBezTo>
                    <a:pt x="1326" y="1223"/>
                    <a:pt x="1302" y="1199"/>
                    <a:pt x="1302" y="1170"/>
                  </a:cubicBezTo>
                  <a:cubicBezTo>
                    <a:pt x="1302" y="1141"/>
                    <a:pt x="1326" y="1117"/>
                    <a:pt x="1355" y="1117"/>
                  </a:cubicBezTo>
                  <a:cubicBezTo>
                    <a:pt x="1384" y="1117"/>
                    <a:pt x="1408" y="1141"/>
                    <a:pt x="1408" y="1170"/>
                  </a:cubicBezTo>
                  <a:close/>
                  <a:moveTo>
                    <a:pt x="1377" y="1500"/>
                  </a:moveTo>
                  <a:cubicBezTo>
                    <a:pt x="1377" y="1349"/>
                    <a:pt x="1377" y="1349"/>
                    <a:pt x="1377" y="1349"/>
                  </a:cubicBezTo>
                  <a:cubicBezTo>
                    <a:pt x="1377" y="1337"/>
                    <a:pt x="1367" y="1327"/>
                    <a:pt x="1355" y="1327"/>
                  </a:cubicBezTo>
                  <a:cubicBezTo>
                    <a:pt x="1343" y="1327"/>
                    <a:pt x="1333" y="1337"/>
                    <a:pt x="1333" y="1349"/>
                  </a:cubicBezTo>
                  <a:cubicBezTo>
                    <a:pt x="1333" y="1500"/>
                    <a:pt x="1333" y="1500"/>
                    <a:pt x="1333" y="1500"/>
                  </a:cubicBezTo>
                  <a:cubicBezTo>
                    <a:pt x="1333" y="1512"/>
                    <a:pt x="1343" y="1522"/>
                    <a:pt x="1355" y="1522"/>
                  </a:cubicBezTo>
                  <a:cubicBezTo>
                    <a:pt x="1367" y="1522"/>
                    <a:pt x="1377" y="1512"/>
                    <a:pt x="1377" y="15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377" tIns="39189" rIns="78377" bIns="39189"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BCC4CE9E-CDEE-3846-831C-E120DC015F88}"/>
              </a:ext>
            </a:extLst>
          </p:cNvPr>
          <p:cNvGrpSpPr>
            <a:grpSpLocks noChangeAspect="1"/>
          </p:cNvGrpSpPr>
          <p:nvPr/>
        </p:nvGrpSpPr>
        <p:grpSpPr>
          <a:xfrm>
            <a:off x="761626" y="3832741"/>
            <a:ext cx="548640" cy="548640"/>
            <a:chOff x="5256341" y="2517774"/>
            <a:chExt cx="1646238" cy="1646238"/>
          </a:xfrm>
        </p:grpSpPr>
        <p:sp>
          <p:nvSpPr>
            <p:cNvPr id="68" name="AutoShape 107">
              <a:extLst>
                <a:ext uri="{FF2B5EF4-FFF2-40B4-BE49-F238E27FC236}">
                  <a16:creationId xmlns:a16="http://schemas.microsoft.com/office/drawing/2014/main" id="{73FD2D5D-59B9-234D-AF68-DDFF85E7ACBF}"/>
                </a:ext>
              </a:extLst>
            </p:cNvPr>
            <p:cNvSpPr>
              <a:spLocks noChangeAspect="1" noChangeArrowheads="1" noTextEdit="1"/>
            </p:cNvSpPr>
            <p:nvPr/>
          </p:nvSpPr>
          <p:spPr bwMode="auto">
            <a:xfrm>
              <a:off x="5256341" y="2517774"/>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377" tIns="39189" rIns="78377" bIns="39189" numCol="1" anchor="t" anchorCtr="0" compatLnSpc="1">
              <a:prstTxWarp prst="textNoShape">
                <a:avLst/>
              </a:prstTxWarp>
            </a:bodyPr>
            <a:lstStyle/>
            <a:p>
              <a:endParaRPr lang="en-US" dirty="0"/>
            </a:p>
          </p:txBody>
        </p:sp>
        <p:grpSp>
          <p:nvGrpSpPr>
            <p:cNvPr id="69" name="Group 68">
              <a:extLst>
                <a:ext uri="{FF2B5EF4-FFF2-40B4-BE49-F238E27FC236}">
                  <a16:creationId xmlns:a16="http://schemas.microsoft.com/office/drawing/2014/main" id="{7B8A5173-18F7-1146-87E6-FDC2413BEFB1}"/>
                </a:ext>
              </a:extLst>
            </p:cNvPr>
            <p:cNvGrpSpPr/>
            <p:nvPr/>
          </p:nvGrpSpPr>
          <p:grpSpPr>
            <a:xfrm>
              <a:off x="5432682" y="2692400"/>
              <a:ext cx="1293556" cy="1296987"/>
              <a:chOff x="5432682" y="2692400"/>
              <a:chExt cx="1293556" cy="1296987"/>
            </a:xfrm>
          </p:grpSpPr>
          <p:sp>
            <p:nvSpPr>
              <p:cNvPr id="70" name="Freeform 69">
                <a:extLst>
                  <a:ext uri="{FF2B5EF4-FFF2-40B4-BE49-F238E27FC236}">
                    <a16:creationId xmlns:a16="http://schemas.microsoft.com/office/drawing/2014/main" id="{5A1F2B3E-0AFF-3F45-AEAA-FFDDE8BA2BFA}"/>
                  </a:ext>
                </a:extLst>
              </p:cNvPr>
              <p:cNvSpPr>
                <a:spLocks/>
              </p:cNvSpPr>
              <p:nvPr/>
            </p:nvSpPr>
            <p:spPr bwMode="auto">
              <a:xfrm>
                <a:off x="5432682" y="2753317"/>
                <a:ext cx="1285289" cy="1236070"/>
              </a:xfrm>
              <a:custGeom>
                <a:avLst/>
                <a:gdLst>
                  <a:gd name="connsiteX0" fmla="*/ 233276 w 1285289"/>
                  <a:gd name="connsiteY0" fmla="*/ 991595 h 1236070"/>
                  <a:gd name="connsiteX1" fmla="*/ 630639 w 1285289"/>
                  <a:gd name="connsiteY1" fmla="*/ 1202571 h 1236070"/>
                  <a:gd name="connsiteX2" fmla="*/ 1078030 w 1285289"/>
                  <a:gd name="connsiteY2" fmla="*/ 1042201 h 1236070"/>
                  <a:gd name="connsiteX3" fmla="*/ 1008706 w 1285289"/>
                  <a:gd name="connsiteY3" fmla="*/ 1044339 h 1236070"/>
                  <a:gd name="connsiteX4" fmla="*/ 992268 w 1285289"/>
                  <a:gd name="connsiteY4" fmla="*/ 1029371 h 1236070"/>
                  <a:gd name="connsiteX5" fmla="*/ 1007991 w 1285289"/>
                  <a:gd name="connsiteY5" fmla="*/ 1012978 h 1236070"/>
                  <a:gd name="connsiteX6" fmla="*/ 1115908 w 1285289"/>
                  <a:gd name="connsiteY6" fmla="*/ 1010127 h 1236070"/>
                  <a:gd name="connsiteX7" fmla="*/ 1118052 w 1285289"/>
                  <a:gd name="connsiteY7" fmla="*/ 1010127 h 1236070"/>
                  <a:gd name="connsiteX8" fmla="*/ 1118767 w 1285289"/>
                  <a:gd name="connsiteY8" fmla="*/ 1010127 h 1236070"/>
                  <a:gd name="connsiteX9" fmla="*/ 1120911 w 1285289"/>
                  <a:gd name="connsiteY9" fmla="*/ 1010840 h 1236070"/>
                  <a:gd name="connsiteX10" fmla="*/ 1121626 w 1285289"/>
                  <a:gd name="connsiteY10" fmla="*/ 1010840 h 1236070"/>
                  <a:gd name="connsiteX11" fmla="*/ 1123770 w 1285289"/>
                  <a:gd name="connsiteY11" fmla="*/ 1012265 h 1236070"/>
                  <a:gd name="connsiteX12" fmla="*/ 1124484 w 1285289"/>
                  <a:gd name="connsiteY12" fmla="*/ 1012265 h 1236070"/>
                  <a:gd name="connsiteX13" fmla="*/ 1126628 w 1285289"/>
                  <a:gd name="connsiteY13" fmla="*/ 1013691 h 1236070"/>
                  <a:gd name="connsiteX14" fmla="*/ 1127343 w 1285289"/>
                  <a:gd name="connsiteY14" fmla="*/ 1014403 h 1236070"/>
                  <a:gd name="connsiteX15" fmla="*/ 1128772 w 1285289"/>
                  <a:gd name="connsiteY15" fmla="*/ 1015829 h 1236070"/>
                  <a:gd name="connsiteX16" fmla="*/ 1128772 w 1285289"/>
                  <a:gd name="connsiteY16" fmla="*/ 1016542 h 1236070"/>
                  <a:gd name="connsiteX17" fmla="*/ 1130202 w 1285289"/>
                  <a:gd name="connsiteY17" fmla="*/ 1018680 h 1236070"/>
                  <a:gd name="connsiteX18" fmla="*/ 1130202 w 1285289"/>
                  <a:gd name="connsiteY18" fmla="*/ 1019393 h 1236070"/>
                  <a:gd name="connsiteX19" fmla="*/ 1131631 w 1285289"/>
                  <a:gd name="connsiteY19" fmla="*/ 1021531 h 1236070"/>
                  <a:gd name="connsiteX20" fmla="*/ 1131631 w 1285289"/>
                  <a:gd name="connsiteY20" fmla="*/ 1022244 h 1236070"/>
                  <a:gd name="connsiteX21" fmla="*/ 1131631 w 1285289"/>
                  <a:gd name="connsiteY21" fmla="*/ 1024382 h 1236070"/>
                  <a:gd name="connsiteX22" fmla="*/ 1131631 w 1285289"/>
                  <a:gd name="connsiteY22" fmla="*/ 1025095 h 1236070"/>
                  <a:gd name="connsiteX23" fmla="*/ 1131631 w 1285289"/>
                  <a:gd name="connsiteY23" fmla="*/ 1026520 h 1236070"/>
                  <a:gd name="connsiteX24" fmla="*/ 1126628 w 1285289"/>
                  <a:gd name="connsiteY24" fmla="*/ 1132008 h 1236070"/>
                  <a:gd name="connsiteX25" fmla="*/ 1110905 w 1285289"/>
                  <a:gd name="connsiteY25" fmla="*/ 1147689 h 1236070"/>
                  <a:gd name="connsiteX26" fmla="*/ 1110191 w 1285289"/>
                  <a:gd name="connsiteY26" fmla="*/ 1147689 h 1236070"/>
                  <a:gd name="connsiteX27" fmla="*/ 1095182 w 1285289"/>
                  <a:gd name="connsiteY27" fmla="*/ 1130582 h 1236070"/>
                  <a:gd name="connsiteX28" fmla="*/ 1098041 w 1285289"/>
                  <a:gd name="connsiteY28" fmla="*/ 1066434 h 1236070"/>
                  <a:gd name="connsiteX29" fmla="*/ 905077 w 1285289"/>
                  <a:gd name="connsiteY29" fmla="*/ 1192592 h 1236070"/>
                  <a:gd name="connsiteX30" fmla="*/ 679952 w 1285289"/>
                  <a:gd name="connsiteY30" fmla="*/ 1236070 h 1236070"/>
                  <a:gd name="connsiteX31" fmla="*/ 627780 w 1285289"/>
                  <a:gd name="connsiteY31" fmla="*/ 1233932 h 1236070"/>
                  <a:gd name="connsiteX32" fmla="*/ 361918 w 1285289"/>
                  <a:gd name="connsiteY32" fmla="*/ 1146263 h 1236070"/>
                  <a:gd name="connsiteX33" fmla="*/ 206118 w 1285289"/>
                  <a:gd name="connsiteY33" fmla="*/ 1007988 h 1236070"/>
                  <a:gd name="connsiteX34" fmla="*/ 233276 w 1285289"/>
                  <a:gd name="connsiteY34" fmla="*/ 991595 h 1236070"/>
                  <a:gd name="connsiteX35" fmla="*/ 520755 w 1285289"/>
                  <a:gd name="connsiteY35" fmla="*/ 47032 h 1236070"/>
                  <a:gd name="connsiteX36" fmla="*/ 520755 w 1285289"/>
                  <a:gd name="connsiteY36" fmla="*/ 49891 h 1236070"/>
                  <a:gd name="connsiteX37" fmla="*/ 523619 w 1285289"/>
                  <a:gd name="connsiteY37" fmla="*/ 78479 h 1236070"/>
                  <a:gd name="connsiteX38" fmla="*/ 108403 w 1285289"/>
                  <a:gd name="connsiteY38" fmla="*/ 563049 h 1236070"/>
                  <a:gd name="connsiteX39" fmla="*/ 106255 w 1285289"/>
                  <a:gd name="connsiteY39" fmla="*/ 678831 h 1236070"/>
                  <a:gd name="connsiteX40" fmla="*/ 147061 w 1285289"/>
                  <a:gd name="connsiteY40" fmla="*/ 624513 h 1236070"/>
                  <a:gd name="connsiteX41" fmla="*/ 169253 w 1285289"/>
                  <a:gd name="connsiteY41" fmla="*/ 620940 h 1236070"/>
                  <a:gd name="connsiteX42" fmla="*/ 172833 w 1285289"/>
                  <a:gd name="connsiteY42" fmla="*/ 643096 h 1236070"/>
                  <a:gd name="connsiteX43" fmla="*/ 108403 w 1285289"/>
                  <a:gd name="connsiteY43" fmla="*/ 728860 h 1236070"/>
                  <a:gd name="connsiteX44" fmla="*/ 107687 w 1285289"/>
                  <a:gd name="connsiteY44" fmla="*/ 729575 h 1236070"/>
                  <a:gd name="connsiteX45" fmla="*/ 106255 w 1285289"/>
                  <a:gd name="connsiteY45" fmla="*/ 731719 h 1236070"/>
                  <a:gd name="connsiteX46" fmla="*/ 105539 w 1285289"/>
                  <a:gd name="connsiteY46" fmla="*/ 731719 h 1236070"/>
                  <a:gd name="connsiteX47" fmla="*/ 104107 w 1285289"/>
                  <a:gd name="connsiteY47" fmla="*/ 733148 h 1236070"/>
                  <a:gd name="connsiteX48" fmla="*/ 102676 w 1285289"/>
                  <a:gd name="connsiteY48" fmla="*/ 733863 h 1236070"/>
                  <a:gd name="connsiteX49" fmla="*/ 101244 w 1285289"/>
                  <a:gd name="connsiteY49" fmla="*/ 734578 h 1236070"/>
                  <a:gd name="connsiteX50" fmla="*/ 98380 w 1285289"/>
                  <a:gd name="connsiteY50" fmla="*/ 735292 h 1236070"/>
                  <a:gd name="connsiteX51" fmla="*/ 97664 w 1285289"/>
                  <a:gd name="connsiteY51" fmla="*/ 735292 h 1236070"/>
                  <a:gd name="connsiteX52" fmla="*/ 96949 w 1285289"/>
                  <a:gd name="connsiteY52" fmla="*/ 735292 h 1236070"/>
                  <a:gd name="connsiteX53" fmla="*/ 96949 w 1285289"/>
                  <a:gd name="connsiteY53" fmla="*/ 736007 h 1236070"/>
                  <a:gd name="connsiteX54" fmla="*/ 95517 w 1285289"/>
                  <a:gd name="connsiteY54" fmla="*/ 736007 h 1236070"/>
                  <a:gd name="connsiteX55" fmla="*/ 92653 w 1285289"/>
                  <a:gd name="connsiteY55" fmla="*/ 735292 h 1236070"/>
                  <a:gd name="connsiteX56" fmla="*/ 89790 w 1285289"/>
                  <a:gd name="connsiteY56" fmla="*/ 734578 h 1236070"/>
                  <a:gd name="connsiteX57" fmla="*/ 87642 w 1285289"/>
                  <a:gd name="connsiteY57" fmla="*/ 733863 h 1236070"/>
                  <a:gd name="connsiteX58" fmla="*/ 85494 w 1285289"/>
                  <a:gd name="connsiteY58" fmla="*/ 732434 h 1236070"/>
                  <a:gd name="connsiteX59" fmla="*/ 84778 w 1285289"/>
                  <a:gd name="connsiteY59" fmla="*/ 731719 h 1236070"/>
                  <a:gd name="connsiteX60" fmla="*/ 5315 w 1285289"/>
                  <a:gd name="connsiteY60" fmla="*/ 660963 h 1236070"/>
                  <a:gd name="connsiteX61" fmla="*/ 3883 w 1285289"/>
                  <a:gd name="connsiteY61" fmla="*/ 638807 h 1236070"/>
                  <a:gd name="connsiteX62" fmla="*/ 26075 w 1285289"/>
                  <a:gd name="connsiteY62" fmla="*/ 637378 h 1236070"/>
                  <a:gd name="connsiteX63" fmla="*/ 74756 w 1285289"/>
                  <a:gd name="connsiteY63" fmla="*/ 680975 h 1236070"/>
                  <a:gd name="connsiteX64" fmla="*/ 76904 w 1285289"/>
                  <a:gd name="connsiteY64" fmla="*/ 559475 h 1236070"/>
                  <a:gd name="connsiteX65" fmla="*/ 520755 w 1285289"/>
                  <a:gd name="connsiteY65" fmla="*/ 47032 h 1236070"/>
                  <a:gd name="connsiteX66" fmla="*/ 932443 w 1285289"/>
                  <a:gd name="connsiteY66" fmla="*/ 1029 h 1236070"/>
                  <a:gd name="connsiteX67" fmla="*/ 941187 w 1285289"/>
                  <a:gd name="connsiteY67" fmla="*/ 9230 h 1236070"/>
                  <a:gd name="connsiteX68" fmla="*/ 933335 w 1285289"/>
                  <a:gd name="connsiteY68" fmla="*/ 29910 h 1236070"/>
                  <a:gd name="connsiteX69" fmla="*/ 874090 w 1285289"/>
                  <a:gd name="connsiteY69" fmla="*/ 57009 h 1236070"/>
                  <a:gd name="connsiteX70" fmla="*/ 1283809 w 1285289"/>
                  <a:gd name="connsiteY70" fmla="*/ 671716 h 1236070"/>
                  <a:gd name="connsiteX71" fmla="*/ 1270960 w 1285289"/>
                  <a:gd name="connsiteY71" fmla="*/ 762995 h 1236070"/>
                  <a:gd name="connsiteX72" fmla="*/ 1242409 w 1285289"/>
                  <a:gd name="connsiteY72" fmla="*/ 745880 h 1236070"/>
                  <a:gd name="connsiteX73" fmla="*/ 1252402 w 1285289"/>
                  <a:gd name="connsiteY73" fmla="*/ 669577 h 1236070"/>
                  <a:gd name="connsiteX74" fmla="*/ 862669 w 1285289"/>
                  <a:gd name="connsiteY74" fmla="*/ 86247 h 1236070"/>
                  <a:gd name="connsiteX75" fmla="*/ 896932 w 1285289"/>
                  <a:gd name="connsiteY75" fmla="*/ 146149 h 1236070"/>
                  <a:gd name="connsiteX76" fmla="*/ 890507 w 1285289"/>
                  <a:gd name="connsiteY76" fmla="*/ 167542 h 1236070"/>
                  <a:gd name="connsiteX77" fmla="*/ 882656 w 1285289"/>
                  <a:gd name="connsiteY77" fmla="*/ 169681 h 1236070"/>
                  <a:gd name="connsiteX78" fmla="*/ 869094 w 1285289"/>
                  <a:gd name="connsiteY78" fmla="*/ 161837 h 1236070"/>
                  <a:gd name="connsiteX79" fmla="*/ 815559 w 1285289"/>
                  <a:gd name="connsiteY79" fmla="*/ 67706 h 1236070"/>
                  <a:gd name="connsiteX80" fmla="*/ 815559 w 1285289"/>
                  <a:gd name="connsiteY80" fmla="*/ 66993 h 1236070"/>
                  <a:gd name="connsiteX81" fmla="*/ 815559 w 1285289"/>
                  <a:gd name="connsiteY81" fmla="*/ 66279 h 1236070"/>
                  <a:gd name="connsiteX82" fmla="*/ 814845 w 1285289"/>
                  <a:gd name="connsiteY82" fmla="*/ 65566 h 1236070"/>
                  <a:gd name="connsiteX83" fmla="*/ 814845 w 1285289"/>
                  <a:gd name="connsiteY83" fmla="*/ 64853 h 1236070"/>
                  <a:gd name="connsiteX84" fmla="*/ 814845 w 1285289"/>
                  <a:gd name="connsiteY84" fmla="*/ 64140 h 1236070"/>
                  <a:gd name="connsiteX85" fmla="*/ 814131 w 1285289"/>
                  <a:gd name="connsiteY85" fmla="*/ 63427 h 1236070"/>
                  <a:gd name="connsiteX86" fmla="*/ 814131 w 1285289"/>
                  <a:gd name="connsiteY86" fmla="*/ 62714 h 1236070"/>
                  <a:gd name="connsiteX87" fmla="*/ 814131 w 1285289"/>
                  <a:gd name="connsiteY87" fmla="*/ 62001 h 1236070"/>
                  <a:gd name="connsiteX88" fmla="*/ 814131 w 1285289"/>
                  <a:gd name="connsiteY88" fmla="*/ 61288 h 1236070"/>
                  <a:gd name="connsiteX89" fmla="*/ 814131 w 1285289"/>
                  <a:gd name="connsiteY89" fmla="*/ 60574 h 1236070"/>
                  <a:gd name="connsiteX90" fmla="*/ 814131 w 1285289"/>
                  <a:gd name="connsiteY90" fmla="*/ 59861 h 1236070"/>
                  <a:gd name="connsiteX91" fmla="*/ 814131 w 1285289"/>
                  <a:gd name="connsiteY91" fmla="*/ 58435 h 1236070"/>
                  <a:gd name="connsiteX92" fmla="*/ 814131 w 1285289"/>
                  <a:gd name="connsiteY92" fmla="*/ 57722 h 1236070"/>
                  <a:gd name="connsiteX93" fmla="*/ 814131 w 1285289"/>
                  <a:gd name="connsiteY93" fmla="*/ 57009 h 1236070"/>
                  <a:gd name="connsiteX94" fmla="*/ 814131 w 1285289"/>
                  <a:gd name="connsiteY94" fmla="*/ 56296 h 1236070"/>
                  <a:gd name="connsiteX95" fmla="*/ 814845 w 1285289"/>
                  <a:gd name="connsiteY95" fmla="*/ 55583 h 1236070"/>
                  <a:gd name="connsiteX96" fmla="*/ 814845 w 1285289"/>
                  <a:gd name="connsiteY96" fmla="*/ 54870 h 1236070"/>
                  <a:gd name="connsiteX97" fmla="*/ 815559 w 1285289"/>
                  <a:gd name="connsiteY97" fmla="*/ 52017 h 1236070"/>
                  <a:gd name="connsiteX98" fmla="*/ 816273 w 1285289"/>
                  <a:gd name="connsiteY98" fmla="*/ 52017 h 1236070"/>
                  <a:gd name="connsiteX99" fmla="*/ 817700 w 1285289"/>
                  <a:gd name="connsiteY99" fmla="*/ 49878 h 1236070"/>
                  <a:gd name="connsiteX100" fmla="*/ 819842 w 1285289"/>
                  <a:gd name="connsiteY100" fmla="*/ 47738 h 1236070"/>
                  <a:gd name="connsiteX101" fmla="*/ 820555 w 1285289"/>
                  <a:gd name="connsiteY101" fmla="*/ 47738 h 1236070"/>
                  <a:gd name="connsiteX102" fmla="*/ 822697 w 1285289"/>
                  <a:gd name="connsiteY102" fmla="*/ 45599 h 1236070"/>
                  <a:gd name="connsiteX103" fmla="*/ 920487 w 1285289"/>
                  <a:gd name="connsiteY103" fmla="*/ 1386 h 1236070"/>
                  <a:gd name="connsiteX104" fmla="*/ 932443 w 1285289"/>
                  <a:gd name="connsiteY104" fmla="*/ 1029 h 123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85289" h="1236070">
                    <a:moveTo>
                      <a:pt x="233276" y="991595"/>
                    </a:moveTo>
                    <a:cubicBezTo>
                      <a:pt x="331187" y="1112763"/>
                      <a:pt x="472694" y="1189741"/>
                      <a:pt x="630639" y="1202571"/>
                    </a:cubicBezTo>
                    <a:cubicBezTo>
                      <a:pt x="797874" y="1216826"/>
                      <a:pt x="958678" y="1159093"/>
                      <a:pt x="1078030" y="1042201"/>
                    </a:cubicBezTo>
                    <a:cubicBezTo>
                      <a:pt x="1078030" y="1042201"/>
                      <a:pt x="1078030" y="1042201"/>
                      <a:pt x="1008706" y="1044339"/>
                    </a:cubicBezTo>
                    <a:cubicBezTo>
                      <a:pt x="1000130" y="1045052"/>
                      <a:pt x="992983" y="1037924"/>
                      <a:pt x="992268" y="1029371"/>
                    </a:cubicBezTo>
                    <a:cubicBezTo>
                      <a:pt x="992268" y="1020818"/>
                      <a:pt x="999415" y="1013691"/>
                      <a:pt x="1007991" y="1012978"/>
                    </a:cubicBezTo>
                    <a:cubicBezTo>
                      <a:pt x="1007991" y="1012978"/>
                      <a:pt x="1007991" y="1012978"/>
                      <a:pt x="1115908" y="1010127"/>
                    </a:cubicBezTo>
                    <a:cubicBezTo>
                      <a:pt x="1116623" y="1010127"/>
                      <a:pt x="1117338" y="1010127"/>
                      <a:pt x="1118052" y="1010127"/>
                    </a:cubicBezTo>
                    <a:cubicBezTo>
                      <a:pt x="1118052" y="1010127"/>
                      <a:pt x="1118052" y="1010127"/>
                      <a:pt x="1118767" y="1010127"/>
                    </a:cubicBezTo>
                    <a:cubicBezTo>
                      <a:pt x="1119482" y="1010127"/>
                      <a:pt x="1120196" y="1010127"/>
                      <a:pt x="1120911" y="1010840"/>
                    </a:cubicBezTo>
                    <a:cubicBezTo>
                      <a:pt x="1120911" y="1010840"/>
                      <a:pt x="1120911" y="1010840"/>
                      <a:pt x="1121626" y="1010840"/>
                    </a:cubicBezTo>
                    <a:cubicBezTo>
                      <a:pt x="1122340" y="1010840"/>
                      <a:pt x="1123055" y="1011552"/>
                      <a:pt x="1123770" y="1012265"/>
                    </a:cubicBezTo>
                    <a:cubicBezTo>
                      <a:pt x="1123770" y="1012265"/>
                      <a:pt x="1123770" y="1012265"/>
                      <a:pt x="1124484" y="1012265"/>
                    </a:cubicBezTo>
                    <a:cubicBezTo>
                      <a:pt x="1125199" y="1012265"/>
                      <a:pt x="1125914" y="1012978"/>
                      <a:pt x="1126628" y="1013691"/>
                    </a:cubicBezTo>
                    <a:cubicBezTo>
                      <a:pt x="1126628" y="1014403"/>
                      <a:pt x="1127343" y="1014403"/>
                      <a:pt x="1127343" y="1014403"/>
                    </a:cubicBezTo>
                    <a:cubicBezTo>
                      <a:pt x="1128058" y="1015116"/>
                      <a:pt x="1128058" y="1015829"/>
                      <a:pt x="1128772" y="1015829"/>
                    </a:cubicBezTo>
                    <a:cubicBezTo>
                      <a:pt x="1128772" y="1016542"/>
                      <a:pt x="1128772" y="1016542"/>
                      <a:pt x="1128772" y="1016542"/>
                    </a:cubicBezTo>
                    <a:cubicBezTo>
                      <a:pt x="1129487" y="1017254"/>
                      <a:pt x="1130202" y="1017967"/>
                      <a:pt x="1130202" y="1018680"/>
                    </a:cubicBezTo>
                    <a:cubicBezTo>
                      <a:pt x="1130202" y="1018680"/>
                      <a:pt x="1130202" y="1018680"/>
                      <a:pt x="1130202" y="1019393"/>
                    </a:cubicBezTo>
                    <a:cubicBezTo>
                      <a:pt x="1130917" y="1020105"/>
                      <a:pt x="1130917" y="1020818"/>
                      <a:pt x="1131631" y="1021531"/>
                    </a:cubicBezTo>
                    <a:cubicBezTo>
                      <a:pt x="1131631" y="1021531"/>
                      <a:pt x="1131631" y="1021531"/>
                      <a:pt x="1131631" y="1022244"/>
                    </a:cubicBezTo>
                    <a:cubicBezTo>
                      <a:pt x="1131631" y="1022956"/>
                      <a:pt x="1131631" y="1023669"/>
                      <a:pt x="1131631" y="1024382"/>
                    </a:cubicBezTo>
                    <a:cubicBezTo>
                      <a:pt x="1131631" y="1024382"/>
                      <a:pt x="1131631" y="1024382"/>
                      <a:pt x="1131631" y="1025095"/>
                    </a:cubicBezTo>
                    <a:cubicBezTo>
                      <a:pt x="1131631" y="1025095"/>
                      <a:pt x="1131631" y="1025807"/>
                      <a:pt x="1131631" y="1026520"/>
                    </a:cubicBezTo>
                    <a:cubicBezTo>
                      <a:pt x="1131631" y="1026520"/>
                      <a:pt x="1131631" y="1026520"/>
                      <a:pt x="1126628" y="1132008"/>
                    </a:cubicBezTo>
                    <a:cubicBezTo>
                      <a:pt x="1125914" y="1140561"/>
                      <a:pt x="1118767" y="1147689"/>
                      <a:pt x="1110905" y="1147689"/>
                    </a:cubicBezTo>
                    <a:cubicBezTo>
                      <a:pt x="1110191" y="1147689"/>
                      <a:pt x="1110191" y="1147689"/>
                      <a:pt x="1110191" y="1147689"/>
                    </a:cubicBezTo>
                    <a:cubicBezTo>
                      <a:pt x="1100900" y="1147689"/>
                      <a:pt x="1094468" y="1139135"/>
                      <a:pt x="1095182" y="1130582"/>
                    </a:cubicBezTo>
                    <a:cubicBezTo>
                      <a:pt x="1095182" y="1130582"/>
                      <a:pt x="1095182" y="1130582"/>
                      <a:pt x="1098041" y="1066434"/>
                    </a:cubicBezTo>
                    <a:cubicBezTo>
                      <a:pt x="1042296" y="1119891"/>
                      <a:pt x="976545" y="1163369"/>
                      <a:pt x="905077" y="1192592"/>
                    </a:cubicBezTo>
                    <a:cubicBezTo>
                      <a:pt x="833609" y="1221815"/>
                      <a:pt x="757852" y="1236070"/>
                      <a:pt x="679952" y="1236070"/>
                    </a:cubicBezTo>
                    <a:cubicBezTo>
                      <a:pt x="662799" y="1236070"/>
                      <a:pt x="645647" y="1235357"/>
                      <a:pt x="627780" y="1233932"/>
                    </a:cubicBezTo>
                    <a:cubicBezTo>
                      <a:pt x="532013" y="1226092"/>
                      <a:pt x="441963" y="1196156"/>
                      <a:pt x="361918" y="1146263"/>
                    </a:cubicBezTo>
                    <a:cubicBezTo>
                      <a:pt x="302600" y="1109200"/>
                      <a:pt x="249713" y="1062158"/>
                      <a:pt x="206118" y="1007988"/>
                    </a:cubicBezTo>
                    <a:cubicBezTo>
                      <a:pt x="216123" y="1003712"/>
                      <a:pt x="224699" y="998010"/>
                      <a:pt x="233276" y="991595"/>
                    </a:cubicBezTo>
                    <a:close/>
                    <a:moveTo>
                      <a:pt x="520755" y="47032"/>
                    </a:moveTo>
                    <a:cubicBezTo>
                      <a:pt x="520755" y="47747"/>
                      <a:pt x="520755" y="49176"/>
                      <a:pt x="520755" y="49891"/>
                    </a:cubicBezTo>
                    <a:cubicBezTo>
                      <a:pt x="520755" y="59897"/>
                      <a:pt x="521471" y="69188"/>
                      <a:pt x="523619" y="78479"/>
                    </a:cubicBezTo>
                    <a:cubicBezTo>
                      <a:pt x="303841" y="139944"/>
                      <a:pt x="136322" y="329340"/>
                      <a:pt x="108403" y="563049"/>
                    </a:cubicBezTo>
                    <a:cubicBezTo>
                      <a:pt x="104107" y="601643"/>
                      <a:pt x="103392" y="640237"/>
                      <a:pt x="106255" y="678831"/>
                    </a:cubicBezTo>
                    <a:cubicBezTo>
                      <a:pt x="106255" y="678831"/>
                      <a:pt x="106255" y="678831"/>
                      <a:pt x="147061" y="624513"/>
                    </a:cubicBezTo>
                    <a:cubicBezTo>
                      <a:pt x="152788" y="617366"/>
                      <a:pt x="162094" y="615937"/>
                      <a:pt x="169253" y="620940"/>
                    </a:cubicBezTo>
                    <a:cubicBezTo>
                      <a:pt x="176412" y="625943"/>
                      <a:pt x="177844" y="635949"/>
                      <a:pt x="172833" y="643096"/>
                    </a:cubicBezTo>
                    <a:cubicBezTo>
                      <a:pt x="172833" y="643096"/>
                      <a:pt x="172833" y="643096"/>
                      <a:pt x="108403" y="728860"/>
                    </a:cubicBezTo>
                    <a:cubicBezTo>
                      <a:pt x="108403" y="728860"/>
                      <a:pt x="108403" y="728860"/>
                      <a:pt x="107687" y="729575"/>
                    </a:cubicBezTo>
                    <a:cubicBezTo>
                      <a:pt x="106971" y="730290"/>
                      <a:pt x="106255" y="731004"/>
                      <a:pt x="106255" y="731719"/>
                    </a:cubicBezTo>
                    <a:cubicBezTo>
                      <a:pt x="105539" y="731719"/>
                      <a:pt x="105539" y="731719"/>
                      <a:pt x="105539" y="731719"/>
                    </a:cubicBezTo>
                    <a:cubicBezTo>
                      <a:pt x="104823" y="732434"/>
                      <a:pt x="104107" y="733148"/>
                      <a:pt x="104107" y="733148"/>
                    </a:cubicBezTo>
                    <a:cubicBezTo>
                      <a:pt x="103392" y="733148"/>
                      <a:pt x="103392" y="733863"/>
                      <a:pt x="102676" y="733863"/>
                    </a:cubicBezTo>
                    <a:cubicBezTo>
                      <a:pt x="101960" y="733863"/>
                      <a:pt x="101960" y="734578"/>
                      <a:pt x="101244" y="734578"/>
                    </a:cubicBezTo>
                    <a:cubicBezTo>
                      <a:pt x="100528" y="734578"/>
                      <a:pt x="99096" y="735292"/>
                      <a:pt x="98380" y="735292"/>
                    </a:cubicBezTo>
                    <a:cubicBezTo>
                      <a:pt x="98380" y="735292"/>
                      <a:pt x="98380" y="735292"/>
                      <a:pt x="97664" y="735292"/>
                    </a:cubicBezTo>
                    <a:cubicBezTo>
                      <a:pt x="97664" y="735292"/>
                      <a:pt x="97664" y="735292"/>
                      <a:pt x="96949" y="735292"/>
                    </a:cubicBezTo>
                    <a:cubicBezTo>
                      <a:pt x="96949" y="735292"/>
                      <a:pt x="96949" y="735292"/>
                      <a:pt x="96949" y="736007"/>
                    </a:cubicBezTo>
                    <a:cubicBezTo>
                      <a:pt x="96233" y="736007"/>
                      <a:pt x="96233" y="736007"/>
                      <a:pt x="95517" y="736007"/>
                    </a:cubicBezTo>
                    <a:cubicBezTo>
                      <a:pt x="94085" y="736007"/>
                      <a:pt x="93369" y="736007"/>
                      <a:pt x="92653" y="735292"/>
                    </a:cubicBezTo>
                    <a:cubicBezTo>
                      <a:pt x="91937" y="735292"/>
                      <a:pt x="90506" y="735292"/>
                      <a:pt x="89790" y="734578"/>
                    </a:cubicBezTo>
                    <a:cubicBezTo>
                      <a:pt x="89074" y="734578"/>
                      <a:pt x="88358" y="734578"/>
                      <a:pt x="87642" y="733863"/>
                    </a:cubicBezTo>
                    <a:cubicBezTo>
                      <a:pt x="86926" y="733148"/>
                      <a:pt x="86210" y="733148"/>
                      <a:pt x="85494" y="732434"/>
                    </a:cubicBezTo>
                    <a:cubicBezTo>
                      <a:pt x="85494" y="732434"/>
                      <a:pt x="84778" y="732434"/>
                      <a:pt x="84778" y="731719"/>
                    </a:cubicBezTo>
                    <a:cubicBezTo>
                      <a:pt x="84778" y="731719"/>
                      <a:pt x="84778" y="731719"/>
                      <a:pt x="5315" y="660963"/>
                    </a:cubicBezTo>
                    <a:cubicBezTo>
                      <a:pt x="-1128" y="655246"/>
                      <a:pt x="-1844" y="645954"/>
                      <a:pt x="3883" y="638807"/>
                    </a:cubicBezTo>
                    <a:cubicBezTo>
                      <a:pt x="9610" y="632375"/>
                      <a:pt x="19632" y="631660"/>
                      <a:pt x="26075" y="637378"/>
                    </a:cubicBezTo>
                    <a:cubicBezTo>
                      <a:pt x="26075" y="637378"/>
                      <a:pt x="26075" y="637378"/>
                      <a:pt x="74756" y="680975"/>
                    </a:cubicBezTo>
                    <a:cubicBezTo>
                      <a:pt x="71176" y="640237"/>
                      <a:pt x="72608" y="599499"/>
                      <a:pt x="76904" y="559475"/>
                    </a:cubicBezTo>
                    <a:cubicBezTo>
                      <a:pt x="106971" y="310758"/>
                      <a:pt x="286659" y="109926"/>
                      <a:pt x="520755" y="47032"/>
                    </a:cubicBezTo>
                    <a:close/>
                    <a:moveTo>
                      <a:pt x="932443" y="1029"/>
                    </a:moveTo>
                    <a:cubicBezTo>
                      <a:pt x="936190" y="2455"/>
                      <a:pt x="939402" y="5308"/>
                      <a:pt x="941187" y="9230"/>
                    </a:cubicBezTo>
                    <a:cubicBezTo>
                      <a:pt x="944756" y="17074"/>
                      <a:pt x="941187" y="26345"/>
                      <a:pt x="933335" y="29910"/>
                    </a:cubicBezTo>
                    <a:cubicBezTo>
                      <a:pt x="933335" y="29910"/>
                      <a:pt x="933335" y="29910"/>
                      <a:pt x="874090" y="57009"/>
                    </a:cubicBezTo>
                    <a:cubicBezTo>
                      <a:pt x="1132484" y="144009"/>
                      <a:pt x="1303081" y="395740"/>
                      <a:pt x="1283809" y="671716"/>
                    </a:cubicBezTo>
                    <a:cubicBezTo>
                      <a:pt x="1281667" y="702380"/>
                      <a:pt x="1277385" y="733044"/>
                      <a:pt x="1270960" y="762995"/>
                    </a:cubicBezTo>
                    <a:cubicBezTo>
                      <a:pt x="1261681" y="755864"/>
                      <a:pt x="1252402" y="750159"/>
                      <a:pt x="1242409" y="745880"/>
                    </a:cubicBezTo>
                    <a:cubicBezTo>
                      <a:pt x="1247405" y="720921"/>
                      <a:pt x="1250974" y="695249"/>
                      <a:pt x="1252402" y="669577"/>
                    </a:cubicBezTo>
                    <a:cubicBezTo>
                      <a:pt x="1270960" y="407150"/>
                      <a:pt x="1108215" y="168255"/>
                      <a:pt x="862669" y="86247"/>
                    </a:cubicBezTo>
                    <a:cubicBezTo>
                      <a:pt x="862669" y="86247"/>
                      <a:pt x="862669" y="86247"/>
                      <a:pt x="896932" y="146149"/>
                    </a:cubicBezTo>
                    <a:cubicBezTo>
                      <a:pt x="901214" y="153993"/>
                      <a:pt x="898359" y="163263"/>
                      <a:pt x="890507" y="167542"/>
                    </a:cubicBezTo>
                    <a:cubicBezTo>
                      <a:pt x="887652" y="168968"/>
                      <a:pt x="884797" y="169681"/>
                      <a:pt x="882656" y="169681"/>
                    </a:cubicBezTo>
                    <a:cubicBezTo>
                      <a:pt x="876945" y="169681"/>
                      <a:pt x="871949" y="166829"/>
                      <a:pt x="869094" y="161837"/>
                    </a:cubicBezTo>
                    <a:cubicBezTo>
                      <a:pt x="869094" y="161837"/>
                      <a:pt x="869094" y="161837"/>
                      <a:pt x="815559" y="67706"/>
                    </a:cubicBezTo>
                    <a:cubicBezTo>
                      <a:pt x="815559" y="67706"/>
                      <a:pt x="815559" y="67706"/>
                      <a:pt x="815559" y="66993"/>
                    </a:cubicBezTo>
                    <a:cubicBezTo>
                      <a:pt x="815559" y="66993"/>
                      <a:pt x="815559" y="66993"/>
                      <a:pt x="815559" y="66279"/>
                    </a:cubicBezTo>
                    <a:cubicBezTo>
                      <a:pt x="814845" y="66279"/>
                      <a:pt x="814845" y="66279"/>
                      <a:pt x="814845" y="65566"/>
                    </a:cubicBezTo>
                    <a:cubicBezTo>
                      <a:pt x="814845" y="65566"/>
                      <a:pt x="814845" y="65566"/>
                      <a:pt x="814845" y="64853"/>
                    </a:cubicBezTo>
                    <a:cubicBezTo>
                      <a:pt x="814845" y="64853"/>
                      <a:pt x="814845" y="64853"/>
                      <a:pt x="814845" y="64140"/>
                    </a:cubicBezTo>
                    <a:cubicBezTo>
                      <a:pt x="814131" y="64140"/>
                      <a:pt x="814131" y="63427"/>
                      <a:pt x="814131" y="63427"/>
                    </a:cubicBezTo>
                    <a:cubicBezTo>
                      <a:pt x="814131" y="63427"/>
                      <a:pt x="814131" y="63427"/>
                      <a:pt x="814131" y="62714"/>
                    </a:cubicBezTo>
                    <a:cubicBezTo>
                      <a:pt x="814131" y="62714"/>
                      <a:pt x="814131" y="62714"/>
                      <a:pt x="814131" y="62001"/>
                    </a:cubicBezTo>
                    <a:cubicBezTo>
                      <a:pt x="814131" y="62001"/>
                      <a:pt x="814131" y="62001"/>
                      <a:pt x="814131" y="61288"/>
                    </a:cubicBezTo>
                    <a:cubicBezTo>
                      <a:pt x="814131" y="61288"/>
                      <a:pt x="814131" y="61288"/>
                      <a:pt x="814131" y="60574"/>
                    </a:cubicBezTo>
                    <a:cubicBezTo>
                      <a:pt x="814131" y="59861"/>
                      <a:pt x="814131" y="59861"/>
                      <a:pt x="814131" y="59861"/>
                    </a:cubicBezTo>
                    <a:cubicBezTo>
                      <a:pt x="814131" y="59148"/>
                      <a:pt x="814131" y="59148"/>
                      <a:pt x="814131" y="58435"/>
                    </a:cubicBezTo>
                    <a:cubicBezTo>
                      <a:pt x="814131" y="58435"/>
                      <a:pt x="814131" y="58435"/>
                      <a:pt x="814131" y="57722"/>
                    </a:cubicBezTo>
                    <a:cubicBezTo>
                      <a:pt x="814131" y="57722"/>
                      <a:pt x="814131" y="57722"/>
                      <a:pt x="814131" y="57009"/>
                    </a:cubicBezTo>
                    <a:cubicBezTo>
                      <a:pt x="814131" y="57009"/>
                      <a:pt x="814131" y="57009"/>
                      <a:pt x="814131" y="56296"/>
                    </a:cubicBezTo>
                    <a:cubicBezTo>
                      <a:pt x="814131" y="55583"/>
                      <a:pt x="814845" y="55583"/>
                      <a:pt x="814845" y="55583"/>
                    </a:cubicBezTo>
                    <a:cubicBezTo>
                      <a:pt x="814845" y="55583"/>
                      <a:pt x="814845" y="55583"/>
                      <a:pt x="814845" y="54870"/>
                    </a:cubicBezTo>
                    <a:cubicBezTo>
                      <a:pt x="814845" y="54156"/>
                      <a:pt x="815559" y="53443"/>
                      <a:pt x="815559" y="52017"/>
                    </a:cubicBezTo>
                    <a:cubicBezTo>
                      <a:pt x="816273" y="52017"/>
                      <a:pt x="816273" y="52017"/>
                      <a:pt x="816273" y="52017"/>
                    </a:cubicBezTo>
                    <a:cubicBezTo>
                      <a:pt x="816273" y="51304"/>
                      <a:pt x="816986" y="50591"/>
                      <a:pt x="817700" y="49878"/>
                    </a:cubicBezTo>
                    <a:cubicBezTo>
                      <a:pt x="818414" y="49165"/>
                      <a:pt x="819128" y="48451"/>
                      <a:pt x="819842" y="47738"/>
                    </a:cubicBezTo>
                    <a:cubicBezTo>
                      <a:pt x="820555" y="47738"/>
                      <a:pt x="820555" y="47738"/>
                      <a:pt x="820555" y="47738"/>
                    </a:cubicBezTo>
                    <a:cubicBezTo>
                      <a:pt x="821269" y="47025"/>
                      <a:pt x="821983" y="46312"/>
                      <a:pt x="822697" y="45599"/>
                    </a:cubicBezTo>
                    <a:cubicBezTo>
                      <a:pt x="822697" y="45599"/>
                      <a:pt x="822697" y="45599"/>
                      <a:pt x="920487" y="1386"/>
                    </a:cubicBezTo>
                    <a:cubicBezTo>
                      <a:pt x="924413" y="-397"/>
                      <a:pt x="928696" y="-397"/>
                      <a:pt x="932443" y="10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377" tIns="39189" rIns="78377" bIns="39189" numCol="1" anchor="t" anchorCtr="0" compatLnSpc="1">
                <a:prstTxWarp prst="textNoShape">
                  <a:avLst/>
                </a:prstTxWarp>
                <a:noAutofit/>
              </a:bodyPr>
              <a:lstStyle/>
              <a:p>
                <a:endParaRPr lang="en-US" dirty="0"/>
              </a:p>
            </p:txBody>
          </p:sp>
          <p:sp>
            <p:nvSpPr>
              <p:cNvPr id="71" name="Freeform 70">
                <a:extLst>
                  <a:ext uri="{FF2B5EF4-FFF2-40B4-BE49-F238E27FC236}">
                    <a16:creationId xmlns:a16="http://schemas.microsoft.com/office/drawing/2014/main" id="{A9E7A469-3F16-DF48-8778-8074673D7A2F}"/>
                  </a:ext>
                </a:extLst>
              </p:cNvPr>
              <p:cNvSpPr>
                <a:spLocks/>
              </p:cNvSpPr>
              <p:nvPr/>
            </p:nvSpPr>
            <p:spPr bwMode="auto">
              <a:xfrm>
                <a:off x="5468938" y="2692400"/>
                <a:ext cx="1257300" cy="1049338"/>
              </a:xfrm>
              <a:custGeom>
                <a:avLst/>
                <a:gdLst>
                  <a:gd name="connsiteX0" fmla="*/ 1202365 w 1257300"/>
                  <a:gd name="connsiteY0" fmla="*/ 890162 h 1049338"/>
                  <a:gd name="connsiteX1" fmla="*/ 1194553 w 1257300"/>
                  <a:gd name="connsiteY1" fmla="*/ 893290 h 1049338"/>
                  <a:gd name="connsiteX2" fmla="*/ 1188871 w 1257300"/>
                  <a:gd name="connsiteY2" fmla="*/ 899010 h 1049338"/>
                  <a:gd name="connsiteX3" fmla="*/ 1131345 w 1257300"/>
                  <a:gd name="connsiteY3" fmla="*/ 956209 h 1049338"/>
                  <a:gd name="connsiteX4" fmla="*/ 1099386 w 1257300"/>
                  <a:gd name="connsiteY4" fmla="*/ 929754 h 1049338"/>
                  <a:gd name="connsiteX5" fmla="*/ 1083761 w 1257300"/>
                  <a:gd name="connsiteY5" fmla="*/ 931184 h 1049338"/>
                  <a:gd name="connsiteX6" fmla="*/ 1085182 w 1257300"/>
                  <a:gd name="connsiteY6" fmla="*/ 947629 h 1049338"/>
                  <a:gd name="connsiteX7" fmla="*/ 1124953 w 1257300"/>
                  <a:gd name="connsiteY7" fmla="*/ 979803 h 1049338"/>
                  <a:gd name="connsiteX8" fmla="*/ 1132055 w 1257300"/>
                  <a:gd name="connsiteY8" fmla="*/ 982663 h 1049338"/>
                  <a:gd name="connsiteX9" fmla="*/ 1139157 w 1257300"/>
                  <a:gd name="connsiteY9" fmla="*/ 979088 h 1049338"/>
                  <a:gd name="connsiteX10" fmla="*/ 1210177 w 1257300"/>
                  <a:gd name="connsiteY10" fmla="*/ 909735 h 1049338"/>
                  <a:gd name="connsiteX11" fmla="*/ 1212308 w 1257300"/>
                  <a:gd name="connsiteY11" fmla="*/ 896150 h 1049338"/>
                  <a:gd name="connsiteX12" fmla="*/ 1210177 w 1257300"/>
                  <a:gd name="connsiteY12" fmla="*/ 894005 h 1049338"/>
                  <a:gd name="connsiteX13" fmla="*/ 1202365 w 1257300"/>
                  <a:gd name="connsiteY13" fmla="*/ 890162 h 1049338"/>
                  <a:gd name="connsiteX14" fmla="*/ 111919 w 1257300"/>
                  <a:gd name="connsiteY14" fmla="*/ 877406 h 1049338"/>
                  <a:gd name="connsiteX15" fmla="*/ 111210 w 1257300"/>
                  <a:gd name="connsiteY15" fmla="*/ 893816 h 1049338"/>
                  <a:gd name="connsiteX16" fmla="*/ 140963 w 1257300"/>
                  <a:gd name="connsiteY16" fmla="*/ 927350 h 1049338"/>
                  <a:gd name="connsiteX17" fmla="*/ 57372 w 1257300"/>
                  <a:gd name="connsiteY17" fmla="*/ 927350 h 1049338"/>
                  <a:gd name="connsiteX18" fmla="*/ 46037 w 1257300"/>
                  <a:gd name="connsiteY18" fmla="*/ 938766 h 1049338"/>
                  <a:gd name="connsiteX19" fmla="*/ 57372 w 1257300"/>
                  <a:gd name="connsiteY19" fmla="*/ 950181 h 1049338"/>
                  <a:gd name="connsiteX20" fmla="*/ 140255 w 1257300"/>
                  <a:gd name="connsiteY20" fmla="*/ 950181 h 1049338"/>
                  <a:gd name="connsiteX21" fmla="*/ 111210 w 1257300"/>
                  <a:gd name="connsiteY21" fmla="*/ 980861 h 1049338"/>
                  <a:gd name="connsiteX22" fmla="*/ 111919 w 1257300"/>
                  <a:gd name="connsiteY22" fmla="*/ 997271 h 1049338"/>
                  <a:gd name="connsiteX23" fmla="*/ 119711 w 1257300"/>
                  <a:gd name="connsiteY23" fmla="*/ 1000125 h 1049338"/>
                  <a:gd name="connsiteX24" fmla="*/ 128212 w 1257300"/>
                  <a:gd name="connsiteY24" fmla="*/ 996558 h 1049338"/>
                  <a:gd name="connsiteX25" fmla="*/ 174258 w 1257300"/>
                  <a:gd name="connsiteY25" fmla="*/ 946614 h 1049338"/>
                  <a:gd name="connsiteX26" fmla="*/ 174967 w 1257300"/>
                  <a:gd name="connsiteY26" fmla="*/ 946614 h 1049338"/>
                  <a:gd name="connsiteX27" fmla="*/ 175675 w 1257300"/>
                  <a:gd name="connsiteY27" fmla="*/ 945187 h 1049338"/>
                  <a:gd name="connsiteX28" fmla="*/ 176383 w 1257300"/>
                  <a:gd name="connsiteY28" fmla="*/ 944473 h 1049338"/>
                  <a:gd name="connsiteX29" fmla="*/ 176383 w 1257300"/>
                  <a:gd name="connsiteY29" fmla="*/ 943760 h 1049338"/>
                  <a:gd name="connsiteX30" fmla="*/ 177092 w 1257300"/>
                  <a:gd name="connsiteY30" fmla="*/ 943046 h 1049338"/>
                  <a:gd name="connsiteX31" fmla="*/ 177092 w 1257300"/>
                  <a:gd name="connsiteY31" fmla="*/ 942333 h 1049338"/>
                  <a:gd name="connsiteX32" fmla="*/ 177092 w 1257300"/>
                  <a:gd name="connsiteY32" fmla="*/ 940906 h 1049338"/>
                  <a:gd name="connsiteX33" fmla="*/ 177800 w 1257300"/>
                  <a:gd name="connsiteY33" fmla="*/ 940906 h 1049338"/>
                  <a:gd name="connsiteX34" fmla="*/ 177800 w 1257300"/>
                  <a:gd name="connsiteY34" fmla="*/ 938766 h 1049338"/>
                  <a:gd name="connsiteX35" fmla="*/ 177800 w 1257300"/>
                  <a:gd name="connsiteY35" fmla="*/ 938052 h 1049338"/>
                  <a:gd name="connsiteX36" fmla="*/ 177800 w 1257300"/>
                  <a:gd name="connsiteY36" fmla="*/ 936625 h 1049338"/>
                  <a:gd name="connsiteX37" fmla="*/ 177092 w 1257300"/>
                  <a:gd name="connsiteY37" fmla="*/ 935912 h 1049338"/>
                  <a:gd name="connsiteX38" fmla="*/ 177092 w 1257300"/>
                  <a:gd name="connsiteY38" fmla="*/ 934485 h 1049338"/>
                  <a:gd name="connsiteX39" fmla="*/ 176383 w 1257300"/>
                  <a:gd name="connsiteY39" fmla="*/ 934485 h 1049338"/>
                  <a:gd name="connsiteX40" fmla="*/ 175675 w 1257300"/>
                  <a:gd name="connsiteY40" fmla="*/ 932344 h 1049338"/>
                  <a:gd name="connsiteX41" fmla="*/ 174967 w 1257300"/>
                  <a:gd name="connsiteY41" fmla="*/ 930917 h 1049338"/>
                  <a:gd name="connsiteX42" fmla="*/ 128212 w 1257300"/>
                  <a:gd name="connsiteY42" fmla="*/ 878120 h 1049338"/>
                  <a:gd name="connsiteX43" fmla="*/ 111919 w 1257300"/>
                  <a:gd name="connsiteY43" fmla="*/ 877406 h 1049338"/>
                  <a:gd name="connsiteX44" fmla="*/ 1146614 w 1257300"/>
                  <a:gd name="connsiteY44" fmla="*/ 825500 h 1049338"/>
                  <a:gd name="connsiteX45" fmla="*/ 1197700 w 1257300"/>
                  <a:gd name="connsiteY45" fmla="*/ 838363 h 1049338"/>
                  <a:gd name="connsiteX46" fmla="*/ 1224662 w 1257300"/>
                  <a:gd name="connsiteY46" fmla="*/ 857658 h 1049338"/>
                  <a:gd name="connsiteX47" fmla="*/ 1257300 w 1257300"/>
                  <a:gd name="connsiteY47" fmla="*/ 936982 h 1049338"/>
                  <a:gd name="connsiteX48" fmla="*/ 1146614 w 1257300"/>
                  <a:gd name="connsiteY48" fmla="*/ 1047750 h 1049338"/>
                  <a:gd name="connsiteX49" fmla="*/ 1036637 w 1257300"/>
                  <a:gd name="connsiteY49" fmla="*/ 936268 h 1049338"/>
                  <a:gd name="connsiteX50" fmla="*/ 1146614 w 1257300"/>
                  <a:gd name="connsiteY50" fmla="*/ 825500 h 1049338"/>
                  <a:gd name="connsiteX51" fmla="*/ 111919 w 1257300"/>
                  <a:gd name="connsiteY51" fmla="*/ 825500 h 1049338"/>
                  <a:gd name="connsiteX52" fmla="*/ 223838 w 1257300"/>
                  <a:gd name="connsiteY52" fmla="*/ 937777 h 1049338"/>
                  <a:gd name="connsiteX53" fmla="*/ 179358 w 1257300"/>
                  <a:gd name="connsiteY53" fmla="*/ 1026454 h 1049338"/>
                  <a:gd name="connsiteX54" fmla="*/ 151378 w 1257300"/>
                  <a:gd name="connsiteY54" fmla="*/ 1042187 h 1049338"/>
                  <a:gd name="connsiteX55" fmla="*/ 111919 w 1257300"/>
                  <a:gd name="connsiteY55" fmla="*/ 1049338 h 1049338"/>
                  <a:gd name="connsiteX56" fmla="*/ 0 w 1257300"/>
                  <a:gd name="connsiteY56" fmla="*/ 937062 h 1049338"/>
                  <a:gd name="connsiteX57" fmla="*/ 111919 w 1257300"/>
                  <a:gd name="connsiteY57" fmla="*/ 825500 h 1049338"/>
                  <a:gd name="connsiteX58" fmla="*/ 582076 w 1257300"/>
                  <a:gd name="connsiteY58" fmla="*/ 64618 h 1049338"/>
                  <a:gd name="connsiteX59" fmla="*/ 582076 w 1257300"/>
                  <a:gd name="connsiteY59" fmla="*/ 81074 h 1049338"/>
                  <a:gd name="connsiteX60" fmla="*/ 590528 w 1257300"/>
                  <a:gd name="connsiteY60" fmla="*/ 89660 h 1049338"/>
                  <a:gd name="connsiteX61" fmla="*/ 611657 w 1257300"/>
                  <a:gd name="connsiteY61" fmla="*/ 111841 h 1049338"/>
                  <a:gd name="connsiteX62" fmla="*/ 603206 w 1257300"/>
                  <a:gd name="connsiteY62" fmla="*/ 120427 h 1049338"/>
                  <a:gd name="connsiteX63" fmla="*/ 582076 w 1257300"/>
                  <a:gd name="connsiteY63" fmla="*/ 142607 h 1049338"/>
                  <a:gd name="connsiteX64" fmla="*/ 582076 w 1257300"/>
                  <a:gd name="connsiteY64" fmla="*/ 159063 h 1049338"/>
                  <a:gd name="connsiteX65" fmla="*/ 589824 w 1257300"/>
                  <a:gd name="connsiteY65" fmla="*/ 161925 h 1049338"/>
                  <a:gd name="connsiteX66" fmla="*/ 598275 w 1257300"/>
                  <a:gd name="connsiteY66" fmla="*/ 159063 h 1049338"/>
                  <a:gd name="connsiteX67" fmla="*/ 627857 w 1257300"/>
                  <a:gd name="connsiteY67" fmla="*/ 128297 h 1049338"/>
                  <a:gd name="connsiteX68" fmla="*/ 657438 w 1257300"/>
                  <a:gd name="connsiteY68" fmla="*/ 159063 h 1049338"/>
                  <a:gd name="connsiteX69" fmla="*/ 665890 w 1257300"/>
                  <a:gd name="connsiteY69" fmla="*/ 161925 h 1049338"/>
                  <a:gd name="connsiteX70" fmla="*/ 673637 w 1257300"/>
                  <a:gd name="connsiteY70" fmla="*/ 159063 h 1049338"/>
                  <a:gd name="connsiteX71" fmla="*/ 673637 w 1257300"/>
                  <a:gd name="connsiteY71" fmla="*/ 142607 h 1049338"/>
                  <a:gd name="connsiteX72" fmla="*/ 644056 w 1257300"/>
                  <a:gd name="connsiteY72" fmla="*/ 111841 h 1049338"/>
                  <a:gd name="connsiteX73" fmla="*/ 673637 w 1257300"/>
                  <a:gd name="connsiteY73" fmla="*/ 81074 h 1049338"/>
                  <a:gd name="connsiteX74" fmla="*/ 673637 w 1257300"/>
                  <a:gd name="connsiteY74" fmla="*/ 64618 h 1049338"/>
                  <a:gd name="connsiteX75" fmla="*/ 657438 w 1257300"/>
                  <a:gd name="connsiteY75" fmla="*/ 64618 h 1049338"/>
                  <a:gd name="connsiteX76" fmla="*/ 627857 w 1257300"/>
                  <a:gd name="connsiteY76" fmla="*/ 95384 h 1049338"/>
                  <a:gd name="connsiteX77" fmla="*/ 598275 w 1257300"/>
                  <a:gd name="connsiteY77" fmla="*/ 64618 h 1049338"/>
                  <a:gd name="connsiteX78" fmla="*/ 582076 w 1257300"/>
                  <a:gd name="connsiteY78" fmla="*/ 64618 h 1049338"/>
                  <a:gd name="connsiteX79" fmla="*/ 627856 w 1257300"/>
                  <a:gd name="connsiteY79" fmla="*/ 0 h 1049338"/>
                  <a:gd name="connsiteX80" fmla="*/ 739775 w 1257300"/>
                  <a:gd name="connsiteY80" fmla="*/ 111562 h 1049338"/>
                  <a:gd name="connsiteX81" fmla="*/ 627856 w 1257300"/>
                  <a:gd name="connsiteY81" fmla="*/ 223838 h 1049338"/>
                  <a:gd name="connsiteX82" fmla="*/ 518076 w 1257300"/>
                  <a:gd name="connsiteY82" fmla="*/ 133016 h 1049338"/>
                  <a:gd name="connsiteX83" fmla="*/ 515937 w 1257300"/>
                  <a:gd name="connsiteY83" fmla="*/ 110846 h 1049338"/>
                  <a:gd name="connsiteX84" fmla="*/ 516650 w 1257300"/>
                  <a:gd name="connsiteY84" fmla="*/ 100119 h 1049338"/>
                  <a:gd name="connsiteX85" fmla="*/ 627856 w 1257300"/>
                  <a:gd name="connsiteY85" fmla="*/ 0 h 10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57300" h="1049338">
                    <a:moveTo>
                      <a:pt x="1202365" y="890162"/>
                    </a:moveTo>
                    <a:cubicBezTo>
                      <a:pt x="1199524" y="890073"/>
                      <a:pt x="1196684" y="891145"/>
                      <a:pt x="1194553" y="893290"/>
                    </a:cubicBezTo>
                    <a:cubicBezTo>
                      <a:pt x="1194553" y="893290"/>
                      <a:pt x="1194553" y="893290"/>
                      <a:pt x="1188871" y="899010"/>
                    </a:cubicBezTo>
                    <a:cubicBezTo>
                      <a:pt x="1188871" y="899010"/>
                      <a:pt x="1188871" y="899010"/>
                      <a:pt x="1131345" y="956209"/>
                    </a:cubicBezTo>
                    <a:cubicBezTo>
                      <a:pt x="1131345" y="956209"/>
                      <a:pt x="1131345" y="956209"/>
                      <a:pt x="1099386" y="929754"/>
                    </a:cubicBezTo>
                    <a:cubicBezTo>
                      <a:pt x="1094414" y="925464"/>
                      <a:pt x="1087312" y="926179"/>
                      <a:pt x="1083761" y="931184"/>
                    </a:cubicBezTo>
                    <a:cubicBezTo>
                      <a:pt x="1079500" y="936189"/>
                      <a:pt x="1080210" y="943339"/>
                      <a:pt x="1085182" y="947629"/>
                    </a:cubicBezTo>
                    <a:cubicBezTo>
                      <a:pt x="1085182" y="947629"/>
                      <a:pt x="1085182" y="947629"/>
                      <a:pt x="1124953" y="979803"/>
                    </a:cubicBezTo>
                    <a:cubicBezTo>
                      <a:pt x="1127084" y="981233"/>
                      <a:pt x="1129214" y="982663"/>
                      <a:pt x="1132055" y="982663"/>
                    </a:cubicBezTo>
                    <a:cubicBezTo>
                      <a:pt x="1134186" y="982663"/>
                      <a:pt x="1137026" y="981233"/>
                      <a:pt x="1139157" y="979088"/>
                    </a:cubicBezTo>
                    <a:cubicBezTo>
                      <a:pt x="1139157" y="979088"/>
                      <a:pt x="1139157" y="979088"/>
                      <a:pt x="1210177" y="909735"/>
                    </a:cubicBezTo>
                    <a:cubicBezTo>
                      <a:pt x="1213728" y="906160"/>
                      <a:pt x="1214438" y="900440"/>
                      <a:pt x="1212308" y="896150"/>
                    </a:cubicBezTo>
                    <a:cubicBezTo>
                      <a:pt x="1211597" y="895435"/>
                      <a:pt x="1210887" y="894720"/>
                      <a:pt x="1210177" y="894005"/>
                    </a:cubicBezTo>
                    <a:cubicBezTo>
                      <a:pt x="1208047" y="891503"/>
                      <a:pt x="1205206" y="890251"/>
                      <a:pt x="1202365" y="890162"/>
                    </a:cubicBezTo>
                    <a:close/>
                    <a:moveTo>
                      <a:pt x="111919" y="877406"/>
                    </a:moveTo>
                    <a:cubicBezTo>
                      <a:pt x="107668" y="881687"/>
                      <a:pt x="106960" y="888822"/>
                      <a:pt x="111210" y="893816"/>
                    </a:cubicBezTo>
                    <a:cubicBezTo>
                      <a:pt x="111210" y="893816"/>
                      <a:pt x="111210" y="893816"/>
                      <a:pt x="140963" y="927350"/>
                    </a:cubicBezTo>
                    <a:cubicBezTo>
                      <a:pt x="140963" y="927350"/>
                      <a:pt x="140963" y="927350"/>
                      <a:pt x="57372" y="927350"/>
                    </a:cubicBezTo>
                    <a:cubicBezTo>
                      <a:pt x="50996" y="927350"/>
                      <a:pt x="46037" y="932344"/>
                      <a:pt x="46037" y="938766"/>
                    </a:cubicBezTo>
                    <a:cubicBezTo>
                      <a:pt x="46037" y="945187"/>
                      <a:pt x="50996" y="950181"/>
                      <a:pt x="57372" y="950181"/>
                    </a:cubicBezTo>
                    <a:cubicBezTo>
                      <a:pt x="57372" y="950181"/>
                      <a:pt x="57372" y="950181"/>
                      <a:pt x="140255" y="950181"/>
                    </a:cubicBezTo>
                    <a:cubicBezTo>
                      <a:pt x="140255" y="950181"/>
                      <a:pt x="140255" y="950181"/>
                      <a:pt x="111210" y="980861"/>
                    </a:cubicBezTo>
                    <a:cubicBezTo>
                      <a:pt x="106960" y="985142"/>
                      <a:pt x="106960" y="992990"/>
                      <a:pt x="111919" y="997271"/>
                    </a:cubicBezTo>
                    <a:cubicBezTo>
                      <a:pt x="114044" y="999412"/>
                      <a:pt x="116878" y="1000125"/>
                      <a:pt x="119711" y="1000125"/>
                    </a:cubicBezTo>
                    <a:cubicBezTo>
                      <a:pt x="122545" y="1000125"/>
                      <a:pt x="125378" y="998698"/>
                      <a:pt x="128212" y="996558"/>
                    </a:cubicBezTo>
                    <a:cubicBezTo>
                      <a:pt x="128212" y="996558"/>
                      <a:pt x="128212" y="996558"/>
                      <a:pt x="174258" y="946614"/>
                    </a:cubicBezTo>
                    <a:cubicBezTo>
                      <a:pt x="174967" y="946614"/>
                      <a:pt x="174967" y="946614"/>
                      <a:pt x="174967" y="946614"/>
                    </a:cubicBezTo>
                    <a:cubicBezTo>
                      <a:pt x="174967" y="945900"/>
                      <a:pt x="175675" y="945900"/>
                      <a:pt x="175675" y="945187"/>
                    </a:cubicBezTo>
                    <a:cubicBezTo>
                      <a:pt x="175675" y="945187"/>
                      <a:pt x="175675" y="945187"/>
                      <a:pt x="176383" y="944473"/>
                    </a:cubicBezTo>
                    <a:cubicBezTo>
                      <a:pt x="176383" y="944473"/>
                      <a:pt x="176383" y="944473"/>
                      <a:pt x="176383" y="943760"/>
                    </a:cubicBezTo>
                    <a:cubicBezTo>
                      <a:pt x="177092" y="943760"/>
                      <a:pt x="177092" y="943046"/>
                      <a:pt x="177092" y="943046"/>
                    </a:cubicBezTo>
                    <a:cubicBezTo>
                      <a:pt x="177092" y="943046"/>
                      <a:pt x="177092" y="943046"/>
                      <a:pt x="177092" y="942333"/>
                    </a:cubicBezTo>
                    <a:cubicBezTo>
                      <a:pt x="177092" y="942333"/>
                      <a:pt x="177092" y="941620"/>
                      <a:pt x="177092" y="940906"/>
                    </a:cubicBezTo>
                    <a:cubicBezTo>
                      <a:pt x="177800" y="940906"/>
                      <a:pt x="177800" y="940906"/>
                      <a:pt x="177800" y="940906"/>
                    </a:cubicBezTo>
                    <a:cubicBezTo>
                      <a:pt x="177800" y="940193"/>
                      <a:pt x="177800" y="939479"/>
                      <a:pt x="177800" y="938766"/>
                    </a:cubicBezTo>
                    <a:cubicBezTo>
                      <a:pt x="177800" y="938766"/>
                      <a:pt x="177800" y="938766"/>
                      <a:pt x="177800" y="938052"/>
                    </a:cubicBezTo>
                    <a:cubicBezTo>
                      <a:pt x="177800" y="938052"/>
                      <a:pt x="177800" y="937339"/>
                      <a:pt x="177800" y="936625"/>
                    </a:cubicBezTo>
                    <a:cubicBezTo>
                      <a:pt x="177092" y="936625"/>
                      <a:pt x="177092" y="936625"/>
                      <a:pt x="177092" y="935912"/>
                    </a:cubicBezTo>
                    <a:cubicBezTo>
                      <a:pt x="177092" y="935912"/>
                      <a:pt x="177092" y="935198"/>
                      <a:pt x="177092" y="934485"/>
                    </a:cubicBezTo>
                    <a:cubicBezTo>
                      <a:pt x="177092" y="934485"/>
                      <a:pt x="177092" y="934485"/>
                      <a:pt x="176383" y="934485"/>
                    </a:cubicBezTo>
                    <a:cubicBezTo>
                      <a:pt x="176383" y="933771"/>
                      <a:pt x="176383" y="933058"/>
                      <a:pt x="175675" y="932344"/>
                    </a:cubicBezTo>
                    <a:cubicBezTo>
                      <a:pt x="174967" y="931631"/>
                      <a:pt x="174967" y="931631"/>
                      <a:pt x="174967" y="930917"/>
                    </a:cubicBezTo>
                    <a:cubicBezTo>
                      <a:pt x="174967" y="930917"/>
                      <a:pt x="174967" y="930917"/>
                      <a:pt x="128212" y="878120"/>
                    </a:cubicBezTo>
                    <a:cubicBezTo>
                      <a:pt x="123962" y="873839"/>
                      <a:pt x="116878" y="873125"/>
                      <a:pt x="111919" y="877406"/>
                    </a:cubicBezTo>
                    <a:close/>
                    <a:moveTo>
                      <a:pt x="1146614" y="825500"/>
                    </a:moveTo>
                    <a:cubicBezTo>
                      <a:pt x="1165062" y="825500"/>
                      <a:pt x="1182800" y="829788"/>
                      <a:pt x="1197700" y="838363"/>
                    </a:cubicBezTo>
                    <a:cubicBezTo>
                      <a:pt x="1207633" y="843366"/>
                      <a:pt x="1216857" y="849798"/>
                      <a:pt x="1224662" y="857658"/>
                    </a:cubicBezTo>
                    <a:cubicBezTo>
                      <a:pt x="1245238" y="878383"/>
                      <a:pt x="1257300" y="906253"/>
                      <a:pt x="1257300" y="936982"/>
                    </a:cubicBezTo>
                    <a:cubicBezTo>
                      <a:pt x="1257300" y="997726"/>
                      <a:pt x="1207633" y="1047750"/>
                      <a:pt x="1146614" y="1047750"/>
                    </a:cubicBezTo>
                    <a:cubicBezTo>
                      <a:pt x="1086304" y="1047750"/>
                      <a:pt x="1036637" y="997726"/>
                      <a:pt x="1036637" y="936268"/>
                    </a:cubicBezTo>
                    <a:cubicBezTo>
                      <a:pt x="1036637" y="874810"/>
                      <a:pt x="1086304" y="825500"/>
                      <a:pt x="1146614" y="825500"/>
                    </a:cubicBezTo>
                    <a:close/>
                    <a:moveTo>
                      <a:pt x="111919" y="825500"/>
                    </a:moveTo>
                    <a:cubicBezTo>
                      <a:pt x="173618" y="825500"/>
                      <a:pt x="223838" y="875560"/>
                      <a:pt x="223838" y="937777"/>
                    </a:cubicBezTo>
                    <a:cubicBezTo>
                      <a:pt x="223838" y="974249"/>
                      <a:pt x="205903" y="1006430"/>
                      <a:pt x="179358" y="1026454"/>
                    </a:cubicBezTo>
                    <a:cubicBezTo>
                      <a:pt x="170748" y="1032890"/>
                      <a:pt x="161422" y="1037896"/>
                      <a:pt x="151378" y="1042187"/>
                    </a:cubicBezTo>
                    <a:cubicBezTo>
                      <a:pt x="139182" y="1046478"/>
                      <a:pt x="125550" y="1049338"/>
                      <a:pt x="111919" y="1049338"/>
                    </a:cubicBezTo>
                    <a:cubicBezTo>
                      <a:pt x="50220" y="1049338"/>
                      <a:pt x="0" y="999279"/>
                      <a:pt x="0" y="937062"/>
                    </a:cubicBezTo>
                    <a:cubicBezTo>
                      <a:pt x="0" y="874845"/>
                      <a:pt x="50220" y="825500"/>
                      <a:pt x="111919" y="825500"/>
                    </a:cubicBezTo>
                    <a:close/>
                    <a:moveTo>
                      <a:pt x="582076" y="64618"/>
                    </a:moveTo>
                    <a:cubicBezTo>
                      <a:pt x="577850" y="69627"/>
                      <a:pt x="577850" y="76781"/>
                      <a:pt x="582076" y="81074"/>
                    </a:cubicBezTo>
                    <a:cubicBezTo>
                      <a:pt x="582076" y="81074"/>
                      <a:pt x="582076" y="81074"/>
                      <a:pt x="590528" y="89660"/>
                    </a:cubicBezTo>
                    <a:cubicBezTo>
                      <a:pt x="590528" y="89660"/>
                      <a:pt x="590528" y="89660"/>
                      <a:pt x="611657" y="111841"/>
                    </a:cubicBezTo>
                    <a:cubicBezTo>
                      <a:pt x="611657" y="111841"/>
                      <a:pt x="611657" y="111841"/>
                      <a:pt x="603206" y="120427"/>
                    </a:cubicBezTo>
                    <a:cubicBezTo>
                      <a:pt x="603206" y="120427"/>
                      <a:pt x="603206" y="120427"/>
                      <a:pt x="582076" y="142607"/>
                    </a:cubicBezTo>
                    <a:cubicBezTo>
                      <a:pt x="577850" y="146900"/>
                      <a:pt x="577850" y="154055"/>
                      <a:pt x="582076" y="159063"/>
                    </a:cubicBezTo>
                    <a:cubicBezTo>
                      <a:pt x="584189" y="161210"/>
                      <a:pt x="587006" y="161925"/>
                      <a:pt x="589824" y="161925"/>
                    </a:cubicBezTo>
                    <a:cubicBezTo>
                      <a:pt x="592641" y="161925"/>
                      <a:pt x="595458" y="161210"/>
                      <a:pt x="598275" y="159063"/>
                    </a:cubicBezTo>
                    <a:cubicBezTo>
                      <a:pt x="598275" y="159063"/>
                      <a:pt x="598275" y="159063"/>
                      <a:pt x="627857" y="128297"/>
                    </a:cubicBezTo>
                    <a:cubicBezTo>
                      <a:pt x="627857" y="128297"/>
                      <a:pt x="627857" y="128297"/>
                      <a:pt x="657438" y="159063"/>
                    </a:cubicBezTo>
                    <a:cubicBezTo>
                      <a:pt x="660255" y="161210"/>
                      <a:pt x="663073" y="161925"/>
                      <a:pt x="665890" y="161925"/>
                    </a:cubicBezTo>
                    <a:cubicBezTo>
                      <a:pt x="668707" y="161925"/>
                      <a:pt x="671524" y="161210"/>
                      <a:pt x="673637" y="159063"/>
                    </a:cubicBezTo>
                    <a:cubicBezTo>
                      <a:pt x="677863" y="154055"/>
                      <a:pt x="677863" y="146900"/>
                      <a:pt x="673637" y="142607"/>
                    </a:cubicBezTo>
                    <a:cubicBezTo>
                      <a:pt x="673637" y="142607"/>
                      <a:pt x="673637" y="142607"/>
                      <a:pt x="644056" y="111841"/>
                    </a:cubicBezTo>
                    <a:cubicBezTo>
                      <a:pt x="644056" y="111841"/>
                      <a:pt x="644056" y="111841"/>
                      <a:pt x="673637" y="81074"/>
                    </a:cubicBezTo>
                    <a:cubicBezTo>
                      <a:pt x="677863" y="76781"/>
                      <a:pt x="677863" y="69627"/>
                      <a:pt x="673637" y="64618"/>
                    </a:cubicBezTo>
                    <a:cubicBezTo>
                      <a:pt x="669411" y="60325"/>
                      <a:pt x="662368" y="60325"/>
                      <a:pt x="657438" y="64618"/>
                    </a:cubicBezTo>
                    <a:cubicBezTo>
                      <a:pt x="657438" y="64618"/>
                      <a:pt x="657438" y="64618"/>
                      <a:pt x="627857" y="95384"/>
                    </a:cubicBezTo>
                    <a:cubicBezTo>
                      <a:pt x="627857" y="95384"/>
                      <a:pt x="627857" y="95384"/>
                      <a:pt x="598275" y="64618"/>
                    </a:cubicBezTo>
                    <a:cubicBezTo>
                      <a:pt x="593345" y="60325"/>
                      <a:pt x="586302" y="60325"/>
                      <a:pt x="582076" y="64618"/>
                    </a:cubicBezTo>
                    <a:close/>
                    <a:moveTo>
                      <a:pt x="627856" y="0"/>
                    </a:moveTo>
                    <a:cubicBezTo>
                      <a:pt x="689875" y="0"/>
                      <a:pt x="739775" y="50060"/>
                      <a:pt x="739775" y="111562"/>
                    </a:cubicBezTo>
                    <a:cubicBezTo>
                      <a:pt x="739775" y="173779"/>
                      <a:pt x="689875" y="223838"/>
                      <a:pt x="627856" y="223838"/>
                    </a:cubicBezTo>
                    <a:cubicBezTo>
                      <a:pt x="573679" y="223123"/>
                      <a:pt x="527343" y="184506"/>
                      <a:pt x="518076" y="133016"/>
                    </a:cubicBezTo>
                    <a:cubicBezTo>
                      <a:pt x="516650" y="125149"/>
                      <a:pt x="515937" y="117998"/>
                      <a:pt x="515937" y="110846"/>
                    </a:cubicBezTo>
                    <a:cubicBezTo>
                      <a:pt x="515937" y="107271"/>
                      <a:pt x="515937" y="103695"/>
                      <a:pt x="516650" y="100119"/>
                    </a:cubicBezTo>
                    <a:cubicBezTo>
                      <a:pt x="521640" y="43624"/>
                      <a:pt x="570115" y="0"/>
                      <a:pt x="62785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377" tIns="39189" rIns="78377" bIns="39189" numCol="1" anchor="t" anchorCtr="0" compatLnSpc="1">
                <a:prstTxWarp prst="textNoShape">
                  <a:avLst/>
                </a:prstTxWarp>
                <a:noAutofit/>
              </a:bodyPr>
              <a:lstStyle/>
              <a:p>
                <a:endParaRPr lang="en-US" dirty="0"/>
              </a:p>
            </p:txBody>
          </p:sp>
        </p:grpSp>
      </p:grpSp>
      <p:sp>
        <p:nvSpPr>
          <p:cNvPr id="30" name="TextBox 29">
            <a:extLst>
              <a:ext uri="{FF2B5EF4-FFF2-40B4-BE49-F238E27FC236}">
                <a16:creationId xmlns:a16="http://schemas.microsoft.com/office/drawing/2014/main" id="{65DF2E9A-B56E-D548-8295-A6CCBA6B41B9}"/>
              </a:ext>
            </a:extLst>
          </p:cNvPr>
          <p:cNvSpPr txBox="1"/>
          <p:nvPr/>
        </p:nvSpPr>
        <p:spPr>
          <a:xfrm>
            <a:off x="9601200" y="91440"/>
            <a:ext cx="2432304" cy="411480"/>
          </a:xfrm>
          <a:prstGeom prst="rect">
            <a:avLst/>
          </a:prstGeom>
          <a:solidFill>
            <a:schemeClr val="accent2">
              <a:lumMod val="20000"/>
              <a:lumOff val="8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i="1" dirty="0">
                <a:solidFill>
                  <a:schemeClr val="tx1"/>
                </a:solidFill>
              </a:rPr>
              <a:t>For discussion</a:t>
            </a:r>
          </a:p>
        </p:txBody>
      </p:sp>
    </p:spTree>
    <p:extLst>
      <p:ext uri="{BB962C8B-B14F-4D97-AF65-F5344CB8AC3E}">
        <p14:creationId xmlns:p14="http://schemas.microsoft.com/office/powerpoint/2010/main" val="511202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72589F55-8FDC-5B4F-A53D-1484D091E1D9}"/>
              </a:ext>
            </a:extLst>
          </p:cNvPr>
          <p:cNvSpPr/>
          <p:nvPr/>
        </p:nvSpPr>
        <p:spPr>
          <a:xfrm>
            <a:off x="7114522" y="1949508"/>
            <a:ext cx="4495943" cy="4285691"/>
          </a:xfrm>
          <a:prstGeom prst="rect">
            <a:avLst/>
          </a:prstGeom>
          <a:solidFill>
            <a:schemeClr val="accent4">
              <a:lumMod val="20000"/>
              <a:lumOff val="80000"/>
              <a:alpha val="55004"/>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sp>
        <p:nvSpPr>
          <p:cNvPr id="240" name="Oval 239">
            <a:extLst>
              <a:ext uri="{FF2B5EF4-FFF2-40B4-BE49-F238E27FC236}">
                <a16:creationId xmlns:a16="http://schemas.microsoft.com/office/drawing/2014/main" id="{9904FA58-9612-414B-8B49-935DC7DDD12B}"/>
              </a:ext>
            </a:extLst>
          </p:cNvPr>
          <p:cNvSpPr/>
          <p:nvPr/>
        </p:nvSpPr>
        <p:spPr>
          <a:xfrm>
            <a:off x="10200375" y="4950520"/>
            <a:ext cx="1605865" cy="1605865"/>
          </a:xfrm>
          <a:prstGeom prst="ellipse">
            <a:avLst/>
          </a:prstGeom>
          <a:solidFill>
            <a:schemeClr val="bg1">
              <a:alpha val="50000"/>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sp>
        <p:nvSpPr>
          <p:cNvPr id="131" name="Rectangle 130">
            <a:extLst>
              <a:ext uri="{FF2B5EF4-FFF2-40B4-BE49-F238E27FC236}">
                <a16:creationId xmlns:a16="http://schemas.microsoft.com/office/drawing/2014/main" id="{C58759CE-38FC-374B-9268-6EC0548DE565}"/>
              </a:ext>
            </a:extLst>
          </p:cNvPr>
          <p:cNvSpPr/>
          <p:nvPr/>
        </p:nvSpPr>
        <p:spPr>
          <a:xfrm>
            <a:off x="630000" y="1949508"/>
            <a:ext cx="6391251" cy="4285691"/>
          </a:xfrm>
          <a:prstGeom prst="rect">
            <a:avLst/>
          </a:prstGeom>
          <a:solidFill>
            <a:schemeClr val="accent4">
              <a:lumMod val="20000"/>
              <a:lumOff val="80000"/>
              <a:alpha val="39652"/>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sp>
        <p:nvSpPr>
          <p:cNvPr id="2" name="Title 1">
            <a:extLst>
              <a:ext uri="{FF2B5EF4-FFF2-40B4-BE49-F238E27FC236}">
                <a16:creationId xmlns:a16="http://schemas.microsoft.com/office/drawing/2014/main" id="{1C1B2932-9880-E047-9425-41FF9A1ABE2F}"/>
              </a:ext>
            </a:extLst>
          </p:cNvPr>
          <p:cNvSpPr>
            <a:spLocks noGrp="1"/>
          </p:cNvSpPr>
          <p:nvPr>
            <p:ph type="title"/>
          </p:nvPr>
        </p:nvSpPr>
        <p:spPr>
          <a:xfrm>
            <a:off x="630000" y="622800"/>
            <a:ext cx="10933200" cy="886397"/>
          </a:xfrm>
        </p:spPr>
        <p:txBody>
          <a:bodyPr/>
          <a:lstStyle/>
          <a:p>
            <a:r>
              <a:rPr lang="en-US" dirty="0"/>
              <a:t>Use Case: Product Team will use </a:t>
            </a:r>
            <a:r>
              <a:rPr lang="en-US" dirty="0" err="1"/>
              <a:t>GridStack</a:t>
            </a:r>
            <a:r>
              <a:rPr lang="en-US" dirty="0"/>
              <a:t> to generate Outage Reports</a:t>
            </a:r>
          </a:p>
        </p:txBody>
      </p:sp>
      <p:sp>
        <p:nvSpPr>
          <p:cNvPr id="3" name="TextBox 2">
            <a:extLst>
              <a:ext uri="{FF2B5EF4-FFF2-40B4-BE49-F238E27FC236}">
                <a16:creationId xmlns:a16="http://schemas.microsoft.com/office/drawing/2014/main" id="{D7CF0D6F-25AD-1846-879A-09D3C6B34047}"/>
              </a:ext>
            </a:extLst>
          </p:cNvPr>
          <p:cNvSpPr txBox="1"/>
          <p:nvPr/>
        </p:nvSpPr>
        <p:spPr>
          <a:xfrm>
            <a:off x="4960737" y="3600479"/>
            <a:ext cx="1410088" cy="499656"/>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0" rIns="0" bIns="0" numCol="1" spcCol="0" rtlCol="0" fromWordArt="0" anchor="ctr" anchorCtr="0" forceAA="0" compatLnSpc="1">
            <a:prstTxWarp prst="textNoShape">
              <a:avLst/>
            </a:prstTxWarp>
            <a:noAutofit/>
          </a:bodyPr>
          <a:lstStyle/>
          <a:p>
            <a:pPr algn="ctr"/>
            <a:r>
              <a:rPr lang="en-US" sz="1100" dirty="0" err="1">
                <a:solidFill>
                  <a:schemeClr val="bg1"/>
                </a:solidFill>
              </a:rPr>
              <a:t>GridDataAsset</a:t>
            </a:r>
            <a:r>
              <a:rPr lang="en-US" sz="1100" dirty="0">
                <a:solidFill>
                  <a:schemeClr val="bg1"/>
                </a:solidFill>
              </a:rPr>
              <a:t> - Outage</a:t>
            </a:r>
          </a:p>
        </p:txBody>
      </p:sp>
      <p:sp>
        <p:nvSpPr>
          <p:cNvPr id="4" name="TextBox 3">
            <a:extLst>
              <a:ext uri="{FF2B5EF4-FFF2-40B4-BE49-F238E27FC236}">
                <a16:creationId xmlns:a16="http://schemas.microsoft.com/office/drawing/2014/main" id="{043B9E15-87A6-7441-BEB3-A248E1EF9522}"/>
              </a:ext>
            </a:extLst>
          </p:cNvPr>
          <p:cNvSpPr txBox="1"/>
          <p:nvPr/>
        </p:nvSpPr>
        <p:spPr>
          <a:xfrm>
            <a:off x="917267" y="4999905"/>
            <a:ext cx="1404290" cy="499656"/>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0" rIns="0" bIns="0" numCol="1" spcCol="0" rtlCol="0" fromWordArt="0" anchor="ctr" anchorCtr="0" forceAA="0" compatLnSpc="1">
            <a:prstTxWarp prst="textNoShape">
              <a:avLst/>
            </a:prstTxWarp>
            <a:noAutofit/>
          </a:bodyPr>
          <a:lstStyle/>
          <a:p>
            <a:r>
              <a:rPr lang="en-US" sz="1200" dirty="0" err="1">
                <a:solidFill>
                  <a:schemeClr val="bg1"/>
                </a:solidFill>
              </a:rPr>
              <a:t>GridInsights</a:t>
            </a:r>
            <a:r>
              <a:rPr lang="en-US" sz="1200" dirty="0">
                <a:solidFill>
                  <a:schemeClr val="bg1"/>
                </a:solidFill>
              </a:rPr>
              <a:t> Team</a:t>
            </a:r>
          </a:p>
        </p:txBody>
      </p:sp>
      <p:sp>
        <p:nvSpPr>
          <p:cNvPr id="5" name="TextBox 4">
            <a:extLst>
              <a:ext uri="{FF2B5EF4-FFF2-40B4-BE49-F238E27FC236}">
                <a16:creationId xmlns:a16="http://schemas.microsoft.com/office/drawing/2014/main" id="{D66CFB30-DC88-AE4E-91B7-BE782F29703E}"/>
              </a:ext>
            </a:extLst>
          </p:cNvPr>
          <p:cNvSpPr txBox="1"/>
          <p:nvPr/>
        </p:nvSpPr>
        <p:spPr>
          <a:xfrm>
            <a:off x="8390384" y="4999905"/>
            <a:ext cx="1410088" cy="499656"/>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0" rIns="0" bIns="0" numCol="1" spcCol="0" rtlCol="0" fromWordArt="0" anchor="ctr" anchorCtr="0" forceAA="0" compatLnSpc="1">
            <a:prstTxWarp prst="textNoShape">
              <a:avLst/>
            </a:prstTxWarp>
            <a:noAutofit/>
          </a:bodyPr>
          <a:lstStyle/>
          <a:p>
            <a:r>
              <a:rPr lang="en-US" sz="1200" dirty="0">
                <a:solidFill>
                  <a:schemeClr val="bg1"/>
                </a:solidFill>
              </a:rPr>
              <a:t>PORT Digital Product Team</a:t>
            </a:r>
          </a:p>
        </p:txBody>
      </p:sp>
      <p:cxnSp>
        <p:nvCxnSpPr>
          <p:cNvPr id="11" name="Elbow Connector 10">
            <a:extLst>
              <a:ext uri="{FF2B5EF4-FFF2-40B4-BE49-F238E27FC236}">
                <a16:creationId xmlns:a16="http://schemas.microsoft.com/office/drawing/2014/main" id="{FF060F02-9077-A148-B08F-25DB1F484737}"/>
              </a:ext>
            </a:extLst>
          </p:cNvPr>
          <p:cNvCxnSpPr>
            <a:cxnSpLocks/>
            <a:stCxn id="3" idx="3"/>
            <a:endCxn id="5" idx="0"/>
          </p:cNvCxnSpPr>
          <p:nvPr/>
        </p:nvCxnSpPr>
        <p:spPr>
          <a:xfrm>
            <a:off x="6370825" y="3850307"/>
            <a:ext cx="2724603" cy="1149598"/>
          </a:xfrm>
          <a:prstGeom prst="bentConnector2">
            <a:avLst/>
          </a:prstGeom>
          <a:ln w="25400" cap="rnd">
            <a:solidFill>
              <a:schemeClr val="bg2">
                <a:lumMod val="50000"/>
              </a:schemeClr>
            </a:solidFill>
            <a:prstDash val="solid"/>
            <a:round/>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275488D-0C77-E64C-B75F-2A60F53464AC}"/>
              </a:ext>
            </a:extLst>
          </p:cNvPr>
          <p:cNvSpPr txBox="1"/>
          <p:nvPr/>
        </p:nvSpPr>
        <p:spPr>
          <a:xfrm>
            <a:off x="7224582" y="3926693"/>
            <a:ext cx="1765909" cy="61783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000" dirty="0" err="1">
                <a:solidFill>
                  <a:schemeClr val="bg2">
                    <a:lumMod val="50000"/>
                  </a:schemeClr>
                </a:solidFill>
              </a:rPr>
              <a:t>GridDataAsset</a:t>
            </a:r>
            <a:r>
              <a:rPr lang="en-US" sz="1000" dirty="0">
                <a:solidFill>
                  <a:schemeClr val="bg2">
                    <a:lumMod val="50000"/>
                  </a:schemeClr>
                </a:solidFill>
              </a:rPr>
              <a:t> outage data product</a:t>
            </a:r>
          </a:p>
        </p:txBody>
      </p:sp>
      <p:cxnSp>
        <p:nvCxnSpPr>
          <p:cNvPr id="15" name="Straight Arrow Connector 14">
            <a:extLst>
              <a:ext uri="{FF2B5EF4-FFF2-40B4-BE49-F238E27FC236}">
                <a16:creationId xmlns:a16="http://schemas.microsoft.com/office/drawing/2014/main" id="{5C26CC8D-ED59-0F43-964C-DE46E772D853}"/>
              </a:ext>
            </a:extLst>
          </p:cNvPr>
          <p:cNvCxnSpPr>
            <a:cxnSpLocks/>
          </p:cNvCxnSpPr>
          <p:nvPr/>
        </p:nvCxnSpPr>
        <p:spPr>
          <a:xfrm>
            <a:off x="9800472" y="5281116"/>
            <a:ext cx="1586634" cy="0"/>
          </a:xfrm>
          <a:prstGeom prst="straightConnector1">
            <a:avLst/>
          </a:prstGeom>
          <a:ln w="25400" cap="rnd">
            <a:solidFill>
              <a:schemeClr val="bg2">
                <a:lumMod val="50000"/>
              </a:schemeClr>
            </a:solidFill>
            <a:prstDash val="dash"/>
            <a:round/>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6EB8B4-9152-FE4E-8C36-5D2833151394}"/>
              </a:ext>
            </a:extLst>
          </p:cNvPr>
          <p:cNvSpPr txBox="1"/>
          <p:nvPr/>
        </p:nvSpPr>
        <p:spPr>
          <a:xfrm>
            <a:off x="10337606" y="5438850"/>
            <a:ext cx="1272858" cy="39665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dirty="0">
                <a:solidFill>
                  <a:schemeClr val="bg2">
                    <a:lumMod val="50000"/>
                  </a:schemeClr>
                </a:solidFill>
              </a:rPr>
              <a:t>Application and reports to report on power outages</a:t>
            </a:r>
          </a:p>
        </p:txBody>
      </p:sp>
      <p:sp>
        <p:nvSpPr>
          <p:cNvPr id="21" name="Oval 20">
            <a:extLst>
              <a:ext uri="{FF2B5EF4-FFF2-40B4-BE49-F238E27FC236}">
                <a16:creationId xmlns:a16="http://schemas.microsoft.com/office/drawing/2014/main" id="{66971D94-889B-E54C-AB18-2A103756AD7A}"/>
              </a:ext>
            </a:extLst>
          </p:cNvPr>
          <p:cNvSpPr/>
          <p:nvPr/>
        </p:nvSpPr>
        <p:spPr>
          <a:xfrm>
            <a:off x="10507204" y="1325733"/>
            <a:ext cx="157425" cy="157425"/>
          </a:xfrm>
          <a:prstGeom prst="ellipse">
            <a:avLst/>
          </a:prstGeom>
          <a:solidFill>
            <a:schemeClr val="accent4">
              <a:lumMod val="60000"/>
              <a:lumOff val="40000"/>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sp>
        <p:nvSpPr>
          <p:cNvPr id="23" name="TextBox 22">
            <a:extLst>
              <a:ext uri="{FF2B5EF4-FFF2-40B4-BE49-F238E27FC236}">
                <a16:creationId xmlns:a16="http://schemas.microsoft.com/office/drawing/2014/main" id="{FDFF0F96-2397-E74F-88E9-0D4C7C914F9A}"/>
              </a:ext>
            </a:extLst>
          </p:cNvPr>
          <p:cNvSpPr txBox="1"/>
          <p:nvPr/>
        </p:nvSpPr>
        <p:spPr>
          <a:xfrm>
            <a:off x="10664629" y="1277029"/>
            <a:ext cx="989351" cy="2548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1100" dirty="0">
                <a:solidFill>
                  <a:schemeClr val="tx1"/>
                </a:solidFill>
              </a:rPr>
              <a:t>Data Assets</a:t>
            </a:r>
          </a:p>
        </p:txBody>
      </p:sp>
      <p:sp>
        <p:nvSpPr>
          <p:cNvPr id="44" name="TextBox 43">
            <a:extLst>
              <a:ext uri="{FF2B5EF4-FFF2-40B4-BE49-F238E27FC236}">
                <a16:creationId xmlns:a16="http://schemas.microsoft.com/office/drawing/2014/main" id="{3A45A861-C941-7A48-988B-F4ECAEFAE76D}"/>
              </a:ext>
            </a:extLst>
          </p:cNvPr>
          <p:cNvSpPr txBox="1"/>
          <p:nvPr/>
        </p:nvSpPr>
        <p:spPr>
          <a:xfrm>
            <a:off x="9427349" y="1275116"/>
            <a:ext cx="989351" cy="2548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1100" dirty="0">
                <a:solidFill>
                  <a:schemeClr val="tx1"/>
                </a:solidFill>
              </a:rPr>
              <a:t>Capabilities</a:t>
            </a:r>
          </a:p>
        </p:txBody>
      </p:sp>
      <p:sp>
        <p:nvSpPr>
          <p:cNvPr id="38" name="TextBox 37">
            <a:extLst>
              <a:ext uri="{FF2B5EF4-FFF2-40B4-BE49-F238E27FC236}">
                <a16:creationId xmlns:a16="http://schemas.microsoft.com/office/drawing/2014/main" id="{FE917ECF-C674-D44F-B28A-326A600896B4}"/>
              </a:ext>
            </a:extLst>
          </p:cNvPr>
          <p:cNvSpPr txBox="1"/>
          <p:nvPr/>
        </p:nvSpPr>
        <p:spPr>
          <a:xfrm>
            <a:off x="917267" y="2172872"/>
            <a:ext cx="1404290" cy="499656"/>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0" rIns="0" bIns="0" numCol="1" spcCol="0" rtlCol="0" fromWordArt="0" anchor="ctr" anchorCtr="0" forceAA="0" compatLnSpc="1">
            <a:prstTxWarp prst="textNoShape">
              <a:avLst/>
            </a:prstTxWarp>
            <a:noAutofit/>
          </a:bodyPr>
          <a:lstStyle/>
          <a:p>
            <a:r>
              <a:rPr lang="en-US" sz="1200" dirty="0" err="1">
                <a:solidFill>
                  <a:schemeClr val="bg1"/>
                </a:solidFill>
              </a:rPr>
              <a:t>GridStore</a:t>
            </a:r>
            <a:endParaRPr lang="en-US" sz="1200" dirty="0">
              <a:solidFill>
                <a:schemeClr val="bg1"/>
              </a:solidFill>
            </a:endParaRPr>
          </a:p>
          <a:p>
            <a:r>
              <a:rPr lang="en-US" sz="1200" dirty="0">
                <a:solidFill>
                  <a:schemeClr val="bg1"/>
                </a:solidFill>
              </a:rPr>
              <a:t>Team</a:t>
            </a:r>
          </a:p>
        </p:txBody>
      </p:sp>
      <p:sp>
        <p:nvSpPr>
          <p:cNvPr id="56" name="TextBox 55">
            <a:extLst>
              <a:ext uri="{FF2B5EF4-FFF2-40B4-BE49-F238E27FC236}">
                <a16:creationId xmlns:a16="http://schemas.microsoft.com/office/drawing/2014/main" id="{6CA47F50-B057-FC4D-B477-C4A90E9B1F32}"/>
              </a:ext>
            </a:extLst>
          </p:cNvPr>
          <p:cNvSpPr txBox="1"/>
          <p:nvPr/>
        </p:nvSpPr>
        <p:spPr>
          <a:xfrm>
            <a:off x="4960737" y="2172872"/>
            <a:ext cx="1410088" cy="499656"/>
          </a:xfrm>
          <a:prstGeom prst="rect">
            <a:avLst/>
          </a:prstGeom>
          <a:solidFill>
            <a:schemeClr val="bg1">
              <a:lumMod val="5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Data sources</a:t>
            </a:r>
          </a:p>
        </p:txBody>
      </p:sp>
      <p:cxnSp>
        <p:nvCxnSpPr>
          <p:cNvPr id="58" name="Straight Arrow Connector 57">
            <a:extLst>
              <a:ext uri="{FF2B5EF4-FFF2-40B4-BE49-F238E27FC236}">
                <a16:creationId xmlns:a16="http://schemas.microsoft.com/office/drawing/2014/main" id="{38DFD51E-9A00-6845-A2A0-F740B061753A}"/>
              </a:ext>
            </a:extLst>
          </p:cNvPr>
          <p:cNvCxnSpPr>
            <a:cxnSpLocks/>
            <a:stCxn id="56" idx="2"/>
            <a:endCxn id="3" idx="0"/>
          </p:cNvCxnSpPr>
          <p:nvPr/>
        </p:nvCxnSpPr>
        <p:spPr>
          <a:xfrm>
            <a:off x="5665781" y="2672528"/>
            <a:ext cx="0" cy="927951"/>
          </a:xfrm>
          <a:prstGeom prst="straightConnector1">
            <a:avLst/>
          </a:prstGeom>
          <a:ln w="25400" cap="rnd">
            <a:solidFill>
              <a:schemeClr val="bg2">
                <a:lumMod val="50000"/>
              </a:schemeClr>
            </a:solidFill>
            <a:prstDash val="solid"/>
            <a:round/>
            <a:tailEnd type="triangl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AA4D5E7-48FA-D94A-9E66-AE2F8584BB62}"/>
              </a:ext>
            </a:extLst>
          </p:cNvPr>
          <p:cNvSpPr txBox="1"/>
          <p:nvPr/>
        </p:nvSpPr>
        <p:spPr>
          <a:xfrm>
            <a:off x="6104184" y="2762591"/>
            <a:ext cx="2454668" cy="61783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spcAft>
                <a:spcPts val="600"/>
              </a:spcAft>
              <a:buFont typeface="Arial" panose="020B0604020202020204" pitchFamily="34" charset="0"/>
              <a:buChar char="•"/>
            </a:pPr>
            <a:r>
              <a:rPr lang="en-US" sz="1000" dirty="0">
                <a:solidFill>
                  <a:schemeClr val="bg2">
                    <a:lumMod val="50000"/>
                  </a:schemeClr>
                </a:solidFill>
              </a:rPr>
              <a:t>Input data (ETL, stream…)</a:t>
            </a:r>
          </a:p>
          <a:p>
            <a:pPr marL="171450" indent="-171450">
              <a:spcAft>
                <a:spcPts val="600"/>
              </a:spcAft>
              <a:buFont typeface="Arial" panose="020B0604020202020204" pitchFamily="34" charset="0"/>
              <a:buChar char="•"/>
            </a:pPr>
            <a:r>
              <a:rPr lang="en-US" sz="1000" dirty="0">
                <a:solidFill>
                  <a:schemeClr val="bg2">
                    <a:lumMod val="50000"/>
                  </a:schemeClr>
                </a:solidFill>
              </a:rPr>
              <a:t>Data from operational systems, other data domains, external sources…</a:t>
            </a:r>
          </a:p>
        </p:txBody>
      </p:sp>
      <p:sp>
        <p:nvSpPr>
          <p:cNvPr id="60" name="Oval 59">
            <a:extLst>
              <a:ext uri="{FF2B5EF4-FFF2-40B4-BE49-F238E27FC236}">
                <a16:creationId xmlns:a16="http://schemas.microsoft.com/office/drawing/2014/main" id="{7DFB78E0-61FD-3C4B-BD25-3B2537ECA1B6}"/>
              </a:ext>
            </a:extLst>
          </p:cNvPr>
          <p:cNvSpPr/>
          <p:nvPr/>
        </p:nvSpPr>
        <p:spPr>
          <a:xfrm>
            <a:off x="6141102" y="2810176"/>
            <a:ext cx="152400" cy="152400"/>
          </a:xfrm>
          <a:prstGeom prst="ellipse">
            <a:avLst/>
          </a:prstGeom>
          <a:solidFill>
            <a:schemeClr val="accent4">
              <a:lumMod val="60000"/>
              <a:lumOff val="40000"/>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sp>
        <p:nvSpPr>
          <p:cNvPr id="61" name="Oval 60">
            <a:extLst>
              <a:ext uri="{FF2B5EF4-FFF2-40B4-BE49-F238E27FC236}">
                <a16:creationId xmlns:a16="http://schemas.microsoft.com/office/drawing/2014/main" id="{30C1FD1D-557B-2249-A754-5BAA40D8F385}"/>
              </a:ext>
            </a:extLst>
          </p:cNvPr>
          <p:cNvSpPr/>
          <p:nvPr/>
        </p:nvSpPr>
        <p:spPr>
          <a:xfrm>
            <a:off x="6141102" y="3041971"/>
            <a:ext cx="152400" cy="152400"/>
          </a:xfrm>
          <a:prstGeom prst="ellipse">
            <a:avLst/>
          </a:prstGeom>
          <a:solidFill>
            <a:schemeClr val="accent4">
              <a:lumMod val="60000"/>
              <a:lumOff val="40000"/>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sp>
        <p:nvSpPr>
          <p:cNvPr id="67" name="Right Arrow 66">
            <a:extLst>
              <a:ext uri="{FF2B5EF4-FFF2-40B4-BE49-F238E27FC236}">
                <a16:creationId xmlns:a16="http://schemas.microsoft.com/office/drawing/2014/main" id="{FD4AF9A8-47C7-654D-8471-FC751C18C5C4}"/>
              </a:ext>
            </a:extLst>
          </p:cNvPr>
          <p:cNvSpPr/>
          <p:nvPr/>
        </p:nvSpPr>
        <p:spPr>
          <a:xfrm>
            <a:off x="7114521" y="1637624"/>
            <a:ext cx="4495943" cy="269138"/>
          </a:xfrm>
          <a:prstGeom prst="rightArrow">
            <a:avLst>
              <a:gd name="adj1" fmla="val 100000"/>
              <a:gd name="adj2" fmla="val 78276"/>
            </a:avLst>
          </a:prstGeom>
          <a:solidFill>
            <a:schemeClr val="tx2">
              <a:alpha val="74941"/>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050" dirty="0">
                <a:solidFill>
                  <a:schemeClr val="bg1"/>
                </a:solidFill>
              </a:rPr>
              <a:t>CONSUMPTION</a:t>
            </a:r>
          </a:p>
        </p:txBody>
      </p:sp>
      <p:sp>
        <p:nvSpPr>
          <p:cNvPr id="47" name="TextBox 46">
            <a:extLst>
              <a:ext uri="{FF2B5EF4-FFF2-40B4-BE49-F238E27FC236}">
                <a16:creationId xmlns:a16="http://schemas.microsoft.com/office/drawing/2014/main" id="{8BC7284E-CFEE-0044-9B74-91F74038C836}"/>
              </a:ext>
            </a:extLst>
          </p:cNvPr>
          <p:cNvSpPr txBox="1"/>
          <p:nvPr/>
        </p:nvSpPr>
        <p:spPr>
          <a:xfrm>
            <a:off x="4992866" y="5398869"/>
            <a:ext cx="1863480" cy="2652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000" dirty="0" err="1">
                <a:solidFill>
                  <a:schemeClr val="bg2">
                    <a:lumMod val="50000"/>
                  </a:schemeClr>
                </a:solidFill>
              </a:rPr>
              <a:t>GridInsights</a:t>
            </a:r>
            <a:r>
              <a:rPr lang="en-US" sz="1000" dirty="0">
                <a:solidFill>
                  <a:schemeClr val="bg2">
                    <a:lumMod val="50000"/>
                  </a:schemeClr>
                </a:solidFill>
              </a:rPr>
              <a:t> capabilities</a:t>
            </a:r>
          </a:p>
        </p:txBody>
      </p:sp>
      <p:sp>
        <p:nvSpPr>
          <p:cNvPr id="54" name="TextBox 53">
            <a:extLst>
              <a:ext uri="{FF2B5EF4-FFF2-40B4-BE49-F238E27FC236}">
                <a16:creationId xmlns:a16="http://schemas.microsoft.com/office/drawing/2014/main" id="{3CCC42C1-3875-B245-A36E-F3BAB062F98A}"/>
              </a:ext>
            </a:extLst>
          </p:cNvPr>
          <p:cNvSpPr txBox="1"/>
          <p:nvPr/>
        </p:nvSpPr>
        <p:spPr>
          <a:xfrm>
            <a:off x="917267" y="3600479"/>
            <a:ext cx="1404290" cy="499656"/>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0" rIns="0" bIns="0" numCol="1" spcCol="0" rtlCol="0" fromWordArt="0" anchor="ctr" anchorCtr="0" forceAA="0" compatLnSpc="1">
            <a:prstTxWarp prst="textNoShape">
              <a:avLst/>
            </a:prstTxWarp>
            <a:noAutofit/>
          </a:bodyPr>
          <a:lstStyle/>
          <a:p>
            <a:r>
              <a:rPr lang="en-US" sz="1200" dirty="0" err="1">
                <a:solidFill>
                  <a:schemeClr val="bg1"/>
                </a:solidFill>
              </a:rPr>
              <a:t>GridDataOps</a:t>
            </a:r>
            <a:endParaRPr lang="en-US" sz="1200" dirty="0">
              <a:solidFill>
                <a:schemeClr val="bg1"/>
              </a:solidFill>
            </a:endParaRPr>
          </a:p>
        </p:txBody>
      </p:sp>
      <p:cxnSp>
        <p:nvCxnSpPr>
          <p:cNvPr id="37" name="Straight Connector 36">
            <a:extLst>
              <a:ext uri="{FF2B5EF4-FFF2-40B4-BE49-F238E27FC236}">
                <a16:creationId xmlns:a16="http://schemas.microsoft.com/office/drawing/2014/main" id="{73C7BAED-8278-8F4D-A749-6108B038AB09}"/>
              </a:ext>
            </a:extLst>
          </p:cNvPr>
          <p:cNvCxnSpPr>
            <a:cxnSpLocks/>
            <a:stCxn id="38" idx="3"/>
            <a:endCxn id="80" idx="1"/>
          </p:cNvCxnSpPr>
          <p:nvPr/>
        </p:nvCxnSpPr>
        <p:spPr>
          <a:xfrm>
            <a:off x="2321557" y="2422700"/>
            <a:ext cx="819597" cy="1821"/>
          </a:xfrm>
          <a:prstGeom prst="line">
            <a:avLst/>
          </a:prstGeom>
          <a:ln w="25400" cap="rnd">
            <a:solidFill>
              <a:schemeClr val="bg2">
                <a:lumMod val="50000"/>
              </a:schemeClr>
            </a:solidFill>
            <a:prstDash val="solid"/>
            <a:round/>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71728C6-2CB2-2042-8C1B-6D2CAFB69991}"/>
              </a:ext>
            </a:extLst>
          </p:cNvPr>
          <p:cNvCxnSpPr>
            <a:cxnSpLocks/>
            <a:stCxn id="54" idx="3"/>
            <a:endCxn id="86" idx="1"/>
          </p:cNvCxnSpPr>
          <p:nvPr/>
        </p:nvCxnSpPr>
        <p:spPr>
          <a:xfrm>
            <a:off x="2321557" y="3850307"/>
            <a:ext cx="819597" cy="4561"/>
          </a:xfrm>
          <a:prstGeom prst="line">
            <a:avLst/>
          </a:prstGeom>
          <a:ln w="25400" cap="rnd">
            <a:solidFill>
              <a:schemeClr val="bg2">
                <a:lumMod val="50000"/>
              </a:schemeClr>
            </a:solidFill>
            <a:prstDash val="solid"/>
            <a:round/>
            <a:tailEnd type="triangle" w="lg" len="med"/>
          </a:ln>
        </p:spPr>
        <p:style>
          <a:lnRef idx="1">
            <a:schemeClr val="accent1"/>
          </a:lnRef>
          <a:fillRef idx="0">
            <a:schemeClr val="accent1"/>
          </a:fillRef>
          <a:effectRef idx="0">
            <a:schemeClr val="accent1"/>
          </a:effectRef>
          <a:fontRef idx="minor">
            <a:schemeClr val="tx1"/>
          </a:fontRef>
        </p:style>
      </p:cxnSp>
      <p:sp>
        <p:nvSpPr>
          <p:cNvPr id="80" name="Diamond 79">
            <a:extLst>
              <a:ext uri="{FF2B5EF4-FFF2-40B4-BE49-F238E27FC236}">
                <a16:creationId xmlns:a16="http://schemas.microsoft.com/office/drawing/2014/main" id="{FCB1A6D7-18D0-5A4B-ACBF-E2869E7A76F6}"/>
              </a:ext>
            </a:extLst>
          </p:cNvPr>
          <p:cNvSpPr/>
          <p:nvPr/>
        </p:nvSpPr>
        <p:spPr>
          <a:xfrm>
            <a:off x="3141154" y="2165092"/>
            <a:ext cx="518858" cy="518858"/>
          </a:xfrm>
          <a:prstGeom prst="diamond">
            <a:avLst/>
          </a:prstGeom>
          <a:solidFill>
            <a:schemeClr val="accent6">
              <a:lumMod val="20000"/>
              <a:lumOff val="80000"/>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900" dirty="0">
              <a:solidFill>
                <a:srgbClr val="00148C"/>
              </a:solidFill>
            </a:endParaRPr>
          </a:p>
        </p:txBody>
      </p:sp>
      <p:sp>
        <p:nvSpPr>
          <p:cNvPr id="81" name="TextBox 80">
            <a:extLst>
              <a:ext uri="{FF2B5EF4-FFF2-40B4-BE49-F238E27FC236}">
                <a16:creationId xmlns:a16="http://schemas.microsoft.com/office/drawing/2014/main" id="{F8EBD923-420D-4243-AA67-928A49F40726}"/>
              </a:ext>
            </a:extLst>
          </p:cNvPr>
          <p:cNvSpPr txBox="1"/>
          <p:nvPr/>
        </p:nvSpPr>
        <p:spPr>
          <a:xfrm>
            <a:off x="2827961" y="2650450"/>
            <a:ext cx="1140061" cy="31530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dirty="0">
                <a:solidFill>
                  <a:schemeClr val="accent6">
                    <a:lumMod val="75000"/>
                  </a:schemeClr>
                </a:solidFill>
              </a:rPr>
              <a:t>Data Storage</a:t>
            </a:r>
          </a:p>
        </p:txBody>
      </p:sp>
      <p:sp>
        <p:nvSpPr>
          <p:cNvPr id="86" name="Diamond 85">
            <a:extLst>
              <a:ext uri="{FF2B5EF4-FFF2-40B4-BE49-F238E27FC236}">
                <a16:creationId xmlns:a16="http://schemas.microsoft.com/office/drawing/2014/main" id="{BFD1A0B0-EB33-6A43-82C6-45CE79BB2759}"/>
              </a:ext>
            </a:extLst>
          </p:cNvPr>
          <p:cNvSpPr/>
          <p:nvPr/>
        </p:nvSpPr>
        <p:spPr>
          <a:xfrm>
            <a:off x="3141154" y="3595439"/>
            <a:ext cx="518858" cy="518858"/>
          </a:xfrm>
          <a:prstGeom prst="diamond">
            <a:avLst/>
          </a:prstGeom>
          <a:solidFill>
            <a:schemeClr val="accent6">
              <a:lumMod val="20000"/>
              <a:lumOff val="80000"/>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900" dirty="0">
              <a:solidFill>
                <a:srgbClr val="00148C"/>
              </a:solidFill>
            </a:endParaRPr>
          </a:p>
        </p:txBody>
      </p:sp>
      <p:sp>
        <p:nvSpPr>
          <p:cNvPr id="87" name="TextBox 86">
            <a:extLst>
              <a:ext uri="{FF2B5EF4-FFF2-40B4-BE49-F238E27FC236}">
                <a16:creationId xmlns:a16="http://schemas.microsoft.com/office/drawing/2014/main" id="{66AC4B0A-A4BA-1844-8EF5-919C666CC964}"/>
              </a:ext>
            </a:extLst>
          </p:cNvPr>
          <p:cNvSpPr txBox="1"/>
          <p:nvPr/>
        </p:nvSpPr>
        <p:spPr>
          <a:xfrm>
            <a:off x="2574958" y="4050250"/>
            <a:ext cx="1647940" cy="2707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dirty="0">
                <a:solidFill>
                  <a:schemeClr val="accent6">
                    <a:lumMod val="75000"/>
                  </a:schemeClr>
                </a:solidFill>
              </a:rPr>
              <a:t>Data Orchestration</a:t>
            </a:r>
          </a:p>
        </p:txBody>
      </p:sp>
      <p:sp>
        <p:nvSpPr>
          <p:cNvPr id="88" name="Diamond 87">
            <a:extLst>
              <a:ext uri="{FF2B5EF4-FFF2-40B4-BE49-F238E27FC236}">
                <a16:creationId xmlns:a16="http://schemas.microsoft.com/office/drawing/2014/main" id="{9F58AC73-0827-0C4D-957D-458848732A6B}"/>
              </a:ext>
            </a:extLst>
          </p:cNvPr>
          <p:cNvSpPr/>
          <p:nvPr/>
        </p:nvSpPr>
        <p:spPr>
          <a:xfrm>
            <a:off x="3141154" y="4990304"/>
            <a:ext cx="518858" cy="518858"/>
          </a:xfrm>
          <a:prstGeom prst="diamond">
            <a:avLst/>
          </a:prstGeom>
          <a:solidFill>
            <a:schemeClr val="accent6">
              <a:lumMod val="20000"/>
              <a:lumOff val="80000"/>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900" dirty="0">
              <a:solidFill>
                <a:srgbClr val="00148C"/>
              </a:solidFill>
            </a:endParaRPr>
          </a:p>
        </p:txBody>
      </p:sp>
      <p:sp>
        <p:nvSpPr>
          <p:cNvPr id="89" name="TextBox 88">
            <a:extLst>
              <a:ext uri="{FF2B5EF4-FFF2-40B4-BE49-F238E27FC236}">
                <a16:creationId xmlns:a16="http://schemas.microsoft.com/office/drawing/2014/main" id="{BE3E3549-72D8-5745-BBBC-1C3746D9690F}"/>
              </a:ext>
            </a:extLst>
          </p:cNvPr>
          <p:cNvSpPr txBox="1"/>
          <p:nvPr/>
        </p:nvSpPr>
        <p:spPr>
          <a:xfrm>
            <a:off x="2639587" y="5445896"/>
            <a:ext cx="1503263" cy="4401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dirty="0">
                <a:solidFill>
                  <a:schemeClr val="accent6">
                    <a:lumMod val="75000"/>
                  </a:schemeClr>
                </a:solidFill>
              </a:rPr>
              <a:t>Business Intelligence Toolkit</a:t>
            </a:r>
          </a:p>
        </p:txBody>
      </p:sp>
      <p:cxnSp>
        <p:nvCxnSpPr>
          <p:cNvPr id="91" name="Straight Arrow Connector 90">
            <a:extLst>
              <a:ext uri="{FF2B5EF4-FFF2-40B4-BE49-F238E27FC236}">
                <a16:creationId xmlns:a16="http://schemas.microsoft.com/office/drawing/2014/main" id="{CB3B4369-9B8F-6C4A-98AA-F0346AB9FD1D}"/>
              </a:ext>
            </a:extLst>
          </p:cNvPr>
          <p:cNvCxnSpPr>
            <a:cxnSpLocks/>
            <a:stCxn id="4" idx="3"/>
            <a:endCxn id="88" idx="1"/>
          </p:cNvCxnSpPr>
          <p:nvPr/>
        </p:nvCxnSpPr>
        <p:spPr>
          <a:xfrm>
            <a:off x="2321557" y="5249733"/>
            <a:ext cx="819597" cy="0"/>
          </a:xfrm>
          <a:prstGeom prst="straightConnector1">
            <a:avLst/>
          </a:prstGeom>
          <a:ln w="25400" cap="rnd">
            <a:solidFill>
              <a:schemeClr val="bg2">
                <a:lumMod val="50000"/>
              </a:schemeClr>
            </a:solidFill>
            <a:prstDash val="solid"/>
            <a:roun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34BBBC3-7383-6948-B45B-24BAD979CC29}"/>
              </a:ext>
            </a:extLst>
          </p:cNvPr>
          <p:cNvCxnSpPr>
            <a:cxnSpLocks/>
            <a:stCxn id="88" idx="3"/>
            <a:endCxn id="190" idx="2"/>
          </p:cNvCxnSpPr>
          <p:nvPr/>
        </p:nvCxnSpPr>
        <p:spPr>
          <a:xfrm>
            <a:off x="3660012" y="5249733"/>
            <a:ext cx="4534580" cy="1"/>
          </a:xfrm>
          <a:prstGeom prst="straightConnector1">
            <a:avLst/>
          </a:prstGeom>
          <a:ln w="25400" cap="rnd">
            <a:solidFill>
              <a:schemeClr val="bg2">
                <a:lumMod val="50000"/>
              </a:schemeClr>
            </a:solidFill>
            <a:prstDash val="solid"/>
            <a:round/>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FEDAB9D7-0C52-934C-9BE2-67D8BC43D93D}"/>
              </a:ext>
            </a:extLst>
          </p:cNvPr>
          <p:cNvCxnSpPr>
            <a:cxnSpLocks/>
            <a:stCxn id="80" idx="3"/>
            <a:endCxn id="183" idx="2"/>
          </p:cNvCxnSpPr>
          <p:nvPr/>
        </p:nvCxnSpPr>
        <p:spPr>
          <a:xfrm>
            <a:off x="3660012" y="2424521"/>
            <a:ext cx="1124223" cy="1417122"/>
          </a:xfrm>
          <a:prstGeom prst="bentConnector3">
            <a:avLst/>
          </a:prstGeom>
          <a:ln w="25400" cap="rnd">
            <a:solidFill>
              <a:schemeClr val="bg2">
                <a:lumMod val="50000"/>
              </a:schemeClr>
            </a:solidFill>
            <a:prstDash val="solid"/>
            <a:round/>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3755719-F7BB-9F45-BD3A-5843F75A0B36}"/>
              </a:ext>
            </a:extLst>
          </p:cNvPr>
          <p:cNvCxnSpPr>
            <a:cxnSpLocks/>
            <a:stCxn id="86" idx="3"/>
            <a:endCxn id="183" idx="2"/>
          </p:cNvCxnSpPr>
          <p:nvPr/>
        </p:nvCxnSpPr>
        <p:spPr>
          <a:xfrm flipV="1">
            <a:off x="3660012" y="3841643"/>
            <a:ext cx="1124223" cy="13225"/>
          </a:xfrm>
          <a:prstGeom prst="straightConnector1">
            <a:avLst/>
          </a:prstGeom>
          <a:ln w="25400" cap="rnd">
            <a:solidFill>
              <a:schemeClr val="bg2">
                <a:lumMod val="50000"/>
              </a:schemeClr>
            </a:solidFill>
            <a:prstDash val="solid"/>
            <a:round/>
            <a:tailEnd type="triangle" w="lg" len="med"/>
          </a:ln>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F94297C0-D1BC-2541-A117-3D4F1DD91044}"/>
              </a:ext>
            </a:extLst>
          </p:cNvPr>
          <p:cNvSpPr/>
          <p:nvPr/>
        </p:nvSpPr>
        <p:spPr>
          <a:xfrm>
            <a:off x="7259493" y="3982430"/>
            <a:ext cx="152400" cy="152400"/>
          </a:xfrm>
          <a:prstGeom prst="ellipse">
            <a:avLst/>
          </a:prstGeom>
          <a:solidFill>
            <a:schemeClr val="accent4">
              <a:lumMod val="60000"/>
              <a:lumOff val="40000"/>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sp>
        <p:nvSpPr>
          <p:cNvPr id="152" name="Right Arrow 151">
            <a:extLst>
              <a:ext uri="{FF2B5EF4-FFF2-40B4-BE49-F238E27FC236}">
                <a16:creationId xmlns:a16="http://schemas.microsoft.com/office/drawing/2014/main" id="{08964BF2-0309-FC41-A9B2-7327979F12B0}"/>
              </a:ext>
            </a:extLst>
          </p:cNvPr>
          <p:cNvSpPr/>
          <p:nvPr/>
        </p:nvSpPr>
        <p:spPr>
          <a:xfrm>
            <a:off x="630000" y="1637624"/>
            <a:ext cx="6391251" cy="269138"/>
          </a:xfrm>
          <a:prstGeom prst="rightArrow">
            <a:avLst>
              <a:gd name="adj1" fmla="val 100000"/>
              <a:gd name="adj2" fmla="val 78276"/>
            </a:avLst>
          </a:prstGeom>
          <a:solidFill>
            <a:schemeClr val="tx2">
              <a:alpha val="50000"/>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050" dirty="0">
                <a:solidFill>
                  <a:schemeClr val="bg1"/>
                </a:solidFill>
              </a:rPr>
              <a:t>CREATION</a:t>
            </a:r>
          </a:p>
        </p:txBody>
      </p:sp>
      <p:sp>
        <p:nvSpPr>
          <p:cNvPr id="154" name="TextBox 153">
            <a:extLst>
              <a:ext uri="{FF2B5EF4-FFF2-40B4-BE49-F238E27FC236}">
                <a16:creationId xmlns:a16="http://schemas.microsoft.com/office/drawing/2014/main" id="{2F620C39-7EE8-704D-8A41-487CE7EEAA0D}"/>
              </a:ext>
            </a:extLst>
          </p:cNvPr>
          <p:cNvSpPr txBox="1"/>
          <p:nvPr/>
        </p:nvSpPr>
        <p:spPr>
          <a:xfrm>
            <a:off x="4960737" y="5175643"/>
            <a:ext cx="845584" cy="138352"/>
          </a:xfrm>
          <a:prstGeom prst="rect">
            <a:avLst/>
          </a:prstGeom>
          <a:solidFill>
            <a:srgbClr val="F3F6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0" rIns="0" bIns="0" numCol="1" spcCol="0" rtlCol="0" fromWordArt="0" anchor="ctr" anchorCtr="0" forceAA="0" compatLnSpc="1">
            <a:prstTxWarp prst="textNoShape">
              <a:avLst/>
            </a:prstTxWarp>
            <a:noAutofit/>
          </a:bodyPr>
          <a:lstStyle/>
          <a:p>
            <a:pPr algn="ctr"/>
            <a:r>
              <a:rPr lang="en-US" sz="700" spc="300" dirty="0">
                <a:solidFill>
                  <a:schemeClr val="tx1"/>
                </a:solidFill>
              </a:rPr>
              <a:t>PROVIDES</a:t>
            </a:r>
          </a:p>
        </p:txBody>
      </p:sp>
      <p:sp>
        <p:nvSpPr>
          <p:cNvPr id="155" name="TextBox 154">
            <a:extLst>
              <a:ext uri="{FF2B5EF4-FFF2-40B4-BE49-F238E27FC236}">
                <a16:creationId xmlns:a16="http://schemas.microsoft.com/office/drawing/2014/main" id="{47D189E6-835F-084F-B479-C7527324C8FA}"/>
              </a:ext>
            </a:extLst>
          </p:cNvPr>
          <p:cNvSpPr txBox="1"/>
          <p:nvPr/>
        </p:nvSpPr>
        <p:spPr>
          <a:xfrm>
            <a:off x="2479940" y="5175643"/>
            <a:ext cx="455459" cy="138352"/>
          </a:xfrm>
          <a:prstGeom prst="rect">
            <a:avLst/>
          </a:prstGeom>
          <a:solidFill>
            <a:srgbClr val="F3F6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0" rIns="0" bIns="0" numCol="1" spcCol="0" rtlCol="0" fromWordArt="0" anchor="ctr" anchorCtr="0" forceAA="0" compatLnSpc="1">
            <a:prstTxWarp prst="textNoShape">
              <a:avLst/>
            </a:prstTxWarp>
            <a:noAutofit/>
          </a:bodyPr>
          <a:lstStyle/>
          <a:p>
            <a:pPr algn="ctr"/>
            <a:r>
              <a:rPr lang="en-US" sz="700" spc="300" dirty="0">
                <a:solidFill>
                  <a:schemeClr val="tx1"/>
                </a:solidFill>
              </a:rPr>
              <a:t>USES</a:t>
            </a:r>
          </a:p>
        </p:txBody>
      </p:sp>
      <p:sp>
        <p:nvSpPr>
          <p:cNvPr id="156" name="TextBox 155">
            <a:extLst>
              <a:ext uri="{FF2B5EF4-FFF2-40B4-BE49-F238E27FC236}">
                <a16:creationId xmlns:a16="http://schemas.microsoft.com/office/drawing/2014/main" id="{1EA970C1-FA94-134F-A175-B7C0CBE41075}"/>
              </a:ext>
            </a:extLst>
          </p:cNvPr>
          <p:cNvSpPr txBox="1"/>
          <p:nvPr/>
        </p:nvSpPr>
        <p:spPr>
          <a:xfrm>
            <a:off x="2479940" y="3785294"/>
            <a:ext cx="455459" cy="138352"/>
          </a:xfrm>
          <a:prstGeom prst="rect">
            <a:avLst/>
          </a:prstGeom>
          <a:solidFill>
            <a:srgbClr val="F3F6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0" rIns="0" bIns="0" numCol="1" spcCol="0" rtlCol="0" fromWordArt="0" anchor="ctr" anchorCtr="0" forceAA="0" compatLnSpc="1">
            <a:prstTxWarp prst="textNoShape">
              <a:avLst/>
            </a:prstTxWarp>
            <a:noAutofit/>
          </a:bodyPr>
          <a:lstStyle/>
          <a:p>
            <a:pPr algn="ctr"/>
            <a:r>
              <a:rPr lang="en-US" sz="700" spc="300" dirty="0">
                <a:solidFill>
                  <a:schemeClr val="tx1"/>
                </a:solidFill>
              </a:rPr>
              <a:t>USES</a:t>
            </a:r>
          </a:p>
        </p:txBody>
      </p:sp>
      <p:sp>
        <p:nvSpPr>
          <p:cNvPr id="157" name="TextBox 156">
            <a:extLst>
              <a:ext uri="{FF2B5EF4-FFF2-40B4-BE49-F238E27FC236}">
                <a16:creationId xmlns:a16="http://schemas.microsoft.com/office/drawing/2014/main" id="{D9489C14-D41E-194A-B41A-606750D0FA7D}"/>
              </a:ext>
            </a:extLst>
          </p:cNvPr>
          <p:cNvSpPr txBox="1"/>
          <p:nvPr/>
        </p:nvSpPr>
        <p:spPr>
          <a:xfrm>
            <a:off x="2479940" y="2356035"/>
            <a:ext cx="455459" cy="138352"/>
          </a:xfrm>
          <a:prstGeom prst="rect">
            <a:avLst/>
          </a:prstGeom>
          <a:solidFill>
            <a:srgbClr val="F3F6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0" rIns="0" bIns="0" numCol="1" spcCol="0" rtlCol="0" fromWordArt="0" anchor="ctr" anchorCtr="0" forceAA="0" compatLnSpc="1">
            <a:prstTxWarp prst="textNoShape">
              <a:avLst/>
            </a:prstTxWarp>
            <a:noAutofit/>
          </a:bodyPr>
          <a:lstStyle/>
          <a:p>
            <a:pPr algn="ctr"/>
            <a:r>
              <a:rPr lang="en-US" sz="700" spc="300" dirty="0">
                <a:solidFill>
                  <a:schemeClr val="tx1"/>
                </a:solidFill>
              </a:rPr>
              <a:t>USES</a:t>
            </a:r>
          </a:p>
        </p:txBody>
      </p:sp>
      <p:sp>
        <p:nvSpPr>
          <p:cNvPr id="158" name="TextBox 157">
            <a:extLst>
              <a:ext uri="{FF2B5EF4-FFF2-40B4-BE49-F238E27FC236}">
                <a16:creationId xmlns:a16="http://schemas.microsoft.com/office/drawing/2014/main" id="{F16F6962-746B-7D42-A983-CAA88D1A3473}"/>
              </a:ext>
            </a:extLst>
          </p:cNvPr>
          <p:cNvSpPr txBox="1"/>
          <p:nvPr/>
        </p:nvSpPr>
        <p:spPr>
          <a:xfrm>
            <a:off x="7222841" y="3778809"/>
            <a:ext cx="845584" cy="138352"/>
          </a:xfrm>
          <a:prstGeom prst="rect">
            <a:avLst/>
          </a:prstGeom>
          <a:solidFill>
            <a:srgbClr val="EFF2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0" rIns="0" bIns="0" numCol="1" spcCol="0" rtlCol="0" fromWordArt="0" anchor="ctr" anchorCtr="0" forceAA="0" compatLnSpc="1">
            <a:prstTxWarp prst="textNoShape">
              <a:avLst/>
            </a:prstTxWarp>
            <a:noAutofit/>
          </a:bodyPr>
          <a:lstStyle/>
          <a:p>
            <a:pPr algn="ctr"/>
            <a:r>
              <a:rPr lang="en-US" sz="700" spc="300" dirty="0">
                <a:solidFill>
                  <a:schemeClr val="tx1"/>
                </a:solidFill>
              </a:rPr>
              <a:t>PROVIDES</a:t>
            </a:r>
          </a:p>
        </p:txBody>
      </p:sp>
      <p:sp>
        <p:nvSpPr>
          <p:cNvPr id="159" name="TextBox 158">
            <a:extLst>
              <a:ext uri="{FF2B5EF4-FFF2-40B4-BE49-F238E27FC236}">
                <a16:creationId xmlns:a16="http://schemas.microsoft.com/office/drawing/2014/main" id="{AA6086A0-C888-7842-A87A-F61EFB03918E}"/>
              </a:ext>
            </a:extLst>
          </p:cNvPr>
          <p:cNvSpPr txBox="1"/>
          <p:nvPr/>
        </p:nvSpPr>
        <p:spPr>
          <a:xfrm>
            <a:off x="9908185" y="5208301"/>
            <a:ext cx="845584" cy="138352"/>
          </a:xfrm>
          <a:prstGeom prst="rect">
            <a:avLst/>
          </a:prstGeom>
          <a:solidFill>
            <a:srgbClr val="EFF2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0" rIns="0" bIns="0" numCol="1" spcCol="0" rtlCol="0" fromWordArt="0" anchor="ctr" anchorCtr="0" forceAA="0" compatLnSpc="1">
            <a:prstTxWarp prst="textNoShape">
              <a:avLst/>
            </a:prstTxWarp>
            <a:noAutofit/>
          </a:bodyPr>
          <a:lstStyle/>
          <a:p>
            <a:pPr algn="ctr"/>
            <a:r>
              <a:rPr lang="en-US" sz="700" spc="300" dirty="0">
                <a:solidFill>
                  <a:schemeClr val="tx1"/>
                </a:solidFill>
              </a:rPr>
              <a:t>DEVELOPS</a:t>
            </a:r>
          </a:p>
        </p:txBody>
      </p:sp>
      <p:sp>
        <p:nvSpPr>
          <p:cNvPr id="161" name="TextBox 160">
            <a:extLst>
              <a:ext uri="{FF2B5EF4-FFF2-40B4-BE49-F238E27FC236}">
                <a16:creationId xmlns:a16="http://schemas.microsoft.com/office/drawing/2014/main" id="{8CA4F160-BA46-6F4B-9E2A-0E1EDDF306A8}"/>
              </a:ext>
            </a:extLst>
          </p:cNvPr>
          <p:cNvSpPr txBox="1"/>
          <p:nvPr/>
        </p:nvSpPr>
        <p:spPr>
          <a:xfrm>
            <a:off x="5251336" y="2806351"/>
            <a:ext cx="845584" cy="138352"/>
          </a:xfrm>
          <a:prstGeom prst="rect">
            <a:avLst/>
          </a:prstGeom>
          <a:solidFill>
            <a:srgbClr val="F3F6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0" rIns="0" bIns="0" numCol="1" spcCol="0" rtlCol="0" fromWordArt="0" anchor="ctr" anchorCtr="0" forceAA="0" compatLnSpc="1">
            <a:prstTxWarp prst="textNoShape">
              <a:avLst/>
            </a:prstTxWarp>
            <a:noAutofit/>
          </a:bodyPr>
          <a:lstStyle/>
          <a:p>
            <a:pPr algn="ctr"/>
            <a:r>
              <a:rPr lang="en-US" sz="700" spc="300" dirty="0">
                <a:solidFill>
                  <a:schemeClr val="tx1"/>
                </a:solidFill>
              </a:rPr>
              <a:t>SOURCE</a:t>
            </a:r>
          </a:p>
        </p:txBody>
      </p:sp>
      <p:sp>
        <p:nvSpPr>
          <p:cNvPr id="162" name="TextBox 161">
            <a:extLst>
              <a:ext uri="{FF2B5EF4-FFF2-40B4-BE49-F238E27FC236}">
                <a16:creationId xmlns:a16="http://schemas.microsoft.com/office/drawing/2014/main" id="{75F62D18-E4EB-6F47-9EDB-21BB1B51B4B0}"/>
              </a:ext>
            </a:extLst>
          </p:cNvPr>
          <p:cNvSpPr txBox="1"/>
          <p:nvPr/>
        </p:nvSpPr>
        <p:spPr>
          <a:xfrm>
            <a:off x="3809291" y="3781199"/>
            <a:ext cx="733085" cy="158939"/>
          </a:xfrm>
          <a:prstGeom prst="rect">
            <a:avLst/>
          </a:prstGeom>
          <a:solidFill>
            <a:srgbClr val="F3F6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0" rIns="0" bIns="0" numCol="1" spcCol="0" rtlCol="0" fromWordArt="0" anchor="ctr" anchorCtr="0" forceAA="0" compatLnSpc="1">
            <a:prstTxWarp prst="textNoShape">
              <a:avLst/>
            </a:prstTxWarp>
            <a:noAutofit/>
          </a:bodyPr>
          <a:lstStyle/>
          <a:p>
            <a:pPr algn="ctr"/>
            <a:r>
              <a:rPr lang="en-US" sz="700" spc="300" dirty="0">
                <a:solidFill>
                  <a:schemeClr val="tx1"/>
                </a:solidFill>
              </a:rPr>
              <a:t>SOURCE</a:t>
            </a:r>
          </a:p>
        </p:txBody>
      </p:sp>
      <p:sp>
        <p:nvSpPr>
          <p:cNvPr id="167" name="Diamond 166">
            <a:extLst>
              <a:ext uri="{FF2B5EF4-FFF2-40B4-BE49-F238E27FC236}">
                <a16:creationId xmlns:a16="http://schemas.microsoft.com/office/drawing/2014/main" id="{A4DF4619-C861-2845-8677-BAD3EAD9CF70}"/>
              </a:ext>
            </a:extLst>
          </p:cNvPr>
          <p:cNvSpPr/>
          <p:nvPr/>
        </p:nvSpPr>
        <p:spPr>
          <a:xfrm>
            <a:off x="9253161" y="1306564"/>
            <a:ext cx="190952" cy="190952"/>
          </a:xfrm>
          <a:prstGeom prst="diamond">
            <a:avLst/>
          </a:prstGeom>
          <a:solidFill>
            <a:schemeClr val="accent6">
              <a:lumMod val="20000"/>
              <a:lumOff val="80000"/>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900" dirty="0">
              <a:solidFill>
                <a:srgbClr val="00148C"/>
              </a:solidFill>
            </a:endParaRPr>
          </a:p>
        </p:txBody>
      </p:sp>
      <p:sp>
        <p:nvSpPr>
          <p:cNvPr id="168" name="Diamond 167">
            <a:extLst>
              <a:ext uri="{FF2B5EF4-FFF2-40B4-BE49-F238E27FC236}">
                <a16:creationId xmlns:a16="http://schemas.microsoft.com/office/drawing/2014/main" id="{296F7BBB-3E2D-474E-9325-227B59F84992}"/>
              </a:ext>
            </a:extLst>
          </p:cNvPr>
          <p:cNvSpPr/>
          <p:nvPr/>
        </p:nvSpPr>
        <p:spPr>
          <a:xfrm>
            <a:off x="5008464" y="5436316"/>
            <a:ext cx="190952" cy="190952"/>
          </a:xfrm>
          <a:prstGeom prst="diamond">
            <a:avLst/>
          </a:prstGeom>
          <a:solidFill>
            <a:schemeClr val="accent6">
              <a:lumMod val="20000"/>
              <a:lumOff val="80000"/>
            </a:schemeClr>
          </a:solidFill>
          <a:ln w="1270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900" dirty="0">
              <a:solidFill>
                <a:srgbClr val="00148C"/>
              </a:solidFill>
            </a:endParaRPr>
          </a:p>
        </p:txBody>
      </p:sp>
      <p:grpSp>
        <p:nvGrpSpPr>
          <p:cNvPr id="175" name="Group 174">
            <a:extLst>
              <a:ext uri="{FF2B5EF4-FFF2-40B4-BE49-F238E27FC236}">
                <a16:creationId xmlns:a16="http://schemas.microsoft.com/office/drawing/2014/main" id="{ABE100D8-8BEC-334F-946F-9A11A583BC2C}"/>
              </a:ext>
            </a:extLst>
          </p:cNvPr>
          <p:cNvGrpSpPr/>
          <p:nvPr/>
        </p:nvGrpSpPr>
        <p:grpSpPr>
          <a:xfrm>
            <a:off x="715677" y="2234496"/>
            <a:ext cx="391583" cy="391583"/>
            <a:chOff x="6383867" y="1251857"/>
            <a:chExt cx="566057" cy="566057"/>
          </a:xfrm>
        </p:grpSpPr>
        <p:sp>
          <p:nvSpPr>
            <p:cNvPr id="170" name="Oval 169">
              <a:extLst>
                <a:ext uri="{FF2B5EF4-FFF2-40B4-BE49-F238E27FC236}">
                  <a16:creationId xmlns:a16="http://schemas.microsoft.com/office/drawing/2014/main" id="{77DA8918-E652-C34D-8607-7C087EB996A7}"/>
                </a:ext>
              </a:extLst>
            </p:cNvPr>
            <p:cNvSpPr/>
            <p:nvPr/>
          </p:nvSpPr>
          <p:spPr>
            <a:xfrm>
              <a:off x="6383867" y="1251857"/>
              <a:ext cx="566057" cy="566057"/>
            </a:xfrm>
            <a:prstGeom prst="ellipse">
              <a:avLst/>
            </a:prstGeom>
            <a:solidFill>
              <a:schemeClr val="bg1"/>
            </a:solidFill>
            <a:ln w="1587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pic>
          <p:nvPicPr>
            <p:cNvPr id="174" name="Graphic 173" descr="Users with solid fill">
              <a:extLst>
                <a:ext uri="{FF2B5EF4-FFF2-40B4-BE49-F238E27FC236}">
                  <a16:creationId xmlns:a16="http://schemas.microsoft.com/office/drawing/2014/main" id="{9FB10505-A205-7E46-A37C-3559CD920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1046" y="1308420"/>
              <a:ext cx="451698" cy="451698"/>
            </a:xfrm>
            <a:prstGeom prst="rect">
              <a:avLst/>
            </a:prstGeom>
          </p:spPr>
        </p:pic>
      </p:grpSp>
      <p:grpSp>
        <p:nvGrpSpPr>
          <p:cNvPr id="176" name="Group 175">
            <a:extLst>
              <a:ext uri="{FF2B5EF4-FFF2-40B4-BE49-F238E27FC236}">
                <a16:creationId xmlns:a16="http://schemas.microsoft.com/office/drawing/2014/main" id="{889CCC49-D59B-5645-B4E6-D226FCEA5FB6}"/>
              </a:ext>
            </a:extLst>
          </p:cNvPr>
          <p:cNvGrpSpPr/>
          <p:nvPr/>
        </p:nvGrpSpPr>
        <p:grpSpPr>
          <a:xfrm>
            <a:off x="715677" y="3645851"/>
            <a:ext cx="391583" cy="391583"/>
            <a:chOff x="6383867" y="1251857"/>
            <a:chExt cx="566057" cy="566057"/>
          </a:xfrm>
        </p:grpSpPr>
        <p:sp>
          <p:nvSpPr>
            <p:cNvPr id="177" name="Oval 176">
              <a:extLst>
                <a:ext uri="{FF2B5EF4-FFF2-40B4-BE49-F238E27FC236}">
                  <a16:creationId xmlns:a16="http://schemas.microsoft.com/office/drawing/2014/main" id="{B9B973E7-9204-8E44-96B6-2D704D98FAA4}"/>
                </a:ext>
              </a:extLst>
            </p:cNvPr>
            <p:cNvSpPr/>
            <p:nvPr/>
          </p:nvSpPr>
          <p:spPr>
            <a:xfrm>
              <a:off x="6383867" y="1251857"/>
              <a:ext cx="566057" cy="566057"/>
            </a:xfrm>
            <a:prstGeom prst="ellipse">
              <a:avLst/>
            </a:prstGeom>
            <a:solidFill>
              <a:schemeClr val="bg1"/>
            </a:solidFill>
            <a:ln w="1587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pic>
          <p:nvPicPr>
            <p:cNvPr id="178" name="Graphic 177" descr="Users with solid fill">
              <a:extLst>
                <a:ext uri="{FF2B5EF4-FFF2-40B4-BE49-F238E27FC236}">
                  <a16:creationId xmlns:a16="http://schemas.microsoft.com/office/drawing/2014/main" id="{C619531B-B007-9E40-BB6B-4B86BFE8DD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1046" y="1308420"/>
              <a:ext cx="451698" cy="451698"/>
            </a:xfrm>
            <a:prstGeom prst="rect">
              <a:avLst/>
            </a:prstGeom>
          </p:spPr>
        </p:pic>
      </p:grpSp>
      <p:grpSp>
        <p:nvGrpSpPr>
          <p:cNvPr id="179" name="Group 178">
            <a:extLst>
              <a:ext uri="{FF2B5EF4-FFF2-40B4-BE49-F238E27FC236}">
                <a16:creationId xmlns:a16="http://schemas.microsoft.com/office/drawing/2014/main" id="{D3D0EC73-701E-1F47-BE87-93013A1ABA01}"/>
              </a:ext>
            </a:extLst>
          </p:cNvPr>
          <p:cNvGrpSpPr/>
          <p:nvPr/>
        </p:nvGrpSpPr>
        <p:grpSpPr>
          <a:xfrm>
            <a:off x="715677" y="5047267"/>
            <a:ext cx="391583" cy="391583"/>
            <a:chOff x="6383867" y="1251857"/>
            <a:chExt cx="566057" cy="566057"/>
          </a:xfrm>
        </p:grpSpPr>
        <p:sp>
          <p:nvSpPr>
            <p:cNvPr id="180" name="Oval 179">
              <a:extLst>
                <a:ext uri="{FF2B5EF4-FFF2-40B4-BE49-F238E27FC236}">
                  <a16:creationId xmlns:a16="http://schemas.microsoft.com/office/drawing/2014/main" id="{E0686AFE-2D11-FE4F-8169-8481044ADF73}"/>
                </a:ext>
              </a:extLst>
            </p:cNvPr>
            <p:cNvSpPr/>
            <p:nvPr/>
          </p:nvSpPr>
          <p:spPr>
            <a:xfrm>
              <a:off x="6383867" y="1251857"/>
              <a:ext cx="566057" cy="566057"/>
            </a:xfrm>
            <a:prstGeom prst="ellipse">
              <a:avLst/>
            </a:prstGeom>
            <a:solidFill>
              <a:schemeClr val="bg1"/>
            </a:solidFill>
            <a:ln w="1587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pic>
          <p:nvPicPr>
            <p:cNvPr id="181" name="Graphic 180" descr="Users with solid fill">
              <a:extLst>
                <a:ext uri="{FF2B5EF4-FFF2-40B4-BE49-F238E27FC236}">
                  <a16:creationId xmlns:a16="http://schemas.microsoft.com/office/drawing/2014/main" id="{758118C0-D1FE-324F-BE1D-AE2E287B8F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1046" y="1308420"/>
              <a:ext cx="451698" cy="451698"/>
            </a:xfrm>
            <a:prstGeom prst="rect">
              <a:avLst/>
            </a:prstGeom>
          </p:spPr>
        </p:pic>
      </p:grpSp>
      <p:grpSp>
        <p:nvGrpSpPr>
          <p:cNvPr id="182" name="Group 181">
            <a:extLst>
              <a:ext uri="{FF2B5EF4-FFF2-40B4-BE49-F238E27FC236}">
                <a16:creationId xmlns:a16="http://schemas.microsoft.com/office/drawing/2014/main" id="{156A07C0-8E5E-9E4A-AE77-DDDA04F09C74}"/>
              </a:ext>
            </a:extLst>
          </p:cNvPr>
          <p:cNvGrpSpPr/>
          <p:nvPr/>
        </p:nvGrpSpPr>
        <p:grpSpPr>
          <a:xfrm>
            <a:off x="4784235" y="3645851"/>
            <a:ext cx="391583" cy="391583"/>
            <a:chOff x="6383867" y="1251857"/>
            <a:chExt cx="566057" cy="566057"/>
          </a:xfrm>
        </p:grpSpPr>
        <p:sp>
          <p:nvSpPr>
            <p:cNvPr id="183" name="Oval 182">
              <a:extLst>
                <a:ext uri="{FF2B5EF4-FFF2-40B4-BE49-F238E27FC236}">
                  <a16:creationId xmlns:a16="http://schemas.microsoft.com/office/drawing/2014/main" id="{AB24F18B-D057-5142-A18D-AFA9CD95976A}"/>
                </a:ext>
              </a:extLst>
            </p:cNvPr>
            <p:cNvSpPr/>
            <p:nvPr/>
          </p:nvSpPr>
          <p:spPr>
            <a:xfrm>
              <a:off x="6383867" y="1251857"/>
              <a:ext cx="566057" cy="566057"/>
            </a:xfrm>
            <a:prstGeom prst="ellipse">
              <a:avLst/>
            </a:prstGeom>
            <a:solidFill>
              <a:schemeClr val="bg1"/>
            </a:solidFill>
            <a:ln w="1587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pic>
          <p:nvPicPr>
            <p:cNvPr id="184" name="Graphic 183" descr="Users with solid fill">
              <a:extLst>
                <a:ext uri="{FF2B5EF4-FFF2-40B4-BE49-F238E27FC236}">
                  <a16:creationId xmlns:a16="http://schemas.microsoft.com/office/drawing/2014/main" id="{DC38011E-D70D-2149-BB79-0CA35AE250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1046" y="1308420"/>
              <a:ext cx="451698" cy="451698"/>
            </a:xfrm>
            <a:prstGeom prst="rect">
              <a:avLst/>
            </a:prstGeom>
          </p:spPr>
        </p:pic>
      </p:grpSp>
      <p:grpSp>
        <p:nvGrpSpPr>
          <p:cNvPr id="189" name="Group 188">
            <a:extLst>
              <a:ext uri="{FF2B5EF4-FFF2-40B4-BE49-F238E27FC236}">
                <a16:creationId xmlns:a16="http://schemas.microsoft.com/office/drawing/2014/main" id="{5CFF6970-5F2A-2746-854B-02C4F16BA84E}"/>
              </a:ext>
            </a:extLst>
          </p:cNvPr>
          <p:cNvGrpSpPr/>
          <p:nvPr/>
        </p:nvGrpSpPr>
        <p:grpSpPr>
          <a:xfrm>
            <a:off x="8194592" y="5053942"/>
            <a:ext cx="391583" cy="391583"/>
            <a:chOff x="6383867" y="1251857"/>
            <a:chExt cx="566057" cy="566057"/>
          </a:xfrm>
        </p:grpSpPr>
        <p:sp>
          <p:nvSpPr>
            <p:cNvPr id="190" name="Oval 189">
              <a:extLst>
                <a:ext uri="{FF2B5EF4-FFF2-40B4-BE49-F238E27FC236}">
                  <a16:creationId xmlns:a16="http://schemas.microsoft.com/office/drawing/2014/main" id="{954FECA5-FE89-674C-96FB-D3B7A7D6C61B}"/>
                </a:ext>
              </a:extLst>
            </p:cNvPr>
            <p:cNvSpPr/>
            <p:nvPr/>
          </p:nvSpPr>
          <p:spPr>
            <a:xfrm>
              <a:off x="6383867" y="1251857"/>
              <a:ext cx="566057" cy="566057"/>
            </a:xfrm>
            <a:prstGeom prst="ellipse">
              <a:avLst/>
            </a:prstGeom>
            <a:solidFill>
              <a:schemeClr val="bg1"/>
            </a:solidFill>
            <a:ln w="1587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pic>
          <p:nvPicPr>
            <p:cNvPr id="191" name="Graphic 190" descr="Users with solid fill">
              <a:extLst>
                <a:ext uri="{FF2B5EF4-FFF2-40B4-BE49-F238E27FC236}">
                  <a16:creationId xmlns:a16="http://schemas.microsoft.com/office/drawing/2014/main" id="{F0D63EC9-820A-9C47-A3A8-D549133571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1046" y="1308420"/>
              <a:ext cx="451698" cy="451698"/>
            </a:xfrm>
            <a:prstGeom prst="rect">
              <a:avLst/>
            </a:prstGeom>
          </p:spPr>
        </p:pic>
      </p:grpSp>
      <p:grpSp>
        <p:nvGrpSpPr>
          <p:cNvPr id="210" name="Group 209">
            <a:extLst>
              <a:ext uri="{FF2B5EF4-FFF2-40B4-BE49-F238E27FC236}">
                <a16:creationId xmlns:a16="http://schemas.microsoft.com/office/drawing/2014/main" id="{C01029F3-10F8-224A-9B38-BABEBF1FF63E}"/>
              </a:ext>
            </a:extLst>
          </p:cNvPr>
          <p:cNvGrpSpPr/>
          <p:nvPr/>
        </p:nvGrpSpPr>
        <p:grpSpPr>
          <a:xfrm>
            <a:off x="4764945" y="2224031"/>
            <a:ext cx="391583" cy="391583"/>
            <a:chOff x="4764945" y="2383056"/>
            <a:chExt cx="391583" cy="391583"/>
          </a:xfrm>
        </p:grpSpPr>
        <p:sp>
          <p:nvSpPr>
            <p:cNvPr id="208" name="Oval 207">
              <a:extLst>
                <a:ext uri="{FF2B5EF4-FFF2-40B4-BE49-F238E27FC236}">
                  <a16:creationId xmlns:a16="http://schemas.microsoft.com/office/drawing/2014/main" id="{632226B4-88B6-7B45-907C-2608FEA62B0B}"/>
                </a:ext>
              </a:extLst>
            </p:cNvPr>
            <p:cNvSpPr/>
            <p:nvPr/>
          </p:nvSpPr>
          <p:spPr>
            <a:xfrm>
              <a:off x="4764945" y="2383056"/>
              <a:ext cx="391583" cy="391583"/>
            </a:xfrm>
            <a:prstGeom prst="ellipse">
              <a:avLst/>
            </a:prstGeom>
            <a:solidFill>
              <a:schemeClr val="bg1"/>
            </a:solidFill>
            <a:ln w="15875" cap="rnd" cmpd="sng" algn="ctr">
              <a:solidFill>
                <a:schemeClr val="bg2">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sz="1000" dirty="0">
                <a:solidFill>
                  <a:srgbClr val="00148C"/>
                </a:solidFill>
              </a:endParaRPr>
            </a:p>
          </p:txBody>
        </p:sp>
        <p:pic>
          <p:nvPicPr>
            <p:cNvPr id="206" name="Graphic 205" descr="Database with solid fill">
              <a:extLst>
                <a:ext uri="{FF2B5EF4-FFF2-40B4-BE49-F238E27FC236}">
                  <a16:creationId xmlns:a16="http://schemas.microsoft.com/office/drawing/2014/main" id="{C20EB8DD-350F-4147-BCC0-AD8B2524B2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26108" y="2444219"/>
              <a:ext cx="269256" cy="269256"/>
            </a:xfrm>
            <a:prstGeom prst="rect">
              <a:avLst/>
            </a:prstGeom>
          </p:spPr>
        </p:pic>
      </p:grpSp>
      <p:pic>
        <p:nvPicPr>
          <p:cNvPr id="212" name="Graphic 211" descr="Continuous Improvement with solid fill">
            <a:extLst>
              <a:ext uri="{FF2B5EF4-FFF2-40B4-BE49-F238E27FC236}">
                <a16:creationId xmlns:a16="http://schemas.microsoft.com/office/drawing/2014/main" id="{A4FBB9BE-4790-7E48-A67A-43DE1EAE0C3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58631" y="2180702"/>
            <a:ext cx="483904" cy="483904"/>
          </a:xfrm>
          <a:prstGeom prst="rect">
            <a:avLst/>
          </a:prstGeom>
        </p:spPr>
      </p:pic>
      <p:pic>
        <p:nvPicPr>
          <p:cNvPr id="213" name="Graphic 212" descr="Continuous Improvement with solid fill">
            <a:extLst>
              <a:ext uri="{FF2B5EF4-FFF2-40B4-BE49-F238E27FC236}">
                <a16:creationId xmlns:a16="http://schemas.microsoft.com/office/drawing/2014/main" id="{1E660214-2290-3C4D-9D55-26F4A1F5BD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58631" y="3611935"/>
            <a:ext cx="483904" cy="483904"/>
          </a:xfrm>
          <a:prstGeom prst="rect">
            <a:avLst/>
          </a:prstGeom>
        </p:spPr>
      </p:pic>
      <p:pic>
        <p:nvPicPr>
          <p:cNvPr id="214" name="Graphic 213" descr="Continuous Improvement with solid fill">
            <a:extLst>
              <a:ext uri="{FF2B5EF4-FFF2-40B4-BE49-F238E27FC236}">
                <a16:creationId xmlns:a16="http://schemas.microsoft.com/office/drawing/2014/main" id="{38F089FA-CA49-4644-BCD3-D20E3DA62C7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58631" y="5003412"/>
            <a:ext cx="483904" cy="483904"/>
          </a:xfrm>
          <a:prstGeom prst="rect">
            <a:avLst/>
          </a:prstGeom>
        </p:spPr>
      </p:pic>
      <p:sp>
        <p:nvSpPr>
          <p:cNvPr id="216" name="TextBox 215">
            <a:extLst>
              <a:ext uri="{FF2B5EF4-FFF2-40B4-BE49-F238E27FC236}">
                <a16:creationId xmlns:a16="http://schemas.microsoft.com/office/drawing/2014/main" id="{71EFBCE2-F215-BD4F-895E-AB846655AC34}"/>
              </a:ext>
            </a:extLst>
          </p:cNvPr>
          <p:cNvSpPr txBox="1"/>
          <p:nvPr/>
        </p:nvSpPr>
        <p:spPr>
          <a:xfrm>
            <a:off x="8747152" y="1275116"/>
            <a:ext cx="432268" cy="25483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1100" dirty="0">
                <a:solidFill>
                  <a:schemeClr val="tx1"/>
                </a:solidFill>
              </a:rPr>
              <a:t>Key:</a:t>
            </a:r>
          </a:p>
        </p:txBody>
      </p:sp>
      <p:pic>
        <p:nvPicPr>
          <p:cNvPr id="219" name="Graphic 218" descr="Selfie with solid fill">
            <a:extLst>
              <a:ext uri="{FF2B5EF4-FFF2-40B4-BE49-F238E27FC236}">
                <a16:creationId xmlns:a16="http://schemas.microsoft.com/office/drawing/2014/main" id="{5E527C32-4F30-FE49-99E7-363E22D098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28018" y="5391434"/>
            <a:ext cx="625632" cy="625632"/>
          </a:xfrm>
          <a:prstGeom prst="rect">
            <a:avLst/>
          </a:prstGeom>
        </p:spPr>
      </p:pic>
      <p:sp>
        <p:nvSpPr>
          <p:cNvPr id="223" name="TextBox 222">
            <a:extLst>
              <a:ext uri="{FF2B5EF4-FFF2-40B4-BE49-F238E27FC236}">
                <a16:creationId xmlns:a16="http://schemas.microsoft.com/office/drawing/2014/main" id="{8BFF8255-DC60-E744-BE9B-D2582F0BCC72}"/>
              </a:ext>
            </a:extLst>
          </p:cNvPr>
          <p:cNvSpPr txBox="1"/>
          <p:nvPr/>
        </p:nvSpPr>
        <p:spPr>
          <a:xfrm>
            <a:off x="4939380" y="4134073"/>
            <a:ext cx="1431445" cy="4317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solidFill>
                  <a:schemeClr val="tx1"/>
                </a:solidFill>
              </a:rPr>
              <a:t>Goal: Enable teams to derive </a:t>
            </a:r>
            <a:r>
              <a:rPr lang="en-US" sz="800" b="1" dirty="0">
                <a:solidFill>
                  <a:schemeClr val="tx1"/>
                </a:solidFill>
              </a:rPr>
              <a:t>value from data</a:t>
            </a:r>
          </a:p>
        </p:txBody>
      </p:sp>
      <p:sp>
        <p:nvSpPr>
          <p:cNvPr id="224" name="TextBox 223">
            <a:extLst>
              <a:ext uri="{FF2B5EF4-FFF2-40B4-BE49-F238E27FC236}">
                <a16:creationId xmlns:a16="http://schemas.microsoft.com/office/drawing/2014/main" id="{91F39B1C-CC2C-5445-8F5C-08B2074D9266}"/>
              </a:ext>
            </a:extLst>
          </p:cNvPr>
          <p:cNvSpPr txBox="1"/>
          <p:nvPr/>
        </p:nvSpPr>
        <p:spPr>
          <a:xfrm>
            <a:off x="904093" y="5509162"/>
            <a:ext cx="1431445" cy="4317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solidFill>
                  <a:schemeClr val="tx1"/>
                </a:solidFill>
              </a:rPr>
              <a:t>Goal: </a:t>
            </a:r>
            <a:r>
              <a:rPr lang="en-US" sz="800" b="1" dirty="0">
                <a:solidFill>
                  <a:schemeClr val="tx1"/>
                </a:solidFill>
              </a:rPr>
              <a:t>Create business intelligence </a:t>
            </a:r>
            <a:r>
              <a:rPr lang="en-US" sz="800" dirty="0">
                <a:solidFill>
                  <a:schemeClr val="tx1"/>
                </a:solidFill>
              </a:rPr>
              <a:t>capabilities</a:t>
            </a:r>
            <a:endParaRPr lang="en-US" sz="800" b="1" dirty="0">
              <a:solidFill>
                <a:schemeClr val="tx1"/>
              </a:solidFill>
            </a:endParaRPr>
          </a:p>
        </p:txBody>
      </p:sp>
      <p:sp>
        <p:nvSpPr>
          <p:cNvPr id="236" name="TextBox 235">
            <a:extLst>
              <a:ext uri="{FF2B5EF4-FFF2-40B4-BE49-F238E27FC236}">
                <a16:creationId xmlns:a16="http://schemas.microsoft.com/office/drawing/2014/main" id="{DA25CC49-DDAA-7046-B885-9DDBAABE4746}"/>
              </a:ext>
            </a:extLst>
          </p:cNvPr>
          <p:cNvSpPr txBox="1"/>
          <p:nvPr/>
        </p:nvSpPr>
        <p:spPr>
          <a:xfrm>
            <a:off x="8378319" y="5509162"/>
            <a:ext cx="1431445" cy="4317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solidFill>
                  <a:schemeClr val="tx1"/>
                </a:solidFill>
              </a:rPr>
              <a:t>Goal: </a:t>
            </a:r>
            <a:r>
              <a:rPr lang="en-US" sz="800" b="1" dirty="0">
                <a:solidFill>
                  <a:schemeClr val="tx1"/>
                </a:solidFill>
              </a:rPr>
              <a:t>Solve business problems </a:t>
            </a:r>
            <a:r>
              <a:rPr lang="en-US" sz="800" dirty="0">
                <a:solidFill>
                  <a:schemeClr val="tx1"/>
                </a:solidFill>
              </a:rPr>
              <a:t>by designing and building digital products</a:t>
            </a:r>
            <a:endParaRPr lang="en-US" sz="800" b="1" dirty="0">
              <a:solidFill>
                <a:schemeClr val="tx1"/>
              </a:solidFill>
            </a:endParaRPr>
          </a:p>
        </p:txBody>
      </p:sp>
      <p:sp>
        <p:nvSpPr>
          <p:cNvPr id="238" name="TextBox 237">
            <a:extLst>
              <a:ext uri="{FF2B5EF4-FFF2-40B4-BE49-F238E27FC236}">
                <a16:creationId xmlns:a16="http://schemas.microsoft.com/office/drawing/2014/main" id="{C062A9DD-1B0F-C649-9E83-DC82DA2F19D1}"/>
              </a:ext>
            </a:extLst>
          </p:cNvPr>
          <p:cNvSpPr txBox="1"/>
          <p:nvPr/>
        </p:nvSpPr>
        <p:spPr>
          <a:xfrm>
            <a:off x="904093" y="4107746"/>
            <a:ext cx="1475090" cy="4317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solidFill>
                  <a:schemeClr val="tx1"/>
                </a:solidFill>
              </a:rPr>
              <a:t>Goal: Provide capabilities to </a:t>
            </a:r>
            <a:r>
              <a:rPr lang="en-US" sz="800" b="1" dirty="0">
                <a:solidFill>
                  <a:schemeClr val="tx1"/>
                </a:solidFill>
              </a:rPr>
              <a:t>manage and orchestrate data processes</a:t>
            </a:r>
          </a:p>
        </p:txBody>
      </p:sp>
      <p:sp>
        <p:nvSpPr>
          <p:cNvPr id="239" name="TextBox 238">
            <a:extLst>
              <a:ext uri="{FF2B5EF4-FFF2-40B4-BE49-F238E27FC236}">
                <a16:creationId xmlns:a16="http://schemas.microsoft.com/office/drawing/2014/main" id="{45B12628-E730-0F44-85C6-15A6F1ACD37A}"/>
              </a:ext>
            </a:extLst>
          </p:cNvPr>
          <p:cNvSpPr txBox="1"/>
          <p:nvPr/>
        </p:nvSpPr>
        <p:spPr>
          <a:xfrm>
            <a:off x="904093" y="2676513"/>
            <a:ext cx="1431445" cy="43178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solidFill>
                  <a:schemeClr val="tx1"/>
                </a:solidFill>
              </a:rPr>
              <a:t>Goal: </a:t>
            </a:r>
            <a:r>
              <a:rPr lang="en-US" sz="800" b="1" dirty="0">
                <a:solidFill>
                  <a:schemeClr val="tx1"/>
                </a:solidFill>
              </a:rPr>
              <a:t>Store the data </a:t>
            </a:r>
            <a:r>
              <a:rPr lang="en-US" sz="800" dirty="0">
                <a:solidFill>
                  <a:schemeClr val="tx1"/>
                </a:solidFill>
              </a:rPr>
              <a:t>in a secure, robust and scalable way</a:t>
            </a:r>
            <a:endParaRPr lang="en-US" sz="800" b="1" dirty="0">
              <a:solidFill>
                <a:schemeClr val="tx1"/>
              </a:solidFill>
            </a:endParaRPr>
          </a:p>
        </p:txBody>
      </p:sp>
      <p:sp>
        <p:nvSpPr>
          <p:cNvPr id="82" name="TextBox 81">
            <a:extLst>
              <a:ext uri="{FF2B5EF4-FFF2-40B4-BE49-F238E27FC236}">
                <a16:creationId xmlns:a16="http://schemas.microsoft.com/office/drawing/2014/main" id="{4EED7CB5-A705-0745-875F-F6F34F22C698}"/>
              </a:ext>
            </a:extLst>
          </p:cNvPr>
          <p:cNvSpPr txBox="1"/>
          <p:nvPr/>
        </p:nvSpPr>
        <p:spPr>
          <a:xfrm>
            <a:off x="9444113" y="2468993"/>
            <a:ext cx="880282" cy="499656"/>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0" rIns="0" bIns="0" numCol="1" spcCol="0" rtlCol="0" fromWordArt="0" anchor="ctr" anchorCtr="0" forceAA="0" compatLnSpc="1">
            <a:prstTxWarp prst="textNoShape">
              <a:avLst/>
            </a:prstTxWarp>
            <a:noAutofit/>
          </a:bodyPr>
          <a:lstStyle/>
          <a:p>
            <a:r>
              <a:rPr lang="en-US" sz="1100" dirty="0">
                <a:solidFill>
                  <a:schemeClr val="bg1"/>
                </a:solidFill>
              </a:rPr>
              <a:t>OMW</a:t>
            </a:r>
          </a:p>
        </p:txBody>
      </p:sp>
      <p:sp>
        <p:nvSpPr>
          <p:cNvPr id="83" name="TextBox 82">
            <a:extLst>
              <a:ext uri="{FF2B5EF4-FFF2-40B4-BE49-F238E27FC236}">
                <a16:creationId xmlns:a16="http://schemas.microsoft.com/office/drawing/2014/main" id="{E0E58B3D-8285-A84C-9AC1-DAE724D4BE34}"/>
              </a:ext>
            </a:extLst>
          </p:cNvPr>
          <p:cNvSpPr txBox="1"/>
          <p:nvPr/>
        </p:nvSpPr>
        <p:spPr>
          <a:xfrm>
            <a:off x="9444113" y="3079249"/>
            <a:ext cx="880282" cy="499656"/>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0" rIns="0" bIns="0" numCol="1" spcCol="0" rtlCol="0" fromWordArt="0" anchor="ctr" anchorCtr="0" forceAA="0" compatLnSpc="1">
            <a:prstTxWarp prst="textNoShape">
              <a:avLst/>
            </a:prstTxWarp>
            <a:noAutofit/>
          </a:bodyPr>
          <a:lstStyle/>
          <a:p>
            <a:r>
              <a:rPr lang="en-US" sz="1100" dirty="0" err="1">
                <a:solidFill>
                  <a:schemeClr val="bg1"/>
                </a:solidFill>
              </a:rPr>
              <a:t>iCUOut</a:t>
            </a:r>
            <a:endParaRPr lang="en-US" sz="1100" dirty="0">
              <a:solidFill>
                <a:schemeClr val="bg1"/>
              </a:solidFill>
            </a:endParaRPr>
          </a:p>
        </p:txBody>
      </p:sp>
      <p:cxnSp>
        <p:nvCxnSpPr>
          <p:cNvPr id="92" name="Elbow Connector 91">
            <a:extLst>
              <a:ext uri="{FF2B5EF4-FFF2-40B4-BE49-F238E27FC236}">
                <a16:creationId xmlns:a16="http://schemas.microsoft.com/office/drawing/2014/main" id="{73934B29-861E-7E46-8CF9-EBC66F7B570B}"/>
              </a:ext>
            </a:extLst>
          </p:cNvPr>
          <p:cNvCxnSpPr>
            <a:cxnSpLocks/>
            <a:stCxn id="158" idx="3"/>
            <a:endCxn id="83" idx="1"/>
          </p:cNvCxnSpPr>
          <p:nvPr/>
        </p:nvCxnSpPr>
        <p:spPr>
          <a:xfrm flipV="1">
            <a:off x="8068425" y="3329077"/>
            <a:ext cx="1375688" cy="518908"/>
          </a:xfrm>
          <a:prstGeom prst="bentConnector3">
            <a:avLst>
              <a:gd name="adj1" fmla="val 50000"/>
            </a:avLst>
          </a:prstGeom>
          <a:ln w="25400" cap="rnd">
            <a:solidFill>
              <a:schemeClr val="bg2">
                <a:lumMod val="50000"/>
              </a:schemeClr>
            </a:solidFill>
            <a:prstDash val="solid"/>
            <a:round/>
            <a:tailEnd type="triangle" w="lg" len="med"/>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AC1F3ED4-7CB7-6549-91EB-AE39BDF9E43F}"/>
              </a:ext>
            </a:extLst>
          </p:cNvPr>
          <p:cNvCxnSpPr>
            <a:cxnSpLocks/>
          </p:cNvCxnSpPr>
          <p:nvPr/>
        </p:nvCxnSpPr>
        <p:spPr>
          <a:xfrm flipV="1">
            <a:off x="8756269" y="2726981"/>
            <a:ext cx="687844" cy="599774"/>
          </a:xfrm>
          <a:prstGeom prst="bentConnector3">
            <a:avLst>
              <a:gd name="adj1" fmla="val 50000"/>
            </a:avLst>
          </a:prstGeom>
          <a:ln w="25400" cap="rnd">
            <a:solidFill>
              <a:schemeClr val="bg2">
                <a:lumMod val="50000"/>
              </a:schemeClr>
            </a:solidFill>
            <a:prstDash val="solid"/>
            <a:roun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744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3097" name="think-cell Slide" r:id="rId5" imgW="286" imgH="286" progId="TCLayout.ActiveDocument.1">
                  <p:embed/>
                </p:oleObj>
              </mc:Choice>
              <mc:Fallback>
                <p:oleObj name="think-cell Slide" r:id="rId5" imgW="286" imgH="286" progId="TCLayout.ActiveDocument.1">
                  <p:embed/>
                  <p:pic>
                    <p:nvPicPr>
                      <p:cNvPr id="9" name="Object 8"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2E1713BF-4A33-1B4B-BC10-10D47986DAC9}"/>
              </a:ext>
            </a:extLst>
          </p:cNvPr>
          <p:cNvSpPr>
            <a:spLocks noGrp="1"/>
          </p:cNvSpPr>
          <p:nvPr>
            <p:ph type="title"/>
          </p:nvPr>
        </p:nvSpPr>
        <p:spPr>
          <a:xfrm>
            <a:off x="630000" y="622800"/>
            <a:ext cx="10933200" cy="886397"/>
          </a:xfrm>
        </p:spPr>
        <p:txBody>
          <a:bodyPr vert="horz"/>
          <a:lstStyle/>
          <a:p>
            <a:r>
              <a:rPr lang="en-US" dirty="0" err="1"/>
              <a:t>GridStack</a:t>
            </a:r>
            <a:r>
              <a:rPr lang="en-US" dirty="0"/>
              <a:t> Data team in the hub enables </a:t>
            </a:r>
            <a:r>
              <a:rPr lang="en-US" dirty="0" err="1"/>
              <a:t>GridDataAsset</a:t>
            </a:r>
            <a:r>
              <a:rPr lang="en-US" dirty="0"/>
              <a:t> teams to build data products faster</a:t>
            </a:r>
          </a:p>
        </p:txBody>
      </p:sp>
      <p:sp>
        <p:nvSpPr>
          <p:cNvPr id="121" name="TextBox 120">
            <a:extLst>
              <a:ext uri="{FF2B5EF4-FFF2-40B4-BE49-F238E27FC236}">
                <a16:creationId xmlns:a16="http://schemas.microsoft.com/office/drawing/2014/main" id="{2718FE06-A558-C04A-8CC4-6CE3C5269D09}"/>
              </a:ext>
            </a:extLst>
          </p:cNvPr>
          <p:cNvSpPr txBox="1"/>
          <p:nvPr/>
        </p:nvSpPr>
        <p:spPr>
          <a:xfrm>
            <a:off x="9719913" y="1767671"/>
            <a:ext cx="1843288" cy="45354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buSzPct val="100000"/>
            </a:pPr>
            <a:r>
              <a:rPr lang="en-US" sz="1600" b="1" dirty="0">
                <a:solidFill>
                  <a:schemeClr val="tx2"/>
                </a:solidFill>
              </a:rPr>
              <a:t>Data </a:t>
            </a:r>
            <a:br>
              <a:rPr lang="en-US" sz="1600" b="1" dirty="0">
                <a:solidFill>
                  <a:schemeClr val="tx2"/>
                </a:solidFill>
              </a:rPr>
            </a:br>
            <a:r>
              <a:rPr lang="en-US" sz="1600" b="1" dirty="0">
                <a:solidFill>
                  <a:schemeClr val="tx2"/>
                </a:solidFill>
              </a:rPr>
              <a:t>customers</a:t>
            </a:r>
          </a:p>
        </p:txBody>
      </p:sp>
      <p:sp>
        <p:nvSpPr>
          <p:cNvPr id="4" name="Rectangle 3">
            <a:extLst>
              <a:ext uri="{FF2B5EF4-FFF2-40B4-BE49-F238E27FC236}">
                <a16:creationId xmlns:a16="http://schemas.microsoft.com/office/drawing/2014/main" id="{DCC13430-EE2E-BA40-A349-25A1E1F379D0}"/>
              </a:ext>
            </a:extLst>
          </p:cNvPr>
          <p:cNvSpPr/>
          <p:nvPr/>
        </p:nvSpPr>
        <p:spPr>
          <a:xfrm>
            <a:off x="3352801" y="5568119"/>
            <a:ext cx="5845229" cy="752282"/>
          </a:xfrm>
          <a:prstGeom prst="rect">
            <a:avLst/>
          </a:prstGeom>
          <a:grpFill/>
          <a:ln w="19050">
            <a:gradFill flip="none" rotWithShape="1">
              <a:gsLst>
                <a:gs pos="0">
                  <a:schemeClr val="accent1"/>
                </a:gs>
                <a:gs pos="100000">
                  <a:schemeClr val="accent4"/>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144000" tIns="144000" rIns="144000" bIns="144000" rtlCol="0" anchor="ctr"/>
          <a:lstStyle/>
          <a:p>
            <a:pPr algn="ctr">
              <a:lnSpc>
                <a:spcPct val="95000"/>
              </a:lnSpc>
            </a:pPr>
            <a:r>
              <a:rPr lang="en-US" sz="1600" b="1" kern="0" spc="-30" dirty="0" err="1">
                <a:solidFill>
                  <a:schemeClr val="accent4"/>
                </a:solidFill>
              </a:rPr>
              <a:t>GridStack</a:t>
            </a:r>
            <a:r>
              <a:rPr lang="en-US" sz="1600" b="1" kern="0" spc="-30" dirty="0">
                <a:solidFill>
                  <a:schemeClr val="accent4"/>
                </a:solidFill>
              </a:rPr>
              <a:t> data platform</a:t>
            </a:r>
          </a:p>
          <a:p>
            <a:pPr algn="ctr">
              <a:lnSpc>
                <a:spcPct val="95000"/>
              </a:lnSpc>
            </a:pPr>
            <a:r>
              <a:rPr lang="en-US" sz="1600" kern="0" dirty="0">
                <a:solidFill>
                  <a:schemeClr val="accent4"/>
                </a:solidFill>
              </a:rPr>
              <a:t>Technology capabilities to support </a:t>
            </a:r>
          </a:p>
          <a:p>
            <a:pPr algn="ctr">
              <a:lnSpc>
                <a:spcPct val="95000"/>
              </a:lnSpc>
            </a:pPr>
            <a:r>
              <a:rPr lang="en-US" sz="1600" kern="0" dirty="0">
                <a:solidFill>
                  <a:schemeClr val="accent4"/>
                </a:solidFill>
              </a:rPr>
              <a:t>building </a:t>
            </a:r>
            <a:r>
              <a:rPr lang="en-US" sz="1600" kern="0" dirty="0" err="1">
                <a:solidFill>
                  <a:schemeClr val="accent4"/>
                </a:solidFill>
              </a:rPr>
              <a:t>GridDataAsset</a:t>
            </a:r>
            <a:r>
              <a:rPr lang="en-US" sz="1600" kern="0" dirty="0">
                <a:solidFill>
                  <a:schemeClr val="accent4"/>
                </a:solidFill>
              </a:rPr>
              <a:t> data products </a:t>
            </a:r>
          </a:p>
        </p:txBody>
      </p:sp>
      <p:sp>
        <p:nvSpPr>
          <p:cNvPr id="70" name="Oval 20">
            <a:extLst>
              <a:ext uri="{FF2B5EF4-FFF2-40B4-BE49-F238E27FC236}">
                <a16:creationId xmlns:a16="http://schemas.microsoft.com/office/drawing/2014/main" id="{FD978283-7A8F-0947-AD6C-617571206C3D}"/>
              </a:ext>
            </a:extLst>
          </p:cNvPr>
          <p:cNvSpPr>
            <a:spLocks noChangeAspect="1" noChangeArrowheads="1"/>
          </p:cNvSpPr>
          <p:nvPr/>
        </p:nvSpPr>
        <p:spPr bwMode="auto">
          <a:xfrm>
            <a:off x="3223867" y="5432241"/>
            <a:ext cx="257869" cy="265517"/>
          </a:xfrm>
          <a:prstGeom prst="ellipse">
            <a:avLst/>
          </a:prstGeom>
          <a:solidFill>
            <a:schemeClr val="tx2"/>
          </a:solidFill>
          <a:ln w="952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1200" dirty="0">
                <a:solidFill>
                  <a:schemeClr val="bg1"/>
                </a:solidFill>
              </a:rPr>
              <a:t>1</a:t>
            </a:r>
          </a:p>
        </p:txBody>
      </p:sp>
      <p:sp>
        <p:nvSpPr>
          <p:cNvPr id="85" name="TextBox 84">
            <a:extLst>
              <a:ext uri="{FF2B5EF4-FFF2-40B4-BE49-F238E27FC236}">
                <a16:creationId xmlns:a16="http://schemas.microsoft.com/office/drawing/2014/main" id="{9BAB2E97-F389-5149-84A8-C247F18E0DA1}"/>
              </a:ext>
            </a:extLst>
          </p:cNvPr>
          <p:cNvSpPr txBox="1"/>
          <p:nvPr/>
        </p:nvSpPr>
        <p:spPr>
          <a:xfrm>
            <a:off x="3352802" y="1767671"/>
            <a:ext cx="1536699" cy="45354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buSzPct val="100000"/>
              <a:buFont typeface="Trebuchet MS" panose="020B0603020202020204" pitchFamily="34" charset="0"/>
              <a:buChar char="​"/>
            </a:pPr>
            <a:r>
              <a:rPr lang="en-US" sz="1600" b="1" dirty="0">
                <a:solidFill>
                  <a:schemeClr val="tx2"/>
                </a:solidFill>
              </a:rPr>
              <a:t>Data </a:t>
            </a:r>
            <a:br>
              <a:rPr lang="en-US" sz="1600" b="1" dirty="0">
                <a:solidFill>
                  <a:schemeClr val="tx2"/>
                </a:solidFill>
              </a:rPr>
            </a:br>
            <a:r>
              <a:rPr lang="en-US" sz="1600" b="1" dirty="0">
                <a:solidFill>
                  <a:schemeClr val="tx2"/>
                </a:solidFill>
              </a:rPr>
              <a:t>providers</a:t>
            </a:r>
          </a:p>
        </p:txBody>
      </p:sp>
      <p:sp>
        <p:nvSpPr>
          <p:cNvPr id="125" name="TextBox 124">
            <a:extLst>
              <a:ext uri="{FF2B5EF4-FFF2-40B4-BE49-F238E27FC236}">
                <a16:creationId xmlns:a16="http://schemas.microsoft.com/office/drawing/2014/main" id="{02C465E9-7DB0-E346-B976-76E416651CE3}"/>
              </a:ext>
            </a:extLst>
          </p:cNvPr>
          <p:cNvSpPr txBox="1"/>
          <p:nvPr/>
        </p:nvSpPr>
        <p:spPr>
          <a:xfrm>
            <a:off x="9244883" y="5726185"/>
            <a:ext cx="722835" cy="3513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rgbClr val="000000"/>
                </a:solidFill>
              </a:rPr>
              <a:t>Hub</a:t>
            </a:r>
          </a:p>
        </p:txBody>
      </p:sp>
      <p:cxnSp>
        <p:nvCxnSpPr>
          <p:cNvPr id="7" name="Straight Connector 6"/>
          <p:cNvCxnSpPr/>
          <p:nvPr/>
        </p:nvCxnSpPr>
        <p:spPr>
          <a:xfrm rot="5400000">
            <a:off x="939816" y="3919644"/>
            <a:ext cx="4303946" cy="0"/>
          </a:xfrm>
          <a:prstGeom prst="line">
            <a:avLst/>
          </a:prstGeom>
          <a:ln w="9525" cap="rnd">
            <a:solidFill>
              <a:srgbClr val="A6A6A6"/>
            </a:solidFill>
            <a:prstDash val="sysDot"/>
            <a:roun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30000" y="1826763"/>
            <a:ext cx="2371468" cy="4185761"/>
          </a:xfrm>
          <a:prstGeom prst="rect">
            <a:avLst/>
          </a:prstGeom>
        </p:spPr>
        <p:txBody>
          <a:bodyPr wrap="square" lIns="45720" tIns="45720" rIns="45720" bIns="45720">
            <a:spAutoFit/>
          </a:bodyPr>
          <a:lstStyle/>
          <a:p>
            <a:pPr marL="342900" lvl="0" indent="-342900">
              <a:spcAft>
                <a:spcPts val="600"/>
              </a:spcAft>
              <a:buClr>
                <a:schemeClr val="tx2"/>
              </a:buClr>
              <a:buFont typeface="+mj-lt"/>
              <a:buAutoNum type="arabicPeriod"/>
              <a:defRPr/>
            </a:pPr>
            <a:r>
              <a:rPr lang="en-US" sz="1600" spc="-20" dirty="0"/>
              <a:t>A common data infrastructure enables data-driven organizations to manage data at scale</a:t>
            </a:r>
            <a:r>
              <a:rPr lang="en-US" sz="1600" b="1" spc="-20" dirty="0">
                <a:sym typeface="Trebuchet MS" panose="020B0603020202020204" pitchFamily="34" charset="0"/>
              </a:rPr>
              <a:t> </a:t>
            </a:r>
          </a:p>
          <a:p>
            <a:pPr marL="342900" lvl="0" indent="-342900">
              <a:spcAft>
                <a:spcPts val="600"/>
              </a:spcAft>
              <a:buFont typeface="+mj-lt"/>
              <a:buAutoNum type="arabicPeriod"/>
              <a:defRPr/>
            </a:pPr>
            <a:r>
              <a:rPr lang="en-US" sz="1600" spc="-20" dirty="0">
                <a:sym typeface="Trebuchet MS" panose="020B0603020202020204" pitchFamily="34" charset="0"/>
              </a:rPr>
              <a:t>Data products are responsible to run the code and processes for the end to end data lifecycle</a:t>
            </a:r>
          </a:p>
          <a:p>
            <a:pPr marL="342900" lvl="0" indent="-342900">
              <a:spcAft>
                <a:spcPts val="600"/>
              </a:spcAft>
              <a:buFont typeface="+mj-lt"/>
              <a:buAutoNum type="arabicPeriod"/>
              <a:defRPr/>
            </a:pPr>
            <a:r>
              <a:rPr lang="en-US" sz="1600" spc="-20" dirty="0">
                <a:sym typeface="Trebuchet MS" panose="020B0603020202020204" pitchFamily="34" charset="0"/>
              </a:rPr>
              <a:t>Data products teams are responsible expose the data to end users and other data products to support integration</a:t>
            </a:r>
          </a:p>
        </p:txBody>
      </p:sp>
      <p:sp>
        <p:nvSpPr>
          <p:cNvPr id="108" name="Oval 20"/>
          <p:cNvSpPr>
            <a:spLocks noChangeAspect="1" noChangeArrowheads="1"/>
          </p:cNvSpPr>
          <p:nvPr/>
        </p:nvSpPr>
        <p:spPr bwMode="auto">
          <a:xfrm>
            <a:off x="630000" y="1876332"/>
            <a:ext cx="274320" cy="27432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400" dirty="0">
                <a:solidFill>
                  <a:schemeClr val="bg1"/>
                </a:solidFill>
              </a:rPr>
              <a:t>1</a:t>
            </a:r>
          </a:p>
        </p:txBody>
      </p:sp>
      <p:sp>
        <p:nvSpPr>
          <p:cNvPr id="111" name="Oval 20"/>
          <p:cNvSpPr>
            <a:spLocks noChangeAspect="1" noChangeArrowheads="1"/>
          </p:cNvSpPr>
          <p:nvPr/>
        </p:nvSpPr>
        <p:spPr bwMode="auto">
          <a:xfrm>
            <a:off x="630000" y="3167725"/>
            <a:ext cx="274320" cy="27432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400" dirty="0">
                <a:solidFill>
                  <a:schemeClr val="bg1"/>
                </a:solidFill>
              </a:rPr>
              <a:t>2</a:t>
            </a:r>
          </a:p>
        </p:txBody>
      </p:sp>
      <p:sp>
        <p:nvSpPr>
          <p:cNvPr id="122" name="Oval 20"/>
          <p:cNvSpPr>
            <a:spLocks noChangeAspect="1" noChangeArrowheads="1"/>
          </p:cNvSpPr>
          <p:nvPr/>
        </p:nvSpPr>
        <p:spPr bwMode="auto">
          <a:xfrm>
            <a:off x="630000" y="4472693"/>
            <a:ext cx="274320" cy="27432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400" dirty="0">
                <a:solidFill>
                  <a:schemeClr val="bg1"/>
                </a:solidFill>
              </a:rPr>
              <a:t>3</a:t>
            </a:r>
          </a:p>
        </p:txBody>
      </p:sp>
      <p:sp>
        <p:nvSpPr>
          <p:cNvPr id="116" name="Rectangle 115">
            <a:extLst>
              <a:ext uri="{FF2B5EF4-FFF2-40B4-BE49-F238E27FC236}">
                <a16:creationId xmlns:a16="http://schemas.microsoft.com/office/drawing/2014/main" id="{438B5F83-B6E6-944C-BA44-9584EB4DFF4B}"/>
              </a:ext>
            </a:extLst>
          </p:cNvPr>
          <p:cNvSpPr/>
          <p:nvPr/>
        </p:nvSpPr>
        <p:spPr>
          <a:xfrm>
            <a:off x="9719912" y="2332596"/>
            <a:ext cx="1843288" cy="2734704"/>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5156" tIns="52578" rIns="105156" bIns="52578" numCol="1" spcCol="0" rtlCol="0" fromWordArt="0" anchor="ctr" anchorCtr="0" forceAA="0" compatLnSpc="1">
            <a:prstTxWarp prst="textNoShape">
              <a:avLst/>
            </a:prstTxWarp>
            <a:noAutofit/>
          </a:bodyPr>
          <a:lstStyle/>
          <a:p>
            <a:pPr algn="ctr">
              <a:lnSpc>
                <a:spcPct val="90000"/>
              </a:lnSpc>
              <a:spcAft>
                <a:spcPts val="1000"/>
              </a:spcAft>
            </a:pPr>
            <a:endParaRPr lang="en-US" sz="500" dirty="0">
              <a:solidFill>
                <a:srgbClr val="FFFFFF"/>
              </a:solidFill>
            </a:endParaRPr>
          </a:p>
        </p:txBody>
      </p:sp>
      <p:sp>
        <p:nvSpPr>
          <p:cNvPr id="117" name="TextBox 116">
            <a:extLst>
              <a:ext uri="{FF2B5EF4-FFF2-40B4-BE49-F238E27FC236}">
                <a16:creationId xmlns:a16="http://schemas.microsoft.com/office/drawing/2014/main" id="{87F10D1B-4A52-474B-8FE9-72B84905C2D7}"/>
              </a:ext>
            </a:extLst>
          </p:cNvPr>
          <p:cNvSpPr txBox="1"/>
          <p:nvPr/>
        </p:nvSpPr>
        <p:spPr>
          <a:xfrm>
            <a:off x="10829193" y="3048362"/>
            <a:ext cx="643217" cy="5539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100000"/>
              <a:buFont typeface="Trebuchet MS" panose="020B0603020202020204" pitchFamily="34" charset="0"/>
              <a:buChar char="​"/>
            </a:pPr>
            <a:r>
              <a:rPr lang="en-US" sz="1200" dirty="0">
                <a:solidFill>
                  <a:schemeClr val="tx1">
                    <a:lumMod val="100000"/>
                  </a:schemeClr>
                </a:solidFill>
              </a:rPr>
              <a:t>e.g., Streaming output</a:t>
            </a:r>
          </a:p>
        </p:txBody>
      </p:sp>
      <p:sp>
        <p:nvSpPr>
          <p:cNvPr id="118" name="TextBox 117">
            <a:extLst>
              <a:ext uri="{FF2B5EF4-FFF2-40B4-BE49-F238E27FC236}">
                <a16:creationId xmlns:a16="http://schemas.microsoft.com/office/drawing/2014/main" id="{EF678B46-A537-C445-B992-7D465369A120}"/>
              </a:ext>
            </a:extLst>
          </p:cNvPr>
          <p:cNvSpPr txBox="1"/>
          <p:nvPr/>
        </p:nvSpPr>
        <p:spPr>
          <a:xfrm>
            <a:off x="10785924" y="3700583"/>
            <a:ext cx="683832" cy="7386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100000"/>
              <a:buFont typeface="Trebuchet MS" panose="020B0603020202020204" pitchFamily="34" charset="0"/>
              <a:buChar char="​"/>
            </a:pPr>
            <a:r>
              <a:rPr lang="en-US" sz="1200" dirty="0">
                <a:solidFill>
                  <a:schemeClr val="tx1">
                    <a:lumMod val="100000"/>
                  </a:schemeClr>
                </a:solidFill>
              </a:rPr>
              <a:t>e.g., Storage (batch) output</a:t>
            </a:r>
          </a:p>
        </p:txBody>
      </p:sp>
      <p:sp>
        <p:nvSpPr>
          <p:cNvPr id="119" name="TextBox 118">
            <a:extLst>
              <a:ext uri="{FF2B5EF4-FFF2-40B4-BE49-F238E27FC236}">
                <a16:creationId xmlns:a16="http://schemas.microsoft.com/office/drawing/2014/main" id="{4B6993F7-114E-5041-9544-C8BADB1C6D6A}"/>
              </a:ext>
            </a:extLst>
          </p:cNvPr>
          <p:cNvSpPr txBox="1"/>
          <p:nvPr/>
        </p:nvSpPr>
        <p:spPr>
          <a:xfrm>
            <a:off x="9719912" y="2466905"/>
            <a:ext cx="1843288" cy="45918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spAutoFit/>
          </a:bodyPr>
          <a:lstStyle/>
          <a:p>
            <a:pPr algn="ctr">
              <a:buSzPct val="100000"/>
              <a:buFont typeface="Trebuchet MS" panose="020B0603020202020204" pitchFamily="34" charset="0"/>
              <a:buChar char="​"/>
            </a:pPr>
            <a:r>
              <a:rPr lang="en-US" sz="1200" b="1" dirty="0">
                <a:solidFill>
                  <a:schemeClr val="tx1">
                    <a:lumMod val="100000"/>
                  </a:schemeClr>
                </a:solidFill>
              </a:rPr>
              <a:t>Output data  </a:t>
            </a:r>
            <a:br>
              <a:rPr lang="en-US" sz="1200" b="1" dirty="0">
                <a:solidFill>
                  <a:schemeClr val="tx1">
                    <a:lumMod val="100000"/>
                  </a:schemeClr>
                </a:solidFill>
              </a:rPr>
            </a:br>
            <a:r>
              <a:rPr lang="en-US" sz="1200" dirty="0">
                <a:solidFill>
                  <a:schemeClr val="tx1">
                    <a:lumMod val="100000"/>
                  </a:schemeClr>
                </a:solidFill>
              </a:rPr>
              <a:t>(stream, batch…)</a:t>
            </a:r>
          </a:p>
        </p:txBody>
      </p:sp>
      <p:sp>
        <p:nvSpPr>
          <p:cNvPr id="81" name="Rectangle 80">
            <a:extLst>
              <a:ext uri="{FF2B5EF4-FFF2-40B4-BE49-F238E27FC236}">
                <a16:creationId xmlns:a16="http://schemas.microsoft.com/office/drawing/2014/main" id="{DCAF5E0D-BAE8-654A-9E15-55667039A2A8}"/>
              </a:ext>
            </a:extLst>
          </p:cNvPr>
          <p:cNvSpPr/>
          <p:nvPr/>
        </p:nvSpPr>
        <p:spPr>
          <a:xfrm>
            <a:off x="3352801" y="2332596"/>
            <a:ext cx="1536699" cy="2734704"/>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5156" tIns="52578" rIns="105156" bIns="52578" numCol="1" spcCol="0" rtlCol="0" fromWordArt="0" anchor="ctr" anchorCtr="0" forceAA="0" compatLnSpc="1">
            <a:prstTxWarp prst="textNoShape">
              <a:avLst/>
            </a:prstTxWarp>
            <a:noAutofit/>
          </a:bodyPr>
          <a:lstStyle/>
          <a:p>
            <a:pPr algn="ctr">
              <a:lnSpc>
                <a:spcPct val="90000"/>
              </a:lnSpc>
              <a:spcAft>
                <a:spcPts val="1000"/>
              </a:spcAft>
            </a:pPr>
            <a:endParaRPr lang="en-US" sz="500" dirty="0">
              <a:solidFill>
                <a:srgbClr val="FFFFFF"/>
              </a:solidFill>
            </a:endParaRPr>
          </a:p>
        </p:txBody>
      </p:sp>
      <p:cxnSp>
        <p:nvCxnSpPr>
          <p:cNvPr id="82" name="Elbow Connector 83">
            <a:extLst>
              <a:ext uri="{FF2B5EF4-FFF2-40B4-BE49-F238E27FC236}">
                <a16:creationId xmlns:a16="http://schemas.microsoft.com/office/drawing/2014/main" id="{C6ED89F2-CEB7-BB49-B4A9-5B09E5A675F0}"/>
              </a:ext>
            </a:extLst>
          </p:cNvPr>
          <p:cNvCxnSpPr>
            <a:cxnSpLocks/>
            <a:stCxn id="107" idx="1"/>
            <a:endCxn id="86" idx="4"/>
          </p:cNvCxnSpPr>
          <p:nvPr/>
        </p:nvCxnSpPr>
        <p:spPr>
          <a:xfrm rot="10800000">
            <a:off x="4121152" y="3200409"/>
            <a:ext cx="1066883" cy="499541"/>
          </a:xfrm>
          <a:prstGeom prst="bentConnector2">
            <a:avLst/>
          </a:prstGeom>
          <a:ln w="9525" cap="rnd">
            <a:solidFill>
              <a:srgbClr val="A6A6A6"/>
            </a:solidFill>
            <a:prstDash val="solid"/>
            <a:roun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4B6E0D5-7755-D847-A74F-E1869D5001FD}"/>
              </a:ext>
            </a:extLst>
          </p:cNvPr>
          <p:cNvSpPr txBox="1"/>
          <p:nvPr/>
        </p:nvSpPr>
        <p:spPr>
          <a:xfrm>
            <a:off x="3352801" y="2466905"/>
            <a:ext cx="1536699" cy="45918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buSzPct val="100000"/>
              <a:buFont typeface="Trebuchet MS" panose="020B0603020202020204" pitchFamily="34" charset="0"/>
              <a:buChar char="​"/>
            </a:pPr>
            <a:r>
              <a:rPr lang="en-US" sz="1200" b="1" dirty="0">
                <a:solidFill>
                  <a:schemeClr val="tx1"/>
                </a:solidFill>
              </a:rPr>
              <a:t>Input data </a:t>
            </a:r>
            <a:br>
              <a:rPr lang="en-US" sz="1200" b="1" dirty="0">
                <a:solidFill>
                  <a:schemeClr val="tx1"/>
                </a:solidFill>
              </a:rPr>
            </a:br>
            <a:r>
              <a:rPr lang="en-US" sz="1200" dirty="0">
                <a:solidFill>
                  <a:schemeClr val="tx1"/>
                </a:solidFill>
              </a:rPr>
              <a:t>(ETL, stream…)</a:t>
            </a:r>
          </a:p>
        </p:txBody>
      </p:sp>
      <p:sp>
        <p:nvSpPr>
          <p:cNvPr id="84" name="TextBox 83">
            <a:extLst>
              <a:ext uri="{FF2B5EF4-FFF2-40B4-BE49-F238E27FC236}">
                <a16:creationId xmlns:a16="http://schemas.microsoft.com/office/drawing/2014/main" id="{2C8EC7CC-2D9C-9A49-99DE-CAB9DD3BDD99}"/>
              </a:ext>
            </a:extLst>
          </p:cNvPr>
          <p:cNvSpPr txBox="1"/>
          <p:nvPr/>
        </p:nvSpPr>
        <p:spPr>
          <a:xfrm>
            <a:off x="3352801" y="3933957"/>
            <a:ext cx="1536699"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b" anchorCtr="0" forceAA="0" compatLnSpc="1">
            <a:prstTxWarp prst="textNoShape">
              <a:avLst/>
            </a:prstTxWarp>
            <a:spAutoFit/>
          </a:bodyPr>
          <a:lstStyle/>
          <a:p>
            <a:pPr algn="ctr">
              <a:buSzPct val="100000"/>
              <a:buFont typeface="Trebuchet MS" panose="020B0603020202020204" pitchFamily="34" charset="0"/>
              <a:buChar char="​"/>
            </a:pPr>
            <a:r>
              <a:rPr lang="en-US" sz="1200" dirty="0">
                <a:solidFill>
                  <a:schemeClr val="tx1"/>
                </a:solidFill>
              </a:rPr>
              <a:t>Data from </a:t>
            </a:r>
            <a:r>
              <a:rPr lang="en-US" sz="1200" b="1" dirty="0">
                <a:solidFill>
                  <a:schemeClr val="tx1"/>
                </a:solidFill>
              </a:rPr>
              <a:t>operational systems</a:t>
            </a:r>
            <a:r>
              <a:rPr lang="en-US" sz="1200" dirty="0">
                <a:solidFill>
                  <a:schemeClr val="tx1"/>
                </a:solidFill>
              </a:rPr>
              <a:t>, other </a:t>
            </a:r>
            <a:r>
              <a:rPr lang="en-US" sz="1200" b="1" dirty="0">
                <a:solidFill>
                  <a:schemeClr val="tx1"/>
                </a:solidFill>
              </a:rPr>
              <a:t>data domains</a:t>
            </a:r>
            <a:r>
              <a:rPr lang="en-US" sz="1200" dirty="0">
                <a:solidFill>
                  <a:schemeClr val="tx1"/>
                </a:solidFill>
              </a:rPr>
              <a:t>, </a:t>
            </a:r>
            <a:r>
              <a:rPr lang="en-US" sz="1200" b="1" dirty="0">
                <a:solidFill>
                  <a:schemeClr val="tx1"/>
                </a:solidFill>
              </a:rPr>
              <a:t>external sources </a:t>
            </a:r>
            <a:r>
              <a:rPr lang="en-US" sz="1200" dirty="0">
                <a:solidFill>
                  <a:schemeClr val="tx1"/>
                </a:solidFill>
              </a:rPr>
              <a:t>…</a:t>
            </a:r>
          </a:p>
        </p:txBody>
      </p:sp>
      <p:sp>
        <p:nvSpPr>
          <p:cNvPr id="86" name="Oval 85">
            <a:extLst>
              <a:ext uri="{FF2B5EF4-FFF2-40B4-BE49-F238E27FC236}">
                <a16:creationId xmlns:a16="http://schemas.microsoft.com/office/drawing/2014/main" id="{E1D4B95E-419D-D340-A349-82F725E9DA96}"/>
              </a:ext>
            </a:extLst>
          </p:cNvPr>
          <p:cNvSpPr/>
          <p:nvPr/>
        </p:nvSpPr>
        <p:spPr>
          <a:xfrm>
            <a:off x="3983991" y="2926088"/>
            <a:ext cx="274320" cy="274320"/>
          </a:xfrm>
          <a:prstGeom prst="ellipse">
            <a:avLst/>
          </a:prstGeom>
          <a:solidFill>
            <a:srgbClr val="FFFFFF"/>
          </a:solidFill>
          <a:ln w="1905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87" name="Oval 86">
            <a:extLst>
              <a:ext uri="{FF2B5EF4-FFF2-40B4-BE49-F238E27FC236}">
                <a16:creationId xmlns:a16="http://schemas.microsoft.com/office/drawing/2014/main" id="{28FE3248-0EC4-6644-B6D7-B900C7B6FDE2}"/>
              </a:ext>
            </a:extLst>
          </p:cNvPr>
          <p:cNvSpPr/>
          <p:nvPr/>
        </p:nvSpPr>
        <p:spPr>
          <a:xfrm>
            <a:off x="9850432" y="3932756"/>
            <a:ext cx="274320" cy="274320"/>
          </a:xfrm>
          <a:prstGeom prst="ellipse">
            <a:avLst/>
          </a:prstGeom>
          <a:solidFill>
            <a:srgbClr val="FFFFFF"/>
          </a:solidFill>
          <a:ln w="19050" cap="rnd" cmpd="sng" algn="ctr">
            <a:solidFill>
              <a:schemeClr val="accent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sym typeface="+mn-lt"/>
            </a:endParaRPr>
          </a:p>
        </p:txBody>
      </p:sp>
      <p:sp>
        <p:nvSpPr>
          <p:cNvPr id="89" name="Rectangle 88">
            <a:extLst>
              <a:ext uri="{FF2B5EF4-FFF2-40B4-BE49-F238E27FC236}">
                <a16:creationId xmlns:a16="http://schemas.microsoft.com/office/drawing/2014/main" id="{BC6FF601-F2AB-0B41-B03C-7165C53383B2}"/>
              </a:ext>
            </a:extLst>
          </p:cNvPr>
          <p:cNvSpPr>
            <a:spLocks/>
          </p:cNvSpPr>
          <p:nvPr/>
        </p:nvSpPr>
        <p:spPr>
          <a:xfrm>
            <a:off x="9850433" y="3188201"/>
            <a:ext cx="274320" cy="274320"/>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sym typeface="+mn-lt"/>
            </a:endParaRPr>
          </a:p>
        </p:txBody>
      </p:sp>
      <p:grpSp>
        <p:nvGrpSpPr>
          <p:cNvPr id="198" name="Group 14">
            <a:extLst>
              <a:ext uri="{FF2B5EF4-FFF2-40B4-BE49-F238E27FC236}">
                <a16:creationId xmlns:a16="http://schemas.microsoft.com/office/drawing/2014/main" id="{8529C18D-11CE-4183-8572-BDD7727124F6}"/>
              </a:ext>
            </a:extLst>
          </p:cNvPr>
          <p:cNvGrpSpPr>
            <a:grpSpLocks noChangeAspect="1"/>
          </p:cNvGrpSpPr>
          <p:nvPr/>
        </p:nvGrpSpPr>
        <p:grpSpPr bwMode="auto">
          <a:xfrm>
            <a:off x="10187865" y="3052889"/>
            <a:ext cx="544440" cy="544944"/>
            <a:chOff x="1682" y="0"/>
            <a:chExt cx="4316" cy="4320"/>
          </a:xfrm>
        </p:grpSpPr>
        <p:sp>
          <p:nvSpPr>
            <p:cNvPr id="199" name="AutoShape 13">
              <a:extLst>
                <a:ext uri="{FF2B5EF4-FFF2-40B4-BE49-F238E27FC236}">
                  <a16:creationId xmlns:a16="http://schemas.microsoft.com/office/drawing/2014/main" id="{B0F1C927-EFAD-4D20-B2C6-4960D1223761}"/>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5">
              <a:extLst>
                <a:ext uri="{FF2B5EF4-FFF2-40B4-BE49-F238E27FC236}">
                  <a16:creationId xmlns:a16="http://schemas.microsoft.com/office/drawing/2014/main" id="{9F430D46-7758-479C-9716-5E6CC6874B0E}"/>
                </a:ext>
              </a:extLst>
            </p:cNvPr>
            <p:cNvSpPr>
              <a:spLocks noEditPoints="1"/>
            </p:cNvSpPr>
            <p:nvPr/>
          </p:nvSpPr>
          <p:spPr bwMode="auto">
            <a:xfrm>
              <a:off x="3010" y="564"/>
              <a:ext cx="1727" cy="3107"/>
            </a:xfrm>
            <a:custGeom>
              <a:avLst/>
              <a:gdLst>
                <a:gd name="T0" fmla="*/ 890 w 922"/>
                <a:gd name="T1" fmla="*/ 537 h 1657"/>
                <a:gd name="T2" fmla="*/ 922 w 922"/>
                <a:gd name="T3" fmla="*/ 635 h 1657"/>
                <a:gd name="T4" fmla="*/ 786 w 922"/>
                <a:gd name="T5" fmla="*/ 675 h 1657"/>
                <a:gd name="T6" fmla="*/ 244 w 922"/>
                <a:gd name="T7" fmla="*/ 354 h 1657"/>
                <a:gd name="T8" fmla="*/ 201 w 922"/>
                <a:gd name="T9" fmla="*/ 380 h 1657"/>
                <a:gd name="T10" fmla="*/ 25 w 922"/>
                <a:gd name="T11" fmla="*/ 638 h 1657"/>
                <a:gd name="T12" fmla="*/ 0 w 922"/>
                <a:gd name="T13" fmla="*/ 452 h 1657"/>
                <a:gd name="T14" fmla="*/ 446 w 922"/>
                <a:gd name="T15" fmla="*/ 0 h 1657"/>
                <a:gd name="T16" fmla="*/ 892 w 922"/>
                <a:gd name="T17" fmla="*/ 452 h 1657"/>
                <a:gd name="T18" fmla="*/ 890 w 922"/>
                <a:gd name="T19" fmla="*/ 537 h 1657"/>
                <a:gd name="T20" fmla="*/ 483 w 922"/>
                <a:gd name="T21" fmla="*/ 1448 h 1657"/>
                <a:gd name="T22" fmla="*/ 484 w 922"/>
                <a:gd name="T23" fmla="*/ 1440 h 1657"/>
                <a:gd name="T24" fmla="*/ 535 w 922"/>
                <a:gd name="T25" fmla="*/ 1344 h 1657"/>
                <a:gd name="T26" fmla="*/ 530 w 922"/>
                <a:gd name="T27" fmla="*/ 1330 h 1657"/>
                <a:gd name="T28" fmla="*/ 446 w 922"/>
                <a:gd name="T29" fmla="*/ 1317 h 1657"/>
                <a:gd name="T30" fmla="*/ 357 w 922"/>
                <a:gd name="T31" fmla="*/ 1330 h 1657"/>
                <a:gd name="T32" fmla="*/ 352 w 922"/>
                <a:gd name="T33" fmla="*/ 1344 h 1657"/>
                <a:gd name="T34" fmla="*/ 403 w 922"/>
                <a:gd name="T35" fmla="*/ 1441 h 1657"/>
                <a:gd name="T36" fmla="*/ 404 w 922"/>
                <a:gd name="T37" fmla="*/ 1449 h 1657"/>
                <a:gd name="T38" fmla="*/ 404 w 922"/>
                <a:gd name="T39" fmla="*/ 1657 h 1657"/>
                <a:gd name="T40" fmla="*/ 483 w 922"/>
                <a:gd name="T41" fmla="*/ 1657 h 1657"/>
                <a:gd name="T42" fmla="*/ 483 w 922"/>
                <a:gd name="T43" fmla="*/ 1448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2" h="1657">
                  <a:moveTo>
                    <a:pt x="890" y="537"/>
                  </a:moveTo>
                  <a:cubicBezTo>
                    <a:pt x="888" y="561"/>
                    <a:pt x="896" y="597"/>
                    <a:pt x="922" y="635"/>
                  </a:cubicBezTo>
                  <a:cubicBezTo>
                    <a:pt x="922" y="635"/>
                    <a:pt x="830" y="700"/>
                    <a:pt x="786" y="675"/>
                  </a:cubicBezTo>
                  <a:cubicBezTo>
                    <a:pt x="735" y="647"/>
                    <a:pt x="523" y="353"/>
                    <a:pt x="244" y="354"/>
                  </a:cubicBezTo>
                  <a:cubicBezTo>
                    <a:pt x="244" y="354"/>
                    <a:pt x="214" y="371"/>
                    <a:pt x="201" y="380"/>
                  </a:cubicBezTo>
                  <a:cubicBezTo>
                    <a:pt x="75" y="465"/>
                    <a:pt x="69" y="677"/>
                    <a:pt x="25" y="638"/>
                  </a:cubicBezTo>
                  <a:cubicBezTo>
                    <a:pt x="9" y="618"/>
                    <a:pt x="0" y="507"/>
                    <a:pt x="0" y="452"/>
                  </a:cubicBezTo>
                  <a:cubicBezTo>
                    <a:pt x="0" y="202"/>
                    <a:pt x="194" y="0"/>
                    <a:pt x="446" y="0"/>
                  </a:cubicBezTo>
                  <a:cubicBezTo>
                    <a:pt x="699" y="0"/>
                    <a:pt x="892" y="202"/>
                    <a:pt x="892" y="452"/>
                  </a:cubicBezTo>
                  <a:cubicBezTo>
                    <a:pt x="892" y="481"/>
                    <a:pt x="893" y="510"/>
                    <a:pt x="890" y="537"/>
                  </a:cubicBezTo>
                  <a:close/>
                  <a:moveTo>
                    <a:pt x="483" y="1448"/>
                  </a:moveTo>
                  <a:cubicBezTo>
                    <a:pt x="482" y="1446"/>
                    <a:pt x="482" y="1443"/>
                    <a:pt x="484" y="1440"/>
                  </a:cubicBezTo>
                  <a:cubicBezTo>
                    <a:pt x="535" y="1344"/>
                    <a:pt x="535" y="1344"/>
                    <a:pt x="535" y="1344"/>
                  </a:cubicBezTo>
                  <a:cubicBezTo>
                    <a:pt x="538" y="1338"/>
                    <a:pt x="535" y="1331"/>
                    <a:pt x="530" y="1330"/>
                  </a:cubicBezTo>
                  <a:cubicBezTo>
                    <a:pt x="512" y="1325"/>
                    <a:pt x="475" y="1317"/>
                    <a:pt x="446" y="1317"/>
                  </a:cubicBezTo>
                  <a:cubicBezTo>
                    <a:pt x="416" y="1317"/>
                    <a:pt x="376" y="1325"/>
                    <a:pt x="357" y="1330"/>
                  </a:cubicBezTo>
                  <a:cubicBezTo>
                    <a:pt x="352" y="1331"/>
                    <a:pt x="349" y="1338"/>
                    <a:pt x="352" y="1344"/>
                  </a:cubicBezTo>
                  <a:cubicBezTo>
                    <a:pt x="403" y="1441"/>
                    <a:pt x="403" y="1441"/>
                    <a:pt x="403" y="1441"/>
                  </a:cubicBezTo>
                  <a:cubicBezTo>
                    <a:pt x="404" y="1443"/>
                    <a:pt x="405" y="1446"/>
                    <a:pt x="404" y="1449"/>
                  </a:cubicBezTo>
                  <a:cubicBezTo>
                    <a:pt x="404" y="1449"/>
                    <a:pt x="404" y="1611"/>
                    <a:pt x="404" y="1657"/>
                  </a:cubicBezTo>
                  <a:cubicBezTo>
                    <a:pt x="483" y="1657"/>
                    <a:pt x="483" y="1657"/>
                    <a:pt x="483" y="1657"/>
                  </a:cubicBezTo>
                  <a:cubicBezTo>
                    <a:pt x="483" y="1610"/>
                    <a:pt x="483" y="1448"/>
                    <a:pt x="483" y="144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16">
              <a:extLst>
                <a:ext uri="{FF2B5EF4-FFF2-40B4-BE49-F238E27FC236}">
                  <a16:creationId xmlns:a16="http://schemas.microsoft.com/office/drawing/2014/main" id="{D11055DF-57FD-41EC-B05C-5B9F4251B3BD}"/>
                </a:ext>
              </a:extLst>
            </p:cNvPr>
            <p:cNvSpPr>
              <a:spLocks noEditPoints="1"/>
            </p:cNvSpPr>
            <p:nvPr/>
          </p:nvSpPr>
          <p:spPr bwMode="auto">
            <a:xfrm>
              <a:off x="2148" y="1802"/>
              <a:ext cx="3384" cy="1869"/>
            </a:xfrm>
            <a:custGeom>
              <a:avLst/>
              <a:gdLst>
                <a:gd name="T0" fmla="*/ 833 w 1806"/>
                <a:gd name="T1" fmla="*/ 997 h 997"/>
                <a:gd name="T2" fmla="*/ 26 w 1806"/>
                <a:gd name="T3" fmla="*/ 997 h 997"/>
                <a:gd name="T4" fmla="*/ 5 w 1806"/>
                <a:gd name="T5" fmla="*/ 967 h 997"/>
                <a:gd name="T6" fmla="*/ 223 w 1806"/>
                <a:gd name="T7" fmla="*/ 650 h 997"/>
                <a:gd name="T8" fmla="*/ 611 w 1806"/>
                <a:gd name="T9" fmla="*/ 584 h 997"/>
                <a:gd name="T10" fmla="*/ 611 w 1806"/>
                <a:gd name="T11" fmla="*/ 584 h 997"/>
                <a:gd name="T12" fmla="*/ 519 w 1806"/>
                <a:gd name="T13" fmla="*/ 732 h 997"/>
                <a:gd name="T14" fmla="*/ 661 w 1806"/>
                <a:gd name="T15" fmla="*/ 732 h 997"/>
                <a:gd name="T16" fmla="*/ 833 w 1806"/>
                <a:gd name="T17" fmla="*/ 997 h 997"/>
                <a:gd name="T18" fmla="*/ 1801 w 1806"/>
                <a:gd name="T19" fmla="*/ 967 h 997"/>
                <a:gd name="T20" fmla="*/ 1583 w 1806"/>
                <a:gd name="T21" fmla="*/ 650 h 997"/>
                <a:gd name="T22" fmla="*/ 1195 w 1806"/>
                <a:gd name="T23" fmla="*/ 584 h 997"/>
                <a:gd name="T24" fmla="*/ 1195 w 1806"/>
                <a:gd name="T25" fmla="*/ 584 h 997"/>
                <a:gd name="T26" fmla="*/ 1287 w 1806"/>
                <a:gd name="T27" fmla="*/ 732 h 997"/>
                <a:gd name="T28" fmla="*/ 1145 w 1806"/>
                <a:gd name="T29" fmla="*/ 732 h 997"/>
                <a:gd name="T30" fmla="*/ 973 w 1806"/>
                <a:gd name="T31" fmla="*/ 997 h 997"/>
                <a:gd name="T32" fmla="*/ 1780 w 1806"/>
                <a:gd name="T33" fmla="*/ 997 h 997"/>
                <a:gd name="T34" fmla="*/ 1801 w 1806"/>
                <a:gd name="T35" fmla="*/ 967 h 997"/>
                <a:gd name="T36" fmla="*/ 1300 w 1806"/>
                <a:gd name="T37" fmla="*/ 61 h 997"/>
                <a:gd name="T38" fmla="*/ 1300 w 1806"/>
                <a:gd name="T39" fmla="*/ 61 h 997"/>
                <a:gd name="T40" fmla="*/ 1262 w 1806"/>
                <a:gd name="T41" fmla="*/ 99 h 997"/>
                <a:gd name="T42" fmla="*/ 1252 w 1806"/>
                <a:gd name="T43" fmla="*/ 111 h 997"/>
                <a:gd name="T44" fmla="*/ 1116 w 1806"/>
                <a:gd name="T45" fmla="*/ 396 h 997"/>
                <a:gd name="T46" fmla="*/ 904 w 1806"/>
                <a:gd name="T47" fmla="*/ 502 h 997"/>
                <a:gd name="T48" fmla="*/ 691 w 1806"/>
                <a:gd name="T49" fmla="*/ 396 h 997"/>
                <a:gd name="T50" fmla="*/ 556 w 1806"/>
                <a:gd name="T51" fmla="*/ 111 h 997"/>
                <a:gd name="T52" fmla="*/ 542 w 1806"/>
                <a:gd name="T53" fmla="*/ 98 h 997"/>
                <a:gd name="T54" fmla="*/ 497 w 1806"/>
                <a:gd name="T55" fmla="*/ 26 h 997"/>
                <a:gd name="T56" fmla="*/ 495 w 1806"/>
                <a:gd name="T57" fmla="*/ 26 h 997"/>
                <a:gd name="T58" fmla="*/ 487 w 1806"/>
                <a:gd name="T59" fmla="*/ 26 h 997"/>
                <a:gd name="T60" fmla="*/ 477 w 1806"/>
                <a:gd name="T61" fmla="*/ 24 h 997"/>
                <a:gd name="T62" fmla="*/ 474 w 1806"/>
                <a:gd name="T63" fmla="*/ 23 h 997"/>
                <a:gd name="T64" fmla="*/ 463 w 1806"/>
                <a:gd name="T65" fmla="*/ 18 h 997"/>
                <a:gd name="T66" fmla="*/ 456 w 1806"/>
                <a:gd name="T67" fmla="*/ 11 h 997"/>
                <a:gd name="T68" fmla="*/ 450 w 1806"/>
                <a:gd name="T69" fmla="*/ 0 h 997"/>
                <a:gd name="T70" fmla="*/ 518 w 1806"/>
                <a:gd name="T71" fmla="*/ 135 h 997"/>
                <a:gd name="T72" fmla="*/ 662 w 1806"/>
                <a:gd name="T73" fmla="*/ 429 h 997"/>
                <a:gd name="T74" fmla="*/ 666 w 1806"/>
                <a:gd name="T75" fmla="*/ 432 h 997"/>
                <a:gd name="T76" fmla="*/ 666 w 1806"/>
                <a:gd name="T77" fmla="*/ 572 h 997"/>
                <a:gd name="T78" fmla="*/ 710 w 1806"/>
                <a:gd name="T79" fmla="*/ 609 h 997"/>
                <a:gd name="T80" fmla="*/ 710 w 1806"/>
                <a:gd name="T81" fmla="*/ 465 h 997"/>
                <a:gd name="T82" fmla="*/ 904 w 1806"/>
                <a:gd name="T83" fmla="*/ 546 h 997"/>
                <a:gd name="T84" fmla="*/ 1096 w 1806"/>
                <a:gd name="T85" fmla="*/ 466 h 997"/>
                <a:gd name="T86" fmla="*/ 1096 w 1806"/>
                <a:gd name="T87" fmla="*/ 608 h 997"/>
                <a:gd name="T88" fmla="*/ 1140 w 1806"/>
                <a:gd name="T89" fmla="*/ 572 h 997"/>
                <a:gd name="T90" fmla="*/ 1140 w 1806"/>
                <a:gd name="T91" fmla="*/ 433 h 997"/>
                <a:gd name="T92" fmla="*/ 1145 w 1806"/>
                <a:gd name="T93" fmla="*/ 429 h 997"/>
                <a:gd name="T94" fmla="*/ 1290 w 1806"/>
                <a:gd name="T95" fmla="*/ 134 h 997"/>
                <a:gd name="T96" fmla="*/ 1353 w 1806"/>
                <a:gd name="T97" fmla="*/ 42 h 997"/>
                <a:gd name="T98" fmla="*/ 1300 w 1806"/>
                <a:gd name="T99" fmla="*/ 61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997">
                  <a:moveTo>
                    <a:pt x="833" y="997"/>
                  </a:moveTo>
                  <a:cubicBezTo>
                    <a:pt x="26" y="997"/>
                    <a:pt x="26" y="997"/>
                    <a:pt x="26" y="997"/>
                  </a:cubicBezTo>
                  <a:cubicBezTo>
                    <a:pt x="10" y="997"/>
                    <a:pt x="0" y="981"/>
                    <a:pt x="5" y="967"/>
                  </a:cubicBezTo>
                  <a:cubicBezTo>
                    <a:pt x="33" y="893"/>
                    <a:pt x="113" y="700"/>
                    <a:pt x="223" y="650"/>
                  </a:cubicBezTo>
                  <a:cubicBezTo>
                    <a:pt x="359" y="587"/>
                    <a:pt x="611" y="584"/>
                    <a:pt x="611" y="584"/>
                  </a:cubicBezTo>
                  <a:cubicBezTo>
                    <a:pt x="611" y="584"/>
                    <a:pt x="611" y="584"/>
                    <a:pt x="611" y="584"/>
                  </a:cubicBezTo>
                  <a:cubicBezTo>
                    <a:pt x="519" y="732"/>
                    <a:pt x="519" y="732"/>
                    <a:pt x="519" y="732"/>
                  </a:cubicBezTo>
                  <a:cubicBezTo>
                    <a:pt x="661" y="732"/>
                    <a:pt x="661" y="732"/>
                    <a:pt x="661" y="732"/>
                  </a:cubicBezTo>
                  <a:lnTo>
                    <a:pt x="833" y="997"/>
                  </a:lnTo>
                  <a:close/>
                  <a:moveTo>
                    <a:pt x="1801" y="967"/>
                  </a:moveTo>
                  <a:cubicBezTo>
                    <a:pt x="1773" y="893"/>
                    <a:pt x="1693" y="700"/>
                    <a:pt x="1583" y="650"/>
                  </a:cubicBezTo>
                  <a:cubicBezTo>
                    <a:pt x="1447" y="587"/>
                    <a:pt x="1195" y="584"/>
                    <a:pt x="1195" y="584"/>
                  </a:cubicBezTo>
                  <a:cubicBezTo>
                    <a:pt x="1195" y="584"/>
                    <a:pt x="1195" y="584"/>
                    <a:pt x="1195" y="584"/>
                  </a:cubicBezTo>
                  <a:cubicBezTo>
                    <a:pt x="1287" y="732"/>
                    <a:pt x="1287" y="732"/>
                    <a:pt x="1287" y="732"/>
                  </a:cubicBezTo>
                  <a:cubicBezTo>
                    <a:pt x="1145" y="732"/>
                    <a:pt x="1145" y="732"/>
                    <a:pt x="1145" y="732"/>
                  </a:cubicBezTo>
                  <a:cubicBezTo>
                    <a:pt x="973" y="997"/>
                    <a:pt x="973" y="997"/>
                    <a:pt x="973" y="997"/>
                  </a:cubicBezTo>
                  <a:cubicBezTo>
                    <a:pt x="1780" y="997"/>
                    <a:pt x="1780" y="997"/>
                    <a:pt x="1780" y="997"/>
                  </a:cubicBezTo>
                  <a:cubicBezTo>
                    <a:pt x="1796" y="997"/>
                    <a:pt x="1806" y="981"/>
                    <a:pt x="1801" y="967"/>
                  </a:cubicBezTo>
                  <a:close/>
                  <a:moveTo>
                    <a:pt x="1300" y="61"/>
                  </a:moveTo>
                  <a:cubicBezTo>
                    <a:pt x="1300" y="61"/>
                    <a:pt x="1300" y="61"/>
                    <a:pt x="1300" y="61"/>
                  </a:cubicBezTo>
                  <a:cubicBezTo>
                    <a:pt x="1292" y="76"/>
                    <a:pt x="1281" y="90"/>
                    <a:pt x="1262" y="99"/>
                  </a:cubicBezTo>
                  <a:cubicBezTo>
                    <a:pt x="1258" y="102"/>
                    <a:pt x="1254" y="106"/>
                    <a:pt x="1252" y="111"/>
                  </a:cubicBezTo>
                  <a:cubicBezTo>
                    <a:pt x="1214" y="208"/>
                    <a:pt x="1143" y="372"/>
                    <a:pt x="1116" y="396"/>
                  </a:cubicBezTo>
                  <a:cubicBezTo>
                    <a:pt x="1075" y="432"/>
                    <a:pt x="963" y="502"/>
                    <a:pt x="904" y="502"/>
                  </a:cubicBezTo>
                  <a:cubicBezTo>
                    <a:pt x="844" y="502"/>
                    <a:pt x="732" y="432"/>
                    <a:pt x="691" y="396"/>
                  </a:cubicBezTo>
                  <a:cubicBezTo>
                    <a:pt x="664" y="372"/>
                    <a:pt x="594" y="208"/>
                    <a:pt x="556" y="111"/>
                  </a:cubicBezTo>
                  <a:cubicBezTo>
                    <a:pt x="553" y="105"/>
                    <a:pt x="548" y="100"/>
                    <a:pt x="542" y="98"/>
                  </a:cubicBezTo>
                  <a:cubicBezTo>
                    <a:pt x="516" y="88"/>
                    <a:pt x="503" y="54"/>
                    <a:pt x="497" y="26"/>
                  </a:cubicBezTo>
                  <a:cubicBezTo>
                    <a:pt x="497" y="26"/>
                    <a:pt x="496" y="26"/>
                    <a:pt x="495" y="26"/>
                  </a:cubicBezTo>
                  <a:cubicBezTo>
                    <a:pt x="493" y="26"/>
                    <a:pt x="490" y="26"/>
                    <a:pt x="487" y="26"/>
                  </a:cubicBezTo>
                  <a:cubicBezTo>
                    <a:pt x="484" y="26"/>
                    <a:pt x="480" y="25"/>
                    <a:pt x="477" y="24"/>
                  </a:cubicBezTo>
                  <a:cubicBezTo>
                    <a:pt x="476" y="24"/>
                    <a:pt x="475" y="24"/>
                    <a:pt x="474" y="23"/>
                  </a:cubicBezTo>
                  <a:cubicBezTo>
                    <a:pt x="470" y="22"/>
                    <a:pt x="467" y="20"/>
                    <a:pt x="463" y="18"/>
                  </a:cubicBezTo>
                  <a:cubicBezTo>
                    <a:pt x="461" y="16"/>
                    <a:pt x="458" y="14"/>
                    <a:pt x="456" y="11"/>
                  </a:cubicBezTo>
                  <a:cubicBezTo>
                    <a:pt x="454" y="7"/>
                    <a:pt x="452" y="3"/>
                    <a:pt x="450" y="0"/>
                  </a:cubicBezTo>
                  <a:cubicBezTo>
                    <a:pt x="451" y="32"/>
                    <a:pt x="464" y="108"/>
                    <a:pt x="518" y="135"/>
                  </a:cubicBezTo>
                  <a:cubicBezTo>
                    <a:pt x="541" y="194"/>
                    <a:pt x="621" y="393"/>
                    <a:pt x="662" y="429"/>
                  </a:cubicBezTo>
                  <a:cubicBezTo>
                    <a:pt x="663" y="430"/>
                    <a:pt x="665" y="431"/>
                    <a:pt x="666" y="432"/>
                  </a:cubicBezTo>
                  <a:cubicBezTo>
                    <a:pt x="666" y="572"/>
                    <a:pt x="666" y="572"/>
                    <a:pt x="666" y="572"/>
                  </a:cubicBezTo>
                  <a:cubicBezTo>
                    <a:pt x="678" y="582"/>
                    <a:pt x="693" y="594"/>
                    <a:pt x="710" y="609"/>
                  </a:cubicBezTo>
                  <a:cubicBezTo>
                    <a:pt x="710" y="465"/>
                    <a:pt x="710" y="465"/>
                    <a:pt x="710" y="465"/>
                  </a:cubicBezTo>
                  <a:cubicBezTo>
                    <a:pt x="766" y="504"/>
                    <a:pt x="847" y="546"/>
                    <a:pt x="904" y="546"/>
                  </a:cubicBezTo>
                  <a:cubicBezTo>
                    <a:pt x="960" y="546"/>
                    <a:pt x="1040" y="504"/>
                    <a:pt x="1096" y="466"/>
                  </a:cubicBezTo>
                  <a:cubicBezTo>
                    <a:pt x="1096" y="608"/>
                    <a:pt x="1096" y="608"/>
                    <a:pt x="1096" y="608"/>
                  </a:cubicBezTo>
                  <a:cubicBezTo>
                    <a:pt x="1113" y="594"/>
                    <a:pt x="1128" y="582"/>
                    <a:pt x="1140" y="572"/>
                  </a:cubicBezTo>
                  <a:cubicBezTo>
                    <a:pt x="1140" y="433"/>
                    <a:pt x="1140" y="433"/>
                    <a:pt x="1140" y="433"/>
                  </a:cubicBezTo>
                  <a:cubicBezTo>
                    <a:pt x="1142" y="432"/>
                    <a:pt x="1144" y="430"/>
                    <a:pt x="1145" y="429"/>
                  </a:cubicBezTo>
                  <a:cubicBezTo>
                    <a:pt x="1186" y="392"/>
                    <a:pt x="1267" y="191"/>
                    <a:pt x="1290" y="134"/>
                  </a:cubicBezTo>
                  <a:cubicBezTo>
                    <a:pt x="1332" y="109"/>
                    <a:pt x="1347" y="68"/>
                    <a:pt x="1353" y="42"/>
                  </a:cubicBezTo>
                  <a:cubicBezTo>
                    <a:pt x="1337" y="50"/>
                    <a:pt x="1319" y="57"/>
                    <a:pt x="1300" y="6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4" name="Group 14">
            <a:extLst>
              <a:ext uri="{FF2B5EF4-FFF2-40B4-BE49-F238E27FC236}">
                <a16:creationId xmlns:a16="http://schemas.microsoft.com/office/drawing/2014/main" id="{13AFECE7-4627-4446-A2A4-070FE06815A1}"/>
              </a:ext>
            </a:extLst>
          </p:cNvPr>
          <p:cNvGrpSpPr>
            <a:grpSpLocks/>
          </p:cNvGrpSpPr>
          <p:nvPr/>
        </p:nvGrpSpPr>
        <p:grpSpPr bwMode="auto">
          <a:xfrm>
            <a:off x="10187022" y="3797444"/>
            <a:ext cx="548640" cy="544944"/>
            <a:chOff x="1682" y="0"/>
            <a:chExt cx="4316" cy="4320"/>
          </a:xfrm>
        </p:grpSpPr>
        <p:sp>
          <p:nvSpPr>
            <p:cNvPr id="95" name="AutoShape 13">
              <a:extLst>
                <a:ext uri="{FF2B5EF4-FFF2-40B4-BE49-F238E27FC236}">
                  <a16:creationId xmlns:a16="http://schemas.microsoft.com/office/drawing/2014/main" id="{2A9BB719-D380-F84D-B2D9-A3284AC737D0}"/>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724" tIns="15362" rIns="30724" bIns="15362" numCol="1" anchor="t" anchorCtr="0" compatLnSpc="1">
              <a:prstTxWarp prst="textNoShape">
                <a:avLst/>
              </a:prstTxWarp>
            </a:bodyPr>
            <a:lstStyle/>
            <a:p>
              <a:endParaRPr lang="en-US" dirty="0">
                <a:sym typeface="+mn-lt"/>
              </a:endParaRPr>
            </a:p>
          </p:txBody>
        </p:sp>
        <p:sp>
          <p:nvSpPr>
            <p:cNvPr id="96" name="Freeform 15">
              <a:extLst>
                <a:ext uri="{FF2B5EF4-FFF2-40B4-BE49-F238E27FC236}">
                  <a16:creationId xmlns:a16="http://schemas.microsoft.com/office/drawing/2014/main" id="{116BCACD-6A8C-BB4D-A493-8F4D24624A79}"/>
                </a:ext>
              </a:extLst>
            </p:cNvPr>
            <p:cNvSpPr>
              <a:spLocks noEditPoints="1"/>
            </p:cNvSpPr>
            <p:nvPr/>
          </p:nvSpPr>
          <p:spPr bwMode="auto">
            <a:xfrm>
              <a:off x="3010" y="564"/>
              <a:ext cx="1727" cy="3107"/>
            </a:xfrm>
            <a:custGeom>
              <a:avLst/>
              <a:gdLst>
                <a:gd name="T0" fmla="*/ 890 w 922"/>
                <a:gd name="T1" fmla="*/ 537 h 1657"/>
                <a:gd name="T2" fmla="*/ 922 w 922"/>
                <a:gd name="T3" fmla="*/ 635 h 1657"/>
                <a:gd name="T4" fmla="*/ 786 w 922"/>
                <a:gd name="T5" fmla="*/ 675 h 1657"/>
                <a:gd name="T6" fmla="*/ 244 w 922"/>
                <a:gd name="T7" fmla="*/ 354 h 1657"/>
                <a:gd name="T8" fmla="*/ 201 w 922"/>
                <a:gd name="T9" fmla="*/ 380 h 1657"/>
                <a:gd name="T10" fmla="*/ 25 w 922"/>
                <a:gd name="T11" fmla="*/ 638 h 1657"/>
                <a:gd name="T12" fmla="*/ 0 w 922"/>
                <a:gd name="T13" fmla="*/ 452 h 1657"/>
                <a:gd name="T14" fmla="*/ 446 w 922"/>
                <a:gd name="T15" fmla="*/ 0 h 1657"/>
                <a:gd name="T16" fmla="*/ 892 w 922"/>
                <a:gd name="T17" fmla="*/ 452 h 1657"/>
                <a:gd name="T18" fmla="*/ 890 w 922"/>
                <a:gd name="T19" fmla="*/ 537 h 1657"/>
                <a:gd name="T20" fmla="*/ 483 w 922"/>
                <a:gd name="T21" fmla="*/ 1448 h 1657"/>
                <a:gd name="T22" fmla="*/ 484 w 922"/>
                <a:gd name="T23" fmla="*/ 1440 h 1657"/>
                <a:gd name="T24" fmla="*/ 535 w 922"/>
                <a:gd name="T25" fmla="*/ 1344 h 1657"/>
                <a:gd name="T26" fmla="*/ 530 w 922"/>
                <a:gd name="T27" fmla="*/ 1330 h 1657"/>
                <a:gd name="T28" fmla="*/ 446 w 922"/>
                <a:gd name="T29" fmla="*/ 1317 h 1657"/>
                <a:gd name="T30" fmla="*/ 357 w 922"/>
                <a:gd name="T31" fmla="*/ 1330 h 1657"/>
                <a:gd name="T32" fmla="*/ 352 w 922"/>
                <a:gd name="T33" fmla="*/ 1344 h 1657"/>
                <a:gd name="T34" fmla="*/ 403 w 922"/>
                <a:gd name="T35" fmla="*/ 1441 h 1657"/>
                <a:gd name="T36" fmla="*/ 404 w 922"/>
                <a:gd name="T37" fmla="*/ 1449 h 1657"/>
                <a:gd name="T38" fmla="*/ 404 w 922"/>
                <a:gd name="T39" fmla="*/ 1657 h 1657"/>
                <a:gd name="T40" fmla="*/ 483 w 922"/>
                <a:gd name="T41" fmla="*/ 1657 h 1657"/>
                <a:gd name="T42" fmla="*/ 483 w 922"/>
                <a:gd name="T43" fmla="*/ 1448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2" h="1657">
                  <a:moveTo>
                    <a:pt x="890" y="537"/>
                  </a:moveTo>
                  <a:cubicBezTo>
                    <a:pt x="888" y="561"/>
                    <a:pt x="896" y="597"/>
                    <a:pt x="922" y="635"/>
                  </a:cubicBezTo>
                  <a:cubicBezTo>
                    <a:pt x="922" y="635"/>
                    <a:pt x="830" y="700"/>
                    <a:pt x="786" y="675"/>
                  </a:cubicBezTo>
                  <a:cubicBezTo>
                    <a:pt x="735" y="647"/>
                    <a:pt x="523" y="353"/>
                    <a:pt x="244" y="354"/>
                  </a:cubicBezTo>
                  <a:cubicBezTo>
                    <a:pt x="244" y="354"/>
                    <a:pt x="214" y="371"/>
                    <a:pt x="201" y="380"/>
                  </a:cubicBezTo>
                  <a:cubicBezTo>
                    <a:pt x="75" y="465"/>
                    <a:pt x="69" y="677"/>
                    <a:pt x="25" y="638"/>
                  </a:cubicBezTo>
                  <a:cubicBezTo>
                    <a:pt x="9" y="618"/>
                    <a:pt x="0" y="507"/>
                    <a:pt x="0" y="452"/>
                  </a:cubicBezTo>
                  <a:cubicBezTo>
                    <a:pt x="0" y="202"/>
                    <a:pt x="194" y="0"/>
                    <a:pt x="446" y="0"/>
                  </a:cubicBezTo>
                  <a:cubicBezTo>
                    <a:pt x="699" y="0"/>
                    <a:pt x="892" y="202"/>
                    <a:pt x="892" y="452"/>
                  </a:cubicBezTo>
                  <a:cubicBezTo>
                    <a:pt x="892" y="481"/>
                    <a:pt x="893" y="510"/>
                    <a:pt x="890" y="537"/>
                  </a:cubicBezTo>
                  <a:close/>
                  <a:moveTo>
                    <a:pt x="483" y="1448"/>
                  </a:moveTo>
                  <a:cubicBezTo>
                    <a:pt x="482" y="1446"/>
                    <a:pt x="482" y="1443"/>
                    <a:pt x="484" y="1440"/>
                  </a:cubicBezTo>
                  <a:cubicBezTo>
                    <a:pt x="535" y="1344"/>
                    <a:pt x="535" y="1344"/>
                    <a:pt x="535" y="1344"/>
                  </a:cubicBezTo>
                  <a:cubicBezTo>
                    <a:pt x="538" y="1338"/>
                    <a:pt x="535" y="1331"/>
                    <a:pt x="530" y="1330"/>
                  </a:cubicBezTo>
                  <a:cubicBezTo>
                    <a:pt x="512" y="1325"/>
                    <a:pt x="475" y="1317"/>
                    <a:pt x="446" y="1317"/>
                  </a:cubicBezTo>
                  <a:cubicBezTo>
                    <a:pt x="416" y="1317"/>
                    <a:pt x="376" y="1325"/>
                    <a:pt x="357" y="1330"/>
                  </a:cubicBezTo>
                  <a:cubicBezTo>
                    <a:pt x="352" y="1331"/>
                    <a:pt x="349" y="1338"/>
                    <a:pt x="352" y="1344"/>
                  </a:cubicBezTo>
                  <a:cubicBezTo>
                    <a:pt x="403" y="1441"/>
                    <a:pt x="403" y="1441"/>
                    <a:pt x="403" y="1441"/>
                  </a:cubicBezTo>
                  <a:cubicBezTo>
                    <a:pt x="404" y="1443"/>
                    <a:pt x="405" y="1446"/>
                    <a:pt x="404" y="1449"/>
                  </a:cubicBezTo>
                  <a:cubicBezTo>
                    <a:pt x="404" y="1449"/>
                    <a:pt x="404" y="1611"/>
                    <a:pt x="404" y="1657"/>
                  </a:cubicBezTo>
                  <a:cubicBezTo>
                    <a:pt x="483" y="1657"/>
                    <a:pt x="483" y="1657"/>
                    <a:pt x="483" y="1657"/>
                  </a:cubicBezTo>
                  <a:cubicBezTo>
                    <a:pt x="483" y="1610"/>
                    <a:pt x="483" y="1448"/>
                    <a:pt x="483" y="144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0724" tIns="15362" rIns="30724" bIns="15362" numCol="1" anchor="t" anchorCtr="0" compatLnSpc="1">
              <a:prstTxWarp prst="textNoShape">
                <a:avLst/>
              </a:prstTxWarp>
            </a:bodyPr>
            <a:lstStyle/>
            <a:p>
              <a:endParaRPr lang="en-US" dirty="0">
                <a:sym typeface="+mn-lt"/>
              </a:endParaRPr>
            </a:p>
          </p:txBody>
        </p:sp>
        <p:sp>
          <p:nvSpPr>
            <p:cNvPr id="97" name="Freeform 16">
              <a:extLst>
                <a:ext uri="{FF2B5EF4-FFF2-40B4-BE49-F238E27FC236}">
                  <a16:creationId xmlns:a16="http://schemas.microsoft.com/office/drawing/2014/main" id="{5DBBE7FE-7CE6-894E-AE8B-DCC5B9DDA6EA}"/>
                </a:ext>
              </a:extLst>
            </p:cNvPr>
            <p:cNvSpPr>
              <a:spLocks noEditPoints="1"/>
            </p:cNvSpPr>
            <p:nvPr/>
          </p:nvSpPr>
          <p:spPr bwMode="auto">
            <a:xfrm>
              <a:off x="2148" y="1802"/>
              <a:ext cx="3384" cy="1869"/>
            </a:xfrm>
            <a:custGeom>
              <a:avLst/>
              <a:gdLst>
                <a:gd name="T0" fmla="*/ 833 w 1806"/>
                <a:gd name="T1" fmla="*/ 997 h 997"/>
                <a:gd name="T2" fmla="*/ 26 w 1806"/>
                <a:gd name="T3" fmla="*/ 997 h 997"/>
                <a:gd name="T4" fmla="*/ 5 w 1806"/>
                <a:gd name="T5" fmla="*/ 967 h 997"/>
                <a:gd name="T6" fmla="*/ 223 w 1806"/>
                <a:gd name="T7" fmla="*/ 650 h 997"/>
                <a:gd name="T8" fmla="*/ 611 w 1806"/>
                <a:gd name="T9" fmla="*/ 584 h 997"/>
                <a:gd name="T10" fmla="*/ 611 w 1806"/>
                <a:gd name="T11" fmla="*/ 584 h 997"/>
                <a:gd name="T12" fmla="*/ 519 w 1806"/>
                <a:gd name="T13" fmla="*/ 732 h 997"/>
                <a:gd name="T14" fmla="*/ 661 w 1806"/>
                <a:gd name="T15" fmla="*/ 732 h 997"/>
                <a:gd name="T16" fmla="*/ 833 w 1806"/>
                <a:gd name="T17" fmla="*/ 997 h 997"/>
                <a:gd name="T18" fmla="*/ 1801 w 1806"/>
                <a:gd name="T19" fmla="*/ 967 h 997"/>
                <a:gd name="T20" fmla="*/ 1583 w 1806"/>
                <a:gd name="T21" fmla="*/ 650 h 997"/>
                <a:gd name="T22" fmla="*/ 1195 w 1806"/>
                <a:gd name="T23" fmla="*/ 584 h 997"/>
                <a:gd name="T24" fmla="*/ 1195 w 1806"/>
                <a:gd name="T25" fmla="*/ 584 h 997"/>
                <a:gd name="T26" fmla="*/ 1287 w 1806"/>
                <a:gd name="T27" fmla="*/ 732 h 997"/>
                <a:gd name="T28" fmla="*/ 1145 w 1806"/>
                <a:gd name="T29" fmla="*/ 732 h 997"/>
                <a:gd name="T30" fmla="*/ 973 w 1806"/>
                <a:gd name="T31" fmla="*/ 997 h 997"/>
                <a:gd name="T32" fmla="*/ 1780 w 1806"/>
                <a:gd name="T33" fmla="*/ 997 h 997"/>
                <a:gd name="T34" fmla="*/ 1801 w 1806"/>
                <a:gd name="T35" fmla="*/ 967 h 997"/>
                <a:gd name="T36" fmla="*/ 1300 w 1806"/>
                <a:gd name="T37" fmla="*/ 61 h 997"/>
                <a:gd name="T38" fmla="*/ 1300 w 1806"/>
                <a:gd name="T39" fmla="*/ 61 h 997"/>
                <a:gd name="T40" fmla="*/ 1262 w 1806"/>
                <a:gd name="T41" fmla="*/ 99 h 997"/>
                <a:gd name="T42" fmla="*/ 1252 w 1806"/>
                <a:gd name="T43" fmla="*/ 111 h 997"/>
                <a:gd name="T44" fmla="*/ 1116 w 1806"/>
                <a:gd name="T45" fmla="*/ 396 h 997"/>
                <a:gd name="T46" fmla="*/ 904 w 1806"/>
                <a:gd name="T47" fmla="*/ 502 h 997"/>
                <a:gd name="T48" fmla="*/ 691 w 1806"/>
                <a:gd name="T49" fmla="*/ 396 h 997"/>
                <a:gd name="T50" fmla="*/ 556 w 1806"/>
                <a:gd name="T51" fmla="*/ 111 h 997"/>
                <a:gd name="T52" fmla="*/ 542 w 1806"/>
                <a:gd name="T53" fmla="*/ 98 h 997"/>
                <a:gd name="T54" fmla="*/ 497 w 1806"/>
                <a:gd name="T55" fmla="*/ 26 h 997"/>
                <a:gd name="T56" fmla="*/ 495 w 1806"/>
                <a:gd name="T57" fmla="*/ 26 h 997"/>
                <a:gd name="T58" fmla="*/ 487 w 1806"/>
                <a:gd name="T59" fmla="*/ 26 h 997"/>
                <a:gd name="T60" fmla="*/ 477 w 1806"/>
                <a:gd name="T61" fmla="*/ 24 h 997"/>
                <a:gd name="T62" fmla="*/ 474 w 1806"/>
                <a:gd name="T63" fmla="*/ 23 h 997"/>
                <a:gd name="T64" fmla="*/ 463 w 1806"/>
                <a:gd name="T65" fmla="*/ 18 h 997"/>
                <a:gd name="T66" fmla="*/ 456 w 1806"/>
                <a:gd name="T67" fmla="*/ 11 h 997"/>
                <a:gd name="T68" fmla="*/ 450 w 1806"/>
                <a:gd name="T69" fmla="*/ 0 h 997"/>
                <a:gd name="T70" fmla="*/ 518 w 1806"/>
                <a:gd name="T71" fmla="*/ 135 h 997"/>
                <a:gd name="T72" fmla="*/ 662 w 1806"/>
                <a:gd name="T73" fmla="*/ 429 h 997"/>
                <a:gd name="T74" fmla="*/ 666 w 1806"/>
                <a:gd name="T75" fmla="*/ 432 h 997"/>
                <a:gd name="T76" fmla="*/ 666 w 1806"/>
                <a:gd name="T77" fmla="*/ 572 h 997"/>
                <a:gd name="T78" fmla="*/ 710 w 1806"/>
                <a:gd name="T79" fmla="*/ 609 h 997"/>
                <a:gd name="T80" fmla="*/ 710 w 1806"/>
                <a:gd name="T81" fmla="*/ 465 h 997"/>
                <a:gd name="T82" fmla="*/ 904 w 1806"/>
                <a:gd name="T83" fmla="*/ 546 h 997"/>
                <a:gd name="T84" fmla="*/ 1096 w 1806"/>
                <a:gd name="T85" fmla="*/ 466 h 997"/>
                <a:gd name="T86" fmla="*/ 1096 w 1806"/>
                <a:gd name="T87" fmla="*/ 608 h 997"/>
                <a:gd name="T88" fmla="*/ 1140 w 1806"/>
                <a:gd name="T89" fmla="*/ 572 h 997"/>
                <a:gd name="T90" fmla="*/ 1140 w 1806"/>
                <a:gd name="T91" fmla="*/ 433 h 997"/>
                <a:gd name="T92" fmla="*/ 1145 w 1806"/>
                <a:gd name="T93" fmla="*/ 429 h 997"/>
                <a:gd name="T94" fmla="*/ 1290 w 1806"/>
                <a:gd name="T95" fmla="*/ 134 h 997"/>
                <a:gd name="T96" fmla="*/ 1353 w 1806"/>
                <a:gd name="T97" fmla="*/ 42 h 997"/>
                <a:gd name="T98" fmla="*/ 1300 w 1806"/>
                <a:gd name="T99" fmla="*/ 61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997">
                  <a:moveTo>
                    <a:pt x="833" y="997"/>
                  </a:moveTo>
                  <a:cubicBezTo>
                    <a:pt x="26" y="997"/>
                    <a:pt x="26" y="997"/>
                    <a:pt x="26" y="997"/>
                  </a:cubicBezTo>
                  <a:cubicBezTo>
                    <a:pt x="10" y="997"/>
                    <a:pt x="0" y="981"/>
                    <a:pt x="5" y="967"/>
                  </a:cubicBezTo>
                  <a:cubicBezTo>
                    <a:pt x="33" y="893"/>
                    <a:pt x="113" y="700"/>
                    <a:pt x="223" y="650"/>
                  </a:cubicBezTo>
                  <a:cubicBezTo>
                    <a:pt x="359" y="587"/>
                    <a:pt x="611" y="584"/>
                    <a:pt x="611" y="584"/>
                  </a:cubicBezTo>
                  <a:cubicBezTo>
                    <a:pt x="611" y="584"/>
                    <a:pt x="611" y="584"/>
                    <a:pt x="611" y="584"/>
                  </a:cubicBezTo>
                  <a:cubicBezTo>
                    <a:pt x="519" y="732"/>
                    <a:pt x="519" y="732"/>
                    <a:pt x="519" y="732"/>
                  </a:cubicBezTo>
                  <a:cubicBezTo>
                    <a:pt x="661" y="732"/>
                    <a:pt x="661" y="732"/>
                    <a:pt x="661" y="732"/>
                  </a:cubicBezTo>
                  <a:lnTo>
                    <a:pt x="833" y="997"/>
                  </a:lnTo>
                  <a:close/>
                  <a:moveTo>
                    <a:pt x="1801" y="967"/>
                  </a:moveTo>
                  <a:cubicBezTo>
                    <a:pt x="1773" y="893"/>
                    <a:pt x="1693" y="700"/>
                    <a:pt x="1583" y="650"/>
                  </a:cubicBezTo>
                  <a:cubicBezTo>
                    <a:pt x="1447" y="587"/>
                    <a:pt x="1195" y="584"/>
                    <a:pt x="1195" y="584"/>
                  </a:cubicBezTo>
                  <a:cubicBezTo>
                    <a:pt x="1195" y="584"/>
                    <a:pt x="1195" y="584"/>
                    <a:pt x="1195" y="584"/>
                  </a:cubicBezTo>
                  <a:cubicBezTo>
                    <a:pt x="1287" y="732"/>
                    <a:pt x="1287" y="732"/>
                    <a:pt x="1287" y="732"/>
                  </a:cubicBezTo>
                  <a:cubicBezTo>
                    <a:pt x="1145" y="732"/>
                    <a:pt x="1145" y="732"/>
                    <a:pt x="1145" y="732"/>
                  </a:cubicBezTo>
                  <a:cubicBezTo>
                    <a:pt x="973" y="997"/>
                    <a:pt x="973" y="997"/>
                    <a:pt x="973" y="997"/>
                  </a:cubicBezTo>
                  <a:cubicBezTo>
                    <a:pt x="1780" y="997"/>
                    <a:pt x="1780" y="997"/>
                    <a:pt x="1780" y="997"/>
                  </a:cubicBezTo>
                  <a:cubicBezTo>
                    <a:pt x="1796" y="997"/>
                    <a:pt x="1806" y="981"/>
                    <a:pt x="1801" y="967"/>
                  </a:cubicBezTo>
                  <a:close/>
                  <a:moveTo>
                    <a:pt x="1300" y="61"/>
                  </a:moveTo>
                  <a:cubicBezTo>
                    <a:pt x="1300" y="61"/>
                    <a:pt x="1300" y="61"/>
                    <a:pt x="1300" y="61"/>
                  </a:cubicBezTo>
                  <a:cubicBezTo>
                    <a:pt x="1292" y="76"/>
                    <a:pt x="1281" y="90"/>
                    <a:pt x="1262" y="99"/>
                  </a:cubicBezTo>
                  <a:cubicBezTo>
                    <a:pt x="1258" y="102"/>
                    <a:pt x="1254" y="106"/>
                    <a:pt x="1252" y="111"/>
                  </a:cubicBezTo>
                  <a:cubicBezTo>
                    <a:pt x="1214" y="208"/>
                    <a:pt x="1143" y="372"/>
                    <a:pt x="1116" y="396"/>
                  </a:cubicBezTo>
                  <a:cubicBezTo>
                    <a:pt x="1075" y="432"/>
                    <a:pt x="963" y="502"/>
                    <a:pt x="904" y="502"/>
                  </a:cubicBezTo>
                  <a:cubicBezTo>
                    <a:pt x="844" y="502"/>
                    <a:pt x="732" y="432"/>
                    <a:pt x="691" y="396"/>
                  </a:cubicBezTo>
                  <a:cubicBezTo>
                    <a:pt x="664" y="372"/>
                    <a:pt x="594" y="208"/>
                    <a:pt x="556" y="111"/>
                  </a:cubicBezTo>
                  <a:cubicBezTo>
                    <a:pt x="553" y="105"/>
                    <a:pt x="548" y="100"/>
                    <a:pt x="542" y="98"/>
                  </a:cubicBezTo>
                  <a:cubicBezTo>
                    <a:pt x="516" y="88"/>
                    <a:pt x="503" y="54"/>
                    <a:pt x="497" y="26"/>
                  </a:cubicBezTo>
                  <a:cubicBezTo>
                    <a:pt x="497" y="26"/>
                    <a:pt x="496" y="26"/>
                    <a:pt x="495" y="26"/>
                  </a:cubicBezTo>
                  <a:cubicBezTo>
                    <a:pt x="493" y="26"/>
                    <a:pt x="490" y="26"/>
                    <a:pt x="487" y="26"/>
                  </a:cubicBezTo>
                  <a:cubicBezTo>
                    <a:pt x="484" y="26"/>
                    <a:pt x="480" y="25"/>
                    <a:pt x="477" y="24"/>
                  </a:cubicBezTo>
                  <a:cubicBezTo>
                    <a:pt x="476" y="24"/>
                    <a:pt x="475" y="24"/>
                    <a:pt x="474" y="23"/>
                  </a:cubicBezTo>
                  <a:cubicBezTo>
                    <a:pt x="470" y="22"/>
                    <a:pt x="467" y="20"/>
                    <a:pt x="463" y="18"/>
                  </a:cubicBezTo>
                  <a:cubicBezTo>
                    <a:pt x="461" y="16"/>
                    <a:pt x="458" y="14"/>
                    <a:pt x="456" y="11"/>
                  </a:cubicBezTo>
                  <a:cubicBezTo>
                    <a:pt x="454" y="7"/>
                    <a:pt x="452" y="3"/>
                    <a:pt x="450" y="0"/>
                  </a:cubicBezTo>
                  <a:cubicBezTo>
                    <a:pt x="451" y="32"/>
                    <a:pt x="464" y="108"/>
                    <a:pt x="518" y="135"/>
                  </a:cubicBezTo>
                  <a:cubicBezTo>
                    <a:pt x="541" y="194"/>
                    <a:pt x="621" y="393"/>
                    <a:pt x="662" y="429"/>
                  </a:cubicBezTo>
                  <a:cubicBezTo>
                    <a:pt x="663" y="430"/>
                    <a:pt x="665" y="431"/>
                    <a:pt x="666" y="432"/>
                  </a:cubicBezTo>
                  <a:cubicBezTo>
                    <a:pt x="666" y="572"/>
                    <a:pt x="666" y="572"/>
                    <a:pt x="666" y="572"/>
                  </a:cubicBezTo>
                  <a:cubicBezTo>
                    <a:pt x="678" y="582"/>
                    <a:pt x="693" y="594"/>
                    <a:pt x="710" y="609"/>
                  </a:cubicBezTo>
                  <a:cubicBezTo>
                    <a:pt x="710" y="465"/>
                    <a:pt x="710" y="465"/>
                    <a:pt x="710" y="465"/>
                  </a:cubicBezTo>
                  <a:cubicBezTo>
                    <a:pt x="766" y="504"/>
                    <a:pt x="847" y="546"/>
                    <a:pt x="904" y="546"/>
                  </a:cubicBezTo>
                  <a:cubicBezTo>
                    <a:pt x="960" y="546"/>
                    <a:pt x="1040" y="504"/>
                    <a:pt x="1096" y="466"/>
                  </a:cubicBezTo>
                  <a:cubicBezTo>
                    <a:pt x="1096" y="608"/>
                    <a:pt x="1096" y="608"/>
                    <a:pt x="1096" y="608"/>
                  </a:cubicBezTo>
                  <a:cubicBezTo>
                    <a:pt x="1113" y="594"/>
                    <a:pt x="1128" y="582"/>
                    <a:pt x="1140" y="572"/>
                  </a:cubicBezTo>
                  <a:cubicBezTo>
                    <a:pt x="1140" y="433"/>
                    <a:pt x="1140" y="433"/>
                    <a:pt x="1140" y="433"/>
                  </a:cubicBezTo>
                  <a:cubicBezTo>
                    <a:pt x="1142" y="432"/>
                    <a:pt x="1144" y="430"/>
                    <a:pt x="1145" y="429"/>
                  </a:cubicBezTo>
                  <a:cubicBezTo>
                    <a:pt x="1186" y="392"/>
                    <a:pt x="1267" y="191"/>
                    <a:pt x="1290" y="134"/>
                  </a:cubicBezTo>
                  <a:cubicBezTo>
                    <a:pt x="1332" y="109"/>
                    <a:pt x="1347" y="68"/>
                    <a:pt x="1353" y="42"/>
                  </a:cubicBezTo>
                  <a:cubicBezTo>
                    <a:pt x="1337" y="50"/>
                    <a:pt x="1319" y="57"/>
                    <a:pt x="1300" y="6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0724" tIns="15362" rIns="30724" bIns="15362" numCol="1" anchor="t" anchorCtr="0" compatLnSpc="1">
              <a:prstTxWarp prst="textNoShape">
                <a:avLst/>
              </a:prstTxWarp>
            </a:bodyPr>
            <a:lstStyle/>
            <a:p>
              <a:endParaRPr lang="en-US" dirty="0">
                <a:sym typeface="+mn-lt"/>
              </a:endParaRPr>
            </a:p>
          </p:txBody>
        </p:sp>
      </p:grpSp>
      <p:cxnSp>
        <p:nvCxnSpPr>
          <p:cNvPr id="102" name="Straight Arrow Connector 143">
            <a:extLst>
              <a:ext uri="{FF2B5EF4-FFF2-40B4-BE49-F238E27FC236}">
                <a16:creationId xmlns:a16="http://schemas.microsoft.com/office/drawing/2014/main" id="{F12628B6-714D-2F4B-A67B-A8156EF7BEE4}"/>
              </a:ext>
            </a:extLst>
          </p:cNvPr>
          <p:cNvCxnSpPr>
            <a:cxnSpLocks/>
            <a:stCxn id="79" idx="3"/>
            <a:endCxn id="89" idx="1"/>
          </p:cNvCxnSpPr>
          <p:nvPr/>
        </p:nvCxnSpPr>
        <p:spPr>
          <a:xfrm flipV="1">
            <a:off x="9052036" y="3325361"/>
            <a:ext cx="798397" cy="353462"/>
          </a:xfrm>
          <a:prstGeom prst="bentConnector3">
            <a:avLst>
              <a:gd name="adj1" fmla="val 50000"/>
            </a:avLst>
          </a:prstGeom>
          <a:ln w="9525" cap="rnd">
            <a:solidFill>
              <a:srgbClr val="A6A6A6"/>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22">
            <a:extLst>
              <a:ext uri="{FF2B5EF4-FFF2-40B4-BE49-F238E27FC236}">
                <a16:creationId xmlns:a16="http://schemas.microsoft.com/office/drawing/2014/main" id="{D90A9ECF-6480-3248-BD3B-5545C574287E}"/>
              </a:ext>
            </a:extLst>
          </p:cNvPr>
          <p:cNvCxnSpPr>
            <a:cxnSpLocks/>
            <a:stCxn id="107" idx="2"/>
            <a:endCxn id="17" idx="1"/>
          </p:cNvCxnSpPr>
          <p:nvPr/>
        </p:nvCxnSpPr>
        <p:spPr>
          <a:xfrm rot="16200000" flipH="1">
            <a:off x="4958117" y="3929866"/>
            <a:ext cx="758368" cy="298533"/>
          </a:xfrm>
          <a:prstGeom prst="bentConnector2">
            <a:avLst/>
          </a:prstGeom>
          <a:ln w="9525" cap="rnd">
            <a:solidFill>
              <a:srgbClr val="A6A6A6"/>
            </a:solidFill>
            <a:prstDash val="solid"/>
            <a:round/>
          </a:ln>
        </p:spPr>
        <p:style>
          <a:lnRef idx="1">
            <a:schemeClr val="accent1"/>
          </a:lnRef>
          <a:fillRef idx="0">
            <a:schemeClr val="accent1"/>
          </a:fillRef>
          <a:effectRef idx="0">
            <a:schemeClr val="accent1"/>
          </a:effectRef>
          <a:fontRef idx="minor">
            <a:schemeClr val="tx1"/>
          </a:fontRef>
        </p:style>
      </p:cxnSp>
      <p:cxnSp>
        <p:nvCxnSpPr>
          <p:cNvPr id="16" name="Straight Arrow Connector 22">
            <a:extLst>
              <a:ext uri="{FF2B5EF4-FFF2-40B4-BE49-F238E27FC236}">
                <a16:creationId xmlns:a16="http://schemas.microsoft.com/office/drawing/2014/main" id="{7F3858FD-CDAA-7A47-B1F7-72FF4EAAFEA1}"/>
              </a:ext>
            </a:extLst>
          </p:cNvPr>
          <p:cNvCxnSpPr>
            <a:cxnSpLocks/>
            <a:stCxn id="107" idx="0"/>
            <a:endCxn id="13" idx="1"/>
          </p:cNvCxnSpPr>
          <p:nvPr/>
        </p:nvCxnSpPr>
        <p:spPr>
          <a:xfrm rot="5400000" flipH="1" flipV="1">
            <a:off x="4958117" y="3171498"/>
            <a:ext cx="758369" cy="298533"/>
          </a:xfrm>
          <a:prstGeom prst="bentConnector2">
            <a:avLst/>
          </a:prstGeom>
          <a:ln w="9525" cap="rnd">
            <a:solidFill>
              <a:srgbClr val="A6A6A6"/>
            </a:solidFill>
            <a:prstDash val="solid"/>
            <a:round/>
          </a:ln>
        </p:spPr>
        <p:style>
          <a:lnRef idx="1">
            <a:schemeClr val="accent1"/>
          </a:lnRef>
          <a:fillRef idx="0">
            <a:schemeClr val="accent1"/>
          </a:fillRef>
          <a:effectRef idx="0">
            <a:schemeClr val="accent1"/>
          </a:effectRef>
          <a:fontRef idx="minor">
            <a:schemeClr val="tx1"/>
          </a:fontRef>
        </p:style>
      </p:cxnSp>
      <p:cxnSp>
        <p:nvCxnSpPr>
          <p:cNvPr id="21" name="Straight Arrow Connector 22">
            <a:extLst>
              <a:ext uri="{FF2B5EF4-FFF2-40B4-BE49-F238E27FC236}">
                <a16:creationId xmlns:a16="http://schemas.microsoft.com/office/drawing/2014/main" id="{5C69B007-0C28-D44B-B872-B888002C0AE7}"/>
              </a:ext>
            </a:extLst>
          </p:cNvPr>
          <p:cNvCxnSpPr>
            <a:cxnSpLocks/>
            <a:stCxn id="107" idx="3"/>
            <a:endCxn id="22" idx="1"/>
          </p:cNvCxnSpPr>
          <p:nvPr/>
        </p:nvCxnSpPr>
        <p:spPr>
          <a:xfrm flipV="1">
            <a:off x="5188035" y="3699948"/>
            <a:ext cx="2894004" cy="1"/>
          </a:xfrm>
          <a:prstGeom prst="straightConnector1">
            <a:avLst/>
          </a:prstGeom>
          <a:ln w="9525" cap="rnd">
            <a:solidFill>
              <a:srgbClr val="A6A6A6"/>
            </a:solidFill>
            <a:prstDash val="solid"/>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0EEE60-A844-9845-B57E-705FB936A288}"/>
              </a:ext>
            </a:extLst>
          </p:cNvPr>
          <p:cNvCxnSpPr>
            <a:cxnSpLocks/>
            <a:stCxn id="148" idx="3"/>
            <a:endCxn id="22" idx="2"/>
          </p:cNvCxnSpPr>
          <p:nvPr/>
        </p:nvCxnSpPr>
        <p:spPr>
          <a:xfrm flipV="1">
            <a:off x="7560156" y="4712260"/>
            <a:ext cx="1079879" cy="209198"/>
          </a:xfrm>
          <a:prstGeom prst="bentConnector2">
            <a:avLst/>
          </a:prstGeom>
          <a:ln w="6191"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5ACD014-E9B8-7F4C-9BE1-21F603E56BF2}"/>
              </a:ext>
            </a:extLst>
          </p:cNvPr>
          <p:cNvSpPr/>
          <p:nvPr/>
        </p:nvSpPr>
        <p:spPr>
          <a:xfrm>
            <a:off x="8082039" y="2687635"/>
            <a:ext cx="1115991" cy="2024625"/>
          </a:xfrm>
          <a:prstGeom prst="rect">
            <a:avLst/>
          </a:prstGeom>
          <a:grpFill/>
          <a:ln w="24765">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algn="ctr">
              <a:lnSpc>
                <a:spcPct val="95000"/>
              </a:lnSpc>
            </a:pPr>
            <a:r>
              <a:rPr lang="en-US" sz="1200" kern="0" dirty="0">
                <a:solidFill>
                  <a:schemeClr val="tx2"/>
                </a:solidFill>
              </a:rPr>
              <a:t>Gas Spoke</a:t>
            </a:r>
          </a:p>
        </p:txBody>
      </p:sp>
      <p:sp>
        <p:nvSpPr>
          <p:cNvPr id="23" name="Rounded Rectangle 56">
            <a:extLst>
              <a:ext uri="{FF2B5EF4-FFF2-40B4-BE49-F238E27FC236}">
                <a16:creationId xmlns:a16="http://schemas.microsoft.com/office/drawing/2014/main" id="{8F60D575-A0FD-1C4B-8898-7351DAC4E5EE}"/>
              </a:ext>
            </a:extLst>
          </p:cNvPr>
          <p:cNvSpPr/>
          <p:nvPr/>
        </p:nvSpPr>
        <p:spPr>
          <a:xfrm>
            <a:off x="8221581" y="3815257"/>
            <a:ext cx="836906" cy="795745"/>
          </a:xfrm>
          <a:prstGeom prst="rect">
            <a:avLst/>
          </a:prstGeom>
          <a:solidFill>
            <a:srgbClr val="FFFFFF"/>
          </a:solidFill>
          <a:ln w="4841" cap="flat" cmpd="sng" algn="ctr">
            <a:solidFill>
              <a:srgbClr val="9A9A9A"/>
            </a:solidFill>
            <a:prstDash val="solid"/>
            <a:round/>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41011" tIns="20506" rIns="41011" bIns="20506" numCol="1" spcCol="0" rtlCol="0" fromWordArt="0" anchor="t" anchorCtr="0" forceAA="0" compatLnSpc="1">
            <a:prstTxWarp prst="textNoShape">
              <a:avLst/>
            </a:prstTxWarp>
            <a:noAutofit/>
          </a:bodyPr>
          <a:lstStyle/>
          <a:p>
            <a:pPr algn="ctr"/>
            <a:endParaRPr lang="en-US" sz="1000" dirty="0">
              <a:solidFill>
                <a:srgbClr val="FFFFFF"/>
              </a:solidFill>
            </a:endParaRPr>
          </a:p>
        </p:txBody>
      </p:sp>
      <p:sp>
        <p:nvSpPr>
          <p:cNvPr id="41" name="TextBox 40">
            <a:extLst>
              <a:ext uri="{FF2B5EF4-FFF2-40B4-BE49-F238E27FC236}">
                <a16:creationId xmlns:a16="http://schemas.microsoft.com/office/drawing/2014/main" id="{7255C88B-078C-204C-8A3D-F016E21919B5}"/>
              </a:ext>
            </a:extLst>
          </p:cNvPr>
          <p:cNvSpPr txBox="1"/>
          <p:nvPr/>
        </p:nvSpPr>
        <p:spPr>
          <a:xfrm>
            <a:off x="8305808" y="3848498"/>
            <a:ext cx="668453" cy="12311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buSzPct val="100000"/>
              <a:buFont typeface="Trebuchet MS" panose="020B0603020202020204" pitchFamily="34" charset="0"/>
              <a:buChar char="​"/>
            </a:pPr>
            <a:r>
              <a:rPr lang="en-US" sz="800" b="1" dirty="0">
                <a:solidFill>
                  <a:schemeClr val="tx1"/>
                </a:solidFill>
              </a:rPr>
              <a:t>Data Product </a:t>
            </a:r>
          </a:p>
        </p:txBody>
      </p:sp>
      <p:sp>
        <p:nvSpPr>
          <p:cNvPr id="77" name="Rectangle 76">
            <a:extLst>
              <a:ext uri="{FF2B5EF4-FFF2-40B4-BE49-F238E27FC236}">
                <a16:creationId xmlns:a16="http://schemas.microsoft.com/office/drawing/2014/main" id="{A340A6F4-85BA-3D42-8C5B-8C9CB4BB1264}"/>
              </a:ext>
            </a:extLst>
          </p:cNvPr>
          <p:cNvSpPr/>
          <p:nvPr/>
        </p:nvSpPr>
        <p:spPr>
          <a:xfrm>
            <a:off x="8221567" y="4494703"/>
            <a:ext cx="830469" cy="125517"/>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800" spc="-30" dirty="0">
                <a:solidFill>
                  <a:srgbClr val="FFFFFF"/>
                </a:solidFill>
              </a:rPr>
              <a:t>Data access layer</a:t>
            </a:r>
          </a:p>
        </p:txBody>
      </p:sp>
      <p:sp>
        <p:nvSpPr>
          <p:cNvPr id="25" name="Rounded Rectangle 56">
            <a:extLst>
              <a:ext uri="{FF2B5EF4-FFF2-40B4-BE49-F238E27FC236}">
                <a16:creationId xmlns:a16="http://schemas.microsoft.com/office/drawing/2014/main" id="{6F8B83A8-A9A5-FC4E-8FBF-0AA43265FB8C}"/>
              </a:ext>
            </a:extLst>
          </p:cNvPr>
          <p:cNvSpPr/>
          <p:nvPr/>
        </p:nvSpPr>
        <p:spPr>
          <a:xfrm>
            <a:off x="8221581" y="2936131"/>
            <a:ext cx="836906" cy="789570"/>
          </a:xfrm>
          <a:prstGeom prst="rect">
            <a:avLst/>
          </a:prstGeom>
          <a:solidFill>
            <a:srgbClr val="FFFFFF"/>
          </a:solidFill>
          <a:ln w="4841" cap="flat" cmpd="sng" algn="ctr">
            <a:solidFill>
              <a:srgbClr val="9A9A9A"/>
            </a:solidFill>
            <a:prstDash val="solid"/>
            <a:round/>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41011" tIns="20506" rIns="41011" bIns="20506" numCol="1" spcCol="0" rtlCol="0" fromWordArt="0" anchor="t" anchorCtr="0" forceAA="0" compatLnSpc="1">
            <a:prstTxWarp prst="textNoShape">
              <a:avLst/>
            </a:prstTxWarp>
            <a:noAutofit/>
          </a:bodyPr>
          <a:lstStyle/>
          <a:p>
            <a:pPr algn="ctr"/>
            <a:endParaRPr lang="en-US" sz="1000" dirty="0">
              <a:solidFill>
                <a:srgbClr val="FFFFFF"/>
              </a:solidFill>
            </a:endParaRPr>
          </a:p>
        </p:txBody>
      </p:sp>
      <p:sp>
        <p:nvSpPr>
          <p:cNvPr id="37" name="TextBox 36">
            <a:extLst>
              <a:ext uri="{FF2B5EF4-FFF2-40B4-BE49-F238E27FC236}">
                <a16:creationId xmlns:a16="http://schemas.microsoft.com/office/drawing/2014/main" id="{68363CA9-EA2A-DF4C-BC4F-74D20AFAACF0}"/>
              </a:ext>
            </a:extLst>
          </p:cNvPr>
          <p:cNvSpPr txBox="1"/>
          <p:nvPr/>
        </p:nvSpPr>
        <p:spPr>
          <a:xfrm>
            <a:off x="8305808" y="2968636"/>
            <a:ext cx="668453" cy="12311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buSzPct val="100000"/>
              <a:buFont typeface="Trebuchet MS" panose="020B0603020202020204" pitchFamily="34" charset="0"/>
              <a:buChar char="​"/>
            </a:pPr>
            <a:r>
              <a:rPr lang="en-US" sz="800" b="1" dirty="0">
                <a:solidFill>
                  <a:schemeClr val="tx1"/>
                </a:solidFill>
              </a:rPr>
              <a:t>Data Product </a:t>
            </a:r>
          </a:p>
        </p:txBody>
      </p:sp>
      <p:sp>
        <p:nvSpPr>
          <p:cNvPr id="79" name="Rectangle 78">
            <a:extLst>
              <a:ext uri="{FF2B5EF4-FFF2-40B4-BE49-F238E27FC236}">
                <a16:creationId xmlns:a16="http://schemas.microsoft.com/office/drawing/2014/main" id="{88B2E777-9F64-CA41-A997-7460E59D8B88}"/>
              </a:ext>
            </a:extLst>
          </p:cNvPr>
          <p:cNvSpPr/>
          <p:nvPr/>
        </p:nvSpPr>
        <p:spPr>
          <a:xfrm>
            <a:off x="8221567" y="3616551"/>
            <a:ext cx="830469" cy="124543"/>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800" spc="-30" dirty="0">
                <a:solidFill>
                  <a:srgbClr val="FFFFFF"/>
                </a:solidFill>
              </a:rPr>
              <a:t>Data access layer</a:t>
            </a:r>
          </a:p>
        </p:txBody>
      </p:sp>
      <p:sp>
        <p:nvSpPr>
          <p:cNvPr id="127" name="Oval 20">
            <a:extLst>
              <a:ext uri="{FF2B5EF4-FFF2-40B4-BE49-F238E27FC236}">
                <a16:creationId xmlns:a16="http://schemas.microsoft.com/office/drawing/2014/main" id="{57DB2494-FE47-C240-A9AB-1A0CB47F0FBE}"/>
              </a:ext>
            </a:extLst>
          </p:cNvPr>
          <p:cNvSpPr>
            <a:spLocks noChangeArrowheads="1"/>
          </p:cNvSpPr>
          <p:nvPr/>
        </p:nvSpPr>
        <p:spPr bwMode="auto">
          <a:xfrm>
            <a:off x="8018001" y="3585649"/>
            <a:ext cx="228600" cy="228600"/>
          </a:xfrm>
          <a:prstGeom prst="ellipse">
            <a:avLst/>
          </a:prstGeom>
          <a:solidFill>
            <a:schemeClr val="tx2"/>
          </a:solidFill>
          <a:ln w="952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1200" dirty="0">
                <a:solidFill>
                  <a:schemeClr val="bg1"/>
                </a:solidFill>
              </a:rPr>
              <a:t>3</a:t>
            </a:r>
          </a:p>
        </p:txBody>
      </p:sp>
      <p:sp>
        <p:nvSpPr>
          <p:cNvPr id="107" name="Rectangle 106"/>
          <p:cNvSpPr/>
          <p:nvPr/>
        </p:nvSpPr>
        <p:spPr>
          <a:xfrm>
            <a:off x="5188034" y="3699948"/>
            <a:ext cx="0" cy="0"/>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0" name="Group 9">
            <a:extLst>
              <a:ext uri="{FF2B5EF4-FFF2-40B4-BE49-F238E27FC236}">
                <a16:creationId xmlns:a16="http://schemas.microsoft.com/office/drawing/2014/main" id="{DF7919C2-56E9-0243-A851-195724A16B44}"/>
              </a:ext>
            </a:extLst>
          </p:cNvPr>
          <p:cNvGrpSpPr/>
          <p:nvPr/>
        </p:nvGrpSpPr>
        <p:grpSpPr>
          <a:xfrm>
            <a:off x="5411383" y="3349965"/>
            <a:ext cx="14895" cy="711011"/>
            <a:chOff x="3149751" y="3593162"/>
            <a:chExt cx="27274" cy="1056658"/>
          </a:xfrm>
        </p:grpSpPr>
        <p:sp>
          <p:nvSpPr>
            <p:cNvPr id="68" name="Rectangle 67">
              <a:extLst>
                <a:ext uri="{FF2B5EF4-FFF2-40B4-BE49-F238E27FC236}">
                  <a16:creationId xmlns:a16="http://schemas.microsoft.com/office/drawing/2014/main" id="{4E378C31-6F67-4848-B418-2BCA1836CE4D}"/>
                </a:ext>
              </a:extLst>
            </p:cNvPr>
            <p:cNvSpPr/>
            <p:nvPr/>
          </p:nvSpPr>
          <p:spPr>
            <a:xfrm>
              <a:off x="3149751" y="4648400"/>
              <a:ext cx="27274" cy="142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436" tIns="29718" rIns="59436" bIns="297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9" name="Rectangle 68">
              <a:extLst>
                <a:ext uri="{FF2B5EF4-FFF2-40B4-BE49-F238E27FC236}">
                  <a16:creationId xmlns:a16="http://schemas.microsoft.com/office/drawing/2014/main" id="{3E8B41AA-C99A-3A4E-A11E-598D325D2588}"/>
                </a:ext>
              </a:extLst>
            </p:cNvPr>
            <p:cNvSpPr/>
            <p:nvPr/>
          </p:nvSpPr>
          <p:spPr>
            <a:xfrm>
              <a:off x="3163247" y="3593162"/>
              <a:ext cx="282" cy="5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436" tIns="29718" rIns="59436" bIns="2971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sp>
        <p:nvSpPr>
          <p:cNvPr id="14" name="Rectangle 13">
            <a:extLst>
              <a:ext uri="{FF2B5EF4-FFF2-40B4-BE49-F238E27FC236}">
                <a16:creationId xmlns:a16="http://schemas.microsoft.com/office/drawing/2014/main" id="{46FEF9A9-2837-3B4F-A5A2-FB313C5E4BD1}"/>
              </a:ext>
            </a:extLst>
          </p:cNvPr>
          <p:cNvSpPr/>
          <p:nvPr/>
        </p:nvSpPr>
        <p:spPr>
          <a:xfrm>
            <a:off x="5486568" y="3349952"/>
            <a:ext cx="37" cy="6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436" tIns="29718" rIns="59436" bIns="29718" numCol="1" spcCol="0" rtlCol="0" fromWordArt="0" anchor="ctr" anchorCtr="0" forceAA="0" compatLnSpc="1">
            <a:prstTxWarp prst="textNoShape">
              <a:avLst/>
            </a:prstTxWarp>
            <a:noAutofit/>
          </a:bodyPr>
          <a:lstStyle/>
          <a:p>
            <a:pPr algn="ctr"/>
            <a:endParaRPr lang="en-US" sz="1000" dirty="0">
              <a:solidFill>
                <a:srgbClr val="FFFFFF"/>
              </a:solidFill>
            </a:endParaRPr>
          </a:p>
        </p:txBody>
      </p:sp>
      <p:sp>
        <p:nvSpPr>
          <p:cNvPr id="18" name="Rectangle 17">
            <a:extLst>
              <a:ext uri="{FF2B5EF4-FFF2-40B4-BE49-F238E27FC236}">
                <a16:creationId xmlns:a16="http://schemas.microsoft.com/office/drawing/2014/main" id="{9436AF91-3890-6D44-9B85-20B49D79902F}"/>
              </a:ext>
            </a:extLst>
          </p:cNvPr>
          <p:cNvSpPr/>
          <p:nvPr/>
        </p:nvSpPr>
        <p:spPr>
          <a:xfrm>
            <a:off x="5486568" y="4060466"/>
            <a:ext cx="37" cy="6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9436" tIns="29718" rIns="59436" bIns="29718"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27" name="Connector: Elbow 152">
            <a:extLst>
              <a:ext uri="{FF2B5EF4-FFF2-40B4-BE49-F238E27FC236}">
                <a16:creationId xmlns:a16="http://schemas.microsoft.com/office/drawing/2014/main" id="{1C26D6E0-FAE0-A646-8014-B96272A1FDE1}"/>
              </a:ext>
            </a:extLst>
          </p:cNvPr>
          <p:cNvCxnSpPr>
            <a:cxnSpLocks/>
            <a:stCxn id="17" idx="0"/>
            <a:endCxn id="13" idx="2"/>
          </p:cNvCxnSpPr>
          <p:nvPr/>
        </p:nvCxnSpPr>
        <p:spPr>
          <a:xfrm flipV="1">
            <a:off x="6523362" y="3550562"/>
            <a:ext cx="0" cy="298771"/>
          </a:xfrm>
          <a:prstGeom prst="straightConnector1">
            <a:avLst/>
          </a:prstGeom>
          <a:ln w="9525" cap="rnd">
            <a:solidFill>
              <a:srgbClr val="A6A6A6"/>
            </a:solidFill>
            <a:prstDash val="solid"/>
            <a:round/>
          </a:ln>
        </p:spPr>
        <p:style>
          <a:lnRef idx="1">
            <a:schemeClr val="accent1"/>
          </a:lnRef>
          <a:fillRef idx="0">
            <a:schemeClr val="accent1"/>
          </a:fillRef>
          <a:effectRef idx="0">
            <a:schemeClr val="accent1"/>
          </a:effectRef>
          <a:fontRef idx="minor">
            <a:schemeClr val="tx1"/>
          </a:fontRef>
        </p:style>
      </p:cxnSp>
      <p:sp>
        <p:nvSpPr>
          <p:cNvPr id="62" name="Rounded Rectangle 56">
            <a:extLst>
              <a:ext uri="{FF2B5EF4-FFF2-40B4-BE49-F238E27FC236}">
                <a16:creationId xmlns:a16="http://schemas.microsoft.com/office/drawing/2014/main" id="{DFA78DBA-EA1F-3D4C-A4DE-59851962C066}"/>
              </a:ext>
            </a:extLst>
          </p:cNvPr>
          <p:cNvSpPr/>
          <p:nvPr/>
        </p:nvSpPr>
        <p:spPr>
          <a:xfrm>
            <a:off x="6552093" y="2614585"/>
            <a:ext cx="836906" cy="804963"/>
          </a:xfrm>
          <a:prstGeom prst="rect">
            <a:avLst/>
          </a:prstGeom>
          <a:solidFill>
            <a:srgbClr val="FFFFFF"/>
          </a:solidFill>
          <a:ln w="4841" cap="flat" cmpd="sng" algn="ctr">
            <a:solidFill>
              <a:srgbClr val="9A9A9A"/>
            </a:solidFill>
            <a:prstDash val="solid"/>
            <a:round/>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41011" tIns="20506" rIns="41011" bIns="20506" numCol="1" spcCol="0" rtlCol="0" fromWordArt="0" anchor="t" anchorCtr="0" forceAA="0" compatLnSpc="1">
            <a:prstTxWarp prst="textNoShape">
              <a:avLst/>
            </a:prstTxWarp>
            <a:noAutofit/>
          </a:bodyPr>
          <a:lstStyle/>
          <a:p>
            <a:pPr algn="ctr"/>
            <a:endParaRPr lang="en-US" sz="1000" dirty="0">
              <a:solidFill>
                <a:srgbClr val="FFFFFF"/>
              </a:solidFill>
            </a:endParaRPr>
          </a:p>
        </p:txBody>
      </p:sp>
      <p:sp>
        <p:nvSpPr>
          <p:cNvPr id="67" name="TextBox 66">
            <a:extLst>
              <a:ext uri="{FF2B5EF4-FFF2-40B4-BE49-F238E27FC236}">
                <a16:creationId xmlns:a16="http://schemas.microsoft.com/office/drawing/2014/main" id="{3E4B59CF-A5C5-404D-AA65-5C860227B91B}"/>
              </a:ext>
            </a:extLst>
          </p:cNvPr>
          <p:cNvSpPr txBox="1"/>
          <p:nvPr/>
        </p:nvSpPr>
        <p:spPr>
          <a:xfrm>
            <a:off x="6636320" y="2648921"/>
            <a:ext cx="668453" cy="12311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buSzPct val="100000"/>
              <a:buFont typeface="Trebuchet MS" panose="020B0603020202020204" pitchFamily="34" charset="0"/>
              <a:buChar char="​"/>
            </a:pPr>
            <a:r>
              <a:rPr lang="en-US" sz="800" b="1" dirty="0">
                <a:solidFill>
                  <a:schemeClr val="tx1"/>
                </a:solidFill>
              </a:rPr>
              <a:t>Data Product </a:t>
            </a:r>
          </a:p>
        </p:txBody>
      </p:sp>
      <p:sp>
        <p:nvSpPr>
          <p:cNvPr id="56" name="Rounded Rectangle 56">
            <a:extLst>
              <a:ext uri="{FF2B5EF4-FFF2-40B4-BE49-F238E27FC236}">
                <a16:creationId xmlns:a16="http://schemas.microsoft.com/office/drawing/2014/main" id="{CEC6C753-6668-9240-8DC8-DECE33FC2E5B}"/>
              </a:ext>
            </a:extLst>
          </p:cNvPr>
          <p:cNvSpPr/>
          <p:nvPr/>
        </p:nvSpPr>
        <p:spPr>
          <a:xfrm>
            <a:off x="5657725" y="2614585"/>
            <a:ext cx="836906" cy="804963"/>
          </a:xfrm>
          <a:prstGeom prst="rect">
            <a:avLst/>
          </a:prstGeom>
          <a:solidFill>
            <a:srgbClr val="FFFFFF"/>
          </a:solidFill>
          <a:ln w="4841" cap="flat" cmpd="sng" algn="ctr">
            <a:solidFill>
              <a:srgbClr val="9A9A9A"/>
            </a:solidFill>
            <a:prstDash val="solid"/>
            <a:round/>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41011" tIns="20506" rIns="41011" bIns="20506" numCol="1" spcCol="0" rtlCol="0" fromWordArt="0" anchor="t" anchorCtr="0" forceAA="0" compatLnSpc="1">
            <a:prstTxWarp prst="textNoShape">
              <a:avLst/>
            </a:prstTxWarp>
            <a:noAutofit/>
          </a:bodyPr>
          <a:lstStyle/>
          <a:p>
            <a:pPr algn="ctr"/>
            <a:endParaRPr lang="en-US" sz="1000" dirty="0">
              <a:solidFill>
                <a:srgbClr val="FFFFFF"/>
              </a:solidFill>
            </a:endParaRPr>
          </a:p>
        </p:txBody>
      </p:sp>
      <p:sp>
        <p:nvSpPr>
          <p:cNvPr id="61" name="TextBox 60">
            <a:extLst>
              <a:ext uri="{FF2B5EF4-FFF2-40B4-BE49-F238E27FC236}">
                <a16:creationId xmlns:a16="http://schemas.microsoft.com/office/drawing/2014/main" id="{6EC84F46-67CB-AC44-82CB-3ECF8E969DBB}"/>
              </a:ext>
            </a:extLst>
          </p:cNvPr>
          <p:cNvSpPr txBox="1"/>
          <p:nvPr/>
        </p:nvSpPr>
        <p:spPr>
          <a:xfrm>
            <a:off x="5750768" y="2642121"/>
            <a:ext cx="650820" cy="13671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SzPct val="100000"/>
              <a:buFont typeface="Trebuchet MS" panose="020B0603020202020204" pitchFamily="34" charset="0"/>
              <a:buChar char="​"/>
            </a:pPr>
            <a:r>
              <a:rPr lang="en-US" sz="800" b="1" dirty="0">
                <a:solidFill>
                  <a:schemeClr val="tx1"/>
                </a:solidFill>
              </a:rPr>
              <a:t>Data Product </a:t>
            </a:r>
          </a:p>
        </p:txBody>
      </p:sp>
      <p:sp>
        <p:nvSpPr>
          <p:cNvPr id="71" name="Rectangle 70">
            <a:extLst>
              <a:ext uri="{FF2B5EF4-FFF2-40B4-BE49-F238E27FC236}">
                <a16:creationId xmlns:a16="http://schemas.microsoft.com/office/drawing/2014/main" id="{FB02B8F9-6AE3-024C-8154-1897E644AA0F}"/>
              </a:ext>
            </a:extLst>
          </p:cNvPr>
          <p:cNvSpPr/>
          <p:nvPr/>
        </p:nvSpPr>
        <p:spPr>
          <a:xfrm>
            <a:off x="5657725" y="3304885"/>
            <a:ext cx="830469" cy="114663"/>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800" spc="-30" dirty="0">
                <a:solidFill>
                  <a:srgbClr val="FFFFFF"/>
                </a:solidFill>
              </a:rPr>
              <a:t>Data access layer</a:t>
            </a:r>
          </a:p>
        </p:txBody>
      </p:sp>
      <p:sp>
        <p:nvSpPr>
          <p:cNvPr id="72" name="Rectangle 71">
            <a:extLst>
              <a:ext uri="{FF2B5EF4-FFF2-40B4-BE49-F238E27FC236}">
                <a16:creationId xmlns:a16="http://schemas.microsoft.com/office/drawing/2014/main" id="{27D96560-5B20-C34B-A993-7FB6945A0BDE}"/>
              </a:ext>
            </a:extLst>
          </p:cNvPr>
          <p:cNvSpPr/>
          <p:nvPr/>
        </p:nvSpPr>
        <p:spPr>
          <a:xfrm>
            <a:off x="6557795" y="3304885"/>
            <a:ext cx="830469" cy="114663"/>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800" spc="-30" dirty="0">
                <a:solidFill>
                  <a:srgbClr val="FFFFFF"/>
                </a:solidFill>
              </a:rPr>
              <a:t>Data access layer</a:t>
            </a:r>
          </a:p>
        </p:txBody>
      </p:sp>
      <p:sp>
        <p:nvSpPr>
          <p:cNvPr id="48" name="Rounded Rectangle 56">
            <a:extLst>
              <a:ext uri="{FF2B5EF4-FFF2-40B4-BE49-F238E27FC236}">
                <a16:creationId xmlns:a16="http://schemas.microsoft.com/office/drawing/2014/main" id="{D6AFDDD6-BF0D-1741-93F9-EC4BEE6B8ADC}"/>
              </a:ext>
            </a:extLst>
          </p:cNvPr>
          <p:cNvSpPr/>
          <p:nvPr/>
        </p:nvSpPr>
        <p:spPr>
          <a:xfrm>
            <a:off x="6552093" y="4131323"/>
            <a:ext cx="836906" cy="804964"/>
          </a:xfrm>
          <a:prstGeom prst="rect">
            <a:avLst/>
          </a:prstGeom>
          <a:solidFill>
            <a:srgbClr val="FFFFFF"/>
          </a:solidFill>
          <a:ln w="4841" cap="flat" cmpd="sng" algn="ctr">
            <a:solidFill>
              <a:srgbClr val="9A9A9A"/>
            </a:solidFill>
            <a:prstDash val="solid"/>
            <a:round/>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41011" tIns="20506" rIns="41011" bIns="20506" numCol="1" spcCol="0" rtlCol="0" fromWordArt="0" anchor="t" anchorCtr="0" forceAA="0" compatLnSpc="1">
            <a:prstTxWarp prst="textNoShape">
              <a:avLst/>
            </a:prstTxWarp>
            <a:noAutofit/>
          </a:bodyPr>
          <a:lstStyle/>
          <a:p>
            <a:pPr algn="ctr"/>
            <a:endParaRPr lang="en-US" sz="1000" dirty="0">
              <a:solidFill>
                <a:srgbClr val="FFFFFF"/>
              </a:solidFill>
            </a:endParaRPr>
          </a:p>
        </p:txBody>
      </p:sp>
      <p:sp>
        <p:nvSpPr>
          <p:cNvPr id="53" name="TextBox 52">
            <a:extLst>
              <a:ext uri="{FF2B5EF4-FFF2-40B4-BE49-F238E27FC236}">
                <a16:creationId xmlns:a16="http://schemas.microsoft.com/office/drawing/2014/main" id="{F03BF9CA-4547-EA4E-965E-3F0F2F07995A}"/>
              </a:ext>
            </a:extLst>
          </p:cNvPr>
          <p:cNvSpPr txBox="1"/>
          <p:nvPr/>
        </p:nvSpPr>
        <p:spPr>
          <a:xfrm>
            <a:off x="6636320" y="4165660"/>
            <a:ext cx="668453" cy="12311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buSzPct val="100000"/>
              <a:buFont typeface="Trebuchet MS" panose="020B0603020202020204" pitchFamily="34" charset="0"/>
              <a:buChar char="​"/>
            </a:pPr>
            <a:r>
              <a:rPr lang="en-US" sz="800" b="1" dirty="0">
                <a:solidFill>
                  <a:schemeClr val="tx1"/>
                </a:solidFill>
              </a:rPr>
              <a:t>Data Product </a:t>
            </a:r>
          </a:p>
        </p:txBody>
      </p:sp>
      <p:sp>
        <p:nvSpPr>
          <p:cNvPr id="42" name="Rounded Rectangle 56">
            <a:extLst>
              <a:ext uri="{FF2B5EF4-FFF2-40B4-BE49-F238E27FC236}">
                <a16:creationId xmlns:a16="http://schemas.microsoft.com/office/drawing/2014/main" id="{EFB93B71-7C38-3B4A-AA37-5B6B0A43539F}"/>
              </a:ext>
            </a:extLst>
          </p:cNvPr>
          <p:cNvSpPr/>
          <p:nvPr/>
        </p:nvSpPr>
        <p:spPr>
          <a:xfrm>
            <a:off x="5657725" y="4131323"/>
            <a:ext cx="836906" cy="804964"/>
          </a:xfrm>
          <a:prstGeom prst="rect">
            <a:avLst/>
          </a:prstGeom>
          <a:solidFill>
            <a:srgbClr val="FFFFFF"/>
          </a:solidFill>
          <a:ln w="4841" cap="flat" cmpd="sng" algn="ctr">
            <a:solidFill>
              <a:srgbClr val="9A9A9A"/>
            </a:solidFill>
            <a:prstDash val="solid"/>
            <a:round/>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41011" tIns="20506" rIns="41011" bIns="20506" numCol="1" spcCol="0" rtlCol="0" fromWordArt="0" anchor="t" anchorCtr="0" forceAA="0" compatLnSpc="1">
            <a:prstTxWarp prst="textNoShape">
              <a:avLst/>
            </a:prstTxWarp>
            <a:noAutofit/>
          </a:bodyPr>
          <a:lstStyle/>
          <a:p>
            <a:pPr algn="ctr"/>
            <a:endParaRPr lang="en-US" sz="1000" dirty="0">
              <a:solidFill>
                <a:srgbClr val="FFFFFF"/>
              </a:solidFill>
            </a:endParaRPr>
          </a:p>
        </p:txBody>
      </p:sp>
      <p:sp>
        <p:nvSpPr>
          <p:cNvPr id="47" name="TextBox 46">
            <a:extLst>
              <a:ext uri="{FF2B5EF4-FFF2-40B4-BE49-F238E27FC236}">
                <a16:creationId xmlns:a16="http://schemas.microsoft.com/office/drawing/2014/main" id="{B6ACF583-077A-644F-9E33-33BB824B91E9}"/>
              </a:ext>
            </a:extLst>
          </p:cNvPr>
          <p:cNvSpPr txBox="1"/>
          <p:nvPr/>
        </p:nvSpPr>
        <p:spPr>
          <a:xfrm>
            <a:off x="5750768" y="4158857"/>
            <a:ext cx="650820" cy="13671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SzPct val="100000"/>
              <a:buFont typeface="Trebuchet MS" panose="020B0603020202020204" pitchFamily="34" charset="0"/>
              <a:buChar char="​"/>
            </a:pPr>
            <a:r>
              <a:rPr lang="en-US" sz="800" b="1" dirty="0">
                <a:solidFill>
                  <a:schemeClr val="tx1"/>
                </a:solidFill>
              </a:rPr>
              <a:t>Data Product </a:t>
            </a:r>
          </a:p>
        </p:txBody>
      </p:sp>
      <p:sp>
        <p:nvSpPr>
          <p:cNvPr id="73" name="Rectangle 72">
            <a:extLst>
              <a:ext uri="{FF2B5EF4-FFF2-40B4-BE49-F238E27FC236}">
                <a16:creationId xmlns:a16="http://schemas.microsoft.com/office/drawing/2014/main" id="{191DE03D-75A8-0C44-A119-E9A8C9995827}"/>
              </a:ext>
            </a:extLst>
          </p:cNvPr>
          <p:cNvSpPr/>
          <p:nvPr/>
        </p:nvSpPr>
        <p:spPr>
          <a:xfrm>
            <a:off x="5664741" y="4821622"/>
            <a:ext cx="819411" cy="114663"/>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800" spc="-30" dirty="0">
                <a:solidFill>
                  <a:srgbClr val="FFFFFF"/>
                </a:solidFill>
              </a:rPr>
              <a:t>Data access layer</a:t>
            </a:r>
          </a:p>
        </p:txBody>
      </p:sp>
      <p:sp>
        <p:nvSpPr>
          <p:cNvPr id="75" name="Rectangle 74">
            <a:extLst>
              <a:ext uri="{FF2B5EF4-FFF2-40B4-BE49-F238E27FC236}">
                <a16:creationId xmlns:a16="http://schemas.microsoft.com/office/drawing/2014/main" id="{923F77F6-997F-C74D-A288-F55747B53309}"/>
              </a:ext>
            </a:extLst>
          </p:cNvPr>
          <p:cNvSpPr/>
          <p:nvPr/>
        </p:nvSpPr>
        <p:spPr>
          <a:xfrm>
            <a:off x="6557794" y="4821622"/>
            <a:ext cx="830469" cy="114663"/>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800" spc="-30" dirty="0">
                <a:solidFill>
                  <a:srgbClr val="FFFFFF"/>
                </a:solidFill>
              </a:rPr>
              <a:t>Data access layer</a:t>
            </a:r>
          </a:p>
        </p:txBody>
      </p:sp>
      <p:sp>
        <p:nvSpPr>
          <p:cNvPr id="80" name="Oval 20">
            <a:extLst>
              <a:ext uri="{FF2B5EF4-FFF2-40B4-BE49-F238E27FC236}">
                <a16:creationId xmlns:a16="http://schemas.microsoft.com/office/drawing/2014/main" id="{D7C93544-3217-3E48-ADDC-86171841A018}"/>
              </a:ext>
            </a:extLst>
          </p:cNvPr>
          <p:cNvSpPr>
            <a:spLocks noChangeArrowheads="1"/>
          </p:cNvSpPr>
          <p:nvPr/>
        </p:nvSpPr>
        <p:spPr bwMode="auto">
          <a:xfrm>
            <a:off x="5523463" y="2503115"/>
            <a:ext cx="228600" cy="228600"/>
          </a:xfrm>
          <a:prstGeom prst="ellipse">
            <a:avLst/>
          </a:prstGeom>
          <a:solidFill>
            <a:schemeClr val="tx2"/>
          </a:solidFill>
          <a:ln w="9525"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algn="ctr"/>
            <a:r>
              <a:rPr lang="en-US" sz="1200" dirty="0">
                <a:solidFill>
                  <a:schemeClr val="bg1"/>
                </a:solidFill>
              </a:rPr>
              <a:t>2</a:t>
            </a:r>
          </a:p>
        </p:txBody>
      </p:sp>
      <p:sp>
        <p:nvSpPr>
          <p:cNvPr id="13" name="Rectangle 12">
            <a:extLst>
              <a:ext uri="{FF2B5EF4-FFF2-40B4-BE49-F238E27FC236}">
                <a16:creationId xmlns:a16="http://schemas.microsoft.com/office/drawing/2014/main" id="{291D7B3A-625F-CB4B-A92B-A97C7EA78164}"/>
              </a:ext>
            </a:extLst>
          </p:cNvPr>
          <p:cNvSpPr/>
          <p:nvPr/>
        </p:nvSpPr>
        <p:spPr>
          <a:xfrm>
            <a:off x="5486568" y="2332596"/>
            <a:ext cx="2073588" cy="1217966"/>
          </a:xfrm>
          <a:prstGeom prst="rect">
            <a:avLst/>
          </a:prstGeom>
          <a:grpFill/>
          <a:ln w="24765">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algn="ctr">
              <a:lnSpc>
                <a:spcPct val="95000"/>
              </a:lnSpc>
            </a:pPr>
            <a:r>
              <a:rPr lang="en-US" sz="1200" kern="0" dirty="0">
                <a:solidFill>
                  <a:schemeClr val="tx2"/>
                </a:solidFill>
              </a:rPr>
              <a:t>Electric Spoke</a:t>
            </a:r>
          </a:p>
        </p:txBody>
      </p:sp>
      <p:sp>
        <p:nvSpPr>
          <p:cNvPr id="147" name="Rectangle 146"/>
          <p:cNvSpPr/>
          <p:nvPr/>
        </p:nvSpPr>
        <p:spPr>
          <a:xfrm>
            <a:off x="7433156" y="2411173"/>
            <a:ext cx="127000" cy="151967"/>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7" name="Rectangle 16">
            <a:extLst>
              <a:ext uri="{FF2B5EF4-FFF2-40B4-BE49-F238E27FC236}">
                <a16:creationId xmlns:a16="http://schemas.microsoft.com/office/drawing/2014/main" id="{151EF579-A976-464E-A555-E90C587010EA}"/>
              </a:ext>
            </a:extLst>
          </p:cNvPr>
          <p:cNvSpPr/>
          <p:nvPr/>
        </p:nvSpPr>
        <p:spPr>
          <a:xfrm>
            <a:off x="5486568" y="3849334"/>
            <a:ext cx="2073588" cy="1217966"/>
          </a:xfrm>
          <a:prstGeom prst="rect">
            <a:avLst/>
          </a:prstGeom>
          <a:grpFill/>
          <a:ln w="24765">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algn="ctr">
              <a:lnSpc>
                <a:spcPct val="95000"/>
              </a:lnSpc>
            </a:pPr>
            <a:r>
              <a:rPr lang="en-US" sz="1200" kern="0" dirty="0">
                <a:solidFill>
                  <a:schemeClr val="tx2"/>
                </a:solidFill>
              </a:rPr>
              <a:t>Customer Spoke</a:t>
            </a:r>
          </a:p>
        </p:txBody>
      </p:sp>
      <p:sp>
        <p:nvSpPr>
          <p:cNvPr id="148" name="Rectangle 147"/>
          <p:cNvSpPr/>
          <p:nvPr/>
        </p:nvSpPr>
        <p:spPr>
          <a:xfrm>
            <a:off x="7433156" y="4845474"/>
            <a:ext cx="127000" cy="151967"/>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152" name="Straight Connector 151">
            <a:extLst>
              <a:ext uri="{FF2B5EF4-FFF2-40B4-BE49-F238E27FC236}">
                <a16:creationId xmlns:a16="http://schemas.microsoft.com/office/drawing/2014/main" id="{830EEE60-A844-9845-B57E-705FB936A288}"/>
              </a:ext>
            </a:extLst>
          </p:cNvPr>
          <p:cNvCxnSpPr>
            <a:cxnSpLocks/>
            <a:stCxn id="147" idx="3"/>
            <a:endCxn id="22" idx="0"/>
          </p:cNvCxnSpPr>
          <p:nvPr/>
        </p:nvCxnSpPr>
        <p:spPr>
          <a:xfrm>
            <a:off x="7560156" y="2487157"/>
            <a:ext cx="1079879" cy="200478"/>
          </a:xfrm>
          <a:prstGeom prst="bentConnector2">
            <a:avLst/>
          </a:prstGeom>
          <a:ln w="6191"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71" name="Straight Arrow Connector 143">
            <a:extLst>
              <a:ext uri="{FF2B5EF4-FFF2-40B4-BE49-F238E27FC236}">
                <a16:creationId xmlns:a16="http://schemas.microsoft.com/office/drawing/2014/main" id="{F12628B6-714D-2F4B-A67B-A8156EF7BEE4}"/>
              </a:ext>
            </a:extLst>
          </p:cNvPr>
          <p:cNvCxnSpPr>
            <a:cxnSpLocks/>
            <a:stCxn id="77" idx="3"/>
            <a:endCxn id="87" idx="2"/>
          </p:cNvCxnSpPr>
          <p:nvPr/>
        </p:nvCxnSpPr>
        <p:spPr>
          <a:xfrm flipV="1">
            <a:off x="9052036" y="4069916"/>
            <a:ext cx="798396" cy="487546"/>
          </a:xfrm>
          <a:prstGeom prst="bentConnector3">
            <a:avLst>
              <a:gd name="adj1" fmla="val 50000"/>
            </a:avLst>
          </a:prstGeom>
          <a:ln w="9525" cap="rnd">
            <a:solidFill>
              <a:srgbClr val="A6A6A6"/>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43">
            <a:extLst>
              <a:ext uri="{FF2B5EF4-FFF2-40B4-BE49-F238E27FC236}">
                <a16:creationId xmlns:a16="http://schemas.microsoft.com/office/drawing/2014/main" id="{F12628B6-714D-2F4B-A67B-A8156EF7BEE4}"/>
              </a:ext>
            </a:extLst>
          </p:cNvPr>
          <p:cNvCxnSpPr>
            <a:cxnSpLocks/>
            <a:stCxn id="75" idx="2"/>
            <a:endCxn id="87" idx="2"/>
          </p:cNvCxnSpPr>
          <p:nvPr/>
        </p:nvCxnSpPr>
        <p:spPr>
          <a:xfrm rot="5400000" flipH="1" flipV="1">
            <a:off x="7978545" y="3064399"/>
            <a:ext cx="866369" cy="2877403"/>
          </a:xfrm>
          <a:prstGeom prst="bentConnector4">
            <a:avLst>
              <a:gd name="adj1" fmla="val -26386"/>
              <a:gd name="adj2" fmla="val 86266"/>
            </a:avLst>
          </a:prstGeom>
          <a:ln w="9525" cap="rnd">
            <a:solidFill>
              <a:srgbClr val="A6A6A6"/>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CD9AAF1-67DC-1F4D-8BA3-0E64AD659CA2}"/>
              </a:ext>
            </a:extLst>
          </p:cNvPr>
          <p:cNvCxnSpPr>
            <a:cxnSpLocks/>
          </p:cNvCxnSpPr>
          <p:nvPr/>
        </p:nvCxnSpPr>
        <p:spPr>
          <a:xfrm flipV="1">
            <a:off x="5874061" y="4745194"/>
            <a:ext cx="0" cy="825026"/>
          </a:xfrm>
          <a:prstGeom prst="line">
            <a:avLst/>
          </a:prstGeom>
          <a:ln w="20002" cap="rnd" cmpd="sng" algn="ctr">
            <a:solidFill>
              <a:schemeClr val="tx1"/>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59A32758-BB69-4D49-BB77-738005372DCD}"/>
              </a:ext>
            </a:extLst>
          </p:cNvPr>
          <p:cNvCxnSpPr>
            <a:cxnSpLocks/>
          </p:cNvCxnSpPr>
          <p:nvPr/>
        </p:nvCxnSpPr>
        <p:spPr>
          <a:xfrm flipV="1">
            <a:off x="7388263" y="3359931"/>
            <a:ext cx="0" cy="2210288"/>
          </a:xfrm>
          <a:prstGeom prst="line">
            <a:avLst/>
          </a:prstGeom>
          <a:ln w="20002" cap="rnd" cmpd="sng" algn="ctr">
            <a:solidFill>
              <a:schemeClr val="tx1"/>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1B6F359-BC04-4149-AA57-6421AFC67C03}"/>
              </a:ext>
            </a:extLst>
          </p:cNvPr>
          <p:cNvCxnSpPr>
            <a:cxnSpLocks/>
          </p:cNvCxnSpPr>
          <p:nvPr/>
        </p:nvCxnSpPr>
        <p:spPr>
          <a:xfrm flipV="1">
            <a:off x="8640034" y="4422099"/>
            <a:ext cx="0" cy="1148120"/>
          </a:xfrm>
          <a:prstGeom prst="line">
            <a:avLst/>
          </a:prstGeom>
          <a:ln w="20002" cap="rnd" cmpd="sng" algn="ctr">
            <a:solidFill>
              <a:schemeClr val="tx1"/>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8F00491-A9D5-344D-901F-ADAF2825CC6C}"/>
              </a:ext>
            </a:extLst>
          </p:cNvPr>
          <p:cNvGrpSpPr/>
          <p:nvPr/>
        </p:nvGrpSpPr>
        <p:grpSpPr>
          <a:xfrm>
            <a:off x="6578276" y="4322417"/>
            <a:ext cx="698037" cy="426894"/>
            <a:chOff x="6578276" y="4322417"/>
            <a:chExt cx="698037" cy="426894"/>
          </a:xfrm>
        </p:grpSpPr>
        <p:sp>
          <p:nvSpPr>
            <p:cNvPr id="50" name="Rectangle 49">
              <a:extLst>
                <a:ext uri="{FF2B5EF4-FFF2-40B4-BE49-F238E27FC236}">
                  <a16:creationId xmlns:a16="http://schemas.microsoft.com/office/drawing/2014/main" id="{8472FBEA-DD53-EC47-9249-B4478A914867}"/>
                </a:ext>
              </a:extLst>
            </p:cNvPr>
            <p:cNvSpPr/>
            <p:nvPr/>
          </p:nvSpPr>
          <p:spPr>
            <a:xfrm rot="16200000">
              <a:off x="6427961" y="4472732"/>
              <a:ext cx="422777"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Ingest</a:t>
              </a:r>
            </a:p>
          </p:txBody>
        </p:sp>
        <p:sp>
          <p:nvSpPr>
            <p:cNvPr id="51" name="Rectangle 50">
              <a:extLst>
                <a:ext uri="{FF2B5EF4-FFF2-40B4-BE49-F238E27FC236}">
                  <a16:creationId xmlns:a16="http://schemas.microsoft.com/office/drawing/2014/main" id="{9B0622F7-0CEA-084C-8E95-CE684A1FAFAF}"/>
                </a:ext>
              </a:extLst>
            </p:cNvPr>
            <p:cNvSpPr/>
            <p:nvPr/>
          </p:nvSpPr>
          <p:spPr>
            <a:xfrm rot="16200000">
              <a:off x="6619924" y="4475474"/>
              <a:ext cx="422780"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Process</a:t>
              </a:r>
            </a:p>
          </p:txBody>
        </p:sp>
        <p:sp>
          <p:nvSpPr>
            <p:cNvPr id="52" name="Rectangle 51">
              <a:extLst>
                <a:ext uri="{FF2B5EF4-FFF2-40B4-BE49-F238E27FC236}">
                  <a16:creationId xmlns:a16="http://schemas.microsoft.com/office/drawing/2014/main" id="{AC58874B-5BD4-CB48-9F26-9A565E9B5E6C}"/>
                </a:ext>
              </a:extLst>
            </p:cNvPr>
            <p:cNvSpPr/>
            <p:nvPr/>
          </p:nvSpPr>
          <p:spPr>
            <a:xfrm rot="16200000">
              <a:off x="6811887" y="4474103"/>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Store</a:t>
              </a:r>
            </a:p>
          </p:txBody>
        </p:sp>
        <p:sp>
          <p:nvSpPr>
            <p:cNvPr id="99" name="Rectangle 98">
              <a:extLst>
                <a:ext uri="{FF2B5EF4-FFF2-40B4-BE49-F238E27FC236}">
                  <a16:creationId xmlns:a16="http://schemas.microsoft.com/office/drawing/2014/main" id="{D92B213B-8153-EB4D-911F-7C62BD98EEFF}"/>
                </a:ext>
              </a:extLst>
            </p:cNvPr>
            <p:cNvSpPr/>
            <p:nvPr/>
          </p:nvSpPr>
          <p:spPr>
            <a:xfrm rot="16200000">
              <a:off x="7003850" y="4476848"/>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Share</a:t>
              </a:r>
            </a:p>
          </p:txBody>
        </p:sp>
      </p:grpSp>
      <p:sp>
        <p:nvSpPr>
          <p:cNvPr id="2" name="TextBox 1">
            <a:extLst>
              <a:ext uri="{FF2B5EF4-FFF2-40B4-BE49-F238E27FC236}">
                <a16:creationId xmlns:a16="http://schemas.microsoft.com/office/drawing/2014/main" id="{C1B9ACD0-21EF-7040-99C2-F4FFC981A3A9}"/>
              </a:ext>
            </a:extLst>
          </p:cNvPr>
          <p:cNvSpPr txBox="1"/>
          <p:nvPr/>
        </p:nvSpPr>
        <p:spPr>
          <a:xfrm>
            <a:off x="9133609" y="480060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grpSp>
        <p:nvGrpSpPr>
          <p:cNvPr id="110" name="Group 109">
            <a:extLst>
              <a:ext uri="{FF2B5EF4-FFF2-40B4-BE49-F238E27FC236}">
                <a16:creationId xmlns:a16="http://schemas.microsoft.com/office/drawing/2014/main" id="{8857726A-92AE-D243-BF22-40450EBB74F7}"/>
              </a:ext>
            </a:extLst>
          </p:cNvPr>
          <p:cNvGrpSpPr/>
          <p:nvPr/>
        </p:nvGrpSpPr>
        <p:grpSpPr>
          <a:xfrm>
            <a:off x="5732183" y="4315903"/>
            <a:ext cx="698037" cy="426894"/>
            <a:chOff x="6578276" y="4322417"/>
            <a:chExt cx="698037" cy="426894"/>
          </a:xfrm>
        </p:grpSpPr>
        <p:sp>
          <p:nvSpPr>
            <p:cNvPr id="112" name="Rectangle 111">
              <a:extLst>
                <a:ext uri="{FF2B5EF4-FFF2-40B4-BE49-F238E27FC236}">
                  <a16:creationId xmlns:a16="http://schemas.microsoft.com/office/drawing/2014/main" id="{6DF684A5-8F66-B74B-9712-51F8C7CB3859}"/>
                </a:ext>
              </a:extLst>
            </p:cNvPr>
            <p:cNvSpPr/>
            <p:nvPr/>
          </p:nvSpPr>
          <p:spPr>
            <a:xfrm rot="16200000">
              <a:off x="6427961" y="4472732"/>
              <a:ext cx="422777"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Ingest</a:t>
              </a:r>
            </a:p>
          </p:txBody>
        </p:sp>
        <p:sp>
          <p:nvSpPr>
            <p:cNvPr id="113" name="Rectangle 112">
              <a:extLst>
                <a:ext uri="{FF2B5EF4-FFF2-40B4-BE49-F238E27FC236}">
                  <a16:creationId xmlns:a16="http://schemas.microsoft.com/office/drawing/2014/main" id="{A07A63F6-A5E9-B340-8EDF-E01A02A93CA5}"/>
                </a:ext>
              </a:extLst>
            </p:cNvPr>
            <p:cNvSpPr/>
            <p:nvPr/>
          </p:nvSpPr>
          <p:spPr>
            <a:xfrm rot="16200000">
              <a:off x="6619924" y="4475474"/>
              <a:ext cx="422780"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Process</a:t>
              </a:r>
            </a:p>
          </p:txBody>
        </p:sp>
        <p:sp>
          <p:nvSpPr>
            <p:cNvPr id="114" name="Rectangle 113">
              <a:extLst>
                <a:ext uri="{FF2B5EF4-FFF2-40B4-BE49-F238E27FC236}">
                  <a16:creationId xmlns:a16="http://schemas.microsoft.com/office/drawing/2014/main" id="{E38143F5-216A-0340-88A9-E78282FDC094}"/>
                </a:ext>
              </a:extLst>
            </p:cNvPr>
            <p:cNvSpPr/>
            <p:nvPr/>
          </p:nvSpPr>
          <p:spPr>
            <a:xfrm rot="16200000">
              <a:off x="6811887" y="4474103"/>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Store</a:t>
              </a:r>
            </a:p>
          </p:txBody>
        </p:sp>
        <p:sp>
          <p:nvSpPr>
            <p:cNvPr id="115" name="Rectangle 114">
              <a:extLst>
                <a:ext uri="{FF2B5EF4-FFF2-40B4-BE49-F238E27FC236}">
                  <a16:creationId xmlns:a16="http://schemas.microsoft.com/office/drawing/2014/main" id="{287D9AC4-7526-D34B-96DB-CFF1D043D9EC}"/>
                </a:ext>
              </a:extLst>
            </p:cNvPr>
            <p:cNvSpPr/>
            <p:nvPr/>
          </p:nvSpPr>
          <p:spPr>
            <a:xfrm rot="16200000">
              <a:off x="7003850" y="4476848"/>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Share</a:t>
              </a:r>
            </a:p>
          </p:txBody>
        </p:sp>
      </p:grpSp>
      <p:grpSp>
        <p:nvGrpSpPr>
          <p:cNvPr id="120" name="Group 119">
            <a:extLst>
              <a:ext uri="{FF2B5EF4-FFF2-40B4-BE49-F238E27FC236}">
                <a16:creationId xmlns:a16="http://schemas.microsoft.com/office/drawing/2014/main" id="{24E7C513-4533-E74E-B6E6-A303A0061373}"/>
              </a:ext>
            </a:extLst>
          </p:cNvPr>
          <p:cNvGrpSpPr/>
          <p:nvPr/>
        </p:nvGrpSpPr>
        <p:grpSpPr>
          <a:xfrm>
            <a:off x="5742265" y="2830378"/>
            <a:ext cx="698037" cy="426894"/>
            <a:chOff x="6578276" y="4322417"/>
            <a:chExt cx="698037" cy="426894"/>
          </a:xfrm>
        </p:grpSpPr>
        <p:sp>
          <p:nvSpPr>
            <p:cNvPr id="123" name="Rectangle 122">
              <a:extLst>
                <a:ext uri="{FF2B5EF4-FFF2-40B4-BE49-F238E27FC236}">
                  <a16:creationId xmlns:a16="http://schemas.microsoft.com/office/drawing/2014/main" id="{0B7658E6-549B-D647-8832-BCAE10BFC449}"/>
                </a:ext>
              </a:extLst>
            </p:cNvPr>
            <p:cNvSpPr/>
            <p:nvPr/>
          </p:nvSpPr>
          <p:spPr>
            <a:xfrm rot="16200000">
              <a:off x="6427961" y="4472732"/>
              <a:ext cx="422777"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Ingest</a:t>
              </a:r>
            </a:p>
          </p:txBody>
        </p:sp>
        <p:sp>
          <p:nvSpPr>
            <p:cNvPr id="124" name="Rectangle 123">
              <a:extLst>
                <a:ext uri="{FF2B5EF4-FFF2-40B4-BE49-F238E27FC236}">
                  <a16:creationId xmlns:a16="http://schemas.microsoft.com/office/drawing/2014/main" id="{98CBD9FF-9048-E341-94B8-367160A84319}"/>
                </a:ext>
              </a:extLst>
            </p:cNvPr>
            <p:cNvSpPr/>
            <p:nvPr/>
          </p:nvSpPr>
          <p:spPr>
            <a:xfrm rot="16200000">
              <a:off x="6619924" y="4475474"/>
              <a:ext cx="422780"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Process</a:t>
              </a:r>
            </a:p>
          </p:txBody>
        </p:sp>
        <p:sp>
          <p:nvSpPr>
            <p:cNvPr id="126" name="Rectangle 125">
              <a:extLst>
                <a:ext uri="{FF2B5EF4-FFF2-40B4-BE49-F238E27FC236}">
                  <a16:creationId xmlns:a16="http://schemas.microsoft.com/office/drawing/2014/main" id="{00E84E23-1289-AB47-9916-9B67A57B5AAD}"/>
                </a:ext>
              </a:extLst>
            </p:cNvPr>
            <p:cNvSpPr/>
            <p:nvPr/>
          </p:nvSpPr>
          <p:spPr>
            <a:xfrm rot="16200000">
              <a:off x="6811887" y="4474103"/>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Store</a:t>
              </a:r>
            </a:p>
          </p:txBody>
        </p:sp>
        <p:sp>
          <p:nvSpPr>
            <p:cNvPr id="128" name="Rectangle 127">
              <a:extLst>
                <a:ext uri="{FF2B5EF4-FFF2-40B4-BE49-F238E27FC236}">
                  <a16:creationId xmlns:a16="http://schemas.microsoft.com/office/drawing/2014/main" id="{BD98313A-3438-FC48-B2CF-8353A401057A}"/>
                </a:ext>
              </a:extLst>
            </p:cNvPr>
            <p:cNvSpPr/>
            <p:nvPr/>
          </p:nvSpPr>
          <p:spPr>
            <a:xfrm rot="16200000">
              <a:off x="7003850" y="4476848"/>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Share</a:t>
              </a:r>
            </a:p>
          </p:txBody>
        </p:sp>
      </p:grpSp>
      <p:grpSp>
        <p:nvGrpSpPr>
          <p:cNvPr id="129" name="Group 128">
            <a:extLst>
              <a:ext uri="{FF2B5EF4-FFF2-40B4-BE49-F238E27FC236}">
                <a16:creationId xmlns:a16="http://schemas.microsoft.com/office/drawing/2014/main" id="{BF3BA782-F157-0945-91CE-42683BB2A247}"/>
              </a:ext>
            </a:extLst>
          </p:cNvPr>
          <p:cNvGrpSpPr/>
          <p:nvPr/>
        </p:nvGrpSpPr>
        <p:grpSpPr>
          <a:xfrm>
            <a:off x="6623262" y="2836357"/>
            <a:ext cx="698037" cy="426894"/>
            <a:chOff x="6578276" y="4322417"/>
            <a:chExt cx="698037" cy="426894"/>
          </a:xfrm>
        </p:grpSpPr>
        <p:sp>
          <p:nvSpPr>
            <p:cNvPr id="130" name="Rectangle 129">
              <a:extLst>
                <a:ext uri="{FF2B5EF4-FFF2-40B4-BE49-F238E27FC236}">
                  <a16:creationId xmlns:a16="http://schemas.microsoft.com/office/drawing/2014/main" id="{BBE4CC3A-3D94-D843-AA07-F3B51A06264B}"/>
                </a:ext>
              </a:extLst>
            </p:cNvPr>
            <p:cNvSpPr/>
            <p:nvPr/>
          </p:nvSpPr>
          <p:spPr>
            <a:xfrm rot="16200000">
              <a:off x="6427961" y="4472732"/>
              <a:ext cx="422777"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Ingest</a:t>
              </a:r>
            </a:p>
          </p:txBody>
        </p:sp>
        <p:sp>
          <p:nvSpPr>
            <p:cNvPr id="131" name="Rectangle 130">
              <a:extLst>
                <a:ext uri="{FF2B5EF4-FFF2-40B4-BE49-F238E27FC236}">
                  <a16:creationId xmlns:a16="http://schemas.microsoft.com/office/drawing/2014/main" id="{80714333-8610-F04D-A6EE-95522B3FF81D}"/>
                </a:ext>
              </a:extLst>
            </p:cNvPr>
            <p:cNvSpPr/>
            <p:nvPr/>
          </p:nvSpPr>
          <p:spPr>
            <a:xfrm rot="16200000">
              <a:off x="6619924" y="4475474"/>
              <a:ext cx="422780"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Process</a:t>
              </a:r>
            </a:p>
          </p:txBody>
        </p:sp>
        <p:sp>
          <p:nvSpPr>
            <p:cNvPr id="132" name="Rectangle 131">
              <a:extLst>
                <a:ext uri="{FF2B5EF4-FFF2-40B4-BE49-F238E27FC236}">
                  <a16:creationId xmlns:a16="http://schemas.microsoft.com/office/drawing/2014/main" id="{A0819FD6-C798-DE49-95F7-0A1556C9634B}"/>
                </a:ext>
              </a:extLst>
            </p:cNvPr>
            <p:cNvSpPr/>
            <p:nvPr/>
          </p:nvSpPr>
          <p:spPr>
            <a:xfrm rot="16200000">
              <a:off x="6811887" y="4474103"/>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Store</a:t>
              </a:r>
            </a:p>
          </p:txBody>
        </p:sp>
        <p:sp>
          <p:nvSpPr>
            <p:cNvPr id="133" name="Rectangle 132">
              <a:extLst>
                <a:ext uri="{FF2B5EF4-FFF2-40B4-BE49-F238E27FC236}">
                  <a16:creationId xmlns:a16="http://schemas.microsoft.com/office/drawing/2014/main" id="{44BA6318-53FC-054B-B817-E3A00F618AC0}"/>
                </a:ext>
              </a:extLst>
            </p:cNvPr>
            <p:cNvSpPr/>
            <p:nvPr/>
          </p:nvSpPr>
          <p:spPr>
            <a:xfrm rot="16200000">
              <a:off x="7003850" y="4476848"/>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Share</a:t>
              </a:r>
            </a:p>
          </p:txBody>
        </p:sp>
      </p:grpSp>
      <p:grpSp>
        <p:nvGrpSpPr>
          <p:cNvPr id="139" name="Group 138">
            <a:extLst>
              <a:ext uri="{FF2B5EF4-FFF2-40B4-BE49-F238E27FC236}">
                <a16:creationId xmlns:a16="http://schemas.microsoft.com/office/drawing/2014/main" id="{94F74C43-A52F-1C42-955F-4EB249DAF8C6}"/>
              </a:ext>
            </a:extLst>
          </p:cNvPr>
          <p:cNvGrpSpPr/>
          <p:nvPr/>
        </p:nvGrpSpPr>
        <p:grpSpPr>
          <a:xfrm>
            <a:off x="8292678" y="3140766"/>
            <a:ext cx="698037" cy="426894"/>
            <a:chOff x="6578276" y="4322417"/>
            <a:chExt cx="698037" cy="426894"/>
          </a:xfrm>
        </p:grpSpPr>
        <p:sp>
          <p:nvSpPr>
            <p:cNvPr id="140" name="Rectangle 139">
              <a:extLst>
                <a:ext uri="{FF2B5EF4-FFF2-40B4-BE49-F238E27FC236}">
                  <a16:creationId xmlns:a16="http://schemas.microsoft.com/office/drawing/2014/main" id="{0888BDD1-CABF-004E-B17A-DD783CCB5D88}"/>
                </a:ext>
              </a:extLst>
            </p:cNvPr>
            <p:cNvSpPr/>
            <p:nvPr/>
          </p:nvSpPr>
          <p:spPr>
            <a:xfrm rot="16200000">
              <a:off x="6427961" y="4472732"/>
              <a:ext cx="422777"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Ingest</a:t>
              </a:r>
            </a:p>
          </p:txBody>
        </p:sp>
        <p:sp>
          <p:nvSpPr>
            <p:cNvPr id="141" name="Rectangle 140">
              <a:extLst>
                <a:ext uri="{FF2B5EF4-FFF2-40B4-BE49-F238E27FC236}">
                  <a16:creationId xmlns:a16="http://schemas.microsoft.com/office/drawing/2014/main" id="{0F3641B5-E576-354C-B301-A2019EA69443}"/>
                </a:ext>
              </a:extLst>
            </p:cNvPr>
            <p:cNvSpPr/>
            <p:nvPr/>
          </p:nvSpPr>
          <p:spPr>
            <a:xfrm rot="16200000">
              <a:off x="6619924" y="4475474"/>
              <a:ext cx="422780"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Process</a:t>
              </a:r>
            </a:p>
          </p:txBody>
        </p:sp>
        <p:sp>
          <p:nvSpPr>
            <p:cNvPr id="142" name="Rectangle 141">
              <a:extLst>
                <a:ext uri="{FF2B5EF4-FFF2-40B4-BE49-F238E27FC236}">
                  <a16:creationId xmlns:a16="http://schemas.microsoft.com/office/drawing/2014/main" id="{A7D438B2-7F8B-6248-9053-F6F3E1B2B4A2}"/>
                </a:ext>
              </a:extLst>
            </p:cNvPr>
            <p:cNvSpPr/>
            <p:nvPr/>
          </p:nvSpPr>
          <p:spPr>
            <a:xfrm rot="16200000">
              <a:off x="6811887" y="4474103"/>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Store</a:t>
              </a:r>
            </a:p>
          </p:txBody>
        </p:sp>
        <p:sp>
          <p:nvSpPr>
            <p:cNvPr id="143" name="Rectangle 142">
              <a:extLst>
                <a:ext uri="{FF2B5EF4-FFF2-40B4-BE49-F238E27FC236}">
                  <a16:creationId xmlns:a16="http://schemas.microsoft.com/office/drawing/2014/main" id="{73FB88AE-A4D9-A74E-8D47-5F3918A0740C}"/>
                </a:ext>
              </a:extLst>
            </p:cNvPr>
            <p:cNvSpPr/>
            <p:nvPr/>
          </p:nvSpPr>
          <p:spPr>
            <a:xfrm rot="16200000">
              <a:off x="7003850" y="4476848"/>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Share</a:t>
              </a:r>
            </a:p>
          </p:txBody>
        </p:sp>
      </p:grpSp>
      <p:grpSp>
        <p:nvGrpSpPr>
          <p:cNvPr id="144" name="Group 143">
            <a:extLst>
              <a:ext uri="{FF2B5EF4-FFF2-40B4-BE49-F238E27FC236}">
                <a16:creationId xmlns:a16="http://schemas.microsoft.com/office/drawing/2014/main" id="{33FE0851-C6B5-B94F-8FCA-07C1E8116B88}"/>
              </a:ext>
            </a:extLst>
          </p:cNvPr>
          <p:cNvGrpSpPr/>
          <p:nvPr/>
        </p:nvGrpSpPr>
        <p:grpSpPr>
          <a:xfrm>
            <a:off x="8281896" y="3998502"/>
            <a:ext cx="698037" cy="426894"/>
            <a:chOff x="6578276" y="4322417"/>
            <a:chExt cx="698037" cy="426894"/>
          </a:xfrm>
        </p:grpSpPr>
        <p:sp>
          <p:nvSpPr>
            <p:cNvPr id="145" name="Rectangle 144">
              <a:extLst>
                <a:ext uri="{FF2B5EF4-FFF2-40B4-BE49-F238E27FC236}">
                  <a16:creationId xmlns:a16="http://schemas.microsoft.com/office/drawing/2014/main" id="{B46DB57F-16E1-BD4C-99A3-D268961F2FAA}"/>
                </a:ext>
              </a:extLst>
            </p:cNvPr>
            <p:cNvSpPr/>
            <p:nvPr/>
          </p:nvSpPr>
          <p:spPr>
            <a:xfrm rot="16200000">
              <a:off x="6427961" y="4472732"/>
              <a:ext cx="422777"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Ingest</a:t>
              </a:r>
            </a:p>
          </p:txBody>
        </p:sp>
        <p:sp>
          <p:nvSpPr>
            <p:cNvPr id="146" name="Rectangle 145">
              <a:extLst>
                <a:ext uri="{FF2B5EF4-FFF2-40B4-BE49-F238E27FC236}">
                  <a16:creationId xmlns:a16="http://schemas.microsoft.com/office/drawing/2014/main" id="{B6CF6EB1-2103-804E-843D-C870438F74DD}"/>
                </a:ext>
              </a:extLst>
            </p:cNvPr>
            <p:cNvSpPr/>
            <p:nvPr/>
          </p:nvSpPr>
          <p:spPr>
            <a:xfrm rot="16200000">
              <a:off x="6619924" y="4475474"/>
              <a:ext cx="422780" cy="122147"/>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Process</a:t>
              </a:r>
            </a:p>
          </p:txBody>
        </p:sp>
        <p:sp>
          <p:nvSpPr>
            <p:cNvPr id="149" name="Rectangle 148">
              <a:extLst>
                <a:ext uri="{FF2B5EF4-FFF2-40B4-BE49-F238E27FC236}">
                  <a16:creationId xmlns:a16="http://schemas.microsoft.com/office/drawing/2014/main" id="{ED6136DB-2A92-2542-936B-0A69B73DA250}"/>
                </a:ext>
              </a:extLst>
            </p:cNvPr>
            <p:cNvSpPr/>
            <p:nvPr/>
          </p:nvSpPr>
          <p:spPr>
            <a:xfrm rot="16200000">
              <a:off x="6811887" y="4474103"/>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Store</a:t>
              </a:r>
            </a:p>
          </p:txBody>
        </p:sp>
        <p:sp>
          <p:nvSpPr>
            <p:cNvPr id="150" name="Rectangle 149">
              <a:extLst>
                <a:ext uri="{FF2B5EF4-FFF2-40B4-BE49-F238E27FC236}">
                  <a16:creationId xmlns:a16="http://schemas.microsoft.com/office/drawing/2014/main" id="{9FAF3CE3-01E9-A548-B23D-727FA123D598}"/>
                </a:ext>
              </a:extLst>
            </p:cNvPr>
            <p:cNvSpPr/>
            <p:nvPr/>
          </p:nvSpPr>
          <p:spPr>
            <a:xfrm rot="16200000">
              <a:off x="7003850" y="4476848"/>
              <a:ext cx="422780" cy="122146"/>
            </a:xfrm>
            <a:prstGeom prst="rect">
              <a:avLst/>
            </a:prstGeom>
            <a:solidFill>
              <a:srgbClr val="FFFFFF"/>
            </a:solidFill>
            <a:ln w="4272"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011" tIns="20506" rIns="41011" bIns="20506" numCol="1" spcCol="0" rtlCol="0" fromWordArt="0" anchor="ctr" anchorCtr="0" forceAA="0" compatLnSpc="1">
              <a:prstTxWarp prst="textNoShape">
                <a:avLst/>
              </a:prstTxWarp>
              <a:noAutofit/>
            </a:bodyPr>
            <a:lstStyle/>
            <a:p>
              <a:pPr algn="ctr">
                <a:lnSpc>
                  <a:spcPct val="90000"/>
                </a:lnSpc>
                <a:spcAft>
                  <a:spcPts val="1000"/>
                </a:spcAft>
              </a:pPr>
              <a:r>
                <a:rPr lang="en-US" sz="800" dirty="0">
                  <a:solidFill>
                    <a:schemeClr val="tx2"/>
                  </a:solidFill>
                </a:rPr>
                <a:t>Share</a:t>
              </a:r>
            </a:p>
          </p:txBody>
        </p:sp>
      </p:grpSp>
    </p:spTree>
    <p:extLst>
      <p:ext uri="{BB962C8B-B14F-4D97-AF65-F5344CB8AC3E}">
        <p14:creationId xmlns:p14="http://schemas.microsoft.com/office/powerpoint/2010/main" val="10932358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Object 7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5145" name="think-cell Slide" r:id="rId14" imgW="286" imgH="286" progId="TCLayout.ActiveDocument.1">
                  <p:embed/>
                </p:oleObj>
              </mc:Choice>
              <mc:Fallback>
                <p:oleObj name="think-cell Slide" r:id="rId14" imgW="286" imgH="286" progId="TCLayout.ActiveDocument.1">
                  <p:embed/>
                  <p:pic>
                    <p:nvPicPr>
                      <p:cNvPr id="73" name="Object 72" hidden="1"/>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A0707AA-B89E-B741-AF41-FE212F523A8E}"/>
              </a:ext>
            </a:extLst>
          </p:cNvPr>
          <p:cNvSpPr>
            <a:spLocks noGrp="1"/>
          </p:cNvSpPr>
          <p:nvPr>
            <p:ph type="title"/>
          </p:nvPr>
        </p:nvSpPr>
        <p:spPr/>
        <p:txBody>
          <a:bodyPr vert="horz"/>
          <a:lstStyle/>
          <a:p>
            <a:r>
              <a:rPr lang="en-US" dirty="0"/>
              <a:t>Data Hub and Data Product Scope in data life cycle</a:t>
            </a:r>
          </a:p>
        </p:txBody>
      </p:sp>
      <p:sp>
        <p:nvSpPr>
          <p:cNvPr id="7" name="TextBox 6">
            <a:extLst>
              <a:ext uri="{FF2B5EF4-FFF2-40B4-BE49-F238E27FC236}">
                <a16:creationId xmlns:a16="http://schemas.microsoft.com/office/drawing/2014/main" id="{8C90A523-7A7D-9541-87B2-BE80BAFDB04C}"/>
              </a:ext>
            </a:extLst>
          </p:cNvPr>
          <p:cNvSpPr txBox="1"/>
          <p:nvPr/>
        </p:nvSpPr>
        <p:spPr>
          <a:xfrm>
            <a:off x="4852201" y="0"/>
            <a:ext cx="2641593" cy="2857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Backup</a:t>
            </a:r>
          </a:p>
        </p:txBody>
      </p:sp>
      <p:sp>
        <p:nvSpPr>
          <p:cNvPr id="168" name="TextBox 167">
            <a:extLst>
              <a:ext uri="{FF2B5EF4-FFF2-40B4-BE49-F238E27FC236}">
                <a16:creationId xmlns:a16="http://schemas.microsoft.com/office/drawing/2014/main" id="{F97F8040-80C9-6844-BEA4-ED35791EA3DC}"/>
              </a:ext>
            </a:extLst>
          </p:cNvPr>
          <p:cNvSpPr txBox="1"/>
          <p:nvPr/>
        </p:nvSpPr>
        <p:spPr>
          <a:xfrm>
            <a:off x="3202848" y="6376827"/>
            <a:ext cx="1905001" cy="14101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chemeClr val="tx1"/>
              </a:solidFill>
            </a:endParaRPr>
          </a:p>
        </p:txBody>
      </p:sp>
      <p:sp>
        <p:nvSpPr>
          <p:cNvPr id="169" name="Rectangle 168">
            <a:extLst>
              <a:ext uri="{FF2B5EF4-FFF2-40B4-BE49-F238E27FC236}">
                <a16:creationId xmlns:a16="http://schemas.microsoft.com/office/drawing/2014/main" id="{B948BED0-036E-AB44-B96A-8C27DC0FC426}"/>
              </a:ext>
            </a:extLst>
          </p:cNvPr>
          <p:cNvSpPr/>
          <p:nvPr/>
        </p:nvSpPr>
        <p:spPr>
          <a:xfrm>
            <a:off x="2959651" y="6376825"/>
            <a:ext cx="365760" cy="174910"/>
          </a:xfrm>
          <a:prstGeom prst="rect">
            <a:avLst/>
          </a:prstGeom>
          <a:solidFill>
            <a:schemeClr val="tx1">
              <a:lumMod val="20000"/>
              <a:lumOff val="80000"/>
              <a:alpha val="80000"/>
            </a:schemeClr>
          </a:solidFill>
          <a:ln w="9525"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40080" tIns="45720" rIns="91440" bIns="45720" numCol="1" spcCol="0" rtlCol="0" fromWordArt="0" anchor="ctr" anchorCtr="0" forceAA="0" compatLnSpc="1">
            <a:prstTxWarp prst="textNoShape">
              <a:avLst/>
            </a:prstTxWarp>
            <a:noAutofit/>
          </a:bodyPr>
          <a:lstStyle/>
          <a:p>
            <a:r>
              <a:rPr lang="en-US" sz="1100" dirty="0">
                <a:solidFill>
                  <a:schemeClr val="tx1"/>
                </a:solidFill>
              </a:rPr>
              <a:t>Hub-Data platform Scope</a:t>
            </a:r>
          </a:p>
        </p:txBody>
      </p:sp>
      <p:sp>
        <p:nvSpPr>
          <p:cNvPr id="170" name="TextBox 169">
            <a:extLst>
              <a:ext uri="{FF2B5EF4-FFF2-40B4-BE49-F238E27FC236}">
                <a16:creationId xmlns:a16="http://schemas.microsoft.com/office/drawing/2014/main" id="{F82AD093-FD09-5743-B250-06E9BDF264D1}"/>
              </a:ext>
            </a:extLst>
          </p:cNvPr>
          <p:cNvSpPr txBox="1"/>
          <p:nvPr/>
        </p:nvSpPr>
        <p:spPr>
          <a:xfrm>
            <a:off x="5715113" y="6376827"/>
            <a:ext cx="1905001" cy="14101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endParaRPr>
          </a:p>
        </p:txBody>
      </p:sp>
      <p:sp>
        <p:nvSpPr>
          <p:cNvPr id="171" name="Rectangle 170">
            <a:extLst>
              <a:ext uri="{FF2B5EF4-FFF2-40B4-BE49-F238E27FC236}">
                <a16:creationId xmlns:a16="http://schemas.microsoft.com/office/drawing/2014/main" id="{CE90678E-9FB6-A64B-AAE8-8FE86E3A568C}"/>
              </a:ext>
            </a:extLst>
          </p:cNvPr>
          <p:cNvSpPr/>
          <p:nvPr/>
        </p:nvSpPr>
        <p:spPr>
          <a:xfrm>
            <a:off x="5376814" y="6376826"/>
            <a:ext cx="365760" cy="174910"/>
          </a:xfrm>
          <a:prstGeom prst="rect">
            <a:avLst/>
          </a:prstGeom>
          <a:solidFill>
            <a:schemeClr val="tx2">
              <a:alpha val="20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40080" tIns="45720" rIns="45720" bIns="45720" numCol="1" spcCol="0" rtlCol="0" fromWordArt="0" anchor="ctr" anchorCtr="0" forceAA="0" compatLnSpc="1">
            <a:prstTxWarp prst="textNoShape">
              <a:avLst/>
            </a:prstTxWarp>
            <a:noAutofit/>
          </a:bodyPr>
          <a:lstStyle/>
          <a:p>
            <a:r>
              <a:rPr lang="en-US" sz="1100" dirty="0">
                <a:solidFill>
                  <a:schemeClr val="tx1"/>
                </a:solidFill>
              </a:rPr>
              <a:t>Data Product Scope</a:t>
            </a:r>
          </a:p>
        </p:txBody>
      </p:sp>
      <p:sp>
        <p:nvSpPr>
          <p:cNvPr id="167" name="TextBox 166">
            <a:extLst>
              <a:ext uri="{FF2B5EF4-FFF2-40B4-BE49-F238E27FC236}">
                <a16:creationId xmlns:a16="http://schemas.microsoft.com/office/drawing/2014/main" id="{2362B9BC-D393-AA4C-8FDE-614AD2F2CA8A}"/>
              </a:ext>
            </a:extLst>
          </p:cNvPr>
          <p:cNvSpPr txBox="1"/>
          <p:nvPr/>
        </p:nvSpPr>
        <p:spPr>
          <a:xfrm>
            <a:off x="4755533" y="1750600"/>
            <a:ext cx="2020874" cy="4308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100" b="1" dirty="0">
                <a:solidFill>
                  <a:schemeClr val="tx1"/>
                </a:solidFill>
              </a:rPr>
              <a:t>Data Product Scope</a:t>
            </a:r>
          </a:p>
        </p:txBody>
      </p:sp>
      <p:sp>
        <p:nvSpPr>
          <p:cNvPr id="4" name="ee4pHeader1">
            <a:extLst>
              <a:ext uri="{FF2B5EF4-FFF2-40B4-BE49-F238E27FC236}">
                <a16:creationId xmlns:a16="http://schemas.microsoft.com/office/drawing/2014/main" id="{5B8A402E-CF62-F043-ACF0-85238C037BE0}"/>
              </a:ext>
            </a:extLst>
          </p:cNvPr>
          <p:cNvSpPr>
            <a:spLocks noChangeArrowheads="1"/>
          </p:cNvSpPr>
          <p:nvPr>
            <p:custDataLst>
              <p:tags r:id="rId3"/>
            </p:custDataLst>
          </p:nvPr>
        </p:nvSpPr>
        <p:spPr bwMode="gray">
          <a:xfrm>
            <a:off x="632852" y="1037125"/>
            <a:ext cx="1368874" cy="357322"/>
          </a:xfrm>
          <a:prstGeom prst="homePlate">
            <a:avLst>
              <a:gd name="adj" fmla="val 11779"/>
            </a:avLst>
          </a:prstGeom>
          <a:solidFill>
            <a:schemeClr val="tx2"/>
          </a:solidFill>
          <a:ln w="38100" cap="rnd" algn="ctr">
            <a:noFill/>
            <a:round/>
            <a:headEnd/>
            <a:tailEnd/>
          </a:ln>
        </p:spPr>
        <p:txBody>
          <a:bodyPr lIns="0" tIns="0" rIns="0" bIns="0" anchor="ctr" anchorCtr="0"/>
          <a:lstStyle/>
          <a:p>
            <a:pPr algn="ctr" eaLnBrk="0" hangingPunct="0"/>
            <a:r>
              <a:rPr lang="en-US" sz="1100" dirty="0">
                <a:solidFill>
                  <a:schemeClr val="bg1"/>
                </a:solidFill>
                <a:sym typeface="Trebuchet MS" panose="020B0603020202020204" pitchFamily="34" charset="0"/>
              </a:rPr>
              <a:t>Data sources</a:t>
            </a:r>
          </a:p>
        </p:txBody>
      </p:sp>
      <p:sp>
        <p:nvSpPr>
          <p:cNvPr id="5" name="ee4pHeader3">
            <a:extLst>
              <a:ext uri="{FF2B5EF4-FFF2-40B4-BE49-F238E27FC236}">
                <a16:creationId xmlns:a16="http://schemas.microsoft.com/office/drawing/2014/main" id="{2C8D5E23-EDF5-C34F-8E17-1A72C31CEAC3}"/>
              </a:ext>
            </a:extLst>
          </p:cNvPr>
          <p:cNvSpPr>
            <a:spLocks noChangeArrowheads="1"/>
          </p:cNvSpPr>
          <p:nvPr>
            <p:custDataLst>
              <p:tags r:id="rId4"/>
            </p:custDataLst>
          </p:nvPr>
        </p:nvSpPr>
        <p:spPr bwMode="gray">
          <a:xfrm>
            <a:off x="1995724" y="1036802"/>
            <a:ext cx="1237746" cy="357322"/>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100" dirty="0">
                <a:solidFill>
                  <a:schemeClr val="bg1"/>
                </a:solidFill>
                <a:sym typeface="Trebuchet MS" panose="020B0603020202020204" pitchFamily="34" charset="0"/>
              </a:rPr>
              <a:t>Ingestion</a:t>
            </a:r>
          </a:p>
        </p:txBody>
      </p:sp>
      <p:sp>
        <p:nvSpPr>
          <p:cNvPr id="6" name="ee4pHeader4">
            <a:extLst>
              <a:ext uri="{FF2B5EF4-FFF2-40B4-BE49-F238E27FC236}">
                <a16:creationId xmlns:a16="http://schemas.microsoft.com/office/drawing/2014/main" id="{9D0FBC6C-FBD7-F745-92E2-F43F3432486E}"/>
              </a:ext>
            </a:extLst>
          </p:cNvPr>
          <p:cNvSpPr>
            <a:spLocks noChangeArrowheads="1"/>
          </p:cNvSpPr>
          <p:nvPr>
            <p:custDataLst>
              <p:tags r:id="rId5"/>
            </p:custDataLst>
          </p:nvPr>
        </p:nvSpPr>
        <p:spPr bwMode="gray">
          <a:xfrm>
            <a:off x="3228640" y="1036802"/>
            <a:ext cx="1459638" cy="357322"/>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100" dirty="0">
                <a:solidFill>
                  <a:schemeClr val="bg1"/>
                </a:solidFill>
                <a:sym typeface="Trebuchet MS" panose="020B0603020202020204" pitchFamily="34" charset="0"/>
              </a:rPr>
              <a:t> Data Store</a:t>
            </a:r>
          </a:p>
        </p:txBody>
      </p:sp>
      <p:sp>
        <p:nvSpPr>
          <p:cNvPr id="8" name="ee4pHeader6">
            <a:extLst>
              <a:ext uri="{FF2B5EF4-FFF2-40B4-BE49-F238E27FC236}">
                <a16:creationId xmlns:a16="http://schemas.microsoft.com/office/drawing/2014/main" id="{C79B84EE-3373-354A-AC1B-46B5D83A3E43}"/>
              </a:ext>
            </a:extLst>
          </p:cNvPr>
          <p:cNvSpPr>
            <a:spLocks noChangeArrowheads="1"/>
          </p:cNvSpPr>
          <p:nvPr>
            <p:custDataLst>
              <p:tags r:id="rId6"/>
            </p:custDataLst>
          </p:nvPr>
        </p:nvSpPr>
        <p:spPr bwMode="gray">
          <a:xfrm>
            <a:off x="8789931" y="1037125"/>
            <a:ext cx="1446706" cy="357322"/>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100" dirty="0">
                <a:solidFill>
                  <a:schemeClr val="bg1"/>
                </a:solidFill>
                <a:sym typeface="Trebuchet MS" panose="020B0603020202020204" pitchFamily="34" charset="0"/>
              </a:rPr>
              <a:t>Consumption</a:t>
            </a:r>
          </a:p>
        </p:txBody>
      </p:sp>
      <p:sp>
        <p:nvSpPr>
          <p:cNvPr id="96" name="ee4pHeader3">
            <a:extLst>
              <a:ext uri="{FF2B5EF4-FFF2-40B4-BE49-F238E27FC236}">
                <a16:creationId xmlns:a16="http://schemas.microsoft.com/office/drawing/2014/main" id="{4FD4F3D4-7596-1443-A939-F140143ED521}"/>
              </a:ext>
            </a:extLst>
          </p:cNvPr>
          <p:cNvSpPr>
            <a:spLocks noChangeArrowheads="1"/>
          </p:cNvSpPr>
          <p:nvPr>
            <p:custDataLst>
              <p:tags r:id="rId7"/>
            </p:custDataLst>
          </p:nvPr>
        </p:nvSpPr>
        <p:spPr bwMode="gray">
          <a:xfrm>
            <a:off x="4686158" y="1037125"/>
            <a:ext cx="2236415" cy="357322"/>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100" dirty="0">
                <a:solidFill>
                  <a:schemeClr val="bg1"/>
                </a:solidFill>
                <a:sym typeface="Trebuchet MS" panose="020B0603020202020204" pitchFamily="34" charset="0"/>
              </a:rPr>
              <a:t>Data Processing</a:t>
            </a:r>
          </a:p>
        </p:txBody>
      </p:sp>
      <p:sp>
        <p:nvSpPr>
          <p:cNvPr id="83" name="ee4pHeader1">
            <a:extLst>
              <a:ext uri="{FF2B5EF4-FFF2-40B4-BE49-F238E27FC236}">
                <a16:creationId xmlns:a16="http://schemas.microsoft.com/office/drawing/2014/main" id="{99C5ADC8-F766-4E4C-9910-A51E3815DBDB}"/>
              </a:ext>
            </a:extLst>
          </p:cNvPr>
          <p:cNvSpPr>
            <a:spLocks noChangeArrowheads="1"/>
          </p:cNvSpPr>
          <p:nvPr>
            <p:custDataLst>
              <p:tags r:id="rId8"/>
            </p:custDataLst>
          </p:nvPr>
        </p:nvSpPr>
        <p:spPr bwMode="gray">
          <a:xfrm>
            <a:off x="630000" y="1407959"/>
            <a:ext cx="6292573" cy="357322"/>
          </a:xfrm>
          <a:prstGeom prst="homePlate">
            <a:avLst>
              <a:gd name="adj" fmla="val 11779"/>
            </a:avLst>
          </a:prstGeom>
          <a:solidFill>
            <a:schemeClr val="tx2">
              <a:lumMod val="75000"/>
            </a:schemeClr>
          </a:solidFill>
          <a:ln w="38100" cap="rnd" algn="ctr">
            <a:noFill/>
            <a:round/>
            <a:headEnd/>
            <a:tailEnd/>
          </a:ln>
        </p:spPr>
        <p:txBody>
          <a:bodyPr lIns="0" tIns="0" rIns="0" bIns="0" anchor="ctr" anchorCtr="0"/>
          <a:lstStyle/>
          <a:p>
            <a:pPr algn="ctr" eaLnBrk="0" hangingPunct="0"/>
            <a:r>
              <a:rPr lang="en-US" sz="1100" dirty="0">
                <a:solidFill>
                  <a:schemeClr val="bg1"/>
                </a:solidFill>
                <a:sym typeface="Trebuchet MS" panose="020B0603020202020204" pitchFamily="34" charset="0"/>
              </a:rPr>
              <a:t>Capture</a:t>
            </a:r>
          </a:p>
        </p:txBody>
      </p:sp>
      <p:sp>
        <p:nvSpPr>
          <p:cNvPr id="86" name="ee4pHeader5">
            <a:extLst>
              <a:ext uri="{FF2B5EF4-FFF2-40B4-BE49-F238E27FC236}">
                <a16:creationId xmlns:a16="http://schemas.microsoft.com/office/drawing/2014/main" id="{99EFE692-7945-0B4D-8C52-A7EE74D2F9F3}"/>
              </a:ext>
            </a:extLst>
          </p:cNvPr>
          <p:cNvSpPr>
            <a:spLocks noChangeArrowheads="1"/>
          </p:cNvSpPr>
          <p:nvPr>
            <p:custDataLst>
              <p:tags r:id="rId9"/>
            </p:custDataLst>
          </p:nvPr>
        </p:nvSpPr>
        <p:spPr bwMode="gray">
          <a:xfrm>
            <a:off x="6914451" y="1407959"/>
            <a:ext cx="1875479" cy="357322"/>
          </a:xfrm>
          <a:prstGeom prst="chevron">
            <a:avLst>
              <a:gd name="adj" fmla="val 12004"/>
            </a:avLst>
          </a:prstGeom>
          <a:solidFill>
            <a:schemeClr val="tx2">
              <a:lumMod val="75000"/>
            </a:schemeClr>
          </a:solidFill>
          <a:ln w="38100" cap="rnd" algn="ctr">
            <a:noFill/>
            <a:round/>
            <a:headEnd/>
            <a:tailEnd/>
          </a:ln>
        </p:spPr>
        <p:txBody>
          <a:bodyPr lIns="0" tIns="0" rIns="0" bIns="0" anchor="ctr" anchorCtr="0"/>
          <a:lstStyle/>
          <a:p>
            <a:pPr algn="ctr" eaLnBrk="0" hangingPunct="0"/>
            <a:r>
              <a:rPr lang="en-US" sz="1100" dirty="0">
                <a:solidFill>
                  <a:schemeClr val="bg1"/>
                </a:solidFill>
                <a:sym typeface="Trebuchet MS" panose="020B0603020202020204" pitchFamily="34" charset="0"/>
              </a:rPr>
              <a:t>Share</a:t>
            </a:r>
          </a:p>
        </p:txBody>
      </p:sp>
      <p:sp>
        <p:nvSpPr>
          <p:cNvPr id="97" name="ee4pHeader6">
            <a:extLst>
              <a:ext uri="{FF2B5EF4-FFF2-40B4-BE49-F238E27FC236}">
                <a16:creationId xmlns:a16="http://schemas.microsoft.com/office/drawing/2014/main" id="{7FCEF4E2-9B9E-934D-B725-50D5358547B4}"/>
              </a:ext>
            </a:extLst>
          </p:cNvPr>
          <p:cNvSpPr>
            <a:spLocks noChangeArrowheads="1"/>
          </p:cNvSpPr>
          <p:nvPr>
            <p:custDataLst>
              <p:tags r:id="rId10"/>
            </p:custDataLst>
          </p:nvPr>
        </p:nvSpPr>
        <p:spPr bwMode="gray">
          <a:xfrm>
            <a:off x="8785870" y="1407933"/>
            <a:ext cx="1446706" cy="357322"/>
          </a:xfrm>
          <a:prstGeom prst="chevron">
            <a:avLst>
              <a:gd name="adj" fmla="val 12004"/>
            </a:avLst>
          </a:prstGeom>
          <a:solidFill>
            <a:schemeClr val="tx2">
              <a:lumMod val="75000"/>
            </a:schemeClr>
          </a:solidFill>
          <a:ln w="38100" cap="rnd" algn="ctr">
            <a:noFill/>
            <a:round/>
            <a:headEnd/>
            <a:tailEnd/>
          </a:ln>
        </p:spPr>
        <p:txBody>
          <a:bodyPr lIns="0" tIns="0" rIns="0" bIns="0" anchor="ctr" anchorCtr="0"/>
          <a:lstStyle/>
          <a:p>
            <a:pPr algn="ctr" eaLnBrk="0" hangingPunct="0"/>
            <a:r>
              <a:rPr lang="en-US" sz="1100" dirty="0">
                <a:solidFill>
                  <a:schemeClr val="bg1"/>
                </a:solidFill>
                <a:sym typeface="Trebuchet MS" panose="020B0603020202020204" pitchFamily="34" charset="0"/>
              </a:rPr>
              <a:t>Utilize</a:t>
            </a:r>
          </a:p>
        </p:txBody>
      </p:sp>
      <p:sp>
        <p:nvSpPr>
          <p:cNvPr id="105" name="ee4pHeader5">
            <a:extLst>
              <a:ext uri="{FF2B5EF4-FFF2-40B4-BE49-F238E27FC236}">
                <a16:creationId xmlns:a16="http://schemas.microsoft.com/office/drawing/2014/main" id="{900AA4EA-EC14-AB49-8898-80851A03C1C5}"/>
              </a:ext>
            </a:extLst>
          </p:cNvPr>
          <p:cNvSpPr>
            <a:spLocks noChangeArrowheads="1"/>
          </p:cNvSpPr>
          <p:nvPr>
            <p:custDataLst>
              <p:tags r:id="rId11"/>
            </p:custDataLst>
          </p:nvPr>
        </p:nvSpPr>
        <p:spPr bwMode="gray">
          <a:xfrm>
            <a:off x="6918511" y="1037151"/>
            <a:ext cx="1875479" cy="357322"/>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100" dirty="0">
                <a:solidFill>
                  <a:schemeClr val="bg1"/>
                </a:solidFill>
                <a:sym typeface="Trebuchet MS" panose="020B0603020202020204" pitchFamily="34" charset="0"/>
              </a:rPr>
              <a:t>Data Access</a:t>
            </a:r>
          </a:p>
        </p:txBody>
      </p:sp>
      <p:grpSp>
        <p:nvGrpSpPr>
          <p:cNvPr id="92" name="Group 91"/>
          <p:cNvGrpSpPr/>
          <p:nvPr/>
        </p:nvGrpSpPr>
        <p:grpSpPr>
          <a:xfrm>
            <a:off x="10302573" y="4213532"/>
            <a:ext cx="175081" cy="2071957"/>
            <a:chOff x="10337384" y="4213532"/>
            <a:chExt cx="179947" cy="2071957"/>
          </a:xfrm>
        </p:grpSpPr>
        <p:cxnSp>
          <p:nvCxnSpPr>
            <p:cNvPr id="132" name="Straight Connector 131">
              <a:extLst>
                <a:ext uri="{FF2B5EF4-FFF2-40B4-BE49-F238E27FC236}">
                  <a16:creationId xmlns:a16="http://schemas.microsoft.com/office/drawing/2014/main" id="{4BA0DC68-0A14-7A49-8C6E-FFD1B022C7A3}"/>
                </a:ext>
              </a:extLst>
            </p:cNvPr>
            <p:cNvCxnSpPr/>
            <p:nvPr/>
          </p:nvCxnSpPr>
          <p:spPr>
            <a:xfrm>
              <a:off x="10427357" y="4213532"/>
              <a:ext cx="0" cy="2071957"/>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D8453455-EFDD-F049-B065-250ABE984E61}"/>
                </a:ext>
              </a:extLst>
            </p:cNvPr>
            <p:cNvGrpSpPr/>
            <p:nvPr/>
          </p:nvGrpSpPr>
          <p:grpSpPr>
            <a:xfrm>
              <a:off x="10337384" y="5158442"/>
              <a:ext cx="179947" cy="182138"/>
              <a:chOff x="5937564" y="3833745"/>
              <a:chExt cx="306171" cy="306910"/>
            </a:xfrm>
          </p:grpSpPr>
          <p:sp>
            <p:nvSpPr>
              <p:cNvPr id="134" name="Freeform 94">
                <a:extLst>
                  <a:ext uri="{FF2B5EF4-FFF2-40B4-BE49-F238E27FC236}">
                    <a16:creationId xmlns:a16="http://schemas.microsoft.com/office/drawing/2014/main" id="{094803C2-B8FC-D048-BC38-04425209702F}"/>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p>
            </p:txBody>
          </p:sp>
          <p:sp>
            <p:nvSpPr>
              <p:cNvPr id="135" name="Freeform 95">
                <a:extLst>
                  <a:ext uri="{FF2B5EF4-FFF2-40B4-BE49-F238E27FC236}">
                    <a16:creationId xmlns:a16="http://schemas.microsoft.com/office/drawing/2014/main" id="{F769A0C3-2FD7-074D-A862-1285918674CC}"/>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p>
            </p:txBody>
          </p:sp>
        </p:grpSp>
      </p:grpSp>
      <p:sp>
        <p:nvSpPr>
          <p:cNvPr id="71" name="Rectangle 70"/>
          <p:cNvSpPr/>
          <p:nvPr/>
        </p:nvSpPr>
        <p:spPr>
          <a:xfrm>
            <a:off x="630000" y="5802744"/>
            <a:ext cx="9606637" cy="482745"/>
          </a:xfrm>
          <a:prstGeom prst="rect">
            <a:avLst/>
          </a:prstGeom>
          <a:solidFill>
            <a:schemeClr val="tx1">
              <a:lumMod val="20000"/>
              <a:lumOff val="80000"/>
              <a:alpha val="80000"/>
            </a:schemeClr>
          </a:solidFill>
          <a:ln w="9525"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tx1"/>
                </a:solidFill>
              </a:rPr>
              <a:t>Infrastructure and Tools</a:t>
            </a:r>
          </a:p>
        </p:txBody>
      </p:sp>
      <p:sp>
        <p:nvSpPr>
          <p:cNvPr id="41" name="Rectangle 40">
            <a:extLst>
              <a:ext uri="{FF2B5EF4-FFF2-40B4-BE49-F238E27FC236}">
                <a16:creationId xmlns:a16="http://schemas.microsoft.com/office/drawing/2014/main" id="{79AAEE18-4808-2046-B5A8-B578E36B6105}"/>
              </a:ext>
            </a:extLst>
          </p:cNvPr>
          <p:cNvSpPr/>
          <p:nvPr/>
        </p:nvSpPr>
        <p:spPr>
          <a:xfrm>
            <a:off x="8999485" y="3047801"/>
            <a:ext cx="1019476" cy="349819"/>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Data science</a:t>
            </a:r>
          </a:p>
        </p:txBody>
      </p:sp>
      <p:sp>
        <p:nvSpPr>
          <p:cNvPr id="42" name="Rectangle 41">
            <a:extLst>
              <a:ext uri="{FF2B5EF4-FFF2-40B4-BE49-F238E27FC236}">
                <a16:creationId xmlns:a16="http://schemas.microsoft.com/office/drawing/2014/main" id="{B9303692-5E09-764A-963B-C7E61FD65E58}"/>
              </a:ext>
            </a:extLst>
          </p:cNvPr>
          <p:cNvSpPr/>
          <p:nvPr/>
        </p:nvSpPr>
        <p:spPr>
          <a:xfrm>
            <a:off x="8999485" y="2257957"/>
            <a:ext cx="1019476" cy="349819"/>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BI dashboards</a:t>
            </a:r>
          </a:p>
        </p:txBody>
      </p:sp>
      <p:sp>
        <p:nvSpPr>
          <p:cNvPr id="43" name="Rectangle 42">
            <a:extLst>
              <a:ext uri="{FF2B5EF4-FFF2-40B4-BE49-F238E27FC236}">
                <a16:creationId xmlns:a16="http://schemas.microsoft.com/office/drawing/2014/main" id="{FF2159A1-EEEC-9A49-9A47-4F35BB565D83}"/>
              </a:ext>
            </a:extLst>
          </p:cNvPr>
          <p:cNvSpPr/>
          <p:nvPr/>
        </p:nvSpPr>
        <p:spPr>
          <a:xfrm>
            <a:off x="8999485" y="3837645"/>
            <a:ext cx="1019476" cy="349819"/>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Digital products</a:t>
            </a:r>
          </a:p>
        </p:txBody>
      </p:sp>
      <p:sp>
        <p:nvSpPr>
          <p:cNvPr id="44" name="Rectangle 43">
            <a:extLst>
              <a:ext uri="{FF2B5EF4-FFF2-40B4-BE49-F238E27FC236}">
                <a16:creationId xmlns:a16="http://schemas.microsoft.com/office/drawing/2014/main" id="{13E64DDF-6105-964D-9032-E15308850B99}"/>
              </a:ext>
            </a:extLst>
          </p:cNvPr>
          <p:cNvSpPr/>
          <p:nvPr/>
        </p:nvSpPr>
        <p:spPr>
          <a:xfrm>
            <a:off x="8999485" y="3442723"/>
            <a:ext cx="1019476" cy="349819"/>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AI/ML</a:t>
            </a:r>
          </a:p>
        </p:txBody>
      </p:sp>
      <p:sp>
        <p:nvSpPr>
          <p:cNvPr id="45" name="Rectangle 44">
            <a:extLst>
              <a:ext uri="{FF2B5EF4-FFF2-40B4-BE49-F238E27FC236}">
                <a16:creationId xmlns:a16="http://schemas.microsoft.com/office/drawing/2014/main" id="{E7FBEBD1-99AE-334B-AB3E-54C418FA8DCB}"/>
              </a:ext>
            </a:extLst>
          </p:cNvPr>
          <p:cNvSpPr/>
          <p:nvPr/>
        </p:nvSpPr>
        <p:spPr>
          <a:xfrm>
            <a:off x="8999485" y="2652879"/>
            <a:ext cx="1019476" cy="349819"/>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Advanced analytics </a:t>
            </a:r>
          </a:p>
        </p:txBody>
      </p:sp>
      <p:sp>
        <p:nvSpPr>
          <p:cNvPr id="172" name="Rectangle 171"/>
          <p:cNvSpPr/>
          <p:nvPr/>
        </p:nvSpPr>
        <p:spPr>
          <a:xfrm>
            <a:off x="2104860" y="4232567"/>
            <a:ext cx="6563572" cy="268933"/>
          </a:xfrm>
          <a:prstGeom prst="rect">
            <a:avLst/>
          </a:prstGeom>
          <a:solidFill>
            <a:schemeClr val="tx1">
              <a:lumMod val="20000"/>
              <a:lumOff val="80000"/>
              <a:alpha val="80000"/>
            </a:schemeClr>
          </a:solidFill>
          <a:ln w="9525"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100" b="1" dirty="0">
                <a:solidFill>
                  <a:schemeClr val="tx1"/>
                </a:solidFill>
                <a:latin typeface="Arial" pitchFamily="34" charset="0"/>
                <a:cs typeface="Arial" pitchFamily="34" charset="0"/>
              </a:rPr>
              <a:t>Orchestration</a:t>
            </a:r>
          </a:p>
        </p:txBody>
      </p:sp>
      <p:sp>
        <p:nvSpPr>
          <p:cNvPr id="157" name="Rectangle 156"/>
          <p:cNvSpPr/>
          <p:nvPr/>
        </p:nvSpPr>
        <p:spPr>
          <a:xfrm>
            <a:off x="630000" y="4860639"/>
            <a:ext cx="9606637" cy="268933"/>
          </a:xfrm>
          <a:prstGeom prst="rect">
            <a:avLst/>
          </a:prstGeom>
          <a:solidFill>
            <a:schemeClr val="tx1">
              <a:lumMod val="20000"/>
              <a:lumOff val="80000"/>
              <a:alpha val="80000"/>
            </a:schemeClr>
          </a:solidFill>
          <a:ln w="9525"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100" b="1" dirty="0">
                <a:solidFill>
                  <a:schemeClr val="tx1"/>
                </a:solidFill>
                <a:latin typeface="Arial" pitchFamily="34" charset="0"/>
                <a:cs typeface="Arial" pitchFamily="34" charset="0"/>
              </a:rPr>
              <a:t>Governance and Policies</a:t>
            </a:r>
          </a:p>
        </p:txBody>
      </p:sp>
      <p:sp>
        <p:nvSpPr>
          <p:cNvPr id="156" name="Rectangle 155"/>
          <p:cNvSpPr/>
          <p:nvPr/>
        </p:nvSpPr>
        <p:spPr>
          <a:xfrm>
            <a:off x="630000" y="5174675"/>
            <a:ext cx="9606637" cy="268933"/>
          </a:xfrm>
          <a:prstGeom prst="rect">
            <a:avLst/>
          </a:prstGeom>
          <a:solidFill>
            <a:schemeClr val="tx1">
              <a:lumMod val="20000"/>
              <a:lumOff val="80000"/>
              <a:alpha val="80000"/>
            </a:schemeClr>
          </a:solidFill>
          <a:ln w="9525"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100" b="1" dirty="0">
                <a:solidFill>
                  <a:schemeClr val="tx1"/>
                </a:solidFill>
              </a:rPr>
              <a:t>Security and Controls</a:t>
            </a:r>
          </a:p>
        </p:txBody>
      </p:sp>
      <p:sp>
        <p:nvSpPr>
          <p:cNvPr id="155" name="Rectangle 154"/>
          <p:cNvSpPr/>
          <p:nvPr/>
        </p:nvSpPr>
        <p:spPr>
          <a:xfrm>
            <a:off x="630000" y="5488711"/>
            <a:ext cx="9606637" cy="268933"/>
          </a:xfrm>
          <a:prstGeom prst="rect">
            <a:avLst/>
          </a:prstGeom>
          <a:solidFill>
            <a:schemeClr val="tx1">
              <a:lumMod val="20000"/>
              <a:lumOff val="80000"/>
              <a:alpha val="80000"/>
            </a:schemeClr>
          </a:solidFill>
          <a:ln w="9525"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tx1"/>
                </a:solidFill>
              </a:rPr>
              <a:t>Data Ops</a:t>
            </a:r>
          </a:p>
        </p:txBody>
      </p:sp>
      <p:sp>
        <p:nvSpPr>
          <p:cNvPr id="80" name="Rectangle 79">
            <a:extLst>
              <a:ext uri="{FF2B5EF4-FFF2-40B4-BE49-F238E27FC236}">
                <a16:creationId xmlns:a16="http://schemas.microsoft.com/office/drawing/2014/main" id="{125EF888-B78C-F64F-B83F-8DB069F100E4}"/>
              </a:ext>
            </a:extLst>
          </p:cNvPr>
          <p:cNvSpPr/>
          <p:nvPr/>
        </p:nvSpPr>
        <p:spPr>
          <a:xfrm>
            <a:off x="3448720" y="2257957"/>
            <a:ext cx="1019476" cy="559148"/>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Db replicas/</a:t>
            </a:r>
            <a:br>
              <a:rPr lang="en-US" sz="1050" dirty="0">
                <a:solidFill>
                  <a:schemeClr val="tx1"/>
                </a:solidFill>
              </a:rPr>
            </a:br>
            <a:r>
              <a:rPr lang="en-US" sz="1050" dirty="0">
                <a:solidFill>
                  <a:schemeClr val="tx1"/>
                </a:solidFill>
              </a:rPr>
              <a:t>stage dbs</a:t>
            </a:r>
          </a:p>
        </p:txBody>
      </p:sp>
      <p:sp>
        <p:nvSpPr>
          <p:cNvPr id="107" name="Rectangle 106">
            <a:extLst>
              <a:ext uri="{FF2B5EF4-FFF2-40B4-BE49-F238E27FC236}">
                <a16:creationId xmlns:a16="http://schemas.microsoft.com/office/drawing/2014/main" id="{9B8B89FF-6C1E-2B4B-B56B-4E5042A29A8C}"/>
              </a:ext>
            </a:extLst>
          </p:cNvPr>
          <p:cNvSpPr/>
          <p:nvPr/>
        </p:nvSpPr>
        <p:spPr>
          <a:xfrm>
            <a:off x="3456477" y="3105768"/>
            <a:ext cx="1011719" cy="1003520"/>
          </a:xfrm>
          <a:prstGeom prst="rect">
            <a:avLst/>
          </a:prstGeom>
          <a:noFill/>
          <a:ln w="952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en-US" sz="1200" dirty="0">
              <a:solidFill>
                <a:schemeClr val="tx1"/>
              </a:solidFill>
            </a:endParaRPr>
          </a:p>
        </p:txBody>
      </p:sp>
      <p:grpSp>
        <p:nvGrpSpPr>
          <p:cNvPr id="21" name="Group 20"/>
          <p:cNvGrpSpPr/>
          <p:nvPr/>
        </p:nvGrpSpPr>
        <p:grpSpPr>
          <a:xfrm>
            <a:off x="3543506" y="3226868"/>
            <a:ext cx="837660" cy="761320"/>
            <a:chOff x="3390472" y="3240543"/>
            <a:chExt cx="860940" cy="761320"/>
          </a:xfrm>
        </p:grpSpPr>
        <p:sp>
          <p:nvSpPr>
            <p:cNvPr id="99" name="TextBox 98">
              <a:extLst>
                <a:ext uri="{FF2B5EF4-FFF2-40B4-BE49-F238E27FC236}">
                  <a16:creationId xmlns:a16="http://schemas.microsoft.com/office/drawing/2014/main" id="{26384A57-24A9-BB44-9B85-4E7E4A077440}"/>
                </a:ext>
              </a:extLst>
            </p:cNvPr>
            <p:cNvSpPr txBox="1"/>
            <p:nvPr/>
          </p:nvSpPr>
          <p:spPr>
            <a:xfrm>
              <a:off x="3390472" y="3856154"/>
              <a:ext cx="860940" cy="145709"/>
            </a:xfrm>
            <a:prstGeom prst="rect">
              <a:avLst/>
            </a:prstGeom>
            <a:noFill/>
          </p:spPr>
          <p:txBody>
            <a:bodyPr wrap="square" lIns="0" tIns="0" rIns="0" bIns="0" rtlCol="0" anchor="t">
              <a:spAutoFit/>
            </a:bodyPr>
            <a:lstStyle/>
            <a:p>
              <a:pPr algn="ctr">
                <a:lnSpc>
                  <a:spcPct val="90000"/>
                </a:lnSpc>
                <a:spcAft>
                  <a:spcPts val="600"/>
                </a:spcAft>
              </a:pPr>
              <a:r>
                <a:rPr lang="en-US" sz="1100" b="1" dirty="0"/>
                <a:t>Data Store</a:t>
              </a:r>
            </a:p>
          </p:txBody>
        </p:sp>
        <p:grpSp>
          <p:nvGrpSpPr>
            <p:cNvPr id="23" name="Group 22"/>
            <p:cNvGrpSpPr/>
            <p:nvPr/>
          </p:nvGrpSpPr>
          <p:grpSpPr>
            <a:xfrm>
              <a:off x="3546622" y="3240543"/>
              <a:ext cx="548640" cy="548640"/>
              <a:chOff x="3782199" y="2934892"/>
              <a:chExt cx="611535" cy="424848"/>
            </a:xfrm>
          </p:grpSpPr>
          <p:sp>
            <p:nvSpPr>
              <p:cNvPr id="159" name="AutoShape 3">
                <a:extLst>
                  <a:ext uri="{FF2B5EF4-FFF2-40B4-BE49-F238E27FC236}">
                    <a16:creationId xmlns:a16="http://schemas.microsoft.com/office/drawing/2014/main" id="{F2FD4FC5-2D37-B745-ABDE-6C22251B9B90}"/>
                  </a:ext>
                </a:extLst>
              </p:cNvPr>
              <p:cNvSpPr>
                <a:spLocks noChangeAspect="1" noChangeArrowheads="1" noTextEdit="1"/>
              </p:cNvSpPr>
              <p:nvPr/>
            </p:nvSpPr>
            <p:spPr bwMode="auto">
              <a:xfrm>
                <a:off x="3782199" y="2934892"/>
                <a:ext cx="611535" cy="424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5">
                <a:extLst>
                  <a:ext uri="{FF2B5EF4-FFF2-40B4-BE49-F238E27FC236}">
                    <a16:creationId xmlns:a16="http://schemas.microsoft.com/office/drawing/2014/main" id="{7B1EDBC8-0C80-BD42-B5C6-6EB5DA2E7AEB}"/>
                  </a:ext>
                </a:extLst>
              </p:cNvPr>
              <p:cNvSpPr>
                <a:spLocks noEditPoints="1"/>
              </p:cNvSpPr>
              <p:nvPr/>
            </p:nvSpPr>
            <p:spPr bwMode="auto">
              <a:xfrm>
                <a:off x="3849217" y="2962719"/>
                <a:ext cx="477500" cy="36919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66" name="Rectangle 165"/>
          <p:cNvSpPr/>
          <p:nvPr/>
        </p:nvSpPr>
        <p:spPr>
          <a:xfrm>
            <a:off x="2104858" y="4546603"/>
            <a:ext cx="8131779" cy="268933"/>
          </a:xfrm>
          <a:prstGeom prst="rect">
            <a:avLst/>
          </a:prstGeom>
          <a:solidFill>
            <a:schemeClr val="tx1">
              <a:lumMod val="20000"/>
              <a:lumOff val="80000"/>
              <a:alpha val="80000"/>
            </a:schemeClr>
          </a:solidFill>
          <a:ln w="9525"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100" b="1" dirty="0">
                <a:solidFill>
                  <a:schemeClr val="tx1"/>
                </a:solidFill>
                <a:latin typeface="Arial" pitchFamily="34" charset="0"/>
                <a:cs typeface="Arial" pitchFamily="34" charset="0"/>
              </a:rPr>
              <a:t>Compute</a:t>
            </a:r>
          </a:p>
        </p:txBody>
      </p:sp>
      <p:sp>
        <p:nvSpPr>
          <p:cNvPr id="87" name="Rectangle 86">
            <a:extLst>
              <a:ext uri="{FF2B5EF4-FFF2-40B4-BE49-F238E27FC236}">
                <a16:creationId xmlns:a16="http://schemas.microsoft.com/office/drawing/2014/main" id="{15607F9C-7EDB-834A-A697-70163920965F}"/>
              </a:ext>
            </a:extLst>
          </p:cNvPr>
          <p:cNvSpPr/>
          <p:nvPr/>
        </p:nvSpPr>
        <p:spPr>
          <a:xfrm>
            <a:off x="4811548" y="2790840"/>
            <a:ext cx="882818" cy="399336"/>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spc="-30" dirty="0">
                <a:solidFill>
                  <a:schemeClr val="tx1"/>
                </a:solidFill>
              </a:rPr>
              <a:t>Transfor-</a:t>
            </a:r>
          </a:p>
          <a:p>
            <a:pPr algn="ctr"/>
            <a:r>
              <a:rPr lang="en-US" sz="1100" spc="-30" dirty="0">
                <a:solidFill>
                  <a:schemeClr val="tx1"/>
                </a:solidFill>
              </a:rPr>
              <a:t>mation</a:t>
            </a:r>
          </a:p>
        </p:txBody>
      </p:sp>
      <p:sp>
        <p:nvSpPr>
          <p:cNvPr id="94" name="Rectangle 93">
            <a:extLst>
              <a:ext uri="{FF2B5EF4-FFF2-40B4-BE49-F238E27FC236}">
                <a16:creationId xmlns:a16="http://schemas.microsoft.com/office/drawing/2014/main" id="{61B7DF1E-FF12-2246-BA35-B767A3A19287}"/>
              </a:ext>
            </a:extLst>
          </p:cNvPr>
          <p:cNvSpPr/>
          <p:nvPr/>
        </p:nvSpPr>
        <p:spPr>
          <a:xfrm>
            <a:off x="5773198" y="2331283"/>
            <a:ext cx="963488" cy="399336"/>
          </a:xfrm>
          <a:prstGeom prst="rect">
            <a:avLst/>
          </a:prstGeom>
          <a:noFill/>
          <a:ln w="952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600"/>
              </a:spcAft>
            </a:pPr>
            <a:r>
              <a:rPr lang="en-US" sz="1100" spc="-30" dirty="0">
                <a:solidFill>
                  <a:schemeClr val="tx1"/>
                </a:solidFill>
              </a:rPr>
              <a:t>Master Data Preparation</a:t>
            </a:r>
          </a:p>
        </p:txBody>
      </p:sp>
      <p:sp>
        <p:nvSpPr>
          <p:cNvPr id="122" name="Rectangle 121">
            <a:extLst>
              <a:ext uri="{FF2B5EF4-FFF2-40B4-BE49-F238E27FC236}">
                <a16:creationId xmlns:a16="http://schemas.microsoft.com/office/drawing/2014/main" id="{FD9E10B6-FE83-C349-ABF4-EF3D23B20E7B}"/>
              </a:ext>
            </a:extLst>
          </p:cNvPr>
          <p:cNvSpPr/>
          <p:nvPr/>
        </p:nvSpPr>
        <p:spPr>
          <a:xfrm>
            <a:off x="4811549" y="2331283"/>
            <a:ext cx="882818" cy="399336"/>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spc="-30" dirty="0">
                <a:solidFill>
                  <a:schemeClr val="tx1"/>
                </a:solidFill>
              </a:rPr>
              <a:t>Batch/Stream </a:t>
            </a:r>
            <a:br>
              <a:rPr lang="en-US" sz="1100" spc="-30" dirty="0">
                <a:solidFill>
                  <a:schemeClr val="tx1"/>
                </a:solidFill>
              </a:rPr>
            </a:br>
            <a:r>
              <a:rPr lang="en-US" sz="1100" spc="-30" dirty="0">
                <a:solidFill>
                  <a:schemeClr val="tx1"/>
                </a:solidFill>
              </a:rPr>
              <a:t>ETL/ELT</a:t>
            </a:r>
          </a:p>
        </p:txBody>
      </p:sp>
      <p:sp>
        <p:nvSpPr>
          <p:cNvPr id="120" name="Rectangle 119">
            <a:extLst>
              <a:ext uri="{FF2B5EF4-FFF2-40B4-BE49-F238E27FC236}">
                <a16:creationId xmlns:a16="http://schemas.microsoft.com/office/drawing/2014/main" id="{3584690A-26AD-E045-8CB6-E1ECC6A3305A}"/>
              </a:ext>
            </a:extLst>
          </p:cNvPr>
          <p:cNvSpPr/>
          <p:nvPr/>
        </p:nvSpPr>
        <p:spPr>
          <a:xfrm>
            <a:off x="4811342" y="3250396"/>
            <a:ext cx="870423" cy="399336"/>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spc="-30" dirty="0">
                <a:solidFill>
                  <a:schemeClr val="tx1"/>
                </a:solidFill>
              </a:rPr>
              <a:t>Workflow </a:t>
            </a:r>
            <a:br>
              <a:rPr lang="en-US" sz="1100" spc="-30" dirty="0">
                <a:solidFill>
                  <a:schemeClr val="tx1"/>
                </a:solidFill>
              </a:rPr>
            </a:br>
            <a:r>
              <a:rPr lang="en-US" sz="1100" spc="-30" dirty="0">
                <a:solidFill>
                  <a:schemeClr val="tx1"/>
                </a:solidFill>
              </a:rPr>
              <a:t>management</a:t>
            </a:r>
          </a:p>
        </p:txBody>
      </p:sp>
      <p:sp>
        <p:nvSpPr>
          <p:cNvPr id="102" name="Rectangle 101">
            <a:extLst>
              <a:ext uri="{FF2B5EF4-FFF2-40B4-BE49-F238E27FC236}">
                <a16:creationId xmlns:a16="http://schemas.microsoft.com/office/drawing/2014/main" id="{15ED758C-3DE0-E440-9768-2ADC8DDB879B}"/>
              </a:ext>
            </a:extLst>
          </p:cNvPr>
          <p:cNvSpPr/>
          <p:nvPr/>
        </p:nvSpPr>
        <p:spPr>
          <a:xfrm>
            <a:off x="5768547" y="2790840"/>
            <a:ext cx="963488" cy="399336"/>
          </a:xfrm>
          <a:prstGeom prst="rect">
            <a:avLst/>
          </a:prstGeom>
          <a:noFill/>
          <a:ln w="952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en-US" sz="1100" spc="-30" dirty="0">
                <a:solidFill>
                  <a:schemeClr val="tx1"/>
                </a:solidFill>
              </a:rPr>
              <a:t>Data Quality</a:t>
            </a:r>
          </a:p>
        </p:txBody>
      </p:sp>
      <p:sp>
        <p:nvSpPr>
          <p:cNvPr id="38" name="Rectangle 37">
            <a:extLst>
              <a:ext uri="{FF2B5EF4-FFF2-40B4-BE49-F238E27FC236}">
                <a16:creationId xmlns:a16="http://schemas.microsoft.com/office/drawing/2014/main" id="{C72EF0EF-9CAD-1D43-8FCC-063D25422049}"/>
              </a:ext>
            </a:extLst>
          </p:cNvPr>
          <p:cNvSpPr/>
          <p:nvPr/>
        </p:nvSpPr>
        <p:spPr>
          <a:xfrm>
            <a:off x="4755533" y="2257957"/>
            <a:ext cx="2020874" cy="1929505"/>
          </a:xfrm>
          <a:prstGeom prst="rect">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sz="1100" spc="-20" dirty="0">
              <a:solidFill>
                <a:schemeClr val="tx1"/>
              </a:solidFill>
            </a:endParaRPr>
          </a:p>
        </p:txBody>
      </p:sp>
      <p:sp>
        <p:nvSpPr>
          <p:cNvPr id="113" name="Rectangle 112">
            <a:extLst>
              <a:ext uri="{FF2B5EF4-FFF2-40B4-BE49-F238E27FC236}">
                <a16:creationId xmlns:a16="http://schemas.microsoft.com/office/drawing/2014/main" id="{D94A6000-2704-AF47-A9A7-5623E6A49896}"/>
              </a:ext>
            </a:extLst>
          </p:cNvPr>
          <p:cNvSpPr/>
          <p:nvPr/>
        </p:nvSpPr>
        <p:spPr>
          <a:xfrm>
            <a:off x="4817745" y="3709952"/>
            <a:ext cx="1914289" cy="399336"/>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spc="-30" dirty="0">
                <a:solidFill>
                  <a:schemeClr val="tx1"/>
                </a:solidFill>
              </a:rPr>
              <a:t>Build, deploy and Monitor DP</a:t>
            </a:r>
          </a:p>
        </p:txBody>
      </p:sp>
      <p:sp>
        <p:nvSpPr>
          <p:cNvPr id="114" name="Rectangle 113">
            <a:extLst>
              <a:ext uri="{FF2B5EF4-FFF2-40B4-BE49-F238E27FC236}">
                <a16:creationId xmlns:a16="http://schemas.microsoft.com/office/drawing/2014/main" id="{640D9CB5-858A-8247-9E54-31FB8A060F59}"/>
              </a:ext>
            </a:extLst>
          </p:cNvPr>
          <p:cNvSpPr/>
          <p:nvPr/>
        </p:nvSpPr>
        <p:spPr>
          <a:xfrm>
            <a:off x="5768547" y="3250396"/>
            <a:ext cx="963488" cy="399336"/>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spc="-30" dirty="0">
                <a:solidFill>
                  <a:schemeClr val="tx1"/>
                </a:solidFill>
              </a:rPr>
              <a:t>Testing/QA</a:t>
            </a:r>
          </a:p>
        </p:txBody>
      </p:sp>
      <p:sp>
        <p:nvSpPr>
          <p:cNvPr id="47" name="Rectangle 46">
            <a:extLst>
              <a:ext uri="{FF2B5EF4-FFF2-40B4-BE49-F238E27FC236}">
                <a16:creationId xmlns:a16="http://schemas.microsoft.com/office/drawing/2014/main" id="{41096A30-61FD-014D-A9D3-97F492C38567}"/>
              </a:ext>
            </a:extLst>
          </p:cNvPr>
          <p:cNvSpPr/>
          <p:nvPr/>
        </p:nvSpPr>
        <p:spPr>
          <a:xfrm>
            <a:off x="7921240" y="2257957"/>
            <a:ext cx="747192" cy="1929505"/>
          </a:xfrm>
          <a:prstGeom prst="rect">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1"/>
              </a:solidFill>
            </a:endParaRPr>
          </a:p>
        </p:txBody>
      </p:sp>
      <p:sp>
        <p:nvSpPr>
          <p:cNvPr id="48" name="TextBox 47">
            <a:extLst>
              <a:ext uri="{FF2B5EF4-FFF2-40B4-BE49-F238E27FC236}">
                <a16:creationId xmlns:a16="http://schemas.microsoft.com/office/drawing/2014/main" id="{0E352436-B6F1-EA48-B157-3F0090D9CF33}"/>
              </a:ext>
            </a:extLst>
          </p:cNvPr>
          <p:cNvSpPr txBox="1"/>
          <p:nvPr/>
        </p:nvSpPr>
        <p:spPr>
          <a:xfrm>
            <a:off x="7976828" y="2286558"/>
            <a:ext cx="630185" cy="1967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tx1"/>
                </a:solidFill>
              </a:rPr>
              <a:t>Last Mile</a:t>
            </a:r>
          </a:p>
        </p:txBody>
      </p:sp>
      <p:sp>
        <p:nvSpPr>
          <p:cNvPr id="49" name="Rectangle 48">
            <a:extLst>
              <a:ext uri="{FF2B5EF4-FFF2-40B4-BE49-F238E27FC236}">
                <a16:creationId xmlns:a16="http://schemas.microsoft.com/office/drawing/2014/main" id="{5ECF3D54-FE77-4A4F-ABDE-20D2BAA497CC}"/>
              </a:ext>
            </a:extLst>
          </p:cNvPr>
          <p:cNvSpPr/>
          <p:nvPr/>
        </p:nvSpPr>
        <p:spPr>
          <a:xfrm>
            <a:off x="7998458" y="2524873"/>
            <a:ext cx="578379" cy="275224"/>
          </a:xfrm>
          <a:prstGeom prst="rect">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API</a:t>
            </a:r>
          </a:p>
        </p:txBody>
      </p:sp>
      <p:sp>
        <p:nvSpPr>
          <p:cNvPr id="50" name="Rectangle 49">
            <a:extLst>
              <a:ext uri="{FF2B5EF4-FFF2-40B4-BE49-F238E27FC236}">
                <a16:creationId xmlns:a16="http://schemas.microsoft.com/office/drawing/2014/main" id="{956EDF30-BEBC-3F4D-AB62-326B0E2849C7}"/>
              </a:ext>
            </a:extLst>
          </p:cNvPr>
          <p:cNvSpPr/>
          <p:nvPr/>
        </p:nvSpPr>
        <p:spPr>
          <a:xfrm>
            <a:off x="7991967" y="2856050"/>
            <a:ext cx="595933" cy="501354"/>
          </a:xfrm>
          <a:prstGeom prst="rect">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ODBC</a:t>
            </a:r>
          </a:p>
          <a:p>
            <a:pPr algn="ctr"/>
            <a:r>
              <a:rPr lang="en-US" sz="1100" dirty="0">
                <a:solidFill>
                  <a:schemeClr val="tx1"/>
                </a:solidFill>
              </a:rPr>
              <a:t>JDBC</a:t>
            </a:r>
          </a:p>
        </p:txBody>
      </p:sp>
      <p:sp>
        <p:nvSpPr>
          <p:cNvPr id="115" name="Rectangle 114">
            <a:extLst>
              <a:ext uri="{FF2B5EF4-FFF2-40B4-BE49-F238E27FC236}">
                <a16:creationId xmlns:a16="http://schemas.microsoft.com/office/drawing/2014/main" id="{A337AA78-DF45-0C48-B27B-C8AC7FB7A75F}"/>
              </a:ext>
            </a:extLst>
          </p:cNvPr>
          <p:cNvSpPr/>
          <p:nvPr/>
        </p:nvSpPr>
        <p:spPr>
          <a:xfrm>
            <a:off x="7991966" y="3433645"/>
            <a:ext cx="595933" cy="675643"/>
          </a:xfrm>
          <a:prstGeom prst="rect">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Inte-</a:t>
            </a:r>
          </a:p>
          <a:p>
            <a:pPr algn="ctr"/>
            <a:r>
              <a:rPr lang="en-US" sz="1100" dirty="0">
                <a:solidFill>
                  <a:schemeClr val="tx1"/>
                </a:solidFill>
              </a:rPr>
              <a:t>gration</a:t>
            </a:r>
            <a:br>
              <a:rPr lang="en-US" sz="1100" dirty="0">
                <a:solidFill>
                  <a:schemeClr val="tx1"/>
                </a:solidFill>
              </a:rPr>
            </a:br>
            <a:r>
              <a:rPr lang="en-US" sz="1100" dirty="0">
                <a:solidFill>
                  <a:schemeClr val="tx1"/>
                </a:solidFill>
              </a:rPr>
              <a:t>Services</a:t>
            </a:r>
          </a:p>
        </p:txBody>
      </p:sp>
      <p:sp>
        <p:nvSpPr>
          <p:cNvPr id="106" name="Flowchart: Magnetic Disk 80">
            <a:extLst>
              <a:ext uri="{FF2B5EF4-FFF2-40B4-BE49-F238E27FC236}">
                <a16:creationId xmlns:a16="http://schemas.microsoft.com/office/drawing/2014/main" id="{C8D15B1B-BEB9-EA40-AE4B-B963654E5930}"/>
              </a:ext>
            </a:extLst>
          </p:cNvPr>
          <p:cNvSpPr/>
          <p:nvPr/>
        </p:nvSpPr>
        <p:spPr>
          <a:xfrm>
            <a:off x="6926956" y="2257957"/>
            <a:ext cx="903047" cy="579707"/>
          </a:xfrm>
          <a:prstGeom prst="flowChartMagneticDisk">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algn="ctr">
              <a:lnSpc>
                <a:spcPct val="90000"/>
              </a:lnSpc>
            </a:pPr>
            <a:r>
              <a:rPr lang="en-US" sz="1100" spc="-30" dirty="0">
                <a:solidFill>
                  <a:schemeClr val="tx1"/>
                </a:solidFill>
              </a:rPr>
              <a:t>Data </a:t>
            </a:r>
            <a:br>
              <a:rPr lang="en-US" sz="1100" spc="-30" dirty="0">
                <a:solidFill>
                  <a:schemeClr val="tx1"/>
                </a:solidFill>
              </a:rPr>
            </a:br>
            <a:r>
              <a:rPr lang="en-US" sz="1100" spc="-30" dirty="0">
                <a:solidFill>
                  <a:schemeClr val="tx1"/>
                </a:solidFill>
              </a:rPr>
              <a:t>Product A</a:t>
            </a:r>
          </a:p>
        </p:txBody>
      </p:sp>
      <p:sp>
        <p:nvSpPr>
          <p:cNvPr id="116" name="Flowchart: Magnetic Disk 80">
            <a:extLst>
              <a:ext uri="{FF2B5EF4-FFF2-40B4-BE49-F238E27FC236}">
                <a16:creationId xmlns:a16="http://schemas.microsoft.com/office/drawing/2014/main" id="{241C4A42-01EC-1E43-851D-4CC136B7989A}"/>
              </a:ext>
            </a:extLst>
          </p:cNvPr>
          <p:cNvSpPr/>
          <p:nvPr/>
        </p:nvSpPr>
        <p:spPr>
          <a:xfrm>
            <a:off x="6926957" y="2932857"/>
            <a:ext cx="903047" cy="579707"/>
          </a:xfrm>
          <a:prstGeom prst="flowChartMagneticDisk">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algn="ctr">
              <a:lnSpc>
                <a:spcPct val="90000"/>
              </a:lnSpc>
            </a:pPr>
            <a:r>
              <a:rPr lang="en-US" sz="1100" spc="-30" dirty="0">
                <a:solidFill>
                  <a:schemeClr val="tx1"/>
                </a:solidFill>
              </a:rPr>
              <a:t>Data </a:t>
            </a:r>
            <a:br>
              <a:rPr lang="en-US" sz="1100" spc="-30" dirty="0">
                <a:solidFill>
                  <a:schemeClr val="tx1"/>
                </a:solidFill>
              </a:rPr>
            </a:br>
            <a:r>
              <a:rPr lang="en-US" sz="1100" spc="-30" dirty="0">
                <a:solidFill>
                  <a:schemeClr val="tx1"/>
                </a:solidFill>
              </a:rPr>
              <a:t>Product B</a:t>
            </a:r>
          </a:p>
        </p:txBody>
      </p:sp>
      <p:sp>
        <p:nvSpPr>
          <p:cNvPr id="117" name="Flowchart: Magnetic Disk 80">
            <a:extLst>
              <a:ext uri="{FF2B5EF4-FFF2-40B4-BE49-F238E27FC236}">
                <a16:creationId xmlns:a16="http://schemas.microsoft.com/office/drawing/2014/main" id="{EC0CB428-503F-2748-B7B7-EA080456E3A2}"/>
              </a:ext>
            </a:extLst>
          </p:cNvPr>
          <p:cNvSpPr/>
          <p:nvPr/>
        </p:nvSpPr>
        <p:spPr>
          <a:xfrm>
            <a:off x="6926957" y="3607755"/>
            <a:ext cx="903047" cy="579707"/>
          </a:xfrm>
          <a:prstGeom prst="flowChartMagneticDisk">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91440" rIns="0" bIns="0" numCol="1" spcCol="0" rtlCol="0" fromWordArt="0" anchor="ctr" anchorCtr="0" forceAA="0" compatLnSpc="1">
            <a:prstTxWarp prst="textNoShape">
              <a:avLst/>
            </a:prstTxWarp>
            <a:noAutofit/>
          </a:bodyPr>
          <a:lstStyle/>
          <a:p>
            <a:pPr algn="ctr">
              <a:lnSpc>
                <a:spcPct val="90000"/>
              </a:lnSpc>
            </a:pPr>
            <a:r>
              <a:rPr lang="en-US" sz="1100" spc="-30" dirty="0">
                <a:solidFill>
                  <a:schemeClr val="tx1"/>
                </a:solidFill>
              </a:rPr>
              <a:t>Data Catalog </a:t>
            </a:r>
            <a:br>
              <a:rPr lang="en-US" sz="1100" spc="-30" dirty="0">
                <a:solidFill>
                  <a:schemeClr val="tx1"/>
                </a:solidFill>
              </a:rPr>
            </a:br>
            <a:r>
              <a:rPr lang="en-US" sz="1100" spc="-30" dirty="0">
                <a:solidFill>
                  <a:schemeClr val="tx1"/>
                </a:solidFill>
              </a:rPr>
              <a:t>and Glossary</a:t>
            </a:r>
          </a:p>
        </p:txBody>
      </p:sp>
      <p:grpSp>
        <p:nvGrpSpPr>
          <p:cNvPr id="64" name="Group 63"/>
          <p:cNvGrpSpPr/>
          <p:nvPr/>
        </p:nvGrpSpPr>
        <p:grpSpPr>
          <a:xfrm>
            <a:off x="1886098" y="2257957"/>
            <a:ext cx="159691" cy="828869"/>
            <a:chOff x="1720695" y="2025226"/>
            <a:chExt cx="164129" cy="866639"/>
          </a:xfrm>
        </p:grpSpPr>
        <p:cxnSp>
          <p:nvCxnSpPr>
            <p:cNvPr id="32" name="Straight Connector 31">
              <a:extLst>
                <a:ext uri="{FF2B5EF4-FFF2-40B4-BE49-F238E27FC236}">
                  <a16:creationId xmlns:a16="http://schemas.microsoft.com/office/drawing/2014/main" id="{5B9E16B2-EA75-EE46-8E2A-D3D13D9A38D9}"/>
                </a:ext>
              </a:extLst>
            </p:cNvPr>
            <p:cNvCxnSpPr/>
            <p:nvPr/>
          </p:nvCxnSpPr>
          <p:spPr>
            <a:xfrm>
              <a:off x="1802760" y="2025226"/>
              <a:ext cx="0" cy="86663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FBF35CD-1A87-7F47-9FC2-75A6AFFA7CA5}"/>
                </a:ext>
              </a:extLst>
            </p:cNvPr>
            <p:cNvGrpSpPr/>
            <p:nvPr/>
          </p:nvGrpSpPr>
          <p:grpSpPr>
            <a:xfrm>
              <a:off x="1720695" y="2371901"/>
              <a:ext cx="164129" cy="173288"/>
              <a:chOff x="5937564" y="3833745"/>
              <a:chExt cx="306171" cy="306910"/>
            </a:xfrm>
          </p:grpSpPr>
          <p:sp>
            <p:nvSpPr>
              <p:cNvPr id="34" name="Freeform 94">
                <a:extLst>
                  <a:ext uri="{FF2B5EF4-FFF2-40B4-BE49-F238E27FC236}">
                    <a16:creationId xmlns:a16="http://schemas.microsoft.com/office/drawing/2014/main" id="{C8BEAD9B-5BE4-1B4F-99F0-04D0FF36301E}"/>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p>
            </p:txBody>
          </p:sp>
          <p:sp>
            <p:nvSpPr>
              <p:cNvPr id="35" name="Freeform 95">
                <a:extLst>
                  <a:ext uri="{FF2B5EF4-FFF2-40B4-BE49-F238E27FC236}">
                    <a16:creationId xmlns:a16="http://schemas.microsoft.com/office/drawing/2014/main" id="{268252ED-2969-BD43-9973-F18AA6CC5458}"/>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p>
            </p:txBody>
          </p:sp>
        </p:grpSp>
      </p:grpSp>
      <p:sp>
        <p:nvSpPr>
          <p:cNvPr id="108" name="Rectangle 107">
            <a:extLst>
              <a:ext uri="{FF2B5EF4-FFF2-40B4-BE49-F238E27FC236}">
                <a16:creationId xmlns:a16="http://schemas.microsoft.com/office/drawing/2014/main" id="{304D75E6-6602-F943-909D-0B2F7BE5238D}"/>
              </a:ext>
            </a:extLst>
          </p:cNvPr>
          <p:cNvSpPr/>
          <p:nvPr/>
        </p:nvSpPr>
        <p:spPr>
          <a:xfrm>
            <a:off x="2104859" y="3547388"/>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Event Ingestion</a:t>
            </a:r>
          </a:p>
        </p:txBody>
      </p:sp>
      <p:sp>
        <p:nvSpPr>
          <p:cNvPr id="109" name="Rectangle 108">
            <a:extLst>
              <a:ext uri="{FF2B5EF4-FFF2-40B4-BE49-F238E27FC236}">
                <a16:creationId xmlns:a16="http://schemas.microsoft.com/office/drawing/2014/main" id="{B470CFFD-AFC5-3C49-8C03-6509445166E4}"/>
              </a:ext>
            </a:extLst>
          </p:cNvPr>
          <p:cNvSpPr/>
          <p:nvPr/>
        </p:nvSpPr>
        <p:spPr>
          <a:xfrm>
            <a:off x="2104859" y="3214316"/>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API Ingestion</a:t>
            </a:r>
          </a:p>
        </p:txBody>
      </p:sp>
      <p:sp>
        <p:nvSpPr>
          <p:cNvPr id="110" name="Rectangle 109">
            <a:extLst>
              <a:ext uri="{FF2B5EF4-FFF2-40B4-BE49-F238E27FC236}">
                <a16:creationId xmlns:a16="http://schemas.microsoft.com/office/drawing/2014/main" id="{3FBA4AE5-F282-DE4E-AE7B-10741AD0F78D}"/>
              </a:ext>
            </a:extLst>
          </p:cNvPr>
          <p:cNvSpPr/>
          <p:nvPr/>
        </p:nvSpPr>
        <p:spPr>
          <a:xfrm>
            <a:off x="2104859" y="2881244"/>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Streaming</a:t>
            </a:r>
          </a:p>
        </p:txBody>
      </p:sp>
      <p:sp>
        <p:nvSpPr>
          <p:cNvPr id="111" name="Rectangle 110">
            <a:extLst>
              <a:ext uri="{FF2B5EF4-FFF2-40B4-BE49-F238E27FC236}">
                <a16:creationId xmlns:a16="http://schemas.microsoft.com/office/drawing/2014/main" id="{D015D4D4-CAB7-114E-96DC-2992FBE2874C}"/>
              </a:ext>
            </a:extLst>
          </p:cNvPr>
          <p:cNvSpPr/>
          <p:nvPr/>
        </p:nvSpPr>
        <p:spPr>
          <a:xfrm>
            <a:off x="2104859" y="3880460"/>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File Ingestion</a:t>
            </a:r>
          </a:p>
        </p:txBody>
      </p:sp>
      <p:sp>
        <p:nvSpPr>
          <p:cNvPr id="112" name="Rectangle 111">
            <a:extLst>
              <a:ext uri="{FF2B5EF4-FFF2-40B4-BE49-F238E27FC236}">
                <a16:creationId xmlns:a16="http://schemas.microsoft.com/office/drawing/2014/main" id="{07A0A80B-D344-7D40-A28D-A20A0A81DD8D}"/>
              </a:ext>
            </a:extLst>
          </p:cNvPr>
          <p:cNvSpPr/>
          <p:nvPr/>
        </p:nvSpPr>
        <p:spPr>
          <a:xfrm>
            <a:off x="2104859" y="2548172"/>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CDC Ingestion</a:t>
            </a:r>
          </a:p>
        </p:txBody>
      </p:sp>
      <p:sp>
        <p:nvSpPr>
          <p:cNvPr id="10" name="Rectangle 9">
            <a:extLst>
              <a:ext uri="{FF2B5EF4-FFF2-40B4-BE49-F238E27FC236}">
                <a16:creationId xmlns:a16="http://schemas.microsoft.com/office/drawing/2014/main" id="{520BD8EA-CD80-6E47-B636-C1A24706C281}"/>
              </a:ext>
            </a:extLst>
          </p:cNvPr>
          <p:cNvSpPr/>
          <p:nvPr/>
        </p:nvSpPr>
        <p:spPr>
          <a:xfrm>
            <a:off x="807551" y="3214316"/>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CRIS</a:t>
            </a:r>
          </a:p>
        </p:txBody>
      </p:sp>
      <p:sp>
        <p:nvSpPr>
          <p:cNvPr id="11" name="Rectangle 10">
            <a:extLst>
              <a:ext uri="{FF2B5EF4-FFF2-40B4-BE49-F238E27FC236}">
                <a16:creationId xmlns:a16="http://schemas.microsoft.com/office/drawing/2014/main" id="{A619C0D1-C823-6D42-A0A4-DE5B454C4175}"/>
              </a:ext>
            </a:extLst>
          </p:cNvPr>
          <p:cNvSpPr/>
          <p:nvPr/>
        </p:nvSpPr>
        <p:spPr>
          <a:xfrm>
            <a:off x="807551" y="3547388"/>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css</a:t>
            </a:r>
          </a:p>
        </p:txBody>
      </p:sp>
      <p:sp>
        <p:nvSpPr>
          <p:cNvPr id="12" name="Rectangle 11">
            <a:extLst>
              <a:ext uri="{FF2B5EF4-FFF2-40B4-BE49-F238E27FC236}">
                <a16:creationId xmlns:a16="http://schemas.microsoft.com/office/drawing/2014/main" id="{81CB1B9A-85FC-5B48-A143-2CD7498C0F80}"/>
              </a:ext>
            </a:extLst>
          </p:cNvPr>
          <p:cNvSpPr/>
          <p:nvPr/>
        </p:nvSpPr>
        <p:spPr>
          <a:xfrm>
            <a:off x="807551" y="3880460"/>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100" kern="0" dirty="0">
                <a:solidFill>
                  <a:schemeClr val="tx1"/>
                </a:solidFill>
              </a:rPr>
              <a:t>Primavera</a:t>
            </a:r>
            <a:endParaRPr lang="en-US" sz="1100" dirty="0">
              <a:solidFill>
                <a:schemeClr val="tx1"/>
              </a:solidFill>
            </a:endParaRPr>
          </a:p>
        </p:txBody>
      </p:sp>
      <p:sp>
        <p:nvSpPr>
          <p:cNvPr id="14" name="Rectangle 13">
            <a:extLst>
              <a:ext uri="{FF2B5EF4-FFF2-40B4-BE49-F238E27FC236}">
                <a16:creationId xmlns:a16="http://schemas.microsoft.com/office/drawing/2014/main" id="{099055FA-62D4-784F-A515-57A3590F28D5}"/>
              </a:ext>
            </a:extLst>
          </p:cNvPr>
          <p:cNvSpPr/>
          <p:nvPr/>
        </p:nvSpPr>
        <p:spPr>
          <a:xfrm>
            <a:off x="807551" y="2257957"/>
            <a:ext cx="1019476" cy="247487"/>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Maximo</a:t>
            </a:r>
          </a:p>
        </p:txBody>
      </p:sp>
      <p:sp>
        <p:nvSpPr>
          <p:cNvPr id="15" name="Rectangle 14">
            <a:extLst>
              <a:ext uri="{FF2B5EF4-FFF2-40B4-BE49-F238E27FC236}">
                <a16:creationId xmlns:a16="http://schemas.microsoft.com/office/drawing/2014/main" id="{05612120-FA57-9F47-B3F7-B1ECBA004911}"/>
              </a:ext>
            </a:extLst>
          </p:cNvPr>
          <p:cNvSpPr/>
          <p:nvPr/>
        </p:nvSpPr>
        <p:spPr>
          <a:xfrm>
            <a:off x="807551" y="2548172"/>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STORMS</a:t>
            </a:r>
          </a:p>
        </p:txBody>
      </p:sp>
      <p:sp>
        <p:nvSpPr>
          <p:cNvPr id="16" name="Rectangle 15">
            <a:extLst>
              <a:ext uri="{FF2B5EF4-FFF2-40B4-BE49-F238E27FC236}">
                <a16:creationId xmlns:a16="http://schemas.microsoft.com/office/drawing/2014/main" id="{491D1E13-A877-914A-9600-BFFD10C20C81}"/>
              </a:ext>
            </a:extLst>
          </p:cNvPr>
          <p:cNvSpPr/>
          <p:nvPr/>
        </p:nvSpPr>
        <p:spPr>
          <a:xfrm>
            <a:off x="807551" y="2881244"/>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100" dirty="0">
                <a:solidFill>
                  <a:schemeClr val="tx1"/>
                </a:solidFill>
              </a:rPr>
              <a:t>CRM</a:t>
            </a:r>
          </a:p>
        </p:txBody>
      </p:sp>
      <p:sp>
        <p:nvSpPr>
          <p:cNvPr id="148" name="Rectangle 147">
            <a:extLst>
              <a:ext uri="{FF2B5EF4-FFF2-40B4-BE49-F238E27FC236}">
                <a16:creationId xmlns:a16="http://schemas.microsoft.com/office/drawing/2014/main" id="{799E849F-1857-B541-A50B-5EE22FF17083}"/>
              </a:ext>
            </a:extLst>
          </p:cNvPr>
          <p:cNvSpPr/>
          <p:nvPr/>
        </p:nvSpPr>
        <p:spPr>
          <a:xfrm>
            <a:off x="807551" y="4213532"/>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3</a:t>
            </a:r>
            <a:r>
              <a:rPr lang="en-US" sz="1100" baseline="30000" dirty="0">
                <a:solidFill>
                  <a:schemeClr val="tx1"/>
                </a:solidFill>
              </a:rPr>
              <a:t>rd</a:t>
            </a:r>
            <a:r>
              <a:rPr lang="en-US" sz="1100" dirty="0">
                <a:solidFill>
                  <a:schemeClr val="tx1"/>
                </a:solidFill>
              </a:rPr>
              <a:t> Party</a:t>
            </a:r>
          </a:p>
        </p:txBody>
      </p:sp>
      <p:sp>
        <p:nvSpPr>
          <p:cNvPr id="149" name="Rectangle 148">
            <a:extLst>
              <a:ext uri="{FF2B5EF4-FFF2-40B4-BE49-F238E27FC236}">
                <a16:creationId xmlns:a16="http://schemas.microsoft.com/office/drawing/2014/main" id="{F3D3ACBE-71F0-BB45-AA41-82B02D3D481D}"/>
              </a:ext>
            </a:extLst>
          </p:cNvPr>
          <p:cNvSpPr/>
          <p:nvPr/>
        </p:nvSpPr>
        <p:spPr>
          <a:xfrm>
            <a:off x="807551" y="4546602"/>
            <a:ext cx="1019476" cy="268933"/>
          </a:xfrm>
          <a:prstGeom prst="rect">
            <a:avLst/>
          </a:prstGeom>
          <a:noFill/>
          <a:ln w="9525" cap="rnd" cmpd="sng" algn="ctr">
            <a:solidFill>
              <a:srgbClr val="0038A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Comcast</a:t>
            </a:r>
          </a:p>
        </p:txBody>
      </p:sp>
      <p:grpSp>
        <p:nvGrpSpPr>
          <p:cNvPr id="91" name="Group 90"/>
          <p:cNvGrpSpPr/>
          <p:nvPr/>
        </p:nvGrpSpPr>
        <p:grpSpPr>
          <a:xfrm>
            <a:off x="1886098" y="3547388"/>
            <a:ext cx="159691" cy="1268147"/>
            <a:chOff x="1687002" y="3547388"/>
            <a:chExt cx="164129" cy="1268147"/>
          </a:xfrm>
        </p:grpSpPr>
        <p:cxnSp>
          <p:nvCxnSpPr>
            <p:cNvPr id="141" name="Straight Connector 140">
              <a:extLst>
                <a:ext uri="{FF2B5EF4-FFF2-40B4-BE49-F238E27FC236}">
                  <a16:creationId xmlns:a16="http://schemas.microsoft.com/office/drawing/2014/main" id="{5B9E16B2-EA75-EE46-8E2A-D3D13D9A38D9}"/>
                </a:ext>
              </a:extLst>
            </p:cNvPr>
            <p:cNvCxnSpPr/>
            <p:nvPr/>
          </p:nvCxnSpPr>
          <p:spPr>
            <a:xfrm>
              <a:off x="1769067" y="3547388"/>
              <a:ext cx="0" cy="1268147"/>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id="{3FBF35CD-1A87-7F47-9FC2-75A6AFFA7CA5}"/>
                </a:ext>
              </a:extLst>
            </p:cNvPr>
            <p:cNvGrpSpPr/>
            <p:nvPr/>
          </p:nvGrpSpPr>
          <p:grpSpPr>
            <a:xfrm>
              <a:off x="1687002" y="4098594"/>
              <a:ext cx="164129" cy="165736"/>
              <a:chOff x="5937564" y="3833745"/>
              <a:chExt cx="306171" cy="306910"/>
            </a:xfrm>
          </p:grpSpPr>
          <p:sp>
            <p:nvSpPr>
              <p:cNvPr id="150" name="Freeform 94">
                <a:extLst>
                  <a:ext uri="{FF2B5EF4-FFF2-40B4-BE49-F238E27FC236}">
                    <a16:creationId xmlns:a16="http://schemas.microsoft.com/office/drawing/2014/main" id="{C8BEAD9B-5BE4-1B4F-99F0-04D0FF36301E}"/>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p>
            </p:txBody>
          </p:sp>
          <p:sp>
            <p:nvSpPr>
              <p:cNvPr id="154" name="Freeform 95">
                <a:extLst>
                  <a:ext uri="{FF2B5EF4-FFF2-40B4-BE49-F238E27FC236}">
                    <a16:creationId xmlns:a16="http://schemas.microsoft.com/office/drawing/2014/main" id="{268252ED-2969-BD43-9973-F18AA6CC5458}"/>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p>
            </p:txBody>
          </p:sp>
        </p:grpSp>
      </p:grpSp>
      <p:grpSp>
        <p:nvGrpSpPr>
          <p:cNvPr id="75" name="Group 74"/>
          <p:cNvGrpSpPr/>
          <p:nvPr/>
        </p:nvGrpSpPr>
        <p:grpSpPr>
          <a:xfrm>
            <a:off x="3148124" y="2222500"/>
            <a:ext cx="165091" cy="2582309"/>
            <a:chOff x="2984102" y="2025226"/>
            <a:chExt cx="169679" cy="2699979"/>
          </a:xfrm>
        </p:grpSpPr>
        <p:cxnSp>
          <p:nvCxnSpPr>
            <p:cNvPr id="162" name="Straight Connector 161">
              <a:extLst>
                <a:ext uri="{FF2B5EF4-FFF2-40B4-BE49-F238E27FC236}">
                  <a16:creationId xmlns:a16="http://schemas.microsoft.com/office/drawing/2014/main" id="{5BB9EC08-EB79-5846-964A-54012C93D48F}"/>
                </a:ext>
              </a:extLst>
            </p:cNvPr>
            <p:cNvCxnSpPr/>
            <p:nvPr/>
          </p:nvCxnSpPr>
          <p:spPr>
            <a:xfrm>
              <a:off x="3068941" y="2025226"/>
              <a:ext cx="0" cy="269997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6E6D83D6-C4CA-F44C-BB82-3CD56459EDDC}"/>
                </a:ext>
              </a:extLst>
            </p:cNvPr>
            <p:cNvGrpSpPr/>
            <p:nvPr/>
          </p:nvGrpSpPr>
          <p:grpSpPr>
            <a:xfrm>
              <a:off x="2984102" y="3288535"/>
              <a:ext cx="169679" cy="173361"/>
              <a:chOff x="5937564" y="3833745"/>
              <a:chExt cx="306171" cy="306910"/>
            </a:xfrm>
          </p:grpSpPr>
          <p:sp>
            <p:nvSpPr>
              <p:cNvPr id="164" name="Freeform 94">
                <a:extLst>
                  <a:ext uri="{FF2B5EF4-FFF2-40B4-BE49-F238E27FC236}">
                    <a16:creationId xmlns:a16="http://schemas.microsoft.com/office/drawing/2014/main" id="{E38C2C4C-610E-AA42-8678-A95160C7DF2A}"/>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p>
            </p:txBody>
          </p:sp>
          <p:sp>
            <p:nvSpPr>
              <p:cNvPr id="165" name="Freeform 95">
                <a:extLst>
                  <a:ext uri="{FF2B5EF4-FFF2-40B4-BE49-F238E27FC236}">
                    <a16:creationId xmlns:a16="http://schemas.microsoft.com/office/drawing/2014/main" id="{4F712A00-AFFB-524D-97B0-EA072C95BFF2}"/>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p>
            </p:txBody>
          </p:sp>
        </p:grpSp>
      </p:grpSp>
      <p:grpSp>
        <p:nvGrpSpPr>
          <p:cNvPr id="74" name="Group 73"/>
          <p:cNvGrpSpPr/>
          <p:nvPr/>
        </p:nvGrpSpPr>
        <p:grpSpPr>
          <a:xfrm>
            <a:off x="8700359" y="2222500"/>
            <a:ext cx="175081" cy="2582309"/>
            <a:chOff x="8690642" y="2025226"/>
            <a:chExt cx="179947" cy="2699979"/>
          </a:xfrm>
        </p:grpSpPr>
        <p:cxnSp>
          <p:nvCxnSpPr>
            <p:cNvPr id="143" name="Straight Connector 142">
              <a:extLst>
                <a:ext uri="{FF2B5EF4-FFF2-40B4-BE49-F238E27FC236}">
                  <a16:creationId xmlns:a16="http://schemas.microsoft.com/office/drawing/2014/main" id="{4BA0DC68-0A14-7A49-8C6E-FFD1B022C7A3}"/>
                </a:ext>
              </a:extLst>
            </p:cNvPr>
            <p:cNvCxnSpPr/>
            <p:nvPr/>
          </p:nvCxnSpPr>
          <p:spPr>
            <a:xfrm>
              <a:off x="8780615" y="2025226"/>
              <a:ext cx="0" cy="2699979"/>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44" name="Group 143">
              <a:extLst>
                <a:ext uri="{FF2B5EF4-FFF2-40B4-BE49-F238E27FC236}">
                  <a16:creationId xmlns:a16="http://schemas.microsoft.com/office/drawing/2014/main" id="{D8453455-EFDD-F049-B065-250ABE984E61}"/>
                </a:ext>
              </a:extLst>
            </p:cNvPr>
            <p:cNvGrpSpPr/>
            <p:nvPr/>
          </p:nvGrpSpPr>
          <p:grpSpPr>
            <a:xfrm>
              <a:off x="8690642" y="3284147"/>
              <a:ext cx="179947" cy="182138"/>
              <a:chOff x="5937564" y="3833745"/>
              <a:chExt cx="306171" cy="306910"/>
            </a:xfrm>
          </p:grpSpPr>
          <p:sp>
            <p:nvSpPr>
              <p:cNvPr id="145" name="Freeform 94">
                <a:extLst>
                  <a:ext uri="{FF2B5EF4-FFF2-40B4-BE49-F238E27FC236}">
                    <a16:creationId xmlns:a16="http://schemas.microsoft.com/office/drawing/2014/main" id="{094803C2-B8FC-D048-BC38-04425209702F}"/>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p>
            </p:txBody>
          </p:sp>
          <p:sp>
            <p:nvSpPr>
              <p:cNvPr id="146" name="Freeform 95">
                <a:extLst>
                  <a:ext uri="{FF2B5EF4-FFF2-40B4-BE49-F238E27FC236}">
                    <a16:creationId xmlns:a16="http://schemas.microsoft.com/office/drawing/2014/main" id="{F769A0C3-2FD7-074D-A862-1285918674CC}"/>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p>
            </p:txBody>
          </p:sp>
        </p:grpSp>
      </p:grpSp>
      <p:cxnSp>
        <p:nvCxnSpPr>
          <p:cNvPr id="176" name="Straight Connector 175"/>
          <p:cNvCxnSpPr/>
          <p:nvPr/>
        </p:nvCxnSpPr>
        <p:spPr>
          <a:xfrm>
            <a:off x="4755533" y="2181487"/>
            <a:ext cx="2020874" cy="0"/>
          </a:xfrm>
          <a:prstGeom prst="line">
            <a:avLst/>
          </a:prstGeom>
          <a:ln w="9525" cap="rnd">
            <a:solidFill>
              <a:srgbClr val="A6A6A6"/>
            </a:solidFill>
            <a:prstDash val="solid"/>
            <a:round/>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1677621F-4700-0146-83EF-4665F8A8D9CA}"/>
              </a:ext>
            </a:extLst>
          </p:cNvPr>
          <p:cNvSpPr/>
          <p:nvPr/>
        </p:nvSpPr>
        <p:spPr>
          <a:xfrm>
            <a:off x="1966913" y="1785258"/>
            <a:ext cx="6817872" cy="3972386"/>
          </a:xfrm>
          <a:prstGeom prst="rect">
            <a:avLst/>
          </a:prstGeom>
          <a:solidFill>
            <a:schemeClr val="tx2">
              <a:alpha val="20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FFFFFF"/>
              </a:solidFill>
            </a:endParaRPr>
          </a:p>
        </p:txBody>
      </p:sp>
      <p:sp>
        <p:nvSpPr>
          <p:cNvPr id="98" name="TextBox 97">
            <a:extLst>
              <a:ext uri="{FF2B5EF4-FFF2-40B4-BE49-F238E27FC236}">
                <a16:creationId xmlns:a16="http://schemas.microsoft.com/office/drawing/2014/main" id="{B8AED25A-87B2-EB4D-9268-F18C398DD64D}"/>
              </a:ext>
            </a:extLst>
          </p:cNvPr>
          <p:cNvSpPr txBox="1"/>
          <p:nvPr/>
        </p:nvSpPr>
        <p:spPr>
          <a:xfrm>
            <a:off x="10462472" y="4457962"/>
            <a:ext cx="1132120" cy="15830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spc="-20" dirty="0">
                <a:solidFill>
                  <a:schemeClr val="tx1"/>
                </a:solidFill>
              </a:rPr>
              <a:t>Hub </a:t>
            </a:r>
            <a:br>
              <a:rPr lang="en-US" sz="1200" b="1" spc="-20" dirty="0">
                <a:solidFill>
                  <a:schemeClr val="tx1"/>
                </a:solidFill>
              </a:rPr>
            </a:br>
            <a:r>
              <a:rPr lang="en-US" sz="1200" b="1" spc="-20" dirty="0">
                <a:solidFill>
                  <a:schemeClr val="tx1"/>
                </a:solidFill>
              </a:rPr>
              <a:t>provides the </a:t>
            </a:r>
            <a:r>
              <a:rPr lang="en-US" sz="1200" b="1" spc="-30" dirty="0">
                <a:solidFill>
                  <a:schemeClr val="tx1"/>
                </a:solidFill>
              </a:rPr>
              <a:t>infrastructure</a:t>
            </a:r>
            <a:r>
              <a:rPr lang="en-US" sz="1200" b="1" spc="-20" dirty="0">
                <a:solidFill>
                  <a:schemeClr val="tx1"/>
                </a:solidFill>
              </a:rPr>
              <a:t> to support data product teams</a:t>
            </a:r>
          </a:p>
        </p:txBody>
      </p:sp>
      <p:sp>
        <p:nvSpPr>
          <p:cNvPr id="174" name="TextBox 173">
            <a:extLst>
              <a:ext uri="{FF2B5EF4-FFF2-40B4-BE49-F238E27FC236}">
                <a16:creationId xmlns:a16="http://schemas.microsoft.com/office/drawing/2014/main" id="{2362B9BC-D393-AA4C-8FDE-614AD2F2CA8A}"/>
              </a:ext>
            </a:extLst>
          </p:cNvPr>
          <p:cNvSpPr txBox="1"/>
          <p:nvPr/>
        </p:nvSpPr>
        <p:spPr>
          <a:xfrm>
            <a:off x="771524" y="1786352"/>
            <a:ext cx="3743325" cy="458883"/>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lgn="ctr">
              <a:defRPr b="1">
                <a:solidFill>
                  <a:schemeClr val="tx1"/>
                </a:solidFill>
              </a:defRPr>
            </a:lvl1pPr>
          </a:lstStyle>
          <a:p>
            <a:r>
              <a:rPr lang="en-US" sz="1200" dirty="0">
                <a:solidFill>
                  <a:schemeClr val="bg1"/>
                </a:solidFill>
              </a:rPr>
              <a:t>Data product teams build the application logic</a:t>
            </a:r>
            <a:br>
              <a:rPr lang="en-US" sz="1200" dirty="0">
                <a:solidFill>
                  <a:schemeClr val="bg1"/>
                </a:solidFill>
              </a:rPr>
            </a:br>
            <a:r>
              <a:rPr lang="en-US" sz="1200" dirty="0">
                <a:solidFill>
                  <a:schemeClr val="bg1"/>
                </a:solidFill>
              </a:rPr>
              <a:t>to create data products</a:t>
            </a:r>
          </a:p>
        </p:txBody>
      </p:sp>
    </p:spTree>
    <p:extLst>
      <p:ext uri="{BB962C8B-B14F-4D97-AF65-F5344CB8AC3E}">
        <p14:creationId xmlns:p14="http://schemas.microsoft.com/office/powerpoint/2010/main" val="23923896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1171517" name="think-cell Slide" r:id="rId6" imgW="286" imgH="286" progId="TCLayout.ActiveDocument.1">
                  <p:embed/>
                </p:oleObj>
              </mc:Choice>
              <mc:Fallback>
                <p:oleObj name="think-cell Slide" r:id="rId6" imgW="286" imgH="286" progId="TCLayout.ActiveDocument.1">
                  <p:embed/>
                  <p:pic>
                    <p:nvPicPr>
                      <p:cNvPr id="3" name="Object 2" hidden="1"/>
                      <p:cNvPicPr/>
                      <p:nvPr/>
                    </p:nvPicPr>
                    <p:blipFill>
                      <a:blip r:embed="rId7"/>
                      <a:stretch>
                        <a:fillRect/>
                      </a:stretch>
                    </p:blipFill>
                    <p:spPr>
                      <a:xfrm>
                        <a:off x="2118" y="2118"/>
                        <a:ext cx="2117" cy="2117"/>
                      </a:xfrm>
                      <a:prstGeom prst="rect">
                        <a:avLst/>
                      </a:prstGeom>
                    </p:spPr>
                  </p:pic>
                </p:oleObj>
              </mc:Fallback>
            </mc:AlternateContent>
          </a:graphicData>
        </a:graphic>
      </p:graphicFrame>
      <p:sp>
        <p:nvSpPr>
          <p:cNvPr id="103" name="Rectangle 102">
            <a:extLst>
              <a:ext uri="{FF2B5EF4-FFF2-40B4-BE49-F238E27FC236}">
                <a16:creationId xmlns:a16="http://schemas.microsoft.com/office/drawing/2014/main" id="{344DD526-C687-4B33-A0E6-249B3B6DC7F0}"/>
              </a:ext>
            </a:extLst>
          </p:cNvPr>
          <p:cNvSpPr/>
          <p:nvPr/>
        </p:nvSpPr>
        <p:spPr>
          <a:xfrm>
            <a:off x="8444125" y="5598539"/>
            <a:ext cx="3366728" cy="565397"/>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98" name="Rectangle 97">
            <a:extLst>
              <a:ext uri="{FF2B5EF4-FFF2-40B4-BE49-F238E27FC236}">
                <a16:creationId xmlns:a16="http://schemas.microsoft.com/office/drawing/2014/main" id="{6C86FBF0-DCA5-43A6-9B0D-B6463F823456}"/>
              </a:ext>
            </a:extLst>
          </p:cNvPr>
          <p:cNvSpPr/>
          <p:nvPr/>
        </p:nvSpPr>
        <p:spPr>
          <a:xfrm>
            <a:off x="8449609" y="2004369"/>
            <a:ext cx="1096375" cy="3402720"/>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99" name="Rectangle 98">
            <a:extLst>
              <a:ext uri="{FF2B5EF4-FFF2-40B4-BE49-F238E27FC236}">
                <a16:creationId xmlns:a16="http://schemas.microsoft.com/office/drawing/2014/main" id="{2EF0791F-F5E0-4DE8-99A5-E72D08AF3C1C}"/>
              </a:ext>
            </a:extLst>
          </p:cNvPr>
          <p:cNvSpPr/>
          <p:nvPr/>
        </p:nvSpPr>
        <p:spPr>
          <a:xfrm>
            <a:off x="9574626" y="2004370"/>
            <a:ext cx="1096375" cy="1058645"/>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100" name="Rectangle 99">
            <a:extLst>
              <a:ext uri="{FF2B5EF4-FFF2-40B4-BE49-F238E27FC236}">
                <a16:creationId xmlns:a16="http://schemas.microsoft.com/office/drawing/2014/main" id="{E70764A6-6FDB-4905-BFB5-8DFF45A2B246}"/>
              </a:ext>
            </a:extLst>
          </p:cNvPr>
          <p:cNvSpPr/>
          <p:nvPr/>
        </p:nvSpPr>
        <p:spPr>
          <a:xfrm>
            <a:off x="10699645" y="2004370"/>
            <a:ext cx="1096375" cy="1058645"/>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101" name="Rectangle 100">
            <a:extLst>
              <a:ext uri="{FF2B5EF4-FFF2-40B4-BE49-F238E27FC236}">
                <a16:creationId xmlns:a16="http://schemas.microsoft.com/office/drawing/2014/main" id="{F2833739-76C7-4E48-88F4-860CDB6C8B7B}"/>
              </a:ext>
            </a:extLst>
          </p:cNvPr>
          <p:cNvSpPr/>
          <p:nvPr/>
        </p:nvSpPr>
        <p:spPr>
          <a:xfrm>
            <a:off x="9574626" y="3383161"/>
            <a:ext cx="1096375" cy="2023928"/>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102" name="Rectangle 101">
            <a:extLst>
              <a:ext uri="{FF2B5EF4-FFF2-40B4-BE49-F238E27FC236}">
                <a16:creationId xmlns:a16="http://schemas.microsoft.com/office/drawing/2014/main" id="{108C1A46-7AF3-4740-9A5D-24B9A61F9652}"/>
              </a:ext>
            </a:extLst>
          </p:cNvPr>
          <p:cNvSpPr/>
          <p:nvPr/>
        </p:nvSpPr>
        <p:spPr>
          <a:xfrm>
            <a:off x="10699645" y="3383161"/>
            <a:ext cx="1096375" cy="2023928"/>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78" name="Rectangle 77">
            <a:extLst>
              <a:ext uri="{FF2B5EF4-FFF2-40B4-BE49-F238E27FC236}">
                <a16:creationId xmlns:a16="http://schemas.microsoft.com/office/drawing/2014/main" id="{585D1DDB-F09A-493D-B154-C83521A8BEF1}"/>
              </a:ext>
            </a:extLst>
          </p:cNvPr>
          <p:cNvSpPr/>
          <p:nvPr/>
        </p:nvSpPr>
        <p:spPr>
          <a:xfrm>
            <a:off x="1504769" y="2004369"/>
            <a:ext cx="1074772" cy="3402721"/>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93" name="Rectangle 92">
            <a:extLst>
              <a:ext uri="{FF2B5EF4-FFF2-40B4-BE49-F238E27FC236}">
                <a16:creationId xmlns:a16="http://schemas.microsoft.com/office/drawing/2014/main" id="{5514156C-6EEE-48FB-AF87-F776A9812D8C}"/>
              </a:ext>
            </a:extLst>
          </p:cNvPr>
          <p:cNvSpPr/>
          <p:nvPr/>
        </p:nvSpPr>
        <p:spPr>
          <a:xfrm>
            <a:off x="7013311" y="2004369"/>
            <a:ext cx="1074772" cy="3402721"/>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94" name="Rectangle 93">
            <a:extLst>
              <a:ext uri="{FF2B5EF4-FFF2-40B4-BE49-F238E27FC236}">
                <a16:creationId xmlns:a16="http://schemas.microsoft.com/office/drawing/2014/main" id="{424D0232-36D5-41AB-A6D4-E512684DCE1B}"/>
              </a:ext>
            </a:extLst>
          </p:cNvPr>
          <p:cNvSpPr/>
          <p:nvPr/>
        </p:nvSpPr>
        <p:spPr>
          <a:xfrm>
            <a:off x="5911601" y="2004369"/>
            <a:ext cx="1074772" cy="3402721"/>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95" name="Rectangle 94">
            <a:extLst>
              <a:ext uri="{FF2B5EF4-FFF2-40B4-BE49-F238E27FC236}">
                <a16:creationId xmlns:a16="http://schemas.microsoft.com/office/drawing/2014/main" id="{7BE702DC-3DD1-43F0-BD64-635B104426D6}"/>
              </a:ext>
            </a:extLst>
          </p:cNvPr>
          <p:cNvSpPr/>
          <p:nvPr/>
        </p:nvSpPr>
        <p:spPr>
          <a:xfrm>
            <a:off x="4809893" y="2004369"/>
            <a:ext cx="1074772" cy="3402721"/>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96" name="Rectangle 95">
            <a:extLst>
              <a:ext uri="{FF2B5EF4-FFF2-40B4-BE49-F238E27FC236}">
                <a16:creationId xmlns:a16="http://schemas.microsoft.com/office/drawing/2014/main" id="{07B853BC-8945-42CA-A55D-17E67A151F3B}"/>
              </a:ext>
            </a:extLst>
          </p:cNvPr>
          <p:cNvSpPr/>
          <p:nvPr/>
        </p:nvSpPr>
        <p:spPr>
          <a:xfrm>
            <a:off x="3708185" y="2004369"/>
            <a:ext cx="1074772" cy="3402721"/>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97" name="Rectangle 96">
            <a:extLst>
              <a:ext uri="{FF2B5EF4-FFF2-40B4-BE49-F238E27FC236}">
                <a16:creationId xmlns:a16="http://schemas.microsoft.com/office/drawing/2014/main" id="{50660E1A-85C4-4D5D-A456-084FDC935619}"/>
              </a:ext>
            </a:extLst>
          </p:cNvPr>
          <p:cNvSpPr/>
          <p:nvPr/>
        </p:nvSpPr>
        <p:spPr>
          <a:xfrm>
            <a:off x="2606477" y="2004369"/>
            <a:ext cx="1074772" cy="3402721"/>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77" name="Rectangle 76">
            <a:extLst>
              <a:ext uri="{FF2B5EF4-FFF2-40B4-BE49-F238E27FC236}">
                <a16:creationId xmlns:a16="http://schemas.microsoft.com/office/drawing/2014/main" id="{40D2C112-13BC-4618-8AED-47B922150AAA}"/>
              </a:ext>
            </a:extLst>
          </p:cNvPr>
          <p:cNvSpPr/>
          <p:nvPr/>
        </p:nvSpPr>
        <p:spPr>
          <a:xfrm>
            <a:off x="405358" y="2004369"/>
            <a:ext cx="1074772" cy="3402721"/>
          </a:xfrm>
          <a:prstGeom prst="rect">
            <a:avLst/>
          </a:prstGeom>
          <a:noFill/>
          <a:ln w="9525"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solidFill>
                <a:srgbClr val="FFFFFF"/>
              </a:solidFill>
            </a:endParaRPr>
          </a:p>
        </p:txBody>
      </p:sp>
      <p:sp>
        <p:nvSpPr>
          <p:cNvPr id="2" name="Title 1"/>
          <p:cNvSpPr>
            <a:spLocks noGrp="1"/>
          </p:cNvSpPr>
          <p:nvPr>
            <p:ph type="title"/>
          </p:nvPr>
        </p:nvSpPr>
        <p:spPr>
          <a:xfrm>
            <a:off x="430373" y="356765"/>
            <a:ext cx="11329827" cy="332399"/>
          </a:xfrm>
        </p:spPr>
        <p:txBody>
          <a:bodyPr vert="horz"/>
          <a:lstStyle/>
          <a:p>
            <a:r>
              <a:rPr lang="en-US" sz="2400" dirty="0">
                <a:solidFill>
                  <a:srgbClr val="00AFF0"/>
                </a:solidFill>
              </a:rPr>
              <a:t>Data domains | Initial list for reference</a:t>
            </a:r>
            <a:endParaRPr lang="en-US" sz="2400" dirty="0"/>
          </a:p>
        </p:txBody>
      </p:sp>
      <p:sp>
        <p:nvSpPr>
          <p:cNvPr id="22" name="ee4pHeader6">
            <a:extLst>
              <a:ext uri="{FF2B5EF4-FFF2-40B4-BE49-F238E27FC236}">
                <a16:creationId xmlns:a16="http://schemas.microsoft.com/office/drawing/2014/main" id="{FF019C56-BD7A-4360-BA12-4E1FDFDF9EA0}"/>
              </a:ext>
            </a:extLst>
          </p:cNvPr>
          <p:cNvSpPr txBox="1"/>
          <p:nvPr/>
        </p:nvSpPr>
        <p:spPr>
          <a:xfrm>
            <a:off x="10759076" y="3113601"/>
            <a:ext cx="731264" cy="328423"/>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Legal / Regulatory</a:t>
            </a:r>
          </a:p>
        </p:txBody>
      </p:sp>
      <p:sp>
        <p:nvSpPr>
          <p:cNvPr id="23" name="ee4pHeader7">
            <a:extLst>
              <a:ext uri="{FF2B5EF4-FFF2-40B4-BE49-F238E27FC236}">
                <a16:creationId xmlns:a16="http://schemas.microsoft.com/office/drawing/2014/main" id="{3B5F7E87-D7A0-4265-B1E6-D3732572DF69}"/>
              </a:ext>
            </a:extLst>
          </p:cNvPr>
          <p:cNvSpPr txBox="1"/>
          <p:nvPr/>
        </p:nvSpPr>
        <p:spPr>
          <a:xfrm>
            <a:off x="8509041" y="5490925"/>
            <a:ext cx="2088820" cy="164212"/>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Contract Terms and Conditions</a:t>
            </a:r>
          </a:p>
        </p:txBody>
      </p:sp>
      <p:sp>
        <p:nvSpPr>
          <p:cNvPr id="25" name="ee4pHeader9">
            <a:extLst>
              <a:ext uri="{FF2B5EF4-FFF2-40B4-BE49-F238E27FC236}">
                <a16:creationId xmlns:a16="http://schemas.microsoft.com/office/drawing/2014/main" id="{69889BB1-B49A-407A-9ECE-E0B099CFEF78}"/>
              </a:ext>
            </a:extLst>
          </p:cNvPr>
          <p:cNvSpPr txBox="1"/>
          <p:nvPr/>
        </p:nvSpPr>
        <p:spPr>
          <a:xfrm>
            <a:off x="10759077" y="1737136"/>
            <a:ext cx="604351" cy="328423"/>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Product/ Service</a:t>
            </a:r>
          </a:p>
        </p:txBody>
      </p:sp>
      <p:sp>
        <p:nvSpPr>
          <p:cNvPr id="7" name="ee4pContent1">
            <a:extLst>
              <a:ext uri="{FF2B5EF4-FFF2-40B4-BE49-F238E27FC236}">
                <a16:creationId xmlns:a16="http://schemas.microsoft.com/office/drawing/2014/main" id="{BC8A5BAA-0A7D-4707-BCA9-FD29A3418704}"/>
              </a:ext>
            </a:extLst>
          </p:cNvPr>
          <p:cNvSpPr txBox="1"/>
          <p:nvPr/>
        </p:nvSpPr>
        <p:spPr>
          <a:xfrm>
            <a:off x="430373" y="2207821"/>
            <a:ext cx="1024739" cy="342145"/>
          </a:xfrm>
          <a:prstGeom prst="rect">
            <a:avLst/>
          </a:prstGeom>
          <a:solidFill>
            <a:srgbClr val="9A9A9A"/>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dirty="0">
                <a:solidFill>
                  <a:schemeClr val="bg1"/>
                </a:solidFill>
              </a:rPr>
              <a:t>Employee data</a:t>
            </a:r>
          </a:p>
        </p:txBody>
      </p:sp>
      <p:sp>
        <p:nvSpPr>
          <p:cNvPr id="17" name="ee4pHeader1">
            <a:extLst>
              <a:ext uri="{FF2B5EF4-FFF2-40B4-BE49-F238E27FC236}">
                <a16:creationId xmlns:a16="http://schemas.microsoft.com/office/drawing/2014/main" id="{4555B9EE-F189-4C29-A6CA-B64CCE13A397}"/>
              </a:ext>
            </a:extLst>
          </p:cNvPr>
          <p:cNvSpPr txBox="1"/>
          <p:nvPr/>
        </p:nvSpPr>
        <p:spPr>
          <a:xfrm>
            <a:off x="446332" y="1901079"/>
            <a:ext cx="731264" cy="164212"/>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Workforce</a:t>
            </a:r>
          </a:p>
        </p:txBody>
      </p:sp>
      <p:sp>
        <p:nvSpPr>
          <p:cNvPr id="27" name="ee4pContent1">
            <a:extLst>
              <a:ext uri="{FF2B5EF4-FFF2-40B4-BE49-F238E27FC236}">
                <a16:creationId xmlns:a16="http://schemas.microsoft.com/office/drawing/2014/main" id="{3E3D82FE-3723-49CA-B79F-14CCD03D52A5}"/>
              </a:ext>
            </a:extLst>
          </p:cNvPr>
          <p:cNvSpPr txBox="1"/>
          <p:nvPr/>
        </p:nvSpPr>
        <p:spPr>
          <a:xfrm>
            <a:off x="430373" y="2670878"/>
            <a:ext cx="1024739" cy="342145"/>
          </a:xfrm>
          <a:prstGeom prst="rect">
            <a:avLst/>
          </a:prstGeom>
          <a:solidFill>
            <a:srgbClr val="9A9A9A"/>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Contractor data</a:t>
            </a:r>
          </a:p>
        </p:txBody>
      </p:sp>
      <p:sp>
        <p:nvSpPr>
          <p:cNvPr id="43" name="ee4pContent1">
            <a:extLst>
              <a:ext uri="{FF2B5EF4-FFF2-40B4-BE49-F238E27FC236}">
                <a16:creationId xmlns:a16="http://schemas.microsoft.com/office/drawing/2014/main" id="{408A0E1B-8CB0-429F-8852-353FDA88AD1F}"/>
              </a:ext>
            </a:extLst>
          </p:cNvPr>
          <p:cNvSpPr txBox="1"/>
          <p:nvPr/>
        </p:nvSpPr>
        <p:spPr>
          <a:xfrm>
            <a:off x="9610443" y="2195820"/>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Investment Planning</a:t>
            </a:r>
          </a:p>
        </p:txBody>
      </p:sp>
      <p:sp>
        <p:nvSpPr>
          <p:cNvPr id="39" name="ee4pContent1">
            <a:extLst>
              <a:ext uri="{FF2B5EF4-FFF2-40B4-BE49-F238E27FC236}">
                <a16:creationId xmlns:a16="http://schemas.microsoft.com/office/drawing/2014/main" id="{714F09A4-7CA8-4ECC-8E85-D24FBF58014F}"/>
              </a:ext>
            </a:extLst>
          </p:cNvPr>
          <p:cNvSpPr txBox="1"/>
          <p:nvPr/>
        </p:nvSpPr>
        <p:spPr>
          <a:xfrm>
            <a:off x="3728605" y="2207821"/>
            <a:ext cx="1024739" cy="342145"/>
          </a:xfrm>
          <a:prstGeom prst="rect">
            <a:avLst/>
          </a:prstGeom>
          <a:solidFill>
            <a:srgbClr val="9A9A9A"/>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Substation Data</a:t>
            </a:r>
          </a:p>
        </p:txBody>
      </p:sp>
      <p:sp>
        <p:nvSpPr>
          <p:cNvPr id="40" name="ee4pContent1">
            <a:extLst>
              <a:ext uri="{FF2B5EF4-FFF2-40B4-BE49-F238E27FC236}">
                <a16:creationId xmlns:a16="http://schemas.microsoft.com/office/drawing/2014/main" id="{A06E06F6-2652-4345-A9A2-EBB9874DB3A5}"/>
              </a:ext>
            </a:extLst>
          </p:cNvPr>
          <p:cNvSpPr txBox="1"/>
          <p:nvPr/>
        </p:nvSpPr>
        <p:spPr>
          <a:xfrm>
            <a:off x="3728605" y="3133936"/>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Asset Monitoring &amp; Inspection</a:t>
            </a:r>
          </a:p>
        </p:txBody>
      </p:sp>
      <p:sp>
        <p:nvSpPr>
          <p:cNvPr id="41" name="ee4pContent1">
            <a:extLst>
              <a:ext uri="{FF2B5EF4-FFF2-40B4-BE49-F238E27FC236}">
                <a16:creationId xmlns:a16="http://schemas.microsoft.com/office/drawing/2014/main" id="{57081D8F-4C05-446E-90AA-5326CB97D298}"/>
              </a:ext>
            </a:extLst>
          </p:cNvPr>
          <p:cNvSpPr txBox="1"/>
          <p:nvPr/>
        </p:nvSpPr>
        <p:spPr>
          <a:xfrm>
            <a:off x="3728605" y="3596993"/>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Asset Maintenance Policy</a:t>
            </a:r>
          </a:p>
        </p:txBody>
      </p:sp>
      <p:sp>
        <p:nvSpPr>
          <p:cNvPr id="42" name="ee4pContent1">
            <a:extLst>
              <a:ext uri="{FF2B5EF4-FFF2-40B4-BE49-F238E27FC236}">
                <a16:creationId xmlns:a16="http://schemas.microsoft.com/office/drawing/2014/main" id="{C2B2C491-CB7D-4C83-8971-0069A089A9DE}"/>
              </a:ext>
            </a:extLst>
          </p:cNvPr>
          <p:cNvSpPr txBox="1"/>
          <p:nvPr/>
        </p:nvSpPr>
        <p:spPr>
          <a:xfrm>
            <a:off x="3728605" y="4060050"/>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Asset reliability data</a:t>
            </a:r>
          </a:p>
        </p:txBody>
      </p:sp>
      <p:sp>
        <p:nvSpPr>
          <p:cNvPr id="44" name="ee4pContent1">
            <a:extLst>
              <a:ext uri="{FF2B5EF4-FFF2-40B4-BE49-F238E27FC236}">
                <a16:creationId xmlns:a16="http://schemas.microsoft.com/office/drawing/2014/main" id="{90B080A2-600F-4E91-884D-929B48B952A6}"/>
              </a:ext>
            </a:extLst>
          </p:cNvPr>
          <p:cNvSpPr txBox="1"/>
          <p:nvPr/>
        </p:nvSpPr>
        <p:spPr>
          <a:xfrm>
            <a:off x="3728605" y="2670878"/>
            <a:ext cx="1024739" cy="342145"/>
          </a:xfrm>
          <a:prstGeom prst="rect">
            <a:avLst/>
          </a:prstGeom>
          <a:solidFill>
            <a:srgbClr val="9A9A9A"/>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Feeder data</a:t>
            </a:r>
          </a:p>
        </p:txBody>
      </p:sp>
      <p:sp>
        <p:nvSpPr>
          <p:cNvPr id="48" name="ee4pContent1">
            <a:extLst>
              <a:ext uri="{FF2B5EF4-FFF2-40B4-BE49-F238E27FC236}">
                <a16:creationId xmlns:a16="http://schemas.microsoft.com/office/drawing/2014/main" id="{012643EC-D6CD-4B07-B6DC-A92B91D29808}"/>
              </a:ext>
            </a:extLst>
          </p:cNvPr>
          <p:cNvSpPr txBox="1"/>
          <p:nvPr/>
        </p:nvSpPr>
        <p:spPr>
          <a:xfrm>
            <a:off x="5927427" y="2207821"/>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Energy Demand</a:t>
            </a:r>
          </a:p>
        </p:txBody>
      </p:sp>
      <p:sp>
        <p:nvSpPr>
          <p:cNvPr id="50" name="ee4pContent1">
            <a:extLst>
              <a:ext uri="{FF2B5EF4-FFF2-40B4-BE49-F238E27FC236}">
                <a16:creationId xmlns:a16="http://schemas.microsoft.com/office/drawing/2014/main" id="{4553D852-9F88-4656-B194-8AF4446DCBDA}"/>
              </a:ext>
            </a:extLst>
          </p:cNvPr>
          <p:cNvSpPr txBox="1"/>
          <p:nvPr/>
        </p:nvSpPr>
        <p:spPr>
          <a:xfrm>
            <a:off x="5927427" y="267087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dirty="0">
                <a:solidFill>
                  <a:schemeClr val="bg1"/>
                </a:solidFill>
              </a:rPr>
              <a:t>Energy Supply</a:t>
            </a:r>
          </a:p>
        </p:txBody>
      </p:sp>
      <p:sp>
        <p:nvSpPr>
          <p:cNvPr id="51" name="ee4pContent1">
            <a:extLst>
              <a:ext uri="{FF2B5EF4-FFF2-40B4-BE49-F238E27FC236}">
                <a16:creationId xmlns:a16="http://schemas.microsoft.com/office/drawing/2014/main" id="{A65A1572-65D3-4B4D-9920-3F370E6AC7B3}"/>
              </a:ext>
            </a:extLst>
          </p:cNvPr>
          <p:cNvSpPr txBox="1"/>
          <p:nvPr/>
        </p:nvSpPr>
        <p:spPr>
          <a:xfrm>
            <a:off x="10735461" y="355190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Statutory / Legal Requirement</a:t>
            </a:r>
          </a:p>
        </p:txBody>
      </p:sp>
      <p:sp>
        <p:nvSpPr>
          <p:cNvPr id="52" name="ee4pContent1">
            <a:extLst>
              <a:ext uri="{FF2B5EF4-FFF2-40B4-BE49-F238E27FC236}">
                <a16:creationId xmlns:a16="http://schemas.microsoft.com/office/drawing/2014/main" id="{75E1AD92-2C82-439F-8663-2EE7662A34D4}"/>
              </a:ext>
            </a:extLst>
          </p:cNvPr>
          <p:cNvSpPr txBox="1"/>
          <p:nvPr/>
        </p:nvSpPr>
        <p:spPr>
          <a:xfrm>
            <a:off x="10735461" y="445596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Regulatory Demand</a:t>
            </a:r>
          </a:p>
        </p:txBody>
      </p:sp>
      <p:sp>
        <p:nvSpPr>
          <p:cNvPr id="53" name="ee4pContent1">
            <a:extLst>
              <a:ext uri="{FF2B5EF4-FFF2-40B4-BE49-F238E27FC236}">
                <a16:creationId xmlns:a16="http://schemas.microsoft.com/office/drawing/2014/main" id="{771BF75A-7473-4E26-BCBD-5BFA5366C42F}"/>
              </a:ext>
            </a:extLst>
          </p:cNvPr>
          <p:cNvSpPr txBox="1"/>
          <p:nvPr/>
        </p:nvSpPr>
        <p:spPr>
          <a:xfrm>
            <a:off x="10735461" y="490799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Risk</a:t>
            </a:r>
          </a:p>
        </p:txBody>
      </p:sp>
      <p:sp>
        <p:nvSpPr>
          <p:cNvPr id="54" name="ee4pContent1">
            <a:extLst>
              <a:ext uri="{FF2B5EF4-FFF2-40B4-BE49-F238E27FC236}">
                <a16:creationId xmlns:a16="http://schemas.microsoft.com/office/drawing/2014/main" id="{CAB0789C-F10C-4D6F-A455-D38844B203DF}"/>
              </a:ext>
            </a:extLst>
          </p:cNvPr>
          <p:cNvSpPr txBox="1"/>
          <p:nvPr/>
        </p:nvSpPr>
        <p:spPr>
          <a:xfrm>
            <a:off x="10735461" y="4003937"/>
            <a:ext cx="1024739" cy="342145"/>
          </a:xfrm>
          <a:prstGeom prst="rect">
            <a:avLst/>
          </a:prstGeom>
          <a:solidFill>
            <a:srgbClr val="9A9A9A"/>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Compliance / Company Policy</a:t>
            </a:r>
          </a:p>
        </p:txBody>
      </p:sp>
      <p:sp>
        <p:nvSpPr>
          <p:cNvPr id="55" name="ee4pContent1">
            <a:extLst>
              <a:ext uri="{FF2B5EF4-FFF2-40B4-BE49-F238E27FC236}">
                <a16:creationId xmlns:a16="http://schemas.microsoft.com/office/drawing/2014/main" id="{B304BDD6-22EA-4095-B9D1-0F4C677B0D4E}"/>
              </a:ext>
            </a:extLst>
          </p:cNvPr>
          <p:cNvSpPr txBox="1"/>
          <p:nvPr/>
        </p:nvSpPr>
        <p:spPr>
          <a:xfrm>
            <a:off x="8485425" y="5739036"/>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Energy</a:t>
            </a:r>
          </a:p>
        </p:txBody>
      </p:sp>
      <p:sp>
        <p:nvSpPr>
          <p:cNvPr id="56" name="ee4pContent1">
            <a:extLst>
              <a:ext uri="{FF2B5EF4-FFF2-40B4-BE49-F238E27FC236}">
                <a16:creationId xmlns:a16="http://schemas.microsoft.com/office/drawing/2014/main" id="{064563F6-A579-426B-92EF-077C0ADF4DF1}"/>
              </a:ext>
            </a:extLst>
          </p:cNvPr>
          <p:cNvSpPr txBox="1"/>
          <p:nvPr/>
        </p:nvSpPr>
        <p:spPr>
          <a:xfrm>
            <a:off x="9610444" y="5739036"/>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Employee Related</a:t>
            </a:r>
          </a:p>
        </p:txBody>
      </p:sp>
      <p:sp>
        <p:nvSpPr>
          <p:cNvPr id="57" name="ee4pContent1">
            <a:extLst>
              <a:ext uri="{FF2B5EF4-FFF2-40B4-BE49-F238E27FC236}">
                <a16:creationId xmlns:a16="http://schemas.microsoft.com/office/drawing/2014/main" id="{6C8B225F-7B61-4B7D-9308-6A6F88CC27CC}"/>
              </a:ext>
            </a:extLst>
          </p:cNvPr>
          <p:cNvSpPr txBox="1"/>
          <p:nvPr/>
        </p:nvSpPr>
        <p:spPr>
          <a:xfrm>
            <a:off x="10735461" y="5739036"/>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Procurement</a:t>
            </a:r>
          </a:p>
        </p:txBody>
      </p:sp>
      <p:sp>
        <p:nvSpPr>
          <p:cNvPr id="58" name="ee4pContent1">
            <a:extLst>
              <a:ext uri="{FF2B5EF4-FFF2-40B4-BE49-F238E27FC236}">
                <a16:creationId xmlns:a16="http://schemas.microsoft.com/office/drawing/2014/main" id="{4C686F91-9183-4271-894F-D53B6802B5B1}"/>
              </a:ext>
            </a:extLst>
          </p:cNvPr>
          <p:cNvSpPr txBox="1"/>
          <p:nvPr/>
        </p:nvSpPr>
        <p:spPr>
          <a:xfrm>
            <a:off x="4828016" y="2207821"/>
            <a:ext cx="1024739" cy="342145"/>
          </a:xfrm>
          <a:prstGeom prst="rect">
            <a:avLst/>
          </a:prstGeom>
          <a:solidFill>
            <a:srgbClr val="9A9A9A"/>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Service Order</a:t>
            </a:r>
          </a:p>
        </p:txBody>
      </p:sp>
      <p:sp>
        <p:nvSpPr>
          <p:cNvPr id="59" name="ee4pContent1">
            <a:extLst>
              <a:ext uri="{FF2B5EF4-FFF2-40B4-BE49-F238E27FC236}">
                <a16:creationId xmlns:a16="http://schemas.microsoft.com/office/drawing/2014/main" id="{C7A5825D-4493-4D3C-998A-F1E695A7D29F}"/>
              </a:ext>
            </a:extLst>
          </p:cNvPr>
          <p:cNvSpPr txBox="1"/>
          <p:nvPr/>
        </p:nvSpPr>
        <p:spPr>
          <a:xfrm>
            <a:off x="4828016" y="2670878"/>
            <a:ext cx="1024739" cy="342145"/>
          </a:xfrm>
          <a:prstGeom prst="rect">
            <a:avLst/>
          </a:prstGeom>
          <a:solidFill>
            <a:srgbClr val="9A9A9A"/>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Planned Outage</a:t>
            </a:r>
          </a:p>
        </p:txBody>
      </p:sp>
      <p:sp>
        <p:nvSpPr>
          <p:cNvPr id="60" name="ee4pContent1">
            <a:extLst>
              <a:ext uri="{FF2B5EF4-FFF2-40B4-BE49-F238E27FC236}">
                <a16:creationId xmlns:a16="http://schemas.microsoft.com/office/drawing/2014/main" id="{E4617099-FD5C-4105-86EF-6607CA54F249}"/>
              </a:ext>
            </a:extLst>
          </p:cNvPr>
          <p:cNvSpPr txBox="1"/>
          <p:nvPr/>
        </p:nvSpPr>
        <p:spPr>
          <a:xfrm>
            <a:off x="4828016" y="3133936"/>
            <a:ext cx="1024739" cy="342145"/>
          </a:xfrm>
          <a:prstGeom prst="rect">
            <a:avLst/>
          </a:prstGeom>
          <a:solidFill>
            <a:srgbClr val="9A9A9A"/>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Unplanned Outage</a:t>
            </a:r>
          </a:p>
        </p:txBody>
      </p:sp>
      <p:sp>
        <p:nvSpPr>
          <p:cNvPr id="61" name="ee4pContent1">
            <a:extLst>
              <a:ext uri="{FF2B5EF4-FFF2-40B4-BE49-F238E27FC236}">
                <a16:creationId xmlns:a16="http://schemas.microsoft.com/office/drawing/2014/main" id="{B43863EC-9B85-44AF-AE2E-49CF831C5324}"/>
              </a:ext>
            </a:extLst>
          </p:cNvPr>
          <p:cNvSpPr txBox="1"/>
          <p:nvPr/>
        </p:nvSpPr>
        <p:spPr>
          <a:xfrm>
            <a:off x="4828016" y="3596993"/>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Permit Authorization</a:t>
            </a:r>
          </a:p>
        </p:txBody>
      </p:sp>
      <p:sp>
        <p:nvSpPr>
          <p:cNvPr id="62" name="ee4pContent1">
            <a:extLst>
              <a:ext uri="{FF2B5EF4-FFF2-40B4-BE49-F238E27FC236}">
                <a16:creationId xmlns:a16="http://schemas.microsoft.com/office/drawing/2014/main" id="{C09CA559-BBBB-4FFF-8B7F-EE48AA57897A}"/>
              </a:ext>
            </a:extLst>
          </p:cNvPr>
          <p:cNvSpPr txBox="1"/>
          <p:nvPr/>
        </p:nvSpPr>
        <p:spPr>
          <a:xfrm>
            <a:off x="10735461" y="2195820"/>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Regulated</a:t>
            </a:r>
          </a:p>
        </p:txBody>
      </p:sp>
      <p:sp>
        <p:nvSpPr>
          <p:cNvPr id="63" name="ee4pContent1">
            <a:extLst>
              <a:ext uri="{FF2B5EF4-FFF2-40B4-BE49-F238E27FC236}">
                <a16:creationId xmlns:a16="http://schemas.microsoft.com/office/drawing/2014/main" id="{94DEB14D-915B-4288-9542-B26D3FE88125}"/>
              </a:ext>
            </a:extLst>
          </p:cNvPr>
          <p:cNvSpPr txBox="1"/>
          <p:nvPr/>
        </p:nvSpPr>
        <p:spPr>
          <a:xfrm>
            <a:off x="10735461" y="2647849"/>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Non-Regulated</a:t>
            </a:r>
          </a:p>
        </p:txBody>
      </p:sp>
      <p:sp>
        <p:nvSpPr>
          <p:cNvPr id="69" name="ee4pHeader2">
            <a:extLst>
              <a:ext uri="{FF2B5EF4-FFF2-40B4-BE49-F238E27FC236}">
                <a16:creationId xmlns:a16="http://schemas.microsoft.com/office/drawing/2014/main" id="{45FFA916-C1CE-8044-9F7C-B4683A7C8EC5}"/>
              </a:ext>
            </a:extLst>
          </p:cNvPr>
          <p:cNvSpPr txBox="1"/>
          <p:nvPr/>
        </p:nvSpPr>
        <p:spPr>
          <a:xfrm>
            <a:off x="8509041" y="1901347"/>
            <a:ext cx="604351" cy="164212"/>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Finance</a:t>
            </a:r>
          </a:p>
        </p:txBody>
      </p:sp>
      <p:sp>
        <p:nvSpPr>
          <p:cNvPr id="71" name="ee4pContent1">
            <a:extLst>
              <a:ext uri="{FF2B5EF4-FFF2-40B4-BE49-F238E27FC236}">
                <a16:creationId xmlns:a16="http://schemas.microsoft.com/office/drawing/2014/main" id="{FC96946B-6DEF-374E-9097-0D82DD1F1291}"/>
              </a:ext>
            </a:extLst>
          </p:cNvPr>
          <p:cNvSpPr txBox="1"/>
          <p:nvPr/>
        </p:nvSpPr>
        <p:spPr>
          <a:xfrm>
            <a:off x="8485425" y="2195820"/>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Financial Event</a:t>
            </a:r>
          </a:p>
        </p:txBody>
      </p:sp>
      <p:sp>
        <p:nvSpPr>
          <p:cNvPr id="72" name="ee4pContent1">
            <a:extLst>
              <a:ext uri="{FF2B5EF4-FFF2-40B4-BE49-F238E27FC236}">
                <a16:creationId xmlns:a16="http://schemas.microsoft.com/office/drawing/2014/main" id="{04260567-CB96-CE45-B206-CBC12CCE9D7C}"/>
              </a:ext>
            </a:extLst>
          </p:cNvPr>
          <p:cNvSpPr txBox="1"/>
          <p:nvPr/>
        </p:nvSpPr>
        <p:spPr>
          <a:xfrm>
            <a:off x="8485425" y="2647849"/>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Financial Account</a:t>
            </a:r>
          </a:p>
        </p:txBody>
      </p:sp>
      <p:sp>
        <p:nvSpPr>
          <p:cNvPr id="73" name="ee4pContent1">
            <a:extLst>
              <a:ext uri="{FF2B5EF4-FFF2-40B4-BE49-F238E27FC236}">
                <a16:creationId xmlns:a16="http://schemas.microsoft.com/office/drawing/2014/main" id="{ED25F427-24B5-B045-AF31-0E3C7D03E63C}"/>
              </a:ext>
            </a:extLst>
          </p:cNvPr>
          <p:cNvSpPr txBox="1"/>
          <p:nvPr/>
        </p:nvSpPr>
        <p:spPr>
          <a:xfrm>
            <a:off x="8485425" y="309987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Financial Ledger</a:t>
            </a:r>
          </a:p>
        </p:txBody>
      </p:sp>
      <p:sp>
        <p:nvSpPr>
          <p:cNvPr id="74" name="ee4pContent1">
            <a:extLst>
              <a:ext uri="{FF2B5EF4-FFF2-40B4-BE49-F238E27FC236}">
                <a16:creationId xmlns:a16="http://schemas.microsoft.com/office/drawing/2014/main" id="{8DA3C6DC-CD36-074A-8A10-34910A71CE03}"/>
              </a:ext>
            </a:extLst>
          </p:cNvPr>
          <p:cNvSpPr txBox="1"/>
          <p:nvPr/>
        </p:nvSpPr>
        <p:spPr>
          <a:xfrm>
            <a:off x="8485425" y="355190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Financial Reporting</a:t>
            </a:r>
          </a:p>
        </p:txBody>
      </p:sp>
      <p:sp>
        <p:nvSpPr>
          <p:cNvPr id="75" name="ee4pContent1">
            <a:extLst>
              <a:ext uri="{FF2B5EF4-FFF2-40B4-BE49-F238E27FC236}">
                <a16:creationId xmlns:a16="http://schemas.microsoft.com/office/drawing/2014/main" id="{11732C38-518E-7640-BB84-8C927353C284}"/>
              </a:ext>
            </a:extLst>
          </p:cNvPr>
          <p:cNvSpPr txBox="1"/>
          <p:nvPr/>
        </p:nvSpPr>
        <p:spPr>
          <a:xfrm>
            <a:off x="8485425" y="4003937"/>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Financial Investment</a:t>
            </a:r>
          </a:p>
        </p:txBody>
      </p:sp>
      <p:sp>
        <p:nvSpPr>
          <p:cNvPr id="76" name="ee4pContent1">
            <a:extLst>
              <a:ext uri="{FF2B5EF4-FFF2-40B4-BE49-F238E27FC236}">
                <a16:creationId xmlns:a16="http://schemas.microsoft.com/office/drawing/2014/main" id="{EC0D0D5A-DBA2-2C4E-8E23-7D73DD917F53}"/>
              </a:ext>
            </a:extLst>
          </p:cNvPr>
          <p:cNvSpPr txBox="1"/>
          <p:nvPr/>
        </p:nvSpPr>
        <p:spPr>
          <a:xfrm>
            <a:off x="8485425" y="445596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Financial Budget &amp; Planning</a:t>
            </a:r>
          </a:p>
        </p:txBody>
      </p:sp>
      <p:sp>
        <p:nvSpPr>
          <p:cNvPr id="37" name="ee4pContent1">
            <a:extLst>
              <a:ext uri="{FF2B5EF4-FFF2-40B4-BE49-F238E27FC236}">
                <a16:creationId xmlns:a16="http://schemas.microsoft.com/office/drawing/2014/main" id="{D7A33A06-536C-452C-AFE7-EF6752964F00}"/>
              </a:ext>
            </a:extLst>
          </p:cNvPr>
          <p:cNvSpPr txBox="1"/>
          <p:nvPr/>
        </p:nvSpPr>
        <p:spPr>
          <a:xfrm>
            <a:off x="2629195" y="2207821"/>
            <a:ext cx="1024739" cy="342145"/>
          </a:xfrm>
          <a:prstGeom prst="rect">
            <a:avLst/>
          </a:prstGeom>
          <a:solidFill>
            <a:srgbClr val="9A9A9A"/>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Geographic Location</a:t>
            </a:r>
          </a:p>
        </p:txBody>
      </p:sp>
      <p:sp>
        <p:nvSpPr>
          <p:cNvPr id="38" name="ee4pContent1">
            <a:extLst>
              <a:ext uri="{FF2B5EF4-FFF2-40B4-BE49-F238E27FC236}">
                <a16:creationId xmlns:a16="http://schemas.microsoft.com/office/drawing/2014/main" id="{FDCBFB60-4BF9-452E-AB33-41A4C2309F8B}"/>
              </a:ext>
            </a:extLst>
          </p:cNvPr>
          <p:cNvSpPr txBox="1"/>
          <p:nvPr/>
        </p:nvSpPr>
        <p:spPr>
          <a:xfrm>
            <a:off x="2629195" y="267087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Geographic Profile</a:t>
            </a:r>
          </a:p>
        </p:txBody>
      </p:sp>
      <p:sp>
        <p:nvSpPr>
          <p:cNvPr id="68" name="ee4pContent1">
            <a:extLst>
              <a:ext uri="{FF2B5EF4-FFF2-40B4-BE49-F238E27FC236}">
                <a16:creationId xmlns:a16="http://schemas.microsoft.com/office/drawing/2014/main" id="{0843200F-61CA-7444-99CF-98E4CD511BC5}"/>
              </a:ext>
            </a:extLst>
          </p:cNvPr>
          <p:cNvSpPr txBox="1"/>
          <p:nvPr/>
        </p:nvSpPr>
        <p:spPr>
          <a:xfrm>
            <a:off x="2629195" y="3133936"/>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Network topology</a:t>
            </a:r>
          </a:p>
        </p:txBody>
      </p:sp>
      <p:sp>
        <p:nvSpPr>
          <p:cNvPr id="80" name="ee4pHeader5">
            <a:extLst>
              <a:ext uri="{FF2B5EF4-FFF2-40B4-BE49-F238E27FC236}">
                <a16:creationId xmlns:a16="http://schemas.microsoft.com/office/drawing/2014/main" id="{EA9B1FCD-D94F-7542-BF57-AA60416158D1}"/>
              </a:ext>
            </a:extLst>
          </p:cNvPr>
          <p:cNvSpPr txBox="1"/>
          <p:nvPr/>
        </p:nvSpPr>
        <p:spPr>
          <a:xfrm>
            <a:off x="9634058" y="1901347"/>
            <a:ext cx="604351" cy="164212"/>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Planning</a:t>
            </a:r>
          </a:p>
        </p:txBody>
      </p:sp>
      <p:sp>
        <p:nvSpPr>
          <p:cNvPr id="81" name="ee4pContent1">
            <a:extLst>
              <a:ext uri="{FF2B5EF4-FFF2-40B4-BE49-F238E27FC236}">
                <a16:creationId xmlns:a16="http://schemas.microsoft.com/office/drawing/2014/main" id="{02EBE2F1-3BBA-E24C-ADA1-37899ED727DD}"/>
              </a:ext>
            </a:extLst>
          </p:cNvPr>
          <p:cNvSpPr txBox="1"/>
          <p:nvPr/>
        </p:nvSpPr>
        <p:spPr>
          <a:xfrm>
            <a:off x="9610443" y="2647849"/>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Funding project</a:t>
            </a:r>
          </a:p>
        </p:txBody>
      </p:sp>
      <p:sp>
        <p:nvSpPr>
          <p:cNvPr id="83" name="ee4pContent1">
            <a:extLst>
              <a:ext uri="{FF2B5EF4-FFF2-40B4-BE49-F238E27FC236}">
                <a16:creationId xmlns:a16="http://schemas.microsoft.com/office/drawing/2014/main" id="{2A306094-CE10-6942-A307-813CBEFC3BD5}"/>
              </a:ext>
            </a:extLst>
          </p:cNvPr>
          <p:cNvSpPr txBox="1"/>
          <p:nvPr/>
        </p:nvSpPr>
        <p:spPr>
          <a:xfrm>
            <a:off x="9610443" y="355190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S&amp;OP and Supply Planning</a:t>
            </a:r>
          </a:p>
        </p:txBody>
      </p:sp>
      <p:sp>
        <p:nvSpPr>
          <p:cNvPr id="31" name="ee4pContent1">
            <a:extLst>
              <a:ext uri="{FF2B5EF4-FFF2-40B4-BE49-F238E27FC236}">
                <a16:creationId xmlns:a16="http://schemas.microsoft.com/office/drawing/2014/main" id="{0E7C9882-22B3-418C-9942-A5928FA82441}"/>
              </a:ext>
            </a:extLst>
          </p:cNvPr>
          <p:cNvSpPr txBox="1"/>
          <p:nvPr/>
        </p:nvSpPr>
        <p:spPr>
          <a:xfrm>
            <a:off x="1529784" y="2207821"/>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Customer Profile</a:t>
            </a:r>
          </a:p>
        </p:txBody>
      </p:sp>
      <p:sp>
        <p:nvSpPr>
          <p:cNvPr id="32" name="ee4pContent1">
            <a:extLst>
              <a:ext uri="{FF2B5EF4-FFF2-40B4-BE49-F238E27FC236}">
                <a16:creationId xmlns:a16="http://schemas.microsoft.com/office/drawing/2014/main" id="{CB86460C-73BD-4305-88A9-A4FA40D322F4}"/>
              </a:ext>
            </a:extLst>
          </p:cNvPr>
          <p:cNvSpPr txBox="1"/>
          <p:nvPr/>
        </p:nvSpPr>
        <p:spPr>
          <a:xfrm>
            <a:off x="1529784" y="267087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Billing data</a:t>
            </a:r>
          </a:p>
        </p:txBody>
      </p:sp>
      <p:sp>
        <p:nvSpPr>
          <p:cNvPr id="33" name="ee4pContent1">
            <a:extLst>
              <a:ext uri="{FF2B5EF4-FFF2-40B4-BE49-F238E27FC236}">
                <a16:creationId xmlns:a16="http://schemas.microsoft.com/office/drawing/2014/main" id="{EA71FDCA-A38D-4CC8-A8D8-FCCC1BC9F2E5}"/>
              </a:ext>
            </a:extLst>
          </p:cNvPr>
          <p:cNvSpPr txBox="1"/>
          <p:nvPr/>
        </p:nvSpPr>
        <p:spPr>
          <a:xfrm>
            <a:off x="1529784" y="3133936"/>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Customer Service Data</a:t>
            </a:r>
          </a:p>
        </p:txBody>
      </p:sp>
      <p:sp>
        <p:nvSpPr>
          <p:cNvPr id="34" name="ee4pContent1">
            <a:extLst>
              <a:ext uri="{FF2B5EF4-FFF2-40B4-BE49-F238E27FC236}">
                <a16:creationId xmlns:a16="http://schemas.microsoft.com/office/drawing/2014/main" id="{42B180CE-B629-456D-902F-C77F3E69B060}"/>
              </a:ext>
            </a:extLst>
          </p:cNvPr>
          <p:cNvSpPr txBox="1"/>
          <p:nvPr/>
        </p:nvSpPr>
        <p:spPr>
          <a:xfrm>
            <a:off x="1529784" y="3596993"/>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Customer Call Center Records</a:t>
            </a:r>
          </a:p>
        </p:txBody>
      </p:sp>
      <p:sp>
        <p:nvSpPr>
          <p:cNvPr id="35" name="ee4pContent1">
            <a:extLst>
              <a:ext uri="{FF2B5EF4-FFF2-40B4-BE49-F238E27FC236}">
                <a16:creationId xmlns:a16="http://schemas.microsoft.com/office/drawing/2014/main" id="{21CCA46F-77EF-47D3-920C-01149C268507}"/>
              </a:ext>
            </a:extLst>
          </p:cNvPr>
          <p:cNvSpPr txBox="1"/>
          <p:nvPr/>
        </p:nvSpPr>
        <p:spPr>
          <a:xfrm>
            <a:off x="1529784" y="4060050"/>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Customer Marketing Comms.</a:t>
            </a:r>
          </a:p>
        </p:txBody>
      </p:sp>
      <p:sp>
        <p:nvSpPr>
          <p:cNvPr id="84" name="ee4pContent1">
            <a:extLst>
              <a:ext uri="{FF2B5EF4-FFF2-40B4-BE49-F238E27FC236}">
                <a16:creationId xmlns:a16="http://schemas.microsoft.com/office/drawing/2014/main" id="{8F38D4FB-5051-2B4F-8E59-E084CE6CFFCA}"/>
              </a:ext>
            </a:extLst>
          </p:cNvPr>
          <p:cNvSpPr txBox="1"/>
          <p:nvPr/>
        </p:nvSpPr>
        <p:spPr>
          <a:xfrm>
            <a:off x="1529784" y="452310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Customer Equipment Install</a:t>
            </a:r>
          </a:p>
        </p:txBody>
      </p:sp>
      <p:sp>
        <p:nvSpPr>
          <p:cNvPr id="85" name="ee4pContent1">
            <a:extLst>
              <a:ext uri="{FF2B5EF4-FFF2-40B4-BE49-F238E27FC236}">
                <a16:creationId xmlns:a16="http://schemas.microsoft.com/office/drawing/2014/main" id="{D13E9A82-1B62-C547-AF51-B797E16F16EB}"/>
              </a:ext>
            </a:extLst>
          </p:cNvPr>
          <p:cNvSpPr txBox="1"/>
          <p:nvPr/>
        </p:nvSpPr>
        <p:spPr>
          <a:xfrm>
            <a:off x="1529784" y="498616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Customer Hierarchy </a:t>
            </a:r>
          </a:p>
        </p:txBody>
      </p:sp>
      <p:sp>
        <p:nvSpPr>
          <p:cNvPr id="86" name="ee4pHeader4">
            <a:extLst>
              <a:ext uri="{FF2B5EF4-FFF2-40B4-BE49-F238E27FC236}">
                <a16:creationId xmlns:a16="http://schemas.microsoft.com/office/drawing/2014/main" id="{AAC821FB-4023-CB40-9648-2753A2AA59CA}"/>
              </a:ext>
            </a:extLst>
          </p:cNvPr>
          <p:cNvSpPr txBox="1"/>
          <p:nvPr/>
        </p:nvSpPr>
        <p:spPr>
          <a:xfrm>
            <a:off x="9634058" y="3277811"/>
            <a:ext cx="892149" cy="164212"/>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Supply chain</a:t>
            </a:r>
          </a:p>
        </p:txBody>
      </p:sp>
      <p:sp>
        <p:nvSpPr>
          <p:cNvPr id="87" name="ee4pContent1">
            <a:extLst>
              <a:ext uri="{FF2B5EF4-FFF2-40B4-BE49-F238E27FC236}">
                <a16:creationId xmlns:a16="http://schemas.microsoft.com/office/drawing/2014/main" id="{DBDB4DCF-8932-2B45-946B-9A06C0809F6F}"/>
              </a:ext>
            </a:extLst>
          </p:cNvPr>
          <p:cNvSpPr txBox="1"/>
          <p:nvPr/>
        </p:nvSpPr>
        <p:spPr>
          <a:xfrm>
            <a:off x="9610443" y="445596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buNone/>
            </a:pPr>
            <a:r>
              <a:rPr lang="en-US" sz="933">
                <a:solidFill>
                  <a:schemeClr val="bg1"/>
                </a:solidFill>
              </a:rPr>
              <a:t>Inventory</a:t>
            </a:r>
          </a:p>
        </p:txBody>
      </p:sp>
      <p:sp>
        <p:nvSpPr>
          <p:cNvPr id="88" name="ee4pContent1">
            <a:extLst>
              <a:ext uri="{FF2B5EF4-FFF2-40B4-BE49-F238E27FC236}">
                <a16:creationId xmlns:a16="http://schemas.microsoft.com/office/drawing/2014/main" id="{09C5A58A-F2AC-924D-8B96-C2BB38C0895C}"/>
              </a:ext>
            </a:extLst>
          </p:cNvPr>
          <p:cNvSpPr txBox="1"/>
          <p:nvPr/>
        </p:nvSpPr>
        <p:spPr>
          <a:xfrm>
            <a:off x="9610443" y="4003937"/>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buNone/>
            </a:pPr>
            <a:r>
              <a:rPr lang="en-US" sz="933">
                <a:solidFill>
                  <a:schemeClr val="bg1"/>
                </a:solidFill>
              </a:rPr>
              <a:t>Supply networks and flows</a:t>
            </a:r>
          </a:p>
        </p:txBody>
      </p:sp>
      <p:sp>
        <p:nvSpPr>
          <p:cNvPr id="89" name="ee4pContent1">
            <a:extLst>
              <a:ext uri="{FF2B5EF4-FFF2-40B4-BE49-F238E27FC236}">
                <a16:creationId xmlns:a16="http://schemas.microsoft.com/office/drawing/2014/main" id="{40064A25-3FB8-2549-8EA8-B221D27E3B27}"/>
              </a:ext>
            </a:extLst>
          </p:cNvPr>
          <p:cNvSpPr txBox="1"/>
          <p:nvPr/>
        </p:nvSpPr>
        <p:spPr>
          <a:xfrm>
            <a:off x="7026837" y="2207821"/>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Investment Planning</a:t>
            </a:r>
          </a:p>
        </p:txBody>
      </p:sp>
      <p:sp>
        <p:nvSpPr>
          <p:cNvPr id="91" name="ee4pContent1">
            <a:extLst>
              <a:ext uri="{FF2B5EF4-FFF2-40B4-BE49-F238E27FC236}">
                <a16:creationId xmlns:a16="http://schemas.microsoft.com/office/drawing/2014/main" id="{360AD306-521A-394B-A866-7437DBE5A9D8}"/>
              </a:ext>
            </a:extLst>
          </p:cNvPr>
          <p:cNvSpPr txBox="1"/>
          <p:nvPr/>
        </p:nvSpPr>
        <p:spPr>
          <a:xfrm>
            <a:off x="7038327" y="2670878"/>
            <a:ext cx="1024739" cy="342145"/>
          </a:xfrm>
          <a:prstGeom prst="rect">
            <a:avLst/>
          </a:prstGeom>
          <a:solidFill>
            <a:srgbClr val="AAAAAC"/>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Funding project</a:t>
            </a:r>
          </a:p>
        </p:txBody>
      </p:sp>
      <p:cxnSp>
        <p:nvCxnSpPr>
          <p:cNvPr id="8" name="Straight Connector 7">
            <a:extLst>
              <a:ext uri="{FF2B5EF4-FFF2-40B4-BE49-F238E27FC236}">
                <a16:creationId xmlns:a16="http://schemas.microsoft.com/office/drawing/2014/main" id="{105920D1-DA00-8F4C-B3F9-41BD63E3A93B}"/>
              </a:ext>
            </a:extLst>
          </p:cNvPr>
          <p:cNvCxnSpPr/>
          <p:nvPr/>
        </p:nvCxnSpPr>
        <p:spPr>
          <a:xfrm>
            <a:off x="8198647" y="1274224"/>
            <a:ext cx="0" cy="4889713"/>
          </a:xfrm>
          <a:prstGeom prst="line">
            <a:avLst/>
          </a:prstGeom>
          <a:ln w="9525" cap="rnd">
            <a:solidFill>
              <a:srgbClr val="C5C5C6"/>
            </a:solidFill>
            <a:prstDash val="dash"/>
            <a:roun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449812-1F81-6443-9B9A-FDDC398C736A}"/>
              </a:ext>
            </a:extLst>
          </p:cNvPr>
          <p:cNvSpPr txBox="1"/>
          <p:nvPr/>
        </p:nvSpPr>
        <p:spPr>
          <a:xfrm>
            <a:off x="430374" y="1391287"/>
            <a:ext cx="2880012" cy="4356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r>
              <a:rPr lang="en-US" sz="1867" b="1">
                <a:solidFill>
                  <a:srgbClr val="00148C"/>
                </a:solidFill>
              </a:rPr>
              <a:t>Primary data sets</a:t>
            </a:r>
          </a:p>
        </p:txBody>
      </p:sp>
      <p:sp>
        <p:nvSpPr>
          <p:cNvPr id="92" name="TextBox 91">
            <a:extLst>
              <a:ext uri="{FF2B5EF4-FFF2-40B4-BE49-F238E27FC236}">
                <a16:creationId xmlns:a16="http://schemas.microsoft.com/office/drawing/2014/main" id="{03EBB79D-C502-DF43-90C0-BFF7CACB8AC6}"/>
              </a:ext>
            </a:extLst>
          </p:cNvPr>
          <p:cNvSpPr txBox="1"/>
          <p:nvPr/>
        </p:nvSpPr>
        <p:spPr>
          <a:xfrm>
            <a:off x="8470653" y="1391287"/>
            <a:ext cx="2880012" cy="43566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r>
              <a:rPr lang="en-US" sz="1867" b="1">
                <a:solidFill>
                  <a:srgbClr val="00148C"/>
                </a:solidFill>
              </a:rPr>
              <a:t>Secondary</a:t>
            </a:r>
          </a:p>
        </p:txBody>
      </p:sp>
      <p:sp>
        <p:nvSpPr>
          <p:cNvPr id="79" name="Rectangle 78">
            <a:extLst>
              <a:ext uri="{FF2B5EF4-FFF2-40B4-BE49-F238E27FC236}">
                <a16:creationId xmlns:a16="http://schemas.microsoft.com/office/drawing/2014/main" id="{61BF8FF4-A66E-42AD-B110-37812B8551D4}"/>
              </a:ext>
            </a:extLst>
          </p:cNvPr>
          <p:cNvSpPr/>
          <p:nvPr/>
        </p:nvSpPr>
        <p:spPr>
          <a:xfrm>
            <a:off x="1876975" y="6333623"/>
            <a:ext cx="342632" cy="205184"/>
          </a:xfrm>
          <a:prstGeom prst="rect">
            <a:avLst/>
          </a:prstGeom>
          <a:solidFill>
            <a:srgbClr val="C800A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87680" tIns="0" rIns="0" bIns="0" numCol="1" spcCol="0" rtlCol="0" fromWordArt="0" anchor="ctr" anchorCtr="0" forceAA="0" compatLnSpc="1">
            <a:prstTxWarp prst="textNoShape">
              <a:avLst/>
            </a:prstTxWarp>
            <a:noAutofit/>
          </a:bodyPr>
          <a:lstStyle/>
          <a:p>
            <a:r>
              <a:rPr lang="en-US" sz="1200">
                <a:solidFill>
                  <a:srgbClr val="55555A"/>
                </a:solidFill>
              </a:rPr>
              <a:t>MVP requirements</a:t>
            </a:r>
          </a:p>
        </p:txBody>
      </p:sp>
      <p:sp>
        <p:nvSpPr>
          <p:cNvPr id="82" name="Rectangle 81">
            <a:extLst>
              <a:ext uri="{FF2B5EF4-FFF2-40B4-BE49-F238E27FC236}">
                <a16:creationId xmlns:a16="http://schemas.microsoft.com/office/drawing/2014/main" id="{87C4DE4E-5660-4D00-8D4A-FD6A857F1C72}"/>
              </a:ext>
            </a:extLst>
          </p:cNvPr>
          <p:cNvSpPr/>
          <p:nvPr/>
        </p:nvSpPr>
        <p:spPr>
          <a:xfrm>
            <a:off x="3670984" y="6333621"/>
            <a:ext cx="342632" cy="205184"/>
          </a:xfrm>
          <a:prstGeom prst="rect">
            <a:avLst/>
          </a:prstGeom>
          <a:solidFill>
            <a:srgbClr val="500A78"/>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87680" tIns="0" rIns="0" bIns="0" numCol="1" spcCol="0" rtlCol="0" fromWordArt="0" anchor="ctr" anchorCtr="0" forceAA="0" compatLnSpc="1">
            <a:prstTxWarp prst="textNoShape">
              <a:avLst/>
            </a:prstTxWarp>
            <a:noAutofit/>
          </a:bodyPr>
          <a:lstStyle/>
          <a:p>
            <a:r>
              <a:rPr lang="en-US" sz="1200">
                <a:solidFill>
                  <a:srgbClr val="55555A"/>
                </a:solidFill>
              </a:rPr>
              <a:t>North Star requirements</a:t>
            </a:r>
          </a:p>
        </p:txBody>
      </p:sp>
      <p:sp>
        <p:nvSpPr>
          <p:cNvPr id="20" name="ee4pHeader4">
            <a:extLst>
              <a:ext uri="{FF2B5EF4-FFF2-40B4-BE49-F238E27FC236}">
                <a16:creationId xmlns:a16="http://schemas.microsoft.com/office/drawing/2014/main" id="{8F9CD3CE-36A1-4C06-844D-976AC93A1D5E}"/>
              </a:ext>
            </a:extLst>
          </p:cNvPr>
          <p:cNvSpPr txBox="1"/>
          <p:nvPr/>
        </p:nvSpPr>
        <p:spPr>
          <a:xfrm>
            <a:off x="3769583" y="1908957"/>
            <a:ext cx="535757" cy="164212"/>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Asset</a:t>
            </a:r>
          </a:p>
        </p:txBody>
      </p:sp>
      <p:sp>
        <p:nvSpPr>
          <p:cNvPr id="21" name="ee4pHeader5">
            <a:extLst>
              <a:ext uri="{FF2B5EF4-FFF2-40B4-BE49-F238E27FC236}">
                <a16:creationId xmlns:a16="http://schemas.microsoft.com/office/drawing/2014/main" id="{3246111C-BDF8-4CB2-B351-758F3630A4D5}"/>
              </a:ext>
            </a:extLst>
          </p:cNvPr>
          <p:cNvSpPr txBox="1"/>
          <p:nvPr/>
        </p:nvSpPr>
        <p:spPr>
          <a:xfrm>
            <a:off x="5960648" y="1744747"/>
            <a:ext cx="889936" cy="328423"/>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Energy Operation</a:t>
            </a:r>
          </a:p>
        </p:txBody>
      </p:sp>
      <p:sp>
        <p:nvSpPr>
          <p:cNvPr id="24" name="ee4pHeader8">
            <a:extLst>
              <a:ext uri="{FF2B5EF4-FFF2-40B4-BE49-F238E27FC236}">
                <a16:creationId xmlns:a16="http://schemas.microsoft.com/office/drawing/2014/main" id="{D7C72EA0-AC1E-4BCE-885E-B3B9F6D6C414}"/>
              </a:ext>
            </a:extLst>
          </p:cNvPr>
          <p:cNvSpPr txBox="1"/>
          <p:nvPr/>
        </p:nvSpPr>
        <p:spPr>
          <a:xfrm>
            <a:off x="4853201" y="1908958"/>
            <a:ext cx="855212" cy="164212"/>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Work Order</a:t>
            </a:r>
          </a:p>
        </p:txBody>
      </p:sp>
      <p:sp>
        <p:nvSpPr>
          <p:cNvPr id="19" name="ee4pHeader3">
            <a:extLst>
              <a:ext uri="{FF2B5EF4-FFF2-40B4-BE49-F238E27FC236}">
                <a16:creationId xmlns:a16="http://schemas.microsoft.com/office/drawing/2014/main" id="{FE4A12EE-6906-47C5-BA13-F9B96DF101C8}"/>
              </a:ext>
            </a:extLst>
          </p:cNvPr>
          <p:cNvSpPr txBox="1"/>
          <p:nvPr/>
        </p:nvSpPr>
        <p:spPr>
          <a:xfrm>
            <a:off x="2657898" y="1908958"/>
            <a:ext cx="695775" cy="164212"/>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Location</a:t>
            </a:r>
          </a:p>
        </p:txBody>
      </p:sp>
      <p:sp>
        <p:nvSpPr>
          <p:cNvPr id="18" name="ee4pHeader2">
            <a:extLst>
              <a:ext uri="{FF2B5EF4-FFF2-40B4-BE49-F238E27FC236}">
                <a16:creationId xmlns:a16="http://schemas.microsoft.com/office/drawing/2014/main" id="{9E589A17-508F-489B-B52D-02C565DF59D1}"/>
              </a:ext>
            </a:extLst>
          </p:cNvPr>
          <p:cNvSpPr txBox="1"/>
          <p:nvPr/>
        </p:nvSpPr>
        <p:spPr>
          <a:xfrm>
            <a:off x="1554349" y="1908958"/>
            <a:ext cx="805648" cy="164212"/>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Customer</a:t>
            </a:r>
          </a:p>
        </p:txBody>
      </p:sp>
      <p:sp>
        <p:nvSpPr>
          <p:cNvPr id="90" name="ee4pHeader5">
            <a:extLst>
              <a:ext uri="{FF2B5EF4-FFF2-40B4-BE49-F238E27FC236}">
                <a16:creationId xmlns:a16="http://schemas.microsoft.com/office/drawing/2014/main" id="{062FB311-D573-FD45-955E-3D0F36109019}"/>
              </a:ext>
            </a:extLst>
          </p:cNvPr>
          <p:cNvSpPr txBox="1"/>
          <p:nvPr/>
        </p:nvSpPr>
        <p:spPr>
          <a:xfrm>
            <a:off x="7059300" y="1908958"/>
            <a:ext cx="722120" cy="164212"/>
          </a:xfrm>
          <a:prstGeom prst="rect">
            <a:avLst/>
          </a:prstGeom>
          <a:solidFill>
            <a:schemeClr val="bg1"/>
          </a:solidFill>
          <a:ln cap="rnd">
            <a:noFill/>
          </a:ln>
        </p:spPr>
        <p:txBody>
          <a:bodyPr vert="horz" wrap="square" lIns="0" tIns="0" rIns="0" bIns="0" rtlCol="0" anchor="b" anchorCtr="0">
            <a:spAutoFit/>
          </a:bodyPr>
          <a:lstStyle/>
          <a:p>
            <a:pPr marL="0" lvl="3"/>
            <a:r>
              <a:rPr lang="en-US" sz="1067" b="1">
                <a:solidFill>
                  <a:srgbClr val="00148C">
                    <a:lumMod val="100000"/>
                  </a:srgbClr>
                </a:solidFill>
                <a:latin typeface="Arial" panose="020B0604020202020204" pitchFamily="34" charset="0"/>
              </a:rPr>
              <a:t>Planning</a:t>
            </a:r>
          </a:p>
        </p:txBody>
      </p:sp>
      <p:sp>
        <p:nvSpPr>
          <p:cNvPr id="108" name="ee4pContent1">
            <a:extLst>
              <a:ext uri="{FF2B5EF4-FFF2-40B4-BE49-F238E27FC236}">
                <a16:creationId xmlns:a16="http://schemas.microsoft.com/office/drawing/2014/main" id="{73BD0D6A-3AF9-4A1E-BB52-E7F24AA31777}"/>
              </a:ext>
            </a:extLst>
          </p:cNvPr>
          <p:cNvSpPr txBox="1"/>
          <p:nvPr/>
        </p:nvSpPr>
        <p:spPr>
          <a:xfrm>
            <a:off x="435992" y="3106802"/>
            <a:ext cx="1024739" cy="342145"/>
          </a:xfrm>
          <a:prstGeom prst="rect">
            <a:avLst/>
          </a:prstGeom>
          <a:solidFill>
            <a:srgbClr val="9A9A9A"/>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Workforce hierarchy</a:t>
            </a:r>
          </a:p>
        </p:txBody>
      </p:sp>
      <p:sp>
        <p:nvSpPr>
          <p:cNvPr id="109" name="ee4pContent1">
            <a:extLst>
              <a:ext uri="{FF2B5EF4-FFF2-40B4-BE49-F238E27FC236}">
                <a16:creationId xmlns:a16="http://schemas.microsoft.com/office/drawing/2014/main" id="{EEC4C5DC-3D62-49BF-A569-E0F239DB53C2}"/>
              </a:ext>
            </a:extLst>
          </p:cNvPr>
          <p:cNvSpPr txBox="1"/>
          <p:nvPr/>
        </p:nvSpPr>
        <p:spPr>
          <a:xfrm>
            <a:off x="435992" y="3596993"/>
            <a:ext cx="1024739" cy="342145"/>
          </a:xfrm>
          <a:prstGeom prst="rect">
            <a:avLst/>
          </a:prstGeom>
          <a:solidFill>
            <a:srgbClr val="9A9A9A"/>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algn="ctr"/>
            <a:r>
              <a:rPr lang="en-US" sz="933">
                <a:solidFill>
                  <a:schemeClr val="bg1"/>
                </a:solidFill>
              </a:rPr>
              <a:t>Workforce schedules</a:t>
            </a:r>
          </a:p>
        </p:txBody>
      </p:sp>
    </p:spTree>
    <p:custDataLst>
      <p:tags r:id="rId2"/>
    </p:custDataLst>
    <p:extLst>
      <p:ext uri="{BB962C8B-B14F-4D97-AF65-F5344CB8AC3E}">
        <p14:creationId xmlns:p14="http://schemas.microsoft.com/office/powerpoint/2010/main" val="3819368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STYLE_NAME" val="National Grid 16:9"/>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Arial&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c8c8c8&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c8c8c8&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c8c8c8&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c8c8c8&quot; /&gt;&lt;/element&gt;&lt;element field=&quot;pageno&quot; type=&quot;autoshape&quot; autoShapeType=&quot;1&quot;&gt;&lt;paragraphformat alignment=&quot;3&quot; /&gt;&lt;font color=&quot;#c8c8c8&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c8c8c8&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c8c8c8&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c8c8c8&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c8c8c8&quot; relativeSize=&quot;0.75&quot; /&gt;&lt;/element&gt;&lt;element field=&quot;pageno&quot; type=&quot;autoshape&quot; autoShapeType=&quot;1&quot;&gt;&lt;paragraphformat alignment=&quot;3&quot; /&gt;&lt;font color=&quot;#c8c8c8&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Table of contents&quot; subtitle=&quot;&quot; sizingModeId=&quot;1&quot; fontSize=&quot;24&quot; fontSizeAuto=&quot;1&quot; startTime=&quot;540&quot; timeFormatId=&quot;1&quot; startItemNo=&quot;1&quot; createSingleAgendaSlide=&quot;0&quot; createSeparatingSlides=&quot;1&quot; createBackupSlide=&quot;1&quot; layoutId=&quot;227_1-4&quot; createSections=&quot;1&quot; hideSeparatingSlides=&quot;0&quot; backupSlideId=&quot;4da6fbe6-a4b6-4f51-99b2-778a05d452e4&quot; backupSectionId=&quot;{8BE2A2F4-0BD9-4639-945F-B386559BAF13}&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78.5173&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d90b07c4-882d-436f-83aa-d6023583c477&quot; parentId=&quot;&quot; level=&quot;1&quot; generateAgendaSlide=&quot;1&quot; showAgendaItem=&quot;1&quot; isBreak=&quot;0&quot; topic=&quot;Context: IT to DT transition&quot; agendaSlideId=&quot;18a31708-87d4-4d09-a0fd-e809f9c7a733&quot; sectionId=&quot;{706CDEF0-8E37-4D01-A9DE-E654253EB531}&quot; /&gt;&lt;item duration=&quot;30&quot; id=&quot;662892e1-5d58-41d6-ae87-00039767f60c&quot; parentId=&quot;&quot; level=&quot;1&quot; generateAgendaSlide=&quot;1&quot; showAgendaItem=&quot;1&quot; isBreak=&quot;0&quot; topic=&quot;What is GridStack&quot; agendaSlideId=&quot;0ef0611c-5b1b-4c52-a0e3-96a112e94340&quot; sectionId=&quot;{A5F86A25-9675-4A30-910B-7410CE759BA6}&quot; /&gt;&lt;item duration=&quot;30&quot; id=&quot;e9c6b7d4-ea7d-448c-9216-cec969e4995d&quot; parentId=&quot;&quot; level=&quot;1&quot; generateAgendaSlide=&quot;1&quot; showAgendaItem=&quot;1&quot; isBreak=&quot;0&quot; topic=&quot;Value &amp;amp; outcomes for the business&quot; agendaSlideId=&quot;fa6dc21e-9602-4e38-9de2-0be5f1a33ff9&quot; sectionId=&quot;{5462D3CA-C33B-4B63-AAA5-A3B3EE2CF39A}&quot; /&gt;&lt;item duration=&quot;30&quot; id=&quot;f441b26e-feeb-4a08-98e3-679581532683&quot; parentId=&quot;&quot; level=&quot;1&quot; generateAgendaSlide=&quot;1&quot; showAgendaItem=&quot;1&quot; isBreak=&quot;0&quot; topic=&quot;How: Pilot to build MVP of first products&quot; agendaSlideId=&quot;5dedf459-260a-46bd-b8e1-19986a481659&quot; sectionId=&quot;{A8DDB4D2-11D6-4C5B-AE94-5A88B7B50896}&quot; /&gt;&lt;item duration=&quot;30&quot; id=&quot;72970089-78ce-43b6-9fc4-35b99dadd1dd&quot; parentId=&quot;f441b26e-feeb-4a08-98e3-679581532683&quot; level=&quot;2&quot; generateAgendaSlide=&quot;1&quot; showAgendaItem=&quot;1&quot; isBreak=&quot;0&quot; topic=&quot;Work plan&quot; agendaSlideId=&quot;23bbf599-0f57-49c8-b243-14540476051f&quot; sectionId=&quot;{7C22E288-06A4-4A27-84E1-8C253F348BD2}&quot; /&gt;&lt;item duration=&quot;30&quot; id=&quot;09fc1f2f-4b28-4534-a9fc-8af5180e43c8&quot; parentId=&quot;f441b26e-feeb-4a08-98e3-679581532683&quot; level=&quot;2&quot; generateAgendaSlide=&quot;1&quot; showAgendaItem=&quot;1&quot; isBreak=&quot;0&quot; topic=&quot;Resourcing&quot; agendaSlideId=&quot;9c4b6528-26f4-46bb-a216-87d4640cc084&quot; sectionId=&quot;{97A3A169-0DCD-4E2B-8D08-261696AE4892}&quot; /&gt;&lt;item duration=&quot;30&quot; id=&quot;91885a88-f060-49b4-afef-c708cedfb915&quot; parentId=&quot;&quot; level=&quot;1&quot; generateAgendaSlide=&quot;1&quot; showAgendaItem=&quot;1&quot; isBreak=&quot;0&quot; topic=&quot;Appendices&quot; agendaSlideId=&quot;362eeb6c-1d5b-406a-8d3e-e0db0c5b7ce4&quot; sectionId=&quot;{4284E5B0-FB42-4465-BE51-992B0EE46566}&quot; /&gt;&lt;item duration=&quot;30&quot; id=&quot;15c8cc1d-a0cf-498c-beb9-500388595d18&quot; parentId=&quot;91885a88-f060-49b4-afef-c708cedfb915&quot; level=&quot;2&quot; generateAgendaSlide=&quot;1&quot; showAgendaItem=&quot;1&quot; isBreak=&quot;0&quot; topic=&quot;User frictions&quot; agendaSlideId=&quot;a9ca6acd-ec77-4ef7-8fb5-6772a4bb40f6&quot; sectionId=&quot;{B064A497-C15A-4C5E-9CAF-909EF5D77F4D}&quot; /&gt;&lt;item duration=&quot;30&quot; id=&quot;fc73ca1a-2ac0-4832-910d-8f25d5ddb0ee&quot; parentId=&quot;91885a88-f060-49b4-afef-c708cedfb915&quot; level=&quot;2&quot; generateAgendaSlide=&quot;1&quot; showAgendaItem=&quot;1&quot; isBreak=&quot;0&quot; topic=&quot;Business outcomes Electric, AMI, and Customer&quot; agendaSlideId=&quot;51897ecc-ce0b-422e-ba32-a33a9235ce81&quot; sectionId=&quot;{CC6F8E6E-D131-475B-8614-2CA8B63572C1}&quot; /&gt;&lt;item duration=&quot;30&quot; id=&quot;c44600f5-98df-489a-b095-c5de47a52248&quot; parentId=&quot;91885a88-f060-49b4-afef-c708cedfb915&quot; level=&quot;2&quot; generateAgendaSlide=&quot;1&quot; showAgendaItem=&quot;1&quot; isBreak=&quot;0&quot; topic=&quot;Resourcing: team composition &amp;amp; role charters&quot; agendaSlideId=&quot;40beb1c3-c9af-4400-981f-5be31269147e&quot; sectionId=&quot;{2E38CFC4-3A8F-4D22-8E2F-14F343831BD0}&quot; /&gt;&lt;item duration=&quot;30&quot; id=&quot;a30e053a-bf2f-4459-bafb-f4b27442ce3f&quot; parentId=&quot;91885a88-f060-49b4-afef-c708cedfb915&quot; level=&quot;2&quot; generateAgendaSlide=&quot;1&quot; showAgendaItem=&quot;1&quot; isBreak=&quot;0&quot; topic=&quot;DDP vs core system transformation&quot; agendaSlideId=&quot;11322a22-2b8e-40bf-881b-50ac3b176141&quot; sectionId=&quot;{34D8694A-B134-455D-8CF0-E55461E0CC8E}&quot; /&gt;&lt;/items&gt;&lt;/agenda&gt;&lt;/contents&gt;&lt;/ee4p&gt;"/>
  <p:tag name="THINKCELLUNDODONOTDELETE" val="0"/>
  <p:tag name="EE4P_STYLE_ID" val="39dcc26a-7131-49f4-a9eb-1c0521500c03"/>
  <p:tag name="EE4P_MASTERWIZARD_MARGINS"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W13HglNRvLZyTiFbaZqjq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EE4P_GRADIENT_CIRCLE" val="1"/>
</p:tagLst>
</file>

<file path=ppt/tags/tag121.xml><?xml version="1.0" encoding="utf-8"?>
<p:tagLst xmlns:a="http://schemas.openxmlformats.org/drawingml/2006/main" xmlns:r="http://schemas.openxmlformats.org/officeDocument/2006/relationships" xmlns:p="http://schemas.openxmlformats.org/presentationml/2006/main">
  <p:tag name="EE4P_GRADIENT_CIRCLE" val="1"/>
</p:tagLst>
</file>

<file path=ppt/tags/tag122.xml><?xml version="1.0" encoding="utf-8"?>
<p:tagLst xmlns:a="http://schemas.openxmlformats.org/drawingml/2006/main" xmlns:r="http://schemas.openxmlformats.org/officeDocument/2006/relationships" xmlns:p="http://schemas.openxmlformats.org/presentationml/2006/main">
  <p:tag name="EE4P_GRADIENT_CIRCLE" val="1"/>
</p:tagLst>
</file>

<file path=ppt/tags/tag123.xml><?xml version="1.0" encoding="utf-8"?>
<p:tagLst xmlns:a="http://schemas.openxmlformats.org/drawingml/2006/main" xmlns:r="http://schemas.openxmlformats.org/officeDocument/2006/relationships" xmlns:p="http://schemas.openxmlformats.org/presentationml/2006/main">
  <p:tag name="EE4P_GRADIENT_CIRCLE" val="1"/>
</p:tagLst>
</file>

<file path=ppt/tags/tag124.xml><?xml version="1.0" encoding="utf-8"?>
<p:tagLst xmlns:a="http://schemas.openxmlformats.org/drawingml/2006/main" xmlns:r="http://schemas.openxmlformats.org/officeDocument/2006/relationships" xmlns:p="http://schemas.openxmlformats.org/presentationml/2006/main">
  <p:tag name="EE4P_GRADIENT_CIRCLE" val="1"/>
</p:tagLst>
</file>

<file path=ppt/tags/tag125.xml><?xml version="1.0" encoding="utf-8"?>
<p:tagLst xmlns:a="http://schemas.openxmlformats.org/drawingml/2006/main" xmlns:r="http://schemas.openxmlformats.org/officeDocument/2006/relationships" xmlns:p="http://schemas.openxmlformats.org/presentationml/2006/main">
  <p:tag name="BCG_MODE" val="Presentation"/>
  <p:tag name="BCG_DESIGN" val="Five heading"/>
  <p:tag name="EE4P_STRETCH" val="1"/>
  <p:tag name="EE4P_LAYOUT_ID" val="K"/>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3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13444</TotalTime>
  <Words>1141</Words>
  <Application>Microsoft Macintosh PowerPoint</Application>
  <PresentationFormat>Widescreen</PresentationFormat>
  <Paragraphs>309</Paragraphs>
  <Slides>8</Slides>
  <Notes>7</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ariant>
        <vt:lpstr>Custom Shows</vt:lpstr>
      </vt:variant>
      <vt:variant>
        <vt:i4>1</vt:i4>
      </vt:variant>
    </vt:vector>
  </HeadingPairs>
  <TitlesOfParts>
    <vt:vector size="15" baseType="lpstr">
      <vt:lpstr>Arial</vt:lpstr>
      <vt:lpstr>Calibri</vt:lpstr>
      <vt:lpstr>Century Gothic</vt:lpstr>
      <vt:lpstr>Trebuchet MS</vt:lpstr>
      <vt:lpstr>1_NationalGrid Grid 16:9</vt:lpstr>
      <vt:lpstr>think-cell Slide</vt:lpstr>
      <vt:lpstr>What we mean by ‘Data as a Product’</vt:lpstr>
      <vt:lpstr>Product management principles deliver faster business value by eliminating friction to access and use data</vt:lpstr>
      <vt:lpstr>Data products are … </vt:lpstr>
      <vt:lpstr>Data products are NOT … </vt:lpstr>
      <vt:lpstr>Use Case: Product Team will use GridStack to generate Outage Reports</vt:lpstr>
      <vt:lpstr>GridStack Data team in the hub enables GridDataAsset teams to build data products faster</vt:lpstr>
      <vt:lpstr>Data Hub and Data Product Scope in data life cycle</vt:lpstr>
      <vt:lpstr>Data domains | Initial list for reference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Farrugia, Michael</cp:lastModifiedBy>
  <cp:revision>893</cp:revision>
  <cp:lastPrinted>1999-12-31T22:00:00Z</cp:lastPrinted>
  <dcterms:created xsi:type="dcterms:W3CDTF">2021-05-18T12:59:38Z</dcterms:created>
  <dcterms:modified xsi:type="dcterms:W3CDTF">2022-01-04T13:51:06Z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