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  <p:sldMasterId id="2147483818" r:id="rId5"/>
  </p:sldMasterIdLst>
  <p:notesMasterIdLst>
    <p:notesMasterId r:id="rId17"/>
  </p:notesMasterIdLst>
  <p:handoutMasterIdLst>
    <p:handoutMasterId r:id="rId18"/>
  </p:handoutMasterIdLst>
  <p:sldIdLst>
    <p:sldId id="626" r:id="rId6"/>
    <p:sldId id="259" r:id="rId7"/>
    <p:sldId id="256" r:id="rId8"/>
    <p:sldId id="264" r:id="rId9"/>
    <p:sldId id="265" r:id="rId10"/>
    <p:sldId id="263" r:id="rId11"/>
    <p:sldId id="262" r:id="rId12"/>
    <p:sldId id="652" r:id="rId13"/>
    <p:sldId id="653" r:id="rId14"/>
    <p:sldId id="654" r:id="rId15"/>
    <p:sldId id="651" r:id="rId16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/>
  <p:cmAuthor id="2" name="Das, Chiranjib" initials="DC" lastIdx="1" clrIdx="1">
    <p:extLst>
      <p:ext uri="{19B8F6BF-5375-455C-9EA6-DF929625EA0E}">
        <p15:presenceInfo xmlns:p15="http://schemas.microsoft.com/office/powerpoint/2012/main" userId="S::chiranjib.das@uk.nationalgrid.com::e6f6de76-b6ed-49b6-93b2-facd9f16fbe9" providerId="AD"/>
      </p:ext>
    </p:extLst>
  </p:cmAuthor>
  <p:cmAuthor id="3" name="Chowdhury, Sandip" initials="CS" lastIdx="1" clrIdx="2">
    <p:extLst>
      <p:ext uri="{19B8F6BF-5375-455C-9EA6-DF929625EA0E}">
        <p15:presenceInfo xmlns:p15="http://schemas.microsoft.com/office/powerpoint/2012/main" userId="Chowdhury, Sandi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8" y="84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06/05/2022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06/05/2022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28000" y="10625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5544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9206425" y="2167651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155018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6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28000" y="10625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9206425" y="2167651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060879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554355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9206425" y="2167651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252957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323850" y="2218065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3851" y="1062000"/>
            <a:ext cx="994286" cy="108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850" y="2311146"/>
            <a:ext cx="2592388" cy="1087477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400"/>
            </a:lvl1pPr>
            <a:lvl2pPr>
              <a:spcBef>
                <a:spcPts val="0"/>
              </a:spcBef>
              <a:spcAft>
                <a:spcPts val="200"/>
              </a:spcAft>
              <a:defRPr sz="14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13690" indent="-20997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419946" indent="-209974">
              <a:spcBef>
                <a:spcPts val="0"/>
              </a:spcBef>
              <a:spcAft>
                <a:spcPts val="200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4221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323850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850" y="2154435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90" indent="-209974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46" indent="-209974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3851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3276600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76600" y="2154435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90" indent="-209974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46" indent="-209974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76601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6227762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7762" y="2154435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90" indent="-209974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46" indent="-209974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7763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28725" y="1062000"/>
            <a:ext cx="1687514" cy="1025922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90" indent="-20997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46" indent="-209974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81475" y="1062000"/>
            <a:ext cx="1687514" cy="1025922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90" indent="-20997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46" indent="-209974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134225" y="1062000"/>
            <a:ext cx="1687514" cy="1025922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90" indent="-20997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46" indent="-209974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567497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4696555" y="696054"/>
            <a:ext cx="5143500" cy="37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691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09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175715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4391573" y="2078323"/>
            <a:ext cx="4752427" cy="30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257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0"/>
            <a:ext cx="55434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3"/>
            <a:ext cx="554462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99786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2D5B-9477-49C1-BD66-0011162D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704F-5B68-48D3-A199-4F51E494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0" y="1058864"/>
            <a:ext cx="8498440" cy="1877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A886-7196-4018-8BD3-CAB239FF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FB60-A8CB-42A4-A2CF-A697010E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E0E7-670E-47AB-BB4D-A126989D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81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1C82-FB3A-406F-A017-6DD317EF7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29E9-2C54-46B5-AEA9-CA8CC4B2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7DA3-429A-44A9-BD85-DB80E315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1AD6-1552-4030-B71F-4991B07C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5ADF-1625-407C-9FC1-E16822AD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4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2D5B-9477-49C1-BD66-0011162D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704F-5B68-48D3-A199-4F51E494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A886-7196-4018-8BD3-CAB239FF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FB60-A8CB-42A4-A2CF-A697010E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E0E7-670E-47AB-BB4D-A126989D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53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A9B7-0241-4353-97FC-74EA342B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72F9-34AA-4E0A-A5A3-B65ECD69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8A96A-A90E-42A5-A063-9E38386C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134F-4939-4E55-BEBB-1ACEFD4C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6A35-1137-4AB3-8F00-00C0EC69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93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0A75-CF0B-49BB-8ED7-2B59238F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631D-8AB3-42D5-ACB9-342ED0121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EAE49-C1FC-4962-830F-41F98B0F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7956-7A5C-4F93-ABE5-F4061D4D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7370D-0424-4A5D-B581-641B9FF0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0F828-B1ED-426F-A803-CA6D0A85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978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6E1A-5A6B-47E2-B97B-F6DCA40C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40EC-653E-487E-87DD-D299E82F2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4A0A8-A4B0-4FE4-AEE2-33303F7C2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00F0-EFA5-4EA4-AB35-F83ED7B10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494D3-4060-41AC-B403-A3BBC55B9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A63AC-5A75-43CD-ADC6-674F5846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5A741-FBEB-4D9E-9353-F57AE2AF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83AB9-2F0D-4B6B-B70A-8A5B885C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978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0232-2850-4EB6-97ED-AC8E24C0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D938F-D91F-45AF-BB70-990E6A2D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65902-1828-4487-BBED-EE8110A6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97E34-39C2-4CDB-A2FE-17DEBA29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311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0E416-712A-465E-98E2-6ECF00CD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3D72C-5924-4C83-A152-8C91FB17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5E4C-78DE-44E6-A1B6-E00F5EDF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05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5552-8E40-45D3-B995-8861AC0B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E3C2-F720-4135-BA13-2B4EF80C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85B25-0007-43CA-8761-1A6D15A1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BF7A3-EEEE-4716-A0ED-C5733C4B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04A99-3223-4182-81BC-C142ADA0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DDC52-F31F-4819-9461-F51EE44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43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1FE-31D9-4CDF-B2D3-69AC7BC2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78F5C-BB31-4C0E-8FD7-92ED5088E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05D29-DA4F-4635-A01B-25D936F2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C3CF-71B9-43A7-BF23-AE2439F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2E03C-0D7B-48C9-ACC6-39A5DCD4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418E9-399C-4BB5-AE5A-E2B17AE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30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4068613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1388" y="1062500"/>
            <a:ext cx="4068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3663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5AD6-1691-416F-BDEF-72E903B6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B59A6-235D-4231-9D13-C4B6CFEA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79BC-0076-41A9-B4C8-051D49E6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CF60-B81C-43DC-AC3B-2CF1C6F8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B084-57E6-42B8-A018-7B761F47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695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8C2DE-66C5-4ABA-94F5-39FA8E164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117AB-5C5E-4107-BC43-FC72637B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4AA6-6272-4585-9DC8-1706710B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2282-9B13-4AD7-8DDD-644787F6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85BF-1D6E-4DFF-BD93-319636FD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6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4068613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52975" y="1062038"/>
            <a:ext cx="4051937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39661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6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961" y="1062500"/>
            <a:ext cx="2592000" cy="156966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6480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2592000" cy="2664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99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999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000" y="1062500"/>
            <a:ext cx="2592000" cy="2664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710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1877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40424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4838" y="4740424"/>
            <a:ext cx="7195415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en-GB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322780" y="4740424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9013" algn="l"/>
              </a:tabLst>
            </a:pPr>
            <a:r>
              <a:rPr lang="en-GB" b="1"/>
              <a:t>National Grid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0" r:id="rId2"/>
    <p:sldLayoutId id="2147483801" r:id="rId3"/>
    <p:sldLayoutId id="2147483803" r:id="rId4"/>
    <p:sldLayoutId id="2147483813" r:id="rId5"/>
    <p:sldLayoutId id="2147483804" r:id="rId6"/>
    <p:sldLayoutId id="2147483805" r:id="rId7"/>
    <p:sldLayoutId id="2147483806" r:id="rId8"/>
    <p:sldLayoutId id="2147483786" r:id="rId9"/>
    <p:sldLayoutId id="2147483808" r:id="rId10"/>
    <p:sldLayoutId id="2147483809" r:id="rId11"/>
    <p:sldLayoutId id="2147483814" r:id="rId12"/>
    <p:sldLayoutId id="2147483810" r:id="rId13"/>
    <p:sldLayoutId id="2147483811" r:id="rId14"/>
    <p:sldLayoutId id="2147483812" r:id="rId15"/>
    <p:sldLayoutId id="2147483790" r:id="rId16"/>
    <p:sldLayoutId id="2147483815" r:id="rId17"/>
    <p:sldLayoutId id="2147483816" r:id="rId18"/>
    <p:sldLayoutId id="2147483784" r:id="rId19"/>
    <p:sldLayoutId id="2147483817" r:id="rId2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76CA6-DAB5-4A08-BC0D-5774401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894D6-469D-481E-A6B2-F59F5CD2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8959-3839-4541-B087-2028F3572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08D4-08E6-428B-8638-2A915F43B822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B69C-C4B8-486B-892E-B2F08A492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79C9-5E5E-474A-AD91-DFBC1E99A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9AAB-C359-4808-A31E-4757C41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4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ationalgridplc.sharepoint.com/:x:/r/sites/GRP-PROJ-INT-UK-6273-INVP6273WorkforceDataDomain/_layouts/15/Doc.aspx?sourcedoc=%7B8807C543-41B6-4B39-AE24-E3053EE96A7F%7D&amp;file=WDD%20Golden%20Record%20(mapping%20attributes)_v1.8.xlsx&amp;action=default&amp;mobileredirect=true&amp;cid=a857718f-8d60-4f1d-9a4f-19da2e77207d" TargetMode="External"/><Relationship Id="rId3" Type="http://schemas.openxmlformats.org/officeDocument/2006/relationships/hyperlink" Target="https://test.reltio.com/ui/EmL6I4K9rvSM4yF" TargetMode="External"/><Relationship Id="rId7" Type="http://schemas.openxmlformats.org/officeDocument/2006/relationships/hyperlink" Target="https://docs.reltio.com/" TargetMode="External"/><Relationship Id="rId2" Type="http://schemas.openxmlformats.org/officeDocument/2006/relationships/hyperlink" Target="https://dev.reltio.com/ui/8Kv4arIxdrx73EZ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reltiocustomer.learnamp.com/" TargetMode="External"/><Relationship Id="rId5" Type="http://schemas.openxmlformats.org/officeDocument/2006/relationships/hyperlink" Target="https://nationalgrid.service-now.com/ksp?id=ksp_cat_item&amp;sys_id=d12b33071b8e01106c45b886d34bcb27" TargetMode="External"/><Relationship Id="rId4" Type="http://schemas.openxmlformats.org/officeDocument/2006/relationships/hyperlink" Target="https://361.reltio.com/ui/fWsIw6uj4Cl0dO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5" y="540703"/>
            <a:ext cx="5534979" cy="1302379"/>
          </a:xfrm>
        </p:spPr>
        <p:txBody>
          <a:bodyPr/>
          <a:lstStyle/>
          <a:p>
            <a:r>
              <a:rPr lang="en-US" sz="3200" dirty="0"/>
              <a:t>Show and Tell  - Strategic MDM data flow</a:t>
            </a:r>
            <a:br>
              <a:rPr lang="en-IN" sz="3200" dirty="0"/>
            </a:br>
            <a:endParaRPr lang="en-GB" dirty="0"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195" y="3301590"/>
            <a:ext cx="4033839" cy="954107"/>
          </a:xfrm>
        </p:spPr>
        <p:txBody>
          <a:bodyPr/>
          <a:lstStyle/>
          <a:p>
            <a:r>
              <a:rPr lang="en-GB" dirty="0"/>
              <a:t>Ver 0.1 (draft)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0712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E0FB-BCB9-4839-A341-E62443D3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5927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148C"/>
                </a:solidFill>
              </a:rPr>
              <a:t>Reltio MDM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E1D2-1B57-4F01-AB77-9B77E468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" y="490696"/>
            <a:ext cx="8873490" cy="4378484"/>
          </a:xfrm>
        </p:spPr>
        <p:txBody>
          <a:bodyPr>
            <a:normAutofit fontScale="85000" lnSpcReduction="20000"/>
          </a:bodyPr>
          <a:lstStyle/>
          <a:p>
            <a:r>
              <a:rPr lang="en-IN" sz="1900" dirty="0">
                <a:solidFill>
                  <a:srgbClr val="002060"/>
                </a:solidFill>
                <a:latin typeface="Calibri" panose="020F0502020204030204"/>
              </a:rPr>
              <a:t>Reltio URL</a:t>
            </a:r>
          </a:p>
          <a:p>
            <a:pPr lvl="1"/>
            <a:r>
              <a:rPr lang="en-IN" sz="1500" dirty="0">
                <a:solidFill>
                  <a:prstClr val="black"/>
                </a:solidFill>
                <a:latin typeface="Calibri" panose="020F0502020204030204"/>
              </a:rPr>
              <a:t>DEV - </a:t>
            </a:r>
            <a:r>
              <a:rPr lang="en-IN" sz="15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https://dev.reltio.com/ui/8Kv4arIxdrx73EZ</a:t>
            </a:r>
            <a:endParaRPr lang="en-IN" sz="1500" dirty="0">
              <a:solidFill>
                <a:prstClr val="black"/>
              </a:solidFill>
              <a:latin typeface="Calibri" panose="020F0502020204030204"/>
            </a:endParaRPr>
          </a:p>
          <a:p>
            <a:pPr lvl="1"/>
            <a:r>
              <a:rPr lang="en-IN" sz="1500" dirty="0">
                <a:solidFill>
                  <a:prstClr val="black"/>
                </a:solidFill>
                <a:latin typeface="Calibri" panose="020F0502020204030204"/>
              </a:rPr>
              <a:t>TEST - </a:t>
            </a:r>
            <a:r>
              <a:rPr lang="en-IN" sz="1500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https://test.reltio.com/ui/EmL6I4K9rvSM4yF</a:t>
            </a:r>
            <a:r>
              <a:rPr lang="en-IN" sz="1500" dirty="0">
                <a:solidFill>
                  <a:prstClr val="black"/>
                </a:solidFill>
                <a:latin typeface="Calibri" panose="020F0502020204030204"/>
              </a:rPr>
              <a:t> (Note - WDD is not in TEST yet)</a:t>
            </a:r>
          </a:p>
          <a:p>
            <a:pPr lvl="1"/>
            <a:r>
              <a:rPr lang="en-IN" sz="1500" dirty="0">
                <a:solidFill>
                  <a:prstClr val="black"/>
                </a:solidFill>
                <a:latin typeface="Calibri" panose="020F0502020204030204"/>
              </a:rPr>
              <a:t>PROD - </a:t>
            </a:r>
            <a:r>
              <a:rPr lang="en-IN" sz="1500" dirty="0">
                <a:solidFill>
                  <a:prstClr val="black"/>
                </a:solidFill>
                <a:latin typeface="Calibri" panose="020F0502020204030204"/>
                <a:hlinkClick r:id="rId4"/>
              </a:rPr>
              <a:t>https://361.reltio.com/ui/fWsIw6uj4Cl0dOD/</a:t>
            </a:r>
            <a:r>
              <a:rPr lang="en-IN" sz="1500" dirty="0">
                <a:solidFill>
                  <a:prstClr val="black"/>
                </a:solidFill>
                <a:latin typeface="Calibri" panose="020F0502020204030204"/>
              </a:rPr>
              <a:t> (Note - WDD is not in PROD yet)</a:t>
            </a:r>
          </a:p>
          <a:p>
            <a:r>
              <a:rPr lang="en-IN" sz="1900" dirty="0">
                <a:solidFill>
                  <a:srgbClr val="002060"/>
                </a:solidFill>
                <a:latin typeface="Calibri" panose="020F0502020204030204"/>
              </a:rPr>
              <a:t>Reltio Business Roles</a:t>
            </a:r>
          </a:p>
          <a:p>
            <a:pPr lvl="1"/>
            <a:r>
              <a:rPr lang="en-IN" sz="1500" dirty="0">
                <a:solidFill>
                  <a:prstClr val="black"/>
                </a:solidFill>
                <a:latin typeface="Calibri" panose="020F0502020204030204"/>
              </a:rPr>
              <a:t>Workforce Manager – Full workforce permission except SPI and full Reference data permission</a:t>
            </a:r>
          </a:p>
          <a:p>
            <a:pPr lvl="1"/>
            <a:r>
              <a:rPr lang="en-IN" sz="1500" dirty="0">
                <a:solidFill>
                  <a:prstClr val="black"/>
                </a:solidFill>
                <a:latin typeface="Calibri" panose="020F0502020204030204"/>
              </a:rPr>
              <a:t>Workforce Data Steward – Full work force permission except SPI and can only suggest reference data changes</a:t>
            </a:r>
          </a:p>
          <a:p>
            <a:pPr lvl="1"/>
            <a:r>
              <a:rPr lang="en-IN" sz="1500" dirty="0">
                <a:solidFill>
                  <a:prstClr val="black"/>
                </a:solidFill>
                <a:latin typeface="Calibri" panose="020F0502020204030204"/>
              </a:rPr>
              <a:t>Workforce Read ONLY – Read only workforce permission except SPI</a:t>
            </a:r>
          </a:p>
          <a:p>
            <a:pPr lvl="1"/>
            <a:r>
              <a:rPr lang="en-IN" sz="1500" dirty="0">
                <a:solidFill>
                  <a:prstClr val="black"/>
                </a:solidFill>
                <a:latin typeface="Calibri" panose="020F0502020204030204"/>
              </a:rPr>
              <a:t>Workforce SPI (Sensitive Personal Information) – Read ONLY permission to Sensitive personal data - Event, Event Reason</a:t>
            </a:r>
          </a:p>
          <a:p>
            <a:r>
              <a:rPr lang="en-IN" sz="1900" dirty="0">
                <a:solidFill>
                  <a:srgbClr val="002060"/>
                </a:solidFill>
                <a:latin typeface="Calibri" panose="020F0502020204030204"/>
              </a:rPr>
              <a:t>Reltio Access Request</a:t>
            </a:r>
          </a:p>
          <a:p>
            <a:pPr lvl="1"/>
            <a:r>
              <a:rPr lang="en-IN" sz="15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https://nationalgrid.service-now.com/ksp?id=ksp_cat_item&amp;sys_id=d12b33071b8e01106c45b886d34bcb27</a:t>
            </a:r>
            <a:endParaRPr lang="en-IN" sz="1500" dirty="0">
              <a:solidFill>
                <a:prstClr val="black"/>
              </a:solidFill>
              <a:latin typeface="Calibri" panose="020F0502020204030204"/>
            </a:endParaRPr>
          </a:p>
          <a:p>
            <a:pPr lvl="2"/>
            <a:r>
              <a:rPr lang="en-IN" sz="1200" dirty="0">
                <a:solidFill>
                  <a:prstClr val="black"/>
                </a:solidFill>
                <a:latin typeface="Calibri" panose="020F0502020204030204"/>
              </a:rPr>
              <a:t>Select Your Name, Enter NG Email, Select right environment, Select domain as Workforce, Select Role - Manager/Steward/Read Only and optionally SPI</a:t>
            </a:r>
          </a:p>
          <a:p>
            <a:r>
              <a:rPr lang="en-IN" sz="1900" dirty="0">
                <a:solidFill>
                  <a:srgbClr val="002060"/>
                </a:solidFill>
                <a:latin typeface="Calibri" panose="020F0502020204030204"/>
              </a:rPr>
              <a:t>Reltio Business and IT Training and Certification</a:t>
            </a:r>
          </a:p>
          <a:p>
            <a:pPr lvl="1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https://reltiocustomer.learnamp.com/</a:t>
            </a:r>
            <a:endParaRPr lang="en-IN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Register using NG Email</a:t>
            </a:r>
          </a:p>
          <a:p>
            <a:pPr lvl="1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Free for all Reltio workers as long as you have NG Email</a:t>
            </a:r>
          </a:p>
          <a:p>
            <a:r>
              <a:rPr lang="en-IN" sz="1900" dirty="0">
                <a:solidFill>
                  <a:srgbClr val="002060"/>
                </a:solidFill>
                <a:latin typeface="Calibri" panose="020F0502020204030204"/>
              </a:rPr>
              <a:t>Reltio Technical Documentation</a:t>
            </a:r>
          </a:p>
          <a:p>
            <a:pPr lvl="1"/>
            <a:r>
              <a:rPr lang="en-IN" sz="15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https://docs.reltio.com/</a:t>
            </a:r>
            <a:endParaRPr lang="en-IN" sz="15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IN" sz="1900" dirty="0">
                <a:solidFill>
                  <a:srgbClr val="002060"/>
                </a:solidFill>
                <a:latin typeface="Calibri" panose="020F0502020204030204"/>
              </a:rPr>
              <a:t>WDD Data Mapping document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Calibri" panose="020F0502020204030204"/>
                <a:hlinkClick r:id="rId8"/>
              </a:rPr>
              <a:t>WDD Golden Record (mapping attributes)_v1.8</a:t>
            </a:r>
            <a:r>
              <a:rPr lang="en-IN" sz="9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31222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APPENDIX</a:t>
            </a:r>
            <a:br>
              <a:rPr lang="en-GB">
                <a:cs typeface="Arial"/>
              </a:rPr>
            </a:br>
            <a:endParaRPr lang="en-GB"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195" y="2600550"/>
            <a:ext cx="4033839" cy="954107"/>
          </a:xfrm>
        </p:spPr>
        <p:txBody>
          <a:bodyPr/>
          <a:lstStyle/>
          <a:p>
            <a:r>
              <a:rPr lang="en-GB"/>
              <a:t>Supporting Information</a:t>
            </a:r>
          </a:p>
          <a:p>
            <a:pPr lvl="1"/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147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E0A-E27F-4076-BE84-45729568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43AA-47F8-4136-B5D3-D55DE472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10" y="698460"/>
            <a:ext cx="8498440" cy="3587643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Initial Overview of Reltio Navigation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Demo (Pre-recorded) Data processing capability – Source to Reltio</a:t>
            </a:r>
          </a:p>
          <a:p>
            <a:pPr marL="441450" lvl="2" indent="-171450"/>
            <a:r>
              <a:rPr lang="en-US" sz="1050" dirty="0"/>
              <a:t>Source System considered</a:t>
            </a:r>
          </a:p>
          <a:p>
            <a:pPr lvl="4"/>
            <a:r>
              <a:rPr lang="en-US" sz="1000" dirty="0"/>
              <a:t>Success Factor</a:t>
            </a:r>
          </a:p>
          <a:p>
            <a:pPr lvl="4"/>
            <a:r>
              <a:rPr lang="en-US" sz="1000" dirty="0"/>
              <a:t>US SAP ECC</a:t>
            </a:r>
          </a:p>
          <a:p>
            <a:pPr lvl="4"/>
            <a:r>
              <a:rPr lang="en-US" sz="1000" dirty="0"/>
              <a:t>ACG</a:t>
            </a:r>
          </a:p>
          <a:p>
            <a:pPr marL="441450" lvl="2" indent="-171450"/>
            <a:r>
              <a:rPr lang="en-US" sz="1050" dirty="0"/>
              <a:t>Pattern - 2 cycles of data processing for each of the source system. 2</a:t>
            </a:r>
            <a:r>
              <a:rPr lang="en-US" sz="1050" baseline="30000" dirty="0"/>
              <a:t>nd</a:t>
            </a:r>
            <a:r>
              <a:rPr lang="en-US" sz="1050" dirty="0"/>
              <a:t> cycle to display delta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Reltio MDM application walkthrough (Live), based on the data processed and for identified employees/workers</a:t>
            </a:r>
          </a:p>
          <a:p>
            <a:pPr marL="441450" lvl="2" indent="-171450"/>
            <a:r>
              <a:rPr lang="en-US" sz="1050" dirty="0"/>
              <a:t>Reltio UI &amp; data flow </a:t>
            </a:r>
          </a:p>
          <a:p>
            <a:pPr marL="441450" lvl="2" indent="-171450"/>
            <a:r>
              <a:rPr lang="en-US" sz="1050" dirty="0"/>
              <a:t>Contention resolution</a:t>
            </a:r>
          </a:p>
          <a:p>
            <a:pPr marL="441450" lvl="2" indent="-171450"/>
            <a:r>
              <a:rPr lang="en-US" sz="1050" dirty="0"/>
              <a:t>Exceptions</a:t>
            </a:r>
          </a:p>
          <a:p>
            <a:pPr lvl="1"/>
            <a:endParaRPr lang="en-US" sz="1050" dirty="0"/>
          </a:p>
          <a:p>
            <a:pPr lvl="1"/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3233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D48DC8-7267-4FB9-BB3B-2367D2BF3E36}"/>
              </a:ext>
            </a:extLst>
          </p:cNvPr>
          <p:cNvSpPr/>
          <p:nvPr/>
        </p:nvSpPr>
        <p:spPr>
          <a:xfrm>
            <a:off x="707996" y="1096392"/>
            <a:ext cx="2267138" cy="1504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‘New Hire ‘ 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Create 3 Employee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( One employee creation to be recorded)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Simulate validation error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– Email domain to be populated with ‘</a:t>
            </a: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sf.demo@dummy.com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’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Create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2 new ‘Future Hire’ </a:t>
            </a: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(Pre-Hire) - ( One employee creation to be recorded)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BF0-8E31-4380-A7BA-D2D35F148A29}"/>
              </a:ext>
            </a:extLst>
          </p:cNvPr>
          <p:cNvSpPr/>
          <p:nvPr/>
        </p:nvSpPr>
        <p:spPr>
          <a:xfrm>
            <a:off x="6824709" y="1096389"/>
            <a:ext cx="1877627" cy="1504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Showcase Reltio screen to display one or two employee details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Browse through ‘New employee’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Validation error for ‘email’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Showcase ‘Future Hire’ and the event details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Reference data populated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i="1" kern="1200" dirty="0">
                <a:solidFill>
                  <a:prstClr val="black"/>
                </a:solidFill>
                <a:latin typeface="Calibri" panose="020F0502020204030204"/>
              </a:rPr>
              <a:t>LMS Data visibility might not be possible as the DEV application is not accessible 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654ED-02B4-428C-B514-3AFD31A71F29}"/>
              </a:ext>
            </a:extLst>
          </p:cNvPr>
          <p:cNvSpPr/>
          <p:nvPr/>
        </p:nvSpPr>
        <p:spPr>
          <a:xfrm>
            <a:off x="3646503" y="1096390"/>
            <a:ext cx="2506837" cy="1504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Trigger the SF Pipeline to run Matillion process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Pull the data from SF – CPI ( 5 records to be processed via API)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Matillion &amp; Snowflake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Successful completion of Matillion job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load to the Raw layer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Staging area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MDM WDD area (JSON data for Reltio)</a:t>
            </a:r>
          </a:p>
          <a:p>
            <a:pPr marL="900113" lvl="2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IN" sz="9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B9AE4-D5D7-4D45-BEDA-BA92D56086F0}"/>
              </a:ext>
            </a:extLst>
          </p:cNvPr>
          <p:cNvSpPr/>
          <p:nvPr/>
        </p:nvSpPr>
        <p:spPr>
          <a:xfrm>
            <a:off x="1125244" y="836717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1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3211D-A0C2-4408-8896-433EFA35E135}"/>
              </a:ext>
            </a:extLst>
          </p:cNvPr>
          <p:cNvSpPr/>
          <p:nvPr/>
        </p:nvSpPr>
        <p:spPr>
          <a:xfrm>
            <a:off x="7225312" y="758481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3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BB41F-396C-4DA4-83A6-15906565F684}"/>
              </a:ext>
            </a:extLst>
          </p:cNvPr>
          <p:cNvSpPr/>
          <p:nvPr/>
        </p:nvSpPr>
        <p:spPr>
          <a:xfrm>
            <a:off x="3646503" y="758481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2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6ADE61-CAAD-4A76-B7B0-9645BE7CF579}"/>
              </a:ext>
            </a:extLst>
          </p:cNvPr>
          <p:cNvSpPr/>
          <p:nvPr/>
        </p:nvSpPr>
        <p:spPr>
          <a:xfrm>
            <a:off x="147591" y="1487007"/>
            <a:ext cx="498260" cy="181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1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C1C803-ABAA-46B7-BE2C-7C0BB44783E2}"/>
              </a:ext>
            </a:extLst>
          </p:cNvPr>
          <p:cNvSpPr txBox="1">
            <a:spLocks/>
          </p:cNvSpPr>
          <p:nvPr/>
        </p:nvSpPr>
        <p:spPr>
          <a:xfrm>
            <a:off x="628650" y="273845"/>
            <a:ext cx="7886700" cy="40862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 fontAlgn="auto">
              <a:spcAft>
                <a:spcPts val="0"/>
              </a:spcAft>
              <a:buClrTx/>
            </a:pPr>
            <a:r>
              <a:rPr lang="en-IN" sz="2400" dirty="0" err="1">
                <a:solidFill>
                  <a:srgbClr val="00148C"/>
                </a:solidFill>
              </a:rPr>
              <a:t>Successfactor</a:t>
            </a:r>
            <a:r>
              <a:rPr lang="en-IN" sz="2400" dirty="0">
                <a:solidFill>
                  <a:srgbClr val="00148C"/>
                </a:solidFill>
              </a:rPr>
              <a:t> – Pre-recorded (NG Employee US/UK)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BE222-0031-44BC-B298-4B43B62BDF4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75134" y="1848774"/>
            <a:ext cx="6713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DACF3B-C457-4D68-82BC-665168C312A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153340" y="1848773"/>
            <a:ext cx="67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A93DC-25C3-47B5-97D3-481D87F29024}"/>
              </a:ext>
            </a:extLst>
          </p:cNvPr>
          <p:cNvSpPr txBox="1"/>
          <p:nvPr/>
        </p:nvSpPr>
        <p:spPr>
          <a:xfrm>
            <a:off x="3088050" y="205549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API Pull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via CPI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EE189-66F6-411E-B7BC-5ABC0E2AA553}"/>
              </a:ext>
            </a:extLst>
          </p:cNvPr>
          <p:cNvSpPr txBox="1"/>
          <p:nvPr/>
        </p:nvSpPr>
        <p:spPr>
          <a:xfrm>
            <a:off x="6228616" y="1888355"/>
            <a:ext cx="5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Python Process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Push to Reltio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12E4F9-7A3B-4FB4-B363-57D6B49D8D8E}"/>
              </a:ext>
            </a:extLst>
          </p:cNvPr>
          <p:cNvSpPr/>
          <p:nvPr/>
        </p:nvSpPr>
        <p:spPr>
          <a:xfrm>
            <a:off x="707996" y="2739320"/>
            <a:ext cx="2267138" cy="1603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Create 1 ‘New Employee’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‘Termination‘ 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Terminate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1 employee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Modification</a:t>
            </a: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 of attributes</a:t>
            </a: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Alter Last Name</a:t>
            </a: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Update the Email address to ‘sf.demo@nationalgrid.com’</a:t>
            </a:r>
          </a:p>
          <a:p>
            <a:pPr marL="1714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Contention Scenario</a:t>
            </a:r>
          </a:p>
          <a:p>
            <a:pPr marL="5143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UK employee in SF, who is getting converted from MSP to permanent employment</a:t>
            </a: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4FD4E-4E28-4A7C-9D28-597C6888422F}"/>
              </a:ext>
            </a:extLst>
          </p:cNvPr>
          <p:cNvSpPr/>
          <p:nvPr/>
        </p:nvSpPr>
        <p:spPr>
          <a:xfrm>
            <a:off x="6824709" y="2739317"/>
            <a:ext cx="1877627" cy="1603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Showcase Reltio screen to display one or two employee details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Browse through ‘New employee’ &amp; ‘Terminated record’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Validation error correction for the email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Modified Last Name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B99C2B-C77D-4E1B-BFCC-1494149BA4EC}"/>
              </a:ext>
            </a:extLst>
          </p:cNvPr>
          <p:cNvSpPr/>
          <p:nvPr/>
        </p:nvSpPr>
        <p:spPr>
          <a:xfrm>
            <a:off x="3646503" y="2739318"/>
            <a:ext cx="2506837" cy="1603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Trigger the SF Pipeline to run Matillion process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Pull the data from SF – CPI ( All the delta changes – 1 new, 3 modified)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Matillion &amp; Snowflake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Successful completion of Matillion job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load to the Raw layer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Staging area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MDM WDD area (JSON data for Reltio)</a:t>
            </a:r>
          </a:p>
          <a:p>
            <a:pPr marL="900113" lvl="2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IN" sz="9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3EB14B-9170-48EB-89B6-FB0E86BF1987}"/>
              </a:ext>
            </a:extLst>
          </p:cNvPr>
          <p:cNvSpPr/>
          <p:nvPr/>
        </p:nvSpPr>
        <p:spPr>
          <a:xfrm>
            <a:off x="147591" y="3129935"/>
            <a:ext cx="498260" cy="181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3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5C9699-FBC2-485B-AF8A-EC11CA1E2139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2975134" y="3541296"/>
            <a:ext cx="6713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02B8BE-D326-4B76-9373-D05F8AE456A3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 flipV="1">
            <a:off x="6153340" y="3541295"/>
            <a:ext cx="671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3E75B06-6355-4265-9DAC-0E212683D128}"/>
              </a:ext>
            </a:extLst>
          </p:cNvPr>
          <p:cNvSpPr txBox="1"/>
          <p:nvPr/>
        </p:nvSpPr>
        <p:spPr>
          <a:xfrm>
            <a:off x="3088050" y="369842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API Pull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via CPI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5FF77A-F46D-4B7F-AFCF-759ACE81C5D8}"/>
              </a:ext>
            </a:extLst>
          </p:cNvPr>
          <p:cNvSpPr txBox="1"/>
          <p:nvPr/>
        </p:nvSpPr>
        <p:spPr>
          <a:xfrm>
            <a:off x="6228616" y="3531283"/>
            <a:ext cx="5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Python Process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Push to Reltio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52C1A-B9AF-4B04-8582-AC588BADA9AF}"/>
              </a:ext>
            </a:extLst>
          </p:cNvPr>
          <p:cNvSpPr txBox="1"/>
          <p:nvPr/>
        </p:nvSpPr>
        <p:spPr>
          <a:xfrm>
            <a:off x="707996" y="4343276"/>
            <a:ext cx="7994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Roles and Responsibility to create the employee data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1 : </a:t>
            </a:r>
            <a:r>
              <a:rPr lang="en-US" sz="1050" b="0" kern="1200" dirty="0" err="1">
                <a:solidFill>
                  <a:prstClr val="black"/>
                </a:solidFill>
                <a:latin typeface="Calibri" panose="020F0502020204030204"/>
              </a:rPr>
              <a:t>Successfactor</a:t>
            </a: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 development team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2 : Matillion team with access to Snowflake (Development Team)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3 : Reltio (Development Team)</a:t>
            </a:r>
            <a:endParaRPr lang="en-IN" sz="105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13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D48DC8-7267-4FB9-BB3B-2367D2BF3E36}"/>
              </a:ext>
            </a:extLst>
          </p:cNvPr>
          <p:cNvSpPr/>
          <p:nvPr/>
        </p:nvSpPr>
        <p:spPr>
          <a:xfrm>
            <a:off x="707996" y="830063"/>
            <a:ext cx="2267138" cy="1504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‘New Hire ‘ 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Create 2 Employee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( One employee creation to be recorded)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Simulate validation error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en-IN" sz="900" kern="1200" dirty="0">
                <a:solidFill>
                  <a:prstClr val="black"/>
                </a:solidFill>
                <a:latin typeface="Calibri" panose="020F0502020204030204"/>
              </a:rPr>
              <a:t>Vendor name missing</a:t>
            </a: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Create 1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 new ‘Future Hire’ </a:t>
            </a: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(Pre-Hire) - ( One employee creation to be recorded)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BF0-8E31-4380-A7BA-D2D35F148A29}"/>
              </a:ext>
            </a:extLst>
          </p:cNvPr>
          <p:cNvSpPr/>
          <p:nvPr/>
        </p:nvSpPr>
        <p:spPr>
          <a:xfrm>
            <a:off x="6824709" y="830061"/>
            <a:ext cx="1877627" cy="1504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Showcase Reltio screen to display one or two employee details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Browse through ‘New employee’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Validation error for ‘Vendor name’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Showcase ‘Future Hire’ and the event details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Reference data populated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654ED-02B4-428C-B514-3AFD31A71F29}"/>
              </a:ext>
            </a:extLst>
          </p:cNvPr>
          <p:cNvSpPr/>
          <p:nvPr/>
        </p:nvSpPr>
        <p:spPr>
          <a:xfrm>
            <a:off x="3646503" y="830061"/>
            <a:ext cx="2506837" cy="1504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Trigger the SF Pipeline to run Matillion process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Pull the data from ECC - PI( 3 records to be processed via API)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Matillion &amp; Snowflake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Successful completion of Matillion job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load to the Raw layer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Staging area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MDM WDD area (JSON data for Reltio)</a:t>
            </a:r>
          </a:p>
          <a:p>
            <a:pPr marL="900113" lvl="2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IN" sz="9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B9AE4-D5D7-4D45-BEDA-BA92D56086F0}"/>
              </a:ext>
            </a:extLst>
          </p:cNvPr>
          <p:cNvSpPr/>
          <p:nvPr/>
        </p:nvSpPr>
        <p:spPr>
          <a:xfrm>
            <a:off x="1125244" y="616995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1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3211D-A0C2-4408-8896-433EFA35E135}"/>
              </a:ext>
            </a:extLst>
          </p:cNvPr>
          <p:cNvSpPr/>
          <p:nvPr/>
        </p:nvSpPr>
        <p:spPr>
          <a:xfrm>
            <a:off x="7211996" y="581489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3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BB41F-396C-4DA4-83A6-15906565F684}"/>
              </a:ext>
            </a:extLst>
          </p:cNvPr>
          <p:cNvSpPr/>
          <p:nvPr/>
        </p:nvSpPr>
        <p:spPr>
          <a:xfrm>
            <a:off x="4338962" y="616995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2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6ADE61-CAAD-4A76-B7B0-9645BE7CF579}"/>
              </a:ext>
            </a:extLst>
          </p:cNvPr>
          <p:cNvSpPr/>
          <p:nvPr/>
        </p:nvSpPr>
        <p:spPr>
          <a:xfrm>
            <a:off x="147591" y="1220678"/>
            <a:ext cx="498260" cy="181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1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C1C803-ABAA-46B7-BE2C-7C0BB44783E2}"/>
              </a:ext>
            </a:extLst>
          </p:cNvPr>
          <p:cNvSpPr txBox="1">
            <a:spLocks/>
          </p:cNvSpPr>
          <p:nvPr/>
        </p:nvSpPr>
        <p:spPr>
          <a:xfrm>
            <a:off x="628650" y="180624"/>
            <a:ext cx="7886700" cy="40862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 fontAlgn="auto">
              <a:spcAft>
                <a:spcPts val="0"/>
              </a:spcAft>
              <a:buClrTx/>
            </a:pPr>
            <a:r>
              <a:rPr lang="en-IN" sz="2400" dirty="0">
                <a:solidFill>
                  <a:srgbClr val="00148C"/>
                </a:solidFill>
              </a:rPr>
              <a:t>USSAP - ECC – Pre-recorded (</a:t>
            </a:r>
            <a:r>
              <a:rPr lang="en-IN" sz="2400" dirty="0" err="1">
                <a:solidFill>
                  <a:srgbClr val="00148C"/>
                </a:solidFill>
              </a:rPr>
              <a:t>MSps</a:t>
            </a:r>
            <a:r>
              <a:rPr lang="en-IN" sz="2400" dirty="0">
                <a:solidFill>
                  <a:srgbClr val="00148C"/>
                </a:solidFill>
              </a:rPr>
              <a:t> US)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BE222-0031-44BC-B298-4B43B62BDF4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75134" y="1582445"/>
            <a:ext cx="6713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DACF3B-C457-4D68-82BC-665168C312A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153340" y="1582445"/>
            <a:ext cx="67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A93DC-25C3-47B5-97D3-481D87F29024}"/>
              </a:ext>
            </a:extLst>
          </p:cNvPr>
          <p:cNvSpPr txBox="1"/>
          <p:nvPr/>
        </p:nvSpPr>
        <p:spPr>
          <a:xfrm>
            <a:off x="3088050" y="178916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API Pull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via CPI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EE189-66F6-411E-B7BC-5ABC0E2AA553}"/>
              </a:ext>
            </a:extLst>
          </p:cNvPr>
          <p:cNvSpPr txBox="1"/>
          <p:nvPr/>
        </p:nvSpPr>
        <p:spPr>
          <a:xfrm>
            <a:off x="6228616" y="1622026"/>
            <a:ext cx="5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Python Process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Push to Reltio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12E4F9-7A3B-4FB4-B363-57D6B49D8D8E}"/>
              </a:ext>
            </a:extLst>
          </p:cNvPr>
          <p:cNvSpPr/>
          <p:nvPr/>
        </p:nvSpPr>
        <p:spPr>
          <a:xfrm>
            <a:off x="746200" y="2556734"/>
            <a:ext cx="2267138" cy="1504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Create 1 ‘New Employee’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‘Termination‘ 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Terminate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1 employee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Modification</a:t>
            </a: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 of attributes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Alter First Name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Update the Vendor Name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Contention record :  </a:t>
            </a:r>
          </a:p>
          <a:p>
            <a:pPr marL="628650" lvl="1" indent="-285750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Create an US MSP same as UK ACG</a:t>
            </a:r>
          </a:p>
          <a:p>
            <a:pPr marL="1714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4FD4E-4E28-4A7C-9D28-597C6888422F}"/>
              </a:ext>
            </a:extLst>
          </p:cNvPr>
          <p:cNvSpPr/>
          <p:nvPr/>
        </p:nvSpPr>
        <p:spPr>
          <a:xfrm>
            <a:off x="6824709" y="2541543"/>
            <a:ext cx="1877627" cy="1504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Showcase Reltio screen to display one or two employee details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Browse through ‘New employee’ &amp; ‘Terminated record’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Validation error correction for the Vendor Name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Modified First Name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B99C2B-C77D-4E1B-BFCC-1494149BA4EC}"/>
              </a:ext>
            </a:extLst>
          </p:cNvPr>
          <p:cNvSpPr/>
          <p:nvPr/>
        </p:nvSpPr>
        <p:spPr>
          <a:xfrm>
            <a:off x="3646503" y="2541543"/>
            <a:ext cx="2506837" cy="1504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Trigger the SF Pipeline to run Matillion process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Pull the data from ECC - PI( All the delta changes – 1 new, 3 modified)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Matillion &amp; Snowflake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Successful completion of Matillion job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load to the Raw layer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Staging area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MDM WDD area (JSON data for Reltio)</a:t>
            </a:r>
          </a:p>
          <a:p>
            <a:pPr marL="900113" lvl="2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IN" sz="9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3EB14B-9170-48EB-89B6-FB0E86BF1987}"/>
              </a:ext>
            </a:extLst>
          </p:cNvPr>
          <p:cNvSpPr/>
          <p:nvPr/>
        </p:nvSpPr>
        <p:spPr>
          <a:xfrm>
            <a:off x="147591" y="2932160"/>
            <a:ext cx="498260" cy="181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3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5C9699-FBC2-485B-AF8A-EC11CA1E2139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3013338" y="3293927"/>
            <a:ext cx="633165" cy="1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02B8BE-D326-4B76-9373-D05F8AE456A3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6153340" y="3293927"/>
            <a:ext cx="67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3E75B06-6355-4265-9DAC-0E212683D128}"/>
              </a:ext>
            </a:extLst>
          </p:cNvPr>
          <p:cNvSpPr txBox="1"/>
          <p:nvPr/>
        </p:nvSpPr>
        <p:spPr>
          <a:xfrm>
            <a:off x="3088050" y="350064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API Pull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via CPI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5FF77A-F46D-4B7F-AFCF-759ACE81C5D8}"/>
              </a:ext>
            </a:extLst>
          </p:cNvPr>
          <p:cNvSpPr txBox="1"/>
          <p:nvPr/>
        </p:nvSpPr>
        <p:spPr>
          <a:xfrm>
            <a:off x="6228616" y="3333508"/>
            <a:ext cx="5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Python Process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Push to Reltio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B8803-A43C-4944-9B7F-71CFA3094C00}"/>
              </a:ext>
            </a:extLst>
          </p:cNvPr>
          <p:cNvSpPr txBox="1"/>
          <p:nvPr/>
        </p:nvSpPr>
        <p:spPr>
          <a:xfrm>
            <a:off x="707996" y="4253024"/>
            <a:ext cx="7994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Roles and Responsibility to create the employee data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1 : </a:t>
            </a:r>
            <a:r>
              <a:rPr lang="en-US" sz="1050" b="0" kern="1200" dirty="0" err="1">
                <a:solidFill>
                  <a:prstClr val="black"/>
                </a:solidFill>
                <a:latin typeface="Calibri" panose="020F0502020204030204"/>
              </a:rPr>
              <a:t>Successfactor</a:t>
            </a: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 development team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2 : Matillion team with access to Snowflake (Development Team)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3 : Reltio (Development Team)</a:t>
            </a:r>
            <a:endParaRPr lang="en-IN" sz="105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45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D48DC8-7267-4FB9-BB3B-2367D2BF3E36}"/>
              </a:ext>
            </a:extLst>
          </p:cNvPr>
          <p:cNvSpPr/>
          <p:nvPr/>
        </p:nvSpPr>
        <p:spPr>
          <a:xfrm>
            <a:off x="714654" y="980337"/>
            <a:ext cx="2267138" cy="1504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‘New Hire ‘ 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Create 1 Employee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( One employee creation to be recorded)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Simulate validation error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– Invalid manager name </a:t>
            </a:r>
            <a:r>
              <a:rPr lang="en-US" sz="900" kern="1200" dirty="0" err="1">
                <a:solidFill>
                  <a:prstClr val="black"/>
                </a:solidFill>
                <a:latin typeface="Calibri" panose="020F0502020204030204"/>
              </a:rPr>
              <a:t>Manager_ID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en-US" sz="900" kern="1200" dirty="0" err="1">
                <a:solidFill>
                  <a:prstClr val="black"/>
                </a:solidFill>
                <a:latin typeface="Calibri" panose="020F0502020204030204"/>
              </a:rPr>
              <a:t>eqal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 to '00000000’ to showcase invalid scenario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Create 1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 new ‘Future Hire’ </a:t>
            </a: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(Pre-Hire) - ( One employee creation to be recorded)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BF0-8E31-4380-A7BA-D2D35F148A29}"/>
              </a:ext>
            </a:extLst>
          </p:cNvPr>
          <p:cNvSpPr/>
          <p:nvPr/>
        </p:nvSpPr>
        <p:spPr>
          <a:xfrm>
            <a:off x="6831367" y="980334"/>
            <a:ext cx="1877627" cy="1504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Showcase Reltio screen to display one or two employee details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Browse through ‘New employee’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Validation error for invalid manager name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Reference data populated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654ED-02B4-428C-B514-3AFD31A71F29}"/>
              </a:ext>
            </a:extLst>
          </p:cNvPr>
          <p:cNvSpPr/>
          <p:nvPr/>
        </p:nvSpPr>
        <p:spPr>
          <a:xfrm>
            <a:off x="3653161" y="980335"/>
            <a:ext cx="2506837" cy="1504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Trigger the SF Pipeline to run Matillion process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Pull the data from ACG – Direct DB connectivity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Matillion &amp; Snowflake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Successful completion of Matillion job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load to the Raw layer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Staging area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MDM WDD area (JSON data for Reltio)</a:t>
            </a:r>
          </a:p>
          <a:p>
            <a:pPr marL="900113" lvl="2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IN" sz="9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B9AE4-D5D7-4D45-BEDA-BA92D56086F0}"/>
              </a:ext>
            </a:extLst>
          </p:cNvPr>
          <p:cNvSpPr/>
          <p:nvPr/>
        </p:nvSpPr>
        <p:spPr>
          <a:xfrm>
            <a:off x="1131902" y="716868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1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3211D-A0C2-4408-8896-433EFA35E135}"/>
              </a:ext>
            </a:extLst>
          </p:cNvPr>
          <p:cNvSpPr/>
          <p:nvPr/>
        </p:nvSpPr>
        <p:spPr>
          <a:xfrm>
            <a:off x="7307432" y="666090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3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BB41F-396C-4DA4-83A6-15906565F684}"/>
              </a:ext>
            </a:extLst>
          </p:cNvPr>
          <p:cNvSpPr/>
          <p:nvPr/>
        </p:nvSpPr>
        <p:spPr>
          <a:xfrm>
            <a:off x="4109252" y="668244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2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6ADE61-CAAD-4A76-B7B0-9645BE7CF579}"/>
              </a:ext>
            </a:extLst>
          </p:cNvPr>
          <p:cNvSpPr/>
          <p:nvPr/>
        </p:nvSpPr>
        <p:spPr>
          <a:xfrm>
            <a:off x="154249" y="1370952"/>
            <a:ext cx="498260" cy="181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1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C1C803-ABAA-46B7-BE2C-7C0BB44783E2}"/>
              </a:ext>
            </a:extLst>
          </p:cNvPr>
          <p:cNvSpPr txBox="1">
            <a:spLocks/>
          </p:cNvSpPr>
          <p:nvPr/>
        </p:nvSpPr>
        <p:spPr>
          <a:xfrm>
            <a:off x="502143" y="132849"/>
            <a:ext cx="7886700" cy="40862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 fontAlgn="auto">
              <a:spcAft>
                <a:spcPts val="0"/>
              </a:spcAft>
              <a:buClrTx/>
            </a:pPr>
            <a:r>
              <a:rPr lang="en-IN" sz="2400" dirty="0">
                <a:solidFill>
                  <a:srgbClr val="00148C"/>
                </a:solidFill>
              </a:rPr>
              <a:t>ACG – Pre-recorded (MSPs UK)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BE222-0031-44BC-B298-4B43B62BDF4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81792" y="1732719"/>
            <a:ext cx="6713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DACF3B-C457-4D68-82BC-665168C312A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159998" y="1732718"/>
            <a:ext cx="67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A93DC-25C3-47B5-97D3-481D87F29024}"/>
              </a:ext>
            </a:extLst>
          </p:cNvPr>
          <p:cNvSpPr txBox="1"/>
          <p:nvPr/>
        </p:nvSpPr>
        <p:spPr>
          <a:xfrm>
            <a:off x="3094707" y="193943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API Pull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via CPI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EE189-66F6-411E-B7BC-5ABC0E2AA553}"/>
              </a:ext>
            </a:extLst>
          </p:cNvPr>
          <p:cNvSpPr txBox="1"/>
          <p:nvPr/>
        </p:nvSpPr>
        <p:spPr>
          <a:xfrm>
            <a:off x="6235274" y="1772300"/>
            <a:ext cx="5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Python Process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Push to Reltio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12E4F9-7A3B-4FB4-B363-57D6B49D8D8E}"/>
              </a:ext>
            </a:extLst>
          </p:cNvPr>
          <p:cNvSpPr/>
          <p:nvPr/>
        </p:nvSpPr>
        <p:spPr>
          <a:xfrm>
            <a:off x="714654" y="2571750"/>
            <a:ext cx="2267138" cy="1504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Create 1 ‘New Employee’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‘Termination‘ 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1" kern="1200" dirty="0">
                <a:solidFill>
                  <a:prstClr val="black"/>
                </a:solidFill>
                <a:latin typeface="Calibri" panose="020F0502020204030204"/>
              </a:rPr>
              <a:t>Terminate </a:t>
            </a: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1 employee</a:t>
            </a: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Modification</a:t>
            </a: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 of attributes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Correct the manager ID</a:t>
            </a: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4FD4E-4E28-4A7C-9D28-597C6888422F}"/>
              </a:ext>
            </a:extLst>
          </p:cNvPr>
          <p:cNvSpPr/>
          <p:nvPr/>
        </p:nvSpPr>
        <p:spPr>
          <a:xfrm>
            <a:off x="6831367" y="2602264"/>
            <a:ext cx="1877627" cy="1504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Showcase Reltio screen to display one or two employee details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Browse through ‘New employee’ &amp; ‘Terminated record’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Proper manager details to be displayed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US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B99C2B-C77D-4E1B-BFCC-1494149BA4EC}"/>
              </a:ext>
            </a:extLst>
          </p:cNvPr>
          <p:cNvSpPr/>
          <p:nvPr/>
        </p:nvSpPr>
        <p:spPr>
          <a:xfrm>
            <a:off x="3653161" y="2602265"/>
            <a:ext cx="2506837" cy="1504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Trigger the SF Pipeline to run Matillion process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Pull the data from SF – CPI ( All the delta changes – 1 new, 3 modified)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Matillion &amp; Snowflake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Successful completion of Matillion job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load to the Raw layer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Staging area</a:t>
            </a: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</a:rPr>
              <a:t>Data population to the MDM WDD area (JSON data for Reltio)</a:t>
            </a:r>
          </a:p>
          <a:p>
            <a:pPr marL="900113" lvl="2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lpha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57213" lvl="1" indent="-214313" defTabSz="68580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US" sz="9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514350" lvl="1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romanLcPeriod"/>
            </a:pPr>
            <a:endParaRPr lang="en-IN" sz="9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3EB14B-9170-48EB-89B6-FB0E86BF1987}"/>
              </a:ext>
            </a:extLst>
          </p:cNvPr>
          <p:cNvSpPr/>
          <p:nvPr/>
        </p:nvSpPr>
        <p:spPr>
          <a:xfrm>
            <a:off x="154249" y="2992882"/>
            <a:ext cx="498260" cy="181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3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5C9699-FBC2-485B-AF8A-EC11CA1E2139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2981792" y="3324133"/>
            <a:ext cx="671369" cy="3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02B8BE-D326-4B76-9373-D05F8AE456A3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6159998" y="3354648"/>
            <a:ext cx="67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3E75B06-6355-4265-9DAC-0E212683D128}"/>
              </a:ext>
            </a:extLst>
          </p:cNvPr>
          <p:cNvSpPr txBox="1"/>
          <p:nvPr/>
        </p:nvSpPr>
        <p:spPr>
          <a:xfrm>
            <a:off x="3094707" y="356136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API Pull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via CPI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5FF77A-F46D-4B7F-AFCF-759ACE81C5D8}"/>
              </a:ext>
            </a:extLst>
          </p:cNvPr>
          <p:cNvSpPr txBox="1"/>
          <p:nvPr/>
        </p:nvSpPr>
        <p:spPr>
          <a:xfrm>
            <a:off x="6235274" y="3394230"/>
            <a:ext cx="5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Python Process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Push to Reltio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D8CD5A-0659-425E-A1C5-C872153E5C2D}"/>
              </a:ext>
            </a:extLst>
          </p:cNvPr>
          <p:cNvSpPr txBox="1"/>
          <p:nvPr/>
        </p:nvSpPr>
        <p:spPr>
          <a:xfrm>
            <a:off x="714653" y="4224194"/>
            <a:ext cx="7994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Roles and Responsibility to create the employee data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1 : ACG development team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2 : Matillion team with access to Snowflake (Development Team)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3 : Reltio (Development Team)</a:t>
            </a:r>
            <a:endParaRPr lang="en-IN" sz="105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10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E0A-E27F-4076-BE84-45729568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65" y="273843"/>
            <a:ext cx="8567877" cy="58615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00148C"/>
                </a:solidFill>
              </a:rPr>
              <a:t>Contention Scenario- </a:t>
            </a:r>
            <a:r>
              <a:rPr lang="en-IN" sz="2400" b="1" dirty="0">
                <a:solidFill>
                  <a:srgbClr val="00148C"/>
                </a:solidFill>
              </a:rPr>
              <a:t>ACG VS ECC - Same person who would have access both US and UK Active directory (MSP)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D6492-275A-4D76-A200-2B664DE04176}"/>
              </a:ext>
            </a:extLst>
          </p:cNvPr>
          <p:cNvSpPr/>
          <p:nvPr/>
        </p:nvSpPr>
        <p:spPr>
          <a:xfrm>
            <a:off x="754603" y="1303170"/>
            <a:ext cx="2267138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‘New Hire’ – MSP in ACG  - Reuse the MSP Created in Pre recording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AC409-A726-4020-AD33-FF1B46E5CF93}"/>
              </a:ext>
            </a:extLst>
          </p:cNvPr>
          <p:cNvSpPr/>
          <p:nvPr/>
        </p:nvSpPr>
        <p:spPr>
          <a:xfrm>
            <a:off x="6871316" y="1303167"/>
            <a:ext cx="1877627" cy="1504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LIVE DEMO of contention resolution to showcase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35E2A-8909-421A-8E4B-C0386E60AA50}"/>
              </a:ext>
            </a:extLst>
          </p:cNvPr>
          <p:cNvSpPr/>
          <p:nvPr/>
        </p:nvSpPr>
        <p:spPr>
          <a:xfrm>
            <a:off x="1171851" y="1039701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1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E0AD6-6EE1-45EA-B312-3616DE352DC9}"/>
              </a:ext>
            </a:extLst>
          </p:cNvPr>
          <p:cNvSpPr/>
          <p:nvPr/>
        </p:nvSpPr>
        <p:spPr>
          <a:xfrm>
            <a:off x="7347381" y="988923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3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B1070F-526A-44B7-B39D-ED7A4DA30AC9}"/>
              </a:ext>
            </a:extLst>
          </p:cNvPr>
          <p:cNvSpPr/>
          <p:nvPr/>
        </p:nvSpPr>
        <p:spPr>
          <a:xfrm>
            <a:off x="181066" y="1303168"/>
            <a:ext cx="498260" cy="51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1 – UK MSP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3A80BF-5EC9-4558-8E9D-6A841DD35EF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99948" y="2055551"/>
            <a:ext cx="67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C42666-A174-4F01-9A03-2FB377ADF6D8}"/>
              </a:ext>
            </a:extLst>
          </p:cNvPr>
          <p:cNvSpPr txBox="1"/>
          <p:nvPr/>
        </p:nvSpPr>
        <p:spPr>
          <a:xfrm>
            <a:off x="6275224" y="2095133"/>
            <a:ext cx="5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Python Process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Push to Reltio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39B72-BCFD-42AA-9F21-AA17EC6CD33F}"/>
              </a:ext>
            </a:extLst>
          </p:cNvPr>
          <p:cNvSpPr/>
          <p:nvPr/>
        </p:nvSpPr>
        <p:spPr>
          <a:xfrm>
            <a:off x="754603" y="2461114"/>
            <a:ext cx="2267138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ECC – to create same record in record in USSAP application	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A321F-BAFA-4848-9507-C949BFCC2B19}"/>
              </a:ext>
            </a:extLst>
          </p:cNvPr>
          <p:cNvSpPr/>
          <p:nvPr/>
        </p:nvSpPr>
        <p:spPr>
          <a:xfrm>
            <a:off x="1171851" y="2197645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2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4D312-89F4-4016-BE74-DCCE3E8A9BC0}"/>
              </a:ext>
            </a:extLst>
          </p:cNvPr>
          <p:cNvSpPr/>
          <p:nvPr/>
        </p:nvSpPr>
        <p:spPr>
          <a:xfrm>
            <a:off x="181066" y="2461115"/>
            <a:ext cx="498260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3 – US MSP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A37CB-E0D0-49FA-BC9E-8507D03B6095}"/>
              </a:ext>
            </a:extLst>
          </p:cNvPr>
          <p:cNvSpPr/>
          <p:nvPr/>
        </p:nvSpPr>
        <p:spPr>
          <a:xfrm>
            <a:off x="3395332" y="1303170"/>
            <a:ext cx="2267138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Matillion Day 1 ACG Process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CA9FF-2774-4E7C-86FE-4D4885D6A624}"/>
              </a:ext>
            </a:extLst>
          </p:cNvPr>
          <p:cNvSpPr/>
          <p:nvPr/>
        </p:nvSpPr>
        <p:spPr>
          <a:xfrm>
            <a:off x="3395332" y="2461114"/>
            <a:ext cx="2267138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On receiving the record from ECC, Matillion would create a contention scenario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8D5F2BF-89F4-469B-94D9-65CC797620FD}"/>
              </a:ext>
            </a:extLst>
          </p:cNvPr>
          <p:cNvSpPr/>
          <p:nvPr/>
        </p:nvSpPr>
        <p:spPr>
          <a:xfrm>
            <a:off x="5852604" y="1225024"/>
            <a:ext cx="347343" cy="16912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IN" sz="1350" b="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90C3A8-3437-437B-96F2-69919AC8EE2E}"/>
              </a:ext>
            </a:extLst>
          </p:cNvPr>
          <p:cNvSpPr/>
          <p:nvPr/>
        </p:nvSpPr>
        <p:spPr>
          <a:xfrm>
            <a:off x="3911446" y="1039701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2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C30CB-0AAE-4D26-93EC-570FD3D9CF85}"/>
              </a:ext>
            </a:extLst>
          </p:cNvPr>
          <p:cNvSpPr txBox="1"/>
          <p:nvPr/>
        </p:nvSpPr>
        <p:spPr>
          <a:xfrm>
            <a:off x="181066" y="3560687"/>
            <a:ext cx="7994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Roles and Responsibility to create the employee data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1 : ACG development team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2 : Matillion team with access to Snowflake (Development Team)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050" b="0" kern="1200" dirty="0">
                <a:solidFill>
                  <a:prstClr val="black"/>
                </a:solidFill>
                <a:latin typeface="Calibri" panose="020F0502020204030204"/>
              </a:rPr>
              <a:t>Step 3 : Reltio (Development Team)</a:t>
            </a:r>
            <a:endParaRPr lang="en-IN" sz="105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14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E0A-E27F-4076-BE84-45729568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38" y="273845"/>
            <a:ext cx="8282312" cy="38591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00148C"/>
                </a:solidFill>
              </a:rPr>
              <a:t>Contention Scenario - </a:t>
            </a:r>
            <a:r>
              <a:rPr lang="en-IN" sz="2400" b="1" dirty="0">
                <a:solidFill>
                  <a:srgbClr val="00148C"/>
                </a:solidFill>
              </a:rPr>
              <a:t>Conversion - UK MSP to UK Employee (ACG --&gt; SF)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7D380-4ED7-48A5-A70B-6E16F7EC55D3}"/>
              </a:ext>
            </a:extLst>
          </p:cNvPr>
          <p:cNvSpPr/>
          <p:nvPr/>
        </p:nvSpPr>
        <p:spPr>
          <a:xfrm>
            <a:off x="754603" y="1303170"/>
            <a:ext cx="2267138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‘New Hire’ – MSP in ACG 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9BC0B-1B22-4C13-881F-F03C01DD8A4A}"/>
              </a:ext>
            </a:extLst>
          </p:cNvPr>
          <p:cNvSpPr/>
          <p:nvPr/>
        </p:nvSpPr>
        <p:spPr>
          <a:xfrm>
            <a:off x="6871316" y="1303167"/>
            <a:ext cx="1877627" cy="1504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LIVE DEMO of contention resolution to showcase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026C9-13C9-4D6C-B462-348910A2F7E6}"/>
              </a:ext>
            </a:extLst>
          </p:cNvPr>
          <p:cNvSpPr/>
          <p:nvPr/>
        </p:nvSpPr>
        <p:spPr>
          <a:xfrm>
            <a:off x="1171851" y="1039701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1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88F8B-AFD8-4D77-94AC-1E5BE8C4DFD6}"/>
              </a:ext>
            </a:extLst>
          </p:cNvPr>
          <p:cNvSpPr/>
          <p:nvPr/>
        </p:nvSpPr>
        <p:spPr>
          <a:xfrm>
            <a:off x="7347381" y="988923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3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CA78F-FB37-4654-B701-5ABE0A7767AF}"/>
              </a:ext>
            </a:extLst>
          </p:cNvPr>
          <p:cNvSpPr/>
          <p:nvPr/>
        </p:nvSpPr>
        <p:spPr>
          <a:xfrm>
            <a:off x="181066" y="1303168"/>
            <a:ext cx="498260" cy="51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1 – UK MSP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A758EA-E16B-4B8B-A0C5-39F035409F1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99948" y="2055551"/>
            <a:ext cx="67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EFF61E-EDA5-42A8-901A-D55944CDCCA3}"/>
              </a:ext>
            </a:extLst>
          </p:cNvPr>
          <p:cNvSpPr txBox="1"/>
          <p:nvPr/>
        </p:nvSpPr>
        <p:spPr>
          <a:xfrm>
            <a:off x="6275224" y="2095133"/>
            <a:ext cx="5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Python Process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Push to Reltio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E6AE7-344C-450E-8D22-430D4DF89A0E}"/>
              </a:ext>
            </a:extLst>
          </p:cNvPr>
          <p:cNvSpPr/>
          <p:nvPr/>
        </p:nvSpPr>
        <p:spPr>
          <a:xfrm>
            <a:off x="754603" y="2461114"/>
            <a:ext cx="2267138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‘New Hire’ – UK employee in SF, who is getting converted from MSP to permanent employment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B812E-39C3-4717-9623-409C03B71098}"/>
              </a:ext>
            </a:extLst>
          </p:cNvPr>
          <p:cNvSpPr/>
          <p:nvPr/>
        </p:nvSpPr>
        <p:spPr>
          <a:xfrm>
            <a:off x="1171851" y="2197645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2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D4632-AF52-43CF-B7B9-B229075F5075}"/>
              </a:ext>
            </a:extLst>
          </p:cNvPr>
          <p:cNvSpPr/>
          <p:nvPr/>
        </p:nvSpPr>
        <p:spPr>
          <a:xfrm>
            <a:off x="181066" y="2461115"/>
            <a:ext cx="498260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Day 3 – UK Employee</a:t>
            </a: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481D5A-61D8-4304-B7C3-9D5148C1E6A5}"/>
              </a:ext>
            </a:extLst>
          </p:cNvPr>
          <p:cNvSpPr/>
          <p:nvPr/>
        </p:nvSpPr>
        <p:spPr>
          <a:xfrm>
            <a:off x="3395332" y="1303170"/>
            <a:ext cx="2267138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Matillion Day 1 ACG Process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92888-5477-4F3C-95E5-FEFD1AC9386D}"/>
              </a:ext>
            </a:extLst>
          </p:cNvPr>
          <p:cNvSpPr/>
          <p:nvPr/>
        </p:nvSpPr>
        <p:spPr>
          <a:xfrm>
            <a:off x="3395332" y="2461114"/>
            <a:ext cx="2267138" cy="514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r>
              <a:rPr lang="en-US" sz="900" b="0" kern="1200" dirty="0">
                <a:solidFill>
                  <a:prstClr val="black"/>
                </a:solidFill>
                <a:latin typeface="Calibri" panose="020F0502020204030204"/>
              </a:rPr>
              <a:t>On receiving the record from SF, Matillion would create a contention scenario</a:t>
            </a:r>
          </a:p>
          <a:p>
            <a:pPr marL="171450" indent="-171450" defTabSz="685800" fontAlgn="auto"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</a:pPr>
            <a:endParaRPr lang="en-IN" sz="9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393DCB1-40AC-4788-ABF6-0E7F9F7910D2}"/>
              </a:ext>
            </a:extLst>
          </p:cNvPr>
          <p:cNvSpPr/>
          <p:nvPr/>
        </p:nvSpPr>
        <p:spPr>
          <a:xfrm>
            <a:off x="5852604" y="1225024"/>
            <a:ext cx="347343" cy="16912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endParaRPr lang="en-IN" sz="1350" b="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6D3BB8-2F89-4874-A66C-7B0859360096}"/>
              </a:ext>
            </a:extLst>
          </p:cNvPr>
          <p:cNvSpPr/>
          <p:nvPr/>
        </p:nvSpPr>
        <p:spPr>
          <a:xfrm>
            <a:off x="3911446" y="1039701"/>
            <a:ext cx="925497" cy="185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200" b="0" kern="1200" dirty="0">
                <a:solidFill>
                  <a:prstClr val="black"/>
                </a:solidFill>
                <a:latin typeface="Calibri" panose="020F0502020204030204"/>
              </a:rPr>
              <a:t>STEP 2</a:t>
            </a:r>
            <a:endParaRPr lang="en-IN" sz="1200" b="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5210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E0FB-BCB9-4839-A341-E62443D3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5927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148C"/>
                </a:solidFill>
              </a:rPr>
              <a:t>Assumptions / Pre-requisites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E1D2-1B57-4F01-AB77-9B77E468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" y="888312"/>
            <a:ext cx="7886700" cy="3263504"/>
          </a:xfrm>
        </p:spPr>
        <p:txBody>
          <a:bodyPr>
            <a:normAutofit/>
          </a:bodyPr>
          <a:lstStyle/>
          <a:p>
            <a:endParaRPr lang="en-IN" sz="16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IN" sz="1600" dirty="0">
                <a:solidFill>
                  <a:prstClr val="black"/>
                </a:solidFill>
                <a:latin typeface="Calibri" panose="020F0502020204030204"/>
              </a:rPr>
              <a:t>Teams application recording - with voice over</a:t>
            </a:r>
          </a:p>
          <a:p>
            <a:r>
              <a:rPr lang="en-IN" sz="1600" dirty="0">
                <a:solidFill>
                  <a:prstClr val="black"/>
                </a:solidFill>
                <a:latin typeface="Calibri" panose="020F0502020204030204"/>
              </a:rPr>
              <a:t>2 runs to be planned for the recording, to showcase initial and the delta load for each of the source system as specified in the previous scenario</a:t>
            </a:r>
          </a:p>
          <a:p>
            <a:r>
              <a:rPr lang="en-IN" sz="1600" dirty="0">
                <a:solidFill>
                  <a:prstClr val="black"/>
                </a:solidFill>
                <a:latin typeface="Calibri" panose="020F0502020204030204"/>
              </a:rPr>
              <a:t>Data setup to be completed by the source systems</a:t>
            </a:r>
          </a:p>
          <a:p>
            <a:r>
              <a:rPr lang="en-IN" sz="1600" dirty="0">
                <a:solidFill>
                  <a:prstClr val="black"/>
                </a:solidFill>
                <a:latin typeface="Calibri" panose="020F0502020204030204"/>
              </a:rPr>
              <a:t>Limitation : LMS data access on development is restricted and hence might not be able to demo</a:t>
            </a:r>
          </a:p>
          <a:p>
            <a:r>
              <a:rPr lang="en-IN" sz="1600" dirty="0">
                <a:solidFill>
                  <a:prstClr val="black"/>
                </a:solidFill>
                <a:latin typeface="Calibri" panose="020F0502020204030204"/>
              </a:rPr>
              <a:t>Contention case : Scenario identified and the sequence of events to be executed by the source system</a:t>
            </a:r>
          </a:p>
          <a:p>
            <a:pPr marL="0" indent="0">
              <a:buNone/>
            </a:pPr>
            <a:endParaRPr lang="en-IN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I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7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E0FB-BCB9-4839-A341-E62443D3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5927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148C"/>
                </a:solidFill>
              </a:rPr>
              <a:t>Reltio MDM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E1D2-1B57-4F01-AB77-9B77E468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" y="559276"/>
            <a:ext cx="8873490" cy="437848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Calibri" panose="020F0502020204030204"/>
              </a:rPr>
              <a:t>Reltio UI basics</a:t>
            </a:r>
          </a:p>
          <a:p>
            <a:r>
              <a:rPr lang="en-IN" sz="2400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Reltio Reference Data Module basic</a:t>
            </a:r>
          </a:p>
          <a:p>
            <a:r>
              <a:rPr lang="en-IN" sz="2400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Worker Record</a:t>
            </a:r>
          </a:p>
          <a:p>
            <a:pPr lvl="1"/>
            <a:r>
              <a:rPr lang="en-IN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Worker, Events, Source Ids, Employment, Learning</a:t>
            </a:r>
          </a:p>
          <a:p>
            <a:pPr lvl="1"/>
            <a:r>
              <a:rPr lang="en-IN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Manager linkage</a:t>
            </a:r>
          </a:p>
          <a:p>
            <a:pPr lvl="1"/>
            <a:r>
              <a:rPr lang="en-IN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Validation Errors</a:t>
            </a:r>
          </a:p>
          <a:p>
            <a:pPr lvl="1"/>
            <a:r>
              <a:rPr lang="en-IN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Potential Match</a:t>
            </a:r>
          </a:p>
          <a:p>
            <a:r>
              <a:rPr lang="en-IN" sz="2400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Merge/Unmerge</a:t>
            </a:r>
          </a:p>
          <a:p>
            <a:r>
              <a:rPr lang="en-IN" sz="2400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Workflow/Task</a:t>
            </a:r>
          </a:p>
          <a:p>
            <a:r>
              <a:rPr lang="en-IN" sz="2400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Soft Delete</a:t>
            </a:r>
          </a:p>
          <a:p>
            <a:r>
              <a:rPr lang="en-IN" sz="2400" dirty="0">
                <a:solidFill>
                  <a:srgbClr val="002060"/>
                </a:solidFill>
                <a:latin typeface="Calibri" panose="020F0502020204030204"/>
                <a:cs typeface="Calibri" panose="020F0502020204030204" pitchFamily="34" charset="0"/>
              </a:rPr>
              <a:t>Report/Dashboards</a:t>
            </a:r>
            <a:endParaRPr lang="en-IN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5930"/>
      </p:ext>
    </p:extLst>
  </p:cSld>
  <p:clrMapOvr>
    <a:masterClrMapping/>
  </p:clrMapOvr>
</p:sld>
</file>

<file path=ppt/theme/theme1.xml><?xml version="1.0" encoding="utf-8"?>
<a:theme xmlns:a="http://schemas.openxmlformats.org/drawingml/2006/main" name="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563C1"/>
      </a:hlink>
      <a:folHlink>
        <a:srgbClr val="954F72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PT EnergyLines 16x9" id="{02A2C634-F83B-4667-9013-9940280A62A9}" vid="{5009B880-53A3-441F-8D33-BFBDCF946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haredWithUsers xmlns="a1480c29-e20d-4265-9838-819f922ecf04">
      <UserInfo>
        <DisplayName>Edge, Andrew</DisplayName>
        <AccountId>102</AccountId>
        <AccountType/>
      </UserInfo>
      <UserInfo>
        <DisplayName>Hasani, Wasif Z</DisplayName>
        <AccountId>15</AccountId>
        <AccountType/>
      </UserInfo>
      <UserInfo>
        <DisplayName>Chauhan, Deepanshu</DisplayName>
        <AccountId>111</AccountId>
        <AccountType/>
      </UserInfo>
      <UserInfo>
        <DisplayName>Das, Chiranjib</DisplayName>
        <AccountId>21</AccountId>
        <AccountType/>
      </UserInfo>
      <UserInfo>
        <DisplayName>Blair, Adam</DisplayName>
        <AccountId>114</AccountId>
        <AccountType/>
      </UserInfo>
    </SharedWithUsers>
    <Category xmlns="http://schemas.microsoft.com/sharepoint/v3">Functional Design Document</Category>
    <Status xmlns="http://schemas.microsoft.com/sharepoint/v3">Draft</Status>
    <SOx xmlns="http://schemas.microsoft.com/sharepoint/v3">false</SOx>
    <Archive xmlns="http://schemas.microsoft.com/sharepoint/v3">false</Archive>
    <Comment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081320F68E39488F960898E86C38CB" ma:contentTypeVersion="11" ma:contentTypeDescription="Create a new document." ma:contentTypeScope="" ma:versionID="33ebba83256f4979a2b597b960a25f0a">
  <xsd:schema xmlns:xsd="http://www.w3.org/2001/XMLSchema" xmlns:xs="http://www.w3.org/2001/XMLSchema" xmlns:p="http://schemas.microsoft.com/office/2006/metadata/properties" xmlns:ns1="http://schemas.microsoft.com/sharepoint/v3" xmlns:ns2="2bfd8ae2-730c-47c8-9978-e068d7b5b6d2" xmlns:ns3="a1480c29-e20d-4265-9838-819f922ecf04" targetNamespace="http://schemas.microsoft.com/office/2006/metadata/properties" ma:root="true" ma:fieldsID="18f7f19006f3e5c0f1bb2819b16492fe" ns1:_="" ns2:_="" ns3:_="">
    <xsd:import namespace="http://schemas.microsoft.com/sharepoint/v3"/>
    <xsd:import namespace="2bfd8ae2-730c-47c8-9978-e068d7b5b6d2"/>
    <xsd:import namespace="a1480c29-e20d-4265-9838-819f922ecf04"/>
    <xsd:element name="properties">
      <xsd:complexType>
        <xsd:sequence>
          <xsd:element name="documentManagement">
            <xsd:complexType>
              <xsd:all>
                <xsd:element ref="ns1:Comments" minOccurs="0"/>
                <xsd:element ref="ns1:Category"/>
                <xsd:element ref="ns1:Status"/>
                <xsd:element ref="ns1:SOx" minOccurs="0"/>
                <xsd:element ref="ns1:Archiv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Comments" ma:description="Add any comments to help identify the document etc" ma:internalName="Comments">
      <xsd:simpleType>
        <xsd:restriction base="dms:Note">
          <xsd:maxLength value="255"/>
        </xsd:restriction>
      </xsd:simpleType>
    </xsd:element>
    <xsd:element name="Category" ma:index="9" ma:displayName="Category" ma:default="Functional Design Document" ma:description="Category in to which the document should be grouped" ma:format="RadioButtons" ma:internalName="Category">
      <xsd:simpleType>
        <xsd:union memberTypes="dms:Text">
          <xsd:simpleType>
            <xsd:restriction base="dms:Choice">
              <xsd:enumeration value="Functional Design Document"/>
              <xsd:enumeration value="Total Cost of Ownership Model"/>
              <xsd:enumeration value="Logical Technical Model"/>
              <xsd:enumeration value="Physical Technical Model"/>
              <xsd:enumeration value="Detailed Application Design"/>
              <xsd:enumeration value="Testing Plan"/>
              <xsd:enumeration value="Training Plan"/>
              <xsd:enumeration value="Stage Gate"/>
            </xsd:restriction>
          </xsd:simpleType>
        </xsd:union>
      </xsd:simpleType>
    </xsd:element>
    <xsd:element name="Status" ma:index="10" ma:displayName="Status" ma:default="Draft" ma:description="Current status of the document" ma:format="RadioButtons" ma:internalName="Status">
      <xsd:simpleType>
        <xsd:union memberTypes="dms:Text">
          <xsd:simpleType>
            <xsd:restriction base="dms:Choice">
              <xsd:enumeration value="Draft"/>
              <xsd:enumeration value="For Review"/>
              <xsd:enumeration value="Reviews"/>
              <xsd:enumeration value="For Approval"/>
              <xsd:enumeration value="Approvals"/>
              <xsd:enumeration value="Approved"/>
              <xsd:enumeration value="N/A"/>
            </xsd:restriction>
          </xsd:simpleType>
        </xsd:union>
      </xsd:simpleType>
    </xsd:element>
    <xsd:element name="SOx" ma:index="11" nillable="true" ma:displayName="SOx" ma:default="0" ma:description="Select Yes if this document needs to be SOx compliant" ma:internalName="SOx">
      <xsd:simpleType>
        <xsd:restriction base="dms:Boolean"/>
      </xsd:simpleType>
    </xsd:element>
    <xsd:element name="Archive" ma:index="12" nillable="true" ma:displayName="Archive" ma:default="0" ma:description="Please select Yes if document should be archived, this will then no longer appear in the default view" ma:internalName="Archi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d8ae2-730c-47c8-9978-e068d7b5b6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80c29-e20d-4265-9838-819f922ecf0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1989E3-E6A5-48A2-8585-F2FA39FD2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04DA17-4FAB-418C-88AF-EBB5C20EE5F3}">
  <ds:schemaRefs>
    <ds:schemaRef ds:uri="4f462164-6cf8-4bdc-adb1-ef6ce73e83e3"/>
    <ds:schemaRef ds:uri="a4031fd8-55cb-4d4e-88bb-8c077f15a6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a1480c29-e20d-4265-9838-819f922ecf04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39E5A9E-BCB3-43C8-9D87-1F3DBC691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fd8ae2-730c-47c8-9978-e068d7b5b6d2"/>
    <ds:schemaRef ds:uri="a1480c29-e20d-4265-9838-819f922ecf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EnergyLines 16x9</Template>
  <TotalTime>5976</TotalTime>
  <Words>1676</Words>
  <Application>Microsoft Office PowerPoint</Application>
  <PresentationFormat>On-screen Show (16:9)</PresentationFormat>
  <Paragraphs>265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US NG_2018 PPT__EnergyLines Template 16x9</vt:lpstr>
      <vt:lpstr>Office Theme</vt:lpstr>
      <vt:lpstr>Show and Tell  - Strategic MDM data flow </vt:lpstr>
      <vt:lpstr>Agenda</vt:lpstr>
      <vt:lpstr>PowerPoint Presentation</vt:lpstr>
      <vt:lpstr>PowerPoint Presentation</vt:lpstr>
      <vt:lpstr>PowerPoint Presentation</vt:lpstr>
      <vt:lpstr>Contention Scenario- ACG VS ECC - Same person who would have access both US and UK Active directory (MSP)</vt:lpstr>
      <vt:lpstr>Contention Scenario - Conversion - UK MSP to UK Employee (ACG --&gt; SF)</vt:lpstr>
      <vt:lpstr>Assumptions / Pre-requisites</vt:lpstr>
      <vt:lpstr>Reltio MDM Tool</vt:lpstr>
      <vt:lpstr>Reltio MDM Tool</vt:lpstr>
      <vt:lpstr>APPENDIX 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Options</dc:title>
  <dc:creator>Luby, Christopher</dc:creator>
  <cp:lastModifiedBy>Ajwaliya, Nishit</cp:lastModifiedBy>
  <cp:revision>82</cp:revision>
  <cp:lastPrinted>2018-08-10T07:16:05Z</cp:lastPrinted>
  <dcterms:created xsi:type="dcterms:W3CDTF">2021-06-15T10:07:13Z</dcterms:created>
  <dcterms:modified xsi:type="dcterms:W3CDTF">2022-05-06T19:00:34Z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Order">
    <vt:r8>1775500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ContentTypeId">
    <vt:lpwstr>0x01010024081320F68E39488F960898E86C38CB</vt:lpwstr>
  </property>
</Properties>
</file>