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562" r:id="rId6"/>
    <p:sldId id="572" r:id="rId7"/>
    <p:sldId id="571" r:id="rId8"/>
    <p:sldId id="5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E057-4976-4A1B-B2BC-EBAFD3CDF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A8E34A-AF84-4CDF-A4D1-41A0AB86F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42538-67F0-4547-84FA-FDA175CCD870}"/>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5" name="Footer Placeholder 4">
            <a:extLst>
              <a:ext uri="{FF2B5EF4-FFF2-40B4-BE49-F238E27FC236}">
                <a16:creationId xmlns:a16="http://schemas.microsoft.com/office/drawing/2014/main" id="{7EDCB122-ACEF-4FFC-8733-D5788B5BA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E776D-A524-487C-A515-225D51AC6B2A}"/>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269958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B984-4FC0-4264-A117-6928A6C82E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3A949-5FB7-453A-869D-B0BC30E64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35E70-E55D-4FC4-9DE2-A58E54BA569D}"/>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5" name="Footer Placeholder 4">
            <a:extLst>
              <a:ext uri="{FF2B5EF4-FFF2-40B4-BE49-F238E27FC236}">
                <a16:creationId xmlns:a16="http://schemas.microsoft.com/office/drawing/2014/main" id="{B974D174-E0EA-4FC3-88A2-D5035CD87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2FFCC-18CB-4F96-88E4-93E8F6B730EF}"/>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171951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CF5614-1AD3-4925-9277-7F0A001206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A13F5-04FC-487B-8B77-27DC1A7F35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9F37A-4EBA-4457-9681-F3FB3282A280}"/>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5" name="Footer Placeholder 4">
            <a:extLst>
              <a:ext uri="{FF2B5EF4-FFF2-40B4-BE49-F238E27FC236}">
                <a16:creationId xmlns:a16="http://schemas.microsoft.com/office/drawing/2014/main" id="{F47FD1A0-4851-4179-A550-A7C321CF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052CD-9E12-4078-BDF3-ECF7F0CBD6B0}"/>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353155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Thursday 7th November 2019</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548460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Thursday 7th November 2019</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1352267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Thursday 7th November 2019</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0745471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Thursday 7th November 2019</a:t>
            </a:r>
          </a:p>
        </p:txBody>
      </p:sp>
    </p:spTree>
    <p:extLst>
      <p:ext uri="{BB962C8B-B14F-4D97-AF65-F5344CB8AC3E}">
        <p14:creationId xmlns:p14="http://schemas.microsoft.com/office/powerpoint/2010/main" val="26269368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3" name="Picture 2"/>
          <p:cNvPicPr>
            <a:picLocks noChangeAspect="1"/>
          </p:cNvPicPr>
          <p:nvPr userDrawn="1"/>
        </p:nvPicPr>
        <p:blipFill>
          <a:blip r:embed="rId2"/>
          <a:stretch>
            <a:fillRect/>
          </a:stretch>
        </p:blipFill>
        <p:spPr>
          <a:xfrm>
            <a:off x="499942" y="5770739"/>
            <a:ext cx="2381804" cy="642775"/>
          </a:xfrm>
          <a:prstGeom prst="rect">
            <a:avLst/>
          </a:prstGeom>
        </p:spPr>
      </p:pic>
    </p:spTree>
    <p:extLst>
      <p:ext uri="{BB962C8B-B14F-4D97-AF65-F5344CB8AC3E}">
        <p14:creationId xmlns:p14="http://schemas.microsoft.com/office/powerpoint/2010/main" val="61349975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7921146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5185112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Picture Placeholder 12"/>
          <p:cNvSpPr>
            <a:spLocks noGrp="1" noChangeAspect="1"/>
          </p:cNvSpPr>
          <p:nvPr>
            <p:ph type="pic" sz="quarter" idx="15" hasCustomPrompt="1"/>
          </p:nvPr>
        </p:nvSpPr>
        <p:spPr bwMode="gray">
          <a:xfrm rot="16200000">
            <a:off x="-137512" y="475143"/>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12112983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7437-7478-454D-ADF5-8FBE039AF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D15D5-2059-45DF-B550-102B129DD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264B3-F08D-4AE8-B7D7-31FFCA72364A}"/>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5" name="Footer Placeholder 4">
            <a:extLst>
              <a:ext uri="{FF2B5EF4-FFF2-40B4-BE49-F238E27FC236}">
                <a16:creationId xmlns:a16="http://schemas.microsoft.com/office/drawing/2014/main" id="{7D73A729-8ED2-40EB-B517-A8883C5B5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9A8CE-B61D-454F-9C7D-A073EE4A2068}"/>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3923903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32559175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4"/>
            <a:ext cx="1537609" cy="685355"/>
          </a:xfrm>
          <a:prstGeom prst="rect">
            <a:avLst/>
          </a:prstGeom>
        </p:spPr>
      </p:pic>
    </p:spTree>
    <p:extLst>
      <p:ext uri="{BB962C8B-B14F-4D97-AF65-F5344CB8AC3E}">
        <p14:creationId xmlns:p14="http://schemas.microsoft.com/office/powerpoint/2010/main" val="1815940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Picture Placeholder 12"/>
          <p:cNvSpPr>
            <a:spLocks noGrp="1" noChangeAspect="1"/>
          </p:cNvSpPr>
          <p:nvPr>
            <p:ph type="pic" sz="quarter" idx="15" hasCustomPrompt="1"/>
          </p:nvPr>
        </p:nvSpPr>
        <p:spPr bwMode="gray">
          <a:xfrm rot="16200000">
            <a:off x="-137512" y="475143"/>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11327512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pdating</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352242421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4"/>
            <a:ext cx="1537609" cy="685355"/>
          </a:xfrm>
          <a:prstGeom prst="rect">
            <a:avLst/>
          </a:prstGeom>
        </p:spPr>
      </p:pic>
    </p:spTree>
    <p:extLst>
      <p:ext uri="{BB962C8B-B14F-4D97-AF65-F5344CB8AC3E}">
        <p14:creationId xmlns:p14="http://schemas.microsoft.com/office/powerpoint/2010/main" val="27674097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6259387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Tree>
    <p:extLst>
      <p:ext uri="{BB962C8B-B14F-4D97-AF65-F5344CB8AC3E}">
        <p14:creationId xmlns:p14="http://schemas.microsoft.com/office/powerpoint/2010/main" val="10608038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156030515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31444990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7782531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FFA-F7EC-4D1C-AE14-129336FE8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B13F4C-22A8-433A-9C5C-56ADDA316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11B12-41A1-4E89-BDE3-B47EF1389161}"/>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5" name="Footer Placeholder 4">
            <a:extLst>
              <a:ext uri="{FF2B5EF4-FFF2-40B4-BE49-F238E27FC236}">
                <a16:creationId xmlns:a16="http://schemas.microsoft.com/office/drawing/2014/main" id="{2A876114-9FFF-4AF1-ABBC-3F0B0EF85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3FDA9-88AA-47B7-9B06-80375B2A55B0}"/>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32027314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F4AC21-EEAF-4B63-9066-7ABE041D2F7F}"/>
              </a:ext>
            </a:extLst>
          </p:cNvPr>
          <p:cNvSpPr>
            <a:spLocks noGrp="1"/>
          </p:cNvSpPr>
          <p:nvPr>
            <p:ph type="ftr" sz="quarter" idx="10"/>
          </p:nvPr>
        </p:nvSpPr>
        <p:spPr/>
        <p:txBody>
          <a:bodyPr/>
          <a:lstStyle/>
          <a:p>
            <a:pPr>
              <a:tabLst>
                <a:tab pos="1318651" algn="l"/>
              </a:tabLst>
            </a:pPr>
            <a:r>
              <a:rPr lang="fr-FR"/>
              <a:t>Thursday 7th November 2019</a:t>
            </a:r>
          </a:p>
        </p:txBody>
      </p:sp>
    </p:spTree>
    <p:extLst>
      <p:ext uri="{BB962C8B-B14F-4D97-AF65-F5344CB8AC3E}">
        <p14:creationId xmlns:p14="http://schemas.microsoft.com/office/powerpoint/2010/main" val="29828792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38DE-4F4B-4622-A7A7-729AAE0D5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99573-0D2B-4821-83B5-1147168A74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3DE311-B278-4A82-B097-30B3A1D9D9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57E85-0F5C-4850-AE37-9A5EBD31DC5D}"/>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6" name="Footer Placeholder 5">
            <a:extLst>
              <a:ext uri="{FF2B5EF4-FFF2-40B4-BE49-F238E27FC236}">
                <a16:creationId xmlns:a16="http://schemas.microsoft.com/office/drawing/2014/main" id="{7246A682-6623-43BF-8227-DD947ED18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D54D5-0DA4-4FBC-8C4C-7B8C92A5ABCF}"/>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405323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4A3F-3C59-497D-829B-4A3ABB3D3B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7571C-CAF7-4221-9979-C83CDA513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EE9143-552F-43E3-B4BC-3427A36D1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3E1223-6208-4701-901E-9619FB165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8F2F0-BC1B-4751-99CF-0DB6FC59C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D8898-D054-4354-BA1E-7138DD700835}"/>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8" name="Footer Placeholder 7">
            <a:extLst>
              <a:ext uri="{FF2B5EF4-FFF2-40B4-BE49-F238E27FC236}">
                <a16:creationId xmlns:a16="http://schemas.microsoft.com/office/drawing/2014/main" id="{8D5178C4-6A03-492B-8E35-688BB511D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F34B2-68D4-4401-8B42-86F0CA1EBC53}"/>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197039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6EFC-2AA9-4D7F-AD7F-E85E4DEFB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372D7D-975F-431A-85C8-0B7836A34547}"/>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4" name="Footer Placeholder 3">
            <a:extLst>
              <a:ext uri="{FF2B5EF4-FFF2-40B4-BE49-F238E27FC236}">
                <a16:creationId xmlns:a16="http://schemas.microsoft.com/office/drawing/2014/main" id="{012601C1-A094-433F-9301-382712D235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E78C-515F-41DD-80A1-42FDF3B80A25}"/>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19261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8B9F6-1374-415E-AF3F-475D2545254B}"/>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3" name="Footer Placeholder 2">
            <a:extLst>
              <a:ext uri="{FF2B5EF4-FFF2-40B4-BE49-F238E27FC236}">
                <a16:creationId xmlns:a16="http://schemas.microsoft.com/office/drawing/2014/main" id="{42AFFFBA-4481-44CC-A581-DDA9985968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6BB74E-5F6E-4A78-889B-C2FE9E6FD133}"/>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151877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82ED-37FD-4FB0-AC8C-38BFA630E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7ABEEB-63D9-4C63-8AE2-ED8FCC8B3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82184-D9B8-4690-8AAC-E3DA65B6E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4240B-4116-4830-A953-56249D389704}"/>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6" name="Footer Placeholder 5">
            <a:extLst>
              <a:ext uri="{FF2B5EF4-FFF2-40B4-BE49-F238E27FC236}">
                <a16:creationId xmlns:a16="http://schemas.microsoft.com/office/drawing/2014/main" id="{9E5EA36F-2A05-48D8-8A8A-A76D6C91B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FBB3E-B8A2-41F7-921F-D0002135A988}"/>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10820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36DB-FCC3-40C6-9D64-33B9E4B76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607856-152F-44F6-AABF-184D6BE66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9E30E-4D87-48EB-B4CA-1FD2152A0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59F06-CAE1-464C-9D60-C2DFB6E2C0F0}"/>
              </a:ext>
            </a:extLst>
          </p:cNvPr>
          <p:cNvSpPr>
            <a:spLocks noGrp="1"/>
          </p:cNvSpPr>
          <p:nvPr>
            <p:ph type="dt" sz="half" idx="10"/>
          </p:nvPr>
        </p:nvSpPr>
        <p:spPr/>
        <p:txBody>
          <a:bodyPr/>
          <a:lstStyle/>
          <a:p>
            <a:fld id="{1F5F9EEB-7529-4BC3-AC60-07F536752FC6}" type="datetimeFigureOut">
              <a:rPr lang="en-US" smtClean="0"/>
              <a:t>2/17/2022</a:t>
            </a:fld>
            <a:endParaRPr lang="en-US"/>
          </a:p>
        </p:txBody>
      </p:sp>
      <p:sp>
        <p:nvSpPr>
          <p:cNvPr id="6" name="Footer Placeholder 5">
            <a:extLst>
              <a:ext uri="{FF2B5EF4-FFF2-40B4-BE49-F238E27FC236}">
                <a16:creationId xmlns:a16="http://schemas.microsoft.com/office/drawing/2014/main" id="{AB23A352-FD5A-4166-B545-A0D6BF1B6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F2527-E663-4FF1-866C-80A3E77A8566}"/>
              </a:ext>
            </a:extLst>
          </p:cNvPr>
          <p:cNvSpPr>
            <a:spLocks noGrp="1"/>
          </p:cNvSpPr>
          <p:nvPr>
            <p:ph type="sldNum" sz="quarter" idx="12"/>
          </p:nvPr>
        </p:nvSpPr>
        <p:spPr/>
        <p:txBody>
          <a:bodyPr/>
          <a:lstStyle/>
          <a:p>
            <a:fld id="{EC657E6A-D9E0-4446-A7D2-46B9A69CEE8C}" type="slidenum">
              <a:rPr lang="en-US" smtClean="0"/>
              <a:t>‹#›</a:t>
            </a:fld>
            <a:endParaRPr lang="en-US"/>
          </a:p>
        </p:txBody>
      </p:sp>
    </p:spTree>
    <p:extLst>
      <p:ext uri="{BB962C8B-B14F-4D97-AF65-F5344CB8AC3E}">
        <p14:creationId xmlns:p14="http://schemas.microsoft.com/office/powerpoint/2010/main" val="157957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jpe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28A1D-266B-44AE-B217-19A82A7A6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4196C-B1CB-4DCD-898C-E3C6AA4AC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786F5-911D-46FD-9666-97AE2E8BE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F9EEB-7529-4BC3-AC60-07F536752FC6}" type="datetimeFigureOut">
              <a:rPr lang="en-US" smtClean="0"/>
              <a:t>2/17/2022</a:t>
            </a:fld>
            <a:endParaRPr lang="en-US"/>
          </a:p>
        </p:txBody>
      </p:sp>
      <p:sp>
        <p:nvSpPr>
          <p:cNvPr id="5" name="Footer Placeholder 4">
            <a:extLst>
              <a:ext uri="{FF2B5EF4-FFF2-40B4-BE49-F238E27FC236}">
                <a16:creationId xmlns:a16="http://schemas.microsoft.com/office/drawing/2014/main" id="{44BE5D60-7B72-4CB6-9483-76828B2FA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F71DE-4162-44B9-857A-40C451E29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57E6A-D9E0-4446-A7D2-46B9A69CEE8C}" type="slidenum">
              <a:rPr lang="en-US" smtClean="0"/>
              <a:t>‹#›</a:t>
            </a:fld>
            <a:endParaRPr lang="en-US"/>
          </a:p>
        </p:txBody>
      </p:sp>
    </p:spTree>
    <p:extLst>
      <p:ext uri="{BB962C8B-B14F-4D97-AF65-F5344CB8AC3E}">
        <p14:creationId xmlns:p14="http://schemas.microsoft.com/office/powerpoint/2010/main" val="415419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Thursday 7th November 2019</a:t>
            </a:r>
          </a:p>
        </p:txBody>
      </p:sp>
      <p:pic>
        <p:nvPicPr>
          <p:cNvPr id="4" name="Picture 3"/>
          <p:cNvPicPr>
            <a:picLocks noChangeAspect="1"/>
          </p:cNvPicPr>
          <p:nvPr userDrawn="1"/>
        </p:nvPicPr>
        <p:blipFill>
          <a:blip r:embed="rId21"/>
          <a:stretch>
            <a:fillRect/>
          </a:stretch>
        </p:blipFill>
        <p:spPr>
          <a:xfrm>
            <a:off x="174711" y="6370950"/>
            <a:ext cx="3191945" cy="378861"/>
          </a:xfrm>
          <a:prstGeom prst="rect">
            <a:avLst/>
          </a:prstGeom>
        </p:spPr>
      </p:pic>
    </p:spTree>
    <p:extLst>
      <p:ext uri="{BB962C8B-B14F-4D97-AF65-F5344CB8AC3E}">
        <p14:creationId xmlns:p14="http://schemas.microsoft.com/office/powerpoint/2010/main" val="898414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hf sldNum="0" hdr="0" ft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6.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2"/>
          <a:srcRect t="12527" b="12527"/>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3"/>
          <a:srcRect t="12527" b="12527"/>
          <a:stretch>
            <a:fillRect/>
          </a:stretch>
        </p:blipFill>
        <p:spPr bwMode="gray">
          <a:xfrm>
            <a:off x="2997447" y="3550461"/>
            <a:ext cx="6614400" cy="3307200"/>
          </a:xfrm>
        </p:spPr>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4"/>
          <a:srcRect l="1965" r="31318"/>
          <a:stretch/>
        </p:blipFill>
        <p:spPr bwMode="gray">
          <a:xfrm>
            <a:off x="6461380" y="2468831"/>
            <a:ext cx="1920000" cy="1920000"/>
          </a:xfrm>
        </p:spPr>
      </p:pic>
      <p:sp>
        <p:nvSpPr>
          <p:cNvPr id="2" name="Title 1">
            <a:extLst>
              <a:ext uri="{FF2B5EF4-FFF2-40B4-BE49-F238E27FC236}">
                <a16:creationId xmlns:a16="http://schemas.microsoft.com/office/drawing/2014/main" id="{E8D10C85-97EA-45D1-9B2F-E75F973065D3}"/>
              </a:ext>
            </a:extLst>
          </p:cNvPr>
          <p:cNvSpPr>
            <a:spLocks noGrp="1"/>
          </p:cNvSpPr>
          <p:nvPr>
            <p:ph type="title"/>
          </p:nvPr>
        </p:nvSpPr>
        <p:spPr>
          <a:xfrm>
            <a:off x="172278" y="1372062"/>
            <a:ext cx="6480313" cy="1689191"/>
          </a:xfrm>
        </p:spPr>
        <p:txBody>
          <a:bodyPr/>
          <a:lstStyle/>
          <a:p>
            <a:br>
              <a:rPr lang="en-US" sz="3600" dirty="0">
                <a:cs typeface="Arial"/>
              </a:rPr>
            </a:br>
            <a:r>
              <a:rPr lang="en-US" sz="3600" dirty="0">
                <a:cs typeface="Arial"/>
              </a:rPr>
              <a:t>Customer Data Platform</a:t>
            </a:r>
          </a:p>
        </p:txBody>
      </p:sp>
      <p:sp>
        <p:nvSpPr>
          <p:cNvPr id="9" name="Text Placeholder 24">
            <a:extLst>
              <a:ext uri="{FF2B5EF4-FFF2-40B4-BE49-F238E27FC236}">
                <a16:creationId xmlns:a16="http://schemas.microsoft.com/office/drawing/2014/main" id="{4F5563BF-7B45-4217-A4F4-99F2E7F6DFF9}"/>
              </a:ext>
            </a:extLst>
          </p:cNvPr>
          <p:cNvSpPr txBox="1">
            <a:spLocks/>
          </p:cNvSpPr>
          <p:nvPr/>
        </p:nvSpPr>
        <p:spPr bwMode="auto">
          <a:xfrm>
            <a:off x="10087803" y="5943600"/>
            <a:ext cx="184909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0"/>
              </a:spcAft>
              <a:buClr>
                <a:schemeClr val="tx1"/>
              </a:buClr>
              <a:buFontTx/>
              <a:buNone/>
              <a:defRPr sz="2400" b="1">
                <a:solidFill>
                  <a:schemeClr val="bg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bg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marL="0" marR="0" lvl="1" indent="0" algn="r" defTabSz="914400" rtl="0" eaLnBrk="1" fontAlgn="base" latinLnBrk="0" hangingPunct="1">
              <a:lnSpc>
                <a:spcPct val="100000"/>
              </a:lnSpc>
              <a:spcBef>
                <a:spcPct val="0"/>
              </a:spcBef>
              <a:spcAft>
                <a:spcPts val="1600"/>
              </a:spcAft>
              <a:buClr>
                <a:srgbClr val="55555A"/>
              </a:buClr>
              <a:buSzTx/>
              <a:buFontTx/>
              <a:buNone/>
              <a:tabLst/>
              <a:defRPr/>
            </a:pPr>
            <a:r>
              <a:rPr kumimoji="0" lang="en-US" sz="2100" b="1" i="0" u="none" strike="noStrike" kern="0" cap="none" spc="0" normalizeH="0" baseline="0" noProof="0" dirty="0">
                <a:ln>
                  <a:noFill/>
                </a:ln>
                <a:solidFill>
                  <a:srgbClr val="FFFFFF"/>
                </a:solidFill>
                <a:effectLst/>
                <a:uLnTx/>
                <a:uFillTx/>
                <a:latin typeface="Arial"/>
                <a:ea typeface="ＭＳ Ｐゴシック"/>
                <a:cs typeface="+mn-cs"/>
              </a:rPr>
              <a:t>02/01/2022</a:t>
            </a:r>
            <a:endParaRPr kumimoji="0" lang="en-GB" sz="2133" b="1"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3" name="Speech Bubble: Rectangle 2">
            <a:extLst>
              <a:ext uri="{FF2B5EF4-FFF2-40B4-BE49-F238E27FC236}">
                <a16:creationId xmlns:a16="http://schemas.microsoft.com/office/drawing/2014/main" id="{18F640D4-9C10-449D-B8C5-B6CF7FABD0AC}"/>
              </a:ext>
            </a:extLst>
          </p:cNvPr>
          <p:cNvSpPr/>
          <p:nvPr/>
        </p:nvSpPr>
        <p:spPr bwMode="auto">
          <a:xfrm>
            <a:off x="8029575" y="3928589"/>
            <a:ext cx="3907321" cy="1393286"/>
          </a:xfrm>
          <a:prstGeom prst="wedgeRectCallout">
            <a:avLst>
              <a:gd name="adj1" fmla="val -10477"/>
              <a:gd name="adj2" fmla="val 55002"/>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45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Arial"/>
                <a:ea typeface="ＭＳ Ｐゴシック"/>
                <a:cs typeface="Arial"/>
              </a:rPr>
              <a:t>Data Masking &amp; Tagging</a:t>
            </a:r>
          </a:p>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Arial"/>
              <a:ea typeface="ＭＳ Ｐゴシック"/>
              <a:cs typeface="Arial"/>
            </a:endParaRPr>
          </a:p>
        </p:txBody>
      </p:sp>
      <p:sp>
        <p:nvSpPr>
          <p:cNvPr id="4" name="Speech Bubble: Rectangle 3">
            <a:extLst>
              <a:ext uri="{FF2B5EF4-FFF2-40B4-BE49-F238E27FC236}">
                <a16:creationId xmlns:a16="http://schemas.microsoft.com/office/drawing/2014/main" id="{4472B2C0-7D67-4E43-A6A4-ADE585EDEA59}"/>
              </a:ext>
            </a:extLst>
          </p:cNvPr>
          <p:cNvSpPr/>
          <p:nvPr/>
        </p:nvSpPr>
        <p:spPr bwMode="auto">
          <a:xfrm>
            <a:off x="924339" y="3429000"/>
            <a:ext cx="45719" cy="45719"/>
          </a:xfrm>
          <a:prstGeom prst="wedgeRectCallou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Arial"/>
              <a:ea typeface="ＭＳ Ｐゴシック"/>
              <a:cs typeface="Arial"/>
            </a:endParaRPr>
          </a:p>
        </p:txBody>
      </p:sp>
    </p:spTree>
    <p:extLst>
      <p:ext uri="{BB962C8B-B14F-4D97-AF65-F5344CB8AC3E}">
        <p14:creationId xmlns:p14="http://schemas.microsoft.com/office/powerpoint/2010/main" val="1118860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D03DCF-D187-40E7-89F1-354C0B1625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0427" y="1996122"/>
            <a:ext cx="10431145" cy="4084955"/>
          </a:xfrm>
          <a:prstGeom prst="rect">
            <a:avLst/>
          </a:prstGeom>
          <a:noFill/>
        </p:spPr>
      </p:pic>
      <p:grpSp>
        <p:nvGrpSpPr>
          <p:cNvPr id="4" name="Group 3">
            <a:extLst>
              <a:ext uri="{FF2B5EF4-FFF2-40B4-BE49-F238E27FC236}">
                <a16:creationId xmlns:a16="http://schemas.microsoft.com/office/drawing/2014/main" id="{E9D72B57-97E9-41AC-8142-C26763948BB6}"/>
              </a:ext>
            </a:extLst>
          </p:cNvPr>
          <p:cNvGrpSpPr/>
          <p:nvPr/>
        </p:nvGrpSpPr>
        <p:grpSpPr>
          <a:xfrm>
            <a:off x="838200" y="580857"/>
            <a:ext cx="5610226" cy="971725"/>
            <a:chOff x="0" y="64807"/>
            <a:chExt cx="11112500" cy="1102725"/>
          </a:xfrm>
        </p:grpSpPr>
        <p:sp>
          <p:nvSpPr>
            <p:cNvPr id="5" name="Rectangle: Rounded Corners 4">
              <a:extLst>
                <a:ext uri="{FF2B5EF4-FFF2-40B4-BE49-F238E27FC236}">
                  <a16:creationId xmlns:a16="http://schemas.microsoft.com/office/drawing/2014/main" id="{37B39A52-C692-40B4-AF34-AE9A50B31143}"/>
                </a:ext>
              </a:extLst>
            </p:cNvPr>
            <p:cNvSpPr/>
            <p:nvPr/>
          </p:nvSpPr>
          <p:spPr>
            <a:xfrm>
              <a:off x="0" y="64807"/>
              <a:ext cx="11112500" cy="11027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E4323023-D0F8-4D2E-9362-C96808E1038E}"/>
                </a:ext>
              </a:extLst>
            </p:cNvPr>
            <p:cNvSpPr txBox="1"/>
            <p:nvPr/>
          </p:nvSpPr>
          <p:spPr>
            <a:xfrm>
              <a:off x="48037" y="271270"/>
              <a:ext cx="10951598" cy="6897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defTabSz="1289050">
                <a:lnSpc>
                  <a:spcPct val="90000"/>
                </a:lnSpc>
                <a:spcBef>
                  <a:spcPct val="0"/>
                </a:spcBef>
                <a:spcAft>
                  <a:spcPct val="35000"/>
                </a:spcAft>
              </a:pPr>
              <a:r>
                <a:rPr lang="en-US" sz="3200" dirty="0"/>
                <a:t>CDP Current Roles &amp; Hierarchy</a:t>
              </a:r>
              <a:endParaRPr lang="en-US" sz="3200" b="0" i="0" kern="1200" dirty="0"/>
            </a:p>
          </p:txBody>
        </p:sp>
      </p:grpSp>
      <p:sp>
        <p:nvSpPr>
          <p:cNvPr id="3" name="TextBox 2">
            <a:extLst>
              <a:ext uri="{FF2B5EF4-FFF2-40B4-BE49-F238E27FC236}">
                <a16:creationId xmlns:a16="http://schemas.microsoft.com/office/drawing/2014/main" id="{7AE87181-282B-4685-B603-8B286DEBDBD3}"/>
              </a:ext>
            </a:extLst>
          </p:cNvPr>
          <p:cNvSpPr txBox="1"/>
          <p:nvPr/>
        </p:nvSpPr>
        <p:spPr>
          <a:xfrm>
            <a:off x="6719570" y="3105834"/>
            <a:ext cx="2386330" cy="646331"/>
          </a:xfrm>
          <a:prstGeom prst="rect">
            <a:avLst/>
          </a:prstGeom>
          <a:noFill/>
        </p:spPr>
        <p:txBody>
          <a:bodyPr wrap="square" rtlCol="0">
            <a:spAutoFit/>
          </a:bodyPr>
          <a:lstStyle/>
          <a:p>
            <a:r>
              <a:rPr lang="en-US" dirty="0"/>
              <a:t>Any Role with &lt;</a:t>
            </a:r>
            <a:r>
              <a:rPr lang="en-US" b="1" dirty="0">
                <a:solidFill>
                  <a:srgbClr val="FF0000"/>
                </a:solidFill>
              </a:rPr>
              <a:t>PII</a:t>
            </a:r>
            <a:r>
              <a:rPr lang="en-US" dirty="0"/>
              <a:t>&gt; can see the sensitive data </a:t>
            </a:r>
          </a:p>
        </p:txBody>
      </p:sp>
      <p:sp>
        <p:nvSpPr>
          <p:cNvPr id="8" name="TextBox 7">
            <a:extLst>
              <a:ext uri="{FF2B5EF4-FFF2-40B4-BE49-F238E27FC236}">
                <a16:creationId xmlns:a16="http://schemas.microsoft.com/office/drawing/2014/main" id="{74ED0FE7-2B9D-4527-9825-C1C0AF986F0F}"/>
              </a:ext>
            </a:extLst>
          </p:cNvPr>
          <p:cNvSpPr txBox="1"/>
          <p:nvPr/>
        </p:nvSpPr>
        <p:spPr>
          <a:xfrm>
            <a:off x="9900920" y="3752165"/>
            <a:ext cx="2062480" cy="923330"/>
          </a:xfrm>
          <a:prstGeom prst="rect">
            <a:avLst/>
          </a:prstGeom>
          <a:noFill/>
        </p:spPr>
        <p:txBody>
          <a:bodyPr wrap="square" rtlCol="0">
            <a:spAutoFit/>
          </a:bodyPr>
          <a:lstStyle/>
          <a:p>
            <a:r>
              <a:rPr lang="en-US" dirty="0"/>
              <a:t>Load/Service/EDC Role can see the sensitive data </a:t>
            </a:r>
          </a:p>
        </p:txBody>
      </p:sp>
    </p:spTree>
    <p:extLst>
      <p:ext uri="{BB962C8B-B14F-4D97-AF65-F5344CB8AC3E}">
        <p14:creationId xmlns:p14="http://schemas.microsoft.com/office/powerpoint/2010/main" val="177029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D72B57-97E9-41AC-8142-C26763948BB6}"/>
              </a:ext>
            </a:extLst>
          </p:cNvPr>
          <p:cNvGrpSpPr/>
          <p:nvPr/>
        </p:nvGrpSpPr>
        <p:grpSpPr>
          <a:xfrm>
            <a:off x="838198" y="561807"/>
            <a:ext cx="7019927" cy="971725"/>
            <a:chOff x="0" y="64807"/>
            <a:chExt cx="11112500" cy="1102725"/>
          </a:xfrm>
        </p:grpSpPr>
        <p:sp>
          <p:nvSpPr>
            <p:cNvPr id="5" name="Rectangle: Rounded Corners 4">
              <a:extLst>
                <a:ext uri="{FF2B5EF4-FFF2-40B4-BE49-F238E27FC236}">
                  <a16:creationId xmlns:a16="http://schemas.microsoft.com/office/drawing/2014/main" id="{37B39A52-C692-40B4-AF34-AE9A50B31143}"/>
                </a:ext>
              </a:extLst>
            </p:cNvPr>
            <p:cNvSpPr/>
            <p:nvPr/>
          </p:nvSpPr>
          <p:spPr>
            <a:xfrm>
              <a:off x="0" y="64807"/>
              <a:ext cx="11112500" cy="11027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E4323023-D0F8-4D2E-9362-C96808E1038E}"/>
                </a:ext>
              </a:extLst>
            </p:cNvPr>
            <p:cNvSpPr txBox="1"/>
            <p:nvPr/>
          </p:nvSpPr>
          <p:spPr>
            <a:xfrm>
              <a:off x="48037" y="271270"/>
              <a:ext cx="10951598" cy="6897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defTabSz="1289050">
                <a:lnSpc>
                  <a:spcPct val="90000"/>
                </a:lnSpc>
                <a:spcBef>
                  <a:spcPct val="0"/>
                </a:spcBef>
                <a:spcAft>
                  <a:spcPct val="35000"/>
                </a:spcAft>
              </a:pPr>
              <a:r>
                <a:rPr lang="en-US" sz="3200" b="0" i="0" kern="1200" dirty="0"/>
                <a:t>Potential Design thought (For Release 1)</a:t>
              </a:r>
            </a:p>
          </p:txBody>
        </p:sp>
      </p:grpSp>
      <p:sp>
        <p:nvSpPr>
          <p:cNvPr id="11" name="Content Placeholder 10">
            <a:extLst>
              <a:ext uri="{FF2B5EF4-FFF2-40B4-BE49-F238E27FC236}">
                <a16:creationId xmlns:a16="http://schemas.microsoft.com/office/drawing/2014/main" id="{FE77D973-F5D3-44F0-937A-E15314807BA4}"/>
              </a:ext>
            </a:extLst>
          </p:cNvPr>
          <p:cNvSpPr>
            <a:spLocks noGrp="1"/>
          </p:cNvSpPr>
          <p:nvPr>
            <p:ph idx="1"/>
          </p:nvPr>
        </p:nvSpPr>
        <p:spPr/>
        <p:txBody>
          <a:bodyPr>
            <a:normAutofit fontScale="92500" lnSpcReduction="20000"/>
          </a:bodyPr>
          <a:lstStyle/>
          <a:p>
            <a:r>
              <a:rPr lang="en-US" sz="2400" dirty="0"/>
              <a:t>Have a Framework table (</a:t>
            </a:r>
            <a:r>
              <a:rPr lang="en-US" sz="2400" dirty="0" err="1"/>
              <a:t>Policy_reference</a:t>
            </a:r>
            <a:r>
              <a:rPr lang="en-US" sz="2400"/>
              <a:t>)</a:t>
            </a:r>
            <a:endParaRPr lang="en-US" sz="2400" dirty="0"/>
          </a:p>
          <a:p>
            <a:pPr lvl="1">
              <a:buFont typeface="Courier New" panose="02070309020205020404" pitchFamily="49" charset="0"/>
              <a:buChar char="o"/>
            </a:pPr>
            <a:r>
              <a:rPr lang="en-US" sz="1600" dirty="0"/>
              <a:t>Category specifies if it is SPII or PII</a:t>
            </a:r>
          </a:p>
          <a:p>
            <a:pPr lvl="1">
              <a:buFont typeface="Courier New" panose="02070309020205020404" pitchFamily="49" charset="0"/>
              <a:buChar char="o"/>
            </a:pPr>
            <a:r>
              <a:rPr lang="en-US" sz="1600" dirty="0"/>
              <a:t>Use one schema (Framework) in this case for entire Application</a:t>
            </a:r>
          </a:p>
          <a:p>
            <a:pPr lvl="1">
              <a:buFont typeface="Courier New" panose="02070309020205020404" pitchFamily="49" charset="0"/>
              <a:buChar char="o"/>
            </a:pPr>
            <a:r>
              <a:rPr lang="en-US" sz="1600" dirty="0" err="1"/>
              <a:t>Policy_Name</a:t>
            </a:r>
            <a:r>
              <a:rPr lang="en-US" sz="1600" dirty="0"/>
              <a:t> mentions the Masking Policy to be created</a:t>
            </a:r>
          </a:p>
          <a:p>
            <a:pPr lvl="1">
              <a:buFont typeface="Courier New" panose="02070309020205020404" pitchFamily="49" charset="0"/>
              <a:buChar char="o"/>
            </a:pPr>
            <a:r>
              <a:rPr lang="en-US" sz="1600" dirty="0" err="1"/>
              <a:t>Policy_Attribute</a:t>
            </a:r>
            <a:r>
              <a:rPr lang="en-US" sz="1600" dirty="0"/>
              <a:t> mentions the Column that has PII and to be masked</a:t>
            </a:r>
          </a:p>
          <a:p>
            <a:pPr lvl="1">
              <a:buFont typeface="Courier New" panose="02070309020205020404" pitchFamily="49" charset="0"/>
              <a:buChar char="o"/>
            </a:pPr>
            <a:r>
              <a:rPr lang="en-US" sz="1600" dirty="0" err="1"/>
              <a:t>Policy_Body</a:t>
            </a:r>
            <a:r>
              <a:rPr lang="en-US" sz="1600" dirty="0"/>
              <a:t> will be potential Masking logic</a:t>
            </a:r>
          </a:p>
          <a:p>
            <a:pPr lvl="1">
              <a:buFont typeface="Courier New" panose="02070309020205020404" pitchFamily="49" charset="0"/>
              <a:buChar char="o"/>
            </a:pPr>
            <a:r>
              <a:rPr lang="en-US" sz="1600" dirty="0" err="1"/>
              <a:t>Tag_Value</a:t>
            </a:r>
            <a:r>
              <a:rPr lang="en-US" sz="1600" dirty="0"/>
              <a:t> can be the Value of the PII Tag that can be associated for Auditing</a:t>
            </a:r>
          </a:p>
          <a:p>
            <a:endParaRPr lang="en-US" dirty="0"/>
          </a:p>
          <a:p>
            <a:endParaRPr lang="en-US" dirty="0"/>
          </a:p>
          <a:p>
            <a:endParaRPr lang="en-US" dirty="0"/>
          </a:p>
          <a:p>
            <a:endParaRPr lang="en-US" sz="2400" dirty="0"/>
          </a:p>
          <a:p>
            <a:r>
              <a:rPr lang="en-US" sz="2400" dirty="0"/>
              <a:t>When a new attribute is identified that need to be masked, just make an entry to this table. For e.g., in case if EIN to be masked tomorrow, have an entry as below</a:t>
            </a:r>
          </a:p>
          <a:p>
            <a:pPr marL="0" indent="0">
              <a:buNone/>
            </a:pPr>
            <a:r>
              <a:rPr lang="en-US" sz="2400" dirty="0"/>
              <a:t> </a:t>
            </a:r>
          </a:p>
          <a:p>
            <a:endParaRPr lang="en-US" dirty="0"/>
          </a:p>
        </p:txBody>
      </p:sp>
      <p:pic>
        <p:nvPicPr>
          <p:cNvPr id="3" name="Picture 2">
            <a:extLst>
              <a:ext uri="{FF2B5EF4-FFF2-40B4-BE49-F238E27FC236}">
                <a16:creationId xmlns:a16="http://schemas.microsoft.com/office/drawing/2014/main" id="{CA580545-B3B0-4685-A8D0-2F5AE330EC99}"/>
              </a:ext>
            </a:extLst>
          </p:cNvPr>
          <p:cNvPicPr>
            <a:picLocks noChangeAspect="1"/>
          </p:cNvPicPr>
          <p:nvPr/>
        </p:nvPicPr>
        <p:blipFill>
          <a:blip r:embed="rId2"/>
          <a:stretch>
            <a:fillRect/>
          </a:stretch>
        </p:blipFill>
        <p:spPr>
          <a:xfrm>
            <a:off x="868544" y="3607490"/>
            <a:ext cx="10715625" cy="1397690"/>
          </a:xfrm>
          <a:prstGeom prst="rect">
            <a:avLst/>
          </a:prstGeom>
        </p:spPr>
      </p:pic>
      <p:pic>
        <p:nvPicPr>
          <p:cNvPr id="7" name="Picture 6">
            <a:extLst>
              <a:ext uri="{FF2B5EF4-FFF2-40B4-BE49-F238E27FC236}">
                <a16:creationId xmlns:a16="http://schemas.microsoft.com/office/drawing/2014/main" id="{5FB3F01A-2E0F-413E-9C35-BF0E6C70747F}"/>
              </a:ext>
            </a:extLst>
          </p:cNvPr>
          <p:cNvPicPr>
            <a:picLocks noChangeAspect="1"/>
          </p:cNvPicPr>
          <p:nvPr/>
        </p:nvPicPr>
        <p:blipFill>
          <a:blip r:embed="rId3"/>
          <a:stretch>
            <a:fillRect/>
          </a:stretch>
        </p:blipFill>
        <p:spPr>
          <a:xfrm>
            <a:off x="868544" y="5753783"/>
            <a:ext cx="10715625" cy="542410"/>
          </a:xfrm>
          <a:prstGeom prst="rect">
            <a:avLst/>
          </a:prstGeom>
        </p:spPr>
      </p:pic>
    </p:spTree>
    <p:extLst>
      <p:ext uri="{BB962C8B-B14F-4D97-AF65-F5344CB8AC3E}">
        <p14:creationId xmlns:p14="http://schemas.microsoft.com/office/powerpoint/2010/main" val="152284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D72B57-97E9-41AC-8142-C26763948BB6}"/>
              </a:ext>
            </a:extLst>
          </p:cNvPr>
          <p:cNvGrpSpPr/>
          <p:nvPr/>
        </p:nvGrpSpPr>
        <p:grpSpPr>
          <a:xfrm>
            <a:off x="838198" y="561807"/>
            <a:ext cx="7019927" cy="971725"/>
            <a:chOff x="0" y="64807"/>
            <a:chExt cx="11112500" cy="1102725"/>
          </a:xfrm>
        </p:grpSpPr>
        <p:sp>
          <p:nvSpPr>
            <p:cNvPr id="5" name="Rectangle: Rounded Corners 4">
              <a:extLst>
                <a:ext uri="{FF2B5EF4-FFF2-40B4-BE49-F238E27FC236}">
                  <a16:creationId xmlns:a16="http://schemas.microsoft.com/office/drawing/2014/main" id="{37B39A52-C692-40B4-AF34-AE9A50B31143}"/>
                </a:ext>
              </a:extLst>
            </p:cNvPr>
            <p:cNvSpPr/>
            <p:nvPr/>
          </p:nvSpPr>
          <p:spPr>
            <a:xfrm>
              <a:off x="0" y="64807"/>
              <a:ext cx="11112500" cy="11027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E4323023-D0F8-4D2E-9362-C96808E1038E}"/>
                </a:ext>
              </a:extLst>
            </p:cNvPr>
            <p:cNvSpPr txBox="1"/>
            <p:nvPr/>
          </p:nvSpPr>
          <p:spPr>
            <a:xfrm>
              <a:off x="48037" y="271270"/>
              <a:ext cx="10951598" cy="6897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defTabSz="1289050">
                <a:lnSpc>
                  <a:spcPct val="90000"/>
                </a:lnSpc>
                <a:spcBef>
                  <a:spcPct val="0"/>
                </a:spcBef>
                <a:spcAft>
                  <a:spcPct val="35000"/>
                </a:spcAft>
              </a:pPr>
              <a:r>
                <a:rPr lang="en-US" sz="3200" b="0" i="0" kern="1200" dirty="0"/>
                <a:t>Potential Design thought (For Release 1)</a:t>
              </a:r>
            </a:p>
          </p:txBody>
        </p:sp>
      </p:grpSp>
      <p:sp>
        <p:nvSpPr>
          <p:cNvPr id="11" name="Content Placeholder 10">
            <a:extLst>
              <a:ext uri="{FF2B5EF4-FFF2-40B4-BE49-F238E27FC236}">
                <a16:creationId xmlns:a16="http://schemas.microsoft.com/office/drawing/2014/main" id="{FE77D973-F5D3-44F0-937A-E15314807BA4}"/>
              </a:ext>
            </a:extLst>
          </p:cNvPr>
          <p:cNvSpPr>
            <a:spLocks noGrp="1"/>
          </p:cNvSpPr>
          <p:nvPr>
            <p:ph idx="1"/>
          </p:nvPr>
        </p:nvSpPr>
        <p:spPr/>
        <p:txBody>
          <a:bodyPr>
            <a:normAutofit/>
          </a:bodyPr>
          <a:lstStyle/>
          <a:p>
            <a:r>
              <a:rPr lang="en-US" sz="2400" dirty="0"/>
              <a:t>Automated Execution of Masking</a:t>
            </a:r>
          </a:p>
          <a:p>
            <a:pPr lvl="1">
              <a:buFont typeface="Courier New" panose="02070309020205020404" pitchFamily="49" charset="0"/>
              <a:buChar char="o"/>
            </a:pPr>
            <a:r>
              <a:rPr lang="en-US" sz="1600" b="1" u="sng" dirty="0"/>
              <a:t>Stored Procedure </a:t>
            </a:r>
            <a:r>
              <a:rPr lang="en-US" sz="1600" b="1" u="sng" dirty="0" err="1"/>
              <a:t>framework.Create_policies</a:t>
            </a:r>
            <a:r>
              <a:rPr lang="en-US" sz="1600" b="1" u="sng" dirty="0"/>
              <a:t>()</a:t>
            </a:r>
            <a:r>
              <a:rPr lang="en-US" sz="1600" dirty="0"/>
              <a:t> – This loops through each entry in the framework table (previous slide) and creates masking policy.</a:t>
            </a:r>
          </a:p>
          <a:p>
            <a:pPr lvl="1">
              <a:buFont typeface="Courier New" panose="02070309020205020404" pitchFamily="49" charset="0"/>
              <a:buChar char="o"/>
            </a:pPr>
            <a:r>
              <a:rPr lang="en-US" sz="1600" b="1" u="sng" dirty="0"/>
              <a:t>Stored Procedure </a:t>
            </a:r>
            <a:r>
              <a:rPr lang="en-US" sz="1600" b="1" u="sng" dirty="0" err="1"/>
              <a:t>framework.Associate_policy</a:t>
            </a:r>
            <a:r>
              <a:rPr lang="en-US" sz="1600" b="1" u="sng" dirty="0"/>
              <a:t>()</a:t>
            </a:r>
            <a:r>
              <a:rPr lang="en-US" sz="1600" dirty="0"/>
              <a:t> – This associates the corresponding policies to the respective element (column) in entire Database tables. This also assigns the tag value to the respective elements in all tables.</a:t>
            </a:r>
          </a:p>
          <a:p>
            <a:pPr lvl="1">
              <a:buFont typeface="Courier New" panose="02070309020205020404" pitchFamily="49" charset="0"/>
              <a:buChar char="o"/>
            </a:pPr>
            <a:r>
              <a:rPr lang="en-US" sz="1600" dirty="0"/>
              <a:t>Need to finalize on the usage of MD5 Hashing – </a:t>
            </a:r>
          </a:p>
          <a:p>
            <a:pPr lvl="2">
              <a:buFont typeface="Courier New" panose="02070309020205020404" pitchFamily="49" charset="0"/>
              <a:buChar char="o"/>
            </a:pPr>
            <a:r>
              <a:rPr lang="en-US" sz="1200" dirty="0"/>
              <a:t>SSNs are updated to String and will be masked as ****</a:t>
            </a:r>
          </a:p>
          <a:p>
            <a:pPr lvl="2">
              <a:buFont typeface="Courier New" panose="02070309020205020404" pitchFamily="49" charset="0"/>
              <a:buChar char="o"/>
            </a:pPr>
            <a:r>
              <a:rPr lang="en-US" sz="1200" dirty="0"/>
              <a:t>Date Birth fields will be masked as 12/31/9999</a:t>
            </a:r>
          </a:p>
          <a:p>
            <a:pPr lvl="1">
              <a:buFont typeface="Courier New" panose="02070309020205020404" pitchFamily="49" charset="0"/>
              <a:buChar char="o"/>
            </a:pPr>
            <a:r>
              <a:rPr lang="en-US" sz="1600" dirty="0"/>
              <a:t>Audit/Log table to capture Policies created and associated – </a:t>
            </a:r>
          </a:p>
          <a:p>
            <a:pPr marL="914400" lvl="2" indent="0">
              <a:buNone/>
            </a:pPr>
            <a:endParaRPr lang="en-US" sz="1200" dirty="0"/>
          </a:p>
          <a:p>
            <a:pPr lvl="2">
              <a:buFont typeface="Courier New" panose="02070309020205020404" pitchFamily="49" charset="0"/>
              <a:buChar char="o"/>
            </a:pPr>
            <a:endParaRPr lang="en-US" sz="1200" dirty="0"/>
          </a:p>
          <a:p>
            <a:pPr lvl="2">
              <a:buFont typeface="Courier New" panose="02070309020205020404" pitchFamily="49" charset="0"/>
              <a:buChar char="o"/>
            </a:pPr>
            <a:endParaRPr lang="en-US" sz="1200" dirty="0"/>
          </a:p>
          <a:p>
            <a:pPr lvl="2">
              <a:buFont typeface="Courier New" panose="02070309020205020404" pitchFamily="49" charset="0"/>
              <a:buChar char="o"/>
            </a:pPr>
            <a:endParaRPr lang="en-US" sz="1200" dirty="0"/>
          </a:p>
          <a:p>
            <a:endParaRPr lang="en-US" dirty="0"/>
          </a:p>
        </p:txBody>
      </p:sp>
      <p:pic>
        <p:nvPicPr>
          <p:cNvPr id="2" name="Picture 1">
            <a:extLst>
              <a:ext uri="{FF2B5EF4-FFF2-40B4-BE49-F238E27FC236}">
                <a16:creationId xmlns:a16="http://schemas.microsoft.com/office/drawing/2014/main" id="{E59A95F0-696D-4AEE-AF3F-EDFA113A880F}"/>
              </a:ext>
            </a:extLst>
          </p:cNvPr>
          <p:cNvPicPr>
            <a:picLocks noChangeAspect="1"/>
          </p:cNvPicPr>
          <p:nvPr/>
        </p:nvPicPr>
        <p:blipFill>
          <a:blip r:embed="rId2"/>
          <a:stretch>
            <a:fillRect/>
          </a:stretch>
        </p:blipFill>
        <p:spPr>
          <a:xfrm>
            <a:off x="868544" y="4277569"/>
            <a:ext cx="10182225" cy="1858112"/>
          </a:xfrm>
          <a:prstGeom prst="rect">
            <a:avLst/>
          </a:prstGeom>
        </p:spPr>
      </p:pic>
    </p:spTree>
    <p:extLst>
      <p:ext uri="{BB962C8B-B14F-4D97-AF65-F5344CB8AC3E}">
        <p14:creationId xmlns:p14="http://schemas.microsoft.com/office/powerpoint/2010/main" val="126776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79654A67AABA4A8A8902882B64A988" ma:contentTypeVersion="12" ma:contentTypeDescription="Create a new document." ma:contentTypeScope="" ma:versionID="54cf777a7aed95bbfbcf5dc663574da8">
  <xsd:schema xmlns:xsd="http://www.w3.org/2001/XMLSchema" xmlns:xs="http://www.w3.org/2001/XMLSchema" xmlns:p="http://schemas.microsoft.com/office/2006/metadata/properties" xmlns:ns2="f321bbf6-7ced-46a3-aeec-52f7b6ea267c" xmlns:ns3="e0128129-5c01-499f-9dab-6ff736f5e5bc" targetNamespace="http://schemas.microsoft.com/office/2006/metadata/properties" ma:root="true" ma:fieldsID="1564b0fa269a897b3b872641774d7be0" ns2:_="" ns3:_="">
    <xsd:import namespace="f321bbf6-7ced-46a3-aeec-52f7b6ea267c"/>
    <xsd:import namespace="e0128129-5c01-499f-9dab-6ff736f5e5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21bbf6-7ced-46a3-aeec-52f7b6ea26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128129-5c01-499f-9dab-6ff736f5e5b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783E9D-3FAA-4197-A777-BF9E04A2D702}">
  <ds:schemaRefs>
    <ds:schemaRef ds:uri="http://schemas.microsoft.com/sharepoint/v3/contenttype/forms"/>
  </ds:schemaRefs>
</ds:datastoreItem>
</file>

<file path=customXml/itemProps2.xml><?xml version="1.0" encoding="utf-8"?>
<ds:datastoreItem xmlns:ds="http://schemas.openxmlformats.org/officeDocument/2006/customXml" ds:itemID="{C036C536-8FE9-4D04-9C70-30D65B96D6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555282-D8F8-481E-B9FD-35FAD52A26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21bbf6-7ced-46a3-aeec-52f7b6ea267c"/>
    <ds:schemaRef ds:uri="e0128129-5c01-499f-9dab-6ff736f5e5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2472</TotalTime>
  <Words>280</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Calibri Light</vt:lpstr>
      <vt:lpstr>Courier New</vt:lpstr>
      <vt:lpstr>Office Theme</vt:lpstr>
      <vt:lpstr>NG_PPT_16x9_Generic_template-blue</vt:lpstr>
      <vt:lpstr> Customer Data Platform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INVP6349 Customer Data Platform</dc:title>
  <dc:creator>Maskar, Smita</dc:creator>
  <cp:lastModifiedBy>Kulathu Iyer Savithri, Ananthasivan</cp:lastModifiedBy>
  <cp:revision>137</cp:revision>
  <dcterms:created xsi:type="dcterms:W3CDTF">2021-12-14T21:17:22Z</dcterms:created>
  <dcterms:modified xsi:type="dcterms:W3CDTF">2022-02-17T14:46:18Z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0x0101007479654A67AABA4A8A8902882B64A988</vt:lpwstr>
  </property>
</Properties>
</file>