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488" r:id="rId5"/>
    <p:sldId id="551" r:id="rId6"/>
    <p:sldId id="553" r:id="rId7"/>
    <p:sldId id="554" r:id="rId8"/>
    <p:sldId id="555" r:id="rId9"/>
    <p:sldId id="556" r:id="rId10"/>
    <p:sldId id="557" r:id="rId11"/>
    <p:sldId id="5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EFFC-98DA-482F-8DC8-CFCEBB20759D}" v="2" dt="2022-03-06T12:33:57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22FE3-65DB-40CD-BF6F-00B3D77C8D55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2DEED-28AB-4049-892E-159A31554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08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DEED-28AB-4049-892E-159A315547F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7458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7392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1060961F-7E65-4122-8275-120EE663A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AD628-1E99-41AE-A4DE-E8D47E3F2A00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6" name="Guidance note">
              <a:extLst>
                <a:ext uri="{FF2B5EF4-FFF2-40B4-BE49-F238E27FC236}">
                  <a16:creationId xmlns:a16="http://schemas.microsoft.com/office/drawing/2014/main" id="{C3AD16BC-865F-4730-B576-3924C11BBB5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18825A-E661-4165-AFAF-DF026ACCBF7D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8" name="Picture 3">
                <a:extLst>
                  <a:ext uri="{FF2B5EF4-FFF2-40B4-BE49-F238E27FC236}">
                    <a16:creationId xmlns:a16="http://schemas.microsoft.com/office/drawing/2014/main" id="{D670EEFD-71A1-460B-93B0-010CABE4F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0">
                <a:extLst>
                  <a:ext uri="{FF2B5EF4-FFF2-40B4-BE49-F238E27FC236}">
                    <a16:creationId xmlns:a16="http://schemas.microsoft.com/office/drawing/2014/main" id="{518490A9-DA83-4553-86AD-17100E2D20A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Guidance note">
            <a:extLst>
              <a:ext uri="{FF2B5EF4-FFF2-40B4-BE49-F238E27FC236}">
                <a16:creationId xmlns:a16="http://schemas.microsoft.com/office/drawing/2014/main" id="{00BC0673-5213-4DA3-BE67-C1DB97C4A10F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2547534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8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3A40AB7-029F-4311-80FC-0AAAE2F6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8705A-DCC5-4C39-8BC7-0071FE0B6E9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C6E2522F-9DAA-41D3-8636-CA2AD6DF26DE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8CA62A-2C50-48E5-8954-5C3104C2B47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37ACEAC6-5EC9-49C5-A059-7A0DC1FCC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13E90BA5-7852-4BC3-A7C6-1D57B4B4776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Guidance note">
            <a:extLst>
              <a:ext uri="{FF2B5EF4-FFF2-40B4-BE49-F238E27FC236}">
                <a16:creationId xmlns:a16="http://schemas.microsoft.com/office/drawing/2014/main" id="{395CA386-D2EE-45ED-B3EB-20DC32FFECC9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030423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54273263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73914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B8E8D2DA-923C-46FD-AE23-D8997A885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5F39-EE55-4150-AE38-A7A999F3BA25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025D7FB3-CF69-4E08-8922-003EB4E3975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8045C4-A569-4BC0-A2C6-680DA682611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0FD70A2C-539C-4A23-AF36-00B08ACFA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A36B5CC0-766A-45B5-97A8-7C56DFCFC8EE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Guidance note">
            <a:extLst>
              <a:ext uri="{FF2B5EF4-FFF2-40B4-BE49-F238E27FC236}">
                <a16:creationId xmlns:a16="http://schemas.microsoft.com/office/drawing/2014/main" id="{9FC3F62A-60AD-47BF-8C6C-EA4FD3505A95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55446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431800" y="2957420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1" y="1416000"/>
            <a:ext cx="1325715" cy="144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081529"/>
            <a:ext cx="3456517" cy="146719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867"/>
            </a:lvl1pPr>
            <a:lvl2pPr>
              <a:spcBef>
                <a:spcPts val="0"/>
              </a:spcBef>
              <a:spcAft>
                <a:spcPts val="267"/>
              </a:spcAft>
              <a:defRPr sz="18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6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65364470-3814-46DA-81B6-9B6ABEDC8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9C2C4D-4ACC-4F73-A4B9-04807E3ACA87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9" name="Guidance note">
              <a:extLst>
                <a:ext uri="{FF2B5EF4-FFF2-40B4-BE49-F238E27FC236}">
                  <a16:creationId xmlns:a16="http://schemas.microsoft.com/office/drawing/2014/main" id="{E9DBA4A0-469B-42D9-A384-66D0F7F5CF1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513AB0-B464-432C-96F6-C01AE1AD896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69D17DA6-BCD4-4046-9D31-CF5D43390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8B82DBD2-6FB6-4465-9E2D-6DA528C0AEC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Round Diagonal Corner Rectangle 4">
            <a:extLst>
              <a:ext uri="{FF2B5EF4-FFF2-40B4-BE49-F238E27FC236}">
                <a16:creationId xmlns:a16="http://schemas.microsoft.com/office/drawing/2014/main" id="{CCFF34D1-F27E-4737-B8CF-F9385F2D624E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3998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431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4368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8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68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8303683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3683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03685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38300" y="1416001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75300" y="1416001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12300" y="1416001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45A0E1D1-8595-4E45-A401-A47501854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5125D-7568-4091-BEEB-35B82C7A282E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44" name="Guidance note">
              <a:extLst>
                <a:ext uri="{FF2B5EF4-FFF2-40B4-BE49-F238E27FC236}">
                  <a16:creationId xmlns:a16="http://schemas.microsoft.com/office/drawing/2014/main" id="{05DADCA8-9F14-4D3E-AEA6-3968A4B99D52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567F3E-A867-493E-9CDF-6C283ED69F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EF71D8E4-9AAD-42D4-BB7D-BD4FF105C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ounded Rectangle 20">
                <a:extLst>
                  <a:ext uri="{FF2B5EF4-FFF2-40B4-BE49-F238E27FC236}">
                    <a16:creationId xmlns:a16="http://schemas.microsoft.com/office/drawing/2014/main" id="{F43BCCBD-E91E-4385-9D1C-933F4A1EFF4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Round Diagonal Corner Rectangle 4">
            <a:extLst>
              <a:ext uri="{FF2B5EF4-FFF2-40B4-BE49-F238E27FC236}">
                <a16:creationId xmlns:a16="http://schemas.microsoft.com/office/drawing/2014/main" id="{DCC9EC93-F46B-4A7B-8A65-57D85F810085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79134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1824463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1506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331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104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275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43561560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5" name="Round Diagonal Corner Rectangle 4">
            <a:extLst>
              <a:ext uri="{FF2B5EF4-FFF2-40B4-BE49-F238E27FC236}">
                <a16:creationId xmlns:a16="http://schemas.microsoft.com/office/drawing/2014/main" id="{37609B83-716F-4C19-B524-DF1CE466DE04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44AFBBA-7610-4A43-B583-B8E6F6343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680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1115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8400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71140235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5184" y="1416668"/>
            <a:ext cx="5424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7EAF22-09C0-49C9-9811-75AF4CD21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800D90-E2FB-42D1-8CB6-1955ED54612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819ED999-6999-46F4-B7A1-EFF10837A570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633B5A-3193-4605-B154-E0B8CB89CCB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585F499E-E2AE-40D1-BBDA-189BC79FD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752EE2C4-E482-438A-9070-A14C38B6146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210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37301" y="1416051"/>
            <a:ext cx="5402583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4373E4D-07C5-468F-A7BD-C7AD22C77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C6F12F-E651-47EF-873C-C4BCFD73026C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F95C3436-B6EE-47A5-8CDF-DFC1CEE6A78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0E3572-442E-4063-AED5-829AB7EAA7C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6" name="Picture 3">
                <a:extLst>
                  <a:ext uri="{FF2B5EF4-FFF2-40B4-BE49-F238E27FC236}">
                    <a16:creationId xmlns:a16="http://schemas.microsoft.com/office/drawing/2014/main" id="{97890FFF-8342-4E6A-B73E-44D0FCF7A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id="{C5F8D64F-558B-4EE8-B969-C40A6125D25D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DEEFE2A4-9E60-4329-8F38-C8621FA2D86F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930702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89289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8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5281" y="1416667"/>
            <a:ext cx="3456000" cy="209288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1993E21-89C4-43F1-B0DA-3D71670B0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C9A99-CBD6-4BA5-A71D-10F2DFE9CFA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6ADE5D12-11A2-4CCE-81CB-203511BF5C3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81217D-4EA5-40B0-9EA6-FAD35195E17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464DB892-B193-4994-87A1-F3005D1BE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4CE544B9-8DF2-4C6C-B878-A4384379E280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7984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1F48095-532B-4817-BFFB-AF6AF6A8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F101B0-C15C-4E8B-BCD8-94C6F9FA8B7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7" name="Guidance note">
              <a:extLst>
                <a:ext uri="{FF2B5EF4-FFF2-40B4-BE49-F238E27FC236}">
                  <a16:creationId xmlns:a16="http://schemas.microsoft.com/office/drawing/2014/main" id="{5019EF20-6B36-43C9-BDEB-3621A64EB545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1C0FE1-B9EF-4B93-932D-4FD8C477B3AE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7C1D4B64-6112-4E50-93D6-4D6DF530DF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ounded Rectangle 20">
                <a:extLst>
                  <a:ext uri="{FF2B5EF4-FFF2-40B4-BE49-F238E27FC236}">
                    <a16:creationId xmlns:a16="http://schemas.microsoft.com/office/drawing/2014/main" id="{4E55863B-5F7C-47FB-BB27-4E84CB7B252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4124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999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4000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C0BFDE7-E46E-4D15-A8FA-219C8CB4D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F0B578-E378-46F0-A4C9-1552A629C76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F2DEB423-320E-404F-8B3B-CCFAFB4B555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BE6250-E57A-419B-A962-5A85632A71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3815D591-B560-4B71-ACE3-786F10B3E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ounded Rectangle 20">
                <a:extLst>
                  <a:ext uri="{FF2B5EF4-FFF2-40B4-BE49-F238E27FC236}">
                    <a16:creationId xmlns:a16="http://schemas.microsoft.com/office/drawing/2014/main" id="{D9C85BF9-7030-4B6C-A627-472B55A9DB3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848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8"/>
            <a:ext cx="7392828" cy="2503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57510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Heading 1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 dirty="0"/>
              <a:t>| [Insert document </a:t>
            </a:r>
            <a:r>
              <a:rPr lang="fr-FR" dirty="0" err="1"/>
              <a:t>title</a:t>
            </a:r>
            <a:r>
              <a:rPr lang="fr-FR" dirty="0"/>
              <a:t>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en-GB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276333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97C5612-773A-4623-A669-371D5876778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2527" b="12527"/>
          <a:stretch>
            <a:fillRect/>
          </a:stretch>
        </p:blipFill>
        <p:spPr bwMode="gray"/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D11F48BE-96B2-4B10-82E2-0149C7A9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Data OKR’s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D606F69-44F1-45F4-B0E8-B3ECBFA14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261" y="3467401"/>
            <a:ext cx="5378452" cy="328295"/>
          </a:xfrm>
        </p:spPr>
        <p:txBody>
          <a:bodyPr/>
          <a:lstStyle/>
          <a:p>
            <a:pPr lvl="1"/>
            <a:r>
              <a:rPr lang="en-GB" dirty="0"/>
              <a:t>February 2022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C26AD04-86E8-4E65-807A-EB76AA948A8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6249" t="11863" r="5214" b="21728"/>
          <a:stretch/>
        </p:blipFill>
        <p:spPr>
          <a:xfrm>
            <a:off x="5188815" y="1"/>
            <a:ext cx="6613725" cy="3306863"/>
          </a:xfrm>
        </p:spPr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C74D009E-799C-46F9-B333-4F0CC5CC18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36042" t="696" r="11686" b="20866"/>
          <a:stretch/>
        </p:blipFill>
        <p:spPr>
          <a:xfrm>
            <a:off x="6461380" y="2468831"/>
            <a:ext cx="1920000" cy="1920000"/>
          </a:xfrm>
        </p:spPr>
      </p:pic>
    </p:spTree>
    <p:extLst>
      <p:ext uri="{BB962C8B-B14F-4D97-AF65-F5344CB8AC3E}">
        <p14:creationId xmlns:p14="http://schemas.microsoft.com/office/powerpoint/2010/main" val="34098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850CF-CA2F-42E1-BD00-E0B30FBB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13" y="72285"/>
            <a:ext cx="7392827" cy="574516"/>
          </a:xfrm>
        </p:spPr>
        <p:txBody>
          <a:bodyPr/>
          <a:lstStyle/>
          <a:p>
            <a:r>
              <a:rPr lang="en-GB" dirty="0"/>
              <a:t>Data OKR’s – Objective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B6CEFC-4B3A-4EE0-B109-F753D32C6D0E}"/>
              </a:ext>
            </a:extLst>
          </p:cNvPr>
          <p:cNvSpPr/>
          <p:nvPr/>
        </p:nvSpPr>
        <p:spPr bwMode="auto">
          <a:xfrm>
            <a:off x="2452417" y="630764"/>
            <a:ext cx="1419222" cy="79716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cs typeface="Arial"/>
              </a:rPr>
              <a:t>There is a </a:t>
            </a:r>
            <a:r>
              <a:rPr lang="en-GB" sz="1000" b="1" dirty="0">
                <a:solidFill>
                  <a:schemeClr val="bg1"/>
                </a:solidFill>
                <a:cs typeface="Arial"/>
              </a:rPr>
              <a:t>common approach </a:t>
            </a:r>
            <a:r>
              <a:rPr lang="en-GB" sz="1000" dirty="0">
                <a:solidFill>
                  <a:schemeClr val="bg1"/>
                </a:solidFill>
                <a:cs typeface="Arial"/>
              </a:rPr>
              <a:t>to conducting data activities</a:t>
            </a:r>
            <a:endParaRPr lang="en-GB" sz="10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43942-DD59-45DA-8491-73C25738E6E9}"/>
              </a:ext>
            </a:extLst>
          </p:cNvPr>
          <p:cNvSpPr/>
          <p:nvPr/>
        </p:nvSpPr>
        <p:spPr bwMode="auto">
          <a:xfrm>
            <a:off x="5869331" y="610240"/>
            <a:ext cx="1419222" cy="79716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cs typeface="Arial"/>
              </a:rPr>
              <a:t>Data is managed as </a:t>
            </a:r>
            <a:r>
              <a:rPr lang="en-GB" sz="1000" b="1" dirty="0">
                <a:solidFill>
                  <a:schemeClr val="bg1"/>
                </a:solidFill>
                <a:cs typeface="Arial"/>
              </a:rPr>
              <a:t>an Asset</a:t>
            </a:r>
            <a:endParaRPr lang="en-GB" sz="10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E082ED-4342-4623-9610-1F89A53D9B8D}"/>
              </a:ext>
            </a:extLst>
          </p:cNvPr>
          <p:cNvCxnSpPr/>
          <p:nvPr/>
        </p:nvCxnSpPr>
        <p:spPr bwMode="auto">
          <a:xfrm>
            <a:off x="1170505" y="575702"/>
            <a:ext cx="0" cy="481965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77D2CE-1FB5-4F5B-8B6E-9D772D75885C}"/>
              </a:ext>
            </a:extLst>
          </p:cNvPr>
          <p:cNvCxnSpPr/>
          <p:nvPr/>
        </p:nvCxnSpPr>
        <p:spPr bwMode="auto">
          <a:xfrm>
            <a:off x="338060" y="3031490"/>
            <a:ext cx="1116218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9C71A-365C-4113-809E-6AADB8B7877E}"/>
              </a:ext>
            </a:extLst>
          </p:cNvPr>
          <p:cNvSpPr txBox="1"/>
          <p:nvPr/>
        </p:nvSpPr>
        <p:spPr bwMode="auto">
          <a:xfrm>
            <a:off x="-28675" y="793381"/>
            <a:ext cx="12020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Team Principles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7487FB-2CD9-4042-91FA-873910402B71}"/>
              </a:ext>
            </a:extLst>
          </p:cNvPr>
          <p:cNvSpPr txBox="1"/>
          <p:nvPr/>
        </p:nvSpPr>
        <p:spPr bwMode="auto">
          <a:xfrm>
            <a:off x="141635" y="3325442"/>
            <a:ext cx="9446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Key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59B03-C797-4D21-A620-B2F7187D512F}"/>
              </a:ext>
            </a:extLst>
          </p:cNvPr>
          <p:cNvSpPr txBox="1"/>
          <p:nvPr/>
        </p:nvSpPr>
        <p:spPr bwMode="auto">
          <a:xfrm>
            <a:off x="110282" y="1810109"/>
            <a:ext cx="12132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Individual  Objectives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FFE9A0-C57D-4078-95D5-897994057EF2}"/>
              </a:ext>
            </a:extLst>
          </p:cNvPr>
          <p:cNvSpPr/>
          <p:nvPr/>
        </p:nvSpPr>
        <p:spPr bwMode="auto">
          <a:xfrm>
            <a:off x="1272098" y="1803138"/>
            <a:ext cx="1208090" cy="1117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Consistency of approach and time saved delivered by business units using standardised DG artifacts (Ken)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116A3A-02F6-4144-9CB2-3CBA545EAA17}"/>
              </a:ext>
            </a:extLst>
          </p:cNvPr>
          <p:cNvSpPr/>
          <p:nvPr/>
        </p:nvSpPr>
        <p:spPr bwMode="auto">
          <a:xfrm>
            <a:off x="2582631" y="1802888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Common modelling patterns are used across the Enterprise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F05C06-A32F-4D5E-BBFE-2EFB5F97F717}"/>
              </a:ext>
            </a:extLst>
          </p:cNvPr>
          <p:cNvSpPr/>
          <p:nvPr/>
        </p:nvSpPr>
        <p:spPr bwMode="auto">
          <a:xfrm>
            <a:off x="1289262" y="3100755"/>
            <a:ext cx="1178072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latin typeface="+mn-lt"/>
                <a:cs typeface="Arial"/>
              </a:rPr>
              <a:t>X% of business units are capturing data definitions using standard methods (Ken)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cs typeface="Arial"/>
              </a:rPr>
              <a:t>Z% of business units have adopted the DM BMS (Ken)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53E3F-8318-46C7-9B6F-989DE8A567C0}"/>
              </a:ext>
            </a:extLst>
          </p:cNvPr>
          <p:cNvSpPr/>
          <p:nvPr/>
        </p:nvSpPr>
        <p:spPr bwMode="auto">
          <a:xfrm>
            <a:off x="2598522" y="3073541"/>
            <a:ext cx="1178072" cy="28890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cs typeface="Arial"/>
              </a:rPr>
              <a:t>Y% of business units have logical data models in place (Krishna)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latin typeface="+mn-lt"/>
                <a:cs typeface="Arial"/>
              </a:rPr>
              <a:t>X% Business u</a:t>
            </a:r>
            <a:r>
              <a:rPr lang="en-GB" sz="800" dirty="0">
                <a:cs typeface="Arial"/>
              </a:rPr>
              <a:t>nits signoff the data models and own changes to models ( Krishna)</a:t>
            </a:r>
            <a:endParaRPr lang="en-GB" sz="800" dirty="0">
              <a:latin typeface="+mn-lt"/>
              <a:cs typeface="Arial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3F6E40-4060-45E4-8EEF-7B009D6A930C}"/>
              </a:ext>
            </a:extLst>
          </p:cNvPr>
          <p:cNvSpPr/>
          <p:nvPr/>
        </p:nvSpPr>
        <p:spPr bwMode="auto">
          <a:xfrm>
            <a:off x="3868795" y="1802888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Data decisions are made in a collaborative manner </a:t>
            </a:r>
          </a:p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(All)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381269-C60D-4727-A403-6B3D7D12E677}"/>
              </a:ext>
            </a:extLst>
          </p:cNvPr>
          <p:cNvSpPr/>
          <p:nvPr/>
        </p:nvSpPr>
        <p:spPr bwMode="auto">
          <a:xfrm>
            <a:off x="9280075" y="586895"/>
            <a:ext cx="1419222" cy="79716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Data initiatives lead with </a:t>
            </a:r>
            <a:r>
              <a:rPr lang="en-GB" sz="1000" b="1" dirty="0">
                <a:solidFill>
                  <a:schemeClr val="bg1"/>
                </a:solidFill>
                <a:latin typeface="+mn-lt"/>
                <a:cs typeface="Arial"/>
              </a:rPr>
              <a:t>Value and Outcomes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A81A0D-E762-4821-831C-2A75F13B6ADB}"/>
              </a:ext>
            </a:extLst>
          </p:cNvPr>
          <p:cNvSpPr/>
          <p:nvPr/>
        </p:nvSpPr>
        <p:spPr bwMode="auto">
          <a:xfrm>
            <a:off x="5312149" y="1810109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The level of organisational data risk is understood and managed (Ken)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E095C7-5123-4AA3-8F59-77A14CBBF643}"/>
              </a:ext>
            </a:extLst>
          </p:cNvPr>
          <p:cNvSpPr/>
          <p:nvPr/>
        </p:nvSpPr>
        <p:spPr bwMode="auto">
          <a:xfrm>
            <a:off x="6637226" y="1810109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There is a strategy in place based on business outcomes (Andrew)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E4BD54-884F-4A5A-86A4-E1999FEA7295}"/>
              </a:ext>
            </a:extLst>
          </p:cNvPr>
          <p:cNvSpPr/>
          <p:nvPr/>
        </p:nvSpPr>
        <p:spPr bwMode="auto">
          <a:xfrm>
            <a:off x="8144110" y="1802349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Deviations from reference architecture are managed </a:t>
            </a:r>
          </a:p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(Krishna)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EFCBDB-6A3D-441C-8F2B-A417DB73BB90}"/>
              </a:ext>
            </a:extLst>
          </p:cNvPr>
          <p:cNvSpPr/>
          <p:nvPr/>
        </p:nvSpPr>
        <p:spPr bwMode="auto">
          <a:xfrm>
            <a:off x="9505048" y="1790401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Insight is driven by the Advanced Analytics lab</a:t>
            </a:r>
          </a:p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(Krishna)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B7F1BE-59E5-498B-8533-95389D700BA2}"/>
              </a:ext>
            </a:extLst>
          </p:cNvPr>
          <p:cNvSpPr/>
          <p:nvPr/>
        </p:nvSpPr>
        <p:spPr bwMode="auto">
          <a:xfrm>
            <a:off x="10873628" y="1802348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All data initiatives are linked back to business outcomes</a:t>
            </a:r>
          </a:p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(All)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67E81B-4421-4064-8164-768CBFB52916}"/>
              </a:ext>
            </a:extLst>
          </p:cNvPr>
          <p:cNvCxnSpPr/>
          <p:nvPr/>
        </p:nvCxnSpPr>
        <p:spPr bwMode="auto">
          <a:xfrm>
            <a:off x="344263" y="1522044"/>
            <a:ext cx="1116218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EFCDFD-B27A-4E47-816A-14D3E1475E2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965820" y="630764"/>
            <a:ext cx="41906" cy="4393481"/>
          </a:xfrm>
          <a:prstGeom prst="line">
            <a:avLst/>
          </a:prstGeom>
          <a:ln w="1905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4E596C-18EF-44D4-9097-CF7E0ACB3B3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60145" y="628872"/>
            <a:ext cx="41906" cy="4393481"/>
          </a:xfrm>
          <a:prstGeom prst="line">
            <a:avLst/>
          </a:prstGeom>
          <a:ln w="1905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E63CF98-A4DC-4A1F-9FDC-E20CE70FA4F2}"/>
              </a:ext>
            </a:extLst>
          </p:cNvPr>
          <p:cNvSpPr/>
          <p:nvPr/>
        </p:nvSpPr>
        <p:spPr bwMode="auto">
          <a:xfrm>
            <a:off x="3886939" y="3073541"/>
            <a:ext cx="1178072" cy="28890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latin typeface="+mn-lt"/>
                <a:cs typeface="Arial"/>
              </a:rPr>
              <a:t>Y% of engagement at EADSC (Ken)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cs typeface="Arial"/>
              </a:rPr>
              <a:t>X% of engagement at architecture review board (Krishna)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cs typeface="Arial"/>
              </a:rPr>
              <a:t>Z% of the projects aligning with strategic decisions within NG ( Krishna)</a:t>
            </a:r>
            <a:endParaRPr lang="en-GB" sz="800" dirty="0">
              <a:latin typeface="+mn-lt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53BC77-3F16-49F3-9865-625633D38CCE}"/>
              </a:ext>
            </a:extLst>
          </p:cNvPr>
          <p:cNvSpPr/>
          <p:nvPr/>
        </p:nvSpPr>
        <p:spPr bwMode="auto">
          <a:xfrm>
            <a:off x="8081050" y="3090871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X number of critical Business units working in collaboration to develop reference architecture ( Krishna)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Y% conformance to reference architecture and identifying the changes/ deviations needed and managing via guard rails ( Krishna )</a:t>
            </a:r>
            <a:r>
              <a:rPr lang="en-GB" sz="1000" dirty="0">
                <a:latin typeface="+mn-lt"/>
                <a:cs typeface="Arial"/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E88964-0D33-41D3-808C-BFA34BDB6962}"/>
              </a:ext>
            </a:extLst>
          </p:cNvPr>
          <p:cNvSpPr/>
          <p:nvPr/>
        </p:nvSpPr>
        <p:spPr bwMode="auto">
          <a:xfrm>
            <a:off x="9474559" y="3100755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X% consolidation of reporting and analytical tools saving cost and duplication ( Krishna 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Identify X number of opportunities that leads towards advancement in analytics ( AI / ML ) ( Krishna) </a:t>
            </a:r>
            <a:endParaRPr lang="en-GB" sz="1000" dirty="0">
              <a:latin typeface="+mn-lt"/>
              <a:cs typeface="Arial"/>
            </a:endParaRP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GB" sz="1000" dirty="0">
              <a:latin typeface="+mn-lt"/>
              <a:cs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596E4-A32E-4AB6-BBFD-CD74641EE3EE}"/>
              </a:ext>
            </a:extLst>
          </p:cNvPr>
          <p:cNvSpPr/>
          <p:nvPr/>
        </p:nvSpPr>
        <p:spPr bwMode="auto">
          <a:xfrm>
            <a:off x="10831629" y="3090871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X% cost savings in consolidation of capabilities and removal of duplication of risk</a:t>
            </a:r>
            <a:r>
              <a:rPr lang="en-GB" sz="1000" dirty="0">
                <a:cs typeface="Arial"/>
              </a:rPr>
              <a:t> ( All )</a:t>
            </a:r>
            <a:endParaRPr lang="en-GB" sz="10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60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850CF-CA2F-42E1-BD00-E0B30FBB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13" y="72285"/>
            <a:ext cx="7392827" cy="574516"/>
          </a:xfrm>
        </p:spPr>
        <p:txBody>
          <a:bodyPr/>
          <a:lstStyle/>
          <a:p>
            <a:r>
              <a:rPr lang="en-GB" dirty="0"/>
              <a:t>Data OKR’s – Objective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B6CEFC-4B3A-4EE0-B109-F753D32C6D0E}"/>
              </a:ext>
            </a:extLst>
          </p:cNvPr>
          <p:cNvSpPr/>
          <p:nvPr/>
        </p:nvSpPr>
        <p:spPr bwMode="auto">
          <a:xfrm>
            <a:off x="1864673" y="640152"/>
            <a:ext cx="1419222" cy="79716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cs typeface="Arial"/>
              </a:rPr>
              <a:t>Comply and </a:t>
            </a:r>
            <a:r>
              <a:rPr lang="en-GB" sz="1000" dirty="0" err="1">
                <a:solidFill>
                  <a:schemeClr val="bg1"/>
                </a:solidFill>
                <a:cs typeface="Arial"/>
              </a:rPr>
              <a:t>cotinuously</a:t>
            </a:r>
            <a:r>
              <a:rPr lang="en-GB" sz="1000" dirty="0">
                <a:solidFill>
                  <a:schemeClr val="bg1"/>
                </a:solidFill>
                <a:cs typeface="Arial"/>
              </a:rPr>
              <a:t> improve ways of working</a:t>
            </a:r>
            <a:endParaRPr lang="en-GB" sz="10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43942-DD59-45DA-8491-73C25738E6E9}"/>
              </a:ext>
            </a:extLst>
          </p:cNvPr>
          <p:cNvSpPr/>
          <p:nvPr/>
        </p:nvSpPr>
        <p:spPr bwMode="auto">
          <a:xfrm>
            <a:off x="5512512" y="654202"/>
            <a:ext cx="1419222" cy="79716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cs typeface="Arial"/>
              </a:rPr>
              <a:t>Better ways to deliver organization capabilities</a:t>
            </a:r>
            <a:endParaRPr lang="en-GB" sz="10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E082ED-4342-4623-9610-1F89A53D9B8D}"/>
              </a:ext>
            </a:extLst>
          </p:cNvPr>
          <p:cNvCxnSpPr/>
          <p:nvPr/>
        </p:nvCxnSpPr>
        <p:spPr bwMode="auto">
          <a:xfrm>
            <a:off x="1170505" y="575702"/>
            <a:ext cx="0" cy="481965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77D2CE-1FB5-4F5B-8B6E-9D772D75885C}"/>
              </a:ext>
            </a:extLst>
          </p:cNvPr>
          <p:cNvCxnSpPr/>
          <p:nvPr/>
        </p:nvCxnSpPr>
        <p:spPr bwMode="auto">
          <a:xfrm>
            <a:off x="338060" y="3031490"/>
            <a:ext cx="1116218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9C71A-365C-4113-809E-6AADB8B7877E}"/>
              </a:ext>
            </a:extLst>
          </p:cNvPr>
          <p:cNvSpPr txBox="1"/>
          <p:nvPr/>
        </p:nvSpPr>
        <p:spPr bwMode="auto">
          <a:xfrm>
            <a:off x="-28675" y="793381"/>
            <a:ext cx="12020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Team Principles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7487FB-2CD9-4042-91FA-873910402B71}"/>
              </a:ext>
            </a:extLst>
          </p:cNvPr>
          <p:cNvSpPr txBox="1"/>
          <p:nvPr/>
        </p:nvSpPr>
        <p:spPr bwMode="auto">
          <a:xfrm>
            <a:off x="141635" y="3325442"/>
            <a:ext cx="9446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Key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59B03-C797-4D21-A620-B2F7187D512F}"/>
              </a:ext>
            </a:extLst>
          </p:cNvPr>
          <p:cNvSpPr txBox="1"/>
          <p:nvPr/>
        </p:nvSpPr>
        <p:spPr bwMode="auto">
          <a:xfrm>
            <a:off x="110282" y="1810109"/>
            <a:ext cx="12132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Individual  Objectives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FFE9A0-C57D-4078-95D5-897994057EF2}"/>
              </a:ext>
            </a:extLst>
          </p:cNvPr>
          <p:cNvSpPr/>
          <p:nvPr/>
        </p:nvSpPr>
        <p:spPr bwMode="auto">
          <a:xfrm>
            <a:off x="1272098" y="1803138"/>
            <a:ext cx="1208090" cy="1117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Trainings and PDP’s (All)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116A3A-02F6-4144-9CB2-3CBA545EAA17}"/>
              </a:ext>
            </a:extLst>
          </p:cNvPr>
          <p:cNvSpPr/>
          <p:nvPr/>
        </p:nvSpPr>
        <p:spPr bwMode="auto">
          <a:xfrm>
            <a:off x="2582631" y="1802888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Improve visibility of work done - Internal / external  (All)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F05C06-A32F-4D5E-BBFE-2EFB5F97F717}"/>
              </a:ext>
            </a:extLst>
          </p:cNvPr>
          <p:cNvSpPr/>
          <p:nvPr/>
        </p:nvSpPr>
        <p:spPr bwMode="auto">
          <a:xfrm>
            <a:off x="1195198" y="3100755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Ensure team members complete x% of trainings and develop &lt; n &gt; number of new skills and apply them ( all 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Ensure all team members have a well defined PDP and growth path ( All)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Complaints to timesheets and training needs</a:t>
            </a:r>
            <a:endParaRPr lang="en-GB" sz="1000" dirty="0">
              <a:latin typeface="+mn-lt"/>
              <a:cs typeface="Arial"/>
            </a:endParaRP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GB" sz="1000" dirty="0"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53E3F-8318-46C7-9B6F-989DE8A567C0}"/>
              </a:ext>
            </a:extLst>
          </p:cNvPr>
          <p:cNvSpPr/>
          <p:nvPr/>
        </p:nvSpPr>
        <p:spPr bwMode="auto">
          <a:xfrm>
            <a:off x="2516879" y="3100755"/>
            <a:ext cx="1455267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Ensure that good work done by team if visible with &lt;n&gt; number of internal references ( All)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Participate in &lt;n&gt; number of external events promoting digital maturity of NG and ensure we attract best ta</a:t>
            </a:r>
            <a:r>
              <a:rPr lang="en-GB" sz="1000" dirty="0">
                <a:cs typeface="Arial"/>
              </a:rPr>
              <a:t>lent (All)</a:t>
            </a:r>
          </a:p>
          <a:p>
            <a:pPr marL="285750" indent="-28575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Participate in &lt;x&gt; number of cadence calls in architecture forums across NG ( All)</a:t>
            </a:r>
          </a:p>
          <a:p>
            <a:pPr>
              <a:spcAft>
                <a:spcPts val="450"/>
              </a:spcAft>
            </a:pPr>
            <a:endParaRPr lang="en-GB" sz="1000" dirty="0">
              <a:latin typeface="+mn-lt"/>
              <a:cs typeface="Arial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67E81B-4421-4064-8164-768CBFB52916}"/>
              </a:ext>
            </a:extLst>
          </p:cNvPr>
          <p:cNvCxnSpPr/>
          <p:nvPr/>
        </p:nvCxnSpPr>
        <p:spPr bwMode="auto">
          <a:xfrm>
            <a:off x="344263" y="1522044"/>
            <a:ext cx="1116218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4E596C-18EF-44D4-9097-CF7E0ACB3B3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45868" y="610240"/>
            <a:ext cx="41906" cy="4393481"/>
          </a:xfrm>
          <a:prstGeom prst="line">
            <a:avLst/>
          </a:prstGeom>
          <a:ln w="1905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C636BED-0CA9-48D2-B761-05BC9B0D2FC5}"/>
              </a:ext>
            </a:extLst>
          </p:cNvPr>
          <p:cNvSpPr/>
          <p:nvPr/>
        </p:nvSpPr>
        <p:spPr bwMode="auto">
          <a:xfrm>
            <a:off x="4226181" y="1801241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Improve Internal capabilities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FA6213-E8B6-4BBE-A81F-5B2C28471DB0}"/>
              </a:ext>
            </a:extLst>
          </p:cNvPr>
          <p:cNvSpPr/>
          <p:nvPr/>
        </p:nvSpPr>
        <p:spPr bwMode="auto">
          <a:xfrm>
            <a:off x="4202309" y="3100755"/>
            <a:ext cx="1488946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Improve internal capabilities within organization by reducing dependency on expensive consultants and service integrators by &lt; X %&gt; ( All)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Promote diversity within the team and improve by &lt;x%&gt; ( All)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33324F6-7E85-4C1F-8DEA-3B32F0F66A0C}"/>
              </a:ext>
            </a:extLst>
          </p:cNvPr>
          <p:cNvSpPr/>
          <p:nvPr/>
        </p:nvSpPr>
        <p:spPr bwMode="auto">
          <a:xfrm>
            <a:off x="5733162" y="1810022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Grow NG capabilities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C1E800-0649-4F8A-9EBD-727B99C2CF8C}"/>
              </a:ext>
            </a:extLst>
          </p:cNvPr>
          <p:cNvSpPr/>
          <p:nvPr/>
        </p:nvSpPr>
        <p:spPr bwMode="auto">
          <a:xfrm>
            <a:off x="5733162" y="3119326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Look out for NEAR SHORING / OFF SHORING the capabilities within NG. Create &lt;n&gt; proposals for Off shoring or BOT models saving &lt;X Million USD&gt; for national Grid ( Krishna)</a:t>
            </a:r>
            <a:endParaRPr lang="en-GB" sz="1000" dirty="0">
              <a:latin typeface="+mn-lt"/>
              <a:cs typeface="Arial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7FED7D8-BAA1-4AF9-B07F-C37EB91FED5D}"/>
              </a:ext>
            </a:extLst>
          </p:cNvPr>
          <p:cNvSpPr/>
          <p:nvPr/>
        </p:nvSpPr>
        <p:spPr bwMode="auto">
          <a:xfrm>
            <a:off x="7144546" y="1808242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Industry thought  leadership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B2BD03-4496-4B6F-A51E-BF956969B31A}"/>
              </a:ext>
            </a:extLst>
          </p:cNvPr>
          <p:cNvSpPr/>
          <p:nvPr/>
        </p:nvSpPr>
        <p:spPr bwMode="auto">
          <a:xfrm>
            <a:off x="7214128" y="3100755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Craft white papers / Industry views on technology advancements and publish in Internal / external sites &lt; n &gt; Number ( Krishna 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4B3D27-5952-4352-A637-95632A3B0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3179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 dirty="0"/>
              <a:t>| [Insert document </a:t>
            </a:r>
            <a:r>
              <a:rPr lang="fr-FR" dirty="0" err="1"/>
              <a:t>title</a:t>
            </a:r>
            <a:r>
              <a:rPr lang="fr-FR"/>
              <a:t>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93054"/>
              </p:ext>
            </p:extLst>
          </p:nvPr>
        </p:nvGraphicFramePr>
        <p:xfrm>
          <a:off x="435935" y="311731"/>
          <a:ext cx="11398101" cy="4802186"/>
        </p:xfrm>
        <a:graphic>
          <a:graphicData uri="http://schemas.openxmlformats.org/drawingml/2006/table">
            <a:tbl>
              <a:tblPr/>
              <a:tblGrid>
                <a:gridCol w="5051977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-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There is a 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cs typeface="Arial"/>
                        </a:rPr>
                        <a:t>common approach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to conducting data activities</a:t>
                      </a: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 1: </a:t>
                      </a:r>
                      <a:r>
                        <a:rPr lang="en-GB" sz="1000" b="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Common modelling patterns are used across the Enterprise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1.0: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6/8 Business units converge into the conceptual and logical data models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6/8 Business units signoff and support the implementation of data modelling concepts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6/8 Business units agree to use the strategic tools for data modelling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85% of the key organization entities are captured in the data models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evidence that Data models support analysis of mergers and divestment analysis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0.7:</a:t>
                      </a: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4/8 Business units converge into the conceptual and logical data models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4/8 Business units signoff and support the implementation of data modelling concepts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4/8 Business units agree to use the strategic tools for data modelling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 of the key organization entities are captured in the data models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models support adoption of futuristic technologies and advancement in new capabilities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None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0.3: 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models Capturing organization Business capabilities but yet to be agreed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models not aligned with delivering joined up view of organization reporting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9316C4-D07E-4EFE-8FA2-A13348C59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967116"/>
              </p:ext>
            </p:extLst>
          </p:nvPr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71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33245"/>
              </p:ext>
            </p:extLst>
          </p:nvPr>
        </p:nvGraphicFramePr>
        <p:xfrm>
          <a:off x="435935" y="311731"/>
          <a:ext cx="11398101" cy="4915336"/>
        </p:xfrm>
        <a:graphic>
          <a:graphicData uri="http://schemas.openxmlformats.org/drawingml/2006/table">
            <a:tbl>
              <a:tblPr/>
              <a:tblGrid>
                <a:gridCol w="5051977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-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Data initiatives lead with 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Value and Outcomes</a:t>
                      </a: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 2: 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Data decisions are made in a collaborative manner 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1.0: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 Business units ( 6/8 across NG) have visibility of strategic tools used within Enterprise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Gaps in new Business capabilities are identified and promptly addresses with respect to options analysis and recommendation are made ( within 3 months)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Business units do not conform to Strategic stack of tools, risks are raised and Business owners are persuaded to own the risks and mitigations ( at least 75% of deviations are recorded and managed)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Adjustments to strategic stack of tools are identified and new capabilities are cascaded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effective measures of implementing new strategic capabilities are identified to demonstrate continuous improvement 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Convergence on strategic capabilities is demonstrated by Business units ( at least 2 a Year)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Framework for Data capabilities consolidation are crafted and implemented ( Minimum savings of 3 Mil+ USD is demonstrated)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0.7:</a:t>
                      </a: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 Business units ( 6/8 across NG) have visibility of strategic tools used within Enterprise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Gaps in new Business capabilities are identified and escalated ( within 3 months)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Business units do not conform to Strategic stack of tools, risks are raised 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Adjustments to strategic stack of tools are identified and new capabilities are cascaded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Convergence on strategic capabilities is demonstrated by Business units ( at least 2 a Year)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Framework for Data capabilities consolidation are crafted and implemented ( Minimum of 1 Mil+ USD is demonstrated)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0.3: 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 meeting all of above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4D6BE3-A1CB-463A-B01C-786F7FA4F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95331"/>
              </p:ext>
            </p:extLst>
          </p:nvPr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86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20217"/>
              </p:ext>
            </p:extLst>
          </p:nvPr>
        </p:nvGraphicFramePr>
        <p:xfrm>
          <a:off x="429768" y="311731"/>
          <a:ext cx="11404268" cy="4802186"/>
        </p:xfrm>
        <a:graphic>
          <a:graphicData uri="http://schemas.openxmlformats.org/drawingml/2006/table">
            <a:tbl>
              <a:tblPr/>
              <a:tblGrid>
                <a:gridCol w="5058144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-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There is a 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cs typeface="Arial"/>
                        </a:rPr>
                        <a:t>common approach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to conducting data activities</a:t>
                      </a: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 3: 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Deviations from reference architecture are managed </a:t>
                      </a:r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1.0: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defined reference architecture agreed and acknowledged by 6/8 of Business units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architecture demonstrating a indicative 3 Year plan aligned with Business aspirations and demonstrating interim stages and covering the Technical reference models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 5 Guardrails data capabilities by end of Year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 </a:t>
                      </a:r>
                      <a:r>
                        <a:rPr lang="en-GB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atleast</a:t>
                      </a: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new data domain standards by end of year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0.7:</a:t>
                      </a: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defined reference architecture agreed and acknowledged by 4/8 of Business units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 3 Guardrails data capabilities by end of Year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 </a:t>
                      </a:r>
                      <a:r>
                        <a:rPr lang="en-GB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atleast</a:t>
                      </a: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new data domain standards by end of year 2022</a:t>
                      </a:r>
                    </a:p>
                    <a:p>
                      <a:pPr marL="0" indent="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0.3: 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 meeting all of above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4D6BE3-A1CB-463A-B01C-786F7FA4F19C}"/>
              </a:ext>
            </a:extLst>
          </p:cNvPr>
          <p:cNvGraphicFramePr>
            <a:graphicFrameLocks noGrp="1"/>
          </p:cNvGraphicFramePr>
          <p:nvPr/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19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737079"/>
              </p:ext>
            </p:extLst>
          </p:nvPr>
        </p:nvGraphicFramePr>
        <p:xfrm>
          <a:off x="429768" y="311731"/>
          <a:ext cx="11404268" cy="4802186"/>
        </p:xfrm>
        <a:graphic>
          <a:graphicData uri="http://schemas.openxmlformats.org/drawingml/2006/table">
            <a:tbl>
              <a:tblPr/>
              <a:tblGrid>
                <a:gridCol w="5058144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Principle – Data initiatives lead with Value and Outcomes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Objective 4: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 All data initiatives are linked back to business outcomes via strategy / </a:t>
                      </a:r>
                      <a:r>
                        <a:rPr lang="en-GB" sz="1000" b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Digitial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 product development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 </a:t>
                      </a:r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1.0: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4 Business units in delivering Data architecture, strategy and governance initiatives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council is established and participated by 5 Business units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 engagement in 50% of the M&amp;A initiatives with ownership of domain integrations and demonstrating cost savings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MVP delivery of 6 products a Year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Participate in Data maturity assessment and craft plans to improve Data maturity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0.7:</a:t>
                      </a: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2 Business units in delivering Data architecture, strategy and governance initiatives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council is established and participated by 5 Business units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 engagement in 50% of the M&amp;A initiatives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MVP delivery of 3 products a Year</a:t>
                      </a:r>
                    </a:p>
                    <a:p>
                      <a:pPr marL="0" indent="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0.3: 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 meeting all of above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4D6BE3-A1CB-463A-B01C-786F7FA4F19C}"/>
              </a:ext>
            </a:extLst>
          </p:cNvPr>
          <p:cNvGraphicFramePr>
            <a:graphicFrameLocks noGrp="1"/>
          </p:cNvGraphicFramePr>
          <p:nvPr/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79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38629"/>
              </p:ext>
            </p:extLst>
          </p:nvPr>
        </p:nvGraphicFramePr>
        <p:xfrm>
          <a:off x="429768" y="311731"/>
          <a:ext cx="11404268" cy="4802186"/>
        </p:xfrm>
        <a:graphic>
          <a:graphicData uri="http://schemas.openxmlformats.org/drawingml/2006/table">
            <a:tbl>
              <a:tblPr/>
              <a:tblGrid>
                <a:gridCol w="5058144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–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Comply with ways of working</a:t>
                      </a: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Objective 5: Trainings, PDP’s, promoting NG </a:t>
                      </a:r>
                      <a:r>
                        <a:rPr lang="en-GB" sz="1000" b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visbility</a:t>
                      </a:r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 </a:t>
                      </a:r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1.0: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compliance in filling timesheets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adherence to organization trainings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2 skills gaps and develop PDP’s to address the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External trainings a Year – aligned with skill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White papers / Year on data concepts – Published in group site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Nominated as a speaker 2 times in industry conferences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Promote 30% diversity in the teams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 cost savings in owning the in-sourcing tasks reducing reliance on external vendors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0.7:</a:t>
                      </a: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compliance in filling timesheets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adherence to organization trainings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2 skills gaps and develop PDP’s to address the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External training a Year – aligned with skill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White papers / Year on data concepts – Published in group site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Promote 30% diversity in the teams</a:t>
                      </a:r>
                    </a:p>
                    <a:p>
                      <a:pPr marL="0" indent="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0.3: 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 meeting all of above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4D6BE3-A1CB-463A-B01C-786F7FA4F19C}"/>
              </a:ext>
            </a:extLst>
          </p:cNvPr>
          <p:cNvGraphicFramePr>
            <a:graphicFrameLocks noGrp="1"/>
          </p:cNvGraphicFramePr>
          <p:nvPr/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601690"/>
      </p:ext>
    </p:extLst>
  </p:cSld>
  <p:clrMapOvr>
    <a:masterClrMapping/>
  </p:clrMapOvr>
</p:sld>
</file>

<file path=ppt/theme/theme1.xml><?xml version="1.0" encoding="utf-8"?>
<a:theme xmlns:a="http://schemas.openxmlformats.org/drawingml/2006/main" name="NG_PPT_16x9_Generic_template-blue">
  <a:themeElements>
    <a:clrScheme name="Custom 39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563C1"/>
      </a:hlink>
      <a:folHlink>
        <a:srgbClr val="954F72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PT UK images 16x9.potx" id="{5A5C1639-76D7-4CD2-93D2-7465D9E30199}" vid="{02480B37-06B7-49D6-8B5F-2DBCD00256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61BE8BFCE5954F8395735F0DA39756" ma:contentTypeVersion="4" ma:contentTypeDescription="Create a new document." ma:contentTypeScope="" ma:versionID="393e33457ef50a9719d4733316ad1ee8">
  <xsd:schema xmlns:xsd="http://www.w3.org/2001/XMLSchema" xmlns:xs="http://www.w3.org/2001/XMLSchema" xmlns:p="http://schemas.microsoft.com/office/2006/metadata/properties" xmlns:ns2="f259c3aa-08cf-4417-91dc-8904e98e7d88" xmlns:ns3="77cdab3b-9073-4390-8ede-3fb919b0e498" targetNamespace="http://schemas.microsoft.com/office/2006/metadata/properties" ma:root="true" ma:fieldsID="88a19a33db13f53acecd2e2f1709fa76" ns2:_="" ns3:_="">
    <xsd:import namespace="f259c3aa-08cf-4417-91dc-8904e98e7d88"/>
    <xsd:import namespace="77cdab3b-9073-4390-8ede-3fb919b0e4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59c3aa-08cf-4417-91dc-8904e98e7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cdab3b-9073-4390-8ede-3fb919b0e4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E76B0E-BF70-48BF-B806-0D902E48B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59c3aa-08cf-4417-91dc-8904e98e7d88"/>
    <ds:schemaRef ds:uri="77cdab3b-9073-4390-8ede-3fb919b0e4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DDA210-6D7A-47E4-9883-B8B012A41E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089C4C-910F-47E9-BFC0-45641C4F5742}">
  <ds:schemaRefs>
    <ds:schemaRef ds:uri="f259c3aa-08cf-4417-91dc-8904e98e7d8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7cdab3b-9073-4390-8ede-3fb919b0e49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1809</Words>
  <Application>Microsoft Office PowerPoint</Application>
  <PresentationFormat>Widescreen</PresentationFormat>
  <Paragraphs>250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NG_PPT_16x9_Generic_template-blue</vt:lpstr>
      <vt:lpstr>Global Data OKR’s</vt:lpstr>
      <vt:lpstr>Data OKR’s – Objective Hierarchy</vt:lpstr>
      <vt:lpstr>Data OKR’s – Objective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Data OKR’s</dc:title>
  <dc:creator>Jones, Kenneth</dc:creator>
  <cp:lastModifiedBy>Ajwaliya, Nishit</cp:lastModifiedBy>
  <cp:revision>23</cp:revision>
  <dcterms:created xsi:type="dcterms:W3CDTF">2022-02-07T16:01:28Z</dcterms:created>
  <dcterms:modified xsi:type="dcterms:W3CDTF">2022-03-07T00:07:33Z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0x0101005B61BE8BFCE5954F8395735F0DA39756</vt:lpwstr>
  </property>
</Properties>
</file>