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4"/>
  </p:sldMasterIdLst>
  <p:notesMasterIdLst>
    <p:notesMasterId r:id="rId14"/>
  </p:notesMasterIdLst>
  <p:handoutMasterIdLst>
    <p:handoutMasterId r:id="rId15"/>
  </p:handoutMasterIdLst>
  <p:sldIdLst>
    <p:sldId id="2147139030" r:id="rId5"/>
    <p:sldId id="805" r:id="rId6"/>
    <p:sldId id="2147375967" r:id="rId7"/>
    <p:sldId id="2146849360" r:id="rId8"/>
    <p:sldId id="559" r:id="rId9"/>
    <p:sldId id="2147375966" r:id="rId10"/>
    <p:sldId id="732" r:id="rId11"/>
    <p:sldId id="2147375109" r:id="rId12"/>
    <p:sldId id="637" r:id="rId13"/>
  </p:sldIdLst>
  <p:sldSz cx="12192000" cy="6858000"/>
  <p:notesSz cx="7102475" cy="9037638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208E3CFE-4084-44DA-9687-4A529DD77DF6}">
          <p14:sldIdLst>
            <p14:sldId id="2147139030"/>
            <p14:sldId id="805"/>
            <p14:sldId id="2147375967"/>
            <p14:sldId id="2146849360"/>
            <p14:sldId id="559"/>
            <p14:sldId id="2147375966"/>
            <p14:sldId id="732"/>
            <p14:sldId id="2147375109"/>
          </p14:sldIdLst>
        </p14:section>
        <p14:section name="Appendix" id="{89C24962-0211-4002-9FF4-7089C0A61FE4}">
          <p14:sldIdLst>
            <p14:sldId id="6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done, Joseph E." initials="RJE" lastIdx="7" clrIdx="0">
    <p:extLst>
      <p:ext uri="{19B8F6BF-5375-455C-9EA6-DF929625EA0E}">
        <p15:presenceInfo xmlns:p15="http://schemas.microsoft.com/office/powerpoint/2012/main" userId="S::joseph.e.rondone@accenture.com::75062b61-8675-470b-bfad-bdc6f1c2680c" providerId="AD"/>
      </p:ext>
    </p:extLst>
  </p:cmAuthor>
  <p:cmAuthor id="2" name="Mangal, Rajul" initials="MR" lastIdx="4" clrIdx="1">
    <p:extLst>
      <p:ext uri="{19B8F6BF-5375-455C-9EA6-DF929625EA0E}">
        <p15:presenceInfo xmlns:p15="http://schemas.microsoft.com/office/powerpoint/2012/main" userId="S::rajul.mangal@accenture.com::70362d07-26bf-4804-a66e-e90da9c39eb1" providerId="AD"/>
      </p:ext>
    </p:extLst>
  </p:cmAuthor>
  <p:cmAuthor id="3" name="Stelmack, Kaitlyn" initials="SK" lastIdx="62" clrIdx="2">
    <p:extLst>
      <p:ext uri="{19B8F6BF-5375-455C-9EA6-DF929625EA0E}">
        <p15:presenceInfo xmlns:p15="http://schemas.microsoft.com/office/powerpoint/2012/main" userId="S::kaitlyn.stelmack@accenture.com::1c7e9237-f76d-43e2-9474-15831ebcf952" providerId="AD"/>
      </p:ext>
    </p:extLst>
  </p:cmAuthor>
  <p:cmAuthor id="4" name="Salgado, Laura A." initials="SLA" lastIdx="4" clrIdx="3">
    <p:extLst>
      <p:ext uri="{19B8F6BF-5375-455C-9EA6-DF929625EA0E}">
        <p15:presenceInfo xmlns:p15="http://schemas.microsoft.com/office/powerpoint/2012/main" userId="S::laura.a.salgado@accenture.com::8ebea67c-7ccb-4d3b-b102-026bd31519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FFF8"/>
    <a:srgbClr val="CCECFF"/>
    <a:srgbClr val="B5C0FF"/>
    <a:srgbClr val="EAEAE8"/>
    <a:srgbClr val="7F7F82"/>
    <a:srgbClr val="DDDDDE"/>
    <a:srgbClr val="000000"/>
    <a:srgbClr val="333333"/>
    <a:srgbClr val="F2F2F2"/>
    <a:srgbClr val="500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3F4FF-390E-49EA-91F2-0B16D33F6472}" v="680" dt="2022-04-01T16:50:13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2-03-30T08:04:45.162" idx="2">
    <p:pos x="1674" y="1449"/>
    <p:text>link data sources to functional attributes</p:text>
    <p:extLst>
      <p:ext uri="{C676402C-5697-4E1C-873F-D02D1690AC5C}">
        <p15:threadingInfo xmlns:p15="http://schemas.microsoft.com/office/powerpoint/2012/main" timeZoneBias="2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CC6EC-6CCE-4E97-B93F-43F4A65F51A7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7739" cy="45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678D4-D7AD-4CF5-B251-04D49E1B06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4023092" y="0"/>
            <a:ext cx="3077739" cy="45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00B26-A6FB-46E9-8ED5-9192BAE7A21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1B600-55D2-4524-ABD2-B021B28A6A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0" y="8584188"/>
            <a:ext cx="3077739" cy="45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C5394-C5FB-4935-9A27-DFAF64B407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4023092" y="8584188"/>
            <a:ext cx="3077739" cy="45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1D62-B033-454A-88E7-4BC4B0B0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90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7739" cy="45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3092" y="0"/>
            <a:ext cx="3077739" cy="45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9FDD4-2B9E-4F9A-BE6D-D10475D17D5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839788" y="1130300"/>
            <a:ext cx="5422900" cy="3049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0248" y="4349363"/>
            <a:ext cx="5681980" cy="35585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584188"/>
            <a:ext cx="3077739" cy="45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3092" y="8584188"/>
            <a:ext cx="3077739" cy="45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E7EA6-F5E5-4C9B-8C7B-3DA85CAA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9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6356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AB296-3B09-4EAF-A4EB-526A9183F1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40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5100" y="271463"/>
            <a:ext cx="4676775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    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6E8A87-18DA-4CCE-A8C2-BDBC489258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20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5100" y="271463"/>
            <a:ext cx="4676775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    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6E8A87-18DA-4CCE-A8C2-BDBC489258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93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671675D-66CF-4CA2-BB4A-310060077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3485018" y="6301352"/>
            <a:ext cx="667815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Confidential Draft – For Discussion Purposes Only –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42801993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73EA83D-FAF9-4FC6-9C50-E902A40DD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3485018" y="6301352"/>
            <a:ext cx="667815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Confidential Draft – For Discussion Purposes Only –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594345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auto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auto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A6C8D0-AA71-4FB2-B75F-CD88195A3383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 bwMode="auto">
          <a:xfrm>
            <a:off x="9342631" y="4974513"/>
            <a:ext cx="2556519" cy="1114116"/>
            <a:chOff x="7577494" y="1498600"/>
            <a:chExt cx="894476" cy="2662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40B090-9C54-4927-A103-DFA223CF8B71}"/>
                </a:ext>
              </a:extLst>
            </p:cNvPr>
            <p:cNvSpPr txBox="1"/>
            <p:nvPr/>
          </p:nvSpPr>
          <p:spPr bwMode="auto">
            <a:xfrm>
              <a:off x="7577494" y="1528728"/>
              <a:ext cx="894476" cy="20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800"/>
                </a:spcAft>
                <a:buClr>
                  <a:schemeClr val="tx1"/>
                </a:buClr>
              </a:pPr>
              <a:r>
                <a:rPr lang="en-US" sz="1867" i="1" kern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Confidential Draft – For Discussion Purposes Only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15C95-B6D0-4C1E-AD5F-6E40CD6076FE}"/>
                </a:ext>
              </a:extLst>
            </p:cNvPr>
            <p:cNvCxnSpPr/>
            <p:nvPr/>
          </p:nvCxnSpPr>
          <p:spPr bwMode="auto">
            <a:xfrm>
              <a:off x="7577494" y="1498600"/>
              <a:ext cx="8944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11B3B4-CF37-4D11-BCE9-D106C2158FB6}"/>
                </a:ext>
              </a:extLst>
            </p:cNvPr>
            <p:cNvCxnSpPr/>
            <p:nvPr/>
          </p:nvCxnSpPr>
          <p:spPr bwMode="auto">
            <a:xfrm>
              <a:off x="7577494" y="1764844"/>
              <a:ext cx="8944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07955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 bwMode="auto"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auto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auto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auto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auto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auto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auto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auto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auto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auto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auto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auto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auto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auto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auto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auto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auto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auto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auto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auto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auto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13792330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64465" y="1828802"/>
            <a:ext cx="11429999" cy="4689475"/>
          </a:xfrm>
        </p:spPr>
        <p:txBody>
          <a:bodyPr tIns="0" bIns="0">
            <a:noAutofit/>
          </a:bodyPr>
          <a:lstStyle>
            <a:lvl1pPr marL="398461" indent="-342900">
              <a:lnSpc>
                <a:spcPct val="100000"/>
              </a:lnSpc>
              <a:buFont typeface="Arial" panose="020B0604020202020204" pitchFamily="34" charset="0"/>
              <a:buChar char="•"/>
              <a:defRPr sz="2200">
                <a:latin typeface="+mn-lt"/>
              </a:defRPr>
            </a:lvl1pPr>
            <a:lvl2pPr marL="635000" indent="-228600">
              <a:lnSpc>
                <a:spcPct val="100000"/>
              </a:lnSpc>
              <a:buFont typeface="Arial" panose="020B0604020202020204" pitchFamily="34" charset="0"/>
              <a:buChar char="­"/>
              <a:defRPr sz="2200">
                <a:latin typeface="+mn-lt"/>
              </a:defRPr>
            </a:lvl2pPr>
            <a:lvl3pPr marL="914400" indent="-279400">
              <a:lnSpc>
                <a:spcPct val="100000"/>
              </a:lnSpc>
              <a:buFont typeface="Arial" panose="020B0604020202020204" pitchFamily="34" charset="0"/>
              <a:buChar char="•"/>
              <a:defRPr sz="2200">
                <a:latin typeface="+mn-lt"/>
              </a:defRPr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 bwMode="auto">
          <a:xfrm>
            <a:off x="364465" y="320700"/>
            <a:ext cx="11430000" cy="371479"/>
          </a:xfrm>
        </p:spPr>
        <p:txBody>
          <a:bodyPr tIns="0" anchor="t">
            <a:noAutofit/>
          </a:bodyPr>
          <a:lstStyle>
            <a:lvl1pPr>
              <a:lnSpc>
                <a:spcPct val="85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64465" y="692179"/>
            <a:ext cx="11446536" cy="376237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97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>
            <a:spLocks noGrp="1"/>
          </p:cNvSpPr>
          <p:nvPr>
            <p:ph type="title"/>
          </p:nvPr>
        </p:nvSpPr>
        <p:spPr bwMode="auto">
          <a:xfrm>
            <a:off x="364465" y="320700"/>
            <a:ext cx="11430000" cy="371479"/>
          </a:xfrm>
        </p:spPr>
        <p:txBody>
          <a:bodyPr tIns="0" anchor="t">
            <a:noAutofit/>
          </a:bodyPr>
          <a:lstStyle>
            <a:lvl1pPr algn="l" defTabSz="912813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CA" sz="2800" b="1" kern="1200" cap="all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64465" y="692179"/>
            <a:ext cx="11446536" cy="376237"/>
          </a:xfrm>
        </p:spPr>
        <p:txBody>
          <a:bodyPr tIns="0" bIns="0">
            <a:noAutofit/>
          </a:bodyPr>
          <a:lstStyle>
            <a:lvl1pPr marL="0" indent="0">
              <a:lnSpc>
                <a:spcPct val="85000"/>
              </a:lnSpc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51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12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Agenda title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48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Title and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E17830-4EB8-8945-99CD-29D0741DD7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41325"/>
            <a:ext cx="10755314" cy="443198"/>
          </a:xfrm>
        </p:spPr>
        <p:txBody>
          <a:bodyPr tIns="3600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E475A7-2F5E-904C-A187-793BFA611F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1" y="897086"/>
            <a:ext cx="10755314" cy="25052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3733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265B296-0EF0-46F4-A973-2ED27A643D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771875203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3" imgW="473" imgH="476" progId="TCLayout.ActiveDocument.1">
                  <p:embed/>
                </p:oleObj>
              </mc:Choice>
              <mc:Fallback>
                <p:oleObj name="think-cell Slide" r:id="rId13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265B296-0EF0-46F4-A973-2ED27A643D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11049250" y="6301351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 bwMode="auto">
          <a:xfrm>
            <a:off x="430374" y="6301350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51" algn="l"/>
              </a:tabLst>
            </a:pPr>
            <a:r>
              <a:rPr lang="fr-FR" sz="1467" b="1"/>
              <a:t>National </a:t>
            </a:r>
            <a:r>
              <a:rPr lang="fr-FR" sz="1467" b="1" err="1"/>
              <a:t>Grid</a:t>
            </a:r>
            <a:r>
              <a:rPr lang="fr-FR" sz="1467" b="1"/>
              <a:t> 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4FECF81F-1B9B-4470-9581-977BC7871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3485018" y="6301352"/>
            <a:ext cx="667815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Confidential Draft – For Discussion Purposes Only –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2121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5" r:id="rId3"/>
    <p:sldLayoutId id="2147483716" r:id="rId4"/>
    <p:sldLayoutId id="2147484176" r:id="rId5"/>
    <p:sldLayoutId id="2147484178" r:id="rId6"/>
    <p:sldLayoutId id="2147484180" r:id="rId7"/>
    <p:sldLayoutId id="2147484181" r:id="rId8"/>
    <p:sldLayoutId id="2147484182" r:id="rId9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jpe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2.emf"/><Relationship Id="rId7" Type="http://schemas.openxmlformats.org/officeDocument/2006/relationships/image" Target="../media/image26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39706B6-EF54-45E2-B6C1-AAF5A3E49D4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E39706B6-EF54-45E2-B6C1-AAF5A3E49D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6B6D55-93B1-48D7-9155-9B02C2C29C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162EA-CC28-4F44-839F-C91A7C2A70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D118EB0-FD36-460C-A768-213FE0D59A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B64554-86C7-4886-8037-D7C8B206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861148" cy="1157385"/>
          </a:xfrm>
        </p:spPr>
        <p:txBody>
          <a:bodyPr vert="horz"/>
          <a:lstStyle/>
          <a:p>
            <a:r>
              <a:rPr lang="en-US"/>
              <a:t>ZBR Phase II</a:t>
            </a:r>
            <a:br>
              <a:rPr lang="en-US"/>
            </a:br>
            <a:r>
              <a:rPr lang="en-US"/>
              <a:t>Analytics Workstream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503207-36A9-4CCD-816F-9502AE888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261" y="4204165"/>
            <a:ext cx="5378452" cy="369332"/>
          </a:xfrm>
        </p:spPr>
        <p:txBody>
          <a:bodyPr/>
          <a:lstStyle/>
          <a:p>
            <a:r>
              <a:rPr lang="en-US"/>
              <a:t>April 2022</a:t>
            </a:r>
          </a:p>
        </p:txBody>
      </p:sp>
      <p:pic>
        <p:nvPicPr>
          <p:cNvPr id="8" name="Picture Placeholder 27">
            <a:extLst>
              <a:ext uri="{FF2B5EF4-FFF2-40B4-BE49-F238E27FC236}">
                <a16:creationId xmlns:a16="http://schemas.microsoft.com/office/drawing/2014/main" id="{F598C5E9-6C60-407B-A6F5-0DDF5B428C6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2527" b="12527"/>
          <a:stretch>
            <a:fillRect/>
          </a:stretch>
        </p:blipFill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Placeholder 15">
            <a:extLst>
              <a:ext uri="{FF2B5EF4-FFF2-40B4-BE49-F238E27FC236}">
                <a16:creationId xmlns:a16="http://schemas.microsoft.com/office/drawing/2014/main" id="{0A80C8B8-B21D-4271-BCBF-5B9B111EC62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2527" b="12527"/>
          <a:stretch>
            <a:fillRect/>
          </a:stretch>
        </p:blipFill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10">
            <a:extLst>
              <a:ext uri="{FF2B5EF4-FFF2-40B4-BE49-F238E27FC236}">
                <a16:creationId xmlns:a16="http://schemas.microsoft.com/office/drawing/2014/main" id="{338ED889-0658-4F68-8041-9EB57F88144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65" r="31318"/>
          <a:stretch/>
        </p:blipFill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8FD4F3A-8277-4D42-95AE-82B24F2CF02D}"/>
              </a:ext>
            </a:extLst>
          </p:cNvPr>
          <p:cNvSpPr txBox="1">
            <a:spLocks/>
          </p:cNvSpPr>
          <p:nvPr/>
        </p:nvSpPr>
        <p:spPr bwMode="auto">
          <a:xfrm>
            <a:off x="518669" y="2567699"/>
            <a:ext cx="53784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2133">
                <a:solidFill>
                  <a:schemeClr val="bg1"/>
                </a:solidFill>
                <a:latin typeface="+mn-lt"/>
                <a:ea typeface="+mn-ea"/>
              </a:defRPr>
            </a:lvl2pPr>
            <a:lvl3pPr marL="359991" indent="-359991" algn="l" rtl="0" eaLnBrk="1" fontAlgn="base" hangingPunct="1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+mn-lt"/>
                <a:ea typeface="+mn-ea"/>
              </a:defRPr>
            </a:lvl3pPr>
            <a:lvl4pPr marL="719982" indent="-359991" algn="l" rtl="0" eaLnBrk="1" fontAlgn="base" hangingPunct="1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2133">
                <a:solidFill>
                  <a:schemeClr val="tx1"/>
                </a:solidFill>
                <a:latin typeface="+mn-lt"/>
                <a:ea typeface="+mn-ea"/>
              </a:defRPr>
            </a:lvl4pPr>
            <a:lvl5pPr marL="1079973" indent="-359991" algn="l" rtl="0" eaLnBrk="1" fontAlgn="base" hangingPunct="1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2133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359991" algn="l" rtl="0" eaLnBrk="1" fontAlgn="base" hangingPunct="1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arabicPeriod"/>
              <a:defRPr sz="2133">
                <a:solidFill>
                  <a:schemeClr val="tx1"/>
                </a:solidFill>
                <a:latin typeface="+mn-lt"/>
                <a:ea typeface="+mn-ea"/>
              </a:defRPr>
            </a:lvl6pPr>
            <a:lvl7pPr marL="719982" indent="-359991" algn="l" rtl="0" eaLnBrk="1" fontAlgn="base" hangingPunct="1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alphaLcPeriod"/>
              <a:defRPr sz="2133">
                <a:solidFill>
                  <a:schemeClr val="tx1"/>
                </a:solidFill>
                <a:latin typeface="+mn-lt"/>
                <a:ea typeface="+mn-ea"/>
              </a:defRPr>
            </a:lvl7pPr>
            <a:lvl8pPr marL="1079973" indent="-359991" algn="l" rtl="0" eaLnBrk="1" fontAlgn="base" hangingPunct="1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romanLcPeriod"/>
              <a:defRPr sz="2133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32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5555A"/>
              </a:buClr>
              <a:buSzTx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Customer Data Platform (CDP)</a:t>
            </a:r>
          </a:p>
        </p:txBody>
      </p:sp>
    </p:spTree>
    <p:extLst>
      <p:ext uri="{BB962C8B-B14F-4D97-AF65-F5344CB8AC3E}">
        <p14:creationId xmlns:p14="http://schemas.microsoft.com/office/powerpoint/2010/main" val="40510996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Agenda title">
            <a:extLst>
              <a:ext uri="{FF2B5EF4-FFF2-40B4-BE49-F238E27FC236}">
                <a16:creationId xmlns:a16="http://schemas.microsoft.com/office/drawing/2014/main" id="{651DC24B-AB70-4983-B766-42BF4110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2" name="Text Placeholder 1" descr="Agenda Subtitle">
            <a:extLst>
              <a:ext uri="{FF2B5EF4-FFF2-40B4-BE49-F238E27FC236}">
                <a16:creationId xmlns:a16="http://schemas.microsoft.com/office/drawing/2014/main" id="{0D56783D-2F75-40DC-AF61-234BA5EA0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1" y="3265367"/>
            <a:ext cx="3493770" cy="332399"/>
          </a:xfrm>
        </p:spPr>
        <p:txBody>
          <a:bodyPr/>
          <a:lstStyle/>
          <a:p>
            <a:r>
              <a:rPr lang="en-US" dirty="0"/>
              <a:t>Customer Data Platform</a:t>
            </a:r>
          </a:p>
        </p:txBody>
      </p:sp>
      <p:sp>
        <p:nvSpPr>
          <p:cNvPr id="5" name="Text Placeholder 4" descr="Agenda Item 1">
            <a:extLst>
              <a:ext uri="{FF2B5EF4-FFF2-40B4-BE49-F238E27FC236}">
                <a16:creationId xmlns:a16="http://schemas.microsoft.com/office/drawing/2014/main" id="{CE422875-EDAA-48FF-A282-26952DB0C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0843" y="1328433"/>
            <a:ext cx="3493770" cy="344709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b="0" dirty="0"/>
              <a:t>Benefits of centralizing data</a:t>
            </a:r>
          </a:p>
          <a:p>
            <a:pPr marL="342900" indent="-342900">
              <a:buFont typeface="+mj-lt"/>
              <a:buAutoNum type="arabicPeriod"/>
            </a:pPr>
            <a:endParaRPr lang="en-GB" b="0" dirty="0"/>
          </a:p>
          <a:p>
            <a:pPr marL="342900" indent="-342900">
              <a:buFont typeface="+mj-lt"/>
              <a:buAutoNum type="arabicPeriod"/>
            </a:pPr>
            <a:r>
              <a:rPr lang="en-GB" b="0" dirty="0"/>
              <a:t>Data as a Product</a:t>
            </a:r>
          </a:p>
          <a:p>
            <a:pPr marL="342900" indent="-342900">
              <a:buFont typeface="+mj-lt"/>
              <a:buAutoNum type="arabicPeriod"/>
            </a:pPr>
            <a:endParaRPr lang="en-GB" b="0" dirty="0"/>
          </a:p>
          <a:p>
            <a:pPr marL="342900" indent="-342900">
              <a:buFont typeface="+mj-lt"/>
              <a:buAutoNum type="arabicPeriod"/>
            </a:pPr>
            <a:r>
              <a:rPr lang="en-GB" b="0" dirty="0"/>
              <a:t>CAR/JAR within CDP</a:t>
            </a:r>
          </a:p>
          <a:p>
            <a:pPr marL="342900" indent="-342900">
              <a:buFont typeface="+mj-lt"/>
              <a:buAutoNum type="arabicPeriod"/>
            </a:pPr>
            <a:endParaRPr lang="en-GB" b="0" dirty="0"/>
          </a:p>
          <a:p>
            <a:pPr marL="342900" indent="-342900">
              <a:buFont typeface="+mj-lt"/>
              <a:buAutoNum type="arabicPeriod"/>
            </a:pPr>
            <a:r>
              <a:rPr lang="en-GB" b="0" dirty="0"/>
              <a:t>IVR Dashboard</a:t>
            </a:r>
          </a:p>
          <a:p>
            <a:pPr marL="342900" indent="-342900">
              <a:buFont typeface="+mj-lt"/>
              <a:buAutoNum type="arabicPeriod"/>
            </a:pPr>
            <a:endParaRPr lang="en-GB" b="0" dirty="0"/>
          </a:p>
          <a:p>
            <a:pPr marL="342900" indent="-342900">
              <a:buFont typeface="+mj-lt"/>
              <a:buAutoNum type="arabicPeriod"/>
            </a:pPr>
            <a:r>
              <a:rPr lang="en-GB" b="0" dirty="0"/>
              <a:t>Customer Analytics Record (CAR)</a:t>
            </a:r>
          </a:p>
          <a:p>
            <a:pPr marL="342900" indent="-342900">
              <a:buFont typeface="+mj-lt"/>
              <a:buAutoNum type="arabicPeriod"/>
            </a:pPr>
            <a:endParaRPr lang="en-GB" b="0" dirty="0"/>
          </a:p>
          <a:p>
            <a:pPr marL="342900" indent="-342900">
              <a:buFont typeface="+mj-lt"/>
              <a:buAutoNum type="arabicPeriod"/>
            </a:pPr>
            <a:r>
              <a:rPr lang="en-GB" b="0" dirty="0"/>
              <a:t>CAR Overview</a:t>
            </a:r>
          </a:p>
          <a:p>
            <a:pPr marL="342900" indent="-342900">
              <a:buFont typeface="+mj-lt"/>
              <a:buAutoNum type="arabicPeriod"/>
            </a:pPr>
            <a:endParaRPr lang="en-GB" b="0" dirty="0"/>
          </a:p>
          <a:p>
            <a:endParaRPr lang="en-GB" b="0" dirty="0"/>
          </a:p>
          <a:p>
            <a:endParaRPr lang="en-US" b="0" dirty="0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03741C61-192B-4BFE-AEFD-61F9F96359DB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3C58D7A-1144-40F3-A5A2-E2C8A20B9B2C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4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9312-ED4F-4CBD-98C3-577B1372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Centralized Customer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614FC-3A99-40BE-8DC9-BA59C2D57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Confidential Draft – For Discussion Purposes Only – Work in Progress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51D991-7FEC-47F7-9450-EEAA6C3649B5}"/>
              </a:ext>
            </a:extLst>
          </p:cNvPr>
          <p:cNvSpPr/>
          <p:nvPr/>
        </p:nvSpPr>
        <p:spPr bwMode="auto">
          <a:xfrm>
            <a:off x="1045208" y="2100037"/>
            <a:ext cx="3230309" cy="262020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26D71A-2F11-46D0-962C-17DD064F622E}"/>
              </a:ext>
            </a:extLst>
          </p:cNvPr>
          <p:cNvSpPr txBox="1"/>
          <p:nvPr/>
        </p:nvSpPr>
        <p:spPr>
          <a:xfrm>
            <a:off x="1232180" y="2532135"/>
            <a:ext cx="2772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63636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 Customer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F26B6-25D1-4AC6-BFD0-103290AC866E}"/>
              </a:ext>
            </a:extLst>
          </p:cNvPr>
          <p:cNvSpPr txBox="1"/>
          <p:nvPr/>
        </p:nvSpPr>
        <p:spPr>
          <a:xfrm>
            <a:off x="1200764" y="3067447"/>
            <a:ext cx="2996554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3636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Unifies customer data across platforms to gain a 360-degree view of a customer and their 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3636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Enabling consistency in understanding the customer profile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F1A3E-BE61-4F3C-9B12-B63BB63B070E}"/>
              </a:ext>
            </a:extLst>
          </p:cNvPr>
          <p:cNvSpPr/>
          <p:nvPr/>
        </p:nvSpPr>
        <p:spPr bwMode="auto">
          <a:xfrm>
            <a:off x="4532400" y="2088309"/>
            <a:ext cx="3230309" cy="2630708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06F1F-6024-4828-AE53-2610FC25F355}"/>
              </a:ext>
            </a:extLst>
          </p:cNvPr>
          <p:cNvSpPr txBox="1"/>
          <p:nvPr/>
        </p:nvSpPr>
        <p:spPr>
          <a:xfrm>
            <a:off x="4808969" y="2525452"/>
            <a:ext cx="2772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63636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Analytics and Machine 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20D321-AFCF-4A18-AB80-E4B03D690CF6}"/>
              </a:ext>
            </a:extLst>
          </p:cNvPr>
          <p:cNvSpPr txBox="1"/>
          <p:nvPr/>
        </p:nvSpPr>
        <p:spPr>
          <a:xfrm>
            <a:off x="4709228" y="3099170"/>
            <a:ext cx="2971931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3636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Behavioral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3636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500+ dimensions + measures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3636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Predictive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3636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SQL query access to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3636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Data visualization and exploration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3636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Access to 3</a:t>
            </a:r>
            <a:r>
              <a:rPr lang="en-US" sz="1400" baseline="30000" dirty="0">
                <a:solidFill>
                  <a:srgbClr val="63636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rd</a:t>
            </a:r>
            <a:r>
              <a:rPr lang="en-US" sz="1400" dirty="0">
                <a:solidFill>
                  <a:srgbClr val="63636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Party data that can be associate with a customer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9B282F-ACBE-4112-93D2-C9F980663CC6}"/>
              </a:ext>
            </a:extLst>
          </p:cNvPr>
          <p:cNvSpPr/>
          <p:nvPr/>
        </p:nvSpPr>
        <p:spPr bwMode="auto">
          <a:xfrm>
            <a:off x="8001883" y="2096028"/>
            <a:ext cx="3230309" cy="262020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9806C8-C6A2-4B82-AB6B-20383DA03BB6}"/>
              </a:ext>
            </a:extLst>
          </p:cNvPr>
          <p:cNvSpPr txBox="1"/>
          <p:nvPr/>
        </p:nvSpPr>
        <p:spPr>
          <a:xfrm>
            <a:off x="8181172" y="2507430"/>
            <a:ext cx="273253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63636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 Data Activation &amp; Orchestration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D9C50-358C-4E1C-897E-E9D9820FEB4D}"/>
              </a:ext>
            </a:extLst>
          </p:cNvPr>
          <p:cNvSpPr txBox="1"/>
          <p:nvPr/>
        </p:nvSpPr>
        <p:spPr>
          <a:xfrm>
            <a:off x="8178710" y="3099171"/>
            <a:ext cx="2971932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3636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Behavioral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3636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1-1 content for dynamic personalization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3636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Triggered orchestration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3636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API connectivity to ads, marketing, and customer-facing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3636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Modern real-time APIs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821E22-00DB-48D9-B09D-AC698DBD9223}"/>
              </a:ext>
            </a:extLst>
          </p:cNvPr>
          <p:cNvSpPr/>
          <p:nvPr/>
        </p:nvSpPr>
        <p:spPr bwMode="auto">
          <a:xfrm>
            <a:off x="2191317" y="1718313"/>
            <a:ext cx="585737" cy="585737"/>
          </a:xfrm>
          <a:prstGeom prst="ellipse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773BEE-5D6D-479C-A987-25181BAEF7FD}"/>
              </a:ext>
            </a:extLst>
          </p:cNvPr>
          <p:cNvSpPr/>
          <p:nvPr/>
        </p:nvSpPr>
        <p:spPr bwMode="auto">
          <a:xfrm>
            <a:off x="5874246" y="1719340"/>
            <a:ext cx="585737" cy="585737"/>
          </a:xfrm>
          <a:prstGeom prst="ellipse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29A4CF-866C-4B17-816C-16EED33F0DEA}"/>
              </a:ext>
            </a:extLst>
          </p:cNvPr>
          <p:cNvSpPr/>
          <p:nvPr/>
        </p:nvSpPr>
        <p:spPr bwMode="auto">
          <a:xfrm>
            <a:off x="9238068" y="1714302"/>
            <a:ext cx="585737" cy="585737"/>
          </a:xfrm>
          <a:prstGeom prst="ellipse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60AD7C-43B0-41E5-8CC1-B00980363EEF}"/>
              </a:ext>
            </a:extLst>
          </p:cNvPr>
          <p:cNvSpPr/>
          <p:nvPr/>
        </p:nvSpPr>
        <p:spPr>
          <a:xfrm>
            <a:off x="1031810" y="4953581"/>
            <a:ext cx="2293370" cy="906716"/>
          </a:xfrm>
          <a:prstGeom prst="rect">
            <a:avLst/>
          </a:prstGeom>
          <a:solidFill>
            <a:srgbClr val="00148C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Roboto Light" pitchFamily="2" charset="0"/>
              </a:rPr>
              <a:t>SOC Type II compliant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Roboto Light" pitchFamily="2" charset="0"/>
              </a:rPr>
              <a:t>EU-GDPR compliant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DF2CE8-3217-41C6-84CA-7F560FB2FC8B}"/>
              </a:ext>
            </a:extLst>
          </p:cNvPr>
          <p:cNvSpPr/>
          <p:nvPr/>
        </p:nvSpPr>
        <p:spPr>
          <a:xfrm>
            <a:off x="8945528" y="4953583"/>
            <a:ext cx="2293370" cy="906715"/>
          </a:xfrm>
          <a:prstGeom prst="rect">
            <a:avLst/>
          </a:prstGeom>
          <a:solidFill>
            <a:srgbClr val="00148C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Roboto Light" pitchFamily="2" charset="0"/>
              </a:rPr>
              <a:t>Out-of-the-box analytics segmentation and content personalization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810B30-716F-4B2B-9776-4DF123E663A3}"/>
              </a:ext>
            </a:extLst>
          </p:cNvPr>
          <p:cNvSpPr/>
          <p:nvPr/>
        </p:nvSpPr>
        <p:spPr>
          <a:xfrm>
            <a:off x="6307622" y="4953581"/>
            <a:ext cx="2293370" cy="906716"/>
          </a:xfrm>
          <a:prstGeom prst="rect">
            <a:avLst/>
          </a:prstGeom>
          <a:solidFill>
            <a:srgbClr val="00148C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Roboto Light" pitchFamily="2" charset="0"/>
              </a:rPr>
              <a:t> Best in class predictive analytics and identity resolution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7C3B9-0BF0-4C90-956F-6D9DCCC040A2}"/>
              </a:ext>
            </a:extLst>
          </p:cNvPr>
          <p:cNvSpPr/>
          <p:nvPr/>
        </p:nvSpPr>
        <p:spPr>
          <a:xfrm>
            <a:off x="3669716" y="4953583"/>
            <a:ext cx="2293370" cy="906715"/>
          </a:xfrm>
          <a:prstGeom prst="rect">
            <a:avLst/>
          </a:prstGeom>
          <a:solidFill>
            <a:srgbClr val="00148C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  <a:cs typeface="Roboto Light" pitchFamily="2" charset="0"/>
              </a:rPr>
              <a:t>Performant configurability; real-time and horizontally scalable platform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D97A1F-E769-4F59-AE58-A255B9310411}"/>
              </a:ext>
            </a:extLst>
          </p:cNvPr>
          <p:cNvSpPr txBox="1"/>
          <p:nvPr/>
        </p:nvSpPr>
        <p:spPr bwMode="auto">
          <a:xfrm>
            <a:off x="354565" y="820241"/>
            <a:ext cx="116817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CDP centralizes data from multiple sources to enable a true 360-degree view of customers, so they can be provided with more personalized communications and offers.</a:t>
            </a:r>
          </a:p>
        </p:txBody>
      </p:sp>
    </p:spTree>
    <p:extLst>
      <p:ext uri="{BB962C8B-B14F-4D97-AF65-F5344CB8AC3E}">
        <p14:creationId xmlns:p14="http://schemas.microsoft.com/office/powerpoint/2010/main" val="3207462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DDB0B47-467C-4BC3-B9FF-DA8B2775FC2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DDB0B47-467C-4BC3-B9FF-DA8B2775FC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29AEED1-C91B-4F91-95DC-074F37539E7B}"/>
              </a:ext>
            </a:extLst>
          </p:cNvPr>
          <p:cNvCxnSpPr>
            <a:cxnSpLocks/>
          </p:cNvCxnSpPr>
          <p:nvPr/>
        </p:nvCxnSpPr>
        <p:spPr>
          <a:xfrm>
            <a:off x="6106668" y="1234440"/>
            <a:ext cx="0" cy="5093208"/>
          </a:xfrm>
          <a:prstGeom prst="line">
            <a:avLst/>
          </a:prstGeom>
          <a:ln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Graphic 152">
            <a:extLst>
              <a:ext uri="{FF2B5EF4-FFF2-40B4-BE49-F238E27FC236}">
                <a16:creationId xmlns:a16="http://schemas.microsoft.com/office/drawing/2014/main" id="{32280BB4-4A9D-464E-8A44-ECB610F4D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8825" y="4642144"/>
            <a:ext cx="309888" cy="309888"/>
          </a:xfrm>
          <a:prstGeom prst="rect">
            <a:avLst/>
          </a:prstGeom>
        </p:spPr>
      </p:pic>
      <p:pic>
        <p:nvPicPr>
          <p:cNvPr id="155" name="Graphic 154">
            <a:extLst>
              <a:ext uri="{FF2B5EF4-FFF2-40B4-BE49-F238E27FC236}">
                <a16:creationId xmlns:a16="http://schemas.microsoft.com/office/drawing/2014/main" id="{6252BF7A-A625-4409-9DF3-D95F501DDB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82588" y="4642144"/>
            <a:ext cx="309888" cy="309888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73EC415A-75BE-4A03-80D2-51D6B189C7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99503" y="4642144"/>
            <a:ext cx="309888" cy="309888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5EED5E0F-25F0-4289-996D-FEA302C0F9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3266" y="4642144"/>
            <a:ext cx="309888" cy="309888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9E052477-4C8C-4419-8ED6-32EB41567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23605" y="4642144"/>
            <a:ext cx="309888" cy="309888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36DD6F27-8230-4286-88D7-3DAC8E52C1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7369" y="4642144"/>
            <a:ext cx="309888" cy="309888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FB2D8A3F-06C6-43A1-8347-C8088B71C347}"/>
              </a:ext>
            </a:extLst>
          </p:cNvPr>
          <p:cNvSpPr/>
          <p:nvPr/>
        </p:nvSpPr>
        <p:spPr>
          <a:xfrm>
            <a:off x="1353312" y="1715262"/>
            <a:ext cx="987552" cy="3401568"/>
          </a:xfrm>
          <a:prstGeom prst="rect">
            <a:avLst/>
          </a:prstGeom>
          <a:noFill/>
          <a:ln>
            <a:solidFill>
              <a:schemeClr val="tx1">
                <a:lumMod val="75000"/>
                <a:alpha val="50196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6C6BC5E-4564-4CC0-90EF-0AFEDA124AF6}"/>
              </a:ext>
            </a:extLst>
          </p:cNvPr>
          <p:cNvSpPr/>
          <p:nvPr/>
        </p:nvSpPr>
        <p:spPr>
          <a:xfrm>
            <a:off x="2542032" y="1715262"/>
            <a:ext cx="987552" cy="3395472"/>
          </a:xfrm>
          <a:prstGeom prst="rect">
            <a:avLst/>
          </a:prstGeom>
          <a:noFill/>
          <a:ln>
            <a:solidFill>
              <a:schemeClr val="tx1">
                <a:lumMod val="75000"/>
                <a:alpha val="50196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1">
            <a:extLst>
              <a:ext uri="{FF2B5EF4-FFF2-40B4-BE49-F238E27FC236}">
                <a16:creationId xmlns:a16="http://schemas.microsoft.com/office/drawing/2014/main" id="{6FA7B6AA-956B-4C65-9C9C-D828A43637CA}"/>
              </a:ext>
            </a:extLst>
          </p:cNvPr>
          <p:cNvSpPr/>
          <p:nvPr/>
        </p:nvSpPr>
        <p:spPr>
          <a:xfrm>
            <a:off x="1280160" y="3885438"/>
            <a:ext cx="1109472" cy="280416"/>
          </a:xfrm>
          <a:prstGeom prst="roundRect">
            <a:avLst/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Acquire Data</a:t>
            </a:r>
          </a:p>
        </p:txBody>
      </p:sp>
      <p:sp>
        <p:nvSpPr>
          <p:cNvPr id="165" name="Rounded Rectangle 111">
            <a:extLst>
              <a:ext uri="{FF2B5EF4-FFF2-40B4-BE49-F238E27FC236}">
                <a16:creationId xmlns:a16="http://schemas.microsoft.com/office/drawing/2014/main" id="{FA6E445B-0022-4D66-BAE7-3C400886ACA0}"/>
              </a:ext>
            </a:extLst>
          </p:cNvPr>
          <p:cNvSpPr/>
          <p:nvPr/>
        </p:nvSpPr>
        <p:spPr>
          <a:xfrm>
            <a:off x="2468880" y="3879342"/>
            <a:ext cx="1109472" cy="280416"/>
          </a:xfrm>
          <a:prstGeom prst="roundRect">
            <a:avLst/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Acquire Data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646D5FA-BEA8-42A2-A3EE-B696F3F51701}"/>
              </a:ext>
            </a:extLst>
          </p:cNvPr>
          <p:cNvSpPr/>
          <p:nvPr/>
        </p:nvSpPr>
        <p:spPr>
          <a:xfrm>
            <a:off x="3645408" y="1703070"/>
            <a:ext cx="987552" cy="3413760"/>
          </a:xfrm>
          <a:prstGeom prst="rect">
            <a:avLst/>
          </a:prstGeom>
          <a:noFill/>
          <a:ln>
            <a:solidFill>
              <a:schemeClr val="tx1">
                <a:lumMod val="75000"/>
                <a:alpha val="50196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13">
            <a:extLst>
              <a:ext uri="{FF2B5EF4-FFF2-40B4-BE49-F238E27FC236}">
                <a16:creationId xmlns:a16="http://schemas.microsoft.com/office/drawing/2014/main" id="{41EC10B3-7A75-43B4-A897-9F1BBF706C1B}"/>
              </a:ext>
            </a:extLst>
          </p:cNvPr>
          <p:cNvSpPr/>
          <p:nvPr/>
        </p:nvSpPr>
        <p:spPr>
          <a:xfrm>
            <a:off x="3633216" y="3885438"/>
            <a:ext cx="1109472" cy="280416"/>
          </a:xfrm>
          <a:prstGeom prst="roundRect">
            <a:avLst/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Acquire Data</a:t>
            </a:r>
          </a:p>
        </p:txBody>
      </p:sp>
      <p:sp>
        <p:nvSpPr>
          <p:cNvPr id="168" name="Rounded Rectangle 114">
            <a:extLst>
              <a:ext uri="{FF2B5EF4-FFF2-40B4-BE49-F238E27FC236}">
                <a16:creationId xmlns:a16="http://schemas.microsoft.com/office/drawing/2014/main" id="{7D81EF67-7242-4616-BCAD-925318AF2897}"/>
              </a:ext>
            </a:extLst>
          </p:cNvPr>
          <p:cNvSpPr/>
          <p:nvPr/>
        </p:nvSpPr>
        <p:spPr>
          <a:xfrm>
            <a:off x="1274064" y="3306318"/>
            <a:ext cx="1109472" cy="280416"/>
          </a:xfrm>
          <a:prstGeom prst="roundRect">
            <a:avLst/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Prepare Data</a:t>
            </a:r>
          </a:p>
        </p:txBody>
      </p:sp>
      <p:sp>
        <p:nvSpPr>
          <p:cNvPr id="169" name="Rounded Rectangle 115">
            <a:extLst>
              <a:ext uri="{FF2B5EF4-FFF2-40B4-BE49-F238E27FC236}">
                <a16:creationId xmlns:a16="http://schemas.microsoft.com/office/drawing/2014/main" id="{1EB4E420-397A-4BBD-8D2E-1ACCF53297F2}"/>
              </a:ext>
            </a:extLst>
          </p:cNvPr>
          <p:cNvSpPr/>
          <p:nvPr/>
        </p:nvSpPr>
        <p:spPr>
          <a:xfrm>
            <a:off x="2462784" y="3300222"/>
            <a:ext cx="1109472" cy="280416"/>
          </a:xfrm>
          <a:prstGeom prst="roundRect">
            <a:avLst/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Prepare Data</a:t>
            </a:r>
          </a:p>
        </p:txBody>
      </p:sp>
      <p:sp>
        <p:nvSpPr>
          <p:cNvPr id="170" name="Rounded Rectangle 116">
            <a:extLst>
              <a:ext uri="{FF2B5EF4-FFF2-40B4-BE49-F238E27FC236}">
                <a16:creationId xmlns:a16="http://schemas.microsoft.com/office/drawing/2014/main" id="{F5DAEF66-627A-4701-87B1-9C33E11D42BF}"/>
              </a:ext>
            </a:extLst>
          </p:cNvPr>
          <p:cNvSpPr/>
          <p:nvPr/>
        </p:nvSpPr>
        <p:spPr>
          <a:xfrm>
            <a:off x="3627120" y="3306318"/>
            <a:ext cx="1109472" cy="280416"/>
          </a:xfrm>
          <a:prstGeom prst="roundRect">
            <a:avLst/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Prepare Data</a:t>
            </a:r>
          </a:p>
        </p:txBody>
      </p:sp>
      <p:sp>
        <p:nvSpPr>
          <p:cNvPr id="171" name="Up Arrow 15">
            <a:extLst>
              <a:ext uri="{FF2B5EF4-FFF2-40B4-BE49-F238E27FC236}">
                <a16:creationId xmlns:a16="http://schemas.microsoft.com/office/drawing/2014/main" id="{45C79310-CD55-4555-9DFC-02D6D4A0387A}"/>
              </a:ext>
            </a:extLst>
          </p:cNvPr>
          <p:cNvSpPr/>
          <p:nvPr/>
        </p:nvSpPr>
        <p:spPr>
          <a:xfrm>
            <a:off x="1719072" y="3617214"/>
            <a:ext cx="231648" cy="21945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Up Arrow 117">
            <a:extLst>
              <a:ext uri="{FF2B5EF4-FFF2-40B4-BE49-F238E27FC236}">
                <a16:creationId xmlns:a16="http://schemas.microsoft.com/office/drawing/2014/main" id="{AE98B7ED-457B-46F5-976B-13A8BB4BE6D6}"/>
              </a:ext>
            </a:extLst>
          </p:cNvPr>
          <p:cNvSpPr/>
          <p:nvPr/>
        </p:nvSpPr>
        <p:spPr>
          <a:xfrm>
            <a:off x="1505712" y="4263390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Up Arrow 118">
            <a:extLst>
              <a:ext uri="{FF2B5EF4-FFF2-40B4-BE49-F238E27FC236}">
                <a16:creationId xmlns:a16="http://schemas.microsoft.com/office/drawing/2014/main" id="{C62AB90B-C871-42A7-9E45-9E24D2DAF810}"/>
              </a:ext>
            </a:extLst>
          </p:cNvPr>
          <p:cNvSpPr/>
          <p:nvPr/>
        </p:nvSpPr>
        <p:spPr>
          <a:xfrm>
            <a:off x="1987296" y="4263390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Up Arrow 119">
            <a:extLst>
              <a:ext uri="{FF2B5EF4-FFF2-40B4-BE49-F238E27FC236}">
                <a16:creationId xmlns:a16="http://schemas.microsoft.com/office/drawing/2014/main" id="{E9D450C6-2286-47EE-BD1F-924C86429ECE}"/>
              </a:ext>
            </a:extLst>
          </p:cNvPr>
          <p:cNvSpPr/>
          <p:nvPr/>
        </p:nvSpPr>
        <p:spPr>
          <a:xfrm>
            <a:off x="2932176" y="3623310"/>
            <a:ext cx="231648" cy="219456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Up Arrow 120">
            <a:extLst>
              <a:ext uri="{FF2B5EF4-FFF2-40B4-BE49-F238E27FC236}">
                <a16:creationId xmlns:a16="http://schemas.microsoft.com/office/drawing/2014/main" id="{5DC575A3-9FE5-472E-A37E-754E8A9C6208}"/>
              </a:ext>
            </a:extLst>
          </p:cNvPr>
          <p:cNvSpPr/>
          <p:nvPr/>
        </p:nvSpPr>
        <p:spPr>
          <a:xfrm>
            <a:off x="4011168" y="3629406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21">
            <a:extLst>
              <a:ext uri="{FF2B5EF4-FFF2-40B4-BE49-F238E27FC236}">
                <a16:creationId xmlns:a16="http://schemas.microsoft.com/office/drawing/2014/main" id="{2042BE1C-B273-4722-B908-6A11F188FD51}"/>
              </a:ext>
            </a:extLst>
          </p:cNvPr>
          <p:cNvSpPr/>
          <p:nvPr/>
        </p:nvSpPr>
        <p:spPr>
          <a:xfrm>
            <a:off x="1280160" y="2715006"/>
            <a:ext cx="1109472" cy="280416"/>
          </a:xfrm>
          <a:prstGeom prst="roundRect">
            <a:avLst/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Analyze Data</a:t>
            </a:r>
          </a:p>
        </p:txBody>
      </p:sp>
      <p:sp>
        <p:nvSpPr>
          <p:cNvPr id="177" name="Rounded Rectangle 122">
            <a:extLst>
              <a:ext uri="{FF2B5EF4-FFF2-40B4-BE49-F238E27FC236}">
                <a16:creationId xmlns:a16="http://schemas.microsoft.com/office/drawing/2014/main" id="{95DF742C-8C78-45C4-802A-EE90EB37BD33}"/>
              </a:ext>
            </a:extLst>
          </p:cNvPr>
          <p:cNvSpPr/>
          <p:nvPr/>
        </p:nvSpPr>
        <p:spPr>
          <a:xfrm>
            <a:off x="2468880" y="2708910"/>
            <a:ext cx="1109472" cy="280416"/>
          </a:xfrm>
          <a:prstGeom prst="roundRect">
            <a:avLst/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Analyze Data</a:t>
            </a:r>
          </a:p>
        </p:txBody>
      </p:sp>
      <p:sp>
        <p:nvSpPr>
          <p:cNvPr id="178" name="Rounded Rectangle 123">
            <a:extLst>
              <a:ext uri="{FF2B5EF4-FFF2-40B4-BE49-F238E27FC236}">
                <a16:creationId xmlns:a16="http://schemas.microsoft.com/office/drawing/2014/main" id="{588060A8-8917-499D-9334-AB70BEB06213}"/>
              </a:ext>
            </a:extLst>
          </p:cNvPr>
          <p:cNvSpPr/>
          <p:nvPr/>
        </p:nvSpPr>
        <p:spPr>
          <a:xfrm>
            <a:off x="3633216" y="2715006"/>
            <a:ext cx="1109472" cy="280416"/>
          </a:xfrm>
          <a:prstGeom prst="roundRect">
            <a:avLst/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Analyze Data</a:t>
            </a:r>
          </a:p>
        </p:txBody>
      </p:sp>
      <p:sp>
        <p:nvSpPr>
          <p:cNvPr id="179" name="Up Arrow 124">
            <a:extLst>
              <a:ext uri="{FF2B5EF4-FFF2-40B4-BE49-F238E27FC236}">
                <a16:creationId xmlns:a16="http://schemas.microsoft.com/office/drawing/2014/main" id="{71163614-CEE3-40CD-9EFD-A39CB52D4003}"/>
              </a:ext>
            </a:extLst>
          </p:cNvPr>
          <p:cNvSpPr/>
          <p:nvPr/>
        </p:nvSpPr>
        <p:spPr>
          <a:xfrm>
            <a:off x="1725168" y="3025902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Up Arrow 125">
            <a:extLst>
              <a:ext uri="{FF2B5EF4-FFF2-40B4-BE49-F238E27FC236}">
                <a16:creationId xmlns:a16="http://schemas.microsoft.com/office/drawing/2014/main" id="{07CBEF65-10D0-48CB-933F-6C42B1AA95C5}"/>
              </a:ext>
            </a:extLst>
          </p:cNvPr>
          <p:cNvSpPr/>
          <p:nvPr/>
        </p:nvSpPr>
        <p:spPr>
          <a:xfrm>
            <a:off x="2938272" y="3031998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Up Arrow 126">
            <a:extLst>
              <a:ext uri="{FF2B5EF4-FFF2-40B4-BE49-F238E27FC236}">
                <a16:creationId xmlns:a16="http://schemas.microsoft.com/office/drawing/2014/main" id="{80EB790A-2A8D-44F3-BECC-37EA09932820}"/>
              </a:ext>
            </a:extLst>
          </p:cNvPr>
          <p:cNvSpPr/>
          <p:nvPr/>
        </p:nvSpPr>
        <p:spPr>
          <a:xfrm>
            <a:off x="4017264" y="3038094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Up Arrow 127">
            <a:extLst>
              <a:ext uri="{FF2B5EF4-FFF2-40B4-BE49-F238E27FC236}">
                <a16:creationId xmlns:a16="http://schemas.microsoft.com/office/drawing/2014/main" id="{6EA24AD5-1D6F-4595-902C-358FFC4A09D1}"/>
              </a:ext>
            </a:extLst>
          </p:cNvPr>
          <p:cNvSpPr/>
          <p:nvPr/>
        </p:nvSpPr>
        <p:spPr>
          <a:xfrm>
            <a:off x="2670048" y="4263390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Up Arrow 128">
            <a:extLst>
              <a:ext uri="{FF2B5EF4-FFF2-40B4-BE49-F238E27FC236}">
                <a16:creationId xmlns:a16="http://schemas.microsoft.com/office/drawing/2014/main" id="{8C5F3E0F-B080-44A3-A6FE-5805D5FE1053}"/>
              </a:ext>
            </a:extLst>
          </p:cNvPr>
          <p:cNvSpPr/>
          <p:nvPr/>
        </p:nvSpPr>
        <p:spPr>
          <a:xfrm>
            <a:off x="3151632" y="4263390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Up Arrow 129">
            <a:extLst>
              <a:ext uri="{FF2B5EF4-FFF2-40B4-BE49-F238E27FC236}">
                <a16:creationId xmlns:a16="http://schemas.microsoft.com/office/drawing/2014/main" id="{A12AA8ED-B9DF-4A3E-A58B-118F83854093}"/>
              </a:ext>
            </a:extLst>
          </p:cNvPr>
          <p:cNvSpPr/>
          <p:nvPr/>
        </p:nvSpPr>
        <p:spPr>
          <a:xfrm>
            <a:off x="3791712" y="4263390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Up Arrow 130">
            <a:extLst>
              <a:ext uri="{FF2B5EF4-FFF2-40B4-BE49-F238E27FC236}">
                <a16:creationId xmlns:a16="http://schemas.microsoft.com/office/drawing/2014/main" id="{CC1A79EE-B2E4-475C-AA81-B8EC781069E5}"/>
              </a:ext>
            </a:extLst>
          </p:cNvPr>
          <p:cNvSpPr/>
          <p:nvPr/>
        </p:nvSpPr>
        <p:spPr>
          <a:xfrm>
            <a:off x="4273296" y="4263390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A19FFE87-30CE-4346-A62A-5052627B7F58}"/>
              </a:ext>
            </a:extLst>
          </p:cNvPr>
          <p:cNvSpPr/>
          <p:nvPr/>
        </p:nvSpPr>
        <p:spPr>
          <a:xfrm>
            <a:off x="1700784" y="1892046"/>
            <a:ext cx="292608" cy="2804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UC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51E32E1-B0D4-42FC-98F9-47DB13B1B676}"/>
              </a:ext>
            </a:extLst>
          </p:cNvPr>
          <p:cNvCxnSpPr/>
          <p:nvPr/>
        </p:nvCxnSpPr>
        <p:spPr>
          <a:xfrm>
            <a:off x="1847088" y="2196846"/>
            <a:ext cx="0" cy="524256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64E41AE8-BABC-4422-932A-9B871F78606B}"/>
              </a:ext>
            </a:extLst>
          </p:cNvPr>
          <p:cNvSpPr/>
          <p:nvPr/>
        </p:nvSpPr>
        <p:spPr>
          <a:xfrm>
            <a:off x="2913888" y="1892046"/>
            <a:ext cx="292608" cy="2804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UC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1CE43B7-94CC-49B7-A385-5FFA641A49A8}"/>
              </a:ext>
            </a:extLst>
          </p:cNvPr>
          <p:cNvCxnSpPr/>
          <p:nvPr/>
        </p:nvCxnSpPr>
        <p:spPr>
          <a:xfrm>
            <a:off x="3060192" y="2178558"/>
            <a:ext cx="0" cy="524256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9555FECF-39A6-4530-9CD3-2D6301777D54}"/>
              </a:ext>
            </a:extLst>
          </p:cNvPr>
          <p:cNvSpPr/>
          <p:nvPr/>
        </p:nvSpPr>
        <p:spPr>
          <a:xfrm>
            <a:off x="3986784" y="1892046"/>
            <a:ext cx="292608" cy="2804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UC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45B3AEE4-AFC4-4223-90D0-45B33E15753B}"/>
              </a:ext>
            </a:extLst>
          </p:cNvPr>
          <p:cNvCxnSpPr/>
          <p:nvPr/>
        </p:nvCxnSpPr>
        <p:spPr>
          <a:xfrm>
            <a:off x="4133088" y="2178558"/>
            <a:ext cx="0" cy="524256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2A75E3DC-9EE9-4F3D-AE19-839797C705DD}"/>
              </a:ext>
            </a:extLst>
          </p:cNvPr>
          <p:cNvSpPr txBox="1"/>
          <p:nvPr/>
        </p:nvSpPr>
        <p:spPr>
          <a:xfrm>
            <a:off x="2609088" y="5214366"/>
            <a:ext cx="854401" cy="20774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050" dirty="0"/>
              <a:t>Data Sources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B0F6C46-6963-4A6D-BDD1-CF317CCA9571}"/>
              </a:ext>
            </a:extLst>
          </p:cNvPr>
          <p:cNvSpPr txBox="1"/>
          <p:nvPr/>
        </p:nvSpPr>
        <p:spPr>
          <a:xfrm>
            <a:off x="1456944" y="1453134"/>
            <a:ext cx="790281" cy="20774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050"/>
              <a:t>Biz Function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849F637-D2A9-467A-95FA-0C72CF59D67E}"/>
              </a:ext>
            </a:extLst>
          </p:cNvPr>
          <p:cNvSpPr txBox="1"/>
          <p:nvPr/>
        </p:nvSpPr>
        <p:spPr>
          <a:xfrm>
            <a:off x="2633472" y="1453134"/>
            <a:ext cx="790281" cy="20774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050"/>
              <a:t>Biz Function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6F53599-9592-4EFA-B1FF-DFCCE545971C}"/>
              </a:ext>
            </a:extLst>
          </p:cNvPr>
          <p:cNvSpPr txBox="1"/>
          <p:nvPr/>
        </p:nvSpPr>
        <p:spPr>
          <a:xfrm>
            <a:off x="3761232" y="1453134"/>
            <a:ext cx="790281" cy="20774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050"/>
              <a:t>Biz Function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BFC0290-E356-46E4-B3E9-A57CF385DC14}"/>
              </a:ext>
            </a:extLst>
          </p:cNvPr>
          <p:cNvSpPr txBox="1"/>
          <p:nvPr/>
        </p:nvSpPr>
        <p:spPr>
          <a:xfrm>
            <a:off x="829057" y="3028188"/>
            <a:ext cx="134873" cy="72327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100"/>
              <a:t>DATA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18C1279-01EA-4E81-BC38-F896BAF1AD75}"/>
              </a:ext>
            </a:extLst>
          </p:cNvPr>
          <p:cNvSpPr txBox="1"/>
          <p:nvPr/>
        </p:nvSpPr>
        <p:spPr>
          <a:xfrm>
            <a:off x="1013843" y="2725896"/>
            <a:ext cx="134873" cy="156966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100" dirty="0"/>
              <a:t>P</a:t>
            </a:r>
          </a:p>
          <a:p>
            <a:r>
              <a:rPr lang="en-US" sz="1100" dirty="0"/>
              <a:t>LAT</a:t>
            </a:r>
          </a:p>
          <a:p>
            <a:r>
              <a:rPr lang="en-US" sz="1100" dirty="0"/>
              <a:t>FORMS</a:t>
            </a:r>
          </a:p>
        </p:txBody>
      </p:sp>
      <p:sp>
        <p:nvSpPr>
          <p:cNvPr id="198" name="Rounded Rectangle 151">
            <a:extLst>
              <a:ext uri="{FF2B5EF4-FFF2-40B4-BE49-F238E27FC236}">
                <a16:creationId xmlns:a16="http://schemas.microsoft.com/office/drawing/2014/main" id="{DF16E46F-542C-4A34-99A8-073A87B93B7F}"/>
              </a:ext>
            </a:extLst>
          </p:cNvPr>
          <p:cNvSpPr/>
          <p:nvPr/>
        </p:nvSpPr>
        <p:spPr>
          <a:xfrm>
            <a:off x="6896862" y="2535174"/>
            <a:ext cx="4340352" cy="1914144"/>
          </a:xfrm>
          <a:prstGeom prst="roundRect">
            <a:avLst>
              <a:gd name="adj" fmla="val 10545"/>
            </a:avLst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97C34F6-7F51-4540-BA3B-F349906DD237}"/>
              </a:ext>
            </a:extLst>
          </p:cNvPr>
          <p:cNvSpPr txBox="1"/>
          <p:nvPr/>
        </p:nvSpPr>
        <p:spPr>
          <a:xfrm>
            <a:off x="6986065" y="3230557"/>
            <a:ext cx="134873" cy="55399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100" b="1" dirty="0"/>
              <a:t>CDP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8CF6D79-8170-437A-B56B-19EF3AE5660F}"/>
              </a:ext>
            </a:extLst>
          </p:cNvPr>
          <p:cNvSpPr txBox="1"/>
          <p:nvPr/>
        </p:nvSpPr>
        <p:spPr>
          <a:xfrm>
            <a:off x="7157467" y="2725896"/>
            <a:ext cx="134873" cy="156966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100"/>
              <a:t>DATA </a:t>
            </a:r>
          </a:p>
          <a:p>
            <a:r>
              <a:rPr lang="en-US" sz="1100"/>
              <a:t>  MESH</a:t>
            </a:r>
          </a:p>
        </p:txBody>
      </p:sp>
      <p:pic>
        <p:nvPicPr>
          <p:cNvPr id="201" name="Graphic 200">
            <a:extLst>
              <a:ext uri="{FF2B5EF4-FFF2-40B4-BE49-F238E27FC236}">
                <a16:creationId xmlns:a16="http://schemas.microsoft.com/office/drawing/2014/main" id="{521B7B81-7B28-44DC-869B-577DA47F6E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66295" y="4657384"/>
            <a:ext cx="309888" cy="309888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3216FC5A-AA81-491B-A58F-A4E21DDA68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0058" y="4657384"/>
            <a:ext cx="309888" cy="309888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617078C8-7AEB-42A0-808A-4E55A25231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26973" y="4657384"/>
            <a:ext cx="309888" cy="309888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F437982B-16D9-41D5-988F-CB2C43553F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70736" y="4657384"/>
            <a:ext cx="309888" cy="309888"/>
          </a:xfrm>
          <a:prstGeom prst="rect">
            <a:avLst/>
          </a:prstGeom>
        </p:spPr>
      </p:pic>
      <p:pic>
        <p:nvPicPr>
          <p:cNvPr id="205" name="Graphic 204">
            <a:extLst>
              <a:ext uri="{FF2B5EF4-FFF2-40B4-BE49-F238E27FC236}">
                <a16:creationId xmlns:a16="http://schemas.microsoft.com/office/drawing/2014/main" id="{1EDCFB13-373E-45CB-9750-6B4379397A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51075" y="4657384"/>
            <a:ext cx="309888" cy="309888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A53D0C02-22AF-4E5A-899D-30DACF3518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94839" y="4657384"/>
            <a:ext cx="309888" cy="309888"/>
          </a:xfrm>
          <a:prstGeom prst="rect">
            <a:avLst/>
          </a:prstGeom>
        </p:spPr>
      </p:pic>
      <p:sp>
        <p:nvSpPr>
          <p:cNvPr id="207" name="Rounded Rectangle 160">
            <a:extLst>
              <a:ext uri="{FF2B5EF4-FFF2-40B4-BE49-F238E27FC236}">
                <a16:creationId xmlns:a16="http://schemas.microsoft.com/office/drawing/2014/main" id="{C187C973-22B9-4D2B-9934-815267149CB0}"/>
              </a:ext>
            </a:extLst>
          </p:cNvPr>
          <p:cNvSpPr/>
          <p:nvPr/>
        </p:nvSpPr>
        <p:spPr>
          <a:xfrm>
            <a:off x="7707630" y="3900678"/>
            <a:ext cx="3257550" cy="280416"/>
          </a:xfrm>
          <a:prstGeom prst="roundRect">
            <a:avLst/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Acquire Data</a:t>
            </a:r>
          </a:p>
        </p:txBody>
      </p:sp>
      <p:sp>
        <p:nvSpPr>
          <p:cNvPr id="208" name="Up Arrow 163">
            <a:extLst>
              <a:ext uri="{FF2B5EF4-FFF2-40B4-BE49-F238E27FC236}">
                <a16:creationId xmlns:a16="http://schemas.microsoft.com/office/drawing/2014/main" id="{80A6D4ED-8547-48B3-8457-30D268E353E1}"/>
              </a:ext>
            </a:extLst>
          </p:cNvPr>
          <p:cNvSpPr/>
          <p:nvPr/>
        </p:nvSpPr>
        <p:spPr>
          <a:xfrm>
            <a:off x="7933182" y="4278630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Up Arrow 164">
            <a:extLst>
              <a:ext uri="{FF2B5EF4-FFF2-40B4-BE49-F238E27FC236}">
                <a16:creationId xmlns:a16="http://schemas.microsoft.com/office/drawing/2014/main" id="{8E0B004A-E897-4DE3-996D-9FDD340C6A07}"/>
              </a:ext>
            </a:extLst>
          </p:cNvPr>
          <p:cNvSpPr/>
          <p:nvPr/>
        </p:nvSpPr>
        <p:spPr>
          <a:xfrm>
            <a:off x="8414766" y="4278630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Up Arrow 165">
            <a:extLst>
              <a:ext uri="{FF2B5EF4-FFF2-40B4-BE49-F238E27FC236}">
                <a16:creationId xmlns:a16="http://schemas.microsoft.com/office/drawing/2014/main" id="{1F999063-E464-413A-933C-A3B6A7B6B244}"/>
              </a:ext>
            </a:extLst>
          </p:cNvPr>
          <p:cNvSpPr/>
          <p:nvPr/>
        </p:nvSpPr>
        <p:spPr>
          <a:xfrm>
            <a:off x="9097518" y="4278630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Up Arrow 166">
            <a:extLst>
              <a:ext uri="{FF2B5EF4-FFF2-40B4-BE49-F238E27FC236}">
                <a16:creationId xmlns:a16="http://schemas.microsoft.com/office/drawing/2014/main" id="{0A2E3DD6-FECC-4747-B210-381AA999CBC0}"/>
              </a:ext>
            </a:extLst>
          </p:cNvPr>
          <p:cNvSpPr/>
          <p:nvPr/>
        </p:nvSpPr>
        <p:spPr>
          <a:xfrm>
            <a:off x="9579102" y="4278630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Up Arrow 167">
            <a:extLst>
              <a:ext uri="{FF2B5EF4-FFF2-40B4-BE49-F238E27FC236}">
                <a16:creationId xmlns:a16="http://schemas.microsoft.com/office/drawing/2014/main" id="{11011165-E549-4B8A-ACE7-8A4770586773}"/>
              </a:ext>
            </a:extLst>
          </p:cNvPr>
          <p:cNvSpPr/>
          <p:nvPr/>
        </p:nvSpPr>
        <p:spPr>
          <a:xfrm>
            <a:off x="10219182" y="4278630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Up Arrow 168">
            <a:extLst>
              <a:ext uri="{FF2B5EF4-FFF2-40B4-BE49-F238E27FC236}">
                <a16:creationId xmlns:a16="http://schemas.microsoft.com/office/drawing/2014/main" id="{5964D2AB-12B4-49F1-8FA9-50339893F54D}"/>
              </a:ext>
            </a:extLst>
          </p:cNvPr>
          <p:cNvSpPr/>
          <p:nvPr/>
        </p:nvSpPr>
        <p:spPr>
          <a:xfrm>
            <a:off x="10700766" y="4278630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9AC1A6E-6522-4585-97EA-7018C5B7C18F}"/>
              </a:ext>
            </a:extLst>
          </p:cNvPr>
          <p:cNvSpPr txBox="1"/>
          <p:nvPr/>
        </p:nvSpPr>
        <p:spPr>
          <a:xfrm>
            <a:off x="8979408" y="5138166"/>
            <a:ext cx="854401" cy="20774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050"/>
              <a:t>Data Sources</a:t>
            </a:r>
          </a:p>
        </p:txBody>
      </p:sp>
      <p:sp>
        <p:nvSpPr>
          <p:cNvPr id="215" name="Rounded Rectangle 170">
            <a:extLst>
              <a:ext uri="{FF2B5EF4-FFF2-40B4-BE49-F238E27FC236}">
                <a16:creationId xmlns:a16="http://schemas.microsoft.com/office/drawing/2014/main" id="{E0D231B0-6423-40B5-82B0-3A0BFFF25AFB}"/>
              </a:ext>
            </a:extLst>
          </p:cNvPr>
          <p:cNvSpPr/>
          <p:nvPr/>
        </p:nvSpPr>
        <p:spPr>
          <a:xfrm>
            <a:off x="7998714" y="3321558"/>
            <a:ext cx="1109472" cy="280416"/>
          </a:xfrm>
          <a:prstGeom prst="roundRect">
            <a:avLst/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Build Product</a:t>
            </a:r>
          </a:p>
        </p:txBody>
      </p:sp>
      <p:sp>
        <p:nvSpPr>
          <p:cNvPr id="216" name="Up Arrow 171">
            <a:extLst>
              <a:ext uri="{FF2B5EF4-FFF2-40B4-BE49-F238E27FC236}">
                <a16:creationId xmlns:a16="http://schemas.microsoft.com/office/drawing/2014/main" id="{C3594B2C-7783-4849-8624-2DC6A3819F2A}"/>
              </a:ext>
            </a:extLst>
          </p:cNvPr>
          <p:cNvSpPr/>
          <p:nvPr/>
        </p:nvSpPr>
        <p:spPr>
          <a:xfrm>
            <a:off x="8443722" y="3632454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Up Arrow 179">
            <a:extLst>
              <a:ext uri="{FF2B5EF4-FFF2-40B4-BE49-F238E27FC236}">
                <a16:creationId xmlns:a16="http://schemas.microsoft.com/office/drawing/2014/main" id="{586AEC44-1FC1-4BE2-A379-D2FEFC510F91}"/>
              </a:ext>
            </a:extLst>
          </p:cNvPr>
          <p:cNvSpPr/>
          <p:nvPr/>
        </p:nvSpPr>
        <p:spPr>
          <a:xfrm>
            <a:off x="8415528" y="3064002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8" name="Graphic 217">
            <a:extLst>
              <a:ext uri="{FF2B5EF4-FFF2-40B4-BE49-F238E27FC236}">
                <a16:creationId xmlns:a16="http://schemas.microsoft.com/office/drawing/2014/main" id="{D6FB3ED7-25AC-4F0E-8A19-4218046D08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0165" y="2663190"/>
            <a:ext cx="309888" cy="216202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305B713E-B8A8-43D4-B957-6D636B66AD7D}"/>
              </a:ext>
            </a:extLst>
          </p:cNvPr>
          <p:cNvSpPr txBox="1"/>
          <p:nvPr/>
        </p:nvSpPr>
        <p:spPr>
          <a:xfrm>
            <a:off x="8091678" y="2901696"/>
            <a:ext cx="1049967" cy="20774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050"/>
              <a:t>Data Product - A</a:t>
            </a:r>
          </a:p>
        </p:txBody>
      </p:sp>
      <p:sp>
        <p:nvSpPr>
          <p:cNvPr id="220" name="Rounded Rectangle 184">
            <a:extLst>
              <a:ext uri="{FF2B5EF4-FFF2-40B4-BE49-F238E27FC236}">
                <a16:creationId xmlns:a16="http://schemas.microsoft.com/office/drawing/2014/main" id="{9DC04543-7030-4622-A6AB-77BE4E4D1D96}"/>
              </a:ext>
            </a:extLst>
          </p:cNvPr>
          <p:cNvSpPr/>
          <p:nvPr/>
        </p:nvSpPr>
        <p:spPr>
          <a:xfrm>
            <a:off x="9671304" y="3336798"/>
            <a:ext cx="1109472" cy="280416"/>
          </a:xfrm>
          <a:prstGeom prst="roundRect">
            <a:avLst/>
          </a:prstGeom>
          <a:solidFill>
            <a:srgbClr val="00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Build Product</a:t>
            </a:r>
          </a:p>
        </p:txBody>
      </p:sp>
      <p:sp>
        <p:nvSpPr>
          <p:cNvPr id="221" name="Up Arrow 185">
            <a:extLst>
              <a:ext uri="{FF2B5EF4-FFF2-40B4-BE49-F238E27FC236}">
                <a16:creationId xmlns:a16="http://schemas.microsoft.com/office/drawing/2014/main" id="{EF897C13-A7D6-4133-B49A-DF3045F4F144}"/>
              </a:ext>
            </a:extLst>
          </p:cNvPr>
          <p:cNvSpPr/>
          <p:nvPr/>
        </p:nvSpPr>
        <p:spPr>
          <a:xfrm>
            <a:off x="10116312" y="3647694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Up Arrow 186">
            <a:extLst>
              <a:ext uri="{FF2B5EF4-FFF2-40B4-BE49-F238E27FC236}">
                <a16:creationId xmlns:a16="http://schemas.microsoft.com/office/drawing/2014/main" id="{F2D60DBA-F53A-41FF-9929-81D8B1767D70}"/>
              </a:ext>
            </a:extLst>
          </p:cNvPr>
          <p:cNvSpPr/>
          <p:nvPr/>
        </p:nvSpPr>
        <p:spPr>
          <a:xfrm>
            <a:off x="10088118" y="3079242"/>
            <a:ext cx="231648" cy="21945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3" name="Graphic 222">
            <a:extLst>
              <a:ext uri="{FF2B5EF4-FFF2-40B4-BE49-F238E27FC236}">
                <a16:creationId xmlns:a16="http://schemas.microsoft.com/office/drawing/2014/main" id="{77F54A14-B39D-427B-9331-14D3491E5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22755" y="2678430"/>
            <a:ext cx="309888" cy="216202"/>
          </a:xfrm>
          <a:prstGeom prst="rect">
            <a:avLst/>
          </a:prstGeom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C3CFE525-689D-4F96-9AEF-EC4A7904C8DC}"/>
              </a:ext>
            </a:extLst>
          </p:cNvPr>
          <p:cNvSpPr txBox="1"/>
          <p:nvPr/>
        </p:nvSpPr>
        <p:spPr>
          <a:xfrm>
            <a:off x="9764268" y="2916936"/>
            <a:ext cx="1049967" cy="20774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050"/>
              <a:t>Data Product - B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AE5DD13-E80F-4C74-9C92-6CD3318C6C3A}"/>
              </a:ext>
            </a:extLst>
          </p:cNvPr>
          <p:cNvSpPr/>
          <p:nvPr/>
        </p:nvSpPr>
        <p:spPr>
          <a:xfrm>
            <a:off x="7575042" y="1703070"/>
            <a:ext cx="987552" cy="778635"/>
          </a:xfrm>
          <a:prstGeom prst="rect">
            <a:avLst/>
          </a:prstGeom>
          <a:noFill/>
          <a:ln>
            <a:solidFill>
              <a:schemeClr val="tx1">
                <a:lumMod val="75000"/>
                <a:alpha val="50196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695C96A4-D70F-4446-85FC-07BC9B005C52}"/>
              </a:ext>
            </a:extLst>
          </p:cNvPr>
          <p:cNvSpPr/>
          <p:nvPr/>
        </p:nvSpPr>
        <p:spPr>
          <a:xfrm>
            <a:off x="8763762" y="1703070"/>
            <a:ext cx="987552" cy="777240"/>
          </a:xfrm>
          <a:prstGeom prst="rect">
            <a:avLst/>
          </a:prstGeom>
          <a:noFill/>
          <a:ln>
            <a:solidFill>
              <a:schemeClr val="tx1">
                <a:lumMod val="75000"/>
                <a:alpha val="50196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3CB296A5-B5AB-4D0D-9E77-3BF0212FAF4B}"/>
              </a:ext>
            </a:extLst>
          </p:cNvPr>
          <p:cNvSpPr/>
          <p:nvPr/>
        </p:nvSpPr>
        <p:spPr>
          <a:xfrm>
            <a:off x="9867138" y="1703070"/>
            <a:ext cx="987552" cy="781426"/>
          </a:xfrm>
          <a:prstGeom prst="rect">
            <a:avLst/>
          </a:prstGeom>
          <a:noFill/>
          <a:ln>
            <a:solidFill>
              <a:schemeClr val="tx1">
                <a:lumMod val="75000"/>
                <a:alpha val="50196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0E8D3CBF-C2B2-4101-8EFD-9229977140A3}"/>
              </a:ext>
            </a:extLst>
          </p:cNvPr>
          <p:cNvSpPr txBox="1"/>
          <p:nvPr/>
        </p:nvSpPr>
        <p:spPr>
          <a:xfrm>
            <a:off x="7655814" y="1456944"/>
            <a:ext cx="790281" cy="20774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050"/>
              <a:t>Biz Function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12B2432C-8F26-45C2-81B6-83AF3618C269}"/>
              </a:ext>
            </a:extLst>
          </p:cNvPr>
          <p:cNvSpPr txBox="1"/>
          <p:nvPr/>
        </p:nvSpPr>
        <p:spPr>
          <a:xfrm>
            <a:off x="8832342" y="1456944"/>
            <a:ext cx="790281" cy="20774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050"/>
              <a:t>Biz Function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DB2315C-4596-40DD-A9DC-5E9FFCB807FB}"/>
              </a:ext>
            </a:extLst>
          </p:cNvPr>
          <p:cNvSpPr txBox="1"/>
          <p:nvPr/>
        </p:nvSpPr>
        <p:spPr>
          <a:xfrm>
            <a:off x="9960102" y="1456944"/>
            <a:ext cx="790281" cy="20774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050"/>
              <a:t>Biz Function</a:t>
            </a:r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F89B26F-EDA2-4DAA-82FE-A2F92C3B1FAF}"/>
              </a:ext>
            </a:extLst>
          </p:cNvPr>
          <p:cNvSpPr/>
          <p:nvPr/>
        </p:nvSpPr>
        <p:spPr>
          <a:xfrm>
            <a:off x="7716774" y="1884426"/>
            <a:ext cx="292608" cy="2804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UC</a:t>
            </a:r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1DBC2DA2-3787-4D40-966C-FF524390A7EA}"/>
              </a:ext>
            </a:extLst>
          </p:cNvPr>
          <p:cNvSpPr/>
          <p:nvPr/>
        </p:nvSpPr>
        <p:spPr>
          <a:xfrm>
            <a:off x="8895588" y="1884426"/>
            <a:ext cx="292608" cy="2804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UC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3845360E-EC5E-493C-8C4A-9B9FB4E4C4EC}"/>
              </a:ext>
            </a:extLst>
          </p:cNvPr>
          <p:cNvSpPr/>
          <p:nvPr/>
        </p:nvSpPr>
        <p:spPr>
          <a:xfrm>
            <a:off x="9991344" y="1884426"/>
            <a:ext cx="292608" cy="2804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UC</a:t>
            </a: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5A74AAE3-EC97-46D4-9C2A-15BDE5127256}"/>
              </a:ext>
            </a:extLst>
          </p:cNvPr>
          <p:cNvSpPr/>
          <p:nvPr/>
        </p:nvSpPr>
        <p:spPr>
          <a:xfrm>
            <a:off x="8120634" y="1884426"/>
            <a:ext cx="292608" cy="2804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UC</a:t>
            </a: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D109D155-1A0D-4B45-981B-1FE8DC07372E}"/>
              </a:ext>
            </a:extLst>
          </p:cNvPr>
          <p:cNvSpPr/>
          <p:nvPr/>
        </p:nvSpPr>
        <p:spPr>
          <a:xfrm>
            <a:off x="9322308" y="1884426"/>
            <a:ext cx="292608" cy="2804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UC</a:t>
            </a: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76C00844-C90A-42BC-8F9A-92A667A8A7BC}"/>
              </a:ext>
            </a:extLst>
          </p:cNvPr>
          <p:cNvSpPr/>
          <p:nvPr/>
        </p:nvSpPr>
        <p:spPr>
          <a:xfrm>
            <a:off x="10429494" y="1884426"/>
            <a:ext cx="292608" cy="2804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UC</a:t>
            </a: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4FA88478-49A9-4EBD-8991-422DFCB23E69}"/>
              </a:ext>
            </a:extLst>
          </p:cNvPr>
          <p:cNvCxnSpPr>
            <a:cxnSpLocks/>
          </p:cNvCxnSpPr>
          <p:nvPr/>
        </p:nvCxnSpPr>
        <p:spPr>
          <a:xfrm>
            <a:off x="7931658" y="2166366"/>
            <a:ext cx="450342" cy="485394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F3037433-6DEE-412E-8827-7271DB3102F2}"/>
              </a:ext>
            </a:extLst>
          </p:cNvPr>
          <p:cNvCxnSpPr>
            <a:cxnSpLocks/>
          </p:cNvCxnSpPr>
          <p:nvPr/>
        </p:nvCxnSpPr>
        <p:spPr>
          <a:xfrm>
            <a:off x="8301228" y="2181606"/>
            <a:ext cx="206502" cy="470154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8938AC84-EDB3-482C-B3FB-5E3019DE7F2D}"/>
              </a:ext>
            </a:extLst>
          </p:cNvPr>
          <p:cNvCxnSpPr>
            <a:cxnSpLocks/>
          </p:cNvCxnSpPr>
          <p:nvPr/>
        </p:nvCxnSpPr>
        <p:spPr>
          <a:xfrm flipH="1">
            <a:off x="8599170" y="2196846"/>
            <a:ext cx="448818" cy="432054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2C24B799-FA6E-4820-9314-5FA4967ECFC2}"/>
              </a:ext>
            </a:extLst>
          </p:cNvPr>
          <p:cNvCxnSpPr>
            <a:cxnSpLocks/>
          </p:cNvCxnSpPr>
          <p:nvPr/>
        </p:nvCxnSpPr>
        <p:spPr>
          <a:xfrm>
            <a:off x="9508998" y="2200656"/>
            <a:ext cx="553212" cy="462534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D213ED0A-F074-4FF8-9A49-37EB9183E893}"/>
              </a:ext>
            </a:extLst>
          </p:cNvPr>
          <p:cNvCxnSpPr>
            <a:cxnSpLocks/>
          </p:cNvCxnSpPr>
          <p:nvPr/>
        </p:nvCxnSpPr>
        <p:spPr>
          <a:xfrm>
            <a:off x="10141458" y="2204466"/>
            <a:ext cx="0" cy="447294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68C5AA43-2A92-49CE-8E18-A707E90D3BBB}"/>
              </a:ext>
            </a:extLst>
          </p:cNvPr>
          <p:cNvCxnSpPr>
            <a:cxnSpLocks/>
          </p:cNvCxnSpPr>
          <p:nvPr/>
        </p:nvCxnSpPr>
        <p:spPr>
          <a:xfrm flipH="1">
            <a:off x="10256520" y="2196846"/>
            <a:ext cx="323088" cy="454914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A4A35396-A1F8-4273-8F9F-61B3D7E5D4CF}"/>
              </a:ext>
            </a:extLst>
          </p:cNvPr>
          <p:cNvSpPr txBox="1"/>
          <p:nvPr/>
        </p:nvSpPr>
        <p:spPr>
          <a:xfrm>
            <a:off x="6804660" y="5354955"/>
            <a:ext cx="5015865" cy="115416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Data as Products:  </a:t>
            </a:r>
            <a:r>
              <a:rPr lang="en-US" sz="1200" dirty="0"/>
              <a:t>Company data is viewed as a “PRODUCT”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Decentralized Data Ownership:  </a:t>
            </a:r>
            <a:r>
              <a:rPr lang="en-US" sz="1200" dirty="0"/>
              <a:t>Data Teams (engineers, analysts, data scientists) provide the data that the company needs for different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Self-Service Infrastructure:  </a:t>
            </a:r>
            <a:r>
              <a:rPr lang="en-US" sz="1200" dirty="0"/>
              <a:t>Business Teams use / re-use data for decision making, application building,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Federated &amp; Global Governance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DAC2BF5D-71A6-467A-AB87-856CE08B5259}"/>
              </a:ext>
            </a:extLst>
          </p:cNvPr>
          <p:cNvSpPr txBox="1"/>
          <p:nvPr/>
        </p:nvSpPr>
        <p:spPr>
          <a:xfrm>
            <a:off x="384810" y="5449378"/>
            <a:ext cx="5543550" cy="78483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case driven approach – tackle very specific problems using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End deliverable is an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Low “re-usability” across business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Stakeholder-driven mindset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6A2E5E17-D24A-4644-B984-7684938F7BCC}"/>
              </a:ext>
            </a:extLst>
          </p:cNvPr>
          <p:cNvSpPr txBox="1"/>
          <p:nvPr/>
        </p:nvSpPr>
        <p:spPr>
          <a:xfrm>
            <a:off x="7906518" y="1045032"/>
            <a:ext cx="2350002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Customer Data Platform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0CC197C-4F36-4A76-B73C-1B528D3B46D7}"/>
              </a:ext>
            </a:extLst>
          </p:cNvPr>
          <p:cNvSpPr txBox="1"/>
          <p:nvPr/>
        </p:nvSpPr>
        <p:spPr>
          <a:xfrm>
            <a:off x="1700784" y="1037213"/>
            <a:ext cx="2611292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Existing Data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10BA-A0A6-4DF8-BB1C-7E0F8602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274022"/>
            <a:ext cx="10755314" cy="44319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CDP - “Data as a Product” Concept</a:t>
            </a:r>
          </a:p>
        </p:txBody>
      </p:sp>
    </p:spTree>
    <p:extLst>
      <p:ext uri="{BB962C8B-B14F-4D97-AF65-F5344CB8AC3E}">
        <p14:creationId xmlns:p14="http://schemas.microsoft.com/office/powerpoint/2010/main" val="138666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1B4C25F5-0B16-4E65-A2AD-5CBDB075455B}"/>
              </a:ext>
            </a:extLst>
          </p:cNvPr>
          <p:cNvSpPr/>
          <p:nvPr/>
        </p:nvSpPr>
        <p:spPr bwMode="auto">
          <a:xfrm>
            <a:off x="860017" y="5025115"/>
            <a:ext cx="2013555" cy="6709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D900A0-FDB2-4821-A5DE-87C239894543}"/>
              </a:ext>
            </a:extLst>
          </p:cNvPr>
          <p:cNvSpPr/>
          <p:nvPr/>
        </p:nvSpPr>
        <p:spPr bwMode="auto">
          <a:xfrm>
            <a:off x="970202" y="5457059"/>
            <a:ext cx="1770344" cy="195096"/>
          </a:xfrm>
          <a:prstGeom prst="roundRect">
            <a:avLst/>
          </a:prstGeom>
          <a:solidFill>
            <a:srgbClr val="7FFFF8"/>
          </a:solidFill>
          <a:ln w="9525" cap="flat" cmpd="sng" algn="ctr">
            <a:solidFill>
              <a:srgbClr val="00148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3075" name="Rectangle: Rounded Corners 3074">
            <a:extLst>
              <a:ext uri="{FF2B5EF4-FFF2-40B4-BE49-F238E27FC236}">
                <a16:creationId xmlns:a16="http://schemas.microsoft.com/office/drawing/2014/main" id="{23DF59F9-8122-42AD-9FB8-A8D99217A2D1}"/>
              </a:ext>
            </a:extLst>
          </p:cNvPr>
          <p:cNvSpPr/>
          <p:nvPr/>
        </p:nvSpPr>
        <p:spPr bwMode="auto">
          <a:xfrm>
            <a:off x="784355" y="1651034"/>
            <a:ext cx="2066042" cy="84688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60DC7A5-3521-4FBF-9A9C-D43C5F84EB86}"/>
              </a:ext>
            </a:extLst>
          </p:cNvPr>
          <p:cNvSpPr/>
          <p:nvPr/>
        </p:nvSpPr>
        <p:spPr bwMode="auto">
          <a:xfrm>
            <a:off x="801141" y="2630708"/>
            <a:ext cx="2066042" cy="6414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0CF7522-625F-49FD-A522-51D3FA87E8B1}"/>
              </a:ext>
            </a:extLst>
          </p:cNvPr>
          <p:cNvSpPr/>
          <p:nvPr/>
        </p:nvSpPr>
        <p:spPr bwMode="auto">
          <a:xfrm>
            <a:off x="811063" y="3405407"/>
            <a:ext cx="2066042" cy="6719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576702F-6D83-4E90-845A-D3A9329B3A87}"/>
              </a:ext>
            </a:extLst>
          </p:cNvPr>
          <p:cNvSpPr/>
          <p:nvPr/>
        </p:nvSpPr>
        <p:spPr bwMode="auto">
          <a:xfrm>
            <a:off x="862893" y="4215779"/>
            <a:ext cx="2021018" cy="6709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AEE37-1610-4B27-B97B-B45F31A2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9726"/>
            <a:ext cx="11329827" cy="574516"/>
          </a:xfrm>
        </p:spPr>
        <p:txBody>
          <a:bodyPr/>
          <a:lstStyle/>
          <a:p>
            <a:r>
              <a:rPr lang="de-DE"/>
              <a:t>CAR/JAR will reside within the Customer Data Platform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65FED8AA-C19E-49E0-807D-78F1A635A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55555A">
                    <a:alpha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Copyright © 2022 Accenture. All rights reserved.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3DC7D9EF-4B27-46DB-A12B-50645DD7F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38A9033-9134-4958-86E0-34CDE3CB14A1}"/>
              </a:ext>
            </a:extLst>
          </p:cNvPr>
          <p:cNvSpPr/>
          <p:nvPr/>
        </p:nvSpPr>
        <p:spPr bwMode="auto">
          <a:xfrm>
            <a:off x="5493814" y="1583624"/>
            <a:ext cx="2182610" cy="42892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3EB4862-249D-413A-9D2C-171014FAF1F8}"/>
              </a:ext>
            </a:extLst>
          </p:cNvPr>
          <p:cNvSpPr/>
          <p:nvPr/>
        </p:nvSpPr>
        <p:spPr bwMode="auto">
          <a:xfrm>
            <a:off x="5588308" y="4112738"/>
            <a:ext cx="1995529" cy="1669534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D75C60D-81D1-4337-9BCE-CD1CA0AEF273}"/>
              </a:ext>
            </a:extLst>
          </p:cNvPr>
          <p:cNvSpPr/>
          <p:nvPr/>
        </p:nvSpPr>
        <p:spPr bwMode="auto">
          <a:xfrm>
            <a:off x="5588308" y="2594658"/>
            <a:ext cx="1995529" cy="1455749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E91E1F9-653B-43FF-971A-B2B2275ECA52}"/>
              </a:ext>
            </a:extLst>
          </p:cNvPr>
          <p:cNvSpPr/>
          <p:nvPr/>
        </p:nvSpPr>
        <p:spPr bwMode="auto">
          <a:xfrm>
            <a:off x="5676696" y="3612613"/>
            <a:ext cx="1816846" cy="363713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66FA1F-B089-4AD5-A65A-47D1328746C4}"/>
              </a:ext>
            </a:extLst>
          </p:cNvPr>
          <p:cNvSpPr txBox="1"/>
          <p:nvPr/>
        </p:nvSpPr>
        <p:spPr bwMode="auto">
          <a:xfrm>
            <a:off x="5886115" y="2631080"/>
            <a:ext cx="13833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Discovery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srgbClr val="FFFFFF"/>
                </a:solidFill>
                <a:latin typeface="Arial"/>
                <a:ea typeface="ＭＳ Ｐゴシック"/>
              </a:rPr>
              <a:t>(Ad hoc Analysis)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201462-A1D0-4949-A1BE-842526AD36D4}"/>
              </a:ext>
            </a:extLst>
          </p:cNvPr>
          <p:cNvSpPr txBox="1"/>
          <p:nvPr/>
        </p:nvSpPr>
        <p:spPr bwMode="auto">
          <a:xfrm>
            <a:off x="5690998" y="3702180"/>
            <a:ext cx="18168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Analytics (CAR/JAR)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6FE62DB-8381-44D4-B365-28C07FEFF353}"/>
              </a:ext>
            </a:extLst>
          </p:cNvPr>
          <p:cNvSpPr/>
          <p:nvPr/>
        </p:nvSpPr>
        <p:spPr bwMode="auto">
          <a:xfrm>
            <a:off x="5676693" y="4521097"/>
            <a:ext cx="1816846" cy="363713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1388BE8-86FB-431B-9177-EA7551E6A531}"/>
              </a:ext>
            </a:extLst>
          </p:cNvPr>
          <p:cNvSpPr/>
          <p:nvPr/>
        </p:nvSpPr>
        <p:spPr bwMode="auto">
          <a:xfrm>
            <a:off x="5676694" y="4936550"/>
            <a:ext cx="1816846" cy="363713"/>
          </a:xfrm>
          <a:prstGeom prst="roundRect">
            <a:avLst/>
          </a:prstGeom>
          <a:solidFill>
            <a:srgbClr val="7FFF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48B27AC-4FF2-408D-93D4-D6F36C461DA8}"/>
              </a:ext>
            </a:extLst>
          </p:cNvPr>
          <p:cNvSpPr/>
          <p:nvPr/>
        </p:nvSpPr>
        <p:spPr bwMode="auto">
          <a:xfrm>
            <a:off x="5670806" y="5353202"/>
            <a:ext cx="1816846" cy="36371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37D6B9-D425-4FD8-84D3-C6D0A6034B40}"/>
              </a:ext>
            </a:extLst>
          </p:cNvPr>
          <p:cNvSpPr txBox="1"/>
          <p:nvPr/>
        </p:nvSpPr>
        <p:spPr bwMode="auto">
          <a:xfrm>
            <a:off x="5644562" y="4587646"/>
            <a:ext cx="18168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Aggregates/Analytics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C7DE13-00EB-4EF9-8894-A89D5A8DB3E5}"/>
              </a:ext>
            </a:extLst>
          </p:cNvPr>
          <p:cNvSpPr txBox="1"/>
          <p:nvPr/>
        </p:nvSpPr>
        <p:spPr bwMode="auto">
          <a:xfrm>
            <a:off x="5651842" y="5447346"/>
            <a:ext cx="18168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Curated Foundation Layer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FD727B-FD08-4B28-8291-3EB16AF44397}"/>
              </a:ext>
            </a:extLst>
          </p:cNvPr>
          <p:cNvSpPr txBox="1"/>
          <p:nvPr/>
        </p:nvSpPr>
        <p:spPr bwMode="auto">
          <a:xfrm>
            <a:off x="5705640" y="1637625"/>
            <a:ext cx="17216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Cloud Data Platform</a:t>
            </a:r>
          </a:p>
        </p:txBody>
      </p:sp>
      <p:pic>
        <p:nvPicPr>
          <p:cNvPr id="3074" name="Picture 2" descr="Snowflake - InterWorks">
            <a:extLst>
              <a:ext uri="{FF2B5EF4-FFF2-40B4-BE49-F238E27FC236}">
                <a16:creationId xmlns:a16="http://schemas.microsoft.com/office/drawing/2014/main" id="{FE036040-5640-46B8-9C24-AA69D3E3B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77" b="37206"/>
          <a:stretch/>
        </p:blipFill>
        <p:spPr bwMode="auto">
          <a:xfrm>
            <a:off x="5781508" y="2000861"/>
            <a:ext cx="1557151" cy="51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TextBox 3075">
            <a:extLst>
              <a:ext uri="{FF2B5EF4-FFF2-40B4-BE49-F238E27FC236}">
                <a16:creationId xmlns:a16="http://schemas.microsoft.com/office/drawing/2014/main" id="{9A26BB98-606B-429C-AC15-5604A8CA705F}"/>
              </a:ext>
            </a:extLst>
          </p:cNvPr>
          <p:cNvSpPr txBox="1"/>
          <p:nvPr/>
        </p:nvSpPr>
        <p:spPr bwMode="auto">
          <a:xfrm>
            <a:off x="841916" y="1668311"/>
            <a:ext cx="1835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Operational Source Systems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703592-379E-4019-94BF-FC08661AC029}"/>
              </a:ext>
            </a:extLst>
          </p:cNvPr>
          <p:cNvSpPr txBox="1"/>
          <p:nvPr/>
        </p:nvSpPr>
        <p:spPr bwMode="auto">
          <a:xfrm>
            <a:off x="799123" y="2647609"/>
            <a:ext cx="208588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3</a:t>
            </a:r>
            <a:r>
              <a:rPr kumimoji="0" lang="en-US" sz="1200" b="1" i="0" u="none" strike="noStrike" kern="0" cap="none" spc="0" normalizeH="0" baseline="3000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rd</a:t>
            </a: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Party Data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3EF056-F72A-4DF6-9F22-742220CCB1C7}"/>
              </a:ext>
            </a:extLst>
          </p:cNvPr>
          <p:cNvSpPr txBox="1"/>
          <p:nvPr/>
        </p:nvSpPr>
        <p:spPr bwMode="auto">
          <a:xfrm>
            <a:off x="860979" y="3414682"/>
            <a:ext cx="194468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Channels / Products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E96608-6FBA-4859-9FE7-A6F37F4563AB}"/>
              </a:ext>
            </a:extLst>
          </p:cNvPr>
          <p:cNvSpPr txBox="1"/>
          <p:nvPr/>
        </p:nvSpPr>
        <p:spPr bwMode="auto">
          <a:xfrm>
            <a:off x="955352" y="4251030"/>
            <a:ext cx="194468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IoT Assets</a:t>
            </a:r>
          </a:p>
        </p:txBody>
      </p:sp>
      <p:sp>
        <p:nvSpPr>
          <p:cNvPr id="3077" name="TextBox 3076">
            <a:extLst>
              <a:ext uri="{FF2B5EF4-FFF2-40B4-BE49-F238E27FC236}">
                <a16:creationId xmlns:a16="http://schemas.microsoft.com/office/drawing/2014/main" id="{DBA9F839-729F-4D35-92AD-784CA436B74E}"/>
              </a:ext>
            </a:extLst>
          </p:cNvPr>
          <p:cNvSpPr txBox="1"/>
          <p:nvPr/>
        </p:nvSpPr>
        <p:spPr bwMode="auto">
          <a:xfrm>
            <a:off x="860421" y="2082286"/>
            <a:ext cx="103373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61913" marR="0" lvl="0" indent="-6191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</a:defRPr>
            </a:lvl1pPr>
          </a:lstStyle>
          <a:p>
            <a:r>
              <a:rPr lang="en-US" dirty="0"/>
              <a:t>CSS / CRIS</a:t>
            </a:r>
          </a:p>
          <a:p>
            <a:r>
              <a:rPr lang="en-US" dirty="0"/>
              <a:t>CRM /Salesforce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017E3D-7375-41ED-B1A1-B1354247B248}"/>
              </a:ext>
            </a:extLst>
          </p:cNvPr>
          <p:cNvSpPr txBox="1"/>
          <p:nvPr/>
        </p:nvSpPr>
        <p:spPr bwMode="auto">
          <a:xfrm>
            <a:off x="2013318" y="2080348"/>
            <a:ext cx="83548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61913" marR="0" lvl="0" indent="-6191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</a:defRPr>
            </a:lvl1pPr>
          </a:lstStyle>
          <a:p>
            <a:r>
              <a:rPr lang="en-US">
                <a:sym typeface="Symbol" panose="05050102010706020507" pitchFamily="18" charset="2"/>
              </a:rPr>
              <a:t>Outage Mgmt</a:t>
            </a:r>
            <a:endParaRPr lang="en-US"/>
          </a:p>
          <a:p>
            <a:r>
              <a:rPr lang="en-US"/>
              <a:t>Other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63B9D6-EDF1-453F-BCBA-2325D47416AB}"/>
              </a:ext>
            </a:extLst>
          </p:cNvPr>
          <p:cNvSpPr txBox="1"/>
          <p:nvPr/>
        </p:nvSpPr>
        <p:spPr bwMode="auto">
          <a:xfrm>
            <a:off x="958525" y="2867573"/>
            <a:ext cx="88838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61913" marR="0" lvl="0" indent="-6191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</a:defRPr>
            </a:lvl1pPr>
          </a:lstStyle>
          <a:p>
            <a:r>
              <a:rPr lang="en-US" dirty="0">
                <a:sym typeface="Symbol" panose="05050102010706020507" pitchFamily="18" charset="2"/>
              </a:rPr>
              <a:t>First American</a:t>
            </a:r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Info Group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9E0FE5-FD6D-4B13-849F-12CDDB848F4E}"/>
              </a:ext>
            </a:extLst>
          </p:cNvPr>
          <p:cNvSpPr txBox="1"/>
          <p:nvPr/>
        </p:nvSpPr>
        <p:spPr bwMode="auto">
          <a:xfrm>
            <a:off x="2036295" y="2867573"/>
            <a:ext cx="41870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61913" marR="0" lvl="0" indent="-6191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</a:defRPr>
            </a:lvl1pPr>
          </a:lstStyle>
          <a:p>
            <a:r>
              <a:rPr lang="en-US">
                <a:sym typeface="Symbol" panose="05050102010706020507" pitchFamily="18" charset="2"/>
              </a:rPr>
              <a:t>Axiom</a:t>
            </a:r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06A91C-B54F-49F8-9430-B9C552CC4871}"/>
              </a:ext>
            </a:extLst>
          </p:cNvPr>
          <p:cNvSpPr txBox="1"/>
          <p:nvPr/>
        </p:nvSpPr>
        <p:spPr bwMode="auto">
          <a:xfrm>
            <a:off x="986149" y="3632692"/>
            <a:ext cx="116089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</a:defRPr>
            </a:lvl1pPr>
          </a:lstStyle>
          <a:p>
            <a:pPr marL="61913" indent="-61913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UWP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MBA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0C5FF1-5D9C-462B-A771-9086DC8A9135}"/>
              </a:ext>
            </a:extLst>
          </p:cNvPr>
          <p:cNvSpPr txBox="1"/>
          <p:nvPr/>
        </p:nvSpPr>
        <p:spPr bwMode="auto">
          <a:xfrm>
            <a:off x="1729390" y="3651072"/>
            <a:ext cx="101115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61913" marR="0" lvl="0" indent="-6191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</a:defRPr>
            </a:lvl1pPr>
          </a:lstStyle>
          <a:p>
            <a:r>
              <a:rPr lang="en-US">
                <a:sym typeface="Symbol" panose="05050102010706020507" pitchFamily="18" charset="2"/>
              </a:rPr>
              <a:t>Marketing Cloud</a:t>
            </a:r>
          </a:p>
          <a:p>
            <a:r>
              <a:rPr lang="en-US">
                <a:sym typeface="Symbol" panose="05050102010706020507" pitchFamily="18" charset="2"/>
              </a:rPr>
              <a:t>Digital Assistant</a:t>
            </a:r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CAE877-563E-4EEB-9A93-F72B0DB16159}"/>
              </a:ext>
            </a:extLst>
          </p:cNvPr>
          <p:cNvSpPr txBox="1"/>
          <p:nvPr/>
        </p:nvSpPr>
        <p:spPr bwMode="auto">
          <a:xfrm>
            <a:off x="1021489" y="4470114"/>
            <a:ext cx="118814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61913" marR="0" lvl="0" indent="-61913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</a:defRPr>
            </a:lvl1pPr>
          </a:lstStyle>
          <a:p>
            <a:r>
              <a:rPr lang="en-US" dirty="0">
                <a:sym typeface="Symbol" panose="05050102010706020507" pitchFamily="18" charset="2"/>
              </a:rPr>
              <a:t>AMI/Smart Meters</a:t>
            </a:r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Power Assets</a:t>
            </a:r>
            <a:endParaRPr lang="en-US" dirty="0"/>
          </a:p>
        </p:txBody>
      </p:sp>
      <p:sp>
        <p:nvSpPr>
          <p:cNvPr id="3073" name="Rectangle: Rounded Corners 3072">
            <a:extLst>
              <a:ext uri="{FF2B5EF4-FFF2-40B4-BE49-F238E27FC236}">
                <a16:creationId xmlns:a16="http://schemas.microsoft.com/office/drawing/2014/main" id="{0696EEFB-4C17-4826-8775-E531A2640F20}"/>
              </a:ext>
            </a:extLst>
          </p:cNvPr>
          <p:cNvSpPr/>
          <p:nvPr/>
        </p:nvSpPr>
        <p:spPr bwMode="auto">
          <a:xfrm>
            <a:off x="3419465" y="1583624"/>
            <a:ext cx="445286" cy="424721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3079" name="TextBox 3078">
            <a:extLst>
              <a:ext uri="{FF2B5EF4-FFF2-40B4-BE49-F238E27FC236}">
                <a16:creationId xmlns:a16="http://schemas.microsoft.com/office/drawing/2014/main" id="{8ACFA31E-169A-4636-83D0-F3F4B01722EF}"/>
              </a:ext>
            </a:extLst>
          </p:cNvPr>
          <p:cNvSpPr txBox="1"/>
          <p:nvPr/>
        </p:nvSpPr>
        <p:spPr bwMode="auto">
          <a:xfrm rot="16200000">
            <a:off x="2916686" y="3450128"/>
            <a:ext cx="146033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+mn-cs"/>
              </a:rPr>
              <a:t>Data Integration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E05008E-2032-4C8E-A92E-C56E1BDD3BB7}"/>
              </a:ext>
            </a:extLst>
          </p:cNvPr>
          <p:cNvSpPr/>
          <p:nvPr/>
        </p:nvSpPr>
        <p:spPr bwMode="auto">
          <a:xfrm>
            <a:off x="4400305" y="1591296"/>
            <a:ext cx="445286" cy="424721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75601CC-A9A0-4FAF-A3BD-18E724F598D2}"/>
              </a:ext>
            </a:extLst>
          </p:cNvPr>
          <p:cNvSpPr/>
          <p:nvPr/>
        </p:nvSpPr>
        <p:spPr bwMode="auto">
          <a:xfrm>
            <a:off x="3908049" y="1583624"/>
            <a:ext cx="445286" cy="2346201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4A7DDF-477A-4985-B875-AEF7AA84C10D}"/>
              </a:ext>
            </a:extLst>
          </p:cNvPr>
          <p:cNvSpPr txBox="1"/>
          <p:nvPr/>
        </p:nvSpPr>
        <p:spPr bwMode="auto">
          <a:xfrm rot="16200000">
            <a:off x="3071029" y="2651101"/>
            <a:ext cx="214161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CAR/JAR Transformation Logic</a:t>
            </a:r>
          </a:p>
        </p:txBody>
      </p:sp>
      <p:sp>
        <p:nvSpPr>
          <p:cNvPr id="3081" name="Right Brace 3080">
            <a:extLst>
              <a:ext uri="{FF2B5EF4-FFF2-40B4-BE49-F238E27FC236}">
                <a16:creationId xmlns:a16="http://schemas.microsoft.com/office/drawing/2014/main" id="{7A6A6AB9-2728-441C-8B02-3991950510EA}"/>
              </a:ext>
            </a:extLst>
          </p:cNvPr>
          <p:cNvSpPr/>
          <p:nvPr/>
        </p:nvSpPr>
        <p:spPr bwMode="auto">
          <a:xfrm>
            <a:off x="2950119" y="1583624"/>
            <a:ext cx="445286" cy="4289278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79C1"/>
              </a:solidFill>
              <a:effectLst/>
              <a:uLnTx/>
              <a:uFillTx/>
              <a:latin typeface="Arial" charset="0"/>
              <a:ea typeface="ＭＳ Ｐゴシック" pitchFamily="48" charset="-128"/>
              <a:cs typeface="+mn-cs"/>
            </a:endParaRPr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6150972D-AB25-4BF4-9635-85F1FC18187C}"/>
              </a:ext>
            </a:extLst>
          </p:cNvPr>
          <p:cNvSpPr/>
          <p:nvPr/>
        </p:nvSpPr>
        <p:spPr bwMode="auto">
          <a:xfrm>
            <a:off x="4902500" y="1583624"/>
            <a:ext cx="445286" cy="4289278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79C1"/>
              </a:solidFill>
              <a:effectLst/>
              <a:uLnTx/>
              <a:uFillTx/>
              <a:latin typeface="Arial" charset="0"/>
              <a:ea typeface="ＭＳ Ｐゴシック" pitchFamily="48" charset="-128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31EB763-D8B0-49A7-8FC3-ABB235A9C178}"/>
              </a:ext>
            </a:extLst>
          </p:cNvPr>
          <p:cNvSpPr txBox="1"/>
          <p:nvPr/>
        </p:nvSpPr>
        <p:spPr bwMode="auto">
          <a:xfrm rot="16200000">
            <a:off x="7150667" y="3386170"/>
            <a:ext cx="16885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Data Integration</a:t>
            </a:r>
          </a:p>
        </p:txBody>
      </p:sp>
      <p:grpSp>
        <p:nvGrpSpPr>
          <p:cNvPr id="3086" name="Group 3085">
            <a:extLst>
              <a:ext uri="{FF2B5EF4-FFF2-40B4-BE49-F238E27FC236}">
                <a16:creationId xmlns:a16="http://schemas.microsoft.com/office/drawing/2014/main" id="{D5D059B2-8E8E-4DC2-954F-7E57711FFD4E}"/>
              </a:ext>
            </a:extLst>
          </p:cNvPr>
          <p:cNvGrpSpPr/>
          <p:nvPr/>
        </p:nvGrpSpPr>
        <p:grpSpPr>
          <a:xfrm>
            <a:off x="8195848" y="1433223"/>
            <a:ext cx="1530626" cy="4463740"/>
            <a:chOff x="8973883" y="1393467"/>
            <a:chExt cx="1530626" cy="4463740"/>
          </a:xfrm>
          <a:solidFill>
            <a:schemeClr val="bg1">
              <a:lumMod val="95000"/>
            </a:schemeClr>
          </a:solidFill>
        </p:grpSpPr>
        <p:sp>
          <p:nvSpPr>
            <p:cNvPr id="3084" name="Rectangle: Rounded Corners 3083">
              <a:extLst>
                <a:ext uri="{FF2B5EF4-FFF2-40B4-BE49-F238E27FC236}">
                  <a16:creationId xmlns:a16="http://schemas.microsoft.com/office/drawing/2014/main" id="{94FED60B-BD7C-4333-A0F7-F147BA24561E}"/>
                </a:ext>
              </a:extLst>
            </p:cNvPr>
            <p:cNvSpPr/>
            <p:nvPr/>
          </p:nvSpPr>
          <p:spPr bwMode="auto">
            <a:xfrm>
              <a:off x="8973883" y="1393467"/>
              <a:ext cx="1530626" cy="1060924"/>
            </a:xfrm>
            <a:prstGeom prst="roundRect">
              <a:avLst/>
            </a:prstGeom>
            <a:grpFill/>
            <a:ln w="19050" cap="flat" cmpd="sng" algn="ctr">
              <a:solidFill>
                <a:srgbClr val="0014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BAFC8B8B-5FB6-4FCA-96E4-A5B605D961BB}"/>
                </a:ext>
              </a:extLst>
            </p:cNvPr>
            <p:cNvSpPr/>
            <p:nvPr/>
          </p:nvSpPr>
          <p:spPr bwMode="auto">
            <a:xfrm>
              <a:off x="8973883" y="2520334"/>
              <a:ext cx="1530626" cy="1060924"/>
            </a:xfrm>
            <a:prstGeom prst="roundRect">
              <a:avLst/>
            </a:prstGeom>
            <a:grpFill/>
            <a:ln w="19050" cap="flat" cmpd="sng" algn="ctr">
              <a:solidFill>
                <a:srgbClr val="0014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D0EDBFC8-5BAC-4A4E-9847-B019A396085C}"/>
                </a:ext>
              </a:extLst>
            </p:cNvPr>
            <p:cNvSpPr/>
            <p:nvPr/>
          </p:nvSpPr>
          <p:spPr bwMode="auto">
            <a:xfrm>
              <a:off x="8973883" y="3669416"/>
              <a:ext cx="1530626" cy="1060924"/>
            </a:xfrm>
            <a:prstGeom prst="roundRect">
              <a:avLst/>
            </a:prstGeom>
            <a:grpFill/>
            <a:ln w="19050" cap="flat" cmpd="sng" algn="ctr">
              <a:solidFill>
                <a:srgbClr val="0014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6B8A7CB7-A978-4885-A2BE-C5E198008263}"/>
                </a:ext>
              </a:extLst>
            </p:cNvPr>
            <p:cNvSpPr/>
            <p:nvPr/>
          </p:nvSpPr>
          <p:spPr bwMode="auto">
            <a:xfrm>
              <a:off x="8973883" y="4796283"/>
              <a:ext cx="1530626" cy="1060924"/>
            </a:xfrm>
            <a:prstGeom prst="roundRect">
              <a:avLst/>
            </a:prstGeom>
            <a:grpFill/>
            <a:ln w="19050" cap="flat" cmpd="sng" algn="ctr">
              <a:solidFill>
                <a:srgbClr val="0014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3085" name="TextBox 3084">
              <a:extLst>
                <a:ext uri="{FF2B5EF4-FFF2-40B4-BE49-F238E27FC236}">
                  <a16:creationId xmlns:a16="http://schemas.microsoft.com/office/drawing/2014/main" id="{320E0F5B-FFD7-4894-BC13-D38D2808304E}"/>
                </a:ext>
              </a:extLst>
            </p:cNvPr>
            <p:cNvSpPr txBox="1"/>
            <p:nvPr/>
          </p:nvSpPr>
          <p:spPr bwMode="auto">
            <a:xfrm>
              <a:off x="9114207" y="1406471"/>
              <a:ext cx="117207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148C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Business Intelligence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90DE7A-F015-48D9-B9C5-F9EDC7149F35}"/>
                </a:ext>
              </a:extLst>
            </p:cNvPr>
            <p:cNvSpPr txBox="1"/>
            <p:nvPr/>
          </p:nvSpPr>
          <p:spPr bwMode="auto">
            <a:xfrm>
              <a:off x="9070679" y="2555053"/>
              <a:ext cx="13935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148C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Data Analytics Platform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20E6F12-7D7D-4E0F-AF2D-95C56AFDBE8F}"/>
                </a:ext>
              </a:extLst>
            </p:cNvPr>
            <p:cNvSpPr txBox="1"/>
            <p:nvPr/>
          </p:nvSpPr>
          <p:spPr bwMode="auto">
            <a:xfrm>
              <a:off x="9197824" y="1807320"/>
              <a:ext cx="750526" cy="6155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61913" marR="0" lvl="0" indent="-6191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5555A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148C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  <a:sym typeface="Symbol" panose="05050102010706020507" pitchFamily="18" charset="2"/>
                </a:rPr>
                <a:t>PowerBI</a:t>
              </a:r>
            </a:p>
            <a:p>
              <a:pPr marL="61913" marR="0" lvl="0" indent="-6191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5555A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148C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  <a:sym typeface="Symbol" panose="05050102010706020507" pitchFamily="18" charset="2"/>
                </a:rPr>
                <a:t>Reports</a:t>
              </a:r>
            </a:p>
            <a:p>
              <a:pPr marL="61913" marR="0" lvl="0" indent="-6191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5555A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148C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  <a:sym typeface="Symbol" panose="05050102010706020507" pitchFamily="18" charset="2"/>
                </a:rPr>
                <a:t>Dashboards</a:t>
              </a: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1BE7CD-7760-430B-BDD0-F353A98E29A0}"/>
                </a:ext>
              </a:extLst>
            </p:cNvPr>
            <p:cNvSpPr txBox="1"/>
            <p:nvPr/>
          </p:nvSpPr>
          <p:spPr bwMode="auto">
            <a:xfrm>
              <a:off x="9114207" y="5212079"/>
              <a:ext cx="1064715" cy="6155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61913" marR="0" lvl="0" indent="-61913" fontAlgn="auto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5555A"/>
                </a:buClr>
                <a:buSzTx/>
                <a:buFont typeface="Arial" panose="020B0604020202020204" pitchFamily="34" charset="0"/>
                <a:buChar char="•"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srgbClr val="00148C"/>
                  </a:solidFill>
                  <a:effectLst/>
                  <a:uLnTx/>
                  <a:uFillTx/>
                  <a:latin typeface="Arial"/>
                  <a:ea typeface="ＭＳ Ｐゴシック"/>
                </a:defRPr>
              </a:lvl1pPr>
            </a:lstStyle>
            <a:p>
              <a:r>
                <a:rPr lang="en-US">
                  <a:sym typeface="Symbol" panose="05050102010706020507" pitchFamily="18" charset="2"/>
                </a:rPr>
                <a:t>CRM / Salesforce</a:t>
              </a:r>
            </a:p>
            <a:p>
              <a:r>
                <a:rPr lang="en-US">
                  <a:sym typeface="Symbol" panose="05050102010706020507" pitchFamily="18" charset="2"/>
                </a:rPr>
                <a:t>Marketing Cloud</a:t>
              </a:r>
            </a:p>
            <a:p>
              <a:r>
                <a:rPr lang="en-US">
                  <a:sym typeface="Symbol" panose="05050102010706020507" pitchFamily="18" charset="2"/>
                </a:rPr>
                <a:t>Other</a:t>
              </a:r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5E2F157-CAE5-4E34-83DC-2E5948629507}"/>
                </a:ext>
              </a:extLst>
            </p:cNvPr>
            <p:cNvSpPr txBox="1"/>
            <p:nvPr/>
          </p:nvSpPr>
          <p:spPr bwMode="auto">
            <a:xfrm>
              <a:off x="9159668" y="2927487"/>
              <a:ext cx="1218603" cy="6155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61913" marR="0" lvl="0" indent="-61913" fontAlgn="auto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5555A"/>
                </a:buClr>
                <a:buSzTx/>
                <a:buFont typeface="Arial" panose="020B0604020202020204" pitchFamily="34" charset="0"/>
                <a:buChar char="•"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srgbClr val="00148C"/>
                  </a:solidFill>
                  <a:effectLst/>
                  <a:uLnTx/>
                  <a:uFillTx/>
                  <a:latin typeface="Arial"/>
                  <a:ea typeface="ＭＳ Ｐゴシック"/>
                </a:defRPr>
              </a:lvl1pPr>
            </a:lstStyle>
            <a:p>
              <a:r>
                <a:rPr lang="en-US">
                  <a:sym typeface="Symbol" panose="05050102010706020507" pitchFamily="18" charset="2"/>
                </a:rPr>
                <a:t>Digital Twin</a:t>
              </a:r>
            </a:p>
            <a:p>
              <a:r>
                <a:rPr lang="en-US">
                  <a:sym typeface="Symbol" panose="05050102010706020507" pitchFamily="18" charset="2"/>
                </a:rPr>
                <a:t>Prediction Modeling</a:t>
              </a:r>
            </a:p>
            <a:p>
              <a:r>
                <a:rPr lang="en-US">
                  <a:sym typeface="Symbol" panose="05050102010706020507" pitchFamily="18" charset="2"/>
                </a:rPr>
                <a:t>Data &amp; Models</a:t>
              </a:r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9021868-A374-4CF5-9318-884299404244}"/>
                </a:ext>
              </a:extLst>
            </p:cNvPr>
            <p:cNvSpPr txBox="1"/>
            <p:nvPr/>
          </p:nvSpPr>
          <p:spPr bwMode="auto">
            <a:xfrm>
              <a:off x="9202668" y="3695870"/>
              <a:ext cx="1172076" cy="1846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148C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Digital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CB10A4B-C6FF-4CB8-A140-3221FD5FB875}"/>
                </a:ext>
              </a:extLst>
            </p:cNvPr>
            <p:cNvSpPr txBox="1"/>
            <p:nvPr/>
          </p:nvSpPr>
          <p:spPr bwMode="auto">
            <a:xfrm>
              <a:off x="9156827" y="4040468"/>
              <a:ext cx="745717" cy="3847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61913" marR="0" lvl="0" indent="-61913" fontAlgn="auto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5555A"/>
                </a:buClr>
                <a:buSzTx/>
                <a:buFont typeface="Arial" panose="020B0604020202020204" pitchFamily="34" charset="0"/>
                <a:buChar char="•"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srgbClr val="00148C"/>
                  </a:solidFill>
                  <a:effectLst/>
                  <a:uLnTx/>
                  <a:uFillTx/>
                  <a:latin typeface="Arial"/>
                  <a:ea typeface="ＭＳ Ｐゴシック"/>
                </a:defRPr>
              </a:lvl1pPr>
            </a:lstStyle>
            <a:p>
              <a:r>
                <a:rPr lang="en-US">
                  <a:sym typeface="Symbol" panose="05050102010706020507" pitchFamily="18" charset="2"/>
                </a:rPr>
                <a:t>Gridstack</a:t>
              </a:r>
            </a:p>
            <a:p>
              <a:r>
                <a:rPr lang="en-US">
                  <a:sym typeface="Symbol" panose="05050102010706020507" pitchFamily="18" charset="2"/>
                </a:rPr>
                <a:t>UWP / MBA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F5B9554-2501-41F0-BE52-CFDD8B8CEC80}"/>
                </a:ext>
              </a:extLst>
            </p:cNvPr>
            <p:cNvSpPr txBox="1"/>
            <p:nvPr/>
          </p:nvSpPr>
          <p:spPr bwMode="auto">
            <a:xfrm>
              <a:off x="9070679" y="4839181"/>
              <a:ext cx="1298828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148C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Applications/ Vendors</a:t>
              </a:r>
            </a:p>
          </p:txBody>
        </p:sp>
      </p:grp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B1BEE633-D6F5-40BC-8A2D-CEF41BC4219A}"/>
              </a:ext>
            </a:extLst>
          </p:cNvPr>
          <p:cNvSpPr/>
          <p:nvPr/>
        </p:nvSpPr>
        <p:spPr bwMode="auto">
          <a:xfrm>
            <a:off x="7639090" y="1569035"/>
            <a:ext cx="445286" cy="4289278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79C1"/>
              </a:solidFill>
              <a:effectLst/>
              <a:uLnTx/>
              <a:uFillTx/>
              <a:latin typeface="Arial" charset="0"/>
              <a:ea typeface="ＭＳ Ｐゴシック" pitchFamily="48" charset="-128"/>
              <a:cs typeface="+mn-cs"/>
            </a:endParaRPr>
          </a:p>
        </p:txBody>
      </p:sp>
      <p:sp>
        <p:nvSpPr>
          <p:cNvPr id="3087" name="TextBox 3086">
            <a:extLst>
              <a:ext uri="{FF2B5EF4-FFF2-40B4-BE49-F238E27FC236}">
                <a16:creationId xmlns:a16="http://schemas.microsoft.com/office/drawing/2014/main" id="{44CEA0E2-4845-418C-B1A7-B0F46301D1B3}"/>
              </a:ext>
            </a:extLst>
          </p:cNvPr>
          <p:cNvSpPr txBox="1"/>
          <p:nvPr/>
        </p:nvSpPr>
        <p:spPr bwMode="auto">
          <a:xfrm>
            <a:off x="1303154" y="1194823"/>
            <a:ext cx="13096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Data Sources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672A02F-49AD-44CB-B277-0C3C9D94D5B5}"/>
              </a:ext>
            </a:extLst>
          </p:cNvPr>
          <p:cNvSpPr txBox="1"/>
          <p:nvPr/>
        </p:nvSpPr>
        <p:spPr bwMode="auto">
          <a:xfrm>
            <a:off x="3674335" y="1176598"/>
            <a:ext cx="11750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Integrations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6A081-A7B0-4063-8E81-735DFF1B9C1B}"/>
              </a:ext>
            </a:extLst>
          </p:cNvPr>
          <p:cNvSpPr txBox="1"/>
          <p:nvPr/>
        </p:nvSpPr>
        <p:spPr bwMode="auto">
          <a:xfrm>
            <a:off x="5854522" y="1152528"/>
            <a:ext cx="16062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Data Warehouse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112590-C31A-4EC4-BFA5-42A41245660D}"/>
              </a:ext>
            </a:extLst>
          </p:cNvPr>
          <p:cNvSpPr txBox="1"/>
          <p:nvPr/>
        </p:nvSpPr>
        <p:spPr bwMode="auto">
          <a:xfrm>
            <a:off x="8483786" y="1159623"/>
            <a:ext cx="9826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Utilization</a:t>
            </a:r>
          </a:p>
        </p:txBody>
      </p:sp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89D62BC6-98D2-4160-A78B-20A5EB55FB2A}"/>
              </a:ext>
            </a:extLst>
          </p:cNvPr>
          <p:cNvCxnSpPr/>
          <p:nvPr/>
        </p:nvCxnSpPr>
        <p:spPr bwMode="auto">
          <a:xfrm>
            <a:off x="970202" y="2037643"/>
            <a:ext cx="17074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C2072C4-9219-4D52-8B73-9415AE1328F3}"/>
              </a:ext>
            </a:extLst>
          </p:cNvPr>
          <p:cNvCxnSpPr/>
          <p:nvPr/>
        </p:nvCxnSpPr>
        <p:spPr bwMode="auto">
          <a:xfrm>
            <a:off x="977870" y="2845428"/>
            <a:ext cx="17074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DAE995F-2493-4FA8-9B14-8308E8107E6A}"/>
              </a:ext>
            </a:extLst>
          </p:cNvPr>
          <p:cNvCxnSpPr/>
          <p:nvPr/>
        </p:nvCxnSpPr>
        <p:spPr bwMode="auto">
          <a:xfrm>
            <a:off x="958899" y="3599348"/>
            <a:ext cx="17074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0E3450B-9D0C-4620-B2B3-7019BE1FAB88}"/>
              </a:ext>
            </a:extLst>
          </p:cNvPr>
          <p:cNvCxnSpPr/>
          <p:nvPr/>
        </p:nvCxnSpPr>
        <p:spPr bwMode="auto">
          <a:xfrm>
            <a:off x="979167" y="4435696"/>
            <a:ext cx="17074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5961B85-256B-4F11-9FFE-E0A45AB16D07}"/>
              </a:ext>
            </a:extLst>
          </p:cNvPr>
          <p:cNvSpPr txBox="1"/>
          <p:nvPr/>
        </p:nvSpPr>
        <p:spPr bwMode="auto">
          <a:xfrm>
            <a:off x="5839735" y="4184896"/>
            <a:ext cx="14715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Production Layer</a:t>
            </a:r>
          </a:p>
        </p:txBody>
      </p:sp>
      <p:pic>
        <p:nvPicPr>
          <p:cNvPr id="3095" name="Graphic 3094" descr="Programmer female with solid fill">
            <a:extLst>
              <a:ext uri="{FF2B5EF4-FFF2-40B4-BE49-F238E27FC236}">
                <a16:creationId xmlns:a16="http://schemas.microsoft.com/office/drawing/2014/main" id="{F727CA9A-6260-40EC-9414-EDB4C20C0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4871" y="3227337"/>
            <a:ext cx="758033" cy="758033"/>
          </a:xfrm>
          <a:prstGeom prst="rect">
            <a:avLst/>
          </a:prstGeom>
        </p:spPr>
      </p:pic>
      <p:pic>
        <p:nvPicPr>
          <p:cNvPr id="3099" name="Graphic 3098" descr="Web design outline">
            <a:extLst>
              <a:ext uri="{FF2B5EF4-FFF2-40B4-BE49-F238E27FC236}">
                <a16:creationId xmlns:a16="http://schemas.microsoft.com/office/drawing/2014/main" id="{69C0EDB5-99A3-4FB7-A856-3DC2750C0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8089" y="4619989"/>
            <a:ext cx="914400" cy="9144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04190847-1399-4CAF-8127-25D5DE65BCC3}"/>
              </a:ext>
            </a:extLst>
          </p:cNvPr>
          <p:cNvSpPr txBox="1"/>
          <p:nvPr/>
        </p:nvSpPr>
        <p:spPr bwMode="auto">
          <a:xfrm>
            <a:off x="10198089" y="2744935"/>
            <a:ext cx="914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Data Engineers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F33135D-633E-4FBF-B3E2-EB1FE7E2D7D0}"/>
              </a:ext>
            </a:extLst>
          </p:cNvPr>
          <p:cNvSpPr txBox="1"/>
          <p:nvPr/>
        </p:nvSpPr>
        <p:spPr bwMode="auto">
          <a:xfrm>
            <a:off x="10198089" y="3996260"/>
            <a:ext cx="914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Data Scientists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6714ADC-0DE6-45F8-BB94-340948351663}"/>
              </a:ext>
            </a:extLst>
          </p:cNvPr>
          <p:cNvSpPr txBox="1"/>
          <p:nvPr/>
        </p:nvSpPr>
        <p:spPr bwMode="auto">
          <a:xfrm>
            <a:off x="10175642" y="5457059"/>
            <a:ext cx="10029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Applications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0081EF2-3218-483E-9C79-C45ADD9527DF}"/>
              </a:ext>
            </a:extLst>
          </p:cNvPr>
          <p:cNvSpPr/>
          <p:nvPr/>
        </p:nvSpPr>
        <p:spPr>
          <a:xfrm>
            <a:off x="380999" y="811710"/>
            <a:ext cx="115936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55555A">
                    <a:lumMod val="5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ＭＳ Ｐゴシック"/>
                <a:cs typeface="+mn-cs"/>
              </a:rPr>
              <a:t>The CAR and JAR tables will reside within the CDP data store, and integration rules will be added to MDM.</a:t>
            </a:r>
            <a:endParaRPr kumimoji="0" lang="en-US" sz="1600" b="0" i="1" u="none" strike="noStrike" kern="1200" cap="none" spc="0" normalizeH="0" baseline="0" noProof="0">
              <a:ln>
                <a:noFill/>
              </a:ln>
              <a:solidFill>
                <a:srgbClr val="55555A">
                  <a:lumMod val="50000"/>
                </a:srgbClr>
              </a:solidFill>
              <a:effectLst/>
              <a:uLnTx/>
              <a:uFillTx/>
              <a:latin typeface="Graphik" panose="020B0503030202060203" pitchFamily="34" charset="0"/>
              <a:ea typeface="ＭＳ Ｐゴシック"/>
              <a:cs typeface="+mn-cs"/>
              <a:sym typeface="Symbol" panose="05050102010706020507" pitchFamily="18" charset="2"/>
            </a:endParaRPr>
          </a:p>
        </p:txBody>
      </p:sp>
      <p:sp>
        <p:nvSpPr>
          <p:cNvPr id="119" name="Footer Placeholder 2">
            <a:extLst>
              <a:ext uri="{FF2B5EF4-FFF2-40B4-BE49-F238E27FC236}">
                <a16:creationId xmlns:a16="http://schemas.microsoft.com/office/drawing/2014/main" id="{785CBDC5-0A9E-4F83-80CB-DEF356C63B72}"/>
              </a:ext>
            </a:extLst>
          </p:cNvPr>
          <p:cNvSpPr txBox="1">
            <a:spLocks/>
          </p:cNvSpPr>
          <p:nvPr/>
        </p:nvSpPr>
        <p:spPr>
          <a:xfrm>
            <a:off x="2756922" y="6400575"/>
            <a:ext cx="6678157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18651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Confidential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Draft – For Discussion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Purposes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Only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– Work in Progress</a:t>
            </a:r>
          </a:p>
        </p:txBody>
      </p:sp>
      <p:sp>
        <p:nvSpPr>
          <p:cNvPr id="81" name="Right Brace 80">
            <a:extLst>
              <a:ext uri="{FF2B5EF4-FFF2-40B4-BE49-F238E27FC236}">
                <a16:creationId xmlns:a16="http://schemas.microsoft.com/office/drawing/2014/main" id="{81F3E3EF-8299-4956-8C6F-1E5A4A4B9B56}"/>
              </a:ext>
            </a:extLst>
          </p:cNvPr>
          <p:cNvSpPr/>
          <p:nvPr/>
        </p:nvSpPr>
        <p:spPr bwMode="auto">
          <a:xfrm>
            <a:off x="9885665" y="1567387"/>
            <a:ext cx="445286" cy="4289278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79C1"/>
              </a:solidFill>
              <a:effectLst/>
              <a:uLnTx/>
              <a:uFillTx/>
              <a:latin typeface="Arial" charset="0"/>
              <a:ea typeface="ＭＳ Ｐゴシック" pitchFamily="48" charset="-128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500FD2-EB91-4033-AA4B-7F68838D8475}"/>
              </a:ext>
            </a:extLst>
          </p:cNvPr>
          <p:cNvGrpSpPr/>
          <p:nvPr/>
        </p:nvGrpSpPr>
        <p:grpSpPr>
          <a:xfrm>
            <a:off x="10226043" y="1813870"/>
            <a:ext cx="848349" cy="870743"/>
            <a:chOff x="11260075" y="2028183"/>
            <a:chExt cx="320270" cy="282092"/>
          </a:xfrm>
          <a:solidFill>
            <a:schemeClr val="tx1">
              <a:lumMod val="75000"/>
            </a:schemeClr>
          </a:solidFill>
        </p:grpSpPr>
        <p:sp>
          <p:nvSpPr>
            <p:cNvPr id="87" name="Freeform 96">
              <a:extLst>
                <a:ext uri="{FF2B5EF4-FFF2-40B4-BE49-F238E27FC236}">
                  <a16:creationId xmlns:a16="http://schemas.microsoft.com/office/drawing/2014/main" id="{63F08B5F-1C6A-4706-A79D-1CFC48762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665" y="2254069"/>
              <a:ext cx="19089" cy="56206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2" name="Freeform 97">
              <a:extLst>
                <a:ext uri="{FF2B5EF4-FFF2-40B4-BE49-F238E27FC236}">
                  <a16:creationId xmlns:a16="http://schemas.microsoft.com/office/drawing/2014/main" id="{7B6DEA3A-B740-4679-864D-2983A5F9C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5370" y="2291186"/>
              <a:ext cx="169680" cy="19089"/>
            </a:xfrm>
            <a:custGeom>
              <a:avLst/>
              <a:gdLst>
                <a:gd name="T0" fmla="*/ 102 w 108"/>
                <a:gd name="T1" fmla="*/ 12 h 12"/>
                <a:gd name="T2" fmla="*/ 6 w 108"/>
                <a:gd name="T3" fmla="*/ 12 h 12"/>
                <a:gd name="T4" fmla="*/ 0 w 108"/>
                <a:gd name="T5" fmla="*/ 6 h 12"/>
                <a:gd name="T6" fmla="*/ 6 w 108"/>
                <a:gd name="T7" fmla="*/ 0 h 12"/>
                <a:gd name="T8" fmla="*/ 102 w 108"/>
                <a:gd name="T9" fmla="*/ 0 h 12"/>
                <a:gd name="T10" fmla="*/ 108 w 108"/>
                <a:gd name="T11" fmla="*/ 6 h 12"/>
                <a:gd name="T12" fmla="*/ 102 w 10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2">
                  <a:moveTo>
                    <a:pt x="10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3"/>
                    <a:pt x="108" y="6"/>
                  </a:cubicBezTo>
                  <a:cubicBezTo>
                    <a:pt x="108" y="10"/>
                    <a:pt x="106" y="12"/>
                    <a:pt x="10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3" name="Freeform 98">
              <a:extLst>
                <a:ext uri="{FF2B5EF4-FFF2-40B4-BE49-F238E27FC236}">
                  <a16:creationId xmlns:a16="http://schemas.microsoft.com/office/drawing/2014/main" id="{D1FA4700-BCD9-4495-8B31-36877D593A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60075" y="2028183"/>
              <a:ext cx="320270" cy="244975"/>
            </a:xfrm>
            <a:custGeom>
              <a:avLst/>
              <a:gdLst>
                <a:gd name="T0" fmla="*/ 179 w 204"/>
                <a:gd name="T1" fmla="*/ 156 h 156"/>
                <a:gd name="T2" fmla="*/ 25 w 204"/>
                <a:gd name="T3" fmla="*/ 156 h 156"/>
                <a:gd name="T4" fmla="*/ 0 w 204"/>
                <a:gd name="T5" fmla="*/ 129 h 156"/>
                <a:gd name="T6" fmla="*/ 0 w 204"/>
                <a:gd name="T7" fmla="*/ 28 h 156"/>
                <a:gd name="T8" fmla="*/ 25 w 204"/>
                <a:gd name="T9" fmla="*/ 0 h 156"/>
                <a:gd name="T10" fmla="*/ 179 w 204"/>
                <a:gd name="T11" fmla="*/ 0 h 156"/>
                <a:gd name="T12" fmla="*/ 204 w 204"/>
                <a:gd name="T13" fmla="*/ 28 h 156"/>
                <a:gd name="T14" fmla="*/ 204 w 204"/>
                <a:gd name="T15" fmla="*/ 129 h 156"/>
                <a:gd name="T16" fmla="*/ 179 w 204"/>
                <a:gd name="T17" fmla="*/ 156 h 156"/>
                <a:gd name="T18" fmla="*/ 25 w 204"/>
                <a:gd name="T19" fmla="*/ 12 h 156"/>
                <a:gd name="T20" fmla="*/ 12 w 204"/>
                <a:gd name="T21" fmla="*/ 28 h 156"/>
                <a:gd name="T22" fmla="*/ 12 w 204"/>
                <a:gd name="T23" fmla="*/ 129 h 156"/>
                <a:gd name="T24" fmla="*/ 25 w 204"/>
                <a:gd name="T25" fmla="*/ 144 h 156"/>
                <a:gd name="T26" fmla="*/ 179 w 204"/>
                <a:gd name="T27" fmla="*/ 144 h 156"/>
                <a:gd name="T28" fmla="*/ 192 w 204"/>
                <a:gd name="T29" fmla="*/ 129 h 156"/>
                <a:gd name="T30" fmla="*/ 192 w 204"/>
                <a:gd name="T31" fmla="*/ 28 h 156"/>
                <a:gd name="T32" fmla="*/ 179 w 204"/>
                <a:gd name="T33" fmla="*/ 12 h 156"/>
                <a:gd name="T34" fmla="*/ 25 w 204"/>
                <a:gd name="T35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156">
                  <a:moveTo>
                    <a:pt x="179" y="156"/>
                  </a:moveTo>
                  <a:cubicBezTo>
                    <a:pt x="25" y="156"/>
                    <a:pt x="25" y="156"/>
                    <a:pt x="25" y="156"/>
                  </a:cubicBezTo>
                  <a:cubicBezTo>
                    <a:pt x="12" y="156"/>
                    <a:pt x="0" y="144"/>
                    <a:pt x="0" y="1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5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93" y="0"/>
                    <a:pt x="204" y="13"/>
                    <a:pt x="204" y="28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4" y="144"/>
                    <a:pt x="193" y="156"/>
                    <a:pt x="179" y="156"/>
                  </a:cubicBezTo>
                  <a:close/>
                  <a:moveTo>
                    <a:pt x="25" y="12"/>
                  </a:moveTo>
                  <a:cubicBezTo>
                    <a:pt x="18" y="12"/>
                    <a:pt x="12" y="19"/>
                    <a:pt x="12" y="28"/>
                  </a:cubicBezTo>
                  <a:cubicBezTo>
                    <a:pt x="12" y="129"/>
                    <a:pt x="12" y="129"/>
                    <a:pt x="12" y="129"/>
                  </a:cubicBezTo>
                  <a:cubicBezTo>
                    <a:pt x="12" y="137"/>
                    <a:pt x="18" y="144"/>
                    <a:pt x="25" y="144"/>
                  </a:cubicBezTo>
                  <a:cubicBezTo>
                    <a:pt x="179" y="144"/>
                    <a:pt x="179" y="144"/>
                    <a:pt x="179" y="144"/>
                  </a:cubicBezTo>
                  <a:cubicBezTo>
                    <a:pt x="186" y="144"/>
                    <a:pt x="192" y="137"/>
                    <a:pt x="192" y="129"/>
                  </a:cubicBezTo>
                  <a:cubicBezTo>
                    <a:pt x="192" y="28"/>
                    <a:pt x="192" y="28"/>
                    <a:pt x="192" y="28"/>
                  </a:cubicBezTo>
                  <a:cubicBezTo>
                    <a:pt x="192" y="19"/>
                    <a:pt x="186" y="12"/>
                    <a:pt x="179" y="12"/>
                  </a:cubicBezTo>
                  <a:lnTo>
                    <a:pt x="2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4" name="Freeform 99">
              <a:extLst>
                <a:ext uri="{FF2B5EF4-FFF2-40B4-BE49-F238E27FC236}">
                  <a16:creationId xmlns:a16="http://schemas.microsoft.com/office/drawing/2014/main" id="{59494839-DD88-44FB-801C-AC2F3E084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9619" y="2197862"/>
              <a:ext cx="310726" cy="18028"/>
            </a:xfrm>
            <a:custGeom>
              <a:avLst/>
              <a:gdLst>
                <a:gd name="T0" fmla="*/ 192 w 198"/>
                <a:gd name="T1" fmla="*/ 12 h 12"/>
                <a:gd name="T2" fmla="*/ 6 w 198"/>
                <a:gd name="T3" fmla="*/ 12 h 12"/>
                <a:gd name="T4" fmla="*/ 0 w 198"/>
                <a:gd name="T5" fmla="*/ 6 h 12"/>
                <a:gd name="T6" fmla="*/ 6 w 198"/>
                <a:gd name="T7" fmla="*/ 0 h 12"/>
                <a:gd name="T8" fmla="*/ 192 w 198"/>
                <a:gd name="T9" fmla="*/ 0 h 12"/>
                <a:gd name="T10" fmla="*/ 198 w 198"/>
                <a:gd name="T11" fmla="*/ 6 h 12"/>
                <a:gd name="T12" fmla="*/ 192 w 19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2">
                  <a:moveTo>
                    <a:pt x="19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6" y="0"/>
                    <a:pt x="198" y="3"/>
                    <a:pt x="198" y="6"/>
                  </a:cubicBezTo>
                  <a:cubicBezTo>
                    <a:pt x="198" y="10"/>
                    <a:pt x="196" y="12"/>
                    <a:pt x="19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pic>
        <p:nvPicPr>
          <p:cNvPr id="96" name="Graphic 13" descr="Gears">
            <a:extLst>
              <a:ext uri="{FF2B5EF4-FFF2-40B4-BE49-F238E27FC236}">
                <a16:creationId xmlns:a16="http://schemas.microsoft.com/office/drawing/2014/main" id="{319FE140-0792-4D88-9371-995BE14EDC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15827" y="1849622"/>
            <a:ext cx="509237" cy="5092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3AABE71-720B-4A1F-B1FB-78BCE948FD5B}"/>
              </a:ext>
            </a:extLst>
          </p:cNvPr>
          <p:cNvSpPr/>
          <p:nvPr/>
        </p:nvSpPr>
        <p:spPr bwMode="auto">
          <a:xfrm>
            <a:off x="5683846" y="3163801"/>
            <a:ext cx="1816846" cy="36371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C44C9F1-9532-4A95-9F70-DDB875973416}"/>
              </a:ext>
            </a:extLst>
          </p:cNvPr>
          <p:cNvSpPr txBox="1"/>
          <p:nvPr/>
        </p:nvSpPr>
        <p:spPr bwMode="auto">
          <a:xfrm>
            <a:off x="5708385" y="3238849"/>
            <a:ext cx="18168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External 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568644-2DC8-437A-98D0-8AA0A09FE139}"/>
              </a:ext>
            </a:extLst>
          </p:cNvPr>
          <p:cNvSpPr txBox="1"/>
          <p:nvPr/>
        </p:nvSpPr>
        <p:spPr bwMode="auto">
          <a:xfrm>
            <a:off x="5690444" y="5019611"/>
            <a:ext cx="18168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148C"/>
                </a:solidFill>
                <a:latin typeface="Arial"/>
                <a:ea typeface="ＭＳ Ｐゴシック"/>
              </a:rPr>
              <a:t>IVR Data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148C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13318D-1137-4F9C-9B7D-3BD6C45676D9}"/>
              </a:ext>
            </a:extLst>
          </p:cNvPr>
          <p:cNvSpPr txBox="1"/>
          <p:nvPr/>
        </p:nvSpPr>
        <p:spPr bwMode="auto">
          <a:xfrm>
            <a:off x="957533" y="5049297"/>
            <a:ext cx="194468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00148C"/>
                </a:solidFill>
                <a:latin typeface="Arial"/>
                <a:ea typeface="ＭＳ Ｐゴシック"/>
              </a:rPr>
              <a:t>Calls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148C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CD96EB1-F03E-40B4-ADB1-61103547C70A}"/>
              </a:ext>
            </a:extLst>
          </p:cNvPr>
          <p:cNvCxnSpPr/>
          <p:nvPr/>
        </p:nvCxnSpPr>
        <p:spPr bwMode="auto">
          <a:xfrm>
            <a:off x="992612" y="5244487"/>
            <a:ext cx="17074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9CC43F8-59CC-44FF-B5A5-28ED0D6FD52F}"/>
              </a:ext>
            </a:extLst>
          </p:cNvPr>
          <p:cNvSpPr txBox="1"/>
          <p:nvPr/>
        </p:nvSpPr>
        <p:spPr bwMode="auto">
          <a:xfrm>
            <a:off x="1017384" y="5267434"/>
            <a:ext cx="116089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</a:defRPr>
            </a:lvl1pPr>
          </a:lstStyle>
          <a:p>
            <a:pPr marL="61913" indent="-61913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Cisco/Calabrio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IVR Log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082E9-6BC3-4C60-93A8-5EE0B3328854}"/>
              </a:ext>
            </a:extLst>
          </p:cNvPr>
          <p:cNvSpPr txBox="1"/>
          <p:nvPr/>
        </p:nvSpPr>
        <p:spPr bwMode="auto">
          <a:xfrm>
            <a:off x="3681860" y="5940600"/>
            <a:ext cx="8656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1400" b="0" kern="0" dirty="0">
                <a:solidFill>
                  <a:schemeClr val="accent1"/>
                </a:solidFill>
                <a:latin typeface="+mn-lt"/>
                <a:ea typeface="+mn-ea"/>
              </a:rPr>
              <a:t>Python &lt;/&gt;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D3EA957-ADD5-4E01-BDBC-6515EBFEF249}"/>
              </a:ext>
            </a:extLst>
          </p:cNvPr>
          <p:cNvCxnSpPr>
            <a:stCxn id="104" idx="3"/>
          </p:cNvCxnSpPr>
          <p:nvPr/>
        </p:nvCxnSpPr>
        <p:spPr bwMode="auto">
          <a:xfrm flipV="1">
            <a:off x="2873572" y="5127734"/>
            <a:ext cx="2740325" cy="232858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7FFFF8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3476DFC-9F8C-4C9F-A14E-31B745D418A8}"/>
              </a:ext>
            </a:extLst>
          </p:cNvPr>
          <p:cNvSpPr/>
          <p:nvPr/>
        </p:nvSpPr>
        <p:spPr bwMode="auto">
          <a:xfrm>
            <a:off x="3910168" y="3932184"/>
            <a:ext cx="445286" cy="18986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EE0DA84-1ADC-40B6-9812-8387B0B20D90}"/>
              </a:ext>
            </a:extLst>
          </p:cNvPr>
          <p:cNvSpPr txBox="1"/>
          <p:nvPr/>
        </p:nvSpPr>
        <p:spPr bwMode="auto">
          <a:xfrm rot="16200000">
            <a:off x="3216298" y="4743706"/>
            <a:ext cx="17841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148C"/>
                </a:solidFill>
                <a:latin typeface="Arial"/>
                <a:ea typeface="ＭＳ Ｐゴシック"/>
              </a:rPr>
              <a:t>IVR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Transformation Logic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C9BC588-C923-46B6-99A9-A25D59F82606}"/>
              </a:ext>
            </a:extLst>
          </p:cNvPr>
          <p:cNvCxnSpPr>
            <a:stCxn id="90" idx="3"/>
            <a:endCxn id="61" idx="1"/>
          </p:cNvCxnSpPr>
          <p:nvPr/>
        </p:nvCxnSpPr>
        <p:spPr bwMode="auto">
          <a:xfrm>
            <a:off x="4353335" y="2756725"/>
            <a:ext cx="1291227" cy="1923254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F14FF2-19E7-4536-A03B-46F02DEDA4F5}"/>
              </a:ext>
            </a:extLst>
          </p:cNvPr>
          <p:cNvCxnSpPr>
            <a:endCxn id="54" idx="1"/>
          </p:cNvCxnSpPr>
          <p:nvPr/>
        </p:nvCxnSpPr>
        <p:spPr bwMode="auto">
          <a:xfrm>
            <a:off x="5022381" y="3794470"/>
            <a:ext cx="668617" cy="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054EEE8-BF46-463F-A186-F19A3DE520F1}"/>
              </a:ext>
            </a:extLst>
          </p:cNvPr>
          <p:cNvSpPr txBox="1"/>
          <p:nvPr/>
        </p:nvSpPr>
        <p:spPr bwMode="auto">
          <a:xfrm rot="16200000">
            <a:off x="3420794" y="3457800"/>
            <a:ext cx="23740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+mn-cs"/>
              </a:rPr>
              <a:t>Master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82835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852801-2ABD-499D-96A5-5F1CFD5261FE}"/>
              </a:ext>
            </a:extLst>
          </p:cNvPr>
          <p:cNvSpPr/>
          <p:nvPr/>
        </p:nvSpPr>
        <p:spPr bwMode="auto">
          <a:xfrm>
            <a:off x="6798733" y="829680"/>
            <a:ext cx="5393267" cy="53660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1800"/>
              </a:spcAft>
            </a:pPr>
            <a:endParaRPr lang="en-US" b="1" i="1" err="1">
              <a:solidFill>
                <a:srgbClr val="55555A">
                  <a:lumMod val="50000"/>
                </a:srgbClr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8D8C6D0-91DF-4CAA-AEA8-2FCEE090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IVR Performance Dashboard</a:t>
            </a:r>
          </a:p>
        </p:txBody>
      </p:sp>
      <p:sp>
        <p:nvSpPr>
          <p:cNvPr id="90" name="Text Placeholder 2">
            <a:extLst>
              <a:ext uri="{FF2B5EF4-FFF2-40B4-BE49-F238E27FC236}">
                <a16:creationId xmlns:a16="http://schemas.microsoft.com/office/drawing/2014/main" id="{26D91FAE-5CF0-4885-88AF-6AD1FB28B50E}"/>
              </a:ext>
            </a:extLst>
          </p:cNvPr>
          <p:cNvSpPr txBox="1">
            <a:spLocks/>
          </p:cNvSpPr>
          <p:nvPr/>
        </p:nvSpPr>
        <p:spPr>
          <a:xfrm>
            <a:off x="7066823" y="1196221"/>
            <a:ext cx="4747019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indent="0" fontAlgn="base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1867" b="1">
                <a:solidFill>
                  <a:schemeClr val="bg1">
                    <a:lumMod val="50000"/>
                  </a:schemeClr>
                </a:solidFill>
              </a:defRPr>
            </a:lvl1pPr>
            <a:lvl2pPr marL="0" indent="0" fontAlgn="base"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2133"/>
            </a:lvl2pPr>
            <a:lvl3pPr marL="359991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133"/>
            </a:lvl3pPr>
            <a:lvl4pPr marL="719982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2133"/>
            </a:lvl4pPr>
            <a:lvl5pPr marL="1079973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2133"/>
            </a:lvl5pPr>
            <a:lvl6pPr marL="0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arabicPeriod"/>
              <a:defRPr sz="2133"/>
            </a:lvl6pPr>
            <a:lvl7pPr marL="719982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alphaLcPeriod"/>
              <a:defRPr sz="2133"/>
            </a:lvl7pPr>
            <a:lvl8pPr marL="1079973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romanLcPeriod"/>
              <a:defRPr sz="2133"/>
            </a:lvl8pPr>
            <a:lvl9pPr marL="0" indent="0" fontAlgn="base"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rPr lang="en-US" sz="1800">
                <a:solidFill>
                  <a:srgbClr val="55555A">
                    <a:lumMod val="50000"/>
                  </a:srgbClr>
                </a:solidFill>
                <a:latin typeface="Arial"/>
                <a:ea typeface="ＭＳ Ｐゴシック"/>
                <a:cs typeface="Arial"/>
              </a:rPr>
              <a:t>Custom designed performance dashboards have been leveraged to effectively identify tactical improvement areas, perform root cause analysis, validate hypothesis on agent fallout, and measure performance of improvements implemented.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8B5024-9CD2-4C93-8ADE-593A27F94B5F}"/>
              </a:ext>
            </a:extLst>
          </p:cNvPr>
          <p:cNvSpPr txBox="1">
            <a:spLocks/>
          </p:cNvSpPr>
          <p:nvPr/>
        </p:nvSpPr>
        <p:spPr>
          <a:xfrm>
            <a:off x="7066823" y="3731380"/>
            <a:ext cx="4855876" cy="231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2" anchor="t" anchorCtr="0" compatLnSpc="1">
            <a:prstTxWarp prst="textNoShape">
              <a:avLst/>
            </a:prstTxWarp>
            <a:noAutofit/>
          </a:bodyPr>
          <a:lstStyle>
            <a:lvl1pPr indent="0" fontAlgn="base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1867" b="1">
                <a:solidFill>
                  <a:schemeClr val="bg1">
                    <a:lumMod val="50000"/>
                  </a:schemeClr>
                </a:solidFill>
              </a:defRPr>
            </a:lvl1pPr>
            <a:lvl2pPr marL="0" indent="0" fontAlgn="base"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2133"/>
            </a:lvl2pPr>
            <a:lvl3pPr marL="359991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133"/>
            </a:lvl3pPr>
            <a:lvl4pPr marL="719982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2133"/>
            </a:lvl4pPr>
            <a:lvl5pPr marL="1079973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2133"/>
            </a:lvl5pPr>
            <a:lvl6pPr marL="0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arabicPeriod"/>
              <a:defRPr sz="2133"/>
            </a:lvl6pPr>
            <a:lvl7pPr marL="719982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alphaLcPeriod"/>
              <a:defRPr sz="2133"/>
            </a:lvl7pPr>
            <a:lvl8pPr marL="1079973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romanLcPeriod"/>
              <a:defRPr sz="2133"/>
            </a:lvl8pPr>
            <a:lvl9pPr marL="0" indent="0" fontAlgn="base"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1600" u="sng">
                <a:solidFill>
                  <a:schemeClr val="tx1">
                    <a:lumMod val="50000"/>
                  </a:schemeClr>
                </a:solidFill>
              </a:rPr>
              <a:t>Executive Reporting</a:t>
            </a:r>
          </a:p>
          <a:p>
            <a:pPr marL="285750" indent="-2857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>
                <a:solidFill>
                  <a:schemeClr val="tx1">
                    <a:lumMod val="50000"/>
                  </a:schemeClr>
                </a:solidFill>
              </a:rPr>
              <a:t>IVR Containment </a:t>
            </a:r>
          </a:p>
          <a:p>
            <a:pPr marL="285750" indent="-2857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>
                <a:solidFill>
                  <a:schemeClr val="tx1">
                    <a:lumMod val="50000"/>
                  </a:schemeClr>
                </a:solidFill>
              </a:rPr>
              <a:t>Primary Call Intent</a:t>
            </a:r>
          </a:p>
          <a:p>
            <a:pPr marL="285750" indent="-2857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>
                <a:solidFill>
                  <a:schemeClr val="tx1">
                    <a:lumMod val="50000"/>
                  </a:schemeClr>
                </a:solidFill>
              </a:rPr>
              <a:t>Opco Level Filters</a:t>
            </a:r>
          </a:p>
          <a:p>
            <a:pPr marL="285750" indent="-2857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>
                <a:solidFill>
                  <a:schemeClr val="tx1">
                    <a:lumMod val="50000"/>
                  </a:schemeClr>
                </a:solidFill>
              </a:rPr>
              <a:t>Monthly Trend Reporting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endParaRPr lang="en-US" sz="1600" u="sng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300"/>
              </a:spcAft>
            </a:pPr>
            <a:endParaRPr lang="en-US" sz="1600" u="sng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300"/>
              </a:spcAft>
            </a:pPr>
            <a:endParaRPr lang="en-US" sz="1600" u="sng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1600" u="sng">
                <a:solidFill>
                  <a:schemeClr val="tx1">
                    <a:lumMod val="50000"/>
                  </a:schemeClr>
                </a:solidFill>
              </a:rPr>
              <a:t>Performance Analytics</a:t>
            </a:r>
          </a:p>
          <a:p>
            <a:pPr marL="285750" indent="-2857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>
                <a:solidFill>
                  <a:schemeClr val="tx1">
                    <a:lumMod val="50000"/>
                  </a:schemeClr>
                </a:solidFill>
              </a:rPr>
              <a:t>Route to Agent</a:t>
            </a:r>
          </a:p>
          <a:p>
            <a:pPr marL="285750" indent="-2857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>
                <a:solidFill>
                  <a:schemeClr val="tx1">
                    <a:lumMod val="50000"/>
                  </a:schemeClr>
                </a:solidFill>
              </a:rPr>
              <a:t>Caller Hang-up </a:t>
            </a:r>
          </a:p>
          <a:p>
            <a:pPr marL="285750" indent="-2857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>
                <a:solidFill>
                  <a:schemeClr val="tx1">
                    <a:lumMod val="50000"/>
                  </a:schemeClr>
                </a:solidFill>
              </a:rPr>
              <a:t>Authentication Failure </a:t>
            </a:r>
          </a:p>
          <a:p>
            <a:pPr marL="285750" indent="-2857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>
                <a:solidFill>
                  <a:schemeClr val="tx1">
                    <a:lumMod val="50000"/>
                  </a:schemeClr>
                </a:solidFill>
              </a:rPr>
              <a:t>IVR Journey View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A1B6B0F-EAC6-4072-8A37-8DE4EFC2DDC3}"/>
              </a:ext>
            </a:extLst>
          </p:cNvPr>
          <p:cNvSpPr txBox="1">
            <a:spLocks/>
          </p:cNvSpPr>
          <p:nvPr/>
        </p:nvSpPr>
        <p:spPr>
          <a:xfrm>
            <a:off x="632516" y="3222918"/>
            <a:ext cx="2529839" cy="10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chemeClr val="tx1"/>
              </a:buClr>
              <a:buFontTx/>
              <a:buNone/>
              <a:defRPr sz="1050" b="0" i="1">
                <a:solidFill>
                  <a:schemeClr val="tx1">
                    <a:lumMod val="50000"/>
                  </a:schemeClr>
                </a:solidFill>
              </a:defRPr>
            </a:lvl1pPr>
            <a:lvl2pPr marL="0" indent="0" fontAlgn="base"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2133"/>
            </a:lvl2pPr>
            <a:lvl3pPr marL="359991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133"/>
            </a:lvl3pPr>
            <a:lvl4pPr marL="719982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2133"/>
            </a:lvl4pPr>
            <a:lvl5pPr marL="1079973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2133"/>
            </a:lvl5pPr>
            <a:lvl6pPr marL="0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arabicPeriod"/>
              <a:defRPr sz="2133"/>
            </a:lvl6pPr>
            <a:lvl7pPr marL="719982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alphaLcPeriod"/>
              <a:defRPr sz="2133"/>
            </a:lvl7pPr>
            <a:lvl8pPr marL="1079973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romanLcPeriod"/>
              <a:defRPr sz="2133"/>
            </a:lvl8pPr>
            <a:lvl9pPr marL="0" indent="0" fontAlgn="base"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rPr lang="en-US"/>
              <a:t>Overall IVR performance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0A0E58-6316-49A5-B958-38DE53CA8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78" t="15504" r="15843" b="12248"/>
          <a:stretch/>
        </p:blipFill>
        <p:spPr>
          <a:xfrm>
            <a:off x="430373" y="1140355"/>
            <a:ext cx="2987102" cy="1977768"/>
          </a:xfrm>
          <a:prstGeom prst="rect">
            <a:avLst/>
          </a:prstGeom>
          <a:ln w="127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C64DAC3-7143-4264-9927-D115C6D09764}"/>
              </a:ext>
            </a:extLst>
          </p:cNvPr>
          <p:cNvSpPr txBox="1">
            <a:spLocks/>
          </p:cNvSpPr>
          <p:nvPr/>
        </p:nvSpPr>
        <p:spPr>
          <a:xfrm>
            <a:off x="7066824" y="3319217"/>
            <a:ext cx="4855876" cy="25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indent="0" fontAlgn="base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1867" b="1">
                <a:solidFill>
                  <a:schemeClr val="bg1">
                    <a:lumMod val="50000"/>
                  </a:schemeClr>
                </a:solidFill>
              </a:defRPr>
            </a:lvl1pPr>
            <a:lvl2pPr marL="0" indent="0" fontAlgn="base"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2133"/>
            </a:lvl2pPr>
            <a:lvl3pPr marL="359991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133"/>
            </a:lvl3pPr>
            <a:lvl4pPr marL="719982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2133"/>
            </a:lvl4pPr>
            <a:lvl5pPr marL="1079973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2133"/>
            </a:lvl5pPr>
            <a:lvl6pPr marL="0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arabicPeriod"/>
              <a:defRPr sz="2133"/>
            </a:lvl6pPr>
            <a:lvl7pPr marL="719982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alphaLcPeriod"/>
              <a:defRPr sz="2133"/>
            </a:lvl7pPr>
            <a:lvl8pPr marL="1079973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romanLcPeriod"/>
              <a:defRPr sz="2133"/>
            </a:lvl8pPr>
            <a:lvl9pPr marL="0" indent="0" fontAlgn="base"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800">
                <a:solidFill>
                  <a:schemeClr val="accent1"/>
                </a:solidFill>
              </a:rPr>
              <a:t>Current Dashboard Features</a:t>
            </a: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endParaRPr lang="en-US" sz="1800">
              <a:solidFill>
                <a:schemeClr val="accent1"/>
              </a:solidFill>
            </a:endParaRPr>
          </a:p>
          <a:p>
            <a:pPr algn="ctr">
              <a:lnSpc>
                <a:spcPct val="90000"/>
              </a:lnSpc>
              <a:spcAft>
                <a:spcPts val="300"/>
              </a:spcAft>
            </a:pPr>
            <a:endParaRPr lang="en-US" sz="180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973D5-EE14-4592-B2F2-4FF5236FF6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09" t="15488" r="21894" b="11650"/>
          <a:stretch/>
        </p:blipFill>
        <p:spPr>
          <a:xfrm>
            <a:off x="3600509" y="1140356"/>
            <a:ext cx="2987100" cy="1977768"/>
          </a:xfrm>
          <a:prstGeom prst="rect">
            <a:avLst/>
          </a:prstGeom>
          <a:ln w="127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82BEA-6659-4A20-8C2B-D7B6763546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82" t="15219" r="21818" b="11784"/>
          <a:stretch/>
        </p:blipFill>
        <p:spPr>
          <a:xfrm>
            <a:off x="378158" y="3791429"/>
            <a:ext cx="3039317" cy="1974104"/>
          </a:xfrm>
          <a:prstGeom prst="rect">
            <a:avLst/>
          </a:prstGeom>
          <a:ln w="127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E48C3-EBD3-47D1-BD42-1E0915D33C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591" t="15489" r="15758" b="12592"/>
          <a:stretch/>
        </p:blipFill>
        <p:spPr>
          <a:xfrm>
            <a:off x="3600509" y="3791430"/>
            <a:ext cx="2987100" cy="1974103"/>
          </a:xfrm>
          <a:prstGeom prst="rect">
            <a:avLst/>
          </a:prstGeom>
          <a:ln w="127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51FCC38-D484-4455-9582-0F4F6B286ED6}"/>
              </a:ext>
            </a:extLst>
          </p:cNvPr>
          <p:cNvSpPr txBox="1">
            <a:spLocks/>
          </p:cNvSpPr>
          <p:nvPr/>
        </p:nvSpPr>
        <p:spPr>
          <a:xfrm>
            <a:off x="3717398" y="3222918"/>
            <a:ext cx="2715546" cy="41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chemeClr val="tx1"/>
              </a:buClr>
              <a:buFontTx/>
              <a:buNone/>
              <a:defRPr sz="1050" b="0" i="1">
                <a:solidFill>
                  <a:schemeClr val="tx1">
                    <a:lumMod val="50000"/>
                  </a:schemeClr>
                </a:solidFill>
              </a:defRPr>
            </a:lvl1pPr>
            <a:lvl2pPr marL="0" indent="0" fontAlgn="base"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2133"/>
            </a:lvl2pPr>
            <a:lvl3pPr marL="359991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133"/>
            </a:lvl3pPr>
            <a:lvl4pPr marL="719982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2133"/>
            </a:lvl4pPr>
            <a:lvl5pPr marL="1079973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2133"/>
            </a:lvl5pPr>
            <a:lvl6pPr marL="0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arabicPeriod"/>
              <a:defRPr sz="2133"/>
            </a:lvl6pPr>
            <a:lvl7pPr marL="719982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alphaLcPeriod"/>
              <a:defRPr sz="2133"/>
            </a:lvl7pPr>
            <a:lvl8pPr marL="1079973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romanLcPeriod"/>
              <a:defRPr sz="2133"/>
            </a:lvl8pPr>
            <a:lvl9pPr marL="0" indent="0" fontAlgn="base"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rPr lang="en-US"/>
              <a:t>View to enable analysis of IVR routing to agent queues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1673448-6AE4-493C-9A43-13C6063C0611}"/>
              </a:ext>
            </a:extLst>
          </p:cNvPr>
          <p:cNvSpPr txBox="1">
            <a:spLocks/>
          </p:cNvSpPr>
          <p:nvPr/>
        </p:nvSpPr>
        <p:spPr>
          <a:xfrm>
            <a:off x="403886" y="5885133"/>
            <a:ext cx="2987101" cy="41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chemeClr val="tx1"/>
              </a:buClr>
              <a:buFontTx/>
              <a:buNone/>
              <a:defRPr sz="1050" b="0" i="1">
                <a:solidFill>
                  <a:schemeClr val="tx1">
                    <a:lumMod val="50000"/>
                  </a:schemeClr>
                </a:solidFill>
              </a:defRPr>
            </a:lvl1pPr>
            <a:lvl2pPr marL="0" indent="0" fontAlgn="base"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2133"/>
            </a:lvl2pPr>
            <a:lvl3pPr marL="359991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133"/>
            </a:lvl3pPr>
            <a:lvl4pPr marL="719982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2133"/>
            </a:lvl4pPr>
            <a:lvl5pPr marL="1079973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2133"/>
            </a:lvl5pPr>
            <a:lvl6pPr marL="0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arabicPeriod"/>
              <a:defRPr sz="2133"/>
            </a:lvl6pPr>
            <a:lvl7pPr marL="719982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alphaLcPeriod"/>
              <a:defRPr sz="2133"/>
            </a:lvl7pPr>
            <a:lvl8pPr marL="1079973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romanLcPeriod"/>
              <a:defRPr sz="2133"/>
            </a:lvl8pPr>
            <a:lvl9pPr marL="0" indent="0" fontAlgn="base"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rPr lang="en-US"/>
              <a:t>View to identify disposition of IVR sessions terminated due to caller disconnect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D271528-C091-4ED8-AD5D-16854CC4C6A5}"/>
              </a:ext>
            </a:extLst>
          </p:cNvPr>
          <p:cNvSpPr txBox="1">
            <a:spLocks/>
          </p:cNvSpPr>
          <p:nvPr/>
        </p:nvSpPr>
        <p:spPr>
          <a:xfrm>
            <a:off x="3859722" y="5885134"/>
            <a:ext cx="2468677" cy="31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indent="0" fontAlgn="base">
              <a:lnSpc>
                <a:spcPct val="100000"/>
              </a:lnSpc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1867" b="1">
                <a:solidFill>
                  <a:schemeClr val="bg1">
                    <a:lumMod val="50000"/>
                  </a:schemeClr>
                </a:solidFill>
              </a:defRPr>
            </a:lvl1pPr>
            <a:lvl2pPr marL="0" indent="0" fontAlgn="base"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2133"/>
            </a:lvl2pPr>
            <a:lvl3pPr marL="359991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133"/>
            </a:lvl3pPr>
            <a:lvl4pPr marL="719982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2133"/>
            </a:lvl4pPr>
            <a:lvl5pPr marL="1079973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2133"/>
            </a:lvl5pPr>
            <a:lvl6pPr marL="0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arabicPeriod"/>
              <a:defRPr sz="2133"/>
            </a:lvl6pPr>
            <a:lvl7pPr marL="719982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alphaLcPeriod"/>
              <a:defRPr sz="2133"/>
            </a:lvl7pPr>
            <a:lvl8pPr marL="1079973" indent="-359991" fontAlgn="base">
              <a:spcBef>
                <a:spcPct val="0"/>
              </a:spcBef>
              <a:spcAft>
                <a:spcPts val="1600"/>
              </a:spcAft>
              <a:buClr>
                <a:schemeClr val="accent1"/>
              </a:buClr>
              <a:buFont typeface="+mj-lt"/>
              <a:buAutoNum type="romanLcPeriod"/>
              <a:defRPr sz="2133"/>
            </a:lvl8pPr>
            <a:lvl9pPr marL="0" indent="0" fontAlgn="base">
              <a:spcBef>
                <a:spcPct val="0"/>
              </a:spcBef>
              <a:spcAft>
                <a:spcPts val="1600"/>
              </a:spcAft>
              <a:buClr>
                <a:schemeClr val="tx1"/>
              </a:buClr>
              <a:buFontTx/>
              <a:buNone/>
              <a:defRPr sz="3200">
                <a:solidFill>
                  <a:schemeClr val="accent1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050" b="0" i="1">
                <a:solidFill>
                  <a:schemeClr val="tx1">
                    <a:lumMod val="50000"/>
                  </a:schemeClr>
                </a:solidFill>
              </a:rPr>
              <a:t>View to enable analysis of IVR authentication failures</a:t>
            </a:r>
          </a:p>
        </p:txBody>
      </p:sp>
    </p:spTree>
    <p:extLst>
      <p:ext uri="{BB962C8B-B14F-4D97-AF65-F5344CB8AC3E}">
        <p14:creationId xmlns:p14="http://schemas.microsoft.com/office/powerpoint/2010/main" val="26248963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C60943-FF25-42A9-8080-5F10CEC3A451}"/>
              </a:ext>
            </a:extLst>
          </p:cNvPr>
          <p:cNvSpPr/>
          <p:nvPr/>
        </p:nvSpPr>
        <p:spPr>
          <a:xfrm>
            <a:off x="683917" y="1882982"/>
            <a:ext cx="5098436" cy="4294186"/>
          </a:xfrm>
          <a:prstGeom prst="rect">
            <a:avLst/>
          </a:prstGeom>
          <a:solidFill>
            <a:srgbClr val="96968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80000" tIns="180000" rtlCol="0" anchor="t" anchorCtr="0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EDE00E-4160-46A9-93E5-CBFF5864D492}"/>
              </a:ext>
            </a:extLst>
          </p:cNvPr>
          <p:cNvSpPr/>
          <p:nvPr/>
        </p:nvSpPr>
        <p:spPr>
          <a:xfrm>
            <a:off x="6409647" y="1882982"/>
            <a:ext cx="5075098" cy="4294186"/>
          </a:xfrm>
          <a:prstGeom prst="rect">
            <a:avLst/>
          </a:prstGeom>
          <a:solidFill>
            <a:srgbClr val="B5C0FF"/>
          </a:solidFill>
          <a:ln w="9525" cap="flat" cmpd="sng" algn="ctr">
            <a:noFill/>
            <a:prstDash val="solid"/>
          </a:ln>
          <a:effectLst/>
        </p:spPr>
        <p:txBody>
          <a:bodyPr lIns="180000" tIns="180000" rtlCol="0" anchor="t" anchorCtr="0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5FD3C-6829-4AF5-8BEB-3F3335BF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CAR &amp; JAR - CAR Business Definition, how it’s operationalized, why is it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A01F9-88CF-4DB6-9D07-0BF675A32499}"/>
              </a:ext>
            </a:extLst>
          </p:cNvPr>
          <p:cNvSpPr txBox="1"/>
          <p:nvPr/>
        </p:nvSpPr>
        <p:spPr>
          <a:xfrm>
            <a:off x="683916" y="1495631"/>
            <a:ext cx="5098435" cy="38735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3600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ＭＳ Ｐゴシック"/>
                <a:cs typeface="+mn-cs"/>
              </a:rPr>
              <a:t>Customer Analytics Record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F1995-990F-4449-B0A4-66759CED9872}"/>
              </a:ext>
            </a:extLst>
          </p:cNvPr>
          <p:cNvSpPr txBox="1"/>
          <p:nvPr/>
        </p:nvSpPr>
        <p:spPr>
          <a:xfrm>
            <a:off x="6409648" y="1495631"/>
            <a:ext cx="5075098" cy="38735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vert="horz" wrap="square" lIns="0" tIns="3600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0" u="none" strike="noStrike" kern="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ＭＳ Ｐゴシック"/>
                <a:cs typeface="+mn-cs"/>
              </a:rPr>
              <a:t>Journey Analytics Record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EA5DB93-8FF1-46B6-9095-BEFE87F23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55555A">
                    <a:alpha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Copyright © 2022 Accenture. All rights reserved.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21E294F-00CB-420D-B32C-13E0342CD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B08FB-3FE9-4765-9E46-78A11CF0B791}"/>
              </a:ext>
            </a:extLst>
          </p:cNvPr>
          <p:cNvSpPr txBox="1"/>
          <p:nvPr/>
        </p:nvSpPr>
        <p:spPr bwMode="auto">
          <a:xfrm>
            <a:off x="1648901" y="2499774"/>
            <a:ext cx="4054398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AAAAAC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Forms a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AAAAAC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single customer view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AAAAAC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from customer data at multiple data repositories.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AAAAAC">
                  <a:lumMod val="50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AAAAAC">
                  <a:lumMod val="50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AAAAAC">
                  <a:lumMod val="50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AAAAAC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Captures static and rule-based data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AAAAAC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of a customer. Derives insights from demographic, spend, billing/payment data, etc.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AAAAAC">
                  <a:lumMod val="50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D21F4646-CC3B-4631-AAED-73B378F0F3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4109" y="2486072"/>
            <a:ext cx="556023" cy="557331"/>
            <a:chOff x="3437" y="437"/>
            <a:chExt cx="426" cy="427"/>
          </a:xfrm>
          <a:solidFill>
            <a:schemeClr val="accent1"/>
          </a:solidFill>
        </p:grpSpPr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FB8F1898-B37D-4058-AFCB-F6F357613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" y="437"/>
              <a:ext cx="124" cy="125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9"/>
                    <a:pt x="26" y="72"/>
                    <a:pt x="42" y="72"/>
                  </a:cubicBezTo>
                  <a:cubicBezTo>
                    <a:pt x="59" y="72"/>
                    <a:pt x="72" y="59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 charset="0"/>
                <a:ea typeface="ＭＳ Ｐゴシック"/>
                <a:cs typeface="Arial" charset="0"/>
              </a:endParaRPr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F55D61CB-F25E-4709-95BA-08EDCBC49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1" y="579"/>
              <a:ext cx="178" cy="196"/>
            </a:xfrm>
            <a:custGeom>
              <a:avLst/>
              <a:gdLst>
                <a:gd name="T0" fmla="*/ 78 w 120"/>
                <a:gd name="T1" fmla="*/ 132 h 132"/>
                <a:gd name="T2" fmla="*/ 42 w 120"/>
                <a:gd name="T3" fmla="*/ 132 h 132"/>
                <a:gd name="T4" fmla="*/ 36 w 120"/>
                <a:gd name="T5" fmla="*/ 126 h 132"/>
                <a:gd name="T6" fmla="*/ 36 w 120"/>
                <a:gd name="T7" fmla="*/ 78 h 132"/>
                <a:gd name="T8" fmla="*/ 0 w 120"/>
                <a:gd name="T9" fmla="*/ 6 h 132"/>
                <a:gd name="T10" fmla="*/ 6 w 120"/>
                <a:gd name="T11" fmla="*/ 0 h 132"/>
                <a:gd name="T12" fmla="*/ 114 w 120"/>
                <a:gd name="T13" fmla="*/ 0 h 132"/>
                <a:gd name="T14" fmla="*/ 120 w 120"/>
                <a:gd name="T15" fmla="*/ 6 h 132"/>
                <a:gd name="T16" fmla="*/ 84 w 120"/>
                <a:gd name="T17" fmla="*/ 78 h 132"/>
                <a:gd name="T18" fmla="*/ 84 w 120"/>
                <a:gd name="T19" fmla="*/ 126 h 132"/>
                <a:gd name="T20" fmla="*/ 78 w 120"/>
                <a:gd name="T21" fmla="*/ 132 h 132"/>
                <a:gd name="T22" fmla="*/ 48 w 120"/>
                <a:gd name="T23" fmla="*/ 120 h 132"/>
                <a:gd name="T24" fmla="*/ 72 w 120"/>
                <a:gd name="T25" fmla="*/ 120 h 132"/>
                <a:gd name="T26" fmla="*/ 72 w 120"/>
                <a:gd name="T27" fmla="*/ 74 h 132"/>
                <a:gd name="T28" fmla="*/ 76 w 120"/>
                <a:gd name="T29" fmla="*/ 69 h 132"/>
                <a:gd name="T30" fmla="*/ 108 w 120"/>
                <a:gd name="T31" fmla="*/ 12 h 132"/>
                <a:gd name="T32" fmla="*/ 12 w 120"/>
                <a:gd name="T33" fmla="*/ 12 h 132"/>
                <a:gd name="T34" fmla="*/ 44 w 120"/>
                <a:gd name="T35" fmla="*/ 69 h 132"/>
                <a:gd name="T36" fmla="*/ 48 w 120"/>
                <a:gd name="T37" fmla="*/ 74 h 132"/>
                <a:gd name="T38" fmla="*/ 48 w 120"/>
                <a:gd name="T39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" h="132">
                  <a:moveTo>
                    <a:pt x="78" y="132"/>
                  </a:moveTo>
                  <a:cubicBezTo>
                    <a:pt x="42" y="132"/>
                    <a:pt x="42" y="132"/>
                    <a:pt x="42" y="132"/>
                  </a:cubicBezTo>
                  <a:cubicBezTo>
                    <a:pt x="39" y="132"/>
                    <a:pt x="36" y="129"/>
                    <a:pt x="36" y="12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13" y="67"/>
                    <a:pt x="0" y="34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3"/>
                    <a:pt x="120" y="6"/>
                  </a:cubicBezTo>
                  <a:cubicBezTo>
                    <a:pt x="120" y="34"/>
                    <a:pt x="108" y="67"/>
                    <a:pt x="84" y="78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9"/>
                    <a:pt x="82" y="132"/>
                    <a:pt x="78" y="132"/>
                  </a:cubicBezTo>
                  <a:close/>
                  <a:moveTo>
                    <a:pt x="48" y="120"/>
                  </a:moveTo>
                  <a:cubicBezTo>
                    <a:pt x="72" y="120"/>
                    <a:pt x="72" y="120"/>
                    <a:pt x="72" y="120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2" y="72"/>
                    <a:pt x="74" y="70"/>
                    <a:pt x="76" y="69"/>
                  </a:cubicBezTo>
                  <a:cubicBezTo>
                    <a:pt x="94" y="62"/>
                    <a:pt x="106" y="36"/>
                    <a:pt x="108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" y="36"/>
                    <a:pt x="26" y="62"/>
                    <a:pt x="44" y="69"/>
                  </a:cubicBezTo>
                  <a:cubicBezTo>
                    <a:pt x="47" y="70"/>
                    <a:pt x="48" y="72"/>
                    <a:pt x="48" y="74"/>
                  </a:cubicBezTo>
                  <a:lnTo>
                    <a:pt x="48" y="1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 charset="0"/>
                <a:ea typeface="ＭＳ Ｐゴシック"/>
                <a:cs typeface="Arial" charset="0"/>
              </a:endParaRPr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F02551F9-8BCD-4253-84DB-E6ADE1648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" y="744"/>
              <a:ext cx="266" cy="75"/>
            </a:xfrm>
            <a:custGeom>
              <a:avLst/>
              <a:gdLst>
                <a:gd name="T0" fmla="*/ 90 w 180"/>
                <a:gd name="T1" fmla="*/ 51 h 51"/>
                <a:gd name="T2" fmla="*/ 0 w 180"/>
                <a:gd name="T3" fmla="*/ 24 h 51"/>
                <a:gd name="T4" fmla="*/ 41 w 180"/>
                <a:gd name="T5" fmla="*/ 1 h 51"/>
                <a:gd name="T6" fmla="*/ 48 w 180"/>
                <a:gd name="T7" fmla="*/ 6 h 51"/>
                <a:gd name="T8" fmla="*/ 43 w 180"/>
                <a:gd name="T9" fmla="*/ 13 h 51"/>
                <a:gd name="T10" fmla="*/ 12 w 180"/>
                <a:gd name="T11" fmla="*/ 24 h 51"/>
                <a:gd name="T12" fmla="*/ 90 w 180"/>
                <a:gd name="T13" fmla="*/ 39 h 51"/>
                <a:gd name="T14" fmla="*/ 168 w 180"/>
                <a:gd name="T15" fmla="*/ 24 h 51"/>
                <a:gd name="T16" fmla="*/ 137 w 180"/>
                <a:gd name="T17" fmla="*/ 13 h 51"/>
                <a:gd name="T18" fmla="*/ 133 w 180"/>
                <a:gd name="T19" fmla="*/ 6 h 51"/>
                <a:gd name="T20" fmla="*/ 140 w 180"/>
                <a:gd name="T21" fmla="*/ 1 h 51"/>
                <a:gd name="T22" fmla="*/ 180 w 180"/>
                <a:gd name="T23" fmla="*/ 24 h 51"/>
                <a:gd name="T24" fmla="*/ 90 w 180"/>
                <a:gd name="T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51">
                  <a:moveTo>
                    <a:pt x="90" y="51"/>
                  </a:moveTo>
                  <a:cubicBezTo>
                    <a:pt x="57" y="51"/>
                    <a:pt x="0" y="45"/>
                    <a:pt x="0" y="24"/>
                  </a:cubicBezTo>
                  <a:cubicBezTo>
                    <a:pt x="0" y="13"/>
                    <a:pt x="14" y="6"/>
                    <a:pt x="41" y="1"/>
                  </a:cubicBezTo>
                  <a:cubicBezTo>
                    <a:pt x="44" y="0"/>
                    <a:pt x="47" y="3"/>
                    <a:pt x="48" y="6"/>
                  </a:cubicBezTo>
                  <a:cubicBezTo>
                    <a:pt x="49" y="9"/>
                    <a:pt x="46" y="12"/>
                    <a:pt x="43" y="13"/>
                  </a:cubicBezTo>
                  <a:cubicBezTo>
                    <a:pt x="19" y="17"/>
                    <a:pt x="13" y="23"/>
                    <a:pt x="12" y="24"/>
                  </a:cubicBezTo>
                  <a:cubicBezTo>
                    <a:pt x="14" y="29"/>
                    <a:pt x="42" y="39"/>
                    <a:pt x="90" y="39"/>
                  </a:cubicBezTo>
                  <a:cubicBezTo>
                    <a:pt x="138" y="39"/>
                    <a:pt x="167" y="29"/>
                    <a:pt x="168" y="24"/>
                  </a:cubicBezTo>
                  <a:cubicBezTo>
                    <a:pt x="168" y="23"/>
                    <a:pt x="161" y="17"/>
                    <a:pt x="137" y="13"/>
                  </a:cubicBezTo>
                  <a:cubicBezTo>
                    <a:pt x="134" y="12"/>
                    <a:pt x="132" y="9"/>
                    <a:pt x="133" y="6"/>
                  </a:cubicBezTo>
                  <a:cubicBezTo>
                    <a:pt x="133" y="3"/>
                    <a:pt x="136" y="0"/>
                    <a:pt x="140" y="1"/>
                  </a:cubicBezTo>
                  <a:cubicBezTo>
                    <a:pt x="167" y="6"/>
                    <a:pt x="180" y="13"/>
                    <a:pt x="180" y="24"/>
                  </a:cubicBezTo>
                  <a:cubicBezTo>
                    <a:pt x="180" y="45"/>
                    <a:pt x="124" y="51"/>
                    <a:pt x="90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 charset="0"/>
                <a:ea typeface="ＭＳ Ｐゴシック"/>
                <a:cs typeface="Arial" charset="0"/>
              </a:endParaRPr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C2E71B0E-6F15-48FA-9D9A-F24351828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7" y="708"/>
              <a:ext cx="426" cy="156"/>
            </a:xfrm>
            <a:custGeom>
              <a:avLst/>
              <a:gdLst>
                <a:gd name="T0" fmla="*/ 144 w 288"/>
                <a:gd name="T1" fmla="*/ 105 h 105"/>
                <a:gd name="T2" fmla="*/ 0 w 288"/>
                <a:gd name="T3" fmla="*/ 51 h 105"/>
                <a:gd name="T4" fmla="*/ 95 w 288"/>
                <a:gd name="T5" fmla="*/ 0 h 105"/>
                <a:gd name="T6" fmla="*/ 102 w 288"/>
                <a:gd name="T7" fmla="*/ 5 h 105"/>
                <a:gd name="T8" fmla="*/ 97 w 288"/>
                <a:gd name="T9" fmla="*/ 12 h 105"/>
                <a:gd name="T10" fmla="*/ 12 w 288"/>
                <a:gd name="T11" fmla="*/ 51 h 105"/>
                <a:gd name="T12" fmla="*/ 144 w 288"/>
                <a:gd name="T13" fmla="*/ 93 h 105"/>
                <a:gd name="T14" fmla="*/ 276 w 288"/>
                <a:gd name="T15" fmla="*/ 51 h 105"/>
                <a:gd name="T16" fmla="*/ 192 w 288"/>
                <a:gd name="T17" fmla="*/ 12 h 105"/>
                <a:gd name="T18" fmla="*/ 186 w 288"/>
                <a:gd name="T19" fmla="*/ 5 h 105"/>
                <a:gd name="T20" fmla="*/ 193 w 288"/>
                <a:gd name="T21" fmla="*/ 0 h 105"/>
                <a:gd name="T22" fmla="*/ 288 w 288"/>
                <a:gd name="T23" fmla="*/ 51 h 105"/>
                <a:gd name="T24" fmla="*/ 144 w 288"/>
                <a:gd name="T2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105">
                  <a:moveTo>
                    <a:pt x="144" y="105"/>
                  </a:moveTo>
                  <a:cubicBezTo>
                    <a:pt x="74" y="105"/>
                    <a:pt x="0" y="86"/>
                    <a:pt x="0" y="51"/>
                  </a:cubicBezTo>
                  <a:cubicBezTo>
                    <a:pt x="0" y="23"/>
                    <a:pt x="49" y="6"/>
                    <a:pt x="95" y="0"/>
                  </a:cubicBezTo>
                  <a:cubicBezTo>
                    <a:pt x="99" y="0"/>
                    <a:pt x="102" y="2"/>
                    <a:pt x="102" y="5"/>
                  </a:cubicBezTo>
                  <a:cubicBezTo>
                    <a:pt x="103" y="9"/>
                    <a:pt x="100" y="12"/>
                    <a:pt x="97" y="12"/>
                  </a:cubicBezTo>
                  <a:cubicBezTo>
                    <a:pt x="41" y="19"/>
                    <a:pt x="12" y="37"/>
                    <a:pt x="12" y="51"/>
                  </a:cubicBezTo>
                  <a:cubicBezTo>
                    <a:pt x="12" y="71"/>
                    <a:pt x="66" y="93"/>
                    <a:pt x="144" y="93"/>
                  </a:cubicBezTo>
                  <a:cubicBezTo>
                    <a:pt x="222" y="93"/>
                    <a:pt x="276" y="71"/>
                    <a:pt x="276" y="51"/>
                  </a:cubicBezTo>
                  <a:cubicBezTo>
                    <a:pt x="276" y="37"/>
                    <a:pt x="247" y="19"/>
                    <a:pt x="192" y="12"/>
                  </a:cubicBezTo>
                  <a:cubicBezTo>
                    <a:pt x="188" y="12"/>
                    <a:pt x="186" y="9"/>
                    <a:pt x="186" y="5"/>
                  </a:cubicBezTo>
                  <a:cubicBezTo>
                    <a:pt x="187" y="2"/>
                    <a:pt x="190" y="0"/>
                    <a:pt x="193" y="0"/>
                  </a:cubicBezTo>
                  <a:cubicBezTo>
                    <a:pt x="239" y="6"/>
                    <a:pt x="288" y="23"/>
                    <a:pt x="288" y="51"/>
                  </a:cubicBezTo>
                  <a:cubicBezTo>
                    <a:pt x="288" y="86"/>
                    <a:pt x="214" y="105"/>
                    <a:pt x="144" y="10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 charset="0"/>
                <a:ea typeface="ＭＳ Ｐゴシック"/>
                <a:cs typeface="Arial" charset="0"/>
              </a:endParaRPr>
            </a:p>
          </p:txBody>
        </p:sp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49C85468-8149-49A4-B91D-79561F7970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7194" y="3577854"/>
            <a:ext cx="592925" cy="685266"/>
            <a:chOff x="4501" y="1723"/>
            <a:chExt cx="366" cy="423"/>
          </a:xfrm>
          <a:solidFill>
            <a:schemeClr val="accent1"/>
          </a:solidFill>
        </p:grpSpPr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EBC3DDCC-9E93-48D0-9D5F-1F2FB8EC2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1859"/>
              <a:ext cx="84" cy="83"/>
            </a:xfrm>
            <a:custGeom>
              <a:avLst/>
              <a:gdLst>
                <a:gd name="T0" fmla="*/ 5 w 57"/>
                <a:gd name="T1" fmla="*/ 0 h 56"/>
                <a:gd name="T2" fmla="*/ 4 w 57"/>
                <a:gd name="T3" fmla="*/ 0 h 56"/>
                <a:gd name="T4" fmla="*/ 3 w 57"/>
                <a:gd name="T5" fmla="*/ 0 h 56"/>
                <a:gd name="T6" fmla="*/ 3 w 57"/>
                <a:gd name="T7" fmla="*/ 0 h 56"/>
                <a:gd name="T8" fmla="*/ 2 w 57"/>
                <a:gd name="T9" fmla="*/ 0 h 56"/>
                <a:gd name="T10" fmla="*/ 2 w 57"/>
                <a:gd name="T11" fmla="*/ 1 h 56"/>
                <a:gd name="T12" fmla="*/ 1 w 57"/>
                <a:gd name="T13" fmla="*/ 2 h 56"/>
                <a:gd name="T14" fmla="*/ 1 w 57"/>
                <a:gd name="T15" fmla="*/ 2 h 56"/>
                <a:gd name="T16" fmla="*/ 0 w 57"/>
                <a:gd name="T17" fmla="*/ 3 h 56"/>
                <a:gd name="T18" fmla="*/ 0 w 57"/>
                <a:gd name="T19" fmla="*/ 3 h 56"/>
                <a:gd name="T20" fmla="*/ 0 w 57"/>
                <a:gd name="T21" fmla="*/ 4 h 56"/>
                <a:gd name="T22" fmla="*/ 0 w 57"/>
                <a:gd name="T23" fmla="*/ 4 h 56"/>
                <a:gd name="T24" fmla="*/ 0 w 57"/>
                <a:gd name="T25" fmla="*/ 4 h 56"/>
                <a:gd name="T26" fmla="*/ 0 w 57"/>
                <a:gd name="T27" fmla="*/ 28 h 56"/>
                <a:gd name="T28" fmla="*/ 5 w 57"/>
                <a:gd name="T29" fmla="*/ 33 h 56"/>
                <a:gd name="T30" fmla="*/ 9 w 57"/>
                <a:gd name="T31" fmla="*/ 28 h 56"/>
                <a:gd name="T32" fmla="*/ 9 w 57"/>
                <a:gd name="T33" fmla="*/ 16 h 56"/>
                <a:gd name="T34" fmla="*/ 48 w 57"/>
                <a:gd name="T35" fmla="*/ 55 h 56"/>
                <a:gd name="T36" fmla="*/ 51 w 57"/>
                <a:gd name="T37" fmla="*/ 56 h 56"/>
                <a:gd name="T38" fmla="*/ 55 w 57"/>
                <a:gd name="T39" fmla="*/ 55 h 56"/>
                <a:gd name="T40" fmla="*/ 55 w 57"/>
                <a:gd name="T41" fmla="*/ 48 h 56"/>
                <a:gd name="T42" fmla="*/ 16 w 57"/>
                <a:gd name="T43" fmla="*/ 9 h 56"/>
                <a:gd name="T44" fmla="*/ 28 w 57"/>
                <a:gd name="T45" fmla="*/ 9 h 56"/>
                <a:gd name="T46" fmla="*/ 33 w 57"/>
                <a:gd name="T47" fmla="*/ 4 h 56"/>
                <a:gd name="T48" fmla="*/ 28 w 57"/>
                <a:gd name="T49" fmla="*/ 0 h 56"/>
                <a:gd name="T50" fmla="*/ 5 w 57"/>
                <a:gd name="T5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56"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2" y="33"/>
                    <a:pt x="5" y="33"/>
                  </a:cubicBezTo>
                  <a:cubicBezTo>
                    <a:pt x="7" y="33"/>
                    <a:pt x="9" y="31"/>
                    <a:pt x="9" y="2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9" y="56"/>
                    <a:pt x="50" y="56"/>
                    <a:pt x="51" y="56"/>
                  </a:cubicBezTo>
                  <a:cubicBezTo>
                    <a:pt x="53" y="56"/>
                    <a:pt x="54" y="56"/>
                    <a:pt x="55" y="55"/>
                  </a:cubicBezTo>
                  <a:cubicBezTo>
                    <a:pt x="57" y="53"/>
                    <a:pt x="57" y="50"/>
                    <a:pt x="55" y="4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1" y="9"/>
                    <a:pt x="33" y="7"/>
                    <a:pt x="33" y="4"/>
                  </a:cubicBezTo>
                  <a:cubicBezTo>
                    <a:pt x="33" y="2"/>
                    <a:pt x="31" y="0"/>
                    <a:pt x="28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1E412B73-CC27-4D8D-916C-77A54F95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" y="1859"/>
              <a:ext cx="85" cy="83"/>
            </a:xfrm>
            <a:custGeom>
              <a:avLst/>
              <a:gdLst>
                <a:gd name="T0" fmla="*/ 57 w 57"/>
                <a:gd name="T1" fmla="*/ 4 h 56"/>
                <a:gd name="T2" fmla="*/ 57 w 57"/>
                <a:gd name="T3" fmla="*/ 3 h 56"/>
                <a:gd name="T4" fmla="*/ 56 w 57"/>
                <a:gd name="T5" fmla="*/ 3 h 56"/>
                <a:gd name="T6" fmla="*/ 56 w 57"/>
                <a:gd name="T7" fmla="*/ 2 h 56"/>
                <a:gd name="T8" fmla="*/ 56 w 57"/>
                <a:gd name="T9" fmla="*/ 2 h 56"/>
                <a:gd name="T10" fmla="*/ 55 w 57"/>
                <a:gd name="T11" fmla="*/ 1 h 56"/>
                <a:gd name="T12" fmla="*/ 54 w 57"/>
                <a:gd name="T13" fmla="*/ 0 h 56"/>
                <a:gd name="T14" fmla="*/ 54 w 57"/>
                <a:gd name="T15" fmla="*/ 0 h 56"/>
                <a:gd name="T16" fmla="*/ 53 w 57"/>
                <a:gd name="T17" fmla="*/ 0 h 56"/>
                <a:gd name="T18" fmla="*/ 53 w 57"/>
                <a:gd name="T19" fmla="*/ 0 h 56"/>
                <a:gd name="T20" fmla="*/ 52 w 57"/>
                <a:gd name="T21" fmla="*/ 0 h 56"/>
                <a:gd name="T22" fmla="*/ 52 w 57"/>
                <a:gd name="T23" fmla="*/ 0 h 56"/>
                <a:gd name="T24" fmla="*/ 29 w 57"/>
                <a:gd name="T25" fmla="*/ 0 h 56"/>
                <a:gd name="T26" fmla="*/ 24 w 57"/>
                <a:gd name="T27" fmla="*/ 4 h 56"/>
                <a:gd name="T28" fmla="*/ 29 w 57"/>
                <a:gd name="T29" fmla="*/ 9 h 56"/>
                <a:gd name="T30" fmla="*/ 41 w 57"/>
                <a:gd name="T31" fmla="*/ 9 h 56"/>
                <a:gd name="T32" fmla="*/ 2 w 57"/>
                <a:gd name="T33" fmla="*/ 48 h 56"/>
                <a:gd name="T34" fmla="*/ 2 w 57"/>
                <a:gd name="T35" fmla="*/ 55 h 56"/>
                <a:gd name="T36" fmla="*/ 5 w 57"/>
                <a:gd name="T37" fmla="*/ 56 h 56"/>
                <a:gd name="T38" fmla="*/ 9 w 57"/>
                <a:gd name="T39" fmla="*/ 55 h 56"/>
                <a:gd name="T40" fmla="*/ 47 w 57"/>
                <a:gd name="T41" fmla="*/ 16 h 56"/>
                <a:gd name="T42" fmla="*/ 47 w 57"/>
                <a:gd name="T43" fmla="*/ 28 h 56"/>
                <a:gd name="T44" fmla="*/ 52 w 57"/>
                <a:gd name="T45" fmla="*/ 33 h 56"/>
                <a:gd name="T46" fmla="*/ 57 w 57"/>
                <a:gd name="T47" fmla="*/ 28 h 56"/>
                <a:gd name="T48" fmla="*/ 57 w 57"/>
                <a:gd name="T49" fmla="*/ 4 h 56"/>
                <a:gd name="T50" fmla="*/ 57 w 57"/>
                <a:gd name="T51" fmla="*/ 4 h 56"/>
                <a:gd name="T52" fmla="*/ 57 w 57"/>
                <a:gd name="T53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56">
                  <a:moveTo>
                    <a:pt x="57" y="4"/>
                  </a:moveTo>
                  <a:cubicBezTo>
                    <a:pt x="57" y="3"/>
                    <a:pt x="57" y="3"/>
                    <a:pt x="57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6" y="0"/>
                    <a:pt x="24" y="2"/>
                    <a:pt x="24" y="4"/>
                  </a:cubicBezTo>
                  <a:cubicBezTo>
                    <a:pt x="24" y="7"/>
                    <a:pt x="26" y="9"/>
                    <a:pt x="29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50"/>
                    <a:pt x="0" y="53"/>
                    <a:pt x="2" y="55"/>
                  </a:cubicBezTo>
                  <a:cubicBezTo>
                    <a:pt x="3" y="56"/>
                    <a:pt x="4" y="56"/>
                    <a:pt x="5" y="56"/>
                  </a:cubicBezTo>
                  <a:cubicBezTo>
                    <a:pt x="7" y="56"/>
                    <a:pt x="8" y="56"/>
                    <a:pt x="9" y="55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1"/>
                    <a:pt x="49" y="33"/>
                    <a:pt x="52" y="33"/>
                  </a:cubicBezTo>
                  <a:cubicBezTo>
                    <a:pt x="55" y="33"/>
                    <a:pt x="57" y="31"/>
                    <a:pt x="57" y="28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22" name="Freeform 122">
              <a:extLst>
                <a:ext uri="{FF2B5EF4-FFF2-40B4-BE49-F238E27FC236}">
                  <a16:creationId xmlns:a16="http://schemas.microsoft.com/office/drawing/2014/main" id="{9F771795-B9A0-426D-A1FB-2F2BDC127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" y="1859"/>
              <a:ext cx="71" cy="83"/>
            </a:xfrm>
            <a:custGeom>
              <a:avLst/>
              <a:gdLst>
                <a:gd name="T0" fmla="*/ 24 w 48"/>
                <a:gd name="T1" fmla="*/ 56 h 56"/>
                <a:gd name="T2" fmla="*/ 24 w 48"/>
                <a:gd name="T3" fmla="*/ 56 h 56"/>
                <a:gd name="T4" fmla="*/ 29 w 48"/>
                <a:gd name="T5" fmla="*/ 51 h 56"/>
                <a:gd name="T6" fmla="*/ 29 w 48"/>
                <a:gd name="T7" fmla="*/ 14 h 56"/>
                <a:gd name="T8" fmla="*/ 40 w 48"/>
                <a:gd name="T9" fmla="*/ 22 h 56"/>
                <a:gd name="T10" fmla="*/ 43 w 48"/>
                <a:gd name="T11" fmla="*/ 23 h 56"/>
                <a:gd name="T12" fmla="*/ 47 w 48"/>
                <a:gd name="T13" fmla="*/ 21 h 56"/>
                <a:gd name="T14" fmla="*/ 46 w 48"/>
                <a:gd name="T15" fmla="*/ 15 h 56"/>
                <a:gd name="T16" fmla="*/ 27 w 48"/>
                <a:gd name="T17" fmla="*/ 1 h 56"/>
                <a:gd name="T18" fmla="*/ 27 w 48"/>
                <a:gd name="T19" fmla="*/ 1 h 56"/>
                <a:gd name="T20" fmla="*/ 26 w 48"/>
                <a:gd name="T21" fmla="*/ 0 h 56"/>
                <a:gd name="T22" fmla="*/ 26 w 48"/>
                <a:gd name="T23" fmla="*/ 0 h 56"/>
                <a:gd name="T24" fmla="*/ 24 w 48"/>
                <a:gd name="T25" fmla="*/ 0 h 56"/>
                <a:gd name="T26" fmla="*/ 24 w 48"/>
                <a:gd name="T27" fmla="*/ 0 h 56"/>
                <a:gd name="T28" fmla="*/ 23 w 48"/>
                <a:gd name="T29" fmla="*/ 0 h 56"/>
                <a:gd name="T30" fmla="*/ 23 w 48"/>
                <a:gd name="T31" fmla="*/ 0 h 56"/>
                <a:gd name="T32" fmla="*/ 22 w 48"/>
                <a:gd name="T33" fmla="*/ 1 h 56"/>
                <a:gd name="T34" fmla="*/ 22 w 48"/>
                <a:gd name="T35" fmla="*/ 1 h 56"/>
                <a:gd name="T36" fmla="*/ 3 w 48"/>
                <a:gd name="T37" fmla="*/ 15 h 56"/>
                <a:gd name="T38" fmla="*/ 2 w 48"/>
                <a:gd name="T39" fmla="*/ 21 h 56"/>
                <a:gd name="T40" fmla="*/ 8 w 48"/>
                <a:gd name="T41" fmla="*/ 22 h 56"/>
                <a:gd name="T42" fmla="*/ 20 w 48"/>
                <a:gd name="T43" fmla="*/ 14 h 56"/>
                <a:gd name="T44" fmla="*/ 20 w 48"/>
                <a:gd name="T45" fmla="*/ 51 h 56"/>
                <a:gd name="T46" fmla="*/ 24 w 48"/>
                <a:gd name="T4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56">
                  <a:moveTo>
                    <a:pt x="24" y="56"/>
                  </a:moveTo>
                  <a:cubicBezTo>
                    <a:pt x="24" y="56"/>
                    <a:pt x="24" y="56"/>
                    <a:pt x="24" y="56"/>
                  </a:cubicBezTo>
                  <a:cubicBezTo>
                    <a:pt x="27" y="56"/>
                    <a:pt x="29" y="54"/>
                    <a:pt x="29" y="51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1" y="23"/>
                    <a:pt x="42" y="23"/>
                    <a:pt x="43" y="23"/>
                  </a:cubicBezTo>
                  <a:cubicBezTo>
                    <a:pt x="45" y="23"/>
                    <a:pt x="46" y="23"/>
                    <a:pt x="47" y="21"/>
                  </a:cubicBezTo>
                  <a:cubicBezTo>
                    <a:pt x="48" y="19"/>
                    <a:pt x="48" y="16"/>
                    <a:pt x="46" y="15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6" y="1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6"/>
                    <a:pt x="0" y="19"/>
                    <a:pt x="2" y="21"/>
                  </a:cubicBezTo>
                  <a:cubicBezTo>
                    <a:pt x="3" y="23"/>
                    <a:pt x="6" y="24"/>
                    <a:pt x="8" y="22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4"/>
                    <a:pt x="22" y="56"/>
                    <a:pt x="2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6906E2BA-BD73-4507-BD97-78312C8BDE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8" y="1723"/>
              <a:ext cx="99" cy="124"/>
            </a:xfrm>
            <a:custGeom>
              <a:avLst/>
              <a:gdLst>
                <a:gd name="T0" fmla="*/ 67 w 67"/>
                <a:gd name="T1" fmla="*/ 29 h 84"/>
                <a:gd name="T2" fmla="*/ 67 w 67"/>
                <a:gd name="T3" fmla="*/ 28 h 84"/>
                <a:gd name="T4" fmla="*/ 67 w 67"/>
                <a:gd name="T5" fmla="*/ 28 h 84"/>
                <a:gd name="T6" fmla="*/ 67 w 67"/>
                <a:gd name="T7" fmla="*/ 27 h 84"/>
                <a:gd name="T8" fmla="*/ 67 w 67"/>
                <a:gd name="T9" fmla="*/ 27 h 84"/>
                <a:gd name="T10" fmla="*/ 66 w 67"/>
                <a:gd name="T11" fmla="*/ 26 h 84"/>
                <a:gd name="T12" fmla="*/ 41 w 67"/>
                <a:gd name="T13" fmla="*/ 1 h 84"/>
                <a:gd name="T14" fmla="*/ 38 w 67"/>
                <a:gd name="T15" fmla="*/ 0 h 84"/>
                <a:gd name="T16" fmla="*/ 4 w 67"/>
                <a:gd name="T17" fmla="*/ 0 h 84"/>
                <a:gd name="T18" fmla="*/ 0 w 67"/>
                <a:gd name="T19" fmla="*/ 4 h 84"/>
                <a:gd name="T20" fmla="*/ 0 w 67"/>
                <a:gd name="T21" fmla="*/ 80 h 84"/>
                <a:gd name="T22" fmla="*/ 4 w 67"/>
                <a:gd name="T23" fmla="*/ 84 h 84"/>
                <a:gd name="T24" fmla="*/ 63 w 67"/>
                <a:gd name="T25" fmla="*/ 84 h 84"/>
                <a:gd name="T26" fmla="*/ 67 w 67"/>
                <a:gd name="T27" fmla="*/ 80 h 84"/>
                <a:gd name="T28" fmla="*/ 67 w 67"/>
                <a:gd name="T29" fmla="*/ 29 h 84"/>
                <a:gd name="T30" fmla="*/ 67 w 67"/>
                <a:gd name="T31" fmla="*/ 29 h 84"/>
                <a:gd name="T32" fmla="*/ 53 w 67"/>
                <a:gd name="T33" fmla="*/ 25 h 84"/>
                <a:gd name="T34" fmla="*/ 38 w 67"/>
                <a:gd name="T35" fmla="*/ 25 h 84"/>
                <a:gd name="T36" fmla="*/ 38 w 67"/>
                <a:gd name="T37" fmla="*/ 10 h 84"/>
                <a:gd name="T38" fmla="*/ 53 w 67"/>
                <a:gd name="T39" fmla="*/ 25 h 84"/>
                <a:gd name="T40" fmla="*/ 9 w 67"/>
                <a:gd name="T41" fmla="*/ 76 h 84"/>
                <a:gd name="T42" fmla="*/ 9 w 67"/>
                <a:gd name="T43" fmla="*/ 8 h 84"/>
                <a:gd name="T44" fmla="*/ 30 w 67"/>
                <a:gd name="T45" fmla="*/ 8 h 84"/>
                <a:gd name="T46" fmla="*/ 30 w 67"/>
                <a:gd name="T47" fmla="*/ 29 h 84"/>
                <a:gd name="T48" fmla="*/ 34 w 67"/>
                <a:gd name="T49" fmla="*/ 34 h 84"/>
                <a:gd name="T50" fmla="*/ 59 w 67"/>
                <a:gd name="T51" fmla="*/ 34 h 84"/>
                <a:gd name="T52" fmla="*/ 59 w 67"/>
                <a:gd name="T53" fmla="*/ 76 h 84"/>
                <a:gd name="T54" fmla="*/ 9 w 67"/>
                <a:gd name="T55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84">
                  <a:moveTo>
                    <a:pt x="67" y="29"/>
                  </a:move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27"/>
                    <a:pt x="66" y="27"/>
                    <a:pt x="66" y="26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2"/>
                    <a:pt x="2" y="84"/>
                    <a:pt x="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6" y="84"/>
                    <a:pt x="67" y="82"/>
                    <a:pt x="67" y="80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7" y="29"/>
                    <a:pt x="67" y="29"/>
                    <a:pt x="67" y="29"/>
                  </a:cubicBezTo>
                  <a:close/>
                  <a:moveTo>
                    <a:pt x="53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53" y="25"/>
                  </a:lnTo>
                  <a:close/>
                  <a:moveTo>
                    <a:pt x="9" y="76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2"/>
                    <a:pt x="32" y="34"/>
                    <a:pt x="34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76"/>
                    <a:pt x="59" y="76"/>
                    <a:pt x="59" y="76"/>
                  </a:cubicBezTo>
                  <a:lnTo>
                    <a:pt x="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24" name="Freeform 124">
              <a:extLst>
                <a:ext uri="{FF2B5EF4-FFF2-40B4-BE49-F238E27FC236}">
                  <a16:creationId xmlns:a16="http://schemas.microsoft.com/office/drawing/2014/main" id="{9024142A-4003-42EF-8F97-FE0865B14D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1" y="1723"/>
              <a:ext cx="113" cy="92"/>
            </a:xfrm>
            <a:custGeom>
              <a:avLst/>
              <a:gdLst>
                <a:gd name="T0" fmla="*/ 72 w 76"/>
                <a:gd name="T1" fmla="*/ 17 h 62"/>
                <a:gd name="T2" fmla="*/ 23 w 76"/>
                <a:gd name="T3" fmla="*/ 17 h 62"/>
                <a:gd name="T4" fmla="*/ 23 w 76"/>
                <a:gd name="T5" fmla="*/ 4 h 62"/>
                <a:gd name="T6" fmla="*/ 18 w 76"/>
                <a:gd name="T7" fmla="*/ 0 h 62"/>
                <a:gd name="T8" fmla="*/ 5 w 76"/>
                <a:gd name="T9" fmla="*/ 0 h 62"/>
                <a:gd name="T10" fmla="*/ 0 w 76"/>
                <a:gd name="T11" fmla="*/ 4 h 62"/>
                <a:gd name="T12" fmla="*/ 5 w 76"/>
                <a:gd name="T13" fmla="*/ 8 h 62"/>
                <a:gd name="T14" fmla="*/ 14 w 76"/>
                <a:gd name="T15" fmla="*/ 8 h 62"/>
                <a:gd name="T16" fmla="*/ 14 w 76"/>
                <a:gd name="T17" fmla="*/ 57 h 62"/>
                <a:gd name="T18" fmla="*/ 18 w 76"/>
                <a:gd name="T19" fmla="*/ 62 h 62"/>
                <a:gd name="T20" fmla="*/ 72 w 76"/>
                <a:gd name="T21" fmla="*/ 62 h 62"/>
                <a:gd name="T22" fmla="*/ 76 w 76"/>
                <a:gd name="T23" fmla="*/ 57 h 62"/>
                <a:gd name="T24" fmla="*/ 76 w 76"/>
                <a:gd name="T25" fmla="*/ 22 h 62"/>
                <a:gd name="T26" fmla="*/ 72 w 76"/>
                <a:gd name="T27" fmla="*/ 17 h 62"/>
                <a:gd name="T28" fmla="*/ 67 w 76"/>
                <a:gd name="T29" fmla="*/ 53 h 62"/>
                <a:gd name="T30" fmla="*/ 23 w 76"/>
                <a:gd name="T31" fmla="*/ 53 h 62"/>
                <a:gd name="T32" fmla="*/ 23 w 76"/>
                <a:gd name="T33" fmla="*/ 26 h 62"/>
                <a:gd name="T34" fmla="*/ 67 w 76"/>
                <a:gd name="T35" fmla="*/ 26 h 62"/>
                <a:gd name="T36" fmla="*/ 67 w 76"/>
                <a:gd name="T37" fmla="*/ 5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" h="62">
                  <a:moveTo>
                    <a:pt x="72" y="17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2"/>
                    <a:pt x="21" y="0"/>
                    <a:pt x="1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60"/>
                    <a:pt x="16" y="62"/>
                    <a:pt x="18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4" y="62"/>
                    <a:pt x="76" y="60"/>
                    <a:pt x="76" y="57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19"/>
                    <a:pt x="74" y="17"/>
                    <a:pt x="72" y="17"/>
                  </a:cubicBezTo>
                  <a:close/>
                  <a:moveTo>
                    <a:pt x="67" y="53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67" y="26"/>
                    <a:pt x="67" y="26"/>
                    <a:pt x="67" y="26"/>
                  </a:cubicBezTo>
                  <a:lnTo>
                    <a:pt x="6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25" name="Oval 125">
              <a:extLst>
                <a:ext uri="{FF2B5EF4-FFF2-40B4-BE49-F238E27FC236}">
                  <a16:creationId xmlns:a16="http://schemas.microsoft.com/office/drawing/2014/main" id="{5713BB8B-3AAC-4AE1-96BD-2AB2ACF9F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1820"/>
              <a:ext cx="27" cy="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26" name="Oval 126">
              <a:extLst>
                <a:ext uri="{FF2B5EF4-FFF2-40B4-BE49-F238E27FC236}">
                  <a16:creationId xmlns:a16="http://schemas.microsoft.com/office/drawing/2014/main" id="{10EB1385-7389-42A6-A33D-FC9BFC1B3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1820"/>
              <a:ext cx="27" cy="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27" name="Freeform 127">
              <a:extLst>
                <a:ext uri="{FF2B5EF4-FFF2-40B4-BE49-F238E27FC236}">
                  <a16:creationId xmlns:a16="http://schemas.microsoft.com/office/drawing/2014/main" id="{60EF9A3F-9633-465F-B7ED-545CF51768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7" y="1931"/>
              <a:ext cx="250" cy="215"/>
            </a:xfrm>
            <a:custGeom>
              <a:avLst/>
              <a:gdLst>
                <a:gd name="T0" fmla="*/ 159 w 169"/>
                <a:gd name="T1" fmla="*/ 0 h 145"/>
                <a:gd name="T2" fmla="*/ 84 w 169"/>
                <a:gd name="T3" fmla="*/ 23 h 145"/>
                <a:gd name="T4" fmla="*/ 9 w 169"/>
                <a:gd name="T5" fmla="*/ 0 h 145"/>
                <a:gd name="T6" fmla="*/ 0 w 169"/>
                <a:gd name="T7" fmla="*/ 0 h 145"/>
                <a:gd name="T8" fmla="*/ 0 w 169"/>
                <a:gd name="T9" fmla="*/ 112 h 145"/>
                <a:gd name="T10" fmla="*/ 75 w 169"/>
                <a:gd name="T11" fmla="*/ 145 h 145"/>
                <a:gd name="T12" fmla="*/ 84 w 169"/>
                <a:gd name="T13" fmla="*/ 145 h 145"/>
                <a:gd name="T14" fmla="*/ 169 w 169"/>
                <a:gd name="T15" fmla="*/ 112 h 145"/>
                <a:gd name="T16" fmla="*/ 169 w 169"/>
                <a:gd name="T17" fmla="*/ 0 h 145"/>
                <a:gd name="T18" fmla="*/ 159 w 169"/>
                <a:gd name="T19" fmla="*/ 0 h 145"/>
                <a:gd name="T20" fmla="*/ 159 w 169"/>
                <a:gd name="T21" fmla="*/ 75 h 145"/>
                <a:gd name="T22" fmla="*/ 84 w 169"/>
                <a:gd name="T23" fmla="*/ 98 h 145"/>
                <a:gd name="T24" fmla="*/ 9 w 169"/>
                <a:gd name="T25" fmla="*/ 75 h 145"/>
                <a:gd name="T26" fmla="*/ 9 w 169"/>
                <a:gd name="T27" fmla="*/ 53 h 145"/>
                <a:gd name="T28" fmla="*/ 84 w 169"/>
                <a:gd name="T29" fmla="*/ 70 h 145"/>
                <a:gd name="T30" fmla="*/ 159 w 169"/>
                <a:gd name="T31" fmla="*/ 53 h 145"/>
                <a:gd name="T32" fmla="*/ 159 w 169"/>
                <a:gd name="T33" fmla="*/ 75 h 145"/>
                <a:gd name="T34" fmla="*/ 159 w 169"/>
                <a:gd name="T35" fmla="*/ 37 h 145"/>
                <a:gd name="T36" fmla="*/ 84 w 169"/>
                <a:gd name="T37" fmla="*/ 61 h 145"/>
                <a:gd name="T38" fmla="*/ 9 w 169"/>
                <a:gd name="T39" fmla="*/ 37 h 145"/>
                <a:gd name="T40" fmla="*/ 9 w 169"/>
                <a:gd name="T41" fmla="*/ 16 h 145"/>
                <a:gd name="T42" fmla="*/ 84 w 169"/>
                <a:gd name="T43" fmla="*/ 33 h 145"/>
                <a:gd name="T44" fmla="*/ 159 w 169"/>
                <a:gd name="T45" fmla="*/ 16 h 145"/>
                <a:gd name="T46" fmla="*/ 159 w 169"/>
                <a:gd name="T47" fmla="*/ 37 h 145"/>
                <a:gd name="T48" fmla="*/ 84 w 169"/>
                <a:gd name="T49" fmla="*/ 136 h 145"/>
                <a:gd name="T50" fmla="*/ 9 w 169"/>
                <a:gd name="T51" fmla="*/ 112 h 145"/>
                <a:gd name="T52" fmla="*/ 9 w 169"/>
                <a:gd name="T53" fmla="*/ 91 h 145"/>
                <a:gd name="T54" fmla="*/ 84 w 169"/>
                <a:gd name="T55" fmla="*/ 108 h 145"/>
                <a:gd name="T56" fmla="*/ 159 w 169"/>
                <a:gd name="T57" fmla="*/ 91 h 145"/>
                <a:gd name="T58" fmla="*/ 159 w 169"/>
                <a:gd name="T59" fmla="*/ 112 h 145"/>
                <a:gd name="T60" fmla="*/ 84 w 169"/>
                <a:gd name="T61" fmla="*/ 13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" h="145">
                  <a:moveTo>
                    <a:pt x="159" y="0"/>
                  </a:moveTo>
                  <a:cubicBezTo>
                    <a:pt x="159" y="10"/>
                    <a:pt x="131" y="23"/>
                    <a:pt x="84" y="23"/>
                  </a:cubicBezTo>
                  <a:cubicBezTo>
                    <a:pt x="38" y="23"/>
                    <a:pt x="9" y="1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32"/>
                    <a:pt x="37" y="143"/>
                    <a:pt x="75" y="145"/>
                  </a:cubicBezTo>
                  <a:cubicBezTo>
                    <a:pt x="84" y="145"/>
                    <a:pt x="84" y="145"/>
                    <a:pt x="84" y="145"/>
                  </a:cubicBezTo>
                  <a:cubicBezTo>
                    <a:pt x="125" y="145"/>
                    <a:pt x="169" y="134"/>
                    <a:pt x="169" y="112"/>
                  </a:cubicBezTo>
                  <a:cubicBezTo>
                    <a:pt x="169" y="0"/>
                    <a:pt x="169" y="0"/>
                    <a:pt x="169" y="0"/>
                  </a:cubicBezTo>
                  <a:lnTo>
                    <a:pt x="159" y="0"/>
                  </a:lnTo>
                  <a:close/>
                  <a:moveTo>
                    <a:pt x="159" y="75"/>
                  </a:moveTo>
                  <a:cubicBezTo>
                    <a:pt x="159" y="85"/>
                    <a:pt x="131" y="98"/>
                    <a:pt x="84" y="98"/>
                  </a:cubicBezTo>
                  <a:cubicBezTo>
                    <a:pt x="38" y="98"/>
                    <a:pt x="9" y="85"/>
                    <a:pt x="9" y="75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24" y="64"/>
                    <a:pt x="55" y="70"/>
                    <a:pt x="84" y="70"/>
                  </a:cubicBezTo>
                  <a:cubicBezTo>
                    <a:pt x="114" y="70"/>
                    <a:pt x="144" y="64"/>
                    <a:pt x="159" y="53"/>
                  </a:cubicBezTo>
                  <a:lnTo>
                    <a:pt x="159" y="75"/>
                  </a:lnTo>
                  <a:close/>
                  <a:moveTo>
                    <a:pt x="159" y="37"/>
                  </a:moveTo>
                  <a:cubicBezTo>
                    <a:pt x="159" y="47"/>
                    <a:pt x="131" y="61"/>
                    <a:pt x="84" y="61"/>
                  </a:cubicBezTo>
                  <a:cubicBezTo>
                    <a:pt x="38" y="61"/>
                    <a:pt x="9" y="47"/>
                    <a:pt x="9" y="3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24" y="27"/>
                    <a:pt x="55" y="33"/>
                    <a:pt x="84" y="33"/>
                  </a:cubicBezTo>
                  <a:cubicBezTo>
                    <a:pt x="114" y="33"/>
                    <a:pt x="144" y="27"/>
                    <a:pt x="159" y="16"/>
                  </a:cubicBezTo>
                  <a:lnTo>
                    <a:pt x="159" y="37"/>
                  </a:lnTo>
                  <a:close/>
                  <a:moveTo>
                    <a:pt x="84" y="136"/>
                  </a:moveTo>
                  <a:cubicBezTo>
                    <a:pt x="38" y="136"/>
                    <a:pt x="9" y="122"/>
                    <a:pt x="9" y="112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24" y="102"/>
                    <a:pt x="55" y="108"/>
                    <a:pt x="84" y="108"/>
                  </a:cubicBezTo>
                  <a:cubicBezTo>
                    <a:pt x="114" y="108"/>
                    <a:pt x="144" y="102"/>
                    <a:pt x="159" y="91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9" y="122"/>
                    <a:pt x="131" y="136"/>
                    <a:pt x="8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28" name="Freeform 128">
              <a:extLst>
                <a:ext uri="{FF2B5EF4-FFF2-40B4-BE49-F238E27FC236}">
                  <a16:creationId xmlns:a16="http://schemas.microsoft.com/office/drawing/2014/main" id="{8029DDCE-68D5-4E36-A893-8198927A50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9" y="1723"/>
              <a:ext cx="126" cy="124"/>
            </a:xfrm>
            <a:custGeom>
              <a:avLst/>
              <a:gdLst>
                <a:gd name="T0" fmla="*/ 58 w 85"/>
                <a:gd name="T1" fmla="*/ 40 h 84"/>
                <a:gd name="T2" fmla="*/ 66 w 85"/>
                <a:gd name="T3" fmla="*/ 23 h 84"/>
                <a:gd name="T4" fmla="*/ 42 w 85"/>
                <a:gd name="T5" fmla="*/ 0 h 84"/>
                <a:gd name="T6" fmla="*/ 19 w 85"/>
                <a:gd name="T7" fmla="*/ 23 h 84"/>
                <a:gd name="T8" fmla="*/ 27 w 85"/>
                <a:gd name="T9" fmla="*/ 40 h 84"/>
                <a:gd name="T10" fmla="*/ 0 w 85"/>
                <a:gd name="T11" fmla="*/ 79 h 84"/>
                <a:gd name="T12" fmla="*/ 5 w 85"/>
                <a:gd name="T13" fmla="*/ 84 h 84"/>
                <a:gd name="T14" fmla="*/ 80 w 85"/>
                <a:gd name="T15" fmla="*/ 84 h 84"/>
                <a:gd name="T16" fmla="*/ 85 w 85"/>
                <a:gd name="T17" fmla="*/ 79 h 84"/>
                <a:gd name="T18" fmla="*/ 58 w 85"/>
                <a:gd name="T19" fmla="*/ 40 h 84"/>
                <a:gd name="T20" fmla="*/ 29 w 85"/>
                <a:gd name="T21" fmla="*/ 23 h 84"/>
                <a:gd name="T22" fmla="*/ 42 w 85"/>
                <a:gd name="T23" fmla="*/ 9 h 84"/>
                <a:gd name="T24" fmla="*/ 56 w 85"/>
                <a:gd name="T25" fmla="*/ 23 h 84"/>
                <a:gd name="T26" fmla="*/ 42 w 85"/>
                <a:gd name="T27" fmla="*/ 37 h 84"/>
                <a:gd name="T28" fmla="*/ 29 w 85"/>
                <a:gd name="T29" fmla="*/ 23 h 84"/>
                <a:gd name="T30" fmla="*/ 10 w 85"/>
                <a:gd name="T31" fmla="*/ 75 h 84"/>
                <a:gd name="T32" fmla="*/ 42 w 85"/>
                <a:gd name="T33" fmla="*/ 46 h 84"/>
                <a:gd name="T34" fmla="*/ 75 w 85"/>
                <a:gd name="T35" fmla="*/ 75 h 84"/>
                <a:gd name="T36" fmla="*/ 10 w 85"/>
                <a:gd name="T3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84">
                  <a:moveTo>
                    <a:pt x="58" y="40"/>
                  </a:moveTo>
                  <a:cubicBezTo>
                    <a:pt x="63" y="36"/>
                    <a:pt x="66" y="30"/>
                    <a:pt x="66" y="23"/>
                  </a:cubicBezTo>
                  <a:cubicBezTo>
                    <a:pt x="66" y="10"/>
                    <a:pt x="55" y="0"/>
                    <a:pt x="42" y="0"/>
                  </a:cubicBezTo>
                  <a:cubicBezTo>
                    <a:pt x="30" y="0"/>
                    <a:pt x="19" y="10"/>
                    <a:pt x="19" y="23"/>
                  </a:cubicBezTo>
                  <a:cubicBezTo>
                    <a:pt x="19" y="30"/>
                    <a:pt x="22" y="36"/>
                    <a:pt x="27" y="40"/>
                  </a:cubicBezTo>
                  <a:cubicBezTo>
                    <a:pt x="11" y="46"/>
                    <a:pt x="0" y="62"/>
                    <a:pt x="0" y="79"/>
                  </a:cubicBezTo>
                  <a:cubicBezTo>
                    <a:pt x="0" y="82"/>
                    <a:pt x="2" y="84"/>
                    <a:pt x="5" y="84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83" y="84"/>
                    <a:pt x="85" y="82"/>
                    <a:pt x="85" y="79"/>
                  </a:cubicBezTo>
                  <a:cubicBezTo>
                    <a:pt x="85" y="62"/>
                    <a:pt x="74" y="46"/>
                    <a:pt x="58" y="40"/>
                  </a:cubicBezTo>
                  <a:close/>
                  <a:moveTo>
                    <a:pt x="29" y="23"/>
                  </a:moveTo>
                  <a:cubicBezTo>
                    <a:pt x="29" y="16"/>
                    <a:pt x="35" y="9"/>
                    <a:pt x="42" y="9"/>
                  </a:cubicBezTo>
                  <a:cubicBezTo>
                    <a:pt x="50" y="9"/>
                    <a:pt x="56" y="16"/>
                    <a:pt x="56" y="23"/>
                  </a:cubicBezTo>
                  <a:cubicBezTo>
                    <a:pt x="56" y="31"/>
                    <a:pt x="50" y="37"/>
                    <a:pt x="42" y="37"/>
                  </a:cubicBezTo>
                  <a:cubicBezTo>
                    <a:pt x="35" y="37"/>
                    <a:pt x="29" y="31"/>
                    <a:pt x="29" y="23"/>
                  </a:cubicBezTo>
                  <a:close/>
                  <a:moveTo>
                    <a:pt x="10" y="75"/>
                  </a:moveTo>
                  <a:cubicBezTo>
                    <a:pt x="12" y="59"/>
                    <a:pt x="26" y="46"/>
                    <a:pt x="42" y="46"/>
                  </a:cubicBezTo>
                  <a:cubicBezTo>
                    <a:pt x="59" y="46"/>
                    <a:pt x="73" y="59"/>
                    <a:pt x="75" y="75"/>
                  </a:cubicBezTo>
                  <a:lnTo>
                    <a:pt x="1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D066370-AC05-479D-8C01-2E0A06C0CFFD}"/>
              </a:ext>
            </a:extLst>
          </p:cNvPr>
          <p:cNvSpPr txBox="1"/>
          <p:nvPr/>
        </p:nvSpPr>
        <p:spPr bwMode="auto">
          <a:xfrm>
            <a:off x="707255" y="1951081"/>
            <a:ext cx="5098434" cy="25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>
                <a:ln>
                  <a:noFill/>
                </a:ln>
                <a:solidFill>
                  <a:srgbClr val="55555A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Discover what the customer has done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7319F0-BEFD-410A-8D98-31B4B1E5A23C}"/>
              </a:ext>
            </a:extLst>
          </p:cNvPr>
          <p:cNvCxnSpPr/>
          <p:nvPr/>
        </p:nvCxnSpPr>
        <p:spPr bwMode="auto">
          <a:xfrm>
            <a:off x="1094568" y="2305877"/>
            <a:ext cx="429244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91224F-8161-4885-8169-FEF37F034D78}"/>
              </a:ext>
            </a:extLst>
          </p:cNvPr>
          <p:cNvSpPr txBox="1"/>
          <p:nvPr/>
        </p:nvSpPr>
        <p:spPr bwMode="auto">
          <a:xfrm>
            <a:off x="7384773" y="2459050"/>
            <a:ext cx="3989594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AAAAAC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Analyzes the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AAAAAC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customer journeys across key customer intents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AAAAAC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and interaction channels.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AAAAAC">
                  <a:lumMod val="50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AAAAAC">
                  <a:lumMod val="50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AAAAAC">
                  <a:lumMod val="50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AAAAAC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Captures dynamic data in real-time.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AAAAAC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Derives insights from transactional and traversal data across multiple touchpoint.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AAAAAC">
                  <a:lumMod val="50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grpSp>
        <p:nvGrpSpPr>
          <p:cNvPr id="33" name="Group 63">
            <a:extLst>
              <a:ext uri="{FF2B5EF4-FFF2-40B4-BE49-F238E27FC236}">
                <a16:creationId xmlns:a16="http://schemas.microsoft.com/office/drawing/2014/main" id="{123FBD38-F6A8-459E-B806-D7203DF834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42519" y="3537772"/>
            <a:ext cx="655016" cy="656554"/>
            <a:chOff x="1372" y="2996"/>
            <a:chExt cx="426" cy="427"/>
          </a:xfrm>
          <a:solidFill>
            <a:schemeClr val="accent1"/>
          </a:solidFill>
        </p:grpSpPr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73B659E3-1384-42F3-B097-4CCEB64FED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8" y="3085"/>
              <a:ext cx="214" cy="107"/>
            </a:xfrm>
            <a:custGeom>
              <a:avLst/>
              <a:gdLst>
                <a:gd name="T0" fmla="*/ 72 w 144"/>
                <a:gd name="T1" fmla="*/ 72 h 72"/>
                <a:gd name="T2" fmla="*/ 0 w 144"/>
                <a:gd name="T3" fmla="*/ 36 h 72"/>
                <a:gd name="T4" fmla="*/ 72 w 144"/>
                <a:gd name="T5" fmla="*/ 0 h 72"/>
                <a:gd name="T6" fmla="*/ 144 w 144"/>
                <a:gd name="T7" fmla="*/ 36 h 72"/>
                <a:gd name="T8" fmla="*/ 72 w 144"/>
                <a:gd name="T9" fmla="*/ 72 h 72"/>
                <a:gd name="T10" fmla="*/ 72 w 144"/>
                <a:gd name="T11" fmla="*/ 12 h 72"/>
                <a:gd name="T12" fmla="*/ 12 w 144"/>
                <a:gd name="T13" fmla="*/ 36 h 72"/>
                <a:gd name="T14" fmla="*/ 72 w 144"/>
                <a:gd name="T15" fmla="*/ 60 h 72"/>
                <a:gd name="T16" fmla="*/ 132 w 144"/>
                <a:gd name="T17" fmla="*/ 36 h 72"/>
                <a:gd name="T18" fmla="*/ 72 w 144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72">
                  <a:moveTo>
                    <a:pt x="72" y="72"/>
                  </a:moveTo>
                  <a:cubicBezTo>
                    <a:pt x="31" y="72"/>
                    <a:pt x="0" y="56"/>
                    <a:pt x="0" y="36"/>
                  </a:cubicBezTo>
                  <a:cubicBezTo>
                    <a:pt x="0" y="15"/>
                    <a:pt x="31" y="0"/>
                    <a:pt x="72" y="0"/>
                  </a:cubicBezTo>
                  <a:cubicBezTo>
                    <a:pt x="113" y="0"/>
                    <a:pt x="144" y="15"/>
                    <a:pt x="144" y="36"/>
                  </a:cubicBezTo>
                  <a:cubicBezTo>
                    <a:pt x="144" y="56"/>
                    <a:pt x="113" y="72"/>
                    <a:pt x="72" y="72"/>
                  </a:cubicBezTo>
                  <a:close/>
                  <a:moveTo>
                    <a:pt x="72" y="12"/>
                  </a:moveTo>
                  <a:cubicBezTo>
                    <a:pt x="38" y="12"/>
                    <a:pt x="12" y="25"/>
                    <a:pt x="12" y="36"/>
                  </a:cubicBezTo>
                  <a:cubicBezTo>
                    <a:pt x="12" y="47"/>
                    <a:pt x="38" y="60"/>
                    <a:pt x="72" y="60"/>
                  </a:cubicBezTo>
                  <a:cubicBezTo>
                    <a:pt x="107" y="60"/>
                    <a:pt x="132" y="47"/>
                    <a:pt x="132" y="36"/>
                  </a:cubicBezTo>
                  <a:cubicBezTo>
                    <a:pt x="132" y="25"/>
                    <a:pt x="107" y="12"/>
                    <a:pt x="7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35" name="Freeform 65">
              <a:extLst>
                <a:ext uri="{FF2B5EF4-FFF2-40B4-BE49-F238E27FC236}">
                  <a16:creationId xmlns:a16="http://schemas.microsoft.com/office/drawing/2014/main" id="{A0309057-A642-4DB9-9100-A183AEADE7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2" y="2996"/>
              <a:ext cx="106" cy="71"/>
            </a:xfrm>
            <a:custGeom>
              <a:avLst/>
              <a:gdLst>
                <a:gd name="T0" fmla="*/ 36 w 72"/>
                <a:gd name="T1" fmla="*/ 48 h 48"/>
                <a:gd name="T2" fmla="*/ 0 w 72"/>
                <a:gd name="T3" fmla="*/ 24 h 48"/>
                <a:gd name="T4" fmla="*/ 36 w 72"/>
                <a:gd name="T5" fmla="*/ 0 h 48"/>
                <a:gd name="T6" fmla="*/ 72 w 72"/>
                <a:gd name="T7" fmla="*/ 24 h 48"/>
                <a:gd name="T8" fmla="*/ 36 w 72"/>
                <a:gd name="T9" fmla="*/ 48 h 48"/>
                <a:gd name="T10" fmla="*/ 36 w 72"/>
                <a:gd name="T11" fmla="*/ 12 h 48"/>
                <a:gd name="T12" fmla="*/ 12 w 72"/>
                <a:gd name="T13" fmla="*/ 24 h 48"/>
                <a:gd name="T14" fmla="*/ 36 w 72"/>
                <a:gd name="T15" fmla="*/ 36 h 48"/>
                <a:gd name="T16" fmla="*/ 60 w 72"/>
                <a:gd name="T17" fmla="*/ 24 h 48"/>
                <a:gd name="T18" fmla="*/ 36 w 72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48">
                  <a:moveTo>
                    <a:pt x="36" y="48"/>
                  </a:moveTo>
                  <a:cubicBezTo>
                    <a:pt x="16" y="48"/>
                    <a:pt x="0" y="37"/>
                    <a:pt x="0" y="24"/>
                  </a:cubicBezTo>
                  <a:cubicBezTo>
                    <a:pt x="0" y="10"/>
                    <a:pt x="16" y="0"/>
                    <a:pt x="36" y="0"/>
                  </a:cubicBezTo>
                  <a:cubicBezTo>
                    <a:pt x="56" y="0"/>
                    <a:pt x="72" y="10"/>
                    <a:pt x="72" y="24"/>
                  </a:cubicBezTo>
                  <a:cubicBezTo>
                    <a:pt x="72" y="37"/>
                    <a:pt x="56" y="48"/>
                    <a:pt x="36" y="48"/>
                  </a:cubicBezTo>
                  <a:close/>
                  <a:moveTo>
                    <a:pt x="36" y="12"/>
                  </a:moveTo>
                  <a:cubicBezTo>
                    <a:pt x="23" y="12"/>
                    <a:pt x="12" y="18"/>
                    <a:pt x="12" y="24"/>
                  </a:cubicBezTo>
                  <a:cubicBezTo>
                    <a:pt x="12" y="30"/>
                    <a:pt x="23" y="36"/>
                    <a:pt x="36" y="36"/>
                  </a:cubicBezTo>
                  <a:cubicBezTo>
                    <a:pt x="50" y="36"/>
                    <a:pt x="60" y="30"/>
                    <a:pt x="60" y="24"/>
                  </a:cubicBezTo>
                  <a:cubicBezTo>
                    <a:pt x="60" y="18"/>
                    <a:pt x="50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A4BEC275-BE5E-4CA3-96C3-E69A40360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" y="3023"/>
              <a:ext cx="106" cy="98"/>
            </a:xfrm>
            <a:custGeom>
              <a:avLst/>
              <a:gdLst>
                <a:gd name="T0" fmla="*/ 36 w 72"/>
                <a:gd name="T1" fmla="*/ 66 h 66"/>
                <a:gd name="T2" fmla="*/ 0 w 72"/>
                <a:gd name="T3" fmla="*/ 42 h 66"/>
                <a:gd name="T4" fmla="*/ 0 w 72"/>
                <a:gd name="T5" fmla="*/ 6 h 66"/>
                <a:gd name="T6" fmla="*/ 6 w 72"/>
                <a:gd name="T7" fmla="*/ 0 h 66"/>
                <a:gd name="T8" fmla="*/ 12 w 72"/>
                <a:gd name="T9" fmla="*/ 6 h 66"/>
                <a:gd name="T10" fmla="*/ 12 w 72"/>
                <a:gd name="T11" fmla="*/ 42 h 66"/>
                <a:gd name="T12" fmla="*/ 36 w 72"/>
                <a:gd name="T13" fmla="*/ 54 h 66"/>
                <a:gd name="T14" fmla="*/ 60 w 72"/>
                <a:gd name="T15" fmla="*/ 42 h 66"/>
                <a:gd name="T16" fmla="*/ 60 w 72"/>
                <a:gd name="T17" fmla="*/ 6 h 66"/>
                <a:gd name="T18" fmla="*/ 66 w 72"/>
                <a:gd name="T19" fmla="*/ 0 h 66"/>
                <a:gd name="T20" fmla="*/ 72 w 72"/>
                <a:gd name="T21" fmla="*/ 6 h 66"/>
                <a:gd name="T22" fmla="*/ 72 w 72"/>
                <a:gd name="T23" fmla="*/ 42 h 66"/>
                <a:gd name="T24" fmla="*/ 36 w 72"/>
                <a:gd name="T2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6">
                  <a:moveTo>
                    <a:pt x="36" y="66"/>
                  </a:moveTo>
                  <a:cubicBezTo>
                    <a:pt x="16" y="66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8"/>
                    <a:pt x="23" y="54"/>
                    <a:pt x="36" y="54"/>
                  </a:cubicBezTo>
                  <a:cubicBezTo>
                    <a:pt x="50" y="54"/>
                    <a:pt x="60" y="48"/>
                    <a:pt x="60" y="4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63" y="0"/>
                    <a:pt x="66" y="0"/>
                  </a:cubicBezTo>
                  <a:cubicBezTo>
                    <a:pt x="70" y="0"/>
                    <a:pt x="72" y="3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56" y="66"/>
                    <a:pt x="3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37" name="Freeform 67">
              <a:extLst>
                <a:ext uri="{FF2B5EF4-FFF2-40B4-BE49-F238E27FC236}">
                  <a16:creationId xmlns:a16="http://schemas.microsoft.com/office/drawing/2014/main" id="{A58FAB71-BE35-445A-B57E-41E97C8C6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2" y="2996"/>
              <a:ext cx="106" cy="71"/>
            </a:xfrm>
            <a:custGeom>
              <a:avLst/>
              <a:gdLst>
                <a:gd name="T0" fmla="*/ 36 w 72"/>
                <a:gd name="T1" fmla="*/ 48 h 48"/>
                <a:gd name="T2" fmla="*/ 0 w 72"/>
                <a:gd name="T3" fmla="*/ 24 h 48"/>
                <a:gd name="T4" fmla="*/ 36 w 72"/>
                <a:gd name="T5" fmla="*/ 0 h 48"/>
                <a:gd name="T6" fmla="*/ 72 w 72"/>
                <a:gd name="T7" fmla="*/ 24 h 48"/>
                <a:gd name="T8" fmla="*/ 36 w 72"/>
                <a:gd name="T9" fmla="*/ 48 h 48"/>
                <a:gd name="T10" fmla="*/ 36 w 72"/>
                <a:gd name="T11" fmla="*/ 12 h 48"/>
                <a:gd name="T12" fmla="*/ 12 w 72"/>
                <a:gd name="T13" fmla="*/ 24 h 48"/>
                <a:gd name="T14" fmla="*/ 36 w 72"/>
                <a:gd name="T15" fmla="*/ 36 h 48"/>
                <a:gd name="T16" fmla="*/ 60 w 72"/>
                <a:gd name="T17" fmla="*/ 24 h 48"/>
                <a:gd name="T18" fmla="*/ 36 w 72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48">
                  <a:moveTo>
                    <a:pt x="36" y="48"/>
                  </a:moveTo>
                  <a:cubicBezTo>
                    <a:pt x="16" y="48"/>
                    <a:pt x="0" y="37"/>
                    <a:pt x="0" y="24"/>
                  </a:cubicBezTo>
                  <a:cubicBezTo>
                    <a:pt x="0" y="10"/>
                    <a:pt x="16" y="0"/>
                    <a:pt x="36" y="0"/>
                  </a:cubicBezTo>
                  <a:cubicBezTo>
                    <a:pt x="56" y="0"/>
                    <a:pt x="72" y="10"/>
                    <a:pt x="72" y="24"/>
                  </a:cubicBezTo>
                  <a:cubicBezTo>
                    <a:pt x="72" y="37"/>
                    <a:pt x="56" y="48"/>
                    <a:pt x="36" y="48"/>
                  </a:cubicBezTo>
                  <a:close/>
                  <a:moveTo>
                    <a:pt x="36" y="12"/>
                  </a:moveTo>
                  <a:cubicBezTo>
                    <a:pt x="23" y="12"/>
                    <a:pt x="12" y="18"/>
                    <a:pt x="12" y="24"/>
                  </a:cubicBezTo>
                  <a:cubicBezTo>
                    <a:pt x="12" y="30"/>
                    <a:pt x="23" y="36"/>
                    <a:pt x="36" y="36"/>
                  </a:cubicBezTo>
                  <a:cubicBezTo>
                    <a:pt x="50" y="36"/>
                    <a:pt x="60" y="30"/>
                    <a:pt x="60" y="24"/>
                  </a:cubicBezTo>
                  <a:cubicBezTo>
                    <a:pt x="60" y="18"/>
                    <a:pt x="50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38" name="Freeform 68">
              <a:extLst>
                <a:ext uri="{FF2B5EF4-FFF2-40B4-BE49-F238E27FC236}">
                  <a16:creationId xmlns:a16="http://schemas.microsoft.com/office/drawing/2014/main" id="{F5C0782A-A3C1-4D5E-9F9A-37692C839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" y="3023"/>
              <a:ext cx="106" cy="98"/>
            </a:xfrm>
            <a:custGeom>
              <a:avLst/>
              <a:gdLst>
                <a:gd name="T0" fmla="*/ 36 w 72"/>
                <a:gd name="T1" fmla="*/ 66 h 66"/>
                <a:gd name="T2" fmla="*/ 0 w 72"/>
                <a:gd name="T3" fmla="*/ 42 h 66"/>
                <a:gd name="T4" fmla="*/ 0 w 72"/>
                <a:gd name="T5" fmla="*/ 6 h 66"/>
                <a:gd name="T6" fmla="*/ 6 w 72"/>
                <a:gd name="T7" fmla="*/ 0 h 66"/>
                <a:gd name="T8" fmla="*/ 12 w 72"/>
                <a:gd name="T9" fmla="*/ 6 h 66"/>
                <a:gd name="T10" fmla="*/ 12 w 72"/>
                <a:gd name="T11" fmla="*/ 42 h 66"/>
                <a:gd name="T12" fmla="*/ 36 w 72"/>
                <a:gd name="T13" fmla="*/ 54 h 66"/>
                <a:gd name="T14" fmla="*/ 60 w 72"/>
                <a:gd name="T15" fmla="*/ 42 h 66"/>
                <a:gd name="T16" fmla="*/ 60 w 72"/>
                <a:gd name="T17" fmla="*/ 6 h 66"/>
                <a:gd name="T18" fmla="*/ 66 w 72"/>
                <a:gd name="T19" fmla="*/ 0 h 66"/>
                <a:gd name="T20" fmla="*/ 72 w 72"/>
                <a:gd name="T21" fmla="*/ 6 h 66"/>
                <a:gd name="T22" fmla="*/ 72 w 72"/>
                <a:gd name="T23" fmla="*/ 42 h 66"/>
                <a:gd name="T24" fmla="*/ 36 w 72"/>
                <a:gd name="T2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6">
                  <a:moveTo>
                    <a:pt x="36" y="66"/>
                  </a:moveTo>
                  <a:cubicBezTo>
                    <a:pt x="16" y="66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8"/>
                    <a:pt x="23" y="54"/>
                    <a:pt x="36" y="54"/>
                  </a:cubicBezTo>
                  <a:cubicBezTo>
                    <a:pt x="50" y="54"/>
                    <a:pt x="60" y="48"/>
                    <a:pt x="60" y="4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63" y="0"/>
                    <a:pt x="66" y="0"/>
                  </a:cubicBezTo>
                  <a:cubicBezTo>
                    <a:pt x="70" y="0"/>
                    <a:pt x="72" y="3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56" y="66"/>
                    <a:pt x="3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61659F1B-4954-43CD-A468-69BDF2E0D4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2" y="3298"/>
              <a:ext cx="106" cy="71"/>
            </a:xfrm>
            <a:custGeom>
              <a:avLst/>
              <a:gdLst>
                <a:gd name="T0" fmla="*/ 36 w 72"/>
                <a:gd name="T1" fmla="*/ 48 h 48"/>
                <a:gd name="T2" fmla="*/ 0 w 72"/>
                <a:gd name="T3" fmla="*/ 24 h 48"/>
                <a:gd name="T4" fmla="*/ 36 w 72"/>
                <a:gd name="T5" fmla="*/ 0 h 48"/>
                <a:gd name="T6" fmla="*/ 72 w 72"/>
                <a:gd name="T7" fmla="*/ 24 h 48"/>
                <a:gd name="T8" fmla="*/ 36 w 72"/>
                <a:gd name="T9" fmla="*/ 48 h 48"/>
                <a:gd name="T10" fmla="*/ 36 w 72"/>
                <a:gd name="T11" fmla="*/ 12 h 48"/>
                <a:gd name="T12" fmla="*/ 12 w 72"/>
                <a:gd name="T13" fmla="*/ 24 h 48"/>
                <a:gd name="T14" fmla="*/ 36 w 72"/>
                <a:gd name="T15" fmla="*/ 36 h 48"/>
                <a:gd name="T16" fmla="*/ 60 w 72"/>
                <a:gd name="T17" fmla="*/ 24 h 48"/>
                <a:gd name="T18" fmla="*/ 36 w 72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48">
                  <a:moveTo>
                    <a:pt x="36" y="48"/>
                  </a:moveTo>
                  <a:cubicBezTo>
                    <a:pt x="16" y="48"/>
                    <a:pt x="0" y="37"/>
                    <a:pt x="0" y="24"/>
                  </a:cubicBezTo>
                  <a:cubicBezTo>
                    <a:pt x="0" y="10"/>
                    <a:pt x="16" y="0"/>
                    <a:pt x="36" y="0"/>
                  </a:cubicBezTo>
                  <a:cubicBezTo>
                    <a:pt x="56" y="0"/>
                    <a:pt x="72" y="10"/>
                    <a:pt x="72" y="24"/>
                  </a:cubicBezTo>
                  <a:cubicBezTo>
                    <a:pt x="72" y="37"/>
                    <a:pt x="56" y="48"/>
                    <a:pt x="36" y="48"/>
                  </a:cubicBezTo>
                  <a:close/>
                  <a:moveTo>
                    <a:pt x="36" y="12"/>
                  </a:moveTo>
                  <a:cubicBezTo>
                    <a:pt x="23" y="12"/>
                    <a:pt x="12" y="18"/>
                    <a:pt x="12" y="24"/>
                  </a:cubicBezTo>
                  <a:cubicBezTo>
                    <a:pt x="12" y="30"/>
                    <a:pt x="23" y="36"/>
                    <a:pt x="36" y="36"/>
                  </a:cubicBezTo>
                  <a:cubicBezTo>
                    <a:pt x="50" y="36"/>
                    <a:pt x="60" y="30"/>
                    <a:pt x="60" y="24"/>
                  </a:cubicBezTo>
                  <a:cubicBezTo>
                    <a:pt x="60" y="18"/>
                    <a:pt x="50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6764282A-B35E-44AF-9587-91013B4E4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" y="3325"/>
              <a:ext cx="106" cy="98"/>
            </a:xfrm>
            <a:custGeom>
              <a:avLst/>
              <a:gdLst>
                <a:gd name="T0" fmla="*/ 36 w 72"/>
                <a:gd name="T1" fmla="*/ 66 h 66"/>
                <a:gd name="T2" fmla="*/ 0 w 72"/>
                <a:gd name="T3" fmla="*/ 42 h 66"/>
                <a:gd name="T4" fmla="*/ 0 w 72"/>
                <a:gd name="T5" fmla="*/ 6 h 66"/>
                <a:gd name="T6" fmla="*/ 6 w 72"/>
                <a:gd name="T7" fmla="*/ 0 h 66"/>
                <a:gd name="T8" fmla="*/ 12 w 72"/>
                <a:gd name="T9" fmla="*/ 6 h 66"/>
                <a:gd name="T10" fmla="*/ 12 w 72"/>
                <a:gd name="T11" fmla="*/ 42 h 66"/>
                <a:gd name="T12" fmla="*/ 36 w 72"/>
                <a:gd name="T13" fmla="*/ 54 h 66"/>
                <a:gd name="T14" fmla="*/ 60 w 72"/>
                <a:gd name="T15" fmla="*/ 42 h 66"/>
                <a:gd name="T16" fmla="*/ 60 w 72"/>
                <a:gd name="T17" fmla="*/ 6 h 66"/>
                <a:gd name="T18" fmla="*/ 66 w 72"/>
                <a:gd name="T19" fmla="*/ 0 h 66"/>
                <a:gd name="T20" fmla="*/ 72 w 72"/>
                <a:gd name="T21" fmla="*/ 6 h 66"/>
                <a:gd name="T22" fmla="*/ 72 w 72"/>
                <a:gd name="T23" fmla="*/ 42 h 66"/>
                <a:gd name="T24" fmla="*/ 36 w 72"/>
                <a:gd name="T2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6">
                  <a:moveTo>
                    <a:pt x="36" y="66"/>
                  </a:moveTo>
                  <a:cubicBezTo>
                    <a:pt x="16" y="66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8"/>
                    <a:pt x="23" y="54"/>
                    <a:pt x="36" y="54"/>
                  </a:cubicBezTo>
                  <a:cubicBezTo>
                    <a:pt x="50" y="54"/>
                    <a:pt x="60" y="48"/>
                    <a:pt x="60" y="4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63" y="0"/>
                    <a:pt x="66" y="0"/>
                  </a:cubicBezTo>
                  <a:cubicBezTo>
                    <a:pt x="70" y="0"/>
                    <a:pt x="72" y="3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56" y="66"/>
                    <a:pt x="3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41" name="Freeform 71">
              <a:extLst>
                <a:ext uri="{FF2B5EF4-FFF2-40B4-BE49-F238E27FC236}">
                  <a16:creationId xmlns:a16="http://schemas.microsoft.com/office/drawing/2014/main" id="{EF303E20-13F9-4BCE-BF40-8DBB127A37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2" y="3298"/>
              <a:ext cx="106" cy="71"/>
            </a:xfrm>
            <a:custGeom>
              <a:avLst/>
              <a:gdLst>
                <a:gd name="T0" fmla="*/ 36 w 72"/>
                <a:gd name="T1" fmla="*/ 48 h 48"/>
                <a:gd name="T2" fmla="*/ 0 w 72"/>
                <a:gd name="T3" fmla="*/ 24 h 48"/>
                <a:gd name="T4" fmla="*/ 36 w 72"/>
                <a:gd name="T5" fmla="*/ 0 h 48"/>
                <a:gd name="T6" fmla="*/ 72 w 72"/>
                <a:gd name="T7" fmla="*/ 24 h 48"/>
                <a:gd name="T8" fmla="*/ 36 w 72"/>
                <a:gd name="T9" fmla="*/ 48 h 48"/>
                <a:gd name="T10" fmla="*/ 36 w 72"/>
                <a:gd name="T11" fmla="*/ 12 h 48"/>
                <a:gd name="T12" fmla="*/ 12 w 72"/>
                <a:gd name="T13" fmla="*/ 24 h 48"/>
                <a:gd name="T14" fmla="*/ 36 w 72"/>
                <a:gd name="T15" fmla="*/ 36 h 48"/>
                <a:gd name="T16" fmla="*/ 60 w 72"/>
                <a:gd name="T17" fmla="*/ 24 h 48"/>
                <a:gd name="T18" fmla="*/ 36 w 72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48">
                  <a:moveTo>
                    <a:pt x="36" y="48"/>
                  </a:moveTo>
                  <a:cubicBezTo>
                    <a:pt x="16" y="48"/>
                    <a:pt x="0" y="37"/>
                    <a:pt x="0" y="24"/>
                  </a:cubicBezTo>
                  <a:cubicBezTo>
                    <a:pt x="0" y="10"/>
                    <a:pt x="16" y="0"/>
                    <a:pt x="36" y="0"/>
                  </a:cubicBezTo>
                  <a:cubicBezTo>
                    <a:pt x="56" y="0"/>
                    <a:pt x="72" y="10"/>
                    <a:pt x="72" y="24"/>
                  </a:cubicBezTo>
                  <a:cubicBezTo>
                    <a:pt x="72" y="37"/>
                    <a:pt x="56" y="48"/>
                    <a:pt x="36" y="48"/>
                  </a:cubicBezTo>
                  <a:close/>
                  <a:moveTo>
                    <a:pt x="36" y="12"/>
                  </a:moveTo>
                  <a:cubicBezTo>
                    <a:pt x="23" y="12"/>
                    <a:pt x="12" y="18"/>
                    <a:pt x="12" y="24"/>
                  </a:cubicBezTo>
                  <a:cubicBezTo>
                    <a:pt x="12" y="30"/>
                    <a:pt x="23" y="36"/>
                    <a:pt x="36" y="36"/>
                  </a:cubicBezTo>
                  <a:cubicBezTo>
                    <a:pt x="50" y="36"/>
                    <a:pt x="60" y="30"/>
                    <a:pt x="60" y="24"/>
                  </a:cubicBezTo>
                  <a:cubicBezTo>
                    <a:pt x="60" y="18"/>
                    <a:pt x="50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59F94E4B-5C28-49A8-8148-F650878FD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" y="3325"/>
              <a:ext cx="106" cy="98"/>
            </a:xfrm>
            <a:custGeom>
              <a:avLst/>
              <a:gdLst>
                <a:gd name="T0" fmla="*/ 36 w 72"/>
                <a:gd name="T1" fmla="*/ 66 h 66"/>
                <a:gd name="T2" fmla="*/ 0 w 72"/>
                <a:gd name="T3" fmla="*/ 42 h 66"/>
                <a:gd name="T4" fmla="*/ 0 w 72"/>
                <a:gd name="T5" fmla="*/ 6 h 66"/>
                <a:gd name="T6" fmla="*/ 6 w 72"/>
                <a:gd name="T7" fmla="*/ 0 h 66"/>
                <a:gd name="T8" fmla="*/ 12 w 72"/>
                <a:gd name="T9" fmla="*/ 6 h 66"/>
                <a:gd name="T10" fmla="*/ 12 w 72"/>
                <a:gd name="T11" fmla="*/ 42 h 66"/>
                <a:gd name="T12" fmla="*/ 36 w 72"/>
                <a:gd name="T13" fmla="*/ 54 h 66"/>
                <a:gd name="T14" fmla="*/ 60 w 72"/>
                <a:gd name="T15" fmla="*/ 42 h 66"/>
                <a:gd name="T16" fmla="*/ 60 w 72"/>
                <a:gd name="T17" fmla="*/ 6 h 66"/>
                <a:gd name="T18" fmla="*/ 66 w 72"/>
                <a:gd name="T19" fmla="*/ 0 h 66"/>
                <a:gd name="T20" fmla="*/ 72 w 72"/>
                <a:gd name="T21" fmla="*/ 6 h 66"/>
                <a:gd name="T22" fmla="*/ 72 w 72"/>
                <a:gd name="T23" fmla="*/ 42 h 66"/>
                <a:gd name="T24" fmla="*/ 36 w 72"/>
                <a:gd name="T2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6">
                  <a:moveTo>
                    <a:pt x="36" y="66"/>
                  </a:moveTo>
                  <a:cubicBezTo>
                    <a:pt x="16" y="66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8"/>
                    <a:pt x="23" y="54"/>
                    <a:pt x="36" y="54"/>
                  </a:cubicBezTo>
                  <a:cubicBezTo>
                    <a:pt x="50" y="54"/>
                    <a:pt x="60" y="48"/>
                    <a:pt x="60" y="4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63" y="0"/>
                    <a:pt x="66" y="0"/>
                  </a:cubicBezTo>
                  <a:cubicBezTo>
                    <a:pt x="70" y="0"/>
                    <a:pt x="72" y="3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56" y="66"/>
                    <a:pt x="3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767586CA-F631-462D-A26B-5306BFA1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201"/>
              <a:ext cx="214" cy="62"/>
            </a:xfrm>
            <a:custGeom>
              <a:avLst/>
              <a:gdLst>
                <a:gd name="T0" fmla="*/ 72 w 144"/>
                <a:gd name="T1" fmla="*/ 42 h 42"/>
                <a:gd name="T2" fmla="*/ 0 w 144"/>
                <a:gd name="T3" fmla="*/ 6 h 42"/>
                <a:gd name="T4" fmla="*/ 6 w 144"/>
                <a:gd name="T5" fmla="*/ 0 h 42"/>
                <a:gd name="T6" fmla="*/ 12 w 144"/>
                <a:gd name="T7" fmla="*/ 6 h 42"/>
                <a:gd name="T8" fmla="*/ 72 w 144"/>
                <a:gd name="T9" fmla="*/ 30 h 42"/>
                <a:gd name="T10" fmla="*/ 132 w 144"/>
                <a:gd name="T11" fmla="*/ 6 h 42"/>
                <a:gd name="T12" fmla="*/ 138 w 144"/>
                <a:gd name="T13" fmla="*/ 0 h 42"/>
                <a:gd name="T14" fmla="*/ 144 w 144"/>
                <a:gd name="T15" fmla="*/ 6 h 42"/>
                <a:gd name="T16" fmla="*/ 72 w 144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42">
                  <a:moveTo>
                    <a:pt x="72" y="42"/>
                  </a:moveTo>
                  <a:cubicBezTo>
                    <a:pt x="31" y="42"/>
                    <a:pt x="0" y="2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7"/>
                    <a:pt x="38" y="30"/>
                    <a:pt x="72" y="30"/>
                  </a:cubicBezTo>
                  <a:cubicBezTo>
                    <a:pt x="107" y="30"/>
                    <a:pt x="132" y="17"/>
                    <a:pt x="132" y="6"/>
                  </a:cubicBezTo>
                  <a:cubicBezTo>
                    <a:pt x="132" y="3"/>
                    <a:pt x="135" y="0"/>
                    <a:pt x="138" y="0"/>
                  </a:cubicBezTo>
                  <a:cubicBezTo>
                    <a:pt x="142" y="0"/>
                    <a:pt x="144" y="3"/>
                    <a:pt x="144" y="6"/>
                  </a:cubicBezTo>
                  <a:cubicBezTo>
                    <a:pt x="144" y="26"/>
                    <a:pt x="113" y="42"/>
                    <a:pt x="7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44" name="Freeform 74">
              <a:extLst>
                <a:ext uri="{FF2B5EF4-FFF2-40B4-BE49-F238E27FC236}">
                  <a16:creationId xmlns:a16="http://schemas.microsoft.com/office/drawing/2014/main" id="{76B2BF70-6383-4194-9334-551AE1DBD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130"/>
              <a:ext cx="214" cy="204"/>
            </a:xfrm>
            <a:custGeom>
              <a:avLst/>
              <a:gdLst>
                <a:gd name="T0" fmla="*/ 72 w 144"/>
                <a:gd name="T1" fmla="*/ 138 h 138"/>
                <a:gd name="T2" fmla="*/ 0 w 144"/>
                <a:gd name="T3" fmla="*/ 102 h 138"/>
                <a:gd name="T4" fmla="*/ 0 w 144"/>
                <a:gd name="T5" fmla="*/ 6 h 138"/>
                <a:gd name="T6" fmla="*/ 6 w 144"/>
                <a:gd name="T7" fmla="*/ 0 h 138"/>
                <a:gd name="T8" fmla="*/ 12 w 144"/>
                <a:gd name="T9" fmla="*/ 6 h 138"/>
                <a:gd name="T10" fmla="*/ 12 w 144"/>
                <a:gd name="T11" fmla="*/ 102 h 138"/>
                <a:gd name="T12" fmla="*/ 72 w 144"/>
                <a:gd name="T13" fmla="*/ 126 h 138"/>
                <a:gd name="T14" fmla="*/ 132 w 144"/>
                <a:gd name="T15" fmla="*/ 102 h 138"/>
                <a:gd name="T16" fmla="*/ 132 w 144"/>
                <a:gd name="T17" fmla="*/ 6 h 138"/>
                <a:gd name="T18" fmla="*/ 138 w 144"/>
                <a:gd name="T19" fmla="*/ 0 h 138"/>
                <a:gd name="T20" fmla="*/ 144 w 144"/>
                <a:gd name="T21" fmla="*/ 6 h 138"/>
                <a:gd name="T22" fmla="*/ 144 w 144"/>
                <a:gd name="T23" fmla="*/ 102 h 138"/>
                <a:gd name="T24" fmla="*/ 72 w 144"/>
                <a:gd name="T2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38">
                  <a:moveTo>
                    <a:pt x="72" y="138"/>
                  </a:moveTo>
                  <a:cubicBezTo>
                    <a:pt x="31" y="138"/>
                    <a:pt x="0" y="122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13"/>
                    <a:pt x="38" y="126"/>
                    <a:pt x="72" y="126"/>
                  </a:cubicBezTo>
                  <a:cubicBezTo>
                    <a:pt x="107" y="126"/>
                    <a:pt x="132" y="113"/>
                    <a:pt x="132" y="102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3"/>
                    <a:pt x="135" y="0"/>
                    <a:pt x="138" y="0"/>
                  </a:cubicBezTo>
                  <a:cubicBezTo>
                    <a:pt x="142" y="0"/>
                    <a:pt x="144" y="3"/>
                    <a:pt x="144" y="6"/>
                  </a:cubicBezTo>
                  <a:cubicBezTo>
                    <a:pt x="144" y="102"/>
                    <a:pt x="144" y="102"/>
                    <a:pt x="144" y="102"/>
                  </a:cubicBezTo>
                  <a:cubicBezTo>
                    <a:pt x="144" y="122"/>
                    <a:pt x="113" y="138"/>
                    <a:pt x="72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45" name="Freeform 75">
              <a:extLst>
                <a:ext uri="{FF2B5EF4-FFF2-40B4-BE49-F238E27FC236}">
                  <a16:creationId xmlns:a16="http://schemas.microsoft.com/office/drawing/2014/main" id="{94419529-37A2-4C37-935D-799D4EB57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" y="3103"/>
              <a:ext cx="82" cy="80"/>
            </a:xfrm>
            <a:custGeom>
              <a:avLst/>
              <a:gdLst>
                <a:gd name="T0" fmla="*/ 48 w 55"/>
                <a:gd name="T1" fmla="*/ 54 h 54"/>
                <a:gd name="T2" fmla="*/ 44 w 55"/>
                <a:gd name="T3" fmla="*/ 52 h 54"/>
                <a:gd name="T4" fmla="*/ 2 w 55"/>
                <a:gd name="T5" fmla="*/ 10 h 54"/>
                <a:gd name="T6" fmla="*/ 2 w 55"/>
                <a:gd name="T7" fmla="*/ 2 h 54"/>
                <a:gd name="T8" fmla="*/ 11 w 55"/>
                <a:gd name="T9" fmla="*/ 2 h 54"/>
                <a:gd name="T10" fmla="*/ 53 w 55"/>
                <a:gd name="T11" fmla="*/ 44 h 54"/>
                <a:gd name="T12" fmla="*/ 53 w 55"/>
                <a:gd name="T13" fmla="*/ 52 h 54"/>
                <a:gd name="T14" fmla="*/ 48 w 55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4">
                  <a:moveTo>
                    <a:pt x="48" y="54"/>
                  </a:moveTo>
                  <a:cubicBezTo>
                    <a:pt x="47" y="54"/>
                    <a:pt x="45" y="53"/>
                    <a:pt x="44" y="5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5" y="46"/>
                    <a:pt x="55" y="50"/>
                    <a:pt x="53" y="52"/>
                  </a:cubicBezTo>
                  <a:cubicBezTo>
                    <a:pt x="51" y="53"/>
                    <a:pt x="50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46" name="Freeform 76">
              <a:extLst>
                <a:ext uri="{FF2B5EF4-FFF2-40B4-BE49-F238E27FC236}">
                  <a16:creationId xmlns:a16="http://schemas.microsoft.com/office/drawing/2014/main" id="{1E946029-7C03-402B-8526-2CD355A78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" y="3235"/>
              <a:ext cx="82" cy="80"/>
            </a:xfrm>
            <a:custGeom>
              <a:avLst/>
              <a:gdLst>
                <a:gd name="T0" fmla="*/ 7 w 55"/>
                <a:gd name="T1" fmla="*/ 54 h 54"/>
                <a:gd name="T2" fmla="*/ 2 w 55"/>
                <a:gd name="T3" fmla="*/ 53 h 54"/>
                <a:gd name="T4" fmla="*/ 2 w 55"/>
                <a:gd name="T5" fmla="*/ 44 h 54"/>
                <a:gd name="T6" fmla="*/ 44 w 55"/>
                <a:gd name="T7" fmla="*/ 3 h 54"/>
                <a:gd name="T8" fmla="*/ 53 w 55"/>
                <a:gd name="T9" fmla="*/ 3 h 54"/>
                <a:gd name="T10" fmla="*/ 53 w 55"/>
                <a:gd name="T11" fmla="*/ 11 h 54"/>
                <a:gd name="T12" fmla="*/ 11 w 55"/>
                <a:gd name="T13" fmla="*/ 53 h 54"/>
                <a:gd name="T14" fmla="*/ 7 w 55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4">
                  <a:moveTo>
                    <a:pt x="7" y="54"/>
                  </a:moveTo>
                  <a:cubicBezTo>
                    <a:pt x="5" y="54"/>
                    <a:pt x="4" y="54"/>
                    <a:pt x="2" y="53"/>
                  </a:cubicBezTo>
                  <a:cubicBezTo>
                    <a:pt x="0" y="50"/>
                    <a:pt x="0" y="47"/>
                    <a:pt x="2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6" y="0"/>
                    <a:pt x="50" y="0"/>
                    <a:pt x="53" y="3"/>
                  </a:cubicBezTo>
                  <a:cubicBezTo>
                    <a:pt x="55" y="5"/>
                    <a:pt x="55" y="9"/>
                    <a:pt x="53" y="11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4"/>
                    <a:pt x="8" y="54"/>
                    <a:pt x="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47" name="Freeform 77">
              <a:extLst>
                <a:ext uri="{FF2B5EF4-FFF2-40B4-BE49-F238E27FC236}">
                  <a16:creationId xmlns:a16="http://schemas.microsoft.com/office/drawing/2014/main" id="{51EF584C-6A9C-45E3-A8FB-317295205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" y="3103"/>
              <a:ext cx="80" cy="80"/>
            </a:xfrm>
            <a:custGeom>
              <a:avLst/>
              <a:gdLst>
                <a:gd name="T0" fmla="*/ 6 w 54"/>
                <a:gd name="T1" fmla="*/ 54 h 54"/>
                <a:gd name="T2" fmla="*/ 2 w 54"/>
                <a:gd name="T3" fmla="*/ 52 h 54"/>
                <a:gd name="T4" fmla="*/ 2 w 54"/>
                <a:gd name="T5" fmla="*/ 44 h 54"/>
                <a:gd name="T6" fmla="*/ 44 w 54"/>
                <a:gd name="T7" fmla="*/ 2 h 54"/>
                <a:gd name="T8" fmla="*/ 52 w 54"/>
                <a:gd name="T9" fmla="*/ 2 h 54"/>
                <a:gd name="T10" fmla="*/ 52 w 54"/>
                <a:gd name="T11" fmla="*/ 10 h 54"/>
                <a:gd name="T12" fmla="*/ 10 w 54"/>
                <a:gd name="T13" fmla="*/ 52 h 54"/>
                <a:gd name="T14" fmla="*/ 6 w 54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6" y="54"/>
                  </a:moveTo>
                  <a:cubicBezTo>
                    <a:pt x="5" y="54"/>
                    <a:pt x="3" y="53"/>
                    <a:pt x="2" y="52"/>
                  </a:cubicBezTo>
                  <a:cubicBezTo>
                    <a:pt x="0" y="50"/>
                    <a:pt x="0" y="46"/>
                    <a:pt x="2" y="44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6" y="0"/>
                    <a:pt x="50" y="0"/>
                    <a:pt x="52" y="2"/>
                  </a:cubicBezTo>
                  <a:cubicBezTo>
                    <a:pt x="54" y="4"/>
                    <a:pt x="54" y="8"/>
                    <a:pt x="52" y="10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3"/>
                    <a:pt x="8" y="54"/>
                    <a:pt x="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48" name="Freeform 78">
              <a:extLst>
                <a:ext uri="{FF2B5EF4-FFF2-40B4-BE49-F238E27FC236}">
                  <a16:creationId xmlns:a16="http://schemas.microsoft.com/office/drawing/2014/main" id="{0E8821DA-59A9-4224-86B6-E6772CE4A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" y="3235"/>
              <a:ext cx="80" cy="80"/>
            </a:xfrm>
            <a:custGeom>
              <a:avLst/>
              <a:gdLst>
                <a:gd name="T0" fmla="*/ 48 w 54"/>
                <a:gd name="T1" fmla="*/ 54 h 54"/>
                <a:gd name="T2" fmla="*/ 44 w 54"/>
                <a:gd name="T3" fmla="*/ 53 h 54"/>
                <a:gd name="T4" fmla="*/ 2 w 54"/>
                <a:gd name="T5" fmla="*/ 11 h 54"/>
                <a:gd name="T6" fmla="*/ 2 w 54"/>
                <a:gd name="T7" fmla="*/ 3 h 54"/>
                <a:gd name="T8" fmla="*/ 10 w 54"/>
                <a:gd name="T9" fmla="*/ 3 h 54"/>
                <a:gd name="T10" fmla="*/ 52 w 54"/>
                <a:gd name="T11" fmla="*/ 44 h 54"/>
                <a:gd name="T12" fmla="*/ 52 w 54"/>
                <a:gd name="T13" fmla="*/ 53 h 54"/>
                <a:gd name="T14" fmla="*/ 48 w 54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48" y="54"/>
                  </a:moveTo>
                  <a:cubicBezTo>
                    <a:pt x="46" y="54"/>
                    <a:pt x="45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7"/>
                    <a:pt x="54" y="50"/>
                    <a:pt x="52" y="53"/>
                  </a:cubicBezTo>
                  <a:cubicBezTo>
                    <a:pt x="51" y="54"/>
                    <a:pt x="49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2A8A68C-A15F-480D-B194-139DC016C0A9}"/>
              </a:ext>
            </a:extLst>
          </p:cNvPr>
          <p:cNvGrpSpPr/>
          <p:nvPr/>
        </p:nvGrpSpPr>
        <p:grpSpPr>
          <a:xfrm>
            <a:off x="6561859" y="2449714"/>
            <a:ext cx="630045" cy="701466"/>
            <a:chOff x="5208618" y="1708023"/>
            <a:chExt cx="630045" cy="701466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BCAF8500-2A3C-4938-B752-FDC6F546CC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6011" y="2121108"/>
              <a:ext cx="400464" cy="288381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solidFill>
              <a:srgbClr val="00148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51" name="Freeform 80">
              <a:extLst>
                <a:ext uri="{FF2B5EF4-FFF2-40B4-BE49-F238E27FC236}">
                  <a16:creationId xmlns:a16="http://schemas.microsoft.com/office/drawing/2014/main" id="{5E2A06F8-C46A-4617-9157-F8AFF41BDD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4843" y="1976333"/>
              <a:ext cx="506710" cy="283711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solidFill>
              <a:srgbClr val="00148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52" name="Freeform 77">
              <a:extLst>
                <a:ext uri="{FF2B5EF4-FFF2-40B4-BE49-F238E27FC236}">
                  <a16:creationId xmlns:a16="http://schemas.microsoft.com/office/drawing/2014/main" id="{AE32E0EF-11D8-4ECA-83CC-BC3DEB44D7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8618" y="1708023"/>
              <a:ext cx="182274" cy="244696"/>
            </a:xfrm>
            <a:custGeom>
              <a:avLst/>
              <a:gdLst>
                <a:gd name="T0" fmla="*/ 50 w 99"/>
                <a:gd name="T1" fmla="*/ 132 h 132"/>
                <a:gd name="T2" fmla="*/ 45 w 99"/>
                <a:gd name="T3" fmla="*/ 130 h 132"/>
                <a:gd name="T4" fmla="*/ 0 w 99"/>
                <a:gd name="T5" fmla="*/ 49 h 132"/>
                <a:gd name="T6" fmla="*/ 50 w 99"/>
                <a:gd name="T7" fmla="*/ 0 h 132"/>
                <a:gd name="T8" fmla="*/ 99 w 99"/>
                <a:gd name="T9" fmla="*/ 49 h 132"/>
                <a:gd name="T10" fmla="*/ 54 w 99"/>
                <a:gd name="T11" fmla="*/ 130 h 132"/>
                <a:gd name="T12" fmla="*/ 50 w 99"/>
                <a:gd name="T13" fmla="*/ 132 h 132"/>
                <a:gd name="T14" fmla="*/ 50 w 99"/>
                <a:gd name="T15" fmla="*/ 12 h 132"/>
                <a:gd name="T16" fmla="*/ 12 w 99"/>
                <a:gd name="T17" fmla="*/ 49 h 132"/>
                <a:gd name="T18" fmla="*/ 50 w 99"/>
                <a:gd name="T19" fmla="*/ 116 h 132"/>
                <a:gd name="T20" fmla="*/ 87 w 99"/>
                <a:gd name="T21" fmla="*/ 49 h 132"/>
                <a:gd name="T22" fmla="*/ 50 w 99"/>
                <a:gd name="T23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32">
                  <a:moveTo>
                    <a:pt x="50" y="132"/>
                  </a:moveTo>
                  <a:cubicBezTo>
                    <a:pt x="48" y="132"/>
                    <a:pt x="46" y="131"/>
                    <a:pt x="45" y="130"/>
                  </a:cubicBezTo>
                  <a:cubicBezTo>
                    <a:pt x="41" y="124"/>
                    <a:pt x="0" y="75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7" y="0"/>
                    <a:pt x="99" y="22"/>
                    <a:pt x="99" y="49"/>
                  </a:cubicBezTo>
                  <a:cubicBezTo>
                    <a:pt x="99" y="75"/>
                    <a:pt x="59" y="124"/>
                    <a:pt x="54" y="130"/>
                  </a:cubicBezTo>
                  <a:cubicBezTo>
                    <a:pt x="53" y="131"/>
                    <a:pt x="52" y="132"/>
                    <a:pt x="50" y="132"/>
                  </a:cubicBezTo>
                  <a:close/>
                  <a:moveTo>
                    <a:pt x="50" y="12"/>
                  </a:moveTo>
                  <a:cubicBezTo>
                    <a:pt x="29" y="12"/>
                    <a:pt x="12" y="29"/>
                    <a:pt x="12" y="49"/>
                  </a:cubicBezTo>
                  <a:cubicBezTo>
                    <a:pt x="12" y="65"/>
                    <a:pt x="36" y="99"/>
                    <a:pt x="50" y="116"/>
                  </a:cubicBezTo>
                  <a:cubicBezTo>
                    <a:pt x="63" y="99"/>
                    <a:pt x="87" y="65"/>
                    <a:pt x="87" y="49"/>
                  </a:cubicBezTo>
                  <a:cubicBezTo>
                    <a:pt x="87" y="29"/>
                    <a:pt x="71" y="12"/>
                    <a:pt x="50" y="12"/>
                  </a:cubicBezTo>
                  <a:close/>
                </a:path>
              </a:pathLst>
            </a:custGeom>
            <a:solidFill>
              <a:srgbClr val="00148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53" name="Freeform 78">
              <a:extLst>
                <a:ext uri="{FF2B5EF4-FFF2-40B4-BE49-F238E27FC236}">
                  <a16:creationId xmlns:a16="http://schemas.microsoft.com/office/drawing/2014/main" id="{992F4639-28FD-468C-A139-FAEDBCEF3E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7932" y="1757267"/>
              <a:ext cx="83646" cy="83646"/>
            </a:xfrm>
            <a:custGeom>
              <a:avLst/>
              <a:gdLst>
                <a:gd name="T0" fmla="*/ 23 w 45"/>
                <a:gd name="T1" fmla="*/ 45 h 45"/>
                <a:gd name="T2" fmla="*/ 0 w 45"/>
                <a:gd name="T3" fmla="*/ 22 h 45"/>
                <a:gd name="T4" fmla="*/ 23 w 45"/>
                <a:gd name="T5" fmla="*/ 0 h 45"/>
                <a:gd name="T6" fmla="*/ 45 w 45"/>
                <a:gd name="T7" fmla="*/ 22 h 45"/>
                <a:gd name="T8" fmla="*/ 23 w 45"/>
                <a:gd name="T9" fmla="*/ 45 h 45"/>
                <a:gd name="T10" fmla="*/ 23 w 45"/>
                <a:gd name="T11" fmla="*/ 12 h 45"/>
                <a:gd name="T12" fmla="*/ 12 w 45"/>
                <a:gd name="T13" fmla="*/ 22 h 45"/>
                <a:gd name="T14" fmla="*/ 23 w 45"/>
                <a:gd name="T15" fmla="*/ 33 h 45"/>
                <a:gd name="T16" fmla="*/ 33 w 45"/>
                <a:gd name="T17" fmla="*/ 22 h 45"/>
                <a:gd name="T18" fmla="*/ 23 w 45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35"/>
                    <a:pt x="35" y="45"/>
                    <a:pt x="23" y="45"/>
                  </a:cubicBezTo>
                  <a:close/>
                  <a:moveTo>
                    <a:pt x="23" y="12"/>
                  </a:moveTo>
                  <a:cubicBezTo>
                    <a:pt x="17" y="12"/>
                    <a:pt x="12" y="17"/>
                    <a:pt x="12" y="22"/>
                  </a:cubicBezTo>
                  <a:cubicBezTo>
                    <a:pt x="12" y="28"/>
                    <a:pt x="17" y="33"/>
                    <a:pt x="23" y="33"/>
                  </a:cubicBezTo>
                  <a:cubicBezTo>
                    <a:pt x="29" y="33"/>
                    <a:pt x="33" y="28"/>
                    <a:pt x="33" y="22"/>
                  </a:cubicBezTo>
                  <a:cubicBezTo>
                    <a:pt x="33" y="17"/>
                    <a:pt x="29" y="12"/>
                    <a:pt x="23" y="12"/>
                  </a:cubicBezTo>
                  <a:close/>
                </a:path>
              </a:pathLst>
            </a:custGeom>
            <a:solidFill>
              <a:srgbClr val="00148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54" name="Freeform 161">
              <a:extLst>
                <a:ext uri="{FF2B5EF4-FFF2-40B4-BE49-F238E27FC236}">
                  <a16:creationId xmlns:a16="http://schemas.microsoft.com/office/drawing/2014/main" id="{DD4C25D2-C715-4D2B-9551-294634F88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293" y="2283658"/>
              <a:ext cx="78418" cy="58814"/>
            </a:xfrm>
            <a:custGeom>
              <a:avLst/>
              <a:gdLst>
                <a:gd name="T0" fmla="*/ 9 w 49"/>
                <a:gd name="T1" fmla="*/ 16 h 36"/>
                <a:gd name="T2" fmla="*/ 5 w 49"/>
                <a:gd name="T3" fmla="*/ 15 h 36"/>
                <a:gd name="T4" fmla="*/ 1 w 49"/>
                <a:gd name="T5" fmla="*/ 16 h 36"/>
                <a:gd name="T6" fmla="*/ 0 w 49"/>
                <a:gd name="T7" fmla="*/ 20 h 36"/>
                <a:gd name="T8" fmla="*/ 1 w 49"/>
                <a:gd name="T9" fmla="*/ 24 h 36"/>
                <a:gd name="T10" fmla="*/ 12 w 49"/>
                <a:gd name="T11" fmla="*/ 34 h 36"/>
                <a:gd name="T12" fmla="*/ 16 w 49"/>
                <a:gd name="T13" fmla="*/ 36 h 36"/>
                <a:gd name="T14" fmla="*/ 19 w 49"/>
                <a:gd name="T15" fmla="*/ 35 h 36"/>
                <a:gd name="T16" fmla="*/ 47 w 49"/>
                <a:gd name="T17" fmla="*/ 10 h 36"/>
                <a:gd name="T18" fmla="*/ 47 w 49"/>
                <a:gd name="T19" fmla="*/ 2 h 36"/>
                <a:gd name="T20" fmla="*/ 40 w 49"/>
                <a:gd name="T21" fmla="*/ 2 h 36"/>
                <a:gd name="T22" fmla="*/ 16 w 49"/>
                <a:gd name="T23" fmla="*/ 23 h 36"/>
                <a:gd name="T24" fmla="*/ 9 w 49"/>
                <a:gd name="T25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36">
                  <a:moveTo>
                    <a:pt x="9" y="16"/>
                  </a:moveTo>
                  <a:cubicBezTo>
                    <a:pt x="8" y="15"/>
                    <a:pt x="7" y="15"/>
                    <a:pt x="5" y="15"/>
                  </a:cubicBezTo>
                  <a:cubicBezTo>
                    <a:pt x="4" y="15"/>
                    <a:pt x="2" y="15"/>
                    <a:pt x="1" y="16"/>
                  </a:cubicBezTo>
                  <a:cubicBezTo>
                    <a:pt x="0" y="17"/>
                    <a:pt x="0" y="19"/>
                    <a:pt x="0" y="20"/>
                  </a:cubicBezTo>
                  <a:cubicBezTo>
                    <a:pt x="0" y="21"/>
                    <a:pt x="0" y="23"/>
                    <a:pt x="1" y="2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5"/>
                    <a:pt x="14" y="36"/>
                    <a:pt x="16" y="36"/>
                  </a:cubicBezTo>
                  <a:cubicBezTo>
                    <a:pt x="17" y="36"/>
                    <a:pt x="18" y="36"/>
                    <a:pt x="19" y="35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9" y="8"/>
                    <a:pt x="49" y="4"/>
                    <a:pt x="47" y="2"/>
                  </a:cubicBezTo>
                  <a:cubicBezTo>
                    <a:pt x="45" y="0"/>
                    <a:pt x="42" y="0"/>
                    <a:pt x="40" y="2"/>
                  </a:cubicBezTo>
                  <a:cubicBezTo>
                    <a:pt x="16" y="23"/>
                    <a:pt x="16" y="23"/>
                    <a:pt x="16" y="23"/>
                  </a:cubicBezTo>
                  <a:lnTo>
                    <a:pt x="9" y="16"/>
                  </a:lnTo>
                  <a:close/>
                </a:path>
              </a:pathLst>
            </a:custGeom>
            <a:solidFill>
              <a:srgbClr val="0014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808083"/>
                </a:solidFill>
                <a:effectLst/>
                <a:uLnTx/>
                <a:uFillTx/>
                <a:latin typeface="Arial"/>
                <a:ea typeface="ＭＳ Ｐゴシック"/>
                <a:cs typeface="Arial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C073940-A67C-43EA-A029-2207BE3CEABE}"/>
                </a:ext>
              </a:extLst>
            </p:cNvPr>
            <p:cNvSpPr/>
            <p:nvPr/>
          </p:nvSpPr>
          <p:spPr bwMode="auto">
            <a:xfrm>
              <a:off x="5709616" y="2248541"/>
              <a:ext cx="129047" cy="129047"/>
            </a:xfrm>
            <a:prstGeom prst="ellipse">
              <a:avLst/>
            </a:prstGeom>
            <a:noFill/>
            <a:ln w="19050" cap="flat" cmpd="sng" algn="ctr">
              <a:solidFill>
                <a:srgbClr val="0014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4" tIns="45718" rIns="91434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12A7144-FB3E-49B1-86B9-37D664A0BB22}"/>
              </a:ext>
            </a:extLst>
          </p:cNvPr>
          <p:cNvCxnSpPr/>
          <p:nvPr/>
        </p:nvCxnSpPr>
        <p:spPr bwMode="auto">
          <a:xfrm>
            <a:off x="6694819" y="2305877"/>
            <a:ext cx="429244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2643DBC-C8F6-4797-8E12-6D22EB9E89E3}"/>
              </a:ext>
            </a:extLst>
          </p:cNvPr>
          <p:cNvSpPr txBox="1"/>
          <p:nvPr/>
        </p:nvSpPr>
        <p:spPr bwMode="auto">
          <a:xfrm>
            <a:off x="6432985" y="1906595"/>
            <a:ext cx="5075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>
                <a:ln>
                  <a:noFill/>
                </a:ln>
                <a:solidFill>
                  <a:srgbClr val="55555A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Predict what the customer will do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7CA6CF-878D-431A-8A94-DE1C8BB16BAA}"/>
              </a:ext>
            </a:extLst>
          </p:cNvPr>
          <p:cNvSpPr txBox="1"/>
          <p:nvPr/>
        </p:nvSpPr>
        <p:spPr bwMode="auto">
          <a:xfrm>
            <a:off x="814099" y="4782566"/>
            <a:ext cx="473193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AAAAAC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Example Questions Answered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AAAAAC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What is the customer’s location?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AAAAAC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What programs is the customer enrolled in?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AAAAAC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What is the customer’s language/channel preference?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srgbClr val="AAAAAC">
                    <a:lumMod val="50000"/>
                  </a:srgbClr>
                </a:solidFill>
                <a:latin typeface="Arial"/>
                <a:ea typeface="ＭＳ Ｐゴシック"/>
              </a:rPr>
              <a:t>What is the customer’s outage history?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AAAAAC">
                  <a:lumMod val="50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7A71989-D8CA-4EE9-BA45-EAB75AF8D87E}"/>
              </a:ext>
            </a:extLst>
          </p:cNvPr>
          <p:cNvSpPr/>
          <p:nvPr/>
        </p:nvSpPr>
        <p:spPr bwMode="auto">
          <a:xfrm>
            <a:off x="2256878" y="4362968"/>
            <a:ext cx="1836612" cy="423913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Characteristics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D45B5AE-194A-49AB-8B3F-75FE25F8A484}"/>
              </a:ext>
            </a:extLst>
          </p:cNvPr>
          <p:cNvSpPr/>
          <p:nvPr/>
        </p:nvSpPr>
        <p:spPr bwMode="auto">
          <a:xfrm>
            <a:off x="8005946" y="4358653"/>
            <a:ext cx="1929176" cy="432543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Channel Activity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8AA008-655F-4029-A8A4-CBE713366275}"/>
              </a:ext>
            </a:extLst>
          </p:cNvPr>
          <p:cNvSpPr txBox="1"/>
          <p:nvPr/>
        </p:nvSpPr>
        <p:spPr bwMode="auto">
          <a:xfrm>
            <a:off x="6525009" y="4759284"/>
            <a:ext cx="489905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AAAAAC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Example Questions Answered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AAAAAC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What is the customer’s preferred channel?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AAAAAC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How satisfied was the customer in those interactions?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AAAAAC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What would be the intent for the customer’s next call?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AAAAAC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What is the best time to interact with the customer?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5B1A7CEB-B576-4096-AD56-1C7D34A4AE51}"/>
              </a:ext>
            </a:extLst>
          </p:cNvPr>
          <p:cNvSpPr/>
          <p:nvPr/>
        </p:nvSpPr>
        <p:spPr>
          <a:xfrm rot="5400000">
            <a:off x="4414697" y="3612047"/>
            <a:ext cx="3428424" cy="506709"/>
          </a:xfrm>
          <a:prstGeom prst="triangle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1C8CF42-FD3C-4897-BE6C-F661D3142BA6}"/>
              </a:ext>
            </a:extLst>
          </p:cNvPr>
          <p:cNvSpPr/>
          <p:nvPr/>
        </p:nvSpPr>
        <p:spPr>
          <a:xfrm>
            <a:off x="372077" y="759566"/>
            <a:ext cx="115534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55555A">
                    <a:lumMod val="5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ＭＳ Ｐゴシック"/>
                <a:cs typeface="+mn-cs"/>
              </a:rPr>
              <a:t>The CAR provides an integrated 360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55555A">
                    <a:lumMod val="5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ＭＳ Ｐゴシック"/>
                <a:cs typeface="+mn-cs"/>
                <a:sym typeface="Symbol" panose="05050102010706020507" pitchFamily="18" charset="2"/>
              </a:rPr>
              <a:t>  view of customers and serves as the foundation to support customer-centric analytics. The JAR is used to identify customer transaction activity across channels.</a:t>
            </a:r>
            <a:endParaRPr kumimoji="0" lang="en-US" sz="1600" b="0" i="1" u="none" strike="noStrike" kern="1200" cap="none" spc="0" normalizeH="0" baseline="0" noProof="0">
              <a:ln>
                <a:noFill/>
              </a:ln>
              <a:solidFill>
                <a:srgbClr val="55555A">
                  <a:lumMod val="50000"/>
                </a:srgbClr>
              </a:solidFill>
              <a:effectLst/>
              <a:uLnTx/>
              <a:uFillTx/>
              <a:latin typeface="Graphik" panose="020B0503030202060203" pitchFamily="34" charset="0"/>
              <a:ea typeface="ＭＳ Ｐゴシック"/>
              <a:cs typeface="+mn-cs"/>
            </a:endParaRPr>
          </a:p>
        </p:txBody>
      </p:sp>
      <p:sp>
        <p:nvSpPr>
          <p:cNvPr id="66" name="Footer Placeholder 2">
            <a:extLst>
              <a:ext uri="{FF2B5EF4-FFF2-40B4-BE49-F238E27FC236}">
                <a16:creationId xmlns:a16="http://schemas.microsoft.com/office/drawing/2014/main" id="{80591E98-FA92-4A1C-9249-32F53BE5FB7F}"/>
              </a:ext>
            </a:extLst>
          </p:cNvPr>
          <p:cNvSpPr txBox="1">
            <a:spLocks/>
          </p:cNvSpPr>
          <p:nvPr/>
        </p:nvSpPr>
        <p:spPr>
          <a:xfrm>
            <a:off x="2756922" y="6400575"/>
            <a:ext cx="6678157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18651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Confidential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Draft – For Discussion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Purposes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Only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–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08892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FC63-7DB1-415A-B0B5-DCF6C78E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Customer Analytical Record Overview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D85B6-D02B-41E8-A044-89FF88A27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tabLst>
                <a:tab pos="1318651" algn="l"/>
              </a:tabLst>
            </a:pPr>
            <a:r>
              <a:rPr lang="fr-FR"/>
              <a:t>Confidential Draft – For Discussion Purposes Only – Work in Progress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E9DC78-A2D1-4D88-995D-C53BD757609E}"/>
              </a:ext>
            </a:extLst>
          </p:cNvPr>
          <p:cNvSpPr/>
          <p:nvPr/>
        </p:nvSpPr>
        <p:spPr>
          <a:xfrm>
            <a:off x="3009222" y="2263515"/>
            <a:ext cx="3176718" cy="3953293"/>
          </a:xfrm>
          <a:prstGeom prst="rect">
            <a:avLst/>
          </a:prstGeom>
          <a:solidFill>
            <a:srgbClr val="FFB500"/>
          </a:solidFill>
          <a:ln>
            <a:noFill/>
          </a:ln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750" b="1">
                <a:solidFill>
                  <a:srgbClr val="003344"/>
                </a:solidFill>
              </a:rPr>
              <a:t>Data 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F05024-A8BA-4479-BFBA-89FF1D3C206E}"/>
              </a:ext>
            </a:extLst>
          </p:cNvPr>
          <p:cNvSpPr/>
          <p:nvPr/>
        </p:nvSpPr>
        <p:spPr>
          <a:xfrm>
            <a:off x="3262604" y="2590712"/>
            <a:ext cx="2649557" cy="3357550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shade val="50000"/>
              <a:hueOff val="-157571"/>
              <a:satOff val="-16978"/>
              <a:lumOff val="28967"/>
              <a:alphaOff val="0"/>
            </a:schemeClr>
          </a:fillRef>
          <a:effectRef idx="0">
            <a:schemeClr val="accent6">
              <a:shade val="50000"/>
              <a:hueOff val="-157571"/>
              <a:satOff val="-16978"/>
              <a:lumOff val="28967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>
                <a:solidFill>
                  <a:srgbClr val="003344"/>
                </a:solidFill>
              </a:rPr>
              <a:t>Transformation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C9850-265A-4774-9FCA-882F213DEF09}"/>
              </a:ext>
            </a:extLst>
          </p:cNvPr>
          <p:cNvSpPr/>
          <p:nvPr/>
        </p:nvSpPr>
        <p:spPr>
          <a:xfrm>
            <a:off x="3526335" y="2882776"/>
            <a:ext cx="2056096" cy="1464373"/>
          </a:xfrm>
          <a:prstGeom prst="rect">
            <a:avLst/>
          </a:prstGeom>
          <a:solidFill>
            <a:srgbClr val="0033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shade val="50000"/>
              <a:hueOff val="-157571"/>
              <a:satOff val="-16978"/>
              <a:lumOff val="28967"/>
              <a:alphaOff val="0"/>
            </a:schemeClr>
          </a:fillRef>
          <a:effectRef idx="0">
            <a:schemeClr val="accent6">
              <a:shade val="50000"/>
              <a:hueOff val="-157571"/>
              <a:satOff val="-16978"/>
              <a:lumOff val="28967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15D4A-B850-4085-93A4-23F4F39AAAA1}"/>
              </a:ext>
            </a:extLst>
          </p:cNvPr>
          <p:cNvSpPr/>
          <p:nvPr/>
        </p:nvSpPr>
        <p:spPr>
          <a:xfrm>
            <a:off x="430374" y="2300262"/>
            <a:ext cx="2226408" cy="39532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750" b="1">
                <a:solidFill>
                  <a:srgbClr val="003344"/>
                </a:solidFill>
              </a:rPr>
              <a:t>Data Sources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990BD-5169-4EB6-8513-C8F2F92B928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500" y="2603992"/>
            <a:ext cx="731520" cy="5898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02BBB6-430A-438E-BFE3-945A37967CB2}"/>
              </a:ext>
            </a:extLst>
          </p:cNvPr>
          <p:cNvSpPr txBox="1"/>
          <p:nvPr/>
        </p:nvSpPr>
        <p:spPr bwMode="auto">
          <a:xfrm>
            <a:off x="794482" y="1865692"/>
            <a:ext cx="19299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3344"/>
                </a:solidFill>
              </a:rPr>
              <a:t>Raw Datasets</a:t>
            </a:r>
            <a:endParaRPr lang="en-US" sz="4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29A73-CED5-4238-BC43-B56FE48B42C5}"/>
              </a:ext>
            </a:extLst>
          </p:cNvPr>
          <p:cNvSpPr txBox="1"/>
          <p:nvPr/>
        </p:nvSpPr>
        <p:spPr bwMode="auto">
          <a:xfrm>
            <a:off x="3685611" y="1850702"/>
            <a:ext cx="21455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3344"/>
                </a:solidFill>
              </a:rPr>
              <a:t>Analytics Datasets</a:t>
            </a:r>
            <a:endParaRPr lang="en-US" sz="4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7A7E1-0CBD-47F7-9937-F6DBF61986AD}"/>
              </a:ext>
            </a:extLst>
          </p:cNvPr>
          <p:cNvSpPr txBox="1"/>
          <p:nvPr/>
        </p:nvSpPr>
        <p:spPr bwMode="auto">
          <a:xfrm>
            <a:off x="7871664" y="1875102"/>
            <a:ext cx="21455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3344"/>
                </a:solidFill>
              </a:rPr>
              <a:t>CAR Deliverables </a:t>
            </a:r>
            <a:endParaRPr lang="en-US" sz="4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152CF7-FCDF-46E3-9396-699212D45C41}"/>
              </a:ext>
            </a:extLst>
          </p:cNvPr>
          <p:cNvSpPr/>
          <p:nvPr/>
        </p:nvSpPr>
        <p:spPr>
          <a:xfrm>
            <a:off x="6476209" y="2261307"/>
            <a:ext cx="4871345" cy="3953293"/>
          </a:xfrm>
          <a:prstGeom prst="rect">
            <a:avLst/>
          </a:prstGeom>
          <a:solidFill>
            <a:srgbClr val="AADDEE"/>
          </a:solidFill>
          <a:ln>
            <a:noFill/>
          </a:ln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750" b="1">
                <a:solidFill>
                  <a:srgbClr val="003344"/>
                </a:solidFill>
              </a:rPr>
              <a:t>Analytics Processing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A967E8-6EC7-4B73-BDE5-B7A850C0D55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500" y="3500902"/>
            <a:ext cx="731520" cy="5898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3FA970-7A3B-46AF-84A0-3FBF8897CFE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500" y="4397812"/>
            <a:ext cx="731520" cy="5898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18F50E-48E2-41EA-88F6-9D0D98AE34F3}"/>
              </a:ext>
            </a:extLst>
          </p:cNvPr>
          <p:cNvSpPr txBox="1"/>
          <p:nvPr/>
        </p:nvSpPr>
        <p:spPr>
          <a:xfrm>
            <a:off x="958667" y="3212558"/>
            <a:ext cx="10903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solidFill>
                  <a:srgbClr val="003344"/>
                </a:solidFill>
              </a:rPr>
              <a:t>CRISS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F3AA70-FF67-4784-A1A4-16C3109F1568}"/>
              </a:ext>
            </a:extLst>
          </p:cNvPr>
          <p:cNvSpPr txBox="1"/>
          <p:nvPr/>
        </p:nvSpPr>
        <p:spPr>
          <a:xfrm>
            <a:off x="981154" y="4109469"/>
            <a:ext cx="10903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solidFill>
                  <a:srgbClr val="003344"/>
                </a:solidFill>
              </a:rPr>
              <a:t>CSS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F5622-A9F6-4D28-911C-FB16E1D4802F}"/>
              </a:ext>
            </a:extLst>
          </p:cNvPr>
          <p:cNvSpPr txBox="1"/>
          <p:nvPr/>
        </p:nvSpPr>
        <p:spPr>
          <a:xfrm>
            <a:off x="884422" y="5036360"/>
            <a:ext cx="1299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solidFill>
                  <a:srgbClr val="003344"/>
                </a:solidFill>
              </a:rPr>
              <a:t>WEB LOGS/UWP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A6C44B4-2DE2-4BD7-8566-45D9AC42F92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500" y="5294721"/>
            <a:ext cx="731520" cy="5898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DF3AEF-3847-429C-B1CC-CDCDA06A5030}"/>
              </a:ext>
            </a:extLst>
          </p:cNvPr>
          <p:cNvSpPr txBox="1"/>
          <p:nvPr/>
        </p:nvSpPr>
        <p:spPr>
          <a:xfrm>
            <a:off x="1026127" y="5948261"/>
            <a:ext cx="10903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solidFill>
                  <a:srgbClr val="003344"/>
                </a:solidFill>
              </a:rPr>
              <a:t>CISCO/IVR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67B09CD-7C5E-41F9-83AB-03667AF182E3}"/>
              </a:ext>
            </a:extLst>
          </p:cNvPr>
          <p:cNvSpPr/>
          <p:nvPr/>
        </p:nvSpPr>
        <p:spPr>
          <a:xfrm rot="5400000">
            <a:off x="2667627" y="3767403"/>
            <a:ext cx="197660" cy="679747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en-US" sz="1050">
              <a:solidFill>
                <a:schemeClr val="accent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301407-33CF-49EF-8A12-7C1D5549FD7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9504" y="3308186"/>
            <a:ext cx="395757" cy="6098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5EDC10-6EEC-4A46-9941-E94D798D28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0969" y="3308185"/>
            <a:ext cx="395757" cy="6098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7CD3DD-CAC7-4C75-BF18-18291EB687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683" y="3283199"/>
            <a:ext cx="395757" cy="6098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97F074-9A24-450F-8957-6520E8D3D1B9}"/>
              </a:ext>
            </a:extLst>
          </p:cNvPr>
          <p:cNvSpPr txBox="1"/>
          <p:nvPr/>
        </p:nvSpPr>
        <p:spPr>
          <a:xfrm>
            <a:off x="3408359" y="4526338"/>
            <a:ext cx="1090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rgbClr val="003344"/>
                </a:solidFill>
              </a:rPr>
              <a:t>ACCOUNTS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5DC6CD-9980-4D10-B3D0-D746D77C5F22}"/>
              </a:ext>
            </a:extLst>
          </p:cNvPr>
          <p:cNvSpPr txBox="1"/>
          <p:nvPr/>
        </p:nvSpPr>
        <p:spPr>
          <a:xfrm>
            <a:off x="3513289" y="4870643"/>
            <a:ext cx="1090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rgbClr val="003344"/>
                </a:solidFill>
              </a:rPr>
              <a:t>BILLING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F6D1F4-9365-422E-9BEC-5CCC39BE861B}"/>
              </a:ext>
            </a:extLst>
          </p:cNvPr>
          <p:cNvSpPr txBox="1"/>
          <p:nvPr/>
        </p:nvSpPr>
        <p:spPr>
          <a:xfrm>
            <a:off x="3258459" y="5214948"/>
            <a:ext cx="1090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rgbClr val="003344"/>
                </a:solidFill>
              </a:rPr>
              <a:t>PAYMENT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381BBF-F1AB-4178-9EE0-C0566A8413FE}"/>
              </a:ext>
            </a:extLst>
          </p:cNvPr>
          <p:cNvSpPr txBox="1"/>
          <p:nvPr/>
        </p:nvSpPr>
        <p:spPr>
          <a:xfrm>
            <a:off x="4478431" y="4912434"/>
            <a:ext cx="12457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rgbClr val="003344"/>
                </a:solidFill>
              </a:rPr>
              <a:t>CALL HISTORY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27D38-A37C-4B49-B0BB-401645D46900}"/>
              </a:ext>
            </a:extLst>
          </p:cNvPr>
          <p:cNvSpPr txBox="1"/>
          <p:nvPr/>
        </p:nvSpPr>
        <p:spPr>
          <a:xfrm>
            <a:off x="4223602" y="5251982"/>
            <a:ext cx="1090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rgbClr val="003344"/>
                </a:solidFill>
              </a:rPr>
              <a:t>DUNNING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98BED0-D639-4C20-A88A-4BA80250E385}"/>
              </a:ext>
            </a:extLst>
          </p:cNvPr>
          <p:cNvSpPr txBox="1"/>
          <p:nvPr/>
        </p:nvSpPr>
        <p:spPr>
          <a:xfrm>
            <a:off x="3528279" y="5559252"/>
            <a:ext cx="1090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rgbClr val="003344"/>
                </a:solidFill>
              </a:rPr>
              <a:t>ARREARS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5E3290-C772-4163-9619-AECA2AC621E8}"/>
              </a:ext>
            </a:extLst>
          </p:cNvPr>
          <p:cNvSpPr txBox="1"/>
          <p:nvPr/>
        </p:nvSpPr>
        <p:spPr>
          <a:xfrm>
            <a:off x="4498727" y="5576541"/>
            <a:ext cx="1294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rgbClr val="003344"/>
                </a:solidFill>
              </a:rPr>
              <a:t>DEMOGRAPHICS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EA998A-CFB6-46CA-8E38-DF78FDCD97CD}"/>
              </a:ext>
            </a:extLst>
          </p:cNvPr>
          <p:cNvSpPr txBox="1"/>
          <p:nvPr/>
        </p:nvSpPr>
        <p:spPr>
          <a:xfrm>
            <a:off x="4328531" y="4532234"/>
            <a:ext cx="14651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rgbClr val="003344"/>
                </a:solidFill>
              </a:rPr>
              <a:t>WEB &amp; DIGITAL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67532DD-4786-4E03-B1BB-45BBB2616B17}"/>
              </a:ext>
            </a:extLst>
          </p:cNvPr>
          <p:cNvSpPr/>
          <p:nvPr/>
        </p:nvSpPr>
        <p:spPr>
          <a:xfrm rot="5400000">
            <a:off x="6175425" y="4569495"/>
            <a:ext cx="182880" cy="548640"/>
          </a:xfrm>
          <a:prstGeom prst="triangle">
            <a:avLst/>
          </a:prstGeom>
          <a:solidFill>
            <a:srgbClr val="FFB500"/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en-US" sz="1050">
              <a:solidFill>
                <a:schemeClr val="accent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312D12-E5AF-4F93-853D-7C68C129161B}"/>
              </a:ext>
            </a:extLst>
          </p:cNvPr>
          <p:cNvSpPr txBox="1"/>
          <p:nvPr/>
        </p:nvSpPr>
        <p:spPr bwMode="auto">
          <a:xfrm>
            <a:off x="610317" y="1135691"/>
            <a:ext cx="17594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003344"/>
                </a:solidFill>
              </a:rPr>
              <a:t> 25+</a:t>
            </a:r>
          </a:p>
          <a:p>
            <a:pPr algn="ctr"/>
            <a:r>
              <a:rPr lang="en-US" sz="1200" b="1">
                <a:solidFill>
                  <a:srgbClr val="003344"/>
                </a:solidFill>
              </a:rPr>
              <a:t>Data Extracts</a:t>
            </a:r>
            <a:endParaRPr lang="en-US" sz="3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7B2016-B1CE-4D3F-ACC1-F389B31A46CE}"/>
              </a:ext>
            </a:extLst>
          </p:cNvPr>
          <p:cNvSpPr txBox="1"/>
          <p:nvPr/>
        </p:nvSpPr>
        <p:spPr bwMode="auto">
          <a:xfrm>
            <a:off x="3738939" y="1152804"/>
            <a:ext cx="17594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003344"/>
                </a:solidFill>
              </a:rPr>
              <a:t> 8+</a:t>
            </a:r>
          </a:p>
          <a:p>
            <a:pPr algn="ctr"/>
            <a:r>
              <a:rPr lang="en-US" sz="1200" b="1">
                <a:solidFill>
                  <a:srgbClr val="003344"/>
                </a:solidFill>
              </a:rPr>
              <a:t>Data Dimensions</a:t>
            </a:r>
            <a:endParaRPr lang="en-US" sz="3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16842A-355E-4FC8-A8F6-2404191A4AAA}"/>
              </a:ext>
            </a:extLst>
          </p:cNvPr>
          <p:cNvSpPr txBox="1"/>
          <p:nvPr/>
        </p:nvSpPr>
        <p:spPr bwMode="auto">
          <a:xfrm>
            <a:off x="7869868" y="1138201"/>
            <a:ext cx="17594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003344"/>
                </a:solidFill>
              </a:rPr>
              <a:t> 500+</a:t>
            </a:r>
          </a:p>
          <a:p>
            <a:pPr algn="ctr"/>
            <a:r>
              <a:rPr lang="en-US" sz="1200" b="1">
                <a:solidFill>
                  <a:srgbClr val="003344"/>
                </a:solidFill>
              </a:rPr>
              <a:t>Calculated Variables</a:t>
            </a:r>
            <a:endParaRPr lang="en-US" sz="3600"/>
          </a:p>
        </p:txBody>
      </p:sp>
      <p:pic>
        <p:nvPicPr>
          <p:cNvPr id="36" name="Picture 2" descr="image">
            <a:extLst>
              <a:ext uri="{FF2B5EF4-FFF2-40B4-BE49-F238E27FC236}">
                <a16:creationId xmlns:a16="http://schemas.microsoft.com/office/drawing/2014/main" id="{9D12610B-52AB-4FFF-A373-9D3C10EB3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103" y="3820041"/>
            <a:ext cx="3403953" cy="116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image">
            <a:extLst>
              <a:ext uri="{FF2B5EF4-FFF2-40B4-BE49-F238E27FC236}">
                <a16:creationId xmlns:a16="http://schemas.microsoft.com/office/drawing/2014/main" id="{8C8A5706-84D1-43F3-9A4A-74B0C3D77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290" y="2558838"/>
            <a:ext cx="3403953" cy="115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EEA0A26-7A14-45CA-B458-754E34A60902}"/>
              </a:ext>
            </a:extLst>
          </p:cNvPr>
          <p:cNvSpPr txBox="1"/>
          <p:nvPr/>
        </p:nvSpPr>
        <p:spPr>
          <a:xfrm>
            <a:off x="6592787" y="3052367"/>
            <a:ext cx="839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>
                <a:solidFill>
                  <a:srgbClr val="003344"/>
                </a:solidFill>
              </a:rPr>
              <a:t>CAR Design/ Transformation </a:t>
            </a:r>
          </a:p>
          <a:p>
            <a:pPr algn="ctr"/>
            <a:r>
              <a:rPr lang="en-US" sz="700" b="1">
                <a:solidFill>
                  <a:srgbClr val="003344"/>
                </a:solidFill>
              </a:rPr>
              <a:t>Excel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AC9EF0-33E9-4E46-82C8-49EDD14F0656}"/>
              </a:ext>
            </a:extLst>
          </p:cNvPr>
          <p:cNvSpPr txBox="1"/>
          <p:nvPr/>
        </p:nvSpPr>
        <p:spPr>
          <a:xfrm>
            <a:off x="6595287" y="4194116"/>
            <a:ext cx="839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>
                <a:solidFill>
                  <a:srgbClr val="003344"/>
                </a:solidFill>
              </a:rPr>
              <a:t>CAR SQL Scripts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B277AC-A839-407A-9A4A-64161902924A}"/>
              </a:ext>
            </a:extLst>
          </p:cNvPr>
          <p:cNvSpPr txBox="1"/>
          <p:nvPr/>
        </p:nvSpPr>
        <p:spPr>
          <a:xfrm>
            <a:off x="6582270" y="5468864"/>
            <a:ext cx="839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>
                <a:solidFill>
                  <a:srgbClr val="003344"/>
                </a:solidFill>
              </a:rPr>
              <a:t>Process Documentation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46918E6-06E2-4A14-817D-36BE8CA08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9403" y="5103387"/>
            <a:ext cx="1654653" cy="97273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004FA50-A351-4F4A-AF9A-5A774B17A1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8124" y="5087332"/>
            <a:ext cx="1654654" cy="9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5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08E1C0-8F54-4EA2-8DDA-C2F109019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03002"/>
              </p:ext>
            </p:extLst>
          </p:nvPr>
        </p:nvGraphicFramePr>
        <p:xfrm>
          <a:off x="521208" y="759562"/>
          <a:ext cx="11064243" cy="5127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5628">
                  <a:extLst>
                    <a:ext uri="{9D8B030D-6E8A-4147-A177-3AD203B41FA5}">
                      <a16:colId xmlns:a16="http://schemas.microsoft.com/office/drawing/2014/main" val="2524939289"/>
                    </a:ext>
                  </a:extLst>
                </a:gridCol>
                <a:gridCol w="2544540">
                  <a:extLst>
                    <a:ext uri="{9D8B030D-6E8A-4147-A177-3AD203B41FA5}">
                      <a16:colId xmlns:a16="http://schemas.microsoft.com/office/drawing/2014/main" val="3977195705"/>
                    </a:ext>
                  </a:extLst>
                </a:gridCol>
                <a:gridCol w="395151">
                  <a:extLst>
                    <a:ext uri="{9D8B030D-6E8A-4147-A177-3AD203B41FA5}">
                      <a16:colId xmlns:a16="http://schemas.microsoft.com/office/drawing/2014/main" val="2806012196"/>
                    </a:ext>
                  </a:extLst>
                </a:gridCol>
                <a:gridCol w="395151">
                  <a:extLst>
                    <a:ext uri="{9D8B030D-6E8A-4147-A177-3AD203B41FA5}">
                      <a16:colId xmlns:a16="http://schemas.microsoft.com/office/drawing/2014/main" val="2551333931"/>
                    </a:ext>
                  </a:extLst>
                </a:gridCol>
                <a:gridCol w="395151">
                  <a:extLst>
                    <a:ext uri="{9D8B030D-6E8A-4147-A177-3AD203B41FA5}">
                      <a16:colId xmlns:a16="http://schemas.microsoft.com/office/drawing/2014/main" val="2733859084"/>
                    </a:ext>
                  </a:extLst>
                </a:gridCol>
                <a:gridCol w="395151">
                  <a:extLst>
                    <a:ext uri="{9D8B030D-6E8A-4147-A177-3AD203B41FA5}">
                      <a16:colId xmlns:a16="http://schemas.microsoft.com/office/drawing/2014/main" val="758887253"/>
                    </a:ext>
                  </a:extLst>
                </a:gridCol>
                <a:gridCol w="395151">
                  <a:extLst>
                    <a:ext uri="{9D8B030D-6E8A-4147-A177-3AD203B41FA5}">
                      <a16:colId xmlns:a16="http://schemas.microsoft.com/office/drawing/2014/main" val="2574523238"/>
                    </a:ext>
                  </a:extLst>
                </a:gridCol>
                <a:gridCol w="395151">
                  <a:extLst>
                    <a:ext uri="{9D8B030D-6E8A-4147-A177-3AD203B41FA5}">
                      <a16:colId xmlns:a16="http://schemas.microsoft.com/office/drawing/2014/main" val="3377395106"/>
                    </a:ext>
                  </a:extLst>
                </a:gridCol>
                <a:gridCol w="395151">
                  <a:extLst>
                    <a:ext uri="{9D8B030D-6E8A-4147-A177-3AD203B41FA5}">
                      <a16:colId xmlns:a16="http://schemas.microsoft.com/office/drawing/2014/main" val="3851196925"/>
                    </a:ext>
                  </a:extLst>
                </a:gridCol>
                <a:gridCol w="395151">
                  <a:extLst>
                    <a:ext uri="{9D8B030D-6E8A-4147-A177-3AD203B41FA5}">
                      <a16:colId xmlns:a16="http://schemas.microsoft.com/office/drawing/2014/main" val="851135578"/>
                    </a:ext>
                  </a:extLst>
                </a:gridCol>
                <a:gridCol w="395151">
                  <a:extLst>
                    <a:ext uri="{9D8B030D-6E8A-4147-A177-3AD203B41FA5}">
                      <a16:colId xmlns:a16="http://schemas.microsoft.com/office/drawing/2014/main" val="803062944"/>
                    </a:ext>
                  </a:extLst>
                </a:gridCol>
                <a:gridCol w="395151">
                  <a:extLst>
                    <a:ext uri="{9D8B030D-6E8A-4147-A177-3AD203B41FA5}">
                      <a16:colId xmlns:a16="http://schemas.microsoft.com/office/drawing/2014/main" val="1378067933"/>
                    </a:ext>
                  </a:extLst>
                </a:gridCol>
                <a:gridCol w="395151">
                  <a:extLst>
                    <a:ext uri="{9D8B030D-6E8A-4147-A177-3AD203B41FA5}">
                      <a16:colId xmlns:a16="http://schemas.microsoft.com/office/drawing/2014/main" val="3252013085"/>
                    </a:ext>
                  </a:extLst>
                </a:gridCol>
                <a:gridCol w="395151">
                  <a:extLst>
                    <a:ext uri="{9D8B030D-6E8A-4147-A177-3AD203B41FA5}">
                      <a16:colId xmlns:a16="http://schemas.microsoft.com/office/drawing/2014/main" val="2947983250"/>
                    </a:ext>
                  </a:extLst>
                </a:gridCol>
                <a:gridCol w="395151">
                  <a:extLst>
                    <a:ext uri="{9D8B030D-6E8A-4147-A177-3AD203B41FA5}">
                      <a16:colId xmlns:a16="http://schemas.microsoft.com/office/drawing/2014/main" val="4120947379"/>
                    </a:ext>
                  </a:extLst>
                </a:gridCol>
                <a:gridCol w="466999">
                  <a:extLst>
                    <a:ext uri="{9D8B030D-6E8A-4147-A177-3AD203B41FA5}">
                      <a16:colId xmlns:a16="http://schemas.microsoft.com/office/drawing/2014/main" val="1670366410"/>
                    </a:ext>
                  </a:extLst>
                </a:gridCol>
                <a:gridCol w="413114">
                  <a:extLst>
                    <a:ext uri="{9D8B030D-6E8A-4147-A177-3AD203B41FA5}">
                      <a16:colId xmlns:a16="http://schemas.microsoft.com/office/drawing/2014/main" val="1342578244"/>
                    </a:ext>
                  </a:extLst>
                </a:gridCol>
                <a:gridCol w="466999">
                  <a:extLst>
                    <a:ext uri="{9D8B030D-6E8A-4147-A177-3AD203B41FA5}">
                      <a16:colId xmlns:a16="http://schemas.microsoft.com/office/drawing/2014/main" val="3890304331"/>
                    </a:ext>
                  </a:extLst>
                </a:gridCol>
              </a:tblGrid>
              <a:tr h="161399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Customer Initiative supported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04957"/>
                  </a:ext>
                </a:extLst>
              </a:tr>
              <a:tr h="36688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CDP Enhancement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Data Operations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Data Governance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03131"/>
                  </a:ext>
                </a:extLst>
              </a:tr>
              <a:tr h="473245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ZBR Operationalization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extLst>
                  <a:ext uri="{0D108BD9-81ED-4DB2-BD59-A6C34878D82A}">
                    <a16:rowId xmlns:a16="http://schemas.microsoft.com/office/drawing/2014/main" val="3122690279"/>
                  </a:ext>
                </a:extLst>
              </a:tr>
              <a:tr h="1221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Classification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Item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ZBR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FCR DBoard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Agent DBorad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IVR DBoard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Clean Energy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AMI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CIAP Port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CCAE Port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Close Data Interruption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Enable Reporting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Customer System Migration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err="1">
                          <a:effectLst/>
                        </a:rPr>
                        <a:t>Outeach</a:t>
                      </a:r>
                      <a:r>
                        <a:rPr lang="en-US" sz="1000" b="1" u="none" strike="noStrike">
                          <a:effectLst/>
                        </a:rPr>
                        <a:t> Lists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Enable Analytics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MDM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CDQ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Data Cataloging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vert="vert270" anchor="b"/>
                </a:tc>
                <a:extLst>
                  <a:ext uri="{0D108BD9-81ED-4DB2-BD59-A6C34878D82A}">
                    <a16:rowId xmlns:a16="http://schemas.microsoft.com/office/drawing/2014/main" val="1928110180"/>
                  </a:ext>
                </a:extLst>
              </a:tr>
              <a:tr h="161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</a:rPr>
                        <a:t>Data</a:t>
                      </a: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CSS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extLst>
                  <a:ext uri="{0D108BD9-81ED-4DB2-BD59-A6C34878D82A}">
                    <a16:rowId xmlns:a16="http://schemas.microsoft.com/office/drawing/2014/main" val="1036461615"/>
                  </a:ext>
                </a:extLst>
              </a:tr>
              <a:tr h="161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</a:rPr>
                        <a:t>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CRS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extLst>
                  <a:ext uri="{0D108BD9-81ED-4DB2-BD59-A6C34878D82A}">
                    <a16:rowId xmlns:a16="http://schemas.microsoft.com/office/drawing/2014/main" val="4074967051"/>
                  </a:ext>
                </a:extLst>
              </a:tr>
              <a:tr h="161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</a:rPr>
                        <a:t>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UCCE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extLst>
                  <a:ext uri="{0D108BD9-81ED-4DB2-BD59-A6C34878D82A}">
                    <a16:rowId xmlns:a16="http://schemas.microsoft.com/office/drawing/2014/main" val="2557059936"/>
                  </a:ext>
                </a:extLst>
              </a:tr>
              <a:tr h="161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</a:rPr>
                        <a:t>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Calabrio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extLst>
                  <a:ext uri="{0D108BD9-81ED-4DB2-BD59-A6C34878D82A}">
                    <a16:rowId xmlns:a16="http://schemas.microsoft.com/office/drawing/2014/main" val="4205869133"/>
                  </a:ext>
                </a:extLst>
              </a:tr>
              <a:tr h="161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</a:rPr>
                        <a:t>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Marketing Cloud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extLst>
                  <a:ext uri="{0D108BD9-81ED-4DB2-BD59-A6C34878D82A}">
                    <a16:rowId xmlns:a16="http://schemas.microsoft.com/office/drawing/2014/main" val="2013149036"/>
                  </a:ext>
                </a:extLst>
              </a:tr>
              <a:tr h="161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</a:rPr>
                        <a:t>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App Insights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extLst>
                  <a:ext uri="{0D108BD9-81ED-4DB2-BD59-A6C34878D82A}">
                    <a16:rowId xmlns:a16="http://schemas.microsoft.com/office/drawing/2014/main" val="3728071261"/>
                  </a:ext>
                </a:extLst>
              </a:tr>
              <a:tr h="161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</a:rPr>
                        <a:t>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Acxiom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extLst>
                  <a:ext uri="{0D108BD9-81ED-4DB2-BD59-A6C34878D82A}">
                    <a16:rowId xmlns:a16="http://schemas.microsoft.com/office/drawing/2014/main" val="3209012214"/>
                  </a:ext>
                </a:extLst>
              </a:tr>
              <a:tr h="161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</a:rPr>
                        <a:t>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err="1">
                          <a:effectLst/>
                        </a:rPr>
                        <a:t>InfoGroup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extLst>
                  <a:ext uri="{0D108BD9-81ED-4DB2-BD59-A6C34878D82A}">
                    <a16:rowId xmlns:a16="http://schemas.microsoft.com/office/drawing/2014/main" val="2267097143"/>
                  </a:ext>
                </a:extLst>
              </a:tr>
              <a:tr h="161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</a:rPr>
                        <a:t>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CoreLogic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extLst>
                  <a:ext uri="{0D108BD9-81ED-4DB2-BD59-A6C34878D82A}">
                    <a16:rowId xmlns:a16="http://schemas.microsoft.com/office/drawing/2014/main" val="1846870760"/>
                  </a:ext>
                </a:extLst>
              </a:tr>
              <a:tr h="161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</a:rPr>
                        <a:t>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err="1">
                          <a:effectLst/>
                        </a:rPr>
                        <a:t>WebLogs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extLst>
                  <a:ext uri="{0D108BD9-81ED-4DB2-BD59-A6C34878D82A}">
                    <a16:rowId xmlns:a16="http://schemas.microsoft.com/office/drawing/2014/main" val="2103079781"/>
                  </a:ext>
                </a:extLst>
              </a:tr>
              <a:tr h="161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</a:rPr>
                        <a:t>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Siebel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extLst>
                  <a:ext uri="{0D108BD9-81ED-4DB2-BD59-A6C34878D82A}">
                    <a16:rowId xmlns:a16="http://schemas.microsoft.com/office/drawing/2014/main" val="1838279631"/>
                  </a:ext>
                </a:extLst>
              </a:tr>
              <a:tr h="161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</a:rPr>
                        <a:t>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InDemand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extLst>
                  <a:ext uri="{0D108BD9-81ED-4DB2-BD59-A6C34878D82A}">
                    <a16:rowId xmlns:a16="http://schemas.microsoft.com/office/drawing/2014/main" val="915246249"/>
                  </a:ext>
                </a:extLst>
              </a:tr>
              <a:tr h="161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</a:rPr>
                        <a:t>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Preference Lists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extLst>
                  <a:ext uri="{0D108BD9-81ED-4DB2-BD59-A6C34878D82A}">
                    <a16:rowId xmlns:a16="http://schemas.microsoft.com/office/drawing/2014/main" val="462207020"/>
                  </a:ext>
                </a:extLst>
              </a:tr>
              <a:tr h="161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</a:rPr>
                        <a:t>Functionality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New Data 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extLst>
                  <a:ext uri="{0D108BD9-81ED-4DB2-BD59-A6C34878D82A}">
                    <a16:rowId xmlns:a16="http://schemas.microsoft.com/office/drawing/2014/main" val="2558479935"/>
                  </a:ext>
                </a:extLst>
              </a:tr>
              <a:tr h="161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</a:rPr>
                        <a:t>Functionality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Golden Record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extLst>
                  <a:ext uri="{0D108BD9-81ED-4DB2-BD59-A6C34878D82A}">
                    <a16:rowId xmlns:a16="http://schemas.microsoft.com/office/drawing/2014/main" val="2675406289"/>
                  </a:ext>
                </a:extLst>
              </a:tr>
              <a:tr h="161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</a:rPr>
                        <a:t>Functionality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Reltio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extLst>
                  <a:ext uri="{0D108BD9-81ED-4DB2-BD59-A6C34878D82A}">
                    <a16:rowId xmlns:a16="http://schemas.microsoft.com/office/drawing/2014/main" val="1608304031"/>
                  </a:ext>
                </a:extLst>
              </a:tr>
              <a:tr h="161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</a:rPr>
                        <a:t>Functionality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Axon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extLst>
                  <a:ext uri="{0D108BD9-81ED-4DB2-BD59-A6C34878D82A}">
                    <a16:rowId xmlns:a16="http://schemas.microsoft.com/office/drawing/2014/main" val="1112090807"/>
                  </a:ext>
                </a:extLst>
              </a:tr>
              <a:tr h="161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</a:rPr>
                        <a:t>Functionality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effectLst/>
                        </a:rPr>
                        <a:t>EDC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●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2" marR="5352" marT="5352" marB="0" anchor="b"/>
                </a:tc>
                <a:extLst>
                  <a:ext uri="{0D108BD9-81ED-4DB2-BD59-A6C34878D82A}">
                    <a16:rowId xmlns:a16="http://schemas.microsoft.com/office/drawing/2014/main" val="2978204051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B109B74C-689C-4DBF-9D61-38F128F7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185046"/>
            <a:ext cx="11329827" cy="574516"/>
          </a:xfrm>
        </p:spPr>
        <p:txBody>
          <a:bodyPr/>
          <a:lstStyle/>
          <a:p>
            <a:r>
              <a:rPr lang="en-US" sz="2400"/>
              <a:t>CAR/JAR Use Case Matrix</a:t>
            </a:r>
          </a:p>
        </p:txBody>
      </p:sp>
    </p:spTree>
    <p:extLst>
      <p:ext uri="{BB962C8B-B14F-4D97-AF65-F5344CB8AC3E}">
        <p14:creationId xmlns:p14="http://schemas.microsoft.com/office/powerpoint/2010/main" val="5126644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NUMBER" val="1"/>
  <p:tag name="THINKCELLPRESENTATIONDONOTDELETE" val="&lt;?xml version=&quot;1.0&quot; encoding=&quot;UTF-16&quot; standalone=&quot;yes&quot;?&gt;&lt;root reqver=&quot;27037&quot;&gt;&lt;version val=&quot;3092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3.84211274676182990007E+00&quot;&gt;&lt;m_msothmcolidx val=&quot;0&quot;/&gt;&lt;m_rgb r=&quot;6B&quot; g=&quot;80&quot; b=&quot;FF&quot;/&gt;&lt;/elem&gt;&lt;elem m_fUsage=&quot;2.59515833933863371286E+00&quot;&gt;&lt;m_msothmcolidx val=&quot;0&quot;/&gt;&lt;m_rgb r=&quot;00&quot; g=&quot;14&quot; b=&quot;8C&quot;/&gt;&lt;/elem&gt;&lt;elem m_fUsage=&quot;1.64931642817766954678E+00&quot;&gt;&lt;m_msothmcolidx val=&quot;0&quot;/&gt;&lt;m_rgb r=&quot;B5&quot; g=&quot;C0&quot; b=&quot;FF&quot;/&gt;&lt;/elem&gt;&lt;elem m_fUsage=&quot;1.05772333127695272736E+00&quot;&gt;&lt;m_msothmcolidx val=&quot;0&quot;/&gt;&lt;m_rgb r=&quot;FE&quot; g=&quot;DA&quot; b=&quot;D0&quot;/&gt;&lt;/elem&gt;&lt;elem m_fUsage=&quot;6.68192821895301602986E-01&quot;&gt;&lt;m_msothmcolidx val=&quot;0&quot;/&gt;&lt;m_rgb r=&quot;FC&quot; g=&quot;90&quot; b=&quot;73&quot;/&gt;&lt;/elem&gt;&lt;elem m_fUsage=&quot;1.84753347378625865094E-01&quot;&gt;&lt;m_msothmcolidx val=&quot;0&quot;/&gt;&lt;m_rgb r=&quot;00&quot; g=&quot;B0&quot; b=&quot;50&quot;/&gt;&lt;/elem&gt;&lt;elem m_fUsage=&quot;6.26578748217797862688E-04&quot;&gt;&lt;m_msothmcolidx val=&quot;0&quot;/&gt;&lt;m_rgb r=&quot;FF&quot; g=&quot;C1&quot; b=&quot;F3&quot;/&gt;&lt;/elem&gt;&lt;elem m_fUsage=&quot;5.63920873396018141471E-04&quot;&gt;&lt;m_msothmcolidx val=&quot;0&quot;/&gt;&lt;m_rgb r=&quot;C8&quot; g=&quot;00&quot; b=&quot;A1&quot;/&gt;&lt;/elem&gt;&lt;elem m_fUsage=&quot;5.07528786056416392376E-04&quot;&gt;&lt;m_msothmcolidx val=&quot;0&quot;/&gt;&lt;m_rgb r=&quot;C8&quot; g=&quot;00&quot; b=&quot;3D&quot;/&gt;&lt;/elem&gt;&lt;/m_vecMRU&gt;&lt;/m_mruColor&gt;&lt;m_eweekdayFirstOfWeek val=&quot;1&quot;/&gt;&lt;m_eweekdayFirstOfWorkweek val=&quot;2&quot;/&gt;&lt;m_eweekdayFirstOfWeekend val=&quot;7&quot;/&gt;&lt;/CPresentation&gt;&lt;/root&gt;"/>
  <p:tag name="TEXTBOX" val="Text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CSTAMP" val="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B0095702067444865C23ABE82F3533" ma:contentTypeVersion="12" ma:contentTypeDescription="Create a new document." ma:contentTypeScope="" ma:versionID="5d5da75d8282f3b0e05de9f35bdc57ed">
  <xsd:schema xmlns:xsd="http://www.w3.org/2001/XMLSchema" xmlns:xs="http://www.w3.org/2001/XMLSchema" xmlns:p="http://schemas.microsoft.com/office/2006/metadata/properties" xmlns:ns2="bc4c1d74-7b95-4ede-91d0-d11efcf56425" xmlns:ns3="653a1234-ce82-4a64-a6b0-d22be19792eb" targetNamespace="http://schemas.microsoft.com/office/2006/metadata/properties" ma:root="true" ma:fieldsID="0e15765f91a9804fff4c5f37deb3d1cf" ns2:_="" ns3:_="">
    <xsd:import namespace="bc4c1d74-7b95-4ede-91d0-d11efcf56425"/>
    <xsd:import namespace="653a1234-ce82-4a64-a6b0-d22be19792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4c1d74-7b95-4ede-91d0-d11efcf564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3a1234-ce82-4a64-a6b0-d22be19792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53a1234-ce82-4a64-a6b0-d22be19792eb">
      <UserInfo>
        <DisplayName>Stelmack, Kaitlyn</DisplayName>
        <AccountId>199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03E140B-5539-4B91-B1DB-6217D7EC61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940C6D-0F23-4DA0-92DE-AE208132F09C}">
  <ds:schemaRefs>
    <ds:schemaRef ds:uri="653a1234-ce82-4a64-a6b0-d22be19792eb"/>
    <ds:schemaRef ds:uri="bc4c1d74-7b95-4ede-91d0-d11efcf564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BE56BC9-7281-455E-A982-93FAE8A09A73}">
  <ds:schemaRefs>
    <ds:schemaRef ds:uri="http://purl.org/dc/terms/"/>
    <ds:schemaRef ds:uri="653a1234-ce82-4a64-a6b0-d22be19792eb"/>
    <ds:schemaRef ds:uri="http://schemas.microsoft.com/office/2006/metadata/properties"/>
    <ds:schemaRef ds:uri="bc4c1d74-7b95-4ede-91d0-d11efcf56425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1197</Words>
  <Application>Microsoft Office PowerPoint</Application>
  <PresentationFormat>Widescreen</PresentationFormat>
  <Paragraphs>448</Paragraphs>
  <Slides>9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Black</vt:lpstr>
      <vt:lpstr>Calibri</vt:lpstr>
      <vt:lpstr>Graphik</vt:lpstr>
      <vt:lpstr>GT Sectra Fine Rg</vt:lpstr>
      <vt:lpstr>Roboto</vt:lpstr>
      <vt:lpstr>Roboto Black</vt:lpstr>
      <vt:lpstr>Roboto Light</vt:lpstr>
      <vt:lpstr>System Font</vt:lpstr>
      <vt:lpstr>NG_PPT_16x9_Generic_template-blue</vt:lpstr>
      <vt:lpstr>think-cell Slide</vt:lpstr>
      <vt:lpstr>ZBR Phase II Analytics Workstream</vt:lpstr>
      <vt:lpstr>Agenda</vt:lpstr>
      <vt:lpstr>Benefits of Centralized Customer Data</vt:lpstr>
      <vt:lpstr>CDP - “Data as a Product” Concept</vt:lpstr>
      <vt:lpstr>CAR/JAR will reside within the Customer Data Platform</vt:lpstr>
      <vt:lpstr>IVR Performance Dashboard</vt:lpstr>
      <vt:lpstr>CAR &amp; JAR - CAR Business Definition, how it’s operationalized, why is it used</vt:lpstr>
      <vt:lpstr>Customer Analytical Record Overview</vt:lpstr>
      <vt:lpstr>CAR/JAR Use Case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Ryan J.</dc:creator>
  <cp:lastModifiedBy>Mallamo, Aidan</cp:lastModifiedBy>
  <cp:revision>2</cp:revision>
  <cp:lastPrinted>2022-04-01T13:53:00Z</cp:lastPrinted>
  <dcterms:created xsi:type="dcterms:W3CDTF">2020-12-17T21:55:09Z</dcterms:created>
  <dcterms:modified xsi:type="dcterms:W3CDTF">2022-04-01T16:50:41Z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0x01010003B0095702067444865C23ABE82F3533</vt:lpwstr>
  </property>
</Properties>
</file>