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94" r:id="rId1"/>
    <p:sldMasterId id="2147483814" r:id="rId2"/>
    <p:sldMasterId id="2147483854" r:id="rId3"/>
    <p:sldMasterId id="2147483875" r:id="rId4"/>
  </p:sldMasterIdLst>
  <p:notesMasterIdLst>
    <p:notesMasterId r:id="rId57"/>
  </p:notesMasterIdLst>
  <p:handoutMasterIdLst>
    <p:handoutMasterId r:id="rId58"/>
  </p:handoutMasterIdLst>
  <p:sldIdLst>
    <p:sldId id="382" r:id="rId5"/>
    <p:sldId id="1178" r:id="rId6"/>
    <p:sldId id="1179" r:id="rId7"/>
    <p:sldId id="388" r:id="rId8"/>
    <p:sldId id="387" r:id="rId9"/>
    <p:sldId id="1205" r:id="rId10"/>
    <p:sldId id="1181" r:id="rId11"/>
    <p:sldId id="1200" r:id="rId12"/>
    <p:sldId id="1182" r:id="rId13"/>
    <p:sldId id="1183" r:id="rId14"/>
    <p:sldId id="418" r:id="rId15"/>
    <p:sldId id="1184" r:id="rId16"/>
    <p:sldId id="417" r:id="rId17"/>
    <p:sldId id="1166" r:id="rId18"/>
    <p:sldId id="1167" r:id="rId19"/>
    <p:sldId id="433" r:id="rId20"/>
    <p:sldId id="363" r:id="rId21"/>
    <p:sldId id="364" r:id="rId22"/>
    <p:sldId id="1185" r:id="rId23"/>
    <p:sldId id="380" r:id="rId24"/>
    <p:sldId id="1175" r:id="rId25"/>
    <p:sldId id="1176" r:id="rId26"/>
    <p:sldId id="383" r:id="rId27"/>
    <p:sldId id="1186" r:id="rId28"/>
    <p:sldId id="422" r:id="rId29"/>
    <p:sldId id="389" r:id="rId30"/>
    <p:sldId id="1201" r:id="rId31"/>
    <p:sldId id="1187" r:id="rId32"/>
    <p:sldId id="1188" r:id="rId33"/>
    <p:sldId id="1202" r:id="rId34"/>
    <p:sldId id="1203" r:id="rId35"/>
    <p:sldId id="1204" r:id="rId36"/>
    <p:sldId id="1193" r:id="rId37"/>
    <p:sldId id="1194" r:id="rId38"/>
    <p:sldId id="390" r:id="rId39"/>
    <p:sldId id="391" r:id="rId40"/>
    <p:sldId id="1189" r:id="rId41"/>
    <p:sldId id="1190" r:id="rId42"/>
    <p:sldId id="1177" r:id="rId43"/>
    <p:sldId id="1191" r:id="rId44"/>
    <p:sldId id="1192" r:id="rId45"/>
    <p:sldId id="1195" r:id="rId46"/>
    <p:sldId id="1196" r:id="rId47"/>
    <p:sldId id="1197" r:id="rId48"/>
    <p:sldId id="439" r:id="rId49"/>
    <p:sldId id="437" r:id="rId50"/>
    <p:sldId id="1173" r:id="rId51"/>
    <p:sldId id="1174" r:id="rId52"/>
    <p:sldId id="1198" r:id="rId53"/>
    <p:sldId id="438" r:id="rId54"/>
    <p:sldId id="446" r:id="rId55"/>
    <p:sldId id="1199" r:id="rId56"/>
  </p:sldIdLst>
  <p:sldSz cx="12192000"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856"/>
    <a:srgbClr val="D3D3D3"/>
    <a:srgbClr val="F4F4F4"/>
    <a:srgbClr val="009AD7"/>
    <a:srgbClr val="FF0000"/>
    <a:srgbClr val="33CC33"/>
    <a:srgbClr val="828282"/>
    <a:srgbClr val="FF540A"/>
    <a:srgbClr val="E81159"/>
    <a:srgbClr val="006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3" autoAdjust="0"/>
    <p:restoredTop sz="79893" autoAdjust="0"/>
  </p:normalViewPr>
  <p:slideViewPr>
    <p:cSldViewPr snapToGrid="0">
      <p:cViewPr varScale="1">
        <p:scale>
          <a:sx n="50" d="100"/>
          <a:sy n="50" d="100"/>
        </p:scale>
        <p:origin x="1156" y="36"/>
      </p:cViewPr>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866" y="-31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9/28/2021</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2019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2019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dirty="0"/>
              <a:t>TEMPLATE UPDATED 8 MARCH 2019</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4" name="Slide Image Placeholder 3"/>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The data</a:t>
            </a:r>
            <a:r>
              <a:rPr lang="en-US" baseline="0" dirty="0"/>
              <a:t> steward is a role that business leaders in each area hold to ensure that data is effectively governed, managed, and used within their domain</a:t>
            </a:r>
            <a:r>
              <a:rPr lang="en-US" dirty="0"/>
              <a:t>.  They</a:t>
            </a:r>
            <a:r>
              <a:rPr lang="en-US" baseline="0" dirty="0"/>
              <a:t> are involved in defining standards and enforcing policies and procedures, acting as the champion with each are for the enterprise goals set by a governance committee and/or D&amp;A function.  The data steward is not an official title and is not a single role but rather a set of responsibilities held across multiple people across BUs to ensure effective data use.  To ensure that the stewards are effective, the first step is to set the scope and expectations of the role.</a:t>
            </a:r>
            <a:endParaRPr lang="en-US" dirty="0"/>
          </a:p>
        </p:txBody>
      </p:sp>
    </p:spTree>
    <p:extLst>
      <p:ext uri="{BB962C8B-B14F-4D97-AF65-F5344CB8AC3E}">
        <p14:creationId xmlns:p14="http://schemas.microsoft.com/office/powerpoint/2010/main" val="188423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Once individual stewardship</a:t>
            </a:r>
            <a:r>
              <a:rPr lang="en-US" baseline="0" dirty="0"/>
              <a:t> roles have been defined, the </a:t>
            </a:r>
            <a:r>
              <a:rPr lang="en-US" dirty="0"/>
              <a:t>stewardship</a:t>
            </a:r>
            <a:r>
              <a:rPr lang="en-US" baseline="0" dirty="0"/>
              <a:t> program has to delineate responsibilities between those roles and the central governance bodies.  The Executive Sponsors/Executive Stewards form a leadership body with the CDO to champion data efforts overall and set the goals and guiding principles for the program.  The steering committee helps define the policies and rules as well as setting priorities, allocating funding, and sponsoring specific investments.  The enterprise data strategy council are the body for translating strategy into implementation, helping to resolve issues and make program-level decisions.  The two groups enforcing execution are the data strategy office and the systems data director review group, which manage the oversight of the initiatives and the technology implications of data investments, respectively.</a:t>
            </a:r>
            <a:endParaRPr lang="en-US" dirty="0"/>
          </a:p>
        </p:txBody>
      </p:sp>
    </p:spTree>
    <p:extLst>
      <p:ext uri="{BB962C8B-B14F-4D97-AF65-F5344CB8AC3E}">
        <p14:creationId xmlns:p14="http://schemas.microsoft.com/office/powerpoint/2010/main" val="14332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baseline="0" dirty="0"/>
              <a:t>When these teams are established, the source data stewards manage day-to-day maintenance and use of the data they steward.  If there are issues, the escalation path goes through the data coordinators, who make sure groups are following proper data practices, and the subject area data stewards, who ensure that their subject areas are managed well across BUs.  Any issues affecting the overall initiatives or policies set by the senior groups will be escalated to those groups, reaching the executive steering committee when issues require prioritization or funding to be adjusted.  In this model, the CDO is the head of the steering committee and strategy council and organizes governance activities for escalated issues.</a:t>
            </a:r>
            <a:endParaRPr lang="en-US" dirty="0"/>
          </a:p>
        </p:txBody>
      </p:sp>
    </p:spTree>
    <p:extLst>
      <p:ext uri="{BB962C8B-B14F-4D97-AF65-F5344CB8AC3E}">
        <p14:creationId xmlns:p14="http://schemas.microsoft.com/office/powerpoint/2010/main" val="2797476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baseline="0" dirty="0"/>
              <a:t>To coordinate the data governance with the analyses being performed, State Farm aligns its stewards with its BI team.  BI stewards form a virtual network that collaborate on analytics being performed across teams to improve the organization’s maturity.  As their analyses evolve, they work closely with the data stewards to inform emerging governance needs as well as ensuring that policies and rules are being followed.  This side ensures that the technology and its use is in line with the data strategy.</a:t>
            </a:r>
            <a:endParaRPr lang="en-US" dirty="0"/>
          </a:p>
        </p:txBody>
      </p:sp>
    </p:spTree>
    <p:extLst>
      <p:ext uri="{BB962C8B-B14F-4D97-AF65-F5344CB8AC3E}">
        <p14:creationId xmlns:p14="http://schemas.microsoft.com/office/powerpoint/2010/main" val="42502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There are additional data management measures than definitions, sourcing, and measurement.</a:t>
            </a:r>
            <a:r>
              <a:rPr lang="en-US" baseline="0" dirty="0"/>
              <a:t> In this example from Merck, stewardship and governance is important as well. Additionally, it is important to have an understanding what good/better/best maturity looks like. Merck identified a standard 5-point maturity scale to monitor gradual maturation from ad hoc data governance to optimal governance. In stewardship, for example, the organization can identify the data stewards and begin to set up formal processes before it establishes a formal, enterprise-wide stewardship program. Similarly, data needs to be well-defined and harmonized within each area for enterprise-wide harmonization efforts to be productive. Merck used this model to help each function appoint stewards, define its data, and improve its quality as it sought to reach mature enterprise-level MDM capabilities.</a:t>
            </a:r>
            <a:endParaRPr lang="en-US" dirty="0"/>
          </a:p>
        </p:txBody>
      </p:sp>
    </p:spTree>
    <p:extLst>
      <p:ext uri="{BB962C8B-B14F-4D97-AF65-F5344CB8AC3E}">
        <p14:creationId xmlns:p14="http://schemas.microsoft.com/office/powerpoint/2010/main" val="207152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When drilling down into data quality, there are multiple common attributes that organizations use to gauge</a:t>
            </a:r>
            <a:r>
              <a:rPr lang="en-US" baseline="0" dirty="0"/>
              <a:t> it: accuracy, timeliness, accessibility, relevance, completeness, consistency, understandability, credibility, and uniqueness. To ensure that you are improving data quality from all perspectives, this heat map looks at these attributes from three altitudes: the enterprise, the function or department, and the individual. The dashboard also evaluates not just the content itself but how it is presented and how it is defined and managed by the organization. Together, this provides both a complete view of data quality as well as a means to identify specific areas of improvement. For example, data might be accurate and well-presented to senior leadership, but a knowledge worker within the function may not have access to that same data despite needing it to make day-to-day decisions. Finally, this heat map can help the organization prioritize improvements with both the quality score (denoted by the bubble color) as well as the importance score (denoted by the size of the bubble).</a:t>
            </a:r>
            <a:endParaRPr lang="en-US" dirty="0"/>
          </a:p>
        </p:txBody>
      </p:sp>
    </p:spTree>
    <p:extLst>
      <p:ext uri="{BB962C8B-B14F-4D97-AF65-F5344CB8AC3E}">
        <p14:creationId xmlns:p14="http://schemas.microsoft.com/office/powerpoint/2010/main" val="219526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These definitions are necessary to help the team understand the specific problems with data that the data quality heat map identifies</a:t>
            </a:r>
            <a:r>
              <a:rPr lang="en-US" baseline="0" dirty="0"/>
              <a:t>. The definitions also help reviewers understand the different perspectives being evaluated as well as the way in which data may be inaccurate (i.e., the data itself, the way it is presented, or how it is defined and managed).</a:t>
            </a:r>
            <a:endParaRPr lang="en-US" dirty="0"/>
          </a:p>
        </p:txBody>
      </p:sp>
    </p:spTree>
    <p:extLst>
      <p:ext uri="{BB962C8B-B14F-4D97-AF65-F5344CB8AC3E}">
        <p14:creationId xmlns:p14="http://schemas.microsoft.com/office/powerpoint/2010/main" val="353582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In addition to data</a:t>
            </a:r>
            <a:r>
              <a:rPr lang="en-US" baseline="0" dirty="0"/>
              <a:t> and information health, which are the improvements necessary to make better decisions, the organization can track its ability to manage data and information. Improved data governance will lead to better data quality, so companies such as Weyerhaeuser are evaluating and monitoring the improvement of the maturity of these capabilities. On the left-hand side of the table, Weyerhaeuser lists the data areas being assessed for data management maturity. Across the top of the table are the components of effective data management: identifying enterprise data, establishing enterprise-wide definitions, knowing where the data is and where it should be, moving it from where it is to where it should be, and having effective quality and compliance measures. The red/yellow/green scoring tracks progress toward optimizing the management of the data, while the arrows indicate a change in the effectiveness since the last check-in. The goal is continuous improvement in the management of data over time.</a:t>
            </a:r>
            <a:endParaRPr lang="en-US" dirty="0"/>
          </a:p>
        </p:txBody>
      </p:sp>
    </p:spTree>
    <p:extLst>
      <p:ext uri="{BB962C8B-B14F-4D97-AF65-F5344CB8AC3E}">
        <p14:creationId xmlns:p14="http://schemas.microsoft.com/office/powerpoint/2010/main" val="222588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gray">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gray">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gray">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gray">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gray">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gray">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pic>
        <p:nvPicPr>
          <p:cNvPr id="11"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5" name="TextBox 14"/>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343026"/>
            <a:ext cx="5499100" cy="4645024"/>
          </a:xfr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1153778290"/>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19429108"/>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343026"/>
            <a:ext cx="5499100" cy="4645024"/>
          </a:xfr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343026"/>
            <a:ext cx="5499100" cy="4645024"/>
          </a:xfr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272328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10729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5478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9352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54961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62534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182169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1879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946203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02410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653259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gray">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gray">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857513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391895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gray">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gray">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20323464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940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343025"/>
            <a:ext cx="333692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343025"/>
            <a:ext cx="333692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343025"/>
            <a:ext cx="333692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343025"/>
            <a:ext cx="2563495" cy="4645025"/>
          </a:xfr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343025"/>
            <a:ext cx="2563495" cy="4645025"/>
          </a:xfr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343025"/>
            <a:ext cx="2563495" cy="4645025"/>
          </a:xfr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343025"/>
            <a:ext cx="2563495" cy="4645025"/>
          </a:xfr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343025"/>
            <a:ext cx="256349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343025"/>
            <a:ext cx="256349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343025"/>
            <a:ext cx="256349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343025"/>
            <a:ext cx="2563495" cy="4645025"/>
          </a:xfr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1.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image" Target="../media/image5.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theme" Target="../theme/theme4.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343025"/>
            <a:ext cx="11276013" cy="464502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2019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343025"/>
            <a:ext cx="11276013" cy="464502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343025"/>
            <a:ext cx="11276013" cy="464502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pic>
        <p:nvPicPr>
          <p:cNvPr id="7"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67091687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 id="2147483893" r:id="rId18"/>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64.xml"/><Relationship Id="rId5" Type="http://schemas.openxmlformats.org/officeDocument/2006/relationships/image" Target="../media/image10.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64.xml"/><Relationship Id="rId5" Type="http://schemas.openxmlformats.org/officeDocument/2006/relationships/image" Target="../media/image27.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64.xml"/><Relationship Id="rId5" Type="http://schemas.openxmlformats.org/officeDocument/2006/relationships/image" Target="../media/image29.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64.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4.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4.xml"/><Relationship Id="rId6" Type="http://schemas.openxmlformats.org/officeDocument/2006/relationships/image" Target="../media/image26.png"/><Relationship Id="rId5" Type="http://schemas.microsoft.com/office/2007/relationships/hdphoto" Target="../media/hdphoto4.wdp"/><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4.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64.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96122E-ACCD-4E54-BDFD-0EB02E053C42}"/>
              </a:ext>
            </a:extLst>
          </p:cNvPr>
          <p:cNvSpPr>
            <a:spLocks noGrp="1"/>
          </p:cNvSpPr>
          <p:nvPr>
            <p:ph type="body" sz="quarter" idx="10"/>
          </p:nvPr>
        </p:nvSpPr>
        <p:spPr>
          <a:xfrm>
            <a:off x="2242361" y="3590099"/>
            <a:ext cx="4545024" cy="553998"/>
          </a:xfrm>
        </p:spPr>
        <p:txBody>
          <a:bodyPr/>
          <a:lstStyle/>
          <a:p>
            <a:r>
              <a:rPr lang="en-US" dirty="0"/>
              <a:t>Establish the methodology for effective data governance and quality in an era of big data</a:t>
            </a:r>
          </a:p>
        </p:txBody>
      </p:sp>
      <p:sp>
        <p:nvSpPr>
          <p:cNvPr id="2" name="Title 1"/>
          <p:cNvSpPr>
            <a:spLocks noGrp="1"/>
          </p:cNvSpPr>
          <p:nvPr>
            <p:ph type="ctrTitle"/>
          </p:nvPr>
        </p:nvSpPr>
        <p:spPr/>
        <p:txBody>
          <a:bodyPr/>
          <a:lstStyle/>
          <a:p>
            <a:r>
              <a:rPr lang="en-US" dirty="0"/>
              <a:t>Data Governance Playbook</a:t>
            </a:r>
          </a:p>
        </p:txBody>
      </p:sp>
      <p:sp>
        <p:nvSpPr>
          <p:cNvPr id="6" name="TextBox 5">
            <a:extLst>
              <a:ext uri="{FF2B5EF4-FFF2-40B4-BE49-F238E27FC236}">
                <a16:creationId xmlns:a16="http://schemas.microsoft.com/office/drawing/2014/main" id="{881FC974-5647-48C3-9195-2EEE4E40CACA}"/>
              </a:ext>
            </a:extLst>
          </p:cNvPr>
          <p:cNvSpPr txBox="1"/>
          <p:nvPr/>
        </p:nvSpPr>
        <p:spPr>
          <a:xfrm>
            <a:off x="2242361" y="4399248"/>
            <a:ext cx="3041106" cy="246221"/>
          </a:xfrm>
          <a:prstGeom prst="rect">
            <a:avLst/>
          </a:prstGeom>
          <a:noFill/>
        </p:spPr>
        <p:txBody>
          <a:bodyPr wrap="square" lIns="0" rtlCol="0">
            <a:spAutoFit/>
          </a:bodyPr>
          <a:lstStyle/>
          <a:p>
            <a:r>
              <a:rPr lang="en-US" sz="1000" dirty="0">
                <a:solidFill>
                  <a:srgbClr val="002856"/>
                </a:solidFill>
              </a:rPr>
              <a:t>Chief Data and Analytics Officer Research Team</a:t>
            </a:r>
          </a:p>
        </p:txBody>
      </p:sp>
    </p:spTree>
    <p:extLst>
      <p:ext uri="{BB962C8B-B14F-4D97-AF65-F5344CB8AC3E}">
        <p14:creationId xmlns:p14="http://schemas.microsoft.com/office/powerpoint/2010/main" val="3640688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AC0B-71CF-4F40-BC15-1017E4A0FA60}"/>
              </a:ext>
            </a:extLst>
          </p:cNvPr>
          <p:cNvSpPr>
            <a:spLocks noGrp="1"/>
          </p:cNvSpPr>
          <p:nvPr>
            <p:ph type="title"/>
          </p:nvPr>
        </p:nvSpPr>
        <p:spPr/>
        <p:txBody>
          <a:bodyPr/>
          <a:lstStyle/>
          <a:p>
            <a:r>
              <a:rPr lang="en-US" dirty="0"/>
              <a:t>Foundation Capabilities Needed to Strengthen Information Management Processes </a:t>
            </a:r>
          </a:p>
        </p:txBody>
      </p:sp>
      <p:sp>
        <p:nvSpPr>
          <p:cNvPr id="4" name="Text Placeholder 3">
            <a:extLst>
              <a:ext uri="{FF2B5EF4-FFF2-40B4-BE49-F238E27FC236}">
                <a16:creationId xmlns:a16="http://schemas.microsoft.com/office/drawing/2014/main" id="{6B4155DB-D54D-4BDE-95E1-BBCC2252934D}"/>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Only 33% of organizations surveyed have formalized data governance structures with broad representation. </a:t>
            </a:r>
            <a:endParaRPr lang="en-US" sz="1000" dirty="0">
              <a:solidFill>
                <a:srgbClr val="000000"/>
              </a:solidFill>
            </a:endParaRPr>
          </a:p>
          <a:p>
            <a:pPr marL="0" indent="0">
              <a:buNone/>
            </a:pPr>
            <a:endParaRPr lang="en-US" dirty="0"/>
          </a:p>
        </p:txBody>
      </p:sp>
      <p:sp>
        <p:nvSpPr>
          <p:cNvPr id="3" name="Rectangle 2">
            <a:extLst>
              <a:ext uri="{FF2B5EF4-FFF2-40B4-BE49-F238E27FC236}">
                <a16:creationId xmlns:a16="http://schemas.microsoft.com/office/drawing/2014/main" id="{E0C91CD1-F1AF-42E2-99C2-C7E5BE293DC8}"/>
              </a:ext>
            </a:extLst>
          </p:cNvPr>
          <p:cNvSpPr/>
          <p:nvPr/>
        </p:nvSpPr>
        <p:spPr>
          <a:xfrm>
            <a:off x="3699546" y="1443232"/>
            <a:ext cx="3078759" cy="44319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1. Create an Information Management Strategy </a:t>
            </a:r>
          </a:p>
        </p:txBody>
      </p:sp>
      <p:sp>
        <p:nvSpPr>
          <p:cNvPr id="8" name="TextBox 7">
            <a:extLst>
              <a:ext uri="{FF2B5EF4-FFF2-40B4-BE49-F238E27FC236}">
                <a16:creationId xmlns:a16="http://schemas.microsoft.com/office/drawing/2014/main" id="{05ED8AA7-1757-4132-8CE5-4359F188841D}"/>
              </a:ext>
            </a:extLst>
          </p:cNvPr>
          <p:cNvSpPr txBox="1"/>
          <p:nvPr/>
        </p:nvSpPr>
        <p:spPr>
          <a:xfrm>
            <a:off x="3590488" y="2021746"/>
            <a:ext cx="3296874" cy="1477328"/>
          </a:xfrm>
          <a:prstGeom prst="rect">
            <a:avLst/>
          </a:prstGeom>
          <a:noFill/>
        </p:spPr>
        <p:txBody>
          <a:bodyPr wrap="square" lIns="91440" rtlCol="0">
            <a:spAutoFit/>
          </a:bodyPr>
          <a:lstStyle/>
          <a:p>
            <a:pPr marL="285750" indent="-285750">
              <a:buFont typeface="Arial" panose="020B0604020202020204" pitchFamily="34" charset="0"/>
              <a:buChar char="•"/>
            </a:pPr>
            <a:r>
              <a:rPr lang="en-US" sz="1000" b="1" dirty="0"/>
              <a:t>Align the Information Strategy with Business Goals: </a:t>
            </a:r>
            <a:r>
              <a:rPr lang="en-US" sz="1000" dirty="0"/>
              <a:t>To ensure relevance, link the information management strategy directly to business goals and challenges. </a:t>
            </a:r>
          </a:p>
          <a:p>
            <a:pPr marL="285750" indent="-285750">
              <a:buFont typeface="Arial" panose="020B0604020202020204" pitchFamily="34" charset="0"/>
              <a:buChar char="•"/>
            </a:pPr>
            <a:r>
              <a:rPr lang="en-US" sz="1000" b="1" dirty="0"/>
              <a:t>Target the Right Level of Information Maturity: </a:t>
            </a:r>
            <a:r>
              <a:rPr lang="en-US" sz="1000" dirty="0"/>
              <a:t>Don’t assume that all business units require the same information capabilities and maturity, but target individual business unit needs while incrementally building enterprise capabilities. </a:t>
            </a:r>
          </a:p>
        </p:txBody>
      </p:sp>
      <p:sp>
        <p:nvSpPr>
          <p:cNvPr id="9" name="Rectangle 8">
            <a:extLst>
              <a:ext uri="{FF2B5EF4-FFF2-40B4-BE49-F238E27FC236}">
                <a16:creationId xmlns:a16="http://schemas.microsoft.com/office/drawing/2014/main" id="{F9589D28-98E7-4BC1-A780-A272D5A5984B}"/>
              </a:ext>
            </a:extLst>
          </p:cNvPr>
          <p:cNvSpPr/>
          <p:nvPr/>
        </p:nvSpPr>
        <p:spPr>
          <a:xfrm>
            <a:off x="3699546" y="3775046"/>
            <a:ext cx="3078759" cy="43818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3. Define Enterprise Data Standards </a:t>
            </a:r>
          </a:p>
        </p:txBody>
      </p:sp>
      <p:sp>
        <p:nvSpPr>
          <p:cNvPr id="10" name="Rectangle 9">
            <a:extLst>
              <a:ext uri="{FF2B5EF4-FFF2-40B4-BE49-F238E27FC236}">
                <a16:creationId xmlns:a16="http://schemas.microsoft.com/office/drawing/2014/main" id="{ADFA6351-7711-4CC0-A372-2C7045733742}"/>
              </a:ext>
            </a:extLst>
          </p:cNvPr>
          <p:cNvSpPr/>
          <p:nvPr/>
        </p:nvSpPr>
        <p:spPr>
          <a:xfrm>
            <a:off x="7777992" y="1443232"/>
            <a:ext cx="3078759" cy="43451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2. Define an Information Ownership Model</a:t>
            </a:r>
          </a:p>
        </p:txBody>
      </p:sp>
      <p:sp>
        <p:nvSpPr>
          <p:cNvPr id="11" name="TextBox 10">
            <a:extLst>
              <a:ext uri="{FF2B5EF4-FFF2-40B4-BE49-F238E27FC236}">
                <a16:creationId xmlns:a16="http://schemas.microsoft.com/office/drawing/2014/main" id="{E1DFDD30-146B-467A-95D8-2037EA31B87C}"/>
              </a:ext>
            </a:extLst>
          </p:cNvPr>
          <p:cNvSpPr txBox="1"/>
          <p:nvPr/>
        </p:nvSpPr>
        <p:spPr>
          <a:xfrm>
            <a:off x="7695500" y="2033094"/>
            <a:ext cx="3296874" cy="1323439"/>
          </a:xfrm>
          <a:prstGeom prst="rect">
            <a:avLst/>
          </a:prstGeom>
          <a:noFill/>
        </p:spPr>
        <p:txBody>
          <a:bodyPr wrap="square" lIns="91440" rtlCol="0">
            <a:spAutoFit/>
          </a:bodyPr>
          <a:lstStyle/>
          <a:p>
            <a:pPr marL="285750" indent="-285750">
              <a:buFont typeface="Arial" panose="020B0604020202020204" pitchFamily="34" charset="0"/>
              <a:buChar char="•"/>
            </a:pPr>
            <a:r>
              <a:rPr lang="en-US" sz="1000" b="1" dirty="0"/>
              <a:t>Discuss Ownership Roles with Business Partners: </a:t>
            </a:r>
            <a:r>
              <a:rPr lang="en-US" sz="1000" dirty="0"/>
              <a:t>Design a collective data ownership model to ensure that information decisions address the interests of diverse business groups.  </a:t>
            </a:r>
          </a:p>
          <a:p>
            <a:pPr marL="285750" indent="-285750">
              <a:buFont typeface="Arial" panose="020B0604020202020204" pitchFamily="34" charset="0"/>
              <a:buChar char="•"/>
            </a:pPr>
            <a:r>
              <a:rPr lang="en-US" sz="1000" b="1" dirty="0"/>
              <a:t>Centralize Resources: </a:t>
            </a:r>
            <a:r>
              <a:rPr lang="en-US" sz="1000" dirty="0"/>
              <a:t>Allow information sources to remain close to employees by drawing information management and analytics teams into the center, not the information sources. </a:t>
            </a:r>
          </a:p>
        </p:txBody>
      </p:sp>
      <p:sp>
        <p:nvSpPr>
          <p:cNvPr id="12" name="TextBox 11">
            <a:extLst>
              <a:ext uri="{FF2B5EF4-FFF2-40B4-BE49-F238E27FC236}">
                <a16:creationId xmlns:a16="http://schemas.microsoft.com/office/drawing/2014/main" id="{EE14327F-097C-4684-A91C-35F14E694A4C}"/>
              </a:ext>
            </a:extLst>
          </p:cNvPr>
          <p:cNvSpPr txBox="1"/>
          <p:nvPr/>
        </p:nvSpPr>
        <p:spPr>
          <a:xfrm>
            <a:off x="3590488" y="4350784"/>
            <a:ext cx="3296874" cy="1785104"/>
          </a:xfrm>
          <a:prstGeom prst="rect">
            <a:avLst/>
          </a:prstGeom>
          <a:noFill/>
        </p:spPr>
        <p:txBody>
          <a:bodyPr wrap="square" lIns="91440" rtlCol="0">
            <a:spAutoFit/>
          </a:bodyPr>
          <a:lstStyle/>
          <a:p>
            <a:pPr marL="285750" indent="-285750">
              <a:buFont typeface="Arial" panose="020B0604020202020204" pitchFamily="34" charset="0"/>
              <a:buChar char="•"/>
            </a:pPr>
            <a:r>
              <a:rPr lang="en-US" sz="1000" b="1" dirty="0"/>
              <a:t>Triage Information Standardization: </a:t>
            </a:r>
            <a:r>
              <a:rPr lang="en-US" sz="1000" dirty="0"/>
              <a:t>Setting universal enterprise data standards is time and cost prohibitive. Identify information that needs to be standardized at the enterprise level by tracking usage patterns and common information needs.  </a:t>
            </a:r>
          </a:p>
          <a:p>
            <a:pPr marL="285750" indent="-285750">
              <a:buFont typeface="Arial" panose="020B0604020202020204" pitchFamily="34" charset="0"/>
              <a:buChar char="•"/>
            </a:pPr>
            <a:r>
              <a:rPr lang="en-US" sz="1000" b="1" dirty="0"/>
              <a:t>Build Business Partner Cohorts for Standardization Efforts: </a:t>
            </a:r>
            <a:r>
              <a:rPr lang="en-US" sz="1000" dirty="0"/>
              <a:t>Data standardization can easily turn into a theoretical exercise that ignores operating realities. Help business partners determine when standards make sense and when flexibility is paramount. </a:t>
            </a:r>
          </a:p>
        </p:txBody>
      </p:sp>
      <p:sp>
        <p:nvSpPr>
          <p:cNvPr id="13" name="Rectangle 12">
            <a:extLst>
              <a:ext uri="{FF2B5EF4-FFF2-40B4-BE49-F238E27FC236}">
                <a16:creationId xmlns:a16="http://schemas.microsoft.com/office/drawing/2014/main" id="{08A0DE38-1542-425A-A221-6AC39B76B5A5}"/>
              </a:ext>
            </a:extLst>
          </p:cNvPr>
          <p:cNvSpPr/>
          <p:nvPr/>
        </p:nvSpPr>
        <p:spPr>
          <a:xfrm>
            <a:off x="7804557" y="3775045"/>
            <a:ext cx="3078759" cy="43818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4. Maintain Information Quality </a:t>
            </a:r>
          </a:p>
        </p:txBody>
      </p:sp>
      <p:sp>
        <p:nvSpPr>
          <p:cNvPr id="14" name="TextBox 13">
            <a:extLst>
              <a:ext uri="{FF2B5EF4-FFF2-40B4-BE49-F238E27FC236}">
                <a16:creationId xmlns:a16="http://schemas.microsoft.com/office/drawing/2014/main" id="{4BCEF33C-2447-4AC7-B69E-103DEAF22251}"/>
              </a:ext>
            </a:extLst>
          </p:cNvPr>
          <p:cNvSpPr txBox="1"/>
          <p:nvPr/>
        </p:nvSpPr>
        <p:spPr>
          <a:xfrm>
            <a:off x="7695500" y="4350784"/>
            <a:ext cx="3296874" cy="1631216"/>
          </a:xfrm>
          <a:prstGeom prst="rect">
            <a:avLst/>
          </a:prstGeom>
          <a:noFill/>
        </p:spPr>
        <p:txBody>
          <a:bodyPr wrap="square" lIns="91440" rtlCol="0">
            <a:spAutoFit/>
          </a:bodyPr>
          <a:lstStyle/>
          <a:p>
            <a:pPr marL="285750" indent="-285750">
              <a:buFont typeface="Arial" panose="020B0604020202020204" pitchFamily="34" charset="0"/>
              <a:buChar char="•"/>
            </a:pPr>
            <a:r>
              <a:rPr lang="en-US" sz="1000" b="1" dirty="0"/>
              <a:t>Establish Joint Ownership of Information Standards: </a:t>
            </a:r>
            <a:r>
              <a:rPr lang="en-US" sz="1000" dirty="0"/>
              <a:t>Balance responsibilities for maintaining information integrity between IT and business leads to ensure that those using the information are also responsible for maintaining its quality. </a:t>
            </a:r>
          </a:p>
          <a:p>
            <a:pPr marL="285750" indent="-285750">
              <a:buFont typeface="Arial" panose="020B0604020202020204" pitchFamily="34" charset="0"/>
              <a:buChar char="•"/>
            </a:pPr>
            <a:r>
              <a:rPr lang="en-US" sz="1000" b="1" dirty="0"/>
              <a:t>Make Information Quality Transparent: </a:t>
            </a:r>
            <a:r>
              <a:rPr lang="en-US" sz="1000" dirty="0"/>
              <a:t>Make quality transparent to improve employee trust in the information and spur business partner action for resolving data quality issues. </a:t>
            </a:r>
          </a:p>
        </p:txBody>
      </p:sp>
      <p:sp>
        <p:nvSpPr>
          <p:cNvPr id="18" name="Freeform 44">
            <a:extLst>
              <a:ext uri="{FF2B5EF4-FFF2-40B4-BE49-F238E27FC236}">
                <a16:creationId xmlns:a16="http://schemas.microsoft.com/office/drawing/2014/main" id="{A23D2DD3-2A52-4884-BE67-06F00436DFA7}"/>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Introduction</a:t>
            </a:r>
          </a:p>
        </p:txBody>
      </p:sp>
    </p:spTree>
    <p:extLst>
      <p:ext uri="{BB962C8B-B14F-4D97-AF65-F5344CB8AC3E}">
        <p14:creationId xmlns:p14="http://schemas.microsoft.com/office/powerpoint/2010/main" val="377075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8"/>
          <p:cNvGraphicFramePr>
            <a:graphicFrameLocks noGrp="1"/>
          </p:cNvGraphicFramePr>
          <p:nvPr>
            <p:extLst>
              <p:ext uri="{D42A27DB-BD31-4B8C-83A1-F6EECF244321}">
                <p14:modId xmlns:p14="http://schemas.microsoft.com/office/powerpoint/2010/main" val="2019973881"/>
              </p:ext>
            </p:extLst>
          </p:nvPr>
        </p:nvGraphicFramePr>
        <p:xfrm>
          <a:off x="4186060" y="2316468"/>
          <a:ext cx="5322887" cy="2225064"/>
        </p:xfrm>
        <a:graphic>
          <a:graphicData uri="http://schemas.openxmlformats.org/drawingml/2006/table">
            <a:tbl>
              <a:tblPr/>
              <a:tblGrid>
                <a:gridCol w="5322887">
                  <a:extLst>
                    <a:ext uri="{9D8B030D-6E8A-4147-A177-3AD203B41FA5}">
                      <a16:colId xmlns:a16="http://schemas.microsoft.com/office/drawing/2014/main" val="1093829542"/>
                    </a:ext>
                  </a:extLst>
                </a:gridCol>
              </a:tblGrid>
              <a:tr h="1189038">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1" u="none" strike="noStrike" cap="none" normalizeH="0" baseline="0" dirty="0">
                          <a:ln>
                            <a:noFill/>
                          </a:ln>
                          <a:solidFill>
                            <a:schemeClr val="accent1"/>
                          </a:solidFill>
                          <a:effectLst/>
                          <a:latin typeface="+mn-lt"/>
                          <a:ea typeface="MS PGothic" panose="020B0600070205080204" pitchFamily="34" charset="-128"/>
                          <a:cs typeface="Arial" panose="020B0604020202020204" pitchFamily="34" charset="0"/>
                        </a:rPr>
                        <a:t>Data governance is the orchestration of people, processes, and technology to manage the company’s critical data assets by using roles, responsibilities, policies, and procedures to ensure the data is accurate, consistent, secure, and aligns with overall company objectives</a:t>
                      </a:r>
                      <a:r>
                        <a:rPr kumimoji="0" lang="en-US" altLang="en-US" sz="2000" b="1" i="0" u="none" strike="noStrike" cap="none" normalizeH="0" baseline="0" dirty="0">
                          <a:ln>
                            <a:noFill/>
                          </a:ln>
                          <a:solidFill>
                            <a:schemeClr val="accent1"/>
                          </a:solidFill>
                          <a:effectLst/>
                          <a:latin typeface="+mn-lt"/>
                          <a:ea typeface="MS PGothic" panose="020B0600070205080204" pitchFamily="34" charset="-128"/>
                          <a:cs typeface="Arial" panose="020B0604020202020204" pitchFamily="34" charset="0"/>
                        </a:rPr>
                        <a:t>.</a:t>
                      </a:r>
                      <a:r>
                        <a:rPr kumimoji="0" lang="en-US" altLang="en-US" sz="1800" b="0"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 </a:t>
                      </a:r>
                    </a:p>
                  </a:txBody>
                  <a:tcPr marT="45732" marB="457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73748340"/>
                  </a:ext>
                </a:extLst>
              </a:tr>
            </a:tbl>
          </a:graphicData>
        </a:graphic>
      </p:graphicFrame>
      <p:sp>
        <p:nvSpPr>
          <p:cNvPr id="6" name="Title 5"/>
          <p:cNvSpPr>
            <a:spLocks noGrp="1"/>
          </p:cNvSpPr>
          <p:nvPr>
            <p:ph type="title"/>
          </p:nvPr>
        </p:nvSpPr>
        <p:spPr/>
        <p:txBody>
          <a:bodyPr/>
          <a:lstStyle/>
          <a:p>
            <a:r>
              <a:rPr lang="en-US" dirty="0"/>
              <a:t>Data Governance Defined</a:t>
            </a:r>
          </a:p>
        </p:txBody>
      </p:sp>
      <p:sp>
        <p:nvSpPr>
          <p:cNvPr id="2" name="Text Placeholder 1">
            <a:extLst>
              <a:ext uri="{FF2B5EF4-FFF2-40B4-BE49-F238E27FC236}">
                <a16:creationId xmlns:a16="http://schemas.microsoft.com/office/drawing/2014/main" id="{E075F178-0843-4944-98C0-F61C10E0B38A}"/>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IT often takes a leadership role in establishing data governance. However, progressive organizations see data governance as a shared responsibility across the organization. </a:t>
            </a:r>
            <a:endParaRPr lang="en-US" sz="1000" dirty="0">
              <a:solidFill>
                <a:srgbClr val="000000"/>
              </a:solidFill>
            </a:endParaRPr>
          </a:p>
          <a:p>
            <a:pPr marL="0" indent="0">
              <a:buNone/>
            </a:pPr>
            <a:endParaRPr lang="en-US" dirty="0"/>
          </a:p>
        </p:txBody>
      </p:sp>
      <p:sp>
        <p:nvSpPr>
          <p:cNvPr id="7" name="TextBox 6"/>
          <p:cNvSpPr txBox="1"/>
          <p:nvPr/>
        </p:nvSpPr>
        <p:spPr>
          <a:xfrm>
            <a:off x="4278339" y="4839246"/>
            <a:ext cx="4760686" cy="185967"/>
          </a:xfrm>
          <a:prstGeom prst="rect">
            <a:avLst/>
          </a:prstGeom>
        </p:spPr>
        <p:txBody>
          <a:bodyPr lIns="0" tIns="0" rIns="0" bIns="0" anchor="t"/>
          <a:lstStyle/>
          <a:p>
            <a:pPr>
              <a:lnSpc>
                <a:spcPts val="1239"/>
              </a:lnSpc>
            </a:pPr>
            <a:r>
              <a:rPr lang="en-US" sz="800" dirty="0">
                <a:solidFill>
                  <a:srgbClr val="000000"/>
                </a:solidFill>
              </a:rPr>
              <a:t>Source: Hallmark; </a:t>
            </a:r>
            <a:r>
              <a:rPr lang="en-US" sz="800" dirty="0">
                <a:solidFill>
                  <a:srgbClr val="000000"/>
                </a:solidFill>
                <a:latin typeface="Arial"/>
              </a:rPr>
              <a:t>Gartner analysis.</a:t>
            </a:r>
          </a:p>
        </p:txBody>
      </p:sp>
      <p:sp>
        <p:nvSpPr>
          <p:cNvPr id="4" name="Rectangle 3">
            <a:extLst>
              <a:ext uri="{FF2B5EF4-FFF2-40B4-BE49-F238E27FC236}">
                <a16:creationId xmlns:a16="http://schemas.microsoft.com/office/drawing/2014/main" id="{1548C5D5-CC94-463E-8CBD-2361938BD479}"/>
              </a:ext>
            </a:extLst>
          </p:cNvPr>
          <p:cNvSpPr/>
          <p:nvPr/>
        </p:nvSpPr>
        <p:spPr>
          <a:xfrm>
            <a:off x="4023785" y="2389426"/>
            <a:ext cx="54529" cy="259704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9" name="Picture 8">
            <a:extLst>
              <a:ext uri="{FF2B5EF4-FFF2-40B4-BE49-F238E27FC236}">
                <a16:creationId xmlns:a16="http://schemas.microsoft.com/office/drawing/2014/main" id="{8F1B1F9F-AB89-417E-80F0-5EA8DEF6C497}"/>
              </a:ext>
            </a:extLst>
          </p:cNvPr>
          <p:cNvPicPr>
            <a:picLocks noChangeAspect="1"/>
          </p:cNvPicPr>
          <p:nvPr/>
        </p:nvPicPr>
        <p:blipFill>
          <a:blip r:embed="rId2"/>
          <a:stretch>
            <a:fillRect/>
          </a:stretch>
        </p:blipFill>
        <p:spPr>
          <a:xfrm>
            <a:off x="10662407" y="209930"/>
            <a:ext cx="1400962" cy="636069"/>
          </a:xfrm>
          <a:prstGeom prst="rect">
            <a:avLst/>
          </a:prstGeom>
        </p:spPr>
      </p:pic>
      <p:sp>
        <p:nvSpPr>
          <p:cNvPr id="12" name="Freeform 44">
            <a:extLst>
              <a:ext uri="{FF2B5EF4-FFF2-40B4-BE49-F238E27FC236}">
                <a16:creationId xmlns:a16="http://schemas.microsoft.com/office/drawing/2014/main" id="{A8FC8112-F775-4408-82D3-1ACF10C0E70D}"/>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Introduction</a:t>
            </a:r>
          </a:p>
        </p:txBody>
      </p:sp>
    </p:spTree>
    <p:extLst>
      <p:ext uri="{BB962C8B-B14F-4D97-AF65-F5344CB8AC3E}">
        <p14:creationId xmlns:p14="http://schemas.microsoft.com/office/powerpoint/2010/main" val="310463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lnSpc>
                  <a:spcPts val="2200"/>
                </a:lnSpc>
              </a:pPr>
              <a:r>
                <a:rPr lang="en-US" sz="1200" dirty="0">
                  <a:solidFill>
                    <a:schemeClr val="bg1"/>
                  </a:solidFill>
                </a:rPr>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1120866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AAA6DB3-5EDE-4F51-A440-210D136C4AE7}"/>
              </a:ext>
            </a:extLst>
          </p:cNvPr>
          <p:cNvSpPr>
            <a:spLocks noGrp="1"/>
          </p:cNvSpPr>
          <p:nvPr>
            <p:ph type="body" sz="quarter" idx="17"/>
          </p:nvPr>
        </p:nvSpPr>
        <p:spPr/>
        <p:txBody>
          <a:bodyPr/>
          <a:lstStyle/>
          <a:p>
            <a:pPr marL="0" lvl="0" indent="0">
              <a:buClr>
                <a:srgbClr val="002856"/>
              </a:buClr>
              <a:buNone/>
            </a:pPr>
            <a:r>
              <a:rPr lang="en-US" sz="1200" b="1" dirty="0">
                <a:solidFill>
                  <a:srgbClr val="000000"/>
                </a:solidFill>
              </a:rPr>
              <a:t>Use a change management model to help create a culture that regards information as a company asset.</a:t>
            </a:r>
          </a:p>
          <a:p>
            <a:pPr marL="0" lvl="0" indent="0">
              <a:buClr>
                <a:srgbClr val="002856"/>
              </a:buClr>
              <a:buNone/>
            </a:pPr>
            <a:endParaRPr lang="en-US" sz="1200" dirty="0">
              <a:solidFill>
                <a:srgbClr val="000000"/>
              </a:solidFill>
            </a:endParaRPr>
          </a:p>
          <a:p>
            <a:pPr marL="0" indent="0">
              <a:buNone/>
            </a:pPr>
            <a:endParaRPr lang="en-US" dirty="0"/>
          </a:p>
        </p:txBody>
      </p:sp>
      <p:sp>
        <p:nvSpPr>
          <p:cNvPr id="2" name="Title 1"/>
          <p:cNvSpPr>
            <a:spLocks noGrp="1"/>
          </p:cNvSpPr>
          <p:nvPr>
            <p:ph type="title"/>
          </p:nvPr>
        </p:nvSpPr>
        <p:spPr/>
        <p:txBody>
          <a:bodyPr/>
          <a:lstStyle/>
          <a:p>
            <a:r>
              <a:rPr lang="en-US" dirty="0"/>
              <a:t>Governance Change Management Model</a:t>
            </a:r>
          </a:p>
        </p:txBody>
      </p:sp>
      <p:sp>
        <p:nvSpPr>
          <p:cNvPr id="9" name="Freeform 8"/>
          <p:cNvSpPr/>
          <p:nvPr/>
        </p:nvSpPr>
        <p:spPr>
          <a:xfrm>
            <a:off x="6070462" y="1651178"/>
            <a:ext cx="2973324" cy="1655064"/>
          </a:xfrm>
          <a:custGeom>
            <a:avLst/>
            <a:gdLst/>
            <a:ahLst/>
            <a:cxnLst/>
            <a:rect l="l" t="t" r="r" b="b"/>
            <a:pathLst>
              <a:path w="2973324" h="1655064">
                <a:moveTo>
                  <a:pt x="2973324" y="0"/>
                </a:moveTo>
                <a:lnTo>
                  <a:pt x="1486662" y="1655064"/>
                </a:lnTo>
                <a:lnTo>
                  <a:pt x="0" y="0"/>
                </a:lnTo>
                <a:close/>
              </a:path>
            </a:pathLst>
          </a:custGeom>
          <a:noFill/>
          <a:ln w="9906" cap="sq">
            <a:solidFill>
              <a:srgbClr val="002060"/>
            </a:solidFill>
          </a:ln>
        </p:spPr>
      </p:sp>
      <p:sp>
        <p:nvSpPr>
          <p:cNvPr id="10" name="TextBox 9"/>
          <p:cNvSpPr txBox="1"/>
          <p:nvPr/>
        </p:nvSpPr>
        <p:spPr>
          <a:xfrm>
            <a:off x="7432791" y="1692453"/>
            <a:ext cx="431800" cy="1270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98" b="1" i="0" u="none" strike="noStrike" kern="1200" cap="none" spc="0" normalizeH="0" baseline="0" noProof="0" dirty="0">
                <a:ln>
                  <a:noFill/>
                </a:ln>
                <a:solidFill>
                  <a:srgbClr val="002856"/>
                </a:solidFill>
                <a:effectLst/>
                <a:uLnTx/>
                <a:uFillTx/>
                <a:latin typeface="Arial"/>
                <a:ea typeface="+mn-ea"/>
                <a:cs typeface="+mn-cs"/>
              </a:rPr>
              <a:t>Culture</a:t>
            </a:r>
          </a:p>
        </p:txBody>
      </p:sp>
      <p:sp>
        <p:nvSpPr>
          <p:cNvPr id="11" name="TextBox 10"/>
          <p:cNvSpPr txBox="1"/>
          <p:nvPr/>
        </p:nvSpPr>
        <p:spPr>
          <a:xfrm>
            <a:off x="6807951" y="1814119"/>
            <a:ext cx="1803400" cy="482600"/>
          </a:xfrm>
          <a:prstGeom prst="rect">
            <a:avLst/>
          </a:prstGeom>
        </p:spPr>
        <p:txBody>
          <a:bodyPr lIns="0" tIns="0" rIns="0" bIns="0" anchor="t"/>
          <a:lstStyle/>
          <a:p>
            <a:pPr marL="114300" marR="0" lvl="0" indent="-114300" algn="l" defTabSz="914400" rtl="0" eaLnBrk="1" fontAlgn="auto" latinLnBrk="0" hangingPunct="1">
              <a:lnSpc>
                <a:spcPts val="840"/>
              </a:lnSpc>
              <a:spcBef>
                <a:spcPts val="0"/>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Information is managed as a </a:t>
            </a:r>
            <a:br>
              <a:rPr kumimoji="0" lang="en-US" sz="701" b="0" i="0" u="none" strike="noStrike" kern="1200" cap="none" spc="0" normalizeH="0" baseline="0" noProof="0">
                <a:ln>
                  <a:noFill/>
                </a:ln>
                <a:solidFill>
                  <a:srgbClr val="000000"/>
                </a:solidFill>
                <a:effectLst/>
                <a:uLnTx/>
                <a:uFillTx/>
                <a:latin typeface="Arial"/>
                <a:ea typeface="+mn-ea"/>
                <a:cs typeface="+mn-cs"/>
              </a:rPr>
            </a:br>
            <a:r>
              <a:rPr kumimoji="0" lang="en-US" sz="701" b="0" i="0" u="none" strike="noStrike" kern="1200" cap="none" spc="0" normalizeH="0" baseline="0" noProof="0">
                <a:ln>
                  <a:noFill/>
                </a:ln>
                <a:solidFill>
                  <a:srgbClr val="000000"/>
                </a:solidFill>
                <a:effectLst/>
                <a:uLnTx/>
                <a:uFillTx/>
                <a:latin typeface="Arial"/>
                <a:ea typeface="+mn-ea"/>
                <a:cs typeface="+mn-cs"/>
              </a:rPr>
              <a:t>company asset.</a:t>
            </a:r>
          </a:p>
          <a:p>
            <a:pPr marL="114300" marR="0" lvl="0" indent="-114300" algn="l" defTabSz="914400" rtl="0" eaLnBrk="1" fontAlgn="auto" latinLnBrk="0" hangingPunct="1">
              <a:lnSpc>
                <a:spcPts val="84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Information quality is ingrained in all aspects of workflow..</a:t>
            </a:r>
          </a:p>
        </p:txBody>
      </p:sp>
      <p:sp>
        <p:nvSpPr>
          <p:cNvPr id="12" name="TextBox 11"/>
          <p:cNvSpPr txBox="1"/>
          <p:nvPr/>
        </p:nvSpPr>
        <p:spPr>
          <a:xfrm>
            <a:off x="6979147" y="2288845"/>
            <a:ext cx="1371600" cy="330200"/>
          </a:xfrm>
          <a:prstGeom prst="rect">
            <a:avLst/>
          </a:prstGeom>
        </p:spPr>
        <p:txBody>
          <a:bodyPr lIns="0" tIns="0" rIns="0" bIns="0" anchor="t"/>
          <a:lstStyle/>
          <a:p>
            <a:pPr marL="114300" marR="0" lvl="0" indent="-114300" algn="l" defTabSz="914400" rtl="0" eaLnBrk="1" fontAlgn="auto" latinLnBrk="0" hangingPunct="1">
              <a:lnSpc>
                <a:spcPts val="840"/>
              </a:lnSpc>
              <a:spcBef>
                <a:spcPts val="0"/>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Stewardship is widely </a:t>
            </a:r>
            <a:br>
              <a:rPr kumimoji="0" lang="en-US" sz="701" b="0" i="0" u="none" strike="noStrike" kern="1200" cap="none" spc="0" normalizeH="0" baseline="0" noProof="0">
                <a:ln>
                  <a:noFill/>
                </a:ln>
                <a:solidFill>
                  <a:srgbClr val="000000"/>
                </a:solidFill>
                <a:effectLst/>
                <a:uLnTx/>
                <a:uFillTx/>
                <a:latin typeface="Arial"/>
                <a:ea typeface="+mn-ea"/>
                <a:cs typeface="+mn-cs"/>
              </a:rPr>
            </a:br>
            <a:r>
              <a:rPr kumimoji="0" lang="en-US" sz="701" b="0" i="0" u="none" strike="noStrike" kern="1200" cap="none" spc="0" normalizeH="0" baseline="0" noProof="0">
                <a:ln>
                  <a:noFill/>
                </a:ln>
                <a:solidFill>
                  <a:srgbClr val="000000"/>
                </a:solidFill>
                <a:effectLst/>
                <a:uLnTx/>
                <a:uFillTx/>
                <a:latin typeface="Arial"/>
                <a:ea typeface="+mn-ea"/>
                <a:cs typeface="+mn-cs"/>
              </a:rPr>
              <a:t>recognized as an enabler of</a:t>
            </a:r>
            <a:br>
              <a:rPr kumimoji="0" lang="en-US" sz="701" b="0" i="0" u="none" strike="noStrike" kern="1200" cap="none" spc="0" normalizeH="0" baseline="0" noProof="0">
                <a:ln>
                  <a:noFill/>
                </a:ln>
                <a:solidFill>
                  <a:srgbClr val="000000"/>
                </a:solidFill>
                <a:effectLst/>
                <a:uLnTx/>
                <a:uFillTx/>
                <a:latin typeface="Arial"/>
                <a:ea typeface="+mn-ea"/>
                <a:cs typeface="+mn-cs"/>
              </a:rPr>
            </a:br>
            <a:r>
              <a:rPr kumimoji="0" lang="en-US" sz="701" b="0" i="0" u="none" strike="noStrike" kern="1200" cap="none" spc="0" normalizeH="0" baseline="0" noProof="0">
                <a:ln>
                  <a:noFill/>
                </a:ln>
                <a:solidFill>
                  <a:srgbClr val="000000"/>
                </a:solidFill>
                <a:effectLst/>
                <a:uLnTx/>
                <a:uFillTx/>
                <a:latin typeface="Arial"/>
                <a:ea typeface="+mn-ea"/>
                <a:cs typeface="+mn-cs"/>
              </a:rPr>
              <a:t>“OneMerck.”</a:t>
            </a:r>
          </a:p>
        </p:txBody>
      </p:sp>
      <p:sp>
        <p:nvSpPr>
          <p:cNvPr id="13" name="TextBox 12"/>
          <p:cNvSpPr txBox="1"/>
          <p:nvPr/>
        </p:nvSpPr>
        <p:spPr>
          <a:xfrm>
            <a:off x="7198095" y="2642921"/>
            <a:ext cx="673100" cy="330200"/>
          </a:xfrm>
          <a:prstGeom prst="rect">
            <a:avLst/>
          </a:prstGeom>
        </p:spPr>
        <p:txBody>
          <a:bodyPr lIns="0" tIns="0" rIns="0" bIns="0" anchor="t"/>
          <a:lstStyle/>
          <a:p>
            <a:pPr marL="114300" marR="0" lvl="0" indent="-114300" algn="l" defTabSz="914400" rtl="0" eaLnBrk="1" fontAlgn="auto" latinLnBrk="0" hangingPunct="1">
              <a:lnSpc>
                <a:spcPts val="840"/>
              </a:lnSpc>
              <a:spcBef>
                <a:spcPts val="0"/>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Information access is </a:t>
            </a:r>
            <a:br>
              <a:rPr kumimoji="0" lang="en-US" sz="701" b="0" i="0" u="none" strike="noStrike" kern="1200" cap="none" spc="0" normalizeH="0" baseline="0" noProof="0">
                <a:ln>
                  <a:noFill/>
                </a:ln>
                <a:solidFill>
                  <a:srgbClr val="000000"/>
                </a:solidFill>
                <a:effectLst/>
                <a:uLnTx/>
                <a:uFillTx/>
                <a:latin typeface="Arial"/>
                <a:ea typeface="+mn-ea"/>
                <a:cs typeface="+mn-cs"/>
              </a:rPr>
            </a:br>
            <a:r>
              <a:rPr kumimoji="0" lang="en-US" sz="701" b="0" i="0" u="none" strike="noStrike" kern="1200" cap="none" spc="0" normalizeH="0" baseline="0" noProof="0">
                <a:ln>
                  <a:noFill/>
                </a:ln>
                <a:solidFill>
                  <a:srgbClr val="000000"/>
                </a:solidFill>
                <a:effectLst/>
                <a:uLnTx/>
                <a:uFillTx/>
                <a:latin typeface="Arial"/>
                <a:ea typeface="+mn-ea"/>
                <a:cs typeface="+mn-cs"/>
              </a:rPr>
              <a:t>transparent</a:t>
            </a:r>
          </a:p>
        </p:txBody>
      </p:sp>
      <p:sp>
        <p:nvSpPr>
          <p:cNvPr id="14" name="Freeform 13"/>
          <p:cNvSpPr/>
          <p:nvPr/>
        </p:nvSpPr>
        <p:spPr>
          <a:xfrm>
            <a:off x="7643865" y="1744523"/>
            <a:ext cx="2302510" cy="2437638"/>
          </a:xfrm>
          <a:custGeom>
            <a:avLst/>
            <a:gdLst/>
            <a:ahLst/>
            <a:cxnLst/>
            <a:rect l="l" t="t" r="r" b="b"/>
            <a:pathLst>
              <a:path w="2302510" h="2437638">
                <a:moveTo>
                  <a:pt x="2302510" y="2437638"/>
                </a:moveTo>
                <a:lnTo>
                  <a:pt x="0" y="1616964"/>
                </a:lnTo>
                <a:lnTo>
                  <a:pt x="1528699" y="0"/>
                </a:lnTo>
                <a:close/>
              </a:path>
            </a:pathLst>
          </a:custGeom>
          <a:noFill/>
          <a:ln w="9525" cap="sq">
            <a:solidFill>
              <a:srgbClr val="002060"/>
            </a:solidFill>
          </a:ln>
        </p:spPr>
      </p:sp>
      <p:sp>
        <p:nvSpPr>
          <p:cNvPr id="16" name="TextBox 15"/>
          <p:cNvSpPr txBox="1"/>
          <p:nvPr/>
        </p:nvSpPr>
        <p:spPr>
          <a:xfrm>
            <a:off x="9953844" y="2572817"/>
            <a:ext cx="1081833" cy="733534"/>
          </a:xfrm>
          <a:prstGeom prst="rect">
            <a:avLst/>
          </a:prstGeom>
          <a:solidFill>
            <a:srgbClr val="002856"/>
          </a:solidFill>
        </p:spPr>
        <p:txBody>
          <a:bodyPr lIns="45720" tIns="45720" rIns="45720" bIns="45720" anchor="t">
            <a:spAutoFit/>
          </a:bodyPr>
          <a:lstStyle/>
          <a:p>
            <a:pPr marL="0" marR="0" lvl="0" indent="0" algn="l" defTabSz="914400" rtl="0" eaLnBrk="1" fontAlgn="auto" latinLnBrk="0" hangingPunct="1">
              <a:lnSpc>
                <a:spcPts val="960"/>
              </a:lnSpc>
              <a:spcBef>
                <a:spcPts val="0"/>
              </a:spcBef>
              <a:spcAft>
                <a:spcPts val="0"/>
              </a:spcAft>
              <a:buClrTx/>
              <a:buSzTx/>
              <a:buFontTx/>
              <a:buNone/>
              <a:tabLst/>
              <a:defRPr/>
            </a:pPr>
            <a:r>
              <a:rPr kumimoji="0" lang="en-US" sz="798" b="0" i="0" u="none" strike="noStrike" kern="1200" cap="none" spc="0" normalizeH="0" baseline="0" noProof="0" dirty="0">
                <a:ln>
                  <a:noFill/>
                </a:ln>
                <a:solidFill>
                  <a:schemeClr val="bg1"/>
                </a:solidFill>
                <a:effectLst/>
                <a:uLnTx/>
                <a:uFillTx/>
                <a:latin typeface="Arial"/>
                <a:ea typeface="+mn-ea"/>
                <a:cs typeface="+mn-cs"/>
              </a:rPr>
              <a:t>Define information stewardship roles and responsibilities for IT and business staff</a:t>
            </a:r>
          </a:p>
        </p:txBody>
      </p:sp>
      <p:sp>
        <p:nvSpPr>
          <p:cNvPr id="17" name="TextBox 16"/>
          <p:cNvSpPr txBox="1"/>
          <p:nvPr/>
        </p:nvSpPr>
        <p:spPr>
          <a:xfrm>
            <a:off x="8384341" y="2548433"/>
            <a:ext cx="927100" cy="330200"/>
          </a:xfrm>
          <a:prstGeom prst="rect">
            <a:avLst/>
          </a:prstGeom>
        </p:spPr>
        <p:txBody>
          <a:bodyPr lIns="0" tIns="0" rIns="0" bIns="0" anchor="t"/>
          <a:lstStyle/>
          <a:p>
            <a:pPr marL="0" marR="0" lvl="0" indent="0" algn="ctr" defTabSz="914400" rtl="0" eaLnBrk="1" fontAlgn="auto" latinLnBrk="0" hangingPunct="1">
              <a:lnSpc>
                <a:spcPts val="1260"/>
              </a:lnSpc>
              <a:spcBef>
                <a:spcPts val="0"/>
              </a:spcBef>
              <a:spcAft>
                <a:spcPts val="0"/>
              </a:spcAft>
              <a:buClrTx/>
              <a:buSzTx/>
              <a:buFontTx/>
              <a:buNone/>
              <a:tabLst/>
              <a:defRPr/>
            </a:pPr>
            <a:r>
              <a:rPr kumimoji="0" lang="en-US" sz="798" b="1" i="0" u="none" strike="noStrike" kern="1200" cap="none" spc="0" normalizeH="0" baseline="0" noProof="0" dirty="0">
                <a:ln>
                  <a:noFill/>
                </a:ln>
                <a:solidFill>
                  <a:srgbClr val="002856"/>
                </a:solidFill>
                <a:effectLst/>
                <a:uLnTx/>
                <a:uFillTx/>
                <a:latin typeface="Arial"/>
                <a:ea typeface="+mn-ea"/>
                <a:cs typeface="+mn-cs"/>
              </a:rPr>
              <a:t>Roles and </a:t>
            </a:r>
            <a:br>
              <a:rPr kumimoji="0" lang="en-US" sz="798" b="1" i="0" u="none" strike="noStrike" kern="1200" cap="none" spc="0" normalizeH="0" baseline="0" noProof="0" dirty="0">
                <a:ln>
                  <a:noFill/>
                </a:ln>
                <a:solidFill>
                  <a:srgbClr val="002856"/>
                </a:solidFill>
                <a:effectLst/>
                <a:uLnTx/>
                <a:uFillTx/>
                <a:latin typeface="Arial"/>
                <a:ea typeface="+mn-ea"/>
                <a:cs typeface="+mn-cs"/>
              </a:rPr>
            </a:br>
            <a:r>
              <a:rPr kumimoji="0" lang="en-US" sz="798" b="1" i="0" u="none" strike="noStrike" kern="1200" cap="none" spc="0" normalizeH="0" baseline="0" noProof="0" dirty="0">
                <a:ln>
                  <a:noFill/>
                </a:ln>
                <a:solidFill>
                  <a:srgbClr val="002856"/>
                </a:solidFill>
                <a:effectLst/>
                <a:uLnTx/>
                <a:uFillTx/>
                <a:latin typeface="Arial"/>
                <a:ea typeface="+mn-ea"/>
                <a:cs typeface="+mn-cs"/>
              </a:rPr>
              <a:t>Responsibilities</a:t>
            </a:r>
          </a:p>
        </p:txBody>
      </p:sp>
      <p:sp>
        <p:nvSpPr>
          <p:cNvPr id="18" name="TextBox 17"/>
          <p:cNvSpPr txBox="1"/>
          <p:nvPr/>
        </p:nvSpPr>
        <p:spPr>
          <a:xfrm>
            <a:off x="8192251" y="2867965"/>
            <a:ext cx="1473200" cy="660400"/>
          </a:xfrm>
          <a:prstGeom prst="rect">
            <a:avLst/>
          </a:prstGeom>
        </p:spPr>
        <p:txBody>
          <a:bodyPr lIns="0" tIns="0" rIns="0" bIns="0" anchor="t"/>
          <a:lstStyle/>
          <a:p>
            <a:pPr marL="0" marR="0" lvl="0" indent="0" algn="l" defTabSz="914400" rtl="0" eaLnBrk="1" fontAlgn="auto" latinLnBrk="0" hangingPunct="1">
              <a:lnSpc>
                <a:spcPts val="840"/>
              </a:lnSpc>
              <a:spcBef>
                <a:spcPts val="0"/>
              </a:spcBef>
              <a:spcAft>
                <a:spcPts val="0"/>
              </a:spcAft>
              <a:buClrTx/>
              <a:buSzTx/>
              <a:buFontTx/>
              <a:buNone/>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The business formalizes roles in information stewardship:</a:t>
            </a:r>
          </a:p>
          <a:p>
            <a:pPr marL="114300" marR="0" lvl="0" indent="-114300"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Executive steward</a:t>
            </a:r>
          </a:p>
          <a:p>
            <a:pPr marL="114300" marR="0" lvl="0" indent="-114300" algn="l" defTabSz="914400" rtl="0" eaLnBrk="1" fontAlgn="auto" latinLnBrk="0" hangingPunct="1">
              <a:lnSpc>
                <a:spcPct val="100000"/>
              </a:lnSpc>
              <a:spcBef>
                <a:spcPts val="240"/>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Information steward</a:t>
            </a:r>
          </a:p>
          <a:p>
            <a:pPr marL="114300" marR="0" lvl="0" indent="-114300"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Operational steward</a:t>
            </a:r>
          </a:p>
        </p:txBody>
      </p:sp>
      <p:sp>
        <p:nvSpPr>
          <p:cNvPr id="19" name="Freeform 18"/>
          <p:cNvSpPr/>
          <p:nvPr/>
        </p:nvSpPr>
        <p:spPr>
          <a:xfrm>
            <a:off x="7605384" y="3489122"/>
            <a:ext cx="2346706" cy="2498928"/>
          </a:xfrm>
          <a:custGeom>
            <a:avLst/>
            <a:gdLst/>
            <a:ahLst/>
            <a:cxnLst/>
            <a:rect l="l" t="t" r="r" b="b"/>
            <a:pathLst>
              <a:path w="2346706" h="2498928">
                <a:moveTo>
                  <a:pt x="235331" y="2498928"/>
                </a:moveTo>
                <a:lnTo>
                  <a:pt x="0" y="0"/>
                </a:lnTo>
                <a:lnTo>
                  <a:pt x="2346706" y="890524"/>
                </a:lnTo>
                <a:close/>
              </a:path>
            </a:pathLst>
          </a:custGeom>
          <a:noFill/>
          <a:ln w="9525" cap="sq">
            <a:solidFill>
              <a:srgbClr val="002060"/>
            </a:solidFill>
          </a:ln>
        </p:spPr>
      </p:sp>
      <p:sp>
        <p:nvSpPr>
          <p:cNvPr id="20" name="TextBox 19"/>
          <p:cNvSpPr txBox="1"/>
          <p:nvPr/>
        </p:nvSpPr>
        <p:spPr>
          <a:xfrm>
            <a:off x="7952475" y="4112057"/>
            <a:ext cx="1358900" cy="1270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98" b="1" i="0" u="none" strike="noStrike" kern="1200" cap="none" spc="0" normalizeH="0" baseline="0" noProof="0" dirty="0">
                <a:ln>
                  <a:noFill/>
                </a:ln>
                <a:solidFill>
                  <a:srgbClr val="002856"/>
                </a:solidFill>
                <a:effectLst/>
                <a:uLnTx/>
                <a:uFillTx/>
                <a:latin typeface="Arial"/>
                <a:ea typeface="+mn-ea"/>
                <a:cs typeface="+mn-cs"/>
              </a:rPr>
              <a:t>Organization Structure </a:t>
            </a:r>
          </a:p>
        </p:txBody>
      </p:sp>
      <p:sp>
        <p:nvSpPr>
          <p:cNvPr id="21" name="TextBox 20"/>
          <p:cNvSpPr txBox="1"/>
          <p:nvPr/>
        </p:nvSpPr>
        <p:spPr>
          <a:xfrm>
            <a:off x="7838175" y="4294683"/>
            <a:ext cx="1460500" cy="431800"/>
          </a:xfrm>
          <a:prstGeom prst="rect">
            <a:avLst/>
          </a:prstGeom>
        </p:spPr>
        <p:txBody>
          <a:bodyPr lIns="0" tIns="0" rIns="0" bIns="0" anchor="t"/>
          <a:lstStyle/>
          <a:p>
            <a:pPr marL="0" marR="0" lvl="0" indent="0" algn="l" defTabSz="914400" rtl="0" eaLnBrk="1" fontAlgn="auto" latinLnBrk="0" hangingPunct="1">
              <a:lnSpc>
                <a:spcPts val="840"/>
              </a:lnSpc>
              <a:spcBef>
                <a:spcPts val="0"/>
              </a:spcBef>
              <a:spcAft>
                <a:spcPts val="0"/>
              </a:spcAft>
              <a:buClrTx/>
              <a:buSzTx/>
              <a:buFontTx/>
              <a:buNone/>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New business organizations are responsible for owning process and data standards (e.g., MDM Center of Excellence).</a:t>
            </a:r>
          </a:p>
        </p:txBody>
      </p:sp>
      <p:sp>
        <p:nvSpPr>
          <p:cNvPr id="22" name="TextBox 21"/>
          <p:cNvSpPr txBox="1"/>
          <p:nvPr/>
        </p:nvSpPr>
        <p:spPr>
          <a:xfrm>
            <a:off x="6483085" y="4243883"/>
            <a:ext cx="1257300" cy="1270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98" b="1" i="0" u="none" strike="noStrike" kern="1200" cap="none" spc="0" normalizeH="0" baseline="0" noProof="0" dirty="0">
                <a:ln>
                  <a:noFill/>
                </a:ln>
                <a:solidFill>
                  <a:srgbClr val="002856"/>
                </a:solidFill>
                <a:effectLst/>
                <a:uLnTx/>
                <a:uFillTx/>
                <a:latin typeface="Arial"/>
                <a:ea typeface="+mn-ea"/>
                <a:cs typeface="+mn-cs"/>
              </a:rPr>
              <a:t>Skills and Knowledge </a:t>
            </a:r>
          </a:p>
        </p:txBody>
      </p:sp>
      <p:sp>
        <p:nvSpPr>
          <p:cNvPr id="23" name="TextBox 22"/>
          <p:cNvSpPr txBox="1"/>
          <p:nvPr/>
        </p:nvSpPr>
        <p:spPr>
          <a:xfrm>
            <a:off x="6419077" y="4365549"/>
            <a:ext cx="1384300" cy="952500"/>
          </a:xfrm>
          <a:prstGeom prst="rect">
            <a:avLst/>
          </a:prstGeom>
        </p:spPr>
        <p:txBody>
          <a:bodyPr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These include the following:</a:t>
            </a:r>
          </a:p>
          <a:p>
            <a:pPr marL="32004" marR="0" lvl="0" indent="-32004"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Process excellence</a:t>
            </a:r>
          </a:p>
          <a:p>
            <a:pPr marL="32004" marR="0" lvl="0" indent="-32004"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Data analysis</a:t>
            </a:r>
          </a:p>
          <a:p>
            <a:pPr marL="0" marR="0" lvl="0" indent="32004" algn="l" defTabSz="914400" rtl="0" eaLnBrk="1" fontAlgn="auto" latinLnBrk="0" hangingPunct="1">
              <a:lnSpc>
                <a:spcPts val="84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Data standards, content, and business rules</a:t>
            </a:r>
          </a:p>
          <a:p>
            <a:pPr marL="32004" marR="0" lvl="0" indent="-32004"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Impact assessment</a:t>
            </a:r>
          </a:p>
          <a:p>
            <a:pPr marL="32004" marR="0" lvl="0" indent="-32004" algn="l" defTabSz="914400" rtl="0" eaLnBrk="1" fontAlgn="auto" latinLnBrk="0" hangingPunct="1">
              <a:lnSpc>
                <a:spcPct val="10000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a:ln>
                  <a:noFill/>
                </a:ln>
                <a:solidFill>
                  <a:srgbClr val="000000"/>
                </a:solidFill>
                <a:effectLst/>
                <a:uLnTx/>
                <a:uFillTx/>
                <a:latin typeface="Arial"/>
                <a:ea typeface="+mn-ea"/>
                <a:cs typeface="+mn-cs"/>
              </a:rPr>
              <a:t>Customer interaction</a:t>
            </a:r>
          </a:p>
        </p:txBody>
      </p:sp>
      <p:sp>
        <p:nvSpPr>
          <p:cNvPr id="24" name="Freeform 23"/>
          <p:cNvSpPr/>
          <p:nvPr/>
        </p:nvSpPr>
        <p:spPr>
          <a:xfrm>
            <a:off x="5592815" y="3491535"/>
            <a:ext cx="2125218" cy="2475128"/>
          </a:xfrm>
          <a:custGeom>
            <a:avLst/>
            <a:gdLst/>
            <a:ahLst/>
            <a:cxnLst/>
            <a:rect l="l" t="t" r="r" b="b"/>
            <a:pathLst>
              <a:path w="2125218" h="2475128">
                <a:moveTo>
                  <a:pt x="2125218" y="2475128"/>
                </a:moveTo>
                <a:lnTo>
                  <a:pt x="0" y="1380998"/>
                </a:lnTo>
                <a:lnTo>
                  <a:pt x="1950974" y="0"/>
                </a:lnTo>
                <a:close/>
              </a:path>
            </a:pathLst>
          </a:custGeom>
          <a:noFill/>
          <a:ln w="9525" cap="sq">
            <a:solidFill>
              <a:srgbClr val="002060"/>
            </a:solidFill>
          </a:ln>
        </p:spPr>
      </p:sp>
      <p:sp>
        <p:nvSpPr>
          <p:cNvPr id="27" name="Freeform 26"/>
          <p:cNvSpPr/>
          <p:nvPr/>
        </p:nvSpPr>
        <p:spPr>
          <a:xfrm>
            <a:off x="5630788" y="1748714"/>
            <a:ext cx="1881124" cy="2959989"/>
          </a:xfrm>
          <a:custGeom>
            <a:avLst/>
            <a:gdLst/>
            <a:ahLst/>
            <a:cxnLst/>
            <a:rect l="l" t="t" r="r" b="b"/>
            <a:pathLst>
              <a:path w="1881124" h="2959989">
                <a:moveTo>
                  <a:pt x="282448" y="0"/>
                </a:moveTo>
                <a:lnTo>
                  <a:pt x="1881124" y="1646047"/>
                </a:lnTo>
                <a:lnTo>
                  <a:pt x="0" y="2959989"/>
                </a:lnTo>
                <a:close/>
              </a:path>
            </a:pathLst>
          </a:custGeom>
          <a:noFill/>
          <a:ln w="9525" cap="sq">
            <a:solidFill>
              <a:srgbClr val="002060"/>
            </a:solidFill>
          </a:ln>
        </p:spPr>
      </p:sp>
      <p:sp>
        <p:nvSpPr>
          <p:cNvPr id="28" name="TextBox 27"/>
          <p:cNvSpPr txBox="1"/>
          <p:nvPr/>
        </p:nvSpPr>
        <p:spPr>
          <a:xfrm>
            <a:off x="6004554" y="2740842"/>
            <a:ext cx="787400" cy="254000"/>
          </a:xfrm>
          <a:prstGeom prst="rect">
            <a:avLst/>
          </a:prstGeom>
        </p:spPr>
        <p:txBody>
          <a:bodyPr lIns="0" tIns="0" rIns="0" bIns="0" anchor="t"/>
          <a:lstStyle/>
          <a:p>
            <a:pPr marL="0" marR="0" lvl="0" indent="0" algn="ctr" defTabSz="914400" rtl="0" eaLnBrk="1" fontAlgn="auto" latinLnBrk="0" hangingPunct="1">
              <a:lnSpc>
                <a:spcPts val="960"/>
              </a:lnSpc>
              <a:spcBef>
                <a:spcPts val="0"/>
              </a:spcBef>
              <a:spcAft>
                <a:spcPts val="0"/>
              </a:spcAft>
              <a:buClrTx/>
              <a:buSzTx/>
              <a:buFontTx/>
              <a:buNone/>
              <a:tabLst/>
              <a:defRPr/>
            </a:pPr>
            <a:r>
              <a:rPr kumimoji="0" lang="en-US" sz="798" b="1" i="0" u="none" strike="noStrike" kern="1200" cap="none" spc="0" normalizeH="0" baseline="0" noProof="0" dirty="0">
                <a:ln>
                  <a:noFill/>
                </a:ln>
                <a:solidFill>
                  <a:srgbClr val="002856"/>
                </a:solidFill>
                <a:effectLst/>
                <a:uLnTx/>
                <a:uFillTx/>
                <a:latin typeface="Arial"/>
                <a:ea typeface="+mn-ea"/>
                <a:cs typeface="+mn-cs"/>
              </a:rPr>
              <a:t>Performance Measures</a:t>
            </a:r>
          </a:p>
        </p:txBody>
      </p:sp>
      <p:sp>
        <p:nvSpPr>
          <p:cNvPr id="29" name="TextBox 28"/>
          <p:cNvSpPr txBox="1"/>
          <p:nvPr/>
        </p:nvSpPr>
        <p:spPr>
          <a:xfrm>
            <a:off x="5868151" y="3050591"/>
            <a:ext cx="1206500" cy="838200"/>
          </a:xfrm>
          <a:prstGeom prst="rect">
            <a:avLst/>
          </a:prstGeom>
        </p:spPr>
        <p:txBody>
          <a:bodyPr lIns="0" tIns="0" rIns="0" bIns="0" anchor="t"/>
          <a:lstStyle/>
          <a:p>
            <a:pPr marL="114300" marR="0" lvl="0" indent="-114300" algn="l" defTabSz="914400" rtl="0" eaLnBrk="1" fontAlgn="auto" latinLnBrk="0" hangingPunct="1">
              <a:lnSpc>
                <a:spcPts val="840"/>
              </a:lnSpc>
              <a:spcBef>
                <a:spcPts val="0"/>
              </a:spcBef>
              <a:spcAft>
                <a:spcPts val="0"/>
              </a:spcAft>
              <a:buClr>
                <a:srgbClr val="000000"/>
              </a:buClr>
              <a:buSzPts val="701"/>
              <a:buFont typeface="Arial"/>
              <a:buChar char="•"/>
              <a:tabLst/>
              <a:defRPr/>
            </a:pPr>
            <a:r>
              <a:rPr kumimoji="0" lang="en-US" sz="701" b="0" i="0" u="none" strike="noStrike" kern="1200" cap="none" spc="0" normalizeH="0" baseline="0" noProof="0" dirty="0">
                <a:ln>
                  <a:noFill/>
                </a:ln>
                <a:solidFill>
                  <a:srgbClr val="000000"/>
                </a:solidFill>
                <a:effectLst/>
                <a:uLnTx/>
                <a:uFillTx/>
                <a:latin typeface="Arial"/>
                <a:ea typeface="+mn-ea"/>
                <a:cs typeface="+mn-cs"/>
              </a:rPr>
              <a:t>Customer service </a:t>
            </a:r>
            <a:br>
              <a:rPr kumimoji="0" lang="en-US" sz="701" b="0" i="0" u="none" strike="noStrike" kern="1200" cap="none" spc="0" normalizeH="0" baseline="0" noProof="0" dirty="0">
                <a:ln>
                  <a:noFill/>
                </a:ln>
                <a:solidFill>
                  <a:srgbClr val="000000"/>
                </a:solidFill>
                <a:effectLst/>
                <a:uLnTx/>
                <a:uFillTx/>
                <a:latin typeface="Arial"/>
                <a:ea typeface="+mn-ea"/>
                <a:cs typeface="+mn-cs"/>
              </a:rPr>
            </a:br>
            <a:r>
              <a:rPr kumimoji="0" lang="en-US" sz="701" b="0" i="0" u="none" strike="noStrike" kern="1200" cap="none" spc="0" normalizeH="0" baseline="0" noProof="0" dirty="0">
                <a:ln>
                  <a:noFill/>
                </a:ln>
                <a:solidFill>
                  <a:srgbClr val="000000"/>
                </a:solidFill>
                <a:effectLst/>
                <a:uLnTx/>
                <a:uFillTx/>
                <a:latin typeface="Arial"/>
                <a:ea typeface="+mn-ea"/>
                <a:cs typeface="+mn-cs"/>
              </a:rPr>
              <a:t>measures include SLAs.</a:t>
            </a:r>
          </a:p>
          <a:p>
            <a:pPr marL="114300" marR="0" lvl="0" indent="-114300" algn="l" defTabSz="914400" rtl="0" eaLnBrk="1" fontAlgn="auto" latinLnBrk="0" hangingPunct="1">
              <a:lnSpc>
                <a:spcPts val="84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dirty="0">
                <a:ln>
                  <a:noFill/>
                </a:ln>
                <a:solidFill>
                  <a:srgbClr val="000000"/>
                </a:solidFill>
                <a:effectLst/>
                <a:uLnTx/>
                <a:uFillTx/>
                <a:latin typeface="Arial"/>
                <a:ea typeface="+mn-ea"/>
                <a:cs typeface="+mn-cs"/>
              </a:rPr>
              <a:t>Process measures </a:t>
            </a:r>
            <a:br>
              <a:rPr kumimoji="0" lang="en-US" sz="701" b="0" i="0" u="none" strike="noStrike" kern="1200" cap="none" spc="0" normalizeH="0" baseline="0" noProof="0" dirty="0">
                <a:ln>
                  <a:noFill/>
                </a:ln>
                <a:solidFill>
                  <a:srgbClr val="000000"/>
                </a:solidFill>
                <a:effectLst/>
                <a:uLnTx/>
                <a:uFillTx/>
                <a:latin typeface="Arial"/>
                <a:ea typeface="+mn-ea"/>
                <a:cs typeface="+mn-cs"/>
              </a:rPr>
            </a:br>
            <a:r>
              <a:rPr kumimoji="0" lang="en-US" sz="701" b="0" i="0" u="none" strike="noStrike" kern="1200" cap="none" spc="0" normalizeH="0" baseline="0" noProof="0" dirty="0">
                <a:ln>
                  <a:noFill/>
                </a:ln>
                <a:solidFill>
                  <a:srgbClr val="000000"/>
                </a:solidFill>
                <a:effectLst/>
                <a:uLnTx/>
                <a:uFillTx/>
                <a:latin typeface="Arial"/>
                <a:ea typeface="+mn-ea"/>
                <a:cs typeface="+mn-cs"/>
              </a:rPr>
              <a:t>include cycle times and cost.</a:t>
            </a:r>
          </a:p>
          <a:p>
            <a:pPr marL="114300" marR="0" lvl="0" indent="-114300" algn="l" defTabSz="914400" rtl="0" eaLnBrk="1" fontAlgn="auto" latinLnBrk="0" hangingPunct="1">
              <a:lnSpc>
                <a:spcPts val="840"/>
              </a:lnSpc>
              <a:spcBef>
                <a:spcPts val="238"/>
              </a:spcBef>
              <a:spcAft>
                <a:spcPts val="0"/>
              </a:spcAft>
              <a:buClr>
                <a:srgbClr val="000000"/>
              </a:buClr>
              <a:buSzPts val="701"/>
              <a:buFont typeface="Arial"/>
              <a:buChar char="•"/>
              <a:tabLst/>
              <a:defRPr/>
            </a:pPr>
            <a:r>
              <a:rPr kumimoji="0" lang="en-US" sz="701" b="0" i="0" u="none" strike="noStrike" kern="1200" cap="none" spc="0" normalizeH="0" baseline="0" noProof="0" dirty="0">
                <a:ln>
                  <a:noFill/>
                </a:ln>
                <a:solidFill>
                  <a:srgbClr val="000000"/>
                </a:solidFill>
                <a:effectLst/>
                <a:uLnTx/>
                <a:uFillTx/>
                <a:latin typeface="Arial"/>
                <a:ea typeface="+mn-ea"/>
                <a:cs typeface="+mn-cs"/>
              </a:rPr>
              <a:t>Scorecards measure data quality.</a:t>
            </a:r>
          </a:p>
        </p:txBody>
      </p:sp>
      <p:sp>
        <p:nvSpPr>
          <p:cNvPr id="34" name="TextBox 33"/>
          <p:cNvSpPr txBox="1"/>
          <p:nvPr/>
        </p:nvSpPr>
        <p:spPr>
          <a:xfrm>
            <a:off x="3293364" y="5959141"/>
            <a:ext cx="3479800" cy="114300"/>
          </a:xfrm>
          <a:prstGeom prst="rect">
            <a:avLst/>
          </a:prstGeom>
        </p:spPr>
        <p:txBody>
          <a:bodyPr wrap="none" lIns="0" tIns="0" rIns="0" bIns="0" anchor="t"/>
          <a:lstStyle/>
          <a:p>
            <a:pPr lvl="0">
              <a:defRPr/>
            </a:pPr>
            <a:r>
              <a:rPr kumimoji="0" lang="en-US" sz="701" b="0" i="0" u="none" strike="noStrike" kern="1200" cap="none" spc="0" normalizeH="0" baseline="0" noProof="0" dirty="0">
                <a:ln>
                  <a:noFill/>
                </a:ln>
                <a:solidFill>
                  <a:srgbClr val="000000"/>
                </a:solidFill>
                <a:effectLst/>
                <a:uLnTx/>
                <a:uFillTx/>
                <a:latin typeface="Arial"/>
                <a:ea typeface="+mn-ea"/>
                <a:cs typeface="+mn-cs"/>
              </a:rPr>
              <a:t>Source: Merck &amp; Co., Inc.; </a:t>
            </a:r>
            <a:r>
              <a:rPr lang="en-US" sz="700" dirty="0">
                <a:solidFill>
                  <a:srgbClr val="000000"/>
                </a:solidFill>
              </a:rPr>
              <a:t>Gartner analysis</a:t>
            </a:r>
            <a:endParaRPr kumimoji="0" lang="en-US" sz="701"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Rectangle 35"/>
          <p:cNvSpPr/>
          <p:nvPr/>
        </p:nvSpPr>
        <p:spPr>
          <a:xfrm>
            <a:off x="457200" y="4909504"/>
            <a:ext cx="2567600" cy="1015663"/>
          </a:xfrm>
          <a:prstGeom prst="rect">
            <a:avLst/>
          </a:prstGeom>
        </p:spPr>
        <p:txBody>
          <a:bodyPr wrap="square">
            <a:spAutoFit/>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2" b="0" i="0" u="none" strike="noStrike" kern="0" cap="none" spc="0" normalizeH="0" baseline="0" noProof="0" dirty="0">
                <a:ln>
                  <a:noFill/>
                </a:ln>
                <a:solidFill>
                  <a:srgbClr val="92D050"/>
                </a:solidFill>
                <a:effectLst/>
                <a:uLnTx/>
                <a:uFillTx/>
                <a:latin typeface="Arial" panose="020B0604020202020204"/>
                <a:ea typeface="+mn-ea"/>
                <a:cs typeface="+mn-cs"/>
              </a:rPr>
              <a:t>DO </a:t>
            </a:r>
            <a:r>
              <a:rPr kumimoji="0" lang="en-US" sz="1002" b="0" i="0" u="none" strike="noStrike" kern="0" cap="none" spc="0" normalizeH="0" baseline="0" noProof="0" dirty="0">
                <a:ln>
                  <a:noFill/>
                </a:ln>
                <a:solidFill>
                  <a:srgbClr val="000000"/>
                </a:solidFill>
                <a:effectLst/>
                <a:uLnTx/>
                <a:uFillTx/>
                <a:latin typeface="Arial" panose="020B0604020202020204"/>
                <a:ea typeface="+mn-ea"/>
                <a:cs typeface="+mn-cs"/>
              </a:rPr>
              <a:t>take a holistic approach to managing data at your organization.</a:t>
            </a:r>
          </a:p>
          <a:p>
            <a:pPr marL="0" marR="0" lvl="0" indent="0" algn="l" defTabSz="914400" rtl="0" eaLnBrk="1" fontAlgn="auto" latinLnBrk="0" hangingPunct="1">
              <a:lnSpc>
                <a:spcPts val="1200"/>
              </a:lnSpc>
              <a:spcBef>
                <a:spcPts val="0"/>
              </a:spcBef>
              <a:spcAft>
                <a:spcPts val="0"/>
              </a:spcAft>
              <a:buClrTx/>
              <a:buSzTx/>
              <a:buFontTx/>
              <a:buNone/>
              <a:tabLst/>
              <a:defRPr/>
            </a:pPr>
            <a:endParaRPr kumimoji="0" lang="en-US" sz="1002"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2" b="0" i="0" u="none" strike="noStrike" kern="0" cap="none" spc="0" normalizeH="0" baseline="0" noProof="0" dirty="0">
                <a:ln>
                  <a:noFill/>
                </a:ln>
                <a:solidFill>
                  <a:srgbClr val="FF0000"/>
                </a:solidFill>
                <a:effectLst/>
                <a:uLnTx/>
                <a:uFillTx/>
                <a:latin typeface="Arial" panose="020B0604020202020204"/>
                <a:ea typeface="+mn-ea"/>
                <a:cs typeface="+mn-cs"/>
              </a:rPr>
              <a:t>DON’T </a:t>
            </a:r>
            <a:r>
              <a:rPr kumimoji="0" lang="en-US" sz="1002" b="0" i="0" u="none" strike="noStrike" kern="0" cap="none" spc="0" normalizeH="0" baseline="0" noProof="0" dirty="0">
                <a:ln>
                  <a:noFill/>
                </a:ln>
                <a:solidFill>
                  <a:srgbClr val="000000"/>
                </a:solidFill>
                <a:effectLst/>
                <a:uLnTx/>
                <a:uFillTx/>
                <a:latin typeface="Arial" panose="020B0604020202020204"/>
                <a:ea typeface="+mn-ea"/>
                <a:cs typeface="+mn-cs"/>
              </a:rPr>
              <a:t>build a governance plan that overlooks the importance of company culture.</a:t>
            </a:r>
          </a:p>
        </p:txBody>
      </p:sp>
      <p:sp>
        <p:nvSpPr>
          <p:cNvPr id="37" name="TextBox 36"/>
          <p:cNvSpPr txBox="1"/>
          <p:nvPr/>
        </p:nvSpPr>
        <p:spPr>
          <a:xfrm>
            <a:off x="9151366" y="5280311"/>
            <a:ext cx="1516633" cy="477054"/>
          </a:xfrm>
          <a:prstGeom prst="rect">
            <a:avLst/>
          </a:prstGeom>
          <a:solidFill>
            <a:srgbClr val="002856"/>
          </a:solidFill>
        </p:spPr>
        <p:txBody>
          <a:bodyPr wrap="square" lIns="45720" tIns="45720" rIns="45720" bIns="45720" anchor="t">
            <a:spAutoFit/>
          </a:bodyPr>
          <a:lstStyle/>
          <a:p>
            <a:pPr marL="0" marR="0" lvl="0" indent="0" algn="l" defTabSz="914400" rtl="0" eaLnBrk="1" fontAlgn="auto" latinLnBrk="0" hangingPunct="1">
              <a:lnSpc>
                <a:spcPts val="961"/>
              </a:lnSpc>
              <a:spcBef>
                <a:spcPts val="0"/>
              </a:spcBef>
              <a:spcAft>
                <a:spcPts val="0"/>
              </a:spcAft>
              <a:buClrTx/>
              <a:buSzTx/>
              <a:buFontTx/>
              <a:buNone/>
              <a:tabLst/>
              <a:defRPr/>
            </a:pPr>
            <a:r>
              <a:rPr kumimoji="0" lang="en-US" sz="798" b="0" i="0" u="none" strike="noStrike" kern="1200" cap="none" spc="0" normalizeH="0" baseline="0" noProof="0" dirty="0">
                <a:ln>
                  <a:noFill/>
                </a:ln>
                <a:solidFill>
                  <a:schemeClr val="bg1"/>
                </a:solidFill>
                <a:effectLst/>
                <a:uLnTx/>
                <a:uFillTx/>
                <a:latin typeface="Arial" panose="020B0604020202020204"/>
                <a:ea typeface="+mn-ea"/>
                <a:cs typeface="+mn-cs"/>
              </a:rPr>
              <a:t>Process and data governance councils formalize resources dedicated to data management</a:t>
            </a:r>
          </a:p>
        </p:txBody>
      </p:sp>
      <p:sp>
        <p:nvSpPr>
          <p:cNvPr id="38" name="TextBox 37"/>
          <p:cNvSpPr txBox="1"/>
          <p:nvPr/>
        </p:nvSpPr>
        <p:spPr>
          <a:xfrm>
            <a:off x="4749154" y="5417336"/>
            <a:ext cx="1516633" cy="340029"/>
          </a:xfrm>
          <a:prstGeom prst="rect">
            <a:avLst/>
          </a:prstGeom>
          <a:solidFill>
            <a:srgbClr val="002856"/>
          </a:solidFill>
        </p:spPr>
        <p:txBody>
          <a:bodyPr wrap="square" lIns="45720" tIns="45720" rIns="45720" bIns="45720" anchor="t">
            <a:spAutoFit/>
          </a:bodyPr>
          <a:lstStyle/>
          <a:p>
            <a:pPr marL="0" marR="0" lvl="0" indent="0" algn="l" defTabSz="914400" rtl="0" eaLnBrk="1" fontAlgn="auto" latinLnBrk="0" hangingPunct="1">
              <a:lnSpc>
                <a:spcPts val="961"/>
              </a:lnSpc>
              <a:spcBef>
                <a:spcPts val="0"/>
              </a:spcBef>
              <a:spcAft>
                <a:spcPts val="0"/>
              </a:spcAft>
              <a:buClrTx/>
              <a:buSzTx/>
              <a:buFontTx/>
              <a:buNone/>
              <a:tabLst/>
              <a:defRPr/>
            </a:pPr>
            <a:r>
              <a:rPr kumimoji="0" lang="en-US" sz="798" b="0" i="0" u="none" strike="noStrike" kern="1200" cap="none" spc="0" normalizeH="0" baseline="0" noProof="0" dirty="0">
                <a:ln>
                  <a:noFill/>
                </a:ln>
                <a:solidFill>
                  <a:schemeClr val="bg1"/>
                </a:solidFill>
                <a:effectLst/>
                <a:uLnTx/>
                <a:uFillTx/>
                <a:latin typeface="Arial" panose="020B0604020202020204"/>
                <a:ea typeface="+mn-ea"/>
                <a:cs typeface="+mn-cs"/>
              </a:rPr>
              <a:t>Build the necessary skills and knowledge in staff</a:t>
            </a:r>
          </a:p>
        </p:txBody>
      </p:sp>
      <p:sp>
        <p:nvSpPr>
          <p:cNvPr id="39" name="TextBox 38"/>
          <p:cNvSpPr txBox="1"/>
          <p:nvPr/>
        </p:nvSpPr>
        <p:spPr>
          <a:xfrm>
            <a:off x="3939535" y="2829994"/>
            <a:ext cx="1516633" cy="468270"/>
          </a:xfrm>
          <a:prstGeom prst="rect">
            <a:avLst/>
          </a:prstGeom>
          <a:solidFill>
            <a:srgbClr val="002856"/>
          </a:solidFill>
        </p:spPr>
        <p:txBody>
          <a:bodyPr wrap="square" lIns="45720" tIns="45720" rIns="45720" bIns="45720" anchor="t">
            <a:spAutoFit/>
          </a:bodyPr>
          <a:lstStyle/>
          <a:p>
            <a:pPr marL="0" marR="0" lvl="0" indent="0" algn="l" defTabSz="914400" rtl="0" eaLnBrk="1" fontAlgn="auto" latinLnBrk="0" hangingPunct="1">
              <a:lnSpc>
                <a:spcPts val="960"/>
              </a:lnSpc>
              <a:spcBef>
                <a:spcPts val="0"/>
              </a:spcBef>
              <a:spcAft>
                <a:spcPts val="0"/>
              </a:spcAft>
              <a:buClrTx/>
              <a:buSzTx/>
              <a:buFontTx/>
              <a:buNone/>
              <a:tabLst/>
              <a:defRPr/>
            </a:pPr>
            <a:r>
              <a:rPr kumimoji="0" lang="en-US" sz="798" b="0" i="0" u="none" strike="noStrike" kern="1200" cap="none" spc="0" normalizeH="0" baseline="0" noProof="0" dirty="0">
                <a:ln>
                  <a:noFill/>
                </a:ln>
                <a:solidFill>
                  <a:schemeClr val="bg1"/>
                </a:solidFill>
                <a:effectLst/>
                <a:uLnTx/>
                <a:uFillTx/>
                <a:latin typeface="Arial" panose="020B0604020202020204"/>
                <a:ea typeface="+mn-ea"/>
                <a:cs typeface="+mn-cs"/>
              </a:rPr>
              <a:t>Assess program success and quantify the value of quality data</a:t>
            </a:r>
          </a:p>
        </p:txBody>
      </p:sp>
      <p:sp>
        <p:nvSpPr>
          <p:cNvPr id="40" name="TextBox 39"/>
          <p:cNvSpPr txBox="1"/>
          <p:nvPr/>
        </p:nvSpPr>
        <p:spPr>
          <a:xfrm>
            <a:off x="6173150" y="1041490"/>
            <a:ext cx="2722989" cy="477054"/>
          </a:xfrm>
          <a:prstGeom prst="rect">
            <a:avLst/>
          </a:prstGeom>
          <a:solidFill>
            <a:srgbClr val="002856"/>
          </a:solidFill>
        </p:spPr>
        <p:txBody>
          <a:bodyPr wrap="square" lIns="45720" tIns="45720" rIns="45720" bIns="45720" anchor="t">
            <a:spAutoFit/>
          </a:bodyPr>
          <a:lstStyle/>
          <a:p>
            <a:pPr marL="0" marR="0" lvl="0" indent="0" algn="l" defTabSz="914400" rtl="0" eaLnBrk="1" fontAlgn="auto" latinLnBrk="0" hangingPunct="1">
              <a:lnSpc>
                <a:spcPts val="960"/>
              </a:lnSpc>
              <a:spcBef>
                <a:spcPts val="0"/>
              </a:spcBef>
              <a:spcAft>
                <a:spcPts val="0"/>
              </a:spcAft>
              <a:buClrTx/>
              <a:buSzTx/>
              <a:buFontTx/>
              <a:buNone/>
              <a:tabLst/>
              <a:defRPr/>
            </a:pPr>
            <a:r>
              <a:rPr kumimoji="0" lang="en-US" sz="798" b="0" i="0" u="none" strike="noStrike" kern="1200" cap="none" spc="0" normalizeH="0" baseline="0" noProof="0" dirty="0">
                <a:ln>
                  <a:noFill/>
                </a:ln>
                <a:solidFill>
                  <a:schemeClr val="bg1"/>
                </a:solidFill>
                <a:effectLst/>
                <a:uLnTx/>
                <a:uFillTx/>
                <a:latin typeface="Arial" panose="020B0604020202020204"/>
                <a:ea typeface="+mn-ea"/>
                <a:cs typeface="+mn-cs"/>
              </a:rPr>
              <a:t>Get senior staff buy-in, embed information quality into workflow, and create information transparency to ensure information is treated as a company asset.</a:t>
            </a:r>
          </a:p>
        </p:txBody>
      </p:sp>
      <p:pic>
        <p:nvPicPr>
          <p:cNvPr id="4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0815" y="272399"/>
            <a:ext cx="139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44">
            <a:extLst>
              <a:ext uri="{FF2B5EF4-FFF2-40B4-BE49-F238E27FC236}">
                <a16:creationId xmlns:a16="http://schemas.microsoft.com/office/drawing/2014/main" id="{6E2FA2EA-6F9C-4E55-A8DA-14C86E6505FC}"/>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Governance Foundation</a:t>
            </a:r>
          </a:p>
        </p:txBody>
      </p:sp>
    </p:spTree>
    <p:extLst>
      <p:ext uri="{BB962C8B-B14F-4D97-AF65-F5344CB8AC3E}">
        <p14:creationId xmlns:p14="http://schemas.microsoft.com/office/powerpoint/2010/main" val="141135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Governance Scope and Priorities</a:t>
            </a:r>
          </a:p>
        </p:txBody>
      </p:sp>
      <p:sp>
        <p:nvSpPr>
          <p:cNvPr id="3" name="Text Placeholder 2">
            <a:extLst>
              <a:ext uri="{FF2B5EF4-FFF2-40B4-BE49-F238E27FC236}">
                <a16:creationId xmlns:a16="http://schemas.microsoft.com/office/drawing/2014/main" id="{B8731C21-5133-498A-86F4-9A1774A5E6B7}"/>
              </a:ext>
            </a:extLst>
          </p:cNvPr>
          <p:cNvSpPr>
            <a:spLocks noGrp="1"/>
          </p:cNvSpPr>
          <p:nvPr>
            <p:ph type="body" sz="quarter" idx="17"/>
          </p:nvPr>
        </p:nvSpPr>
        <p:spPr/>
        <p:txBody>
          <a:bodyPr/>
          <a:lstStyle/>
          <a:p>
            <a:pPr marL="0" lvl="0" indent="0">
              <a:spcAft>
                <a:spcPts val="0"/>
              </a:spcAft>
              <a:buClrTx/>
              <a:buSzTx/>
              <a:buNone/>
            </a:pPr>
            <a:r>
              <a:rPr lang="en-US" altLang="en-US" sz="1200" b="1" dirty="0">
                <a:solidFill>
                  <a:srgbClr val="000000"/>
                </a:solidFill>
                <a:ea typeface="MS PGothic" panose="020B0600070205080204" pitchFamily="34" charset="-128"/>
                <a:cs typeface="Arial" panose="020B0604020202020204" pitchFamily="34" charset="0"/>
              </a:rPr>
              <a:t>Settling an effective strategy for data governance requires clearly defined scope and priorities. </a:t>
            </a:r>
          </a:p>
          <a:p>
            <a:pPr marL="0" indent="0">
              <a:buNone/>
            </a:pPr>
            <a:endParaRPr lang="en-US" dirty="0"/>
          </a:p>
        </p:txBody>
      </p:sp>
      <p:graphicFrame>
        <p:nvGraphicFramePr>
          <p:cNvPr id="9" name="Group 38"/>
          <p:cNvGraphicFramePr>
            <a:graphicFrameLocks noGrp="1"/>
          </p:cNvGraphicFramePr>
          <p:nvPr>
            <p:extLst>
              <p:ext uri="{D42A27DB-BD31-4B8C-83A1-F6EECF244321}">
                <p14:modId xmlns:p14="http://schemas.microsoft.com/office/powerpoint/2010/main" val="1447847618"/>
              </p:ext>
            </p:extLst>
          </p:nvPr>
        </p:nvGraphicFramePr>
        <p:xfrm>
          <a:off x="3496802" y="1520505"/>
          <a:ext cx="6762933" cy="3850545"/>
        </p:xfrm>
        <a:graphic>
          <a:graphicData uri="http://schemas.openxmlformats.org/drawingml/2006/table">
            <a:tbl>
              <a:tblPr/>
              <a:tblGrid>
                <a:gridCol w="2254311">
                  <a:extLst>
                    <a:ext uri="{9D8B030D-6E8A-4147-A177-3AD203B41FA5}">
                      <a16:colId xmlns:a16="http://schemas.microsoft.com/office/drawing/2014/main" val="3563547015"/>
                    </a:ext>
                  </a:extLst>
                </a:gridCol>
                <a:gridCol w="2254311">
                  <a:extLst>
                    <a:ext uri="{9D8B030D-6E8A-4147-A177-3AD203B41FA5}">
                      <a16:colId xmlns:a16="http://schemas.microsoft.com/office/drawing/2014/main" val="1608869540"/>
                    </a:ext>
                  </a:extLst>
                </a:gridCol>
                <a:gridCol w="2254311">
                  <a:extLst>
                    <a:ext uri="{9D8B030D-6E8A-4147-A177-3AD203B41FA5}">
                      <a16:colId xmlns:a16="http://schemas.microsoft.com/office/drawing/2014/main" val="400423121"/>
                    </a:ext>
                  </a:extLst>
                </a:gridCol>
              </a:tblGrid>
              <a:tr h="339870">
                <a:tc gridSpan="3">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Gotham Light" pitchFamily="50" charset="0"/>
                          <a:ea typeface="MS PGothic" panose="020B0600070205080204" pitchFamily="34" charset="-128"/>
                          <a:cs typeface="Arial" panose="020B0604020202020204" pitchFamily="34" charset="0"/>
                        </a:rPr>
                        <a:t>The scope of our Governance…</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7036045"/>
                  </a:ext>
                </a:extLst>
              </a:tr>
              <a:tr h="33987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…includes…</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8D8"/>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…for…</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8D8"/>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…that is used across…</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3063262453"/>
                  </a:ext>
                </a:extLst>
              </a:tr>
              <a:tr h="1245532">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Numbering schemes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Definitions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Hierarchy decisions</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Gotham Light" pitchFamily="50" charset="0"/>
                          <a:ea typeface="MS PGothic" panose="020B0600070205080204" pitchFamily="34" charset="-128"/>
                          <a:cs typeface="Arial" panose="020B0604020202020204" pitchFamily="34" charset="0"/>
                        </a:rPr>
                        <a:t>Master data objects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Gotham Light" pitchFamily="50" charset="0"/>
                          <a:ea typeface="MS PGothic" panose="020B0600070205080204" pitchFamily="34" charset="-128"/>
                          <a:cs typeface="Arial" panose="020B0604020202020204" pitchFamily="34" charset="0"/>
                        </a:rPr>
                        <a:t>Fields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Gotham Light" pitchFamily="50" charset="0"/>
                          <a:ea typeface="MS PGothic" panose="020B0600070205080204" pitchFamily="34" charset="-128"/>
                          <a:cs typeface="Arial" panose="020B0604020202020204" pitchFamily="34" charset="0"/>
                        </a:rPr>
                        <a:t>Terms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0000"/>
                          </a:solidFill>
                          <a:effectLst/>
                          <a:latin typeface="Gotham Light" pitchFamily="50" charset="0"/>
                          <a:ea typeface="MS PGothic" panose="020B0600070205080204" pitchFamily="34" charset="-128"/>
                          <a:cs typeface="Arial" panose="020B0604020202020204" pitchFamily="34" charset="0"/>
                        </a:rPr>
                        <a:t>Metrics</a:t>
                      </a:r>
                    </a:p>
                    <a:p>
                      <a:pPr marL="114300" marR="0" lvl="0" indent="-114300" algn="l" defTabSz="914400" rtl="0" eaLnBrk="1" fontAlgn="base" latinLnBrk="0" hangingPunct="1">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rgbClr val="000000"/>
                        </a:solidFill>
                        <a:effectLst/>
                        <a:latin typeface="Gotham Light" pitchFamily="50" charset="0"/>
                        <a:ea typeface="MS PGothic" panose="020B0600070205080204" pitchFamily="34" charset="-128"/>
                        <a:cs typeface="Arial" panose="020B0604020202020204" pitchFamily="34" charset="0"/>
                      </a:endParaRP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Two or more systems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More than one business area</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More than one process team</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0177707"/>
                  </a:ext>
                </a:extLst>
              </a:tr>
              <a:tr h="339870">
                <a:tc gridSpan="3">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endParaRP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5367320"/>
                  </a:ext>
                </a:extLst>
              </a:tr>
              <a:tr h="339870">
                <a:tc gridSpan="3">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Gotham Light" pitchFamily="50" charset="0"/>
                          <a:ea typeface="MS PGothic" panose="020B0600070205080204" pitchFamily="34" charset="-128"/>
                          <a:cs typeface="Arial" panose="020B0604020202020204" pitchFamily="34" charset="0"/>
                        </a:rPr>
                        <a:t>Our governance priorities are…</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0808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2022996"/>
                  </a:ext>
                </a:extLst>
              </a:tr>
              <a:tr h="339870">
                <a:tc gridSpan="3">
                  <a:txBody>
                    <a:bodyPr/>
                    <a:lstStyle>
                      <a:lvl1pPr marL="2286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287338" marR="0" lvl="0" indent="-2349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Establishing procedures to ensure data is maintained as a strategic asset for Hallmark</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1521189"/>
                  </a:ext>
                </a:extLst>
              </a:tr>
              <a:tr h="339870">
                <a:tc gridSpan="3">
                  <a:txBody>
                    <a:bodyPr/>
                    <a:lstStyle>
                      <a:lvl1pPr marL="2286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287338" marR="0" lvl="0" indent="-233363"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Timely decisions to support the ERP implementation</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03721696"/>
                  </a:ext>
                </a:extLst>
              </a:tr>
              <a:tr h="565793">
                <a:tc gridSpan="3">
                  <a:txBody>
                    <a:bodyPr/>
                    <a:lstStyle>
                      <a:lvl1pPr marL="3429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287338" marR="0" lvl="0" indent="-233363"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rgbClr val="000000"/>
                          </a:solidFill>
                          <a:effectLst/>
                          <a:latin typeface="Gotham Light" pitchFamily="50" charset="0"/>
                          <a:ea typeface="MS PGothic" panose="020B0600070205080204" pitchFamily="34" charset="-128"/>
                          <a:cs typeface="Arial" panose="020B0604020202020204" pitchFamily="34" charset="0"/>
                        </a:rPr>
                        <a:t>Alignment of current / future projects and systems to Hallmark’s data governance principles</a:t>
                      </a:r>
                    </a:p>
                  </a:txBody>
                  <a:tcPr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8187177"/>
                  </a:ext>
                </a:extLst>
              </a:tr>
            </a:tbl>
          </a:graphicData>
        </a:graphic>
      </p:graphicFrame>
      <p:pic>
        <p:nvPicPr>
          <p:cNvPr id="7" name="Picture 6">
            <a:extLst>
              <a:ext uri="{FF2B5EF4-FFF2-40B4-BE49-F238E27FC236}">
                <a16:creationId xmlns:a16="http://schemas.microsoft.com/office/drawing/2014/main" id="{4A843362-E3BC-47DA-8DF2-DE3AEEAD0530}"/>
              </a:ext>
            </a:extLst>
          </p:cNvPr>
          <p:cNvPicPr>
            <a:picLocks noChangeAspect="1"/>
          </p:cNvPicPr>
          <p:nvPr/>
        </p:nvPicPr>
        <p:blipFill>
          <a:blip r:embed="rId2"/>
          <a:stretch>
            <a:fillRect/>
          </a:stretch>
        </p:blipFill>
        <p:spPr>
          <a:xfrm>
            <a:off x="10662407" y="209930"/>
            <a:ext cx="1400962" cy="636069"/>
          </a:xfrm>
          <a:prstGeom prst="rect">
            <a:avLst/>
          </a:prstGeom>
        </p:spPr>
      </p:pic>
      <p:sp>
        <p:nvSpPr>
          <p:cNvPr id="6" name="Freeform 44">
            <a:extLst>
              <a:ext uri="{FF2B5EF4-FFF2-40B4-BE49-F238E27FC236}">
                <a16:creationId xmlns:a16="http://schemas.microsoft.com/office/drawing/2014/main" id="{B33F4CAF-18BD-4109-9924-EB7E8FEFFFCC}"/>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Governance Foundation</a:t>
            </a:r>
          </a:p>
        </p:txBody>
      </p:sp>
    </p:spTree>
    <p:extLst>
      <p:ext uri="{BB962C8B-B14F-4D97-AF65-F5344CB8AC3E}">
        <p14:creationId xmlns:p14="http://schemas.microsoft.com/office/powerpoint/2010/main" val="221640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1"/>
          <p:cNvGraphicFramePr>
            <a:graphicFrameLocks noGrp="1"/>
          </p:cNvGraphicFramePr>
          <p:nvPr>
            <p:extLst>
              <p:ext uri="{D42A27DB-BD31-4B8C-83A1-F6EECF244321}">
                <p14:modId xmlns:p14="http://schemas.microsoft.com/office/powerpoint/2010/main" val="547454674"/>
              </p:ext>
            </p:extLst>
          </p:nvPr>
        </p:nvGraphicFramePr>
        <p:xfrm>
          <a:off x="3514866" y="1527175"/>
          <a:ext cx="6747509" cy="4232245"/>
        </p:xfrm>
        <a:graphic>
          <a:graphicData uri="http://schemas.openxmlformats.org/drawingml/2006/table">
            <a:tbl>
              <a:tblPr/>
              <a:tblGrid>
                <a:gridCol w="3375135">
                  <a:extLst>
                    <a:ext uri="{9D8B030D-6E8A-4147-A177-3AD203B41FA5}">
                      <a16:colId xmlns:a16="http://schemas.microsoft.com/office/drawing/2014/main" val="3954976322"/>
                    </a:ext>
                  </a:extLst>
                </a:gridCol>
                <a:gridCol w="3372374">
                  <a:extLst>
                    <a:ext uri="{9D8B030D-6E8A-4147-A177-3AD203B41FA5}">
                      <a16:colId xmlns:a16="http://schemas.microsoft.com/office/drawing/2014/main" val="316003086"/>
                    </a:ext>
                  </a:extLst>
                </a:gridCol>
              </a:tblGrid>
              <a:tr h="267214">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Strategic</a:t>
                      </a:r>
                    </a:p>
                  </a:txBody>
                  <a:tcPr marT="45689" marB="45689"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Standard</a:t>
                      </a:r>
                    </a:p>
                  </a:txBody>
                  <a:tcPr marT="45689" marB="45689"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768976588"/>
                  </a:ext>
                </a:extLst>
              </a:tr>
              <a:tr h="2265345">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is a strategic Business asset for Hallmark and must be treated as such.</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Good data management leads to good decision making which leads to good business results.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The data needs of the company overall will supersede the needs of individual businesses.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The quality, integrity and accuracy of data is a critical and ongoing business issue. </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Business owns the data; I/T owns the system.</a:t>
                      </a:r>
                    </a:p>
                  </a:txBody>
                  <a:tcPr marT="45689" marB="45689" horzOverflow="overflow">
                    <a:lnL>
                      <a:noFill/>
                    </a:lnL>
                    <a:lnR>
                      <a:noFill/>
                    </a:lnR>
                    <a:lnT>
                      <a:noFill/>
                    </a:lnT>
                    <a:lnB>
                      <a:noFill/>
                    </a:lnB>
                    <a:lnTlToBr>
                      <a:noFill/>
                    </a:lnTlToBr>
                    <a:lnBlToTr>
                      <a:noFill/>
                    </a:lnBlToTr>
                    <a:noFill/>
                  </a:tcPr>
                </a:tc>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571500" indent="-11430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Align with industry leading practices.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Utilize Industry Standards such as:</a:t>
                      </a:r>
                    </a:p>
                    <a:p>
                      <a:pPr marL="571500" marR="0" lvl="1" indent="-114300" algn="l" defTabSz="914400" rtl="0" eaLnBrk="1" fontAlgn="base" latinLnBrk="0" hangingPunct="1">
                        <a:lnSpc>
                          <a:spcPct val="100000"/>
                        </a:lnSpc>
                        <a:spcBef>
                          <a:spcPct val="0"/>
                        </a:spcBef>
                        <a:spcAft>
                          <a:spcPct val="0"/>
                        </a:spcAft>
                        <a:buClrTx/>
                        <a:buSzTx/>
                        <a:buFont typeface="Symbol" panose="05050102010706020507" pitchFamily="18" charset="2"/>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US Postal</a:t>
                      </a:r>
                    </a:p>
                    <a:p>
                      <a:pPr marL="571500" marR="0" lvl="1" indent="-114300" algn="l" defTabSz="914400" rtl="0" eaLnBrk="1" fontAlgn="base" latinLnBrk="0" hangingPunct="1">
                        <a:lnSpc>
                          <a:spcPct val="100000"/>
                        </a:lnSpc>
                        <a:spcBef>
                          <a:spcPct val="0"/>
                        </a:spcBef>
                        <a:spcAft>
                          <a:spcPct val="0"/>
                        </a:spcAft>
                        <a:buClrTx/>
                        <a:buSzTx/>
                        <a:buFont typeface="Symbol" panose="05050102010706020507" pitchFamily="18" charset="2"/>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United Nations/Center for Trade Facilitation and Electronic Business (UN/CEFACT)</a:t>
                      </a:r>
                    </a:p>
                    <a:p>
                      <a:pPr marL="571500" marR="0" lvl="1" indent="-114300" algn="l" defTabSz="914400" rtl="0" eaLnBrk="1" fontAlgn="base" latinLnBrk="0" hangingPunct="1">
                        <a:lnSpc>
                          <a:spcPct val="100000"/>
                        </a:lnSpc>
                        <a:spcBef>
                          <a:spcPct val="0"/>
                        </a:spcBef>
                        <a:spcAft>
                          <a:spcPct val="0"/>
                        </a:spcAft>
                        <a:buClrTx/>
                        <a:buSzTx/>
                        <a:buFont typeface="Symbol" panose="05050102010706020507" pitchFamily="18" charset="2"/>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American National Standards Institute (ANSI)</a:t>
                      </a:r>
                    </a:p>
                    <a:p>
                      <a:pPr marL="571500" marR="0" lvl="1" indent="-114300" algn="l" defTabSz="914400" rtl="0" eaLnBrk="1" fontAlgn="base" latinLnBrk="0" hangingPunct="1">
                        <a:lnSpc>
                          <a:spcPct val="100000"/>
                        </a:lnSpc>
                        <a:spcBef>
                          <a:spcPct val="0"/>
                        </a:spcBef>
                        <a:spcAft>
                          <a:spcPct val="0"/>
                        </a:spcAft>
                        <a:buClrTx/>
                        <a:buSzTx/>
                        <a:buFont typeface="Symbol" panose="05050102010706020507" pitchFamily="18" charset="2"/>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International Organization for Standardization (ISO)</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Create data in one system and establish a documented system of record.</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Align projects and systems with Hallmark’s ERP implementation. </a:t>
                      </a:r>
                    </a:p>
                  </a:txBody>
                  <a:tcPr marT="45689" marB="45689"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93637120"/>
                  </a:ext>
                </a:extLst>
              </a:tr>
              <a:tr h="267214">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Simple/Flexible</a:t>
                      </a:r>
                    </a:p>
                  </a:txBody>
                  <a:tcPr marT="45689" marB="45689"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Secure</a:t>
                      </a:r>
                    </a:p>
                  </a:txBody>
                  <a:tcPr marT="45689" marB="45689"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3543844446"/>
                  </a:ext>
                </a:extLst>
              </a:tr>
              <a:tr h="1432472">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571500" indent="-11430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Anticipate the requirement to handle future growth or changing business situations.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Enable integration of data across the business while reducing complexity. </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Remove embedded logic from Key Data Object fields whenever possible.  </a:t>
                      </a:r>
                    </a:p>
                    <a:p>
                      <a:pPr marL="571500" marR="0" lvl="1" indent="-114300" algn="l" defTabSz="914400" rtl="0" eaLnBrk="1" fontAlgn="base" latinLnBrk="0" hangingPunct="1">
                        <a:lnSpc>
                          <a:spcPct val="100000"/>
                        </a:lnSpc>
                        <a:spcBef>
                          <a:spcPct val="0"/>
                        </a:spcBef>
                        <a:spcAft>
                          <a:spcPct val="0"/>
                        </a:spcAft>
                        <a:buClrTx/>
                        <a:buSzTx/>
                        <a:buFont typeface="Symbol" panose="05050102010706020507" pitchFamily="18" charset="2"/>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Exceptions must be approved by Hallmark’s Data Governance Steering Committee</a:t>
                      </a:r>
                    </a:p>
                  </a:txBody>
                  <a:tcPr marT="45689" marB="45689" anchor="ctr" horzOverflow="overflow">
                    <a:lnL>
                      <a:noFill/>
                    </a:lnL>
                    <a:lnR>
                      <a:noFill/>
                    </a:lnR>
                    <a:lnT>
                      <a:noFill/>
                    </a:lnT>
                    <a:lnB>
                      <a:noFill/>
                    </a:lnB>
                    <a:lnTlToBr>
                      <a:noFill/>
                    </a:lnTlToBr>
                    <a:lnBlToTr>
                      <a:noFill/>
                    </a:lnBlToTr>
                    <a:noFill/>
                  </a:tcPr>
                </a:tc>
                <a:tc>
                  <a:txBody>
                    <a:bodyPr/>
                    <a:lstStyle>
                      <a:lvl1pPr marL="114300" indent="-114300">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All standards, policies, and processes must comply with all applicable local, national, and international laws.</a:t>
                      </a:r>
                    </a:p>
                    <a:p>
                      <a:pPr marL="114300" marR="0" lvl="0" indent="-114300" algn="l" defTabSz="914400" rtl="0" eaLnBrk="1" fontAlgn="base" latinLnBrk="0" hangingPunct="1">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must only be viewed and/or changed by authorized people for authorized purposes.</a:t>
                      </a:r>
                    </a:p>
                    <a:p>
                      <a:pPr marL="114300" marR="0" lvl="0" indent="-114300" algn="l" defTabSz="914400" rtl="0" eaLnBrk="1" fontAlgn="base" latinLnBrk="0" hangingPunct="1">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endParaRPr>
                    </a:p>
                  </a:txBody>
                  <a:tcPr marT="45689" marB="4568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24080231"/>
                  </a:ext>
                </a:extLst>
              </a:tr>
            </a:tbl>
          </a:graphicData>
        </a:graphic>
      </p:graphicFrame>
      <p:sp>
        <p:nvSpPr>
          <p:cNvPr id="2" name="Title 1"/>
          <p:cNvSpPr>
            <a:spLocks noGrp="1"/>
          </p:cNvSpPr>
          <p:nvPr>
            <p:ph type="title"/>
          </p:nvPr>
        </p:nvSpPr>
        <p:spPr/>
        <p:txBody>
          <a:bodyPr/>
          <a:lstStyle/>
          <a:p>
            <a:r>
              <a:rPr lang="en-US" dirty="0"/>
              <a:t>Data Governance Principles</a:t>
            </a:r>
          </a:p>
        </p:txBody>
      </p:sp>
      <p:sp>
        <p:nvSpPr>
          <p:cNvPr id="3" name="Text Placeholder 2">
            <a:extLst>
              <a:ext uri="{FF2B5EF4-FFF2-40B4-BE49-F238E27FC236}">
                <a16:creationId xmlns:a16="http://schemas.microsoft.com/office/drawing/2014/main" id="{B105AF1F-CDFF-4BEE-B691-312AEEFD0ACB}"/>
              </a:ext>
            </a:extLst>
          </p:cNvPr>
          <p:cNvSpPr>
            <a:spLocks noGrp="1"/>
          </p:cNvSpPr>
          <p:nvPr>
            <p:ph type="body" sz="quarter" idx="17"/>
          </p:nvPr>
        </p:nvSpPr>
        <p:spPr/>
        <p:txBody>
          <a:bodyPr/>
          <a:lstStyle/>
          <a:p>
            <a:pPr marL="0" lvl="0" indent="0">
              <a:spcAft>
                <a:spcPts val="0"/>
              </a:spcAft>
              <a:buClrTx/>
              <a:buSzTx/>
              <a:buNone/>
            </a:pPr>
            <a:r>
              <a:rPr lang="en-US" altLang="en-US" sz="1200" b="1" dirty="0">
                <a:solidFill>
                  <a:srgbClr val="000000"/>
                </a:solidFill>
                <a:ea typeface="MS PGothic" panose="020B0600070205080204" pitchFamily="34" charset="-128"/>
                <a:cs typeface="Arial" panose="020B0604020202020204" pitchFamily="34" charset="0"/>
              </a:rPr>
              <a:t>An easy-to-understand set of principles helps to ensure consistency when considering data usage and impact. </a:t>
            </a:r>
          </a:p>
          <a:p>
            <a:pPr marL="0" indent="0">
              <a:buNone/>
            </a:pPr>
            <a:endParaRPr lang="en-US" dirty="0"/>
          </a:p>
        </p:txBody>
      </p:sp>
      <p:pic>
        <p:nvPicPr>
          <p:cNvPr id="4" name="Picture 3">
            <a:extLst>
              <a:ext uri="{FF2B5EF4-FFF2-40B4-BE49-F238E27FC236}">
                <a16:creationId xmlns:a16="http://schemas.microsoft.com/office/drawing/2014/main" id="{93C460C5-6E5F-4E36-A9EA-0B99DA04978D}"/>
              </a:ext>
            </a:extLst>
          </p:cNvPr>
          <p:cNvPicPr>
            <a:picLocks noChangeAspect="1"/>
          </p:cNvPicPr>
          <p:nvPr/>
        </p:nvPicPr>
        <p:blipFill>
          <a:blip r:embed="rId2"/>
          <a:stretch>
            <a:fillRect/>
          </a:stretch>
        </p:blipFill>
        <p:spPr>
          <a:xfrm>
            <a:off x="10662407" y="209930"/>
            <a:ext cx="1400962" cy="636069"/>
          </a:xfrm>
          <a:prstGeom prst="rect">
            <a:avLst/>
          </a:prstGeom>
        </p:spPr>
      </p:pic>
      <p:sp>
        <p:nvSpPr>
          <p:cNvPr id="7" name="Freeform 44">
            <a:extLst>
              <a:ext uri="{FF2B5EF4-FFF2-40B4-BE49-F238E27FC236}">
                <a16:creationId xmlns:a16="http://schemas.microsoft.com/office/drawing/2014/main" id="{7DC13CFD-83E5-4067-963E-0EBFB1F82469}"/>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Governance Foundation</a:t>
            </a:r>
          </a:p>
        </p:txBody>
      </p:sp>
    </p:spTree>
    <p:extLst>
      <p:ext uri="{BB962C8B-B14F-4D97-AF65-F5344CB8AC3E}">
        <p14:creationId xmlns:p14="http://schemas.microsoft.com/office/powerpoint/2010/main" val="308444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3999981555"/>
              </p:ext>
            </p:extLst>
          </p:nvPr>
        </p:nvGraphicFramePr>
        <p:xfrm>
          <a:off x="3514866" y="1527175"/>
          <a:ext cx="6192419" cy="4491870"/>
        </p:xfrm>
        <a:graphic>
          <a:graphicData uri="http://schemas.openxmlformats.org/drawingml/2006/table">
            <a:tbl>
              <a:tblPr firstRow="1" bandRow="1">
                <a:tableStyleId>{5C22544A-7EE6-4342-B048-85BDC9FD1C3A}</a:tableStyleId>
              </a:tblPr>
              <a:tblGrid>
                <a:gridCol w="2848542">
                  <a:extLst>
                    <a:ext uri="{9D8B030D-6E8A-4147-A177-3AD203B41FA5}">
                      <a16:colId xmlns:a16="http://schemas.microsoft.com/office/drawing/2014/main" val="532043501"/>
                    </a:ext>
                  </a:extLst>
                </a:gridCol>
                <a:gridCol w="3343877">
                  <a:extLst>
                    <a:ext uri="{9D8B030D-6E8A-4147-A177-3AD203B41FA5}">
                      <a16:colId xmlns:a16="http://schemas.microsoft.com/office/drawing/2014/main" val="1639449049"/>
                    </a:ext>
                  </a:extLst>
                </a:gridCol>
              </a:tblGrid>
              <a:tr h="243320">
                <a:tc>
                  <a:txBody>
                    <a:bodyPr/>
                    <a:lstStyle/>
                    <a:p>
                      <a:r>
                        <a:rPr lang="en-US" sz="1200" dirty="0"/>
                        <a:t>Framework Area</a:t>
                      </a:r>
                    </a:p>
                  </a:txBody>
                  <a:tcPr/>
                </a:tc>
                <a:tc>
                  <a:txBody>
                    <a:bodyPr/>
                    <a:lstStyle/>
                    <a:p>
                      <a:r>
                        <a:rPr lang="en-US" sz="1200" dirty="0"/>
                        <a:t>Deliverable</a:t>
                      </a:r>
                    </a:p>
                  </a:txBody>
                  <a:tcPr/>
                </a:tc>
                <a:extLst>
                  <a:ext uri="{0D108BD9-81ED-4DB2-BD59-A6C34878D82A}">
                    <a16:rowId xmlns:a16="http://schemas.microsoft.com/office/drawing/2014/main" val="2200958886"/>
                  </a:ext>
                </a:extLst>
              </a:tr>
              <a:tr h="140585">
                <a:tc rowSpan="9">
                  <a:txBody>
                    <a:bodyPr/>
                    <a:lstStyle/>
                    <a:p>
                      <a:r>
                        <a:rPr lang="en-US" sz="1000" b="1" dirty="0">
                          <a:solidFill>
                            <a:schemeClr val="bg1"/>
                          </a:solidFill>
                        </a:rPr>
                        <a:t>Strategy and Governance</a:t>
                      </a:r>
                    </a:p>
                  </a:txBody>
                  <a:tcPr>
                    <a:solidFill>
                      <a:schemeClr val="tx2"/>
                    </a:solidFill>
                  </a:tcPr>
                </a:tc>
                <a:tc>
                  <a:txBody>
                    <a:bodyPr/>
                    <a:lstStyle/>
                    <a:p>
                      <a:r>
                        <a:rPr lang="en-US" sz="800" dirty="0"/>
                        <a:t>Governance charter</a:t>
                      </a:r>
                      <a:endParaRPr lang="en-US" sz="800" b="0" dirty="0"/>
                    </a:p>
                  </a:txBody>
                  <a:tcPr marL="45720" marR="45720" marT="9144" marB="9144">
                    <a:solidFill>
                      <a:srgbClr val="D3D3D3"/>
                    </a:solidFill>
                  </a:tcPr>
                </a:tc>
                <a:extLst>
                  <a:ext uri="{0D108BD9-81ED-4DB2-BD59-A6C34878D82A}">
                    <a16:rowId xmlns:a16="http://schemas.microsoft.com/office/drawing/2014/main" val="93630999"/>
                  </a:ext>
                </a:extLst>
              </a:tr>
              <a:tr h="140585">
                <a:tc vMerge="1">
                  <a:txBody>
                    <a:bodyPr/>
                    <a:lstStyle/>
                    <a:p>
                      <a:endParaRPr lang="en-US"/>
                    </a:p>
                  </a:txBody>
                  <a:tcPr/>
                </a:tc>
                <a:tc>
                  <a:txBody>
                    <a:bodyPr/>
                    <a:lstStyle/>
                    <a:p>
                      <a:r>
                        <a:rPr lang="en-US" sz="800" dirty="0"/>
                        <a:t>Governance membership and kickoff</a:t>
                      </a:r>
                    </a:p>
                  </a:txBody>
                  <a:tcPr marL="45720" marR="45720" marT="9144" marB="9144">
                    <a:solidFill>
                      <a:srgbClr val="D3D3D3"/>
                    </a:solidFill>
                  </a:tcPr>
                </a:tc>
                <a:extLst>
                  <a:ext uri="{0D108BD9-81ED-4DB2-BD59-A6C34878D82A}">
                    <a16:rowId xmlns:a16="http://schemas.microsoft.com/office/drawing/2014/main" val="1590888159"/>
                  </a:ext>
                </a:extLst>
              </a:tr>
              <a:tr h="140585">
                <a:tc vMerge="1">
                  <a:txBody>
                    <a:bodyPr/>
                    <a:lstStyle/>
                    <a:p>
                      <a:endParaRPr lang="en-US"/>
                    </a:p>
                  </a:txBody>
                  <a:tcPr/>
                </a:tc>
                <a:tc>
                  <a:txBody>
                    <a:bodyPr/>
                    <a:lstStyle/>
                    <a:p>
                      <a:r>
                        <a:rPr lang="en-US" sz="800" dirty="0"/>
                        <a:t>PLM touchpoints</a:t>
                      </a:r>
                      <a:endParaRPr lang="en-US" sz="800" b="0" dirty="0"/>
                    </a:p>
                  </a:txBody>
                  <a:tcPr marL="45720" marR="45720" marT="9144" marB="9144">
                    <a:solidFill>
                      <a:schemeClr val="bg1"/>
                    </a:solidFill>
                  </a:tcPr>
                </a:tc>
                <a:extLst>
                  <a:ext uri="{0D108BD9-81ED-4DB2-BD59-A6C34878D82A}">
                    <a16:rowId xmlns:a16="http://schemas.microsoft.com/office/drawing/2014/main" val="734579869"/>
                  </a:ext>
                </a:extLst>
              </a:tr>
              <a:tr h="140585">
                <a:tc vMerge="1">
                  <a:txBody>
                    <a:bodyPr/>
                    <a:lstStyle/>
                    <a:p>
                      <a:endParaRPr lang="en-US"/>
                    </a:p>
                  </a:txBody>
                  <a:tcPr/>
                </a:tc>
                <a:tc>
                  <a:txBody>
                    <a:bodyPr/>
                    <a:lstStyle/>
                    <a:p>
                      <a:r>
                        <a:rPr lang="en-US" sz="800" dirty="0"/>
                        <a:t>PLM master data domain scope</a:t>
                      </a:r>
                      <a:endParaRPr lang="en-US" sz="800" b="0" dirty="0"/>
                    </a:p>
                  </a:txBody>
                  <a:tcPr marL="45720" marR="45720" marT="9144" marB="9144">
                    <a:solidFill>
                      <a:schemeClr val="bg1"/>
                    </a:solidFill>
                  </a:tcPr>
                </a:tc>
                <a:extLst>
                  <a:ext uri="{0D108BD9-81ED-4DB2-BD59-A6C34878D82A}">
                    <a16:rowId xmlns:a16="http://schemas.microsoft.com/office/drawing/2014/main" val="4070365684"/>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Business case</a:t>
                      </a:r>
                      <a:endParaRPr lang="en-US" sz="800" b="0" dirty="0"/>
                    </a:p>
                  </a:txBody>
                  <a:tcPr marL="45720" marR="45720" marT="9144" marB="9144">
                    <a:solidFill>
                      <a:srgbClr val="D3D3D3"/>
                    </a:solidFill>
                  </a:tcPr>
                </a:tc>
                <a:extLst>
                  <a:ext uri="{0D108BD9-81ED-4DB2-BD59-A6C34878D82A}">
                    <a16:rowId xmlns:a16="http://schemas.microsoft.com/office/drawing/2014/main" val="3350729507"/>
                  </a:ext>
                </a:extLst>
              </a:tr>
              <a:tr h="140585">
                <a:tc vMerge="1">
                  <a:txBody>
                    <a:bodyPr/>
                    <a:lstStyle/>
                    <a:p>
                      <a:endParaRPr lang="en-US"/>
                    </a:p>
                  </a:txBody>
                  <a:tcPr/>
                </a:tc>
                <a:tc>
                  <a:txBody>
                    <a:bodyPr/>
                    <a:lstStyle/>
                    <a:p>
                      <a:r>
                        <a:rPr lang="en-US" sz="800" dirty="0"/>
                        <a:t>Key performance indicators</a:t>
                      </a:r>
                      <a:endParaRPr lang="en-US" sz="800" b="0" dirty="0"/>
                    </a:p>
                  </a:txBody>
                  <a:tcPr marL="45720" marR="45720" marT="9144" marB="9144">
                    <a:solidFill>
                      <a:srgbClr val="D3D3D3"/>
                    </a:solidFill>
                  </a:tcPr>
                </a:tc>
                <a:extLst>
                  <a:ext uri="{0D108BD9-81ED-4DB2-BD59-A6C34878D82A}">
                    <a16:rowId xmlns:a16="http://schemas.microsoft.com/office/drawing/2014/main" val="3423753983"/>
                  </a:ext>
                </a:extLst>
              </a:tr>
              <a:tr h="140585">
                <a:tc vMerge="1">
                  <a:txBody>
                    <a:bodyPr/>
                    <a:lstStyle/>
                    <a:p>
                      <a:endParaRPr lang="en-US"/>
                    </a:p>
                  </a:txBody>
                  <a:tcPr/>
                </a:tc>
                <a:tc>
                  <a:txBody>
                    <a:bodyPr/>
                    <a:lstStyle/>
                    <a:p>
                      <a:r>
                        <a:rPr lang="en-US" sz="800" dirty="0"/>
                        <a:t>PLM information architecture framework</a:t>
                      </a:r>
                      <a:endParaRPr lang="en-US" sz="800" b="0" dirty="0"/>
                    </a:p>
                  </a:txBody>
                  <a:tcPr marL="45720" marR="45720" marT="9144" marB="9144">
                    <a:solidFill>
                      <a:schemeClr val="bg1"/>
                    </a:solidFill>
                  </a:tcPr>
                </a:tc>
                <a:extLst>
                  <a:ext uri="{0D108BD9-81ED-4DB2-BD59-A6C34878D82A}">
                    <a16:rowId xmlns:a16="http://schemas.microsoft.com/office/drawing/2014/main" val="4089311870"/>
                  </a:ext>
                </a:extLst>
              </a:tr>
              <a:tr h="140585">
                <a:tc vMerge="1">
                  <a:txBody>
                    <a:bodyPr/>
                    <a:lstStyle/>
                    <a:p>
                      <a:endParaRPr lang="en-US"/>
                    </a:p>
                  </a:txBody>
                  <a:tcPr/>
                </a:tc>
                <a:tc>
                  <a:txBody>
                    <a:bodyPr/>
                    <a:lstStyle/>
                    <a:p>
                      <a:r>
                        <a:rPr lang="en-US" sz="800" dirty="0"/>
                        <a:t>PLM MDM Initiatives</a:t>
                      </a:r>
                      <a:endParaRPr lang="en-US" sz="800" b="0" dirty="0"/>
                    </a:p>
                  </a:txBody>
                  <a:tcPr marL="45720" marR="45720" marT="9144" marB="9144">
                    <a:solidFill>
                      <a:srgbClr val="D3D3D3"/>
                    </a:solidFill>
                  </a:tcPr>
                </a:tc>
                <a:extLst>
                  <a:ext uri="{0D108BD9-81ED-4DB2-BD59-A6C34878D82A}">
                    <a16:rowId xmlns:a16="http://schemas.microsoft.com/office/drawing/2014/main" val="1386045562"/>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PLM data stewardship</a:t>
                      </a:r>
                      <a:endParaRPr lang="en-US" sz="800" b="0" dirty="0"/>
                    </a:p>
                  </a:txBody>
                  <a:tcPr marL="45720" marR="45720" marT="9144" marB="9144">
                    <a:solidFill>
                      <a:srgbClr val="D3D3D3"/>
                    </a:solidFill>
                  </a:tcPr>
                </a:tc>
                <a:extLst>
                  <a:ext uri="{0D108BD9-81ED-4DB2-BD59-A6C34878D82A}">
                    <a16:rowId xmlns:a16="http://schemas.microsoft.com/office/drawing/2014/main" val="3517460574"/>
                  </a:ext>
                </a:extLst>
              </a:tr>
              <a:tr h="140585">
                <a:tc rowSpan="8">
                  <a:txBody>
                    <a:bodyPr/>
                    <a:lstStyle/>
                    <a:p>
                      <a:r>
                        <a:rPr lang="en-US" sz="1000" b="1" dirty="0">
                          <a:solidFill>
                            <a:schemeClr val="bg1"/>
                          </a:solidFill>
                        </a:rPr>
                        <a:t>Data Model, Standards, Policies</a:t>
                      </a:r>
                    </a:p>
                  </a:txBody>
                  <a:tcPr>
                    <a:solidFill>
                      <a:schemeClr val="tx2"/>
                    </a:solidFill>
                  </a:tcPr>
                </a:tc>
                <a:tc>
                  <a:txBody>
                    <a:bodyPr/>
                    <a:lstStyle/>
                    <a:p>
                      <a:r>
                        <a:rPr lang="en-US" sz="800" dirty="0"/>
                        <a:t>PLM metadata</a:t>
                      </a:r>
                    </a:p>
                  </a:txBody>
                  <a:tcPr marL="45720" marR="45720" marT="9144" marB="9144">
                    <a:solidFill>
                      <a:srgbClr val="D3D3D3"/>
                    </a:solidFill>
                  </a:tcPr>
                </a:tc>
                <a:extLst>
                  <a:ext uri="{0D108BD9-81ED-4DB2-BD59-A6C34878D82A}">
                    <a16:rowId xmlns:a16="http://schemas.microsoft.com/office/drawing/2014/main" val="2474369796"/>
                  </a:ext>
                </a:extLst>
              </a:tr>
              <a:tr h="140585">
                <a:tc vMerge="1">
                  <a:txBody>
                    <a:bodyPr/>
                    <a:lstStyle/>
                    <a:p>
                      <a:endParaRPr lang="en-US"/>
                    </a:p>
                  </a:txBody>
                  <a:tcPr/>
                </a:tc>
                <a:tc>
                  <a:txBody>
                    <a:bodyPr/>
                    <a:lstStyle/>
                    <a:p>
                      <a:r>
                        <a:rPr lang="en-US" sz="800" dirty="0"/>
                        <a:t>Data</a:t>
                      </a:r>
                      <a:r>
                        <a:rPr lang="en-US" sz="800" baseline="0" dirty="0"/>
                        <a:t> standards, policies, and procedures</a:t>
                      </a:r>
                    </a:p>
                  </a:txBody>
                  <a:tcPr marL="45720" marR="45720" marT="9144" marB="9144">
                    <a:solidFill>
                      <a:srgbClr val="D3D3D3"/>
                    </a:solidFill>
                  </a:tcPr>
                </a:tc>
                <a:extLst>
                  <a:ext uri="{0D108BD9-81ED-4DB2-BD59-A6C34878D82A}">
                    <a16:rowId xmlns:a16="http://schemas.microsoft.com/office/drawing/2014/main" val="2619644661"/>
                  </a:ext>
                </a:extLst>
              </a:tr>
              <a:tr h="140585">
                <a:tc vMerge="1">
                  <a:txBody>
                    <a:bodyPr/>
                    <a:lstStyle/>
                    <a:p>
                      <a:endParaRPr lang="en-US"/>
                    </a:p>
                  </a:txBody>
                  <a:tcPr/>
                </a:tc>
                <a:tc>
                  <a:txBody>
                    <a:bodyPr/>
                    <a:lstStyle/>
                    <a:p>
                      <a:r>
                        <a:rPr lang="en-US" sz="800" baseline="0" dirty="0"/>
                        <a:t>Conceptual data models</a:t>
                      </a:r>
                    </a:p>
                  </a:txBody>
                  <a:tcPr marL="45720" marR="45720" marT="9144" marB="9144">
                    <a:solidFill>
                      <a:schemeClr val="bg1"/>
                    </a:solidFill>
                  </a:tcPr>
                </a:tc>
                <a:extLst>
                  <a:ext uri="{0D108BD9-81ED-4DB2-BD59-A6C34878D82A}">
                    <a16:rowId xmlns:a16="http://schemas.microsoft.com/office/drawing/2014/main" val="2432736340"/>
                  </a:ext>
                </a:extLst>
              </a:tr>
              <a:tr h="140585">
                <a:tc vMerge="1">
                  <a:txBody>
                    <a:bodyPr/>
                    <a:lstStyle/>
                    <a:p>
                      <a:endParaRPr lang="en-US"/>
                    </a:p>
                  </a:txBody>
                  <a:tcPr/>
                </a:tc>
                <a:tc>
                  <a:txBody>
                    <a:bodyPr/>
                    <a:lstStyle/>
                    <a:p>
                      <a:r>
                        <a:rPr lang="en-US" sz="800" baseline="0" dirty="0"/>
                        <a:t>Logical data models</a:t>
                      </a:r>
                    </a:p>
                  </a:txBody>
                  <a:tcPr marL="45720" marR="45720" marT="9144" marB="9144">
                    <a:solidFill>
                      <a:srgbClr val="009AD7"/>
                    </a:solidFill>
                  </a:tcPr>
                </a:tc>
                <a:extLst>
                  <a:ext uri="{0D108BD9-81ED-4DB2-BD59-A6C34878D82A}">
                    <a16:rowId xmlns:a16="http://schemas.microsoft.com/office/drawing/2014/main" val="400846739"/>
                  </a:ext>
                </a:extLst>
              </a:tr>
              <a:tr h="140585">
                <a:tc vMerge="1">
                  <a:txBody>
                    <a:bodyPr/>
                    <a:lstStyle/>
                    <a:p>
                      <a:endParaRPr lang="en-US"/>
                    </a:p>
                  </a:txBody>
                  <a:tcPr/>
                </a:tc>
                <a:tc>
                  <a:txBody>
                    <a:bodyPr/>
                    <a:lstStyle/>
                    <a:p>
                      <a:r>
                        <a:rPr lang="en-US" sz="800" baseline="0" dirty="0"/>
                        <a:t>Physical data models</a:t>
                      </a:r>
                    </a:p>
                  </a:txBody>
                  <a:tcPr marL="45720" marR="45720" marT="9144" marB="9144">
                    <a:solidFill>
                      <a:srgbClr val="009AD7"/>
                    </a:solidFill>
                  </a:tcPr>
                </a:tc>
                <a:extLst>
                  <a:ext uri="{0D108BD9-81ED-4DB2-BD59-A6C34878D82A}">
                    <a16:rowId xmlns:a16="http://schemas.microsoft.com/office/drawing/2014/main" val="1606418608"/>
                  </a:ext>
                </a:extLst>
              </a:tr>
              <a:tr h="140585">
                <a:tc vMerge="1">
                  <a:txBody>
                    <a:bodyPr/>
                    <a:lstStyle/>
                    <a:p>
                      <a:endParaRPr lang="en-US"/>
                    </a:p>
                  </a:txBody>
                  <a:tcPr/>
                </a:tc>
                <a:tc>
                  <a:txBody>
                    <a:bodyPr/>
                    <a:lstStyle/>
                    <a:p>
                      <a:r>
                        <a:rPr lang="en-US" sz="800" baseline="0" dirty="0"/>
                        <a:t>PLM repository management</a:t>
                      </a:r>
                    </a:p>
                  </a:txBody>
                  <a:tcPr marL="45720" marR="45720" marT="9144" marB="9144">
                    <a:solidFill>
                      <a:schemeClr val="bg1"/>
                    </a:solidFill>
                  </a:tcPr>
                </a:tc>
                <a:extLst>
                  <a:ext uri="{0D108BD9-81ED-4DB2-BD59-A6C34878D82A}">
                    <a16:rowId xmlns:a16="http://schemas.microsoft.com/office/drawing/2014/main" val="3573923297"/>
                  </a:ext>
                </a:extLst>
              </a:tr>
              <a:tr h="140585">
                <a:tc vMerge="1">
                  <a:txBody>
                    <a:bodyPr/>
                    <a:lstStyle/>
                    <a:p>
                      <a:endParaRPr lang="en-US"/>
                    </a:p>
                  </a:txBody>
                  <a:tcPr/>
                </a:tc>
                <a:tc>
                  <a:txBody>
                    <a:bodyPr/>
                    <a:lstStyle/>
                    <a:p>
                      <a:r>
                        <a:rPr lang="en-US" sz="800" baseline="0" dirty="0"/>
                        <a:t>Glossary of terms</a:t>
                      </a:r>
                    </a:p>
                  </a:txBody>
                  <a:tcPr marL="45720" marR="45720" marT="9144" marB="9144">
                    <a:solidFill>
                      <a:schemeClr val="bg1"/>
                    </a:solidFill>
                  </a:tcPr>
                </a:tc>
                <a:extLst>
                  <a:ext uri="{0D108BD9-81ED-4DB2-BD59-A6C34878D82A}">
                    <a16:rowId xmlns:a16="http://schemas.microsoft.com/office/drawing/2014/main" val="2985329034"/>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PLM master data maturity model</a:t>
                      </a:r>
                    </a:p>
                  </a:txBody>
                  <a:tcPr marL="45720" marR="45720" marT="9144" marB="9144">
                    <a:solidFill>
                      <a:schemeClr val="bg1"/>
                    </a:solidFill>
                  </a:tcPr>
                </a:tc>
                <a:extLst>
                  <a:ext uri="{0D108BD9-81ED-4DB2-BD59-A6C34878D82A}">
                    <a16:rowId xmlns:a16="http://schemas.microsoft.com/office/drawing/2014/main" val="682609920"/>
                  </a:ext>
                </a:extLst>
              </a:tr>
              <a:tr h="140585">
                <a:tc rowSpan="3">
                  <a:txBody>
                    <a:bodyPr/>
                    <a:lstStyle/>
                    <a:p>
                      <a:r>
                        <a:rPr lang="en-US" sz="1000" b="1" dirty="0">
                          <a:solidFill>
                            <a:schemeClr val="bg1"/>
                          </a:solidFill>
                        </a:rPr>
                        <a:t>Data Access</a:t>
                      </a:r>
                    </a:p>
                  </a:txBody>
                  <a:tcPr>
                    <a:solidFill>
                      <a:schemeClr val="tx2"/>
                    </a:solidFill>
                  </a:tcPr>
                </a:tc>
                <a:tc>
                  <a:txBody>
                    <a:bodyPr/>
                    <a:lstStyle/>
                    <a:p>
                      <a:r>
                        <a:rPr lang="en-US" sz="800" dirty="0"/>
                        <a:t>PLM integration strategy and architecture</a:t>
                      </a:r>
                    </a:p>
                  </a:txBody>
                  <a:tcPr marL="45720" marR="45720" marT="9144" marB="9144">
                    <a:solidFill>
                      <a:srgbClr val="009AD7"/>
                    </a:solidFill>
                  </a:tcPr>
                </a:tc>
                <a:extLst>
                  <a:ext uri="{0D108BD9-81ED-4DB2-BD59-A6C34878D82A}">
                    <a16:rowId xmlns:a16="http://schemas.microsoft.com/office/drawing/2014/main" val="563170539"/>
                  </a:ext>
                </a:extLst>
              </a:tr>
              <a:tr h="140585">
                <a:tc vMerge="1">
                  <a:txBody>
                    <a:bodyPr/>
                    <a:lstStyle/>
                    <a:p>
                      <a:endParaRPr lang="en-US"/>
                    </a:p>
                  </a:txBody>
                  <a:tcPr/>
                </a:tc>
                <a:tc>
                  <a:txBody>
                    <a:bodyPr/>
                    <a:lstStyle/>
                    <a:p>
                      <a:r>
                        <a:rPr lang="en-US" sz="800" dirty="0"/>
                        <a:t>ETL strategy</a:t>
                      </a:r>
                    </a:p>
                  </a:txBody>
                  <a:tcPr marL="45720" marR="45720" marT="9144" marB="9144">
                    <a:solidFill>
                      <a:srgbClr val="009AD7"/>
                    </a:solidFill>
                  </a:tcPr>
                </a:tc>
                <a:extLst>
                  <a:ext uri="{0D108BD9-81ED-4DB2-BD59-A6C34878D82A}">
                    <a16:rowId xmlns:a16="http://schemas.microsoft.com/office/drawing/2014/main" val="3565859279"/>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Information services, messaging standards, and architecture</a:t>
                      </a:r>
                    </a:p>
                  </a:txBody>
                  <a:tcPr marL="45720" marR="45720" marT="9144" marB="9144">
                    <a:solidFill>
                      <a:srgbClr val="009AD7"/>
                    </a:solidFill>
                  </a:tcPr>
                </a:tc>
                <a:extLst>
                  <a:ext uri="{0D108BD9-81ED-4DB2-BD59-A6C34878D82A}">
                    <a16:rowId xmlns:a16="http://schemas.microsoft.com/office/drawing/2014/main" val="3450775235"/>
                  </a:ext>
                </a:extLst>
              </a:tr>
              <a:tr h="140585">
                <a:tc rowSpan="2">
                  <a:txBody>
                    <a:bodyPr/>
                    <a:lstStyle/>
                    <a:p>
                      <a:r>
                        <a:rPr lang="en-US" sz="1000" b="1" dirty="0">
                          <a:solidFill>
                            <a:schemeClr val="bg1"/>
                          </a:solidFill>
                        </a:rPr>
                        <a:t>Data Administration</a:t>
                      </a:r>
                      <a:r>
                        <a:rPr lang="en-US" sz="1000" b="1" baseline="0" dirty="0">
                          <a:solidFill>
                            <a:schemeClr val="bg1"/>
                          </a:solidFill>
                        </a:rPr>
                        <a:t> and Security</a:t>
                      </a:r>
                      <a:endParaRPr lang="en-US" sz="1000" b="1" dirty="0">
                        <a:solidFill>
                          <a:schemeClr val="bg1"/>
                        </a:solidFill>
                      </a:endParaRPr>
                    </a:p>
                  </a:txBody>
                  <a:tcPr>
                    <a:solidFill>
                      <a:schemeClr val="tx2"/>
                    </a:solidFill>
                  </a:tcPr>
                </a:tc>
                <a:tc>
                  <a:txBody>
                    <a:bodyPr/>
                    <a:lstStyle/>
                    <a:p>
                      <a:r>
                        <a:rPr lang="en-US" sz="800" dirty="0"/>
                        <a:t>Security policies and access control data</a:t>
                      </a:r>
                    </a:p>
                  </a:txBody>
                  <a:tcPr marL="45720" marR="45720" marT="9144" marB="9144">
                    <a:solidFill>
                      <a:srgbClr val="D3D3D3"/>
                    </a:solidFill>
                  </a:tcPr>
                </a:tc>
                <a:extLst>
                  <a:ext uri="{0D108BD9-81ED-4DB2-BD59-A6C34878D82A}">
                    <a16:rowId xmlns:a16="http://schemas.microsoft.com/office/drawing/2014/main" val="2037676642"/>
                  </a:ext>
                </a:extLst>
              </a:tr>
              <a:tr h="140585">
                <a:tc vMerge="1">
                  <a:txBody>
                    <a:bodyPr/>
                    <a:lstStyle/>
                    <a:p>
                      <a:endParaRPr lang="en-US"/>
                    </a:p>
                  </a:txBody>
                  <a:tcPr/>
                </a:tc>
                <a:tc>
                  <a:txBody>
                    <a:bodyPr/>
                    <a:lstStyle/>
                    <a:p>
                      <a:r>
                        <a:rPr lang="en-US" sz="800" dirty="0"/>
                        <a:t>Storage change control process</a:t>
                      </a:r>
                    </a:p>
                  </a:txBody>
                  <a:tcPr marL="45720" marR="45720" marT="9144" marB="9144">
                    <a:solidFill>
                      <a:srgbClr val="009AD7"/>
                    </a:solidFill>
                  </a:tcPr>
                </a:tc>
                <a:extLst>
                  <a:ext uri="{0D108BD9-81ED-4DB2-BD59-A6C34878D82A}">
                    <a16:rowId xmlns:a16="http://schemas.microsoft.com/office/drawing/2014/main" val="611600832"/>
                  </a:ext>
                </a:extLst>
              </a:tr>
              <a:tr h="140585">
                <a:tc rowSpan="3">
                  <a:txBody>
                    <a:bodyPr/>
                    <a:lstStyle/>
                    <a:p>
                      <a:r>
                        <a:rPr lang="en-US" sz="1000" b="1" dirty="0">
                          <a:solidFill>
                            <a:schemeClr val="bg1"/>
                          </a:solidFill>
                        </a:rPr>
                        <a:t>Data Quality Management</a:t>
                      </a:r>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Definition of data quality metrics</a:t>
                      </a:r>
                    </a:p>
                  </a:txBody>
                  <a:tcPr marL="45720" marR="45720" marT="9144" marB="9144">
                    <a:solidFill>
                      <a:srgbClr val="D3D3D3"/>
                    </a:solidFill>
                  </a:tcPr>
                </a:tc>
                <a:extLst>
                  <a:ext uri="{0D108BD9-81ED-4DB2-BD59-A6C34878D82A}">
                    <a16:rowId xmlns:a16="http://schemas.microsoft.com/office/drawing/2014/main" val="2036363783"/>
                  </a:ext>
                </a:extLst>
              </a:tr>
              <a:tr h="140585">
                <a:tc vMerge="1">
                  <a:txBody>
                    <a:bodyPr/>
                    <a:lstStyle/>
                    <a:p>
                      <a:endParaRPr lang="en-US"/>
                    </a:p>
                  </a:txBody>
                  <a:tcPr/>
                </a:tc>
                <a:tc>
                  <a:txBody>
                    <a:bodyPr/>
                    <a:lstStyle/>
                    <a:p>
                      <a:r>
                        <a:rPr lang="en-US" sz="800" dirty="0"/>
                        <a:t>Master</a:t>
                      </a:r>
                      <a:r>
                        <a:rPr lang="en-US" sz="800" baseline="0" dirty="0"/>
                        <a:t> list of quality issues</a:t>
                      </a:r>
                    </a:p>
                  </a:txBody>
                  <a:tcPr marL="45720" marR="45720" marT="9144" marB="9144">
                    <a:solidFill>
                      <a:schemeClr val="bg1"/>
                    </a:solidFill>
                  </a:tcPr>
                </a:tc>
                <a:extLst>
                  <a:ext uri="{0D108BD9-81ED-4DB2-BD59-A6C34878D82A}">
                    <a16:rowId xmlns:a16="http://schemas.microsoft.com/office/drawing/2014/main" val="1580140843"/>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Data quality audit process</a:t>
                      </a:r>
                      <a:endParaRPr lang="en-US" sz="800" dirty="0"/>
                    </a:p>
                  </a:txBody>
                  <a:tcPr marL="45720" marR="45720" marT="9144" marB="9144">
                    <a:solidFill>
                      <a:schemeClr val="bg1"/>
                    </a:solidFill>
                  </a:tcPr>
                </a:tc>
                <a:extLst>
                  <a:ext uri="{0D108BD9-81ED-4DB2-BD59-A6C34878D82A}">
                    <a16:rowId xmlns:a16="http://schemas.microsoft.com/office/drawing/2014/main" val="2753559249"/>
                  </a:ext>
                </a:extLst>
              </a:tr>
              <a:tr h="140585">
                <a:tc rowSpan="3">
                  <a:txBody>
                    <a:bodyPr/>
                    <a:lstStyle/>
                    <a:p>
                      <a:r>
                        <a:rPr lang="en-US" sz="1000" b="1" dirty="0">
                          <a:solidFill>
                            <a:schemeClr val="bg1"/>
                          </a:solidFill>
                        </a:rPr>
                        <a:t>Reporting and Analytics Requirements</a:t>
                      </a:r>
                    </a:p>
                  </a:txBody>
                  <a:tcPr>
                    <a:solidFill>
                      <a:schemeClr val="tx2"/>
                    </a:solidFill>
                  </a:tcPr>
                </a:tc>
                <a:tc>
                  <a:txBody>
                    <a:bodyPr/>
                    <a:lstStyle/>
                    <a:p>
                      <a:r>
                        <a:rPr lang="en-US" sz="800" dirty="0"/>
                        <a:t>PLM master data requirements for EDW PLM</a:t>
                      </a:r>
                    </a:p>
                  </a:txBody>
                  <a:tcPr marL="45720" marR="45720" marT="9144" marB="9144">
                    <a:solidFill>
                      <a:srgbClr val="D3D3D3"/>
                    </a:solidFill>
                  </a:tcPr>
                </a:tc>
                <a:extLst>
                  <a:ext uri="{0D108BD9-81ED-4DB2-BD59-A6C34878D82A}">
                    <a16:rowId xmlns:a16="http://schemas.microsoft.com/office/drawing/2014/main" val="2663958244"/>
                  </a:ext>
                </a:extLst>
              </a:tr>
              <a:tr h="140585">
                <a:tc vMerge="1">
                  <a:txBody>
                    <a:bodyPr/>
                    <a:lstStyle/>
                    <a:p>
                      <a:endParaRPr lang="en-US"/>
                    </a:p>
                  </a:txBody>
                  <a:tcPr/>
                </a:tc>
                <a:tc>
                  <a:txBody>
                    <a:bodyPr/>
                    <a:lstStyle/>
                    <a:p>
                      <a:r>
                        <a:rPr lang="en-US" sz="800" dirty="0"/>
                        <a:t>Master data reporting requirements</a:t>
                      </a:r>
                    </a:p>
                  </a:txBody>
                  <a:tcPr marL="45720" marR="45720" marT="9144" marB="9144">
                    <a:solidFill>
                      <a:srgbClr val="D3D3D3"/>
                    </a:solidFill>
                  </a:tcPr>
                </a:tc>
                <a:extLst>
                  <a:ext uri="{0D108BD9-81ED-4DB2-BD59-A6C34878D82A}">
                    <a16:rowId xmlns:a16="http://schemas.microsoft.com/office/drawing/2014/main" val="3746306222"/>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Event management</a:t>
                      </a:r>
                      <a:r>
                        <a:rPr lang="en-US" sz="800" baseline="0" dirty="0"/>
                        <a:t> and alerts requirements</a:t>
                      </a:r>
                    </a:p>
                  </a:txBody>
                  <a:tcPr marL="45720" marR="45720" marT="9144" marB="9144">
                    <a:solidFill>
                      <a:srgbClr val="D3D3D3"/>
                    </a:solidFill>
                  </a:tcPr>
                </a:tc>
                <a:extLst>
                  <a:ext uri="{0D108BD9-81ED-4DB2-BD59-A6C34878D82A}">
                    <a16:rowId xmlns:a16="http://schemas.microsoft.com/office/drawing/2014/main" val="1652979922"/>
                  </a:ext>
                </a:extLst>
              </a:tr>
              <a:tr h="140585">
                <a:tc rowSpan="2">
                  <a:txBody>
                    <a:bodyPr/>
                    <a:lstStyle/>
                    <a:p>
                      <a:r>
                        <a:rPr lang="en-US" sz="1000" b="1" dirty="0">
                          <a:solidFill>
                            <a:schemeClr val="bg1"/>
                          </a:solidFill>
                        </a:rPr>
                        <a:t>Information Lifecycle Management</a:t>
                      </a:r>
                    </a:p>
                  </a:txBody>
                  <a:tcPr>
                    <a:solidFill>
                      <a:schemeClr val="tx2"/>
                    </a:solidFill>
                  </a:tcPr>
                </a:tc>
                <a:tc>
                  <a:txBody>
                    <a:bodyPr/>
                    <a:lstStyle/>
                    <a:p>
                      <a:r>
                        <a:rPr lang="en-US" sz="800" dirty="0"/>
                        <a:t>Business objects</a:t>
                      </a:r>
                      <a:r>
                        <a:rPr lang="en-US" sz="800" baseline="0" dirty="0"/>
                        <a:t> lifecycle</a:t>
                      </a:r>
                    </a:p>
                  </a:txBody>
                  <a:tcPr marL="45720" marR="45720" marT="9144" marB="9144">
                    <a:solidFill>
                      <a:srgbClr val="D3D3D3"/>
                    </a:solidFill>
                  </a:tcPr>
                </a:tc>
                <a:extLst>
                  <a:ext uri="{0D108BD9-81ED-4DB2-BD59-A6C34878D82A}">
                    <a16:rowId xmlns:a16="http://schemas.microsoft.com/office/drawing/2014/main" val="3391625644"/>
                  </a:ext>
                </a:extLst>
              </a:tr>
              <a:tr h="140585">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Backup and archival strategy</a:t>
                      </a:r>
                      <a:endParaRPr lang="en-US" sz="800" dirty="0"/>
                    </a:p>
                  </a:txBody>
                  <a:tcPr marL="45720" marR="45720" marT="9144" marB="9144">
                    <a:solidFill>
                      <a:schemeClr val="bg1"/>
                    </a:solidFill>
                  </a:tcPr>
                </a:tc>
                <a:extLst>
                  <a:ext uri="{0D108BD9-81ED-4DB2-BD59-A6C34878D82A}">
                    <a16:rowId xmlns:a16="http://schemas.microsoft.com/office/drawing/2014/main" val="3550292106"/>
                  </a:ext>
                </a:extLst>
              </a:tr>
            </a:tbl>
          </a:graphicData>
        </a:graphic>
      </p:graphicFrame>
      <p:sp>
        <p:nvSpPr>
          <p:cNvPr id="2" name="Title 1"/>
          <p:cNvSpPr>
            <a:spLocks noGrp="1"/>
          </p:cNvSpPr>
          <p:nvPr>
            <p:ph type="title"/>
          </p:nvPr>
        </p:nvSpPr>
        <p:spPr/>
        <p:txBody>
          <a:bodyPr/>
          <a:lstStyle/>
          <a:p>
            <a:r>
              <a:rPr lang="en-US" dirty="0"/>
              <a:t>Information Management Framework</a:t>
            </a:r>
          </a:p>
        </p:txBody>
      </p:sp>
      <p:sp>
        <p:nvSpPr>
          <p:cNvPr id="3" name="Text Placeholder 2"/>
          <p:cNvSpPr>
            <a:spLocks noGrp="1"/>
          </p:cNvSpPr>
          <p:nvPr>
            <p:ph type="body" sz="quarter" idx="17"/>
          </p:nvPr>
        </p:nvSpPr>
        <p:spPr/>
        <p:txBody>
          <a:bodyPr/>
          <a:lstStyle/>
          <a:p>
            <a:pPr marL="0" indent="0">
              <a:buNone/>
            </a:pPr>
            <a:r>
              <a:rPr lang="en-US" sz="1200" b="1" dirty="0"/>
              <a:t>Use a frame to capture and define the key areas of data governance for focus.</a:t>
            </a:r>
          </a:p>
          <a:p>
            <a:r>
              <a:rPr lang="en-US" sz="1000" dirty="0"/>
              <a:t>Each area of the framework is broken down into key deliverables with clearly designated owners in business and IT.</a:t>
            </a:r>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0300" y="293561"/>
            <a:ext cx="442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
          <p:cNvSpPr txBox="1">
            <a:spLocks noChangeArrowheads="1"/>
          </p:cNvSpPr>
          <p:nvPr/>
        </p:nvSpPr>
        <p:spPr bwMode="auto">
          <a:xfrm>
            <a:off x="3396933" y="1060641"/>
            <a:ext cx="3128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Data Touchpoints Across the Value Chain</a:t>
            </a:r>
          </a:p>
          <a:p>
            <a:r>
              <a:rPr lang="en-US" altLang="en-US" sz="1100" b="1" i="1" dirty="0">
                <a:solidFill>
                  <a:srgbClr val="002856"/>
                </a:solidFill>
              </a:rPr>
              <a:t>Illustrative</a:t>
            </a:r>
          </a:p>
        </p:txBody>
      </p:sp>
      <p:sp>
        <p:nvSpPr>
          <p:cNvPr id="10" name="Rectangle 6"/>
          <p:cNvSpPr>
            <a:spLocks noChangeArrowheads="1"/>
          </p:cNvSpPr>
          <p:nvPr/>
        </p:nvSpPr>
        <p:spPr bwMode="auto">
          <a:xfrm>
            <a:off x="10067925" y="1527175"/>
            <a:ext cx="1665288" cy="682625"/>
          </a:xfrm>
          <a:prstGeom prst="rect">
            <a:avLst/>
          </a:prstGeom>
          <a:noFill/>
          <a:ln w="127"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 name="TextBox 70655"/>
          <p:cNvSpPr txBox="1">
            <a:spLocks noChangeArrowheads="1"/>
          </p:cNvSpPr>
          <p:nvPr/>
        </p:nvSpPr>
        <p:spPr bwMode="auto">
          <a:xfrm>
            <a:off x="10161588" y="1592262"/>
            <a:ext cx="157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800"/>
              <a:t>Deliverables are identified based on data management needs of stakeholders across the value chain. </a:t>
            </a:r>
          </a:p>
        </p:txBody>
      </p:sp>
      <p:sp>
        <p:nvSpPr>
          <p:cNvPr id="12" name="Rectangle 11"/>
          <p:cNvSpPr/>
          <p:nvPr/>
        </p:nvSpPr>
        <p:spPr bwMode="auto">
          <a:xfrm>
            <a:off x="10067925" y="2317750"/>
            <a:ext cx="1665288" cy="1038225"/>
          </a:xfrm>
          <a:prstGeom prst="rect">
            <a:avLst/>
          </a:prstGeom>
          <a:noFill/>
          <a:ln w="127" cap="flat" cmpd="sng" algn="ctr">
            <a:solidFill>
              <a:schemeClr val="bg2">
                <a:lumMod val="50000"/>
              </a:schemeClr>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13" name="Rectangle 576"/>
          <p:cNvSpPr>
            <a:spLocks noChangeArrowheads="1"/>
          </p:cNvSpPr>
          <p:nvPr/>
        </p:nvSpPr>
        <p:spPr bwMode="auto">
          <a:xfrm>
            <a:off x="10067925" y="2317750"/>
            <a:ext cx="1665288" cy="173037"/>
          </a:xfrm>
          <a:prstGeom prst="rect">
            <a:avLst/>
          </a:prstGeom>
          <a:solidFill>
            <a:srgbClr val="002856"/>
          </a:solidFill>
          <a:ln w="127" algn="ctr">
            <a:solidFill>
              <a:srgbClr val="A1BCF9"/>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700" b="1" dirty="0">
                <a:solidFill>
                  <a:schemeClr val="bg1"/>
                </a:solidFill>
              </a:rPr>
              <a:t>Legend</a:t>
            </a:r>
          </a:p>
        </p:txBody>
      </p:sp>
      <p:sp>
        <p:nvSpPr>
          <p:cNvPr id="14" name="TextBox 70659"/>
          <p:cNvSpPr txBox="1">
            <a:spLocks noChangeArrowheads="1"/>
          </p:cNvSpPr>
          <p:nvPr/>
        </p:nvSpPr>
        <p:spPr bwMode="auto">
          <a:xfrm>
            <a:off x="10117138" y="2568575"/>
            <a:ext cx="504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700" b="1"/>
              <a:t>PLM</a:t>
            </a:r>
          </a:p>
          <a:p>
            <a:pPr>
              <a:lnSpc>
                <a:spcPct val="150000"/>
              </a:lnSpc>
            </a:pPr>
            <a:r>
              <a:rPr lang="en-US" altLang="en-US" sz="700" b="1"/>
              <a:t>MDM</a:t>
            </a:r>
          </a:p>
          <a:p>
            <a:pPr>
              <a:lnSpc>
                <a:spcPct val="150000"/>
              </a:lnSpc>
            </a:pPr>
            <a:r>
              <a:rPr lang="en-US" altLang="en-US" sz="700" b="1"/>
              <a:t>EDW</a:t>
            </a:r>
          </a:p>
          <a:p>
            <a:pPr>
              <a:lnSpc>
                <a:spcPct val="150000"/>
              </a:lnSpc>
            </a:pPr>
            <a:r>
              <a:rPr lang="en-US" altLang="en-US" sz="700" b="1"/>
              <a:t>ETL</a:t>
            </a:r>
          </a:p>
        </p:txBody>
      </p:sp>
      <p:sp>
        <p:nvSpPr>
          <p:cNvPr id="15" name="TextBox 70662"/>
          <p:cNvSpPr txBox="1">
            <a:spLocks noChangeArrowheads="1"/>
          </p:cNvSpPr>
          <p:nvPr/>
        </p:nvSpPr>
        <p:spPr bwMode="auto">
          <a:xfrm>
            <a:off x="10444163" y="2568575"/>
            <a:ext cx="12890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700"/>
              <a:t>Product Lifecycle Management</a:t>
            </a:r>
          </a:p>
          <a:p>
            <a:pPr>
              <a:lnSpc>
                <a:spcPct val="150000"/>
              </a:lnSpc>
            </a:pPr>
            <a:r>
              <a:rPr lang="en-US" altLang="en-US" sz="700"/>
              <a:t>Master Data Management</a:t>
            </a:r>
          </a:p>
          <a:p>
            <a:pPr>
              <a:lnSpc>
                <a:spcPct val="150000"/>
              </a:lnSpc>
            </a:pPr>
            <a:r>
              <a:rPr lang="en-US" altLang="en-US" sz="700"/>
              <a:t>Enterprise Data Warehouse</a:t>
            </a:r>
          </a:p>
          <a:p>
            <a:pPr>
              <a:lnSpc>
                <a:spcPct val="150000"/>
              </a:lnSpc>
            </a:pPr>
            <a:r>
              <a:rPr lang="en-US" altLang="en-US" sz="700"/>
              <a:t>Extract, Transfer, Load</a:t>
            </a:r>
          </a:p>
          <a:p>
            <a:pPr>
              <a:lnSpc>
                <a:spcPct val="150000"/>
              </a:lnSpc>
            </a:pPr>
            <a:endParaRPr lang="en-US" altLang="en-US" sz="700"/>
          </a:p>
        </p:txBody>
      </p:sp>
      <p:sp>
        <p:nvSpPr>
          <p:cNvPr id="16" name="Freeform 579"/>
          <p:cNvSpPr>
            <a:spLocks/>
          </p:cNvSpPr>
          <p:nvPr/>
        </p:nvSpPr>
        <p:spPr bwMode="auto">
          <a:xfrm>
            <a:off x="10067925" y="3495675"/>
            <a:ext cx="115888" cy="115887"/>
          </a:xfrm>
          <a:custGeom>
            <a:avLst/>
            <a:gdLst>
              <a:gd name="T0" fmla="*/ 0 w 116205"/>
              <a:gd name="T1" fmla="*/ 115887 h 116205"/>
              <a:gd name="T2" fmla="*/ 115888 w 116205"/>
              <a:gd name="T3" fmla="*/ 115887 h 116205"/>
              <a:gd name="T4" fmla="*/ 115888 w 116205"/>
              <a:gd name="T5" fmla="*/ 0 h 116205"/>
              <a:gd name="T6" fmla="*/ 0 w 116205"/>
              <a:gd name="T7" fmla="*/ 0 h 116205"/>
              <a:gd name="T8" fmla="*/ 0 w 116205"/>
              <a:gd name="T9" fmla="*/ 115887 h 116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205" h="116205">
                <a:moveTo>
                  <a:pt x="0" y="116205"/>
                </a:moveTo>
                <a:lnTo>
                  <a:pt x="116205" y="116205"/>
                </a:lnTo>
                <a:lnTo>
                  <a:pt x="116205" y="0"/>
                </a:lnTo>
                <a:lnTo>
                  <a:pt x="0" y="0"/>
                </a:lnTo>
                <a:lnTo>
                  <a:pt x="0" y="116205"/>
                </a:lnTo>
                <a:close/>
              </a:path>
            </a:pathLst>
          </a:custGeom>
          <a:solidFill>
            <a:srgbClr val="D3D3D3"/>
          </a:solidFill>
          <a:ln>
            <a:noFill/>
          </a:ln>
        </p:spPr>
        <p:txBody>
          <a:bodyPr/>
          <a:lstStyle/>
          <a:p>
            <a:endParaRPr lang="en-US"/>
          </a:p>
        </p:txBody>
      </p:sp>
      <p:sp>
        <p:nvSpPr>
          <p:cNvPr id="17" name="TextBox 580"/>
          <p:cNvSpPr txBox="1">
            <a:spLocks noChangeArrowheads="1"/>
          </p:cNvSpPr>
          <p:nvPr/>
        </p:nvSpPr>
        <p:spPr bwMode="auto">
          <a:xfrm>
            <a:off x="10233025" y="3495675"/>
            <a:ext cx="3937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a:solidFill>
                  <a:srgbClr val="221F20"/>
                </a:solidFill>
              </a:rPr>
              <a:t>Business</a:t>
            </a:r>
          </a:p>
        </p:txBody>
      </p:sp>
      <p:sp>
        <p:nvSpPr>
          <p:cNvPr id="18" name="Freeform 581"/>
          <p:cNvSpPr>
            <a:spLocks/>
          </p:cNvSpPr>
          <p:nvPr/>
        </p:nvSpPr>
        <p:spPr bwMode="auto">
          <a:xfrm>
            <a:off x="10069513" y="3700462"/>
            <a:ext cx="115887" cy="115888"/>
          </a:xfrm>
          <a:custGeom>
            <a:avLst/>
            <a:gdLst>
              <a:gd name="T0" fmla="*/ 0 w 116205"/>
              <a:gd name="T1" fmla="*/ 115888 h 116205"/>
              <a:gd name="T2" fmla="*/ 115887 w 116205"/>
              <a:gd name="T3" fmla="*/ 115888 h 116205"/>
              <a:gd name="T4" fmla="*/ 115887 w 116205"/>
              <a:gd name="T5" fmla="*/ 0 h 116205"/>
              <a:gd name="T6" fmla="*/ 0 w 116205"/>
              <a:gd name="T7" fmla="*/ 0 h 116205"/>
              <a:gd name="T8" fmla="*/ 0 w 116205"/>
              <a:gd name="T9" fmla="*/ 115888 h 116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205" h="116205">
                <a:moveTo>
                  <a:pt x="0" y="116205"/>
                </a:moveTo>
                <a:lnTo>
                  <a:pt x="116205" y="116205"/>
                </a:lnTo>
                <a:lnTo>
                  <a:pt x="116205" y="0"/>
                </a:lnTo>
                <a:lnTo>
                  <a:pt x="0" y="0"/>
                </a:lnTo>
                <a:lnTo>
                  <a:pt x="0" y="116205"/>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TextBox 582"/>
          <p:cNvSpPr txBox="1">
            <a:spLocks noChangeArrowheads="1"/>
          </p:cNvSpPr>
          <p:nvPr/>
        </p:nvSpPr>
        <p:spPr bwMode="auto">
          <a:xfrm>
            <a:off x="10233025" y="3698875"/>
            <a:ext cx="6985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a:solidFill>
                  <a:srgbClr val="221F20"/>
                </a:solidFill>
              </a:rPr>
              <a:t>Business and IT</a:t>
            </a:r>
          </a:p>
        </p:txBody>
      </p:sp>
      <p:sp>
        <p:nvSpPr>
          <p:cNvPr id="20" name="Freeform 583"/>
          <p:cNvSpPr>
            <a:spLocks/>
          </p:cNvSpPr>
          <p:nvPr/>
        </p:nvSpPr>
        <p:spPr bwMode="auto">
          <a:xfrm>
            <a:off x="10067925" y="3902075"/>
            <a:ext cx="115888" cy="115887"/>
          </a:xfrm>
          <a:custGeom>
            <a:avLst/>
            <a:gdLst>
              <a:gd name="T0" fmla="*/ 0 w 116205"/>
              <a:gd name="T1" fmla="*/ 115887 h 116205"/>
              <a:gd name="T2" fmla="*/ 115888 w 116205"/>
              <a:gd name="T3" fmla="*/ 115887 h 116205"/>
              <a:gd name="T4" fmla="*/ 115888 w 116205"/>
              <a:gd name="T5" fmla="*/ 0 h 116205"/>
              <a:gd name="T6" fmla="*/ 0 w 116205"/>
              <a:gd name="T7" fmla="*/ 0 h 116205"/>
              <a:gd name="T8" fmla="*/ 0 w 116205"/>
              <a:gd name="T9" fmla="*/ 115887 h 116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205" h="116205">
                <a:moveTo>
                  <a:pt x="0" y="116205"/>
                </a:moveTo>
                <a:lnTo>
                  <a:pt x="116205" y="116205"/>
                </a:lnTo>
                <a:lnTo>
                  <a:pt x="116205" y="0"/>
                </a:lnTo>
                <a:lnTo>
                  <a:pt x="0" y="0"/>
                </a:lnTo>
                <a:lnTo>
                  <a:pt x="0" y="116205"/>
                </a:lnTo>
                <a:close/>
              </a:path>
            </a:pathLst>
          </a:custGeom>
          <a:solidFill>
            <a:srgbClr val="009AD7"/>
          </a:solidFill>
          <a:ln>
            <a:noFill/>
          </a:ln>
        </p:spPr>
        <p:txBody>
          <a:bodyPr/>
          <a:lstStyle/>
          <a:p>
            <a:endParaRPr lang="en-US"/>
          </a:p>
        </p:txBody>
      </p:sp>
      <p:sp>
        <p:nvSpPr>
          <p:cNvPr id="21" name="TextBox 584"/>
          <p:cNvSpPr txBox="1">
            <a:spLocks noChangeArrowheads="1"/>
          </p:cNvSpPr>
          <p:nvPr/>
        </p:nvSpPr>
        <p:spPr bwMode="auto">
          <a:xfrm>
            <a:off x="10233025" y="3902075"/>
            <a:ext cx="889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a:solidFill>
                  <a:srgbClr val="221F20"/>
                </a:solidFill>
              </a:rPr>
              <a:t>IT</a:t>
            </a:r>
          </a:p>
        </p:txBody>
      </p:sp>
      <p:sp>
        <p:nvSpPr>
          <p:cNvPr id="22" name="Freeform 585"/>
          <p:cNvSpPr>
            <a:spLocks/>
          </p:cNvSpPr>
          <p:nvPr/>
        </p:nvSpPr>
        <p:spPr bwMode="auto">
          <a:xfrm>
            <a:off x="10067925" y="3697287"/>
            <a:ext cx="115888" cy="115888"/>
          </a:xfrm>
          <a:custGeom>
            <a:avLst/>
            <a:gdLst>
              <a:gd name="T0" fmla="*/ 0 w 116205"/>
              <a:gd name="T1" fmla="*/ 115888 h 116205"/>
              <a:gd name="T2" fmla="*/ 115888 w 116205"/>
              <a:gd name="T3" fmla="*/ 115888 h 116205"/>
              <a:gd name="T4" fmla="*/ 115888 w 116205"/>
              <a:gd name="T5" fmla="*/ 0 h 116205"/>
              <a:gd name="T6" fmla="*/ 0 w 116205"/>
              <a:gd name="T7" fmla="*/ 0 h 116205"/>
              <a:gd name="T8" fmla="*/ 0 w 116205"/>
              <a:gd name="T9" fmla="*/ 115888 h 116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205" h="116205">
                <a:moveTo>
                  <a:pt x="0" y="116205"/>
                </a:moveTo>
                <a:lnTo>
                  <a:pt x="116205" y="116205"/>
                </a:lnTo>
                <a:lnTo>
                  <a:pt x="116205" y="0"/>
                </a:lnTo>
                <a:lnTo>
                  <a:pt x="0" y="0"/>
                </a:lnTo>
                <a:lnTo>
                  <a:pt x="0" y="116205"/>
                </a:lnTo>
                <a:close/>
              </a:path>
            </a:pathLst>
          </a:custGeom>
          <a:noFill/>
          <a:ln w="3175" cap="sq">
            <a:solidFill>
              <a:srgbClr val="939598"/>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Box 10">
            <a:extLst>
              <a:ext uri="{FF2B5EF4-FFF2-40B4-BE49-F238E27FC236}">
                <a16:creationId xmlns:a16="http://schemas.microsoft.com/office/drawing/2014/main" id="{1A2D0287-7CCE-4221-BBD8-FBB3F12CDACB}"/>
              </a:ext>
            </a:extLst>
          </p:cNvPr>
          <p:cNvSpPr txBox="1">
            <a:spLocks noChangeArrowheads="1"/>
          </p:cNvSpPr>
          <p:nvPr/>
        </p:nvSpPr>
        <p:spPr bwMode="auto">
          <a:xfrm>
            <a:off x="3396933" y="6204667"/>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Source: Hewlett-Packard Company; Gartner analysis.</a:t>
            </a:r>
          </a:p>
        </p:txBody>
      </p:sp>
      <p:sp>
        <p:nvSpPr>
          <p:cNvPr id="23" name="Freeform 44">
            <a:extLst>
              <a:ext uri="{FF2B5EF4-FFF2-40B4-BE49-F238E27FC236}">
                <a16:creationId xmlns:a16="http://schemas.microsoft.com/office/drawing/2014/main" id="{30C26786-7251-4C1A-942F-BBB4829A85B6}"/>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Governance Foundation</a:t>
            </a:r>
          </a:p>
        </p:txBody>
      </p:sp>
    </p:spTree>
    <p:extLst>
      <p:ext uri="{BB962C8B-B14F-4D97-AF65-F5344CB8AC3E}">
        <p14:creationId xmlns:p14="http://schemas.microsoft.com/office/powerpoint/2010/main" val="39831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Project/Data Governance Interaction Process</a:t>
            </a:r>
          </a:p>
        </p:txBody>
      </p:sp>
      <p:graphicFrame>
        <p:nvGraphicFramePr>
          <p:cNvPr id="6" name="Group 45"/>
          <p:cNvGraphicFramePr>
            <a:graphicFrameLocks noGrp="1"/>
          </p:cNvGraphicFramePr>
          <p:nvPr>
            <p:extLst>
              <p:ext uri="{D42A27DB-BD31-4B8C-83A1-F6EECF244321}">
                <p14:modId xmlns:p14="http://schemas.microsoft.com/office/powerpoint/2010/main" val="34200149"/>
              </p:ext>
            </p:extLst>
          </p:nvPr>
        </p:nvGraphicFramePr>
        <p:xfrm>
          <a:off x="1881902" y="1749616"/>
          <a:ext cx="8228012" cy="4335462"/>
        </p:xfrm>
        <a:graphic>
          <a:graphicData uri="http://schemas.openxmlformats.org/drawingml/2006/table">
            <a:tbl>
              <a:tblPr/>
              <a:tblGrid>
                <a:gridCol w="815708">
                  <a:extLst>
                    <a:ext uri="{9D8B030D-6E8A-4147-A177-3AD203B41FA5}">
                      <a16:colId xmlns:a16="http://schemas.microsoft.com/office/drawing/2014/main" val="20000"/>
                    </a:ext>
                  </a:extLst>
                </a:gridCol>
                <a:gridCol w="1152631">
                  <a:extLst>
                    <a:ext uri="{9D8B030D-6E8A-4147-A177-3AD203B41FA5}">
                      <a16:colId xmlns:a16="http://schemas.microsoft.com/office/drawing/2014/main" val="20001"/>
                    </a:ext>
                  </a:extLst>
                </a:gridCol>
                <a:gridCol w="1436356">
                  <a:extLst>
                    <a:ext uri="{9D8B030D-6E8A-4147-A177-3AD203B41FA5}">
                      <a16:colId xmlns:a16="http://schemas.microsoft.com/office/drawing/2014/main" val="20002"/>
                    </a:ext>
                  </a:extLst>
                </a:gridCol>
                <a:gridCol w="3712063">
                  <a:extLst>
                    <a:ext uri="{9D8B030D-6E8A-4147-A177-3AD203B41FA5}">
                      <a16:colId xmlns:a16="http://schemas.microsoft.com/office/drawing/2014/main" val="20003"/>
                    </a:ext>
                  </a:extLst>
                </a:gridCol>
                <a:gridCol w="1111254">
                  <a:extLst>
                    <a:ext uri="{9D8B030D-6E8A-4147-A177-3AD203B41FA5}">
                      <a16:colId xmlns:a16="http://schemas.microsoft.com/office/drawing/2014/main" val="20004"/>
                    </a:ext>
                  </a:extLst>
                </a:gridCol>
              </a:tblGrid>
              <a:tr h="640206">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600" b="1" i="0" u="none" strike="noStrike" cap="none" normalizeH="0" baseline="0" dirty="0">
                          <a:ln>
                            <a:noFill/>
                          </a:ln>
                          <a:solidFill>
                            <a:srgbClr val="000000"/>
                          </a:solidFill>
                          <a:effectLst/>
                          <a:latin typeface="+mn-lt"/>
                          <a:ea typeface="ＭＳ Ｐゴシック" pitchFamily="34" charset="-128"/>
                        </a:rPr>
                        <a:t>Description</a:t>
                      </a:r>
                      <a:endParaRPr kumimoji="0" lang="en-US" sz="600" b="1"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a:noFill/>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Identification of key project liaison from the business and data side of the Project, as well as the best person from Data Governance</a:t>
                      </a:r>
                      <a:endParaRPr kumimoji="0" lang="en-US" sz="600" b="0" i="0" u="none" strike="noStrike" cap="none" normalizeH="0" baseline="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Initial meetings between liaisons to build relationship and share expectations and knowledge</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Use Project / DG Interaction kickoff checklist and materials to facilitate</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tab pos="177800" algn="l"/>
                        </a:tabLst>
                      </a:pPr>
                      <a:r>
                        <a:rPr kumimoji="0" lang="en-US" sz="600" b="0" i="0" u="none" strike="noStrike" cap="none" normalizeH="0" baseline="0" dirty="0">
                          <a:ln>
                            <a:noFill/>
                          </a:ln>
                          <a:solidFill>
                            <a:srgbClr val="000000"/>
                          </a:solidFill>
                          <a:effectLst/>
                          <a:latin typeface="+mn-lt"/>
                          <a:ea typeface="ＭＳ Ｐゴシック" pitchFamily="34" charset="-128"/>
                        </a:rPr>
                        <a:t>Project and Data Governance work together through the various processes that support a project with the DG expectations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tab pos="177800" algn="l"/>
                        </a:tabLst>
                      </a:pPr>
                      <a:r>
                        <a:rPr kumimoji="0" lang="en-US" sz="600" b="0" i="0" u="none" strike="noStrike" cap="none" normalizeH="0" baseline="0" dirty="0">
                          <a:ln>
                            <a:noFill/>
                          </a:ln>
                          <a:solidFill>
                            <a:srgbClr val="000000"/>
                          </a:solidFill>
                          <a:effectLst/>
                          <a:latin typeface="+mn-lt"/>
                          <a:ea typeface="ＭＳ Ｐゴシック" pitchFamily="34" charset="-128"/>
                        </a:rPr>
                        <a:t>Project works on recommendations to DG Team liaison</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tab pos="177800" algn="l"/>
                        </a:tabLst>
                      </a:pPr>
                      <a:r>
                        <a:rPr kumimoji="0" lang="en-US" sz="600" b="0" i="0" u="none" strike="noStrike" cap="none" normalizeH="0" baseline="0" dirty="0">
                          <a:ln>
                            <a:noFill/>
                          </a:ln>
                          <a:solidFill>
                            <a:srgbClr val="000000"/>
                          </a:solidFill>
                          <a:effectLst/>
                          <a:latin typeface="+mn-lt"/>
                          <a:ea typeface="ＭＳ Ｐゴシック" pitchFamily="34" charset="-128"/>
                        </a:rPr>
                        <a:t>New project expectations to work cross company and project in making recommendations, led by the business leadership / involvement on the projects</a:t>
                      </a: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Communication between DG and stakeholders is critical to operate effectively </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extLst>
                  <a:ext uri="{0D108BD9-81ED-4DB2-BD59-A6C34878D82A}">
                    <a16:rowId xmlns:a16="http://schemas.microsoft.com/office/drawing/2014/main" val="10000"/>
                  </a:ext>
                </a:extLst>
              </a:tr>
              <a:tr h="2423537">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600" b="1" i="0" u="none" strike="noStrike" cap="none" normalizeH="0" baseline="0" dirty="0">
                          <a:ln>
                            <a:noFill/>
                          </a:ln>
                          <a:solidFill>
                            <a:srgbClr val="000000"/>
                          </a:solidFill>
                          <a:effectLst/>
                          <a:latin typeface="+mn-lt"/>
                          <a:ea typeface="ＭＳ Ｐゴシック" pitchFamily="34" charset="-128"/>
                        </a:rPr>
                        <a:t>Activities</a:t>
                      </a:r>
                      <a:endParaRPr kumimoji="0" lang="en-US" sz="600" b="1"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a:noFill/>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Project Manager / Sponsor assigns business contact and data contact from projects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DG Lead assigns team member to be liaison</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DG liaison gives access to DG / project interaction intranet site</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None/>
                        <a:tabLst/>
                      </a:pPr>
                      <a:r>
                        <a:rPr kumimoji="0" lang="en-US" sz="600" b="0" i="0" u="none" strike="noStrike" cap="none" normalizeH="0" baseline="0" dirty="0">
                          <a:ln>
                            <a:noFill/>
                          </a:ln>
                          <a:solidFill>
                            <a:srgbClr val="000000"/>
                          </a:solidFill>
                          <a:effectLst/>
                          <a:latin typeface="+mn-lt"/>
                          <a:ea typeface="ＭＳ Ｐゴシック" pitchFamily="34" charset="-128"/>
                        </a:rPr>
                        <a:t>Review / Learn</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Project side</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Review of DG Principles, forms, templates</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Access to DG / project interaction intranet site</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Business Glossary tool</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Data Governance</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Project Scope, Timeline, impact, Data objects and processes</a:t>
                      </a: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Execute Key Object Process</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Most critical Master and Foundational Objects are paid special attention beyond just normal data definition and includes the importance of business process work on the these objects.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Execute Business Glossary / Data Definition process </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Defining objects and metrics in a standard way across Hallmark.</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Relevant to all Data / fields and not just Master Data</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As Business Glossary is populated with standard definitions, process should evolve into processing only the exceptions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Execute Business Issue or Data Conflict Resolution Process</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Projects are expected to make recommendations with a broad understanding / due diligence of impact / conflicts across Hallmark</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Data Governance team will help identify known interested stakeholders that the projects should work with to document conflict or options / recommendations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Execute Data Governance Policy request / change process</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As projects are executed it is expected that data policies will be identified.</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Execute Quality Metric Process</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Identification of the key business quality metrics and the process for establishing (cleansing) and maintaining that quality</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Ongoing interaction and support</a:t>
                      </a:r>
                    </a:p>
                    <a:p>
                      <a:pPr marL="228600" marR="0" lvl="1" indent="-114300" algn="l" defTabSz="914400" rtl="0" eaLnBrk="1" fontAlgn="base" latinLnBrk="0" hangingPunct="1">
                        <a:lnSpc>
                          <a:spcPct val="100000"/>
                        </a:lnSpc>
                        <a:spcBef>
                          <a:spcPct val="10000"/>
                        </a:spcBef>
                        <a:spcAft>
                          <a:spcPct val="0"/>
                        </a:spcAft>
                        <a:buClrTx/>
                        <a:buSzTx/>
                        <a:buFont typeface="Symbol" pitchFamily="18" charset="2"/>
                        <a:buChar char="-"/>
                        <a:tabLst/>
                      </a:pPr>
                      <a:r>
                        <a:rPr kumimoji="0" lang="en-US" sz="600" b="0" i="0" u="none" strike="noStrike" cap="none" normalizeH="0" baseline="0" dirty="0">
                          <a:ln>
                            <a:noFill/>
                          </a:ln>
                          <a:solidFill>
                            <a:srgbClr val="000000"/>
                          </a:solidFill>
                          <a:effectLst/>
                          <a:latin typeface="+mn-lt"/>
                          <a:ea typeface="ＭＳ Ｐゴシック" pitchFamily="34" charset="-128"/>
                        </a:rPr>
                        <a:t>Data Governance processes expect and require projects to look beyond just their process / application and understand the integrated impacts to Data and Data Processes. Working in collaboration with both IT and Business individuals, the Data Governance group is Accountable for establishing and enforcing data as a cross company strategic asset.</a:t>
                      </a: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Decision summaries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Business Glossary updated</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DG / Project intranet site updated</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Distribution list of key contacts created and forwarded all decisions once a month</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Ongoing interaction between Project / Business Liaisons and Data Governance Team</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extLst>
                  <a:ext uri="{0D108BD9-81ED-4DB2-BD59-A6C34878D82A}">
                    <a16:rowId xmlns:a16="http://schemas.microsoft.com/office/drawing/2014/main" val="10001"/>
                  </a:ext>
                </a:extLst>
              </a:tr>
              <a:tr h="978926">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600" b="1" i="0" u="none" strike="noStrike" cap="none" normalizeH="0" baseline="0" dirty="0">
                          <a:ln>
                            <a:noFill/>
                          </a:ln>
                          <a:solidFill>
                            <a:srgbClr val="000000"/>
                          </a:solidFill>
                          <a:effectLst/>
                          <a:latin typeface="+mn-lt"/>
                          <a:ea typeface="ＭＳ Ｐゴシック" pitchFamily="34" charset="-128"/>
                        </a:rPr>
                        <a:t>Outcomes</a:t>
                      </a:r>
                      <a:endParaRPr kumimoji="0" lang="en-US" sz="600" b="1"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a:noFill/>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Clearly identified contacts and interaction point</a:t>
                      </a:r>
                      <a:endParaRPr kumimoji="0" lang="en-US" sz="600" b="0" i="0" u="none" strike="noStrike" cap="none" normalizeH="0" baseline="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Understanding of DG Processes / support for more information</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Project Access to DG Project Interaction site</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Scheduled ongoing interaction points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Schedule cross High-level road shows (</a:t>
                      </a:r>
                      <a:r>
                        <a:rPr kumimoji="0" lang="en-US" sz="600" b="0" i="0" u="none" strike="noStrike" cap="none" normalizeH="0" baseline="0" dirty="0" err="1">
                          <a:ln>
                            <a:noFill/>
                          </a:ln>
                          <a:solidFill>
                            <a:srgbClr val="000000"/>
                          </a:solidFill>
                          <a:effectLst/>
                          <a:latin typeface="+mn-lt"/>
                          <a:ea typeface="ＭＳ Ｐゴシック" pitchFamily="34" charset="-128"/>
                        </a:rPr>
                        <a:t>ie</a:t>
                      </a:r>
                      <a:r>
                        <a:rPr kumimoji="0" lang="en-US" sz="600" b="0" i="0" u="none" strike="noStrike" cap="none" normalizeH="0" baseline="0" dirty="0">
                          <a:ln>
                            <a:noFill/>
                          </a:ln>
                          <a:solidFill>
                            <a:srgbClr val="000000"/>
                          </a:solidFill>
                          <a:effectLst/>
                          <a:latin typeface="+mn-lt"/>
                          <a:ea typeface="ＭＳ Ｐゴシック" pitchFamily="34" charset="-128"/>
                        </a:rPr>
                        <a:t> – Project to present to DGSC, and vice versa)</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Business Glossary updated for project data objects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Decisions / approvals made for key data objects</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Data Policies established</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Quality Data standards set and enforced by the business</a:t>
                      </a: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dirty="0">
                          <a:ln>
                            <a:noFill/>
                          </a:ln>
                          <a:solidFill>
                            <a:srgbClr val="000000"/>
                          </a:solidFill>
                          <a:effectLst/>
                          <a:latin typeface="+mn-lt"/>
                          <a:ea typeface="ＭＳ Ｐゴシック" pitchFamily="34" charset="-128"/>
                        </a:rPr>
                        <a:t>Projects and Business up to date access with current Data Governance information</a:t>
                      </a: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D3D3"/>
                    </a:solidFill>
                  </a:tcPr>
                </a:tc>
                <a:extLst>
                  <a:ext uri="{0D108BD9-81ED-4DB2-BD59-A6C34878D82A}">
                    <a16:rowId xmlns:a16="http://schemas.microsoft.com/office/drawing/2014/main" val="10002"/>
                  </a:ext>
                </a:extLst>
              </a:tr>
              <a:tr h="292793">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600" b="1" i="0" u="none" strike="noStrike" cap="none" normalizeH="0" baseline="0" dirty="0">
                          <a:ln>
                            <a:noFill/>
                          </a:ln>
                          <a:solidFill>
                            <a:srgbClr val="000000"/>
                          </a:solidFill>
                          <a:effectLst/>
                          <a:latin typeface="+mn-lt"/>
                          <a:ea typeface="ＭＳ Ｐゴシック" pitchFamily="34" charset="-128"/>
                        </a:rPr>
                        <a:t>Responsible (R)</a:t>
                      </a:r>
                    </a:p>
                    <a:p>
                      <a:pPr marL="0" marR="0" lvl="0" indent="0" algn="l" defTabSz="914400" rtl="0" eaLnBrk="1" fontAlgn="base" latinLnBrk="0" hangingPunct="1">
                        <a:lnSpc>
                          <a:spcPct val="100000"/>
                        </a:lnSpc>
                        <a:spcBef>
                          <a:spcPct val="10000"/>
                        </a:spcBef>
                        <a:spcAft>
                          <a:spcPct val="0"/>
                        </a:spcAft>
                        <a:buClrTx/>
                        <a:buSzTx/>
                        <a:buFontTx/>
                        <a:buNone/>
                        <a:tabLst/>
                      </a:pPr>
                      <a:r>
                        <a:rPr kumimoji="0" lang="en-US" sz="600" b="1" i="0" u="none" strike="noStrike" cap="none" normalizeH="0" baseline="0" dirty="0">
                          <a:ln>
                            <a:noFill/>
                          </a:ln>
                          <a:solidFill>
                            <a:srgbClr val="000000"/>
                          </a:solidFill>
                          <a:effectLst/>
                          <a:latin typeface="+mn-lt"/>
                          <a:ea typeface="ＭＳ Ｐゴシック" pitchFamily="34" charset="-128"/>
                        </a:rPr>
                        <a:t>Involved (I)</a:t>
                      </a:r>
                      <a:endParaRPr kumimoji="0" lang="en-US" sz="600" b="1"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a:noFill/>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Project Sponsor (R) </a:t>
                      </a:r>
                    </a:p>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r>
                        <a:rPr kumimoji="0" lang="en-US" sz="600" b="0" i="0" u="none" strike="noStrike" cap="none" normalizeH="0" baseline="0">
                          <a:ln>
                            <a:noFill/>
                          </a:ln>
                          <a:solidFill>
                            <a:srgbClr val="000000"/>
                          </a:solidFill>
                          <a:effectLst/>
                          <a:latin typeface="+mn-lt"/>
                          <a:ea typeface="ＭＳ Ｐゴシック" pitchFamily="34" charset="-128"/>
                        </a:rPr>
                        <a:t>DG Lead (R) </a:t>
                      </a:r>
                      <a:endParaRPr kumimoji="0" lang="en-US" sz="600" b="0" i="0" u="none" strike="noStrike" cap="none" normalizeH="0" baseline="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 typeface="Wingdings" pitchFamily="2" charset="2"/>
                        <a:buChar char="Ø"/>
                        <a:tabLst/>
                      </a:pP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3D3D3"/>
                    </a:solid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Tx/>
                        <a:buChar char="•"/>
                        <a:tabLst/>
                      </a:pPr>
                      <a:endParaRPr kumimoji="0" lang="en-US" sz="600" b="0" i="0" u="none" strike="noStrike" cap="none" normalizeH="0" baseline="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14300" marR="0" lvl="0" indent="-114300" algn="l" defTabSz="914400" rtl="0" eaLnBrk="1" fontAlgn="base" latinLnBrk="0" hangingPunct="1">
                        <a:lnSpc>
                          <a:spcPct val="100000"/>
                        </a:lnSpc>
                        <a:spcBef>
                          <a:spcPct val="10000"/>
                        </a:spcBef>
                        <a:spcAft>
                          <a:spcPct val="0"/>
                        </a:spcAft>
                        <a:buClrTx/>
                        <a:buSzTx/>
                        <a:buFontTx/>
                        <a:buChar char="•"/>
                        <a:tabLst/>
                      </a:pPr>
                      <a:endParaRPr kumimoji="0" lang="en-US" sz="600" b="0" i="0" u="none" strike="noStrike" cap="none" normalizeH="0" baseline="0" dirty="0">
                        <a:ln>
                          <a:noFill/>
                        </a:ln>
                        <a:solidFill>
                          <a:schemeClr val="tx1"/>
                        </a:solidFill>
                        <a:effectLst/>
                        <a:latin typeface="+mn-lt"/>
                        <a:ea typeface="ＭＳ Ｐゴシック" pitchFamily="34" charset="-128"/>
                      </a:endParaRPr>
                    </a:p>
                  </a:txBody>
                  <a:tcPr marL="45720" marR="45720" marT="45734" marB="45734" horzOverflow="overflow">
                    <a:lnL w="12700" cap="flat" cmpd="sng" algn="ctr">
                      <a:solidFill>
                        <a:schemeClr val="tx1"/>
                      </a:solidFill>
                      <a:prstDash val="sysDash"/>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3D3D3"/>
                    </a:solidFill>
                  </a:tcPr>
                </a:tc>
                <a:extLst>
                  <a:ext uri="{0D108BD9-81ED-4DB2-BD59-A6C34878D82A}">
                    <a16:rowId xmlns:a16="http://schemas.microsoft.com/office/drawing/2014/main" val="10003"/>
                  </a:ext>
                </a:extLst>
              </a:tr>
            </a:tbl>
          </a:graphicData>
        </a:graphic>
      </p:graphicFrame>
      <p:sp>
        <p:nvSpPr>
          <p:cNvPr id="7" name="Pentagon 9"/>
          <p:cNvSpPr>
            <a:spLocks noChangeArrowheads="1"/>
          </p:cNvSpPr>
          <p:nvPr/>
        </p:nvSpPr>
        <p:spPr bwMode="auto">
          <a:xfrm>
            <a:off x="1881902" y="1060641"/>
            <a:ext cx="787400" cy="630237"/>
          </a:xfrm>
          <a:prstGeom prst="homePlate">
            <a:avLst>
              <a:gd name="adj" fmla="val 50056"/>
            </a:avLst>
          </a:prstGeom>
          <a:solidFill>
            <a:schemeClr val="accent1"/>
          </a:solidFill>
          <a:ln w="9525" algn="ctr">
            <a:solidFill>
              <a:schemeClr val="tx1"/>
            </a:solidFill>
            <a:round/>
            <a:headEnd/>
            <a:tailEnd/>
          </a:ln>
        </p:spPr>
        <p:txBody>
          <a:bodyPr lIns="45720" tIns="0" rIns="45720" bIns="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defRPr/>
            </a:pPr>
            <a:r>
              <a:rPr lang="en-US" altLang="en-US" sz="800" b="1" dirty="0">
                <a:solidFill>
                  <a:schemeClr val="bg1"/>
                </a:solidFill>
                <a:latin typeface="+mn-lt"/>
              </a:rPr>
              <a:t>New Project Identified</a:t>
            </a:r>
          </a:p>
        </p:txBody>
      </p:sp>
      <p:sp>
        <p:nvSpPr>
          <p:cNvPr id="8" name="Rectangle 10"/>
          <p:cNvSpPr>
            <a:spLocks noChangeArrowheads="1"/>
          </p:cNvSpPr>
          <p:nvPr/>
        </p:nvSpPr>
        <p:spPr bwMode="auto">
          <a:xfrm>
            <a:off x="2726452" y="1055878"/>
            <a:ext cx="1079500" cy="63023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tIns="0" rIns="45720" bIns="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defRPr/>
            </a:pPr>
            <a:r>
              <a:rPr lang="en-US" altLang="en-US" sz="800" b="1" dirty="0">
                <a:latin typeface="+mn-lt"/>
              </a:rPr>
              <a:t>Assign/ Confirm Liaisons</a:t>
            </a:r>
          </a:p>
        </p:txBody>
      </p:sp>
      <p:sp>
        <p:nvSpPr>
          <p:cNvPr id="9" name="Rectangle 11"/>
          <p:cNvSpPr>
            <a:spLocks noChangeArrowheads="1"/>
          </p:cNvSpPr>
          <p:nvPr/>
        </p:nvSpPr>
        <p:spPr bwMode="auto">
          <a:xfrm>
            <a:off x="3994865" y="1060641"/>
            <a:ext cx="1282700" cy="630237"/>
          </a:xfrm>
          <a:prstGeom prst="rect">
            <a:avLst/>
          </a:prstGeom>
          <a:solidFill>
            <a:schemeClr val="accent1"/>
          </a:solidFill>
          <a:ln w="9525" algn="ctr">
            <a:solidFill>
              <a:schemeClr val="tx1"/>
            </a:solidFill>
            <a:round/>
            <a:headEnd/>
            <a:tailEnd/>
          </a:ln>
        </p:spPr>
        <p:txBody>
          <a:bodyPr lIns="45720" tIns="0" rIns="45720" bIns="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defRPr/>
            </a:pPr>
            <a:r>
              <a:rPr lang="en-US" altLang="en-US" sz="800" b="1" dirty="0">
                <a:solidFill>
                  <a:schemeClr val="bg1"/>
                </a:solidFill>
                <a:latin typeface="+mn-lt"/>
              </a:rPr>
              <a:t>Project/ DG initial partnering meeting(s</a:t>
            </a:r>
            <a:r>
              <a:rPr lang="en-US" altLang="en-US" sz="800" b="1" dirty="0">
                <a:latin typeface="+mn-lt"/>
              </a:rPr>
              <a:t>)</a:t>
            </a:r>
          </a:p>
        </p:txBody>
      </p:sp>
      <p:sp>
        <p:nvSpPr>
          <p:cNvPr id="10" name="Rectangle 9"/>
          <p:cNvSpPr>
            <a:spLocks noChangeArrowheads="1"/>
          </p:cNvSpPr>
          <p:nvPr/>
        </p:nvSpPr>
        <p:spPr bwMode="auto">
          <a:xfrm>
            <a:off x="5612527" y="1082866"/>
            <a:ext cx="2925763" cy="635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tIns="0" rIns="45720" bIns="0" anchor="ctr"/>
          <a:lstStyle>
            <a:lvl1pPr marL="119063" indent="-119063"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defRPr/>
            </a:pPr>
            <a:r>
              <a:rPr lang="en-US" altLang="en-US" sz="800" b="1" dirty="0">
                <a:latin typeface="+mn-lt"/>
              </a:rPr>
              <a:t>Project Execution</a:t>
            </a:r>
          </a:p>
          <a:p>
            <a:pPr eaLnBrk="1" hangingPunct="1">
              <a:buFont typeface="Arial" panose="020B0604020202020204" pitchFamily="34" charset="0"/>
              <a:buChar char="•"/>
              <a:defRPr/>
            </a:pPr>
            <a:r>
              <a:rPr lang="en-US" altLang="en-US" sz="700" dirty="0">
                <a:latin typeface="+mn-lt"/>
              </a:rPr>
              <a:t>Key Object Process</a:t>
            </a:r>
          </a:p>
          <a:p>
            <a:pPr eaLnBrk="1" hangingPunct="1">
              <a:buFont typeface="Arial" panose="020B0604020202020204" pitchFamily="34" charset="0"/>
              <a:buChar char="•"/>
              <a:defRPr/>
            </a:pPr>
            <a:r>
              <a:rPr lang="en-US" altLang="en-US" sz="700" dirty="0">
                <a:latin typeface="+mn-lt"/>
              </a:rPr>
              <a:t>Data Definition / Business Glossary Process</a:t>
            </a:r>
          </a:p>
          <a:p>
            <a:pPr eaLnBrk="1" hangingPunct="1">
              <a:buFont typeface="Arial" panose="020B0604020202020204" pitchFamily="34" charset="0"/>
              <a:buChar char="•"/>
              <a:defRPr/>
            </a:pPr>
            <a:r>
              <a:rPr lang="en-US" altLang="en-US" sz="700" dirty="0">
                <a:latin typeface="+mn-lt"/>
              </a:rPr>
              <a:t>Business Issue or Data Conflict Resolution Process</a:t>
            </a:r>
          </a:p>
          <a:p>
            <a:pPr eaLnBrk="1" hangingPunct="1">
              <a:buFont typeface="Arial" panose="020B0604020202020204" pitchFamily="34" charset="0"/>
              <a:buChar char="•"/>
              <a:defRPr/>
            </a:pPr>
            <a:r>
              <a:rPr lang="en-US" altLang="en-US" sz="700" dirty="0">
                <a:latin typeface="+mn-lt"/>
              </a:rPr>
              <a:t>Data Policy Process</a:t>
            </a:r>
          </a:p>
          <a:p>
            <a:pPr eaLnBrk="1" hangingPunct="1">
              <a:buFont typeface="Arial" panose="020B0604020202020204" pitchFamily="34" charset="0"/>
              <a:buChar char="•"/>
              <a:defRPr/>
            </a:pPr>
            <a:r>
              <a:rPr lang="en-US" altLang="en-US" sz="700" dirty="0">
                <a:latin typeface="+mn-lt"/>
              </a:rPr>
              <a:t>Quality Metric Process</a:t>
            </a:r>
          </a:p>
        </p:txBody>
      </p:sp>
      <p:sp>
        <p:nvSpPr>
          <p:cNvPr id="11" name="Rectangle 12"/>
          <p:cNvSpPr>
            <a:spLocks noChangeArrowheads="1"/>
          </p:cNvSpPr>
          <p:nvPr/>
        </p:nvSpPr>
        <p:spPr bwMode="auto">
          <a:xfrm>
            <a:off x="9157415" y="1055878"/>
            <a:ext cx="952500" cy="630238"/>
          </a:xfrm>
          <a:prstGeom prst="rect">
            <a:avLst/>
          </a:prstGeom>
          <a:solidFill>
            <a:schemeClr val="accent1"/>
          </a:solidFill>
          <a:ln w="9525" algn="ctr">
            <a:solidFill>
              <a:schemeClr val="tx1"/>
            </a:solidFill>
            <a:round/>
            <a:headEnd/>
            <a:tailEnd/>
          </a:ln>
        </p:spPr>
        <p:txBody>
          <a:bodyPr lIns="45720" tIns="0" rIns="45720" bIns="0" anchor="ctr"/>
          <a:lstStyle>
            <a:lvl1pPr marL="119063" indent="-119063"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defRPr/>
            </a:pPr>
            <a:r>
              <a:rPr lang="en-US" altLang="en-US" sz="800" b="1" dirty="0">
                <a:solidFill>
                  <a:schemeClr val="bg1"/>
                </a:solidFill>
                <a:latin typeface="+mn-lt"/>
              </a:rPr>
              <a:t>Communicate</a:t>
            </a:r>
          </a:p>
        </p:txBody>
      </p:sp>
      <p:cxnSp>
        <p:nvCxnSpPr>
          <p:cNvPr id="12" name="Straight Arrow Connector 27"/>
          <p:cNvCxnSpPr>
            <a:cxnSpLocks noChangeShapeType="1"/>
            <a:stCxn id="9" idx="3"/>
          </p:cNvCxnSpPr>
          <p:nvPr/>
        </p:nvCxnSpPr>
        <p:spPr bwMode="auto">
          <a:xfrm flipV="1">
            <a:off x="5277565" y="1370203"/>
            <a:ext cx="334962" cy="4763"/>
          </a:xfrm>
          <a:prstGeom prst="straightConnector1">
            <a:avLst/>
          </a:prstGeom>
          <a:noFill/>
          <a:ln w="127"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30"/>
          <p:cNvCxnSpPr>
            <a:cxnSpLocks noChangeShapeType="1"/>
            <a:stCxn id="10" idx="3"/>
          </p:cNvCxnSpPr>
          <p:nvPr/>
        </p:nvCxnSpPr>
        <p:spPr bwMode="auto">
          <a:xfrm>
            <a:off x="8538290" y="1400366"/>
            <a:ext cx="619125" cy="0"/>
          </a:xfrm>
          <a:prstGeom prst="straightConnector1">
            <a:avLst/>
          </a:prstGeom>
          <a:noFill/>
          <a:ln w="127"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32"/>
          <p:cNvCxnSpPr>
            <a:cxnSpLocks noChangeShapeType="1"/>
            <a:stCxn id="8" idx="3"/>
            <a:endCxn id="9" idx="1"/>
          </p:cNvCxnSpPr>
          <p:nvPr/>
        </p:nvCxnSpPr>
        <p:spPr bwMode="auto">
          <a:xfrm>
            <a:off x="3805952" y="1370203"/>
            <a:ext cx="188913" cy="4763"/>
          </a:xfrm>
          <a:prstGeom prst="straightConnector1">
            <a:avLst/>
          </a:prstGeom>
          <a:noFill/>
          <a:ln w="127"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9872" y="317088"/>
            <a:ext cx="128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881902" y="6140096"/>
            <a:ext cx="4760686" cy="185967"/>
          </a:xfrm>
          <a:prstGeom prst="rect">
            <a:avLst/>
          </a:prstGeom>
        </p:spPr>
        <p:txBody>
          <a:bodyPr lIns="0" tIns="0" rIns="0" bIns="0" anchor="t"/>
          <a:lstStyle/>
          <a:p>
            <a:pPr>
              <a:lnSpc>
                <a:spcPts val="1239"/>
              </a:lnSpc>
            </a:pPr>
            <a:r>
              <a:rPr lang="en-US" sz="800" dirty="0">
                <a:solidFill>
                  <a:srgbClr val="000000"/>
                </a:solidFill>
              </a:rPr>
              <a:t>Source: Hallmark; </a:t>
            </a:r>
            <a:r>
              <a:rPr lang="en-US" sz="800" dirty="0">
                <a:solidFill>
                  <a:srgbClr val="000000"/>
                </a:solidFill>
                <a:latin typeface="Arial"/>
              </a:rPr>
              <a:t>Gartner analysis.</a:t>
            </a:r>
          </a:p>
        </p:txBody>
      </p:sp>
      <p:sp>
        <p:nvSpPr>
          <p:cNvPr id="19" name="TextBox 18">
            <a:extLst>
              <a:ext uri="{FF2B5EF4-FFF2-40B4-BE49-F238E27FC236}">
                <a16:creationId xmlns:a16="http://schemas.microsoft.com/office/drawing/2014/main" id="{2A0E5022-08F6-40DB-ADAE-C81759F3205B}"/>
              </a:ext>
            </a:extLst>
          </p:cNvPr>
          <p:cNvSpPr txBox="1"/>
          <p:nvPr/>
        </p:nvSpPr>
        <p:spPr>
          <a:xfrm>
            <a:off x="6620016" y="6326063"/>
            <a:ext cx="1143000" cy="230832"/>
          </a:xfrm>
          <a:prstGeom prst="rect">
            <a:avLst/>
          </a:prstGeom>
          <a:noFill/>
        </p:spPr>
        <p:txBody>
          <a:bodyPr wrap="square" lIns="91440" rtlCol="0">
            <a:spAutoFit/>
          </a:bodyPr>
          <a:lstStyle/>
          <a:p>
            <a:pPr algn="ctr"/>
            <a:r>
              <a:rPr lang="en-US" sz="900" b="1" dirty="0"/>
              <a:t>Organization</a:t>
            </a:r>
          </a:p>
        </p:txBody>
      </p:sp>
      <p:sp>
        <p:nvSpPr>
          <p:cNvPr id="20" name="TextBox 19">
            <a:extLst>
              <a:ext uri="{FF2B5EF4-FFF2-40B4-BE49-F238E27FC236}">
                <a16:creationId xmlns:a16="http://schemas.microsoft.com/office/drawing/2014/main" id="{F8A4DF60-34C2-4D8F-8956-FCD9D793D488}"/>
              </a:ext>
            </a:extLst>
          </p:cNvPr>
          <p:cNvSpPr txBox="1"/>
          <p:nvPr/>
        </p:nvSpPr>
        <p:spPr>
          <a:xfrm>
            <a:off x="7763016" y="6326063"/>
            <a:ext cx="1143000" cy="230832"/>
          </a:xfrm>
          <a:prstGeom prst="rect">
            <a:avLst/>
          </a:prstGeom>
          <a:solidFill>
            <a:schemeClr val="accent4"/>
          </a:solidFill>
        </p:spPr>
        <p:txBody>
          <a:bodyPr wrap="square" lIns="91440" rtlCol="0">
            <a:spAutoFit/>
          </a:bodyPr>
          <a:lstStyle/>
          <a:p>
            <a:pPr algn="ctr"/>
            <a:r>
              <a:rPr lang="en-US" sz="900" b="1" dirty="0">
                <a:solidFill>
                  <a:schemeClr val="bg1"/>
                </a:solidFill>
              </a:rPr>
              <a:t>Processes</a:t>
            </a:r>
          </a:p>
        </p:txBody>
      </p:sp>
      <p:sp>
        <p:nvSpPr>
          <p:cNvPr id="21" name="TextBox 20">
            <a:extLst>
              <a:ext uri="{FF2B5EF4-FFF2-40B4-BE49-F238E27FC236}">
                <a16:creationId xmlns:a16="http://schemas.microsoft.com/office/drawing/2014/main" id="{7A13D67B-9070-459B-83F0-16A138622A5A}"/>
              </a:ext>
            </a:extLst>
          </p:cNvPr>
          <p:cNvSpPr txBox="1"/>
          <p:nvPr/>
        </p:nvSpPr>
        <p:spPr>
          <a:xfrm>
            <a:off x="8906016" y="6326063"/>
            <a:ext cx="1143000" cy="230832"/>
          </a:xfrm>
          <a:prstGeom prst="rect">
            <a:avLst/>
          </a:prstGeom>
          <a:noFill/>
        </p:spPr>
        <p:txBody>
          <a:bodyPr wrap="square" lIns="91440" rtlCol="0">
            <a:spAutoFit/>
          </a:bodyPr>
          <a:lstStyle/>
          <a:p>
            <a:pPr algn="ctr"/>
            <a:r>
              <a:rPr lang="en-US" sz="900" b="1" dirty="0"/>
              <a:t>Metrics</a:t>
            </a:r>
          </a:p>
        </p:txBody>
      </p:sp>
    </p:spTree>
    <p:extLst>
      <p:ext uri="{BB962C8B-B14F-4D97-AF65-F5344CB8AC3E}">
        <p14:creationId xmlns:p14="http://schemas.microsoft.com/office/powerpoint/2010/main" val="403869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75"/>
          <p:cNvGraphicFramePr>
            <a:graphicFrameLocks noGrp="1"/>
          </p:cNvGraphicFramePr>
          <p:nvPr/>
        </p:nvGraphicFramePr>
        <p:xfrm>
          <a:off x="3374136" y="1335277"/>
          <a:ext cx="8359077" cy="3565860"/>
        </p:xfrm>
        <a:graphic>
          <a:graphicData uri="http://schemas.openxmlformats.org/drawingml/2006/table">
            <a:tbl>
              <a:tblPr/>
              <a:tblGrid>
                <a:gridCol w="6380598">
                  <a:extLst>
                    <a:ext uri="{9D8B030D-6E8A-4147-A177-3AD203B41FA5}">
                      <a16:colId xmlns:a16="http://schemas.microsoft.com/office/drawing/2014/main" val="20000"/>
                    </a:ext>
                  </a:extLst>
                </a:gridCol>
                <a:gridCol w="1978479">
                  <a:extLst>
                    <a:ext uri="{9D8B030D-6E8A-4147-A177-3AD203B41FA5}">
                      <a16:colId xmlns:a16="http://schemas.microsoft.com/office/drawing/2014/main" val="20001"/>
                    </a:ext>
                  </a:extLst>
                </a:gridCol>
              </a:tblGrid>
              <a:tr h="3126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n-lt"/>
                          <a:ea typeface="ＭＳ Ｐゴシック" pitchFamily="34" charset="-128"/>
                        </a:rPr>
                        <a:t>Key Topics to Cover</a:t>
                      </a:r>
                      <a:endParaRPr kumimoji="0" lang="en-US" sz="900" b="0" i="0" u="none" strike="noStrike" cap="none" normalizeH="0" baseline="0" dirty="0">
                        <a:ln>
                          <a:noFill/>
                        </a:ln>
                        <a:solidFill>
                          <a:srgbClr val="FFFFFF"/>
                        </a:solidFill>
                        <a:effectLst/>
                        <a:latin typeface="+mn-lt"/>
                        <a:ea typeface="ＭＳ Ｐゴシック" pitchFamily="34" charset="-128"/>
                        <a:cs typeface="Arial" pitchFamily="34" charset="0"/>
                      </a:endParaRP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n-lt"/>
                          <a:ea typeface="ＭＳ Ｐゴシック" pitchFamily="34" charset="-128"/>
                          <a:cs typeface="Arial" pitchFamily="34" charset="0"/>
                        </a:rPr>
                        <a:t>Agreement / Results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n-lt"/>
                          <a:ea typeface="ＭＳ Ｐゴシック" pitchFamily="34" charset="-128"/>
                          <a:cs typeface="Arial" pitchFamily="34" charset="0"/>
                        </a:rPr>
                        <a:t>Due Date / Next steps</a:t>
                      </a: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542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mn-lt"/>
                          <a:ea typeface="ＭＳ Ｐゴシック" pitchFamily="34" charset="-128"/>
                          <a:cs typeface="Arial" pitchFamily="34" charset="0"/>
                        </a:rPr>
                        <a:t>Introductions and explanation of roles</a:t>
                      </a:r>
                    </a:p>
                  </a:txBody>
                  <a:tcPr marL="45720" marR="45720"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542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mn-lt"/>
                          <a:ea typeface="ＭＳ Ｐゴシック" pitchFamily="34" charset="-128"/>
                          <a:cs typeface="Arial" pitchFamily="34" charset="0"/>
                        </a:rPr>
                        <a:t>Sharing of Data Governance Principles, Processes, and Areas of Interest</a:t>
                      </a:r>
                    </a:p>
                  </a:txBody>
                  <a:tcPr marL="45720" marR="45720"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Review Project Introduction to Data Governance Roadshow</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Review of Project / Data Governance Interaction Process</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Walk through of  Data Governance / Project Interaction Intranet Site</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Be sure to stress points of working together and responsibilities of Liaison role</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542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mn-lt"/>
                          <a:ea typeface="ＭＳ Ｐゴシック" pitchFamily="34" charset="-128"/>
                          <a:cs typeface="Arial" pitchFamily="34" charset="0"/>
                        </a:rPr>
                        <a:t>Sharing of the Project’s Key Information</a:t>
                      </a:r>
                    </a:p>
                  </a:txBody>
                  <a:tcPr marL="45720" marR="45720"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7"/>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Project scope and business case</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Project plan / High-level timelines / phases</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Confirmation of key Liaison contacts (IT and Business)</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a:ln>
                            <a:noFill/>
                          </a:ln>
                          <a:solidFill>
                            <a:srgbClr val="000000"/>
                          </a:solidFill>
                          <a:effectLst/>
                          <a:latin typeface="+mn-lt"/>
                          <a:ea typeface="ＭＳ Ｐゴシック" pitchFamily="34" charset="-128"/>
                          <a:cs typeface="Arial" pitchFamily="34" charset="0"/>
                        </a:rPr>
                        <a:t>Schedule regular touchpoints for the Liaisons</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8015">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a:ln>
                            <a:noFill/>
                          </a:ln>
                          <a:solidFill>
                            <a:srgbClr val="000000"/>
                          </a:solidFill>
                          <a:effectLst/>
                          <a:latin typeface="+mn-lt"/>
                          <a:ea typeface="ＭＳ Ｐゴシック" pitchFamily="34" charset="-128"/>
                          <a:cs typeface="Arial" pitchFamily="34" charset="0"/>
                        </a:rPr>
                        <a:t>Schedule date for project to give overview to Data Governance Steering Committee</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5427">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Schedule date for Data Governance Roadshow to project’s team</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8015">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Confirm Agree to Communication process with the project (email to liaisons, liaisons through to project?)</a:t>
                      </a:r>
                    </a:p>
                  </a:txBody>
                  <a:tcPr marL="45720" marR="45720"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mn-lt"/>
                        <a:ea typeface="ＭＳ Ｐゴシック" pitchFamily="34" charset="-128"/>
                      </a:endParaRPr>
                    </a:p>
                  </a:txBody>
                  <a:tcPr marL="45720" marR="45720"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 name="Title 1"/>
          <p:cNvSpPr>
            <a:spLocks noGrp="1"/>
          </p:cNvSpPr>
          <p:nvPr>
            <p:ph type="title"/>
          </p:nvPr>
        </p:nvSpPr>
        <p:spPr/>
        <p:txBody>
          <a:bodyPr/>
          <a:lstStyle/>
          <a:p>
            <a:r>
              <a:rPr lang="en-US" dirty="0"/>
              <a:t>Project/Data Governance </a:t>
            </a:r>
            <a:br>
              <a:rPr lang="en-US" dirty="0"/>
            </a:br>
            <a:r>
              <a:rPr lang="en-US" dirty="0"/>
              <a:t>Interaction Kickoff Checklist</a:t>
            </a:r>
          </a:p>
        </p:txBody>
      </p:sp>
      <p:sp>
        <p:nvSpPr>
          <p:cNvPr id="8" name="Text Placeholder 7"/>
          <p:cNvSpPr>
            <a:spLocks noGrp="1"/>
          </p:cNvSpPr>
          <p:nvPr>
            <p:ph type="body" sz="quarter" idx="17"/>
          </p:nvPr>
        </p:nvSpPr>
        <p:spPr/>
        <p:txBody>
          <a:bodyPr/>
          <a:lstStyle/>
          <a:p>
            <a:pPr marL="0" indent="0" defTabSz="1017588" fontAlgn="base">
              <a:spcBef>
                <a:spcPct val="50000"/>
              </a:spcBef>
              <a:spcAft>
                <a:spcPct val="100000"/>
              </a:spcAft>
              <a:buNone/>
            </a:pPr>
            <a:r>
              <a:rPr lang="en-US" altLang="en-US" sz="1200" b="1" dirty="0"/>
              <a:t>Specify the items to address when projects interact with a data governance office. </a:t>
            </a:r>
            <a:endParaRPr lang="en-US" altLang="en-US" sz="1000" b="1" dirty="0"/>
          </a:p>
        </p:txBody>
      </p:sp>
      <p:graphicFrame>
        <p:nvGraphicFramePr>
          <p:cNvPr id="7" name="Group 74"/>
          <p:cNvGraphicFramePr>
            <a:graphicFrameLocks noGrp="1"/>
          </p:cNvGraphicFramePr>
          <p:nvPr/>
        </p:nvGraphicFramePr>
        <p:xfrm>
          <a:off x="3374135" y="5019864"/>
          <a:ext cx="8359077" cy="1097466"/>
        </p:xfrm>
        <a:graphic>
          <a:graphicData uri="http://schemas.openxmlformats.org/drawingml/2006/table">
            <a:tbl>
              <a:tblPr/>
              <a:tblGrid>
                <a:gridCol w="3235242">
                  <a:extLst>
                    <a:ext uri="{9D8B030D-6E8A-4147-A177-3AD203B41FA5}">
                      <a16:colId xmlns:a16="http://schemas.microsoft.com/office/drawing/2014/main" val="20000"/>
                    </a:ext>
                  </a:extLst>
                </a:gridCol>
                <a:gridCol w="3087439">
                  <a:extLst>
                    <a:ext uri="{9D8B030D-6E8A-4147-A177-3AD203B41FA5}">
                      <a16:colId xmlns:a16="http://schemas.microsoft.com/office/drawing/2014/main" val="20001"/>
                    </a:ext>
                  </a:extLst>
                </a:gridCol>
                <a:gridCol w="2036396">
                  <a:extLst>
                    <a:ext uri="{9D8B030D-6E8A-4147-A177-3AD203B41FA5}">
                      <a16:colId xmlns:a16="http://schemas.microsoft.com/office/drawing/2014/main" val="20002"/>
                    </a:ext>
                  </a:extLst>
                </a:gridCol>
              </a:tblGrid>
              <a:tr h="1415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j-lt"/>
                          <a:ea typeface="ＭＳ Ｐゴシック" pitchFamily="34" charset="-128"/>
                        </a:rPr>
                        <a:t>Follow-up </a:t>
                      </a:r>
                      <a:endParaRPr kumimoji="0" lang="en-US" sz="900" b="1" i="0" u="none" strike="noStrike" cap="none" normalizeH="0" baseline="0" dirty="0">
                        <a:ln>
                          <a:noFill/>
                        </a:ln>
                        <a:solidFill>
                          <a:srgbClr val="FFFFFF"/>
                        </a:solidFill>
                        <a:effectLst/>
                        <a:latin typeface="+mj-lt"/>
                        <a:ea typeface="ＭＳ Ｐゴシック" pitchFamily="34" charset="-128"/>
                        <a:cs typeface="Arial" pitchFamily="34" charset="0"/>
                      </a:endParaRPr>
                    </a:p>
                  </a:txBody>
                  <a:tcPr marT="45751" marB="4575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j-lt"/>
                          <a:ea typeface="ＭＳ Ｐゴシック" pitchFamily="34" charset="-128"/>
                          <a:cs typeface="Arial" pitchFamily="34" charset="0"/>
                        </a:rPr>
                        <a:t>Action</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j-lt"/>
                          <a:ea typeface="ＭＳ Ｐゴシック" pitchFamily="34" charset="-128"/>
                          <a:cs typeface="Arial" pitchFamily="34" charset="0"/>
                        </a:rPr>
                        <a:t>Due Date / Next Steps</a:t>
                      </a:r>
                    </a:p>
                  </a:txBody>
                  <a:tcPr marT="45751" marB="4575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43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Identify whom on the project needs access to Project / Data Governance Interaction Site</a:t>
                      </a:r>
                    </a:p>
                  </a:txBody>
                  <a:tcPr marT="45751" marB="4575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Project to complete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“Project Access to Interaction Site Tracker”</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mj-lt"/>
                        <a:ea typeface="ＭＳ Ｐゴシック" pitchFamily="34" charset="-128"/>
                        <a:cs typeface="Arial" pitchFamily="34" charset="0"/>
                      </a:endParaRPr>
                    </a:p>
                  </a:txBody>
                  <a:tcPr marT="45751" marB="4575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4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Schedule time to review / follow-up questions on the various Data Governance Processes</a:t>
                      </a:r>
                    </a:p>
                  </a:txBody>
                  <a:tcPr marT="45751" marB="4575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ＭＳ Ｐゴシック" pitchFamily="34" charset="-128"/>
                          <a:cs typeface="Arial" pitchFamily="34" charset="0"/>
                        </a:rPr>
                        <a:t>Liaisons use the interaction site to get familiar with the Data Governance processes and then meet to discuss and begin Key Object Identification</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mj-lt"/>
                        <a:ea typeface="ＭＳ Ｐゴシック" pitchFamily="34" charset="-128"/>
                        <a:cs typeface="Arial" pitchFamily="34" charset="0"/>
                      </a:endParaRPr>
                    </a:p>
                  </a:txBody>
                  <a:tcPr marT="45751" marB="4575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2"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9872" y="317088"/>
            <a:ext cx="128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374135" y="6153859"/>
            <a:ext cx="4760686" cy="185967"/>
          </a:xfrm>
          <a:prstGeom prst="rect">
            <a:avLst/>
          </a:prstGeom>
        </p:spPr>
        <p:txBody>
          <a:bodyPr lIns="0" tIns="0" rIns="0" bIns="0" anchor="t"/>
          <a:lstStyle/>
          <a:p>
            <a:pPr>
              <a:lnSpc>
                <a:spcPts val="1239"/>
              </a:lnSpc>
            </a:pPr>
            <a:r>
              <a:rPr lang="en-US" sz="800" dirty="0">
                <a:solidFill>
                  <a:srgbClr val="000000"/>
                </a:solidFill>
              </a:rPr>
              <a:t>Source: Hallmark; </a:t>
            </a:r>
            <a:r>
              <a:rPr lang="en-US" sz="800" dirty="0">
                <a:solidFill>
                  <a:srgbClr val="000000"/>
                </a:solidFill>
                <a:latin typeface="Arial"/>
              </a:rPr>
              <a:t>Gartner analysis.</a:t>
            </a:r>
          </a:p>
        </p:txBody>
      </p:sp>
      <p:sp>
        <p:nvSpPr>
          <p:cNvPr id="9" name="TextBox 8">
            <a:extLst>
              <a:ext uri="{FF2B5EF4-FFF2-40B4-BE49-F238E27FC236}">
                <a16:creationId xmlns:a16="http://schemas.microsoft.com/office/drawing/2014/main" id="{4C841E16-3C1B-4913-B00A-3A31010464D5}"/>
              </a:ext>
            </a:extLst>
          </p:cNvPr>
          <p:cNvSpPr txBox="1"/>
          <p:nvPr/>
        </p:nvSpPr>
        <p:spPr>
          <a:xfrm>
            <a:off x="6620016" y="6326063"/>
            <a:ext cx="1143000" cy="230832"/>
          </a:xfrm>
          <a:prstGeom prst="rect">
            <a:avLst/>
          </a:prstGeom>
          <a:noFill/>
        </p:spPr>
        <p:txBody>
          <a:bodyPr wrap="square" lIns="91440" rtlCol="0">
            <a:spAutoFit/>
          </a:bodyPr>
          <a:lstStyle/>
          <a:p>
            <a:pPr algn="ctr"/>
            <a:r>
              <a:rPr lang="en-US" sz="900" b="1" dirty="0"/>
              <a:t>Organization</a:t>
            </a:r>
          </a:p>
        </p:txBody>
      </p:sp>
      <p:sp>
        <p:nvSpPr>
          <p:cNvPr id="10" name="TextBox 9">
            <a:extLst>
              <a:ext uri="{FF2B5EF4-FFF2-40B4-BE49-F238E27FC236}">
                <a16:creationId xmlns:a16="http://schemas.microsoft.com/office/drawing/2014/main" id="{AF0DE1A6-23D7-45B2-B067-20A6AEF7D07B}"/>
              </a:ext>
            </a:extLst>
          </p:cNvPr>
          <p:cNvSpPr txBox="1"/>
          <p:nvPr/>
        </p:nvSpPr>
        <p:spPr>
          <a:xfrm>
            <a:off x="7763016" y="6326063"/>
            <a:ext cx="1143000" cy="230832"/>
          </a:xfrm>
          <a:prstGeom prst="rect">
            <a:avLst/>
          </a:prstGeom>
          <a:solidFill>
            <a:schemeClr val="accent4"/>
          </a:solidFill>
        </p:spPr>
        <p:txBody>
          <a:bodyPr wrap="square" lIns="91440" rtlCol="0">
            <a:spAutoFit/>
          </a:bodyPr>
          <a:lstStyle/>
          <a:p>
            <a:pPr algn="ctr"/>
            <a:r>
              <a:rPr lang="en-US" sz="900" b="1" dirty="0">
                <a:solidFill>
                  <a:schemeClr val="bg1"/>
                </a:solidFill>
              </a:rPr>
              <a:t>Processes</a:t>
            </a:r>
          </a:p>
        </p:txBody>
      </p:sp>
      <p:sp>
        <p:nvSpPr>
          <p:cNvPr id="11" name="TextBox 10">
            <a:extLst>
              <a:ext uri="{FF2B5EF4-FFF2-40B4-BE49-F238E27FC236}">
                <a16:creationId xmlns:a16="http://schemas.microsoft.com/office/drawing/2014/main" id="{7D6E1D9F-118A-4704-BCA4-07970D504AC8}"/>
              </a:ext>
            </a:extLst>
          </p:cNvPr>
          <p:cNvSpPr txBox="1"/>
          <p:nvPr/>
        </p:nvSpPr>
        <p:spPr>
          <a:xfrm>
            <a:off x="8906016" y="6326063"/>
            <a:ext cx="1143000" cy="230832"/>
          </a:xfrm>
          <a:prstGeom prst="rect">
            <a:avLst/>
          </a:prstGeom>
          <a:noFill/>
        </p:spPr>
        <p:txBody>
          <a:bodyPr wrap="square" lIns="91440" rtlCol="0">
            <a:spAutoFit/>
          </a:bodyPr>
          <a:lstStyle/>
          <a:p>
            <a:pPr algn="ctr"/>
            <a:r>
              <a:rPr lang="en-US" sz="900" b="1" dirty="0"/>
              <a:t>Metrics</a:t>
            </a:r>
          </a:p>
        </p:txBody>
      </p:sp>
      <p:sp>
        <p:nvSpPr>
          <p:cNvPr id="14" name="Freeform 44">
            <a:extLst>
              <a:ext uri="{FF2B5EF4-FFF2-40B4-BE49-F238E27FC236}">
                <a16:creationId xmlns:a16="http://schemas.microsoft.com/office/drawing/2014/main" id="{5ABD1D53-C067-41FC-B7C1-687D90463D93}"/>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Governance Foundation</a:t>
            </a:r>
          </a:p>
        </p:txBody>
      </p:sp>
    </p:spTree>
    <p:extLst>
      <p:ext uri="{BB962C8B-B14F-4D97-AF65-F5344CB8AC3E}">
        <p14:creationId xmlns:p14="http://schemas.microsoft.com/office/powerpoint/2010/main" val="38649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002856"/>
            </a:solidFill>
            <a:ln>
              <a:solidFill>
                <a:srgbClr val="002856"/>
              </a:solidFill>
            </a:ln>
          </p:spPr>
          <p:txBody>
            <a:bodyPr/>
            <a:lstStyle/>
            <a:p>
              <a:pPr algn="ctr"/>
              <a:endParaRPr lang="en-US" sz="1200" dirty="0"/>
            </a:p>
            <a:p>
              <a:pPr algn="ctr"/>
              <a:r>
                <a:rPr lang="en-US" sz="1200" dirty="0"/>
                <a:t>    </a:t>
              </a:r>
              <a:r>
                <a:rPr lang="en-US" sz="1200" dirty="0">
                  <a:solidFill>
                    <a:schemeClr val="bg1"/>
                  </a:solidFill>
                </a:rPr>
                <a:t>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59426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A9B7A2-5593-4F62-A912-7CA6A83346B6}"/>
              </a:ext>
            </a:extLst>
          </p:cNvPr>
          <p:cNvSpPr>
            <a:spLocks noGrp="1"/>
          </p:cNvSpPr>
          <p:nvPr>
            <p:ph type="title"/>
          </p:nvPr>
        </p:nvSpPr>
        <p:spPr/>
        <p:txBody>
          <a:bodyPr/>
          <a:lstStyle/>
          <a:p>
            <a:r>
              <a:rPr lang="en-US" dirty="0"/>
              <a:t>Profiled Practices</a:t>
            </a:r>
          </a:p>
        </p:txBody>
      </p:sp>
      <p:sp>
        <p:nvSpPr>
          <p:cNvPr id="6" name="Content Placeholder 5">
            <a:extLst>
              <a:ext uri="{FF2B5EF4-FFF2-40B4-BE49-F238E27FC236}">
                <a16:creationId xmlns:a16="http://schemas.microsoft.com/office/drawing/2014/main" id="{E4022238-5F01-4329-85EF-6322376C1085}"/>
              </a:ext>
            </a:extLst>
          </p:cNvPr>
          <p:cNvSpPr>
            <a:spLocks noGrp="1"/>
          </p:cNvSpPr>
          <p:nvPr>
            <p:ph sz="half" idx="1"/>
          </p:nvPr>
        </p:nvSpPr>
        <p:spPr>
          <a:xfrm>
            <a:off x="457200" y="911947"/>
            <a:ext cx="11354499" cy="443198"/>
          </a:xfrm>
          <a:solidFill>
            <a:srgbClr val="F4F4F4"/>
          </a:solidFill>
        </p:spPr>
        <p:txBody>
          <a:bodyPr/>
          <a:lstStyle/>
          <a:p>
            <a:pPr marL="0" indent="0">
              <a:buNone/>
            </a:pPr>
            <a:r>
              <a:rPr lang="en-US" sz="1200" dirty="0"/>
              <a:t>This collection of best practices profiled in this guide would not be possible without the willingness of companies to generously share their time, experiences, tools and templates with us. </a:t>
            </a:r>
          </a:p>
        </p:txBody>
      </p:sp>
      <p:pic>
        <p:nvPicPr>
          <p:cNvPr id="7" name="Picture 6">
            <a:extLst>
              <a:ext uri="{FF2B5EF4-FFF2-40B4-BE49-F238E27FC236}">
                <a16:creationId xmlns:a16="http://schemas.microsoft.com/office/drawing/2014/main" id="{1604EC3D-D553-4D49-B0D9-D0F3DB59FCEF}"/>
              </a:ext>
            </a:extLst>
          </p:cNvPr>
          <p:cNvPicPr>
            <a:picLocks noChangeAspect="1"/>
          </p:cNvPicPr>
          <p:nvPr/>
        </p:nvPicPr>
        <p:blipFill>
          <a:blip r:embed="rId2"/>
          <a:stretch>
            <a:fillRect/>
          </a:stretch>
        </p:blipFill>
        <p:spPr>
          <a:xfrm>
            <a:off x="6230229" y="3191616"/>
            <a:ext cx="1874335" cy="1874335"/>
          </a:xfrm>
          <a:prstGeom prst="rect">
            <a:avLst/>
          </a:prstGeom>
        </p:spPr>
      </p:pic>
      <p:pic>
        <p:nvPicPr>
          <p:cNvPr id="8" name="Picture 7">
            <a:extLst>
              <a:ext uri="{FF2B5EF4-FFF2-40B4-BE49-F238E27FC236}">
                <a16:creationId xmlns:a16="http://schemas.microsoft.com/office/drawing/2014/main" id="{FC7B5444-91ED-4B1C-8EF1-28105CB835CE}"/>
              </a:ext>
            </a:extLst>
          </p:cNvPr>
          <p:cNvPicPr>
            <a:picLocks noChangeAspect="1"/>
          </p:cNvPicPr>
          <p:nvPr/>
        </p:nvPicPr>
        <p:blipFill rotWithShape="1">
          <a:blip r:embed="rId3"/>
          <a:srcRect l="5459" t="12706" r="9212" b="18426"/>
          <a:stretch/>
        </p:blipFill>
        <p:spPr>
          <a:xfrm>
            <a:off x="8353325" y="3304988"/>
            <a:ext cx="3178369" cy="1442908"/>
          </a:xfrm>
          <a:prstGeom prst="rect">
            <a:avLst/>
          </a:prstGeom>
        </p:spPr>
      </p:pic>
      <p:pic>
        <p:nvPicPr>
          <p:cNvPr id="13" name="Picture 12">
            <a:extLst>
              <a:ext uri="{FF2B5EF4-FFF2-40B4-BE49-F238E27FC236}">
                <a16:creationId xmlns:a16="http://schemas.microsoft.com/office/drawing/2014/main" id="{F7545F94-0F15-4074-B4B7-ADC10E62C897}"/>
              </a:ext>
            </a:extLst>
          </p:cNvPr>
          <p:cNvPicPr>
            <a:picLocks noChangeAspect="1"/>
          </p:cNvPicPr>
          <p:nvPr/>
        </p:nvPicPr>
        <p:blipFill>
          <a:blip r:embed="rId4"/>
          <a:stretch>
            <a:fillRect/>
          </a:stretch>
        </p:blipFill>
        <p:spPr>
          <a:xfrm>
            <a:off x="531312" y="3668118"/>
            <a:ext cx="2837255" cy="848960"/>
          </a:xfrm>
          <a:prstGeom prst="rect">
            <a:avLst/>
          </a:prstGeom>
        </p:spPr>
      </p:pic>
      <p:pic>
        <p:nvPicPr>
          <p:cNvPr id="14" name="Picture 13">
            <a:extLst>
              <a:ext uri="{FF2B5EF4-FFF2-40B4-BE49-F238E27FC236}">
                <a16:creationId xmlns:a16="http://schemas.microsoft.com/office/drawing/2014/main" id="{CD4AB4F3-9F3C-4AB8-8214-0AE0620931DF}"/>
              </a:ext>
            </a:extLst>
          </p:cNvPr>
          <p:cNvPicPr>
            <a:picLocks noChangeAspect="1"/>
          </p:cNvPicPr>
          <p:nvPr/>
        </p:nvPicPr>
        <p:blipFill>
          <a:blip r:embed="rId5"/>
          <a:stretch>
            <a:fillRect/>
          </a:stretch>
        </p:blipFill>
        <p:spPr>
          <a:xfrm>
            <a:off x="4006125" y="2364117"/>
            <a:ext cx="3179976" cy="806919"/>
          </a:xfrm>
          <a:prstGeom prst="rect">
            <a:avLst/>
          </a:prstGeom>
        </p:spPr>
      </p:pic>
      <p:pic>
        <p:nvPicPr>
          <p:cNvPr id="15" name="Picture 14">
            <a:extLst>
              <a:ext uri="{FF2B5EF4-FFF2-40B4-BE49-F238E27FC236}">
                <a16:creationId xmlns:a16="http://schemas.microsoft.com/office/drawing/2014/main" id="{62EF2F01-F74F-477C-8030-527F0B5E7A68}"/>
              </a:ext>
            </a:extLst>
          </p:cNvPr>
          <p:cNvPicPr>
            <a:picLocks noChangeAspect="1"/>
          </p:cNvPicPr>
          <p:nvPr/>
        </p:nvPicPr>
        <p:blipFill rotWithShape="1">
          <a:blip r:embed="rId6"/>
          <a:srcRect t="25153" b="29787"/>
          <a:stretch/>
        </p:blipFill>
        <p:spPr>
          <a:xfrm>
            <a:off x="687619" y="2254540"/>
            <a:ext cx="2680948" cy="1208016"/>
          </a:xfrm>
          <a:prstGeom prst="rect">
            <a:avLst/>
          </a:prstGeom>
        </p:spPr>
      </p:pic>
      <p:pic>
        <p:nvPicPr>
          <p:cNvPr id="11" name="Picture 10">
            <a:extLst>
              <a:ext uri="{FF2B5EF4-FFF2-40B4-BE49-F238E27FC236}">
                <a16:creationId xmlns:a16="http://schemas.microsoft.com/office/drawing/2014/main" id="{F31453F1-E6A2-49A2-8020-0F26B51EF385}"/>
              </a:ext>
            </a:extLst>
          </p:cNvPr>
          <p:cNvPicPr>
            <a:picLocks noChangeAspect="1"/>
          </p:cNvPicPr>
          <p:nvPr/>
        </p:nvPicPr>
        <p:blipFill>
          <a:blip r:embed="rId7"/>
          <a:stretch>
            <a:fillRect/>
          </a:stretch>
        </p:blipFill>
        <p:spPr>
          <a:xfrm>
            <a:off x="4514456" y="3445005"/>
            <a:ext cx="1052757" cy="1368584"/>
          </a:xfrm>
          <a:prstGeom prst="rect">
            <a:avLst/>
          </a:prstGeom>
          <a:ln>
            <a:noFill/>
          </a:ln>
          <a:effectLst/>
        </p:spPr>
      </p:pic>
      <p:pic>
        <p:nvPicPr>
          <p:cNvPr id="17" name="Picture 16">
            <a:extLst>
              <a:ext uri="{FF2B5EF4-FFF2-40B4-BE49-F238E27FC236}">
                <a16:creationId xmlns:a16="http://schemas.microsoft.com/office/drawing/2014/main" id="{FC8EFAE2-082F-4E86-A9F3-AB44E5571DB3}"/>
              </a:ext>
            </a:extLst>
          </p:cNvPr>
          <p:cNvPicPr>
            <a:picLocks noChangeAspect="1"/>
          </p:cNvPicPr>
          <p:nvPr/>
        </p:nvPicPr>
        <p:blipFill rotWithShape="1">
          <a:blip r:embed="rId8"/>
          <a:srcRect t="16710" b="15471"/>
          <a:stretch/>
        </p:blipFill>
        <p:spPr>
          <a:xfrm>
            <a:off x="7635464" y="2162731"/>
            <a:ext cx="3171021" cy="1209692"/>
          </a:xfrm>
          <a:prstGeom prst="rect">
            <a:avLst/>
          </a:prstGeom>
        </p:spPr>
      </p:pic>
    </p:spTree>
    <p:extLst>
      <p:ext uri="{BB962C8B-B14F-4D97-AF65-F5344CB8AC3E}">
        <p14:creationId xmlns:p14="http://schemas.microsoft.com/office/powerpoint/2010/main" val="279465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DF968E0-9CCB-449A-BE9B-CA79D237C2A0}"/>
              </a:ext>
            </a:extLst>
          </p:cNvPr>
          <p:cNvSpPr>
            <a:spLocks noGrp="1"/>
          </p:cNvSpPr>
          <p:nvPr>
            <p:ph type="body" sz="quarter" idx="17"/>
          </p:nvPr>
        </p:nvSpPr>
        <p:spPr/>
        <p:txBody>
          <a:bodyPr/>
          <a:lstStyle/>
          <a:p>
            <a:pPr marL="0" lvl="0" indent="0">
              <a:buClr>
                <a:srgbClr val="002856"/>
              </a:buClr>
              <a:buNone/>
            </a:pPr>
            <a:r>
              <a:rPr lang="en-US" sz="1200" b="1" dirty="0">
                <a:solidFill>
                  <a:srgbClr val="000000"/>
                </a:solidFill>
              </a:rPr>
              <a:t>Define stewardship roles and scope to set expectations and establish ownership of data governance activities.</a:t>
            </a:r>
          </a:p>
          <a:p>
            <a:pPr marL="171450" lvl="0" indent="-171450">
              <a:buClr>
                <a:srgbClr val="002856"/>
              </a:buClr>
              <a:buFont typeface="Arial" panose="020B0604020202020204" pitchFamily="34" charset="0"/>
              <a:buChar char="•"/>
            </a:pPr>
            <a:r>
              <a:rPr lang="en-US" sz="1000" dirty="0">
                <a:solidFill>
                  <a:srgbClr val="000000"/>
                </a:solidFill>
              </a:rPr>
              <a:t>Hallmark focuses on six data domains to be managed by three distinct roles: Data Steward, Data Expert, and Data Partner.</a:t>
            </a:r>
          </a:p>
          <a:p>
            <a:endParaRPr lang="en-US" dirty="0"/>
          </a:p>
        </p:txBody>
      </p:sp>
      <p:graphicFrame>
        <p:nvGraphicFramePr>
          <p:cNvPr id="6" name="Group 26"/>
          <p:cNvGraphicFramePr>
            <a:graphicFrameLocks noGrp="1"/>
          </p:cNvGraphicFramePr>
          <p:nvPr>
            <p:extLst>
              <p:ext uri="{D42A27DB-BD31-4B8C-83A1-F6EECF244321}">
                <p14:modId xmlns:p14="http://schemas.microsoft.com/office/powerpoint/2010/main" val="4142492258"/>
              </p:ext>
            </p:extLst>
          </p:nvPr>
        </p:nvGraphicFramePr>
        <p:xfrm>
          <a:off x="3603716" y="1202691"/>
          <a:ext cx="7432652" cy="4826612"/>
        </p:xfrm>
        <a:graphic>
          <a:graphicData uri="http://schemas.openxmlformats.org/drawingml/2006/table">
            <a:tbl>
              <a:tblPr/>
              <a:tblGrid>
                <a:gridCol w="3716326">
                  <a:extLst>
                    <a:ext uri="{9D8B030D-6E8A-4147-A177-3AD203B41FA5}">
                      <a16:colId xmlns:a16="http://schemas.microsoft.com/office/drawing/2014/main" val="1216295131"/>
                    </a:ext>
                  </a:extLst>
                </a:gridCol>
                <a:gridCol w="3716326">
                  <a:extLst>
                    <a:ext uri="{9D8B030D-6E8A-4147-A177-3AD203B41FA5}">
                      <a16:colId xmlns:a16="http://schemas.microsoft.com/office/drawing/2014/main" val="1281786493"/>
                    </a:ext>
                  </a:extLst>
                </a:gridCol>
              </a:tblGrid>
              <a:tr h="268486">
                <a:tc gridSpan="2">
                  <a:txBody>
                    <a:bodyPr/>
                    <a:lstStyle>
                      <a:lvl1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742950" indent="-28575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What is a Stewardship Model?</a:t>
                      </a:r>
                      <a:endParaRPr kumimoji="0" lang="en-US" altLang="en-US" sz="1100" b="0" i="1" u="none" strike="noStrike" cap="none" normalizeH="0" baseline="0" dirty="0">
                        <a:ln>
                          <a:noFill/>
                        </a:ln>
                        <a:solidFill>
                          <a:schemeClr val="bg1"/>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3820266906"/>
                  </a:ext>
                </a:extLst>
              </a:tr>
              <a:tr h="483458">
                <a:tc gridSpan="2">
                  <a:txBody>
                    <a:bodyPr/>
                    <a:lstStyle>
                      <a:lvl1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742950" indent="-28575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Gotham Light" pitchFamily="50" charset="0"/>
                          <a:ea typeface="ＭＳ Ｐゴシック" panose="020B0600070205080204" pitchFamily="34" charset="-128"/>
                        </a:rPr>
                        <a:t>A business-led model that directs and advises users across the enterprise to ensure that data-related work is performed according to policies and procedures as established through governance.</a:t>
                      </a:r>
                    </a:p>
                  </a:txBody>
                  <a:tcPr horzOverflow="overflow">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263637989"/>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Common ways to define the data domains of an organization</a:t>
                      </a: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245892249"/>
                  </a:ext>
                </a:extLst>
              </a:tr>
              <a:tr h="615938">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571500" indent="-1143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By Subject Area / Data Domain </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By Systems</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By Organizational Unit</a:t>
                      </a:r>
                    </a:p>
                  </a:txBody>
                  <a:tcPr horzOverflow="overflow">
                    <a:lnL>
                      <a:noFill/>
                    </a:lnL>
                    <a:lnR>
                      <a:noFill/>
                    </a:lnR>
                    <a:lnT>
                      <a:noFill/>
                    </a:lnT>
                    <a:lnB>
                      <a:noFill/>
                    </a:lnB>
                    <a:lnTlToBr>
                      <a:noFill/>
                    </a:lnTlToBr>
                    <a:lnBlToTr>
                      <a:noFill/>
                    </a:lnBlToTr>
                    <a:noFill/>
                  </a:tcPr>
                </a:tc>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883621099"/>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The Data Governance Office (DGO) has recommended:</a:t>
                      </a:r>
                      <a:endParaRPr kumimoji="0" lang="en-US" altLang="en-US" sz="1100" b="0" i="0" u="none" strike="noStrike" cap="none" normalizeH="0" baseline="0" dirty="0">
                        <a:ln>
                          <a:noFill/>
                        </a:ln>
                        <a:solidFill>
                          <a:schemeClr val="bg1"/>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3932745604"/>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“By Data Domain”</a:t>
                      </a:r>
                      <a:endParaRPr kumimoji="0" lang="en-US" altLang="en-US" sz="1100" b="1" i="0" u="none" strike="noStrike" cap="none" normalizeH="0" baseline="0">
                        <a:ln>
                          <a:noFill/>
                        </a:ln>
                        <a:solidFill>
                          <a:srgbClr val="000000"/>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3993280694"/>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The DGO has identified the following data domains:</a:t>
                      </a: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604929640"/>
                  </a:ext>
                </a:extLst>
              </a:tr>
              <a:tr h="615938">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571500" indent="-1143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Item</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Vendor</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Individual</a:t>
                      </a:r>
                    </a:p>
                  </a:txBody>
                  <a:tcPr horzOverflow="overflow">
                    <a:lnL>
                      <a:noFill/>
                    </a:lnL>
                    <a:lnR>
                      <a:noFill/>
                    </a:lnR>
                    <a:lnT>
                      <a:noFill/>
                    </a:lnT>
                    <a:lnB>
                      <a:noFill/>
                    </a:lnB>
                    <a:lnTlToBr>
                      <a:noFill/>
                    </a:lnTlToBr>
                    <a:lnBlToTr>
                      <a:noFill/>
                    </a:lnBlToTr>
                    <a:noFill/>
                  </a:tcPr>
                </a:tc>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571500" indent="-1143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Customer </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Consumer</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rPr>
                        <a:t>Financial Data</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00275089"/>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Each “Data Domain” will consist of 3 roles:</a:t>
                      </a: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3617707815"/>
                  </a:ext>
                </a:extLst>
              </a:tr>
              <a:tr h="615938">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marL="571500" indent="-1143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Data Steward</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Data Expert(s)</a:t>
                      </a:r>
                    </a:p>
                    <a:p>
                      <a:pPr marL="571500" marR="0" lvl="1" indent="-1143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rPr>
                        <a:t>Data Partner(s)</a:t>
                      </a:r>
                    </a:p>
                  </a:txBody>
                  <a:tcPr horzOverflow="overflow">
                    <a:lnL>
                      <a:noFill/>
                    </a:lnL>
                    <a:lnR>
                      <a:noFill/>
                    </a:lnR>
                    <a:lnT>
                      <a:noFill/>
                    </a:lnT>
                    <a:lnB>
                      <a:noFill/>
                    </a:lnB>
                    <a:lnTlToBr>
                      <a:noFill/>
                    </a:lnTlToBr>
                    <a:lnBlToTr>
                      <a:noFill/>
                    </a:lnBlToTr>
                    <a:noFill/>
                  </a:tcPr>
                </a:tc>
                <a:tc>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76605574"/>
                  </a:ext>
                </a:extLst>
              </a:tr>
              <a:tr h="268486">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Gotham Light" pitchFamily="50" charset="0"/>
                          <a:ea typeface="ＭＳ Ｐゴシック" panose="020B0600070205080204" pitchFamily="34" charset="-128"/>
                        </a:rPr>
                        <a:t>What is a Data Steward?</a:t>
                      </a:r>
                      <a:endParaRPr kumimoji="0" lang="en-US" altLang="en-US" sz="1100" b="0" i="0" u="none" strike="noStrike" cap="none" normalizeH="0" baseline="0" dirty="0">
                        <a:ln>
                          <a:noFill/>
                        </a:ln>
                        <a:solidFill>
                          <a:schemeClr val="bg1"/>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solidFill>
                      <a:srgbClr val="002856"/>
                    </a:solidFill>
                  </a:tcPr>
                </a:tc>
                <a:tc hMerge="1">
                  <a:txBody>
                    <a:bodyPr/>
                    <a:lstStyle/>
                    <a:p>
                      <a:endParaRPr lang="en-US"/>
                    </a:p>
                  </a:txBody>
                  <a:tcPr/>
                </a:tc>
                <a:extLst>
                  <a:ext uri="{0D108BD9-81ED-4DB2-BD59-A6C34878D82A}">
                    <a16:rowId xmlns:a16="http://schemas.microsoft.com/office/drawing/2014/main" val="4214455432"/>
                  </a:ext>
                </a:extLst>
              </a:tr>
              <a:tr h="615938">
                <a:tc gridSpan="2">
                  <a:txBody>
                    <a:bodyPr/>
                    <a:lstStyle>
                      <a:lvl1pPr marL="342900" indent="-3429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1pPr>
                      <a:lvl2pPr eaLnBrk="0" hangingPunct="0">
                        <a:lnSpc>
                          <a:spcPts val="2400"/>
                        </a:lnSpc>
                        <a:defRPr sz="1600">
                          <a:solidFill>
                            <a:schemeClr val="tx1"/>
                          </a:solidFill>
                          <a:latin typeface="Arial" panose="020B0604020202020204" pitchFamily="34" charset="0"/>
                          <a:ea typeface="ＭＳ Ｐゴシック" panose="020B0600070205080204" pitchFamily="34" charset="-128"/>
                        </a:defRPr>
                      </a:lvl2pPr>
                      <a:lvl3pPr marL="11430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3pPr>
                      <a:lvl4pPr marL="16002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4pPr>
                      <a:lvl5pPr marL="2057400" indent="-228600" eaLnBrk="0" hangingPunct="0">
                        <a:lnSpc>
                          <a:spcPts val="2400"/>
                        </a:lnSpc>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ts val="2400"/>
                        </a:lnSpc>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000000"/>
                          </a:solidFill>
                          <a:effectLst/>
                          <a:latin typeface="Gotham Light" pitchFamily="50" charset="0"/>
                          <a:ea typeface="ＭＳ Ｐゴシック" panose="020B0600070205080204" pitchFamily="34" charset="-128"/>
                        </a:rPr>
                        <a:t>An individual with formal accountability and responsibility to define, control and maintain data and business rules within their domain … responsible for guiding the effort to execute the policies and procedures as established by Data Governance. </a:t>
                      </a:r>
                      <a:endParaRPr kumimoji="0" lang="en-US" altLang="en-US" sz="1100" b="0" i="0" u="none" strike="noStrike" cap="none" normalizeH="0" baseline="0" dirty="0">
                        <a:ln>
                          <a:noFill/>
                        </a:ln>
                        <a:solidFill>
                          <a:srgbClr val="000000"/>
                        </a:solidFill>
                        <a:effectLst/>
                        <a:latin typeface="Gotham Light" pitchFamily="50" charset="0"/>
                        <a:ea typeface="ＭＳ Ｐゴシック" panose="020B0600070205080204" pitchFamily="3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3226804278"/>
                  </a:ext>
                </a:extLst>
              </a:tr>
            </a:tbl>
          </a:graphicData>
        </a:graphic>
      </p:graphicFrame>
      <p:sp>
        <p:nvSpPr>
          <p:cNvPr id="5" name="Title 4"/>
          <p:cNvSpPr>
            <a:spLocks noGrp="1"/>
          </p:cNvSpPr>
          <p:nvPr>
            <p:ph type="title"/>
          </p:nvPr>
        </p:nvSpPr>
        <p:spPr/>
        <p:txBody>
          <a:bodyPr/>
          <a:lstStyle/>
          <a:p>
            <a:r>
              <a:rPr lang="en-US" b="1" dirty="0">
                <a:latin typeface="+mn-lt"/>
              </a:rPr>
              <a:t>Data Stewardship Model Overview</a:t>
            </a:r>
          </a:p>
        </p:txBody>
      </p:sp>
      <p:sp>
        <p:nvSpPr>
          <p:cNvPr id="10" name="TextBox 9"/>
          <p:cNvSpPr txBox="1"/>
          <p:nvPr/>
        </p:nvSpPr>
        <p:spPr>
          <a:xfrm>
            <a:off x="3662998" y="5930901"/>
            <a:ext cx="1752600" cy="114300"/>
          </a:xfrm>
          <a:prstGeom prst="rect">
            <a:avLst/>
          </a:prstGeom>
        </p:spPr>
        <p:txBody>
          <a:bodyPr wrap="none" lIns="0" tIns="0" rIns="0" bIns="0" anchor="t"/>
          <a:lstStyle/>
          <a:p>
            <a:r>
              <a:rPr lang="en-US" sz="701" dirty="0">
                <a:solidFill>
                  <a:srgbClr val="000000"/>
                </a:solidFill>
              </a:rPr>
              <a:t>Source: Hallmark; Gartner Analysis</a:t>
            </a:r>
          </a:p>
        </p:txBody>
      </p:sp>
      <p:pic>
        <p:nvPicPr>
          <p:cNvPr id="8" name="Picture 28">
            <a:extLst>
              <a:ext uri="{FF2B5EF4-FFF2-40B4-BE49-F238E27FC236}">
                <a16:creationId xmlns:a16="http://schemas.microsoft.com/office/drawing/2014/main" id="{D699BCC2-34AD-4D8E-827A-F6D32E2448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59872" y="317088"/>
            <a:ext cx="128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44">
            <a:extLst>
              <a:ext uri="{FF2B5EF4-FFF2-40B4-BE49-F238E27FC236}">
                <a16:creationId xmlns:a16="http://schemas.microsoft.com/office/drawing/2014/main" id="{8F228DC7-16F2-4D9F-B141-ED7467528570}"/>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351230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Stewardship and Governance Bodies</a:t>
            </a:r>
          </a:p>
        </p:txBody>
      </p:sp>
      <p:sp>
        <p:nvSpPr>
          <p:cNvPr id="4" name="Text Placeholder 3"/>
          <p:cNvSpPr>
            <a:spLocks noGrp="1"/>
          </p:cNvSpPr>
          <p:nvPr>
            <p:ph type="body" sz="quarter" idx="17"/>
          </p:nvPr>
        </p:nvSpPr>
        <p:spPr/>
        <p:txBody>
          <a:bodyPr/>
          <a:lstStyle/>
          <a:p>
            <a:pPr marL="0" indent="0">
              <a:buNone/>
            </a:pPr>
            <a:r>
              <a:rPr lang="en-US" altLang="en-US" sz="1200" b="1" dirty="0"/>
              <a:t>Create distinct stewardship bodies to oversee both strategic concerns as well as tactical data solution implementation.</a:t>
            </a:r>
            <a:endParaRPr lang="en-US" altLang="en-US" sz="1000" b="1" dirty="0"/>
          </a:p>
        </p:txBody>
      </p:sp>
      <p:sp>
        <p:nvSpPr>
          <p:cNvPr id="6" name="Text Box 26"/>
          <p:cNvSpPr txBox="1">
            <a:spLocks noChangeArrowheads="1"/>
          </p:cNvSpPr>
          <p:nvPr/>
        </p:nvSpPr>
        <p:spPr bwMode="auto">
          <a:xfrm>
            <a:off x="3702864" y="1300672"/>
            <a:ext cx="3236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dirty="0"/>
              <a:t>Leadership Teams</a:t>
            </a:r>
          </a:p>
        </p:txBody>
      </p:sp>
      <p:sp>
        <p:nvSpPr>
          <p:cNvPr id="7" name="Text Box 27"/>
          <p:cNvSpPr txBox="1">
            <a:spLocks noChangeArrowheads="1"/>
          </p:cNvSpPr>
          <p:nvPr/>
        </p:nvSpPr>
        <p:spPr bwMode="auto">
          <a:xfrm>
            <a:off x="7438252" y="1300672"/>
            <a:ext cx="2789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dirty="0"/>
              <a:t>Responsibility</a:t>
            </a:r>
          </a:p>
        </p:txBody>
      </p:sp>
      <p:sp>
        <p:nvSpPr>
          <p:cNvPr id="8" name="Text Box 17"/>
          <p:cNvSpPr txBox="1">
            <a:spLocks noChangeArrowheads="1"/>
          </p:cNvSpPr>
          <p:nvPr/>
        </p:nvSpPr>
        <p:spPr bwMode="auto">
          <a:xfrm>
            <a:off x="3702864" y="1865821"/>
            <a:ext cx="3236913" cy="284163"/>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Executive Sponsors</a:t>
            </a:r>
          </a:p>
        </p:txBody>
      </p:sp>
      <p:sp>
        <p:nvSpPr>
          <p:cNvPr id="9" name="Text Box 17"/>
          <p:cNvSpPr txBox="1">
            <a:spLocks noChangeArrowheads="1"/>
          </p:cNvSpPr>
          <p:nvPr/>
        </p:nvSpPr>
        <p:spPr bwMode="auto">
          <a:xfrm>
            <a:off x="3694927" y="2369059"/>
            <a:ext cx="3236912" cy="4667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Enterprise Data Strategy Executive Steering Committee</a:t>
            </a:r>
          </a:p>
        </p:txBody>
      </p:sp>
      <p:sp>
        <p:nvSpPr>
          <p:cNvPr id="10" name="Text Box 17"/>
          <p:cNvSpPr txBox="1">
            <a:spLocks noChangeArrowheads="1"/>
          </p:cNvSpPr>
          <p:nvPr/>
        </p:nvSpPr>
        <p:spPr bwMode="auto">
          <a:xfrm>
            <a:off x="3686989" y="3061209"/>
            <a:ext cx="3236913" cy="284162"/>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dirty="0">
                <a:solidFill>
                  <a:schemeClr val="bg1"/>
                </a:solidFill>
              </a:rPr>
              <a:t>Enterprise Data Strategy Council</a:t>
            </a:r>
          </a:p>
        </p:txBody>
      </p:sp>
      <p:sp>
        <p:nvSpPr>
          <p:cNvPr id="11" name="Text Box 17" descr="Dark upward diagonal"/>
          <p:cNvSpPr txBox="1">
            <a:spLocks noChangeArrowheads="1"/>
          </p:cNvSpPr>
          <p:nvPr/>
        </p:nvSpPr>
        <p:spPr bwMode="auto">
          <a:xfrm>
            <a:off x="3686989" y="3810509"/>
            <a:ext cx="3236913" cy="284162"/>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dirty="0">
                <a:solidFill>
                  <a:schemeClr val="bg1"/>
                </a:solidFill>
              </a:rPr>
              <a:t>Enterprise Data Strategy Office</a:t>
            </a:r>
          </a:p>
        </p:txBody>
      </p:sp>
      <p:sp>
        <p:nvSpPr>
          <p:cNvPr id="12" name="Text Box 17" descr="Dark upward diagonal"/>
          <p:cNvSpPr txBox="1">
            <a:spLocks noChangeArrowheads="1"/>
          </p:cNvSpPr>
          <p:nvPr/>
        </p:nvSpPr>
        <p:spPr bwMode="auto">
          <a:xfrm>
            <a:off x="3677464" y="4289934"/>
            <a:ext cx="3236913" cy="284162"/>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dirty="0">
                <a:solidFill>
                  <a:schemeClr val="bg1"/>
                </a:solidFill>
              </a:rPr>
              <a:t>Systems Data Director Review Group</a:t>
            </a:r>
          </a:p>
        </p:txBody>
      </p:sp>
      <p:sp>
        <p:nvSpPr>
          <p:cNvPr id="13" name="Text Box 17"/>
          <p:cNvSpPr txBox="1">
            <a:spLocks noChangeArrowheads="1"/>
          </p:cNvSpPr>
          <p:nvPr/>
        </p:nvSpPr>
        <p:spPr bwMode="auto">
          <a:xfrm>
            <a:off x="7452539" y="1865821"/>
            <a:ext cx="2593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dirty="0"/>
              <a:t>Enterprise data champions</a:t>
            </a:r>
          </a:p>
        </p:txBody>
      </p:sp>
      <p:sp>
        <p:nvSpPr>
          <p:cNvPr id="14" name="Text Box 17"/>
          <p:cNvSpPr txBox="1">
            <a:spLocks noChangeArrowheads="1"/>
          </p:cNvSpPr>
          <p:nvPr/>
        </p:nvSpPr>
        <p:spPr bwMode="auto">
          <a:xfrm>
            <a:off x="7438252" y="2318259"/>
            <a:ext cx="278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dirty="0"/>
              <a:t>Priorities, funding, and endorsement</a:t>
            </a:r>
          </a:p>
        </p:txBody>
      </p:sp>
      <p:sp>
        <p:nvSpPr>
          <p:cNvPr id="15" name="Text Box 17"/>
          <p:cNvSpPr txBox="1">
            <a:spLocks noChangeArrowheads="1"/>
          </p:cNvSpPr>
          <p:nvPr/>
        </p:nvSpPr>
        <p:spPr bwMode="auto">
          <a:xfrm>
            <a:off x="7438252" y="2973896"/>
            <a:ext cx="278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Collaboration, decision-making, alignment, and issue resolution</a:t>
            </a:r>
          </a:p>
        </p:txBody>
      </p:sp>
      <p:sp>
        <p:nvSpPr>
          <p:cNvPr id="16" name="Text Box 17"/>
          <p:cNvSpPr txBox="1">
            <a:spLocks noChangeArrowheads="1"/>
          </p:cNvSpPr>
          <p:nvPr/>
        </p:nvSpPr>
        <p:spPr bwMode="auto">
          <a:xfrm>
            <a:off x="7438252" y="3797809"/>
            <a:ext cx="278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Administrative, oversight, and support</a:t>
            </a:r>
          </a:p>
        </p:txBody>
      </p:sp>
      <p:sp>
        <p:nvSpPr>
          <p:cNvPr id="17" name="Text Box 17"/>
          <p:cNvSpPr txBox="1">
            <a:spLocks noChangeArrowheads="1"/>
          </p:cNvSpPr>
          <p:nvPr/>
        </p:nvSpPr>
        <p:spPr bwMode="auto">
          <a:xfrm>
            <a:off x="7438252" y="4250246"/>
            <a:ext cx="278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Information technology expertise and consulting</a:t>
            </a:r>
          </a:p>
        </p:txBody>
      </p:sp>
      <p:sp>
        <p:nvSpPr>
          <p:cNvPr id="18" name="Text Box 17"/>
          <p:cNvSpPr txBox="1">
            <a:spLocks noChangeArrowheads="1"/>
          </p:cNvSpPr>
          <p:nvPr/>
        </p:nvSpPr>
        <p:spPr bwMode="auto">
          <a:xfrm>
            <a:off x="3677464" y="5334509"/>
            <a:ext cx="271463" cy="2746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19" name="Text Box 17" descr="Dark upward diagonal"/>
          <p:cNvSpPr txBox="1">
            <a:spLocks noChangeArrowheads="1"/>
          </p:cNvSpPr>
          <p:nvPr/>
        </p:nvSpPr>
        <p:spPr bwMode="auto">
          <a:xfrm>
            <a:off x="5390377" y="5334509"/>
            <a:ext cx="271462" cy="274637"/>
          </a:xfrm>
          <a:prstGeom prst="rect">
            <a:avLst/>
          </a:prstGeom>
          <a:solidFill>
            <a:srgbClr val="009AD7"/>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20" name="Text Box 17"/>
          <p:cNvSpPr txBox="1">
            <a:spLocks noChangeArrowheads="1"/>
          </p:cNvSpPr>
          <p:nvPr/>
        </p:nvSpPr>
        <p:spPr bwMode="auto">
          <a:xfrm>
            <a:off x="3947339" y="5374196"/>
            <a:ext cx="25939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Strategic responsibility</a:t>
            </a:r>
          </a:p>
        </p:txBody>
      </p:sp>
      <p:sp>
        <p:nvSpPr>
          <p:cNvPr id="21" name="Text Box 17"/>
          <p:cNvSpPr txBox="1">
            <a:spLocks noChangeArrowheads="1"/>
          </p:cNvSpPr>
          <p:nvPr/>
        </p:nvSpPr>
        <p:spPr bwMode="auto">
          <a:xfrm>
            <a:off x="5660252" y="5390071"/>
            <a:ext cx="25939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Tactical responsibility</a:t>
            </a: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363" y="366713"/>
            <a:ext cx="585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3773508" y="5873751"/>
            <a:ext cx="1752600" cy="114300"/>
          </a:xfrm>
          <a:prstGeom prst="rect">
            <a:avLst/>
          </a:prstGeom>
        </p:spPr>
        <p:txBody>
          <a:bodyPr wrap="none" lIns="0" tIns="0" rIns="0" bIns="0" anchor="t"/>
          <a:lstStyle/>
          <a:p>
            <a:r>
              <a:rPr lang="en-US" sz="701" dirty="0">
                <a:solidFill>
                  <a:srgbClr val="000000"/>
                </a:solidFill>
                <a:latin typeface="Arial"/>
              </a:rPr>
              <a:t>Source: State Farm; Gartner Analysis</a:t>
            </a:r>
          </a:p>
        </p:txBody>
      </p:sp>
      <p:sp>
        <p:nvSpPr>
          <p:cNvPr id="23" name="Freeform 44">
            <a:extLst>
              <a:ext uri="{FF2B5EF4-FFF2-40B4-BE49-F238E27FC236}">
                <a16:creationId xmlns:a16="http://schemas.microsoft.com/office/drawing/2014/main" id="{2111B0AD-2A31-4BC9-9158-A0EF3789387A}"/>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132726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Stewardship Escalation Path</a:t>
            </a:r>
          </a:p>
        </p:txBody>
      </p:sp>
      <p:sp>
        <p:nvSpPr>
          <p:cNvPr id="4" name="Text Placeholder 3"/>
          <p:cNvSpPr>
            <a:spLocks noGrp="1"/>
          </p:cNvSpPr>
          <p:nvPr>
            <p:ph type="body" sz="quarter" idx="17"/>
          </p:nvPr>
        </p:nvSpPr>
        <p:spPr/>
        <p:txBody>
          <a:bodyPr/>
          <a:lstStyle/>
          <a:p>
            <a:pPr marL="0" indent="0">
              <a:buNone/>
            </a:pPr>
            <a:r>
              <a:rPr lang="en-US" altLang="en-US" sz="1200" b="1" dirty="0"/>
              <a:t>Allocate issue resolution to the most appropriate governing role or body.</a:t>
            </a:r>
          </a:p>
          <a:p>
            <a:pPr marL="171450" indent="-171450">
              <a:buFont typeface="Arial" panose="020B0604020202020204" pitchFamily="34" charset="0"/>
              <a:buChar char="•"/>
            </a:pPr>
            <a:r>
              <a:rPr lang="en-US" altLang="en-US" sz="1000" b="0" dirty="0"/>
              <a:t>State Farm creates an issue escalation path with Source Data Stewards as the first line of inquiry.</a:t>
            </a: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363" y="366713"/>
            <a:ext cx="585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9"/>
          <p:cNvSpPr txBox="1">
            <a:spLocks noChangeArrowheads="1"/>
          </p:cNvSpPr>
          <p:nvPr/>
        </p:nvSpPr>
        <p:spPr bwMode="auto">
          <a:xfrm>
            <a:off x="3767029" y="1174837"/>
            <a:ext cx="261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a:t>Leadership Teams</a:t>
            </a:r>
          </a:p>
        </p:txBody>
      </p:sp>
      <p:sp>
        <p:nvSpPr>
          <p:cNvPr id="24" name="Text Box 10"/>
          <p:cNvSpPr txBox="1">
            <a:spLocks noChangeArrowheads="1"/>
          </p:cNvSpPr>
          <p:nvPr/>
        </p:nvSpPr>
        <p:spPr bwMode="auto">
          <a:xfrm>
            <a:off x="7318267" y="1192300"/>
            <a:ext cx="261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a:t>Responsibility</a:t>
            </a:r>
          </a:p>
        </p:txBody>
      </p:sp>
      <p:sp>
        <p:nvSpPr>
          <p:cNvPr id="25" name="Text Box 17"/>
          <p:cNvSpPr txBox="1">
            <a:spLocks noChangeArrowheads="1"/>
          </p:cNvSpPr>
          <p:nvPr/>
        </p:nvSpPr>
        <p:spPr bwMode="auto">
          <a:xfrm>
            <a:off x="4178192" y="1724112"/>
            <a:ext cx="3236912" cy="4667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Enterprise Data Strategy Executive Steering Committee</a:t>
            </a:r>
          </a:p>
        </p:txBody>
      </p:sp>
      <p:sp>
        <p:nvSpPr>
          <p:cNvPr id="26" name="Text Box 17"/>
          <p:cNvSpPr txBox="1">
            <a:spLocks noChangeArrowheads="1"/>
          </p:cNvSpPr>
          <p:nvPr/>
        </p:nvSpPr>
        <p:spPr bwMode="auto">
          <a:xfrm>
            <a:off x="4178192" y="2359112"/>
            <a:ext cx="3236912" cy="284163"/>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Enterprise Data Strategy Council</a:t>
            </a:r>
          </a:p>
        </p:txBody>
      </p:sp>
      <p:sp>
        <p:nvSpPr>
          <p:cNvPr id="27" name="Text Box 17"/>
          <p:cNvSpPr txBox="1">
            <a:spLocks noChangeArrowheads="1"/>
          </p:cNvSpPr>
          <p:nvPr/>
        </p:nvSpPr>
        <p:spPr bwMode="auto">
          <a:xfrm>
            <a:off x="4170254" y="2927437"/>
            <a:ext cx="3236913" cy="284163"/>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Data Stewardship Coordinator</a:t>
            </a:r>
          </a:p>
        </p:txBody>
      </p:sp>
      <p:sp>
        <p:nvSpPr>
          <p:cNvPr id="28" name="Text Box 17" descr="Dark upward diagonal"/>
          <p:cNvSpPr txBox="1">
            <a:spLocks noChangeArrowheads="1"/>
          </p:cNvSpPr>
          <p:nvPr/>
        </p:nvSpPr>
        <p:spPr bwMode="auto">
          <a:xfrm>
            <a:off x="4170254" y="3444962"/>
            <a:ext cx="3236913" cy="284163"/>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Subject Area Data Stewards</a:t>
            </a:r>
          </a:p>
        </p:txBody>
      </p:sp>
      <p:sp>
        <p:nvSpPr>
          <p:cNvPr id="29" name="Text Box 17" descr="Dark upward diagonal"/>
          <p:cNvSpPr txBox="1">
            <a:spLocks noChangeArrowheads="1"/>
          </p:cNvSpPr>
          <p:nvPr/>
        </p:nvSpPr>
        <p:spPr bwMode="auto">
          <a:xfrm>
            <a:off x="4160729" y="3992650"/>
            <a:ext cx="3236913" cy="284162"/>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Business Area Data Coordinators</a:t>
            </a:r>
          </a:p>
        </p:txBody>
      </p:sp>
      <p:sp>
        <p:nvSpPr>
          <p:cNvPr id="30" name="Text Box 17"/>
          <p:cNvSpPr txBox="1">
            <a:spLocks noChangeArrowheads="1"/>
          </p:cNvSpPr>
          <p:nvPr/>
        </p:nvSpPr>
        <p:spPr bwMode="auto">
          <a:xfrm>
            <a:off x="7584967" y="3400512"/>
            <a:ext cx="278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Enterprise responsibility for one or more data subject areas</a:t>
            </a:r>
          </a:p>
        </p:txBody>
      </p:sp>
      <p:sp>
        <p:nvSpPr>
          <p:cNvPr id="31" name="Text Box 17"/>
          <p:cNvSpPr txBox="1">
            <a:spLocks noChangeArrowheads="1"/>
          </p:cNvSpPr>
          <p:nvPr/>
        </p:nvSpPr>
        <p:spPr bwMode="auto">
          <a:xfrm>
            <a:off x="7584967" y="3862475"/>
            <a:ext cx="2789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Enterprise management and coordination of data practices and Source Data Stewards within their business area </a:t>
            </a:r>
          </a:p>
        </p:txBody>
      </p:sp>
      <p:sp>
        <p:nvSpPr>
          <p:cNvPr id="32" name="Text Box 17"/>
          <p:cNvSpPr txBox="1">
            <a:spLocks noChangeArrowheads="1"/>
          </p:cNvSpPr>
          <p:nvPr/>
        </p:nvSpPr>
        <p:spPr bwMode="auto">
          <a:xfrm>
            <a:off x="4157554" y="5232487"/>
            <a:ext cx="271463"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33" name="Text Box 17" descr="Dark upward diagonal"/>
          <p:cNvSpPr txBox="1">
            <a:spLocks noChangeArrowheads="1"/>
          </p:cNvSpPr>
          <p:nvPr/>
        </p:nvSpPr>
        <p:spPr bwMode="auto">
          <a:xfrm>
            <a:off x="5994292" y="5242012"/>
            <a:ext cx="271462" cy="274638"/>
          </a:xfrm>
          <a:prstGeom prst="rect">
            <a:avLst/>
          </a:prstGeom>
          <a:solidFill>
            <a:srgbClr val="009AD7"/>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34" name="Text Box 17"/>
          <p:cNvSpPr txBox="1">
            <a:spLocks noChangeArrowheads="1"/>
          </p:cNvSpPr>
          <p:nvPr/>
        </p:nvSpPr>
        <p:spPr bwMode="auto">
          <a:xfrm>
            <a:off x="4435367" y="5264237"/>
            <a:ext cx="13668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Strategic responsibility</a:t>
            </a:r>
          </a:p>
        </p:txBody>
      </p:sp>
      <p:sp>
        <p:nvSpPr>
          <p:cNvPr id="35" name="Text Box 17"/>
          <p:cNvSpPr txBox="1">
            <a:spLocks noChangeArrowheads="1"/>
          </p:cNvSpPr>
          <p:nvPr/>
        </p:nvSpPr>
        <p:spPr bwMode="auto">
          <a:xfrm>
            <a:off x="6256229" y="5281700"/>
            <a:ext cx="12176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Tactical responsibility</a:t>
            </a:r>
          </a:p>
        </p:txBody>
      </p:sp>
      <p:sp>
        <p:nvSpPr>
          <p:cNvPr id="36" name="Text Box 17" descr="Small checker board"/>
          <p:cNvSpPr txBox="1">
            <a:spLocks noChangeArrowheads="1"/>
          </p:cNvSpPr>
          <p:nvPr/>
        </p:nvSpPr>
        <p:spPr bwMode="auto">
          <a:xfrm>
            <a:off x="7519879" y="5224550"/>
            <a:ext cx="271463" cy="274637"/>
          </a:xfrm>
          <a:prstGeom prst="rect">
            <a:avLst/>
          </a:prstGeom>
          <a:solidFill>
            <a:srgbClr val="D3D3D3"/>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37" name="Text Box 17"/>
          <p:cNvSpPr txBox="1">
            <a:spLocks noChangeArrowheads="1"/>
          </p:cNvSpPr>
          <p:nvPr/>
        </p:nvSpPr>
        <p:spPr bwMode="auto">
          <a:xfrm>
            <a:off x="7780229" y="5256300"/>
            <a:ext cx="1785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Day-to-day responsibility</a:t>
            </a:r>
          </a:p>
        </p:txBody>
      </p:sp>
      <p:sp>
        <p:nvSpPr>
          <p:cNvPr id="38" name="Text Box 17" descr="Small checker board"/>
          <p:cNvSpPr txBox="1">
            <a:spLocks noChangeArrowheads="1"/>
          </p:cNvSpPr>
          <p:nvPr/>
        </p:nvSpPr>
        <p:spPr bwMode="auto">
          <a:xfrm>
            <a:off x="4151204" y="4568912"/>
            <a:ext cx="3236913" cy="284163"/>
          </a:xfrm>
          <a:prstGeom prst="rect">
            <a:avLst/>
          </a:prstGeom>
          <a:solidFill>
            <a:srgbClr val="D3D3D3"/>
          </a:solidFill>
          <a:ln w="9525">
            <a:solidFill>
              <a:srgbClr val="D3D3D3"/>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t>Source Data Stewards</a:t>
            </a:r>
          </a:p>
        </p:txBody>
      </p:sp>
      <p:sp>
        <p:nvSpPr>
          <p:cNvPr id="39" name="Text Box 17"/>
          <p:cNvSpPr txBox="1">
            <a:spLocks noChangeArrowheads="1"/>
          </p:cNvSpPr>
          <p:nvPr/>
        </p:nvSpPr>
        <p:spPr bwMode="auto">
          <a:xfrm>
            <a:off x="7584967" y="4489537"/>
            <a:ext cx="278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Storage, maintenance, dissemination and use of data for the data source they steward </a:t>
            </a:r>
          </a:p>
        </p:txBody>
      </p:sp>
      <p:sp>
        <p:nvSpPr>
          <p:cNvPr id="40" name="Line 30"/>
          <p:cNvSpPr>
            <a:spLocks noChangeShapeType="1"/>
          </p:cNvSpPr>
          <p:nvPr/>
        </p:nvSpPr>
        <p:spPr bwMode="auto">
          <a:xfrm flipV="1">
            <a:off x="4030554" y="1744750"/>
            <a:ext cx="9525" cy="308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Text Box 31"/>
          <p:cNvSpPr txBox="1">
            <a:spLocks noChangeArrowheads="1"/>
          </p:cNvSpPr>
          <p:nvPr/>
        </p:nvSpPr>
        <p:spPr bwMode="auto">
          <a:xfrm rot="16200000">
            <a:off x="2566879" y="3278275"/>
            <a:ext cx="2613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a:t>Issue Escalation Path</a:t>
            </a:r>
          </a:p>
        </p:txBody>
      </p:sp>
      <p:sp>
        <p:nvSpPr>
          <p:cNvPr id="42" name="Text Box 17"/>
          <p:cNvSpPr txBox="1">
            <a:spLocks noChangeArrowheads="1"/>
          </p:cNvSpPr>
          <p:nvPr/>
        </p:nvSpPr>
        <p:spPr bwMode="auto">
          <a:xfrm>
            <a:off x="7584967" y="1805075"/>
            <a:ext cx="278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Priorities, funding, and endorsement</a:t>
            </a:r>
          </a:p>
        </p:txBody>
      </p:sp>
      <p:sp>
        <p:nvSpPr>
          <p:cNvPr id="43" name="Text Box 17"/>
          <p:cNvSpPr txBox="1">
            <a:spLocks noChangeArrowheads="1"/>
          </p:cNvSpPr>
          <p:nvPr/>
        </p:nvSpPr>
        <p:spPr bwMode="auto">
          <a:xfrm>
            <a:off x="7584967" y="2303550"/>
            <a:ext cx="278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t>Collaboration, decision-making, alignment, and issue resolution</a:t>
            </a:r>
          </a:p>
        </p:txBody>
      </p:sp>
      <p:sp>
        <p:nvSpPr>
          <p:cNvPr id="45" name="TextBox 44"/>
          <p:cNvSpPr txBox="1"/>
          <p:nvPr/>
        </p:nvSpPr>
        <p:spPr>
          <a:xfrm>
            <a:off x="4151204" y="5829387"/>
            <a:ext cx="1752600" cy="114300"/>
          </a:xfrm>
          <a:prstGeom prst="rect">
            <a:avLst/>
          </a:prstGeom>
        </p:spPr>
        <p:txBody>
          <a:bodyPr wrap="none" lIns="0" tIns="0" rIns="0" bIns="0" anchor="t"/>
          <a:lstStyle/>
          <a:p>
            <a:r>
              <a:rPr lang="en-US" sz="701" dirty="0">
                <a:solidFill>
                  <a:srgbClr val="000000"/>
                </a:solidFill>
                <a:latin typeface="Arial"/>
              </a:rPr>
              <a:t>Source: State Farm; Gartner Analysis</a:t>
            </a:r>
          </a:p>
        </p:txBody>
      </p:sp>
      <p:sp>
        <p:nvSpPr>
          <p:cNvPr id="46" name="Freeform 44">
            <a:extLst>
              <a:ext uri="{FF2B5EF4-FFF2-40B4-BE49-F238E27FC236}">
                <a16:creationId xmlns:a16="http://schemas.microsoft.com/office/drawing/2014/main" id="{BFFAF20F-EF57-4C86-BF3D-836D2F3CFAB3}"/>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2908799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Analytics-Stewardship Relationship Model</a:t>
            </a:r>
            <a:endParaRPr lang="en-US" dirty="0"/>
          </a:p>
        </p:txBody>
      </p:sp>
      <p:sp>
        <p:nvSpPr>
          <p:cNvPr id="4" name="Text Placeholder 3"/>
          <p:cNvSpPr>
            <a:spLocks noGrp="1"/>
          </p:cNvSpPr>
          <p:nvPr>
            <p:ph type="body" sz="quarter" idx="17"/>
          </p:nvPr>
        </p:nvSpPr>
        <p:spPr/>
        <p:txBody>
          <a:bodyPr/>
          <a:lstStyle/>
          <a:p>
            <a:pPr marL="0" indent="0">
              <a:buNone/>
            </a:pPr>
            <a:r>
              <a:rPr lang="en-US" altLang="en-US" sz="1200" b="1" dirty="0"/>
              <a:t>Ensure coordination between business intelligence initiatives and data governance.</a:t>
            </a:r>
          </a:p>
          <a:p>
            <a:pPr marL="171450" indent="-171450">
              <a:buFont typeface="Arial" panose="020B0604020202020204" pitchFamily="34" charset="0"/>
              <a:buChar char="•"/>
            </a:pPr>
            <a:r>
              <a:rPr lang="en-US" altLang="en-US" sz="1000" b="0" dirty="0"/>
              <a:t>State Farm creates a virtual network of BI experts who collaborate on best practices and analytic needs across the organization.</a:t>
            </a:r>
          </a:p>
          <a:p>
            <a:pPr marL="171450" indent="-171450">
              <a:buFont typeface="Arial" panose="020B0604020202020204" pitchFamily="34" charset="0"/>
              <a:buChar char="•"/>
            </a:pPr>
            <a:r>
              <a:rPr lang="en-US" altLang="en-US" sz="1000" b="0" dirty="0"/>
              <a:t>BI Stewards interact directly with data governance counterparts to ensure tight governance.</a:t>
            </a: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363" y="366713"/>
            <a:ext cx="585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Line 57"/>
          <p:cNvSpPr>
            <a:spLocks noChangeShapeType="1"/>
          </p:cNvSpPr>
          <p:nvPr/>
        </p:nvSpPr>
        <p:spPr bwMode="auto">
          <a:xfrm>
            <a:off x="8522028" y="1900485"/>
            <a:ext cx="0" cy="60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54"/>
          <p:cNvSpPr>
            <a:spLocks noChangeShapeType="1"/>
          </p:cNvSpPr>
          <p:nvPr/>
        </p:nvSpPr>
        <p:spPr bwMode="auto">
          <a:xfrm>
            <a:off x="9420553" y="3302247"/>
            <a:ext cx="0"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53"/>
          <p:cNvSpPr>
            <a:spLocks noChangeShapeType="1"/>
          </p:cNvSpPr>
          <p:nvPr/>
        </p:nvSpPr>
        <p:spPr bwMode="auto">
          <a:xfrm>
            <a:off x="7863215" y="3302247"/>
            <a:ext cx="0" cy="1268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AutoShape 35"/>
          <p:cNvSpPr>
            <a:spLocks noChangeArrowheads="1"/>
          </p:cNvSpPr>
          <p:nvPr/>
        </p:nvSpPr>
        <p:spPr bwMode="auto">
          <a:xfrm>
            <a:off x="4096078" y="2292597"/>
            <a:ext cx="2271712" cy="25558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6" y="10800"/>
                </a:moveTo>
                <a:cubicBezTo>
                  <a:pt x="136" y="16690"/>
                  <a:pt x="4910" y="21464"/>
                  <a:pt x="10800" y="21464"/>
                </a:cubicBezTo>
                <a:cubicBezTo>
                  <a:pt x="16690" y="21464"/>
                  <a:pt x="21464" y="16690"/>
                  <a:pt x="21464" y="10800"/>
                </a:cubicBezTo>
                <a:cubicBezTo>
                  <a:pt x="21464" y="4910"/>
                  <a:pt x="16690" y="136"/>
                  <a:pt x="10800" y="136"/>
                </a:cubicBezTo>
                <a:cubicBezTo>
                  <a:pt x="4910" y="136"/>
                  <a:pt x="136" y="4910"/>
                  <a:pt x="136" y="10800"/>
                </a:cubicBezTo>
                <a:close/>
              </a:path>
            </a:pathLst>
          </a:cu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8" name="AutoShape 37" descr="Dark upward diagonal"/>
          <p:cNvSpPr>
            <a:spLocks noChangeArrowheads="1"/>
          </p:cNvSpPr>
          <p:nvPr/>
        </p:nvSpPr>
        <p:spPr bwMode="auto">
          <a:xfrm>
            <a:off x="4658053" y="2811710"/>
            <a:ext cx="1169987" cy="1449387"/>
          </a:xfrm>
          <a:custGeom>
            <a:avLst/>
            <a:gdLst>
              <a:gd name="T0" fmla="*/ 1716349942 w 21600"/>
              <a:gd name="T1" fmla="*/ 0 h 21600"/>
              <a:gd name="T2" fmla="*/ 502666750 w 21600"/>
              <a:gd name="T3" fmla="*/ 955631232 h 21600"/>
              <a:gd name="T4" fmla="*/ 0 w 21600"/>
              <a:gd name="T5" fmla="*/ 2147483647 h 21600"/>
              <a:gd name="T6" fmla="*/ 502666750 w 21600"/>
              <a:gd name="T7" fmla="*/ 2147483647 h 21600"/>
              <a:gd name="T8" fmla="*/ 1716349942 w 21600"/>
              <a:gd name="T9" fmla="*/ 2147483647 h 21600"/>
              <a:gd name="T10" fmla="*/ 2147483647 w 21600"/>
              <a:gd name="T11" fmla="*/ 2147483647 h 21600"/>
              <a:gd name="T12" fmla="*/ 2147483647 w 21600"/>
              <a:gd name="T13" fmla="*/ 2147483647 h 21600"/>
              <a:gd name="T14" fmla="*/ 2147483647 w 21600"/>
              <a:gd name="T15" fmla="*/ 95563123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597" y="10800"/>
                </a:moveTo>
                <a:cubicBezTo>
                  <a:pt x="10597" y="10912"/>
                  <a:pt x="10688" y="11003"/>
                  <a:pt x="10800" y="11003"/>
                </a:cubicBezTo>
                <a:cubicBezTo>
                  <a:pt x="10912" y="11003"/>
                  <a:pt x="11003" y="10912"/>
                  <a:pt x="11003" y="10800"/>
                </a:cubicBezTo>
                <a:cubicBezTo>
                  <a:pt x="11003" y="10688"/>
                  <a:pt x="10912" y="10597"/>
                  <a:pt x="10800" y="10597"/>
                </a:cubicBezTo>
                <a:cubicBezTo>
                  <a:pt x="10688" y="10597"/>
                  <a:pt x="10597" y="10688"/>
                  <a:pt x="10597" y="10800"/>
                </a:cubicBezTo>
                <a:close/>
              </a:path>
            </a:pathLst>
          </a:custGeom>
          <a:solidFill>
            <a:srgbClr val="009AD7"/>
          </a:solidFill>
          <a:ln w="9525">
            <a:solidFill>
              <a:srgbClr val="009AD7"/>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solidFill>
                <a:schemeClr val="bg1"/>
              </a:solidFill>
            </a:endParaRPr>
          </a:p>
        </p:txBody>
      </p:sp>
      <p:sp>
        <p:nvSpPr>
          <p:cNvPr id="49" name="Text Box 3"/>
          <p:cNvSpPr txBox="1">
            <a:spLocks noChangeArrowheads="1"/>
          </p:cNvSpPr>
          <p:nvPr/>
        </p:nvSpPr>
        <p:spPr bwMode="auto">
          <a:xfrm>
            <a:off x="4680176" y="915988"/>
            <a:ext cx="47513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87204" tIns="0" rIns="205146" bIns="0">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en-US" altLang="en-US" sz="1000"/>
          </a:p>
          <a:p>
            <a:pPr>
              <a:spcBef>
                <a:spcPct val="50000"/>
              </a:spcBef>
            </a:pPr>
            <a:endParaRPr lang="en-US" altLang="en-US" sz="1000"/>
          </a:p>
          <a:p>
            <a:pPr>
              <a:spcBef>
                <a:spcPct val="50000"/>
              </a:spcBef>
            </a:pPr>
            <a:endParaRPr lang="en-US" altLang="en-US" sz="1000"/>
          </a:p>
          <a:p>
            <a:pPr>
              <a:spcBef>
                <a:spcPct val="50000"/>
              </a:spcBef>
            </a:pPr>
            <a:endParaRPr lang="en-US" altLang="en-US" sz="1000"/>
          </a:p>
          <a:p>
            <a:pPr>
              <a:spcBef>
                <a:spcPct val="50000"/>
              </a:spcBef>
            </a:pPr>
            <a:endParaRPr lang="en-US" altLang="en-US" sz="1000"/>
          </a:p>
          <a:p>
            <a:pPr>
              <a:spcBef>
                <a:spcPct val="50000"/>
              </a:spcBef>
            </a:pPr>
            <a:endParaRPr lang="en-US" altLang="en-US" sz="1000"/>
          </a:p>
          <a:p>
            <a:pPr>
              <a:spcBef>
                <a:spcPct val="50000"/>
              </a:spcBef>
            </a:pPr>
            <a:endParaRPr lang="en-US" altLang="en-US" sz="1000"/>
          </a:p>
        </p:txBody>
      </p:sp>
      <p:sp>
        <p:nvSpPr>
          <p:cNvPr id="50" name="Text Box 9"/>
          <p:cNvSpPr txBox="1">
            <a:spLocks noChangeArrowheads="1"/>
          </p:cNvSpPr>
          <p:nvPr/>
        </p:nvSpPr>
        <p:spPr bwMode="auto">
          <a:xfrm>
            <a:off x="4269115" y="994022"/>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a:t>Business Intelligence</a:t>
            </a:r>
            <a:r>
              <a:rPr lang="en-US" altLang="en-US" sz="1200"/>
              <a:t> </a:t>
            </a:r>
            <a:r>
              <a:rPr lang="en-US" altLang="en-US" sz="1200" u="sng"/>
              <a:t>Network Model</a:t>
            </a:r>
          </a:p>
        </p:txBody>
      </p:sp>
      <p:sp>
        <p:nvSpPr>
          <p:cNvPr id="51" name="Text Box 17"/>
          <p:cNvSpPr txBox="1">
            <a:spLocks noChangeArrowheads="1"/>
          </p:cNvSpPr>
          <p:nvPr/>
        </p:nvSpPr>
        <p:spPr bwMode="auto">
          <a:xfrm>
            <a:off x="6898015" y="1651247"/>
            <a:ext cx="3387725" cy="254000"/>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a:solidFill>
                  <a:schemeClr val="bg1"/>
                </a:solidFill>
              </a:rPr>
              <a:t>Enterprise Data Strategy Executive Steering Committee</a:t>
            </a:r>
          </a:p>
        </p:txBody>
      </p:sp>
      <p:sp>
        <p:nvSpPr>
          <p:cNvPr id="52" name="Text Box 17"/>
          <p:cNvSpPr txBox="1">
            <a:spLocks noChangeArrowheads="1"/>
          </p:cNvSpPr>
          <p:nvPr/>
        </p:nvSpPr>
        <p:spPr bwMode="auto">
          <a:xfrm>
            <a:off x="6905953" y="2040185"/>
            <a:ext cx="3376612" cy="254000"/>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a:solidFill>
                  <a:schemeClr val="bg1"/>
                </a:solidFill>
              </a:rPr>
              <a:t>Enterprise Data Strategy Council</a:t>
            </a:r>
          </a:p>
        </p:txBody>
      </p:sp>
      <p:sp>
        <p:nvSpPr>
          <p:cNvPr id="53" name="Text Box 17"/>
          <p:cNvSpPr txBox="1">
            <a:spLocks noChangeArrowheads="1"/>
          </p:cNvSpPr>
          <p:nvPr/>
        </p:nvSpPr>
        <p:spPr bwMode="auto">
          <a:xfrm>
            <a:off x="4167515" y="5619997"/>
            <a:ext cx="271463"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54" name="Text Box 17" descr="Dark upward diagonal"/>
          <p:cNvSpPr txBox="1">
            <a:spLocks noChangeArrowheads="1"/>
          </p:cNvSpPr>
          <p:nvPr/>
        </p:nvSpPr>
        <p:spPr bwMode="auto">
          <a:xfrm>
            <a:off x="6004253" y="5629522"/>
            <a:ext cx="271462" cy="274638"/>
          </a:xfrm>
          <a:prstGeom prst="rect">
            <a:avLst/>
          </a:prstGeom>
          <a:solidFill>
            <a:srgbClr val="009AD7"/>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55" name="Text Box 17"/>
          <p:cNvSpPr txBox="1">
            <a:spLocks noChangeArrowheads="1"/>
          </p:cNvSpPr>
          <p:nvPr/>
        </p:nvSpPr>
        <p:spPr bwMode="auto">
          <a:xfrm>
            <a:off x="4445328" y="5651747"/>
            <a:ext cx="13668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Strategic responsibility</a:t>
            </a:r>
          </a:p>
        </p:txBody>
      </p:sp>
      <p:sp>
        <p:nvSpPr>
          <p:cNvPr id="56" name="Text Box 17"/>
          <p:cNvSpPr txBox="1">
            <a:spLocks noChangeArrowheads="1"/>
          </p:cNvSpPr>
          <p:nvPr/>
        </p:nvSpPr>
        <p:spPr bwMode="auto">
          <a:xfrm>
            <a:off x="6266190" y="5669210"/>
            <a:ext cx="12176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Tactical responsibility</a:t>
            </a:r>
          </a:p>
        </p:txBody>
      </p:sp>
      <p:sp>
        <p:nvSpPr>
          <p:cNvPr id="57" name="Text Box 17" descr="Small checker board"/>
          <p:cNvSpPr txBox="1">
            <a:spLocks noChangeArrowheads="1"/>
          </p:cNvSpPr>
          <p:nvPr/>
        </p:nvSpPr>
        <p:spPr bwMode="auto">
          <a:xfrm>
            <a:off x="7529840" y="5612060"/>
            <a:ext cx="271463" cy="274637"/>
          </a:xfrm>
          <a:prstGeom prst="rect">
            <a:avLst/>
          </a:prstGeom>
          <a:solidFill>
            <a:srgbClr val="D3D3D3"/>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a:solidFill>
                  <a:schemeClr val="bg1"/>
                </a:solidFill>
              </a:rPr>
              <a:t> </a:t>
            </a:r>
          </a:p>
        </p:txBody>
      </p:sp>
      <p:sp>
        <p:nvSpPr>
          <p:cNvPr id="58" name="Text Box 17"/>
          <p:cNvSpPr txBox="1">
            <a:spLocks noChangeArrowheads="1"/>
          </p:cNvSpPr>
          <p:nvPr/>
        </p:nvSpPr>
        <p:spPr bwMode="auto">
          <a:xfrm>
            <a:off x="7790190" y="5643810"/>
            <a:ext cx="17859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800"/>
              <a:t>Day-to-day responsibility</a:t>
            </a:r>
          </a:p>
        </p:txBody>
      </p:sp>
      <p:sp>
        <p:nvSpPr>
          <p:cNvPr id="59" name="Text Box 17" descr="Dark upward diagonal"/>
          <p:cNvSpPr txBox="1">
            <a:spLocks noChangeArrowheads="1"/>
          </p:cNvSpPr>
          <p:nvPr/>
        </p:nvSpPr>
        <p:spPr bwMode="auto">
          <a:xfrm>
            <a:off x="4959678" y="4677022"/>
            <a:ext cx="711200"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bg1"/>
                </a:solidFill>
              </a:rPr>
              <a:t>BI Steward</a:t>
            </a:r>
          </a:p>
        </p:txBody>
      </p:sp>
      <p:sp>
        <p:nvSpPr>
          <p:cNvPr id="60" name="Text Box 17" descr="Dark upward diagonal"/>
          <p:cNvSpPr txBox="1">
            <a:spLocks noChangeArrowheads="1"/>
          </p:cNvSpPr>
          <p:nvPr/>
        </p:nvSpPr>
        <p:spPr bwMode="auto">
          <a:xfrm>
            <a:off x="3746828" y="3895972"/>
            <a:ext cx="701675"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BI Steward</a:t>
            </a:r>
          </a:p>
        </p:txBody>
      </p:sp>
      <p:sp>
        <p:nvSpPr>
          <p:cNvPr id="61" name="Text Box 17" descr="Dark upward diagonal"/>
          <p:cNvSpPr txBox="1">
            <a:spLocks noChangeArrowheads="1"/>
          </p:cNvSpPr>
          <p:nvPr/>
        </p:nvSpPr>
        <p:spPr bwMode="auto">
          <a:xfrm>
            <a:off x="3726190" y="2698997"/>
            <a:ext cx="701675"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bg1"/>
                </a:solidFill>
              </a:rPr>
              <a:t>BI Steward</a:t>
            </a:r>
          </a:p>
        </p:txBody>
      </p:sp>
      <p:sp>
        <p:nvSpPr>
          <p:cNvPr id="62" name="Text Box 17" descr="Dark upward diagonal"/>
          <p:cNvSpPr txBox="1">
            <a:spLocks noChangeArrowheads="1"/>
          </p:cNvSpPr>
          <p:nvPr/>
        </p:nvSpPr>
        <p:spPr bwMode="auto">
          <a:xfrm>
            <a:off x="6043940" y="3891210"/>
            <a:ext cx="701675"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BI Steward</a:t>
            </a:r>
          </a:p>
        </p:txBody>
      </p:sp>
      <p:sp>
        <p:nvSpPr>
          <p:cNvPr id="63" name="Text Box 17" descr="Dark upward diagonal"/>
          <p:cNvSpPr txBox="1">
            <a:spLocks noChangeArrowheads="1"/>
          </p:cNvSpPr>
          <p:nvPr/>
        </p:nvSpPr>
        <p:spPr bwMode="auto">
          <a:xfrm>
            <a:off x="4829503" y="3181597"/>
            <a:ext cx="882650" cy="701675"/>
          </a:xfrm>
          <a:prstGeom prst="rect">
            <a:avLst/>
          </a:prstGeom>
          <a:solidFill>
            <a:srgbClr val="009AD7"/>
          </a:solid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Business Intelligence Network Core Team</a:t>
            </a:r>
          </a:p>
        </p:txBody>
      </p:sp>
      <p:sp>
        <p:nvSpPr>
          <p:cNvPr id="64" name="Text Box 17"/>
          <p:cNvSpPr txBox="1">
            <a:spLocks noChangeArrowheads="1"/>
          </p:cNvSpPr>
          <p:nvPr/>
        </p:nvSpPr>
        <p:spPr bwMode="auto">
          <a:xfrm>
            <a:off x="6012190" y="2711697"/>
            <a:ext cx="660400" cy="406400"/>
          </a:xfrm>
          <a:prstGeom prst="rect">
            <a:avLst/>
          </a:prstGeom>
          <a:solidFill>
            <a:schemeClr val="hlink"/>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a:solidFill>
                  <a:schemeClr val="bg1"/>
                </a:solidFill>
              </a:rPr>
              <a:t>BI Steward</a:t>
            </a:r>
          </a:p>
        </p:txBody>
      </p:sp>
      <p:sp>
        <p:nvSpPr>
          <p:cNvPr id="65" name="Text Box 17"/>
          <p:cNvSpPr txBox="1">
            <a:spLocks noChangeArrowheads="1"/>
          </p:cNvSpPr>
          <p:nvPr/>
        </p:nvSpPr>
        <p:spPr bwMode="auto">
          <a:xfrm>
            <a:off x="4924753" y="2070347"/>
            <a:ext cx="660400" cy="406400"/>
          </a:xfrm>
          <a:prstGeom prst="rect">
            <a:avLst/>
          </a:prstGeom>
          <a:solidFill>
            <a:schemeClr val="hlink"/>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a:solidFill>
                  <a:schemeClr val="bg1"/>
                </a:solidFill>
              </a:rPr>
              <a:t>BI Steward</a:t>
            </a:r>
          </a:p>
        </p:txBody>
      </p:sp>
      <p:sp>
        <p:nvSpPr>
          <p:cNvPr id="66" name="Line 39"/>
          <p:cNvSpPr>
            <a:spLocks noChangeShapeType="1"/>
          </p:cNvSpPr>
          <p:nvPr/>
        </p:nvSpPr>
        <p:spPr bwMode="auto">
          <a:xfrm>
            <a:off x="5242253" y="4273797"/>
            <a:ext cx="0" cy="387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40"/>
          <p:cNvSpPr>
            <a:spLocks noChangeShapeType="1"/>
          </p:cNvSpPr>
          <p:nvPr/>
        </p:nvSpPr>
        <p:spPr bwMode="auto">
          <a:xfrm flipV="1">
            <a:off x="4402465" y="3861047"/>
            <a:ext cx="312738"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41"/>
          <p:cNvSpPr>
            <a:spLocks noChangeShapeType="1"/>
          </p:cNvSpPr>
          <p:nvPr/>
        </p:nvSpPr>
        <p:spPr bwMode="auto">
          <a:xfrm flipH="1" flipV="1">
            <a:off x="5786765" y="3803897"/>
            <a:ext cx="246063"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2"/>
          <p:cNvSpPr>
            <a:spLocks noChangeShapeType="1"/>
          </p:cNvSpPr>
          <p:nvPr/>
        </p:nvSpPr>
        <p:spPr bwMode="auto">
          <a:xfrm flipH="1">
            <a:off x="5737553" y="2914897"/>
            <a:ext cx="271462" cy="214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43"/>
          <p:cNvSpPr>
            <a:spLocks noChangeShapeType="1"/>
          </p:cNvSpPr>
          <p:nvPr/>
        </p:nvSpPr>
        <p:spPr bwMode="auto">
          <a:xfrm>
            <a:off x="5226378" y="2468810"/>
            <a:ext cx="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44"/>
          <p:cNvSpPr>
            <a:spLocks noChangeShapeType="1"/>
          </p:cNvSpPr>
          <p:nvPr/>
        </p:nvSpPr>
        <p:spPr bwMode="auto">
          <a:xfrm>
            <a:off x="4386590" y="2938710"/>
            <a:ext cx="361950" cy="214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Text Box 17" descr="Dark upward diagonal"/>
          <p:cNvSpPr txBox="1">
            <a:spLocks noChangeArrowheads="1"/>
          </p:cNvSpPr>
          <p:nvPr/>
        </p:nvSpPr>
        <p:spPr bwMode="auto">
          <a:xfrm>
            <a:off x="6907540" y="2506910"/>
            <a:ext cx="3368675" cy="711200"/>
          </a:xfrm>
          <a:prstGeom prst="rect">
            <a:avLst/>
          </a:prstGeom>
          <a:solidFill>
            <a:srgbClr val="009AD7"/>
          </a:solidFill>
          <a:ln w="9525" cap="rnd">
            <a:solidFill>
              <a:srgbClr val="009AD7"/>
            </a:solidFill>
            <a:prstDash val="solid"/>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bg1"/>
                </a:solidFill>
              </a:rPr>
              <a:t>Enterprise Data Strategy Office</a:t>
            </a:r>
          </a:p>
          <a:p>
            <a:pPr algn="ctr">
              <a:spcBef>
                <a:spcPct val="50000"/>
              </a:spcBef>
            </a:pPr>
            <a:endParaRPr lang="en-US" altLang="en-US" sz="1000" b="1">
              <a:solidFill>
                <a:schemeClr val="bg1"/>
              </a:solidFill>
            </a:endParaRPr>
          </a:p>
          <a:p>
            <a:pPr algn="ctr">
              <a:spcBef>
                <a:spcPct val="50000"/>
              </a:spcBef>
            </a:pPr>
            <a:endParaRPr lang="en-US" altLang="en-US" sz="1000">
              <a:solidFill>
                <a:schemeClr val="bg1"/>
              </a:solidFill>
            </a:endParaRPr>
          </a:p>
        </p:txBody>
      </p:sp>
      <p:sp>
        <p:nvSpPr>
          <p:cNvPr id="73" name="Text Box 17"/>
          <p:cNvSpPr txBox="1">
            <a:spLocks noChangeArrowheads="1"/>
          </p:cNvSpPr>
          <p:nvPr/>
        </p:nvSpPr>
        <p:spPr bwMode="auto">
          <a:xfrm>
            <a:off x="6977390" y="2752972"/>
            <a:ext cx="1493838" cy="406400"/>
          </a:xfrm>
          <a:prstGeom prst="rect">
            <a:avLst/>
          </a:prstGeom>
          <a:noFill/>
          <a:ln w="9525">
            <a:solidFill>
              <a:srgbClr val="009AD7"/>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Analytics/Tools  Coordinator</a:t>
            </a:r>
            <a:r>
              <a:rPr lang="en-US" altLang="en-US" sz="1000" dirty="0">
                <a:solidFill>
                  <a:schemeClr val="bg1"/>
                </a:solidFill>
              </a:rPr>
              <a:t> </a:t>
            </a:r>
          </a:p>
        </p:txBody>
      </p:sp>
      <p:sp>
        <p:nvSpPr>
          <p:cNvPr id="74" name="Text Box 17"/>
          <p:cNvSpPr txBox="1">
            <a:spLocks noChangeArrowheads="1"/>
          </p:cNvSpPr>
          <p:nvPr/>
        </p:nvSpPr>
        <p:spPr bwMode="auto">
          <a:xfrm>
            <a:off x="8650615" y="2752972"/>
            <a:ext cx="1511300" cy="406400"/>
          </a:xfrm>
          <a:prstGeom prst="rect">
            <a:avLst/>
          </a:prstGeom>
          <a:noFill/>
          <a:ln w="9525">
            <a:solidFill>
              <a:srgbClr val="009AD7"/>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Data Stewardship Coordinator</a:t>
            </a:r>
          </a:p>
        </p:txBody>
      </p:sp>
      <p:sp>
        <p:nvSpPr>
          <p:cNvPr id="75" name="Text Box 17" descr="Dark upward diagonal"/>
          <p:cNvSpPr txBox="1">
            <a:spLocks noChangeArrowheads="1"/>
          </p:cNvSpPr>
          <p:nvPr/>
        </p:nvSpPr>
        <p:spPr bwMode="auto">
          <a:xfrm>
            <a:off x="7209165" y="3421310"/>
            <a:ext cx="1377950"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Analytics Subject Area Data Steward</a:t>
            </a:r>
          </a:p>
        </p:txBody>
      </p:sp>
      <p:sp>
        <p:nvSpPr>
          <p:cNvPr id="76" name="Text Box 17" descr="Dark upward diagonal"/>
          <p:cNvSpPr txBox="1">
            <a:spLocks noChangeArrowheads="1"/>
          </p:cNvSpPr>
          <p:nvPr/>
        </p:nvSpPr>
        <p:spPr bwMode="auto">
          <a:xfrm>
            <a:off x="8725228" y="3411785"/>
            <a:ext cx="1377950"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bg1"/>
                </a:solidFill>
              </a:rPr>
              <a:t>Subject Area Data Stewards</a:t>
            </a:r>
          </a:p>
        </p:txBody>
      </p:sp>
      <p:sp>
        <p:nvSpPr>
          <p:cNvPr id="77" name="Text Box 17" descr="Dark upward diagonal"/>
          <p:cNvSpPr txBox="1">
            <a:spLocks noChangeArrowheads="1"/>
          </p:cNvSpPr>
          <p:nvPr/>
        </p:nvSpPr>
        <p:spPr bwMode="auto">
          <a:xfrm>
            <a:off x="7209165" y="3924547"/>
            <a:ext cx="1377950" cy="2540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bg1"/>
                </a:solidFill>
              </a:rPr>
              <a:t>BI Stewards</a:t>
            </a:r>
          </a:p>
        </p:txBody>
      </p:sp>
      <p:sp>
        <p:nvSpPr>
          <p:cNvPr id="78" name="Text Box 17" descr="Dark upward diagonal"/>
          <p:cNvSpPr txBox="1">
            <a:spLocks noChangeArrowheads="1"/>
          </p:cNvSpPr>
          <p:nvPr/>
        </p:nvSpPr>
        <p:spPr bwMode="auto">
          <a:xfrm>
            <a:off x="8742690" y="3916610"/>
            <a:ext cx="1377950"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Business Area Data Stewards</a:t>
            </a:r>
          </a:p>
        </p:txBody>
      </p:sp>
      <p:sp>
        <p:nvSpPr>
          <p:cNvPr id="79" name="Text Box 17" descr="Small checker board"/>
          <p:cNvSpPr txBox="1">
            <a:spLocks noChangeArrowheads="1"/>
          </p:cNvSpPr>
          <p:nvPr/>
        </p:nvSpPr>
        <p:spPr bwMode="auto">
          <a:xfrm>
            <a:off x="7209165" y="4583360"/>
            <a:ext cx="1377950" cy="254000"/>
          </a:xfrm>
          <a:prstGeom prst="rect">
            <a:avLst/>
          </a:prstGeom>
          <a:solidFill>
            <a:srgbClr val="D3D3D3"/>
          </a:solidFill>
          <a:ln w="9525">
            <a:solidFill>
              <a:srgbClr val="D3D3D3"/>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a:t>BI Practitioners</a:t>
            </a:r>
          </a:p>
        </p:txBody>
      </p:sp>
      <p:sp>
        <p:nvSpPr>
          <p:cNvPr id="80" name="Text Box 17" descr="Small checker board"/>
          <p:cNvSpPr txBox="1">
            <a:spLocks noChangeArrowheads="1"/>
          </p:cNvSpPr>
          <p:nvPr/>
        </p:nvSpPr>
        <p:spPr bwMode="auto">
          <a:xfrm>
            <a:off x="8749040" y="4567485"/>
            <a:ext cx="1377950" cy="406400"/>
          </a:xfrm>
          <a:prstGeom prst="rect">
            <a:avLst/>
          </a:prstGeom>
          <a:solidFill>
            <a:srgbClr val="D3D3D3"/>
          </a:solidFill>
          <a:ln w="9525">
            <a:solidFill>
              <a:srgbClr val="D3D3D3"/>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t>Source Data Stewards</a:t>
            </a:r>
          </a:p>
        </p:txBody>
      </p:sp>
      <p:sp>
        <p:nvSpPr>
          <p:cNvPr id="81" name="Line 55"/>
          <p:cNvSpPr>
            <a:spLocks noChangeShapeType="1"/>
          </p:cNvSpPr>
          <p:nvPr/>
        </p:nvSpPr>
        <p:spPr bwMode="auto">
          <a:xfrm>
            <a:off x="7855278" y="3310185"/>
            <a:ext cx="1565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56"/>
          <p:cNvSpPr>
            <a:spLocks noChangeShapeType="1"/>
          </p:cNvSpPr>
          <p:nvPr/>
        </p:nvSpPr>
        <p:spPr bwMode="auto">
          <a:xfrm>
            <a:off x="9098290" y="3166175"/>
            <a:ext cx="0" cy="137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Text Box 62"/>
          <p:cNvSpPr txBox="1">
            <a:spLocks noChangeArrowheads="1"/>
          </p:cNvSpPr>
          <p:nvPr/>
        </p:nvSpPr>
        <p:spPr bwMode="auto">
          <a:xfrm>
            <a:off x="7544128" y="1160710"/>
            <a:ext cx="199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200" u="sng"/>
              <a:t>Governance Organization</a:t>
            </a:r>
          </a:p>
        </p:txBody>
      </p:sp>
      <p:sp>
        <p:nvSpPr>
          <p:cNvPr id="84" name="Text Box 17" descr="Dark upward diagonal"/>
          <p:cNvSpPr txBox="1">
            <a:spLocks noChangeArrowheads="1"/>
          </p:cNvSpPr>
          <p:nvPr/>
        </p:nvSpPr>
        <p:spPr bwMode="auto">
          <a:xfrm>
            <a:off x="6012190" y="2711697"/>
            <a:ext cx="709613"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BI Steward</a:t>
            </a:r>
          </a:p>
        </p:txBody>
      </p:sp>
      <p:sp>
        <p:nvSpPr>
          <p:cNvPr id="85" name="Text Box 17" descr="Dark upward diagonal"/>
          <p:cNvSpPr txBox="1">
            <a:spLocks noChangeArrowheads="1"/>
          </p:cNvSpPr>
          <p:nvPr/>
        </p:nvSpPr>
        <p:spPr bwMode="auto">
          <a:xfrm>
            <a:off x="4924753" y="2070347"/>
            <a:ext cx="692150" cy="406400"/>
          </a:xfrm>
          <a:prstGeom prst="rect">
            <a:avLst/>
          </a:prstGeom>
          <a:solidFill>
            <a:srgbClr val="009AD7"/>
          </a:solidFill>
          <a:ln w="9525">
            <a:solidFill>
              <a:srgbClr val="009AD7"/>
            </a:solidFill>
            <a:miter lim="800000"/>
            <a:headEnd/>
            <a:tailEnd/>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fontAlgn="base">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000" b="1" dirty="0">
                <a:solidFill>
                  <a:schemeClr val="bg1"/>
                </a:solidFill>
              </a:rPr>
              <a:t>BI Steward</a:t>
            </a:r>
          </a:p>
        </p:txBody>
      </p:sp>
      <p:cxnSp>
        <p:nvCxnSpPr>
          <p:cNvPr id="86" name="AutoShape 55"/>
          <p:cNvCxnSpPr>
            <a:cxnSpLocks noChangeShapeType="1"/>
          </p:cNvCxnSpPr>
          <p:nvPr/>
        </p:nvCxnSpPr>
        <p:spPr bwMode="auto">
          <a:xfrm flipV="1">
            <a:off x="5712153" y="2924422"/>
            <a:ext cx="1265237" cy="5762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87" name="Line 53"/>
          <p:cNvSpPr>
            <a:spLocks noChangeShapeType="1"/>
          </p:cNvSpPr>
          <p:nvPr/>
        </p:nvSpPr>
        <p:spPr bwMode="auto">
          <a:xfrm flipV="1">
            <a:off x="5786765" y="3597522"/>
            <a:ext cx="1443038" cy="95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54"/>
          <p:cNvSpPr>
            <a:spLocks noChangeShapeType="1"/>
          </p:cNvSpPr>
          <p:nvPr/>
        </p:nvSpPr>
        <p:spPr bwMode="auto">
          <a:xfrm>
            <a:off x="6742440" y="4043610"/>
            <a:ext cx="4540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TextBox 89"/>
          <p:cNvSpPr txBox="1"/>
          <p:nvPr/>
        </p:nvSpPr>
        <p:spPr>
          <a:xfrm>
            <a:off x="4137251" y="6151252"/>
            <a:ext cx="1752600" cy="114300"/>
          </a:xfrm>
          <a:prstGeom prst="rect">
            <a:avLst/>
          </a:prstGeom>
        </p:spPr>
        <p:txBody>
          <a:bodyPr wrap="none" lIns="0" tIns="0" rIns="0" bIns="0" anchor="t"/>
          <a:lstStyle/>
          <a:p>
            <a:r>
              <a:rPr lang="en-US" sz="701" dirty="0">
                <a:solidFill>
                  <a:srgbClr val="000000"/>
                </a:solidFill>
                <a:latin typeface="Arial"/>
              </a:rPr>
              <a:t>Source: State Farm; Gartner Analysis</a:t>
            </a:r>
          </a:p>
        </p:txBody>
      </p:sp>
      <p:sp>
        <p:nvSpPr>
          <p:cNvPr id="91" name="Freeform 44">
            <a:extLst>
              <a:ext uri="{FF2B5EF4-FFF2-40B4-BE49-F238E27FC236}">
                <a16:creationId xmlns:a16="http://schemas.microsoft.com/office/drawing/2014/main" id="{7B0852AE-55A2-44EF-BE88-B30B3CF21114}"/>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14607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26D1-1B90-4F35-8A91-0FCA17347869}"/>
              </a:ext>
            </a:extLst>
          </p:cNvPr>
          <p:cNvSpPr>
            <a:spLocks noGrp="1"/>
          </p:cNvSpPr>
          <p:nvPr>
            <p:ph type="title"/>
          </p:nvPr>
        </p:nvSpPr>
        <p:spPr/>
        <p:txBody>
          <a:bodyPr/>
          <a:lstStyle/>
          <a:p>
            <a:r>
              <a:rPr lang="en-US" dirty="0"/>
              <a:t>Task-Specialized Data Stewardship</a:t>
            </a:r>
          </a:p>
        </p:txBody>
      </p:sp>
      <p:sp>
        <p:nvSpPr>
          <p:cNvPr id="3" name="Text Placeholder 2">
            <a:extLst>
              <a:ext uri="{FF2B5EF4-FFF2-40B4-BE49-F238E27FC236}">
                <a16:creationId xmlns:a16="http://schemas.microsoft.com/office/drawing/2014/main" id="{BDF32DE7-420E-45CC-9876-FB54D620D360}"/>
              </a:ext>
            </a:extLst>
          </p:cNvPr>
          <p:cNvSpPr>
            <a:spLocks noGrp="1"/>
          </p:cNvSpPr>
          <p:nvPr>
            <p:ph type="body" sz="quarter" idx="17"/>
          </p:nvPr>
        </p:nvSpPr>
        <p:spPr/>
        <p:txBody>
          <a:bodyPr/>
          <a:lstStyle/>
          <a:p>
            <a:pPr marL="0" lvl="0" indent="0">
              <a:spcAft>
                <a:spcPts val="0"/>
              </a:spcAft>
              <a:buClrTx/>
              <a:buSzTx/>
              <a:buNone/>
            </a:pPr>
            <a:r>
              <a:rPr lang="en-US" altLang="en-US" sz="1200" b="1" dirty="0">
                <a:solidFill>
                  <a:srgbClr val="000000"/>
                </a:solidFill>
              </a:rPr>
              <a:t>Separate information ownership from information expertise to ensure effective use of resources in information management efforts and free time for senior information owners. </a:t>
            </a:r>
          </a:p>
          <a:p>
            <a:pPr>
              <a:spcAft>
                <a:spcPts val="0"/>
              </a:spcAft>
              <a:buClrTx/>
              <a:buSzTx/>
            </a:pPr>
            <a:r>
              <a:rPr lang="en-US" altLang="en-US" sz="1000" dirty="0">
                <a:solidFill>
                  <a:srgbClr val="000000"/>
                </a:solidFill>
              </a:rPr>
              <a:t>Data elements are owned by approximately 20 senior business leaders who provide leadership and authority to data architecture efforts. </a:t>
            </a:r>
          </a:p>
          <a:p>
            <a:pPr>
              <a:spcAft>
                <a:spcPts val="0"/>
              </a:spcAft>
              <a:buClrTx/>
              <a:buSzTx/>
            </a:pPr>
            <a:r>
              <a:rPr lang="en-US" altLang="en-US" sz="1000" dirty="0">
                <a:solidFill>
                  <a:srgbClr val="000000"/>
                </a:solidFill>
              </a:rPr>
              <a:t>Detailed up-front data definition, source identification, and quality management are delegated to junior subject-matter experts. </a:t>
            </a:r>
          </a:p>
          <a:p>
            <a:pPr>
              <a:spcAft>
                <a:spcPts val="0"/>
              </a:spcAft>
              <a:buClrTx/>
              <a:buSzTx/>
            </a:pPr>
            <a:r>
              <a:rPr lang="en-US" altLang="en-US" sz="1000" dirty="0">
                <a:solidFill>
                  <a:srgbClr val="000000"/>
                </a:solidFill>
              </a:rPr>
              <a:t>A central solutions group in IT, including database design, data warehousing, and BI, acts as day-to-day steward of data and forms a feedback loop by referring problems to SMEs. </a:t>
            </a:r>
          </a:p>
          <a:p>
            <a:endParaRPr lang="en-US" dirty="0"/>
          </a:p>
        </p:txBody>
      </p:sp>
      <p:pic>
        <p:nvPicPr>
          <p:cNvPr id="5" name="Picture 4">
            <a:extLst>
              <a:ext uri="{FF2B5EF4-FFF2-40B4-BE49-F238E27FC236}">
                <a16:creationId xmlns:a16="http://schemas.microsoft.com/office/drawing/2014/main" id="{923BDD87-EB97-4D7A-815A-4307BA57931F}"/>
              </a:ext>
            </a:extLst>
          </p:cNvPr>
          <p:cNvPicPr>
            <a:picLocks noChangeAspect="1"/>
          </p:cNvPicPr>
          <p:nvPr/>
        </p:nvPicPr>
        <p:blipFill>
          <a:blip r:embed="rId2"/>
          <a:stretch>
            <a:fillRect/>
          </a:stretch>
        </p:blipFill>
        <p:spPr>
          <a:xfrm>
            <a:off x="11241247" y="277008"/>
            <a:ext cx="491965" cy="639555"/>
          </a:xfrm>
          <a:prstGeom prst="rect">
            <a:avLst/>
          </a:prstGeom>
          <a:ln>
            <a:noFill/>
          </a:ln>
          <a:effectLst/>
        </p:spPr>
      </p:pic>
      <p:sp>
        <p:nvSpPr>
          <p:cNvPr id="7" name="TextBox 6">
            <a:extLst>
              <a:ext uri="{FF2B5EF4-FFF2-40B4-BE49-F238E27FC236}">
                <a16:creationId xmlns:a16="http://schemas.microsoft.com/office/drawing/2014/main" id="{4B999EC7-F654-4394-8502-46A2D18A3857}"/>
              </a:ext>
            </a:extLst>
          </p:cNvPr>
          <p:cNvSpPr txBox="1"/>
          <p:nvPr/>
        </p:nvSpPr>
        <p:spPr>
          <a:xfrm>
            <a:off x="3553434" y="1575342"/>
            <a:ext cx="3079653" cy="707886"/>
          </a:xfrm>
          <a:prstGeom prst="rect">
            <a:avLst/>
          </a:prstGeom>
          <a:noFill/>
        </p:spPr>
        <p:txBody>
          <a:bodyPr wrap="square" lIns="91440" rtlCol="0">
            <a:spAutoFit/>
          </a:bodyPr>
          <a:lstStyle/>
          <a:p>
            <a:r>
              <a:rPr lang="en-US" sz="1000" b="1" dirty="0">
                <a:solidFill>
                  <a:srgbClr val="002856"/>
                </a:solidFill>
              </a:rPr>
              <a:t>Business Owners</a:t>
            </a:r>
          </a:p>
          <a:p>
            <a:pPr marL="171450" indent="-171450">
              <a:buFont typeface="Arial" panose="020B0604020202020204" pitchFamily="34" charset="0"/>
              <a:buChar char="•"/>
            </a:pPr>
            <a:r>
              <a:rPr lang="en-US" sz="1000" dirty="0"/>
              <a:t>Define criteria, access rights, permissions.</a:t>
            </a:r>
          </a:p>
          <a:p>
            <a:pPr marL="171450" indent="-171450">
              <a:buFont typeface="Arial" panose="020B0604020202020204" pitchFamily="34" charset="0"/>
              <a:buChar char="•"/>
            </a:pPr>
            <a:r>
              <a:rPr lang="en-US" sz="1000" dirty="0"/>
              <a:t>Classify data: public, internal, and confidential. </a:t>
            </a:r>
          </a:p>
          <a:p>
            <a:pPr marL="171450" indent="-171450">
              <a:buFont typeface="Arial" panose="020B0604020202020204" pitchFamily="34" charset="0"/>
              <a:buChar char="•"/>
            </a:pPr>
            <a:r>
              <a:rPr lang="en-US" sz="1000" dirty="0"/>
              <a:t>Approve changes to data elements definitions.</a:t>
            </a:r>
          </a:p>
        </p:txBody>
      </p:sp>
      <p:sp>
        <p:nvSpPr>
          <p:cNvPr id="8" name="TextBox 7">
            <a:extLst>
              <a:ext uri="{FF2B5EF4-FFF2-40B4-BE49-F238E27FC236}">
                <a16:creationId xmlns:a16="http://schemas.microsoft.com/office/drawing/2014/main" id="{726A94A6-6A8E-4B00-B9FA-456672051788}"/>
              </a:ext>
            </a:extLst>
          </p:cNvPr>
          <p:cNvSpPr txBox="1"/>
          <p:nvPr/>
        </p:nvSpPr>
        <p:spPr>
          <a:xfrm>
            <a:off x="6787587" y="1575342"/>
            <a:ext cx="3221373" cy="707886"/>
          </a:xfrm>
          <a:prstGeom prst="rect">
            <a:avLst/>
          </a:prstGeom>
          <a:noFill/>
        </p:spPr>
        <p:txBody>
          <a:bodyPr wrap="square" lIns="91440" rtlCol="0">
            <a:spAutoFit/>
          </a:bodyPr>
          <a:lstStyle/>
          <a:p>
            <a:r>
              <a:rPr lang="en-US" sz="1000" b="1" dirty="0">
                <a:solidFill>
                  <a:srgbClr val="002856"/>
                </a:solidFill>
              </a:rPr>
              <a:t>Subject Matter Experts</a:t>
            </a:r>
          </a:p>
          <a:p>
            <a:pPr marL="171450" indent="-171450">
              <a:buFont typeface="Arial" panose="020B0604020202020204" pitchFamily="34" charset="0"/>
              <a:buChar char="•"/>
            </a:pPr>
            <a:r>
              <a:rPr lang="en-US" sz="1000" dirty="0"/>
              <a:t>Analyze data elements and definitions.</a:t>
            </a:r>
          </a:p>
          <a:p>
            <a:pPr marL="171450" indent="-171450">
              <a:buFont typeface="Arial" panose="020B0604020202020204" pitchFamily="34" charset="0"/>
              <a:buChar char="•"/>
            </a:pPr>
            <a:r>
              <a:rPr lang="en-US" sz="1000" dirty="0"/>
              <a:t>Identify authoritative sources of data.</a:t>
            </a:r>
          </a:p>
          <a:p>
            <a:pPr marL="171450" indent="-171450">
              <a:buFont typeface="Arial" panose="020B0604020202020204" pitchFamily="34" charset="0"/>
              <a:buChar char="•"/>
            </a:pPr>
            <a:r>
              <a:rPr lang="en-US" sz="1000" dirty="0"/>
              <a:t>Establish processes to ensure data quality. </a:t>
            </a:r>
          </a:p>
        </p:txBody>
      </p:sp>
      <p:sp>
        <p:nvSpPr>
          <p:cNvPr id="9" name="Rectangle 8">
            <a:extLst>
              <a:ext uri="{FF2B5EF4-FFF2-40B4-BE49-F238E27FC236}">
                <a16:creationId xmlns:a16="http://schemas.microsoft.com/office/drawing/2014/main" id="{4D02879F-9170-4AFF-9384-EB8EDDE68514}"/>
              </a:ext>
            </a:extLst>
          </p:cNvPr>
          <p:cNvSpPr/>
          <p:nvPr/>
        </p:nvSpPr>
        <p:spPr>
          <a:xfrm>
            <a:off x="4369771" y="2446343"/>
            <a:ext cx="1635853" cy="243281"/>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Sets Stewardship Criteria</a:t>
            </a:r>
          </a:p>
        </p:txBody>
      </p:sp>
      <p:sp>
        <p:nvSpPr>
          <p:cNvPr id="10" name="Rectangle 9">
            <a:extLst>
              <a:ext uri="{FF2B5EF4-FFF2-40B4-BE49-F238E27FC236}">
                <a16:creationId xmlns:a16="http://schemas.microsoft.com/office/drawing/2014/main" id="{19B6EBCD-A878-4961-9572-C1ACC4D7D922}"/>
              </a:ext>
            </a:extLst>
          </p:cNvPr>
          <p:cNvSpPr/>
          <p:nvPr/>
        </p:nvSpPr>
        <p:spPr>
          <a:xfrm>
            <a:off x="7215425" y="2446343"/>
            <a:ext cx="1635853" cy="26940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Provides Data Definitions</a:t>
            </a:r>
          </a:p>
        </p:txBody>
      </p:sp>
      <p:sp>
        <p:nvSpPr>
          <p:cNvPr id="11" name="Google Shape;393;p3">
            <a:extLst>
              <a:ext uri="{FF2B5EF4-FFF2-40B4-BE49-F238E27FC236}">
                <a16:creationId xmlns:a16="http://schemas.microsoft.com/office/drawing/2014/main" id="{DEC38AD0-8166-42D0-A25D-305DEB7CFCCB}"/>
              </a:ext>
            </a:extLst>
          </p:cNvPr>
          <p:cNvSpPr/>
          <p:nvPr/>
        </p:nvSpPr>
        <p:spPr>
          <a:xfrm rot="-5400000" flipH="1">
            <a:off x="4931260" y="2962406"/>
            <a:ext cx="885922" cy="561920"/>
          </a:xfrm>
          <a:custGeom>
            <a:avLst/>
            <a:gdLst/>
            <a:ahLst/>
            <a:cxnLst/>
            <a:rect l="l" t="t" r="r" b="b"/>
            <a:pathLst>
              <a:path w="700087" h="1544561" extrusionOk="0">
                <a:moveTo>
                  <a:pt x="0" y="0"/>
                </a:moveTo>
                <a:lnTo>
                  <a:pt x="700087" y="0"/>
                </a:lnTo>
                <a:lnTo>
                  <a:pt x="700087" y="1544561"/>
                </a:lnTo>
              </a:path>
            </a:pathLst>
          </a:custGeom>
          <a:noFill/>
          <a:ln w="12700" cap="sq" cmpd="sng">
            <a:solidFill>
              <a:srgbClr val="6F7878"/>
            </a:solidFill>
            <a:prstDash val="solid"/>
            <a:round/>
            <a:headEnd type="none" w="sm" len="sm"/>
            <a:tailEnd type="triangle" w="lg" len="med"/>
          </a:ln>
        </p:spPr>
      </p:sp>
      <p:sp>
        <p:nvSpPr>
          <p:cNvPr id="12" name="Google Shape;393;p3">
            <a:extLst>
              <a:ext uri="{FF2B5EF4-FFF2-40B4-BE49-F238E27FC236}">
                <a16:creationId xmlns:a16="http://schemas.microsoft.com/office/drawing/2014/main" id="{EE929C88-6884-4E28-8BBD-C30DEAE90C8F}"/>
              </a:ext>
            </a:extLst>
          </p:cNvPr>
          <p:cNvSpPr/>
          <p:nvPr/>
        </p:nvSpPr>
        <p:spPr>
          <a:xfrm rot="16200000" flipH="1" flipV="1">
            <a:off x="7402949" y="2948832"/>
            <a:ext cx="913070" cy="561920"/>
          </a:xfrm>
          <a:custGeom>
            <a:avLst/>
            <a:gdLst/>
            <a:ahLst/>
            <a:cxnLst/>
            <a:rect l="l" t="t" r="r" b="b"/>
            <a:pathLst>
              <a:path w="700087" h="1544561" extrusionOk="0">
                <a:moveTo>
                  <a:pt x="0" y="0"/>
                </a:moveTo>
                <a:lnTo>
                  <a:pt x="700087" y="0"/>
                </a:lnTo>
                <a:lnTo>
                  <a:pt x="700087" y="1544561"/>
                </a:lnTo>
              </a:path>
            </a:pathLst>
          </a:custGeom>
          <a:noFill/>
          <a:ln w="12700" cap="sq" cmpd="sng">
            <a:solidFill>
              <a:srgbClr val="6F7878"/>
            </a:solidFill>
            <a:prstDash val="solid"/>
            <a:round/>
            <a:headEnd type="none" w="sm" len="sm"/>
            <a:tailEnd type="triangle" w="lg" len="med"/>
          </a:ln>
        </p:spPr>
      </p:sp>
      <p:sp>
        <p:nvSpPr>
          <p:cNvPr id="14" name="Freeform 2">
            <a:extLst>
              <a:ext uri="{FF2B5EF4-FFF2-40B4-BE49-F238E27FC236}">
                <a16:creationId xmlns:a16="http://schemas.microsoft.com/office/drawing/2014/main" id="{340D8778-F921-42F7-91F4-75A2FFF183E4}"/>
              </a:ext>
            </a:extLst>
          </p:cNvPr>
          <p:cNvSpPr/>
          <p:nvPr/>
        </p:nvSpPr>
        <p:spPr>
          <a:xfrm>
            <a:off x="6005624" y="3243365"/>
            <a:ext cx="1268524" cy="1332099"/>
          </a:xfrm>
          <a:custGeom>
            <a:avLst/>
            <a:gdLst/>
            <a:ahLst/>
            <a:cxnLst/>
            <a:rect l="l" t="t" r="r" b="b"/>
            <a:pathLst>
              <a:path w="866419" h="909841">
                <a:moveTo>
                  <a:pt x="866419" y="476630"/>
                </a:moveTo>
                <a:cubicBezTo>
                  <a:pt x="866419" y="243941"/>
                  <a:pt x="682815" y="54648"/>
                  <a:pt x="452653" y="44399"/>
                </a:cubicBezTo>
                <a:lnTo>
                  <a:pt x="509702" y="101460"/>
                </a:lnTo>
                <a:lnTo>
                  <a:pt x="450012" y="161150"/>
                </a:lnTo>
                <a:cubicBezTo>
                  <a:pt x="617207" y="170065"/>
                  <a:pt x="750379" y="307213"/>
                  <a:pt x="750379" y="476630"/>
                </a:cubicBezTo>
                <a:cubicBezTo>
                  <a:pt x="750379" y="651802"/>
                  <a:pt x="608381" y="793800"/>
                  <a:pt x="433210" y="793800"/>
                </a:cubicBezTo>
                <a:cubicBezTo>
                  <a:pt x="258039" y="793800"/>
                  <a:pt x="116040" y="651802"/>
                  <a:pt x="116040" y="476630"/>
                </a:cubicBezTo>
                <a:cubicBezTo>
                  <a:pt x="116040" y="319036"/>
                  <a:pt x="231826" y="190995"/>
                  <a:pt x="382486" y="166484"/>
                </a:cubicBezTo>
                <a:lnTo>
                  <a:pt x="382486" y="202907"/>
                </a:lnTo>
                <a:lnTo>
                  <a:pt x="483933" y="101460"/>
                </a:lnTo>
                <a:lnTo>
                  <a:pt x="382486" y="0"/>
                </a:lnTo>
                <a:lnTo>
                  <a:pt x="382486" y="47409"/>
                </a:lnTo>
                <a:cubicBezTo>
                  <a:pt x="167259" y="72618"/>
                  <a:pt x="0" y="254634"/>
                  <a:pt x="0" y="476630"/>
                </a:cubicBezTo>
                <a:cubicBezTo>
                  <a:pt x="0" y="715886"/>
                  <a:pt x="193954" y="909840"/>
                  <a:pt x="433210" y="909840"/>
                </a:cubicBezTo>
                <a:cubicBezTo>
                  <a:pt x="672465" y="909840"/>
                  <a:pt x="866419" y="715886"/>
                  <a:pt x="866419" y="476630"/>
                </a:cubicBezTo>
              </a:path>
            </a:pathLst>
          </a:custGeom>
          <a:solidFill>
            <a:srgbClr val="002856"/>
          </a:solidFill>
        </p:spPr>
        <p:txBody>
          <a:bodyPr/>
          <a:lstStyle/>
          <a:p>
            <a:endParaRPr lang="en-US"/>
          </a:p>
        </p:txBody>
      </p:sp>
      <p:sp>
        <p:nvSpPr>
          <p:cNvPr id="15" name="TextBox 14">
            <a:extLst>
              <a:ext uri="{FF2B5EF4-FFF2-40B4-BE49-F238E27FC236}">
                <a16:creationId xmlns:a16="http://schemas.microsoft.com/office/drawing/2014/main" id="{68DA993D-D250-4682-AFCE-7399BB65DEE5}"/>
              </a:ext>
            </a:extLst>
          </p:cNvPr>
          <p:cNvSpPr txBox="1"/>
          <p:nvPr/>
        </p:nvSpPr>
        <p:spPr>
          <a:xfrm>
            <a:off x="6279159" y="3770217"/>
            <a:ext cx="780177" cy="461665"/>
          </a:xfrm>
          <a:prstGeom prst="rect">
            <a:avLst/>
          </a:prstGeom>
          <a:noFill/>
        </p:spPr>
        <p:txBody>
          <a:bodyPr wrap="square" lIns="91440" rtlCol="0">
            <a:spAutoFit/>
          </a:bodyPr>
          <a:lstStyle/>
          <a:p>
            <a:pPr algn="ctr"/>
            <a:r>
              <a:rPr lang="en-US" sz="800" dirty="0"/>
              <a:t>Data-Quality Feedback Loop</a:t>
            </a:r>
          </a:p>
        </p:txBody>
      </p:sp>
      <p:sp>
        <p:nvSpPr>
          <p:cNvPr id="17" name="Google Shape;389;p3">
            <a:extLst>
              <a:ext uri="{FF2B5EF4-FFF2-40B4-BE49-F238E27FC236}">
                <a16:creationId xmlns:a16="http://schemas.microsoft.com/office/drawing/2014/main" id="{9D4E422A-F17E-4178-85C0-98EFDD20511E}"/>
              </a:ext>
            </a:extLst>
          </p:cNvPr>
          <p:cNvSpPr/>
          <p:nvPr/>
        </p:nvSpPr>
        <p:spPr>
          <a:xfrm>
            <a:off x="6669247" y="4673854"/>
            <a:ext cx="45719" cy="369739"/>
          </a:xfrm>
          <a:custGeom>
            <a:avLst/>
            <a:gdLst/>
            <a:ahLst/>
            <a:cxnLst/>
            <a:rect l="l" t="t" r="r" b="b"/>
            <a:pathLst>
              <a:path w="120000" h="1544561" extrusionOk="0">
                <a:moveTo>
                  <a:pt x="0" y="0"/>
                </a:moveTo>
                <a:lnTo>
                  <a:pt x="0" y="1544561"/>
                </a:lnTo>
              </a:path>
            </a:pathLst>
          </a:custGeom>
          <a:noFill/>
          <a:ln w="12700" cap="sq" cmpd="sng">
            <a:solidFill>
              <a:srgbClr val="6F7878"/>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TextBox 17">
            <a:extLst>
              <a:ext uri="{FF2B5EF4-FFF2-40B4-BE49-F238E27FC236}">
                <a16:creationId xmlns:a16="http://schemas.microsoft.com/office/drawing/2014/main" id="{F60880E7-DD4E-4D13-B655-F7EC6E31F175}"/>
              </a:ext>
            </a:extLst>
          </p:cNvPr>
          <p:cNvSpPr txBox="1"/>
          <p:nvPr/>
        </p:nvSpPr>
        <p:spPr>
          <a:xfrm>
            <a:off x="5150841" y="5123078"/>
            <a:ext cx="2989603" cy="913070"/>
          </a:xfrm>
          <a:prstGeom prst="rect">
            <a:avLst/>
          </a:prstGeom>
          <a:noFill/>
          <a:ln>
            <a:solidFill>
              <a:schemeClr val="tx1">
                <a:lumMod val="95000"/>
                <a:lumOff val="5000"/>
              </a:schemeClr>
            </a:solidFill>
          </a:ln>
        </p:spPr>
        <p:txBody>
          <a:bodyPr wrap="square" lIns="91440" rtlCol="0">
            <a:spAutoFit/>
          </a:bodyPr>
          <a:lstStyle/>
          <a:p>
            <a:pPr>
              <a:spcAft>
                <a:spcPts val="130"/>
              </a:spcAft>
            </a:pPr>
            <a:r>
              <a:rPr lang="en-US" sz="1000" b="1" dirty="0">
                <a:solidFill>
                  <a:srgbClr val="002856"/>
                </a:solidFill>
              </a:rPr>
              <a:t>Enterprise Information Solutions Group</a:t>
            </a:r>
          </a:p>
          <a:p>
            <a:pPr marL="285750" indent="-285750">
              <a:spcAft>
                <a:spcPts val="130"/>
              </a:spcAft>
              <a:buFont typeface="Arial" panose="020B0604020202020204" pitchFamily="34" charset="0"/>
              <a:buChar char="•"/>
            </a:pPr>
            <a:r>
              <a:rPr lang="en-US" sz="1000" dirty="0"/>
              <a:t>Maintains data requirements and definitions</a:t>
            </a:r>
          </a:p>
          <a:p>
            <a:pPr marL="285750" indent="-285750">
              <a:spcAft>
                <a:spcPts val="130"/>
              </a:spcAft>
              <a:buFont typeface="Arial" panose="020B0604020202020204" pitchFamily="34" charset="0"/>
              <a:buChar char="•"/>
            </a:pPr>
            <a:r>
              <a:rPr lang="en-US" sz="1000" dirty="0"/>
              <a:t>Controls data access and usage</a:t>
            </a:r>
          </a:p>
          <a:p>
            <a:pPr marL="285750" indent="-285750">
              <a:spcAft>
                <a:spcPts val="130"/>
              </a:spcAft>
              <a:buFont typeface="Arial" panose="020B0604020202020204" pitchFamily="34" charset="0"/>
              <a:buChar char="•"/>
            </a:pPr>
            <a:r>
              <a:rPr lang="en-US" sz="1000" dirty="0"/>
              <a:t>Monitors data quality </a:t>
            </a:r>
          </a:p>
          <a:p>
            <a:pPr marL="285750" indent="-285750">
              <a:spcAft>
                <a:spcPts val="130"/>
              </a:spcAft>
              <a:buFont typeface="Arial" panose="020B0604020202020204" pitchFamily="34" charset="0"/>
              <a:buChar char="•"/>
            </a:pPr>
            <a:r>
              <a:rPr lang="en-US" sz="1000" dirty="0"/>
              <a:t>Resolves data ownership conflicts</a:t>
            </a:r>
          </a:p>
        </p:txBody>
      </p:sp>
      <p:sp>
        <p:nvSpPr>
          <p:cNvPr id="19" name="TextBox 18">
            <a:extLst>
              <a:ext uri="{FF2B5EF4-FFF2-40B4-BE49-F238E27FC236}">
                <a16:creationId xmlns:a16="http://schemas.microsoft.com/office/drawing/2014/main" id="{934947FC-7FDA-453C-A720-6742AD02C0E5}"/>
              </a:ext>
            </a:extLst>
          </p:cNvPr>
          <p:cNvSpPr txBox="1"/>
          <p:nvPr/>
        </p:nvSpPr>
        <p:spPr>
          <a:xfrm>
            <a:off x="3435097" y="6093661"/>
            <a:ext cx="1752600" cy="114300"/>
          </a:xfrm>
          <a:prstGeom prst="rect">
            <a:avLst/>
          </a:prstGeom>
        </p:spPr>
        <p:txBody>
          <a:bodyPr wrap="none" lIns="0" tIns="0" rIns="0" bIns="0" anchor="t"/>
          <a:lstStyle/>
          <a:p>
            <a:r>
              <a:rPr lang="en-US" sz="701" dirty="0">
                <a:solidFill>
                  <a:srgbClr val="000000"/>
                </a:solidFill>
                <a:latin typeface="Arial"/>
              </a:rPr>
              <a:t>Source: RBC; Gartner Analysis</a:t>
            </a:r>
          </a:p>
        </p:txBody>
      </p:sp>
      <p:sp>
        <p:nvSpPr>
          <p:cNvPr id="20" name="Freeform 44">
            <a:extLst>
              <a:ext uri="{FF2B5EF4-FFF2-40B4-BE49-F238E27FC236}">
                <a16:creationId xmlns:a16="http://schemas.microsoft.com/office/drawing/2014/main" id="{71DA4983-AB0E-4746-9390-26C21E3CFBB4}"/>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
        <p:nvSpPr>
          <p:cNvPr id="21" name="TextBox 1">
            <a:extLst>
              <a:ext uri="{FF2B5EF4-FFF2-40B4-BE49-F238E27FC236}">
                <a16:creationId xmlns:a16="http://schemas.microsoft.com/office/drawing/2014/main" id="{8D060FCF-C61B-4DC7-A1F9-41F38FD89326}"/>
              </a:ext>
            </a:extLst>
          </p:cNvPr>
          <p:cNvSpPr txBox="1">
            <a:spLocks noChangeArrowheads="1"/>
          </p:cNvSpPr>
          <p:nvPr/>
        </p:nvSpPr>
        <p:spPr bwMode="auto">
          <a:xfrm>
            <a:off x="3577551" y="1191615"/>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dirty="0">
                <a:solidFill>
                  <a:srgbClr val="002856"/>
                </a:solidFill>
              </a:rPr>
              <a:t>Data Stewardship Model</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3452273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Stewardship Roles Across Business and IT</a:t>
            </a:r>
            <a:br>
              <a:rPr lang="en-US" dirty="0"/>
            </a:br>
            <a:endParaRPr lang="en-US" dirty="0"/>
          </a:p>
        </p:txBody>
      </p:sp>
      <p:sp>
        <p:nvSpPr>
          <p:cNvPr id="2" name="Text Placeholder 1">
            <a:extLst>
              <a:ext uri="{FF2B5EF4-FFF2-40B4-BE49-F238E27FC236}">
                <a16:creationId xmlns:a16="http://schemas.microsoft.com/office/drawing/2014/main" id="{BEEC7403-DCA7-4D18-869F-DB89E69B3EF8}"/>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Define stewardship roles and responsibilities across the business and IT that extend from strategic planners down to implementers.</a:t>
            </a:r>
          </a:p>
          <a:p>
            <a:pPr marL="0" indent="0">
              <a:buNone/>
            </a:pPr>
            <a:endParaRPr lang="en-US" dirty="0"/>
          </a:p>
        </p:txBody>
      </p:sp>
      <p:grpSp>
        <p:nvGrpSpPr>
          <p:cNvPr id="7" name="Group 6"/>
          <p:cNvGrpSpPr/>
          <p:nvPr/>
        </p:nvGrpSpPr>
        <p:grpSpPr>
          <a:xfrm>
            <a:off x="4387334" y="1561451"/>
            <a:ext cx="4546473" cy="4488561"/>
            <a:chOff x="2795778" y="1888998"/>
            <a:chExt cx="4546473" cy="4488561"/>
          </a:xfrm>
        </p:grpSpPr>
        <p:sp>
          <p:nvSpPr>
            <p:cNvPr id="8" name="Freeform 9"/>
            <p:cNvSpPr/>
            <p:nvPr/>
          </p:nvSpPr>
          <p:spPr>
            <a:xfrm>
              <a:off x="3172206" y="4972050"/>
              <a:ext cx="3776472" cy="637032"/>
            </a:xfrm>
            <a:custGeom>
              <a:avLst/>
              <a:gdLst/>
              <a:ahLst/>
              <a:cxnLst/>
              <a:rect l="l" t="t" r="r" b="b"/>
              <a:pathLst>
                <a:path w="3776472" h="637032">
                  <a:moveTo>
                    <a:pt x="317500" y="1270"/>
                  </a:moveTo>
                  <a:lnTo>
                    <a:pt x="0" y="637032"/>
                  </a:lnTo>
                  <a:lnTo>
                    <a:pt x="3776472" y="637032"/>
                  </a:lnTo>
                  <a:lnTo>
                    <a:pt x="3458337" y="0"/>
                  </a:lnTo>
                  <a:lnTo>
                    <a:pt x="317500" y="1270"/>
                  </a:lnTo>
                  <a:close/>
                </a:path>
              </a:pathLst>
            </a:custGeom>
            <a:solidFill>
              <a:srgbClr val="002856"/>
            </a:solidFill>
          </p:spPr>
          <p:txBody>
            <a:bodyPr/>
            <a:lstStyle/>
            <a:p>
              <a:endParaRPr lang="en-US" dirty="0"/>
            </a:p>
          </p:txBody>
        </p:sp>
        <p:sp>
          <p:nvSpPr>
            <p:cNvPr id="9" name="Freeform 10"/>
            <p:cNvSpPr/>
            <p:nvPr/>
          </p:nvSpPr>
          <p:spPr>
            <a:xfrm>
              <a:off x="3172587" y="4972431"/>
              <a:ext cx="3776472" cy="637032"/>
            </a:xfrm>
            <a:custGeom>
              <a:avLst/>
              <a:gdLst/>
              <a:ahLst/>
              <a:cxnLst/>
              <a:rect l="l" t="t" r="r" b="b"/>
              <a:pathLst>
                <a:path w="3776472" h="637032">
                  <a:moveTo>
                    <a:pt x="317500" y="1270"/>
                  </a:moveTo>
                  <a:lnTo>
                    <a:pt x="0" y="637032"/>
                  </a:lnTo>
                  <a:lnTo>
                    <a:pt x="3776472" y="637032"/>
                  </a:lnTo>
                  <a:lnTo>
                    <a:pt x="3458337" y="0"/>
                  </a:lnTo>
                  <a:lnTo>
                    <a:pt x="317500" y="1270"/>
                  </a:lnTo>
                  <a:close/>
                </a:path>
              </a:pathLst>
            </a:custGeom>
            <a:noFill/>
            <a:ln w="25146" cap="sq">
              <a:solidFill>
                <a:srgbClr val="FEFFFE"/>
              </a:solidFill>
            </a:ln>
          </p:spPr>
        </p:sp>
        <p:sp>
          <p:nvSpPr>
            <p:cNvPr id="10" name="Freeform 11"/>
            <p:cNvSpPr/>
            <p:nvPr/>
          </p:nvSpPr>
          <p:spPr>
            <a:xfrm>
              <a:off x="2795778" y="5634228"/>
              <a:ext cx="4546092" cy="742950"/>
            </a:xfrm>
            <a:custGeom>
              <a:avLst/>
              <a:gdLst/>
              <a:ahLst/>
              <a:cxnLst/>
              <a:rect l="l" t="t" r="r" b="b"/>
              <a:pathLst>
                <a:path w="4546092" h="742950">
                  <a:moveTo>
                    <a:pt x="382270" y="1537"/>
                  </a:moveTo>
                  <a:lnTo>
                    <a:pt x="0" y="742950"/>
                  </a:lnTo>
                  <a:lnTo>
                    <a:pt x="4546092" y="742950"/>
                  </a:lnTo>
                  <a:lnTo>
                    <a:pt x="4163060" y="0"/>
                  </a:lnTo>
                  <a:lnTo>
                    <a:pt x="382270" y="1537"/>
                  </a:lnTo>
                  <a:close/>
                </a:path>
              </a:pathLst>
            </a:custGeom>
            <a:solidFill>
              <a:srgbClr val="002856"/>
            </a:solidFill>
          </p:spPr>
          <p:txBody>
            <a:bodyPr/>
            <a:lstStyle/>
            <a:p>
              <a:endParaRPr lang="en-US" dirty="0"/>
            </a:p>
          </p:txBody>
        </p:sp>
        <p:sp>
          <p:nvSpPr>
            <p:cNvPr id="11" name="Freeform 12"/>
            <p:cNvSpPr/>
            <p:nvPr/>
          </p:nvSpPr>
          <p:spPr>
            <a:xfrm>
              <a:off x="2796159" y="5634609"/>
              <a:ext cx="4546092" cy="742950"/>
            </a:xfrm>
            <a:custGeom>
              <a:avLst/>
              <a:gdLst/>
              <a:ahLst/>
              <a:cxnLst/>
              <a:rect l="l" t="t" r="r" b="b"/>
              <a:pathLst>
                <a:path w="4546092" h="742950">
                  <a:moveTo>
                    <a:pt x="382270" y="1537"/>
                  </a:moveTo>
                  <a:lnTo>
                    <a:pt x="0" y="742950"/>
                  </a:lnTo>
                  <a:lnTo>
                    <a:pt x="4546092" y="742950"/>
                  </a:lnTo>
                  <a:lnTo>
                    <a:pt x="4163060" y="0"/>
                  </a:lnTo>
                  <a:lnTo>
                    <a:pt x="382270" y="1537"/>
                  </a:lnTo>
                  <a:close/>
                </a:path>
              </a:pathLst>
            </a:custGeom>
            <a:noFill/>
            <a:ln w="25146" cap="sq">
              <a:solidFill>
                <a:srgbClr val="FEFFFE"/>
              </a:solidFill>
            </a:ln>
          </p:spPr>
        </p:sp>
        <p:sp>
          <p:nvSpPr>
            <p:cNvPr id="12" name="Freeform 13"/>
            <p:cNvSpPr/>
            <p:nvPr/>
          </p:nvSpPr>
          <p:spPr>
            <a:xfrm>
              <a:off x="3493770" y="4242054"/>
              <a:ext cx="3133344" cy="678942"/>
            </a:xfrm>
            <a:custGeom>
              <a:avLst/>
              <a:gdLst/>
              <a:ahLst/>
              <a:cxnLst/>
              <a:rect l="l" t="t" r="r" b="b"/>
              <a:pathLst>
                <a:path w="3133344" h="678942">
                  <a:moveTo>
                    <a:pt x="3133344" y="678942"/>
                  </a:moveTo>
                  <a:lnTo>
                    <a:pt x="0" y="678942"/>
                  </a:lnTo>
                  <a:lnTo>
                    <a:pt x="366268" y="0"/>
                  </a:lnTo>
                  <a:lnTo>
                    <a:pt x="2771902" y="0"/>
                  </a:lnTo>
                  <a:lnTo>
                    <a:pt x="3133344" y="678942"/>
                  </a:lnTo>
                  <a:close/>
                </a:path>
              </a:pathLst>
            </a:custGeom>
            <a:solidFill>
              <a:srgbClr val="009AD7"/>
            </a:solidFill>
          </p:spPr>
          <p:txBody>
            <a:bodyPr/>
            <a:lstStyle/>
            <a:p>
              <a:endParaRPr lang="en-US" dirty="0">
                <a:solidFill>
                  <a:srgbClr val="009AD7"/>
                </a:solidFill>
              </a:endParaRPr>
            </a:p>
          </p:txBody>
        </p:sp>
        <p:sp>
          <p:nvSpPr>
            <p:cNvPr id="13" name="Freeform 12"/>
            <p:cNvSpPr/>
            <p:nvPr/>
          </p:nvSpPr>
          <p:spPr>
            <a:xfrm>
              <a:off x="3494151" y="4242435"/>
              <a:ext cx="3133344" cy="678942"/>
            </a:xfrm>
            <a:custGeom>
              <a:avLst/>
              <a:gdLst/>
              <a:ahLst/>
              <a:cxnLst/>
              <a:rect l="l" t="t" r="r" b="b"/>
              <a:pathLst>
                <a:path w="3133344" h="678942">
                  <a:moveTo>
                    <a:pt x="3133344" y="678942"/>
                  </a:moveTo>
                  <a:lnTo>
                    <a:pt x="0" y="678942"/>
                  </a:lnTo>
                  <a:lnTo>
                    <a:pt x="366268" y="0"/>
                  </a:lnTo>
                  <a:lnTo>
                    <a:pt x="2771902" y="0"/>
                  </a:lnTo>
                  <a:lnTo>
                    <a:pt x="3133344" y="678942"/>
                  </a:lnTo>
                  <a:close/>
                </a:path>
              </a:pathLst>
            </a:custGeom>
            <a:noFill/>
            <a:ln w="25146" cap="sq">
              <a:solidFill>
                <a:srgbClr val="FEFFFE"/>
              </a:solidFill>
            </a:ln>
          </p:spPr>
          <p:txBody>
            <a:bodyPr/>
            <a:lstStyle/>
            <a:p>
              <a:endParaRPr lang="en-US"/>
            </a:p>
          </p:txBody>
        </p:sp>
        <p:sp>
          <p:nvSpPr>
            <p:cNvPr id="14" name="Freeform 13"/>
            <p:cNvSpPr/>
            <p:nvPr/>
          </p:nvSpPr>
          <p:spPr>
            <a:xfrm>
              <a:off x="3856482" y="3514344"/>
              <a:ext cx="2407920" cy="677418"/>
            </a:xfrm>
            <a:custGeom>
              <a:avLst/>
              <a:gdLst/>
              <a:ahLst/>
              <a:cxnLst/>
              <a:rect l="l" t="t" r="r" b="b"/>
              <a:pathLst>
                <a:path w="2407920" h="677418">
                  <a:moveTo>
                    <a:pt x="1905" y="677418"/>
                  </a:moveTo>
                  <a:lnTo>
                    <a:pt x="2407920" y="677418"/>
                  </a:lnTo>
                  <a:lnTo>
                    <a:pt x="2037715" y="0"/>
                  </a:lnTo>
                  <a:lnTo>
                    <a:pt x="372237" y="0"/>
                  </a:lnTo>
                  <a:lnTo>
                    <a:pt x="0" y="677291"/>
                  </a:lnTo>
                </a:path>
              </a:pathLst>
            </a:custGeom>
            <a:solidFill>
              <a:srgbClr val="009AD7"/>
            </a:solidFill>
          </p:spPr>
          <p:txBody>
            <a:bodyPr/>
            <a:lstStyle/>
            <a:p>
              <a:endParaRPr lang="en-US" dirty="0"/>
            </a:p>
          </p:txBody>
        </p:sp>
        <p:sp>
          <p:nvSpPr>
            <p:cNvPr id="15" name="Freeform 16"/>
            <p:cNvSpPr/>
            <p:nvPr/>
          </p:nvSpPr>
          <p:spPr>
            <a:xfrm>
              <a:off x="3856863" y="3514725"/>
              <a:ext cx="2407920" cy="677418"/>
            </a:xfrm>
            <a:custGeom>
              <a:avLst/>
              <a:gdLst/>
              <a:ahLst/>
              <a:cxnLst/>
              <a:rect l="l" t="t" r="r" b="b"/>
              <a:pathLst>
                <a:path w="2407920" h="677418">
                  <a:moveTo>
                    <a:pt x="1905" y="677418"/>
                  </a:moveTo>
                  <a:lnTo>
                    <a:pt x="2407920" y="677418"/>
                  </a:lnTo>
                  <a:lnTo>
                    <a:pt x="2037715" y="0"/>
                  </a:lnTo>
                  <a:lnTo>
                    <a:pt x="372237" y="0"/>
                  </a:lnTo>
                  <a:lnTo>
                    <a:pt x="0" y="677291"/>
                  </a:lnTo>
                </a:path>
              </a:pathLst>
            </a:custGeom>
            <a:noFill/>
            <a:ln w="25146" cap="sq">
              <a:solidFill>
                <a:srgbClr val="FEFFFE"/>
              </a:solidFill>
            </a:ln>
          </p:spPr>
        </p:sp>
        <p:sp>
          <p:nvSpPr>
            <p:cNvPr id="16" name="Freeform 15"/>
            <p:cNvSpPr/>
            <p:nvPr/>
          </p:nvSpPr>
          <p:spPr>
            <a:xfrm>
              <a:off x="4227576" y="2787396"/>
              <a:ext cx="1665732" cy="678942"/>
            </a:xfrm>
            <a:custGeom>
              <a:avLst/>
              <a:gdLst/>
              <a:ahLst/>
              <a:cxnLst/>
              <a:rect l="l" t="t" r="r" b="b"/>
              <a:pathLst>
                <a:path w="1665732" h="678942">
                  <a:moveTo>
                    <a:pt x="1665732" y="678942"/>
                  </a:moveTo>
                  <a:lnTo>
                    <a:pt x="0" y="678942"/>
                  </a:lnTo>
                  <a:lnTo>
                    <a:pt x="369443" y="0"/>
                  </a:lnTo>
                  <a:lnTo>
                    <a:pt x="1296289" y="0"/>
                  </a:lnTo>
                  <a:lnTo>
                    <a:pt x="1665732" y="678942"/>
                  </a:lnTo>
                  <a:close/>
                </a:path>
              </a:pathLst>
            </a:custGeom>
            <a:solidFill>
              <a:srgbClr val="009AD7"/>
            </a:solidFill>
          </p:spPr>
        </p:sp>
        <p:sp>
          <p:nvSpPr>
            <p:cNvPr id="17" name="Freeform 18"/>
            <p:cNvSpPr/>
            <p:nvPr/>
          </p:nvSpPr>
          <p:spPr>
            <a:xfrm>
              <a:off x="4227957" y="2787777"/>
              <a:ext cx="1665732" cy="678942"/>
            </a:xfrm>
            <a:custGeom>
              <a:avLst/>
              <a:gdLst/>
              <a:ahLst/>
              <a:cxnLst/>
              <a:rect l="l" t="t" r="r" b="b"/>
              <a:pathLst>
                <a:path w="1665732" h="678942">
                  <a:moveTo>
                    <a:pt x="1665732" y="678942"/>
                  </a:moveTo>
                  <a:lnTo>
                    <a:pt x="0" y="678942"/>
                  </a:lnTo>
                  <a:lnTo>
                    <a:pt x="369443" y="0"/>
                  </a:lnTo>
                  <a:lnTo>
                    <a:pt x="1296289" y="0"/>
                  </a:lnTo>
                  <a:lnTo>
                    <a:pt x="1665732" y="678942"/>
                  </a:lnTo>
                  <a:close/>
                </a:path>
              </a:pathLst>
            </a:custGeom>
            <a:noFill/>
            <a:ln w="25146" cap="sq">
              <a:solidFill>
                <a:srgbClr val="FEFFFE"/>
              </a:solidFill>
            </a:ln>
          </p:spPr>
        </p:sp>
        <p:sp>
          <p:nvSpPr>
            <p:cNvPr id="18" name="Freeform 17"/>
            <p:cNvSpPr/>
            <p:nvPr/>
          </p:nvSpPr>
          <p:spPr>
            <a:xfrm>
              <a:off x="3515106" y="4527804"/>
              <a:ext cx="3091434" cy="378714"/>
            </a:xfrm>
            <a:custGeom>
              <a:avLst/>
              <a:gdLst/>
              <a:ahLst/>
              <a:cxnLst/>
              <a:rect l="l" t="t" r="r" b="b"/>
              <a:pathLst>
                <a:path w="3091434" h="378714">
                  <a:moveTo>
                    <a:pt x="195834" y="0"/>
                  </a:moveTo>
                  <a:lnTo>
                    <a:pt x="2884932" y="0"/>
                  </a:lnTo>
                  <a:lnTo>
                    <a:pt x="3091434" y="378714"/>
                  </a:lnTo>
                  <a:lnTo>
                    <a:pt x="0" y="378714"/>
                  </a:lnTo>
                  <a:lnTo>
                    <a:pt x="195834" y="0"/>
                  </a:lnTo>
                  <a:close/>
                </a:path>
              </a:pathLst>
            </a:custGeom>
            <a:solidFill>
              <a:srgbClr val="002856"/>
            </a:solidFill>
          </p:spPr>
          <p:txBody>
            <a:bodyPr/>
            <a:lstStyle/>
            <a:p>
              <a:endParaRPr lang="en-US" dirty="0"/>
            </a:p>
          </p:txBody>
        </p:sp>
        <p:sp>
          <p:nvSpPr>
            <p:cNvPr id="19" name="Freeform 20"/>
            <p:cNvSpPr/>
            <p:nvPr/>
          </p:nvSpPr>
          <p:spPr>
            <a:xfrm>
              <a:off x="4600956" y="1888998"/>
              <a:ext cx="922020" cy="846582"/>
            </a:xfrm>
            <a:custGeom>
              <a:avLst/>
              <a:gdLst/>
              <a:ahLst/>
              <a:cxnLst/>
              <a:rect l="l" t="t" r="r" b="b"/>
              <a:pathLst>
                <a:path w="922020" h="846582">
                  <a:moveTo>
                    <a:pt x="922020" y="846582"/>
                  </a:moveTo>
                  <a:lnTo>
                    <a:pt x="450215" y="0"/>
                  </a:lnTo>
                  <a:lnTo>
                    <a:pt x="0" y="846328"/>
                  </a:lnTo>
                  <a:lnTo>
                    <a:pt x="922020" y="846582"/>
                  </a:lnTo>
                  <a:close/>
                </a:path>
              </a:pathLst>
            </a:custGeom>
            <a:solidFill>
              <a:srgbClr val="B5C4E4"/>
            </a:solidFill>
          </p:spPr>
        </p:sp>
        <p:sp>
          <p:nvSpPr>
            <p:cNvPr id="20" name="Freeform 21"/>
            <p:cNvSpPr/>
            <p:nvPr/>
          </p:nvSpPr>
          <p:spPr>
            <a:xfrm>
              <a:off x="4601337" y="1889379"/>
              <a:ext cx="922020" cy="846582"/>
            </a:xfrm>
            <a:custGeom>
              <a:avLst/>
              <a:gdLst/>
              <a:ahLst/>
              <a:cxnLst/>
              <a:rect l="l" t="t" r="r" b="b"/>
              <a:pathLst>
                <a:path w="922020" h="846582">
                  <a:moveTo>
                    <a:pt x="922020" y="846582"/>
                  </a:moveTo>
                  <a:lnTo>
                    <a:pt x="450215" y="0"/>
                  </a:lnTo>
                  <a:lnTo>
                    <a:pt x="0" y="846328"/>
                  </a:lnTo>
                  <a:lnTo>
                    <a:pt x="922020" y="846582"/>
                  </a:lnTo>
                  <a:close/>
                </a:path>
              </a:pathLst>
            </a:custGeom>
            <a:solidFill>
              <a:srgbClr val="009AD7"/>
            </a:solidFill>
            <a:ln w="25146" cap="sq">
              <a:solidFill>
                <a:srgbClr val="FEFFFE"/>
              </a:solidFill>
            </a:ln>
          </p:spPr>
        </p:sp>
      </p:grpSp>
      <p:sp>
        <p:nvSpPr>
          <p:cNvPr id="21" name="TextBox 20"/>
          <p:cNvSpPr txBox="1"/>
          <p:nvPr/>
        </p:nvSpPr>
        <p:spPr>
          <a:xfrm>
            <a:off x="6347721" y="2084437"/>
            <a:ext cx="609600" cy="279400"/>
          </a:xfrm>
          <a:prstGeom prst="rect">
            <a:avLst/>
          </a:prstGeom>
        </p:spPr>
        <p:txBody>
          <a:bodyPr lIns="0" tIns="0" rIns="0" bIns="0" anchor="t"/>
          <a:lstStyle/>
          <a:p>
            <a:pPr marL="0" marR="0" lvl="0" indent="0" algn="ctr" defTabSz="914400" rtl="0" eaLnBrk="1" fontAlgn="auto" latinLnBrk="0" hangingPunct="1">
              <a:lnSpc>
                <a:spcPts val="1098"/>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21F20"/>
                </a:solidFill>
                <a:effectLst/>
                <a:uLnTx/>
                <a:uFillTx/>
                <a:latin typeface="Arial"/>
                <a:ea typeface="+mn-ea"/>
                <a:cs typeface="+mn-cs"/>
              </a:rPr>
              <a:t>Executive Steward</a:t>
            </a:r>
          </a:p>
        </p:txBody>
      </p:sp>
      <p:sp>
        <p:nvSpPr>
          <p:cNvPr id="22" name="TextBox 21"/>
          <p:cNvSpPr txBox="1"/>
          <p:nvPr/>
        </p:nvSpPr>
        <p:spPr>
          <a:xfrm>
            <a:off x="6290571" y="2690989"/>
            <a:ext cx="723900" cy="279400"/>
          </a:xfrm>
          <a:prstGeom prst="rect">
            <a:avLst/>
          </a:prstGeom>
        </p:spPr>
        <p:txBody>
          <a:bodyPr lIns="0" tIns="0" rIns="0" bIns="0" anchor="t"/>
          <a:lstStyle/>
          <a:p>
            <a:pPr marL="0" marR="0" lvl="0" indent="0" algn="ctr" defTabSz="914400" rtl="0" eaLnBrk="1" fontAlgn="auto" latinLnBrk="0" hangingPunct="1">
              <a:lnSpc>
                <a:spcPts val="1098"/>
              </a:lnSpc>
              <a:spcBef>
                <a:spcPts val="0"/>
              </a:spcBef>
              <a:spcAft>
                <a:spcPts val="0"/>
              </a:spcAft>
              <a:buClrTx/>
              <a:buSzTx/>
              <a:buFontTx/>
              <a:buNone/>
              <a:tabLst/>
              <a:defRPr/>
            </a:pPr>
            <a:r>
              <a:rPr kumimoji="0" lang="en-US" sz="900" b="0" i="0" u="none" strike="noStrike" kern="1200" cap="none" spc="0" normalizeH="0" baseline="0" noProof="0">
                <a:ln>
                  <a:noFill/>
                </a:ln>
                <a:solidFill>
                  <a:srgbClr val="221F20"/>
                </a:solidFill>
                <a:effectLst/>
                <a:uLnTx/>
                <a:uFillTx/>
                <a:latin typeface="Arial"/>
                <a:ea typeface="+mn-ea"/>
                <a:cs typeface="+mn-cs"/>
              </a:rPr>
              <a:t>Information Steward</a:t>
            </a:r>
          </a:p>
        </p:txBody>
      </p:sp>
      <p:sp>
        <p:nvSpPr>
          <p:cNvPr id="23" name="TextBox 22"/>
          <p:cNvSpPr txBox="1"/>
          <p:nvPr/>
        </p:nvSpPr>
        <p:spPr>
          <a:xfrm>
            <a:off x="6290571" y="3380091"/>
            <a:ext cx="723900" cy="279400"/>
          </a:xfrm>
          <a:prstGeom prst="rect">
            <a:avLst/>
          </a:prstGeom>
        </p:spPr>
        <p:txBody>
          <a:bodyPr lIns="0" tIns="0" rIns="0" bIns="0" anchor="t"/>
          <a:lstStyle/>
          <a:p>
            <a:pPr marL="0" marR="0" lvl="0" indent="0" algn="ctr" defTabSz="914400" rtl="0" eaLnBrk="1" fontAlgn="auto" latinLnBrk="0" hangingPunct="1">
              <a:lnSpc>
                <a:spcPts val="1098"/>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21F20"/>
                </a:solidFill>
                <a:effectLst/>
                <a:uLnTx/>
                <a:uFillTx/>
                <a:latin typeface="Arial"/>
                <a:ea typeface="+mn-ea"/>
                <a:cs typeface="+mn-cs"/>
              </a:rPr>
              <a:t>Operational Steward</a:t>
            </a:r>
          </a:p>
        </p:txBody>
      </p:sp>
      <p:sp>
        <p:nvSpPr>
          <p:cNvPr id="24" name="TextBox 23"/>
          <p:cNvSpPr txBox="1"/>
          <p:nvPr/>
        </p:nvSpPr>
        <p:spPr>
          <a:xfrm>
            <a:off x="6208021" y="4827891"/>
            <a:ext cx="889000" cy="279400"/>
          </a:xfrm>
          <a:prstGeom prst="rect">
            <a:avLst/>
          </a:prstGeom>
        </p:spPr>
        <p:txBody>
          <a:bodyPr lIns="0" tIns="0" rIns="0" bIns="0" anchor="t"/>
          <a:lstStyle/>
          <a:p>
            <a:pPr marL="0" marR="0" lvl="0" indent="0" algn="ctr" defTabSz="914400" rtl="0" eaLnBrk="1" fontAlgn="auto" latinLnBrk="0" hangingPunct="1">
              <a:lnSpc>
                <a:spcPts val="1098"/>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EFFFE"/>
                </a:solidFill>
                <a:effectLst/>
                <a:uLnTx/>
                <a:uFillTx/>
                <a:latin typeface="Arial"/>
                <a:ea typeface="+mn-ea"/>
                <a:cs typeface="+mn-cs"/>
              </a:rPr>
              <a:t>Master Data Services Group</a:t>
            </a:r>
          </a:p>
        </p:txBody>
      </p:sp>
      <p:sp>
        <p:nvSpPr>
          <p:cNvPr id="25" name="TextBox 24"/>
          <p:cNvSpPr txBox="1"/>
          <p:nvPr/>
        </p:nvSpPr>
        <p:spPr>
          <a:xfrm>
            <a:off x="6066102" y="5544171"/>
            <a:ext cx="1172839" cy="292608"/>
          </a:xfrm>
          <a:prstGeom prst="rect">
            <a:avLst/>
          </a:prstGeom>
        </p:spPr>
        <p:txBody>
          <a:bodyPr lIns="0" tIns="0" rIns="0" bIns="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EFFFE"/>
                </a:solidFill>
                <a:effectLst/>
                <a:uLnTx/>
                <a:uFillTx/>
                <a:latin typeface="Arial"/>
                <a:ea typeface="+mn-ea"/>
                <a:cs typeface="+mn-cs"/>
              </a:rPr>
              <a:t>Information Architects and Support Services</a:t>
            </a:r>
          </a:p>
        </p:txBody>
      </p:sp>
      <p:sp>
        <p:nvSpPr>
          <p:cNvPr id="26" name="TextBox 25"/>
          <p:cNvSpPr txBox="1"/>
          <p:nvPr/>
        </p:nvSpPr>
        <p:spPr>
          <a:xfrm>
            <a:off x="7902440" y="3338367"/>
            <a:ext cx="2514600" cy="393700"/>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a:ea typeface="+mn-ea"/>
                <a:cs typeface="+mn-cs"/>
              </a:rPr>
              <a:t>Creates and maintains master data records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a:ea typeface="+mn-ea"/>
                <a:cs typeface="+mn-cs"/>
              </a:rPr>
              <a:t>Ensures that colleagues have timely access  to master data</a:t>
            </a:r>
          </a:p>
        </p:txBody>
      </p:sp>
      <p:sp>
        <p:nvSpPr>
          <p:cNvPr id="27" name="TextBox 26"/>
          <p:cNvSpPr txBox="1"/>
          <p:nvPr/>
        </p:nvSpPr>
        <p:spPr>
          <a:xfrm>
            <a:off x="8599162" y="4769471"/>
            <a:ext cx="2082800" cy="393700"/>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Creates and operates the MDM tools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Facilitates the execution and support of information stewardship processes</a:t>
            </a:r>
          </a:p>
        </p:txBody>
      </p:sp>
      <p:sp>
        <p:nvSpPr>
          <p:cNvPr id="28" name="TextBox 27"/>
          <p:cNvSpPr txBox="1"/>
          <p:nvPr/>
        </p:nvSpPr>
        <p:spPr>
          <a:xfrm>
            <a:off x="6116598" y="1421463"/>
            <a:ext cx="1130300" cy="1524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221F20"/>
                </a:solidFill>
                <a:effectLst/>
                <a:uLnTx/>
                <a:uFillTx/>
                <a:latin typeface="Arial"/>
                <a:ea typeface="+mn-ea"/>
                <a:cs typeface="+mn-cs"/>
              </a:rPr>
              <a:t>Stewardship Role</a:t>
            </a:r>
          </a:p>
        </p:txBody>
      </p:sp>
      <p:sp>
        <p:nvSpPr>
          <p:cNvPr id="29" name="TextBox 28"/>
          <p:cNvSpPr txBox="1"/>
          <p:nvPr/>
        </p:nvSpPr>
        <p:spPr>
          <a:xfrm>
            <a:off x="8633636" y="1403744"/>
            <a:ext cx="1028700" cy="1524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221F20"/>
                </a:solidFill>
                <a:effectLst/>
                <a:uLnTx/>
                <a:uFillTx/>
                <a:latin typeface="Arial"/>
                <a:ea typeface="+mn-ea"/>
                <a:cs typeface="+mn-cs"/>
              </a:rPr>
              <a:t>Responsibilities</a:t>
            </a:r>
          </a:p>
        </p:txBody>
      </p:sp>
      <p:sp>
        <p:nvSpPr>
          <p:cNvPr id="30" name="TextBox 29"/>
          <p:cNvSpPr txBox="1"/>
          <p:nvPr/>
        </p:nvSpPr>
        <p:spPr>
          <a:xfrm>
            <a:off x="6341371" y="4062335"/>
            <a:ext cx="622300" cy="15240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21F20"/>
                </a:solidFill>
                <a:effectLst/>
                <a:uLnTx/>
                <a:uFillTx/>
                <a:latin typeface="Arial"/>
                <a:ea typeface="+mn-ea"/>
                <a:cs typeface="+mn-cs"/>
              </a:rPr>
              <a:t>Interested </a:t>
            </a:r>
          </a:p>
        </p:txBody>
      </p:sp>
      <p:sp>
        <p:nvSpPr>
          <p:cNvPr id="31" name="TextBox 30"/>
          <p:cNvSpPr txBox="1"/>
          <p:nvPr/>
        </p:nvSpPr>
        <p:spPr>
          <a:xfrm>
            <a:off x="6277871" y="4202035"/>
            <a:ext cx="749300" cy="152400"/>
          </a:xfrm>
          <a:prstGeom prst="rect">
            <a:avLst/>
          </a:prstGeom>
        </p:spPr>
        <p:txBody>
          <a:bodyPr wrap="none" lIns="0" tIns="0" rIns="0" bIns="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EFFFE"/>
                </a:solidFill>
                <a:effectLst/>
                <a:uLnTx/>
                <a:uFillTx/>
                <a:latin typeface="Arial"/>
                <a:ea typeface="+mn-ea"/>
                <a:cs typeface="+mn-cs"/>
              </a:rPr>
              <a:t>Stakeholders</a:t>
            </a:r>
          </a:p>
        </p:txBody>
      </p:sp>
      <p:sp>
        <p:nvSpPr>
          <p:cNvPr id="32" name="Freeform 31"/>
          <p:cNvSpPr/>
          <p:nvPr/>
        </p:nvSpPr>
        <p:spPr>
          <a:xfrm>
            <a:off x="4373237" y="1577834"/>
            <a:ext cx="38100" cy="2526030"/>
          </a:xfrm>
          <a:custGeom>
            <a:avLst/>
            <a:gdLst/>
            <a:ahLst/>
            <a:cxnLst/>
            <a:rect l="l" t="t" r="r" b="b"/>
            <a:pathLst>
              <a:path w="38100" h="2526030">
                <a:moveTo>
                  <a:pt x="38100" y="2526030"/>
                </a:moveTo>
                <a:lnTo>
                  <a:pt x="38100" y="1334262"/>
                </a:lnTo>
                <a:lnTo>
                  <a:pt x="0" y="1269365"/>
                </a:lnTo>
                <a:lnTo>
                  <a:pt x="38100" y="1203960"/>
                </a:lnTo>
                <a:lnTo>
                  <a:pt x="38100" y="0"/>
                </a:lnTo>
              </a:path>
            </a:pathLst>
          </a:custGeom>
          <a:noFill/>
          <a:ln w="12954" cap="sq">
            <a:solidFill>
              <a:srgbClr val="939598"/>
            </a:solidFill>
          </a:ln>
        </p:spPr>
      </p:sp>
      <p:sp>
        <p:nvSpPr>
          <p:cNvPr id="33" name="Freeform 32"/>
          <p:cNvSpPr/>
          <p:nvPr/>
        </p:nvSpPr>
        <p:spPr>
          <a:xfrm>
            <a:off x="4373237" y="4276838"/>
            <a:ext cx="38100" cy="1725168"/>
          </a:xfrm>
          <a:custGeom>
            <a:avLst/>
            <a:gdLst/>
            <a:ahLst/>
            <a:cxnLst/>
            <a:rect l="l" t="t" r="r" b="b"/>
            <a:pathLst>
              <a:path w="38100" h="1725168">
                <a:moveTo>
                  <a:pt x="38100" y="1725168"/>
                </a:moveTo>
                <a:lnTo>
                  <a:pt x="38100" y="889254"/>
                </a:lnTo>
                <a:lnTo>
                  <a:pt x="0" y="824484"/>
                </a:lnTo>
                <a:lnTo>
                  <a:pt x="38100" y="759079"/>
                </a:lnTo>
                <a:lnTo>
                  <a:pt x="38100" y="0"/>
                </a:lnTo>
              </a:path>
            </a:pathLst>
          </a:custGeom>
          <a:noFill/>
          <a:ln w="12954" cap="sq">
            <a:solidFill>
              <a:srgbClr val="939598"/>
            </a:solidFill>
          </a:ln>
        </p:spPr>
      </p:sp>
      <p:sp>
        <p:nvSpPr>
          <p:cNvPr id="34" name="TextBox 33"/>
          <p:cNvSpPr txBox="1"/>
          <p:nvPr/>
        </p:nvSpPr>
        <p:spPr>
          <a:xfrm rot="-5400000">
            <a:off x="3444486" y="2658985"/>
            <a:ext cx="1524000" cy="1524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221F20"/>
                </a:solidFill>
                <a:effectLst/>
                <a:uLnTx/>
                <a:uFillTx/>
                <a:latin typeface="Arial"/>
                <a:ea typeface="+mn-ea"/>
                <a:cs typeface="+mn-cs"/>
              </a:rPr>
              <a:t>Business Responsibility</a:t>
            </a:r>
          </a:p>
        </p:txBody>
      </p:sp>
      <p:sp>
        <p:nvSpPr>
          <p:cNvPr id="35" name="TextBox 34"/>
          <p:cNvSpPr txBox="1"/>
          <p:nvPr/>
        </p:nvSpPr>
        <p:spPr>
          <a:xfrm rot="-5400000">
            <a:off x="3666736" y="5000611"/>
            <a:ext cx="1079500" cy="1524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221F20"/>
                </a:solidFill>
                <a:effectLst/>
                <a:uLnTx/>
                <a:uFillTx/>
                <a:latin typeface="Arial"/>
                <a:ea typeface="+mn-ea"/>
                <a:cs typeface="+mn-cs"/>
              </a:rPr>
              <a:t>IT Responsibility</a:t>
            </a:r>
          </a:p>
        </p:txBody>
      </p:sp>
      <p:cxnSp>
        <p:nvCxnSpPr>
          <p:cNvPr id="36" name="Connector 28"/>
          <p:cNvCxnSpPr/>
          <p:nvPr/>
        </p:nvCxnSpPr>
        <p:spPr>
          <a:xfrm>
            <a:off x="4152257" y="4193780"/>
            <a:ext cx="4021074" cy="0"/>
          </a:xfrm>
          <a:prstGeom prst="line">
            <a:avLst/>
          </a:prstGeom>
          <a:noFill/>
          <a:ln w="12954" cap="sq">
            <a:solidFill>
              <a:srgbClr val="FF540A"/>
            </a:solidFill>
            <a:prstDash val="lgDash"/>
          </a:ln>
        </p:spPr>
      </p:cxnSp>
      <p:cxnSp>
        <p:nvCxnSpPr>
          <p:cNvPr id="37" name="Connector 29"/>
          <p:cNvCxnSpPr/>
          <p:nvPr/>
        </p:nvCxnSpPr>
        <p:spPr>
          <a:xfrm>
            <a:off x="7101959" y="2408414"/>
            <a:ext cx="3622675" cy="0"/>
          </a:xfrm>
          <a:prstGeom prst="line">
            <a:avLst/>
          </a:prstGeom>
          <a:noFill/>
          <a:ln w="1778" cap="flat">
            <a:solidFill>
              <a:srgbClr val="000000"/>
            </a:solidFill>
          </a:ln>
        </p:spPr>
      </p:cxnSp>
      <p:cxnSp>
        <p:nvCxnSpPr>
          <p:cNvPr id="38" name="Connector 30"/>
          <p:cNvCxnSpPr/>
          <p:nvPr/>
        </p:nvCxnSpPr>
        <p:spPr>
          <a:xfrm>
            <a:off x="7592687" y="3187940"/>
            <a:ext cx="3089275" cy="0"/>
          </a:xfrm>
          <a:prstGeom prst="line">
            <a:avLst/>
          </a:prstGeom>
          <a:noFill/>
          <a:ln w="1778" cap="flat">
            <a:solidFill>
              <a:srgbClr val="000000"/>
            </a:solidFill>
          </a:ln>
        </p:spPr>
      </p:cxnSp>
      <p:cxnSp>
        <p:nvCxnSpPr>
          <p:cNvPr id="39" name="Connector 31"/>
          <p:cNvCxnSpPr/>
          <p:nvPr/>
        </p:nvCxnSpPr>
        <p:spPr>
          <a:xfrm>
            <a:off x="7902059" y="3863834"/>
            <a:ext cx="2757424" cy="0"/>
          </a:xfrm>
          <a:prstGeom prst="line">
            <a:avLst/>
          </a:prstGeom>
          <a:noFill/>
          <a:ln w="1778" cap="flat">
            <a:solidFill>
              <a:srgbClr val="000000"/>
            </a:solidFill>
          </a:ln>
        </p:spPr>
      </p:cxnSp>
      <p:cxnSp>
        <p:nvCxnSpPr>
          <p:cNvPr id="40" name="Connector 32"/>
          <p:cNvCxnSpPr/>
          <p:nvPr/>
        </p:nvCxnSpPr>
        <p:spPr>
          <a:xfrm>
            <a:off x="8253341" y="4593830"/>
            <a:ext cx="2428875" cy="0"/>
          </a:xfrm>
          <a:prstGeom prst="line">
            <a:avLst/>
          </a:prstGeom>
          <a:noFill/>
          <a:ln w="1778" cap="flat">
            <a:solidFill>
              <a:srgbClr val="000000"/>
            </a:solidFill>
          </a:ln>
        </p:spPr>
      </p:cxnSp>
      <p:cxnSp>
        <p:nvCxnSpPr>
          <p:cNvPr id="41" name="Connector 33"/>
          <p:cNvCxnSpPr/>
          <p:nvPr/>
        </p:nvCxnSpPr>
        <p:spPr>
          <a:xfrm>
            <a:off x="8619863" y="5267438"/>
            <a:ext cx="2062099" cy="0"/>
          </a:xfrm>
          <a:prstGeom prst="line">
            <a:avLst/>
          </a:prstGeom>
          <a:noFill/>
          <a:ln w="1778" cap="flat">
            <a:solidFill>
              <a:srgbClr val="000000"/>
            </a:solidFill>
          </a:ln>
        </p:spPr>
      </p:cxnSp>
      <p:sp>
        <p:nvSpPr>
          <p:cNvPr id="42" name="TextBox 41"/>
          <p:cNvSpPr txBox="1"/>
          <p:nvPr/>
        </p:nvSpPr>
        <p:spPr>
          <a:xfrm>
            <a:off x="4223250" y="6074015"/>
            <a:ext cx="1752600" cy="1143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1" b="0" i="0" u="none" strike="noStrike" kern="1200" cap="none" spc="0" normalizeH="0" baseline="0" noProof="0" dirty="0">
                <a:ln>
                  <a:noFill/>
                </a:ln>
                <a:solidFill>
                  <a:srgbClr val="000000"/>
                </a:solidFill>
                <a:effectLst/>
                <a:uLnTx/>
                <a:uFillTx/>
                <a:latin typeface="Arial"/>
                <a:ea typeface="+mn-ea"/>
                <a:cs typeface="+mn-cs"/>
              </a:rPr>
              <a:t>Source: Merck &amp; Co., Inc.; Gartner Analysis</a:t>
            </a:r>
          </a:p>
        </p:txBody>
      </p:sp>
      <p:sp>
        <p:nvSpPr>
          <p:cNvPr id="46" name="TextBox 45"/>
          <p:cNvSpPr txBox="1"/>
          <p:nvPr/>
        </p:nvSpPr>
        <p:spPr>
          <a:xfrm>
            <a:off x="8933426" y="5344935"/>
            <a:ext cx="1748536" cy="622807"/>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Maintain enterprise models and business term taxonomies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Provide foundational technologies and support of daily operations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Define and promote data standards</a:t>
            </a:r>
          </a:p>
        </p:txBody>
      </p:sp>
      <p:sp>
        <p:nvSpPr>
          <p:cNvPr id="47" name="TextBox 46"/>
          <p:cNvSpPr txBox="1"/>
          <p:nvPr/>
        </p:nvSpPr>
        <p:spPr>
          <a:xfrm>
            <a:off x="8366244" y="3983281"/>
            <a:ext cx="1993900" cy="502157"/>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Form communities of interest to work with information stewards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Provide input into information stewards’ decisions</a:t>
            </a:r>
          </a:p>
        </p:txBody>
      </p:sp>
      <p:sp>
        <p:nvSpPr>
          <p:cNvPr id="48" name="TextBox 47"/>
          <p:cNvSpPr txBox="1"/>
          <p:nvPr/>
        </p:nvSpPr>
        <p:spPr>
          <a:xfrm>
            <a:off x="7526749" y="2492706"/>
            <a:ext cx="3197884" cy="611822"/>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Defines information policies and rules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Possesses decision rights (granted by the executive steward) on data accessibility and appropriate usage guidelines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Sustains information quality</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Communicates the business value of data quality efforts</a:t>
            </a:r>
          </a:p>
        </p:txBody>
      </p:sp>
      <p:sp>
        <p:nvSpPr>
          <p:cNvPr id="49" name="TextBox 48"/>
          <p:cNvSpPr txBox="1"/>
          <p:nvPr/>
        </p:nvSpPr>
        <p:spPr>
          <a:xfrm>
            <a:off x="7123032" y="1675590"/>
            <a:ext cx="3601601" cy="629223"/>
          </a:xfrm>
          <a:prstGeom prst="rect">
            <a:avLst/>
          </a:prstGeom>
        </p:spPr>
        <p:txBody>
          <a:bodyPr lIns="0" tIns="0" rIns="0" bIns="0" anchor="t"/>
          <a:lstStyle/>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Authorizes and empowers information stewards with decision rights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Determines who has input rights to the decisions made by the information stewards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Approves information policy and information quality goals</a:t>
            </a:r>
          </a:p>
          <a:p>
            <a:pPr marL="109538" marR="0" lvl="0" indent="-109538" algn="l" defTabSz="914400" rtl="0" eaLnBrk="1" fontAlgn="auto" latinLnBrk="0" hangingPunct="1">
              <a:lnSpc>
                <a:spcPct val="100000"/>
              </a:lnSpc>
              <a:spcBef>
                <a:spcPts val="0"/>
              </a:spcBef>
              <a:spcAft>
                <a:spcPts val="0"/>
              </a:spcAft>
              <a:buClr>
                <a:srgbClr val="221F20"/>
              </a:buClr>
              <a:buSzPct val="90000"/>
              <a:buFont typeface="Arial" panose="020B0604020202020204" pitchFamily="34" charset="0"/>
              <a:buChar char="•"/>
              <a:tabLst/>
              <a:defRPr/>
            </a:pPr>
            <a:r>
              <a:rPr kumimoji="0" lang="en-US" sz="798" b="0" i="0" u="none" strike="noStrike" kern="1200" cap="none" spc="0" normalizeH="0" baseline="0" noProof="0" dirty="0">
                <a:ln>
                  <a:noFill/>
                </a:ln>
                <a:solidFill>
                  <a:srgbClr val="221F20"/>
                </a:solidFill>
                <a:effectLst/>
                <a:uLnTx/>
                <a:uFillTx/>
                <a:latin typeface="Arial" panose="020B0604020202020204"/>
                <a:ea typeface="+mn-ea"/>
                <a:cs typeface="+mn-cs"/>
              </a:rPr>
              <a:t>Initiates and sponsors quality improvement programs</a:t>
            </a:r>
          </a:p>
        </p:txBody>
      </p:sp>
      <p:pic>
        <p:nvPicPr>
          <p:cNvPr id="50" name="Picture 49"/>
          <p:cNvPicPr>
            <a:picLocks noChangeAspect="1"/>
          </p:cNvPicPr>
          <p:nvPr/>
        </p:nvPicPr>
        <p:blipFill>
          <a:blip r:embed="rId2"/>
          <a:stretch>
            <a:fillRect/>
          </a:stretch>
        </p:blipFill>
        <p:spPr>
          <a:xfrm>
            <a:off x="10551631" y="226569"/>
            <a:ext cx="1393698" cy="631698"/>
          </a:xfrm>
          <a:prstGeom prst="rect">
            <a:avLst/>
          </a:prstGeom>
        </p:spPr>
      </p:pic>
      <p:sp>
        <p:nvSpPr>
          <p:cNvPr id="51" name="Rectangle 50"/>
          <p:cNvSpPr/>
          <p:nvPr/>
        </p:nvSpPr>
        <p:spPr>
          <a:xfrm>
            <a:off x="457200" y="4894504"/>
            <a:ext cx="2563495"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93D150"/>
                </a:solidFill>
                <a:effectLst/>
                <a:uLnTx/>
                <a:uFillTx/>
                <a:latin typeface="Arial" panose="020B0604020202020204" pitchFamily="34" charset="0"/>
                <a:ea typeface="+mn-ea"/>
                <a:cs typeface="+mn-cs"/>
              </a:rPr>
              <a:t>DO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clearly define data management roles and responsibilities for contribution from both the business and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DON’T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assume that data management is the sole responsibility of the CDO/IT.</a:t>
            </a: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Freeform 44">
            <a:extLst>
              <a:ext uri="{FF2B5EF4-FFF2-40B4-BE49-F238E27FC236}">
                <a16:creationId xmlns:a16="http://schemas.microsoft.com/office/drawing/2014/main" id="{F7C24965-6E09-4F4F-8169-7D945AF4DCAE}"/>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
        <p:nvSpPr>
          <p:cNvPr id="54" name="TextBox 1">
            <a:extLst>
              <a:ext uri="{FF2B5EF4-FFF2-40B4-BE49-F238E27FC236}">
                <a16:creationId xmlns:a16="http://schemas.microsoft.com/office/drawing/2014/main" id="{5B431F11-976A-4FA4-9A83-A3C5AFF8A4B7}"/>
              </a:ext>
            </a:extLst>
          </p:cNvPr>
          <p:cNvSpPr txBox="1">
            <a:spLocks noChangeArrowheads="1"/>
          </p:cNvSpPr>
          <p:nvPr/>
        </p:nvSpPr>
        <p:spPr bwMode="auto">
          <a:xfrm>
            <a:off x="3577551" y="1191615"/>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b="1" dirty="0">
                <a:solidFill>
                  <a:srgbClr val="002856"/>
                </a:solidFill>
                <a:latin typeface="Arial"/>
              </a:rPr>
              <a:t>IT-Business Data Stewardship Model</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295581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Accountability for Data Decisions</a:t>
            </a:r>
          </a:p>
        </p:txBody>
      </p:sp>
      <p:sp>
        <p:nvSpPr>
          <p:cNvPr id="3" name="Text Placeholder 2"/>
          <p:cNvSpPr>
            <a:spLocks noGrp="1"/>
          </p:cNvSpPr>
          <p:nvPr>
            <p:ph type="body" sz="quarter" idx="17"/>
          </p:nvPr>
        </p:nvSpPr>
        <p:spPr/>
        <p:txBody>
          <a:bodyPr/>
          <a:lstStyle/>
          <a:p>
            <a:pPr marL="0" lvl="0" indent="0" defTabSz="1017588" fontAlgn="base">
              <a:spcBef>
                <a:spcPct val="50000"/>
              </a:spcBef>
              <a:spcAft>
                <a:spcPct val="100000"/>
              </a:spcAft>
              <a:buClrTx/>
              <a:buSzTx/>
              <a:buNone/>
            </a:pPr>
            <a:r>
              <a:rPr lang="en-US" altLang="en-US" sz="1200" b="1" kern="0" dirty="0">
                <a:solidFill>
                  <a:srgbClr val="000000"/>
                </a:solidFill>
                <a:latin typeface="Arial" pitchFamily="34" charset="0"/>
                <a:cs typeface="Arial" pitchFamily="34" charset="0"/>
              </a:rPr>
              <a:t>Roll up data definitions into higher master data categories to designate ultimate data standard ownership.</a:t>
            </a:r>
            <a:endParaRPr lang="en-US" dirty="0"/>
          </a:p>
        </p:txBody>
      </p:sp>
      <p:sp>
        <p:nvSpPr>
          <p:cNvPr id="7" name="TextBox 1"/>
          <p:cNvSpPr txBox="1">
            <a:spLocks noChangeArrowheads="1"/>
          </p:cNvSpPr>
          <p:nvPr/>
        </p:nvSpPr>
        <p:spPr bwMode="auto">
          <a:xfrm>
            <a:off x="3577551" y="1191615"/>
            <a:ext cx="29654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2856"/>
                </a:solidFill>
              </a:rPr>
              <a:t>Subject Area and Ownership Alignment</a:t>
            </a:r>
          </a:p>
        </p:txBody>
      </p:sp>
      <p:sp>
        <p:nvSpPr>
          <p:cNvPr id="8" name="Freeform 11"/>
          <p:cNvSpPr>
            <a:spLocks/>
          </p:cNvSpPr>
          <p:nvPr/>
        </p:nvSpPr>
        <p:spPr bwMode="auto">
          <a:xfrm>
            <a:off x="4442739" y="1964728"/>
            <a:ext cx="5626100" cy="722312"/>
          </a:xfrm>
          <a:custGeom>
            <a:avLst/>
            <a:gdLst>
              <a:gd name="T0" fmla="*/ 0 w 5925312"/>
              <a:gd name="T1" fmla="*/ 0 h 723392"/>
              <a:gd name="T2" fmla="*/ 1406525 w 5925312"/>
              <a:gd name="T3" fmla="*/ 0 h 723392"/>
              <a:gd name="T4" fmla="*/ 1406525 w 5925312"/>
              <a:gd name="T5" fmla="*/ 529560 h 723392"/>
              <a:gd name="T6" fmla="*/ 0 w 5925312"/>
              <a:gd name="T7" fmla="*/ 529560 h 723392"/>
              <a:gd name="T8" fmla="*/ 0 w 5925312"/>
              <a:gd name="T9" fmla="*/ 0 h 723392"/>
              <a:gd name="T10" fmla="*/ 1406525 w 5925312"/>
              <a:gd name="T11" fmla="*/ 0 h 723392"/>
              <a:gd name="T12" fmla="*/ 2813050 w 5925312"/>
              <a:gd name="T13" fmla="*/ 0 h 723392"/>
              <a:gd name="T14" fmla="*/ 2813050 w 5925312"/>
              <a:gd name="T15" fmla="*/ 529560 h 723392"/>
              <a:gd name="T16" fmla="*/ 1406525 w 5925312"/>
              <a:gd name="T17" fmla="*/ 529560 h 723392"/>
              <a:gd name="T18" fmla="*/ 1406525 w 5925312"/>
              <a:gd name="T19" fmla="*/ 0 h 723392"/>
              <a:gd name="T20" fmla="*/ 2813050 w 5925312"/>
              <a:gd name="T21" fmla="*/ 0 h 723392"/>
              <a:gd name="T22" fmla="*/ 4219575 w 5925312"/>
              <a:gd name="T23" fmla="*/ 0 h 723392"/>
              <a:gd name="T24" fmla="*/ 4219575 w 5925312"/>
              <a:gd name="T25" fmla="*/ 529560 h 723392"/>
              <a:gd name="T26" fmla="*/ 2813050 w 5925312"/>
              <a:gd name="T27" fmla="*/ 529560 h 723392"/>
              <a:gd name="T28" fmla="*/ 2813050 w 5925312"/>
              <a:gd name="T29" fmla="*/ 0 h 723392"/>
              <a:gd name="T30" fmla="*/ 4219575 w 5925312"/>
              <a:gd name="T31" fmla="*/ 0 h 723392"/>
              <a:gd name="T32" fmla="*/ 5626100 w 5925312"/>
              <a:gd name="T33" fmla="*/ 0 h 723392"/>
              <a:gd name="T34" fmla="*/ 5626100 w 5925312"/>
              <a:gd name="T35" fmla="*/ 529560 h 723392"/>
              <a:gd name="T36" fmla="*/ 4219575 w 5925312"/>
              <a:gd name="T37" fmla="*/ 529560 h 723392"/>
              <a:gd name="T38" fmla="*/ 4219575 w 5925312"/>
              <a:gd name="T39" fmla="*/ 0 h 723392"/>
              <a:gd name="T40" fmla="*/ 0 w 5925312"/>
              <a:gd name="T41" fmla="*/ 529560 h 723392"/>
              <a:gd name="T42" fmla="*/ 1406525 w 5925312"/>
              <a:gd name="T43" fmla="*/ 529560 h 723392"/>
              <a:gd name="T44" fmla="*/ 1406525 w 5925312"/>
              <a:gd name="T45" fmla="*/ 722312 h 723392"/>
              <a:gd name="T46" fmla="*/ 0 w 5925312"/>
              <a:gd name="T47" fmla="*/ 722312 h 723392"/>
              <a:gd name="T48" fmla="*/ 0 w 5925312"/>
              <a:gd name="T49" fmla="*/ 529560 h 723392"/>
              <a:gd name="T50" fmla="*/ 1406525 w 5925312"/>
              <a:gd name="T51" fmla="*/ 529560 h 723392"/>
              <a:gd name="T52" fmla="*/ 2813050 w 5925312"/>
              <a:gd name="T53" fmla="*/ 529560 h 723392"/>
              <a:gd name="T54" fmla="*/ 2813050 w 5925312"/>
              <a:gd name="T55" fmla="*/ 722312 h 723392"/>
              <a:gd name="T56" fmla="*/ 1406525 w 5925312"/>
              <a:gd name="T57" fmla="*/ 722312 h 723392"/>
              <a:gd name="T58" fmla="*/ 1406525 w 5925312"/>
              <a:gd name="T59" fmla="*/ 529560 h 723392"/>
              <a:gd name="T60" fmla="*/ 2813050 w 5925312"/>
              <a:gd name="T61" fmla="*/ 529560 h 723392"/>
              <a:gd name="T62" fmla="*/ 4219575 w 5925312"/>
              <a:gd name="T63" fmla="*/ 529560 h 723392"/>
              <a:gd name="T64" fmla="*/ 4219575 w 5925312"/>
              <a:gd name="T65" fmla="*/ 722312 h 723392"/>
              <a:gd name="T66" fmla="*/ 2813050 w 5925312"/>
              <a:gd name="T67" fmla="*/ 722312 h 723392"/>
              <a:gd name="T68" fmla="*/ 2813050 w 5925312"/>
              <a:gd name="T69" fmla="*/ 529560 h 723392"/>
              <a:gd name="T70" fmla="*/ 4219575 w 5925312"/>
              <a:gd name="T71" fmla="*/ 529560 h 723392"/>
              <a:gd name="T72" fmla="*/ 5626100 w 5925312"/>
              <a:gd name="T73" fmla="*/ 529560 h 723392"/>
              <a:gd name="T74" fmla="*/ 5626100 w 5925312"/>
              <a:gd name="T75" fmla="*/ 722312 h 723392"/>
              <a:gd name="T76" fmla="*/ 4219575 w 5925312"/>
              <a:gd name="T77" fmla="*/ 722312 h 723392"/>
              <a:gd name="T78" fmla="*/ 4219575 w 5925312"/>
              <a:gd name="T79" fmla="*/ 529560 h 7233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25312" h="723392">
                <a:moveTo>
                  <a:pt x="0" y="0"/>
                </a:moveTo>
                <a:lnTo>
                  <a:pt x="1481328" y="0"/>
                </a:lnTo>
                <a:lnTo>
                  <a:pt x="1481328" y="530352"/>
                </a:lnTo>
                <a:lnTo>
                  <a:pt x="0" y="530352"/>
                </a:lnTo>
                <a:lnTo>
                  <a:pt x="0" y="0"/>
                </a:lnTo>
                <a:close/>
                <a:moveTo>
                  <a:pt x="1481328" y="0"/>
                </a:moveTo>
                <a:lnTo>
                  <a:pt x="2962656" y="0"/>
                </a:lnTo>
                <a:lnTo>
                  <a:pt x="2962656" y="530352"/>
                </a:lnTo>
                <a:lnTo>
                  <a:pt x="1481328" y="530352"/>
                </a:lnTo>
                <a:lnTo>
                  <a:pt x="1481328" y="0"/>
                </a:lnTo>
                <a:close/>
                <a:moveTo>
                  <a:pt x="2962656" y="0"/>
                </a:moveTo>
                <a:lnTo>
                  <a:pt x="4443984" y="0"/>
                </a:lnTo>
                <a:lnTo>
                  <a:pt x="4443984" y="530352"/>
                </a:lnTo>
                <a:lnTo>
                  <a:pt x="2962656" y="530352"/>
                </a:lnTo>
                <a:lnTo>
                  <a:pt x="2962656" y="0"/>
                </a:lnTo>
                <a:close/>
                <a:moveTo>
                  <a:pt x="4443984" y="0"/>
                </a:moveTo>
                <a:lnTo>
                  <a:pt x="5925312" y="0"/>
                </a:lnTo>
                <a:lnTo>
                  <a:pt x="5925312" y="530352"/>
                </a:lnTo>
                <a:lnTo>
                  <a:pt x="4443984" y="530352"/>
                </a:lnTo>
                <a:lnTo>
                  <a:pt x="4443984" y="0"/>
                </a:lnTo>
                <a:close/>
                <a:moveTo>
                  <a:pt x="0" y="530352"/>
                </a:moveTo>
                <a:lnTo>
                  <a:pt x="1481328" y="530352"/>
                </a:lnTo>
                <a:lnTo>
                  <a:pt x="1481328" y="723392"/>
                </a:lnTo>
                <a:lnTo>
                  <a:pt x="0" y="723392"/>
                </a:lnTo>
                <a:lnTo>
                  <a:pt x="0" y="530352"/>
                </a:lnTo>
                <a:close/>
                <a:moveTo>
                  <a:pt x="1481328" y="530352"/>
                </a:moveTo>
                <a:lnTo>
                  <a:pt x="2962656" y="530352"/>
                </a:lnTo>
                <a:lnTo>
                  <a:pt x="2962656" y="723392"/>
                </a:lnTo>
                <a:lnTo>
                  <a:pt x="1481328" y="723392"/>
                </a:lnTo>
                <a:lnTo>
                  <a:pt x="1481328" y="530352"/>
                </a:lnTo>
                <a:close/>
                <a:moveTo>
                  <a:pt x="2962656" y="530352"/>
                </a:moveTo>
                <a:lnTo>
                  <a:pt x="4443984" y="530352"/>
                </a:lnTo>
                <a:lnTo>
                  <a:pt x="4443984" y="723392"/>
                </a:lnTo>
                <a:lnTo>
                  <a:pt x="2962656" y="723392"/>
                </a:lnTo>
                <a:lnTo>
                  <a:pt x="2962656" y="530352"/>
                </a:lnTo>
                <a:close/>
                <a:moveTo>
                  <a:pt x="4443984" y="530352"/>
                </a:moveTo>
                <a:lnTo>
                  <a:pt x="5925312" y="530352"/>
                </a:lnTo>
                <a:lnTo>
                  <a:pt x="5925312" y="723392"/>
                </a:lnTo>
                <a:lnTo>
                  <a:pt x="4443984" y="723392"/>
                </a:lnTo>
                <a:lnTo>
                  <a:pt x="4443984" y="530352"/>
                </a:lnTo>
                <a:close/>
              </a:path>
            </a:pathLst>
          </a:custGeom>
          <a:solidFill>
            <a:srgbClr val="002856"/>
          </a:solidFill>
          <a:ln>
            <a:noFill/>
          </a:ln>
        </p:spPr>
        <p:txBody>
          <a:bodyPr/>
          <a:lstStyle/>
          <a:p>
            <a:endParaRPr lang="en-US"/>
          </a:p>
        </p:txBody>
      </p:sp>
      <p:grpSp>
        <p:nvGrpSpPr>
          <p:cNvPr id="9" name="Group 12"/>
          <p:cNvGrpSpPr>
            <a:grpSpLocks/>
          </p:cNvGrpSpPr>
          <p:nvPr/>
        </p:nvGrpSpPr>
        <p:grpSpPr bwMode="auto">
          <a:xfrm>
            <a:off x="4442739" y="3860203"/>
            <a:ext cx="5626100" cy="0"/>
            <a:chOff x="3675888" y="3945136"/>
            <a:chExt cx="5925312" cy="0"/>
          </a:xfrm>
        </p:grpSpPr>
        <p:cxnSp>
          <p:nvCxnSpPr>
            <p:cNvPr id="10" name="Connector 13"/>
            <p:cNvCxnSpPr>
              <a:cxnSpLocks noChangeShapeType="1"/>
            </p:cNvCxnSpPr>
            <p:nvPr/>
          </p:nvCxnSpPr>
          <p:spPr bwMode="auto">
            <a:xfrm>
              <a:off x="3675888" y="3945136"/>
              <a:ext cx="1481328" cy="0"/>
            </a:xfrm>
            <a:prstGeom prst="line">
              <a:avLst/>
            </a:prstGeom>
            <a:noFill/>
            <a:ln w="3175" cap="sq">
              <a:solidFill>
                <a:srgbClr val="221F20"/>
              </a:solidFill>
              <a:round/>
              <a:headEnd/>
              <a:tailEnd/>
            </a:ln>
            <a:extLst>
              <a:ext uri="{909E8E84-426E-40DD-AFC4-6F175D3DCCD1}">
                <a14:hiddenFill xmlns:a14="http://schemas.microsoft.com/office/drawing/2010/main">
                  <a:noFill/>
                </a14:hiddenFill>
              </a:ext>
            </a:extLst>
          </p:spPr>
        </p:cxnSp>
        <p:cxnSp>
          <p:nvCxnSpPr>
            <p:cNvPr id="11" name="Connector 14"/>
            <p:cNvCxnSpPr>
              <a:cxnSpLocks noChangeShapeType="1"/>
            </p:cNvCxnSpPr>
            <p:nvPr/>
          </p:nvCxnSpPr>
          <p:spPr bwMode="auto">
            <a:xfrm>
              <a:off x="5157216" y="3945136"/>
              <a:ext cx="1481328" cy="0"/>
            </a:xfrm>
            <a:prstGeom prst="line">
              <a:avLst/>
            </a:prstGeom>
            <a:noFill/>
            <a:ln w="3175" cap="sq">
              <a:solidFill>
                <a:srgbClr val="221F20"/>
              </a:solidFill>
              <a:round/>
              <a:headEnd/>
              <a:tailEnd/>
            </a:ln>
            <a:extLst>
              <a:ext uri="{909E8E84-426E-40DD-AFC4-6F175D3DCCD1}">
                <a14:hiddenFill xmlns:a14="http://schemas.microsoft.com/office/drawing/2010/main">
                  <a:noFill/>
                </a14:hiddenFill>
              </a:ext>
            </a:extLst>
          </p:spPr>
        </p:cxnSp>
        <p:cxnSp>
          <p:nvCxnSpPr>
            <p:cNvPr id="12" name="Connector 15"/>
            <p:cNvCxnSpPr>
              <a:cxnSpLocks noChangeShapeType="1"/>
            </p:cNvCxnSpPr>
            <p:nvPr/>
          </p:nvCxnSpPr>
          <p:spPr bwMode="auto">
            <a:xfrm>
              <a:off x="6638544" y="3945136"/>
              <a:ext cx="1481328" cy="0"/>
            </a:xfrm>
            <a:prstGeom prst="line">
              <a:avLst/>
            </a:prstGeom>
            <a:noFill/>
            <a:ln w="3175" cap="sq">
              <a:solidFill>
                <a:srgbClr val="221F20"/>
              </a:solidFill>
              <a:round/>
              <a:headEnd/>
              <a:tailEnd/>
            </a:ln>
            <a:extLst>
              <a:ext uri="{909E8E84-426E-40DD-AFC4-6F175D3DCCD1}">
                <a14:hiddenFill xmlns:a14="http://schemas.microsoft.com/office/drawing/2010/main">
                  <a:noFill/>
                </a14:hiddenFill>
              </a:ext>
            </a:extLst>
          </p:spPr>
        </p:cxnSp>
        <p:cxnSp>
          <p:nvCxnSpPr>
            <p:cNvPr id="13" name="Connector 16"/>
            <p:cNvCxnSpPr>
              <a:cxnSpLocks noChangeShapeType="1"/>
            </p:cNvCxnSpPr>
            <p:nvPr/>
          </p:nvCxnSpPr>
          <p:spPr bwMode="auto">
            <a:xfrm>
              <a:off x="8119872" y="3945136"/>
              <a:ext cx="1481328" cy="0"/>
            </a:xfrm>
            <a:prstGeom prst="line">
              <a:avLst/>
            </a:prstGeom>
            <a:noFill/>
            <a:ln w="3175" cap="sq">
              <a:solidFill>
                <a:srgbClr val="221F20"/>
              </a:solidFill>
              <a:round/>
              <a:headEnd/>
              <a:tailEnd/>
            </a:ln>
            <a:extLst>
              <a:ext uri="{909E8E84-426E-40DD-AFC4-6F175D3DCCD1}">
                <a14:hiddenFill xmlns:a14="http://schemas.microsoft.com/office/drawing/2010/main">
                  <a:noFill/>
                </a14:hiddenFill>
              </a:ext>
            </a:extLst>
          </p:spPr>
        </p:cxnSp>
      </p:grpSp>
      <p:grpSp>
        <p:nvGrpSpPr>
          <p:cNvPr id="14" name="Group 17"/>
          <p:cNvGrpSpPr>
            <a:grpSpLocks/>
          </p:cNvGrpSpPr>
          <p:nvPr/>
        </p:nvGrpSpPr>
        <p:grpSpPr bwMode="auto">
          <a:xfrm>
            <a:off x="4820564" y="2083790"/>
            <a:ext cx="1728787" cy="323850"/>
            <a:chOff x="4240980" y="2243286"/>
            <a:chExt cx="1819733" cy="323168"/>
          </a:xfrm>
        </p:grpSpPr>
        <p:sp>
          <p:nvSpPr>
            <p:cNvPr id="15" name="Freeform 17"/>
            <p:cNvSpPr>
              <a:spLocks/>
            </p:cNvSpPr>
            <p:nvPr/>
          </p:nvSpPr>
          <p:spPr bwMode="auto">
            <a:xfrm>
              <a:off x="4240980" y="2247767"/>
              <a:ext cx="351150" cy="314204"/>
            </a:xfrm>
            <a:custGeom>
              <a:avLst/>
              <a:gdLst>
                <a:gd name="T0" fmla="*/ 175564 w 351150"/>
                <a:gd name="T1" fmla="*/ 242964 h 314204"/>
                <a:gd name="T2" fmla="*/ 190334 w 351150"/>
                <a:gd name="T3" fmla="*/ 228193 h 314204"/>
                <a:gd name="T4" fmla="*/ 175564 w 351150"/>
                <a:gd name="T5" fmla="*/ 213423 h 314204"/>
                <a:gd name="T6" fmla="*/ 160794 w 351150"/>
                <a:gd name="T7" fmla="*/ 228193 h 314204"/>
                <a:gd name="T8" fmla="*/ 175564 w 351150"/>
                <a:gd name="T9" fmla="*/ 242964 h 314204"/>
                <a:gd name="T10" fmla="*/ 308178 w 351150"/>
                <a:gd name="T11" fmla="*/ 189179 h 314204"/>
                <a:gd name="T12" fmla="*/ 315518 w 351150"/>
                <a:gd name="T13" fmla="*/ 181864 h 314204"/>
                <a:gd name="T14" fmla="*/ 315518 w 351150"/>
                <a:gd name="T15" fmla="*/ 44742 h 314204"/>
                <a:gd name="T16" fmla="*/ 308178 w 351150"/>
                <a:gd name="T17" fmla="*/ 37427 h 314204"/>
                <a:gd name="T18" fmla="*/ 42951 w 351150"/>
                <a:gd name="T19" fmla="*/ 37427 h 314204"/>
                <a:gd name="T20" fmla="*/ 35648 w 351150"/>
                <a:gd name="T21" fmla="*/ 44742 h 314204"/>
                <a:gd name="T22" fmla="*/ 35648 w 351150"/>
                <a:gd name="T23" fmla="*/ 181864 h 314204"/>
                <a:gd name="T24" fmla="*/ 42951 w 351150"/>
                <a:gd name="T25" fmla="*/ 189179 h 314204"/>
                <a:gd name="T26" fmla="*/ 308178 w 351150"/>
                <a:gd name="T27" fmla="*/ 189179 h 314204"/>
                <a:gd name="T28" fmla="*/ 124648 w 351150"/>
                <a:gd name="T29" fmla="*/ 314204 h 314204"/>
                <a:gd name="T30" fmla="*/ 124648 w 351150"/>
                <a:gd name="T31" fmla="*/ 314204 h 314204"/>
                <a:gd name="T32" fmla="*/ 112623 w 351150"/>
                <a:gd name="T33" fmla="*/ 301803 h 314204"/>
                <a:gd name="T34" fmla="*/ 125044 w 351150"/>
                <a:gd name="T35" fmla="*/ 289369 h 314204"/>
                <a:gd name="T36" fmla="*/ 127037 w 351150"/>
                <a:gd name="T37" fmla="*/ 289369 h 314204"/>
                <a:gd name="T38" fmla="*/ 129794 w 351150"/>
                <a:gd name="T39" fmla="*/ 262890 h 314204"/>
                <a:gd name="T40" fmla="*/ 26479 w 351150"/>
                <a:gd name="T41" fmla="*/ 262890 h 314204"/>
                <a:gd name="T42" fmla="*/ 0 w 351150"/>
                <a:gd name="T43" fmla="*/ 236398 h 314204"/>
                <a:gd name="T44" fmla="*/ 0 w 351150"/>
                <a:gd name="T45" fmla="*/ 26479 h 314204"/>
                <a:gd name="T46" fmla="*/ 26479 w 351150"/>
                <a:gd name="T47" fmla="*/ 0 h 314204"/>
                <a:gd name="T48" fmla="*/ 324662 w 351150"/>
                <a:gd name="T49" fmla="*/ 0 h 314204"/>
                <a:gd name="T50" fmla="*/ 351149 w 351150"/>
                <a:gd name="T51" fmla="*/ 25959 h 314204"/>
                <a:gd name="T52" fmla="*/ 351149 w 351150"/>
                <a:gd name="T53" fmla="*/ 25959 h 314204"/>
                <a:gd name="T54" fmla="*/ 351149 w 351150"/>
                <a:gd name="T55" fmla="*/ 236918 h 314204"/>
                <a:gd name="T56" fmla="*/ 351149 w 351150"/>
                <a:gd name="T57" fmla="*/ 236918 h 314204"/>
                <a:gd name="T58" fmla="*/ 324662 w 351150"/>
                <a:gd name="T59" fmla="*/ 262890 h 314204"/>
                <a:gd name="T60" fmla="*/ 221335 w 351150"/>
                <a:gd name="T61" fmla="*/ 262890 h 314204"/>
                <a:gd name="T62" fmla="*/ 224091 w 351150"/>
                <a:gd name="T63" fmla="*/ 289369 h 314204"/>
                <a:gd name="T64" fmla="*/ 226085 w 351150"/>
                <a:gd name="T65" fmla="*/ 289369 h 314204"/>
                <a:gd name="T66" fmla="*/ 238505 w 351150"/>
                <a:gd name="T67" fmla="*/ 301803 h 314204"/>
                <a:gd name="T68" fmla="*/ 226481 w 351150"/>
                <a:gd name="T69" fmla="*/ 314204 h 314204"/>
                <a:gd name="T70" fmla="*/ 124648 w 351150"/>
                <a:gd name="T71" fmla="*/ 314204 h 314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1150" h="314204">
                  <a:moveTo>
                    <a:pt x="175564" y="242964"/>
                  </a:moveTo>
                  <a:cubicBezTo>
                    <a:pt x="183718" y="242964"/>
                    <a:pt x="190334" y="236347"/>
                    <a:pt x="190334" y="228193"/>
                  </a:cubicBezTo>
                  <a:cubicBezTo>
                    <a:pt x="190334" y="220053"/>
                    <a:pt x="183718" y="213423"/>
                    <a:pt x="175564" y="213423"/>
                  </a:cubicBezTo>
                  <a:cubicBezTo>
                    <a:pt x="167423" y="213423"/>
                    <a:pt x="160794" y="220053"/>
                    <a:pt x="160794" y="228193"/>
                  </a:cubicBezTo>
                  <a:cubicBezTo>
                    <a:pt x="160794" y="236347"/>
                    <a:pt x="167423" y="242964"/>
                    <a:pt x="175564" y="242964"/>
                  </a:cubicBezTo>
                  <a:close/>
                  <a:moveTo>
                    <a:pt x="308178" y="189179"/>
                  </a:moveTo>
                  <a:cubicBezTo>
                    <a:pt x="312216" y="189179"/>
                    <a:pt x="315518" y="185889"/>
                    <a:pt x="315518" y="181864"/>
                  </a:cubicBezTo>
                  <a:lnTo>
                    <a:pt x="315518" y="44742"/>
                  </a:lnTo>
                  <a:cubicBezTo>
                    <a:pt x="315518" y="40716"/>
                    <a:pt x="312216" y="37427"/>
                    <a:pt x="308178" y="37427"/>
                  </a:cubicBezTo>
                  <a:lnTo>
                    <a:pt x="42951" y="37427"/>
                  </a:lnTo>
                  <a:cubicBezTo>
                    <a:pt x="38938" y="37427"/>
                    <a:pt x="35648" y="40716"/>
                    <a:pt x="35648" y="44742"/>
                  </a:cubicBezTo>
                  <a:lnTo>
                    <a:pt x="35648" y="181864"/>
                  </a:lnTo>
                  <a:cubicBezTo>
                    <a:pt x="35648" y="185889"/>
                    <a:pt x="38938" y="189179"/>
                    <a:pt x="42951" y="189179"/>
                  </a:cubicBezTo>
                  <a:lnTo>
                    <a:pt x="308178" y="189179"/>
                  </a:lnTo>
                  <a:close/>
                  <a:moveTo>
                    <a:pt x="124648" y="314204"/>
                  </a:moveTo>
                  <a:lnTo>
                    <a:pt x="124648" y="314204"/>
                  </a:lnTo>
                  <a:cubicBezTo>
                    <a:pt x="117973" y="313995"/>
                    <a:pt x="112623" y="308516"/>
                    <a:pt x="112623" y="301803"/>
                  </a:cubicBezTo>
                  <a:cubicBezTo>
                    <a:pt x="112623" y="294944"/>
                    <a:pt x="118186" y="289369"/>
                    <a:pt x="125044" y="289369"/>
                  </a:cubicBezTo>
                  <a:lnTo>
                    <a:pt x="127037" y="289369"/>
                  </a:lnTo>
                  <a:lnTo>
                    <a:pt x="129794" y="262890"/>
                  </a:lnTo>
                  <a:lnTo>
                    <a:pt x="26479" y="262890"/>
                  </a:lnTo>
                  <a:cubicBezTo>
                    <a:pt x="11874" y="262890"/>
                    <a:pt x="0" y="251003"/>
                    <a:pt x="0" y="236398"/>
                  </a:cubicBezTo>
                  <a:lnTo>
                    <a:pt x="0" y="26479"/>
                  </a:lnTo>
                  <a:cubicBezTo>
                    <a:pt x="0" y="11887"/>
                    <a:pt x="11874" y="0"/>
                    <a:pt x="26479" y="0"/>
                  </a:cubicBezTo>
                  <a:lnTo>
                    <a:pt x="324662" y="0"/>
                  </a:lnTo>
                  <a:cubicBezTo>
                    <a:pt x="339093" y="0"/>
                    <a:pt x="350871" y="11606"/>
                    <a:pt x="351149" y="25959"/>
                  </a:cubicBezTo>
                  <a:lnTo>
                    <a:pt x="351149" y="236918"/>
                  </a:lnTo>
                  <a:cubicBezTo>
                    <a:pt x="350871" y="251284"/>
                    <a:pt x="339094" y="262890"/>
                    <a:pt x="324662" y="262890"/>
                  </a:cubicBezTo>
                  <a:lnTo>
                    <a:pt x="221335" y="262890"/>
                  </a:lnTo>
                  <a:lnTo>
                    <a:pt x="224091" y="289369"/>
                  </a:lnTo>
                  <a:lnTo>
                    <a:pt x="226085" y="289369"/>
                  </a:lnTo>
                  <a:cubicBezTo>
                    <a:pt x="232943" y="289369"/>
                    <a:pt x="238505" y="294944"/>
                    <a:pt x="238505" y="301803"/>
                  </a:cubicBezTo>
                  <a:cubicBezTo>
                    <a:pt x="238505" y="308516"/>
                    <a:pt x="233155" y="313995"/>
                    <a:pt x="226481" y="314204"/>
                  </a:cubicBezTo>
                  <a:lnTo>
                    <a:pt x="124648" y="314204"/>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8"/>
            <p:cNvSpPr>
              <a:spLocks/>
            </p:cNvSpPr>
            <p:nvPr/>
          </p:nvSpPr>
          <p:spPr bwMode="auto">
            <a:xfrm>
              <a:off x="5781423" y="2243286"/>
              <a:ext cx="76886" cy="95466"/>
            </a:xfrm>
            <a:custGeom>
              <a:avLst/>
              <a:gdLst>
                <a:gd name="T0" fmla="*/ 38443 w 76886"/>
                <a:gd name="T1" fmla="*/ 95466 h 95466"/>
                <a:gd name="T2" fmla="*/ 0 w 76886"/>
                <a:gd name="T3" fmla="*/ 54928 h 95466"/>
                <a:gd name="T4" fmla="*/ 0 w 76886"/>
                <a:gd name="T5" fmla="*/ 37783 h 95466"/>
                <a:gd name="T6" fmla="*/ 38443 w 76886"/>
                <a:gd name="T7" fmla="*/ 0 h 95466"/>
                <a:gd name="T8" fmla="*/ 76886 w 76886"/>
                <a:gd name="T9" fmla="*/ 35395 h 95466"/>
                <a:gd name="T10" fmla="*/ 76886 w 76886"/>
                <a:gd name="T11" fmla="*/ 51994 h 95466"/>
                <a:gd name="T12" fmla="*/ 38443 w 76886"/>
                <a:gd name="T13" fmla="*/ 95466 h 954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886" h="95466">
                  <a:moveTo>
                    <a:pt x="38443" y="95466"/>
                  </a:moveTo>
                  <a:cubicBezTo>
                    <a:pt x="16892" y="95466"/>
                    <a:pt x="0" y="77660"/>
                    <a:pt x="0" y="54928"/>
                  </a:cubicBezTo>
                  <a:lnTo>
                    <a:pt x="0" y="37783"/>
                  </a:lnTo>
                  <a:cubicBezTo>
                    <a:pt x="0" y="15189"/>
                    <a:pt x="15444" y="0"/>
                    <a:pt x="38443" y="0"/>
                  </a:cubicBezTo>
                  <a:cubicBezTo>
                    <a:pt x="61799" y="0"/>
                    <a:pt x="76886" y="13894"/>
                    <a:pt x="76886" y="35395"/>
                  </a:cubicBezTo>
                  <a:lnTo>
                    <a:pt x="76886" y="51994"/>
                  </a:lnTo>
                  <a:cubicBezTo>
                    <a:pt x="76886" y="76378"/>
                    <a:pt x="59995" y="95466"/>
                    <a:pt x="38443" y="95466"/>
                  </a:cubicBezTo>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9"/>
            <p:cNvSpPr>
              <a:spLocks/>
            </p:cNvSpPr>
            <p:nvPr/>
          </p:nvSpPr>
          <p:spPr bwMode="auto">
            <a:xfrm>
              <a:off x="5781423" y="2243286"/>
              <a:ext cx="76886" cy="95466"/>
            </a:xfrm>
            <a:custGeom>
              <a:avLst/>
              <a:gdLst>
                <a:gd name="T0" fmla="*/ 38443 w 76886"/>
                <a:gd name="T1" fmla="*/ 95466 h 95466"/>
                <a:gd name="T2" fmla="*/ 0 w 76886"/>
                <a:gd name="T3" fmla="*/ 54928 h 95466"/>
                <a:gd name="T4" fmla="*/ 0 w 76886"/>
                <a:gd name="T5" fmla="*/ 37783 h 95466"/>
                <a:gd name="T6" fmla="*/ 38443 w 76886"/>
                <a:gd name="T7" fmla="*/ 0 h 95466"/>
                <a:gd name="T8" fmla="*/ 76886 w 76886"/>
                <a:gd name="T9" fmla="*/ 35395 h 95466"/>
                <a:gd name="T10" fmla="*/ 76886 w 76886"/>
                <a:gd name="T11" fmla="*/ 51994 h 95466"/>
                <a:gd name="T12" fmla="*/ 38443 w 76886"/>
                <a:gd name="T13" fmla="*/ 95466 h 954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886" h="95466">
                  <a:moveTo>
                    <a:pt x="38443" y="95466"/>
                  </a:moveTo>
                  <a:cubicBezTo>
                    <a:pt x="16892" y="95466"/>
                    <a:pt x="0" y="77660"/>
                    <a:pt x="0" y="54928"/>
                  </a:cubicBezTo>
                  <a:lnTo>
                    <a:pt x="0" y="37783"/>
                  </a:lnTo>
                  <a:cubicBezTo>
                    <a:pt x="0" y="15189"/>
                    <a:pt x="15444" y="0"/>
                    <a:pt x="38443" y="0"/>
                  </a:cubicBezTo>
                  <a:cubicBezTo>
                    <a:pt x="61799" y="0"/>
                    <a:pt x="76886" y="13894"/>
                    <a:pt x="76886" y="35395"/>
                  </a:cubicBezTo>
                  <a:lnTo>
                    <a:pt x="76886" y="51994"/>
                  </a:lnTo>
                  <a:cubicBezTo>
                    <a:pt x="76886" y="76378"/>
                    <a:pt x="59995" y="95466"/>
                    <a:pt x="38443" y="95466"/>
                  </a:cubicBezTo>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0"/>
            <p:cNvSpPr>
              <a:spLocks/>
            </p:cNvSpPr>
            <p:nvPr/>
          </p:nvSpPr>
          <p:spPr bwMode="auto">
            <a:xfrm>
              <a:off x="5735046" y="2343710"/>
              <a:ext cx="169634" cy="112935"/>
            </a:xfrm>
            <a:custGeom>
              <a:avLst/>
              <a:gdLst>
                <a:gd name="T0" fmla="*/ 9944 w 169634"/>
                <a:gd name="T1" fmla="*/ 112935 h 112935"/>
                <a:gd name="T2" fmla="*/ 2743 w 169634"/>
                <a:gd name="T3" fmla="*/ 109747 h 112935"/>
                <a:gd name="T4" fmla="*/ 305 w 169634"/>
                <a:gd name="T5" fmla="*/ 102191 h 112935"/>
                <a:gd name="T6" fmla="*/ 8128 w 169634"/>
                <a:gd name="T7" fmla="*/ 29826 h 112935"/>
                <a:gd name="T8" fmla="*/ 22834 w 169634"/>
                <a:gd name="T9" fmla="*/ 10954 h 112935"/>
                <a:gd name="T10" fmla="*/ 50774 w 169634"/>
                <a:gd name="T11" fmla="*/ 603 h 112935"/>
                <a:gd name="T12" fmla="*/ 54141 w 169634"/>
                <a:gd name="T13" fmla="*/ 0 h 112935"/>
                <a:gd name="T14" fmla="*/ 59195 w 169634"/>
                <a:gd name="T15" fmla="*/ 1416 h 112935"/>
                <a:gd name="T16" fmla="*/ 81623 w 169634"/>
                <a:gd name="T17" fmla="*/ 15158 h 112935"/>
                <a:gd name="T18" fmla="*/ 81661 w 169634"/>
                <a:gd name="T19" fmla="*/ 15082 h 112935"/>
                <a:gd name="T20" fmla="*/ 84848 w 169634"/>
                <a:gd name="T21" fmla="*/ 17101 h 112935"/>
                <a:gd name="T22" fmla="*/ 110464 w 169634"/>
                <a:gd name="T23" fmla="*/ 1429 h 112935"/>
                <a:gd name="T24" fmla="*/ 115548 w 169634"/>
                <a:gd name="T25" fmla="*/ 9 h 112935"/>
                <a:gd name="T26" fmla="*/ 118872 w 169634"/>
                <a:gd name="T27" fmla="*/ 591 h 112935"/>
                <a:gd name="T28" fmla="*/ 146812 w 169634"/>
                <a:gd name="T29" fmla="*/ 10954 h 112935"/>
                <a:gd name="T30" fmla="*/ 161518 w 169634"/>
                <a:gd name="T31" fmla="*/ 29826 h 112935"/>
                <a:gd name="T32" fmla="*/ 169342 w 169634"/>
                <a:gd name="T33" fmla="*/ 102216 h 112935"/>
                <a:gd name="T34" fmla="*/ 166929 w 169634"/>
                <a:gd name="T35" fmla="*/ 109709 h 112935"/>
                <a:gd name="T36" fmla="*/ 159702 w 169634"/>
                <a:gd name="T37" fmla="*/ 112935 h 112935"/>
                <a:gd name="T38" fmla="*/ 9944 w 169634"/>
                <a:gd name="T39" fmla="*/ 112935 h 1129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9634" h="112935">
                  <a:moveTo>
                    <a:pt x="9944" y="112935"/>
                  </a:moveTo>
                  <a:cubicBezTo>
                    <a:pt x="7214" y="112935"/>
                    <a:pt x="4585" y="111766"/>
                    <a:pt x="2743" y="109747"/>
                  </a:cubicBezTo>
                  <a:cubicBezTo>
                    <a:pt x="889" y="107677"/>
                    <a:pt x="0" y="104934"/>
                    <a:pt x="305" y="102191"/>
                  </a:cubicBezTo>
                  <a:lnTo>
                    <a:pt x="8128" y="29826"/>
                  </a:lnTo>
                  <a:cubicBezTo>
                    <a:pt x="8991" y="21724"/>
                    <a:pt x="15189" y="13773"/>
                    <a:pt x="22834" y="10954"/>
                  </a:cubicBezTo>
                  <a:lnTo>
                    <a:pt x="50774" y="603"/>
                  </a:lnTo>
                  <a:cubicBezTo>
                    <a:pt x="51872" y="198"/>
                    <a:pt x="53011" y="0"/>
                    <a:pt x="54141" y="0"/>
                  </a:cubicBezTo>
                  <a:cubicBezTo>
                    <a:pt x="55911" y="0"/>
                    <a:pt x="57659" y="486"/>
                    <a:pt x="59195" y="1416"/>
                  </a:cubicBezTo>
                  <a:lnTo>
                    <a:pt x="81623" y="15158"/>
                  </a:lnTo>
                  <a:lnTo>
                    <a:pt x="81661" y="15082"/>
                  </a:lnTo>
                  <a:lnTo>
                    <a:pt x="84848" y="17101"/>
                  </a:lnTo>
                  <a:lnTo>
                    <a:pt x="110464" y="1429"/>
                  </a:lnTo>
                  <a:cubicBezTo>
                    <a:pt x="112019" y="488"/>
                    <a:pt x="113779" y="9"/>
                    <a:pt x="115548" y="9"/>
                  </a:cubicBezTo>
                  <a:cubicBezTo>
                    <a:pt x="116669" y="9"/>
                    <a:pt x="117793" y="202"/>
                    <a:pt x="118872" y="591"/>
                  </a:cubicBezTo>
                  <a:lnTo>
                    <a:pt x="146812" y="10954"/>
                  </a:lnTo>
                  <a:cubicBezTo>
                    <a:pt x="154457" y="13773"/>
                    <a:pt x="160655" y="21724"/>
                    <a:pt x="161518" y="29826"/>
                  </a:cubicBezTo>
                  <a:lnTo>
                    <a:pt x="169342" y="102216"/>
                  </a:lnTo>
                  <a:cubicBezTo>
                    <a:pt x="169634" y="104934"/>
                    <a:pt x="168758" y="107664"/>
                    <a:pt x="166929" y="109709"/>
                  </a:cubicBezTo>
                  <a:cubicBezTo>
                    <a:pt x="165074" y="111766"/>
                    <a:pt x="162433" y="112935"/>
                    <a:pt x="159702" y="112935"/>
                  </a:cubicBezTo>
                  <a:lnTo>
                    <a:pt x="9944" y="112935"/>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1"/>
            <p:cNvSpPr>
              <a:spLocks/>
            </p:cNvSpPr>
            <p:nvPr/>
          </p:nvSpPr>
          <p:spPr bwMode="auto">
            <a:xfrm>
              <a:off x="5735046" y="2343710"/>
              <a:ext cx="169634" cy="112935"/>
            </a:xfrm>
            <a:custGeom>
              <a:avLst/>
              <a:gdLst>
                <a:gd name="T0" fmla="*/ 9944 w 169634"/>
                <a:gd name="T1" fmla="*/ 112935 h 112935"/>
                <a:gd name="T2" fmla="*/ 2743 w 169634"/>
                <a:gd name="T3" fmla="*/ 109747 h 112935"/>
                <a:gd name="T4" fmla="*/ 305 w 169634"/>
                <a:gd name="T5" fmla="*/ 102191 h 112935"/>
                <a:gd name="T6" fmla="*/ 8128 w 169634"/>
                <a:gd name="T7" fmla="*/ 29826 h 112935"/>
                <a:gd name="T8" fmla="*/ 22834 w 169634"/>
                <a:gd name="T9" fmla="*/ 10954 h 112935"/>
                <a:gd name="T10" fmla="*/ 50774 w 169634"/>
                <a:gd name="T11" fmla="*/ 603 h 112935"/>
                <a:gd name="T12" fmla="*/ 54141 w 169634"/>
                <a:gd name="T13" fmla="*/ 0 h 112935"/>
                <a:gd name="T14" fmla="*/ 59195 w 169634"/>
                <a:gd name="T15" fmla="*/ 1416 h 112935"/>
                <a:gd name="T16" fmla="*/ 81623 w 169634"/>
                <a:gd name="T17" fmla="*/ 15158 h 112935"/>
                <a:gd name="T18" fmla="*/ 81661 w 169634"/>
                <a:gd name="T19" fmla="*/ 15082 h 112935"/>
                <a:gd name="T20" fmla="*/ 84848 w 169634"/>
                <a:gd name="T21" fmla="*/ 17101 h 112935"/>
                <a:gd name="T22" fmla="*/ 110464 w 169634"/>
                <a:gd name="T23" fmla="*/ 1429 h 112935"/>
                <a:gd name="T24" fmla="*/ 115548 w 169634"/>
                <a:gd name="T25" fmla="*/ 9 h 112935"/>
                <a:gd name="T26" fmla="*/ 118872 w 169634"/>
                <a:gd name="T27" fmla="*/ 591 h 112935"/>
                <a:gd name="T28" fmla="*/ 146812 w 169634"/>
                <a:gd name="T29" fmla="*/ 10954 h 112935"/>
                <a:gd name="T30" fmla="*/ 161518 w 169634"/>
                <a:gd name="T31" fmla="*/ 29826 h 112935"/>
                <a:gd name="T32" fmla="*/ 169342 w 169634"/>
                <a:gd name="T33" fmla="*/ 102216 h 112935"/>
                <a:gd name="T34" fmla="*/ 166929 w 169634"/>
                <a:gd name="T35" fmla="*/ 109709 h 112935"/>
                <a:gd name="T36" fmla="*/ 159702 w 169634"/>
                <a:gd name="T37" fmla="*/ 112935 h 112935"/>
                <a:gd name="T38" fmla="*/ 9944 w 169634"/>
                <a:gd name="T39" fmla="*/ 112935 h 1129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9634" h="112935">
                  <a:moveTo>
                    <a:pt x="9944" y="112935"/>
                  </a:moveTo>
                  <a:cubicBezTo>
                    <a:pt x="7214" y="112935"/>
                    <a:pt x="4585" y="111766"/>
                    <a:pt x="2743" y="109747"/>
                  </a:cubicBezTo>
                  <a:cubicBezTo>
                    <a:pt x="889" y="107677"/>
                    <a:pt x="0" y="104934"/>
                    <a:pt x="305" y="102191"/>
                  </a:cubicBezTo>
                  <a:lnTo>
                    <a:pt x="8128" y="29826"/>
                  </a:lnTo>
                  <a:cubicBezTo>
                    <a:pt x="8991" y="21724"/>
                    <a:pt x="15189" y="13773"/>
                    <a:pt x="22834" y="10954"/>
                  </a:cubicBezTo>
                  <a:lnTo>
                    <a:pt x="50774" y="603"/>
                  </a:lnTo>
                  <a:cubicBezTo>
                    <a:pt x="51872" y="198"/>
                    <a:pt x="53011" y="0"/>
                    <a:pt x="54141" y="0"/>
                  </a:cubicBezTo>
                  <a:cubicBezTo>
                    <a:pt x="55911" y="0"/>
                    <a:pt x="57659" y="486"/>
                    <a:pt x="59195" y="1416"/>
                  </a:cubicBezTo>
                  <a:lnTo>
                    <a:pt x="81623" y="15158"/>
                  </a:lnTo>
                  <a:lnTo>
                    <a:pt x="81661" y="15082"/>
                  </a:lnTo>
                  <a:lnTo>
                    <a:pt x="84848" y="17101"/>
                  </a:lnTo>
                  <a:lnTo>
                    <a:pt x="110464" y="1429"/>
                  </a:lnTo>
                  <a:cubicBezTo>
                    <a:pt x="112019" y="488"/>
                    <a:pt x="113779" y="9"/>
                    <a:pt x="115548" y="9"/>
                  </a:cubicBezTo>
                  <a:cubicBezTo>
                    <a:pt x="116669" y="9"/>
                    <a:pt x="117793" y="202"/>
                    <a:pt x="118872" y="591"/>
                  </a:cubicBezTo>
                  <a:lnTo>
                    <a:pt x="146812" y="10954"/>
                  </a:lnTo>
                  <a:cubicBezTo>
                    <a:pt x="154457" y="13773"/>
                    <a:pt x="160655" y="21724"/>
                    <a:pt x="161518" y="29826"/>
                  </a:cubicBezTo>
                  <a:lnTo>
                    <a:pt x="169342" y="102216"/>
                  </a:lnTo>
                  <a:cubicBezTo>
                    <a:pt x="169634" y="104934"/>
                    <a:pt x="168758" y="107664"/>
                    <a:pt x="166929" y="109709"/>
                  </a:cubicBezTo>
                  <a:cubicBezTo>
                    <a:pt x="165074" y="111766"/>
                    <a:pt x="162433" y="112935"/>
                    <a:pt x="159702" y="112935"/>
                  </a:cubicBezTo>
                  <a:lnTo>
                    <a:pt x="9944" y="112935"/>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22"/>
            <p:cNvSpPr>
              <a:spLocks/>
            </p:cNvSpPr>
            <p:nvPr/>
          </p:nvSpPr>
          <p:spPr bwMode="auto">
            <a:xfrm>
              <a:off x="5960258" y="2453521"/>
              <a:ext cx="31242" cy="23508"/>
            </a:xfrm>
            <a:custGeom>
              <a:avLst/>
              <a:gdLst>
                <a:gd name="T0" fmla="*/ 6553 w 31242"/>
                <a:gd name="T1" fmla="*/ 0 h 23508"/>
                <a:gd name="T2" fmla="*/ 1384 w 31242"/>
                <a:gd name="T3" fmla="*/ 2565 h 23508"/>
                <a:gd name="T4" fmla="*/ 787 w 31242"/>
                <a:gd name="T5" fmla="*/ 8471 h 23508"/>
                <a:gd name="T6" fmla="*/ 4711 w 31242"/>
                <a:gd name="T7" fmla="*/ 17970 h 23508"/>
                <a:gd name="T8" fmla="*/ 12623 w 31242"/>
                <a:gd name="T9" fmla="*/ 23508 h 23508"/>
                <a:gd name="T10" fmla="*/ 18643 w 31242"/>
                <a:gd name="T11" fmla="*/ 23508 h 23508"/>
                <a:gd name="T12" fmla="*/ 26453 w 31242"/>
                <a:gd name="T13" fmla="*/ 18135 h 23508"/>
                <a:gd name="T14" fmla="*/ 30492 w 31242"/>
                <a:gd name="T15" fmla="*/ 8331 h 23508"/>
                <a:gd name="T16" fmla="*/ 29857 w 31242"/>
                <a:gd name="T17" fmla="*/ 2578 h 23508"/>
                <a:gd name="T18" fmla="*/ 24676 w 31242"/>
                <a:gd name="T19" fmla="*/ 0 h 23508"/>
                <a:gd name="T20" fmla="*/ 6553 w 31242"/>
                <a:gd name="T21" fmla="*/ 0 h 235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242" h="23508">
                  <a:moveTo>
                    <a:pt x="6553" y="0"/>
                  </a:moveTo>
                  <a:cubicBezTo>
                    <a:pt x="4419" y="0"/>
                    <a:pt x="2527" y="927"/>
                    <a:pt x="1384" y="2565"/>
                  </a:cubicBezTo>
                  <a:cubicBezTo>
                    <a:pt x="241" y="4203"/>
                    <a:pt x="0" y="6299"/>
                    <a:pt x="787" y="8471"/>
                  </a:cubicBezTo>
                  <a:lnTo>
                    <a:pt x="4711" y="17970"/>
                  </a:lnTo>
                  <a:cubicBezTo>
                    <a:pt x="5841" y="21133"/>
                    <a:pt x="9245" y="23508"/>
                    <a:pt x="12623" y="23508"/>
                  </a:cubicBezTo>
                  <a:lnTo>
                    <a:pt x="18643" y="23508"/>
                  </a:lnTo>
                  <a:cubicBezTo>
                    <a:pt x="22047" y="23508"/>
                    <a:pt x="25349" y="21171"/>
                    <a:pt x="26453" y="18135"/>
                  </a:cubicBezTo>
                  <a:lnTo>
                    <a:pt x="30492" y="8331"/>
                  </a:lnTo>
                  <a:cubicBezTo>
                    <a:pt x="31241" y="6312"/>
                    <a:pt x="31000" y="4229"/>
                    <a:pt x="29857" y="2578"/>
                  </a:cubicBezTo>
                  <a:cubicBezTo>
                    <a:pt x="28714" y="940"/>
                    <a:pt x="26822" y="0"/>
                    <a:pt x="24676" y="0"/>
                  </a:cubicBezTo>
                  <a:lnTo>
                    <a:pt x="6553" y="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3"/>
            <p:cNvSpPr>
              <a:spLocks/>
            </p:cNvSpPr>
            <p:nvPr/>
          </p:nvSpPr>
          <p:spPr bwMode="auto">
            <a:xfrm>
              <a:off x="5937447" y="2353115"/>
              <a:ext cx="76886" cy="95453"/>
            </a:xfrm>
            <a:custGeom>
              <a:avLst/>
              <a:gdLst>
                <a:gd name="T0" fmla="*/ 38443 w 76886"/>
                <a:gd name="T1" fmla="*/ 95453 h 95453"/>
                <a:gd name="T2" fmla="*/ 76886 w 76886"/>
                <a:gd name="T3" fmla="*/ 51980 h 95453"/>
                <a:gd name="T4" fmla="*/ 76886 w 76886"/>
                <a:gd name="T5" fmla="*/ 35381 h 95453"/>
                <a:gd name="T6" fmla="*/ 38443 w 76886"/>
                <a:gd name="T7" fmla="*/ 0 h 95453"/>
                <a:gd name="T8" fmla="*/ 0 w 76886"/>
                <a:gd name="T9" fmla="*/ 37782 h 95453"/>
                <a:gd name="T10" fmla="*/ 0 w 76886"/>
                <a:gd name="T11" fmla="*/ 54914 h 95453"/>
                <a:gd name="T12" fmla="*/ 38443 w 76886"/>
                <a:gd name="T13" fmla="*/ 95453 h 954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886" h="95453">
                  <a:moveTo>
                    <a:pt x="38443" y="95453"/>
                  </a:moveTo>
                  <a:cubicBezTo>
                    <a:pt x="60007" y="95453"/>
                    <a:pt x="76886" y="76352"/>
                    <a:pt x="76886" y="51980"/>
                  </a:cubicBezTo>
                  <a:lnTo>
                    <a:pt x="76886" y="35381"/>
                  </a:lnTo>
                  <a:cubicBezTo>
                    <a:pt x="76886" y="13893"/>
                    <a:pt x="61798" y="0"/>
                    <a:pt x="38443" y="0"/>
                  </a:cubicBezTo>
                  <a:cubicBezTo>
                    <a:pt x="15456" y="0"/>
                    <a:pt x="0" y="15176"/>
                    <a:pt x="0" y="37782"/>
                  </a:cubicBezTo>
                  <a:lnTo>
                    <a:pt x="0" y="54914"/>
                  </a:lnTo>
                  <a:cubicBezTo>
                    <a:pt x="0" y="77647"/>
                    <a:pt x="16891" y="95453"/>
                    <a:pt x="38443" y="95453"/>
                  </a:cubicBezTo>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4"/>
            <p:cNvSpPr>
              <a:spLocks/>
            </p:cNvSpPr>
            <p:nvPr/>
          </p:nvSpPr>
          <p:spPr bwMode="auto">
            <a:xfrm>
              <a:off x="5891079" y="2453544"/>
              <a:ext cx="169634" cy="112910"/>
            </a:xfrm>
            <a:custGeom>
              <a:avLst/>
              <a:gdLst>
                <a:gd name="T0" fmla="*/ 9703 w 169634"/>
                <a:gd name="T1" fmla="*/ 112910 h 112910"/>
                <a:gd name="T2" fmla="*/ 9703 w 169634"/>
                <a:gd name="T3" fmla="*/ 112910 h 112910"/>
                <a:gd name="T4" fmla="*/ 2718 w 169634"/>
                <a:gd name="T5" fmla="*/ 109687 h 112910"/>
                <a:gd name="T6" fmla="*/ 292 w 169634"/>
                <a:gd name="T7" fmla="*/ 102194 h 112910"/>
                <a:gd name="T8" fmla="*/ 8116 w 169634"/>
                <a:gd name="T9" fmla="*/ 29804 h 112910"/>
                <a:gd name="T10" fmla="*/ 22835 w 169634"/>
                <a:gd name="T11" fmla="*/ 10919 h 112910"/>
                <a:gd name="T12" fmla="*/ 50775 w 169634"/>
                <a:gd name="T13" fmla="*/ 581 h 112910"/>
                <a:gd name="T14" fmla="*/ 53919 w 169634"/>
                <a:gd name="T15" fmla="*/ 28 h 112910"/>
                <a:gd name="T16" fmla="*/ 63170 w 169634"/>
                <a:gd name="T17" fmla="*/ 6169 h 112910"/>
                <a:gd name="T18" fmla="*/ 73660 w 169634"/>
                <a:gd name="T19" fmla="*/ 39824 h 112910"/>
                <a:gd name="T20" fmla="*/ 74676 w 169634"/>
                <a:gd name="T21" fmla="*/ 32687 h 112910"/>
                <a:gd name="T22" fmla="*/ 81941 w 169634"/>
                <a:gd name="T23" fmla="*/ 26184 h 112910"/>
                <a:gd name="T24" fmla="*/ 87694 w 169634"/>
                <a:gd name="T25" fmla="*/ 26184 h 112910"/>
                <a:gd name="T26" fmla="*/ 94971 w 169634"/>
                <a:gd name="T27" fmla="*/ 32801 h 112910"/>
                <a:gd name="T28" fmla="*/ 96254 w 169634"/>
                <a:gd name="T29" fmla="*/ 38910 h 112910"/>
                <a:gd name="T30" fmla="*/ 106375 w 169634"/>
                <a:gd name="T31" fmla="*/ 6423 h 112910"/>
                <a:gd name="T32" fmla="*/ 115657 w 169634"/>
                <a:gd name="T33" fmla="*/ 0 h 112910"/>
                <a:gd name="T34" fmla="*/ 118885 w 169634"/>
                <a:gd name="T35" fmla="*/ 581 h 112910"/>
                <a:gd name="T36" fmla="*/ 146800 w 169634"/>
                <a:gd name="T37" fmla="*/ 10919 h 112910"/>
                <a:gd name="T38" fmla="*/ 161506 w 169634"/>
                <a:gd name="T39" fmla="*/ 29804 h 112910"/>
                <a:gd name="T40" fmla="*/ 169329 w 169634"/>
                <a:gd name="T41" fmla="*/ 102181 h 112910"/>
                <a:gd name="T42" fmla="*/ 166904 w 169634"/>
                <a:gd name="T43" fmla="*/ 109687 h 112910"/>
                <a:gd name="T44" fmla="*/ 159920 w 169634"/>
                <a:gd name="T45" fmla="*/ 112910 h 112910"/>
                <a:gd name="T46" fmla="*/ 9703 w 169634"/>
                <a:gd name="T47" fmla="*/ 112910 h 1129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9634" h="112910">
                  <a:moveTo>
                    <a:pt x="9703" y="112910"/>
                  </a:moveTo>
                  <a:lnTo>
                    <a:pt x="9703" y="112910"/>
                  </a:lnTo>
                  <a:cubicBezTo>
                    <a:pt x="7043" y="112847"/>
                    <a:pt x="4508" y="111687"/>
                    <a:pt x="2718" y="109687"/>
                  </a:cubicBezTo>
                  <a:cubicBezTo>
                    <a:pt x="889" y="107642"/>
                    <a:pt x="0" y="104899"/>
                    <a:pt x="292" y="102194"/>
                  </a:cubicBezTo>
                  <a:lnTo>
                    <a:pt x="8116" y="29804"/>
                  </a:lnTo>
                  <a:cubicBezTo>
                    <a:pt x="9005" y="21689"/>
                    <a:pt x="15177" y="13751"/>
                    <a:pt x="22835" y="10919"/>
                  </a:cubicBezTo>
                  <a:lnTo>
                    <a:pt x="50775" y="581"/>
                  </a:lnTo>
                  <a:cubicBezTo>
                    <a:pt x="51789" y="205"/>
                    <a:pt x="52854" y="28"/>
                    <a:pt x="53919" y="28"/>
                  </a:cubicBezTo>
                  <a:cubicBezTo>
                    <a:pt x="57818" y="28"/>
                    <a:pt x="61724" y="2409"/>
                    <a:pt x="63170" y="6169"/>
                  </a:cubicBezTo>
                  <a:lnTo>
                    <a:pt x="73660" y="39824"/>
                  </a:lnTo>
                  <a:lnTo>
                    <a:pt x="74676" y="32687"/>
                  </a:lnTo>
                  <a:cubicBezTo>
                    <a:pt x="75121" y="29080"/>
                    <a:pt x="78309" y="26184"/>
                    <a:pt x="81941" y="26184"/>
                  </a:cubicBezTo>
                  <a:lnTo>
                    <a:pt x="87694" y="26184"/>
                  </a:lnTo>
                  <a:cubicBezTo>
                    <a:pt x="91339" y="26184"/>
                    <a:pt x="94527" y="29093"/>
                    <a:pt x="94971" y="32801"/>
                  </a:cubicBezTo>
                  <a:lnTo>
                    <a:pt x="96254" y="38910"/>
                  </a:lnTo>
                  <a:lnTo>
                    <a:pt x="106375" y="6423"/>
                  </a:lnTo>
                  <a:cubicBezTo>
                    <a:pt x="107915" y="2412"/>
                    <a:pt x="111759" y="0"/>
                    <a:pt x="115657" y="0"/>
                  </a:cubicBezTo>
                  <a:cubicBezTo>
                    <a:pt x="116745" y="0"/>
                    <a:pt x="117838" y="188"/>
                    <a:pt x="118885" y="581"/>
                  </a:cubicBezTo>
                  <a:lnTo>
                    <a:pt x="146800" y="10919"/>
                  </a:lnTo>
                  <a:cubicBezTo>
                    <a:pt x="154445" y="13751"/>
                    <a:pt x="160630" y="21689"/>
                    <a:pt x="161506" y="29804"/>
                  </a:cubicBezTo>
                  <a:lnTo>
                    <a:pt x="169329" y="102181"/>
                  </a:lnTo>
                  <a:cubicBezTo>
                    <a:pt x="169634" y="104899"/>
                    <a:pt x="168745" y="107642"/>
                    <a:pt x="166904" y="109687"/>
                  </a:cubicBezTo>
                  <a:cubicBezTo>
                    <a:pt x="165126" y="111675"/>
                    <a:pt x="162603" y="112847"/>
                    <a:pt x="159920" y="112910"/>
                  </a:cubicBezTo>
                  <a:lnTo>
                    <a:pt x="9703" y="11291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 name="Group 26"/>
          <p:cNvGrpSpPr>
            <a:grpSpLocks/>
          </p:cNvGrpSpPr>
          <p:nvPr/>
        </p:nvGrpSpPr>
        <p:grpSpPr bwMode="auto">
          <a:xfrm>
            <a:off x="7825701" y="2072678"/>
            <a:ext cx="247650" cy="328612"/>
            <a:chOff x="7248947" y="2241042"/>
            <a:chExt cx="260528" cy="327671"/>
          </a:xfrm>
        </p:grpSpPr>
        <p:sp>
          <p:nvSpPr>
            <p:cNvPr id="24" name="Freeform 25"/>
            <p:cNvSpPr>
              <a:spLocks/>
            </p:cNvSpPr>
            <p:nvPr/>
          </p:nvSpPr>
          <p:spPr bwMode="auto">
            <a:xfrm>
              <a:off x="7320167" y="2241042"/>
              <a:ext cx="118084" cy="146605"/>
            </a:xfrm>
            <a:custGeom>
              <a:avLst/>
              <a:gdLst>
                <a:gd name="T0" fmla="*/ 59042 w 118084"/>
                <a:gd name="T1" fmla="*/ 146605 h 146605"/>
                <a:gd name="T2" fmla="*/ 0 w 118084"/>
                <a:gd name="T3" fmla="*/ 84349 h 146605"/>
                <a:gd name="T4" fmla="*/ 0 w 118084"/>
                <a:gd name="T5" fmla="*/ 58010 h 146605"/>
                <a:gd name="T6" fmla="*/ 58255 w 118084"/>
                <a:gd name="T7" fmla="*/ 0 h 146605"/>
                <a:gd name="T8" fmla="*/ 59878 w 118084"/>
                <a:gd name="T9" fmla="*/ 0 h 146605"/>
                <a:gd name="T10" fmla="*/ 118084 w 118084"/>
                <a:gd name="T11" fmla="*/ 54339 h 146605"/>
                <a:gd name="T12" fmla="*/ 118084 w 118084"/>
                <a:gd name="T13" fmla="*/ 79854 h 146605"/>
                <a:gd name="T14" fmla="*/ 59042 w 118084"/>
                <a:gd name="T15" fmla="*/ 146605 h 1466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8084" h="146605">
                  <a:moveTo>
                    <a:pt x="59042" y="146605"/>
                  </a:moveTo>
                  <a:cubicBezTo>
                    <a:pt x="25933" y="146605"/>
                    <a:pt x="0" y="119262"/>
                    <a:pt x="0" y="84349"/>
                  </a:cubicBezTo>
                  <a:lnTo>
                    <a:pt x="0" y="58010"/>
                  </a:lnTo>
                  <a:cubicBezTo>
                    <a:pt x="0" y="23559"/>
                    <a:pt x="23383" y="344"/>
                    <a:pt x="58255" y="0"/>
                  </a:cubicBezTo>
                  <a:lnTo>
                    <a:pt x="59878" y="0"/>
                  </a:lnTo>
                  <a:cubicBezTo>
                    <a:pt x="95266" y="329"/>
                    <a:pt x="118084" y="21577"/>
                    <a:pt x="118084" y="54339"/>
                  </a:cubicBezTo>
                  <a:lnTo>
                    <a:pt x="118084" y="79854"/>
                  </a:lnTo>
                  <a:cubicBezTo>
                    <a:pt x="118084" y="117293"/>
                    <a:pt x="92151" y="146605"/>
                    <a:pt x="59042" y="146605"/>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26"/>
            <p:cNvSpPr>
              <a:spLocks/>
            </p:cNvSpPr>
            <p:nvPr/>
          </p:nvSpPr>
          <p:spPr bwMode="auto">
            <a:xfrm>
              <a:off x="7320167" y="2241042"/>
              <a:ext cx="118084" cy="146605"/>
            </a:xfrm>
            <a:custGeom>
              <a:avLst/>
              <a:gdLst>
                <a:gd name="T0" fmla="*/ 59042 w 118084"/>
                <a:gd name="T1" fmla="*/ 146605 h 146605"/>
                <a:gd name="T2" fmla="*/ 0 w 118084"/>
                <a:gd name="T3" fmla="*/ 84349 h 146605"/>
                <a:gd name="T4" fmla="*/ 0 w 118084"/>
                <a:gd name="T5" fmla="*/ 58010 h 146605"/>
                <a:gd name="T6" fmla="*/ 58255 w 118084"/>
                <a:gd name="T7" fmla="*/ 0 h 146605"/>
                <a:gd name="T8" fmla="*/ 59878 w 118084"/>
                <a:gd name="T9" fmla="*/ 0 h 146605"/>
                <a:gd name="T10" fmla="*/ 118084 w 118084"/>
                <a:gd name="T11" fmla="*/ 54339 h 146605"/>
                <a:gd name="T12" fmla="*/ 118084 w 118084"/>
                <a:gd name="T13" fmla="*/ 79854 h 146605"/>
                <a:gd name="T14" fmla="*/ 59042 w 118084"/>
                <a:gd name="T15" fmla="*/ 146605 h 1466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8084" h="146605">
                  <a:moveTo>
                    <a:pt x="59042" y="146605"/>
                  </a:moveTo>
                  <a:cubicBezTo>
                    <a:pt x="25933" y="146605"/>
                    <a:pt x="0" y="119262"/>
                    <a:pt x="0" y="84349"/>
                  </a:cubicBezTo>
                  <a:lnTo>
                    <a:pt x="0" y="58010"/>
                  </a:lnTo>
                  <a:cubicBezTo>
                    <a:pt x="0" y="23559"/>
                    <a:pt x="23383" y="344"/>
                    <a:pt x="58255" y="0"/>
                  </a:cubicBezTo>
                  <a:lnTo>
                    <a:pt x="59878" y="0"/>
                  </a:lnTo>
                  <a:cubicBezTo>
                    <a:pt x="95266" y="329"/>
                    <a:pt x="118084" y="21577"/>
                    <a:pt x="118084" y="54339"/>
                  </a:cubicBezTo>
                  <a:lnTo>
                    <a:pt x="118084" y="79854"/>
                  </a:lnTo>
                  <a:cubicBezTo>
                    <a:pt x="118084" y="117293"/>
                    <a:pt x="92151" y="146605"/>
                    <a:pt x="59042" y="146605"/>
                  </a:cubicBez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27"/>
            <p:cNvSpPr>
              <a:spLocks/>
            </p:cNvSpPr>
            <p:nvPr/>
          </p:nvSpPr>
          <p:spPr bwMode="auto">
            <a:xfrm>
              <a:off x="7248947" y="2394596"/>
              <a:ext cx="260528" cy="174117"/>
            </a:xfrm>
            <a:custGeom>
              <a:avLst/>
              <a:gdLst>
                <a:gd name="T0" fmla="*/ 245263 w 260528"/>
                <a:gd name="T1" fmla="*/ 174117 h 174117"/>
                <a:gd name="T2" fmla="*/ 15253 w 260528"/>
                <a:gd name="T3" fmla="*/ 174117 h 174117"/>
                <a:gd name="T4" fmla="*/ 4204 w 260528"/>
                <a:gd name="T5" fmla="*/ 169203 h 174117"/>
                <a:gd name="T6" fmla="*/ 458 w 260528"/>
                <a:gd name="T7" fmla="*/ 157620 h 174117"/>
                <a:gd name="T8" fmla="*/ 12472 w 260528"/>
                <a:gd name="T9" fmla="*/ 46470 h 174117"/>
                <a:gd name="T10" fmla="*/ 35065 w 260528"/>
                <a:gd name="T11" fmla="*/ 17475 h 174117"/>
                <a:gd name="T12" fmla="*/ 77979 w 260528"/>
                <a:gd name="T13" fmla="*/ 1588 h 174117"/>
                <a:gd name="T14" fmla="*/ 90894 w 260528"/>
                <a:gd name="T15" fmla="*/ 2832 h 174117"/>
                <a:gd name="T16" fmla="*/ 125349 w 260528"/>
                <a:gd name="T17" fmla="*/ 23940 h 174117"/>
                <a:gd name="T18" fmla="*/ 125401 w 260528"/>
                <a:gd name="T19" fmla="*/ 23825 h 174117"/>
                <a:gd name="T20" fmla="*/ 130303 w 260528"/>
                <a:gd name="T21" fmla="*/ 26924 h 174117"/>
                <a:gd name="T22" fmla="*/ 169622 w 260528"/>
                <a:gd name="T23" fmla="*/ 2845 h 174117"/>
                <a:gd name="T24" fmla="*/ 182551 w 260528"/>
                <a:gd name="T25" fmla="*/ 1575 h 174117"/>
                <a:gd name="T26" fmla="*/ 225477 w 260528"/>
                <a:gd name="T27" fmla="*/ 17475 h 174117"/>
                <a:gd name="T28" fmla="*/ 248057 w 260528"/>
                <a:gd name="T29" fmla="*/ 46470 h 174117"/>
                <a:gd name="T30" fmla="*/ 260084 w 260528"/>
                <a:gd name="T31" fmla="*/ 157646 h 174117"/>
                <a:gd name="T32" fmla="*/ 256363 w 260528"/>
                <a:gd name="T33" fmla="*/ 169164 h 174117"/>
                <a:gd name="T34" fmla="*/ 245263 w 260528"/>
                <a:gd name="T35" fmla="*/ 174117 h 174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528" h="174117">
                  <a:moveTo>
                    <a:pt x="245263" y="174117"/>
                  </a:moveTo>
                  <a:lnTo>
                    <a:pt x="15253" y="174117"/>
                  </a:lnTo>
                  <a:cubicBezTo>
                    <a:pt x="11063" y="174117"/>
                    <a:pt x="7036" y="172327"/>
                    <a:pt x="4204" y="169203"/>
                  </a:cubicBezTo>
                  <a:cubicBezTo>
                    <a:pt x="1359" y="166028"/>
                    <a:pt x="0" y="161824"/>
                    <a:pt x="458" y="157620"/>
                  </a:cubicBezTo>
                  <a:lnTo>
                    <a:pt x="12472" y="46470"/>
                  </a:lnTo>
                  <a:cubicBezTo>
                    <a:pt x="13806" y="34011"/>
                    <a:pt x="23305" y="21819"/>
                    <a:pt x="35065" y="17475"/>
                  </a:cubicBezTo>
                  <a:lnTo>
                    <a:pt x="77979" y="1588"/>
                  </a:lnTo>
                  <a:cubicBezTo>
                    <a:pt x="82297" y="0"/>
                    <a:pt x="87046" y="508"/>
                    <a:pt x="90894" y="2832"/>
                  </a:cubicBezTo>
                  <a:lnTo>
                    <a:pt x="125349" y="23940"/>
                  </a:lnTo>
                  <a:lnTo>
                    <a:pt x="125401" y="23825"/>
                  </a:lnTo>
                  <a:lnTo>
                    <a:pt x="130303" y="26924"/>
                  </a:lnTo>
                  <a:lnTo>
                    <a:pt x="169622" y="2845"/>
                  </a:lnTo>
                  <a:cubicBezTo>
                    <a:pt x="173533" y="496"/>
                    <a:pt x="178270" y="26"/>
                    <a:pt x="182551" y="1575"/>
                  </a:cubicBezTo>
                  <a:lnTo>
                    <a:pt x="225477" y="17475"/>
                  </a:lnTo>
                  <a:cubicBezTo>
                    <a:pt x="237212" y="21819"/>
                    <a:pt x="246737" y="34011"/>
                    <a:pt x="248057" y="46470"/>
                  </a:cubicBezTo>
                  <a:lnTo>
                    <a:pt x="260084" y="157646"/>
                  </a:lnTo>
                  <a:cubicBezTo>
                    <a:pt x="260529" y="161836"/>
                    <a:pt x="259169" y="166015"/>
                    <a:pt x="256363" y="169164"/>
                  </a:cubicBezTo>
                  <a:cubicBezTo>
                    <a:pt x="253505" y="172327"/>
                    <a:pt x="249479" y="174117"/>
                    <a:pt x="245263" y="174117"/>
                  </a:cubicBezTo>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28"/>
            <p:cNvSpPr>
              <a:spLocks/>
            </p:cNvSpPr>
            <p:nvPr/>
          </p:nvSpPr>
          <p:spPr bwMode="auto">
            <a:xfrm>
              <a:off x="7248947" y="2394596"/>
              <a:ext cx="260528" cy="174117"/>
            </a:xfrm>
            <a:custGeom>
              <a:avLst/>
              <a:gdLst>
                <a:gd name="T0" fmla="*/ 245263 w 260528"/>
                <a:gd name="T1" fmla="*/ 174117 h 174117"/>
                <a:gd name="T2" fmla="*/ 15253 w 260528"/>
                <a:gd name="T3" fmla="*/ 174117 h 174117"/>
                <a:gd name="T4" fmla="*/ 4204 w 260528"/>
                <a:gd name="T5" fmla="*/ 169203 h 174117"/>
                <a:gd name="T6" fmla="*/ 458 w 260528"/>
                <a:gd name="T7" fmla="*/ 157620 h 174117"/>
                <a:gd name="T8" fmla="*/ 12472 w 260528"/>
                <a:gd name="T9" fmla="*/ 46470 h 174117"/>
                <a:gd name="T10" fmla="*/ 35065 w 260528"/>
                <a:gd name="T11" fmla="*/ 17475 h 174117"/>
                <a:gd name="T12" fmla="*/ 77979 w 260528"/>
                <a:gd name="T13" fmla="*/ 1588 h 174117"/>
                <a:gd name="T14" fmla="*/ 90894 w 260528"/>
                <a:gd name="T15" fmla="*/ 2832 h 174117"/>
                <a:gd name="T16" fmla="*/ 125349 w 260528"/>
                <a:gd name="T17" fmla="*/ 23940 h 174117"/>
                <a:gd name="T18" fmla="*/ 125401 w 260528"/>
                <a:gd name="T19" fmla="*/ 23825 h 174117"/>
                <a:gd name="T20" fmla="*/ 130303 w 260528"/>
                <a:gd name="T21" fmla="*/ 26924 h 174117"/>
                <a:gd name="T22" fmla="*/ 169622 w 260528"/>
                <a:gd name="T23" fmla="*/ 2845 h 174117"/>
                <a:gd name="T24" fmla="*/ 182551 w 260528"/>
                <a:gd name="T25" fmla="*/ 1575 h 174117"/>
                <a:gd name="T26" fmla="*/ 225477 w 260528"/>
                <a:gd name="T27" fmla="*/ 17475 h 174117"/>
                <a:gd name="T28" fmla="*/ 248057 w 260528"/>
                <a:gd name="T29" fmla="*/ 46470 h 174117"/>
                <a:gd name="T30" fmla="*/ 260084 w 260528"/>
                <a:gd name="T31" fmla="*/ 157646 h 174117"/>
                <a:gd name="T32" fmla="*/ 256363 w 260528"/>
                <a:gd name="T33" fmla="*/ 169164 h 174117"/>
                <a:gd name="T34" fmla="*/ 245263 w 260528"/>
                <a:gd name="T35" fmla="*/ 174117 h 174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528" h="174117">
                  <a:moveTo>
                    <a:pt x="245263" y="174117"/>
                  </a:moveTo>
                  <a:lnTo>
                    <a:pt x="15253" y="174117"/>
                  </a:lnTo>
                  <a:cubicBezTo>
                    <a:pt x="11063" y="174117"/>
                    <a:pt x="7036" y="172327"/>
                    <a:pt x="4204" y="169203"/>
                  </a:cubicBezTo>
                  <a:cubicBezTo>
                    <a:pt x="1359" y="166028"/>
                    <a:pt x="0" y="161824"/>
                    <a:pt x="458" y="157620"/>
                  </a:cubicBezTo>
                  <a:lnTo>
                    <a:pt x="12472" y="46470"/>
                  </a:lnTo>
                  <a:cubicBezTo>
                    <a:pt x="13806" y="34011"/>
                    <a:pt x="23305" y="21819"/>
                    <a:pt x="35065" y="17475"/>
                  </a:cubicBezTo>
                  <a:lnTo>
                    <a:pt x="77979" y="1588"/>
                  </a:lnTo>
                  <a:cubicBezTo>
                    <a:pt x="82297" y="0"/>
                    <a:pt x="87046" y="508"/>
                    <a:pt x="90894" y="2832"/>
                  </a:cubicBezTo>
                  <a:lnTo>
                    <a:pt x="125349" y="23940"/>
                  </a:lnTo>
                  <a:lnTo>
                    <a:pt x="125401" y="23825"/>
                  </a:lnTo>
                  <a:lnTo>
                    <a:pt x="130303" y="26924"/>
                  </a:lnTo>
                  <a:lnTo>
                    <a:pt x="169622" y="2845"/>
                  </a:lnTo>
                  <a:cubicBezTo>
                    <a:pt x="173533" y="496"/>
                    <a:pt x="178270" y="26"/>
                    <a:pt x="182551" y="1575"/>
                  </a:cubicBezTo>
                  <a:lnTo>
                    <a:pt x="225477" y="17475"/>
                  </a:lnTo>
                  <a:cubicBezTo>
                    <a:pt x="237212" y="21819"/>
                    <a:pt x="246737" y="34011"/>
                    <a:pt x="248057" y="46470"/>
                  </a:cubicBezTo>
                  <a:lnTo>
                    <a:pt x="260084" y="157646"/>
                  </a:lnTo>
                  <a:cubicBezTo>
                    <a:pt x="260529" y="161836"/>
                    <a:pt x="259169" y="166015"/>
                    <a:pt x="256363" y="169164"/>
                  </a:cubicBezTo>
                  <a:cubicBezTo>
                    <a:pt x="253505" y="172327"/>
                    <a:pt x="249479" y="174117"/>
                    <a:pt x="245263" y="174117"/>
                  </a:cubicBezTo>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Freeform 31"/>
          <p:cNvSpPr>
            <a:spLocks/>
          </p:cNvSpPr>
          <p:nvPr/>
        </p:nvSpPr>
        <p:spPr bwMode="auto">
          <a:xfrm>
            <a:off x="9267151" y="2071090"/>
            <a:ext cx="252413" cy="330200"/>
          </a:xfrm>
          <a:custGeom>
            <a:avLst/>
            <a:gdLst>
              <a:gd name="T0" fmla="*/ 198812 w 265417"/>
              <a:gd name="T1" fmla="*/ 317728 h 329514"/>
              <a:gd name="T2" fmla="*/ 240577 w 265417"/>
              <a:gd name="T3" fmla="*/ 267255 h 329514"/>
              <a:gd name="T4" fmla="*/ 212617 w 265417"/>
              <a:gd name="T5" fmla="*/ 267255 h 329514"/>
              <a:gd name="T6" fmla="*/ 198812 w 265417"/>
              <a:gd name="T7" fmla="*/ 281788 h 329514"/>
              <a:gd name="T8" fmla="*/ 198812 w 265417"/>
              <a:gd name="T9" fmla="*/ 317728 h 329514"/>
              <a:gd name="T10" fmla="*/ 184777 w 265417"/>
              <a:gd name="T11" fmla="*/ 269151 h 329514"/>
              <a:gd name="T12" fmla="*/ 191771 w 265417"/>
              <a:gd name="T13" fmla="*/ 261757 h 329514"/>
              <a:gd name="T14" fmla="*/ 191771 w 265417"/>
              <a:gd name="T15" fmla="*/ 258117 h 329514"/>
              <a:gd name="T16" fmla="*/ 184777 w 265417"/>
              <a:gd name="T17" fmla="*/ 250736 h 329514"/>
              <a:gd name="T18" fmla="*/ 62551 w 265417"/>
              <a:gd name="T19" fmla="*/ 250736 h 329514"/>
              <a:gd name="T20" fmla="*/ 55545 w 265417"/>
              <a:gd name="T21" fmla="*/ 258117 h 329514"/>
              <a:gd name="T22" fmla="*/ 55545 w 265417"/>
              <a:gd name="T23" fmla="*/ 261757 h 329514"/>
              <a:gd name="T24" fmla="*/ 62551 w 265417"/>
              <a:gd name="T25" fmla="*/ 269151 h 329514"/>
              <a:gd name="T26" fmla="*/ 184777 w 265417"/>
              <a:gd name="T27" fmla="*/ 269151 h 329514"/>
              <a:gd name="T28" fmla="*/ 189875 w 265417"/>
              <a:gd name="T29" fmla="*/ 221109 h 329514"/>
              <a:gd name="T30" fmla="*/ 196868 w 265417"/>
              <a:gd name="T31" fmla="*/ 213740 h 329514"/>
              <a:gd name="T32" fmla="*/ 196868 w 265417"/>
              <a:gd name="T33" fmla="*/ 210114 h 329514"/>
              <a:gd name="T34" fmla="*/ 189875 w 265417"/>
              <a:gd name="T35" fmla="*/ 202745 h 329514"/>
              <a:gd name="T36" fmla="*/ 62551 w 265417"/>
              <a:gd name="T37" fmla="*/ 202745 h 329514"/>
              <a:gd name="T38" fmla="*/ 55545 w 265417"/>
              <a:gd name="T39" fmla="*/ 210114 h 329514"/>
              <a:gd name="T40" fmla="*/ 55545 w 265417"/>
              <a:gd name="T41" fmla="*/ 213740 h 329514"/>
              <a:gd name="T42" fmla="*/ 62551 w 265417"/>
              <a:gd name="T43" fmla="*/ 221109 h 329514"/>
              <a:gd name="T44" fmla="*/ 189875 w 265417"/>
              <a:gd name="T45" fmla="*/ 221109 h 329514"/>
              <a:gd name="T46" fmla="*/ 189875 w 265417"/>
              <a:gd name="T47" fmla="*/ 173118 h 329514"/>
              <a:gd name="T48" fmla="*/ 196868 w 265417"/>
              <a:gd name="T49" fmla="*/ 165749 h 329514"/>
              <a:gd name="T50" fmla="*/ 196868 w 265417"/>
              <a:gd name="T51" fmla="*/ 162097 h 329514"/>
              <a:gd name="T52" fmla="*/ 189875 w 265417"/>
              <a:gd name="T53" fmla="*/ 154727 h 329514"/>
              <a:gd name="T54" fmla="*/ 62551 w 265417"/>
              <a:gd name="T55" fmla="*/ 154727 h 329514"/>
              <a:gd name="T56" fmla="*/ 55545 w 265417"/>
              <a:gd name="T57" fmla="*/ 162097 h 329514"/>
              <a:gd name="T58" fmla="*/ 55545 w 265417"/>
              <a:gd name="T59" fmla="*/ 165749 h 329514"/>
              <a:gd name="T60" fmla="*/ 62551 w 265417"/>
              <a:gd name="T61" fmla="*/ 173118 h 329514"/>
              <a:gd name="T62" fmla="*/ 189875 w 265417"/>
              <a:gd name="T63" fmla="*/ 173118 h 329514"/>
              <a:gd name="T64" fmla="*/ 189875 w 265417"/>
              <a:gd name="T65" fmla="*/ 125101 h 329514"/>
              <a:gd name="T66" fmla="*/ 196868 w 265417"/>
              <a:gd name="T67" fmla="*/ 117733 h 329514"/>
              <a:gd name="T68" fmla="*/ 196868 w 265417"/>
              <a:gd name="T69" fmla="*/ 114092 h 329514"/>
              <a:gd name="T70" fmla="*/ 189875 w 265417"/>
              <a:gd name="T71" fmla="*/ 106711 h 329514"/>
              <a:gd name="T72" fmla="*/ 62551 w 265417"/>
              <a:gd name="T73" fmla="*/ 106711 h 329514"/>
              <a:gd name="T74" fmla="*/ 55545 w 265417"/>
              <a:gd name="T75" fmla="*/ 114092 h 329514"/>
              <a:gd name="T76" fmla="*/ 55545 w 265417"/>
              <a:gd name="T77" fmla="*/ 117733 h 329514"/>
              <a:gd name="T78" fmla="*/ 62551 w 265417"/>
              <a:gd name="T79" fmla="*/ 125101 h 329514"/>
              <a:gd name="T80" fmla="*/ 189875 w 265417"/>
              <a:gd name="T81" fmla="*/ 125101 h 329514"/>
              <a:gd name="T82" fmla="*/ 189875 w 265417"/>
              <a:gd name="T83" fmla="*/ 77097 h 329514"/>
              <a:gd name="T84" fmla="*/ 196868 w 265417"/>
              <a:gd name="T85" fmla="*/ 69715 h 329514"/>
              <a:gd name="T86" fmla="*/ 196868 w 265417"/>
              <a:gd name="T87" fmla="*/ 66063 h 329514"/>
              <a:gd name="T88" fmla="*/ 189875 w 265417"/>
              <a:gd name="T89" fmla="*/ 58694 h 329514"/>
              <a:gd name="T90" fmla="*/ 62551 w 265417"/>
              <a:gd name="T91" fmla="*/ 58694 h 329514"/>
              <a:gd name="T92" fmla="*/ 55545 w 265417"/>
              <a:gd name="T93" fmla="*/ 66063 h 329514"/>
              <a:gd name="T94" fmla="*/ 55545 w 265417"/>
              <a:gd name="T95" fmla="*/ 69715 h 329514"/>
              <a:gd name="T96" fmla="*/ 62551 w 265417"/>
              <a:gd name="T97" fmla="*/ 77097 h 329514"/>
              <a:gd name="T98" fmla="*/ 189875 w 265417"/>
              <a:gd name="T99" fmla="*/ 77097 h 329514"/>
              <a:gd name="T100" fmla="*/ 25641 w 265417"/>
              <a:gd name="T101" fmla="*/ 330200 h 329514"/>
              <a:gd name="T102" fmla="*/ 0 w 265417"/>
              <a:gd name="T103" fmla="*/ 303195 h 329514"/>
              <a:gd name="T104" fmla="*/ 0 w 265417"/>
              <a:gd name="T105" fmla="*/ 27018 h 329514"/>
              <a:gd name="T106" fmla="*/ 25502 w 265417"/>
              <a:gd name="T107" fmla="*/ 0 h 329514"/>
              <a:gd name="T108" fmla="*/ 226922 w 265417"/>
              <a:gd name="T109" fmla="*/ 0 h 329514"/>
              <a:gd name="T110" fmla="*/ 252413 w 265417"/>
              <a:gd name="T111" fmla="*/ 27018 h 329514"/>
              <a:gd name="T112" fmla="*/ 252413 w 265417"/>
              <a:gd name="T113" fmla="*/ 267255 h 329514"/>
              <a:gd name="T114" fmla="*/ 249491 w 265417"/>
              <a:gd name="T115" fmla="*/ 275451 h 329514"/>
              <a:gd name="T116" fmla="*/ 207725 w 265417"/>
              <a:gd name="T117" fmla="*/ 325924 h 329514"/>
              <a:gd name="T118" fmla="*/ 198812 w 265417"/>
              <a:gd name="T119" fmla="*/ 330200 h 329514"/>
              <a:gd name="T120" fmla="*/ 25641 w 265417"/>
              <a:gd name="T121" fmla="*/ 330200 h 3295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5417" h="329514">
                <a:moveTo>
                  <a:pt x="209055" y="317068"/>
                </a:moveTo>
                <a:lnTo>
                  <a:pt x="252971" y="266700"/>
                </a:lnTo>
                <a:lnTo>
                  <a:pt x="223571" y="266700"/>
                </a:lnTo>
                <a:cubicBezTo>
                  <a:pt x="215595" y="266700"/>
                  <a:pt x="209055" y="273228"/>
                  <a:pt x="209055" y="281203"/>
                </a:cubicBezTo>
                <a:lnTo>
                  <a:pt x="209055" y="317068"/>
                </a:lnTo>
                <a:close/>
                <a:moveTo>
                  <a:pt x="194297" y="268592"/>
                </a:moveTo>
                <a:cubicBezTo>
                  <a:pt x="198336" y="268592"/>
                  <a:pt x="201651" y="265277"/>
                  <a:pt x="201651" y="261213"/>
                </a:cubicBezTo>
                <a:lnTo>
                  <a:pt x="201651" y="257581"/>
                </a:lnTo>
                <a:cubicBezTo>
                  <a:pt x="201651" y="253530"/>
                  <a:pt x="198336" y="250215"/>
                  <a:pt x="194297" y="250215"/>
                </a:cubicBezTo>
                <a:lnTo>
                  <a:pt x="65774" y="250215"/>
                </a:lnTo>
                <a:cubicBezTo>
                  <a:pt x="61747" y="250215"/>
                  <a:pt x="58407" y="253530"/>
                  <a:pt x="58407" y="257581"/>
                </a:cubicBezTo>
                <a:lnTo>
                  <a:pt x="58407" y="261213"/>
                </a:lnTo>
                <a:cubicBezTo>
                  <a:pt x="58407" y="265277"/>
                  <a:pt x="61747" y="268592"/>
                  <a:pt x="65774" y="268592"/>
                </a:cubicBezTo>
                <a:lnTo>
                  <a:pt x="194297" y="268592"/>
                </a:lnTo>
                <a:close/>
                <a:moveTo>
                  <a:pt x="199657" y="220650"/>
                </a:moveTo>
                <a:cubicBezTo>
                  <a:pt x="203695" y="220650"/>
                  <a:pt x="207010" y="217348"/>
                  <a:pt x="207010" y="213296"/>
                </a:cubicBezTo>
                <a:lnTo>
                  <a:pt x="207010" y="209677"/>
                </a:lnTo>
                <a:cubicBezTo>
                  <a:pt x="207010" y="205626"/>
                  <a:pt x="203695" y="202324"/>
                  <a:pt x="199657" y="202324"/>
                </a:cubicBezTo>
                <a:lnTo>
                  <a:pt x="65774" y="202324"/>
                </a:lnTo>
                <a:cubicBezTo>
                  <a:pt x="61747" y="202324"/>
                  <a:pt x="58407" y="205626"/>
                  <a:pt x="58407" y="209677"/>
                </a:cubicBezTo>
                <a:lnTo>
                  <a:pt x="58407" y="213296"/>
                </a:lnTo>
                <a:cubicBezTo>
                  <a:pt x="58407" y="217348"/>
                  <a:pt x="61747" y="220650"/>
                  <a:pt x="65774" y="220650"/>
                </a:cubicBezTo>
                <a:lnTo>
                  <a:pt x="199657" y="220650"/>
                </a:lnTo>
                <a:close/>
                <a:moveTo>
                  <a:pt x="199657" y="172758"/>
                </a:moveTo>
                <a:cubicBezTo>
                  <a:pt x="203695" y="172758"/>
                  <a:pt x="207010" y="169443"/>
                  <a:pt x="207010" y="165405"/>
                </a:cubicBezTo>
                <a:lnTo>
                  <a:pt x="207010" y="161760"/>
                </a:lnTo>
                <a:cubicBezTo>
                  <a:pt x="207010" y="157721"/>
                  <a:pt x="203695" y="154406"/>
                  <a:pt x="199657" y="154406"/>
                </a:cubicBezTo>
                <a:lnTo>
                  <a:pt x="65774" y="154406"/>
                </a:lnTo>
                <a:cubicBezTo>
                  <a:pt x="61747" y="154406"/>
                  <a:pt x="58407" y="157721"/>
                  <a:pt x="58407" y="161760"/>
                </a:cubicBezTo>
                <a:lnTo>
                  <a:pt x="58407" y="165405"/>
                </a:lnTo>
                <a:cubicBezTo>
                  <a:pt x="58407" y="169443"/>
                  <a:pt x="61747" y="172758"/>
                  <a:pt x="65774" y="172758"/>
                </a:cubicBezTo>
                <a:lnTo>
                  <a:pt x="199657" y="172758"/>
                </a:lnTo>
                <a:close/>
                <a:moveTo>
                  <a:pt x="199657" y="124841"/>
                </a:moveTo>
                <a:cubicBezTo>
                  <a:pt x="203695" y="124841"/>
                  <a:pt x="207010" y="121539"/>
                  <a:pt x="207010" y="117488"/>
                </a:cubicBezTo>
                <a:lnTo>
                  <a:pt x="207010" y="113855"/>
                </a:lnTo>
                <a:cubicBezTo>
                  <a:pt x="207010" y="109817"/>
                  <a:pt x="203695" y="106489"/>
                  <a:pt x="199657" y="106489"/>
                </a:cubicBezTo>
                <a:lnTo>
                  <a:pt x="65774" y="106489"/>
                </a:lnTo>
                <a:cubicBezTo>
                  <a:pt x="61747" y="106489"/>
                  <a:pt x="58407" y="109817"/>
                  <a:pt x="58407" y="113855"/>
                </a:cubicBezTo>
                <a:lnTo>
                  <a:pt x="58407" y="117488"/>
                </a:lnTo>
                <a:cubicBezTo>
                  <a:pt x="58407" y="121539"/>
                  <a:pt x="61747" y="124841"/>
                  <a:pt x="65774" y="124841"/>
                </a:cubicBezTo>
                <a:lnTo>
                  <a:pt x="199657" y="124841"/>
                </a:lnTo>
                <a:close/>
                <a:moveTo>
                  <a:pt x="199657" y="76937"/>
                </a:moveTo>
                <a:cubicBezTo>
                  <a:pt x="203695" y="76937"/>
                  <a:pt x="207010" y="73634"/>
                  <a:pt x="207010" y="69570"/>
                </a:cubicBezTo>
                <a:lnTo>
                  <a:pt x="207010" y="65926"/>
                </a:lnTo>
                <a:cubicBezTo>
                  <a:pt x="207010" y="61887"/>
                  <a:pt x="203695" y="58572"/>
                  <a:pt x="199657" y="58572"/>
                </a:cubicBezTo>
                <a:lnTo>
                  <a:pt x="65774" y="58572"/>
                </a:lnTo>
                <a:cubicBezTo>
                  <a:pt x="61747" y="58572"/>
                  <a:pt x="58407" y="61887"/>
                  <a:pt x="58407" y="65926"/>
                </a:cubicBezTo>
                <a:lnTo>
                  <a:pt x="58407" y="69570"/>
                </a:lnTo>
                <a:cubicBezTo>
                  <a:pt x="58407" y="73634"/>
                  <a:pt x="61747" y="76937"/>
                  <a:pt x="65774" y="76937"/>
                </a:cubicBezTo>
                <a:lnTo>
                  <a:pt x="199657" y="76937"/>
                </a:lnTo>
                <a:close/>
                <a:moveTo>
                  <a:pt x="26962" y="329514"/>
                </a:moveTo>
                <a:cubicBezTo>
                  <a:pt x="12091" y="329514"/>
                  <a:pt x="0" y="317424"/>
                  <a:pt x="0" y="302565"/>
                </a:cubicBezTo>
                <a:lnTo>
                  <a:pt x="0" y="26962"/>
                </a:lnTo>
                <a:cubicBezTo>
                  <a:pt x="0" y="12139"/>
                  <a:pt x="12012" y="79"/>
                  <a:pt x="26816" y="0"/>
                </a:cubicBezTo>
                <a:lnTo>
                  <a:pt x="238613" y="0"/>
                </a:lnTo>
                <a:cubicBezTo>
                  <a:pt x="253406" y="79"/>
                  <a:pt x="265417" y="12139"/>
                  <a:pt x="265417" y="26962"/>
                </a:cubicBezTo>
                <a:lnTo>
                  <a:pt x="265417" y="266700"/>
                </a:lnTo>
                <a:cubicBezTo>
                  <a:pt x="265417" y="269710"/>
                  <a:pt x="264325" y="272605"/>
                  <a:pt x="262344" y="274879"/>
                </a:cubicBezTo>
                <a:lnTo>
                  <a:pt x="218427" y="325247"/>
                </a:lnTo>
                <a:cubicBezTo>
                  <a:pt x="216065" y="327952"/>
                  <a:pt x="212649" y="329514"/>
                  <a:pt x="209055" y="329514"/>
                </a:cubicBezTo>
                <a:lnTo>
                  <a:pt x="26962" y="329514"/>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TextBox 32"/>
          <p:cNvSpPr txBox="1">
            <a:spLocks noChangeArrowheads="1"/>
          </p:cNvSpPr>
          <p:nvPr/>
        </p:nvSpPr>
        <p:spPr bwMode="auto">
          <a:xfrm>
            <a:off x="4744364" y="2539403"/>
            <a:ext cx="482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a:solidFill>
                  <a:srgbClr val="FEFFFE"/>
                </a:solidFill>
              </a:rPr>
              <a:t>Product</a:t>
            </a:r>
          </a:p>
        </p:txBody>
      </p:sp>
      <p:sp>
        <p:nvSpPr>
          <p:cNvPr id="30" name="TextBox 33"/>
          <p:cNvSpPr txBox="1">
            <a:spLocks noChangeArrowheads="1"/>
          </p:cNvSpPr>
          <p:nvPr/>
        </p:nvSpPr>
        <p:spPr bwMode="auto">
          <a:xfrm>
            <a:off x="6233439" y="2529878"/>
            <a:ext cx="469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a:solidFill>
                  <a:srgbClr val="FEFFFE"/>
                </a:solidFill>
              </a:rPr>
              <a:t>Partner</a:t>
            </a:r>
          </a:p>
        </p:txBody>
      </p:sp>
      <p:sp>
        <p:nvSpPr>
          <p:cNvPr id="31" name="TextBox 34"/>
          <p:cNvSpPr txBox="1">
            <a:spLocks noChangeArrowheads="1"/>
          </p:cNvSpPr>
          <p:nvPr/>
        </p:nvSpPr>
        <p:spPr bwMode="auto">
          <a:xfrm>
            <a:off x="7660601" y="2521940"/>
            <a:ext cx="590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a:solidFill>
                  <a:srgbClr val="FEFFFE"/>
                </a:solidFill>
              </a:rPr>
              <a:t>Customer</a:t>
            </a:r>
          </a:p>
        </p:txBody>
      </p:sp>
      <p:sp>
        <p:nvSpPr>
          <p:cNvPr id="32" name="TextBox 35"/>
          <p:cNvSpPr txBox="1">
            <a:spLocks noChangeArrowheads="1"/>
          </p:cNvSpPr>
          <p:nvPr/>
        </p:nvSpPr>
        <p:spPr bwMode="auto">
          <a:xfrm>
            <a:off x="9146501" y="2512415"/>
            <a:ext cx="6270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a:solidFill>
                  <a:srgbClr val="FEFFFE"/>
                </a:solidFill>
              </a:rPr>
              <a:t>Reference</a:t>
            </a:r>
          </a:p>
        </p:txBody>
      </p:sp>
      <p:sp>
        <p:nvSpPr>
          <p:cNvPr id="33" name="TextBox 36"/>
          <p:cNvSpPr txBox="1">
            <a:spLocks noChangeArrowheads="1"/>
          </p:cNvSpPr>
          <p:nvPr/>
        </p:nvSpPr>
        <p:spPr bwMode="auto">
          <a:xfrm>
            <a:off x="4558626" y="2785465"/>
            <a:ext cx="9636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indent="-1143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buClr>
                <a:srgbClr val="221F20"/>
              </a:buClr>
              <a:buSzPts val="500"/>
              <a:buFont typeface="Arial Unicode MS" pitchFamily="34" charset="-128"/>
              <a:buChar char="■"/>
            </a:pPr>
            <a:r>
              <a:rPr lang="en-US" altLang="en-US" sz="900" dirty="0">
                <a:solidFill>
                  <a:srgbClr val="221F20"/>
                </a:solidFill>
              </a:rPr>
              <a:t>Products  </a:t>
            </a:r>
            <a:br>
              <a:rPr lang="en-US" altLang="en-US" sz="900" dirty="0">
                <a:solidFill>
                  <a:srgbClr val="221F20"/>
                </a:solidFill>
              </a:rPr>
            </a:br>
            <a:r>
              <a:rPr lang="en-US" altLang="en-US" sz="900" dirty="0">
                <a:solidFill>
                  <a:srgbClr val="221F20"/>
                </a:solidFill>
              </a:rPr>
              <a:t>and Services</a:t>
            </a:r>
          </a:p>
          <a:p>
            <a:pPr>
              <a:spcBef>
                <a:spcPts val="300"/>
              </a:spcBef>
              <a:buClr>
                <a:srgbClr val="221F20"/>
              </a:buClr>
              <a:buSzPts val="500"/>
              <a:buFont typeface="Arial Unicode MS" pitchFamily="34" charset="-128"/>
              <a:buChar char="■"/>
            </a:pPr>
            <a:r>
              <a:rPr lang="en-US" altLang="en-US" sz="900" dirty="0">
                <a:solidFill>
                  <a:srgbClr val="221F20"/>
                </a:solidFill>
              </a:rPr>
              <a:t>Parts</a:t>
            </a:r>
          </a:p>
          <a:p>
            <a:pPr>
              <a:spcBef>
                <a:spcPts val="300"/>
              </a:spcBef>
              <a:buClr>
                <a:srgbClr val="221F20"/>
              </a:buClr>
              <a:buSzPts val="500"/>
              <a:buFont typeface="Arial Unicode MS" pitchFamily="34" charset="-128"/>
              <a:buChar char="■"/>
            </a:pPr>
            <a:r>
              <a:rPr lang="en-US" altLang="en-US" sz="900" dirty="0">
                <a:solidFill>
                  <a:srgbClr val="221F20"/>
                </a:solidFill>
              </a:rPr>
              <a:t>Bill of Materials</a:t>
            </a:r>
          </a:p>
          <a:p>
            <a:pPr>
              <a:spcBef>
                <a:spcPts val="300"/>
              </a:spcBef>
              <a:buClr>
                <a:srgbClr val="221F20"/>
              </a:buClr>
              <a:buSzPts val="500"/>
              <a:buFont typeface="Arial Unicode MS" pitchFamily="34" charset="-128"/>
              <a:buChar char="■"/>
            </a:pPr>
            <a:r>
              <a:rPr lang="en-US" altLang="en-US" sz="900" dirty="0">
                <a:solidFill>
                  <a:srgbClr val="221F20"/>
                </a:solidFill>
              </a:rPr>
              <a:t>Vendors</a:t>
            </a:r>
          </a:p>
          <a:p>
            <a:pPr>
              <a:spcBef>
                <a:spcPts val="300"/>
              </a:spcBef>
              <a:buClr>
                <a:srgbClr val="221F20"/>
              </a:buClr>
              <a:buSzPts val="500"/>
              <a:buFont typeface="Arial Unicode MS" pitchFamily="34" charset="-128"/>
              <a:buChar char="■"/>
            </a:pPr>
            <a:r>
              <a:rPr lang="en-US" altLang="en-US" sz="900" dirty="0">
                <a:solidFill>
                  <a:srgbClr val="221F20"/>
                </a:solidFill>
              </a:rPr>
              <a:t>Plants</a:t>
            </a:r>
          </a:p>
        </p:txBody>
      </p:sp>
      <p:sp>
        <p:nvSpPr>
          <p:cNvPr id="34" name="TextBox 37"/>
          <p:cNvSpPr txBox="1">
            <a:spLocks noChangeArrowheads="1"/>
          </p:cNvSpPr>
          <p:nvPr/>
        </p:nvSpPr>
        <p:spPr bwMode="auto">
          <a:xfrm>
            <a:off x="5938164" y="2787053"/>
            <a:ext cx="1060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indent="-1143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221F20"/>
              </a:buClr>
              <a:buSzPts val="500"/>
              <a:buFont typeface="Arial Unicode MS" pitchFamily="34" charset="-128"/>
              <a:buChar char="■"/>
            </a:pPr>
            <a:r>
              <a:rPr lang="en-US" altLang="en-US" sz="900">
                <a:solidFill>
                  <a:srgbClr val="221F20"/>
                </a:solidFill>
              </a:rPr>
              <a:t>Channel Partners</a:t>
            </a:r>
          </a:p>
        </p:txBody>
      </p:sp>
      <p:sp>
        <p:nvSpPr>
          <p:cNvPr id="35" name="TextBox 38"/>
          <p:cNvSpPr txBox="1">
            <a:spLocks noChangeArrowheads="1"/>
          </p:cNvSpPr>
          <p:nvPr/>
        </p:nvSpPr>
        <p:spPr bwMode="auto">
          <a:xfrm>
            <a:off x="7557414" y="2775940"/>
            <a:ext cx="9636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indent="-1143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221F20"/>
              </a:buClr>
              <a:buSzPts val="500"/>
              <a:buFont typeface="Arial Unicode MS" pitchFamily="34" charset="-128"/>
              <a:buChar char="■"/>
            </a:pPr>
            <a:r>
              <a:rPr lang="en-US" altLang="en-US" sz="900">
                <a:solidFill>
                  <a:srgbClr val="221F20"/>
                </a:solidFill>
              </a:rPr>
              <a:t>Consumer</a:t>
            </a:r>
          </a:p>
          <a:p>
            <a:pPr>
              <a:spcBef>
                <a:spcPts val="300"/>
              </a:spcBef>
              <a:buClr>
                <a:srgbClr val="221F20"/>
              </a:buClr>
              <a:buSzPts val="500"/>
              <a:buFont typeface="Arial Unicode MS" pitchFamily="34" charset="-128"/>
              <a:buChar char="■"/>
            </a:pPr>
            <a:r>
              <a:rPr lang="en-US" altLang="en-US" sz="900">
                <a:solidFill>
                  <a:srgbClr val="221F20"/>
                </a:solidFill>
              </a:rPr>
              <a:t>Commercial</a:t>
            </a:r>
          </a:p>
          <a:p>
            <a:pPr>
              <a:spcBef>
                <a:spcPts val="300"/>
              </a:spcBef>
              <a:buClr>
                <a:srgbClr val="221F20"/>
              </a:buClr>
              <a:buSzPts val="500"/>
              <a:buFont typeface="Arial Unicode MS" pitchFamily="34" charset="-128"/>
              <a:buChar char="■"/>
            </a:pPr>
            <a:r>
              <a:rPr lang="en-US" altLang="en-US" sz="900">
                <a:solidFill>
                  <a:srgbClr val="221F20"/>
                </a:solidFill>
              </a:rPr>
              <a:t>SMB</a:t>
            </a:r>
          </a:p>
          <a:p>
            <a:pPr>
              <a:spcBef>
                <a:spcPts val="300"/>
              </a:spcBef>
              <a:buClr>
                <a:srgbClr val="221F20"/>
              </a:buClr>
              <a:buSzPts val="500"/>
              <a:buFont typeface="Arial Unicode MS" pitchFamily="34" charset="-128"/>
              <a:buChar char="■"/>
            </a:pPr>
            <a:r>
              <a:rPr lang="en-US" altLang="en-US" sz="900">
                <a:solidFill>
                  <a:srgbClr val="221F20"/>
                </a:solidFill>
              </a:rPr>
              <a:t>Federal</a:t>
            </a:r>
          </a:p>
          <a:p>
            <a:pPr>
              <a:spcBef>
                <a:spcPts val="300"/>
              </a:spcBef>
              <a:buClr>
                <a:srgbClr val="221F20"/>
              </a:buClr>
              <a:buSzPts val="500"/>
              <a:buFont typeface="Arial Unicode MS" pitchFamily="34" charset="-128"/>
              <a:buChar char="■"/>
            </a:pPr>
            <a:r>
              <a:rPr lang="en-US" altLang="en-US" sz="900">
                <a:solidFill>
                  <a:srgbClr val="221F20"/>
                </a:solidFill>
              </a:rPr>
              <a:t>State and Local</a:t>
            </a:r>
          </a:p>
          <a:p>
            <a:pPr>
              <a:spcBef>
                <a:spcPts val="300"/>
              </a:spcBef>
              <a:buClr>
                <a:srgbClr val="221F20"/>
              </a:buClr>
              <a:buSzPts val="500"/>
              <a:buFont typeface="Arial Unicode MS" pitchFamily="34" charset="-128"/>
              <a:buChar char="■"/>
            </a:pPr>
            <a:r>
              <a:rPr lang="en-US" altLang="en-US" sz="900">
                <a:solidFill>
                  <a:srgbClr val="221F20"/>
                </a:solidFill>
              </a:rPr>
              <a:t>Government</a:t>
            </a:r>
          </a:p>
        </p:txBody>
      </p:sp>
      <p:sp>
        <p:nvSpPr>
          <p:cNvPr id="36" name="TextBox 39"/>
          <p:cNvSpPr txBox="1">
            <a:spLocks noChangeArrowheads="1"/>
          </p:cNvSpPr>
          <p:nvPr/>
        </p:nvSpPr>
        <p:spPr bwMode="auto">
          <a:xfrm>
            <a:off x="8855989" y="2775940"/>
            <a:ext cx="132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indent="-1143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221F20"/>
              </a:buClr>
              <a:buSzPts val="500"/>
              <a:buFont typeface="Arial Unicode MS" pitchFamily="34" charset="-128"/>
              <a:buChar char="■"/>
            </a:pPr>
            <a:r>
              <a:rPr lang="en-US" altLang="en-US" sz="900">
                <a:solidFill>
                  <a:srgbClr val="221F20"/>
                </a:solidFill>
              </a:rPr>
              <a:t>Chart of Accounts</a:t>
            </a:r>
          </a:p>
          <a:p>
            <a:pPr>
              <a:lnSpc>
                <a:spcPts val="1200"/>
              </a:lnSpc>
              <a:spcBef>
                <a:spcPts val="300"/>
              </a:spcBef>
              <a:buClr>
                <a:srgbClr val="221F20"/>
              </a:buClr>
              <a:buSzPts val="500"/>
              <a:buFont typeface="Arial Unicode MS" pitchFamily="34" charset="-128"/>
              <a:buChar char="■"/>
            </a:pPr>
            <a:r>
              <a:rPr lang="en-US" altLang="en-US" sz="900">
                <a:solidFill>
                  <a:srgbClr val="221F20"/>
                </a:solidFill>
              </a:rPr>
              <a:t>Country Codes, Sites, etc.</a:t>
            </a:r>
          </a:p>
        </p:txBody>
      </p:sp>
      <p:sp>
        <p:nvSpPr>
          <p:cNvPr id="37" name="TextBox 40"/>
          <p:cNvSpPr txBox="1">
            <a:spLocks noChangeArrowheads="1"/>
          </p:cNvSpPr>
          <p:nvPr/>
        </p:nvSpPr>
        <p:spPr bwMode="auto">
          <a:xfrm>
            <a:off x="4558626" y="3895128"/>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US" altLang="en-US" sz="900">
                <a:solidFill>
                  <a:srgbClr val="221F20"/>
                </a:solidFill>
              </a:rPr>
              <a:t>PLM MDM Steering Team</a:t>
            </a:r>
          </a:p>
        </p:txBody>
      </p:sp>
      <p:sp>
        <p:nvSpPr>
          <p:cNvPr id="38" name="TextBox 41"/>
          <p:cNvSpPr txBox="1">
            <a:spLocks noChangeArrowheads="1"/>
          </p:cNvSpPr>
          <p:nvPr/>
        </p:nvSpPr>
        <p:spPr bwMode="auto">
          <a:xfrm>
            <a:off x="5941339" y="3868140"/>
            <a:ext cx="1314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US" altLang="en-US" sz="900">
                <a:solidFill>
                  <a:srgbClr val="221F20"/>
                </a:solidFill>
              </a:rPr>
              <a:t>Global Channel Partner Solution Partner </a:t>
            </a:r>
            <a:br>
              <a:rPr lang="en-US" altLang="en-US" sz="900">
                <a:solidFill>
                  <a:srgbClr val="221F20"/>
                </a:solidFill>
              </a:rPr>
            </a:br>
            <a:r>
              <a:rPr lang="en-US" altLang="en-US" sz="900">
                <a:solidFill>
                  <a:srgbClr val="221F20"/>
                </a:solidFill>
              </a:rPr>
              <a:t>Organization Volume Operations</a:t>
            </a:r>
          </a:p>
        </p:txBody>
      </p:sp>
      <p:sp>
        <p:nvSpPr>
          <p:cNvPr id="39" name="TextBox 42"/>
          <p:cNvSpPr txBox="1">
            <a:spLocks noChangeArrowheads="1"/>
          </p:cNvSpPr>
          <p:nvPr/>
        </p:nvSpPr>
        <p:spPr bwMode="auto">
          <a:xfrm>
            <a:off x="7466926" y="3868140"/>
            <a:ext cx="1144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US" altLang="en-US" sz="900">
                <a:solidFill>
                  <a:srgbClr val="221F20"/>
                </a:solidFill>
              </a:rPr>
              <a:t>Sales and Customer Operations</a:t>
            </a:r>
          </a:p>
        </p:txBody>
      </p:sp>
      <p:sp>
        <p:nvSpPr>
          <p:cNvPr id="40" name="TextBox 43"/>
          <p:cNvSpPr txBox="1">
            <a:spLocks noChangeArrowheads="1"/>
          </p:cNvSpPr>
          <p:nvPr/>
        </p:nvSpPr>
        <p:spPr bwMode="auto">
          <a:xfrm>
            <a:off x="8948064" y="3868140"/>
            <a:ext cx="1060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a:solidFill>
                  <a:srgbClr val="221F20"/>
                </a:solidFill>
              </a:rPr>
              <a:t>Finance Operations</a:t>
            </a:r>
          </a:p>
        </p:txBody>
      </p:sp>
      <p:sp>
        <p:nvSpPr>
          <p:cNvPr id="41" name="TextBox 44"/>
          <p:cNvSpPr txBox="1">
            <a:spLocks noChangeArrowheads="1"/>
          </p:cNvSpPr>
          <p:nvPr/>
        </p:nvSpPr>
        <p:spPr bwMode="auto">
          <a:xfrm>
            <a:off x="3577551" y="1948853"/>
            <a:ext cx="808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US" altLang="en-US" sz="900" b="1" dirty="0">
                <a:solidFill>
                  <a:srgbClr val="002856"/>
                </a:solidFill>
              </a:rPr>
              <a:t>Master Data Category</a:t>
            </a:r>
          </a:p>
        </p:txBody>
      </p:sp>
      <p:sp>
        <p:nvSpPr>
          <p:cNvPr id="42" name="TextBox 45"/>
          <p:cNvSpPr txBox="1">
            <a:spLocks noChangeArrowheads="1"/>
          </p:cNvSpPr>
          <p:nvPr/>
        </p:nvSpPr>
        <p:spPr bwMode="auto">
          <a:xfrm>
            <a:off x="3577551" y="2780703"/>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00"/>
              </a:lnSpc>
            </a:pPr>
            <a:r>
              <a:rPr lang="en-US" altLang="en-US" sz="900" b="1" dirty="0">
                <a:solidFill>
                  <a:srgbClr val="002856"/>
                </a:solidFill>
              </a:rPr>
              <a:t>Data Subject Areas</a:t>
            </a:r>
          </a:p>
        </p:txBody>
      </p:sp>
      <p:sp>
        <p:nvSpPr>
          <p:cNvPr id="43" name="TextBox 46"/>
          <p:cNvSpPr txBox="1">
            <a:spLocks noChangeArrowheads="1"/>
          </p:cNvSpPr>
          <p:nvPr/>
        </p:nvSpPr>
        <p:spPr bwMode="auto">
          <a:xfrm>
            <a:off x="3577551" y="3860203"/>
            <a:ext cx="795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dirty="0">
                <a:solidFill>
                  <a:srgbClr val="002856"/>
                </a:solidFill>
              </a:rPr>
              <a:t>Data Owners</a:t>
            </a:r>
          </a:p>
        </p:txBody>
      </p:sp>
      <p:sp>
        <p:nvSpPr>
          <p:cNvPr id="44" name="TextBox 10"/>
          <p:cNvSpPr txBox="1">
            <a:spLocks noChangeArrowheads="1"/>
          </p:cNvSpPr>
          <p:nvPr/>
        </p:nvSpPr>
        <p:spPr bwMode="auto">
          <a:xfrm>
            <a:off x="3577551" y="4873028"/>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Source: Hewlett-Packard Company; Gartner analysis.</a:t>
            </a:r>
          </a:p>
        </p:txBody>
      </p:sp>
      <p:sp>
        <p:nvSpPr>
          <p:cNvPr id="46" name="Rectangle 45"/>
          <p:cNvSpPr/>
          <p:nvPr/>
        </p:nvSpPr>
        <p:spPr>
          <a:xfrm>
            <a:off x="472830" y="4844643"/>
            <a:ext cx="2563495" cy="1092607"/>
          </a:xfrm>
          <a:prstGeom prst="rect">
            <a:avLst/>
          </a:prstGeom>
        </p:spPr>
        <p:txBody>
          <a:bodyPr wrap="square">
            <a:spAutoFit/>
          </a:bodyPr>
          <a:lstStyle/>
          <a:p>
            <a:pPr lvl="0" defTabSz="1017588" fontAlgn="base">
              <a:spcBef>
                <a:spcPct val="50000"/>
              </a:spcBef>
              <a:spcAft>
                <a:spcPct val="100000"/>
              </a:spcAft>
            </a:pPr>
            <a:r>
              <a:rPr lang="en-US" altLang="en-US" sz="1000" kern="0" dirty="0">
                <a:solidFill>
                  <a:srgbClr val="92D050"/>
                </a:solidFill>
                <a:latin typeface="Arial" pitchFamily="34" charset="0"/>
                <a:cs typeface="Arial" pitchFamily="34" charset="0"/>
              </a:rPr>
              <a:t>DO</a:t>
            </a:r>
            <a:r>
              <a:rPr lang="en-US" altLang="en-US" sz="1000" kern="0" dirty="0">
                <a:solidFill>
                  <a:srgbClr val="000000"/>
                </a:solidFill>
                <a:latin typeface="Arial" pitchFamily="34" charset="0"/>
                <a:cs typeface="Arial" pitchFamily="34" charset="0"/>
              </a:rPr>
              <a:t> assign ultimate ownership to senior executives by translating the impact of data quality on business outcomes.</a:t>
            </a:r>
            <a:endParaRPr lang="en-US" altLang="en-US" sz="1000" kern="0" dirty="0">
              <a:solidFill>
                <a:srgbClr val="FF0000"/>
              </a:solidFill>
              <a:latin typeface="Arial" pitchFamily="34" charset="0"/>
              <a:cs typeface="Arial" pitchFamily="34" charset="0"/>
            </a:endParaRPr>
          </a:p>
          <a:p>
            <a:pPr lvl="0" defTabSz="1017588" fontAlgn="base">
              <a:spcBef>
                <a:spcPct val="50000"/>
              </a:spcBef>
              <a:spcAft>
                <a:spcPct val="100000"/>
              </a:spcAft>
            </a:pPr>
            <a:r>
              <a:rPr lang="en-US" altLang="en-US" sz="1000" kern="0" dirty="0">
                <a:solidFill>
                  <a:srgbClr val="FF0000"/>
                </a:solidFill>
                <a:latin typeface="Arial" pitchFamily="34" charset="0"/>
                <a:cs typeface="Arial" pitchFamily="34" charset="0"/>
              </a:rPr>
              <a:t>DON’T</a:t>
            </a:r>
            <a:r>
              <a:rPr lang="en-US" altLang="en-US" sz="1000" kern="0" dirty="0">
                <a:solidFill>
                  <a:srgbClr val="000000"/>
                </a:solidFill>
                <a:latin typeface="Arial" pitchFamily="34" charset="0"/>
                <a:cs typeface="Arial" pitchFamily="34" charset="0"/>
              </a:rPr>
              <a:t> disperse data category responsibility over multiple owners. </a:t>
            </a:r>
          </a:p>
        </p:txBody>
      </p:sp>
      <p:pic>
        <p:nvPicPr>
          <p:cNvPr id="45" name="Picture 7">
            <a:extLst>
              <a:ext uri="{FF2B5EF4-FFF2-40B4-BE49-F238E27FC236}">
                <a16:creationId xmlns:a16="http://schemas.microsoft.com/office/drawing/2014/main" id="{3595DAC0-6DCB-49CD-BC84-B68817C1C1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0300" y="293561"/>
            <a:ext cx="442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44">
            <a:extLst>
              <a:ext uri="{FF2B5EF4-FFF2-40B4-BE49-F238E27FC236}">
                <a16:creationId xmlns:a16="http://schemas.microsoft.com/office/drawing/2014/main" id="{1AEAF238-F4F0-4593-9FDF-65029AFCD373}"/>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23335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2758-DD61-4AA5-A81E-0209672BB442}"/>
              </a:ext>
            </a:extLst>
          </p:cNvPr>
          <p:cNvSpPr>
            <a:spLocks noGrp="1"/>
          </p:cNvSpPr>
          <p:nvPr>
            <p:ph type="title"/>
          </p:nvPr>
        </p:nvSpPr>
        <p:spPr/>
        <p:txBody>
          <a:bodyPr/>
          <a:lstStyle/>
          <a:p>
            <a:r>
              <a:rPr lang="en-US" dirty="0"/>
              <a:t>Matching Stewardship to Decision Rights</a:t>
            </a:r>
          </a:p>
        </p:txBody>
      </p:sp>
      <p:sp>
        <p:nvSpPr>
          <p:cNvPr id="8" name="Text Placeholder 7">
            <a:extLst>
              <a:ext uri="{FF2B5EF4-FFF2-40B4-BE49-F238E27FC236}">
                <a16:creationId xmlns:a16="http://schemas.microsoft.com/office/drawing/2014/main" id="{F4AF1303-69F8-42BE-97AB-3968681AA430}"/>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Roll up data definitions into higher master data categories to designate ultimate data standard ownership. </a:t>
            </a:r>
          </a:p>
          <a:p>
            <a:pPr marL="0" indent="0">
              <a:buNone/>
            </a:pPr>
            <a:endParaRPr lang="en-US" dirty="0"/>
          </a:p>
        </p:txBody>
      </p:sp>
      <p:pic>
        <p:nvPicPr>
          <p:cNvPr id="3" name="Picture 2">
            <a:extLst>
              <a:ext uri="{FF2B5EF4-FFF2-40B4-BE49-F238E27FC236}">
                <a16:creationId xmlns:a16="http://schemas.microsoft.com/office/drawing/2014/main" id="{C96287E3-F12A-4164-B1C1-B292693F6B9D}"/>
              </a:ext>
            </a:extLst>
          </p:cNvPr>
          <p:cNvPicPr>
            <a:picLocks noChangeAspect="1"/>
          </p:cNvPicPr>
          <p:nvPr/>
        </p:nvPicPr>
        <p:blipFill>
          <a:blip r:embed="rId2"/>
          <a:stretch>
            <a:fillRect/>
          </a:stretch>
        </p:blipFill>
        <p:spPr>
          <a:xfrm>
            <a:off x="10551631" y="226569"/>
            <a:ext cx="1393698" cy="631698"/>
          </a:xfrm>
          <a:prstGeom prst="rect">
            <a:avLst/>
          </a:prstGeom>
        </p:spPr>
      </p:pic>
      <p:sp>
        <p:nvSpPr>
          <p:cNvPr id="5" name="Rectangle 4">
            <a:extLst>
              <a:ext uri="{FF2B5EF4-FFF2-40B4-BE49-F238E27FC236}">
                <a16:creationId xmlns:a16="http://schemas.microsoft.com/office/drawing/2014/main" id="{85BF75DF-D1B7-4763-8DF0-630BF7D8BE61}"/>
              </a:ext>
            </a:extLst>
          </p:cNvPr>
          <p:cNvSpPr/>
          <p:nvPr/>
        </p:nvSpPr>
        <p:spPr>
          <a:xfrm>
            <a:off x="501699" y="4822993"/>
            <a:ext cx="2563495"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93D150"/>
                </a:solidFill>
                <a:effectLst/>
                <a:uLnTx/>
                <a:uFillTx/>
                <a:latin typeface="Arial" panose="020B0604020202020204" pitchFamily="34" charset="0"/>
                <a:ea typeface="+mn-ea"/>
                <a:cs typeface="+mn-cs"/>
              </a:rPr>
              <a:t>DO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assign ultimate ownership to senior executives by translating the impact of data quality on business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DON’T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disperse data category responsibility over multiple owners. </a:t>
            </a: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TextBox 1">
            <a:extLst>
              <a:ext uri="{FF2B5EF4-FFF2-40B4-BE49-F238E27FC236}">
                <a16:creationId xmlns:a16="http://schemas.microsoft.com/office/drawing/2014/main" id="{FB377ABE-080A-4552-BAD4-0ED524ECB898}"/>
              </a:ext>
            </a:extLst>
          </p:cNvPr>
          <p:cNvSpPr txBox="1">
            <a:spLocks noChangeArrowheads="1"/>
          </p:cNvSpPr>
          <p:nvPr/>
        </p:nvSpPr>
        <p:spPr bwMode="auto">
          <a:xfrm>
            <a:off x="3577551" y="1191615"/>
            <a:ext cx="29654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2856"/>
                </a:solidFill>
              </a:rPr>
              <a:t>Organizational Options for Stewardship</a:t>
            </a:r>
          </a:p>
        </p:txBody>
      </p:sp>
      <p:pic>
        <p:nvPicPr>
          <p:cNvPr id="7" name="Picture 6">
            <a:extLst>
              <a:ext uri="{FF2B5EF4-FFF2-40B4-BE49-F238E27FC236}">
                <a16:creationId xmlns:a16="http://schemas.microsoft.com/office/drawing/2014/main" id="{A8E7B790-0556-4BFF-9F67-AF14D28413F1}"/>
              </a:ext>
            </a:extLst>
          </p:cNvPr>
          <p:cNvPicPr>
            <a:picLocks noChangeAspect="1"/>
          </p:cNvPicPr>
          <p:nvPr/>
        </p:nvPicPr>
        <p:blipFill rotWithShape="1">
          <a:blip r:embed="rId3"/>
          <a:srcRect l="1" r="1108"/>
          <a:stretch/>
        </p:blipFill>
        <p:spPr>
          <a:xfrm>
            <a:off x="3577551" y="1478096"/>
            <a:ext cx="7162728" cy="3564505"/>
          </a:xfrm>
          <a:prstGeom prst="rect">
            <a:avLst/>
          </a:prstGeom>
        </p:spPr>
      </p:pic>
      <p:sp>
        <p:nvSpPr>
          <p:cNvPr id="9" name="TextBox 10">
            <a:extLst>
              <a:ext uri="{FF2B5EF4-FFF2-40B4-BE49-F238E27FC236}">
                <a16:creationId xmlns:a16="http://schemas.microsoft.com/office/drawing/2014/main" id="{6772C55B-2D1B-42D7-AB36-FB3DD973826D}"/>
              </a:ext>
            </a:extLst>
          </p:cNvPr>
          <p:cNvSpPr txBox="1">
            <a:spLocks noChangeArrowheads="1"/>
          </p:cNvSpPr>
          <p:nvPr/>
        </p:nvSpPr>
        <p:spPr bwMode="auto">
          <a:xfrm>
            <a:off x="3622050" y="5042601"/>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Source: Merck &amp; Co. Inc,; Gartner analysis.</a:t>
            </a:r>
          </a:p>
        </p:txBody>
      </p:sp>
      <p:sp>
        <p:nvSpPr>
          <p:cNvPr id="10" name="Freeform 44">
            <a:extLst>
              <a:ext uri="{FF2B5EF4-FFF2-40B4-BE49-F238E27FC236}">
                <a16:creationId xmlns:a16="http://schemas.microsoft.com/office/drawing/2014/main" id="{B3B2B8C6-5F23-4906-8285-7FB880AEF6FD}"/>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Stewardship</a:t>
            </a:r>
          </a:p>
        </p:txBody>
      </p:sp>
    </p:spTree>
    <p:extLst>
      <p:ext uri="{BB962C8B-B14F-4D97-AF65-F5344CB8AC3E}">
        <p14:creationId xmlns:p14="http://schemas.microsoft.com/office/powerpoint/2010/main" val="2208989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Step-by-Step Guide</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002856"/>
            </a:solidFill>
          </p:spPr>
          <p:txBody>
            <a:bodyPr/>
            <a:lstStyle/>
            <a:p>
              <a:pPr algn="ctr">
                <a:lnSpc>
                  <a:spcPct val="150000"/>
                </a:lnSpc>
              </a:pPr>
              <a:r>
                <a:rPr lang="en-US" sz="1200" dirty="0">
                  <a:solidFill>
                    <a:schemeClr val="bg1"/>
                  </a:solidFill>
                </a:rPr>
                <a:t>Data </a:t>
              </a:r>
            </a:p>
            <a:p>
              <a:pPr algn="ctr">
                <a:lnSpc>
                  <a:spcPct val="150000"/>
                </a:lnSpc>
              </a:pPr>
              <a:r>
                <a:rPr lang="en-US" sz="1200" dirty="0">
                  <a:solidFill>
                    <a:schemeClr val="bg1"/>
                  </a:solidFill>
                </a:rPr>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213176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472E-9E7E-4A39-A5A2-C69DD4784756}"/>
              </a:ext>
            </a:extLst>
          </p:cNvPr>
          <p:cNvSpPr>
            <a:spLocks noGrp="1"/>
          </p:cNvSpPr>
          <p:nvPr>
            <p:ph type="title"/>
          </p:nvPr>
        </p:nvSpPr>
        <p:spPr/>
        <p:txBody>
          <a:bodyPr/>
          <a:lstStyle/>
          <a:p>
            <a:r>
              <a:rPr lang="en-US" dirty="0"/>
              <a:t>Data Standardization Starts with </a:t>
            </a:r>
            <a:br>
              <a:rPr lang="en-US" dirty="0"/>
            </a:br>
            <a:r>
              <a:rPr lang="en-US" dirty="0"/>
              <a:t>Like-Minded Users</a:t>
            </a:r>
          </a:p>
        </p:txBody>
      </p:sp>
      <p:sp>
        <p:nvSpPr>
          <p:cNvPr id="3" name="Content Placeholder 2">
            <a:extLst>
              <a:ext uri="{FF2B5EF4-FFF2-40B4-BE49-F238E27FC236}">
                <a16:creationId xmlns:a16="http://schemas.microsoft.com/office/drawing/2014/main" id="{43D3C550-13CC-41EC-AA61-CCBCC29593C2}"/>
              </a:ext>
            </a:extLst>
          </p:cNvPr>
          <p:cNvSpPr>
            <a:spLocks noGrp="1"/>
          </p:cNvSpPr>
          <p:nvPr>
            <p:ph type="body" sz="quarter" idx="17"/>
          </p:nvPr>
        </p:nvSpPr>
        <p:spPr>
          <a:ln>
            <a:noFill/>
          </a:ln>
        </p:spPr>
        <p:txBody>
          <a:bodyPr/>
          <a:lstStyle/>
          <a:p>
            <a:pPr marL="0" lvl="0" indent="0" defTabSz="1017588" fontAlgn="base">
              <a:spcBef>
                <a:spcPct val="50000"/>
              </a:spcBef>
              <a:spcAft>
                <a:spcPct val="100000"/>
              </a:spcAft>
              <a:buClrTx/>
              <a:buSzTx/>
              <a:buNone/>
            </a:pPr>
            <a:r>
              <a:rPr lang="en-US" altLang="en-US" sz="1200" b="1" kern="0" dirty="0">
                <a:solidFill>
                  <a:srgbClr val="000000"/>
                </a:solidFill>
                <a:latin typeface="Arial" pitchFamily="34" charset="0"/>
                <a:cs typeface="Arial" pitchFamily="34" charset="0"/>
              </a:rPr>
              <a:t>Create information consumer cohorts based on common data needs to establish consistent data definitions and standards.</a:t>
            </a:r>
            <a:endParaRPr lang="en-US" sz="1800" dirty="0">
              <a:solidFill>
                <a:srgbClr val="000000"/>
              </a:solidFill>
            </a:endParaRPr>
          </a:p>
          <a:p>
            <a:pPr marL="0" indent="0">
              <a:spcAft>
                <a:spcPts val="400"/>
              </a:spcAft>
              <a:buNone/>
            </a:pPr>
            <a:endParaRPr lang="en-US" sz="1000" dirty="0"/>
          </a:p>
        </p:txBody>
      </p:sp>
      <p:pic>
        <p:nvPicPr>
          <p:cNvPr id="6" name="Picture 5">
            <a:extLst>
              <a:ext uri="{FF2B5EF4-FFF2-40B4-BE49-F238E27FC236}">
                <a16:creationId xmlns:a16="http://schemas.microsoft.com/office/drawing/2014/main" id="{6DF4F698-903A-4DB0-98D8-F731A9A15746}"/>
              </a:ext>
            </a:extLst>
          </p:cNvPr>
          <p:cNvPicPr>
            <a:picLocks noChangeAspect="1"/>
          </p:cNvPicPr>
          <p:nvPr/>
        </p:nvPicPr>
        <p:blipFill rotWithShape="1">
          <a:blip r:embed="rId2"/>
          <a:srcRect t="25153" b="29787"/>
          <a:stretch/>
        </p:blipFill>
        <p:spPr>
          <a:xfrm>
            <a:off x="10381354" y="133162"/>
            <a:ext cx="1501908" cy="676749"/>
          </a:xfrm>
          <a:prstGeom prst="rect">
            <a:avLst/>
          </a:prstGeom>
        </p:spPr>
      </p:pic>
      <p:sp>
        <p:nvSpPr>
          <p:cNvPr id="7" name="Content Placeholder 2">
            <a:extLst>
              <a:ext uri="{FF2B5EF4-FFF2-40B4-BE49-F238E27FC236}">
                <a16:creationId xmlns:a16="http://schemas.microsoft.com/office/drawing/2014/main" id="{58AF04DA-1E88-40F6-8FDC-814733A04F22}"/>
              </a:ext>
            </a:extLst>
          </p:cNvPr>
          <p:cNvSpPr txBox="1">
            <a:spLocks/>
          </p:cNvSpPr>
          <p:nvPr/>
        </p:nvSpPr>
        <p:spPr>
          <a:xfrm>
            <a:off x="9268558" y="3945225"/>
            <a:ext cx="2365813" cy="692307"/>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0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000" dirty="0"/>
              <a:t>Avoid including business partners that have extremely technical requirements, lack of knowledge of the related business processes, or lack of time to participate.</a:t>
            </a:r>
          </a:p>
        </p:txBody>
      </p:sp>
      <p:sp>
        <p:nvSpPr>
          <p:cNvPr id="8" name="Content Placeholder 2">
            <a:extLst>
              <a:ext uri="{FF2B5EF4-FFF2-40B4-BE49-F238E27FC236}">
                <a16:creationId xmlns:a16="http://schemas.microsoft.com/office/drawing/2014/main" id="{B3C96F57-08F4-48AD-AABE-BB2993285948}"/>
              </a:ext>
            </a:extLst>
          </p:cNvPr>
          <p:cNvSpPr txBox="1">
            <a:spLocks/>
          </p:cNvSpPr>
          <p:nvPr/>
        </p:nvSpPr>
        <p:spPr>
          <a:xfrm>
            <a:off x="9367400" y="5145027"/>
            <a:ext cx="2365813" cy="692307"/>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0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000" dirty="0"/>
              <a:t>As the group builds consensus on data usage, introduce other business partners in similar roles to the cohort. </a:t>
            </a:r>
          </a:p>
        </p:txBody>
      </p:sp>
      <p:sp>
        <p:nvSpPr>
          <p:cNvPr id="9" name="Content Placeholder 2">
            <a:extLst>
              <a:ext uri="{FF2B5EF4-FFF2-40B4-BE49-F238E27FC236}">
                <a16:creationId xmlns:a16="http://schemas.microsoft.com/office/drawing/2014/main" id="{FF224CEF-C805-476F-B74F-9E7E7448E46D}"/>
              </a:ext>
            </a:extLst>
          </p:cNvPr>
          <p:cNvSpPr txBox="1">
            <a:spLocks/>
          </p:cNvSpPr>
          <p:nvPr/>
        </p:nvSpPr>
        <p:spPr>
          <a:xfrm>
            <a:off x="3155706" y="5526575"/>
            <a:ext cx="6089749" cy="692307"/>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0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0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Wingdings" panose="05000000000000000000" pitchFamily="2" charset="2"/>
              <a:buNone/>
            </a:pPr>
            <a:r>
              <a:rPr lang="en-US" sz="1000" b="1" dirty="0">
                <a:solidFill>
                  <a:srgbClr val="002856"/>
                </a:solidFill>
              </a:rPr>
              <a:t>Benefits of Consumer-Driven Information Integration</a:t>
            </a:r>
          </a:p>
          <a:p>
            <a:pPr>
              <a:spcAft>
                <a:spcPts val="300"/>
              </a:spcAft>
            </a:pPr>
            <a:r>
              <a:rPr lang="en-US" sz="800" dirty="0"/>
              <a:t>Lightweight structure does not require top-down mandate or broad buy-in across multiple functions</a:t>
            </a:r>
          </a:p>
          <a:p>
            <a:pPr>
              <a:spcAft>
                <a:spcPts val="300"/>
              </a:spcAft>
            </a:pPr>
            <a:r>
              <a:rPr lang="en-US" sz="800" dirty="0"/>
              <a:t>Similar challenges and goals for applying information drive consensus on standards for and use of data across business groups </a:t>
            </a:r>
          </a:p>
          <a:p>
            <a:pPr>
              <a:spcAft>
                <a:spcPts val="300"/>
              </a:spcAft>
            </a:pPr>
            <a:r>
              <a:rPr lang="en-US" sz="800" dirty="0"/>
              <a:t>Improve visibility and execution of global BI products</a:t>
            </a:r>
          </a:p>
          <a:p>
            <a:pPr>
              <a:spcAft>
                <a:spcPts val="300"/>
              </a:spcAft>
            </a:pPr>
            <a:r>
              <a:rPr lang="en-US" sz="800" dirty="0"/>
              <a:t>IT shifts from dictating standards to facilitating solution</a:t>
            </a:r>
          </a:p>
          <a:p>
            <a:endParaRPr lang="en-US" sz="1000" dirty="0"/>
          </a:p>
        </p:txBody>
      </p:sp>
      <p:sp>
        <p:nvSpPr>
          <p:cNvPr id="11" name="Oval 10">
            <a:extLst>
              <a:ext uri="{FF2B5EF4-FFF2-40B4-BE49-F238E27FC236}">
                <a16:creationId xmlns:a16="http://schemas.microsoft.com/office/drawing/2014/main" id="{A54844DF-63D2-4405-86F1-1F8FC0AC4799}"/>
              </a:ext>
            </a:extLst>
          </p:cNvPr>
          <p:cNvSpPr/>
          <p:nvPr/>
        </p:nvSpPr>
        <p:spPr>
          <a:xfrm>
            <a:off x="3944704" y="1926947"/>
            <a:ext cx="3630728" cy="3447496"/>
          </a:xfrm>
          <a:prstGeom prst="ellipse">
            <a:avLst/>
          </a:prstGeom>
          <a:solidFill>
            <a:schemeClr val="bg1"/>
          </a:solidFill>
          <a:ln>
            <a:solidFill>
              <a:srgbClr val="82828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Oval 11">
            <a:extLst>
              <a:ext uri="{FF2B5EF4-FFF2-40B4-BE49-F238E27FC236}">
                <a16:creationId xmlns:a16="http://schemas.microsoft.com/office/drawing/2014/main" id="{F3293F39-7C6E-456C-A38D-1B42D4320A1A}"/>
              </a:ext>
            </a:extLst>
          </p:cNvPr>
          <p:cNvSpPr/>
          <p:nvPr/>
        </p:nvSpPr>
        <p:spPr>
          <a:xfrm>
            <a:off x="4368874" y="2343220"/>
            <a:ext cx="2706541" cy="2623977"/>
          </a:xfrm>
          <a:prstGeom prst="ellipse">
            <a:avLst/>
          </a:prstGeom>
          <a:solidFill>
            <a:srgbClr val="F4F4F4"/>
          </a:solidFill>
          <a:ln>
            <a:solidFill>
              <a:srgbClr val="82828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Oval 12">
            <a:extLst>
              <a:ext uri="{FF2B5EF4-FFF2-40B4-BE49-F238E27FC236}">
                <a16:creationId xmlns:a16="http://schemas.microsoft.com/office/drawing/2014/main" id="{1E307579-956D-4F2C-98D1-D8AC4F32D94A}"/>
              </a:ext>
            </a:extLst>
          </p:cNvPr>
          <p:cNvSpPr/>
          <p:nvPr/>
        </p:nvSpPr>
        <p:spPr>
          <a:xfrm>
            <a:off x="4874058" y="2878072"/>
            <a:ext cx="1721143" cy="1581430"/>
          </a:xfrm>
          <a:prstGeom prst="ellipse">
            <a:avLst/>
          </a:prstGeom>
          <a:solidFill>
            <a:srgbClr val="828282"/>
          </a:solidFill>
          <a:ln>
            <a:solidFill>
              <a:srgbClr val="82828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Arrow: Down 9">
            <a:extLst>
              <a:ext uri="{FF2B5EF4-FFF2-40B4-BE49-F238E27FC236}">
                <a16:creationId xmlns:a16="http://schemas.microsoft.com/office/drawing/2014/main" id="{0927DBF3-1F02-4908-A7A0-952C3D08D679}"/>
              </a:ext>
            </a:extLst>
          </p:cNvPr>
          <p:cNvSpPr/>
          <p:nvPr/>
        </p:nvSpPr>
        <p:spPr>
          <a:xfrm rot="18322524">
            <a:off x="4316992" y="1881550"/>
            <a:ext cx="395006" cy="2144472"/>
          </a:xfrm>
          <a:prstGeom prst="down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en-US" sz="800" dirty="0">
                <a:solidFill>
                  <a:schemeClr val="bg1"/>
                </a:solidFill>
              </a:rPr>
              <a:t>Commonality of Data Usage</a:t>
            </a:r>
          </a:p>
        </p:txBody>
      </p:sp>
      <p:pic>
        <p:nvPicPr>
          <p:cNvPr id="16" name="Picture 15">
            <a:extLst>
              <a:ext uri="{FF2B5EF4-FFF2-40B4-BE49-F238E27FC236}">
                <a16:creationId xmlns:a16="http://schemas.microsoft.com/office/drawing/2014/main" id="{0ED13E36-15C7-4305-8731-F0C43E49570C}"/>
              </a:ext>
            </a:extLst>
          </p:cNvPr>
          <p:cNvPicPr>
            <a:picLocks noChangeAspect="1"/>
          </p:cNvPicPr>
          <p:nvPr/>
        </p:nvPicPr>
        <p:blipFill>
          <a:blip r:embed="rId3"/>
          <a:stretch>
            <a:fillRect/>
          </a:stretch>
        </p:blipFill>
        <p:spPr>
          <a:xfrm>
            <a:off x="5432489" y="3096822"/>
            <a:ext cx="319704" cy="248659"/>
          </a:xfrm>
          <a:prstGeom prst="rect">
            <a:avLst/>
          </a:prstGeom>
        </p:spPr>
      </p:pic>
      <p:pic>
        <p:nvPicPr>
          <p:cNvPr id="17" name="Picture 16">
            <a:extLst>
              <a:ext uri="{FF2B5EF4-FFF2-40B4-BE49-F238E27FC236}">
                <a16:creationId xmlns:a16="http://schemas.microsoft.com/office/drawing/2014/main" id="{2518E170-FEC0-4DDB-BF23-FBF4B4F388BF}"/>
              </a:ext>
            </a:extLst>
          </p:cNvPr>
          <p:cNvPicPr>
            <a:picLocks noChangeAspect="1"/>
          </p:cNvPicPr>
          <p:nvPr/>
        </p:nvPicPr>
        <p:blipFill>
          <a:blip r:embed="rId3"/>
          <a:stretch>
            <a:fillRect/>
          </a:stretch>
        </p:blipFill>
        <p:spPr>
          <a:xfrm>
            <a:off x="5423515" y="3507455"/>
            <a:ext cx="319704" cy="248659"/>
          </a:xfrm>
          <a:prstGeom prst="rect">
            <a:avLst/>
          </a:prstGeom>
        </p:spPr>
      </p:pic>
      <p:pic>
        <p:nvPicPr>
          <p:cNvPr id="18" name="Picture 17">
            <a:extLst>
              <a:ext uri="{FF2B5EF4-FFF2-40B4-BE49-F238E27FC236}">
                <a16:creationId xmlns:a16="http://schemas.microsoft.com/office/drawing/2014/main" id="{E5BF7FA1-0C11-45A1-9FFD-74702887433B}"/>
              </a:ext>
            </a:extLst>
          </p:cNvPr>
          <p:cNvPicPr>
            <a:picLocks noChangeAspect="1"/>
          </p:cNvPicPr>
          <p:nvPr/>
        </p:nvPicPr>
        <p:blipFill>
          <a:blip r:embed="rId3"/>
          <a:stretch>
            <a:fillRect/>
          </a:stretch>
        </p:blipFill>
        <p:spPr>
          <a:xfrm>
            <a:off x="5432489" y="3924540"/>
            <a:ext cx="319704" cy="248659"/>
          </a:xfrm>
          <a:prstGeom prst="rect">
            <a:avLst/>
          </a:prstGeom>
        </p:spPr>
      </p:pic>
      <p:pic>
        <p:nvPicPr>
          <p:cNvPr id="19" name="Picture 18">
            <a:extLst>
              <a:ext uri="{FF2B5EF4-FFF2-40B4-BE49-F238E27FC236}">
                <a16:creationId xmlns:a16="http://schemas.microsoft.com/office/drawing/2014/main" id="{2539BE07-5EFD-427E-930D-70E5116FEAAC}"/>
              </a:ext>
            </a:extLst>
          </p:cNvPr>
          <p:cNvPicPr>
            <a:picLocks noChangeAspect="1"/>
          </p:cNvPicPr>
          <p:nvPr/>
        </p:nvPicPr>
        <p:blipFill>
          <a:blip r:embed="rId3"/>
          <a:stretch>
            <a:fillRect/>
          </a:stretch>
        </p:blipFill>
        <p:spPr>
          <a:xfrm>
            <a:off x="5865633" y="4516986"/>
            <a:ext cx="319704" cy="248659"/>
          </a:xfrm>
          <a:prstGeom prst="rect">
            <a:avLst/>
          </a:prstGeom>
        </p:spPr>
      </p:pic>
      <p:pic>
        <p:nvPicPr>
          <p:cNvPr id="20" name="Picture 19">
            <a:extLst>
              <a:ext uri="{FF2B5EF4-FFF2-40B4-BE49-F238E27FC236}">
                <a16:creationId xmlns:a16="http://schemas.microsoft.com/office/drawing/2014/main" id="{FAA975ED-689A-437C-92D0-38DA0A567DE4}"/>
              </a:ext>
            </a:extLst>
          </p:cNvPr>
          <p:cNvPicPr>
            <a:picLocks noChangeAspect="1"/>
          </p:cNvPicPr>
          <p:nvPr/>
        </p:nvPicPr>
        <p:blipFill>
          <a:blip r:embed="rId3"/>
          <a:stretch>
            <a:fillRect/>
          </a:stretch>
        </p:blipFill>
        <p:spPr>
          <a:xfrm>
            <a:off x="4461614" y="3578977"/>
            <a:ext cx="319704" cy="248659"/>
          </a:xfrm>
          <a:prstGeom prst="rect">
            <a:avLst/>
          </a:prstGeom>
        </p:spPr>
      </p:pic>
      <p:pic>
        <p:nvPicPr>
          <p:cNvPr id="21" name="Picture 20">
            <a:extLst>
              <a:ext uri="{FF2B5EF4-FFF2-40B4-BE49-F238E27FC236}">
                <a16:creationId xmlns:a16="http://schemas.microsoft.com/office/drawing/2014/main" id="{FFC603CD-86AE-4661-80C2-15433FB9996A}"/>
              </a:ext>
            </a:extLst>
          </p:cNvPr>
          <p:cNvPicPr>
            <a:picLocks noChangeAspect="1"/>
          </p:cNvPicPr>
          <p:nvPr/>
        </p:nvPicPr>
        <p:blipFill>
          <a:blip r:embed="rId3"/>
          <a:stretch>
            <a:fillRect/>
          </a:stretch>
        </p:blipFill>
        <p:spPr>
          <a:xfrm>
            <a:off x="7062579" y="3160648"/>
            <a:ext cx="319704" cy="248659"/>
          </a:xfrm>
          <a:prstGeom prst="rect">
            <a:avLst/>
          </a:prstGeom>
        </p:spPr>
      </p:pic>
      <p:sp>
        <p:nvSpPr>
          <p:cNvPr id="22" name="TextBox 21">
            <a:extLst>
              <a:ext uri="{FF2B5EF4-FFF2-40B4-BE49-F238E27FC236}">
                <a16:creationId xmlns:a16="http://schemas.microsoft.com/office/drawing/2014/main" id="{1009C8CC-A6AB-4B54-B5D2-EB275069D1D7}"/>
              </a:ext>
            </a:extLst>
          </p:cNvPr>
          <p:cNvSpPr txBox="1"/>
          <p:nvPr/>
        </p:nvSpPr>
        <p:spPr>
          <a:xfrm>
            <a:off x="5672245" y="3085042"/>
            <a:ext cx="698941" cy="215444"/>
          </a:xfrm>
          <a:prstGeom prst="rect">
            <a:avLst/>
          </a:prstGeom>
          <a:noFill/>
        </p:spPr>
        <p:txBody>
          <a:bodyPr wrap="square" lIns="91440" rtlCol="0">
            <a:spAutoFit/>
          </a:bodyPr>
          <a:lstStyle/>
          <a:p>
            <a:r>
              <a:rPr lang="en-US" sz="800" dirty="0">
                <a:solidFill>
                  <a:srgbClr val="002856"/>
                </a:solidFill>
              </a:rPr>
              <a:t>E.U. Sales</a:t>
            </a:r>
          </a:p>
        </p:txBody>
      </p:sp>
      <p:sp>
        <p:nvSpPr>
          <p:cNvPr id="23" name="TextBox 22">
            <a:extLst>
              <a:ext uri="{FF2B5EF4-FFF2-40B4-BE49-F238E27FC236}">
                <a16:creationId xmlns:a16="http://schemas.microsoft.com/office/drawing/2014/main" id="{2EF99972-8A50-4910-97CB-E37CA9C0C1A4}"/>
              </a:ext>
            </a:extLst>
          </p:cNvPr>
          <p:cNvSpPr txBox="1"/>
          <p:nvPr/>
        </p:nvSpPr>
        <p:spPr>
          <a:xfrm>
            <a:off x="5690801" y="3456578"/>
            <a:ext cx="698941" cy="338554"/>
          </a:xfrm>
          <a:prstGeom prst="rect">
            <a:avLst/>
          </a:prstGeom>
          <a:noFill/>
        </p:spPr>
        <p:txBody>
          <a:bodyPr wrap="square" lIns="91440" rtlCol="0">
            <a:spAutoFit/>
          </a:bodyPr>
          <a:lstStyle/>
          <a:p>
            <a:r>
              <a:rPr lang="en-US" sz="800" dirty="0">
                <a:solidFill>
                  <a:srgbClr val="002856"/>
                </a:solidFill>
              </a:rPr>
              <a:t>Marketing Analyst</a:t>
            </a:r>
          </a:p>
        </p:txBody>
      </p:sp>
      <p:sp>
        <p:nvSpPr>
          <p:cNvPr id="24" name="TextBox 23">
            <a:extLst>
              <a:ext uri="{FF2B5EF4-FFF2-40B4-BE49-F238E27FC236}">
                <a16:creationId xmlns:a16="http://schemas.microsoft.com/office/drawing/2014/main" id="{B9C95082-2B09-45FE-AD5D-A6EE02498741}"/>
              </a:ext>
            </a:extLst>
          </p:cNvPr>
          <p:cNvSpPr txBox="1"/>
          <p:nvPr/>
        </p:nvSpPr>
        <p:spPr>
          <a:xfrm>
            <a:off x="5716098" y="3871805"/>
            <a:ext cx="698941" cy="338554"/>
          </a:xfrm>
          <a:prstGeom prst="rect">
            <a:avLst/>
          </a:prstGeom>
          <a:noFill/>
        </p:spPr>
        <p:txBody>
          <a:bodyPr wrap="square" lIns="91440" rtlCol="0">
            <a:spAutoFit/>
          </a:bodyPr>
          <a:lstStyle/>
          <a:p>
            <a:r>
              <a:rPr lang="en-US" sz="800" dirty="0">
                <a:solidFill>
                  <a:srgbClr val="002856"/>
                </a:solidFill>
              </a:rPr>
              <a:t>APAC Sales</a:t>
            </a:r>
          </a:p>
        </p:txBody>
      </p:sp>
      <p:sp>
        <p:nvSpPr>
          <p:cNvPr id="25" name="TextBox 24">
            <a:extLst>
              <a:ext uri="{FF2B5EF4-FFF2-40B4-BE49-F238E27FC236}">
                <a16:creationId xmlns:a16="http://schemas.microsoft.com/office/drawing/2014/main" id="{221A0FCC-ADAE-4808-B1C3-A934BEBEEBE5}"/>
              </a:ext>
            </a:extLst>
          </p:cNvPr>
          <p:cNvSpPr txBox="1"/>
          <p:nvPr/>
        </p:nvSpPr>
        <p:spPr>
          <a:xfrm>
            <a:off x="6095848" y="4445589"/>
            <a:ext cx="698942" cy="338554"/>
          </a:xfrm>
          <a:prstGeom prst="rect">
            <a:avLst/>
          </a:prstGeom>
          <a:noFill/>
        </p:spPr>
        <p:txBody>
          <a:bodyPr wrap="square" lIns="91440" rtlCol="0">
            <a:spAutoFit/>
          </a:bodyPr>
          <a:lstStyle/>
          <a:p>
            <a:r>
              <a:rPr lang="en-US" sz="800" dirty="0">
                <a:solidFill>
                  <a:srgbClr val="002856"/>
                </a:solidFill>
              </a:rPr>
              <a:t>Vaccine Sales</a:t>
            </a:r>
          </a:p>
        </p:txBody>
      </p:sp>
      <p:sp>
        <p:nvSpPr>
          <p:cNvPr id="26" name="TextBox 25">
            <a:extLst>
              <a:ext uri="{FF2B5EF4-FFF2-40B4-BE49-F238E27FC236}">
                <a16:creationId xmlns:a16="http://schemas.microsoft.com/office/drawing/2014/main" id="{20EED116-0979-4C59-92A3-B8761D25836D}"/>
              </a:ext>
            </a:extLst>
          </p:cNvPr>
          <p:cNvSpPr txBox="1"/>
          <p:nvPr/>
        </p:nvSpPr>
        <p:spPr>
          <a:xfrm>
            <a:off x="4402173" y="3843501"/>
            <a:ext cx="698942" cy="338554"/>
          </a:xfrm>
          <a:prstGeom prst="rect">
            <a:avLst/>
          </a:prstGeom>
          <a:noFill/>
        </p:spPr>
        <p:txBody>
          <a:bodyPr wrap="square" lIns="91440" rtlCol="0">
            <a:spAutoFit/>
          </a:bodyPr>
          <a:lstStyle/>
          <a:p>
            <a:r>
              <a:rPr lang="en-US" sz="800" dirty="0">
                <a:solidFill>
                  <a:srgbClr val="002856"/>
                </a:solidFill>
              </a:rPr>
              <a:t>Financial Analyst</a:t>
            </a:r>
          </a:p>
        </p:txBody>
      </p:sp>
      <p:sp>
        <p:nvSpPr>
          <p:cNvPr id="27" name="TextBox 26">
            <a:extLst>
              <a:ext uri="{FF2B5EF4-FFF2-40B4-BE49-F238E27FC236}">
                <a16:creationId xmlns:a16="http://schemas.microsoft.com/office/drawing/2014/main" id="{F886684B-129E-460C-8A53-251798F91275}"/>
              </a:ext>
            </a:extLst>
          </p:cNvPr>
          <p:cNvSpPr txBox="1"/>
          <p:nvPr/>
        </p:nvSpPr>
        <p:spPr>
          <a:xfrm>
            <a:off x="7024039" y="3409307"/>
            <a:ext cx="613075" cy="338554"/>
          </a:xfrm>
          <a:prstGeom prst="rect">
            <a:avLst/>
          </a:prstGeom>
          <a:noFill/>
        </p:spPr>
        <p:txBody>
          <a:bodyPr wrap="square" lIns="91440" rtlCol="0">
            <a:spAutoFit/>
          </a:bodyPr>
          <a:lstStyle/>
          <a:p>
            <a:r>
              <a:rPr lang="en-US" sz="800" dirty="0">
                <a:solidFill>
                  <a:srgbClr val="002856"/>
                </a:solidFill>
              </a:rPr>
              <a:t>Inventory Planner</a:t>
            </a:r>
          </a:p>
        </p:txBody>
      </p:sp>
      <p:sp>
        <p:nvSpPr>
          <p:cNvPr id="28" name="Google Shape;393;p3">
            <a:extLst>
              <a:ext uri="{FF2B5EF4-FFF2-40B4-BE49-F238E27FC236}">
                <a16:creationId xmlns:a16="http://schemas.microsoft.com/office/drawing/2014/main" id="{7467A89C-ED99-49C7-8C41-AFE6F25E709A}"/>
              </a:ext>
            </a:extLst>
          </p:cNvPr>
          <p:cNvSpPr/>
          <p:nvPr/>
        </p:nvSpPr>
        <p:spPr>
          <a:xfrm flipH="1">
            <a:off x="5769580" y="2465638"/>
            <a:ext cx="3340864" cy="561920"/>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txBody>
          <a:bodyPr/>
          <a:lstStyle/>
          <a:p>
            <a:endParaRPr lang="en-US" dirty="0"/>
          </a:p>
        </p:txBody>
      </p:sp>
      <p:sp>
        <p:nvSpPr>
          <p:cNvPr id="29" name="Google Shape;393;p3">
            <a:extLst>
              <a:ext uri="{FF2B5EF4-FFF2-40B4-BE49-F238E27FC236}">
                <a16:creationId xmlns:a16="http://schemas.microsoft.com/office/drawing/2014/main" id="{A8B1333E-B34B-4930-9C0C-F1A4AAF4C8F2}"/>
              </a:ext>
            </a:extLst>
          </p:cNvPr>
          <p:cNvSpPr/>
          <p:nvPr/>
        </p:nvSpPr>
        <p:spPr>
          <a:xfrm flipH="1" flipV="1">
            <a:off x="6241090" y="4732657"/>
            <a:ext cx="2882420" cy="641783"/>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txBody>
          <a:bodyPr/>
          <a:lstStyle/>
          <a:p>
            <a:endParaRPr lang="en-US" dirty="0"/>
          </a:p>
        </p:txBody>
      </p:sp>
      <p:sp>
        <p:nvSpPr>
          <p:cNvPr id="30" name="Google Shape;393;p3">
            <a:extLst>
              <a:ext uri="{FF2B5EF4-FFF2-40B4-BE49-F238E27FC236}">
                <a16:creationId xmlns:a16="http://schemas.microsoft.com/office/drawing/2014/main" id="{B05809E3-93D7-436B-A3C9-F85911CE71AB}"/>
              </a:ext>
            </a:extLst>
          </p:cNvPr>
          <p:cNvSpPr/>
          <p:nvPr/>
        </p:nvSpPr>
        <p:spPr>
          <a:xfrm flipH="1" flipV="1">
            <a:off x="7272546" y="3752319"/>
            <a:ext cx="1854675" cy="561919"/>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txBody>
          <a:bodyPr/>
          <a:lstStyle/>
          <a:p>
            <a:endParaRPr lang="en-US" dirty="0"/>
          </a:p>
        </p:txBody>
      </p:sp>
      <p:sp>
        <p:nvSpPr>
          <p:cNvPr id="31" name="Rectangle 30">
            <a:extLst>
              <a:ext uri="{FF2B5EF4-FFF2-40B4-BE49-F238E27FC236}">
                <a16:creationId xmlns:a16="http://schemas.microsoft.com/office/drawing/2014/main" id="{0F43CBF6-7F77-4FE3-B653-2E395710BDAB}"/>
              </a:ext>
            </a:extLst>
          </p:cNvPr>
          <p:cNvSpPr/>
          <p:nvPr/>
        </p:nvSpPr>
        <p:spPr>
          <a:xfrm>
            <a:off x="9123510" y="1117221"/>
            <a:ext cx="2563495" cy="2480019"/>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2CB19DF4-F0F3-43E2-9360-ECB80268C99D}"/>
              </a:ext>
            </a:extLst>
          </p:cNvPr>
          <p:cNvSpPr/>
          <p:nvPr/>
        </p:nvSpPr>
        <p:spPr>
          <a:xfrm>
            <a:off x="9123510" y="3835366"/>
            <a:ext cx="2563495" cy="81674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E75BA716-C3B1-4C0A-8703-536ECC22C626}"/>
              </a:ext>
            </a:extLst>
          </p:cNvPr>
          <p:cNvSpPr/>
          <p:nvPr/>
        </p:nvSpPr>
        <p:spPr>
          <a:xfrm>
            <a:off x="9123510" y="4941841"/>
            <a:ext cx="2563495" cy="81674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TextBox 10">
            <a:extLst>
              <a:ext uri="{FF2B5EF4-FFF2-40B4-BE49-F238E27FC236}">
                <a16:creationId xmlns:a16="http://schemas.microsoft.com/office/drawing/2014/main" id="{D7599DCE-BE6F-4BF1-AC52-116FB0678276}"/>
              </a:ext>
            </a:extLst>
          </p:cNvPr>
          <p:cNvSpPr txBox="1">
            <a:spLocks noChangeArrowheads="1"/>
          </p:cNvSpPr>
          <p:nvPr/>
        </p:nvSpPr>
        <p:spPr bwMode="auto">
          <a:xfrm>
            <a:off x="10695176" y="5923162"/>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Novartis AG; Gartner analysis.</a:t>
            </a:r>
          </a:p>
        </p:txBody>
      </p:sp>
      <p:sp>
        <p:nvSpPr>
          <p:cNvPr id="35" name="Freeform 44">
            <a:extLst>
              <a:ext uri="{FF2B5EF4-FFF2-40B4-BE49-F238E27FC236}">
                <a16:creationId xmlns:a16="http://schemas.microsoft.com/office/drawing/2014/main" id="{EB9B820A-746A-4BF7-96D4-EE962418AC3A}"/>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Standardization </a:t>
            </a:r>
          </a:p>
        </p:txBody>
      </p:sp>
      <p:sp>
        <p:nvSpPr>
          <p:cNvPr id="44" name="Rectangle 43">
            <a:extLst>
              <a:ext uri="{FF2B5EF4-FFF2-40B4-BE49-F238E27FC236}">
                <a16:creationId xmlns:a16="http://schemas.microsoft.com/office/drawing/2014/main" id="{4E0E42EE-263A-4C9A-8CA5-C81AA3A5EAB8}"/>
              </a:ext>
            </a:extLst>
          </p:cNvPr>
          <p:cNvSpPr/>
          <p:nvPr/>
        </p:nvSpPr>
        <p:spPr>
          <a:xfrm>
            <a:off x="9106330" y="1242840"/>
            <a:ext cx="2626883" cy="2144177"/>
          </a:xfrm>
          <a:prstGeom prst="rect">
            <a:avLst/>
          </a:prstGeom>
        </p:spPr>
        <p:txBody>
          <a:bodyPr wrap="square">
            <a:spAutoFit/>
          </a:bodyPr>
          <a:lstStyle/>
          <a:p>
            <a:pPr lvl="0">
              <a:spcAft>
                <a:spcPts val="400"/>
              </a:spcAft>
              <a:buClr>
                <a:srgbClr val="002856"/>
              </a:buClr>
              <a:buSzPct val="90000"/>
            </a:pPr>
            <a:r>
              <a:rPr lang="en-US" sz="1000" dirty="0">
                <a:solidFill>
                  <a:srgbClr val="000000"/>
                </a:solidFill>
              </a:rPr>
              <a:t>Focus on groups of users that have         similar data analysis and usage needs: </a:t>
            </a:r>
          </a:p>
          <a:p>
            <a:pPr marL="228600" lvl="0" indent="-228600">
              <a:spcAft>
                <a:spcPts val="400"/>
              </a:spcAft>
              <a:buClr>
                <a:srgbClr val="002856"/>
              </a:buClr>
              <a:buSzPct val="90000"/>
              <a:buFont typeface="Arial" panose="020B0604020202020204" pitchFamily="34" charset="0"/>
              <a:buChar char="•"/>
            </a:pPr>
            <a:r>
              <a:rPr lang="en-US" sz="1000" dirty="0">
                <a:solidFill>
                  <a:srgbClr val="000000"/>
                </a:solidFill>
              </a:rPr>
              <a:t>Use metrics that are linked on management dashboards (e.g., U.S. Sales, APAC Sales, Inventory Levels)</a:t>
            </a:r>
          </a:p>
          <a:p>
            <a:pPr marL="228600" lvl="0" indent="-228600">
              <a:spcAft>
                <a:spcPts val="400"/>
              </a:spcAft>
              <a:buClr>
                <a:srgbClr val="002856"/>
              </a:buClr>
              <a:buSzPct val="90000"/>
              <a:buFont typeface="Arial" panose="020B0604020202020204" pitchFamily="34" charset="0"/>
              <a:buChar char="•"/>
            </a:pPr>
            <a:r>
              <a:rPr lang="en-US" sz="1000" dirty="0">
                <a:solidFill>
                  <a:srgbClr val="000000"/>
                </a:solidFill>
              </a:rPr>
              <a:t>Similar titles (e.g., Head of Forecasting, Head of Pricing)</a:t>
            </a:r>
          </a:p>
          <a:p>
            <a:pPr marL="228600" lvl="0" indent="-228600">
              <a:spcAft>
                <a:spcPts val="400"/>
              </a:spcAft>
              <a:buClr>
                <a:srgbClr val="002856"/>
              </a:buClr>
              <a:buSzPct val="90000"/>
              <a:buFont typeface="Arial" panose="020B0604020202020204" pitchFamily="34" charset="0"/>
              <a:buChar char="•"/>
            </a:pPr>
            <a:r>
              <a:rPr lang="en-US" sz="1000" dirty="0">
                <a:solidFill>
                  <a:srgbClr val="000000"/>
                </a:solidFill>
              </a:rPr>
              <a:t>Typically 1-2 levels below C-level. Meet monthly with up to 25 users.</a:t>
            </a:r>
          </a:p>
          <a:p>
            <a:pPr marL="228600" lvl="0" indent="-228600">
              <a:spcAft>
                <a:spcPts val="400"/>
              </a:spcAft>
              <a:buClr>
                <a:srgbClr val="002856"/>
              </a:buClr>
              <a:buSzPct val="90000"/>
              <a:buFont typeface="Arial" panose="020B0604020202020204" pitchFamily="34" charset="0"/>
              <a:buChar char="•"/>
            </a:pPr>
            <a:r>
              <a:rPr lang="en-US" sz="1000" dirty="0">
                <a:solidFill>
                  <a:srgbClr val="000000"/>
                </a:solidFill>
              </a:rPr>
              <a:t>Create data definitions and standards and evaluate existing BI projects for potential pitfalls. </a:t>
            </a:r>
          </a:p>
        </p:txBody>
      </p:sp>
      <p:sp>
        <p:nvSpPr>
          <p:cNvPr id="45" name="TextBox 1">
            <a:extLst>
              <a:ext uri="{FF2B5EF4-FFF2-40B4-BE49-F238E27FC236}">
                <a16:creationId xmlns:a16="http://schemas.microsoft.com/office/drawing/2014/main" id="{672EB631-F3C8-4FF5-94DF-FEEC53C436EC}"/>
              </a:ext>
            </a:extLst>
          </p:cNvPr>
          <p:cNvSpPr txBox="1">
            <a:spLocks noChangeArrowheads="1"/>
          </p:cNvSpPr>
          <p:nvPr/>
        </p:nvSpPr>
        <p:spPr bwMode="auto">
          <a:xfrm>
            <a:off x="3577551" y="1225171"/>
            <a:ext cx="29654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Sales Performance Management Cohort</a:t>
            </a:r>
          </a:p>
          <a:p>
            <a:r>
              <a:rPr lang="en-US" altLang="en-US" sz="1000" b="1" i="1" dirty="0">
                <a:solidFill>
                  <a:srgbClr val="002856"/>
                </a:solidFill>
              </a:rPr>
              <a:t>Illustrative</a:t>
            </a:r>
            <a:r>
              <a:rPr lang="en-US" altLang="en-US" sz="1200" b="1" dirty="0">
                <a:solidFill>
                  <a:srgbClr val="002856"/>
                </a:solidFill>
              </a:rPr>
              <a:t> </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354935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8D5F9-C1A9-4271-8162-752C7F8D0A5A}"/>
              </a:ext>
            </a:extLst>
          </p:cNvPr>
          <p:cNvSpPr>
            <a:spLocks noGrp="1"/>
          </p:cNvSpPr>
          <p:nvPr>
            <p:ph sz="quarter" idx="10"/>
          </p:nvPr>
        </p:nvSpPr>
        <p:spPr>
          <a:xfrm>
            <a:off x="1841384" y="1728889"/>
            <a:ext cx="4836253" cy="4460873"/>
          </a:xfrm>
        </p:spPr>
        <p:txBody>
          <a:bodyPr/>
          <a:lstStyle/>
          <a:p>
            <a:pPr marL="285750" indent="-285750">
              <a:spcAft>
                <a:spcPts val="300"/>
              </a:spcAft>
              <a:buFont typeface="+mj-lt"/>
              <a:buAutoNum type="romanUcPeriod"/>
            </a:pPr>
            <a:r>
              <a:rPr lang="en-US" sz="1000" b="1" dirty="0">
                <a:solidFill>
                  <a:srgbClr val="002856"/>
                </a:solidFill>
              </a:rPr>
              <a:t>Executive Summary</a:t>
            </a:r>
          </a:p>
          <a:p>
            <a:pPr lvl="1">
              <a:spcAft>
                <a:spcPts val="100"/>
              </a:spcAft>
              <a:buFont typeface="Arial" panose="020B0604020202020204" pitchFamily="34" charset="0"/>
              <a:buChar char="•"/>
            </a:pPr>
            <a:r>
              <a:rPr lang="en-US" sz="1000" dirty="0"/>
              <a:t>Common Pitfalls of Data Governance …………………Pg. 3	</a:t>
            </a:r>
          </a:p>
          <a:p>
            <a:pPr lvl="1">
              <a:spcAft>
                <a:spcPts val="100"/>
              </a:spcAft>
              <a:buFont typeface="Arial" panose="020B0604020202020204" pitchFamily="34" charset="0"/>
              <a:buChar char="•"/>
            </a:pPr>
            <a:r>
              <a:rPr lang="en-US" sz="1000" dirty="0"/>
              <a:t>Data Governance Key Success Factors……………….Pg. 4</a:t>
            </a:r>
          </a:p>
          <a:p>
            <a:pPr lvl="1">
              <a:spcAft>
                <a:spcPts val="100"/>
              </a:spcAft>
              <a:buFont typeface="Arial" panose="020B0604020202020204" pitchFamily="34" charset="0"/>
              <a:buChar char="•"/>
            </a:pPr>
            <a:r>
              <a:rPr lang="en-US" sz="1000" dirty="0"/>
              <a:t>Using This Step-by-Step Guide…………………………Pg. 5</a:t>
            </a:r>
          </a:p>
          <a:p>
            <a:pPr marL="285750" indent="-285750">
              <a:spcAft>
                <a:spcPts val="300"/>
              </a:spcAft>
              <a:buFont typeface="+mj-lt"/>
              <a:buAutoNum type="romanUcPeriod"/>
            </a:pPr>
            <a:r>
              <a:rPr lang="en-US" sz="1000" b="1" dirty="0">
                <a:solidFill>
                  <a:srgbClr val="002856"/>
                </a:solidFill>
              </a:rPr>
              <a:t>Introduction</a:t>
            </a:r>
          </a:p>
          <a:p>
            <a:pPr lvl="1">
              <a:spcAft>
                <a:spcPts val="100"/>
              </a:spcAft>
              <a:buFont typeface="Arial" panose="020B0604020202020204" pitchFamily="34" charset="0"/>
              <a:buChar char="•"/>
            </a:pPr>
            <a:r>
              <a:rPr lang="en-US" sz="1000" dirty="0"/>
              <a:t>The Cost of Poor Data Quality………………….……….Pg. 7</a:t>
            </a:r>
          </a:p>
          <a:p>
            <a:pPr lvl="1">
              <a:spcAft>
                <a:spcPts val="100"/>
              </a:spcAft>
              <a:buFont typeface="Arial" panose="020B0604020202020204" pitchFamily="34" charset="0"/>
              <a:buChar char="•"/>
            </a:pPr>
            <a:r>
              <a:rPr lang="en-US" sz="1000" dirty="0"/>
              <a:t>The Expanding Information Universe………….……….Pg. 8</a:t>
            </a:r>
          </a:p>
          <a:p>
            <a:pPr lvl="1">
              <a:spcAft>
                <a:spcPts val="100"/>
              </a:spcAft>
              <a:buFont typeface="Arial" panose="020B0604020202020204" pitchFamily="34" charset="0"/>
              <a:buChar char="•"/>
            </a:pPr>
            <a:r>
              <a:rPr lang="en-US" sz="1000" dirty="0"/>
              <a:t>Fundamental Capabilities to Strengthen IM…….……..Pg. 9</a:t>
            </a:r>
          </a:p>
          <a:p>
            <a:pPr lvl="1">
              <a:spcAft>
                <a:spcPts val="100"/>
              </a:spcAft>
              <a:buFont typeface="Arial" panose="020B0604020202020204" pitchFamily="34" charset="0"/>
              <a:buChar char="•"/>
            </a:pPr>
            <a:r>
              <a:rPr lang="en-US" sz="1000" dirty="0"/>
              <a:t>Defining Data Governance……………………….……..Pg. 10</a:t>
            </a:r>
          </a:p>
          <a:p>
            <a:pPr marL="285750" indent="-285750">
              <a:spcAft>
                <a:spcPts val="300"/>
              </a:spcAft>
              <a:buFont typeface="+mj-lt"/>
              <a:buAutoNum type="romanUcPeriod"/>
            </a:pPr>
            <a:r>
              <a:rPr lang="en-US" sz="1000" b="1" dirty="0">
                <a:solidFill>
                  <a:srgbClr val="002856"/>
                </a:solidFill>
              </a:rPr>
              <a:t>Governance Foundation </a:t>
            </a:r>
          </a:p>
          <a:p>
            <a:pPr lvl="1">
              <a:spcAft>
                <a:spcPts val="100"/>
              </a:spcAft>
              <a:buFont typeface="Arial" panose="020B0604020202020204" pitchFamily="34" charset="0"/>
              <a:buChar char="•"/>
            </a:pPr>
            <a:r>
              <a:rPr lang="en-US" sz="1000" dirty="0"/>
              <a:t>Governance Change Management Model…….….…...Pg.12</a:t>
            </a:r>
          </a:p>
          <a:p>
            <a:pPr lvl="1">
              <a:spcAft>
                <a:spcPts val="100"/>
              </a:spcAft>
              <a:buFont typeface="Arial" panose="020B0604020202020204" pitchFamily="34" charset="0"/>
              <a:buChar char="•"/>
            </a:pPr>
            <a:r>
              <a:rPr lang="en-US" sz="1000" dirty="0"/>
              <a:t>Setting Governance Scope and Priorities……….….…Pg. 13</a:t>
            </a:r>
          </a:p>
          <a:p>
            <a:pPr lvl="1">
              <a:spcAft>
                <a:spcPts val="100"/>
              </a:spcAft>
              <a:buFont typeface="Arial" panose="020B0604020202020204" pitchFamily="34" charset="0"/>
              <a:buChar char="•"/>
            </a:pPr>
            <a:r>
              <a:rPr lang="en-US" sz="1000" dirty="0"/>
              <a:t>Data Governance Principles.……………………….…..Pg. 14 </a:t>
            </a:r>
          </a:p>
          <a:p>
            <a:pPr lvl="1">
              <a:spcAft>
                <a:spcPts val="100"/>
              </a:spcAft>
              <a:buFont typeface="Arial" panose="020B0604020202020204" pitchFamily="34" charset="0"/>
              <a:buChar char="•"/>
            </a:pPr>
            <a:r>
              <a:rPr lang="en-US" sz="1000" dirty="0"/>
              <a:t>IM Framework Deliverables………………………….....Pg. 15 </a:t>
            </a:r>
          </a:p>
          <a:p>
            <a:pPr lvl="1">
              <a:spcAft>
                <a:spcPts val="100"/>
              </a:spcAft>
              <a:buFont typeface="Arial" panose="020B0604020202020204" pitchFamily="34" charset="0"/>
              <a:buChar char="•"/>
            </a:pPr>
            <a:r>
              <a:rPr lang="en-US" sz="1000" dirty="0"/>
              <a:t>Project/Data Governance Interaction Process…….….Pg. 16</a:t>
            </a:r>
          </a:p>
          <a:p>
            <a:pPr lvl="1">
              <a:spcAft>
                <a:spcPts val="100"/>
              </a:spcAft>
              <a:buFont typeface="Arial" panose="020B0604020202020204" pitchFamily="34" charset="0"/>
              <a:buChar char="•"/>
            </a:pPr>
            <a:r>
              <a:rPr lang="en-US" sz="1000" dirty="0"/>
              <a:t>Project/Data Governance Interaction Checklist ……...Pg. 17</a:t>
            </a:r>
          </a:p>
          <a:p>
            <a:pPr marL="285750" indent="-285750">
              <a:spcAft>
                <a:spcPts val="300"/>
              </a:spcAft>
              <a:buFont typeface="+mj-lt"/>
              <a:buAutoNum type="romanUcPeriod"/>
            </a:pPr>
            <a:r>
              <a:rPr lang="en-US" sz="1000" b="1" dirty="0">
                <a:solidFill>
                  <a:srgbClr val="002856"/>
                </a:solidFill>
              </a:rPr>
              <a:t>Data Stewardship</a:t>
            </a:r>
          </a:p>
          <a:p>
            <a:pPr lvl="1">
              <a:spcAft>
                <a:spcPts val="100"/>
              </a:spcAft>
              <a:buFont typeface="Arial" panose="020B0604020202020204" pitchFamily="34" charset="0"/>
              <a:buChar char="•"/>
            </a:pPr>
            <a:r>
              <a:rPr lang="en-US" sz="1000" dirty="0"/>
              <a:t>Data Stewardship Model………………………………...Pg. 19</a:t>
            </a:r>
          </a:p>
          <a:p>
            <a:pPr lvl="1">
              <a:spcAft>
                <a:spcPts val="100"/>
              </a:spcAft>
              <a:buFont typeface="Arial" panose="020B0604020202020204" pitchFamily="34" charset="0"/>
              <a:buChar char="•"/>
            </a:pPr>
            <a:r>
              <a:rPr lang="en-US" sz="1000" dirty="0"/>
              <a:t>Data Stewardship Responsibilities………………….….Pg. 20 </a:t>
            </a:r>
          </a:p>
          <a:p>
            <a:pPr lvl="1">
              <a:spcAft>
                <a:spcPts val="100"/>
              </a:spcAft>
              <a:buFont typeface="Arial" panose="020B0604020202020204" pitchFamily="34" charset="0"/>
              <a:buChar char="•"/>
            </a:pPr>
            <a:r>
              <a:rPr lang="en-US" sz="1000" dirty="0"/>
              <a:t>Data Stewardship Escalation Path……………………..Pg. 21</a:t>
            </a:r>
          </a:p>
          <a:p>
            <a:pPr lvl="1">
              <a:spcAft>
                <a:spcPts val="100"/>
              </a:spcAft>
              <a:buFont typeface="Arial" panose="020B0604020202020204" pitchFamily="34" charset="0"/>
              <a:buChar char="•"/>
            </a:pPr>
            <a:r>
              <a:rPr lang="en-US" sz="1000" dirty="0"/>
              <a:t>Stewardship Roles and Business Intelligence………...Pg. 22</a:t>
            </a:r>
          </a:p>
          <a:p>
            <a:pPr lvl="1">
              <a:spcAft>
                <a:spcPts val="100"/>
              </a:spcAft>
              <a:buFont typeface="Arial" panose="020B0604020202020204" pitchFamily="34" charset="0"/>
              <a:buChar char="•"/>
            </a:pPr>
            <a:r>
              <a:rPr lang="en-US" sz="1000" dirty="0"/>
              <a:t>Task-Specialized Data Stewardship…………………...Pg. 23</a:t>
            </a:r>
          </a:p>
          <a:p>
            <a:pPr lvl="1">
              <a:spcAft>
                <a:spcPts val="100"/>
              </a:spcAft>
              <a:buFont typeface="Arial" panose="020B0604020202020204" pitchFamily="34" charset="0"/>
              <a:buChar char="•"/>
            </a:pPr>
            <a:r>
              <a:rPr lang="en-US" sz="1000" dirty="0"/>
              <a:t>Establish Stewardship Roles………………...…………Pg. 24</a:t>
            </a:r>
          </a:p>
          <a:p>
            <a:pPr lvl="1">
              <a:spcAft>
                <a:spcPts val="100"/>
              </a:spcAft>
              <a:buFont typeface="Arial" panose="020B0604020202020204" pitchFamily="34" charset="0"/>
              <a:buChar char="•"/>
            </a:pPr>
            <a:r>
              <a:rPr lang="en-US" sz="1000" dirty="0"/>
              <a:t>Aligning Accountability for Data Decisions………..…..Pg. 25 </a:t>
            </a:r>
          </a:p>
          <a:p>
            <a:pPr lvl="1">
              <a:spcAft>
                <a:spcPts val="100"/>
              </a:spcAft>
              <a:buFont typeface="Arial" panose="020B0604020202020204" pitchFamily="34" charset="0"/>
              <a:buChar char="•"/>
            </a:pPr>
            <a:r>
              <a:rPr lang="en-US" sz="1000" dirty="0"/>
              <a:t>Stewardship Models by Data Type…………………….Pg. 26</a:t>
            </a:r>
          </a:p>
        </p:txBody>
      </p:sp>
      <p:sp>
        <p:nvSpPr>
          <p:cNvPr id="5" name="Content Placeholder 2">
            <a:extLst>
              <a:ext uri="{FF2B5EF4-FFF2-40B4-BE49-F238E27FC236}">
                <a16:creationId xmlns:a16="http://schemas.microsoft.com/office/drawing/2014/main" id="{0688F1BC-3D37-495D-9415-380B596642A1}"/>
              </a:ext>
            </a:extLst>
          </p:cNvPr>
          <p:cNvSpPr txBox="1">
            <a:spLocks/>
          </p:cNvSpPr>
          <p:nvPr/>
        </p:nvSpPr>
        <p:spPr>
          <a:xfrm>
            <a:off x="6201560" y="1728889"/>
            <a:ext cx="4416804" cy="446087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None/>
            </a:pPr>
            <a:r>
              <a:rPr lang="en-US" sz="1000" b="1" dirty="0">
                <a:solidFill>
                  <a:srgbClr val="002856"/>
                </a:solidFill>
              </a:rPr>
              <a:t>V.     Data Standardization  </a:t>
            </a:r>
          </a:p>
          <a:p>
            <a:pPr lvl="1">
              <a:spcAft>
                <a:spcPts val="100"/>
              </a:spcAft>
              <a:buFont typeface="Arial" panose="020B0604020202020204" pitchFamily="34" charset="0"/>
              <a:buChar char="•"/>
            </a:pPr>
            <a:r>
              <a:rPr lang="en-US" sz="1000" dirty="0"/>
              <a:t>Data Standardization &amp; Like-Minded Users…………….Pg. 28</a:t>
            </a:r>
          </a:p>
          <a:p>
            <a:pPr lvl="1">
              <a:spcAft>
                <a:spcPts val="100"/>
              </a:spcAft>
              <a:buFont typeface="Arial" panose="020B0604020202020204" pitchFamily="34" charset="0"/>
              <a:buChar char="•"/>
            </a:pPr>
            <a:r>
              <a:rPr lang="en-US" sz="1000" dirty="0"/>
              <a:t>Identify Demand for Data-Based Triggers………………Pg. 29</a:t>
            </a:r>
          </a:p>
          <a:p>
            <a:pPr lvl="1">
              <a:spcAft>
                <a:spcPts val="100"/>
              </a:spcAft>
              <a:buFont typeface="Arial" panose="020B0604020202020204" pitchFamily="34" charset="0"/>
              <a:buChar char="•"/>
            </a:pPr>
            <a:r>
              <a:rPr lang="en-US" sz="1000" dirty="0"/>
              <a:t>Balancing Local and Enterprise Data Needs…………...Pg. 30</a:t>
            </a:r>
          </a:p>
          <a:p>
            <a:pPr lvl="1">
              <a:spcAft>
                <a:spcPts val="100"/>
              </a:spcAft>
              <a:buFont typeface="Arial" panose="020B0604020202020204" pitchFamily="34" charset="0"/>
              <a:buChar char="•"/>
            </a:pPr>
            <a:r>
              <a:rPr lang="en-US" sz="1000" dirty="0"/>
              <a:t>Balancing Flexibility with Rigor………………...………...Pg. 31</a:t>
            </a:r>
          </a:p>
          <a:p>
            <a:pPr marL="0" indent="0">
              <a:spcAft>
                <a:spcPts val="300"/>
              </a:spcAft>
              <a:buNone/>
            </a:pPr>
            <a:r>
              <a:rPr lang="en-US" sz="1000" b="1" dirty="0">
                <a:solidFill>
                  <a:srgbClr val="002856"/>
                </a:solidFill>
              </a:rPr>
              <a:t>VI.    Master Data Management </a:t>
            </a:r>
          </a:p>
          <a:p>
            <a:pPr lvl="1">
              <a:spcAft>
                <a:spcPts val="100"/>
              </a:spcAft>
              <a:buFont typeface="Arial" panose="020B0604020202020204" pitchFamily="34" charset="0"/>
              <a:buChar char="•"/>
            </a:pPr>
            <a:r>
              <a:rPr lang="en-US" sz="1000" dirty="0"/>
              <a:t>Roles and Responsibilities in MDM……………………..Pg. 33</a:t>
            </a:r>
          </a:p>
          <a:p>
            <a:pPr lvl="1">
              <a:spcAft>
                <a:spcPts val="100"/>
              </a:spcAft>
              <a:buFont typeface="Arial" panose="020B0604020202020204" pitchFamily="34" charset="0"/>
              <a:buChar char="•"/>
            </a:pPr>
            <a:r>
              <a:rPr lang="en-US" sz="1000" dirty="0"/>
              <a:t>MDM Forum Charter……………………………………...Pg. 34</a:t>
            </a:r>
          </a:p>
          <a:p>
            <a:pPr lvl="1">
              <a:spcAft>
                <a:spcPts val="100"/>
              </a:spcAft>
              <a:buFont typeface="Arial" panose="020B0604020202020204" pitchFamily="34" charset="0"/>
              <a:buChar char="•"/>
            </a:pPr>
            <a:r>
              <a:rPr lang="en-US" sz="1000" dirty="0"/>
              <a:t>Classification Principles…………………………....……..Pg. 35</a:t>
            </a:r>
          </a:p>
          <a:p>
            <a:pPr lvl="1">
              <a:spcAft>
                <a:spcPts val="100"/>
              </a:spcAft>
              <a:buFont typeface="Arial" panose="020B0604020202020204" pitchFamily="34" charset="0"/>
              <a:buChar char="•"/>
            </a:pPr>
            <a:r>
              <a:rPr lang="en-US" sz="1000" dirty="0"/>
              <a:t>MDM Principles Checklist……………………….………..Pg. 36</a:t>
            </a:r>
          </a:p>
          <a:p>
            <a:pPr lvl="1">
              <a:spcAft>
                <a:spcPts val="100"/>
              </a:spcAft>
              <a:buFont typeface="Arial" panose="020B0604020202020204" pitchFamily="34" charset="0"/>
              <a:buChar char="•"/>
            </a:pPr>
            <a:r>
              <a:rPr lang="en-US" sz="1000" dirty="0"/>
              <a:t>MDM Governance and Decision Rights…………….......Pg. 37</a:t>
            </a:r>
          </a:p>
          <a:p>
            <a:pPr lvl="1">
              <a:spcAft>
                <a:spcPts val="100"/>
              </a:spcAft>
              <a:buFont typeface="Arial" panose="020B0604020202020204" pitchFamily="34" charset="0"/>
              <a:buChar char="•"/>
            </a:pPr>
            <a:r>
              <a:rPr lang="en-US" sz="1000" dirty="0"/>
              <a:t>MDM Maturity Model………………………………………Pg. 38 </a:t>
            </a:r>
          </a:p>
          <a:p>
            <a:pPr lvl="1">
              <a:spcAft>
                <a:spcPts val="100"/>
              </a:spcAft>
              <a:buFont typeface="Arial" panose="020B0604020202020204" pitchFamily="34" charset="0"/>
              <a:buChar char="•"/>
            </a:pPr>
            <a:r>
              <a:rPr lang="en-US" sz="1000" dirty="0"/>
              <a:t>MDM as Means, Not Ends………………………………..Pg. 39</a:t>
            </a:r>
          </a:p>
          <a:p>
            <a:pPr lvl="1">
              <a:spcAft>
                <a:spcPts val="100"/>
              </a:spcAft>
              <a:buFont typeface="Arial" panose="020B0604020202020204" pitchFamily="34" charset="0"/>
              <a:buChar char="•"/>
            </a:pPr>
            <a:r>
              <a:rPr lang="en-US" sz="1000" dirty="0"/>
              <a:t>Focus on the Critical Few……………………....…...……Pg. 40</a:t>
            </a:r>
          </a:p>
          <a:p>
            <a:pPr lvl="1">
              <a:spcAft>
                <a:spcPts val="100"/>
              </a:spcAft>
              <a:buFont typeface="Arial" panose="020B0604020202020204" pitchFamily="34" charset="0"/>
              <a:buChar char="•"/>
            </a:pPr>
            <a:r>
              <a:rPr lang="en-US" sz="1000" dirty="0"/>
              <a:t>Ensure MDM Need in Project Selection……………...…Pg. 41</a:t>
            </a:r>
          </a:p>
          <a:p>
            <a:pPr lvl="1">
              <a:spcAft>
                <a:spcPts val="100"/>
              </a:spcAft>
              <a:buFont typeface="Arial" panose="020B0604020202020204" pitchFamily="34" charset="0"/>
              <a:buChar char="•"/>
            </a:pPr>
            <a:r>
              <a:rPr lang="en-US" sz="1000" dirty="0"/>
              <a:t>Maintain MDM Alignment…………………………………Pg. 42</a:t>
            </a:r>
          </a:p>
          <a:p>
            <a:pPr marL="0" indent="0">
              <a:spcAft>
                <a:spcPts val="300"/>
              </a:spcAft>
              <a:buNone/>
            </a:pPr>
            <a:r>
              <a:rPr lang="en-US" sz="1000" b="1" dirty="0">
                <a:solidFill>
                  <a:srgbClr val="002856"/>
                </a:solidFill>
              </a:rPr>
              <a:t>VII. Data Quality</a:t>
            </a:r>
          </a:p>
          <a:p>
            <a:pPr lvl="1">
              <a:spcAft>
                <a:spcPts val="300"/>
              </a:spcAft>
              <a:buFont typeface="Arial" panose="020B0604020202020204" pitchFamily="34" charset="0"/>
              <a:buChar char="•"/>
            </a:pPr>
            <a:r>
              <a:rPr lang="en-US" sz="1000" dirty="0"/>
              <a:t>Resolving Data Standards and Quality Issues…….……Pg. 44</a:t>
            </a:r>
          </a:p>
          <a:p>
            <a:pPr lvl="1">
              <a:spcAft>
                <a:spcPts val="100"/>
              </a:spcAft>
              <a:buFont typeface="Arial" panose="020B0604020202020204" pitchFamily="34" charset="0"/>
              <a:buChar char="•"/>
            </a:pPr>
            <a:r>
              <a:rPr lang="en-US" sz="1000" dirty="0"/>
              <a:t>Contextualize Data Quality Issues……………………….Pg. 45</a:t>
            </a:r>
          </a:p>
          <a:p>
            <a:pPr lvl="1">
              <a:spcAft>
                <a:spcPts val="100"/>
              </a:spcAft>
              <a:buFont typeface="Arial" panose="020B0604020202020204" pitchFamily="34" charset="0"/>
              <a:buChar char="•"/>
            </a:pPr>
            <a:r>
              <a:rPr lang="en-US" sz="1000" dirty="0"/>
              <a:t>Data Quality Heat Map……………………….……….......Pg. 46</a:t>
            </a:r>
          </a:p>
          <a:p>
            <a:pPr lvl="1">
              <a:spcAft>
                <a:spcPts val="100"/>
              </a:spcAft>
              <a:buFont typeface="Arial" panose="020B0604020202020204" pitchFamily="34" charset="0"/>
              <a:buChar char="•"/>
            </a:pPr>
            <a:r>
              <a:rPr lang="en-US" sz="1000" dirty="0"/>
              <a:t>Dimensions of Data Quality……………………………….Pg. 47</a:t>
            </a:r>
          </a:p>
          <a:p>
            <a:pPr marL="0" indent="0">
              <a:spcAft>
                <a:spcPts val="300"/>
              </a:spcAft>
              <a:buNone/>
            </a:pPr>
            <a:r>
              <a:rPr lang="en-US" sz="1000" b="1" dirty="0">
                <a:solidFill>
                  <a:srgbClr val="002856"/>
                </a:solidFill>
              </a:rPr>
              <a:t>VIII. Performance Improvement </a:t>
            </a:r>
          </a:p>
          <a:p>
            <a:pPr lvl="1">
              <a:spcAft>
                <a:spcPts val="100"/>
              </a:spcAft>
              <a:buFont typeface="Arial" panose="020B0604020202020204" pitchFamily="34" charset="0"/>
              <a:buChar char="•"/>
            </a:pPr>
            <a:r>
              <a:rPr lang="en-US" sz="1000" dirty="0"/>
              <a:t>Enterprise Data Maturity Path………….…………………Pg. 49</a:t>
            </a:r>
          </a:p>
          <a:p>
            <a:pPr lvl="1">
              <a:spcAft>
                <a:spcPts val="100"/>
              </a:spcAft>
              <a:buFont typeface="Arial" panose="020B0604020202020204" pitchFamily="34" charset="0"/>
              <a:buChar char="•"/>
            </a:pPr>
            <a:r>
              <a:rPr lang="en-US" sz="1000" dirty="0"/>
              <a:t>Data Management Maturity Scorecard…….…………….Pg. 50 </a:t>
            </a:r>
          </a:p>
          <a:p>
            <a:pPr lvl="1">
              <a:spcAft>
                <a:spcPts val="100"/>
              </a:spcAft>
              <a:buFont typeface="Arial" panose="020B0604020202020204" pitchFamily="34" charset="0"/>
              <a:buChar char="•"/>
            </a:pPr>
            <a:r>
              <a:rPr lang="en-US" sz="1000" dirty="0"/>
              <a:t>Organizational Readiness Diagnostic………..…………..Pg. 51 </a:t>
            </a:r>
          </a:p>
        </p:txBody>
      </p:sp>
      <p:sp>
        <p:nvSpPr>
          <p:cNvPr id="6" name="Content Placeholder 5">
            <a:extLst>
              <a:ext uri="{FF2B5EF4-FFF2-40B4-BE49-F238E27FC236}">
                <a16:creationId xmlns:a16="http://schemas.microsoft.com/office/drawing/2014/main" id="{64D64814-30BB-4DF0-B965-4340908063D1}"/>
              </a:ext>
            </a:extLst>
          </p:cNvPr>
          <p:cNvSpPr txBox="1">
            <a:spLocks/>
          </p:cNvSpPr>
          <p:nvPr/>
        </p:nvSpPr>
        <p:spPr>
          <a:xfrm>
            <a:off x="486603" y="888319"/>
            <a:ext cx="11354499" cy="443198"/>
          </a:xfrm>
          <a:prstGeom prst="rect">
            <a:avLst/>
          </a:prstGeom>
          <a:solidFill>
            <a:srgbClr val="F4F4F4"/>
          </a:solidFill>
        </p:spPr>
        <p:txBody>
          <a:bodyPr/>
          <a:lst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 </a:t>
            </a:r>
            <a:r>
              <a:rPr lang="en-US" sz="1200" i="1" dirty="0"/>
              <a:t>Data Governance Playbook </a:t>
            </a:r>
            <a:r>
              <a:rPr lang="en-US" sz="1200" dirty="0"/>
              <a:t>will allow you to define a data governance model that establishes governance processes, stewardship roles, and information health metrics to improve data quality. </a:t>
            </a:r>
            <a:endParaRPr lang="en-US" sz="1200" i="1" dirty="0"/>
          </a:p>
          <a:p>
            <a:pPr marL="0" indent="0">
              <a:buFont typeface="Wingdings" panose="05000000000000000000" pitchFamily="2" charset="2"/>
              <a:buNone/>
            </a:pPr>
            <a:endParaRPr lang="en-US" sz="1200" dirty="0"/>
          </a:p>
        </p:txBody>
      </p:sp>
      <p:sp>
        <p:nvSpPr>
          <p:cNvPr id="10" name="Title 1">
            <a:extLst>
              <a:ext uri="{FF2B5EF4-FFF2-40B4-BE49-F238E27FC236}">
                <a16:creationId xmlns:a16="http://schemas.microsoft.com/office/drawing/2014/main" id="{6F04429F-6106-4D91-BE14-3FC88C0A1E0D}"/>
              </a:ext>
            </a:extLst>
          </p:cNvPr>
          <p:cNvSpPr>
            <a:spLocks noGrp="1"/>
          </p:cNvSpPr>
          <p:nvPr>
            <p:ph type="title"/>
          </p:nvPr>
        </p:nvSpPr>
        <p:spPr>
          <a:xfrm>
            <a:off x="457200" y="366713"/>
            <a:ext cx="11276013" cy="443198"/>
          </a:xfrm>
        </p:spPr>
        <p:txBody>
          <a:bodyPr/>
          <a:lstStyle/>
          <a:p>
            <a:r>
              <a:rPr lang="en-US" dirty="0"/>
              <a:t>Table of Contents</a:t>
            </a:r>
          </a:p>
        </p:txBody>
      </p:sp>
    </p:spTree>
    <p:extLst>
      <p:ext uri="{BB962C8B-B14F-4D97-AF65-F5344CB8AC3E}">
        <p14:creationId xmlns:p14="http://schemas.microsoft.com/office/powerpoint/2010/main" val="325397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33A8-A7EE-41B5-B2BA-DE28AD3A4AB8}"/>
              </a:ext>
            </a:extLst>
          </p:cNvPr>
          <p:cNvSpPr>
            <a:spLocks noGrp="1"/>
          </p:cNvSpPr>
          <p:nvPr>
            <p:ph type="title"/>
          </p:nvPr>
        </p:nvSpPr>
        <p:spPr/>
        <p:txBody>
          <a:bodyPr/>
          <a:lstStyle/>
          <a:p>
            <a:r>
              <a:rPr lang="en-US" dirty="0"/>
              <a:t>Identify Demand for Data Based Triggers</a:t>
            </a:r>
          </a:p>
        </p:txBody>
      </p:sp>
      <p:sp>
        <p:nvSpPr>
          <p:cNvPr id="4" name="Text Placeholder 3">
            <a:extLst>
              <a:ext uri="{FF2B5EF4-FFF2-40B4-BE49-F238E27FC236}">
                <a16:creationId xmlns:a16="http://schemas.microsoft.com/office/drawing/2014/main" id="{B8227FAA-1D18-43E0-A743-CB68F10C97A2}"/>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Target business units experiencing significant operational changes that create new information needs and provide incentives to integrate their data. </a:t>
            </a:r>
          </a:p>
          <a:p>
            <a:pPr marL="0" indent="0">
              <a:buNone/>
            </a:pPr>
            <a:endParaRPr lang="en-US" dirty="0"/>
          </a:p>
        </p:txBody>
      </p:sp>
      <p:sp>
        <p:nvSpPr>
          <p:cNvPr id="5" name="Rectangle 4">
            <a:extLst>
              <a:ext uri="{FF2B5EF4-FFF2-40B4-BE49-F238E27FC236}">
                <a16:creationId xmlns:a16="http://schemas.microsoft.com/office/drawing/2014/main" id="{C3218AB5-6A44-44A2-855A-B23892A20FE2}"/>
              </a:ext>
            </a:extLst>
          </p:cNvPr>
          <p:cNvSpPr/>
          <p:nvPr/>
        </p:nvSpPr>
        <p:spPr>
          <a:xfrm>
            <a:off x="457200" y="4587667"/>
            <a:ext cx="2563495" cy="1400383"/>
          </a:xfrm>
          <a:prstGeom prst="rect">
            <a:avLst/>
          </a:prstGeom>
        </p:spPr>
        <p:txBody>
          <a:bodyPr wrap="square">
            <a:spAutoFit/>
          </a:bodyPr>
          <a:lstStyle/>
          <a:p>
            <a:pPr lvl="0" defTabSz="1017588" fontAlgn="base">
              <a:spcBef>
                <a:spcPct val="50000"/>
              </a:spcBef>
              <a:spcAft>
                <a:spcPct val="100000"/>
              </a:spcAft>
            </a:pPr>
            <a:r>
              <a:rPr lang="en-US" altLang="en-US" sz="1000" kern="0" dirty="0">
                <a:solidFill>
                  <a:srgbClr val="92D050"/>
                </a:solidFill>
                <a:latin typeface="Arial" pitchFamily="34" charset="0"/>
                <a:cs typeface="Arial" pitchFamily="34" charset="0"/>
              </a:rPr>
              <a:t>DO</a:t>
            </a:r>
            <a:r>
              <a:rPr lang="en-US" altLang="en-US" sz="1000" kern="0" dirty="0">
                <a:solidFill>
                  <a:srgbClr val="000000"/>
                </a:solidFill>
                <a:latin typeface="Arial" pitchFamily="34" charset="0"/>
                <a:cs typeface="Arial" pitchFamily="34" charset="0"/>
              </a:rPr>
              <a:t> identify initial footholds for data standardization initiatives in opportunistic events that will specifically impact stakeholder data needs. </a:t>
            </a:r>
            <a:endParaRPr lang="en-US" altLang="en-US" sz="1000" kern="0" dirty="0">
              <a:solidFill>
                <a:srgbClr val="FF0000"/>
              </a:solidFill>
              <a:latin typeface="Arial" pitchFamily="34" charset="0"/>
              <a:cs typeface="Arial" pitchFamily="34" charset="0"/>
            </a:endParaRPr>
          </a:p>
          <a:p>
            <a:pPr lvl="0" defTabSz="1017588" fontAlgn="base">
              <a:spcBef>
                <a:spcPct val="50000"/>
              </a:spcBef>
              <a:spcAft>
                <a:spcPct val="100000"/>
              </a:spcAft>
            </a:pPr>
            <a:r>
              <a:rPr lang="en-US" altLang="en-US" sz="1000" kern="0" dirty="0">
                <a:solidFill>
                  <a:srgbClr val="FF0000"/>
                </a:solidFill>
                <a:latin typeface="Arial" pitchFamily="34" charset="0"/>
                <a:cs typeface="Arial" pitchFamily="34" charset="0"/>
              </a:rPr>
              <a:t>DON’T</a:t>
            </a:r>
            <a:r>
              <a:rPr lang="en-US" altLang="en-US" sz="1000" kern="0" dirty="0">
                <a:solidFill>
                  <a:srgbClr val="000000"/>
                </a:solidFill>
                <a:latin typeface="Arial" pitchFamily="34" charset="0"/>
                <a:cs typeface="Arial" pitchFamily="34" charset="0"/>
              </a:rPr>
              <a:t> presume business partner urgency for data integration purely for the goal of data integration. </a:t>
            </a:r>
          </a:p>
        </p:txBody>
      </p:sp>
      <p:sp>
        <p:nvSpPr>
          <p:cNvPr id="6" name="Rectangle 5">
            <a:extLst>
              <a:ext uri="{FF2B5EF4-FFF2-40B4-BE49-F238E27FC236}">
                <a16:creationId xmlns:a16="http://schemas.microsoft.com/office/drawing/2014/main" id="{97B25E3F-3737-4556-A619-ACC9ED2D8AAB}"/>
              </a:ext>
            </a:extLst>
          </p:cNvPr>
          <p:cNvSpPr/>
          <p:nvPr/>
        </p:nvSpPr>
        <p:spPr>
          <a:xfrm>
            <a:off x="3565321" y="1091868"/>
            <a:ext cx="2028737" cy="5788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1. Scan for Bus Experiencing Changes in Data Usage</a:t>
            </a:r>
          </a:p>
        </p:txBody>
      </p:sp>
      <p:sp>
        <p:nvSpPr>
          <p:cNvPr id="7" name="Rectangle 6">
            <a:extLst>
              <a:ext uri="{FF2B5EF4-FFF2-40B4-BE49-F238E27FC236}">
                <a16:creationId xmlns:a16="http://schemas.microsoft.com/office/drawing/2014/main" id="{5EED2ECC-77C5-4F6E-91BF-BDF8A5E0F5BC}"/>
              </a:ext>
            </a:extLst>
          </p:cNvPr>
          <p:cNvSpPr/>
          <p:nvPr/>
        </p:nvSpPr>
        <p:spPr>
          <a:xfrm>
            <a:off x="7845105" y="1091868"/>
            <a:ext cx="2028737" cy="5788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2. Develop an Integration Based Solution to Meet BU Need</a:t>
            </a:r>
          </a:p>
        </p:txBody>
      </p:sp>
      <p:sp>
        <p:nvSpPr>
          <p:cNvPr id="8" name="TextBox 10">
            <a:extLst>
              <a:ext uri="{FF2B5EF4-FFF2-40B4-BE49-F238E27FC236}">
                <a16:creationId xmlns:a16="http://schemas.microsoft.com/office/drawing/2014/main" id="{784AC299-F8F5-4E9F-B1B1-E3B5387D125B}"/>
              </a:ext>
            </a:extLst>
          </p:cNvPr>
          <p:cNvSpPr txBox="1">
            <a:spLocks noChangeArrowheads="1"/>
          </p:cNvSpPr>
          <p:nvPr/>
        </p:nvSpPr>
        <p:spPr bwMode="auto">
          <a:xfrm>
            <a:off x="3565321" y="1834567"/>
            <a:ext cx="1648791" cy="44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221F20"/>
                </a:solidFill>
              </a:rPr>
              <a:t>Triggers of a Potential </a:t>
            </a:r>
          </a:p>
          <a:p>
            <a:r>
              <a:rPr lang="en-US" altLang="en-US" sz="1000" b="1" dirty="0">
                <a:solidFill>
                  <a:srgbClr val="221F20"/>
                </a:solidFill>
              </a:rPr>
              <a:t>Change in BU Data Usage </a:t>
            </a:r>
          </a:p>
        </p:txBody>
      </p:sp>
      <p:sp>
        <p:nvSpPr>
          <p:cNvPr id="9" name="Rectangle 8">
            <a:extLst>
              <a:ext uri="{FF2B5EF4-FFF2-40B4-BE49-F238E27FC236}">
                <a16:creationId xmlns:a16="http://schemas.microsoft.com/office/drawing/2014/main" id="{794E4160-AD10-45AB-BC6C-7CBC979EE4D4}"/>
              </a:ext>
            </a:extLst>
          </p:cNvPr>
          <p:cNvSpPr/>
          <p:nvPr/>
        </p:nvSpPr>
        <p:spPr>
          <a:xfrm>
            <a:off x="3565321" y="2291493"/>
            <a:ext cx="2028737" cy="209595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solidFill>
                  <a:schemeClr val="bg1"/>
                </a:solidFill>
              </a:rPr>
              <a:t>Drop in Sales/Profitability</a:t>
            </a:r>
          </a:p>
          <a:p>
            <a:endParaRPr lang="en-US" sz="1000" dirty="0">
              <a:solidFill>
                <a:schemeClr val="bg1"/>
              </a:solidFill>
            </a:endParaRPr>
          </a:p>
          <a:p>
            <a:r>
              <a:rPr lang="en-US" sz="1000" dirty="0">
                <a:solidFill>
                  <a:schemeClr val="bg1"/>
                </a:solidFill>
              </a:rPr>
              <a:t>Change in Organization Structure</a:t>
            </a:r>
          </a:p>
          <a:p>
            <a:endParaRPr lang="en-US" sz="1000" dirty="0">
              <a:solidFill>
                <a:schemeClr val="bg1"/>
              </a:solidFill>
            </a:endParaRPr>
          </a:p>
          <a:p>
            <a:r>
              <a:rPr lang="en-US" sz="1000" dirty="0">
                <a:solidFill>
                  <a:schemeClr val="bg1"/>
                </a:solidFill>
              </a:rPr>
              <a:t>New BU/Function Leadership</a:t>
            </a:r>
          </a:p>
          <a:p>
            <a:endParaRPr lang="en-US" sz="1000" dirty="0">
              <a:solidFill>
                <a:schemeClr val="bg1"/>
              </a:solidFill>
            </a:endParaRPr>
          </a:p>
          <a:p>
            <a:r>
              <a:rPr lang="en-US" sz="1000" dirty="0">
                <a:solidFill>
                  <a:schemeClr val="bg1"/>
                </a:solidFill>
              </a:rPr>
              <a:t>Increased Reliance on Cross-Functional Data</a:t>
            </a:r>
          </a:p>
          <a:p>
            <a:endParaRPr lang="en-US" sz="1000" dirty="0">
              <a:solidFill>
                <a:schemeClr val="bg1"/>
              </a:solidFill>
            </a:endParaRPr>
          </a:p>
          <a:p>
            <a:r>
              <a:rPr lang="en-US" sz="1000" dirty="0">
                <a:solidFill>
                  <a:schemeClr val="bg1"/>
                </a:solidFill>
              </a:rPr>
              <a:t>Major Business Process Change </a:t>
            </a:r>
          </a:p>
          <a:p>
            <a:pPr marL="228600" indent="-228600" algn="ctr">
              <a:buAutoNum type="arabicPeriod"/>
            </a:pPr>
            <a:endParaRPr lang="en-US" sz="1000" dirty="0">
              <a:solidFill>
                <a:schemeClr val="bg1"/>
              </a:solidFill>
            </a:endParaRPr>
          </a:p>
        </p:txBody>
      </p:sp>
      <p:sp>
        <p:nvSpPr>
          <p:cNvPr id="10" name="TextBox 10">
            <a:extLst>
              <a:ext uri="{FF2B5EF4-FFF2-40B4-BE49-F238E27FC236}">
                <a16:creationId xmlns:a16="http://schemas.microsoft.com/office/drawing/2014/main" id="{BAE0E871-AB4D-49C3-BED3-600189AB98BD}"/>
              </a:ext>
            </a:extLst>
          </p:cNvPr>
          <p:cNvSpPr txBox="1">
            <a:spLocks noChangeArrowheads="1"/>
          </p:cNvSpPr>
          <p:nvPr/>
        </p:nvSpPr>
        <p:spPr bwMode="auto">
          <a:xfrm>
            <a:off x="5568129" y="2917150"/>
            <a:ext cx="875948" cy="12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800" dirty="0">
                <a:solidFill>
                  <a:srgbClr val="221F20"/>
                </a:solidFill>
              </a:rPr>
              <a:t>Business</a:t>
            </a:r>
          </a:p>
          <a:p>
            <a:pPr algn="ctr"/>
            <a:r>
              <a:rPr lang="en-US" altLang="en-US" sz="800" dirty="0">
                <a:solidFill>
                  <a:srgbClr val="221F20"/>
                </a:solidFill>
              </a:rPr>
              <a:t> Liaisons</a:t>
            </a:r>
          </a:p>
          <a:p>
            <a:pPr algn="ctr"/>
            <a:endParaRPr lang="en-US" altLang="en-US" sz="800" dirty="0">
              <a:solidFill>
                <a:srgbClr val="221F20"/>
              </a:solidFill>
            </a:endParaRPr>
          </a:p>
          <a:p>
            <a:pPr algn="ctr"/>
            <a:r>
              <a:rPr lang="en-US" altLang="en-US" sz="800" dirty="0">
                <a:solidFill>
                  <a:srgbClr val="221F20"/>
                </a:solidFill>
              </a:rPr>
              <a:t>Information </a:t>
            </a:r>
          </a:p>
          <a:p>
            <a:pPr algn="ctr"/>
            <a:r>
              <a:rPr lang="en-US" altLang="en-US" sz="800" dirty="0">
                <a:solidFill>
                  <a:srgbClr val="221F20"/>
                </a:solidFill>
              </a:rPr>
              <a:t>Consumer </a:t>
            </a:r>
          </a:p>
          <a:p>
            <a:pPr algn="ctr"/>
            <a:r>
              <a:rPr lang="en-US" altLang="en-US" sz="800" dirty="0">
                <a:solidFill>
                  <a:srgbClr val="221F20"/>
                </a:solidFill>
              </a:rPr>
              <a:t>Cohorts</a:t>
            </a:r>
          </a:p>
          <a:p>
            <a:pPr algn="ctr"/>
            <a:endParaRPr lang="en-US" altLang="en-US" sz="800" dirty="0">
              <a:solidFill>
                <a:srgbClr val="221F20"/>
              </a:solidFill>
            </a:endParaRPr>
          </a:p>
          <a:p>
            <a:pPr algn="ctr"/>
            <a:r>
              <a:rPr lang="en-US" altLang="en-US" sz="800" dirty="0">
                <a:solidFill>
                  <a:srgbClr val="221F20"/>
                </a:solidFill>
              </a:rPr>
              <a:t>Executive </a:t>
            </a:r>
          </a:p>
          <a:p>
            <a:pPr algn="ctr"/>
            <a:r>
              <a:rPr lang="en-US" altLang="en-US" sz="800" dirty="0">
                <a:solidFill>
                  <a:srgbClr val="221F20"/>
                </a:solidFill>
              </a:rPr>
              <a:t>Committee</a:t>
            </a:r>
          </a:p>
        </p:txBody>
      </p:sp>
      <p:pic>
        <p:nvPicPr>
          <p:cNvPr id="11" name="Picture 10">
            <a:extLst>
              <a:ext uri="{FF2B5EF4-FFF2-40B4-BE49-F238E27FC236}">
                <a16:creationId xmlns:a16="http://schemas.microsoft.com/office/drawing/2014/main" id="{27CD9DA6-6317-48DC-8358-9E8CC5E723E6}"/>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437282" y="2647709"/>
            <a:ext cx="619125" cy="1552575"/>
          </a:xfrm>
          <a:prstGeom prst="rect">
            <a:avLst/>
          </a:prstGeom>
        </p:spPr>
      </p:pic>
      <p:sp>
        <p:nvSpPr>
          <p:cNvPr id="12" name="Rectangle 11">
            <a:extLst>
              <a:ext uri="{FF2B5EF4-FFF2-40B4-BE49-F238E27FC236}">
                <a16:creationId xmlns:a16="http://schemas.microsoft.com/office/drawing/2014/main" id="{1265CA89-18D4-494F-A9AE-71CC1F08A575}"/>
              </a:ext>
            </a:extLst>
          </p:cNvPr>
          <p:cNvSpPr/>
          <p:nvPr/>
        </p:nvSpPr>
        <p:spPr>
          <a:xfrm>
            <a:off x="7845104" y="1952665"/>
            <a:ext cx="2028737" cy="57884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bg1"/>
                </a:solidFill>
              </a:rPr>
              <a:t>Trigger</a:t>
            </a:r>
          </a:p>
          <a:p>
            <a:r>
              <a:rPr lang="en-US" sz="1000" dirty="0">
                <a:solidFill>
                  <a:schemeClr val="bg1"/>
                </a:solidFill>
              </a:rPr>
              <a:t>New Head of Sales in North America </a:t>
            </a:r>
          </a:p>
        </p:txBody>
      </p:sp>
      <p:sp>
        <p:nvSpPr>
          <p:cNvPr id="13" name="Rectangle 12">
            <a:extLst>
              <a:ext uri="{FF2B5EF4-FFF2-40B4-BE49-F238E27FC236}">
                <a16:creationId xmlns:a16="http://schemas.microsoft.com/office/drawing/2014/main" id="{5AA59D6F-0CC5-49DB-B458-456BF832DB2C}"/>
              </a:ext>
            </a:extLst>
          </p:cNvPr>
          <p:cNvSpPr/>
          <p:nvPr/>
        </p:nvSpPr>
        <p:spPr>
          <a:xfrm>
            <a:off x="7845104" y="2813343"/>
            <a:ext cx="2028737" cy="941627"/>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bg1"/>
                </a:solidFill>
              </a:rPr>
              <a:t>Business Need</a:t>
            </a:r>
          </a:p>
          <a:p>
            <a:r>
              <a:rPr lang="en-US" sz="1000" dirty="0">
                <a:solidFill>
                  <a:schemeClr val="bg1"/>
                </a:solidFill>
              </a:rPr>
              <a:t>New Head of Sales in North America needs increased visibility into production levels to calibrate volume commitments. </a:t>
            </a:r>
          </a:p>
        </p:txBody>
      </p:sp>
      <p:sp>
        <p:nvSpPr>
          <p:cNvPr id="14" name="Rectangle 13">
            <a:extLst>
              <a:ext uri="{FF2B5EF4-FFF2-40B4-BE49-F238E27FC236}">
                <a16:creationId xmlns:a16="http://schemas.microsoft.com/office/drawing/2014/main" id="{D0A1C001-D0EF-4F5A-963A-13EEAFE1D36C}"/>
              </a:ext>
            </a:extLst>
          </p:cNvPr>
          <p:cNvSpPr/>
          <p:nvPr/>
        </p:nvSpPr>
        <p:spPr>
          <a:xfrm>
            <a:off x="7845104" y="4036808"/>
            <a:ext cx="2028737" cy="2391824"/>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bg1"/>
                </a:solidFill>
              </a:rPr>
              <a:t>IT Solution</a:t>
            </a:r>
          </a:p>
          <a:p>
            <a:r>
              <a:rPr lang="en-US" sz="1000" dirty="0">
                <a:solidFill>
                  <a:schemeClr val="bg1"/>
                </a:solidFill>
              </a:rPr>
              <a:t>Integrate North American sales data with on-hand and work-in-progress inventory levels. </a:t>
            </a:r>
          </a:p>
          <a:p>
            <a:r>
              <a:rPr lang="en-US" sz="1000" b="1" dirty="0">
                <a:solidFill>
                  <a:schemeClr val="bg1"/>
                </a:solidFill>
              </a:rPr>
              <a:t>Potential Incentives for BU to Integrate Data </a:t>
            </a:r>
          </a:p>
          <a:p>
            <a:endParaRPr lang="en-US" sz="1000" b="1" dirty="0">
              <a:solidFill>
                <a:schemeClr val="bg1"/>
              </a:solidFill>
            </a:endParaRPr>
          </a:p>
          <a:p>
            <a:pPr marL="171450" indent="-171450">
              <a:buFont typeface="Wingdings" panose="05000000000000000000" pitchFamily="2" charset="2"/>
              <a:buChar char="q"/>
            </a:pPr>
            <a:r>
              <a:rPr lang="en-US" sz="800" dirty="0">
                <a:solidFill>
                  <a:schemeClr val="bg1"/>
                </a:solidFill>
              </a:rPr>
              <a:t>Access to analytical tools associated with centralized dataset </a:t>
            </a:r>
          </a:p>
          <a:p>
            <a:pPr marL="171450" indent="-171450">
              <a:buFont typeface="Wingdings" panose="05000000000000000000" pitchFamily="2" charset="2"/>
              <a:buChar char="q"/>
            </a:pPr>
            <a:r>
              <a:rPr lang="en-US" sz="800" dirty="0">
                <a:solidFill>
                  <a:schemeClr val="bg1"/>
                </a:solidFill>
              </a:rPr>
              <a:t>Increased access to cross-functional data</a:t>
            </a:r>
          </a:p>
          <a:p>
            <a:pPr marL="171450" indent="-171450">
              <a:buFont typeface="Wingdings" panose="05000000000000000000" pitchFamily="2" charset="2"/>
              <a:buChar char="q"/>
            </a:pPr>
            <a:r>
              <a:rPr lang="en-US" sz="800" dirty="0">
                <a:solidFill>
                  <a:schemeClr val="bg1"/>
                </a:solidFill>
              </a:rPr>
              <a:t>Ability to demonstrate BU performance by incorporating data into enterprise dashboard. </a:t>
            </a:r>
          </a:p>
          <a:p>
            <a:pPr marL="171450" indent="-171450">
              <a:buFont typeface="Wingdings" panose="05000000000000000000" pitchFamily="2" charset="2"/>
              <a:buChar char="q"/>
            </a:pPr>
            <a:r>
              <a:rPr lang="en-US" sz="800" dirty="0">
                <a:solidFill>
                  <a:schemeClr val="bg1"/>
                </a:solidFill>
              </a:rPr>
              <a:t>Visible contribution to an effort that generates enterprise-level benefits. </a:t>
            </a:r>
          </a:p>
        </p:txBody>
      </p:sp>
      <p:cxnSp>
        <p:nvCxnSpPr>
          <p:cNvPr id="16" name="Straight Arrow Connector 15">
            <a:extLst>
              <a:ext uri="{FF2B5EF4-FFF2-40B4-BE49-F238E27FC236}">
                <a16:creationId xmlns:a16="http://schemas.microsoft.com/office/drawing/2014/main" id="{1781DB46-D594-46C1-816A-49D99D01FF13}"/>
              </a:ext>
            </a:extLst>
          </p:cNvPr>
          <p:cNvCxnSpPr>
            <a:cxnSpLocks/>
          </p:cNvCxnSpPr>
          <p:nvPr/>
        </p:nvCxnSpPr>
        <p:spPr>
          <a:xfrm flipH="1">
            <a:off x="8859471" y="2531505"/>
            <a:ext cx="1" cy="28195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601AF8-CD1D-4C64-A09F-00727D3D0E2E}"/>
              </a:ext>
            </a:extLst>
          </p:cNvPr>
          <p:cNvCxnSpPr>
            <a:cxnSpLocks/>
            <a:stCxn id="13" idx="2"/>
          </p:cNvCxnSpPr>
          <p:nvPr/>
        </p:nvCxnSpPr>
        <p:spPr>
          <a:xfrm>
            <a:off x="8859473" y="3754970"/>
            <a:ext cx="0" cy="28183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10">
            <a:extLst>
              <a:ext uri="{FF2B5EF4-FFF2-40B4-BE49-F238E27FC236}">
                <a16:creationId xmlns:a16="http://schemas.microsoft.com/office/drawing/2014/main" id="{323138FB-6783-493A-B751-FD9CEFCB59C5}"/>
              </a:ext>
            </a:extLst>
          </p:cNvPr>
          <p:cNvSpPr txBox="1">
            <a:spLocks noChangeArrowheads="1"/>
          </p:cNvSpPr>
          <p:nvPr/>
        </p:nvSpPr>
        <p:spPr bwMode="auto">
          <a:xfrm>
            <a:off x="7125849" y="3301159"/>
            <a:ext cx="633034" cy="4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800" dirty="0">
                <a:solidFill>
                  <a:srgbClr val="221F20"/>
                </a:solidFill>
              </a:rPr>
              <a:t>Targeted IT </a:t>
            </a:r>
          </a:p>
          <a:p>
            <a:pPr algn="ctr"/>
            <a:r>
              <a:rPr lang="en-US" altLang="en-US" sz="800" dirty="0">
                <a:solidFill>
                  <a:srgbClr val="221F20"/>
                </a:solidFill>
              </a:rPr>
              <a:t>Outreach</a:t>
            </a:r>
          </a:p>
        </p:txBody>
      </p:sp>
      <p:cxnSp>
        <p:nvCxnSpPr>
          <p:cNvPr id="24" name="Connector: Elbow 23">
            <a:extLst>
              <a:ext uri="{FF2B5EF4-FFF2-40B4-BE49-F238E27FC236}">
                <a16:creationId xmlns:a16="http://schemas.microsoft.com/office/drawing/2014/main" id="{06C499BE-4ED2-4292-9628-E86D2B59A219}"/>
              </a:ext>
            </a:extLst>
          </p:cNvPr>
          <p:cNvCxnSpPr>
            <a:endCxn id="12" idx="1"/>
          </p:cNvCxnSpPr>
          <p:nvPr/>
        </p:nvCxnSpPr>
        <p:spPr>
          <a:xfrm rot="5400000" flipH="1" flipV="1">
            <a:off x="7170869" y="2513582"/>
            <a:ext cx="945732" cy="402738"/>
          </a:xfrm>
          <a:prstGeom prst="bentConnector2">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57E6CF2-75A1-43F8-9DCA-C1D57BF895E4}"/>
              </a:ext>
            </a:extLst>
          </p:cNvPr>
          <p:cNvCxnSpPr>
            <a:endCxn id="14" idx="1"/>
          </p:cNvCxnSpPr>
          <p:nvPr/>
        </p:nvCxnSpPr>
        <p:spPr>
          <a:xfrm rot="16200000" flipH="1">
            <a:off x="6864564" y="4252180"/>
            <a:ext cx="1558342" cy="402738"/>
          </a:xfrm>
          <a:prstGeom prst="bentConnector2">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B7DF1296-8CC5-4BA8-A591-D4925FAB4AC6}"/>
              </a:ext>
            </a:extLst>
          </p:cNvPr>
          <p:cNvPicPr>
            <a:picLocks noChangeAspect="1"/>
          </p:cNvPicPr>
          <p:nvPr/>
        </p:nvPicPr>
        <p:blipFill>
          <a:blip r:embed="rId4"/>
          <a:stretch>
            <a:fillRect/>
          </a:stretch>
        </p:blipFill>
        <p:spPr>
          <a:xfrm>
            <a:off x="7895437" y="5174536"/>
            <a:ext cx="186256" cy="144866"/>
          </a:xfrm>
          <a:prstGeom prst="rect">
            <a:avLst/>
          </a:prstGeom>
        </p:spPr>
      </p:pic>
      <p:pic>
        <p:nvPicPr>
          <p:cNvPr id="29" name="Picture 28">
            <a:extLst>
              <a:ext uri="{FF2B5EF4-FFF2-40B4-BE49-F238E27FC236}">
                <a16:creationId xmlns:a16="http://schemas.microsoft.com/office/drawing/2014/main" id="{DFC786D2-27B6-4479-97A0-65CD1D919738}"/>
              </a:ext>
            </a:extLst>
          </p:cNvPr>
          <p:cNvPicPr>
            <a:picLocks noChangeAspect="1"/>
          </p:cNvPicPr>
          <p:nvPr/>
        </p:nvPicPr>
        <p:blipFill>
          <a:blip r:embed="rId4"/>
          <a:stretch>
            <a:fillRect/>
          </a:stretch>
        </p:blipFill>
        <p:spPr>
          <a:xfrm>
            <a:off x="7895437" y="5456374"/>
            <a:ext cx="186256" cy="144866"/>
          </a:xfrm>
          <a:prstGeom prst="rect">
            <a:avLst/>
          </a:prstGeom>
        </p:spPr>
      </p:pic>
      <p:pic>
        <p:nvPicPr>
          <p:cNvPr id="30" name="Picture 29">
            <a:extLst>
              <a:ext uri="{FF2B5EF4-FFF2-40B4-BE49-F238E27FC236}">
                <a16:creationId xmlns:a16="http://schemas.microsoft.com/office/drawing/2014/main" id="{F97D85A3-4CFA-4865-9AAE-827D6A8CCDFF}"/>
              </a:ext>
            </a:extLst>
          </p:cNvPr>
          <p:cNvPicPr>
            <a:picLocks noChangeAspect="1"/>
          </p:cNvPicPr>
          <p:nvPr/>
        </p:nvPicPr>
        <p:blipFill>
          <a:blip r:embed="rId4"/>
          <a:stretch>
            <a:fillRect/>
          </a:stretch>
        </p:blipFill>
        <p:spPr>
          <a:xfrm>
            <a:off x="7895437" y="6052482"/>
            <a:ext cx="186256" cy="144866"/>
          </a:xfrm>
          <a:prstGeom prst="rect">
            <a:avLst/>
          </a:prstGeom>
        </p:spPr>
      </p:pic>
      <p:sp>
        <p:nvSpPr>
          <p:cNvPr id="31" name="TextBox 10">
            <a:extLst>
              <a:ext uri="{FF2B5EF4-FFF2-40B4-BE49-F238E27FC236}">
                <a16:creationId xmlns:a16="http://schemas.microsoft.com/office/drawing/2014/main" id="{9AB3745A-5B2B-4952-955D-81630E204662}"/>
              </a:ext>
            </a:extLst>
          </p:cNvPr>
          <p:cNvSpPr txBox="1">
            <a:spLocks noChangeArrowheads="1"/>
          </p:cNvSpPr>
          <p:nvPr/>
        </p:nvSpPr>
        <p:spPr bwMode="auto">
          <a:xfrm>
            <a:off x="3212196" y="6124915"/>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Novartis AG; Gartner analysis.</a:t>
            </a:r>
          </a:p>
        </p:txBody>
      </p:sp>
      <p:pic>
        <p:nvPicPr>
          <p:cNvPr id="32" name="Picture 31">
            <a:extLst>
              <a:ext uri="{FF2B5EF4-FFF2-40B4-BE49-F238E27FC236}">
                <a16:creationId xmlns:a16="http://schemas.microsoft.com/office/drawing/2014/main" id="{357346FA-4C03-4840-851D-61040004DC25}"/>
              </a:ext>
            </a:extLst>
          </p:cNvPr>
          <p:cNvPicPr>
            <a:picLocks noChangeAspect="1"/>
          </p:cNvPicPr>
          <p:nvPr/>
        </p:nvPicPr>
        <p:blipFill rotWithShape="1">
          <a:blip r:embed="rId5"/>
          <a:srcRect t="25153" b="29787"/>
          <a:stretch/>
        </p:blipFill>
        <p:spPr>
          <a:xfrm>
            <a:off x="10381354" y="133162"/>
            <a:ext cx="1501908" cy="676749"/>
          </a:xfrm>
          <a:prstGeom prst="rect">
            <a:avLst/>
          </a:prstGeom>
        </p:spPr>
      </p:pic>
      <p:sp>
        <p:nvSpPr>
          <p:cNvPr id="25" name="Freeform 44">
            <a:extLst>
              <a:ext uri="{FF2B5EF4-FFF2-40B4-BE49-F238E27FC236}">
                <a16:creationId xmlns:a16="http://schemas.microsoft.com/office/drawing/2014/main" id="{6E06E116-81AB-4684-AB7E-532224432CFF}"/>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Standardization </a:t>
            </a:r>
          </a:p>
        </p:txBody>
      </p:sp>
    </p:spTree>
    <p:extLst>
      <p:ext uri="{BB962C8B-B14F-4D97-AF65-F5344CB8AC3E}">
        <p14:creationId xmlns:p14="http://schemas.microsoft.com/office/powerpoint/2010/main" val="498400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E87B-CDA8-4ECE-A80F-0500C926385F}"/>
              </a:ext>
            </a:extLst>
          </p:cNvPr>
          <p:cNvSpPr>
            <a:spLocks noGrp="1"/>
          </p:cNvSpPr>
          <p:nvPr>
            <p:ph type="title"/>
          </p:nvPr>
        </p:nvSpPr>
        <p:spPr>
          <a:xfrm>
            <a:off x="457200" y="366713"/>
            <a:ext cx="11276013" cy="443198"/>
          </a:xfrm>
        </p:spPr>
        <p:txBody>
          <a:bodyPr/>
          <a:lstStyle/>
          <a:p>
            <a:r>
              <a:rPr lang="en-US" dirty="0"/>
              <a:t>Balancing Local and </a:t>
            </a:r>
            <a:br>
              <a:rPr lang="en-US" dirty="0"/>
            </a:br>
            <a:r>
              <a:rPr lang="en-US" dirty="0"/>
              <a:t>Enterprise Data Needs</a:t>
            </a:r>
          </a:p>
        </p:txBody>
      </p:sp>
      <p:sp>
        <p:nvSpPr>
          <p:cNvPr id="28" name="Text Placeholder 27">
            <a:extLst>
              <a:ext uri="{FF2B5EF4-FFF2-40B4-BE49-F238E27FC236}">
                <a16:creationId xmlns:a16="http://schemas.microsoft.com/office/drawing/2014/main" id="{D037E538-D584-47F9-95D0-809030804C47}"/>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Evaluate the complexity of integrating local data against its potential cross-functional value.</a:t>
            </a:r>
          </a:p>
          <a:p>
            <a:pPr>
              <a:spcAft>
                <a:spcPts val="300"/>
              </a:spcAft>
              <a:buClrTx/>
              <a:buSzTx/>
              <a:buFont typeface="Arial" panose="020B0604020202020204" pitchFamily="34" charset="0"/>
              <a:buChar char="•"/>
            </a:pPr>
            <a:r>
              <a:rPr lang="en-US" altLang="en-US" sz="1000" b="1" dirty="0">
                <a:solidFill>
                  <a:srgbClr val="000000"/>
                </a:solidFill>
              </a:rPr>
              <a:t>Identify new sources of information </a:t>
            </a:r>
            <a:r>
              <a:rPr lang="en-US" altLang="en-US" sz="1000" dirty="0">
                <a:solidFill>
                  <a:srgbClr val="000000"/>
                </a:solidFill>
              </a:rPr>
              <a:t>based on the data usefulness across Bus, current cross-BU demand for data, degree of data redundancy, and alignment of data to an enterprise-level integration strategy. </a:t>
            </a:r>
          </a:p>
          <a:p>
            <a:pPr>
              <a:spcAft>
                <a:spcPts val="300"/>
              </a:spcAft>
              <a:buClrTx/>
              <a:buSzTx/>
              <a:buFont typeface="Arial" panose="020B0604020202020204" pitchFamily="34" charset="0"/>
              <a:buChar char="•"/>
            </a:pPr>
            <a:r>
              <a:rPr lang="en-US" altLang="en-US" sz="1000" b="1" dirty="0">
                <a:solidFill>
                  <a:srgbClr val="000000"/>
                </a:solidFill>
              </a:rPr>
              <a:t>Weigh the cost and complexity of integration </a:t>
            </a:r>
            <a:r>
              <a:rPr lang="en-US" altLang="en-US" sz="1000" dirty="0">
                <a:solidFill>
                  <a:srgbClr val="000000"/>
                </a:solidFill>
              </a:rPr>
              <a:t> by considering the effort required to integrate, overall data quality, and level of alignment of the local data to enterprise data definitions. </a:t>
            </a:r>
          </a:p>
          <a:p>
            <a:pPr>
              <a:spcAft>
                <a:spcPts val="300"/>
              </a:spcAft>
              <a:buClrTx/>
              <a:buSzTx/>
              <a:buFont typeface="Arial" panose="020B0604020202020204" pitchFamily="34" charset="0"/>
              <a:buChar char="•"/>
            </a:pPr>
            <a:r>
              <a:rPr lang="en-US" altLang="en-US" sz="1000" b="1" dirty="0">
                <a:solidFill>
                  <a:srgbClr val="000000"/>
                </a:solidFill>
              </a:rPr>
              <a:t>Take a selective integration </a:t>
            </a:r>
            <a:r>
              <a:rPr lang="en-US" altLang="en-US" sz="1000" dirty="0">
                <a:solidFill>
                  <a:srgbClr val="000000"/>
                </a:solidFill>
              </a:rPr>
              <a:t>approach by focusing on valuable BU data with low integration complexity. </a:t>
            </a:r>
            <a:endParaRPr lang="en-US" altLang="en-US" sz="1000" b="1" dirty="0">
              <a:solidFill>
                <a:srgbClr val="000000"/>
              </a:solidFill>
            </a:endParaRPr>
          </a:p>
          <a:p>
            <a:endParaRPr lang="en-US" dirty="0"/>
          </a:p>
        </p:txBody>
      </p:sp>
      <p:pic>
        <p:nvPicPr>
          <p:cNvPr id="3" name="Picture 2">
            <a:extLst>
              <a:ext uri="{FF2B5EF4-FFF2-40B4-BE49-F238E27FC236}">
                <a16:creationId xmlns:a16="http://schemas.microsoft.com/office/drawing/2014/main" id="{DDFF1D77-F209-405A-9597-29B5A5109620}"/>
              </a:ext>
            </a:extLst>
          </p:cNvPr>
          <p:cNvPicPr>
            <a:picLocks noChangeAspect="1"/>
          </p:cNvPicPr>
          <p:nvPr/>
        </p:nvPicPr>
        <p:blipFill rotWithShape="1">
          <a:blip r:embed="rId2"/>
          <a:srcRect t="25153" b="29787"/>
          <a:stretch/>
        </p:blipFill>
        <p:spPr>
          <a:xfrm>
            <a:off x="10251069" y="212137"/>
            <a:ext cx="1669687" cy="752349"/>
          </a:xfrm>
          <a:prstGeom prst="rect">
            <a:avLst/>
          </a:prstGeom>
        </p:spPr>
      </p:pic>
      <p:sp>
        <p:nvSpPr>
          <p:cNvPr id="6" name="TextBox 1">
            <a:extLst>
              <a:ext uri="{FF2B5EF4-FFF2-40B4-BE49-F238E27FC236}">
                <a16:creationId xmlns:a16="http://schemas.microsoft.com/office/drawing/2014/main" id="{8EC6999A-E193-42A9-96F3-7287A8DB1C13}"/>
              </a:ext>
            </a:extLst>
          </p:cNvPr>
          <p:cNvSpPr txBox="1">
            <a:spLocks noChangeArrowheads="1"/>
          </p:cNvSpPr>
          <p:nvPr/>
        </p:nvSpPr>
        <p:spPr bwMode="auto">
          <a:xfrm>
            <a:off x="7712372" y="1513487"/>
            <a:ext cx="27144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2856"/>
                </a:solidFill>
              </a:rPr>
              <a:t>Integration Approach Decision Matrix</a:t>
            </a:r>
          </a:p>
        </p:txBody>
      </p:sp>
      <p:sp>
        <p:nvSpPr>
          <p:cNvPr id="7" name="Rectangle 6">
            <a:extLst>
              <a:ext uri="{FF2B5EF4-FFF2-40B4-BE49-F238E27FC236}">
                <a16:creationId xmlns:a16="http://schemas.microsoft.com/office/drawing/2014/main" id="{9B2B8AAF-37DF-44A2-9FB1-600B942E8CD6}"/>
              </a:ext>
            </a:extLst>
          </p:cNvPr>
          <p:cNvSpPr/>
          <p:nvPr/>
        </p:nvSpPr>
        <p:spPr>
          <a:xfrm>
            <a:off x="3735953" y="1720885"/>
            <a:ext cx="2965450" cy="7117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bg1"/>
                </a:solidFill>
              </a:rPr>
              <a:t>Level 4</a:t>
            </a:r>
          </a:p>
          <a:p>
            <a:r>
              <a:rPr lang="en-US" sz="1000" dirty="0">
                <a:solidFill>
                  <a:schemeClr val="bg1"/>
                </a:solidFill>
              </a:rPr>
              <a:t>Business processes would need substantial transformation to integrate data (e.g. new ERP implementation)</a:t>
            </a:r>
          </a:p>
        </p:txBody>
      </p:sp>
      <p:sp>
        <p:nvSpPr>
          <p:cNvPr id="8" name="Rectangle 7">
            <a:extLst>
              <a:ext uri="{FF2B5EF4-FFF2-40B4-BE49-F238E27FC236}">
                <a16:creationId xmlns:a16="http://schemas.microsoft.com/office/drawing/2014/main" id="{83BAF3D0-67EB-45D2-BA3E-583B4AD30F99}"/>
              </a:ext>
            </a:extLst>
          </p:cNvPr>
          <p:cNvSpPr/>
          <p:nvPr/>
        </p:nvSpPr>
        <p:spPr>
          <a:xfrm>
            <a:off x="3735953" y="2432649"/>
            <a:ext cx="2965450" cy="7117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tx1"/>
                </a:solidFill>
              </a:rPr>
              <a:t>Level 3</a:t>
            </a:r>
          </a:p>
          <a:p>
            <a:r>
              <a:rPr lang="en-US" sz="1000" dirty="0">
                <a:solidFill>
                  <a:schemeClr val="tx1"/>
                </a:solidFill>
              </a:rPr>
              <a:t>Significant investment for ETL processes required; basic data governance lacking</a:t>
            </a:r>
          </a:p>
        </p:txBody>
      </p:sp>
      <p:sp>
        <p:nvSpPr>
          <p:cNvPr id="9" name="Rectangle 8">
            <a:extLst>
              <a:ext uri="{FF2B5EF4-FFF2-40B4-BE49-F238E27FC236}">
                <a16:creationId xmlns:a16="http://schemas.microsoft.com/office/drawing/2014/main" id="{167466C4-C692-44A7-B8F1-7063B3BCDEE0}"/>
              </a:ext>
            </a:extLst>
          </p:cNvPr>
          <p:cNvSpPr/>
          <p:nvPr/>
        </p:nvSpPr>
        <p:spPr>
          <a:xfrm>
            <a:off x="3735953" y="3144413"/>
            <a:ext cx="2965450" cy="71176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bg1"/>
                </a:solidFill>
              </a:rPr>
              <a:t>Level 2</a:t>
            </a:r>
          </a:p>
          <a:p>
            <a:r>
              <a:rPr lang="en-US" sz="1000" dirty="0">
                <a:solidFill>
                  <a:schemeClr val="bg1"/>
                </a:solidFill>
              </a:rPr>
              <a:t>Data not perfectly aligned with enterprise standards but no large-scale quality errors. </a:t>
            </a:r>
          </a:p>
        </p:txBody>
      </p:sp>
      <p:sp>
        <p:nvSpPr>
          <p:cNvPr id="10" name="Rectangle 9">
            <a:extLst>
              <a:ext uri="{FF2B5EF4-FFF2-40B4-BE49-F238E27FC236}">
                <a16:creationId xmlns:a16="http://schemas.microsoft.com/office/drawing/2014/main" id="{182B1AF6-60F5-4F4F-8902-8BF573DED7A0}"/>
              </a:ext>
            </a:extLst>
          </p:cNvPr>
          <p:cNvSpPr/>
          <p:nvPr/>
        </p:nvSpPr>
        <p:spPr>
          <a:xfrm>
            <a:off x="3730029" y="3862518"/>
            <a:ext cx="2965450" cy="7117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tx1"/>
                </a:solidFill>
              </a:rPr>
              <a:t>Level 1</a:t>
            </a:r>
          </a:p>
          <a:p>
            <a:r>
              <a:rPr lang="en-US" sz="1000" dirty="0">
                <a:solidFill>
                  <a:schemeClr val="tx1"/>
                </a:solidFill>
              </a:rPr>
              <a:t>Existing data aligned with enterprise standards and definitions and of good quality. </a:t>
            </a:r>
          </a:p>
        </p:txBody>
      </p:sp>
      <p:sp>
        <p:nvSpPr>
          <p:cNvPr id="19" name="Rectangle 18">
            <a:extLst>
              <a:ext uri="{FF2B5EF4-FFF2-40B4-BE49-F238E27FC236}">
                <a16:creationId xmlns:a16="http://schemas.microsoft.com/office/drawing/2014/main" id="{90F33DA4-D51C-4A0B-BAC8-E406C93A9631}"/>
              </a:ext>
            </a:extLst>
          </p:cNvPr>
          <p:cNvSpPr/>
          <p:nvPr/>
        </p:nvSpPr>
        <p:spPr>
          <a:xfrm>
            <a:off x="9087626" y="3049896"/>
            <a:ext cx="1357223" cy="128448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TextBox 10">
            <a:extLst>
              <a:ext uri="{FF2B5EF4-FFF2-40B4-BE49-F238E27FC236}">
                <a16:creationId xmlns:a16="http://schemas.microsoft.com/office/drawing/2014/main" id="{9D0D188E-0837-429D-BF65-7E6E4FA4DBDB}"/>
              </a:ext>
            </a:extLst>
          </p:cNvPr>
          <p:cNvSpPr txBox="1">
            <a:spLocks noChangeArrowheads="1"/>
          </p:cNvSpPr>
          <p:nvPr/>
        </p:nvSpPr>
        <p:spPr bwMode="auto">
          <a:xfrm>
            <a:off x="7131394" y="2897421"/>
            <a:ext cx="539033" cy="42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800" b="1" dirty="0">
                <a:solidFill>
                  <a:srgbClr val="221F20"/>
                </a:solidFill>
              </a:rPr>
              <a:t>Integration </a:t>
            </a:r>
          </a:p>
          <a:p>
            <a:pPr algn="ctr"/>
            <a:r>
              <a:rPr lang="en-US" altLang="en-US" sz="800" b="1" dirty="0">
                <a:solidFill>
                  <a:srgbClr val="221F20"/>
                </a:solidFill>
              </a:rPr>
              <a:t>Complexity</a:t>
            </a:r>
          </a:p>
        </p:txBody>
      </p:sp>
      <p:sp>
        <p:nvSpPr>
          <p:cNvPr id="13" name="Rectangle 12">
            <a:extLst>
              <a:ext uri="{FF2B5EF4-FFF2-40B4-BE49-F238E27FC236}">
                <a16:creationId xmlns:a16="http://schemas.microsoft.com/office/drawing/2014/main" id="{0E38E8E3-62FD-4B07-B6B8-E954B3B686C6}"/>
              </a:ext>
            </a:extLst>
          </p:cNvPr>
          <p:cNvSpPr/>
          <p:nvPr/>
        </p:nvSpPr>
        <p:spPr>
          <a:xfrm>
            <a:off x="7733077" y="1774984"/>
            <a:ext cx="2714449" cy="2568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16" name="Straight Connector 15">
            <a:extLst>
              <a:ext uri="{FF2B5EF4-FFF2-40B4-BE49-F238E27FC236}">
                <a16:creationId xmlns:a16="http://schemas.microsoft.com/office/drawing/2014/main" id="{DD179399-EF3D-4AD3-B729-68A994BF1263}"/>
              </a:ext>
            </a:extLst>
          </p:cNvPr>
          <p:cNvCxnSpPr>
            <a:stCxn id="13" idx="0"/>
            <a:endCxn id="13" idx="2"/>
          </p:cNvCxnSpPr>
          <p:nvPr/>
        </p:nvCxnSpPr>
        <p:spPr>
          <a:xfrm>
            <a:off x="9090302" y="1774984"/>
            <a:ext cx="0" cy="25689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CF42EE-D8E4-41B3-80C9-147159376B59}"/>
              </a:ext>
            </a:extLst>
          </p:cNvPr>
          <p:cNvCxnSpPr>
            <a:cxnSpLocks/>
          </p:cNvCxnSpPr>
          <p:nvPr/>
        </p:nvCxnSpPr>
        <p:spPr>
          <a:xfrm>
            <a:off x="7733077" y="3055497"/>
            <a:ext cx="27144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2DD0D23-026D-4D82-94C9-F7B449950D62}"/>
              </a:ext>
            </a:extLst>
          </p:cNvPr>
          <p:cNvSpPr txBox="1"/>
          <p:nvPr/>
        </p:nvSpPr>
        <p:spPr>
          <a:xfrm>
            <a:off x="7858377" y="1960049"/>
            <a:ext cx="1106625" cy="954107"/>
          </a:xfrm>
          <a:prstGeom prst="rect">
            <a:avLst/>
          </a:prstGeom>
          <a:noFill/>
        </p:spPr>
        <p:txBody>
          <a:bodyPr wrap="square" lIns="91440" rtlCol="0">
            <a:spAutoFit/>
          </a:bodyPr>
          <a:lstStyle/>
          <a:p>
            <a:r>
              <a:rPr lang="en-US" sz="800" b="1" dirty="0"/>
              <a:t>Local Action: </a:t>
            </a:r>
          </a:p>
          <a:p>
            <a:r>
              <a:rPr lang="en-US" sz="800" dirty="0"/>
              <a:t>Develop stand-alone tool to meet BU need</a:t>
            </a:r>
          </a:p>
          <a:p>
            <a:endParaRPr lang="en-US" sz="800" dirty="0"/>
          </a:p>
          <a:p>
            <a:r>
              <a:rPr lang="en-US" sz="800" b="1" dirty="0"/>
              <a:t>Enterprise Benefit: </a:t>
            </a:r>
          </a:p>
          <a:p>
            <a:r>
              <a:rPr lang="en-US" sz="800" dirty="0"/>
              <a:t>None</a:t>
            </a:r>
          </a:p>
        </p:txBody>
      </p:sp>
      <p:sp>
        <p:nvSpPr>
          <p:cNvPr id="21" name="TextBox 20">
            <a:extLst>
              <a:ext uri="{FF2B5EF4-FFF2-40B4-BE49-F238E27FC236}">
                <a16:creationId xmlns:a16="http://schemas.microsoft.com/office/drawing/2014/main" id="{5869D2E3-87A2-4093-9885-1525B62981D2}"/>
              </a:ext>
            </a:extLst>
          </p:cNvPr>
          <p:cNvSpPr txBox="1"/>
          <p:nvPr/>
        </p:nvSpPr>
        <p:spPr>
          <a:xfrm>
            <a:off x="9175028" y="1923847"/>
            <a:ext cx="1147199" cy="1077218"/>
          </a:xfrm>
          <a:prstGeom prst="rect">
            <a:avLst/>
          </a:prstGeom>
          <a:noFill/>
        </p:spPr>
        <p:txBody>
          <a:bodyPr wrap="square" lIns="91440" rtlCol="0">
            <a:spAutoFit/>
          </a:bodyPr>
          <a:lstStyle/>
          <a:p>
            <a:r>
              <a:rPr lang="en-US" sz="800" b="1" dirty="0"/>
              <a:t>Local Action: </a:t>
            </a:r>
          </a:p>
          <a:p>
            <a:r>
              <a:rPr lang="en-US" sz="800" dirty="0"/>
              <a:t>Develop stand-alone too to meet BU need</a:t>
            </a:r>
          </a:p>
          <a:p>
            <a:endParaRPr lang="en-US" sz="800" dirty="0"/>
          </a:p>
          <a:p>
            <a:r>
              <a:rPr lang="en-US" sz="800" b="1" dirty="0"/>
              <a:t>Enterprise Benefit: </a:t>
            </a:r>
          </a:p>
          <a:p>
            <a:r>
              <a:rPr lang="en-US" sz="800" dirty="0"/>
              <a:t>Immediate value; plan long-term integration</a:t>
            </a:r>
          </a:p>
        </p:txBody>
      </p:sp>
      <p:sp>
        <p:nvSpPr>
          <p:cNvPr id="22" name="TextBox 21">
            <a:extLst>
              <a:ext uri="{FF2B5EF4-FFF2-40B4-BE49-F238E27FC236}">
                <a16:creationId xmlns:a16="http://schemas.microsoft.com/office/drawing/2014/main" id="{E28622FF-2ABA-4B7C-BB83-9380D21DF764}"/>
              </a:ext>
            </a:extLst>
          </p:cNvPr>
          <p:cNvSpPr txBox="1"/>
          <p:nvPr/>
        </p:nvSpPr>
        <p:spPr>
          <a:xfrm>
            <a:off x="7835250" y="3233588"/>
            <a:ext cx="1232524" cy="954107"/>
          </a:xfrm>
          <a:prstGeom prst="rect">
            <a:avLst/>
          </a:prstGeom>
          <a:noFill/>
        </p:spPr>
        <p:txBody>
          <a:bodyPr wrap="square" lIns="91440" rtlCol="0">
            <a:spAutoFit/>
          </a:bodyPr>
          <a:lstStyle/>
          <a:p>
            <a:r>
              <a:rPr lang="en-US" sz="800" b="1" dirty="0"/>
              <a:t>Local Action: </a:t>
            </a:r>
          </a:p>
          <a:p>
            <a:r>
              <a:rPr lang="en-US" sz="800" dirty="0"/>
              <a:t>Opportunistic integration of selected data elements</a:t>
            </a:r>
          </a:p>
          <a:p>
            <a:endParaRPr lang="en-US" sz="800" dirty="0"/>
          </a:p>
          <a:p>
            <a:r>
              <a:rPr lang="en-US" sz="800" b="1" dirty="0"/>
              <a:t>Enterprise Benefit: </a:t>
            </a:r>
          </a:p>
          <a:p>
            <a:r>
              <a:rPr lang="en-US" sz="800" dirty="0"/>
              <a:t>None</a:t>
            </a:r>
          </a:p>
        </p:txBody>
      </p:sp>
      <p:sp>
        <p:nvSpPr>
          <p:cNvPr id="23" name="TextBox 22">
            <a:extLst>
              <a:ext uri="{FF2B5EF4-FFF2-40B4-BE49-F238E27FC236}">
                <a16:creationId xmlns:a16="http://schemas.microsoft.com/office/drawing/2014/main" id="{AC3E7C6A-7E72-4DD1-9FB5-662074129E61}"/>
              </a:ext>
            </a:extLst>
          </p:cNvPr>
          <p:cNvSpPr txBox="1"/>
          <p:nvPr/>
        </p:nvSpPr>
        <p:spPr>
          <a:xfrm>
            <a:off x="9177467" y="3109526"/>
            <a:ext cx="1233450" cy="1200329"/>
          </a:xfrm>
          <a:prstGeom prst="rect">
            <a:avLst/>
          </a:prstGeom>
          <a:noFill/>
        </p:spPr>
        <p:txBody>
          <a:bodyPr wrap="square" lIns="91440" rtlCol="0">
            <a:spAutoFit/>
          </a:bodyPr>
          <a:lstStyle/>
          <a:p>
            <a:r>
              <a:rPr lang="en-US" sz="800" b="1" dirty="0">
                <a:solidFill>
                  <a:schemeClr val="bg1"/>
                </a:solidFill>
              </a:rPr>
              <a:t>Local Action: </a:t>
            </a:r>
          </a:p>
          <a:p>
            <a:r>
              <a:rPr lang="en-US" sz="800" dirty="0">
                <a:solidFill>
                  <a:schemeClr val="bg1"/>
                </a:solidFill>
              </a:rPr>
              <a:t>Immediate integration of information</a:t>
            </a:r>
          </a:p>
          <a:p>
            <a:endParaRPr lang="en-US" sz="800" dirty="0">
              <a:solidFill>
                <a:schemeClr val="bg1"/>
              </a:solidFill>
            </a:endParaRPr>
          </a:p>
          <a:p>
            <a:r>
              <a:rPr lang="en-US" sz="800" b="1" dirty="0">
                <a:solidFill>
                  <a:schemeClr val="bg1"/>
                </a:solidFill>
              </a:rPr>
              <a:t>Enterprise Benefit: </a:t>
            </a:r>
          </a:p>
          <a:p>
            <a:r>
              <a:rPr lang="en-US" sz="800" dirty="0">
                <a:solidFill>
                  <a:schemeClr val="bg1"/>
                </a:solidFill>
              </a:rPr>
              <a:t>Increased access to new types of information across BUs</a:t>
            </a:r>
          </a:p>
        </p:txBody>
      </p:sp>
      <p:sp>
        <p:nvSpPr>
          <p:cNvPr id="24" name="TextBox 23">
            <a:extLst>
              <a:ext uri="{FF2B5EF4-FFF2-40B4-BE49-F238E27FC236}">
                <a16:creationId xmlns:a16="http://schemas.microsoft.com/office/drawing/2014/main" id="{AFEF926B-FDD0-456E-8839-547A228B3B35}"/>
              </a:ext>
            </a:extLst>
          </p:cNvPr>
          <p:cNvSpPr txBox="1"/>
          <p:nvPr/>
        </p:nvSpPr>
        <p:spPr>
          <a:xfrm>
            <a:off x="7162777" y="1752863"/>
            <a:ext cx="609510" cy="215444"/>
          </a:xfrm>
          <a:prstGeom prst="rect">
            <a:avLst/>
          </a:prstGeom>
          <a:noFill/>
        </p:spPr>
        <p:txBody>
          <a:bodyPr wrap="square" lIns="91440" rtlCol="0">
            <a:spAutoFit/>
          </a:bodyPr>
          <a:lstStyle/>
          <a:p>
            <a:r>
              <a:rPr lang="en-US" sz="800" dirty="0"/>
              <a:t>Level 4</a:t>
            </a:r>
          </a:p>
        </p:txBody>
      </p:sp>
      <p:sp>
        <p:nvSpPr>
          <p:cNvPr id="25" name="TextBox 24">
            <a:extLst>
              <a:ext uri="{FF2B5EF4-FFF2-40B4-BE49-F238E27FC236}">
                <a16:creationId xmlns:a16="http://schemas.microsoft.com/office/drawing/2014/main" id="{EFC78052-630B-4943-A466-FEDEE8B809C1}"/>
              </a:ext>
            </a:extLst>
          </p:cNvPr>
          <p:cNvSpPr txBox="1"/>
          <p:nvPr/>
        </p:nvSpPr>
        <p:spPr>
          <a:xfrm>
            <a:off x="7201986" y="4182937"/>
            <a:ext cx="609510" cy="215444"/>
          </a:xfrm>
          <a:prstGeom prst="rect">
            <a:avLst/>
          </a:prstGeom>
          <a:noFill/>
        </p:spPr>
        <p:txBody>
          <a:bodyPr wrap="square" lIns="91440" rtlCol="0">
            <a:spAutoFit/>
          </a:bodyPr>
          <a:lstStyle/>
          <a:p>
            <a:r>
              <a:rPr lang="en-US" sz="800" dirty="0"/>
              <a:t>Level 1</a:t>
            </a:r>
          </a:p>
        </p:txBody>
      </p:sp>
      <p:sp>
        <p:nvSpPr>
          <p:cNvPr id="26" name="TextBox 10">
            <a:extLst>
              <a:ext uri="{FF2B5EF4-FFF2-40B4-BE49-F238E27FC236}">
                <a16:creationId xmlns:a16="http://schemas.microsoft.com/office/drawing/2014/main" id="{6078CE2D-E783-4D48-B4F9-079E31115BB6}"/>
              </a:ext>
            </a:extLst>
          </p:cNvPr>
          <p:cNvSpPr txBox="1">
            <a:spLocks noChangeArrowheads="1"/>
          </p:cNvSpPr>
          <p:nvPr/>
        </p:nvSpPr>
        <p:spPr bwMode="auto">
          <a:xfrm>
            <a:off x="7975691" y="4433349"/>
            <a:ext cx="2275378" cy="17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800" b="1" dirty="0">
                <a:solidFill>
                  <a:srgbClr val="221F20"/>
                </a:solidFill>
              </a:rPr>
              <a:t>Cross-Functional Usefulness Score</a:t>
            </a:r>
          </a:p>
        </p:txBody>
      </p:sp>
      <p:sp>
        <p:nvSpPr>
          <p:cNvPr id="31" name="TextBox 1">
            <a:extLst>
              <a:ext uri="{FF2B5EF4-FFF2-40B4-BE49-F238E27FC236}">
                <a16:creationId xmlns:a16="http://schemas.microsoft.com/office/drawing/2014/main" id="{08B0D808-0ED2-4D06-A1F6-2570DD482723}"/>
              </a:ext>
            </a:extLst>
          </p:cNvPr>
          <p:cNvSpPr txBox="1">
            <a:spLocks noChangeArrowheads="1"/>
          </p:cNvSpPr>
          <p:nvPr/>
        </p:nvSpPr>
        <p:spPr bwMode="auto">
          <a:xfrm>
            <a:off x="4032007" y="4680219"/>
            <a:ext cx="29654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2856"/>
                </a:solidFill>
              </a:rPr>
              <a:t>Local Data Valuation Scorecard</a:t>
            </a:r>
          </a:p>
        </p:txBody>
      </p:sp>
      <p:graphicFrame>
        <p:nvGraphicFramePr>
          <p:cNvPr id="33" name="Table 32">
            <a:extLst>
              <a:ext uri="{FF2B5EF4-FFF2-40B4-BE49-F238E27FC236}">
                <a16:creationId xmlns:a16="http://schemas.microsoft.com/office/drawing/2014/main" id="{16965B1A-E6E9-498B-A3CC-C1EC38291EB7}"/>
              </a:ext>
            </a:extLst>
          </p:cNvPr>
          <p:cNvGraphicFramePr>
            <a:graphicFrameLocks noGrp="1"/>
          </p:cNvGraphicFramePr>
          <p:nvPr>
            <p:extLst>
              <p:ext uri="{D42A27DB-BD31-4B8C-83A1-F6EECF244321}">
                <p14:modId xmlns:p14="http://schemas.microsoft.com/office/powerpoint/2010/main" val="4122659070"/>
              </p:ext>
            </p:extLst>
          </p:nvPr>
        </p:nvGraphicFramePr>
        <p:xfrm>
          <a:off x="4039750" y="4898806"/>
          <a:ext cx="6123912" cy="1463040"/>
        </p:xfrm>
        <a:graphic>
          <a:graphicData uri="http://schemas.openxmlformats.org/drawingml/2006/table">
            <a:tbl>
              <a:tblPr firstRow="1" bandRow="1">
                <a:tableStyleId>{5C22544A-7EE6-4342-B048-85BDC9FD1C3A}</a:tableStyleId>
              </a:tblPr>
              <a:tblGrid>
                <a:gridCol w="1537185">
                  <a:extLst>
                    <a:ext uri="{9D8B030D-6E8A-4147-A177-3AD203B41FA5}">
                      <a16:colId xmlns:a16="http://schemas.microsoft.com/office/drawing/2014/main" val="3998039585"/>
                    </a:ext>
                  </a:extLst>
                </a:gridCol>
                <a:gridCol w="504119">
                  <a:extLst>
                    <a:ext uri="{9D8B030D-6E8A-4147-A177-3AD203B41FA5}">
                      <a16:colId xmlns:a16="http://schemas.microsoft.com/office/drawing/2014/main" val="109965146"/>
                    </a:ext>
                  </a:extLst>
                </a:gridCol>
                <a:gridCol w="1606692">
                  <a:extLst>
                    <a:ext uri="{9D8B030D-6E8A-4147-A177-3AD203B41FA5}">
                      <a16:colId xmlns:a16="http://schemas.microsoft.com/office/drawing/2014/main" val="1494085830"/>
                    </a:ext>
                  </a:extLst>
                </a:gridCol>
                <a:gridCol w="434612">
                  <a:extLst>
                    <a:ext uri="{9D8B030D-6E8A-4147-A177-3AD203B41FA5}">
                      <a16:colId xmlns:a16="http://schemas.microsoft.com/office/drawing/2014/main" val="2933517631"/>
                    </a:ext>
                  </a:extLst>
                </a:gridCol>
                <a:gridCol w="1377096">
                  <a:extLst>
                    <a:ext uri="{9D8B030D-6E8A-4147-A177-3AD203B41FA5}">
                      <a16:colId xmlns:a16="http://schemas.microsoft.com/office/drawing/2014/main" val="582966157"/>
                    </a:ext>
                  </a:extLst>
                </a:gridCol>
                <a:gridCol w="664208">
                  <a:extLst>
                    <a:ext uri="{9D8B030D-6E8A-4147-A177-3AD203B41FA5}">
                      <a16:colId xmlns:a16="http://schemas.microsoft.com/office/drawing/2014/main" val="2374130203"/>
                    </a:ext>
                  </a:extLst>
                </a:gridCol>
              </a:tblGrid>
              <a:tr h="162502">
                <a:tc>
                  <a:txBody>
                    <a:bodyPr/>
                    <a:lstStyle/>
                    <a:p>
                      <a:r>
                        <a:rPr lang="en-US" sz="600" dirty="0"/>
                        <a:t>Criteria</a:t>
                      </a:r>
                    </a:p>
                  </a:txBody>
                  <a:tcPr>
                    <a:lnB w="12700" cap="flat" cmpd="sng" algn="ctr">
                      <a:solidFill>
                        <a:schemeClr val="tx1"/>
                      </a:solidFill>
                      <a:prstDash val="solid"/>
                      <a:round/>
                      <a:headEnd type="none" w="med" len="med"/>
                      <a:tailEnd type="none" w="med" len="med"/>
                    </a:lnB>
                  </a:tcPr>
                </a:tc>
                <a:tc gridSpan="4">
                  <a:txBody>
                    <a:bodyPr/>
                    <a:lstStyle/>
                    <a:p>
                      <a:r>
                        <a:rPr lang="en-US" sz="600" dirty="0"/>
                        <a:t>Scoring Scale </a:t>
                      </a:r>
                    </a:p>
                  </a:txBody>
                  <a:tcPr>
                    <a:lnB w="12700" cap="flat" cmpd="sng" algn="ctr">
                      <a:solidFill>
                        <a:schemeClr val="tx1"/>
                      </a:solidFill>
                      <a:prstDash val="solid"/>
                      <a:round/>
                      <a:headEnd type="none" w="med" len="med"/>
                      <a:tailEnd type="none" w="med" len="med"/>
                    </a:lnB>
                  </a:tcPr>
                </a:tc>
                <a:tc hMerge="1">
                  <a:txBody>
                    <a:bodyPr/>
                    <a:lstStyle/>
                    <a:p>
                      <a:endParaRPr lang="en-US" sz="600" dirty="0"/>
                    </a:p>
                  </a:txBody>
                  <a:tcPr/>
                </a:tc>
                <a:tc hMerge="1">
                  <a:txBody>
                    <a:bodyPr/>
                    <a:lstStyle/>
                    <a:p>
                      <a:endParaRPr lang="en-US" sz="600" dirty="0"/>
                    </a:p>
                  </a:txBody>
                  <a:tcPr/>
                </a:tc>
                <a:tc hMerge="1">
                  <a:txBody>
                    <a:bodyPr/>
                    <a:lstStyle/>
                    <a:p>
                      <a:endParaRPr lang="en-US" sz="600" dirty="0"/>
                    </a:p>
                  </a:txBody>
                  <a:tcPr/>
                </a:tc>
                <a:tc>
                  <a:txBody>
                    <a:bodyPr/>
                    <a:lstStyle/>
                    <a:p>
                      <a:r>
                        <a:rPr lang="en-US" sz="600" dirty="0"/>
                        <a:t>Score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045885"/>
                  </a:ext>
                </a:extLst>
              </a:tr>
              <a:tr h="243568">
                <a:tc>
                  <a:txBody>
                    <a:bodyPr/>
                    <a:lstStyle/>
                    <a:p>
                      <a:r>
                        <a:rPr lang="en-US" sz="600" dirty="0"/>
                        <a:t>Usefulness of BU Data Across Multiple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1 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Narrow applicability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solidFill>
                            <a:schemeClr val="bg1"/>
                          </a:solidFill>
                        </a:rPr>
                        <a:t>5 pts.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solidFill>
                            <a:schemeClr val="bg1"/>
                          </a:solidFill>
                        </a:rPr>
                        <a:t>High degree of applicability for other 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4079724"/>
                  </a:ext>
                </a:extLst>
              </a:tr>
              <a:tr h="243753">
                <a:tc>
                  <a:txBody>
                    <a:bodyPr/>
                    <a:lstStyle/>
                    <a:p>
                      <a:r>
                        <a:rPr lang="en-US" sz="600" dirty="0"/>
                        <a:t>Existing Demand for BU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t>1 pt.</a:t>
                      </a:r>
                    </a:p>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No requests or queries for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solidFill>
                            <a:schemeClr val="bg1"/>
                          </a:solidFill>
                        </a:rPr>
                        <a:t>5 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solidFill>
                            <a:schemeClr val="bg1"/>
                          </a:solidFill>
                        </a:rPr>
                        <a:t>Current requests for data from other 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001952"/>
                  </a:ext>
                </a:extLst>
              </a:tr>
              <a:tr h="243753">
                <a:tc>
                  <a:txBody>
                    <a:bodyPr/>
                    <a:lstStyle/>
                    <a:p>
                      <a:r>
                        <a:rPr lang="en-US" sz="600" dirty="0"/>
                        <a:t>Redundancy of BU Data with Existing Enterprise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1"/>
                          </a:solidFill>
                        </a:rPr>
                        <a:t>1 pt.</a:t>
                      </a:r>
                    </a:p>
                    <a:p>
                      <a:endParaRPr lang="en-US" sz="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solidFill>
                            <a:schemeClr val="bg1"/>
                          </a:solidFill>
                        </a:rPr>
                        <a:t>Data already exists in the EDW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t>3pts.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Data not currently captured in EDW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336522"/>
                  </a:ext>
                </a:extLst>
              </a:tr>
              <a:tr h="200039">
                <a:tc>
                  <a:txBody>
                    <a:bodyPr/>
                    <a:lstStyle/>
                    <a:p>
                      <a:r>
                        <a:rPr lang="en-US" sz="600" dirty="0"/>
                        <a:t>Alignment of BU Data with Enterprise Data Strategy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1"/>
                          </a:solidFill>
                        </a:rPr>
                        <a:t>1 pt.</a:t>
                      </a:r>
                    </a:p>
                    <a:p>
                      <a:endParaRPr lang="en-US" sz="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solidFill>
                            <a:schemeClr val="bg1"/>
                          </a:solidFill>
                        </a:rPr>
                        <a:t>No projected future need for BU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AD7"/>
                    </a:solidFill>
                  </a:tcPr>
                </a:tc>
                <a:tc>
                  <a:txBody>
                    <a:bodyPr/>
                    <a:lstStyle/>
                    <a:p>
                      <a:r>
                        <a:rPr lang="en-US" sz="600" dirty="0"/>
                        <a:t>3pts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BU data critical to enterprise data roadmap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375396"/>
                  </a:ext>
                </a:extLst>
              </a:tr>
              <a:tr h="165894">
                <a:tc gridSpan="5">
                  <a:txBody>
                    <a:bodyPr/>
                    <a:lstStyle/>
                    <a:p>
                      <a:r>
                        <a:rPr lang="en-US" sz="600" dirty="0"/>
                        <a:t>Cross-Functional Usefulness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600" dirty="0"/>
                    </a:p>
                  </a:txBody>
                  <a:tcPr/>
                </a:tc>
                <a:tc hMerge="1">
                  <a:txBody>
                    <a:bodyPr/>
                    <a:lstStyle/>
                    <a:p>
                      <a:endParaRPr lang="en-US" sz="600" dirty="0"/>
                    </a:p>
                  </a:txBody>
                  <a:tcPr/>
                </a:tc>
                <a:tc hMerge="1">
                  <a:txBody>
                    <a:bodyPr/>
                    <a:lstStyle/>
                    <a:p>
                      <a:endParaRPr lang="en-US" sz="600" dirty="0"/>
                    </a:p>
                  </a:txBody>
                  <a:tcPr/>
                </a:tc>
                <a:tc hMerge="1">
                  <a:txBody>
                    <a:bodyPr/>
                    <a:lstStyle/>
                    <a:p>
                      <a:endParaRPr lang="en-US" sz="600" dirty="0"/>
                    </a:p>
                  </a:txBody>
                  <a:tcPr/>
                </a:tc>
                <a:tc>
                  <a:txBody>
                    <a:bodyPr/>
                    <a:lstStyle/>
                    <a:p>
                      <a:r>
                        <a:rPr lang="en-US" sz="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5671595"/>
                  </a:ext>
                </a:extLst>
              </a:tr>
            </a:tbl>
          </a:graphicData>
        </a:graphic>
      </p:graphicFrame>
      <p:sp>
        <p:nvSpPr>
          <p:cNvPr id="35" name="TextBox 10">
            <a:extLst>
              <a:ext uri="{FF2B5EF4-FFF2-40B4-BE49-F238E27FC236}">
                <a16:creationId xmlns:a16="http://schemas.microsoft.com/office/drawing/2014/main" id="{949B190B-B461-4D49-8DC8-DFB88A89657E}"/>
              </a:ext>
            </a:extLst>
          </p:cNvPr>
          <p:cNvSpPr txBox="1">
            <a:spLocks noChangeArrowheads="1"/>
          </p:cNvSpPr>
          <p:nvPr/>
        </p:nvSpPr>
        <p:spPr bwMode="auto">
          <a:xfrm>
            <a:off x="10684207" y="5972337"/>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Novartis AG; Gartner analysis.</a:t>
            </a:r>
          </a:p>
        </p:txBody>
      </p:sp>
      <p:sp>
        <p:nvSpPr>
          <p:cNvPr id="30" name="Freeform 44">
            <a:extLst>
              <a:ext uri="{FF2B5EF4-FFF2-40B4-BE49-F238E27FC236}">
                <a16:creationId xmlns:a16="http://schemas.microsoft.com/office/drawing/2014/main" id="{BE700E64-51E3-4E44-B9E8-27C354F0666E}"/>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Standardization </a:t>
            </a:r>
          </a:p>
        </p:txBody>
      </p:sp>
      <p:sp>
        <p:nvSpPr>
          <p:cNvPr id="38" name="TextBox 1">
            <a:extLst>
              <a:ext uri="{FF2B5EF4-FFF2-40B4-BE49-F238E27FC236}">
                <a16:creationId xmlns:a16="http://schemas.microsoft.com/office/drawing/2014/main" id="{98DCE7CD-94C5-4EFC-A63A-5339C9D5CF26}"/>
              </a:ext>
            </a:extLst>
          </p:cNvPr>
          <p:cNvSpPr txBox="1">
            <a:spLocks noChangeArrowheads="1"/>
          </p:cNvSpPr>
          <p:nvPr/>
        </p:nvSpPr>
        <p:spPr bwMode="auto">
          <a:xfrm>
            <a:off x="3729951" y="1495017"/>
            <a:ext cx="42913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Local Data Integration Complexity Scale</a:t>
            </a:r>
          </a:p>
          <a:p>
            <a:endParaRPr lang="en-US" altLang="en-US" sz="1200" b="1" dirty="0">
              <a:solidFill>
                <a:srgbClr val="002856"/>
              </a:solidFill>
            </a:endParaRP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53575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EB2E-6C5A-4282-87D1-2F101484E029}"/>
              </a:ext>
            </a:extLst>
          </p:cNvPr>
          <p:cNvSpPr>
            <a:spLocks noGrp="1"/>
          </p:cNvSpPr>
          <p:nvPr>
            <p:ph type="title"/>
          </p:nvPr>
        </p:nvSpPr>
        <p:spPr/>
        <p:txBody>
          <a:bodyPr/>
          <a:lstStyle/>
          <a:p>
            <a:r>
              <a:rPr lang="en-US" dirty="0"/>
              <a:t>Balancing Flexibility with Rigor </a:t>
            </a:r>
            <a:br>
              <a:rPr lang="en-US" dirty="0"/>
            </a:br>
            <a:r>
              <a:rPr lang="en-US" dirty="0"/>
              <a:t>in Data Standards Requirements </a:t>
            </a:r>
          </a:p>
        </p:txBody>
      </p:sp>
      <p:sp>
        <p:nvSpPr>
          <p:cNvPr id="8" name="Text Placeholder 7">
            <a:extLst>
              <a:ext uri="{FF2B5EF4-FFF2-40B4-BE49-F238E27FC236}">
                <a16:creationId xmlns:a16="http://schemas.microsoft.com/office/drawing/2014/main" id="{85CEC930-90AD-435B-AAFB-DDBCFC12D344}"/>
              </a:ext>
            </a:extLst>
          </p:cNvPr>
          <p:cNvSpPr>
            <a:spLocks noGrp="1"/>
          </p:cNvSpPr>
          <p:nvPr>
            <p:ph type="body" sz="quarter" idx="17"/>
          </p:nvPr>
        </p:nvSpPr>
        <p:spPr/>
        <p:txBody>
          <a:bodyPr/>
          <a:lstStyle/>
          <a:p>
            <a:pPr marL="0" lvl="0" indent="0">
              <a:spcAft>
                <a:spcPts val="300"/>
              </a:spcAft>
              <a:buClrTx/>
              <a:buSzTx/>
              <a:buNone/>
            </a:pPr>
            <a:r>
              <a:rPr lang="en-US" sz="1200" b="1" dirty="0">
                <a:solidFill>
                  <a:srgbClr val="000000"/>
                </a:solidFill>
              </a:rPr>
              <a:t>Identify data touch points across the value chain to determine commonly agreed data definitions.</a:t>
            </a:r>
          </a:p>
          <a:p>
            <a:pPr lvl="0">
              <a:spcAft>
                <a:spcPts val="300"/>
              </a:spcAft>
              <a:buClrTx/>
              <a:buSzTx/>
              <a:buFont typeface="Arial" panose="020B0604020202020204" pitchFamily="34" charset="0"/>
              <a:buChar char="•"/>
            </a:pPr>
            <a:r>
              <a:rPr lang="en-US" sz="1000" dirty="0">
                <a:solidFill>
                  <a:srgbClr val="000000"/>
                </a:solidFill>
              </a:rPr>
              <a:t>Bring in stakeholders from across the value chain to collaboratively determine where standardization is beneficial and where flexibility is more valuable.</a:t>
            </a:r>
          </a:p>
          <a:p>
            <a:pPr lvl="0">
              <a:spcAft>
                <a:spcPts val="300"/>
              </a:spcAft>
              <a:buClrTx/>
              <a:buSzTx/>
              <a:buFont typeface="Arial" panose="020B0604020202020204" pitchFamily="34" charset="0"/>
              <a:buChar char="•"/>
            </a:pPr>
            <a:r>
              <a:rPr lang="en-US" sz="1000" dirty="0">
                <a:solidFill>
                  <a:srgbClr val="000000"/>
                </a:solidFill>
              </a:rPr>
              <a:t>HP establishes common data definitions by determining the lowest level of granularity required by relevant stakeholders.</a:t>
            </a:r>
          </a:p>
          <a:p>
            <a:endParaRPr lang="en-US" dirty="0"/>
          </a:p>
        </p:txBody>
      </p:sp>
      <p:pic>
        <p:nvPicPr>
          <p:cNvPr id="3" name="Picture 7">
            <a:extLst>
              <a:ext uri="{FF2B5EF4-FFF2-40B4-BE49-F238E27FC236}">
                <a16:creationId xmlns:a16="http://schemas.microsoft.com/office/drawing/2014/main" id="{870D4FC3-253D-4BD6-A9C3-383BFC7EC4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0300" y="293561"/>
            <a:ext cx="442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2D396F7-BB77-4DAF-AFDF-CA309740D367}"/>
              </a:ext>
            </a:extLst>
          </p:cNvPr>
          <p:cNvSpPr/>
          <p:nvPr/>
        </p:nvSpPr>
        <p:spPr>
          <a:xfrm>
            <a:off x="538390" y="4707577"/>
            <a:ext cx="2563495" cy="1246495"/>
          </a:xfrm>
          <a:prstGeom prst="rect">
            <a:avLst/>
          </a:prstGeom>
        </p:spPr>
        <p:txBody>
          <a:bodyPr wrap="square">
            <a:spAutoFit/>
          </a:bodyPr>
          <a:lstStyle/>
          <a:p>
            <a:pPr lvl="0" defTabSz="1017588" fontAlgn="base">
              <a:spcBef>
                <a:spcPct val="50000"/>
              </a:spcBef>
              <a:spcAft>
                <a:spcPct val="100000"/>
              </a:spcAft>
            </a:pPr>
            <a:r>
              <a:rPr lang="en-US" altLang="en-US" sz="1000" kern="0" dirty="0">
                <a:solidFill>
                  <a:srgbClr val="92D050"/>
                </a:solidFill>
                <a:latin typeface="Arial" pitchFamily="34" charset="0"/>
                <a:cs typeface="Arial" pitchFamily="34" charset="0"/>
              </a:rPr>
              <a:t>DO</a:t>
            </a:r>
            <a:r>
              <a:rPr lang="en-US" altLang="en-US" sz="1000" kern="0" dirty="0">
                <a:solidFill>
                  <a:srgbClr val="000000"/>
                </a:solidFill>
                <a:latin typeface="Arial" pitchFamily="34" charset="0"/>
                <a:cs typeface="Arial" pitchFamily="34" charset="0"/>
              </a:rPr>
              <a:t> define levels of standardization to reduce redundancies but allow local variation where a standard definition will not suffice.</a:t>
            </a:r>
            <a:endParaRPr lang="en-US" altLang="en-US" sz="1000" kern="0" dirty="0">
              <a:solidFill>
                <a:srgbClr val="FF0000"/>
              </a:solidFill>
              <a:latin typeface="Arial" pitchFamily="34" charset="0"/>
              <a:cs typeface="Arial" pitchFamily="34" charset="0"/>
            </a:endParaRPr>
          </a:p>
          <a:p>
            <a:pPr lvl="0" defTabSz="1017588" fontAlgn="base">
              <a:spcBef>
                <a:spcPct val="50000"/>
              </a:spcBef>
              <a:spcAft>
                <a:spcPct val="100000"/>
              </a:spcAft>
            </a:pPr>
            <a:r>
              <a:rPr lang="en-US" altLang="en-US" sz="1000" kern="0" dirty="0">
                <a:solidFill>
                  <a:srgbClr val="FF0000"/>
                </a:solidFill>
                <a:latin typeface="Arial" pitchFamily="34" charset="0"/>
                <a:cs typeface="Arial" pitchFamily="34" charset="0"/>
              </a:rPr>
              <a:t>DON’T</a:t>
            </a:r>
            <a:r>
              <a:rPr lang="en-US" altLang="en-US" sz="1000" kern="0" dirty="0">
                <a:solidFill>
                  <a:srgbClr val="000000"/>
                </a:solidFill>
                <a:latin typeface="Arial" pitchFamily="34" charset="0"/>
                <a:cs typeface="Arial" pitchFamily="34" charset="0"/>
              </a:rPr>
              <a:t> set an arbitrary number of data standards. </a:t>
            </a:r>
          </a:p>
        </p:txBody>
      </p:sp>
      <p:sp>
        <p:nvSpPr>
          <p:cNvPr id="6" name="TextBox 10">
            <a:extLst>
              <a:ext uri="{FF2B5EF4-FFF2-40B4-BE49-F238E27FC236}">
                <a16:creationId xmlns:a16="http://schemas.microsoft.com/office/drawing/2014/main" id="{65FFB77E-2F78-43A3-B152-35254D109ADB}"/>
              </a:ext>
            </a:extLst>
          </p:cNvPr>
          <p:cNvSpPr txBox="1">
            <a:spLocks noChangeArrowheads="1"/>
          </p:cNvSpPr>
          <p:nvPr/>
        </p:nvSpPr>
        <p:spPr bwMode="auto">
          <a:xfrm>
            <a:off x="3576563" y="5988050"/>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Source: Hewlett-Packard Company; Gartner analysis.</a:t>
            </a:r>
          </a:p>
        </p:txBody>
      </p:sp>
      <p:pic>
        <p:nvPicPr>
          <p:cNvPr id="9" name="Picture 8">
            <a:extLst>
              <a:ext uri="{FF2B5EF4-FFF2-40B4-BE49-F238E27FC236}">
                <a16:creationId xmlns:a16="http://schemas.microsoft.com/office/drawing/2014/main" id="{83EB60D1-D832-4430-9EB6-588E56F8201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3646061" y="1793132"/>
            <a:ext cx="6519863" cy="4160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44">
            <a:extLst>
              <a:ext uri="{FF2B5EF4-FFF2-40B4-BE49-F238E27FC236}">
                <a16:creationId xmlns:a16="http://schemas.microsoft.com/office/drawing/2014/main" id="{E12CE543-8E5B-4C2D-8156-B02C7C1FCB77}"/>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Data </a:t>
            </a:r>
          </a:p>
          <a:p>
            <a:pPr algn="ctr"/>
            <a:r>
              <a:rPr lang="en-US" sz="600" dirty="0">
                <a:solidFill>
                  <a:schemeClr val="bg1"/>
                </a:solidFill>
              </a:rPr>
              <a:t>Standardization </a:t>
            </a:r>
          </a:p>
        </p:txBody>
      </p:sp>
      <p:sp>
        <p:nvSpPr>
          <p:cNvPr id="15" name="TextBox 1">
            <a:extLst>
              <a:ext uri="{FF2B5EF4-FFF2-40B4-BE49-F238E27FC236}">
                <a16:creationId xmlns:a16="http://schemas.microsoft.com/office/drawing/2014/main" id="{50F0A8DE-0A84-4D58-B650-1D49F22A9AAF}"/>
              </a:ext>
            </a:extLst>
          </p:cNvPr>
          <p:cNvSpPr txBox="1">
            <a:spLocks noChangeArrowheads="1"/>
          </p:cNvSpPr>
          <p:nvPr/>
        </p:nvSpPr>
        <p:spPr bwMode="auto">
          <a:xfrm>
            <a:off x="3729951" y="1495017"/>
            <a:ext cx="4291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Value Chain Analysis: Standardization Versus Flexibility </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1659250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lnSpc>
                  <a:spcPct val="150000"/>
                </a:lnSpc>
              </a:pPr>
              <a:r>
                <a:rPr lang="en-US" sz="1200" dirty="0">
                  <a:solidFill>
                    <a:schemeClr val="bg1"/>
                  </a:solidFill>
                </a:rPr>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541493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6ADD-3AEB-4B3D-885B-FA4749F1ED25}"/>
              </a:ext>
            </a:extLst>
          </p:cNvPr>
          <p:cNvSpPr>
            <a:spLocks noGrp="1"/>
          </p:cNvSpPr>
          <p:nvPr>
            <p:ph type="title"/>
          </p:nvPr>
        </p:nvSpPr>
        <p:spPr/>
        <p:txBody>
          <a:bodyPr/>
          <a:lstStyle/>
          <a:p>
            <a:r>
              <a:rPr lang="en-US" dirty="0"/>
              <a:t>Roles and Responsibilities in MDM</a:t>
            </a:r>
          </a:p>
        </p:txBody>
      </p:sp>
      <p:sp>
        <p:nvSpPr>
          <p:cNvPr id="23" name="Text Placeholder 22">
            <a:extLst>
              <a:ext uri="{FF2B5EF4-FFF2-40B4-BE49-F238E27FC236}">
                <a16:creationId xmlns:a16="http://schemas.microsoft.com/office/drawing/2014/main" id="{6F0F4B49-1A33-4DA4-9F63-0BAB1C531FA5}"/>
              </a:ext>
            </a:extLst>
          </p:cNvPr>
          <p:cNvSpPr>
            <a:spLocks noGrp="1"/>
          </p:cNvSpPr>
          <p:nvPr>
            <p:ph type="body" sz="quarter" idx="17"/>
          </p:nvPr>
        </p:nvSpPr>
        <p:spPr/>
        <p:txBody>
          <a:bodyPr/>
          <a:lstStyle/>
          <a:p>
            <a:pPr marL="0" lvl="0" indent="0" defTabSz="1018824">
              <a:spcBef>
                <a:spcPct val="50000"/>
              </a:spcBef>
              <a:spcAft>
                <a:spcPts val="0"/>
              </a:spcAft>
              <a:buClrTx/>
              <a:buSzTx/>
              <a:buNone/>
              <a:defRPr/>
            </a:pPr>
            <a:r>
              <a:rPr lang="en-US" sz="1200" b="1" kern="0" dirty="0">
                <a:solidFill>
                  <a:srgbClr val="000000"/>
                </a:solidFill>
                <a:latin typeface="Arial" charset="0"/>
                <a:ea typeface="ＭＳ Ｐゴシック" pitchFamily="1" charset="-128"/>
                <a:cs typeface="Arial" pitchFamily="34" charset="0"/>
              </a:rPr>
              <a:t>Use a structured forum to advocate for enterprise-wide MDM solutions and reuse.</a:t>
            </a:r>
          </a:p>
          <a:p>
            <a:pPr lvl="0" defTabSz="1018824">
              <a:spcBef>
                <a:spcPct val="50000"/>
              </a:spcBef>
              <a:spcAft>
                <a:spcPts val="0"/>
              </a:spcAft>
              <a:buClrTx/>
              <a:buSzTx/>
              <a:buFont typeface="Arial" panose="020B0604020202020204" pitchFamily="34" charset="0"/>
              <a:buChar char="•"/>
              <a:defRPr/>
            </a:pPr>
            <a:r>
              <a:rPr lang="en-US" sz="1000" kern="0" dirty="0">
                <a:solidFill>
                  <a:srgbClr val="000000"/>
                </a:solidFill>
                <a:latin typeface="Arial" charset="0"/>
                <a:ea typeface="ＭＳ Ｐゴシック" pitchFamily="1" charset="-128"/>
                <a:cs typeface="Arial" pitchFamily="34" charset="0"/>
              </a:rPr>
              <a:t>A narrow definition of forum purpose and process enables efficient issue analysis and decision-making.</a:t>
            </a:r>
          </a:p>
          <a:p>
            <a:pPr defTabSz="1018824">
              <a:spcBef>
                <a:spcPts val="600"/>
              </a:spcBef>
              <a:spcAft>
                <a:spcPts val="0"/>
              </a:spcAft>
              <a:buClrTx/>
              <a:buSzTx/>
              <a:buFont typeface="Arial" panose="020B0604020202020204" pitchFamily="34" charset="0"/>
              <a:buChar char="•"/>
              <a:defRPr/>
            </a:pPr>
            <a:r>
              <a:rPr lang="en-US" sz="1000" kern="0" dirty="0">
                <a:solidFill>
                  <a:srgbClr val="000000"/>
                </a:solidFill>
                <a:latin typeface="Arial" charset="0"/>
                <a:ea typeface="ＭＳ Ｐゴシック" pitchFamily="1" charset="-128"/>
                <a:cs typeface="Arial" pitchFamily="34" charset="0"/>
              </a:rPr>
              <a:t>The forum meets bi-weekly, with smaller working teams meeting between sessions to prepare documents and deliverables for review and approval.</a:t>
            </a:r>
          </a:p>
          <a:p>
            <a:pPr lvl="0" defTabSz="1018824">
              <a:spcBef>
                <a:spcPts val="600"/>
              </a:spcBef>
              <a:spcAft>
                <a:spcPts val="0"/>
              </a:spcAft>
              <a:buClrTx/>
              <a:buSzTx/>
              <a:buFont typeface="Arial" panose="020B0604020202020204" pitchFamily="34" charset="0"/>
              <a:buChar char="•"/>
              <a:defRPr/>
            </a:pPr>
            <a:r>
              <a:rPr lang="en-US" sz="1000" kern="0" dirty="0">
                <a:solidFill>
                  <a:srgbClr val="000000"/>
                </a:solidFill>
                <a:latin typeface="Arial" charset="0"/>
                <a:ea typeface="ＭＳ Ｐゴシック" pitchFamily="1" charset="-128"/>
                <a:cs typeface="Arial" pitchFamily="34" charset="0"/>
              </a:rPr>
              <a:t>Standards and policies defined by the forum are governed by a separate data governance body.</a:t>
            </a:r>
          </a:p>
          <a:p>
            <a:endParaRPr lang="en-US" dirty="0"/>
          </a:p>
        </p:txBody>
      </p:sp>
      <p:sp>
        <p:nvSpPr>
          <p:cNvPr id="4" name="Rectangle 3">
            <a:extLst>
              <a:ext uri="{FF2B5EF4-FFF2-40B4-BE49-F238E27FC236}">
                <a16:creationId xmlns:a16="http://schemas.microsoft.com/office/drawing/2014/main" id="{5B82C252-2CBD-4E14-B59B-69067F74E850}"/>
              </a:ext>
            </a:extLst>
          </p:cNvPr>
          <p:cNvSpPr/>
          <p:nvPr/>
        </p:nvSpPr>
        <p:spPr>
          <a:xfrm>
            <a:off x="457200" y="4758906"/>
            <a:ext cx="2563495" cy="1092607"/>
          </a:xfrm>
          <a:prstGeom prst="rect">
            <a:avLst/>
          </a:prstGeom>
        </p:spPr>
        <p:txBody>
          <a:bodyPr wrap="square">
            <a:spAutoFit/>
          </a:bodyPr>
          <a:lstStyle/>
          <a:p>
            <a:pPr lvl="0" defTabSz="1018824">
              <a:spcBef>
                <a:spcPct val="50000"/>
              </a:spcBef>
              <a:spcAft>
                <a:spcPct val="100000"/>
              </a:spcAft>
              <a:defRPr/>
            </a:pPr>
            <a:r>
              <a:rPr lang="en-US" sz="1000" kern="0" dirty="0">
                <a:solidFill>
                  <a:srgbClr val="00B050"/>
                </a:solidFill>
                <a:latin typeface="Arial" charset="0"/>
                <a:ea typeface="ＭＳ Ｐゴシック" pitchFamily="1" charset="-128"/>
                <a:cs typeface="Arial" pitchFamily="34" charset="0"/>
              </a:rPr>
              <a:t>DO</a:t>
            </a:r>
            <a:r>
              <a:rPr lang="en-US" sz="1000" kern="0" dirty="0">
                <a:solidFill>
                  <a:srgbClr val="000000"/>
                </a:solidFill>
                <a:latin typeface="Arial" charset="0"/>
                <a:ea typeface="ＭＳ Ｐゴシック" pitchFamily="1" charset="-128"/>
                <a:cs typeface="Arial" pitchFamily="34" charset="0"/>
              </a:rPr>
              <a:t> establish a formal mechanism to gain broad buy-in for enterprise MDM standards.</a:t>
            </a:r>
          </a:p>
          <a:p>
            <a:pPr lvl="0" defTabSz="1018824">
              <a:spcBef>
                <a:spcPct val="50000"/>
              </a:spcBef>
              <a:spcAft>
                <a:spcPct val="100000"/>
              </a:spcAft>
              <a:defRPr/>
            </a:pPr>
            <a:r>
              <a:rPr lang="en-US" sz="1000" kern="0" dirty="0">
                <a:solidFill>
                  <a:srgbClr val="FF0000"/>
                </a:solidFill>
                <a:latin typeface="Arial" charset="0"/>
                <a:ea typeface="ＭＳ Ｐゴシック" pitchFamily="1" charset="-128"/>
                <a:cs typeface="Arial" pitchFamily="34" charset="0"/>
              </a:rPr>
              <a:t>DON’T</a:t>
            </a:r>
            <a:r>
              <a:rPr lang="en-US" sz="1000" kern="0" dirty="0">
                <a:solidFill>
                  <a:srgbClr val="000000"/>
                </a:solidFill>
                <a:latin typeface="Arial" charset="0"/>
                <a:ea typeface="ＭＳ Ｐゴシック" pitchFamily="1" charset="-128"/>
                <a:cs typeface="Arial" pitchFamily="34" charset="0"/>
              </a:rPr>
              <a:t> dilute governing body impact by pursuing too many objectives.</a:t>
            </a:r>
          </a:p>
        </p:txBody>
      </p:sp>
      <p:grpSp>
        <p:nvGrpSpPr>
          <p:cNvPr id="5" name="Group 4">
            <a:extLst>
              <a:ext uri="{FF2B5EF4-FFF2-40B4-BE49-F238E27FC236}">
                <a16:creationId xmlns:a16="http://schemas.microsoft.com/office/drawing/2014/main" id="{1A1E56E1-71E1-48D8-A7A4-B5BA360744D2}"/>
              </a:ext>
            </a:extLst>
          </p:cNvPr>
          <p:cNvGrpSpPr/>
          <p:nvPr/>
        </p:nvGrpSpPr>
        <p:grpSpPr>
          <a:xfrm>
            <a:off x="6137945" y="2729694"/>
            <a:ext cx="2163544" cy="2052954"/>
            <a:chOff x="3173051" y="2221619"/>
            <a:chExt cx="953257" cy="953265"/>
          </a:xfrm>
          <a:solidFill>
            <a:srgbClr val="002856"/>
          </a:solidFill>
        </p:grpSpPr>
        <p:sp>
          <p:nvSpPr>
            <p:cNvPr id="6" name="Freeform 17">
              <a:extLst>
                <a:ext uri="{FF2B5EF4-FFF2-40B4-BE49-F238E27FC236}">
                  <a16:creationId xmlns:a16="http://schemas.microsoft.com/office/drawing/2014/main" id="{AFFBB3B7-AEA1-46A5-9152-56E4210A96F3}"/>
                </a:ext>
              </a:extLst>
            </p:cNvPr>
            <p:cNvSpPr/>
            <p:nvPr/>
          </p:nvSpPr>
          <p:spPr>
            <a:xfrm>
              <a:off x="3598945" y="2715043"/>
              <a:ext cx="482956" cy="459841"/>
            </a:xfrm>
            <a:custGeom>
              <a:avLst/>
              <a:gdLst/>
              <a:ahLst/>
              <a:cxnLst/>
              <a:rect l="l" t="t" r="r" b="b"/>
              <a:pathLst>
                <a:path w="482956" h="459841">
                  <a:moveTo>
                    <a:pt x="101461" y="412458"/>
                  </a:moveTo>
                  <a:cubicBezTo>
                    <a:pt x="310287" y="387985"/>
                    <a:pt x="473482" y="215747"/>
                    <a:pt x="482956" y="2654"/>
                  </a:cubicBezTo>
                  <a:lnTo>
                    <a:pt x="425907" y="59702"/>
                  </a:lnTo>
                  <a:lnTo>
                    <a:pt x="366205" y="0"/>
                  </a:lnTo>
                  <a:cubicBezTo>
                    <a:pt x="358229" y="149847"/>
                    <a:pt x="246495" y="269786"/>
                    <a:pt x="101461" y="293433"/>
                  </a:cubicBezTo>
                  <a:lnTo>
                    <a:pt x="101461" y="256933"/>
                  </a:lnTo>
                  <a:lnTo>
                    <a:pt x="0" y="358394"/>
                  </a:lnTo>
                  <a:lnTo>
                    <a:pt x="101461" y="459841"/>
                  </a:lnTo>
                  <a:close/>
                </a:path>
              </a:pathLst>
            </a:custGeom>
            <a:grpFill/>
          </p:spPr>
        </p:sp>
        <p:sp>
          <p:nvSpPr>
            <p:cNvPr id="7" name="Freeform 18">
              <a:extLst>
                <a:ext uri="{FF2B5EF4-FFF2-40B4-BE49-F238E27FC236}">
                  <a16:creationId xmlns:a16="http://schemas.microsoft.com/office/drawing/2014/main" id="{3A951235-B15A-4B7E-ADF9-B7DE50EA087C}"/>
                </a:ext>
              </a:extLst>
            </p:cNvPr>
            <p:cNvSpPr/>
            <p:nvPr/>
          </p:nvSpPr>
          <p:spPr>
            <a:xfrm>
              <a:off x="3666479" y="2266025"/>
              <a:ext cx="459829" cy="482956"/>
            </a:xfrm>
            <a:custGeom>
              <a:avLst/>
              <a:gdLst/>
              <a:ahLst/>
              <a:cxnLst/>
              <a:rect l="l" t="t" r="r" b="b"/>
              <a:pathLst>
                <a:path w="459829" h="482956">
                  <a:moveTo>
                    <a:pt x="459828" y="381496"/>
                  </a:moveTo>
                  <a:lnTo>
                    <a:pt x="412457" y="381496"/>
                  </a:lnTo>
                  <a:cubicBezTo>
                    <a:pt x="387984" y="172670"/>
                    <a:pt x="215734" y="9474"/>
                    <a:pt x="2641" y="0"/>
                  </a:cubicBezTo>
                  <a:lnTo>
                    <a:pt x="59690" y="57049"/>
                  </a:lnTo>
                  <a:lnTo>
                    <a:pt x="0" y="116751"/>
                  </a:lnTo>
                  <a:cubicBezTo>
                    <a:pt x="149847" y="124727"/>
                    <a:pt x="269786" y="236461"/>
                    <a:pt x="293420" y="381496"/>
                  </a:cubicBezTo>
                  <a:lnTo>
                    <a:pt x="256921" y="381496"/>
                  </a:lnTo>
                  <a:lnTo>
                    <a:pt x="358368" y="482956"/>
                  </a:lnTo>
                  <a:close/>
                </a:path>
              </a:pathLst>
            </a:custGeom>
            <a:solidFill>
              <a:srgbClr val="002856"/>
            </a:solidFill>
          </p:spPr>
        </p:sp>
        <p:sp>
          <p:nvSpPr>
            <p:cNvPr id="8" name="Freeform 19">
              <a:extLst>
                <a:ext uri="{FF2B5EF4-FFF2-40B4-BE49-F238E27FC236}">
                  <a16:creationId xmlns:a16="http://schemas.microsoft.com/office/drawing/2014/main" id="{808B5BBA-1D2B-4B40-AE39-EB62CD36AAF5}"/>
                </a:ext>
              </a:extLst>
            </p:cNvPr>
            <p:cNvSpPr/>
            <p:nvPr/>
          </p:nvSpPr>
          <p:spPr>
            <a:xfrm>
              <a:off x="3217455" y="2221619"/>
              <a:ext cx="482956" cy="459829"/>
            </a:xfrm>
            <a:custGeom>
              <a:avLst/>
              <a:gdLst/>
              <a:ahLst/>
              <a:cxnLst/>
              <a:rect l="l" t="t" r="r" b="b"/>
              <a:pathLst>
                <a:path w="482956" h="459829">
                  <a:moveTo>
                    <a:pt x="381495" y="166408"/>
                  </a:moveTo>
                  <a:lnTo>
                    <a:pt x="381495" y="202907"/>
                  </a:lnTo>
                  <a:lnTo>
                    <a:pt x="482956" y="101460"/>
                  </a:lnTo>
                  <a:lnTo>
                    <a:pt x="381495" y="0"/>
                  </a:lnTo>
                  <a:lnTo>
                    <a:pt x="381495" y="47371"/>
                  </a:lnTo>
                  <a:cubicBezTo>
                    <a:pt x="172669" y="71843"/>
                    <a:pt x="9474" y="244094"/>
                    <a:pt x="0" y="457187"/>
                  </a:cubicBezTo>
                  <a:lnTo>
                    <a:pt x="57048" y="400138"/>
                  </a:lnTo>
                  <a:lnTo>
                    <a:pt x="116751" y="459829"/>
                  </a:lnTo>
                  <a:cubicBezTo>
                    <a:pt x="124727" y="309981"/>
                    <a:pt x="236461" y="190042"/>
                    <a:pt x="381495" y="166408"/>
                  </a:cubicBezTo>
                </a:path>
              </a:pathLst>
            </a:custGeom>
            <a:grpFill/>
          </p:spPr>
        </p:sp>
        <p:sp>
          <p:nvSpPr>
            <p:cNvPr id="9" name="Freeform 20">
              <a:extLst>
                <a:ext uri="{FF2B5EF4-FFF2-40B4-BE49-F238E27FC236}">
                  <a16:creationId xmlns:a16="http://schemas.microsoft.com/office/drawing/2014/main" id="{57917245-95B3-4924-9A78-CA292A7D3734}"/>
                </a:ext>
              </a:extLst>
            </p:cNvPr>
            <p:cNvSpPr/>
            <p:nvPr/>
          </p:nvSpPr>
          <p:spPr>
            <a:xfrm>
              <a:off x="3173051" y="2647518"/>
              <a:ext cx="459842" cy="482955"/>
            </a:xfrm>
            <a:custGeom>
              <a:avLst/>
              <a:gdLst/>
              <a:ahLst/>
              <a:cxnLst/>
              <a:rect l="l" t="t" r="r" b="b"/>
              <a:pathLst>
                <a:path w="459842" h="482955">
                  <a:moveTo>
                    <a:pt x="457174" y="482956"/>
                  </a:moveTo>
                  <a:lnTo>
                    <a:pt x="400139" y="425920"/>
                  </a:lnTo>
                  <a:lnTo>
                    <a:pt x="459841" y="366205"/>
                  </a:lnTo>
                  <a:cubicBezTo>
                    <a:pt x="309981" y="358229"/>
                    <a:pt x="190043" y="246495"/>
                    <a:pt x="166408" y="101460"/>
                  </a:cubicBezTo>
                  <a:lnTo>
                    <a:pt x="202908" y="101460"/>
                  </a:lnTo>
                  <a:lnTo>
                    <a:pt x="101447" y="0"/>
                  </a:lnTo>
                  <a:lnTo>
                    <a:pt x="0" y="101460"/>
                  </a:lnTo>
                  <a:lnTo>
                    <a:pt x="47371" y="101460"/>
                  </a:lnTo>
                  <a:cubicBezTo>
                    <a:pt x="71844" y="310274"/>
                    <a:pt x="244081" y="473469"/>
                    <a:pt x="457174" y="482956"/>
                  </a:cubicBezTo>
                </a:path>
              </a:pathLst>
            </a:custGeom>
            <a:grpFill/>
          </p:spPr>
        </p:sp>
      </p:grpSp>
      <p:sp>
        <p:nvSpPr>
          <p:cNvPr id="10" name="TextBox 9">
            <a:extLst>
              <a:ext uri="{FF2B5EF4-FFF2-40B4-BE49-F238E27FC236}">
                <a16:creationId xmlns:a16="http://schemas.microsoft.com/office/drawing/2014/main" id="{79B8D1FA-6D82-495F-8253-DE8D5A89E07C}"/>
              </a:ext>
            </a:extLst>
          </p:cNvPr>
          <p:cNvSpPr txBox="1"/>
          <p:nvPr/>
        </p:nvSpPr>
        <p:spPr>
          <a:xfrm>
            <a:off x="6905145" y="3509577"/>
            <a:ext cx="629175" cy="461665"/>
          </a:xfrm>
          <a:prstGeom prst="rect">
            <a:avLst/>
          </a:prstGeom>
          <a:noFill/>
        </p:spPr>
        <p:txBody>
          <a:bodyPr wrap="square" lIns="91440" rtlCol="0">
            <a:spAutoFit/>
          </a:bodyPr>
          <a:lstStyle/>
          <a:p>
            <a:pPr algn="ctr"/>
            <a:r>
              <a:rPr lang="en-US" sz="1200" dirty="0"/>
              <a:t>MDM Forum</a:t>
            </a:r>
          </a:p>
        </p:txBody>
      </p:sp>
      <p:sp>
        <p:nvSpPr>
          <p:cNvPr id="11" name="Google Shape;393;p3">
            <a:extLst>
              <a:ext uri="{FF2B5EF4-FFF2-40B4-BE49-F238E27FC236}">
                <a16:creationId xmlns:a16="http://schemas.microsoft.com/office/drawing/2014/main" id="{5DBF81E8-454B-4132-A9F9-A28C4B1FA9B3}"/>
              </a:ext>
            </a:extLst>
          </p:cNvPr>
          <p:cNvSpPr/>
          <p:nvPr/>
        </p:nvSpPr>
        <p:spPr>
          <a:xfrm rot="-5400000" flipH="1">
            <a:off x="5122125" y="2086047"/>
            <a:ext cx="1237980" cy="1466341"/>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sp>
      <p:sp>
        <p:nvSpPr>
          <p:cNvPr id="12" name="Google Shape;393;p3">
            <a:extLst>
              <a:ext uri="{FF2B5EF4-FFF2-40B4-BE49-F238E27FC236}">
                <a16:creationId xmlns:a16="http://schemas.microsoft.com/office/drawing/2014/main" id="{A1E39AE0-C19E-443C-8EE6-F9CD1033BAE3}"/>
              </a:ext>
            </a:extLst>
          </p:cNvPr>
          <p:cNvSpPr/>
          <p:nvPr/>
        </p:nvSpPr>
        <p:spPr>
          <a:xfrm rot="-5400000">
            <a:off x="5237044" y="4049477"/>
            <a:ext cx="1096398" cy="1466341"/>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sp>
      <p:sp>
        <p:nvSpPr>
          <p:cNvPr id="13" name="Google Shape;393;p3">
            <a:extLst>
              <a:ext uri="{FF2B5EF4-FFF2-40B4-BE49-F238E27FC236}">
                <a16:creationId xmlns:a16="http://schemas.microsoft.com/office/drawing/2014/main" id="{4FB4818D-B7CC-444E-A4AE-CF1740DD1884}"/>
              </a:ext>
            </a:extLst>
          </p:cNvPr>
          <p:cNvSpPr/>
          <p:nvPr/>
        </p:nvSpPr>
        <p:spPr>
          <a:xfrm rot="-5400000" flipV="1">
            <a:off x="8072274" y="4150061"/>
            <a:ext cx="1096398" cy="1265174"/>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sp>
      <p:sp>
        <p:nvSpPr>
          <p:cNvPr id="14" name="Google Shape;393;p3">
            <a:extLst>
              <a:ext uri="{FF2B5EF4-FFF2-40B4-BE49-F238E27FC236}">
                <a16:creationId xmlns:a16="http://schemas.microsoft.com/office/drawing/2014/main" id="{3C8C97E4-1566-42D3-84A8-46EECE9D06F3}"/>
              </a:ext>
            </a:extLst>
          </p:cNvPr>
          <p:cNvSpPr/>
          <p:nvPr/>
        </p:nvSpPr>
        <p:spPr>
          <a:xfrm rot="-5400000" flipH="1" flipV="1">
            <a:off x="8029346" y="2186630"/>
            <a:ext cx="1182254" cy="1265174"/>
          </a:xfrm>
          <a:custGeom>
            <a:avLst/>
            <a:gdLst/>
            <a:ahLst/>
            <a:cxnLst/>
            <a:rect l="l" t="t" r="r" b="b"/>
            <a:pathLst>
              <a:path w="700087" h="1544561" extrusionOk="0">
                <a:moveTo>
                  <a:pt x="0" y="0"/>
                </a:moveTo>
                <a:lnTo>
                  <a:pt x="700087" y="0"/>
                </a:lnTo>
                <a:lnTo>
                  <a:pt x="700087" y="1544561"/>
                </a:lnTo>
              </a:path>
            </a:pathLst>
          </a:custGeom>
          <a:noFill/>
          <a:ln w="12700" cap="sq" cmpd="sng">
            <a:solidFill>
              <a:srgbClr val="002856"/>
            </a:solidFill>
            <a:prstDash val="solid"/>
            <a:round/>
            <a:headEnd type="none" w="sm" len="sm"/>
            <a:tailEnd type="triangle" w="lg" len="med"/>
          </a:ln>
        </p:spPr>
      </p:sp>
      <p:sp>
        <p:nvSpPr>
          <p:cNvPr id="16" name="Rectangle 15">
            <a:extLst>
              <a:ext uri="{FF2B5EF4-FFF2-40B4-BE49-F238E27FC236}">
                <a16:creationId xmlns:a16="http://schemas.microsoft.com/office/drawing/2014/main" id="{DD7BF48C-5FEB-4D4A-8933-846B34BD566D}"/>
              </a:ext>
            </a:extLst>
          </p:cNvPr>
          <p:cNvSpPr/>
          <p:nvPr/>
        </p:nvSpPr>
        <p:spPr>
          <a:xfrm>
            <a:off x="3868190" y="1530234"/>
            <a:ext cx="2563495" cy="623248"/>
          </a:xfrm>
          <a:prstGeom prst="rect">
            <a:avLst/>
          </a:prstGeom>
        </p:spPr>
        <p:txBody>
          <a:bodyPr wrap="square">
            <a:spAutoFit/>
          </a:bodyPr>
          <a:lstStyle/>
          <a:p>
            <a:pPr lvl="0" defTabSz="1018824">
              <a:spcAft>
                <a:spcPts val="300"/>
              </a:spcAft>
              <a:defRPr/>
            </a:pPr>
            <a:r>
              <a:rPr lang="en-US" sz="800" b="1" kern="0" dirty="0">
                <a:solidFill>
                  <a:srgbClr val="000000"/>
                </a:solidFill>
                <a:latin typeface="Arial" charset="0"/>
                <a:ea typeface="ＭＳ Ｐゴシック" pitchFamily="1" charset="-128"/>
                <a:cs typeface="Arial" pitchFamily="34" charset="0"/>
              </a:rPr>
              <a:t>4. Publish, Promote, and Govern Solutions</a:t>
            </a:r>
          </a:p>
          <a:p>
            <a:pPr lvl="0" defTabSz="1018824">
              <a:spcAft>
                <a:spcPts val="300"/>
              </a:spcAft>
              <a:defRPr/>
            </a:pPr>
            <a:r>
              <a:rPr lang="en-US" sz="800" kern="0" dirty="0">
                <a:solidFill>
                  <a:srgbClr val="000000"/>
                </a:solidFill>
                <a:latin typeface="Arial" charset="0"/>
                <a:ea typeface="ＭＳ Ｐゴシック" pitchFamily="1" charset="-128"/>
                <a:cs typeface="Arial" pitchFamily="34" charset="0"/>
              </a:rPr>
              <a:t>The enterprise standard is published for project adoption and MDM Forum members serve as a network of advocates for enterprise reuse. </a:t>
            </a:r>
          </a:p>
        </p:txBody>
      </p:sp>
      <p:sp>
        <p:nvSpPr>
          <p:cNvPr id="17" name="Rectangle 16">
            <a:extLst>
              <a:ext uri="{FF2B5EF4-FFF2-40B4-BE49-F238E27FC236}">
                <a16:creationId xmlns:a16="http://schemas.microsoft.com/office/drawing/2014/main" id="{10A69E85-CFC8-4173-9592-1D2D246420C5}"/>
              </a:ext>
            </a:extLst>
          </p:cNvPr>
          <p:cNvSpPr/>
          <p:nvPr/>
        </p:nvSpPr>
        <p:spPr>
          <a:xfrm>
            <a:off x="4000386" y="5358861"/>
            <a:ext cx="2547990" cy="623248"/>
          </a:xfrm>
          <a:prstGeom prst="rect">
            <a:avLst/>
          </a:prstGeom>
        </p:spPr>
        <p:txBody>
          <a:bodyPr wrap="square">
            <a:spAutoFit/>
          </a:bodyPr>
          <a:lstStyle/>
          <a:p>
            <a:pPr lvl="0" defTabSz="1018824">
              <a:spcAft>
                <a:spcPts val="300"/>
              </a:spcAft>
              <a:defRPr/>
            </a:pPr>
            <a:r>
              <a:rPr lang="en-US" sz="800" b="1" kern="0" dirty="0">
                <a:solidFill>
                  <a:srgbClr val="000000"/>
                </a:solidFill>
                <a:latin typeface="Arial" charset="0"/>
                <a:ea typeface="ＭＳ Ｐゴシック" pitchFamily="1" charset="-128"/>
                <a:cs typeface="Arial" pitchFamily="34" charset="0"/>
              </a:rPr>
              <a:t>3. Review and Approve Proposals</a:t>
            </a:r>
          </a:p>
          <a:p>
            <a:pPr lvl="0" defTabSz="1018824">
              <a:spcAft>
                <a:spcPts val="300"/>
              </a:spcAft>
              <a:defRPr/>
            </a:pPr>
            <a:r>
              <a:rPr lang="en-US" sz="800" kern="0" dirty="0">
                <a:solidFill>
                  <a:srgbClr val="000000"/>
                </a:solidFill>
                <a:latin typeface="Arial" charset="0"/>
                <a:ea typeface="ＭＳ Ｐゴシック" pitchFamily="1" charset="-128"/>
                <a:cs typeface="Arial" pitchFamily="34" charset="0"/>
              </a:rPr>
              <a:t>Working group presents the proposed solution to the broader forum for approval as the </a:t>
            </a:r>
            <a:r>
              <a:rPr lang="en-US" sz="800" b="1" kern="0" dirty="0">
                <a:solidFill>
                  <a:srgbClr val="000000"/>
                </a:solidFill>
                <a:latin typeface="Arial" charset="0"/>
                <a:ea typeface="ＭＳ Ｐゴシック" pitchFamily="1" charset="-128"/>
                <a:cs typeface="Arial" pitchFamily="34" charset="0"/>
              </a:rPr>
              <a:t>enterprise standard </a:t>
            </a:r>
            <a:r>
              <a:rPr lang="en-US" sz="800" kern="0" dirty="0">
                <a:solidFill>
                  <a:srgbClr val="000000"/>
                </a:solidFill>
                <a:latin typeface="Arial" charset="0"/>
                <a:ea typeface="ＭＳ Ｐゴシック" pitchFamily="1" charset="-128"/>
                <a:cs typeface="Arial" pitchFamily="34" charset="0"/>
              </a:rPr>
              <a:t>approach. </a:t>
            </a:r>
          </a:p>
        </p:txBody>
      </p:sp>
      <p:sp>
        <p:nvSpPr>
          <p:cNvPr id="18" name="Rectangle 17">
            <a:extLst>
              <a:ext uri="{FF2B5EF4-FFF2-40B4-BE49-F238E27FC236}">
                <a16:creationId xmlns:a16="http://schemas.microsoft.com/office/drawing/2014/main" id="{A05B1896-0E1F-4541-A575-B52CC10AB276}"/>
              </a:ext>
            </a:extLst>
          </p:cNvPr>
          <p:cNvSpPr/>
          <p:nvPr/>
        </p:nvSpPr>
        <p:spPr>
          <a:xfrm>
            <a:off x="8301489" y="5388250"/>
            <a:ext cx="2547990" cy="623248"/>
          </a:xfrm>
          <a:prstGeom prst="rect">
            <a:avLst/>
          </a:prstGeom>
        </p:spPr>
        <p:txBody>
          <a:bodyPr wrap="square">
            <a:spAutoFit/>
          </a:bodyPr>
          <a:lstStyle/>
          <a:p>
            <a:pPr lvl="0" defTabSz="1018824">
              <a:spcAft>
                <a:spcPts val="300"/>
              </a:spcAft>
              <a:defRPr/>
            </a:pPr>
            <a:r>
              <a:rPr lang="en-US" sz="800" b="1" kern="0" dirty="0">
                <a:solidFill>
                  <a:srgbClr val="000000"/>
                </a:solidFill>
                <a:latin typeface="Arial" charset="0"/>
                <a:ea typeface="ＭＳ Ｐゴシック" pitchFamily="1" charset="-128"/>
                <a:cs typeface="Arial" pitchFamily="34" charset="0"/>
              </a:rPr>
              <a:t>2. Select Working Groups</a:t>
            </a:r>
          </a:p>
          <a:p>
            <a:pPr lvl="0" defTabSz="1018824">
              <a:spcAft>
                <a:spcPts val="300"/>
              </a:spcAft>
              <a:defRPr/>
            </a:pPr>
            <a:r>
              <a:rPr lang="en-US" sz="800" kern="0" dirty="0">
                <a:solidFill>
                  <a:srgbClr val="000000"/>
                </a:solidFill>
                <a:latin typeface="Arial" charset="0"/>
                <a:ea typeface="ＭＳ Ｐゴシック" pitchFamily="1" charset="-128"/>
                <a:cs typeface="Arial" pitchFamily="34" charset="0"/>
              </a:rPr>
              <a:t>Working group members are selected from the forum to design a solution that considers both </a:t>
            </a:r>
            <a:r>
              <a:rPr lang="en-US" sz="800" b="1" kern="0" dirty="0">
                <a:solidFill>
                  <a:srgbClr val="000000"/>
                </a:solidFill>
                <a:latin typeface="Arial" charset="0"/>
                <a:ea typeface="ＭＳ Ｐゴシック" pitchFamily="1" charset="-128"/>
                <a:cs typeface="Arial" pitchFamily="34" charset="0"/>
              </a:rPr>
              <a:t>business and IT </a:t>
            </a:r>
            <a:r>
              <a:rPr lang="en-US" sz="800" kern="0" dirty="0">
                <a:solidFill>
                  <a:srgbClr val="000000"/>
                </a:solidFill>
                <a:latin typeface="Arial" charset="0"/>
                <a:ea typeface="ＭＳ Ｐゴシック" pitchFamily="1" charset="-128"/>
                <a:cs typeface="Arial" pitchFamily="34" charset="0"/>
              </a:rPr>
              <a:t>requirements and interests.</a:t>
            </a:r>
          </a:p>
        </p:txBody>
      </p:sp>
      <p:sp>
        <p:nvSpPr>
          <p:cNvPr id="19" name="Rectangle 18">
            <a:extLst>
              <a:ext uri="{FF2B5EF4-FFF2-40B4-BE49-F238E27FC236}">
                <a16:creationId xmlns:a16="http://schemas.microsoft.com/office/drawing/2014/main" id="{3776773F-574E-4E97-9AD5-6240AEBE46F7}"/>
              </a:ext>
            </a:extLst>
          </p:cNvPr>
          <p:cNvSpPr/>
          <p:nvPr/>
        </p:nvSpPr>
        <p:spPr>
          <a:xfrm>
            <a:off x="8301489" y="1520747"/>
            <a:ext cx="2547990" cy="623248"/>
          </a:xfrm>
          <a:prstGeom prst="rect">
            <a:avLst/>
          </a:prstGeom>
        </p:spPr>
        <p:txBody>
          <a:bodyPr wrap="square">
            <a:spAutoFit/>
          </a:bodyPr>
          <a:lstStyle/>
          <a:p>
            <a:pPr marL="228600" lvl="0" indent="-228600" defTabSz="1018824">
              <a:spcAft>
                <a:spcPts val="300"/>
              </a:spcAft>
              <a:buAutoNum type="arabicPeriod"/>
              <a:defRPr/>
            </a:pPr>
            <a:r>
              <a:rPr lang="en-US" sz="800" b="1" kern="0" dirty="0">
                <a:solidFill>
                  <a:srgbClr val="000000"/>
                </a:solidFill>
                <a:latin typeface="Arial" charset="0"/>
                <a:ea typeface="ＭＳ Ｐゴシック" pitchFamily="1" charset="-128"/>
                <a:cs typeface="Arial" pitchFamily="34" charset="0"/>
              </a:rPr>
              <a:t>Evaluate and Prioritize Issues</a:t>
            </a:r>
          </a:p>
          <a:p>
            <a:pPr lvl="0" defTabSz="1018824">
              <a:spcAft>
                <a:spcPts val="300"/>
              </a:spcAft>
              <a:defRPr/>
            </a:pPr>
            <a:r>
              <a:rPr lang="en-US" sz="800" kern="0" dirty="0">
                <a:solidFill>
                  <a:srgbClr val="000000"/>
                </a:solidFill>
                <a:latin typeface="Arial" charset="0"/>
                <a:ea typeface="ＭＳ Ｐゴシック" pitchFamily="1" charset="-128"/>
                <a:cs typeface="Arial" pitchFamily="34" charset="0"/>
              </a:rPr>
              <a:t>Issues selected and prioritized must be related to master data or the master data management process and require </a:t>
            </a:r>
            <a:r>
              <a:rPr lang="en-US" sz="800" b="1" kern="0" dirty="0">
                <a:solidFill>
                  <a:srgbClr val="000000"/>
                </a:solidFill>
                <a:latin typeface="Arial" charset="0"/>
                <a:ea typeface="ＭＳ Ｐゴシック" pitchFamily="1" charset="-128"/>
                <a:cs typeface="Arial" pitchFamily="34" charset="0"/>
              </a:rPr>
              <a:t>strategic input. </a:t>
            </a:r>
            <a:endParaRPr lang="en-US" sz="800" kern="0" dirty="0">
              <a:solidFill>
                <a:srgbClr val="000000"/>
              </a:solidFill>
              <a:latin typeface="Arial" charset="0"/>
              <a:ea typeface="ＭＳ Ｐゴシック" pitchFamily="1" charset="-128"/>
              <a:cs typeface="Arial" pitchFamily="34" charset="0"/>
            </a:endParaRPr>
          </a:p>
        </p:txBody>
      </p:sp>
      <p:pic>
        <p:nvPicPr>
          <p:cNvPr id="20" name="Picture 19">
            <a:extLst>
              <a:ext uri="{FF2B5EF4-FFF2-40B4-BE49-F238E27FC236}">
                <a16:creationId xmlns:a16="http://schemas.microsoft.com/office/drawing/2014/main" id="{EB1873FB-A9FB-4942-A909-D373E9C13E95}"/>
              </a:ext>
            </a:extLst>
          </p:cNvPr>
          <p:cNvPicPr>
            <a:picLocks noChangeAspect="1"/>
          </p:cNvPicPr>
          <p:nvPr/>
        </p:nvPicPr>
        <p:blipFill>
          <a:blip r:embed="rId2"/>
          <a:stretch>
            <a:fillRect/>
          </a:stretch>
        </p:blipFill>
        <p:spPr>
          <a:xfrm>
            <a:off x="11075629" y="217598"/>
            <a:ext cx="888470" cy="592313"/>
          </a:xfrm>
          <a:prstGeom prst="rect">
            <a:avLst/>
          </a:prstGeom>
        </p:spPr>
      </p:pic>
      <p:pic>
        <p:nvPicPr>
          <p:cNvPr id="21" name="Picture 20">
            <a:extLst>
              <a:ext uri="{FF2B5EF4-FFF2-40B4-BE49-F238E27FC236}">
                <a16:creationId xmlns:a16="http://schemas.microsoft.com/office/drawing/2014/main" id="{73E5709F-490C-41DD-8B3C-AEC8E7DA2517}"/>
              </a:ext>
            </a:extLst>
          </p:cNvPr>
          <p:cNvPicPr>
            <a:picLocks noChangeAspect="1"/>
          </p:cNvPicPr>
          <p:nvPr/>
        </p:nvPicPr>
        <p:blipFill>
          <a:blip r:embed="rId3"/>
          <a:stretch>
            <a:fillRect/>
          </a:stretch>
        </p:blipFill>
        <p:spPr>
          <a:xfrm>
            <a:off x="3280486" y="5943846"/>
            <a:ext cx="804951" cy="370977"/>
          </a:xfrm>
          <a:prstGeom prst="rect">
            <a:avLst/>
          </a:prstGeom>
        </p:spPr>
      </p:pic>
      <p:sp>
        <p:nvSpPr>
          <p:cNvPr id="22" name="Freeform 44">
            <a:extLst>
              <a:ext uri="{FF2B5EF4-FFF2-40B4-BE49-F238E27FC236}">
                <a16:creationId xmlns:a16="http://schemas.microsoft.com/office/drawing/2014/main" id="{A5D8DDA1-2095-414B-B509-50EBAFD6C96E}"/>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
        <p:nvSpPr>
          <p:cNvPr id="28" name="TextBox 1">
            <a:extLst>
              <a:ext uri="{FF2B5EF4-FFF2-40B4-BE49-F238E27FC236}">
                <a16:creationId xmlns:a16="http://schemas.microsoft.com/office/drawing/2014/main" id="{D2E0216F-2885-419B-B64F-4DA9F1F56066}"/>
              </a:ext>
            </a:extLst>
          </p:cNvPr>
          <p:cNvSpPr txBox="1">
            <a:spLocks noChangeArrowheads="1"/>
          </p:cNvSpPr>
          <p:nvPr/>
        </p:nvSpPr>
        <p:spPr bwMode="auto">
          <a:xfrm>
            <a:off x="3577551" y="1191615"/>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Established Forum for MDM</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72676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MDM Forum Charter</a:t>
            </a:r>
          </a:p>
        </p:txBody>
      </p:sp>
      <p:sp>
        <p:nvSpPr>
          <p:cNvPr id="3" name="Text Placeholder 2"/>
          <p:cNvSpPr>
            <a:spLocks noGrp="1"/>
          </p:cNvSpPr>
          <p:nvPr>
            <p:ph type="body" sz="quarter" idx="17"/>
          </p:nvPr>
        </p:nvSpPr>
        <p:spPr>
          <a:xfrm>
            <a:off x="457200" y="1527175"/>
            <a:ext cx="2563495" cy="4236022"/>
          </a:xfrm>
        </p:spPr>
        <p:txBody>
          <a:bodyPr/>
          <a:lstStyle/>
          <a:p>
            <a:pPr marL="0" lvl="0" indent="0" defTabSz="1018824">
              <a:spcBef>
                <a:spcPct val="50000"/>
              </a:spcBef>
              <a:spcAft>
                <a:spcPct val="100000"/>
              </a:spcAft>
              <a:buClrTx/>
              <a:buSzTx/>
              <a:buNone/>
              <a:defRPr/>
            </a:pPr>
            <a:r>
              <a:rPr lang="en-US" sz="1200" b="1" kern="0" dirty="0">
                <a:solidFill>
                  <a:srgbClr val="000000"/>
                </a:solidFill>
                <a:latin typeface="Arial" charset="0"/>
                <a:ea typeface="ＭＳ Ｐゴシック" pitchFamily="1" charset="-128"/>
                <a:cs typeface="Arial" pitchFamily="34" charset="0"/>
              </a:rPr>
              <a:t>The MDM Forum Charter documents the purpose, mandate, scope of control, and participating stakeholders. </a:t>
            </a:r>
          </a:p>
        </p:txBody>
      </p:sp>
      <p:sp>
        <p:nvSpPr>
          <p:cNvPr id="9" name="TextBox 8">
            <a:extLst>
              <a:ext uri="{FF2B5EF4-FFF2-40B4-BE49-F238E27FC236}">
                <a16:creationId xmlns:a16="http://schemas.microsoft.com/office/drawing/2014/main" id="{C360E65B-4EDE-4B83-AD3A-CCC6FB213E48}"/>
              </a:ext>
            </a:extLst>
          </p:cNvPr>
          <p:cNvSpPr txBox="1"/>
          <p:nvPr/>
        </p:nvSpPr>
        <p:spPr>
          <a:xfrm>
            <a:off x="6620016" y="6326063"/>
            <a:ext cx="1143000" cy="230832"/>
          </a:xfrm>
          <a:prstGeom prst="rect">
            <a:avLst/>
          </a:prstGeom>
          <a:solidFill>
            <a:schemeClr val="accent4"/>
          </a:solidFill>
        </p:spPr>
        <p:txBody>
          <a:bodyPr wrap="square" lIns="91440" rtlCol="0">
            <a:spAutoFit/>
          </a:bodyPr>
          <a:lstStyle/>
          <a:p>
            <a:pPr algn="ctr"/>
            <a:r>
              <a:rPr lang="en-US" sz="900" b="1" dirty="0">
                <a:solidFill>
                  <a:schemeClr val="bg1"/>
                </a:solidFill>
              </a:rPr>
              <a:t>Organization</a:t>
            </a:r>
          </a:p>
        </p:txBody>
      </p:sp>
      <p:sp>
        <p:nvSpPr>
          <p:cNvPr id="11" name="TextBox 10">
            <a:extLst>
              <a:ext uri="{FF2B5EF4-FFF2-40B4-BE49-F238E27FC236}">
                <a16:creationId xmlns:a16="http://schemas.microsoft.com/office/drawing/2014/main" id="{663E8132-DDA7-43E2-AD37-AF045EF3674C}"/>
              </a:ext>
            </a:extLst>
          </p:cNvPr>
          <p:cNvSpPr txBox="1"/>
          <p:nvPr/>
        </p:nvSpPr>
        <p:spPr>
          <a:xfrm>
            <a:off x="7763016" y="6326063"/>
            <a:ext cx="1143000" cy="230832"/>
          </a:xfrm>
          <a:prstGeom prst="rect">
            <a:avLst/>
          </a:prstGeom>
          <a:noFill/>
        </p:spPr>
        <p:txBody>
          <a:bodyPr wrap="square" lIns="91440" rtlCol="0">
            <a:spAutoFit/>
          </a:bodyPr>
          <a:lstStyle/>
          <a:p>
            <a:pPr algn="ctr"/>
            <a:r>
              <a:rPr lang="en-US" sz="900" b="1" dirty="0"/>
              <a:t>Processes</a:t>
            </a:r>
          </a:p>
        </p:txBody>
      </p:sp>
      <p:sp>
        <p:nvSpPr>
          <p:cNvPr id="12" name="TextBox 11">
            <a:extLst>
              <a:ext uri="{FF2B5EF4-FFF2-40B4-BE49-F238E27FC236}">
                <a16:creationId xmlns:a16="http://schemas.microsoft.com/office/drawing/2014/main" id="{A1BB9189-B9B2-4D15-B66D-A813E9E27495}"/>
              </a:ext>
            </a:extLst>
          </p:cNvPr>
          <p:cNvSpPr txBox="1"/>
          <p:nvPr/>
        </p:nvSpPr>
        <p:spPr>
          <a:xfrm>
            <a:off x="8906016" y="6326063"/>
            <a:ext cx="1143000" cy="230832"/>
          </a:xfrm>
          <a:prstGeom prst="rect">
            <a:avLst/>
          </a:prstGeom>
          <a:noFill/>
        </p:spPr>
        <p:txBody>
          <a:bodyPr wrap="square" lIns="91440" rtlCol="0">
            <a:spAutoFit/>
          </a:bodyPr>
          <a:lstStyle/>
          <a:p>
            <a:pPr algn="ctr"/>
            <a:r>
              <a:rPr lang="en-US" sz="900" b="1" dirty="0"/>
              <a:t>Metrics</a:t>
            </a:r>
          </a:p>
        </p:txBody>
      </p:sp>
      <p:graphicFrame>
        <p:nvGraphicFramePr>
          <p:cNvPr id="4" name="Table 3">
            <a:extLst>
              <a:ext uri="{FF2B5EF4-FFF2-40B4-BE49-F238E27FC236}">
                <a16:creationId xmlns:a16="http://schemas.microsoft.com/office/drawing/2014/main" id="{418CDF8F-5AA1-4D00-B214-C823A0BA4CDF}"/>
              </a:ext>
            </a:extLst>
          </p:cNvPr>
          <p:cNvGraphicFramePr>
            <a:graphicFrameLocks noGrp="1"/>
          </p:cNvGraphicFramePr>
          <p:nvPr>
            <p:extLst>
              <p:ext uri="{D42A27DB-BD31-4B8C-83A1-F6EECF244321}">
                <p14:modId xmlns:p14="http://schemas.microsoft.com/office/powerpoint/2010/main" val="3738066071"/>
              </p:ext>
            </p:extLst>
          </p:nvPr>
        </p:nvGraphicFramePr>
        <p:xfrm>
          <a:off x="3894122" y="1527175"/>
          <a:ext cx="2941652" cy="1861572"/>
        </p:xfrm>
        <a:graphic>
          <a:graphicData uri="http://schemas.openxmlformats.org/drawingml/2006/table">
            <a:tbl>
              <a:tblPr firstRow="1" bandRow="1">
                <a:tableStyleId>{5C22544A-7EE6-4342-B048-85BDC9FD1C3A}</a:tableStyleId>
              </a:tblPr>
              <a:tblGrid>
                <a:gridCol w="2941652">
                  <a:extLst>
                    <a:ext uri="{9D8B030D-6E8A-4147-A177-3AD203B41FA5}">
                      <a16:colId xmlns:a16="http://schemas.microsoft.com/office/drawing/2014/main" val="626506712"/>
                    </a:ext>
                  </a:extLst>
                </a:gridCol>
              </a:tblGrid>
              <a:tr h="335510">
                <a:tc>
                  <a:txBody>
                    <a:bodyPr/>
                    <a:lstStyle/>
                    <a:p>
                      <a:pPr algn="ctr"/>
                      <a:r>
                        <a:rPr lang="en-US" dirty="0"/>
                        <a:t>Purpose</a:t>
                      </a:r>
                    </a:p>
                  </a:txBody>
                  <a:tcPr/>
                </a:tc>
                <a:extLst>
                  <a:ext uri="{0D108BD9-81ED-4DB2-BD59-A6C34878D82A}">
                    <a16:rowId xmlns:a16="http://schemas.microsoft.com/office/drawing/2014/main" val="4138938021"/>
                  </a:ext>
                </a:extLst>
              </a:tr>
              <a:tr h="1495812">
                <a:tc>
                  <a:txBody>
                    <a:bodyPr/>
                    <a:lstStyle/>
                    <a:p>
                      <a:pPr marL="171450" indent="-171450">
                        <a:buFont typeface="Arial" panose="020B0604020202020204" pitchFamily="34" charset="0"/>
                        <a:buChar char="•"/>
                      </a:pPr>
                      <a:r>
                        <a:rPr lang="en-US" sz="800" dirty="0"/>
                        <a:t>Enterprise-wide master data strategy leadership across business and technical teams in the areas of education, vision, principles, and best practices. </a:t>
                      </a:r>
                    </a:p>
                    <a:p>
                      <a:pPr marL="171450" indent="-171450">
                        <a:buFont typeface="Arial" panose="020B0604020202020204" pitchFamily="34" charset="0"/>
                        <a:buChar char="•"/>
                      </a:pPr>
                      <a:r>
                        <a:rPr lang="en-US" sz="800" dirty="0"/>
                        <a:t>Identify and prioritize MDM issues requiring cross-team strategic guidance. </a:t>
                      </a:r>
                    </a:p>
                    <a:p>
                      <a:pPr marL="171450" indent="-171450">
                        <a:buFont typeface="Arial" panose="020B0604020202020204" pitchFamily="34" charset="0"/>
                        <a:buChar char="•"/>
                      </a:pPr>
                      <a:r>
                        <a:rPr lang="en-US" sz="800" dirty="0"/>
                        <a:t>Advocate and disseminate MDM guidance to the organization and project teams. </a:t>
                      </a:r>
                    </a:p>
                    <a:p>
                      <a:pPr marL="171450" indent="-171450">
                        <a:buFont typeface="Arial" panose="020B0604020202020204" pitchFamily="34" charset="0"/>
                        <a:buChar char="•"/>
                      </a:pPr>
                      <a:r>
                        <a:rPr lang="en-US" sz="800" dirty="0"/>
                        <a:t>Collaborate with other data-focused teams to manage interdependencies and synergies in respective strategies (data governance, metadata, information security, etc.)</a:t>
                      </a:r>
                    </a:p>
                  </a:txBody>
                  <a:tcPr>
                    <a:solidFill>
                      <a:srgbClr val="F4F4F4"/>
                    </a:solidFill>
                  </a:tcPr>
                </a:tc>
                <a:extLst>
                  <a:ext uri="{0D108BD9-81ED-4DB2-BD59-A6C34878D82A}">
                    <a16:rowId xmlns:a16="http://schemas.microsoft.com/office/drawing/2014/main" val="2342899837"/>
                  </a:ext>
                </a:extLst>
              </a:tr>
            </a:tbl>
          </a:graphicData>
        </a:graphic>
      </p:graphicFrame>
      <p:graphicFrame>
        <p:nvGraphicFramePr>
          <p:cNvPr id="14" name="Table 13">
            <a:extLst>
              <a:ext uri="{FF2B5EF4-FFF2-40B4-BE49-F238E27FC236}">
                <a16:creationId xmlns:a16="http://schemas.microsoft.com/office/drawing/2014/main" id="{D3DF93C4-F6BC-4E37-86B4-4B13C16FF8EE}"/>
              </a:ext>
            </a:extLst>
          </p:cNvPr>
          <p:cNvGraphicFramePr>
            <a:graphicFrameLocks noGrp="1"/>
          </p:cNvGraphicFramePr>
          <p:nvPr>
            <p:extLst>
              <p:ext uri="{D42A27DB-BD31-4B8C-83A1-F6EECF244321}">
                <p14:modId xmlns:p14="http://schemas.microsoft.com/office/powerpoint/2010/main" val="3122736666"/>
              </p:ext>
            </p:extLst>
          </p:nvPr>
        </p:nvGraphicFramePr>
        <p:xfrm>
          <a:off x="3894122" y="3901625"/>
          <a:ext cx="2941652" cy="1861572"/>
        </p:xfrm>
        <a:graphic>
          <a:graphicData uri="http://schemas.openxmlformats.org/drawingml/2006/table">
            <a:tbl>
              <a:tblPr firstRow="1" bandRow="1">
                <a:tableStyleId>{5C22544A-7EE6-4342-B048-85BDC9FD1C3A}</a:tableStyleId>
              </a:tblPr>
              <a:tblGrid>
                <a:gridCol w="2941652">
                  <a:extLst>
                    <a:ext uri="{9D8B030D-6E8A-4147-A177-3AD203B41FA5}">
                      <a16:colId xmlns:a16="http://schemas.microsoft.com/office/drawing/2014/main" val="626506712"/>
                    </a:ext>
                  </a:extLst>
                </a:gridCol>
              </a:tblGrid>
              <a:tr h="335510">
                <a:tc>
                  <a:txBody>
                    <a:bodyPr/>
                    <a:lstStyle/>
                    <a:p>
                      <a:pPr algn="ctr"/>
                      <a:r>
                        <a:rPr lang="en-US" dirty="0"/>
                        <a:t>Scope</a:t>
                      </a:r>
                    </a:p>
                  </a:txBody>
                  <a:tcPr/>
                </a:tc>
                <a:extLst>
                  <a:ext uri="{0D108BD9-81ED-4DB2-BD59-A6C34878D82A}">
                    <a16:rowId xmlns:a16="http://schemas.microsoft.com/office/drawing/2014/main" val="4138938021"/>
                  </a:ext>
                </a:extLst>
              </a:tr>
              <a:tr h="1495812">
                <a:tc>
                  <a:txBody>
                    <a:bodyPr/>
                    <a:lstStyle/>
                    <a:p>
                      <a:pPr marL="0" indent="0">
                        <a:buFont typeface="Arial" panose="020B0604020202020204" pitchFamily="34" charset="0"/>
                        <a:buNone/>
                      </a:pPr>
                      <a:r>
                        <a:rPr lang="en-US" sz="800" dirty="0"/>
                        <a:t>Discussion and resolution of issues specific to defined master data domains: </a:t>
                      </a:r>
                    </a:p>
                    <a:p>
                      <a:pPr marL="0" indent="0">
                        <a:buFont typeface="Arial" panose="020B0604020202020204" pitchFamily="34" charset="0"/>
                        <a:buNone/>
                      </a:pPr>
                      <a:endParaRPr lang="en-US" sz="800" dirty="0"/>
                    </a:p>
                    <a:p>
                      <a:pPr marL="171450" indent="-171450">
                        <a:buFont typeface="Arial" panose="020B0604020202020204" pitchFamily="34" charset="0"/>
                        <a:buChar char="•"/>
                      </a:pPr>
                      <a:r>
                        <a:rPr lang="en-US" sz="800" dirty="0"/>
                        <a:t>Item</a:t>
                      </a:r>
                    </a:p>
                    <a:p>
                      <a:pPr marL="171450" indent="-171450">
                        <a:buFont typeface="Arial" panose="020B0604020202020204" pitchFamily="34" charset="0"/>
                        <a:buChar char="•"/>
                      </a:pPr>
                      <a:r>
                        <a:rPr lang="en-US" sz="800" dirty="0"/>
                        <a:t>Vendor/Business Partner</a:t>
                      </a:r>
                    </a:p>
                    <a:p>
                      <a:pPr marL="171450" indent="-171450">
                        <a:buFont typeface="Arial" panose="020B0604020202020204" pitchFamily="34" charset="0"/>
                        <a:buChar char="•"/>
                      </a:pPr>
                      <a:r>
                        <a:rPr lang="en-US" sz="800" dirty="0"/>
                        <a:t>Location</a:t>
                      </a:r>
                    </a:p>
                    <a:p>
                      <a:pPr marL="171450" indent="-171450">
                        <a:buFont typeface="Arial" panose="020B0604020202020204" pitchFamily="34" charset="0"/>
                        <a:buChar char="•"/>
                      </a:pPr>
                      <a:r>
                        <a:rPr lang="en-US" sz="800" dirty="0"/>
                        <a:t>Customer</a:t>
                      </a:r>
                    </a:p>
                    <a:p>
                      <a:pPr marL="171450" indent="-171450">
                        <a:buFont typeface="Arial" panose="020B0604020202020204" pitchFamily="34" charset="0"/>
                        <a:buChar char="•"/>
                      </a:pPr>
                      <a:r>
                        <a:rPr lang="en-US" sz="800" dirty="0"/>
                        <a:t>Employee</a:t>
                      </a:r>
                    </a:p>
                    <a:p>
                      <a:pPr marL="171450" indent="-171450">
                        <a:buFont typeface="Arial" panose="020B0604020202020204" pitchFamily="34" charset="0"/>
                        <a:buChar char="•"/>
                      </a:pPr>
                      <a:r>
                        <a:rPr lang="en-US" sz="800" dirty="0"/>
                        <a:t>Chart of Accounts</a:t>
                      </a:r>
                    </a:p>
                  </a:txBody>
                  <a:tcPr>
                    <a:solidFill>
                      <a:srgbClr val="F4F4F4"/>
                    </a:solidFill>
                  </a:tcPr>
                </a:tc>
                <a:extLst>
                  <a:ext uri="{0D108BD9-81ED-4DB2-BD59-A6C34878D82A}">
                    <a16:rowId xmlns:a16="http://schemas.microsoft.com/office/drawing/2014/main" val="2342899837"/>
                  </a:ext>
                </a:extLst>
              </a:tr>
            </a:tbl>
          </a:graphicData>
        </a:graphic>
      </p:graphicFrame>
      <p:graphicFrame>
        <p:nvGraphicFramePr>
          <p:cNvPr id="15" name="Table 14">
            <a:extLst>
              <a:ext uri="{FF2B5EF4-FFF2-40B4-BE49-F238E27FC236}">
                <a16:creationId xmlns:a16="http://schemas.microsoft.com/office/drawing/2014/main" id="{E3FA8DAF-E778-4E50-923C-7F74D4E9DA5B}"/>
              </a:ext>
            </a:extLst>
          </p:cNvPr>
          <p:cNvGraphicFramePr>
            <a:graphicFrameLocks noGrp="1"/>
          </p:cNvGraphicFramePr>
          <p:nvPr>
            <p:extLst>
              <p:ext uri="{D42A27DB-BD31-4B8C-83A1-F6EECF244321}">
                <p14:modId xmlns:p14="http://schemas.microsoft.com/office/powerpoint/2010/main" val="2066382279"/>
              </p:ext>
            </p:extLst>
          </p:nvPr>
        </p:nvGraphicFramePr>
        <p:xfrm>
          <a:off x="7184004" y="1532162"/>
          <a:ext cx="2941652" cy="1861572"/>
        </p:xfrm>
        <a:graphic>
          <a:graphicData uri="http://schemas.openxmlformats.org/drawingml/2006/table">
            <a:tbl>
              <a:tblPr firstRow="1" bandRow="1">
                <a:tableStyleId>{5C22544A-7EE6-4342-B048-85BDC9FD1C3A}</a:tableStyleId>
              </a:tblPr>
              <a:tblGrid>
                <a:gridCol w="2941652">
                  <a:extLst>
                    <a:ext uri="{9D8B030D-6E8A-4147-A177-3AD203B41FA5}">
                      <a16:colId xmlns:a16="http://schemas.microsoft.com/office/drawing/2014/main" val="626506712"/>
                    </a:ext>
                  </a:extLst>
                </a:gridCol>
              </a:tblGrid>
              <a:tr h="335510">
                <a:tc>
                  <a:txBody>
                    <a:bodyPr/>
                    <a:lstStyle/>
                    <a:p>
                      <a:pPr algn="ctr"/>
                      <a:r>
                        <a:rPr lang="en-US" dirty="0"/>
                        <a:t>Mandate</a:t>
                      </a:r>
                    </a:p>
                  </a:txBody>
                  <a:tcPr/>
                </a:tc>
                <a:extLst>
                  <a:ext uri="{0D108BD9-81ED-4DB2-BD59-A6C34878D82A}">
                    <a16:rowId xmlns:a16="http://schemas.microsoft.com/office/drawing/2014/main" val="4138938021"/>
                  </a:ext>
                </a:extLst>
              </a:tr>
              <a:tr h="1495812">
                <a:tc>
                  <a:txBody>
                    <a:bodyPr/>
                    <a:lstStyle/>
                    <a:p>
                      <a:pPr marL="171450" indent="-171450">
                        <a:buFont typeface="Arial" panose="020B0604020202020204" pitchFamily="34" charset="0"/>
                        <a:buChar char="•"/>
                      </a:pPr>
                      <a:r>
                        <a:rPr lang="en-US" sz="800" dirty="0"/>
                        <a:t>Define master data domains</a:t>
                      </a:r>
                    </a:p>
                    <a:p>
                      <a:pPr marL="171450" indent="-171450">
                        <a:buFont typeface="Arial" panose="020B0604020202020204" pitchFamily="34" charset="0"/>
                        <a:buChar char="•"/>
                      </a:pPr>
                      <a:r>
                        <a:rPr lang="en-US" sz="800" dirty="0"/>
                        <a:t>Set the application of data alignment and future state and domain roadmaps</a:t>
                      </a:r>
                    </a:p>
                    <a:p>
                      <a:pPr marL="171450" indent="-171450">
                        <a:buFont typeface="Arial" panose="020B0604020202020204" pitchFamily="34" charset="0"/>
                        <a:buChar char="•"/>
                      </a:pPr>
                      <a:r>
                        <a:rPr lang="en-US" sz="800" dirty="0"/>
                        <a:t>Establish MDM architecture principles and guidelines</a:t>
                      </a:r>
                    </a:p>
                    <a:p>
                      <a:pPr marL="171450" indent="-171450">
                        <a:buFont typeface="Arial" panose="020B0604020202020204" pitchFamily="34" charset="0"/>
                        <a:buChar char="•"/>
                      </a:pPr>
                      <a:r>
                        <a:rPr lang="en-US" sz="800" dirty="0"/>
                        <a:t>Establish standards and policies </a:t>
                      </a:r>
                    </a:p>
                    <a:p>
                      <a:pPr marL="171450" indent="-171450">
                        <a:buFont typeface="Arial" panose="020B0604020202020204" pitchFamily="34" charset="0"/>
                        <a:buChar char="•"/>
                      </a:pPr>
                      <a:r>
                        <a:rPr lang="en-US" sz="800" dirty="0"/>
                        <a:t>Define and enforce the governance model for MDM principles, guidelines, and standards</a:t>
                      </a:r>
                    </a:p>
                    <a:p>
                      <a:pPr marL="171450" indent="-171450">
                        <a:buFont typeface="Arial" panose="020B0604020202020204" pitchFamily="34" charset="0"/>
                        <a:buChar char="•"/>
                      </a:pPr>
                      <a:r>
                        <a:rPr lang="en-US" sz="800" dirty="0"/>
                        <a:t>Draw upon additional resources beyond the forum as needed</a:t>
                      </a:r>
                    </a:p>
                  </a:txBody>
                  <a:tcPr>
                    <a:solidFill>
                      <a:srgbClr val="F4F4F4"/>
                    </a:solidFill>
                  </a:tcPr>
                </a:tc>
                <a:extLst>
                  <a:ext uri="{0D108BD9-81ED-4DB2-BD59-A6C34878D82A}">
                    <a16:rowId xmlns:a16="http://schemas.microsoft.com/office/drawing/2014/main" val="2342899837"/>
                  </a:ext>
                </a:extLst>
              </a:tr>
            </a:tbl>
          </a:graphicData>
        </a:graphic>
      </p:graphicFrame>
      <p:graphicFrame>
        <p:nvGraphicFramePr>
          <p:cNvPr id="16" name="Table 15">
            <a:extLst>
              <a:ext uri="{FF2B5EF4-FFF2-40B4-BE49-F238E27FC236}">
                <a16:creationId xmlns:a16="http://schemas.microsoft.com/office/drawing/2014/main" id="{98DC526A-7812-4350-8C17-854F7FAE38AA}"/>
              </a:ext>
            </a:extLst>
          </p:cNvPr>
          <p:cNvGraphicFramePr>
            <a:graphicFrameLocks noGrp="1"/>
          </p:cNvGraphicFramePr>
          <p:nvPr>
            <p:extLst>
              <p:ext uri="{D42A27DB-BD31-4B8C-83A1-F6EECF244321}">
                <p14:modId xmlns:p14="http://schemas.microsoft.com/office/powerpoint/2010/main" val="2264813112"/>
              </p:ext>
            </p:extLst>
          </p:nvPr>
        </p:nvGraphicFramePr>
        <p:xfrm>
          <a:off x="7184004" y="3929112"/>
          <a:ext cx="2941652" cy="1861572"/>
        </p:xfrm>
        <a:graphic>
          <a:graphicData uri="http://schemas.openxmlformats.org/drawingml/2006/table">
            <a:tbl>
              <a:tblPr firstRow="1" bandRow="1">
                <a:tableStyleId>{5C22544A-7EE6-4342-B048-85BDC9FD1C3A}</a:tableStyleId>
              </a:tblPr>
              <a:tblGrid>
                <a:gridCol w="2941652">
                  <a:extLst>
                    <a:ext uri="{9D8B030D-6E8A-4147-A177-3AD203B41FA5}">
                      <a16:colId xmlns:a16="http://schemas.microsoft.com/office/drawing/2014/main" val="626506712"/>
                    </a:ext>
                  </a:extLst>
                </a:gridCol>
              </a:tblGrid>
              <a:tr h="335510">
                <a:tc>
                  <a:txBody>
                    <a:bodyPr/>
                    <a:lstStyle/>
                    <a:p>
                      <a:pPr algn="ctr"/>
                      <a:r>
                        <a:rPr lang="en-US" dirty="0"/>
                        <a:t>Participants</a:t>
                      </a:r>
                    </a:p>
                  </a:txBody>
                  <a:tcPr/>
                </a:tc>
                <a:extLst>
                  <a:ext uri="{0D108BD9-81ED-4DB2-BD59-A6C34878D82A}">
                    <a16:rowId xmlns:a16="http://schemas.microsoft.com/office/drawing/2014/main" val="4138938021"/>
                  </a:ext>
                </a:extLst>
              </a:tr>
              <a:tr h="1495812">
                <a:tc>
                  <a:txBody>
                    <a:bodyPr/>
                    <a:lstStyle/>
                    <a:p>
                      <a:pPr marL="0" indent="0">
                        <a:buFont typeface="Arial" panose="020B0604020202020204" pitchFamily="34" charset="0"/>
                        <a:buNone/>
                      </a:pPr>
                      <a:r>
                        <a:rPr lang="en-US" sz="800" dirty="0"/>
                        <a:t>Representatives from the following technology and business teams: </a:t>
                      </a:r>
                    </a:p>
                    <a:p>
                      <a:pPr marL="0" indent="0">
                        <a:buFont typeface="Arial" panose="020B0604020202020204" pitchFamily="34" charset="0"/>
                        <a:buNone/>
                      </a:pPr>
                      <a:endParaRPr lang="en-US" sz="800" dirty="0"/>
                    </a:p>
                    <a:p>
                      <a:pPr marL="171450" indent="-171450">
                        <a:buFont typeface="Arial" panose="020B0604020202020204" pitchFamily="34" charset="0"/>
                        <a:buChar char="•"/>
                      </a:pPr>
                      <a:r>
                        <a:rPr lang="en-US" sz="800" dirty="0"/>
                        <a:t>Business Intelligence Services</a:t>
                      </a:r>
                    </a:p>
                    <a:p>
                      <a:pPr marL="171450" indent="-171450">
                        <a:buFont typeface="Arial" panose="020B0604020202020204" pitchFamily="34" charset="0"/>
                        <a:buChar char="•"/>
                      </a:pPr>
                      <a:r>
                        <a:rPr lang="en-US" sz="800" dirty="0"/>
                        <a:t>Corporate Systems Architecture </a:t>
                      </a:r>
                    </a:p>
                    <a:p>
                      <a:pPr marL="171450" indent="-171450">
                        <a:buFont typeface="Arial" panose="020B0604020202020204" pitchFamily="34" charset="0"/>
                        <a:buChar char="•"/>
                      </a:pPr>
                      <a:r>
                        <a:rPr lang="en-US" sz="800" dirty="0"/>
                        <a:t>Enterprise and Information Architecture</a:t>
                      </a:r>
                    </a:p>
                    <a:p>
                      <a:pPr marL="171450" indent="-171450">
                        <a:buFont typeface="Arial" panose="020B0604020202020204" pitchFamily="34" charset="0"/>
                        <a:buChar char="•"/>
                      </a:pPr>
                      <a:r>
                        <a:rPr lang="en-US" sz="800" dirty="0"/>
                        <a:t>Enterprise Business Intelligence </a:t>
                      </a:r>
                    </a:p>
                    <a:p>
                      <a:pPr marL="171450" indent="-171450">
                        <a:buFont typeface="Arial" panose="020B0604020202020204" pitchFamily="34" charset="0"/>
                        <a:buChar char="•"/>
                      </a:pPr>
                      <a:r>
                        <a:rPr lang="en-US" sz="800" dirty="0"/>
                        <a:t>Product Design and Development </a:t>
                      </a:r>
                    </a:p>
                    <a:p>
                      <a:pPr marL="171450" indent="-171450">
                        <a:buFont typeface="Arial" panose="020B0604020202020204" pitchFamily="34" charset="0"/>
                        <a:buChar char="•"/>
                      </a:pPr>
                      <a:r>
                        <a:rPr lang="en-US" sz="800" dirty="0"/>
                        <a:t>Online Business </a:t>
                      </a:r>
                    </a:p>
                    <a:p>
                      <a:pPr marL="171450" indent="-171450">
                        <a:buFont typeface="Arial" panose="020B0604020202020204" pitchFamily="34" charset="0"/>
                        <a:buChar char="•"/>
                      </a:pPr>
                      <a:r>
                        <a:rPr lang="en-US" sz="800" dirty="0"/>
                        <a:t>ERP Implementation Program </a:t>
                      </a:r>
                    </a:p>
                    <a:p>
                      <a:pPr marL="171450" indent="-171450">
                        <a:buFont typeface="Arial" panose="020B0604020202020204" pitchFamily="34" charset="0"/>
                        <a:buChar char="•"/>
                      </a:pPr>
                      <a:r>
                        <a:rPr lang="en-US" sz="800" dirty="0"/>
                        <a:t>Vendor Management and Maintenance </a:t>
                      </a:r>
                    </a:p>
                  </a:txBody>
                  <a:tcPr>
                    <a:solidFill>
                      <a:srgbClr val="F4F4F4"/>
                    </a:solidFill>
                  </a:tcPr>
                </a:tc>
                <a:extLst>
                  <a:ext uri="{0D108BD9-81ED-4DB2-BD59-A6C34878D82A}">
                    <a16:rowId xmlns:a16="http://schemas.microsoft.com/office/drawing/2014/main" val="2342899837"/>
                  </a:ext>
                </a:extLst>
              </a:tr>
            </a:tbl>
          </a:graphicData>
        </a:graphic>
      </p:graphicFrame>
      <p:pic>
        <p:nvPicPr>
          <p:cNvPr id="17" name="Picture 16">
            <a:extLst>
              <a:ext uri="{FF2B5EF4-FFF2-40B4-BE49-F238E27FC236}">
                <a16:creationId xmlns:a16="http://schemas.microsoft.com/office/drawing/2014/main" id="{7005EC0B-2017-4A9F-94BC-6E164513F91E}"/>
              </a:ext>
            </a:extLst>
          </p:cNvPr>
          <p:cNvPicPr>
            <a:picLocks noChangeAspect="1"/>
          </p:cNvPicPr>
          <p:nvPr/>
        </p:nvPicPr>
        <p:blipFill>
          <a:blip r:embed="rId2"/>
          <a:stretch>
            <a:fillRect/>
          </a:stretch>
        </p:blipFill>
        <p:spPr>
          <a:xfrm>
            <a:off x="11075629" y="217598"/>
            <a:ext cx="888470" cy="592313"/>
          </a:xfrm>
          <a:prstGeom prst="rect">
            <a:avLst/>
          </a:prstGeom>
        </p:spPr>
      </p:pic>
      <p:pic>
        <p:nvPicPr>
          <p:cNvPr id="18" name="Picture 17">
            <a:extLst>
              <a:ext uri="{FF2B5EF4-FFF2-40B4-BE49-F238E27FC236}">
                <a16:creationId xmlns:a16="http://schemas.microsoft.com/office/drawing/2014/main" id="{C1C66E2D-B936-40E9-A934-EE8EBC34F504}"/>
              </a:ext>
            </a:extLst>
          </p:cNvPr>
          <p:cNvPicPr>
            <a:picLocks noChangeAspect="1"/>
          </p:cNvPicPr>
          <p:nvPr/>
        </p:nvPicPr>
        <p:blipFill>
          <a:blip r:embed="rId3"/>
          <a:stretch>
            <a:fillRect/>
          </a:stretch>
        </p:blipFill>
        <p:spPr>
          <a:xfrm>
            <a:off x="3280486" y="5943846"/>
            <a:ext cx="804951" cy="370977"/>
          </a:xfrm>
          <a:prstGeom prst="rect">
            <a:avLst/>
          </a:prstGeom>
        </p:spPr>
      </p:pic>
      <p:sp>
        <p:nvSpPr>
          <p:cNvPr id="13" name="Freeform 44">
            <a:extLst>
              <a:ext uri="{FF2B5EF4-FFF2-40B4-BE49-F238E27FC236}">
                <a16:creationId xmlns:a16="http://schemas.microsoft.com/office/drawing/2014/main" id="{BB79B6F8-5F73-4940-AC4A-B0EDD48DC012}"/>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2963028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B7D7F63A-5CB6-4012-977B-8292372E9254}"/>
              </a:ext>
            </a:extLst>
          </p:cNvPr>
          <p:cNvSpPr>
            <a:spLocks noGrp="1"/>
          </p:cNvSpPr>
          <p:nvPr>
            <p:ph type="body" sz="quarter" idx="17"/>
          </p:nvPr>
        </p:nvSpPr>
        <p:spPr/>
        <p:txBody>
          <a:bodyPr/>
          <a:lstStyle/>
          <a:p>
            <a:pPr marL="0" lvl="0" indent="0">
              <a:buClr>
                <a:srgbClr val="002856"/>
              </a:buClr>
              <a:buNone/>
            </a:pPr>
            <a:r>
              <a:rPr lang="en-US" sz="1200" b="1" dirty="0">
                <a:solidFill>
                  <a:srgbClr val="000000"/>
                </a:solidFill>
              </a:rPr>
              <a:t>Principles are classified into categories for context and clarity.</a:t>
            </a:r>
          </a:p>
          <a:p>
            <a:endParaRPr lang="en-US" dirty="0"/>
          </a:p>
        </p:txBody>
      </p:sp>
      <p:sp>
        <p:nvSpPr>
          <p:cNvPr id="2" name="Title 1"/>
          <p:cNvSpPr>
            <a:spLocks noGrp="1"/>
          </p:cNvSpPr>
          <p:nvPr>
            <p:ph type="title"/>
          </p:nvPr>
        </p:nvSpPr>
        <p:spPr/>
        <p:txBody>
          <a:bodyPr/>
          <a:lstStyle/>
          <a:p>
            <a:r>
              <a:rPr lang="en-US" dirty="0"/>
              <a:t>Classification of Principles</a:t>
            </a:r>
          </a:p>
        </p:txBody>
      </p:sp>
      <p:sp>
        <p:nvSpPr>
          <p:cNvPr id="7" name="Text Box 11"/>
          <p:cNvSpPr txBox="1">
            <a:spLocks noChangeArrowheads="1"/>
          </p:cNvSpPr>
          <p:nvPr/>
        </p:nvSpPr>
        <p:spPr bwMode="auto">
          <a:xfrm>
            <a:off x="3868942" y="1527175"/>
            <a:ext cx="1466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u="sng">
                <a:ea typeface="MS PGothic" panose="020B0600070205080204" pitchFamily="34" charset="-128"/>
              </a:rPr>
              <a:t>Classifications</a:t>
            </a:r>
          </a:p>
        </p:txBody>
      </p:sp>
      <p:sp>
        <p:nvSpPr>
          <p:cNvPr id="8" name="Text Box 12"/>
          <p:cNvSpPr txBox="1">
            <a:spLocks noChangeArrowheads="1"/>
          </p:cNvSpPr>
          <p:nvPr/>
        </p:nvSpPr>
        <p:spPr bwMode="auto">
          <a:xfrm>
            <a:off x="7291592" y="1538288"/>
            <a:ext cx="1466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u="sng">
                <a:ea typeface="MS PGothic" panose="020B0600070205080204" pitchFamily="34" charset="-128"/>
              </a:rPr>
              <a:t>Principles</a:t>
            </a:r>
          </a:p>
        </p:txBody>
      </p:sp>
      <p:sp>
        <p:nvSpPr>
          <p:cNvPr id="9" name="Text Box 21"/>
          <p:cNvSpPr txBox="1">
            <a:spLocks noChangeArrowheads="1"/>
          </p:cNvSpPr>
          <p:nvPr/>
        </p:nvSpPr>
        <p:spPr bwMode="auto">
          <a:xfrm rot="16200000">
            <a:off x="2772773" y="3359944"/>
            <a:ext cx="2533650" cy="284162"/>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chemeClr val="bg1"/>
                </a:solidFill>
                <a:ea typeface="MS PGothic" panose="020B0600070205080204" pitchFamily="34" charset="-128"/>
              </a:rPr>
              <a:t>Business Intelligence</a:t>
            </a:r>
          </a:p>
        </p:txBody>
      </p:sp>
      <p:sp>
        <p:nvSpPr>
          <p:cNvPr id="10" name="Text Box 22"/>
          <p:cNvSpPr txBox="1">
            <a:spLocks noChangeArrowheads="1"/>
          </p:cNvSpPr>
          <p:nvPr/>
        </p:nvSpPr>
        <p:spPr bwMode="auto">
          <a:xfrm rot="16200000">
            <a:off x="3344273" y="3364707"/>
            <a:ext cx="2520950" cy="284162"/>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a:solidFill>
                  <a:schemeClr val="bg1"/>
                </a:solidFill>
                <a:ea typeface="MS PGothic" panose="020B0600070205080204" pitchFamily="34" charset="-128"/>
              </a:rPr>
              <a:t>Master Data Management</a:t>
            </a:r>
          </a:p>
        </p:txBody>
      </p:sp>
      <p:sp>
        <p:nvSpPr>
          <p:cNvPr id="11" name="Text Box 17"/>
          <p:cNvSpPr txBox="1">
            <a:spLocks noChangeArrowheads="1"/>
          </p:cNvSpPr>
          <p:nvPr/>
        </p:nvSpPr>
        <p:spPr bwMode="auto">
          <a:xfrm>
            <a:off x="5123067" y="2265363"/>
            <a:ext cx="1712912" cy="284162"/>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solidFill>
                  <a:schemeClr val="bg1"/>
                </a:solidFill>
                <a:ea typeface="MS PGothic" panose="020B0600070205080204" pitchFamily="34" charset="-128"/>
              </a:rPr>
              <a:t>Enterprise</a:t>
            </a:r>
          </a:p>
        </p:txBody>
      </p:sp>
      <p:sp>
        <p:nvSpPr>
          <p:cNvPr id="12" name="Text Box 18"/>
          <p:cNvSpPr txBox="1">
            <a:spLocks noChangeArrowheads="1"/>
          </p:cNvSpPr>
          <p:nvPr/>
        </p:nvSpPr>
        <p:spPr bwMode="auto">
          <a:xfrm>
            <a:off x="5110367" y="2992438"/>
            <a:ext cx="1724025" cy="284162"/>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solidFill>
                  <a:schemeClr val="bg1"/>
                </a:solidFill>
                <a:ea typeface="MS PGothic" panose="020B0600070205080204" pitchFamily="34" charset="-128"/>
              </a:rPr>
              <a:t>Data Architecture</a:t>
            </a:r>
          </a:p>
        </p:txBody>
      </p:sp>
      <p:sp>
        <p:nvSpPr>
          <p:cNvPr id="13" name="Text Box 19"/>
          <p:cNvSpPr txBox="1">
            <a:spLocks noChangeArrowheads="1"/>
          </p:cNvSpPr>
          <p:nvPr/>
        </p:nvSpPr>
        <p:spPr bwMode="auto">
          <a:xfrm>
            <a:off x="5099254" y="3648075"/>
            <a:ext cx="1749425" cy="284163"/>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solidFill>
                  <a:schemeClr val="bg1"/>
                </a:solidFill>
                <a:ea typeface="MS PGothic" panose="020B0600070205080204" pitchFamily="34" charset="-128"/>
              </a:rPr>
              <a:t>Data Design</a:t>
            </a:r>
          </a:p>
        </p:txBody>
      </p:sp>
      <p:sp>
        <p:nvSpPr>
          <p:cNvPr id="14" name="Text Box 20"/>
          <p:cNvSpPr txBox="1">
            <a:spLocks noChangeArrowheads="1"/>
          </p:cNvSpPr>
          <p:nvPr/>
        </p:nvSpPr>
        <p:spPr bwMode="auto">
          <a:xfrm>
            <a:off x="5088142" y="4279900"/>
            <a:ext cx="1770062" cy="466725"/>
          </a:xfrm>
          <a:prstGeom prst="rect">
            <a:avLst/>
          </a:prstGeom>
          <a:solidFill>
            <a:schemeClr val="accent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solidFill>
                  <a:schemeClr val="bg1"/>
                </a:solidFill>
                <a:ea typeface="MS PGothic" panose="020B0600070205080204" pitchFamily="34" charset="-128"/>
              </a:rPr>
              <a:t>Standards and Best Practices</a:t>
            </a:r>
          </a:p>
        </p:txBody>
      </p:sp>
      <p:sp>
        <p:nvSpPr>
          <p:cNvPr id="15" name="Text Box 13"/>
          <p:cNvSpPr txBox="1">
            <a:spLocks noChangeArrowheads="1"/>
          </p:cNvSpPr>
          <p:nvPr/>
        </p:nvSpPr>
        <p:spPr bwMode="auto">
          <a:xfrm>
            <a:off x="7280479" y="2230438"/>
            <a:ext cx="23320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ea typeface="MS PGothic" panose="020B0600070205080204" pitchFamily="34" charset="-128"/>
              </a:rPr>
              <a:t>Simplify IT Assets (Enterprise)</a:t>
            </a:r>
          </a:p>
        </p:txBody>
      </p:sp>
      <p:sp>
        <p:nvSpPr>
          <p:cNvPr id="16" name="Text Box 14"/>
          <p:cNvSpPr txBox="1">
            <a:spLocks noChangeArrowheads="1"/>
          </p:cNvSpPr>
          <p:nvPr/>
        </p:nvSpPr>
        <p:spPr bwMode="auto">
          <a:xfrm>
            <a:off x="7266192" y="2968625"/>
            <a:ext cx="246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ea typeface="MS PGothic" panose="020B0600070205080204" pitchFamily="34" charset="-128"/>
              </a:rPr>
              <a:t>Using existing authoritative source</a:t>
            </a:r>
          </a:p>
        </p:txBody>
      </p:sp>
      <p:sp>
        <p:nvSpPr>
          <p:cNvPr id="17" name="Text Box 15"/>
          <p:cNvSpPr txBox="1">
            <a:spLocks noChangeArrowheads="1"/>
          </p:cNvSpPr>
          <p:nvPr/>
        </p:nvSpPr>
        <p:spPr bwMode="auto">
          <a:xfrm>
            <a:off x="7267779" y="3614738"/>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ea typeface="MS PGothic" panose="020B0600070205080204" pitchFamily="34" charset="-128"/>
              </a:rPr>
              <a:t>Adhere to master data management architecture</a:t>
            </a:r>
          </a:p>
        </p:txBody>
      </p:sp>
      <p:sp>
        <p:nvSpPr>
          <p:cNvPr id="18" name="Text Box 16"/>
          <p:cNvSpPr txBox="1">
            <a:spLocks noChangeArrowheads="1"/>
          </p:cNvSpPr>
          <p:nvPr/>
        </p:nvSpPr>
        <p:spPr bwMode="auto">
          <a:xfrm>
            <a:off x="7267779" y="4268788"/>
            <a:ext cx="24082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a:ea typeface="MS PGothic" panose="020B0600070205080204" pitchFamily="34" charset="-128"/>
              </a:rPr>
              <a:t>Entity/Attribute naming conventions, Automated checking</a:t>
            </a:r>
          </a:p>
        </p:txBody>
      </p:sp>
      <p:pic>
        <p:nvPicPr>
          <p:cNvPr id="23" name="Picture 22">
            <a:extLst>
              <a:ext uri="{FF2B5EF4-FFF2-40B4-BE49-F238E27FC236}">
                <a16:creationId xmlns:a16="http://schemas.microsoft.com/office/drawing/2014/main" id="{A4CB38D1-BAC9-4F16-93F3-A1C934C38B02}"/>
              </a:ext>
            </a:extLst>
          </p:cNvPr>
          <p:cNvPicPr>
            <a:picLocks noChangeAspect="1"/>
          </p:cNvPicPr>
          <p:nvPr/>
        </p:nvPicPr>
        <p:blipFill>
          <a:blip r:embed="rId2"/>
          <a:stretch>
            <a:fillRect/>
          </a:stretch>
        </p:blipFill>
        <p:spPr>
          <a:xfrm>
            <a:off x="11075629" y="217598"/>
            <a:ext cx="888470" cy="592313"/>
          </a:xfrm>
          <a:prstGeom prst="rect">
            <a:avLst/>
          </a:prstGeom>
        </p:spPr>
      </p:pic>
      <p:pic>
        <p:nvPicPr>
          <p:cNvPr id="24" name="Picture 23">
            <a:extLst>
              <a:ext uri="{FF2B5EF4-FFF2-40B4-BE49-F238E27FC236}">
                <a16:creationId xmlns:a16="http://schemas.microsoft.com/office/drawing/2014/main" id="{9C4255BB-C1BF-4DCC-BD66-736F98EF7DB5}"/>
              </a:ext>
            </a:extLst>
          </p:cNvPr>
          <p:cNvPicPr>
            <a:picLocks noChangeAspect="1"/>
          </p:cNvPicPr>
          <p:nvPr/>
        </p:nvPicPr>
        <p:blipFill>
          <a:blip r:embed="rId3"/>
          <a:stretch>
            <a:fillRect/>
          </a:stretch>
        </p:blipFill>
        <p:spPr>
          <a:xfrm>
            <a:off x="3280486" y="5943846"/>
            <a:ext cx="804951" cy="370977"/>
          </a:xfrm>
          <a:prstGeom prst="rect">
            <a:avLst/>
          </a:prstGeom>
        </p:spPr>
      </p:pic>
      <p:sp>
        <p:nvSpPr>
          <p:cNvPr id="25" name="Freeform 44">
            <a:extLst>
              <a:ext uri="{FF2B5EF4-FFF2-40B4-BE49-F238E27FC236}">
                <a16:creationId xmlns:a16="http://schemas.microsoft.com/office/drawing/2014/main" id="{2EB89C49-CC58-4893-A9AF-E4E2C3D6E861}"/>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2908319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1741-4C4D-42CE-9B44-FDA57EB540BF}"/>
              </a:ext>
            </a:extLst>
          </p:cNvPr>
          <p:cNvSpPr>
            <a:spLocks noGrp="1"/>
          </p:cNvSpPr>
          <p:nvPr>
            <p:ph type="title"/>
          </p:nvPr>
        </p:nvSpPr>
        <p:spPr/>
        <p:txBody>
          <a:bodyPr/>
          <a:lstStyle/>
          <a:p>
            <a:r>
              <a:rPr lang="en-US" dirty="0"/>
              <a:t>MDM Principles Checklist</a:t>
            </a:r>
          </a:p>
        </p:txBody>
      </p:sp>
      <p:sp>
        <p:nvSpPr>
          <p:cNvPr id="3" name="Content Placeholder 2">
            <a:extLst>
              <a:ext uri="{FF2B5EF4-FFF2-40B4-BE49-F238E27FC236}">
                <a16:creationId xmlns:a16="http://schemas.microsoft.com/office/drawing/2014/main" id="{AA0ECB44-9B35-4B32-8C5D-F79D3AC5E12F}"/>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Principles drive to an enterprise perspective and increase focus on other data principles by adhering to scalability, reuse, and standardization.</a:t>
            </a:r>
          </a:p>
          <a:p>
            <a:pPr marL="0" indent="0">
              <a:buNone/>
            </a:pPr>
            <a:endParaRPr lang="en-US" sz="1400" dirty="0"/>
          </a:p>
        </p:txBody>
      </p:sp>
      <p:pic>
        <p:nvPicPr>
          <p:cNvPr id="6" name="Picture 5">
            <a:extLst>
              <a:ext uri="{FF2B5EF4-FFF2-40B4-BE49-F238E27FC236}">
                <a16:creationId xmlns:a16="http://schemas.microsoft.com/office/drawing/2014/main" id="{A3FCE66B-5CB6-4195-8FAA-7163F54790F1}"/>
              </a:ext>
            </a:extLst>
          </p:cNvPr>
          <p:cNvPicPr>
            <a:picLocks noChangeAspect="1"/>
          </p:cNvPicPr>
          <p:nvPr/>
        </p:nvPicPr>
        <p:blipFill>
          <a:blip r:embed="rId2"/>
          <a:stretch>
            <a:fillRect/>
          </a:stretch>
        </p:blipFill>
        <p:spPr>
          <a:xfrm>
            <a:off x="3280486" y="5943846"/>
            <a:ext cx="804951" cy="370977"/>
          </a:xfrm>
          <a:prstGeom prst="rect">
            <a:avLst/>
          </a:prstGeom>
        </p:spPr>
      </p:pic>
      <p:pic>
        <p:nvPicPr>
          <p:cNvPr id="7" name="Picture 6">
            <a:extLst>
              <a:ext uri="{FF2B5EF4-FFF2-40B4-BE49-F238E27FC236}">
                <a16:creationId xmlns:a16="http://schemas.microsoft.com/office/drawing/2014/main" id="{6E93D833-DEE6-4785-BB30-A88A120B254A}"/>
              </a:ext>
            </a:extLst>
          </p:cNvPr>
          <p:cNvPicPr>
            <a:picLocks noChangeAspect="1"/>
          </p:cNvPicPr>
          <p:nvPr/>
        </p:nvPicPr>
        <p:blipFill>
          <a:blip r:embed="rId3"/>
          <a:stretch>
            <a:fillRect/>
          </a:stretch>
        </p:blipFill>
        <p:spPr>
          <a:xfrm>
            <a:off x="11075629" y="217598"/>
            <a:ext cx="888470" cy="592313"/>
          </a:xfrm>
          <a:prstGeom prst="rect">
            <a:avLst/>
          </a:prstGeom>
        </p:spPr>
      </p:pic>
      <p:sp>
        <p:nvSpPr>
          <p:cNvPr id="13" name="Rectangle 12">
            <a:extLst>
              <a:ext uri="{FF2B5EF4-FFF2-40B4-BE49-F238E27FC236}">
                <a16:creationId xmlns:a16="http://schemas.microsoft.com/office/drawing/2014/main" id="{51DEFEF4-70CF-4A0D-AE2D-52E403A70C92}"/>
              </a:ext>
            </a:extLst>
          </p:cNvPr>
          <p:cNvSpPr/>
          <p:nvPr/>
        </p:nvSpPr>
        <p:spPr>
          <a:xfrm>
            <a:off x="3901272" y="1527175"/>
            <a:ext cx="6096000" cy="4178067"/>
          </a:xfrm>
          <a:prstGeom prst="rect">
            <a:avLst/>
          </a:prstGeom>
        </p:spPr>
        <p:txBody>
          <a:bodyPr>
            <a:spAutoFit/>
          </a:bodyPr>
          <a:lstStyle/>
          <a:p>
            <a:pPr lvl="0">
              <a:spcAft>
                <a:spcPts val="300"/>
              </a:spcAft>
              <a:buClr>
                <a:srgbClr val="002856"/>
              </a:buClr>
              <a:buSzPct val="90000"/>
            </a:pPr>
            <a:r>
              <a:rPr lang="en-US" sz="1400" b="1" dirty="0">
                <a:solidFill>
                  <a:srgbClr val="002856"/>
                </a:solidFill>
              </a:rPr>
              <a:t>The MDM solution must: </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Provide the enterprise with an authoritative source for master data</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Decouple the management of master data from transactional or analytical applications and processes</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Control the standardized distribution of master data across the enterprise (i.e. common integration services)</a:t>
            </a:r>
          </a:p>
          <a:p>
            <a:pPr lvl="0">
              <a:spcAft>
                <a:spcPts val="300"/>
              </a:spcAft>
              <a:buClr>
                <a:srgbClr val="002856"/>
              </a:buClr>
              <a:buSzPct val="90000"/>
            </a:pPr>
            <a:endParaRPr lang="en-US" sz="1400" b="1" dirty="0">
              <a:solidFill>
                <a:srgbClr val="002856"/>
              </a:solidFill>
            </a:endParaRPr>
          </a:p>
          <a:p>
            <a:pPr lvl="0">
              <a:spcAft>
                <a:spcPts val="300"/>
              </a:spcAft>
              <a:buClr>
                <a:srgbClr val="002856"/>
              </a:buClr>
              <a:buSzPct val="90000"/>
            </a:pPr>
            <a:r>
              <a:rPr lang="en-US" sz="1400" b="1" dirty="0">
                <a:solidFill>
                  <a:srgbClr val="002856"/>
                </a:solidFill>
              </a:rPr>
              <a:t>The MDM solution must adhere to principles not exclusive to MDM: </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Enable the addition of new master data (e.g. new data element, new content, new domain)</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Provide the availability to incrementally implement a MDM solution (to demonstrate immediate value)</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Leverage existing technologies within the enterprise</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Align to industry-accepted open computing standards</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Accommodate change to master data schema, business requirements, and regulations</a:t>
            </a:r>
          </a:p>
          <a:p>
            <a:pPr marL="228600" lvl="0" indent="-228600">
              <a:spcAft>
                <a:spcPts val="300"/>
              </a:spcAft>
              <a:buClr>
                <a:srgbClr val="002856"/>
              </a:buClr>
              <a:buSzPct val="90000"/>
              <a:buFont typeface="Arial" panose="020B0604020202020204" pitchFamily="34" charset="0"/>
              <a:buChar char="•"/>
            </a:pPr>
            <a:r>
              <a:rPr lang="en-US" sz="1400" dirty="0">
                <a:solidFill>
                  <a:srgbClr val="000000"/>
                </a:solidFill>
              </a:rPr>
              <a:t>Manage as a strategic asset for enterprise use</a:t>
            </a:r>
          </a:p>
        </p:txBody>
      </p:sp>
      <p:sp>
        <p:nvSpPr>
          <p:cNvPr id="14" name="Freeform 44">
            <a:extLst>
              <a:ext uri="{FF2B5EF4-FFF2-40B4-BE49-F238E27FC236}">
                <a16:creationId xmlns:a16="http://schemas.microsoft.com/office/drawing/2014/main" id="{76C03095-B2E9-45F3-8EAA-DE93A9DD1F84}"/>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274545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32EC8B-E039-421F-B6A7-0C11D4A12E97}"/>
              </a:ext>
            </a:extLst>
          </p:cNvPr>
          <p:cNvPicPr>
            <a:picLocks noChangeAspect="1"/>
          </p:cNvPicPr>
          <p:nvPr/>
        </p:nvPicPr>
        <p:blipFill>
          <a:blip r:embed="rId2"/>
          <a:stretch>
            <a:fillRect/>
          </a:stretch>
        </p:blipFill>
        <p:spPr>
          <a:xfrm>
            <a:off x="3580252" y="1265574"/>
            <a:ext cx="6249797" cy="4722476"/>
          </a:xfrm>
          <a:prstGeom prst="rect">
            <a:avLst/>
          </a:prstGeom>
        </p:spPr>
      </p:pic>
      <p:sp>
        <p:nvSpPr>
          <p:cNvPr id="2" name="Title 1">
            <a:extLst>
              <a:ext uri="{FF2B5EF4-FFF2-40B4-BE49-F238E27FC236}">
                <a16:creationId xmlns:a16="http://schemas.microsoft.com/office/drawing/2014/main" id="{A563080F-EFEC-485A-A9C9-527350DE14C1}"/>
              </a:ext>
            </a:extLst>
          </p:cNvPr>
          <p:cNvSpPr>
            <a:spLocks noGrp="1"/>
          </p:cNvSpPr>
          <p:nvPr>
            <p:ph type="title"/>
          </p:nvPr>
        </p:nvSpPr>
        <p:spPr/>
        <p:txBody>
          <a:bodyPr/>
          <a:lstStyle/>
          <a:p>
            <a:r>
              <a:rPr lang="en-US" dirty="0"/>
              <a:t>MDM Governance and Decision Rights</a:t>
            </a:r>
          </a:p>
        </p:txBody>
      </p:sp>
      <p:sp>
        <p:nvSpPr>
          <p:cNvPr id="5" name="Text Placeholder 4">
            <a:extLst>
              <a:ext uri="{FF2B5EF4-FFF2-40B4-BE49-F238E27FC236}">
                <a16:creationId xmlns:a16="http://schemas.microsoft.com/office/drawing/2014/main" id="{4F003296-C06A-47AA-9309-54304899BC24}"/>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Determine data governance levels by assessing the shareability of the asset and its impact on the business.</a:t>
            </a:r>
          </a:p>
          <a:p>
            <a:endParaRPr lang="en-US" dirty="0"/>
          </a:p>
        </p:txBody>
      </p:sp>
      <p:sp>
        <p:nvSpPr>
          <p:cNvPr id="3" name="Rectangle 2">
            <a:extLst>
              <a:ext uri="{FF2B5EF4-FFF2-40B4-BE49-F238E27FC236}">
                <a16:creationId xmlns:a16="http://schemas.microsoft.com/office/drawing/2014/main" id="{0C2F93C7-901C-4C35-A677-EC662301D985}"/>
              </a:ext>
            </a:extLst>
          </p:cNvPr>
          <p:cNvSpPr/>
          <p:nvPr/>
        </p:nvSpPr>
        <p:spPr>
          <a:xfrm>
            <a:off x="457200" y="4732030"/>
            <a:ext cx="2563495" cy="1092607"/>
          </a:xfrm>
          <a:prstGeom prst="rect">
            <a:avLst/>
          </a:prstGeom>
        </p:spPr>
        <p:txBody>
          <a:bodyPr wrap="square">
            <a:spAutoFit/>
          </a:bodyPr>
          <a:lstStyle/>
          <a:p>
            <a:pPr lvl="0" fontAlgn="base">
              <a:spcBef>
                <a:spcPct val="50000"/>
              </a:spcBef>
              <a:spcAft>
                <a:spcPct val="100000"/>
              </a:spcAft>
            </a:pPr>
            <a:r>
              <a:rPr lang="en-US" altLang="en-US" sz="1000" dirty="0">
                <a:solidFill>
                  <a:srgbClr val="00B050"/>
                </a:solidFill>
                <a:latin typeface="Arial" panose="020B0604020202020204" pitchFamily="34" charset="0"/>
                <a:cs typeface="Arial" panose="020B0604020202020204" pitchFamily="34" charset="0"/>
              </a:rPr>
              <a:t>DO</a:t>
            </a:r>
            <a:r>
              <a:rPr lang="en-US" altLang="en-US" sz="1000" dirty="0">
                <a:solidFill>
                  <a:srgbClr val="000000"/>
                </a:solidFill>
                <a:latin typeface="Arial" panose="020B0604020202020204" pitchFamily="34" charset="0"/>
                <a:cs typeface="Arial" panose="020B0604020202020204" pitchFamily="34" charset="0"/>
              </a:rPr>
              <a:t> focus the most rigor on assets that have the highest business value and the broadest use. </a:t>
            </a:r>
          </a:p>
          <a:p>
            <a:pPr lvl="0" fontAlgn="base">
              <a:spcBef>
                <a:spcPct val="50000"/>
              </a:spcBef>
              <a:spcAft>
                <a:spcPct val="0"/>
              </a:spcAft>
            </a:pPr>
            <a:r>
              <a:rPr lang="en-US" altLang="en-US" sz="1000" dirty="0">
                <a:solidFill>
                  <a:srgbClr val="FF0000"/>
                </a:solidFill>
                <a:latin typeface="Arial" panose="020B0604020202020204" pitchFamily="34" charset="0"/>
                <a:cs typeface="Arial" panose="020B0604020202020204" pitchFamily="34" charset="0"/>
              </a:rPr>
              <a:t>DON’T</a:t>
            </a:r>
            <a:r>
              <a:rPr lang="en-US" altLang="en-US" sz="1000" dirty="0">
                <a:solidFill>
                  <a:srgbClr val="000000"/>
                </a:solidFill>
                <a:latin typeface="Arial" panose="020B0604020202020204" pitchFamily="34" charset="0"/>
                <a:cs typeface="Arial" panose="020B0604020202020204" pitchFamily="34" charset="0"/>
              </a:rPr>
              <a:t> treat all data equally by applying a one-size-fits-all governance rule</a:t>
            </a:r>
          </a:p>
        </p:txBody>
      </p:sp>
      <p:pic>
        <p:nvPicPr>
          <p:cNvPr id="8" name="Picture 7">
            <a:extLst>
              <a:ext uri="{FF2B5EF4-FFF2-40B4-BE49-F238E27FC236}">
                <a16:creationId xmlns:a16="http://schemas.microsoft.com/office/drawing/2014/main" id="{0A820721-6F7F-4BB1-9516-ECBEA9DE43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0815" y="272399"/>
            <a:ext cx="139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a:extLst>
              <a:ext uri="{FF2B5EF4-FFF2-40B4-BE49-F238E27FC236}">
                <a16:creationId xmlns:a16="http://schemas.microsoft.com/office/drawing/2014/main" id="{A3CF72E9-C582-4320-A0F6-E6164818AAC4}"/>
              </a:ext>
            </a:extLst>
          </p:cNvPr>
          <p:cNvSpPr>
            <a:spLocks noChangeArrowheads="1"/>
          </p:cNvSpPr>
          <p:nvPr/>
        </p:nvSpPr>
        <p:spPr bwMode="auto">
          <a:xfrm>
            <a:off x="3738864" y="6173683"/>
            <a:ext cx="45720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dirty="0"/>
              <a:t>Source: Merck &amp; Co., Inc.; Gartner analysis</a:t>
            </a:r>
          </a:p>
        </p:txBody>
      </p:sp>
      <p:sp>
        <p:nvSpPr>
          <p:cNvPr id="12" name="Freeform 44">
            <a:extLst>
              <a:ext uri="{FF2B5EF4-FFF2-40B4-BE49-F238E27FC236}">
                <a16:creationId xmlns:a16="http://schemas.microsoft.com/office/drawing/2014/main" id="{880AA95B-CFA5-4B8F-96C4-67FD8A8B7A4F}"/>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153098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MDM Maturity Model</a:t>
            </a:r>
          </a:p>
        </p:txBody>
      </p:sp>
      <p:sp>
        <p:nvSpPr>
          <p:cNvPr id="3" name="Text Placeholder 2"/>
          <p:cNvSpPr>
            <a:spLocks noGrp="1"/>
          </p:cNvSpPr>
          <p:nvPr>
            <p:ph type="body" sz="quarter" idx="17"/>
          </p:nvPr>
        </p:nvSpPr>
        <p:spPr/>
        <p:txBody>
          <a:bodyPr/>
          <a:lstStyle/>
          <a:p>
            <a:pPr marL="0" indent="0">
              <a:buNone/>
            </a:pPr>
            <a:r>
              <a:rPr lang="en-US" sz="1200" b="1" dirty="0"/>
              <a:t>Create a master data maturity model to target and track capabilities for business units and the enterprise.</a:t>
            </a:r>
          </a:p>
        </p:txBody>
      </p:sp>
      <p:graphicFrame>
        <p:nvGraphicFramePr>
          <p:cNvPr id="7" name="Group 66"/>
          <p:cNvGraphicFramePr>
            <a:graphicFrameLocks noGrp="1"/>
          </p:cNvGraphicFramePr>
          <p:nvPr>
            <p:extLst>
              <p:ext uri="{D42A27DB-BD31-4B8C-83A1-F6EECF244321}">
                <p14:modId xmlns:p14="http://schemas.microsoft.com/office/powerpoint/2010/main" val="940377212"/>
              </p:ext>
            </p:extLst>
          </p:nvPr>
        </p:nvGraphicFramePr>
        <p:xfrm>
          <a:off x="3897517" y="1898776"/>
          <a:ext cx="6083300" cy="3792538"/>
        </p:xfrm>
        <a:graphic>
          <a:graphicData uri="http://schemas.openxmlformats.org/drawingml/2006/table">
            <a:tbl>
              <a:tblPr/>
              <a:tblGrid>
                <a:gridCol w="1238250">
                  <a:extLst>
                    <a:ext uri="{9D8B030D-6E8A-4147-A177-3AD203B41FA5}">
                      <a16:colId xmlns:a16="http://schemas.microsoft.com/office/drawing/2014/main" val="4069124461"/>
                    </a:ext>
                  </a:extLst>
                </a:gridCol>
                <a:gridCol w="1211262">
                  <a:extLst>
                    <a:ext uri="{9D8B030D-6E8A-4147-A177-3AD203B41FA5}">
                      <a16:colId xmlns:a16="http://schemas.microsoft.com/office/drawing/2014/main" val="3311835458"/>
                    </a:ext>
                  </a:extLst>
                </a:gridCol>
                <a:gridCol w="1211263">
                  <a:extLst>
                    <a:ext uri="{9D8B030D-6E8A-4147-A177-3AD203B41FA5}">
                      <a16:colId xmlns:a16="http://schemas.microsoft.com/office/drawing/2014/main" val="2709103005"/>
                    </a:ext>
                  </a:extLst>
                </a:gridCol>
                <a:gridCol w="1211262">
                  <a:extLst>
                    <a:ext uri="{9D8B030D-6E8A-4147-A177-3AD203B41FA5}">
                      <a16:colId xmlns:a16="http://schemas.microsoft.com/office/drawing/2014/main" val="969597077"/>
                    </a:ext>
                  </a:extLst>
                </a:gridCol>
                <a:gridCol w="1211263">
                  <a:extLst>
                    <a:ext uri="{9D8B030D-6E8A-4147-A177-3AD203B41FA5}">
                      <a16:colId xmlns:a16="http://schemas.microsoft.com/office/drawing/2014/main" val="3075418810"/>
                    </a:ext>
                  </a:extLst>
                </a:gridCol>
              </a:tblGrid>
              <a:tr h="363538">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a:ln>
                          <a:noFill/>
                        </a:ln>
                        <a:solidFill>
                          <a:srgbClr val="FFFFFF"/>
                        </a:solidFill>
                        <a:effectLst/>
                        <a:latin typeface="+mn-lt"/>
                        <a:ea typeface="MS PGothic" panose="020B0600070205080204" pitchFamily="34" charset="-128"/>
                        <a:cs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Stewardship and Governance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856"/>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Data Definition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856"/>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Harmonization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856"/>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bg1"/>
                          </a:solidFill>
                          <a:effectLst/>
                          <a:latin typeface="+mn-lt"/>
                          <a:ea typeface="MS PGothic" panose="020B0600070205080204" pitchFamily="34" charset="-128"/>
                          <a:cs typeface="Arial" panose="020B0604020202020204" pitchFamily="34" charset="0"/>
                        </a:rPr>
                        <a:t>Quality Management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2856"/>
                    </a:solidFill>
                  </a:tcPr>
                </a:tc>
                <a:extLst>
                  <a:ext uri="{0D108BD9-81ED-4DB2-BD59-A6C34878D82A}">
                    <a16:rowId xmlns:a16="http://schemas.microsoft.com/office/drawing/2014/main" val="3816382629"/>
                  </a:ext>
                </a:extLst>
              </a:tr>
              <a:tr h="68580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Stage 1: Uncertainty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Ad Hoc Procedures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No roles are defined.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belong to a single system.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management is application specific.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Defects are addressed as encountered.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0763281"/>
                  </a:ext>
                </a:extLst>
              </a:tr>
              <a:tr h="68580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Stage 2: Awakening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Repeatable Procedures</a:t>
                      </a:r>
                      <a:endParaRPr kumimoji="0" lang="en-US" altLang="en-US" sz="800" b="1"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Individual roles are recognized in an informal manner.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are defined for single business unit need.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are managed in localized centers with no integration.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Potentially reusable defect reports are created when problems arise.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5801930"/>
                  </a:ext>
                </a:extLst>
              </a:tr>
              <a:tr h="68580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Stage 3: Enlightenment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Defined Procedures</a:t>
                      </a:r>
                      <a:endParaRPr kumimoji="0" lang="en-US" altLang="en-US" sz="800" b="1"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Some shareable business concepts are assigned owners.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are defined for multiple business needs but not enterprise needs.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are managed in localized centers but integrated with other systems.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Routines are in place for defect detection and remediation.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7945136"/>
                  </a:ext>
                </a:extLst>
              </a:tr>
              <a:tr h="68580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Stage 4: Wisdom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Managed Procedures</a:t>
                      </a:r>
                      <a:endParaRPr kumimoji="0" lang="en-US" altLang="en-US" sz="800" b="1"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Management assigns enterprise stewards.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Enterprise-wide semantics and syntax are defined.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Data are managed division-wide and integrated with other systems.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Defect prevention edits and periodic third-party audits take place.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044203"/>
                  </a:ext>
                </a:extLst>
              </a:tr>
              <a:tr h="685800">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Stage 5: Certainty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Optimized Procedures</a:t>
                      </a:r>
                      <a:endParaRPr kumimoji="0" lang="en-US" altLang="en-US" sz="800" b="1"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8080"/>
                    </a:solid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Formal enterprise-wide decision-making framework in place.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Enterprise-wide syntax, semantics, and pragmatics are defined.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Key data elements and identifiers are managed enterprise-wide.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ts val="700"/>
                        </a:spcBef>
                        <a:buClr>
                          <a:srgbClr val="4D4F53"/>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buClr>
                          <a:srgbClr val="4D4F53"/>
                        </a:buClr>
                        <a:buFont typeface="Lucida Grande"/>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500"/>
                        </a:spcBef>
                        <a:buClr>
                          <a:srgbClr val="4D4F53"/>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500"/>
                        </a:spcBef>
                        <a:buClr>
                          <a:srgbClr val="4D4F53"/>
                        </a:buClr>
                        <a:buFont typeface="Lucida Grande"/>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500"/>
                        </a:spcBef>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500"/>
                        </a:spcBef>
                        <a:spcAft>
                          <a:spcPct val="0"/>
                        </a:spcAft>
                        <a:buClr>
                          <a:srgbClr val="4D4F53"/>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mn-lt"/>
                          <a:ea typeface="MS PGothic" panose="020B0600070205080204" pitchFamily="34" charset="-128"/>
                          <a:cs typeface="Arial" panose="020B0604020202020204" pitchFamily="34" charset="0"/>
                        </a:rPr>
                        <a:t>Defect prevention is designed into business processes.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308626"/>
                  </a:ext>
                </a:extLst>
              </a:tr>
            </a:tbl>
          </a:graphicData>
        </a:graphic>
      </p:graphicFrame>
      <p:sp>
        <p:nvSpPr>
          <p:cNvPr id="9" name="Rectangle 7"/>
          <p:cNvSpPr>
            <a:spLocks noChangeArrowheads="1"/>
          </p:cNvSpPr>
          <p:nvPr/>
        </p:nvSpPr>
        <p:spPr bwMode="auto">
          <a:xfrm>
            <a:off x="4368038" y="5878766"/>
            <a:ext cx="45720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dirty="0"/>
              <a:t>Source: Merck &amp; Co., Inc.; Gartner analysis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0815" y="272399"/>
            <a:ext cx="139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44">
            <a:extLst>
              <a:ext uri="{FF2B5EF4-FFF2-40B4-BE49-F238E27FC236}">
                <a16:creationId xmlns:a16="http://schemas.microsoft.com/office/drawing/2014/main" id="{4731DEE1-915C-460D-B780-FF7D23E8D80C}"/>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
        <p:nvSpPr>
          <p:cNvPr id="14" name="TextBox 1">
            <a:extLst>
              <a:ext uri="{FF2B5EF4-FFF2-40B4-BE49-F238E27FC236}">
                <a16:creationId xmlns:a16="http://schemas.microsoft.com/office/drawing/2014/main" id="{51A6ED34-3487-4A6E-9F32-7FB62BD04FFD}"/>
              </a:ext>
            </a:extLst>
          </p:cNvPr>
          <p:cNvSpPr txBox="1">
            <a:spLocks noChangeArrowheads="1"/>
          </p:cNvSpPr>
          <p:nvPr/>
        </p:nvSpPr>
        <p:spPr bwMode="auto">
          <a:xfrm>
            <a:off x="3311963" y="980452"/>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MDM Maturity Path</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107210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Pitfalls of Data Governance</a:t>
            </a:r>
          </a:p>
        </p:txBody>
      </p:sp>
      <p:sp>
        <p:nvSpPr>
          <p:cNvPr id="3" name="Text Placeholder 2"/>
          <p:cNvSpPr>
            <a:spLocks noGrp="1"/>
          </p:cNvSpPr>
          <p:nvPr>
            <p:ph type="body" sz="quarter" idx="17"/>
          </p:nvPr>
        </p:nvSpPr>
        <p:spPr/>
        <p:txBody>
          <a:bodyPr/>
          <a:lstStyle/>
          <a:p>
            <a:pPr marL="0" indent="0">
              <a:buNone/>
            </a:pPr>
            <a:r>
              <a:rPr lang="en-US" sz="1200" b="1" dirty="0"/>
              <a:t>Organizations encounter five challenges associated with data governance initiatives that are most likely to lead to failure.</a:t>
            </a:r>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p:txBody>
      </p:sp>
      <p:sp>
        <p:nvSpPr>
          <p:cNvPr id="8" name="Rectangle 7"/>
          <p:cNvSpPr/>
          <p:nvPr/>
        </p:nvSpPr>
        <p:spPr>
          <a:xfrm>
            <a:off x="3252691" y="1351508"/>
            <a:ext cx="8136573" cy="3323987"/>
          </a:xfrm>
          <a:prstGeom prst="rect">
            <a:avLst/>
          </a:prstGeom>
        </p:spPr>
        <p:txBody>
          <a:bodyPr wrap="square">
            <a:spAutoFit/>
          </a:bodyPr>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Inability to persuade business partners that data is a business concern, not an IT concern.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While business partners conceptually agree on the importance of data quality, consistency, and access, they push back on taking direct ownership of data decisions, perceiving that data is an “IT thing.”  Continued IT ownership puts a middleman between the ultimate beneficiaries of quality data and the strategic decisions involving that data and hinders progress toward accuracy and insight of reporting and analytics. </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 </a:t>
            </a: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Difficulty to define and adopt consistent data governance processes and policies.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Without a formal governing body with both business and IT representation and a targeted scope, governance processes will fail to be adopted and benefit will be diluted.</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Failure to come to consensus on common enterprise data definitions.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Business unit heads tend to view their data needs as unique rather than consistent with other areas of the enterprise.  They are engrained in the particular uses and nomenclatures in their silo with nominal concern for enterprise standards, leading to a continuation of sub-optimal reporting capabilities and an inability to get a holistic view of basic customer, employee, and vendor data, for example.</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Inconsistent approach to data across projects.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An inconsistent approach across the enterprise risks project solutions at odds with one another and fails to achieve scalability, slowing down projects as tasks and documentation are reinvented for each project.</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Difficulty to define and sustain a path toward a target state of data competency.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rPr>
              <a:t>Achieving data quality, accuracy and consistency is a vast and amorphous objective.  Organizations struggle to identify a realistic target state of data competency and the interim milestones to reach in the near- and mid-term.  Without a maturity path that delivers tangible value along the way, data initiatives risk being deferred due to time and resource intensity coupled with distant payoff.</a:t>
            </a:r>
          </a:p>
        </p:txBody>
      </p:sp>
    </p:spTree>
    <p:extLst>
      <p:ext uri="{BB962C8B-B14F-4D97-AF65-F5344CB8AC3E}">
        <p14:creationId xmlns:p14="http://schemas.microsoft.com/office/powerpoint/2010/main" val="426129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820B-627C-4AAB-8202-5E202147DA4B}"/>
              </a:ext>
            </a:extLst>
          </p:cNvPr>
          <p:cNvSpPr>
            <a:spLocks noGrp="1"/>
          </p:cNvSpPr>
          <p:nvPr>
            <p:ph type="title"/>
          </p:nvPr>
        </p:nvSpPr>
        <p:spPr/>
        <p:txBody>
          <a:bodyPr/>
          <a:lstStyle/>
          <a:p>
            <a:r>
              <a:rPr lang="en-US" dirty="0"/>
              <a:t>MDM as Means, Not Ends</a:t>
            </a:r>
          </a:p>
        </p:txBody>
      </p:sp>
      <p:sp>
        <p:nvSpPr>
          <p:cNvPr id="4" name="Rectangle 3">
            <a:extLst>
              <a:ext uri="{FF2B5EF4-FFF2-40B4-BE49-F238E27FC236}">
                <a16:creationId xmlns:a16="http://schemas.microsoft.com/office/drawing/2014/main" id="{A9687EC3-8BEF-4B0B-8530-2F41A06FCB28}"/>
              </a:ext>
            </a:extLst>
          </p:cNvPr>
          <p:cNvSpPr/>
          <p:nvPr/>
        </p:nvSpPr>
        <p:spPr>
          <a:xfrm>
            <a:off x="847288" y="3386731"/>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5" name="TextBox 4">
            <a:extLst>
              <a:ext uri="{FF2B5EF4-FFF2-40B4-BE49-F238E27FC236}">
                <a16:creationId xmlns:a16="http://schemas.microsoft.com/office/drawing/2014/main" id="{08E86390-9EA7-4C4D-B6AA-2CB478916E9D}"/>
              </a:ext>
            </a:extLst>
          </p:cNvPr>
          <p:cNvSpPr txBox="1"/>
          <p:nvPr/>
        </p:nvSpPr>
        <p:spPr>
          <a:xfrm>
            <a:off x="981511" y="3545959"/>
            <a:ext cx="1761688" cy="553998"/>
          </a:xfrm>
          <a:prstGeom prst="rect">
            <a:avLst/>
          </a:prstGeom>
          <a:noFill/>
        </p:spPr>
        <p:txBody>
          <a:bodyPr wrap="square" lIns="91440" rtlCol="0">
            <a:spAutoFit/>
          </a:bodyPr>
          <a:lstStyle/>
          <a:p>
            <a:r>
              <a:rPr lang="en-US" sz="1000" dirty="0"/>
              <a:t>MDM initiatives fail to receive funding or realize their specified benefits. </a:t>
            </a:r>
          </a:p>
        </p:txBody>
      </p:sp>
      <p:sp>
        <p:nvSpPr>
          <p:cNvPr id="6" name="Rectangle 5">
            <a:extLst>
              <a:ext uri="{FF2B5EF4-FFF2-40B4-BE49-F238E27FC236}">
                <a16:creationId xmlns:a16="http://schemas.microsoft.com/office/drawing/2014/main" id="{1FDE5D4C-A5D1-4D1D-8F38-E58584CAFD29}"/>
              </a:ext>
            </a:extLst>
          </p:cNvPr>
          <p:cNvSpPr/>
          <p:nvPr/>
        </p:nvSpPr>
        <p:spPr>
          <a:xfrm>
            <a:off x="3628578" y="2025680"/>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7" name="Rectangle 6">
            <a:extLst>
              <a:ext uri="{FF2B5EF4-FFF2-40B4-BE49-F238E27FC236}">
                <a16:creationId xmlns:a16="http://schemas.microsoft.com/office/drawing/2014/main" id="{715C0B08-6E0F-4D91-B88B-2EED0270FCFC}"/>
              </a:ext>
            </a:extLst>
          </p:cNvPr>
          <p:cNvSpPr/>
          <p:nvPr/>
        </p:nvSpPr>
        <p:spPr>
          <a:xfrm>
            <a:off x="3628578" y="3386731"/>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8" name="Rectangle 7">
            <a:extLst>
              <a:ext uri="{FF2B5EF4-FFF2-40B4-BE49-F238E27FC236}">
                <a16:creationId xmlns:a16="http://schemas.microsoft.com/office/drawing/2014/main" id="{894B3C24-FA37-405F-BE84-2548DF30AA6E}"/>
              </a:ext>
            </a:extLst>
          </p:cNvPr>
          <p:cNvSpPr/>
          <p:nvPr/>
        </p:nvSpPr>
        <p:spPr>
          <a:xfrm>
            <a:off x="3628578" y="4747782"/>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9" name="Rectangle 8">
            <a:extLst>
              <a:ext uri="{FF2B5EF4-FFF2-40B4-BE49-F238E27FC236}">
                <a16:creationId xmlns:a16="http://schemas.microsoft.com/office/drawing/2014/main" id="{0ABA9021-9396-4DBB-BE57-4BC11D2371E4}"/>
              </a:ext>
            </a:extLst>
          </p:cNvPr>
          <p:cNvSpPr/>
          <p:nvPr/>
        </p:nvSpPr>
        <p:spPr>
          <a:xfrm>
            <a:off x="6566123" y="2025680"/>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0" name="Rectangle 9">
            <a:extLst>
              <a:ext uri="{FF2B5EF4-FFF2-40B4-BE49-F238E27FC236}">
                <a16:creationId xmlns:a16="http://schemas.microsoft.com/office/drawing/2014/main" id="{6EBDDBF9-0075-4597-839A-53A4D4FF61EB}"/>
              </a:ext>
            </a:extLst>
          </p:cNvPr>
          <p:cNvSpPr/>
          <p:nvPr/>
        </p:nvSpPr>
        <p:spPr>
          <a:xfrm>
            <a:off x="6566123" y="3386731"/>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1" name="Rectangle 10">
            <a:extLst>
              <a:ext uri="{FF2B5EF4-FFF2-40B4-BE49-F238E27FC236}">
                <a16:creationId xmlns:a16="http://schemas.microsoft.com/office/drawing/2014/main" id="{661C18A5-5B54-4AC1-A420-EE57AB3A9353}"/>
              </a:ext>
            </a:extLst>
          </p:cNvPr>
          <p:cNvSpPr/>
          <p:nvPr/>
        </p:nvSpPr>
        <p:spPr>
          <a:xfrm>
            <a:off x="6566123" y="4747782"/>
            <a:ext cx="1761688" cy="87245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2" name="Rectangle 11">
            <a:extLst>
              <a:ext uri="{FF2B5EF4-FFF2-40B4-BE49-F238E27FC236}">
                <a16:creationId xmlns:a16="http://schemas.microsoft.com/office/drawing/2014/main" id="{0AA4BD57-8956-496C-BB69-137B684F6E8C}"/>
              </a:ext>
            </a:extLst>
          </p:cNvPr>
          <p:cNvSpPr/>
          <p:nvPr/>
        </p:nvSpPr>
        <p:spPr>
          <a:xfrm>
            <a:off x="9503668" y="2025680"/>
            <a:ext cx="1761688" cy="872455"/>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3" name="Rectangle 12">
            <a:extLst>
              <a:ext uri="{FF2B5EF4-FFF2-40B4-BE49-F238E27FC236}">
                <a16:creationId xmlns:a16="http://schemas.microsoft.com/office/drawing/2014/main" id="{7AA805A5-B533-4E56-A78D-E9C2BA5E5C68}"/>
              </a:ext>
            </a:extLst>
          </p:cNvPr>
          <p:cNvSpPr/>
          <p:nvPr/>
        </p:nvSpPr>
        <p:spPr>
          <a:xfrm>
            <a:off x="9503668" y="3386730"/>
            <a:ext cx="1761688" cy="872455"/>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4" name="Rectangle 13">
            <a:extLst>
              <a:ext uri="{FF2B5EF4-FFF2-40B4-BE49-F238E27FC236}">
                <a16:creationId xmlns:a16="http://schemas.microsoft.com/office/drawing/2014/main" id="{183FEF6B-2C43-4D70-9EA9-DA7919AFAD8F}"/>
              </a:ext>
            </a:extLst>
          </p:cNvPr>
          <p:cNvSpPr/>
          <p:nvPr/>
        </p:nvSpPr>
        <p:spPr>
          <a:xfrm>
            <a:off x="9503668" y="4747782"/>
            <a:ext cx="1761688" cy="872455"/>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a:solidFill>
                  <a:srgbClr val="002856"/>
                </a:solidFill>
              </a:ln>
              <a:noFill/>
            </a:endParaRPr>
          </a:p>
        </p:txBody>
      </p:sp>
      <p:sp>
        <p:nvSpPr>
          <p:cNvPr id="15" name="Google Shape;390;p3">
            <a:extLst>
              <a:ext uri="{FF2B5EF4-FFF2-40B4-BE49-F238E27FC236}">
                <a16:creationId xmlns:a16="http://schemas.microsoft.com/office/drawing/2014/main" id="{9FBFA43D-8204-4B41-BDAC-F437146849D1}"/>
              </a:ext>
            </a:extLst>
          </p:cNvPr>
          <p:cNvSpPr/>
          <p:nvPr/>
        </p:nvSpPr>
        <p:spPr>
          <a:xfrm rot="5400000" flipH="1">
            <a:off x="5898125" y="1888611"/>
            <a:ext cx="53538" cy="1069257"/>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390;p3">
            <a:extLst>
              <a:ext uri="{FF2B5EF4-FFF2-40B4-BE49-F238E27FC236}">
                <a16:creationId xmlns:a16="http://schemas.microsoft.com/office/drawing/2014/main" id="{DA447689-C438-4103-ADE2-81F465EBFB98}"/>
              </a:ext>
            </a:extLst>
          </p:cNvPr>
          <p:cNvSpPr/>
          <p:nvPr/>
        </p:nvSpPr>
        <p:spPr>
          <a:xfrm rot="5400000" flipH="1">
            <a:off x="5875106" y="3283958"/>
            <a:ext cx="49917" cy="1019601"/>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 name="Google Shape;390;p3">
            <a:extLst>
              <a:ext uri="{FF2B5EF4-FFF2-40B4-BE49-F238E27FC236}">
                <a16:creationId xmlns:a16="http://schemas.microsoft.com/office/drawing/2014/main" id="{1AC4E5CC-EE9B-4A1D-A18A-E64CAEF60C1C}"/>
              </a:ext>
            </a:extLst>
          </p:cNvPr>
          <p:cNvSpPr/>
          <p:nvPr/>
        </p:nvSpPr>
        <p:spPr>
          <a:xfrm rot="5400000" flipH="1">
            <a:off x="5859169" y="4654324"/>
            <a:ext cx="81791" cy="1019599"/>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390;p3">
            <a:extLst>
              <a:ext uri="{FF2B5EF4-FFF2-40B4-BE49-F238E27FC236}">
                <a16:creationId xmlns:a16="http://schemas.microsoft.com/office/drawing/2014/main" id="{BE781D9E-4ED9-407A-93D0-B999398E5F26}"/>
              </a:ext>
            </a:extLst>
          </p:cNvPr>
          <p:cNvSpPr/>
          <p:nvPr/>
        </p:nvSpPr>
        <p:spPr>
          <a:xfrm rot="5400000" flipH="1">
            <a:off x="8808049" y="1916230"/>
            <a:ext cx="65436" cy="1025914"/>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390;p3">
            <a:extLst>
              <a:ext uri="{FF2B5EF4-FFF2-40B4-BE49-F238E27FC236}">
                <a16:creationId xmlns:a16="http://schemas.microsoft.com/office/drawing/2014/main" id="{173ECF39-EC12-433C-8DD4-3F0FAD946E98}"/>
              </a:ext>
            </a:extLst>
          </p:cNvPr>
          <p:cNvSpPr/>
          <p:nvPr/>
        </p:nvSpPr>
        <p:spPr>
          <a:xfrm rot="5400000" flipH="1">
            <a:off x="8802771" y="3267766"/>
            <a:ext cx="75989" cy="1025912"/>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 name="Google Shape;390;p3">
            <a:extLst>
              <a:ext uri="{FF2B5EF4-FFF2-40B4-BE49-F238E27FC236}">
                <a16:creationId xmlns:a16="http://schemas.microsoft.com/office/drawing/2014/main" id="{E233CBA3-041A-477A-87E7-6A69F41B9B9E}"/>
              </a:ext>
            </a:extLst>
          </p:cNvPr>
          <p:cNvSpPr/>
          <p:nvPr/>
        </p:nvSpPr>
        <p:spPr>
          <a:xfrm rot="5400000" flipH="1">
            <a:off x="8817906" y="4605868"/>
            <a:ext cx="45719" cy="1025911"/>
          </a:xfrm>
          <a:custGeom>
            <a:avLst/>
            <a:gdLst/>
            <a:ahLst/>
            <a:cxnLst/>
            <a:rect l="l" t="t" r="r" b="b"/>
            <a:pathLst>
              <a:path w="120000" h="1544561" extrusionOk="0">
                <a:moveTo>
                  <a:pt x="0" y="0"/>
                </a:moveTo>
                <a:lnTo>
                  <a:pt x="0" y="1544561"/>
                </a:lnTo>
              </a:path>
            </a:pathLst>
          </a:custGeom>
          <a:noFill/>
          <a:ln w="25400" cap="sq" cmpd="sng">
            <a:solidFill>
              <a:srgbClr val="002856"/>
            </a:solidFill>
            <a:prstDash val="solid"/>
            <a:round/>
            <a:headEnd type="triangle" w="lg"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2" name="Straight Connector 21">
            <a:extLst>
              <a:ext uri="{FF2B5EF4-FFF2-40B4-BE49-F238E27FC236}">
                <a16:creationId xmlns:a16="http://schemas.microsoft.com/office/drawing/2014/main" id="{F227EFFC-F04D-4458-9568-777FCEC8D70F}"/>
              </a:ext>
            </a:extLst>
          </p:cNvPr>
          <p:cNvCxnSpPr>
            <a:endCxn id="7" idx="1"/>
          </p:cNvCxnSpPr>
          <p:nvPr/>
        </p:nvCxnSpPr>
        <p:spPr>
          <a:xfrm>
            <a:off x="2608976" y="3819337"/>
            <a:ext cx="1019602" cy="3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E4E053-92CD-4FD4-BB15-E2B509E89555}"/>
              </a:ext>
            </a:extLst>
          </p:cNvPr>
          <p:cNvCxnSpPr>
            <a:cxnSpLocks/>
          </p:cNvCxnSpPr>
          <p:nvPr/>
        </p:nvCxnSpPr>
        <p:spPr>
          <a:xfrm flipV="1">
            <a:off x="3111121" y="2458760"/>
            <a:ext cx="17863" cy="27462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EBDA193-E6E2-4B86-82EB-2DD8117852BF}"/>
              </a:ext>
            </a:extLst>
          </p:cNvPr>
          <p:cNvCxnSpPr>
            <a:cxnSpLocks/>
          </p:cNvCxnSpPr>
          <p:nvPr/>
        </p:nvCxnSpPr>
        <p:spPr>
          <a:xfrm>
            <a:off x="3128984" y="5205020"/>
            <a:ext cx="4995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FCC576-522A-4CE5-917B-23DE89E55EE8}"/>
              </a:ext>
            </a:extLst>
          </p:cNvPr>
          <p:cNvCxnSpPr>
            <a:cxnSpLocks/>
          </p:cNvCxnSpPr>
          <p:nvPr/>
        </p:nvCxnSpPr>
        <p:spPr>
          <a:xfrm>
            <a:off x="3128984" y="2458759"/>
            <a:ext cx="49959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87023F3-4558-4A8C-8CD4-7F1ACA07B386}"/>
              </a:ext>
            </a:extLst>
          </p:cNvPr>
          <p:cNvSpPr txBox="1"/>
          <p:nvPr/>
        </p:nvSpPr>
        <p:spPr>
          <a:xfrm>
            <a:off x="3735177" y="2187290"/>
            <a:ext cx="1505144" cy="553998"/>
          </a:xfrm>
          <a:prstGeom prst="rect">
            <a:avLst/>
          </a:prstGeom>
          <a:noFill/>
        </p:spPr>
        <p:txBody>
          <a:bodyPr wrap="square" lIns="91440" rtlCol="0">
            <a:spAutoFit/>
          </a:bodyPr>
          <a:lstStyle/>
          <a:p>
            <a:r>
              <a:rPr lang="en-US" sz="1000" dirty="0"/>
              <a:t>MDM is not seen as a solution to anyone’s specific problem.</a:t>
            </a:r>
          </a:p>
        </p:txBody>
      </p:sp>
      <p:sp>
        <p:nvSpPr>
          <p:cNvPr id="36" name="TextBox 35">
            <a:extLst>
              <a:ext uri="{FF2B5EF4-FFF2-40B4-BE49-F238E27FC236}">
                <a16:creationId xmlns:a16="http://schemas.microsoft.com/office/drawing/2014/main" id="{8C93837C-F925-403D-8B1F-9C5E503EB574}"/>
              </a:ext>
            </a:extLst>
          </p:cNvPr>
          <p:cNvSpPr txBox="1"/>
          <p:nvPr/>
        </p:nvSpPr>
        <p:spPr>
          <a:xfrm>
            <a:off x="3778524" y="3618662"/>
            <a:ext cx="1505144" cy="400110"/>
          </a:xfrm>
          <a:prstGeom prst="rect">
            <a:avLst/>
          </a:prstGeom>
          <a:noFill/>
        </p:spPr>
        <p:txBody>
          <a:bodyPr wrap="square" lIns="91440" rtlCol="0">
            <a:spAutoFit/>
          </a:bodyPr>
          <a:lstStyle/>
          <a:p>
            <a:r>
              <a:rPr lang="en-US" sz="1000" dirty="0"/>
              <a:t>The payback period is too long. </a:t>
            </a:r>
          </a:p>
        </p:txBody>
      </p:sp>
      <p:sp>
        <p:nvSpPr>
          <p:cNvPr id="37" name="TextBox 36">
            <a:extLst>
              <a:ext uri="{FF2B5EF4-FFF2-40B4-BE49-F238E27FC236}">
                <a16:creationId xmlns:a16="http://schemas.microsoft.com/office/drawing/2014/main" id="{3D2BE01C-D59C-4D75-B762-0B3D0A02BA34}"/>
              </a:ext>
            </a:extLst>
          </p:cNvPr>
          <p:cNvSpPr txBox="1"/>
          <p:nvPr/>
        </p:nvSpPr>
        <p:spPr>
          <a:xfrm>
            <a:off x="3806992" y="4928020"/>
            <a:ext cx="1505144" cy="553998"/>
          </a:xfrm>
          <a:prstGeom prst="rect">
            <a:avLst/>
          </a:prstGeom>
          <a:noFill/>
        </p:spPr>
        <p:txBody>
          <a:bodyPr wrap="square" lIns="91440" rtlCol="0">
            <a:spAutoFit/>
          </a:bodyPr>
          <a:lstStyle/>
          <a:p>
            <a:r>
              <a:rPr lang="en-US" sz="1000" dirty="0"/>
              <a:t>Getting consensus across business units is difficult. </a:t>
            </a:r>
          </a:p>
        </p:txBody>
      </p:sp>
      <p:sp>
        <p:nvSpPr>
          <p:cNvPr id="38" name="TextBox 37">
            <a:extLst>
              <a:ext uri="{FF2B5EF4-FFF2-40B4-BE49-F238E27FC236}">
                <a16:creationId xmlns:a16="http://schemas.microsoft.com/office/drawing/2014/main" id="{FE44155C-F892-47D3-97CE-29B961108A19}"/>
              </a:ext>
            </a:extLst>
          </p:cNvPr>
          <p:cNvSpPr txBox="1"/>
          <p:nvPr/>
        </p:nvSpPr>
        <p:spPr>
          <a:xfrm>
            <a:off x="6747694" y="2173010"/>
            <a:ext cx="1505144" cy="553998"/>
          </a:xfrm>
          <a:prstGeom prst="rect">
            <a:avLst/>
          </a:prstGeom>
          <a:noFill/>
        </p:spPr>
        <p:txBody>
          <a:bodyPr wrap="square" lIns="91440" rtlCol="0">
            <a:spAutoFit/>
          </a:bodyPr>
          <a:lstStyle/>
          <a:p>
            <a:r>
              <a:rPr lang="en-US" sz="1000" dirty="0"/>
              <a:t>Focus on business critical master data domains.</a:t>
            </a:r>
          </a:p>
        </p:txBody>
      </p:sp>
      <p:sp>
        <p:nvSpPr>
          <p:cNvPr id="39" name="TextBox 38">
            <a:extLst>
              <a:ext uri="{FF2B5EF4-FFF2-40B4-BE49-F238E27FC236}">
                <a16:creationId xmlns:a16="http://schemas.microsoft.com/office/drawing/2014/main" id="{1204E4E6-84F9-4CDA-BC6F-531E0550DF01}"/>
              </a:ext>
            </a:extLst>
          </p:cNvPr>
          <p:cNvSpPr txBox="1"/>
          <p:nvPr/>
        </p:nvSpPr>
        <p:spPr>
          <a:xfrm>
            <a:off x="6722378" y="3554115"/>
            <a:ext cx="1505144" cy="553998"/>
          </a:xfrm>
          <a:prstGeom prst="rect">
            <a:avLst/>
          </a:prstGeom>
          <a:noFill/>
        </p:spPr>
        <p:txBody>
          <a:bodyPr wrap="square" lIns="91440" rtlCol="0">
            <a:spAutoFit/>
          </a:bodyPr>
          <a:lstStyle/>
          <a:p>
            <a:r>
              <a:rPr lang="en-US" sz="1000" dirty="0"/>
              <a:t>Carefully filter projects to identify master data needs. </a:t>
            </a:r>
          </a:p>
        </p:txBody>
      </p:sp>
      <p:sp>
        <p:nvSpPr>
          <p:cNvPr id="40" name="TextBox 39">
            <a:extLst>
              <a:ext uri="{FF2B5EF4-FFF2-40B4-BE49-F238E27FC236}">
                <a16:creationId xmlns:a16="http://schemas.microsoft.com/office/drawing/2014/main" id="{F4796B85-812A-441E-9079-B661EB635C2D}"/>
              </a:ext>
            </a:extLst>
          </p:cNvPr>
          <p:cNvSpPr txBox="1"/>
          <p:nvPr/>
        </p:nvSpPr>
        <p:spPr>
          <a:xfrm>
            <a:off x="6747694" y="4887124"/>
            <a:ext cx="1505144" cy="707886"/>
          </a:xfrm>
          <a:prstGeom prst="rect">
            <a:avLst/>
          </a:prstGeom>
          <a:noFill/>
        </p:spPr>
        <p:txBody>
          <a:bodyPr wrap="square" lIns="91440" rtlCol="0">
            <a:spAutoFit/>
          </a:bodyPr>
          <a:lstStyle/>
          <a:p>
            <a:r>
              <a:rPr lang="en-US" sz="1000" dirty="0"/>
              <a:t>Use information and data architects to balance enterprise and BU needs. </a:t>
            </a:r>
          </a:p>
        </p:txBody>
      </p:sp>
      <p:sp>
        <p:nvSpPr>
          <p:cNvPr id="41" name="TextBox 40">
            <a:extLst>
              <a:ext uri="{FF2B5EF4-FFF2-40B4-BE49-F238E27FC236}">
                <a16:creationId xmlns:a16="http://schemas.microsoft.com/office/drawing/2014/main" id="{51202A1B-4A53-4ED8-8999-D938A64A0501}"/>
              </a:ext>
            </a:extLst>
          </p:cNvPr>
          <p:cNvSpPr txBox="1"/>
          <p:nvPr/>
        </p:nvSpPr>
        <p:spPr>
          <a:xfrm>
            <a:off x="9503668" y="2273210"/>
            <a:ext cx="1662079" cy="400110"/>
          </a:xfrm>
          <a:prstGeom prst="rect">
            <a:avLst/>
          </a:prstGeom>
          <a:noFill/>
        </p:spPr>
        <p:txBody>
          <a:bodyPr wrap="square" lIns="91440" rtlCol="0">
            <a:spAutoFit/>
          </a:bodyPr>
          <a:lstStyle/>
          <a:p>
            <a:pPr algn="ctr"/>
            <a:r>
              <a:rPr lang="en-US" sz="1000" b="1" dirty="0">
                <a:solidFill>
                  <a:schemeClr val="bg1"/>
                </a:solidFill>
              </a:rPr>
              <a:t>1. Master Data Prioritization</a:t>
            </a:r>
          </a:p>
        </p:txBody>
      </p:sp>
      <p:sp>
        <p:nvSpPr>
          <p:cNvPr id="42" name="TextBox 41">
            <a:extLst>
              <a:ext uri="{FF2B5EF4-FFF2-40B4-BE49-F238E27FC236}">
                <a16:creationId xmlns:a16="http://schemas.microsoft.com/office/drawing/2014/main" id="{CC5D7183-D494-4849-B537-AC3AFADF7D89}"/>
              </a:ext>
            </a:extLst>
          </p:cNvPr>
          <p:cNvSpPr txBox="1"/>
          <p:nvPr/>
        </p:nvSpPr>
        <p:spPr>
          <a:xfrm>
            <a:off x="9454009" y="3670647"/>
            <a:ext cx="1938915" cy="400110"/>
          </a:xfrm>
          <a:prstGeom prst="rect">
            <a:avLst/>
          </a:prstGeom>
          <a:noFill/>
        </p:spPr>
        <p:txBody>
          <a:bodyPr wrap="square" lIns="91440" rtlCol="0">
            <a:spAutoFit/>
          </a:bodyPr>
          <a:lstStyle/>
          <a:p>
            <a:pPr algn="ctr"/>
            <a:r>
              <a:rPr lang="en-US" sz="1000" b="1" dirty="0">
                <a:solidFill>
                  <a:schemeClr val="bg1"/>
                </a:solidFill>
              </a:rPr>
              <a:t>2. Principled Project Selection</a:t>
            </a:r>
          </a:p>
        </p:txBody>
      </p:sp>
      <p:sp>
        <p:nvSpPr>
          <p:cNvPr id="43" name="TextBox 42">
            <a:extLst>
              <a:ext uri="{FF2B5EF4-FFF2-40B4-BE49-F238E27FC236}">
                <a16:creationId xmlns:a16="http://schemas.microsoft.com/office/drawing/2014/main" id="{990CC359-0E5E-47E2-9223-87F650A562B6}"/>
              </a:ext>
            </a:extLst>
          </p:cNvPr>
          <p:cNvSpPr txBox="1"/>
          <p:nvPr/>
        </p:nvSpPr>
        <p:spPr>
          <a:xfrm>
            <a:off x="9454009" y="5004964"/>
            <a:ext cx="1788968" cy="400110"/>
          </a:xfrm>
          <a:prstGeom prst="rect">
            <a:avLst/>
          </a:prstGeom>
          <a:noFill/>
        </p:spPr>
        <p:txBody>
          <a:bodyPr wrap="square" lIns="91440" rtlCol="0">
            <a:spAutoFit/>
          </a:bodyPr>
          <a:lstStyle/>
          <a:p>
            <a:pPr algn="ctr"/>
            <a:r>
              <a:rPr lang="en-US" sz="1000" b="1" dirty="0">
                <a:solidFill>
                  <a:schemeClr val="bg1"/>
                </a:solidFill>
              </a:rPr>
              <a:t>3. Cross Project Coordination </a:t>
            </a:r>
          </a:p>
        </p:txBody>
      </p:sp>
      <p:sp>
        <p:nvSpPr>
          <p:cNvPr id="44" name="TextBox 1">
            <a:extLst>
              <a:ext uri="{FF2B5EF4-FFF2-40B4-BE49-F238E27FC236}">
                <a16:creationId xmlns:a16="http://schemas.microsoft.com/office/drawing/2014/main" id="{E3751307-18C2-4B19-994F-9888CDBD34BB}"/>
              </a:ext>
            </a:extLst>
          </p:cNvPr>
          <p:cNvSpPr txBox="1">
            <a:spLocks noChangeArrowheads="1"/>
          </p:cNvSpPr>
          <p:nvPr/>
        </p:nvSpPr>
        <p:spPr bwMode="auto">
          <a:xfrm>
            <a:off x="1462481" y="1540070"/>
            <a:ext cx="950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u="sng" dirty="0">
                <a:solidFill>
                  <a:srgbClr val="002856"/>
                </a:solidFill>
              </a:rPr>
              <a:t>Challenge</a:t>
            </a:r>
          </a:p>
        </p:txBody>
      </p:sp>
      <p:sp>
        <p:nvSpPr>
          <p:cNvPr id="45" name="TextBox 1">
            <a:extLst>
              <a:ext uri="{FF2B5EF4-FFF2-40B4-BE49-F238E27FC236}">
                <a16:creationId xmlns:a16="http://schemas.microsoft.com/office/drawing/2014/main" id="{9D56D8E3-BB58-470D-B18B-A90B88E31E9A}"/>
              </a:ext>
            </a:extLst>
          </p:cNvPr>
          <p:cNvSpPr txBox="1">
            <a:spLocks noChangeArrowheads="1"/>
          </p:cNvSpPr>
          <p:nvPr/>
        </p:nvSpPr>
        <p:spPr bwMode="auto">
          <a:xfrm>
            <a:off x="4205679" y="1528397"/>
            <a:ext cx="950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u="sng" dirty="0">
                <a:solidFill>
                  <a:srgbClr val="002856"/>
                </a:solidFill>
              </a:rPr>
              <a:t>Root</a:t>
            </a:r>
            <a:r>
              <a:rPr lang="en-US" altLang="en-US" sz="800" b="1" u="sng" dirty="0">
                <a:solidFill>
                  <a:srgbClr val="002856"/>
                </a:solidFill>
              </a:rPr>
              <a:t> Causes</a:t>
            </a:r>
          </a:p>
        </p:txBody>
      </p:sp>
      <p:sp>
        <p:nvSpPr>
          <p:cNvPr id="46" name="TextBox 1">
            <a:extLst>
              <a:ext uri="{FF2B5EF4-FFF2-40B4-BE49-F238E27FC236}">
                <a16:creationId xmlns:a16="http://schemas.microsoft.com/office/drawing/2014/main" id="{FA814CC5-B386-4F3A-9CAD-6C58267951ED}"/>
              </a:ext>
            </a:extLst>
          </p:cNvPr>
          <p:cNvSpPr txBox="1">
            <a:spLocks noChangeArrowheads="1"/>
          </p:cNvSpPr>
          <p:nvPr/>
        </p:nvSpPr>
        <p:spPr bwMode="auto">
          <a:xfrm>
            <a:off x="7151613" y="1540069"/>
            <a:ext cx="950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u="sng" dirty="0">
                <a:solidFill>
                  <a:srgbClr val="002856"/>
                </a:solidFill>
              </a:rPr>
              <a:t>Solutions</a:t>
            </a:r>
          </a:p>
        </p:txBody>
      </p:sp>
      <p:sp>
        <p:nvSpPr>
          <p:cNvPr id="47" name="TextBox 1">
            <a:extLst>
              <a:ext uri="{FF2B5EF4-FFF2-40B4-BE49-F238E27FC236}">
                <a16:creationId xmlns:a16="http://schemas.microsoft.com/office/drawing/2014/main" id="{6087D034-17B0-4210-ACE0-251F98F48137}"/>
              </a:ext>
            </a:extLst>
          </p:cNvPr>
          <p:cNvSpPr txBox="1">
            <a:spLocks noChangeArrowheads="1"/>
          </p:cNvSpPr>
          <p:nvPr/>
        </p:nvSpPr>
        <p:spPr bwMode="auto">
          <a:xfrm>
            <a:off x="10110276" y="1521905"/>
            <a:ext cx="950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u="sng" dirty="0">
                <a:solidFill>
                  <a:srgbClr val="002856"/>
                </a:solidFill>
              </a:rPr>
              <a:t>Components</a:t>
            </a:r>
            <a:r>
              <a:rPr lang="en-US" altLang="en-US" sz="800" b="1" dirty="0">
                <a:solidFill>
                  <a:srgbClr val="002856"/>
                </a:solidFill>
              </a:rPr>
              <a:t> </a:t>
            </a:r>
          </a:p>
        </p:txBody>
      </p:sp>
      <p:pic>
        <p:nvPicPr>
          <p:cNvPr id="48" name="Picture 47">
            <a:extLst>
              <a:ext uri="{FF2B5EF4-FFF2-40B4-BE49-F238E27FC236}">
                <a16:creationId xmlns:a16="http://schemas.microsoft.com/office/drawing/2014/main" id="{1653D9C4-E1C7-4DEB-98CA-811775E2618F}"/>
              </a:ext>
            </a:extLst>
          </p:cNvPr>
          <p:cNvPicPr>
            <a:picLocks noChangeAspect="1"/>
          </p:cNvPicPr>
          <p:nvPr/>
        </p:nvPicPr>
        <p:blipFill>
          <a:blip r:embed="rId2"/>
          <a:stretch>
            <a:fillRect/>
          </a:stretch>
        </p:blipFill>
        <p:spPr>
          <a:xfrm>
            <a:off x="10629008" y="366713"/>
            <a:ext cx="1272696" cy="347099"/>
          </a:xfrm>
          <a:prstGeom prst="rect">
            <a:avLst/>
          </a:prstGeom>
        </p:spPr>
      </p:pic>
      <p:pic>
        <p:nvPicPr>
          <p:cNvPr id="49" name="Picture 48">
            <a:extLst>
              <a:ext uri="{FF2B5EF4-FFF2-40B4-BE49-F238E27FC236}">
                <a16:creationId xmlns:a16="http://schemas.microsoft.com/office/drawing/2014/main" id="{7DC3D2ED-C4CE-4435-A15C-0C488AA4D7B3}"/>
              </a:ext>
            </a:extLst>
          </p:cNvPr>
          <p:cNvPicPr>
            <a:picLocks noChangeAspect="1"/>
          </p:cNvPicPr>
          <p:nvPr/>
        </p:nvPicPr>
        <p:blipFill>
          <a:blip r:embed="rId3"/>
          <a:stretch>
            <a:fillRect/>
          </a:stretch>
        </p:blipFill>
        <p:spPr>
          <a:xfrm>
            <a:off x="1804025" y="5862600"/>
            <a:ext cx="804951" cy="370977"/>
          </a:xfrm>
          <a:prstGeom prst="rect">
            <a:avLst/>
          </a:prstGeom>
        </p:spPr>
      </p:pic>
      <p:sp>
        <p:nvSpPr>
          <p:cNvPr id="52" name="TextBox 1">
            <a:extLst>
              <a:ext uri="{FF2B5EF4-FFF2-40B4-BE49-F238E27FC236}">
                <a16:creationId xmlns:a16="http://schemas.microsoft.com/office/drawing/2014/main" id="{A9687180-6038-4411-8804-E0388A7B4D6B}"/>
              </a:ext>
            </a:extLst>
          </p:cNvPr>
          <p:cNvSpPr txBox="1">
            <a:spLocks noChangeArrowheads="1"/>
          </p:cNvSpPr>
          <p:nvPr/>
        </p:nvSpPr>
        <p:spPr bwMode="auto">
          <a:xfrm>
            <a:off x="3311963" y="980452"/>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Partial Root Cause of MDM Challenges</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2476327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6AF6B49-8D4E-4301-AE80-519738DAECB9}"/>
              </a:ext>
            </a:extLst>
          </p:cNvPr>
          <p:cNvSpPr/>
          <p:nvPr/>
        </p:nvSpPr>
        <p:spPr>
          <a:xfrm>
            <a:off x="7341043" y="1288391"/>
            <a:ext cx="2197222" cy="369331"/>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BF9B51AB-7F58-4844-8DF0-445CA866534E}"/>
              </a:ext>
            </a:extLst>
          </p:cNvPr>
          <p:cNvSpPr/>
          <p:nvPr/>
        </p:nvSpPr>
        <p:spPr>
          <a:xfrm>
            <a:off x="5125671" y="5377708"/>
            <a:ext cx="2224061" cy="36668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3AED6C51-EE0B-47E5-B2FB-C303C425F04A}"/>
              </a:ext>
            </a:extLst>
          </p:cNvPr>
          <p:cNvSpPr>
            <a:spLocks noGrp="1"/>
          </p:cNvSpPr>
          <p:nvPr>
            <p:ph type="title"/>
          </p:nvPr>
        </p:nvSpPr>
        <p:spPr/>
        <p:txBody>
          <a:bodyPr/>
          <a:lstStyle/>
          <a:p>
            <a:r>
              <a:rPr lang="en-US" dirty="0"/>
              <a:t>Focus on the Critical Few</a:t>
            </a:r>
          </a:p>
        </p:txBody>
      </p:sp>
      <p:sp>
        <p:nvSpPr>
          <p:cNvPr id="12" name="Text Placeholder 11">
            <a:extLst>
              <a:ext uri="{FF2B5EF4-FFF2-40B4-BE49-F238E27FC236}">
                <a16:creationId xmlns:a16="http://schemas.microsoft.com/office/drawing/2014/main" id="{B7CB70CC-61F3-4F9A-81A3-EE77CC1113C9}"/>
              </a:ext>
            </a:extLst>
          </p:cNvPr>
          <p:cNvSpPr>
            <a:spLocks noGrp="1"/>
          </p:cNvSpPr>
          <p:nvPr>
            <p:ph type="body" sz="quarter" idx="17"/>
          </p:nvPr>
        </p:nvSpPr>
        <p:spPr/>
        <p:txBody>
          <a:bodyPr/>
          <a:lstStyle/>
          <a:p>
            <a:pPr marL="0" lvl="0" indent="0">
              <a:spcAft>
                <a:spcPts val="300"/>
              </a:spcAft>
              <a:buClrTx/>
              <a:buSzTx/>
              <a:buNone/>
            </a:pPr>
            <a:r>
              <a:rPr lang="en-US" sz="1200" b="1" dirty="0">
                <a:solidFill>
                  <a:srgbClr val="000000"/>
                </a:solidFill>
              </a:rPr>
              <a:t>Only a few master data domains require enterprise prioritization; base that decision on their business critically and system impact. </a:t>
            </a:r>
          </a:p>
          <a:p>
            <a:pPr lvl="0">
              <a:spcAft>
                <a:spcPts val="300"/>
              </a:spcAft>
              <a:buClrTx/>
              <a:buSzTx/>
              <a:buFont typeface="Arial" panose="020B0604020202020204" pitchFamily="34" charset="0"/>
              <a:buChar char="•"/>
            </a:pPr>
            <a:r>
              <a:rPr lang="en-US" sz="1000" dirty="0">
                <a:solidFill>
                  <a:srgbClr val="000000"/>
                </a:solidFill>
              </a:rPr>
              <a:t>Townes* determines the business criticality of a master data domain by assessing its impact on the following six areas: </a:t>
            </a:r>
          </a:p>
          <a:p>
            <a:pPr marL="457200" lvl="1" indent="0">
              <a:spcAft>
                <a:spcPts val="300"/>
              </a:spcAft>
              <a:buSzTx/>
              <a:buFont typeface="+mj-lt"/>
              <a:buAutoNum type="arabicPeriod"/>
            </a:pPr>
            <a:r>
              <a:rPr lang="en-US" sz="1000" dirty="0">
                <a:solidFill>
                  <a:srgbClr val="000000"/>
                </a:solidFill>
              </a:rPr>
              <a:t>Financial </a:t>
            </a:r>
          </a:p>
          <a:p>
            <a:pPr marL="457200" lvl="1" indent="0">
              <a:spcAft>
                <a:spcPts val="300"/>
              </a:spcAft>
              <a:buSzTx/>
              <a:buFont typeface="+mj-lt"/>
              <a:buAutoNum type="arabicPeriod"/>
            </a:pPr>
            <a:r>
              <a:rPr lang="en-US" sz="1000" dirty="0">
                <a:solidFill>
                  <a:srgbClr val="000000"/>
                </a:solidFill>
              </a:rPr>
              <a:t>Media and reputation</a:t>
            </a:r>
          </a:p>
          <a:p>
            <a:pPr marL="457200" lvl="1" indent="0">
              <a:spcAft>
                <a:spcPts val="300"/>
              </a:spcAft>
              <a:buSzTx/>
              <a:buFont typeface="+mj-lt"/>
              <a:buAutoNum type="arabicPeriod"/>
            </a:pPr>
            <a:r>
              <a:rPr lang="en-US" sz="1000" dirty="0">
                <a:solidFill>
                  <a:srgbClr val="000000"/>
                </a:solidFill>
              </a:rPr>
              <a:t>Regulatory and legal</a:t>
            </a:r>
          </a:p>
          <a:p>
            <a:pPr marL="457200" lvl="1" indent="0">
              <a:spcAft>
                <a:spcPts val="300"/>
              </a:spcAft>
              <a:buSzTx/>
              <a:buFont typeface="+mj-lt"/>
              <a:buAutoNum type="arabicPeriod"/>
            </a:pPr>
            <a:r>
              <a:rPr lang="en-US" sz="1000" dirty="0">
                <a:solidFill>
                  <a:srgbClr val="000000"/>
                </a:solidFill>
              </a:rPr>
              <a:t>Customers</a:t>
            </a:r>
          </a:p>
          <a:p>
            <a:pPr marL="457200" lvl="1" indent="0">
              <a:spcAft>
                <a:spcPts val="300"/>
              </a:spcAft>
              <a:buSzTx/>
              <a:buFont typeface="+mj-lt"/>
              <a:buAutoNum type="arabicPeriod"/>
            </a:pPr>
            <a:r>
              <a:rPr lang="en-US" sz="1000" dirty="0">
                <a:solidFill>
                  <a:srgbClr val="000000"/>
                </a:solidFill>
              </a:rPr>
              <a:t>Staff </a:t>
            </a:r>
          </a:p>
          <a:p>
            <a:pPr marL="457200" lvl="1" indent="0">
              <a:spcAft>
                <a:spcPts val="300"/>
              </a:spcAft>
              <a:buSzTx/>
              <a:buFont typeface="+mj-lt"/>
              <a:buAutoNum type="arabicPeriod"/>
            </a:pPr>
            <a:r>
              <a:rPr lang="en-US" sz="1000" dirty="0">
                <a:solidFill>
                  <a:srgbClr val="000000"/>
                </a:solidFill>
              </a:rPr>
              <a:t>Time and problem management</a:t>
            </a:r>
          </a:p>
          <a:p>
            <a:pPr marL="457200" lvl="1" indent="0">
              <a:spcAft>
                <a:spcPts val="300"/>
              </a:spcAft>
              <a:buSzTx/>
              <a:buFont typeface="+mj-lt"/>
              <a:buAutoNum type="arabicPeriod"/>
            </a:pPr>
            <a:endParaRPr lang="en-US" sz="1000" dirty="0">
              <a:solidFill>
                <a:srgbClr val="000000"/>
              </a:solidFill>
            </a:endParaRPr>
          </a:p>
          <a:p>
            <a:pPr lvl="0">
              <a:spcAft>
                <a:spcPts val="300"/>
              </a:spcAft>
              <a:buClrTx/>
              <a:buSzTx/>
              <a:buFont typeface="Arial" panose="020B0604020202020204" pitchFamily="34" charset="0"/>
              <a:buChar char="•"/>
            </a:pPr>
            <a:r>
              <a:rPr lang="en-US" sz="1000" dirty="0">
                <a:solidFill>
                  <a:srgbClr val="000000"/>
                </a:solidFill>
              </a:rPr>
              <a:t>Townes assigns a system impact rating to each master data term where: </a:t>
            </a:r>
          </a:p>
          <a:p>
            <a:pPr marL="457200" lvl="1" indent="0">
              <a:spcAft>
                <a:spcPts val="300"/>
              </a:spcAft>
              <a:buSzTx/>
              <a:buFont typeface="Arial" panose="020B0604020202020204" pitchFamily="34" charset="0"/>
              <a:buChar char="•"/>
            </a:pPr>
            <a:r>
              <a:rPr lang="en-US" sz="1000" dirty="0">
                <a:solidFill>
                  <a:srgbClr val="000000"/>
                </a:solidFill>
              </a:rPr>
              <a:t>Low = &lt;20 systems</a:t>
            </a:r>
          </a:p>
          <a:p>
            <a:pPr marL="457200" lvl="1" indent="0">
              <a:spcAft>
                <a:spcPts val="300"/>
              </a:spcAft>
              <a:buSzTx/>
              <a:buFont typeface="Arial" panose="020B0604020202020204" pitchFamily="34" charset="0"/>
              <a:buChar char="•"/>
            </a:pPr>
            <a:r>
              <a:rPr lang="en-US" sz="1000" dirty="0">
                <a:solidFill>
                  <a:srgbClr val="000000"/>
                </a:solidFill>
              </a:rPr>
              <a:t>Medium = 20-50 systems</a:t>
            </a:r>
          </a:p>
          <a:p>
            <a:pPr marL="457200" lvl="1" indent="0">
              <a:spcAft>
                <a:spcPts val="300"/>
              </a:spcAft>
              <a:buSzTx/>
              <a:buFont typeface="Arial" panose="020B0604020202020204" pitchFamily="34" charset="0"/>
              <a:buChar char="•"/>
            </a:pPr>
            <a:r>
              <a:rPr lang="en-US" sz="1000" dirty="0">
                <a:solidFill>
                  <a:srgbClr val="000000"/>
                </a:solidFill>
              </a:rPr>
              <a:t>High =&gt; 50</a:t>
            </a:r>
          </a:p>
          <a:p>
            <a:pPr marL="0" indent="0">
              <a:buNone/>
            </a:pPr>
            <a:endParaRPr lang="en-US" dirty="0"/>
          </a:p>
        </p:txBody>
      </p:sp>
      <p:sp>
        <p:nvSpPr>
          <p:cNvPr id="5" name="Rectangle 4">
            <a:extLst>
              <a:ext uri="{FF2B5EF4-FFF2-40B4-BE49-F238E27FC236}">
                <a16:creationId xmlns:a16="http://schemas.microsoft.com/office/drawing/2014/main" id="{5C5D5027-3CBF-4C19-AD04-A8AD967E4AB0}"/>
              </a:ext>
            </a:extLst>
          </p:cNvPr>
          <p:cNvSpPr/>
          <p:nvPr/>
        </p:nvSpPr>
        <p:spPr>
          <a:xfrm>
            <a:off x="5125673" y="1283516"/>
            <a:ext cx="4412609" cy="4460875"/>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 name="Straight Connector 6">
            <a:extLst>
              <a:ext uri="{FF2B5EF4-FFF2-40B4-BE49-F238E27FC236}">
                <a16:creationId xmlns:a16="http://schemas.microsoft.com/office/drawing/2014/main" id="{FB26A380-61CE-480B-BA24-AB42A61114E4}"/>
              </a:ext>
            </a:extLst>
          </p:cNvPr>
          <p:cNvCxnSpPr>
            <a:stCxn id="5" idx="1"/>
            <a:endCxn id="5" idx="3"/>
          </p:cNvCxnSpPr>
          <p:nvPr/>
        </p:nvCxnSpPr>
        <p:spPr>
          <a:xfrm>
            <a:off x="5125673" y="3513954"/>
            <a:ext cx="4412609"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475558-CC08-4975-9690-94A39CFA9FA8}"/>
              </a:ext>
            </a:extLst>
          </p:cNvPr>
          <p:cNvCxnSpPr/>
          <p:nvPr/>
        </p:nvCxnSpPr>
        <p:spPr>
          <a:xfrm>
            <a:off x="5125673" y="5377708"/>
            <a:ext cx="44126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BC7A303-501A-4647-AE33-E47B1697A74D}"/>
              </a:ext>
            </a:extLst>
          </p:cNvPr>
          <p:cNvCxnSpPr/>
          <p:nvPr/>
        </p:nvCxnSpPr>
        <p:spPr>
          <a:xfrm>
            <a:off x="5125672" y="1646005"/>
            <a:ext cx="4412609"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E38F52-4552-4ADC-8D0E-2418938174A9}"/>
              </a:ext>
            </a:extLst>
          </p:cNvPr>
          <p:cNvCxnSpPr>
            <a:stCxn id="5" idx="0"/>
            <a:endCxn id="5" idx="2"/>
          </p:cNvCxnSpPr>
          <p:nvPr/>
        </p:nvCxnSpPr>
        <p:spPr>
          <a:xfrm>
            <a:off x="7331978" y="1283516"/>
            <a:ext cx="0" cy="4460875"/>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47A41C-24C6-48E8-8363-F5CCE566171E}"/>
              </a:ext>
            </a:extLst>
          </p:cNvPr>
          <p:cNvSpPr txBox="1"/>
          <p:nvPr/>
        </p:nvSpPr>
        <p:spPr>
          <a:xfrm>
            <a:off x="5852718" y="1313679"/>
            <a:ext cx="1031846" cy="276999"/>
          </a:xfrm>
          <a:prstGeom prst="rect">
            <a:avLst/>
          </a:prstGeom>
          <a:noFill/>
        </p:spPr>
        <p:txBody>
          <a:bodyPr wrap="square" lIns="91440" rtlCol="0">
            <a:spAutoFit/>
          </a:bodyPr>
          <a:lstStyle/>
          <a:p>
            <a:r>
              <a:rPr lang="en-US" sz="1200" b="1" dirty="0">
                <a:solidFill>
                  <a:srgbClr val="002856"/>
                </a:solidFill>
              </a:rPr>
              <a:t>Monitor</a:t>
            </a:r>
            <a:r>
              <a:rPr lang="en-US" sz="800" dirty="0"/>
              <a:t> </a:t>
            </a:r>
          </a:p>
        </p:txBody>
      </p:sp>
      <p:sp>
        <p:nvSpPr>
          <p:cNvPr id="15" name="TextBox 14">
            <a:extLst>
              <a:ext uri="{FF2B5EF4-FFF2-40B4-BE49-F238E27FC236}">
                <a16:creationId xmlns:a16="http://schemas.microsoft.com/office/drawing/2014/main" id="{02503646-CECD-48EF-9A52-D7F261ED026D}"/>
              </a:ext>
            </a:extLst>
          </p:cNvPr>
          <p:cNvSpPr txBox="1"/>
          <p:nvPr/>
        </p:nvSpPr>
        <p:spPr>
          <a:xfrm>
            <a:off x="7957696" y="1326261"/>
            <a:ext cx="1031846" cy="276999"/>
          </a:xfrm>
          <a:prstGeom prst="rect">
            <a:avLst/>
          </a:prstGeom>
          <a:noFill/>
        </p:spPr>
        <p:txBody>
          <a:bodyPr wrap="square" lIns="91440" rtlCol="0">
            <a:spAutoFit/>
          </a:bodyPr>
          <a:lstStyle/>
          <a:p>
            <a:r>
              <a:rPr lang="en-US" sz="1200" b="1" dirty="0">
                <a:solidFill>
                  <a:srgbClr val="002856"/>
                </a:solidFill>
              </a:rPr>
              <a:t>Prioritize</a:t>
            </a:r>
            <a:r>
              <a:rPr lang="en-US" sz="800" dirty="0"/>
              <a:t> </a:t>
            </a:r>
          </a:p>
        </p:txBody>
      </p:sp>
      <p:sp>
        <p:nvSpPr>
          <p:cNvPr id="16" name="TextBox 15">
            <a:extLst>
              <a:ext uri="{FF2B5EF4-FFF2-40B4-BE49-F238E27FC236}">
                <a16:creationId xmlns:a16="http://schemas.microsoft.com/office/drawing/2014/main" id="{0543488C-1272-47E6-869C-24DF86D48839}"/>
              </a:ext>
            </a:extLst>
          </p:cNvPr>
          <p:cNvSpPr txBox="1"/>
          <p:nvPr/>
        </p:nvSpPr>
        <p:spPr>
          <a:xfrm>
            <a:off x="5598959" y="5435984"/>
            <a:ext cx="1388375" cy="276999"/>
          </a:xfrm>
          <a:prstGeom prst="rect">
            <a:avLst/>
          </a:prstGeom>
          <a:noFill/>
        </p:spPr>
        <p:txBody>
          <a:bodyPr wrap="square" lIns="91440" rtlCol="0">
            <a:spAutoFit/>
          </a:bodyPr>
          <a:lstStyle/>
          <a:p>
            <a:r>
              <a:rPr lang="en-US" sz="1200" b="1" dirty="0">
                <a:solidFill>
                  <a:srgbClr val="002856"/>
                </a:solidFill>
              </a:rPr>
              <a:t>Not Applicable </a:t>
            </a:r>
            <a:r>
              <a:rPr lang="en-US" sz="800" dirty="0"/>
              <a:t> </a:t>
            </a:r>
          </a:p>
        </p:txBody>
      </p:sp>
      <p:sp>
        <p:nvSpPr>
          <p:cNvPr id="17" name="TextBox 16">
            <a:extLst>
              <a:ext uri="{FF2B5EF4-FFF2-40B4-BE49-F238E27FC236}">
                <a16:creationId xmlns:a16="http://schemas.microsoft.com/office/drawing/2014/main" id="{5FF3C926-2205-4B28-B7D8-CFC077135B9B}"/>
              </a:ext>
            </a:extLst>
          </p:cNvPr>
          <p:cNvSpPr txBox="1"/>
          <p:nvPr/>
        </p:nvSpPr>
        <p:spPr>
          <a:xfrm>
            <a:off x="8059022" y="5435984"/>
            <a:ext cx="1388375" cy="276999"/>
          </a:xfrm>
          <a:prstGeom prst="rect">
            <a:avLst/>
          </a:prstGeom>
          <a:noFill/>
        </p:spPr>
        <p:txBody>
          <a:bodyPr wrap="square" lIns="91440" rtlCol="0">
            <a:spAutoFit/>
          </a:bodyPr>
          <a:lstStyle/>
          <a:p>
            <a:r>
              <a:rPr lang="en-US" sz="1200" b="1" dirty="0">
                <a:solidFill>
                  <a:srgbClr val="002856"/>
                </a:solidFill>
              </a:rPr>
              <a:t>Monitor </a:t>
            </a:r>
            <a:endParaRPr lang="en-US" sz="800" dirty="0"/>
          </a:p>
        </p:txBody>
      </p:sp>
      <p:cxnSp>
        <p:nvCxnSpPr>
          <p:cNvPr id="19" name="Straight Arrow Connector 18">
            <a:extLst>
              <a:ext uri="{FF2B5EF4-FFF2-40B4-BE49-F238E27FC236}">
                <a16:creationId xmlns:a16="http://schemas.microsoft.com/office/drawing/2014/main" id="{1D0D0428-A493-45A2-B701-D00D9199178F}"/>
              </a:ext>
            </a:extLst>
          </p:cNvPr>
          <p:cNvCxnSpPr>
            <a:cxnSpLocks/>
          </p:cNvCxnSpPr>
          <p:nvPr/>
        </p:nvCxnSpPr>
        <p:spPr>
          <a:xfrm flipV="1">
            <a:off x="4840448" y="1590678"/>
            <a:ext cx="0" cy="3787031"/>
          </a:xfrm>
          <a:prstGeom prst="straightConnector1">
            <a:avLst/>
          </a:prstGeom>
          <a:ln w="12700">
            <a:solidFill>
              <a:srgbClr val="00285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6D1C64-EE8B-4652-BB0B-8B494A982790}"/>
              </a:ext>
            </a:extLst>
          </p:cNvPr>
          <p:cNvCxnSpPr>
            <a:cxnSpLocks/>
          </p:cNvCxnSpPr>
          <p:nvPr/>
        </p:nvCxnSpPr>
        <p:spPr>
          <a:xfrm flipV="1">
            <a:off x="5478011" y="5974345"/>
            <a:ext cx="3699545" cy="13705"/>
          </a:xfrm>
          <a:prstGeom prst="straightConnector1">
            <a:avLst/>
          </a:prstGeom>
          <a:ln w="12700">
            <a:solidFill>
              <a:srgbClr val="00285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09D228-CADD-48E6-BA53-52C6B0CCA4A2}"/>
              </a:ext>
            </a:extLst>
          </p:cNvPr>
          <p:cNvSpPr txBox="1"/>
          <p:nvPr/>
        </p:nvSpPr>
        <p:spPr>
          <a:xfrm>
            <a:off x="4635212" y="5482341"/>
            <a:ext cx="511070" cy="215444"/>
          </a:xfrm>
          <a:prstGeom prst="rect">
            <a:avLst/>
          </a:prstGeom>
          <a:noFill/>
        </p:spPr>
        <p:txBody>
          <a:bodyPr wrap="square" lIns="91440" rtlCol="0">
            <a:spAutoFit/>
          </a:bodyPr>
          <a:lstStyle/>
          <a:p>
            <a:r>
              <a:rPr lang="en-US" sz="800" dirty="0"/>
              <a:t>Low</a:t>
            </a:r>
          </a:p>
        </p:txBody>
      </p:sp>
      <p:sp>
        <p:nvSpPr>
          <p:cNvPr id="23" name="TextBox 22">
            <a:extLst>
              <a:ext uri="{FF2B5EF4-FFF2-40B4-BE49-F238E27FC236}">
                <a16:creationId xmlns:a16="http://schemas.microsoft.com/office/drawing/2014/main" id="{245C9057-9D18-48FD-BB35-B4CB572625F0}"/>
              </a:ext>
            </a:extLst>
          </p:cNvPr>
          <p:cNvSpPr txBox="1"/>
          <p:nvPr/>
        </p:nvSpPr>
        <p:spPr>
          <a:xfrm>
            <a:off x="5087889" y="5874239"/>
            <a:ext cx="511070" cy="215444"/>
          </a:xfrm>
          <a:prstGeom prst="rect">
            <a:avLst/>
          </a:prstGeom>
          <a:noFill/>
        </p:spPr>
        <p:txBody>
          <a:bodyPr wrap="square" lIns="91440" rtlCol="0">
            <a:spAutoFit/>
          </a:bodyPr>
          <a:lstStyle/>
          <a:p>
            <a:r>
              <a:rPr lang="en-US" sz="800" dirty="0"/>
              <a:t>Low</a:t>
            </a:r>
          </a:p>
        </p:txBody>
      </p:sp>
      <p:sp>
        <p:nvSpPr>
          <p:cNvPr id="24" name="TextBox 23">
            <a:extLst>
              <a:ext uri="{FF2B5EF4-FFF2-40B4-BE49-F238E27FC236}">
                <a16:creationId xmlns:a16="http://schemas.microsoft.com/office/drawing/2014/main" id="{6FE228DA-7E76-4817-B5B6-5AD4E96FE6A3}"/>
              </a:ext>
            </a:extLst>
          </p:cNvPr>
          <p:cNvSpPr txBox="1"/>
          <p:nvPr/>
        </p:nvSpPr>
        <p:spPr>
          <a:xfrm>
            <a:off x="9191862" y="5874239"/>
            <a:ext cx="511070" cy="215444"/>
          </a:xfrm>
          <a:prstGeom prst="rect">
            <a:avLst/>
          </a:prstGeom>
          <a:noFill/>
        </p:spPr>
        <p:txBody>
          <a:bodyPr wrap="square" lIns="91440" rtlCol="0">
            <a:spAutoFit/>
          </a:bodyPr>
          <a:lstStyle/>
          <a:p>
            <a:r>
              <a:rPr lang="en-US" sz="800" dirty="0"/>
              <a:t>High</a:t>
            </a:r>
          </a:p>
        </p:txBody>
      </p:sp>
      <p:sp>
        <p:nvSpPr>
          <p:cNvPr id="25" name="TextBox 24">
            <a:extLst>
              <a:ext uri="{FF2B5EF4-FFF2-40B4-BE49-F238E27FC236}">
                <a16:creationId xmlns:a16="http://schemas.microsoft.com/office/drawing/2014/main" id="{32217F5D-6FDE-44CF-9F96-80CD2ADE2B3B}"/>
              </a:ext>
            </a:extLst>
          </p:cNvPr>
          <p:cNvSpPr txBox="1"/>
          <p:nvPr/>
        </p:nvSpPr>
        <p:spPr>
          <a:xfrm>
            <a:off x="4651990" y="1357039"/>
            <a:ext cx="511070" cy="215444"/>
          </a:xfrm>
          <a:prstGeom prst="rect">
            <a:avLst/>
          </a:prstGeom>
          <a:noFill/>
        </p:spPr>
        <p:txBody>
          <a:bodyPr wrap="square" lIns="91440" rtlCol="0">
            <a:spAutoFit/>
          </a:bodyPr>
          <a:lstStyle/>
          <a:p>
            <a:r>
              <a:rPr lang="en-US" sz="800" dirty="0"/>
              <a:t>High</a:t>
            </a:r>
          </a:p>
        </p:txBody>
      </p:sp>
      <p:sp>
        <p:nvSpPr>
          <p:cNvPr id="30" name="TextBox 1">
            <a:extLst>
              <a:ext uri="{FF2B5EF4-FFF2-40B4-BE49-F238E27FC236}">
                <a16:creationId xmlns:a16="http://schemas.microsoft.com/office/drawing/2014/main" id="{31B833F6-BE02-4C44-99A8-74704604FF1E}"/>
              </a:ext>
            </a:extLst>
          </p:cNvPr>
          <p:cNvSpPr txBox="1">
            <a:spLocks noChangeArrowheads="1"/>
          </p:cNvSpPr>
          <p:nvPr/>
        </p:nvSpPr>
        <p:spPr bwMode="auto">
          <a:xfrm>
            <a:off x="3311963" y="980452"/>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solidFill>
                  <a:srgbClr val="002856"/>
                </a:solidFill>
              </a:rPr>
              <a:t>Master Data Prioritization Matrix</a:t>
            </a:r>
          </a:p>
          <a:p>
            <a:pPr eaLnBrk="1" hangingPunct="1"/>
            <a:r>
              <a:rPr lang="en-US" altLang="en-US" sz="1000" b="1" i="1" dirty="0">
                <a:solidFill>
                  <a:srgbClr val="002856"/>
                </a:solidFill>
              </a:rPr>
              <a:t>Illustrative</a:t>
            </a:r>
            <a:r>
              <a:rPr lang="en-US" altLang="en-US" sz="1200" b="1" dirty="0">
                <a:solidFill>
                  <a:srgbClr val="002856"/>
                </a:solidFill>
              </a:rPr>
              <a:t> </a:t>
            </a:r>
          </a:p>
        </p:txBody>
      </p:sp>
      <p:sp>
        <p:nvSpPr>
          <p:cNvPr id="31" name="TextBox 30">
            <a:extLst>
              <a:ext uri="{FF2B5EF4-FFF2-40B4-BE49-F238E27FC236}">
                <a16:creationId xmlns:a16="http://schemas.microsoft.com/office/drawing/2014/main" id="{07F8B4CE-E952-4E53-8576-818CB62BCBAA}"/>
              </a:ext>
            </a:extLst>
          </p:cNvPr>
          <p:cNvSpPr txBox="1"/>
          <p:nvPr/>
        </p:nvSpPr>
        <p:spPr>
          <a:xfrm>
            <a:off x="3494378" y="3314916"/>
            <a:ext cx="1153348" cy="338554"/>
          </a:xfrm>
          <a:prstGeom prst="rect">
            <a:avLst/>
          </a:prstGeom>
          <a:noFill/>
        </p:spPr>
        <p:txBody>
          <a:bodyPr wrap="square" lIns="91440" rtlCol="0">
            <a:spAutoFit/>
          </a:bodyPr>
          <a:lstStyle/>
          <a:p>
            <a:pPr algn="ctr"/>
            <a:r>
              <a:rPr lang="en-US" sz="800" b="1" dirty="0"/>
              <a:t>Business Criticality of Data Domain</a:t>
            </a:r>
          </a:p>
        </p:txBody>
      </p:sp>
      <p:sp>
        <p:nvSpPr>
          <p:cNvPr id="32" name="TextBox 31">
            <a:extLst>
              <a:ext uri="{FF2B5EF4-FFF2-40B4-BE49-F238E27FC236}">
                <a16:creationId xmlns:a16="http://schemas.microsoft.com/office/drawing/2014/main" id="{3A61B234-EA75-4DE5-9624-7B7576CEC678}"/>
              </a:ext>
            </a:extLst>
          </p:cNvPr>
          <p:cNvSpPr txBox="1"/>
          <p:nvPr/>
        </p:nvSpPr>
        <p:spPr>
          <a:xfrm>
            <a:off x="6078210" y="6082067"/>
            <a:ext cx="3626809" cy="215444"/>
          </a:xfrm>
          <a:prstGeom prst="rect">
            <a:avLst/>
          </a:prstGeom>
          <a:noFill/>
        </p:spPr>
        <p:txBody>
          <a:bodyPr wrap="square" lIns="91440" rtlCol="0">
            <a:spAutoFit/>
          </a:bodyPr>
          <a:lstStyle/>
          <a:p>
            <a:r>
              <a:rPr lang="en-US" sz="800" b="1" dirty="0"/>
              <a:t>Number of Systems Touched by Data Domain</a:t>
            </a:r>
          </a:p>
        </p:txBody>
      </p:sp>
      <p:sp>
        <p:nvSpPr>
          <p:cNvPr id="33" name="Oval 32">
            <a:extLst>
              <a:ext uri="{FF2B5EF4-FFF2-40B4-BE49-F238E27FC236}">
                <a16:creationId xmlns:a16="http://schemas.microsoft.com/office/drawing/2014/main" id="{2DB1E916-38B0-4D48-B63E-1C737CE2BE7F}"/>
              </a:ext>
            </a:extLst>
          </p:cNvPr>
          <p:cNvSpPr/>
          <p:nvPr/>
        </p:nvSpPr>
        <p:spPr>
          <a:xfrm>
            <a:off x="5662573" y="2172741"/>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3B785C99-0973-4BB0-B591-FF36EE1E04B1}"/>
              </a:ext>
            </a:extLst>
          </p:cNvPr>
          <p:cNvSpPr/>
          <p:nvPr/>
        </p:nvSpPr>
        <p:spPr>
          <a:xfrm>
            <a:off x="6771322" y="2549934"/>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8D7DE39A-B2AB-494B-B956-F2279C7FEB47}"/>
              </a:ext>
            </a:extLst>
          </p:cNvPr>
          <p:cNvSpPr/>
          <p:nvPr/>
        </p:nvSpPr>
        <p:spPr>
          <a:xfrm>
            <a:off x="6074838" y="3071659"/>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Oval 35">
            <a:extLst>
              <a:ext uri="{FF2B5EF4-FFF2-40B4-BE49-F238E27FC236}">
                <a16:creationId xmlns:a16="http://schemas.microsoft.com/office/drawing/2014/main" id="{8EC7C9E2-4029-4297-A6FA-1B85C8129BA5}"/>
              </a:ext>
            </a:extLst>
          </p:cNvPr>
          <p:cNvSpPr/>
          <p:nvPr/>
        </p:nvSpPr>
        <p:spPr>
          <a:xfrm>
            <a:off x="6818904" y="4870601"/>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BFDBC813-26E4-4EDA-B47C-815215F9BEBA}"/>
              </a:ext>
            </a:extLst>
          </p:cNvPr>
          <p:cNvSpPr/>
          <p:nvPr/>
        </p:nvSpPr>
        <p:spPr>
          <a:xfrm>
            <a:off x="7805662" y="3183122"/>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8" name="Oval 37">
            <a:extLst>
              <a:ext uri="{FF2B5EF4-FFF2-40B4-BE49-F238E27FC236}">
                <a16:creationId xmlns:a16="http://schemas.microsoft.com/office/drawing/2014/main" id="{D946EBE1-3CC7-4B4B-98A1-B0D3152EDF66}"/>
              </a:ext>
            </a:extLst>
          </p:cNvPr>
          <p:cNvSpPr/>
          <p:nvPr/>
        </p:nvSpPr>
        <p:spPr>
          <a:xfrm>
            <a:off x="8800745" y="3080041"/>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9" name="Oval 38">
            <a:extLst>
              <a:ext uri="{FF2B5EF4-FFF2-40B4-BE49-F238E27FC236}">
                <a16:creationId xmlns:a16="http://schemas.microsoft.com/office/drawing/2014/main" id="{8C26A415-E147-4E58-9821-0C1FBDC3D904}"/>
              </a:ext>
            </a:extLst>
          </p:cNvPr>
          <p:cNvSpPr/>
          <p:nvPr/>
        </p:nvSpPr>
        <p:spPr>
          <a:xfrm>
            <a:off x="8989542" y="2233004"/>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Oval 39">
            <a:extLst>
              <a:ext uri="{FF2B5EF4-FFF2-40B4-BE49-F238E27FC236}">
                <a16:creationId xmlns:a16="http://schemas.microsoft.com/office/drawing/2014/main" id="{B8ED33F1-B7B0-49DF-86D8-1020DDDA6BE7}"/>
              </a:ext>
            </a:extLst>
          </p:cNvPr>
          <p:cNvSpPr/>
          <p:nvPr/>
        </p:nvSpPr>
        <p:spPr>
          <a:xfrm>
            <a:off x="8535420" y="3895234"/>
            <a:ext cx="117439" cy="125828"/>
          </a:xfrm>
          <a:prstGeom prst="ellipse">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1" name="TextBox 40">
            <a:extLst>
              <a:ext uri="{FF2B5EF4-FFF2-40B4-BE49-F238E27FC236}">
                <a16:creationId xmlns:a16="http://schemas.microsoft.com/office/drawing/2014/main" id="{C149FA2D-70D7-47B5-B79A-6394B7F9C52F}"/>
              </a:ext>
            </a:extLst>
          </p:cNvPr>
          <p:cNvSpPr txBox="1"/>
          <p:nvPr/>
        </p:nvSpPr>
        <p:spPr>
          <a:xfrm>
            <a:off x="5380849" y="2313079"/>
            <a:ext cx="1031846" cy="215444"/>
          </a:xfrm>
          <a:prstGeom prst="rect">
            <a:avLst/>
          </a:prstGeom>
          <a:noFill/>
        </p:spPr>
        <p:txBody>
          <a:bodyPr wrap="square" lIns="91440" rtlCol="0">
            <a:spAutoFit/>
          </a:bodyPr>
          <a:lstStyle/>
          <a:p>
            <a:r>
              <a:rPr lang="en-US" sz="800" b="1" dirty="0"/>
              <a:t>Employee</a:t>
            </a:r>
          </a:p>
        </p:txBody>
      </p:sp>
      <p:sp>
        <p:nvSpPr>
          <p:cNvPr id="42" name="TextBox 41">
            <a:extLst>
              <a:ext uri="{FF2B5EF4-FFF2-40B4-BE49-F238E27FC236}">
                <a16:creationId xmlns:a16="http://schemas.microsoft.com/office/drawing/2014/main" id="{E8ED91EB-E50F-4E50-B6A6-73CE7F877CBE}"/>
              </a:ext>
            </a:extLst>
          </p:cNvPr>
          <p:cNvSpPr txBox="1"/>
          <p:nvPr/>
        </p:nvSpPr>
        <p:spPr>
          <a:xfrm>
            <a:off x="6548317" y="2701795"/>
            <a:ext cx="1031846" cy="215444"/>
          </a:xfrm>
          <a:prstGeom prst="rect">
            <a:avLst/>
          </a:prstGeom>
          <a:noFill/>
        </p:spPr>
        <p:txBody>
          <a:bodyPr wrap="square" lIns="91440" rtlCol="0">
            <a:spAutoFit/>
          </a:bodyPr>
          <a:lstStyle/>
          <a:p>
            <a:r>
              <a:rPr lang="en-US" sz="800" b="1" dirty="0"/>
              <a:t>Location</a:t>
            </a:r>
          </a:p>
        </p:txBody>
      </p:sp>
      <p:sp>
        <p:nvSpPr>
          <p:cNvPr id="43" name="TextBox 42">
            <a:extLst>
              <a:ext uri="{FF2B5EF4-FFF2-40B4-BE49-F238E27FC236}">
                <a16:creationId xmlns:a16="http://schemas.microsoft.com/office/drawing/2014/main" id="{D387AB2D-A775-4DED-AE96-E25F2CCC5AB0}"/>
              </a:ext>
            </a:extLst>
          </p:cNvPr>
          <p:cNvSpPr txBox="1"/>
          <p:nvPr/>
        </p:nvSpPr>
        <p:spPr>
          <a:xfrm>
            <a:off x="8581599" y="3190426"/>
            <a:ext cx="1031846" cy="215444"/>
          </a:xfrm>
          <a:prstGeom prst="rect">
            <a:avLst/>
          </a:prstGeom>
          <a:noFill/>
        </p:spPr>
        <p:txBody>
          <a:bodyPr wrap="square" lIns="91440" rtlCol="0">
            <a:spAutoFit/>
          </a:bodyPr>
          <a:lstStyle/>
          <a:p>
            <a:r>
              <a:rPr lang="en-US" sz="800" b="1" dirty="0"/>
              <a:t>Product </a:t>
            </a:r>
          </a:p>
        </p:txBody>
      </p:sp>
      <p:sp>
        <p:nvSpPr>
          <p:cNvPr id="44" name="TextBox 43">
            <a:extLst>
              <a:ext uri="{FF2B5EF4-FFF2-40B4-BE49-F238E27FC236}">
                <a16:creationId xmlns:a16="http://schemas.microsoft.com/office/drawing/2014/main" id="{63D0752D-FD2F-4244-B2AF-AAB3717D1C74}"/>
              </a:ext>
            </a:extLst>
          </p:cNvPr>
          <p:cNvSpPr txBox="1"/>
          <p:nvPr/>
        </p:nvSpPr>
        <p:spPr>
          <a:xfrm>
            <a:off x="7563385" y="3280678"/>
            <a:ext cx="1031846" cy="215444"/>
          </a:xfrm>
          <a:prstGeom prst="rect">
            <a:avLst/>
          </a:prstGeom>
          <a:noFill/>
        </p:spPr>
        <p:txBody>
          <a:bodyPr wrap="square" lIns="91440" rtlCol="0">
            <a:spAutoFit/>
          </a:bodyPr>
          <a:lstStyle/>
          <a:p>
            <a:r>
              <a:rPr lang="en-US" sz="800" b="1" dirty="0"/>
              <a:t>Finance </a:t>
            </a:r>
          </a:p>
        </p:txBody>
      </p:sp>
      <p:sp>
        <p:nvSpPr>
          <p:cNvPr id="45" name="TextBox 44">
            <a:extLst>
              <a:ext uri="{FF2B5EF4-FFF2-40B4-BE49-F238E27FC236}">
                <a16:creationId xmlns:a16="http://schemas.microsoft.com/office/drawing/2014/main" id="{AF0622A8-B0E7-4A61-9C6E-9AF71ED18512}"/>
              </a:ext>
            </a:extLst>
          </p:cNvPr>
          <p:cNvSpPr txBox="1"/>
          <p:nvPr/>
        </p:nvSpPr>
        <p:spPr>
          <a:xfrm>
            <a:off x="5843653" y="3248457"/>
            <a:ext cx="1031846" cy="215444"/>
          </a:xfrm>
          <a:prstGeom prst="rect">
            <a:avLst/>
          </a:prstGeom>
          <a:noFill/>
        </p:spPr>
        <p:txBody>
          <a:bodyPr wrap="square" lIns="91440" rtlCol="0">
            <a:spAutoFit/>
          </a:bodyPr>
          <a:lstStyle/>
          <a:p>
            <a:r>
              <a:rPr lang="en-US" sz="800" b="1" dirty="0"/>
              <a:t>Channel</a:t>
            </a:r>
          </a:p>
        </p:txBody>
      </p:sp>
      <p:sp>
        <p:nvSpPr>
          <p:cNvPr id="46" name="TextBox 45">
            <a:extLst>
              <a:ext uri="{FF2B5EF4-FFF2-40B4-BE49-F238E27FC236}">
                <a16:creationId xmlns:a16="http://schemas.microsoft.com/office/drawing/2014/main" id="{69ACD83E-3A94-42AE-AD17-455BB460A05A}"/>
              </a:ext>
            </a:extLst>
          </p:cNvPr>
          <p:cNvSpPr txBox="1"/>
          <p:nvPr/>
        </p:nvSpPr>
        <p:spPr>
          <a:xfrm>
            <a:off x="8769553" y="2385698"/>
            <a:ext cx="1031846" cy="215444"/>
          </a:xfrm>
          <a:prstGeom prst="rect">
            <a:avLst/>
          </a:prstGeom>
          <a:noFill/>
        </p:spPr>
        <p:txBody>
          <a:bodyPr wrap="square" lIns="91440" rtlCol="0">
            <a:spAutoFit/>
          </a:bodyPr>
          <a:lstStyle/>
          <a:p>
            <a:r>
              <a:rPr lang="en-US" sz="800" b="1" dirty="0"/>
              <a:t>Customer </a:t>
            </a:r>
          </a:p>
        </p:txBody>
      </p:sp>
      <p:sp>
        <p:nvSpPr>
          <p:cNvPr id="47" name="TextBox 46">
            <a:extLst>
              <a:ext uri="{FF2B5EF4-FFF2-40B4-BE49-F238E27FC236}">
                <a16:creationId xmlns:a16="http://schemas.microsoft.com/office/drawing/2014/main" id="{64C19437-AB5C-4577-8B97-8E9781F9DA58}"/>
              </a:ext>
            </a:extLst>
          </p:cNvPr>
          <p:cNvSpPr txBox="1"/>
          <p:nvPr/>
        </p:nvSpPr>
        <p:spPr>
          <a:xfrm>
            <a:off x="6558109" y="4996429"/>
            <a:ext cx="1031846" cy="215444"/>
          </a:xfrm>
          <a:prstGeom prst="rect">
            <a:avLst/>
          </a:prstGeom>
          <a:noFill/>
        </p:spPr>
        <p:txBody>
          <a:bodyPr wrap="square" lIns="91440" rtlCol="0">
            <a:spAutoFit/>
          </a:bodyPr>
          <a:lstStyle/>
          <a:p>
            <a:r>
              <a:rPr lang="en-US" sz="800" b="1" dirty="0"/>
              <a:t>Supplier</a:t>
            </a:r>
          </a:p>
        </p:txBody>
      </p:sp>
      <p:sp>
        <p:nvSpPr>
          <p:cNvPr id="48" name="TextBox 47">
            <a:extLst>
              <a:ext uri="{FF2B5EF4-FFF2-40B4-BE49-F238E27FC236}">
                <a16:creationId xmlns:a16="http://schemas.microsoft.com/office/drawing/2014/main" id="{A0A1EC45-6E0E-4095-8659-B6B418D80F8C}"/>
              </a:ext>
            </a:extLst>
          </p:cNvPr>
          <p:cNvSpPr txBox="1"/>
          <p:nvPr/>
        </p:nvSpPr>
        <p:spPr>
          <a:xfrm>
            <a:off x="8328023" y="4013446"/>
            <a:ext cx="1031846" cy="215444"/>
          </a:xfrm>
          <a:prstGeom prst="rect">
            <a:avLst/>
          </a:prstGeom>
          <a:noFill/>
        </p:spPr>
        <p:txBody>
          <a:bodyPr wrap="square" lIns="91440" rtlCol="0">
            <a:spAutoFit/>
          </a:bodyPr>
          <a:lstStyle/>
          <a:p>
            <a:r>
              <a:rPr lang="en-US" sz="800" b="1" dirty="0"/>
              <a:t>Product</a:t>
            </a:r>
          </a:p>
        </p:txBody>
      </p:sp>
      <p:sp>
        <p:nvSpPr>
          <p:cNvPr id="49" name="Rectangle 48">
            <a:extLst>
              <a:ext uri="{FF2B5EF4-FFF2-40B4-BE49-F238E27FC236}">
                <a16:creationId xmlns:a16="http://schemas.microsoft.com/office/drawing/2014/main" id="{30DA889D-7F1E-4AAD-8AA8-086707100259}"/>
              </a:ext>
            </a:extLst>
          </p:cNvPr>
          <p:cNvSpPr/>
          <p:nvPr/>
        </p:nvSpPr>
        <p:spPr>
          <a:xfrm>
            <a:off x="10011965" y="3106748"/>
            <a:ext cx="1475675" cy="81441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 name="TextBox 49">
            <a:extLst>
              <a:ext uri="{FF2B5EF4-FFF2-40B4-BE49-F238E27FC236}">
                <a16:creationId xmlns:a16="http://schemas.microsoft.com/office/drawing/2014/main" id="{451D90C3-4035-4DFB-8556-C50AB10B70F1}"/>
              </a:ext>
            </a:extLst>
          </p:cNvPr>
          <p:cNvSpPr txBox="1"/>
          <p:nvPr/>
        </p:nvSpPr>
        <p:spPr>
          <a:xfrm>
            <a:off x="10040278" y="3197487"/>
            <a:ext cx="1400274" cy="584775"/>
          </a:xfrm>
          <a:prstGeom prst="rect">
            <a:avLst/>
          </a:prstGeom>
          <a:noFill/>
        </p:spPr>
        <p:txBody>
          <a:bodyPr wrap="square" lIns="91440" rtlCol="0">
            <a:spAutoFit/>
          </a:bodyPr>
          <a:lstStyle/>
          <a:p>
            <a:r>
              <a:rPr lang="en-US" sz="800" dirty="0"/>
              <a:t>Change in business dynamics triggers a shift in the business criticality of “Product” data. </a:t>
            </a:r>
          </a:p>
        </p:txBody>
      </p:sp>
      <p:cxnSp>
        <p:nvCxnSpPr>
          <p:cNvPr id="54" name="Straight Arrow Connector 53">
            <a:extLst>
              <a:ext uri="{FF2B5EF4-FFF2-40B4-BE49-F238E27FC236}">
                <a16:creationId xmlns:a16="http://schemas.microsoft.com/office/drawing/2014/main" id="{87E438A7-0164-4936-89E7-470DC007B417}"/>
              </a:ext>
            </a:extLst>
          </p:cNvPr>
          <p:cNvCxnSpPr/>
          <p:nvPr/>
        </p:nvCxnSpPr>
        <p:spPr>
          <a:xfrm flipH="1">
            <a:off x="9245340" y="3388400"/>
            <a:ext cx="766625" cy="0"/>
          </a:xfrm>
          <a:prstGeom prst="straightConnector1">
            <a:avLst/>
          </a:prstGeom>
          <a:ln w="12700">
            <a:solidFill>
              <a:srgbClr val="00285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014C4DC-5E65-43C9-8CF9-26C0040CD86C}"/>
              </a:ext>
            </a:extLst>
          </p:cNvPr>
          <p:cNvCxnSpPr>
            <a:cxnSpLocks/>
          </p:cNvCxnSpPr>
          <p:nvPr/>
        </p:nvCxnSpPr>
        <p:spPr>
          <a:xfrm flipV="1">
            <a:off x="8867850" y="3361888"/>
            <a:ext cx="0" cy="516568"/>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8E950AC8-A99A-4793-8621-6B2938C37F79}"/>
              </a:ext>
            </a:extLst>
          </p:cNvPr>
          <p:cNvPicPr>
            <a:picLocks noChangeAspect="1"/>
          </p:cNvPicPr>
          <p:nvPr/>
        </p:nvPicPr>
        <p:blipFill>
          <a:blip r:embed="rId2"/>
          <a:stretch>
            <a:fillRect/>
          </a:stretch>
        </p:blipFill>
        <p:spPr>
          <a:xfrm>
            <a:off x="10629008" y="366713"/>
            <a:ext cx="1272696" cy="347099"/>
          </a:xfrm>
          <a:prstGeom prst="rect">
            <a:avLst/>
          </a:prstGeom>
        </p:spPr>
      </p:pic>
      <p:pic>
        <p:nvPicPr>
          <p:cNvPr id="61" name="Picture 60">
            <a:extLst>
              <a:ext uri="{FF2B5EF4-FFF2-40B4-BE49-F238E27FC236}">
                <a16:creationId xmlns:a16="http://schemas.microsoft.com/office/drawing/2014/main" id="{98F1323E-D88D-4879-ADE6-EA201E33215D}"/>
              </a:ext>
            </a:extLst>
          </p:cNvPr>
          <p:cNvPicPr>
            <a:picLocks noChangeAspect="1"/>
          </p:cNvPicPr>
          <p:nvPr/>
        </p:nvPicPr>
        <p:blipFill>
          <a:blip r:embed="rId3"/>
          <a:stretch>
            <a:fillRect/>
          </a:stretch>
        </p:blipFill>
        <p:spPr>
          <a:xfrm>
            <a:off x="3313958" y="6006212"/>
            <a:ext cx="804951" cy="370977"/>
          </a:xfrm>
          <a:prstGeom prst="rect">
            <a:avLst/>
          </a:prstGeom>
        </p:spPr>
      </p:pic>
      <p:sp>
        <p:nvSpPr>
          <p:cNvPr id="51" name="Freeform 44">
            <a:extLst>
              <a:ext uri="{FF2B5EF4-FFF2-40B4-BE49-F238E27FC236}">
                <a16:creationId xmlns:a16="http://schemas.microsoft.com/office/drawing/2014/main" id="{5A3B22B1-C24F-4600-903F-D890707C2356}"/>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176394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E5A3-E774-4453-AFC4-602DB98F0C68}"/>
              </a:ext>
            </a:extLst>
          </p:cNvPr>
          <p:cNvSpPr>
            <a:spLocks noGrp="1"/>
          </p:cNvSpPr>
          <p:nvPr>
            <p:ph type="title"/>
          </p:nvPr>
        </p:nvSpPr>
        <p:spPr/>
        <p:txBody>
          <a:bodyPr/>
          <a:lstStyle/>
          <a:p>
            <a:r>
              <a:rPr lang="en-US" dirty="0"/>
              <a:t>Ensure MDM Need in Project Solution </a:t>
            </a:r>
          </a:p>
        </p:txBody>
      </p:sp>
      <p:sp>
        <p:nvSpPr>
          <p:cNvPr id="14" name="Text Placeholder 13">
            <a:extLst>
              <a:ext uri="{FF2B5EF4-FFF2-40B4-BE49-F238E27FC236}">
                <a16:creationId xmlns:a16="http://schemas.microsoft.com/office/drawing/2014/main" id="{831CEECE-6E8D-4A5A-B486-1F92F239CA0C}"/>
              </a:ext>
            </a:extLst>
          </p:cNvPr>
          <p:cNvSpPr>
            <a:spLocks noGrp="1"/>
          </p:cNvSpPr>
          <p:nvPr>
            <p:ph type="body" sz="quarter" idx="17"/>
          </p:nvPr>
        </p:nvSpPr>
        <p:spPr/>
        <p:txBody>
          <a:bodyPr/>
          <a:lstStyle/>
          <a:p>
            <a:pPr marL="0" lvl="0" indent="0">
              <a:spcAft>
                <a:spcPts val="300"/>
              </a:spcAft>
              <a:buClrTx/>
              <a:buSzTx/>
              <a:buNone/>
            </a:pPr>
            <a:r>
              <a:rPr lang="en-US" sz="1200" b="1" dirty="0">
                <a:solidFill>
                  <a:srgbClr val="000000"/>
                </a:solidFill>
              </a:rPr>
              <a:t>Don’t force-fit projects to an MDM objective, but instead use a rigorous set of project screens to ensure there is a real MDM need.</a:t>
            </a:r>
          </a:p>
          <a:p>
            <a:pPr>
              <a:spcAft>
                <a:spcPts val="300"/>
              </a:spcAft>
              <a:buClrTx/>
              <a:buSzTx/>
              <a:buFont typeface="Arial" panose="020B0604020202020204" pitchFamily="34" charset="0"/>
              <a:buChar char="•"/>
            </a:pPr>
            <a:r>
              <a:rPr lang="en-US" sz="1000" dirty="0">
                <a:solidFill>
                  <a:srgbClr val="000000"/>
                </a:solidFill>
              </a:rPr>
              <a:t>Townes deems a project  data-intensive if an information architect indicates that the solution is data intensive, moves large amounts of data, or involves complex data structures.</a:t>
            </a:r>
          </a:p>
          <a:p>
            <a:pPr>
              <a:spcAft>
                <a:spcPts val="300"/>
              </a:spcAft>
              <a:buClrTx/>
              <a:buSzTx/>
              <a:buFont typeface="Arial" panose="020B0604020202020204" pitchFamily="34" charset="0"/>
              <a:buChar char="•"/>
            </a:pPr>
            <a:r>
              <a:rPr lang="en-US" sz="1000" dirty="0">
                <a:solidFill>
                  <a:srgbClr val="000000"/>
                </a:solidFill>
              </a:rPr>
              <a:t> Data-intensive projects require a data profiling strategy based on data governance guidelines and approval by the data governance committee.</a:t>
            </a:r>
          </a:p>
          <a:p>
            <a:pPr>
              <a:spcAft>
                <a:spcPts val="300"/>
              </a:spcAft>
              <a:buClrTx/>
              <a:buSzTx/>
              <a:buFont typeface="Arial" panose="020B0604020202020204" pitchFamily="34" charset="0"/>
              <a:buChar char="•"/>
            </a:pPr>
            <a:r>
              <a:rPr lang="en-US" sz="1000" dirty="0">
                <a:solidFill>
                  <a:srgbClr val="000000"/>
                </a:solidFill>
              </a:rPr>
              <a:t> Map the short-listed projects to the prioritized set of master data domains to arrive at a final set of projects.</a:t>
            </a:r>
          </a:p>
          <a:p>
            <a:pPr marL="0" indent="0">
              <a:buNone/>
            </a:pPr>
            <a:endParaRPr lang="en-US" dirty="0"/>
          </a:p>
        </p:txBody>
      </p:sp>
      <p:pic>
        <p:nvPicPr>
          <p:cNvPr id="5" name="Picture 4">
            <a:extLst>
              <a:ext uri="{FF2B5EF4-FFF2-40B4-BE49-F238E27FC236}">
                <a16:creationId xmlns:a16="http://schemas.microsoft.com/office/drawing/2014/main" id="{F0835DA2-477B-44C2-ABB1-BCE5993B33F2}"/>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3385351" y="1402280"/>
            <a:ext cx="6276975" cy="4352925"/>
          </a:xfrm>
          <a:prstGeom prst="rect">
            <a:avLst/>
          </a:prstGeom>
        </p:spPr>
      </p:pic>
      <p:pic>
        <p:nvPicPr>
          <p:cNvPr id="7" name="Picture 6">
            <a:extLst>
              <a:ext uri="{FF2B5EF4-FFF2-40B4-BE49-F238E27FC236}">
                <a16:creationId xmlns:a16="http://schemas.microsoft.com/office/drawing/2014/main" id="{587628CB-8C03-4356-96BC-48E00E7C9725}"/>
              </a:ext>
            </a:extLst>
          </p:cNvPr>
          <p:cNvPicPr>
            <a:picLocks noChangeAspect="1"/>
          </p:cNvPicPr>
          <p:nvPr/>
        </p:nvPicPr>
        <p:blipFill>
          <a:blip r:embed="rId4"/>
          <a:stretch>
            <a:fillRect/>
          </a:stretch>
        </p:blipFill>
        <p:spPr>
          <a:xfrm>
            <a:off x="10629008" y="366713"/>
            <a:ext cx="1272696" cy="347099"/>
          </a:xfrm>
          <a:prstGeom prst="rect">
            <a:avLst/>
          </a:prstGeom>
        </p:spPr>
      </p:pic>
      <p:pic>
        <p:nvPicPr>
          <p:cNvPr id="8" name="Picture 7">
            <a:extLst>
              <a:ext uri="{FF2B5EF4-FFF2-40B4-BE49-F238E27FC236}">
                <a16:creationId xmlns:a16="http://schemas.microsoft.com/office/drawing/2014/main" id="{CD613196-6451-4F91-9DBA-A0CE92BFF691}"/>
              </a:ext>
            </a:extLst>
          </p:cNvPr>
          <p:cNvPicPr>
            <a:picLocks noChangeAspect="1"/>
          </p:cNvPicPr>
          <p:nvPr/>
        </p:nvPicPr>
        <p:blipFill>
          <a:blip r:embed="rId5"/>
          <a:stretch>
            <a:fillRect/>
          </a:stretch>
        </p:blipFill>
        <p:spPr>
          <a:xfrm>
            <a:off x="3313958" y="6006212"/>
            <a:ext cx="804951" cy="370977"/>
          </a:xfrm>
          <a:prstGeom prst="rect">
            <a:avLst/>
          </a:prstGeom>
        </p:spPr>
      </p:pic>
      <p:sp>
        <p:nvSpPr>
          <p:cNvPr id="9" name="TextBox 1">
            <a:extLst>
              <a:ext uri="{FF2B5EF4-FFF2-40B4-BE49-F238E27FC236}">
                <a16:creationId xmlns:a16="http://schemas.microsoft.com/office/drawing/2014/main" id="{62F549A0-8E5C-4A35-AE96-1338C398855A}"/>
              </a:ext>
            </a:extLst>
          </p:cNvPr>
          <p:cNvSpPr txBox="1">
            <a:spLocks noChangeArrowheads="1"/>
          </p:cNvSpPr>
          <p:nvPr/>
        </p:nvSpPr>
        <p:spPr bwMode="auto">
          <a:xfrm>
            <a:off x="3311963" y="980452"/>
            <a:ext cx="29654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Project Screening Process</a:t>
            </a:r>
          </a:p>
          <a:p>
            <a:r>
              <a:rPr lang="en-US" altLang="en-US" sz="1200" i="1" dirty="0">
                <a:solidFill>
                  <a:srgbClr val="002856"/>
                </a:solidFill>
              </a:rPr>
              <a:t>Illustrative </a:t>
            </a:r>
          </a:p>
          <a:p>
            <a:pPr eaLnBrk="1" hangingPunct="1"/>
            <a:endParaRPr lang="en-US" altLang="en-US" sz="1200" b="1" dirty="0">
              <a:solidFill>
                <a:srgbClr val="002856"/>
              </a:solidFill>
            </a:endParaRPr>
          </a:p>
        </p:txBody>
      </p:sp>
      <p:sp>
        <p:nvSpPr>
          <p:cNvPr id="10" name="Freeform 44">
            <a:extLst>
              <a:ext uri="{FF2B5EF4-FFF2-40B4-BE49-F238E27FC236}">
                <a16:creationId xmlns:a16="http://schemas.microsoft.com/office/drawing/2014/main" id="{29EDD9F7-964F-4362-B407-8FF55D209C08}"/>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spTree>
    <p:extLst>
      <p:ext uri="{BB962C8B-B14F-4D97-AF65-F5344CB8AC3E}">
        <p14:creationId xmlns:p14="http://schemas.microsoft.com/office/powerpoint/2010/main" val="16271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1">
            <a:extLst>
              <a:ext uri="{FF2B5EF4-FFF2-40B4-BE49-F238E27FC236}">
                <a16:creationId xmlns:a16="http://schemas.microsoft.com/office/drawing/2014/main" id="{AB83DE52-B661-4D77-BDAD-D3EA2F2B70DF}"/>
              </a:ext>
            </a:extLst>
          </p:cNvPr>
          <p:cNvSpPr txBox="1">
            <a:spLocks noChangeArrowheads="1"/>
          </p:cNvSpPr>
          <p:nvPr/>
        </p:nvSpPr>
        <p:spPr bwMode="auto">
          <a:xfrm>
            <a:off x="3311963" y="980452"/>
            <a:ext cx="29654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MDM Roadmap with Data Dependencies</a:t>
            </a:r>
          </a:p>
          <a:p>
            <a:r>
              <a:rPr lang="en-US" altLang="en-US" sz="1200" i="1" dirty="0">
                <a:solidFill>
                  <a:srgbClr val="002856"/>
                </a:solidFill>
              </a:rPr>
              <a:t>Illustrative </a:t>
            </a:r>
          </a:p>
          <a:p>
            <a:pPr eaLnBrk="1" hangingPunct="1"/>
            <a:endParaRPr lang="en-US" altLang="en-US" sz="1200" b="1" dirty="0">
              <a:solidFill>
                <a:srgbClr val="002856"/>
              </a:solidFill>
            </a:endParaRPr>
          </a:p>
        </p:txBody>
      </p:sp>
      <p:pic>
        <p:nvPicPr>
          <p:cNvPr id="42" name="Picture 41">
            <a:extLst>
              <a:ext uri="{FF2B5EF4-FFF2-40B4-BE49-F238E27FC236}">
                <a16:creationId xmlns:a16="http://schemas.microsoft.com/office/drawing/2014/main" id="{BCE08833-4F9B-4B20-B1D2-93697813C126}"/>
              </a:ext>
            </a:extLst>
          </p:cNvPr>
          <p:cNvPicPr>
            <a:picLocks noChangeAspect="1"/>
          </p:cNvPicPr>
          <p:nvPr/>
        </p:nvPicPr>
        <p:blipFill>
          <a:blip r:embed="rId2"/>
          <a:stretch>
            <a:fillRect/>
          </a:stretch>
        </p:blipFill>
        <p:spPr>
          <a:xfrm>
            <a:off x="3313958" y="6006212"/>
            <a:ext cx="804951" cy="370977"/>
          </a:xfrm>
          <a:prstGeom prst="rect">
            <a:avLst/>
          </a:prstGeom>
        </p:spPr>
      </p:pic>
      <p:sp>
        <p:nvSpPr>
          <p:cNvPr id="2" name="Title 1">
            <a:extLst>
              <a:ext uri="{FF2B5EF4-FFF2-40B4-BE49-F238E27FC236}">
                <a16:creationId xmlns:a16="http://schemas.microsoft.com/office/drawing/2014/main" id="{287BE5A3-E774-4453-AFC4-602DB98F0C68}"/>
              </a:ext>
            </a:extLst>
          </p:cNvPr>
          <p:cNvSpPr>
            <a:spLocks noGrp="1"/>
          </p:cNvSpPr>
          <p:nvPr>
            <p:ph type="title"/>
          </p:nvPr>
        </p:nvSpPr>
        <p:spPr/>
        <p:txBody>
          <a:bodyPr/>
          <a:lstStyle/>
          <a:p>
            <a:r>
              <a:rPr lang="en-US" dirty="0"/>
              <a:t>Maintain MDM Alignment </a:t>
            </a:r>
          </a:p>
        </p:txBody>
      </p:sp>
      <p:sp>
        <p:nvSpPr>
          <p:cNvPr id="4" name="Text Placeholder 3">
            <a:extLst>
              <a:ext uri="{FF2B5EF4-FFF2-40B4-BE49-F238E27FC236}">
                <a16:creationId xmlns:a16="http://schemas.microsoft.com/office/drawing/2014/main" id="{8076135F-D26A-4723-AE7B-E55959421477}"/>
              </a:ext>
            </a:extLst>
          </p:cNvPr>
          <p:cNvSpPr>
            <a:spLocks noGrp="1"/>
          </p:cNvSpPr>
          <p:nvPr>
            <p:ph type="body" sz="quarter" idx="17"/>
          </p:nvPr>
        </p:nvSpPr>
        <p:spPr/>
        <p:txBody>
          <a:bodyPr/>
          <a:lstStyle/>
          <a:p>
            <a:pPr marL="0" lvl="0" indent="0">
              <a:spcAft>
                <a:spcPts val="300"/>
              </a:spcAft>
              <a:buClrTx/>
              <a:buSzTx/>
              <a:buNone/>
            </a:pPr>
            <a:r>
              <a:rPr lang="en-US" sz="1200" b="1" dirty="0">
                <a:solidFill>
                  <a:srgbClr val="000000"/>
                </a:solidFill>
              </a:rPr>
              <a:t>MDM projects require the involvement of both information and data architects to balance project and enterprise-wide needs. </a:t>
            </a:r>
          </a:p>
          <a:p>
            <a:pPr>
              <a:spcAft>
                <a:spcPts val="300"/>
              </a:spcAft>
              <a:buClrTx/>
              <a:buSzTx/>
              <a:buFont typeface="Arial" panose="020B0604020202020204" pitchFamily="34" charset="0"/>
              <a:buChar char="•"/>
            </a:pPr>
            <a:r>
              <a:rPr lang="en-US" sz="1000" dirty="0">
                <a:solidFill>
                  <a:srgbClr val="000000"/>
                </a:solidFill>
              </a:rPr>
              <a:t>Information architects and data architects meet every three weeks to review project designs in detail, focusing in particular on alignment to the enterprise data model. </a:t>
            </a:r>
          </a:p>
          <a:p>
            <a:pPr marL="0" indent="0">
              <a:buNone/>
            </a:pPr>
            <a:endParaRPr lang="en-US" dirty="0"/>
          </a:p>
        </p:txBody>
      </p:sp>
      <p:sp>
        <p:nvSpPr>
          <p:cNvPr id="7" name="Rectangle 6">
            <a:extLst>
              <a:ext uri="{FF2B5EF4-FFF2-40B4-BE49-F238E27FC236}">
                <a16:creationId xmlns:a16="http://schemas.microsoft.com/office/drawing/2014/main" id="{3F0CD5BA-2D38-46C6-BB17-AB2C7D31E918}"/>
              </a:ext>
            </a:extLst>
          </p:cNvPr>
          <p:cNvSpPr/>
          <p:nvPr/>
        </p:nvSpPr>
        <p:spPr>
          <a:xfrm>
            <a:off x="457200" y="4732030"/>
            <a:ext cx="2563495" cy="1246495"/>
          </a:xfrm>
          <a:prstGeom prst="rect">
            <a:avLst/>
          </a:prstGeom>
        </p:spPr>
        <p:txBody>
          <a:bodyPr wrap="square">
            <a:spAutoFit/>
          </a:bodyPr>
          <a:lstStyle/>
          <a:p>
            <a:pPr lvl="0" fontAlgn="base">
              <a:spcBef>
                <a:spcPct val="50000"/>
              </a:spcBef>
              <a:spcAft>
                <a:spcPct val="100000"/>
              </a:spcAft>
            </a:pPr>
            <a:r>
              <a:rPr lang="en-US" altLang="en-US" sz="1000" dirty="0">
                <a:solidFill>
                  <a:srgbClr val="00B050"/>
                </a:solidFill>
                <a:latin typeface="Arial" panose="020B0604020202020204" pitchFamily="34" charset="0"/>
                <a:cs typeface="Arial" panose="020B0604020202020204" pitchFamily="34" charset="0"/>
              </a:rPr>
              <a:t>DO</a:t>
            </a:r>
            <a:r>
              <a:rPr lang="en-US" altLang="en-US" sz="1000" dirty="0">
                <a:solidFill>
                  <a:srgbClr val="000000"/>
                </a:solidFill>
                <a:latin typeface="Arial" panose="020B0604020202020204" pitchFamily="34" charset="0"/>
                <a:cs typeface="Arial" panose="020B0604020202020204" pitchFamily="34" charset="0"/>
              </a:rPr>
              <a:t> triage data issue resolution based on strategic impact.</a:t>
            </a:r>
          </a:p>
          <a:p>
            <a:pPr lvl="0" fontAlgn="base">
              <a:spcBef>
                <a:spcPct val="50000"/>
              </a:spcBef>
              <a:spcAft>
                <a:spcPct val="0"/>
              </a:spcAft>
            </a:pPr>
            <a:r>
              <a:rPr lang="en-US" altLang="en-US" sz="1000" dirty="0">
                <a:solidFill>
                  <a:srgbClr val="FF0000"/>
                </a:solidFill>
                <a:latin typeface="Arial" panose="020B0604020202020204" pitchFamily="34" charset="0"/>
                <a:cs typeface="Arial" panose="020B0604020202020204" pitchFamily="34" charset="0"/>
              </a:rPr>
              <a:t>DON’T</a:t>
            </a:r>
            <a:r>
              <a:rPr lang="en-US" altLang="en-US" sz="1000" dirty="0">
                <a:solidFill>
                  <a:srgbClr val="000000"/>
                </a:solidFill>
                <a:latin typeface="Arial" panose="020B0604020202020204" pitchFamily="34" charset="0"/>
                <a:cs typeface="Arial" panose="020B0604020202020204" pitchFamily="34" charset="0"/>
              </a:rPr>
              <a:t> burden senior executives with data quality resolution issues that can be resolved at lower levels of the organization.</a:t>
            </a:r>
          </a:p>
        </p:txBody>
      </p:sp>
      <p:sp>
        <p:nvSpPr>
          <p:cNvPr id="12" name="Freeform 44">
            <a:extLst>
              <a:ext uri="{FF2B5EF4-FFF2-40B4-BE49-F238E27FC236}">
                <a16:creationId xmlns:a16="http://schemas.microsoft.com/office/drawing/2014/main" id="{A4D1D0E9-2979-427A-B2BA-B96BCF3DF9B9}"/>
              </a:ext>
            </a:extLst>
          </p:cNvPr>
          <p:cNvSpPr/>
          <p:nvPr/>
        </p:nvSpPr>
        <p:spPr>
          <a:xfrm>
            <a:off x="4207533" y="2064501"/>
            <a:ext cx="1804542" cy="369332"/>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lnSpc>
                <a:spcPct val="150000"/>
              </a:lnSpc>
            </a:pPr>
            <a:r>
              <a:rPr lang="en-US" sz="1000" dirty="0">
                <a:solidFill>
                  <a:schemeClr val="bg1"/>
                </a:solidFill>
              </a:rPr>
              <a:t>Finance Project</a:t>
            </a:r>
          </a:p>
        </p:txBody>
      </p:sp>
      <p:sp>
        <p:nvSpPr>
          <p:cNvPr id="13" name="Freeform 44">
            <a:extLst>
              <a:ext uri="{FF2B5EF4-FFF2-40B4-BE49-F238E27FC236}">
                <a16:creationId xmlns:a16="http://schemas.microsoft.com/office/drawing/2014/main" id="{04756461-1E3E-478B-A031-2DBA45E600BE}"/>
              </a:ext>
            </a:extLst>
          </p:cNvPr>
          <p:cNvSpPr/>
          <p:nvPr/>
        </p:nvSpPr>
        <p:spPr>
          <a:xfrm>
            <a:off x="3855934" y="2653369"/>
            <a:ext cx="1804542" cy="369332"/>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lnSpc>
                <a:spcPct val="150000"/>
              </a:lnSpc>
            </a:pPr>
            <a:r>
              <a:rPr lang="en-US" sz="1000" dirty="0">
                <a:solidFill>
                  <a:schemeClr val="bg1"/>
                </a:solidFill>
              </a:rPr>
              <a:t>Customer Project</a:t>
            </a:r>
          </a:p>
        </p:txBody>
      </p:sp>
      <p:sp>
        <p:nvSpPr>
          <p:cNvPr id="14" name="Freeform 44">
            <a:extLst>
              <a:ext uri="{FF2B5EF4-FFF2-40B4-BE49-F238E27FC236}">
                <a16:creationId xmlns:a16="http://schemas.microsoft.com/office/drawing/2014/main" id="{D0CE0A4E-B5A5-4E96-92E1-9D4249C58E1B}"/>
              </a:ext>
            </a:extLst>
          </p:cNvPr>
          <p:cNvSpPr/>
          <p:nvPr/>
        </p:nvSpPr>
        <p:spPr>
          <a:xfrm>
            <a:off x="4207533" y="3242237"/>
            <a:ext cx="1804542" cy="369332"/>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lnSpc>
                <a:spcPct val="150000"/>
              </a:lnSpc>
            </a:pPr>
            <a:r>
              <a:rPr lang="en-US" sz="1000" dirty="0">
                <a:solidFill>
                  <a:schemeClr val="bg1"/>
                </a:solidFill>
              </a:rPr>
              <a:t>Product Project </a:t>
            </a:r>
            <a:r>
              <a:rPr lang="en-US" sz="1200" dirty="0">
                <a:solidFill>
                  <a:schemeClr val="bg1"/>
                </a:solidFill>
              </a:rPr>
              <a:t>Management</a:t>
            </a:r>
          </a:p>
        </p:txBody>
      </p:sp>
      <p:pic>
        <p:nvPicPr>
          <p:cNvPr id="15" name="Picture 14">
            <a:extLst>
              <a:ext uri="{FF2B5EF4-FFF2-40B4-BE49-F238E27FC236}">
                <a16:creationId xmlns:a16="http://schemas.microsoft.com/office/drawing/2014/main" id="{549C56F7-22E6-4FA2-8849-9B67316607EB}"/>
              </a:ext>
            </a:extLst>
          </p:cNvPr>
          <p:cNvPicPr>
            <a:picLocks noChangeAspect="1"/>
          </p:cNvPicPr>
          <p:nvPr/>
        </p:nvPicPr>
        <p:blipFill>
          <a:blip r:embed="rId3"/>
          <a:stretch>
            <a:fillRect/>
          </a:stretch>
        </p:blipFill>
        <p:spPr>
          <a:xfrm>
            <a:off x="3368704" y="1565623"/>
            <a:ext cx="3152178" cy="460430"/>
          </a:xfrm>
          <a:prstGeom prst="rect">
            <a:avLst/>
          </a:prstGeom>
        </p:spPr>
      </p:pic>
      <p:cxnSp>
        <p:nvCxnSpPr>
          <p:cNvPr id="21" name="Straight Arrow Connector 20">
            <a:extLst>
              <a:ext uri="{FF2B5EF4-FFF2-40B4-BE49-F238E27FC236}">
                <a16:creationId xmlns:a16="http://schemas.microsoft.com/office/drawing/2014/main" id="{DDE08C20-4A04-4B62-BAD7-D924EBAF2EE6}"/>
              </a:ext>
            </a:extLst>
          </p:cNvPr>
          <p:cNvCxnSpPr/>
          <p:nvPr/>
        </p:nvCxnSpPr>
        <p:spPr>
          <a:xfrm flipV="1">
            <a:off x="4563611" y="2433833"/>
            <a:ext cx="0" cy="2195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BB24FE-325A-404B-92ED-CFF9FA608B62}"/>
              </a:ext>
            </a:extLst>
          </p:cNvPr>
          <p:cNvCxnSpPr/>
          <p:nvPr/>
        </p:nvCxnSpPr>
        <p:spPr>
          <a:xfrm flipV="1">
            <a:off x="5244517" y="3022701"/>
            <a:ext cx="0" cy="2195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28C9CB-8B9E-4734-B759-2469088E0FBC}"/>
              </a:ext>
            </a:extLst>
          </p:cNvPr>
          <p:cNvCxnSpPr>
            <a:cxnSpLocks/>
          </p:cNvCxnSpPr>
          <p:nvPr/>
        </p:nvCxnSpPr>
        <p:spPr>
          <a:xfrm>
            <a:off x="5212359" y="2433833"/>
            <a:ext cx="0" cy="2195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F28834E-22B1-4DEE-9700-359C86C650BB}"/>
              </a:ext>
            </a:extLst>
          </p:cNvPr>
          <p:cNvCxnSpPr>
            <a:cxnSpLocks/>
          </p:cNvCxnSpPr>
          <p:nvPr/>
        </p:nvCxnSpPr>
        <p:spPr>
          <a:xfrm>
            <a:off x="4861420" y="3022701"/>
            <a:ext cx="0" cy="2195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B2508BA-C8B8-4115-9513-CC2EB208AD28}"/>
              </a:ext>
            </a:extLst>
          </p:cNvPr>
          <p:cNvCxnSpPr>
            <a:cxnSpLocks/>
          </p:cNvCxnSpPr>
          <p:nvPr/>
        </p:nvCxnSpPr>
        <p:spPr>
          <a:xfrm rot="5400000" flipH="1" flipV="1">
            <a:off x="5330488" y="2688191"/>
            <a:ext cx="916544" cy="191547"/>
          </a:xfrm>
          <a:prstGeom prst="bent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8C781A79-2840-4B26-B2FD-9DA76FBADEB0}"/>
              </a:ext>
            </a:extLst>
          </p:cNvPr>
          <p:cNvPicPr>
            <a:picLocks noChangeAspect="1"/>
          </p:cNvPicPr>
          <p:nvPr/>
        </p:nvPicPr>
        <p:blipFill>
          <a:blip r:embed="rId4"/>
          <a:stretch>
            <a:fillRect/>
          </a:stretch>
        </p:blipFill>
        <p:spPr>
          <a:xfrm>
            <a:off x="6615022" y="1652587"/>
            <a:ext cx="523875" cy="2105025"/>
          </a:xfrm>
          <a:prstGeom prst="rect">
            <a:avLst/>
          </a:prstGeom>
        </p:spPr>
      </p:pic>
      <p:sp>
        <p:nvSpPr>
          <p:cNvPr id="33" name="TextBox 32">
            <a:extLst>
              <a:ext uri="{FF2B5EF4-FFF2-40B4-BE49-F238E27FC236}">
                <a16:creationId xmlns:a16="http://schemas.microsoft.com/office/drawing/2014/main" id="{C6F122A1-F067-4F2D-BD6F-2F58AB75666F}"/>
              </a:ext>
            </a:extLst>
          </p:cNvPr>
          <p:cNvSpPr txBox="1"/>
          <p:nvPr/>
        </p:nvSpPr>
        <p:spPr>
          <a:xfrm>
            <a:off x="7268590" y="2026053"/>
            <a:ext cx="3196206" cy="1323439"/>
          </a:xfrm>
          <a:prstGeom prst="rect">
            <a:avLst/>
          </a:prstGeom>
          <a:noFill/>
        </p:spPr>
        <p:txBody>
          <a:bodyPr wrap="square" lIns="91440" rtlCol="0">
            <a:spAutoFit/>
          </a:bodyPr>
          <a:lstStyle/>
          <a:p>
            <a:r>
              <a:rPr lang="en-US" sz="1000" b="1" dirty="0"/>
              <a:t>Three steps for successful cross-project MDM </a:t>
            </a:r>
            <a:r>
              <a:rPr lang="en-US" sz="1000" dirty="0"/>
              <a:t>coordination</a:t>
            </a:r>
          </a:p>
          <a:p>
            <a:pPr marL="228600" indent="-228600">
              <a:buAutoNum type="arabicPeriod"/>
            </a:pPr>
            <a:r>
              <a:rPr lang="en-US" sz="1000" dirty="0"/>
              <a:t>Plan for near-concurrent completion of MDM elements within projects. </a:t>
            </a:r>
          </a:p>
          <a:p>
            <a:pPr marL="228600" indent="-228600">
              <a:buAutoNum type="arabicPeriod"/>
            </a:pPr>
            <a:r>
              <a:rPr lang="en-US" sz="1000" dirty="0"/>
              <a:t>Identify formal data dependencies across projects. </a:t>
            </a:r>
          </a:p>
          <a:p>
            <a:pPr marL="228600" indent="-228600">
              <a:buAutoNum type="arabicPeriod"/>
            </a:pPr>
            <a:r>
              <a:rPr lang="en-US" sz="1000" dirty="0"/>
              <a:t>Highlight dependencies to drive continued business support for projects. </a:t>
            </a:r>
          </a:p>
        </p:txBody>
      </p:sp>
      <p:cxnSp>
        <p:nvCxnSpPr>
          <p:cNvPr id="34" name="Straight Arrow Connector 33">
            <a:extLst>
              <a:ext uri="{FF2B5EF4-FFF2-40B4-BE49-F238E27FC236}">
                <a16:creationId xmlns:a16="http://schemas.microsoft.com/office/drawing/2014/main" id="{15DEAF01-0E78-4432-85BD-C83C5493CB8D}"/>
              </a:ext>
            </a:extLst>
          </p:cNvPr>
          <p:cNvCxnSpPr>
            <a:cxnSpLocks/>
          </p:cNvCxnSpPr>
          <p:nvPr/>
        </p:nvCxnSpPr>
        <p:spPr>
          <a:xfrm>
            <a:off x="4121126" y="3816063"/>
            <a:ext cx="351599"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E3E3C9-3045-468F-827C-C7C98DEC073C}"/>
              </a:ext>
            </a:extLst>
          </p:cNvPr>
          <p:cNvSpPr txBox="1"/>
          <p:nvPr/>
        </p:nvSpPr>
        <p:spPr>
          <a:xfrm>
            <a:off x="4472725" y="3708341"/>
            <a:ext cx="1543583" cy="215444"/>
          </a:xfrm>
          <a:prstGeom prst="rect">
            <a:avLst/>
          </a:prstGeom>
          <a:noFill/>
        </p:spPr>
        <p:txBody>
          <a:bodyPr wrap="square" lIns="91440" rtlCol="0">
            <a:spAutoFit/>
          </a:bodyPr>
          <a:lstStyle/>
          <a:p>
            <a:r>
              <a:rPr lang="en-US" sz="800" dirty="0"/>
              <a:t>Indicates a data dependency. </a:t>
            </a:r>
          </a:p>
        </p:txBody>
      </p:sp>
      <p:pic>
        <p:nvPicPr>
          <p:cNvPr id="40" name="Picture 39">
            <a:extLst>
              <a:ext uri="{FF2B5EF4-FFF2-40B4-BE49-F238E27FC236}">
                <a16:creationId xmlns:a16="http://schemas.microsoft.com/office/drawing/2014/main" id="{CF4CB425-D5E9-49D6-B086-497F2C3C28D7}"/>
              </a:ext>
            </a:extLst>
          </p:cNvPr>
          <p:cNvPicPr>
            <a:picLocks noChangeAspect="1"/>
          </p:cNvPicPr>
          <p:nvPr/>
        </p:nvPicPr>
        <p:blipFill>
          <a:blip r:embed="rId5"/>
          <a:stretch>
            <a:fillRect/>
          </a:stretch>
        </p:blipFill>
        <p:spPr>
          <a:xfrm>
            <a:off x="10629008" y="366713"/>
            <a:ext cx="1272696" cy="347099"/>
          </a:xfrm>
          <a:prstGeom prst="rect">
            <a:avLst/>
          </a:prstGeom>
        </p:spPr>
      </p:pic>
      <p:sp>
        <p:nvSpPr>
          <p:cNvPr id="25" name="Freeform 44">
            <a:extLst>
              <a:ext uri="{FF2B5EF4-FFF2-40B4-BE49-F238E27FC236}">
                <a16:creationId xmlns:a16="http://schemas.microsoft.com/office/drawing/2014/main" id="{B085F50F-EF4F-4276-AF98-984858F29430}"/>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1000" dirty="0">
                <a:solidFill>
                  <a:schemeClr val="bg1"/>
                </a:solidFill>
              </a:rPr>
              <a:t>MDM</a:t>
            </a:r>
          </a:p>
        </p:txBody>
      </p:sp>
      <p:graphicFrame>
        <p:nvGraphicFramePr>
          <p:cNvPr id="10" name="Table 9">
            <a:extLst>
              <a:ext uri="{FF2B5EF4-FFF2-40B4-BE49-F238E27FC236}">
                <a16:creationId xmlns:a16="http://schemas.microsoft.com/office/drawing/2014/main" id="{C66CDC2D-7606-45F8-979A-D23B793B5684}"/>
              </a:ext>
            </a:extLst>
          </p:cNvPr>
          <p:cNvGraphicFramePr>
            <a:graphicFrameLocks noGrp="1"/>
          </p:cNvGraphicFramePr>
          <p:nvPr>
            <p:extLst>
              <p:ext uri="{D42A27DB-BD31-4B8C-83A1-F6EECF244321}">
                <p14:modId xmlns:p14="http://schemas.microsoft.com/office/powerpoint/2010/main" val="1600282469"/>
              </p:ext>
            </p:extLst>
          </p:nvPr>
        </p:nvGraphicFramePr>
        <p:xfrm>
          <a:off x="3876886" y="4234024"/>
          <a:ext cx="7240937" cy="1649032"/>
        </p:xfrm>
        <a:graphic>
          <a:graphicData uri="http://schemas.openxmlformats.org/drawingml/2006/table">
            <a:tbl>
              <a:tblPr firstRow="1" bandRow="1">
                <a:tableStyleId>{5C22544A-7EE6-4342-B048-85BDC9FD1C3A}</a:tableStyleId>
              </a:tblPr>
              <a:tblGrid>
                <a:gridCol w="1563427">
                  <a:extLst>
                    <a:ext uri="{9D8B030D-6E8A-4147-A177-3AD203B41FA5}">
                      <a16:colId xmlns:a16="http://schemas.microsoft.com/office/drawing/2014/main" val="1885784038"/>
                    </a:ext>
                  </a:extLst>
                </a:gridCol>
                <a:gridCol w="2934269">
                  <a:extLst>
                    <a:ext uri="{9D8B030D-6E8A-4147-A177-3AD203B41FA5}">
                      <a16:colId xmlns:a16="http://schemas.microsoft.com/office/drawing/2014/main" val="1042962804"/>
                    </a:ext>
                  </a:extLst>
                </a:gridCol>
                <a:gridCol w="2743241">
                  <a:extLst>
                    <a:ext uri="{9D8B030D-6E8A-4147-A177-3AD203B41FA5}">
                      <a16:colId xmlns:a16="http://schemas.microsoft.com/office/drawing/2014/main" val="2437329273"/>
                    </a:ext>
                  </a:extLst>
                </a:gridCol>
              </a:tblGrid>
              <a:tr h="0">
                <a:tc>
                  <a:txBody>
                    <a:bodyPr/>
                    <a:lstStyle/>
                    <a:p>
                      <a:endParaRPr lang="en-US" sz="900" dirty="0"/>
                    </a:p>
                  </a:txBody>
                  <a:tcPr>
                    <a:lnT w="12700" cap="flat" cmpd="sng" algn="ctr">
                      <a:noFill/>
                      <a:prstDash val="solid"/>
                      <a:round/>
                      <a:headEnd type="none" w="med" len="med"/>
                      <a:tailEnd type="none" w="med" len="med"/>
                    </a:lnT>
                    <a:noFill/>
                  </a:tcPr>
                </a:tc>
                <a:tc>
                  <a:txBody>
                    <a:bodyPr/>
                    <a:lstStyle/>
                    <a:p>
                      <a:pPr algn="ctr"/>
                      <a:r>
                        <a:rPr lang="en-US" sz="900" dirty="0"/>
                        <a:t>Information Architect</a:t>
                      </a:r>
                    </a:p>
                  </a:txBody>
                  <a:tcPr/>
                </a:tc>
                <a:tc>
                  <a:txBody>
                    <a:bodyPr/>
                    <a:lstStyle/>
                    <a:p>
                      <a:pPr algn="ctr"/>
                      <a:r>
                        <a:rPr lang="en-US" sz="900" dirty="0"/>
                        <a:t>Data Architect</a:t>
                      </a:r>
                    </a:p>
                  </a:txBody>
                  <a:tcPr/>
                </a:tc>
                <a:extLst>
                  <a:ext uri="{0D108BD9-81ED-4DB2-BD59-A6C34878D82A}">
                    <a16:rowId xmlns:a16="http://schemas.microsoft.com/office/drawing/2014/main" val="2493118559"/>
                  </a:ext>
                </a:extLst>
              </a:tr>
              <a:tr h="120834">
                <a:tc>
                  <a:txBody>
                    <a:bodyPr/>
                    <a:lstStyle/>
                    <a:p>
                      <a:r>
                        <a:rPr lang="en-US" sz="900" dirty="0"/>
                        <a:t>Shared</a:t>
                      </a:r>
                      <a:r>
                        <a:rPr lang="en-US" sz="900" baseline="0" dirty="0"/>
                        <a:t> MDM </a:t>
                      </a:r>
                      <a:r>
                        <a:rPr lang="en-US" sz="900" dirty="0"/>
                        <a:t>Responsibility</a:t>
                      </a:r>
                    </a:p>
                  </a:txBody>
                  <a:tcPr/>
                </a:tc>
                <a:tc gridSpan="2">
                  <a:txBody>
                    <a:bodyPr/>
                    <a:lstStyle/>
                    <a:p>
                      <a:r>
                        <a:rPr lang="en-US" sz="900" dirty="0"/>
                        <a:t>Use project knowledge to inform and ensure that the enterprise data model evolves correctly.</a:t>
                      </a:r>
                    </a:p>
                  </a:txBody>
                  <a:tcPr/>
                </a:tc>
                <a:tc hMerge="1">
                  <a:txBody>
                    <a:bodyPr/>
                    <a:lstStyle/>
                    <a:p>
                      <a:endParaRPr lang="en-US"/>
                    </a:p>
                  </a:txBody>
                  <a:tcPr/>
                </a:tc>
                <a:extLst>
                  <a:ext uri="{0D108BD9-81ED-4DB2-BD59-A6C34878D82A}">
                    <a16:rowId xmlns:a16="http://schemas.microsoft.com/office/drawing/2014/main" val="3696961938"/>
                  </a:ext>
                </a:extLst>
              </a:tr>
              <a:tr h="120834">
                <a:tc>
                  <a:txBody>
                    <a:bodyPr/>
                    <a:lstStyle/>
                    <a:p>
                      <a:r>
                        <a:rPr lang="en-US" sz="900" dirty="0"/>
                        <a:t>Individual Responsibilities</a:t>
                      </a:r>
                    </a:p>
                  </a:txBody>
                  <a:tcPr/>
                </a:tc>
                <a:tc>
                  <a:txBody>
                    <a:bodyPr/>
                    <a:lstStyle/>
                    <a:p>
                      <a:pPr marL="114300" indent="-114300" algn="l">
                        <a:lnSpc>
                          <a:spcPts val="1199"/>
                        </a:lnSpc>
                        <a:buClr>
                          <a:srgbClr val="221F20"/>
                        </a:buClr>
                        <a:buSzPts val="500"/>
                        <a:buFont typeface="Arial Unicode MS"/>
                        <a:buChar char="■"/>
                      </a:pPr>
                      <a:r>
                        <a:rPr lang="en-US" sz="900" dirty="0">
                          <a:solidFill>
                            <a:srgbClr val="221F20"/>
                          </a:solidFill>
                          <a:latin typeface="+mn-lt"/>
                        </a:rPr>
                        <a:t>Review all project designs and check project data models against enterprise data model.</a:t>
                      </a:r>
                    </a:p>
                    <a:p>
                      <a:pPr marL="114300" indent="-114300" algn="l">
                        <a:lnSpc>
                          <a:spcPts val="1199"/>
                        </a:lnSpc>
                        <a:buClr>
                          <a:srgbClr val="221F20"/>
                        </a:buClr>
                        <a:buSzPts val="500"/>
                        <a:buFont typeface="Arial Unicode MS"/>
                        <a:buChar char="■"/>
                      </a:pPr>
                      <a:r>
                        <a:rPr lang="en-US" sz="900" dirty="0">
                          <a:solidFill>
                            <a:srgbClr val="221F20"/>
                          </a:solidFill>
                          <a:latin typeface="+mn-lt"/>
                        </a:rPr>
                        <a:t>Ensure requirements are in line with strategy and target state architecture.</a:t>
                      </a:r>
                    </a:p>
                  </a:txBody>
                  <a:tcPr/>
                </a:tc>
                <a:tc>
                  <a:txBody>
                    <a:bodyPr/>
                    <a:lstStyle/>
                    <a:p>
                      <a:pPr marL="114299" indent="-114299" algn="l">
                        <a:lnSpc>
                          <a:spcPts val="1199"/>
                        </a:lnSpc>
                        <a:buClr>
                          <a:srgbClr val="221F20"/>
                        </a:buClr>
                        <a:buSzPts val="500"/>
                        <a:buFont typeface="Arial Unicode MS"/>
                        <a:buChar char="■"/>
                      </a:pPr>
                      <a:r>
                        <a:rPr lang="en-US" sz="900" dirty="0">
                          <a:solidFill>
                            <a:srgbClr val="221F20"/>
                          </a:solidFill>
                          <a:latin typeface="+mn-lt"/>
                        </a:rPr>
                        <a:t>Act as the single point of contact between the central EA team and project teams.</a:t>
                      </a:r>
                    </a:p>
                    <a:p>
                      <a:pPr marL="114299" indent="-114299" algn="l">
                        <a:lnSpc>
                          <a:spcPts val="1199"/>
                        </a:lnSpc>
                        <a:buClr>
                          <a:srgbClr val="221F20"/>
                        </a:buClr>
                        <a:buSzPts val="500"/>
                        <a:buFont typeface="Arial Unicode MS"/>
                        <a:buChar char="■"/>
                      </a:pPr>
                      <a:r>
                        <a:rPr lang="en-US" sz="900" dirty="0">
                          <a:solidFill>
                            <a:srgbClr val="221F20"/>
                          </a:solidFill>
                          <a:latin typeface="+mn-lt"/>
                        </a:rPr>
                        <a:t>Translate high-level business requirements into data models.</a:t>
                      </a:r>
                    </a:p>
                  </a:txBody>
                  <a:tcPr/>
                </a:tc>
                <a:extLst>
                  <a:ext uri="{0D108BD9-81ED-4DB2-BD59-A6C34878D82A}">
                    <a16:rowId xmlns:a16="http://schemas.microsoft.com/office/drawing/2014/main" val="4293548786"/>
                  </a:ext>
                </a:extLst>
              </a:tr>
              <a:tr h="196020">
                <a:tc>
                  <a:txBody>
                    <a:bodyPr/>
                    <a:lstStyle/>
                    <a:p>
                      <a:r>
                        <a:rPr lang="en-US" sz="900" dirty="0"/>
                        <a:t>Project Involvement</a:t>
                      </a:r>
                    </a:p>
                  </a:txBody>
                  <a:tcPr/>
                </a:tc>
                <a:tc>
                  <a:txBody>
                    <a:bodyPr/>
                    <a:lstStyle/>
                    <a:p>
                      <a:pPr marL="114300" indent="-114300" algn="l">
                        <a:buClr>
                          <a:srgbClr val="221F20"/>
                        </a:buClr>
                        <a:buSzPts val="500"/>
                        <a:buFont typeface="Arial Unicode MS"/>
                        <a:buChar char="■"/>
                      </a:pPr>
                      <a:r>
                        <a:rPr lang="en-US" sz="900" dirty="0">
                          <a:solidFill>
                            <a:srgbClr val="221F20"/>
                          </a:solidFill>
                          <a:latin typeface="+mn-lt"/>
                        </a:rPr>
                        <a:t>Involved at the program level</a:t>
                      </a:r>
                    </a:p>
                    <a:p>
                      <a:pPr marL="114300" indent="-114300" algn="l">
                        <a:buClr>
                          <a:srgbClr val="221F20"/>
                        </a:buClr>
                        <a:buSzPts val="500"/>
                        <a:buFont typeface="Arial Unicode MS"/>
                        <a:buChar char="■"/>
                      </a:pPr>
                      <a:r>
                        <a:rPr lang="en-US" sz="900" dirty="0">
                          <a:solidFill>
                            <a:srgbClr val="221F20"/>
                          </a:solidFill>
                          <a:latin typeface="+mn-lt"/>
                        </a:rPr>
                        <a:t>Thirty percent chargeable on a pro-rata basis</a:t>
                      </a:r>
                    </a:p>
                  </a:txBody>
                  <a:tcPr/>
                </a:tc>
                <a:tc>
                  <a:txBody>
                    <a:bodyPr/>
                    <a:lstStyle/>
                    <a:p>
                      <a:pPr marL="114299" indent="-114299" algn="l">
                        <a:buClr>
                          <a:srgbClr val="221F20"/>
                        </a:buClr>
                        <a:buSzPts val="500"/>
                        <a:buFont typeface="Arial Unicode MS"/>
                        <a:buChar char="■"/>
                      </a:pPr>
                      <a:r>
                        <a:rPr lang="en-US" sz="900" dirty="0">
                          <a:solidFill>
                            <a:srgbClr val="221F20"/>
                          </a:solidFill>
                          <a:latin typeface="+mn-lt"/>
                        </a:rPr>
                        <a:t>Involved at the project level </a:t>
                      </a:r>
                    </a:p>
                    <a:p>
                      <a:pPr marL="114299" indent="-114299" algn="l">
                        <a:buClr>
                          <a:srgbClr val="221F20"/>
                        </a:buClr>
                        <a:buSzPts val="500"/>
                        <a:buFont typeface="Arial Unicode MS"/>
                        <a:buChar char="■"/>
                      </a:pPr>
                      <a:r>
                        <a:rPr lang="en-US" sz="900" dirty="0">
                          <a:solidFill>
                            <a:srgbClr val="221F20"/>
                          </a:solidFill>
                          <a:latin typeface="+mn-lt"/>
                        </a:rPr>
                        <a:t>100% chargeable to the specific project(s)</a:t>
                      </a:r>
                    </a:p>
                  </a:txBody>
                  <a:tcPr/>
                </a:tc>
                <a:extLst>
                  <a:ext uri="{0D108BD9-81ED-4DB2-BD59-A6C34878D82A}">
                    <a16:rowId xmlns:a16="http://schemas.microsoft.com/office/drawing/2014/main" val="1974243360"/>
                  </a:ext>
                </a:extLst>
              </a:tr>
            </a:tbl>
          </a:graphicData>
        </a:graphic>
      </p:graphicFrame>
    </p:spTree>
    <p:extLst>
      <p:ext uri="{BB962C8B-B14F-4D97-AF65-F5344CB8AC3E}">
        <p14:creationId xmlns:p14="http://schemas.microsoft.com/office/powerpoint/2010/main" val="3124284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endParaRPr lang="en-US" sz="1200" dirty="0">
                <a:solidFill>
                  <a:schemeClr val="bg1"/>
                </a:solidFill>
              </a:endParaRPr>
            </a:p>
            <a:p>
              <a:pPr algn="ctr"/>
              <a:r>
                <a:rPr lang="en-US" sz="1200" dirty="0">
                  <a:solidFill>
                    <a:schemeClr val="bg1"/>
                  </a:solidFill>
                </a:rPr>
                <a:t>Data Quality </a:t>
              </a:r>
            </a:p>
          </p:txBody>
        </p:sp>
      </p:grpSp>
    </p:spTree>
    <p:extLst>
      <p:ext uri="{BB962C8B-B14F-4D97-AF65-F5344CB8AC3E}">
        <p14:creationId xmlns:p14="http://schemas.microsoft.com/office/powerpoint/2010/main" val="1930614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FB27AA50-CBAF-4306-A8AA-AA9D49D083BC}"/>
              </a:ext>
            </a:extLst>
          </p:cNvPr>
          <p:cNvSpPr txBox="1">
            <a:spLocks noChangeArrowheads="1"/>
          </p:cNvSpPr>
          <p:nvPr/>
        </p:nvSpPr>
        <p:spPr bwMode="auto">
          <a:xfrm>
            <a:off x="3311963" y="980452"/>
            <a:ext cx="296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Data Issue Escalation Process</a:t>
            </a:r>
          </a:p>
          <a:p>
            <a:pPr eaLnBrk="1" hangingPunct="1"/>
            <a:endParaRPr lang="en-US" altLang="en-US" sz="1200" b="1" dirty="0">
              <a:solidFill>
                <a:srgbClr val="002856"/>
              </a:solidFill>
            </a:endParaRPr>
          </a:p>
        </p:txBody>
      </p:sp>
      <p:sp>
        <p:nvSpPr>
          <p:cNvPr id="2" name="Title 1"/>
          <p:cNvSpPr>
            <a:spLocks noGrp="1"/>
          </p:cNvSpPr>
          <p:nvPr>
            <p:ph type="title"/>
          </p:nvPr>
        </p:nvSpPr>
        <p:spPr/>
        <p:txBody>
          <a:bodyPr/>
          <a:lstStyle/>
          <a:p>
            <a:r>
              <a:rPr lang="en-US" dirty="0"/>
              <a:t>Resolving Data Standards and Quality Issues</a:t>
            </a:r>
          </a:p>
        </p:txBody>
      </p:sp>
      <p:sp>
        <p:nvSpPr>
          <p:cNvPr id="3" name="Text Placeholder 2"/>
          <p:cNvSpPr>
            <a:spLocks noGrp="1"/>
          </p:cNvSpPr>
          <p:nvPr>
            <p:ph type="body" sz="quarter" idx="17"/>
          </p:nvPr>
        </p:nvSpPr>
        <p:spPr/>
        <p:txBody>
          <a:bodyPr/>
          <a:lstStyle/>
          <a:p>
            <a:pPr marL="0" indent="0">
              <a:spcAft>
                <a:spcPts val="300"/>
              </a:spcAft>
              <a:buNone/>
            </a:pPr>
            <a:r>
              <a:rPr lang="en-US" sz="1200" b="1" dirty="0"/>
              <a:t>Incorporate a change management decision tree to appropriately filter data quality issues for escalation.</a:t>
            </a:r>
          </a:p>
          <a:p>
            <a:pPr>
              <a:spcAft>
                <a:spcPts val="300"/>
              </a:spcAft>
              <a:buFont typeface="Arial" panose="020B0604020202020204" pitchFamily="34" charset="0"/>
              <a:buChar char="•"/>
            </a:pPr>
            <a:r>
              <a:rPr lang="en-US" sz="1000" dirty="0"/>
              <a:t>Data quality and standards issue resolution occurs cooperatively between business process leads and data management leads</a:t>
            </a:r>
          </a:p>
        </p:txBody>
      </p:sp>
      <p:pic>
        <p:nvPicPr>
          <p:cNvPr id="8" name="Picture 4"/>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855934" y="1680214"/>
            <a:ext cx="65532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p:cNvSpPr>
            <a:spLocks noChangeArrowheads="1"/>
          </p:cNvSpPr>
          <p:nvPr/>
        </p:nvSpPr>
        <p:spPr bwMode="auto">
          <a:xfrm>
            <a:off x="3855934" y="5358378"/>
            <a:ext cx="45720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dirty="0"/>
              <a:t>Source: Weyerhaeuser; Gartner Analysis.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99999" y="366713"/>
            <a:ext cx="1581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457200" y="4732030"/>
            <a:ext cx="2563495" cy="1246495"/>
          </a:xfrm>
          <a:prstGeom prst="rect">
            <a:avLst/>
          </a:prstGeom>
        </p:spPr>
        <p:txBody>
          <a:bodyPr wrap="square">
            <a:spAutoFit/>
          </a:bodyPr>
          <a:lstStyle/>
          <a:p>
            <a:pPr lvl="0" fontAlgn="base">
              <a:spcBef>
                <a:spcPct val="50000"/>
              </a:spcBef>
              <a:spcAft>
                <a:spcPct val="100000"/>
              </a:spcAft>
            </a:pPr>
            <a:r>
              <a:rPr lang="en-US" altLang="en-US" sz="1000" dirty="0">
                <a:solidFill>
                  <a:srgbClr val="00B050"/>
                </a:solidFill>
                <a:latin typeface="Arial" panose="020B0604020202020204" pitchFamily="34" charset="0"/>
                <a:cs typeface="Arial" panose="020B0604020202020204" pitchFamily="34" charset="0"/>
              </a:rPr>
              <a:t>DO</a:t>
            </a:r>
            <a:r>
              <a:rPr lang="en-US" altLang="en-US" sz="1000" dirty="0">
                <a:solidFill>
                  <a:srgbClr val="000000"/>
                </a:solidFill>
                <a:latin typeface="Arial" panose="020B0604020202020204" pitchFamily="34" charset="0"/>
                <a:cs typeface="Arial" panose="020B0604020202020204" pitchFamily="34" charset="0"/>
              </a:rPr>
              <a:t> triage data issue resolution based on strategic impact.</a:t>
            </a:r>
          </a:p>
          <a:p>
            <a:pPr lvl="0" fontAlgn="base">
              <a:spcBef>
                <a:spcPct val="50000"/>
              </a:spcBef>
              <a:spcAft>
                <a:spcPct val="0"/>
              </a:spcAft>
            </a:pPr>
            <a:r>
              <a:rPr lang="en-US" altLang="en-US" sz="1000" dirty="0">
                <a:solidFill>
                  <a:srgbClr val="FF0000"/>
                </a:solidFill>
                <a:latin typeface="Arial" panose="020B0604020202020204" pitchFamily="34" charset="0"/>
                <a:cs typeface="Arial" panose="020B0604020202020204" pitchFamily="34" charset="0"/>
              </a:rPr>
              <a:t>DON’T</a:t>
            </a:r>
            <a:r>
              <a:rPr lang="en-US" altLang="en-US" sz="1000" dirty="0">
                <a:solidFill>
                  <a:srgbClr val="000000"/>
                </a:solidFill>
                <a:latin typeface="Arial" panose="020B0604020202020204" pitchFamily="34" charset="0"/>
                <a:cs typeface="Arial" panose="020B0604020202020204" pitchFamily="34" charset="0"/>
              </a:rPr>
              <a:t> burden senior executives with data quality resolution issues that can be resolved at lower levels of the organization.</a:t>
            </a:r>
          </a:p>
        </p:txBody>
      </p:sp>
      <p:sp>
        <p:nvSpPr>
          <p:cNvPr id="14" name="Freeform 44">
            <a:extLst>
              <a:ext uri="{FF2B5EF4-FFF2-40B4-BE49-F238E27FC236}">
                <a16:creationId xmlns:a16="http://schemas.microsoft.com/office/drawing/2014/main" id="{97504E8D-382C-4A6B-8302-70782B0ADAB1}"/>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Data Quality </a:t>
            </a:r>
          </a:p>
        </p:txBody>
      </p:sp>
    </p:spTree>
    <p:extLst>
      <p:ext uri="{BB962C8B-B14F-4D97-AF65-F5344CB8AC3E}">
        <p14:creationId xmlns:p14="http://schemas.microsoft.com/office/powerpoint/2010/main" val="1684394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Contextualize Data Quality Issues</a:t>
            </a:r>
          </a:p>
        </p:txBody>
      </p:sp>
      <p:sp>
        <p:nvSpPr>
          <p:cNvPr id="3" name="Text Placeholder 2"/>
          <p:cNvSpPr>
            <a:spLocks noGrp="1"/>
          </p:cNvSpPr>
          <p:nvPr>
            <p:ph type="body" sz="quarter" idx="17"/>
          </p:nvPr>
        </p:nvSpPr>
        <p:spPr/>
        <p:txBody>
          <a:bodyPr/>
          <a:lstStyle/>
          <a:p>
            <a:pPr marL="0" indent="0">
              <a:spcAft>
                <a:spcPts val="300"/>
              </a:spcAft>
              <a:buNone/>
            </a:pPr>
            <a:r>
              <a:rPr lang="en-US" sz="1200" b="1" dirty="0"/>
              <a:t>HP uses a framework that puts data quality issues in a context that business partners can understand, elevates the importance of information management, and secures business buy-in for data quality investments.</a:t>
            </a:r>
          </a:p>
          <a:p>
            <a:pPr>
              <a:spcAft>
                <a:spcPts val="300"/>
              </a:spcAft>
              <a:buFont typeface="Arial" panose="020B0604020202020204" pitchFamily="34" charset="0"/>
              <a:buChar char="•"/>
            </a:pPr>
            <a:r>
              <a:rPr lang="en-US" sz="1000" dirty="0"/>
              <a:t>HP developed its information management framework through reiterative conversations between business and IT partners.</a:t>
            </a:r>
          </a:p>
        </p:txBody>
      </p:sp>
      <p:sp>
        <p:nvSpPr>
          <p:cNvPr id="8" name="TextBox 9"/>
          <p:cNvSpPr txBox="1">
            <a:spLocks noChangeArrowheads="1"/>
          </p:cNvSpPr>
          <p:nvPr/>
        </p:nvSpPr>
        <p:spPr bwMode="auto">
          <a:xfrm>
            <a:off x="3836073" y="5881920"/>
            <a:ext cx="189230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a:solidFill>
                  <a:srgbClr val="221F20"/>
                </a:solidFill>
              </a:rPr>
              <a:t>Source: Hewlett-Packard Company; CEB analysis.</a:t>
            </a:r>
          </a:p>
        </p:txBody>
      </p:sp>
      <p:grpSp>
        <p:nvGrpSpPr>
          <p:cNvPr id="9" name="Group 11"/>
          <p:cNvGrpSpPr>
            <a:grpSpLocks/>
          </p:cNvGrpSpPr>
          <p:nvPr/>
        </p:nvGrpSpPr>
        <p:grpSpPr bwMode="auto">
          <a:xfrm>
            <a:off x="5466435" y="2159233"/>
            <a:ext cx="3527425" cy="3573462"/>
            <a:chOff x="4373366" y="2329688"/>
            <a:chExt cx="3676659" cy="3835391"/>
          </a:xfrm>
          <a:solidFill>
            <a:srgbClr val="002856"/>
          </a:solidFill>
        </p:grpSpPr>
        <p:sp>
          <p:nvSpPr>
            <p:cNvPr id="10" name="Freeform 12"/>
            <p:cNvSpPr>
              <a:spLocks/>
            </p:cNvSpPr>
            <p:nvPr/>
          </p:nvSpPr>
          <p:spPr bwMode="auto">
            <a:xfrm>
              <a:off x="5488850" y="3628385"/>
              <a:ext cx="1436167" cy="1243749"/>
            </a:xfrm>
            <a:custGeom>
              <a:avLst/>
              <a:gdLst>
                <a:gd name="T0" fmla="*/ 1077125 w 1436167"/>
                <a:gd name="T1" fmla="*/ 0 h 1243749"/>
                <a:gd name="T2" fmla="*/ 359042 w 1436167"/>
                <a:gd name="T3" fmla="*/ 0 h 1243749"/>
                <a:gd name="T4" fmla="*/ 0 w 1436167"/>
                <a:gd name="T5" fmla="*/ 621881 h 1243749"/>
                <a:gd name="T6" fmla="*/ 359042 w 1436167"/>
                <a:gd name="T7" fmla="*/ 1243749 h 1243749"/>
                <a:gd name="T8" fmla="*/ 1077125 w 1436167"/>
                <a:gd name="T9" fmla="*/ 1243749 h 1243749"/>
                <a:gd name="T10" fmla="*/ 1436167 w 1436167"/>
                <a:gd name="T11" fmla="*/ 621881 h 1243749"/>
                <a:gd name="T12" fmla="*/ 1077125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5" y="0"/>
                  </a:moveTo>
                  <a:lnTo>
                    <a:pt x="359042" y="0"/>
                  </a:lnTo>
                  <a:lnTo>
                    <a:pt x="0" y="621881"/>
                  </a:lnTo>
                  <a:lnTo>
                    <a:pt x="359042" y="1243749"/>
                  </a:lnTo>
                  <a:lnTo>
                    <a:pt x="1077125" y="1243749"/>
                  </a:lnTo>
                  <a:lnTo>
                    <a:pt x="1436167" y="621881"/>
                  </a:lnTo>
                  <a:lnTo>
                    <a:pt x="1077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1" name="Freeform 13"/>
            <p:cNvSpPr>
              <a:spLocks/>
            </p:cNvSpPr>
            <p:nvPr/>
          </p:nvSpPr>
          <p:spPr bwMode="auto">
            <a:xfrm>
              <a:off x="4373366" y="2981110"/>
              <a:ext cx="1436167" cy="1243749"/>
            </a:xfrm>
            <a:custGeom>
              <a:avLst/>
              <a:gdLst>
                <a:gd name="T0" fmla="*/ 1077125 w 1436167"/>
                <a:gd name="T1" fmla="*/ 0 h 1243749"/>
                <a:gd name="T2" fmla="*/ 359041 w 1436167"/>
                <a:gd name="T3" fmla="*/ 0 h 1243749"/>
                <a:gd name="T4" fmla="*/ 0 w 1436167"/>
                <a:gd name="T5" fmla="*/ 621881 h 1243749"/>
                <a:gd name="T6" fmla="*/ 359041 w 1436167"/>
                <a:gd name="T7" fmla="*/ 1243749 h 1243749"/>
                <a:gd name="T8" fmla="*/ 1077125 w 1436167"/>
                <a:gd name="T9" fmla="*/ 1243749 h 1243749"/>
                <a:gd name="T10" fmla="*/ 1436166 w 1436167"/>
                <a:gd name="T11" fmla="*/ 621881 h 1243749"/>
                <a:gd name="T12" fmla="*/ 1077125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5" y="0"/>
                  </a:moveTo>
                  <a:lnTo>
                    <a:pt x="359041" y="0"/>
                  </a:lnTo>
                  <a:lnTo>
                    <a:pt x="0" y="621881"/>
                  </a:lnTo>
                  <a:lnTo>
                    <a:pt x="359041" y="1243749"/>
                  </a:lnTo>
                  <a:lnTo>
                    <a:pt x="1077125" y="1243749"/>
                  </a:lnTo>
                  <a:lnTo>
                    <a:pt x="1436166" y="621881"/>
                  </a:lnTo>
                  <a:lnTo>
                    <a:pt x="1077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2" name="Freeform 14"/>
            <p:cNvSpPr>
              <a:spLocks/>
            </p:cNvSpPr>
            <p:nvPr/>
          </p:nvSpPr>
          <p:spPr bwMode="auto">
            <a:xfrm>
              <a:off x="6613858" y="2981110"/>
              <a:ext cx="1436167" cy="1243749"/>
            </a:xfrm>
            <a:custGeom>
              <a:avLst/>
              <a:gdLst>
                <a:gd name="T0" fmla="*/ 1077124 w 1436167"/>
                <a:gd name="T1" fmla="*/ 0 h 1243749"/>
                <a:gd name="T2" fmla="*/ 359041 w 1436167"/>
                <a:gd name="T3" fmla="*/ 0 h 1243749"/>
                <a:gd name="T4" fmla="*/ 0 w 1436167"/>
                <a:gd name="T5" fmla="*/ 621881 h 1243749"/>
                <a:gd name="T6" fmla="*/ 359041 w 1436167"/>
                <a:gd name="T7" fmla="*/ 1243749 h 1243749"/>
                <a:gd name="T8" fmla="*/ 1077124 w 1436167"/>
                <a:gd name="T9" fmla="*/ 1243749 h 1243749"/>
                <a:gd name="T10" fmla="*/ 1436166 w 1436167"/>
                <a:gd name="T11" fmla="*/ 621881 h 1243749"/>
                <a:gd name="T12" fmla="*/ 1077124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4" y="0"/>
                  </a:moveTo>
                  <a:lnTo>
                    <a:pt x="359041" y="0"/>
                  </a:lnTo>
                  <a:lnTo>
                    <a:pt x="0" y="621881"/>
                  </a:lnTo>
                  <a:lnTo>
                    <a:pt x="359041" y="1243749"/>
                  </a:lnTo>
                  <a:lnTo>
                    <a:pt x="1077124" y="1243749"/>
                  </a:lnTo>
                  <a:lnTo>
                    <a:pt x="1436166" y="621881"/>
                  </a:lnTo>
                  <a:lnTo>
                    <a:pt x="10771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3" name="Freeform 15"/>
            <p:cNvSpPr>
              <a:spLocks/>
            </p:cNvSpPr>
            <p:nvPr/>
          </p:nvSpPr>
          <p:spPr bwMode="auto">
            <a:xfrm>
              <a:off x="5488850" y="2329688"/>
              <a:ext cx="1436167" cy="1243749"/>
            </a:xfrm>
            <a:custGeom>
              <a:avLst/>
              <a:gdLst>
                <a:gd name="T0" fmla="*/ 1077125 w 1436167"/>
                <a:gd name="T1" fmla="*/ 0 h 1243749"/>
                <a:gd name="T2" fmla="*/ 359042 w 1436167"/>
                <a:gd name="T3" fmla="*/ 0 h 1243749"/>
                <a:gd name="T4" fmla="*/ 0 w 1436167"/>
                <a:gd name="T5" fmla="*/ 621881 h 1243749"/>
                <a:gd name="T6" fmla="*/ 359042 w 1436167"/>
                <a:gd name="T7" fmla="*/ 1243749 h 1243749"/>
                <a:gd name="T8" fmla="*/ 1077125 w 1436167"/>
                <a:gd name="T9" fmla="*/ 1243749 h 1243749"/>
                <a:gd name="T10" fmla="*/ 1436167 w 1436167"/>
                <a:gd name="T11" fmla="*/ 621881 h 1243749"/>
                <a:gd name="T12" fmla="*/ 1077125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5" y="0"/>
                  </a:moveTo>
                  <a:lnTo>
                    <a:pt x="359042" y="0"/>
                  </a:lnTo>
                  <a:lnTo>
                    <a:pt x="0" y="621881"/>
                  </a:lnTo>
                  <a:lnTo>
                    <a:pt x="359042" y="1243749"/>
                  </a:lnTo>
                  <a:lnTo>
                    <a:pt x="1077125" y="1243749"/>
                  </a:lnTo>
                  <a:lnTo>
                    <a:pt x="1436167" y="621881"/>
                  </a:lnTo>
                  <a:lnTo>
                    <a:pt x="1077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4" name="Freeform 16"/>
            <p:cNvSpPr>
              <a:spLocks/>
            </p:cNvSpPr>
            <p:nvPr/>
          </p:nvSpPr>
          <p:spPr bwMode="auto">
            <a:xfrm>
              <a:off x="5488850" y="4921330"/>
              <a:ext cx="1436167" cy="1243749"/>
            </a:xfrm>
            <a:custGeom>
              <a:avLst/>
              <a:gdLst>
                <a:gd name="T0" fmla="*/ 1077125 w 1436167"/>
                <a:gd name="T1" fmla="*/ 0 h 1243749"/>
                <a:gd name="T2" fmla="*/ 359042 w 1436167"/>
                <a:gd name="T3" fmla="*/ 0 h 1243749"/>
                <a:gd name="T4" fmla="*/ 0 w 1436167"/>
                <a:gd name="T5" fmla="*/ 621881 h 1243749"/>
                <a:gd name="T6" fmla="*/ 359042 w 1436167"/>
                <a:gd name="T7" fmla="*/ 1243749 h 1243749"/>
                <a:gd name="T8" fmla="*/ 1077125 w 1436167"/>
                <a:gd name="T9" fmla="*/ 1243749 h 1243749"/>
                <a:gd name="T10" fmla="*/ 1436167 w 1436167"/>
                <a:gd name="T11" fmla="*/ 621881 h 1243749"/>
                <a:gd name="T12" fmla="*/ 1077125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5" y="0"/>
                  </a:moveTo>
                  <a:lnTo>
                    <a:pt x="359042" y="0"/>
                  </a:lnTo>
                  <a:lnTo>
                    <a:pt x="0" y="621881"/>
                  </a:lnTo>
                  <a:lnTo>
                    <a:pt x="359042" y="1243749"/>
                  </a:lnTo>
                  <a:lnTo>
                    <a:pt x="1077125" y="1243749"/>
                  </a:lnTo>
                  <a:lnTo>
                    <a:pt x="1436167" y="621881"/>
                  </a:lnTo>
                  <a:lnTo>
                    <a:pt x="1077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5" name="Freeform 17"/>
            <p:cNvSpPr>
              <a:spLocks/>
            </p:cNvSpPr>
            <p:nvPr/>
          </p:nvSpPr>
          <p:spPr bwMode="auto">
            <a:xfrm>
              <a:off x="6601158" y="4275661"/>
              <a:ext cx="1436167" cy="1243749"/>
            </a:xfrm>
            <a:custGeom>
              <a:avLst/>
              <a:gdLst>
                <a:gd name="T0" fmla="*/ 1077124 w 1436167"/>
                <a:gd name="T1" fmla="*/ 0 h 1243749"/>
                <a:gd name="T2" fmla="*/ 359041 w 1436167"/>
                <a:gd name="T3" fmla="*/ 0 h 1243749"/>
                <a:gd name="T4" fmla="*/ 0 w 1436167"/>
                <a:gd name="T5" fmla="*/ 621880 h 1243749"/>
                <a:gd name="T6" fmla="*/ 359041 w 1436167"/>
                <a:gd name="T7" fmla="*/ 1243749 h 1243749"/>
                <a:gd name="T8" fmla="*/ 1077124 w 1436167"/>
                <a:gd name="T9" fmla="*/ 1243749 h 1243749"/>
                <a:gd name="T10" fmla="*/ 1436166 w 1436167"/>
                <a:gd name="T11" fmla="*/ 621880 h 1243749"/>
                <a:gd name="T12" fmla="*/ 1077124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4" y="0"/>
                  </a:moveTo>
                  <a:lnTo>
                    <a:pt x="359041" y="0"/>
                  </a:lnTo>
                  <a:lnTo>
                    <a:pt x="0" y="621880"/>
                  </a:lnTo>
                  <a:lnTo>
                    <a:pt x="359041" y="1243749"/>
                  </a:lnTo>
                  <a:lnTo>
                    <a:pt x="1077124" y="1243749"/>
                  </a:lnTo>
                  <a:lnTo>
                    <a:pt x="1436166" y="621880"/>
                  </a:lnTo>
                  <a:lnTo>
                    <a:pt x="10771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6" name="Freeform 18"/>
            <p:cNvSpPr>
              <a:spLocks/>
            </p:cNvSpPr>
            <p:nvPr/>
          </p:nvSpPr>
          <p:spPr bwMode="auto">
            <a:xfrm>
              <a:off x="4373366" y="4275661"/>
              <a:ext cx="1436167" cy="1243749"/>
            </a:xfrm>
            <a:custGeom>
              <a:avLst/>
              <a:gdLst>
                <a:gd name="T0" fmla="*/ 1077125 w 1436167"/>
                <a:gd name="T1" fmla="*/ 0 h 1243749"/>
                <a:gd name="T2" fmla="*/ 359041 w 1436167"/>
                <a:gd name="T3" fmla="*/ 0 h 1243749"/>
                <a:gd name="T4" fmla="*/ 0 w 1436167"/>
                <a:gd name="T5" fmla="*/ 621880 h 1243749"/>
                <a:gd name="T6" fmla="*/ 359041 w 1436167"/>
                <a:gd name="T7" fmla="*/ 1243749 h 1243749"/>
                <a:gd name="T8" fmla="*/ 1077125 w 1436167"/>
                <a:gd name="T9" fmla="*/ 1243749 h 1243749"/>
                <a:gd name="T10" fmla="*/ 1436166 w 1436167"/>
                <a:gd name="T11" fmla="*/ 621880 h 1243749"/>
                <a:gd name="T12" fmla="*/ 1077125 w 1436167"/>
                <a:gd name="T13" fmla="*/ 0 h 12437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36167" h="1243749">
                  <a:moveTo>
                    <a:pt x="1077125" y="0"/>
                  </a:moveTo>
                  <a:lnTo>
                    <a:pt x="359041" y="0"/>
                  </a:lnTo>
                  <a:lnTo>
                    <a:pt x="0" y="621880"/>
                  </a:lnTo>
                  <a:lnTo>
                    <a:pt x="359041" y="1243749"/>
                  </a:lnTo>
                  <a:lnTo>
                    <a:pt x="1077125" y="1243749"/>
                  </a:lnTo>
                  <a:lnTo>
                    <a:pt x="1436166" y="621880"/>
                  </a:lnTo>
                  <a:lnTo>
                    <a:pt x="1077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grpSp>
      <p:sp>
        <p:nvSpPr>
          <p:cNvPr id="17" name="TextBox 19"/>
          <p:cNvSpPr txBox="1">
            <a:spLocks noChangeArrowheads="1"/>
          </p:cNvSpPr>
          <p:nvPr/>
        </p:nvSpPr>
        <p:spPr bwMode="auto">
          <a:xfrm>
            <a:off x="6830098" y="2252895"/>
            <a:ext cx="8159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dirty="0">
                <a:solidFill>
                  <a:schemeClr val="bg1"/>
                </a:solidFill>
              </a:rPr>
              <a:t>Data Models, Standards, Policies,</a:t>
            </a:r>
            <a:br>
              <a:rPr lang="en-US" altLang="en-US" sz="900" dirty="0">
                <a:solidFill>
                  <a:schemeClr val="bg1"/>
                </a:solidFill>
              </a:rPr>
            </a:br>
            <a:r>
              <a:rPr lang="en-US" altLang="en-US" sz="900" dirty="0">
                <a:solidFill>
                  <a:schemeClr val="bg1"/>
                </a:solidFill>
              </a:rPr>
              <a:t>Processes, and Metadata Management</a:t>
            </a:r>
          </a:p>
        </p:txBody>
      </p:sp>
      <p:sp>
        <p:nvSpPr>
          <p:cNvPr id="18" name="TextBox 20"/>
          <p:cNvSpPr txBox="1">
            <a:spLocks noChangeArrowheads="1"/>
          </p:cNvSpPr>
          <p:nvPr/>
        </p:nvSpPr>
        <p:spPr bwMode="auto">
          <a:xfrm>
            <a:off x="7982623" y="3226033"/>
            <a:ext cx="682625"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dirty="0">
                <a:solidFill>
                  <a:schemeClr val="bg1"/>
                </a:solidFill>
              </a:rPr>
              <a:t>Data Access</a:t>
            </a:r>
          </a:p>
        </p:txBody>
      </p:sp>
      <p:sp>
        <p:nvSpPr>
          <p:cNvPr id="19" name="TextBox 21"/>
          <p:cNvSpPr txBox="1">
            <a:spLocks noChangeArrowheads="1"/>
          </p:cNvSpPr>
          <p:nvPr/>
        </p:nvSpPr>
        <p:spPr bwMode="auto">
          <a:xfrm>
            <a:off x="7893723" y="4394433"/>
            <a:ext cx="8286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a:solidFill>
                  <a:schemeClr val="bg1"/>
                </a:solidFill>
              </a:rPr>
              <a:t>Data</a:t>
            </a:r>
            <a:br>
              <a:rPr lang="en-US" altLang="en-US" sz="900">
                <a:solidFill>
                  <a:schemeClr val="bg1"/>
                </a:solidFill>
              </a:rPr>
            </a:br>
            <a:r>
              <a:rPr lang="en-US" altLang="en-US" sz="900">
                <a:solidFill>
                  <a:schemeClr val="bg1"/>
                </a:solidFill>
              </a:rPr>
              <a:t>Administration</a:t>
            </a:r>
          </a:p>
        </p:txBody>
      </p:sp>
      <p:sp>
        <p:nvSpPr>
          <p:cNvPr id="20" name="TextBox 22"/>
          <p:cNvSpPr txBox="1">
            <a:spLocks noChangeArrowheads="1"/>
          </p:cNvSpPr>
          <p:nvPr/>
        </p:nvSpPr>
        <p:spPr bwMode="auto">
          <a:xfrm>
            <a:off x="6857634" y="3806562"/>
            <a:ext cx="7556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dirty="0">
                <a:solidFill>
                  <a:schemeClr val="bg1"/>
                </a:solidFill>
              </a:rPr>
              <a:t>Strategy and Governance</a:t>
            </a:r>
          </a:p>
        </p:txBody>
      </p:sp>
      <p:sp>
        <p:nvSpPr>
          <p:cNvPr id="21" name="TextBox 23"/>
          <p:cNvSpPr txBox="1">
            <a:spLocks noChangeArrowheads="1"/>
          </p:cNvSpPr>
          <p:nvPr/>
        </p:nvSpPr>
        <p:spPr bwMode="auto">
          <a:xfrm>
            <a:off x="6730085" y="4961170"/>
            <a:ext cx="9874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dirty="0">
                <a:solidFill>
                  <a:schemeClr val="bg1"/>
                </a:solidFill>
              </a:rPr>
              <a:t>Data Quality</a:t>
            </a:r>
            <a:br>
              <a:rPr lang="en-US" altLang="en-US" sz="900" dirty="0">
                <a:solidFill>
                  <a:schemeClr val="bg1"/>
                </a:solidFill>
              </a:rPr>
            </a:br>
            <a:r>
              <a:rPr lang="en-US" altLang="en-US" sz="900" dirty="0">
                <a:solidFill>
                  <a:schemeClr val="bg1"/>
                </a:solidFill>
              </a:rPr>
              <a:t>and Management</a:t>
            </a:r>
          </a:p>
        </p:txBody>
      </p:sp>
      <p:sp>
        <p:nvSpPr>
          <p:cNvPr id="22" name="TextBox 24"/>
          <p:cNvSpPr txBox="1">
            <a:spLocks noChangeArrowheads="1"/>
          </p:cNvSpPr>
          <p:nvPr/>
        </p:nvSpPr>
        <p:spPr bwMode="auto">
          <a:xfrm>
            <a:off x="5790285" y="3073633"/>
            <a:ext cx="7429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dirty="0">
                <a:solidFill>
                  <a:schemeClr val="bg1"/>
                </a:solidFill>
              </a:rPr>
              <a:t>Information Lifecycle</a:t>
            </a:r>
            <a:br>
              <a:rPr lang="en-US" altLang="en-US" sz="900" dirty="0">
                <a:solidFill>
                  <a:schemeClr val="bg1"/>
                </a:solidFill>
              </a:rPr>
            </a:br>
            <a:r>
              <a:rPr lang="en-US" altLang="en-US" sz="900" dirty="0">
                <a:solidFill>
                  <a:schemeClr val="bg1"/>
                </a:solidFill>
              </a:rPr>
              <a:t>Management</a:t>
            </a:r>
          </a:p>
        </p:txBody>
      </p:sp>
      <p:sp>
        <p:nvSpPr>
          <p:cNvPr id="23" name="TextBox 25"/>
          <p:cNvSpPr txBox="1">
            <a:spLocks noChangeArrowheads="1"/>
          </p:cNvSpPr>
          <p:nvPr/>
        </p:nvSpPr>
        <p:spPr bwMode="auto">
          <a:xfrm>
            <a:off x="5795048" y="4362683"/>
            <a:ext cx="7556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ts val="1200"/>
              </a:lnSpc>
            </a:pPr>
            <a:r>
              <a:rPr lang="en-US" altLang="en-US" sz="900" dirty="0">
                <a:solidFill>
                  <a:schemeClr val="bg1"/>
                </a:solidFill>
              </a:rPr>
              <a:t>Reporting</a:t>
            </a:r>
            <a:br>
              <a:rPr lang="en-US" altLang="en-US" sz="900" dirty="0">
                <a:solidFill>
                  <a:schemeClr val="bg1"/>
                </a:solidFill>
              </a:rPr>
            </a:br>
            <a:r>
              <a:rPr lang="en-US" altLang="en-US" sz="900" dirty="0">
                <a:solidFill>
                  <a:schemeClr val="bg1"/>
                </a:solidFill>
              </a:rPr>
              <a:t>and Analytics</a:t>
            </a:r>
          </a:p>
        </p:txBody>
      </p:sp>
      <p:grpSp>
        <p:nvGrpSpPr>
          <p:cNvPr id="24" name="Group 26"/>
          <p:cNvGrpSpPr>
            <a:grpSpLocks/>
          </p:cNvGrpSpPr>
          <p:nvPr/>
        </p:nvGrpSpPr>
        <p:grpSpPr bwMode="auto">
          <a:xfrm>
            <a:off x="6323685" y="1422618"/>
            <a:ext cx="1798637" cy="768350"/>
            <a:chOff x="5312410" y="1698244"/>
            <a:chExt cx="1798574" cy="768934"/>
          </a:xfrm>
        </p:grpSpPr>
        <p:cxnSp>
          <p:nvCxnSpPr>
            <p:cNvPr id="25" name="Connector 20"/>
            <p:cNvCxnSpPr>
              <a:cxnSpLocks noChangeShapeType="1"/>
            </p:cNvCxnSpPr>
            <p:nvPr/>
          </p:nvCxnSpPr>
          <p:spPr bwMode="auto">
            <a:xfrm>
              <a:off x="6211697" y="2072640"/>
              <a:ext cx="0" cy="394538"/>
            </a:xfrm>
            <a:prstGeom prst="line">
              <a:avLst/>
            </a:prstGeom>
            <a:noFill/>
            <a:ln w="12700" cap="sq">
              <a:solidFill>
                <a:srgbClr val="009AD7"/>
              </a:solidFill>
              <a:round/>
              <a:headEnd/>
              <a:tailEnd/>
            </a:ln>
            <a:extLst>
              <a:ext uri="{909E8E84-426E-40DD-AFC4-6F175D3DCCD1}">
                <a14:hiddenFill xmlns:a14="http://schemas.microsoft.com/office/drawing/2010/main">
                  <a:noFill/>
                </a14:hiddenFill>
              </a:ext>
            </a:extLst>
          </p:spPr>
        </p:cxnSp>
        <p:sp>
          <p:nvSpPr>
            <p:cNvPr id="26" name="Freeform 21"/>
            <p:cNvSpPr>
              <a:spLocks/>
            </p:cNvSpPr>
            <p:nvPr/>
          </p:nvSpPr>
          <p:spPr bwMode="auto">
            <a:xfrm>
              <a:off x="6164410" y="2416309"/>
              <a:ext cx="94577" cy="50864"/>
            </a:xfrm>
            <a:custGeom>
              <a:avLst/>
              <a:gdLst>
                <a:gd name="T0" fmla="*/ 94577 w 94577"/>
                <a:gd name="T1" fmla="*/ 0 h 50864"/>
                <a:gd name="T2" fmla="*/ 47282 w 94577"/>
                <a:gd name="T3" fmla="*/ 50864 h 50864"/>
                <a:gd name="T4" fmla="*/ 0 w 94577"/>
                <a:gd name="T5" fmla="*/ 0 h 50864"/>
                <a:gd name="T6" fmla="*/ 0 60000 65536"/>
                <a:gd name="T7" fmla="*/ 0 60000 65536"/>
                <a:gd name="T8" fmla="*/ 0 60000 65536"/>
              </a:gdLst>
              <a:ahLst/>
              <a:cxnLst>
                <a:cxn ang="T6">
                  <a:pos x="T0" y="T1"/>
                </a:cxn>
                <a:cxn ang="T7">
                  <a:pos x="T2" y="T3"/>
                </a:cxn>
                <a:cxn ang="T8">
                  <a:pos x="T4" y="T5"/>
                </a:cxn>
              </a:cxnLst>
              <a:rect l="0" t="0" r="r" b="b"/>
              <a:pathLst>
                <a:path w="94577" h="50864">
                  <a:moveTo>
                    <a:pt x="94577" y="0"/>
                  </a:moveTo>
                  <a:lnTo>
                    <a:pt x="47282" y="50864"/>
                  </a:lnTo>
                  <a:lnTo>
                    <a:pt x="0" y="0"/>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22"/>
            <p:cNvSpPr>
              <a:spLocks/>
            </p:cNvSpPr>
            <p:nvPr/>
          </p:nvSpPr>
          <p:spPr bwMode="auto">
            <a:xfrm>
              <a:off x="5312410" y="1698244"/>
              <a:ext cx="1798574" cy="462280"/>
            </a:xfrm>
            <a:custGeom>
              <a:avLst/>
              <a:gdLst>
                <a:gd name="T0" fmla="*/ 0 w 1798574"/>
                <a:gd name="T1" fmla="*/ 462280 h 462280"/>
                <a:gd name="T2" fmla="*/ 1798574 w 1798574"/>
                <a:gd name="T3" fmla="*/ 462280 h 462280"/>
                <a:gd name="T4" fmla="*/ 1798574 w 1798574"/>
                <a:gd name="T5" fmla="*/ 0 h 462280"/>
                <a:gd name="T6" fmla="*/ 0 w 1798574"/>
                <a:gd name="T7" fmla="*/ 0 h 462280"/>
                <a:gd name="T8" fmla="*/ 0 w 1798574"/>
                <a:gd name="T9" fmla="*/ 462280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8574" h="462280">
                  <a:moveTo>
                    <a:pt x="0" y="462280"/>
                  </a:moveTo>
                  <a:lnTo>
                    <a:pt x="1798574" y="462280"/>
                  </a:lnTo>
                  <a:lnTo>
                    <a:pt x="1798574" y="0"/>
                  </a:lnTo>
                  <a:lnTo>
                    <a:pt x="0" y="0"/>
                  </a:lnTo>
                  <a:lnTo>
                    <a:pt x="0" y="462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TextBox 30"/>
          <p:cNvSpPr txBox="1">
            <a:spLocks noChangeArrowheads="1"/>
          </p:cNvSpPr>
          <p:nvPr/>
        </p:nvSpPr>
        <p:spPr bwMode="auto">
          <a:xfrm>
            <a:off x="6334797" y="1474298"/>
            <a:ext cx="171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dirty="0">
                <a:solidFill>
                  <a:srgbClr val="221F20"/>
                </a:solidFill>
              </a:rPr>
              <a:t>How does the data fit in our logical and physical data models and metadata approach?</a:t>
            </a:r>
          </a:p>
        </p:txBody>
      </p:sp>
      <p:sp>
        <p:nvSpPr>
          <p:cNvPr id="29" name="Freeform 31"/>
          <p:cNvSpPr>
            <a:spLocks/>
          </p:cNvSpPr>
          <p:nvPr/>
        </p:nvSpPr>
        <p:spPr bwMode="auto">
          <a:xfrm>
            <a:off x="6292729" y="1422613"/>
            <a:ext cx="1798637" cy="461962"/>
          </a:xfrm>
          <a:custGeom>
            <a:avLst/>
            <a:gdLst>
              <a:gd name="T0" fmla="*/ 0 w 1798574"/>
              <a:gd name="T1" fmla="*/ 461962 h 462280"/>
              <a:gd name="T2" fmla="*/ 1798637 w 1798574"/>
              <a:gd name="T3" fmla="*/ 461962 h 462280"/>
              <a:gd name="T4" fmla="*/ 1798637 w 1798574"/>
              <a:gd name="T5" fmla="*/ 0 h 462280"/>
              <a:gd name="T6" fmla="*/ 0 w 1798574"/>
              <a:gd name="T7" fmla="*/ 0 h 462280"/>
              <a:gd name="T8" fmla="*/ 0 w 1798574"/>
              <a:gd name="T9" fmla="*/ 461962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8574" h="462280">
                <a:moveTo>
                  <a:pt x="0" y="462280"/>
                </a:moveTo>
                <a:lnTo>
                  <a:pt x="1798574" y="462280"/>
                </a:lnTo>
                <a:lnTo>
                  <a:pt x="1798574" y="0"/>
                </a:lnTo>
                <a:lnTo>
                  <a:pt x="0" y="0"/>
                </a:lnTo>
                <a:lnTo>
                  <a:pt x="0" y="462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 name="Group 32"/>
          <p:cNvGrpSpPr>
            <a:grpSpLocks/>
          </p:cNvGrpSpPr>
          <p:nvPr/>
        </p:nvGrpSpPr>
        <p:grpSpPr bwMode="auto">
          <a:xfrm>
            <a:off x="8781135" y="3132370"/>
            <a:ext cx="1598613" cy="334963"/>
            <a:chOff x="7748956" y="3433191"/>
            <a:chExt cx="1845894" cy="335280"/>
          </a:xfrm>
        </p:grpSpPr>
        <p:cxnSp>
          <p:nvCxnSpPr>
            <p:cNvPr id="31" name="Connector 23"/>
            <p:cNvCxnSpPr>
              <a:cxnSpLocks noChangeShapeType="1"/>
            </p:cNvCxnSpPr>
            <p:nvPr/>
          </p:nvCxnSpPr>
          <p:spPr bwMode="auto">
            <a:xfrm flipH="1">
              <a:off x="7748956" y="3600828"/>
              <a:ext cx="230824" cy="1"/>
            </a:xfrm>
            <a:prstGeom prst="line">
              <a:avLst/>
            </a:prstGeom>
            <a:noFill/>
            <a:ln w="12700" cap="sq">
              <a:solidFill>
                <a:srgbClr val="0074BC"/>
              </a:solidFill>
              <a:round/>
              <a:headEnd/>
              <a:tailEnd/>
            </a:ln>
            <a:extLst>
              <a:ext uri="{909E8E84-426E-40DD-AFC4-6F175D3DCCD1}">
                <a14:hiddenFill xmlns:a14="http://schemas.microsoft.com/office/drawing/2010/main">
                  <a:noFill/>
                </a14:hiddenFill>
              </a:ext>
            </a:extLst>
          </p:spPr>
        </p:cxnSp>
        <p:sp>
          <p:nvSpPr>
            <p:cNvPr id="32" name="Freeform 24"/>
            <p:cNvSpPr>
              <a:spLocks/>
            </p:cNvSpPr>
            <p:nvPr/>
          </p:nvSpPr>
          <p:spPr bwMode="auto">
            <a:xfrm>
              <a:off x="7748961" y="3553541"/>
              <a:ext cx="50864" cy="94577"/>
            </a:xfrm>
            <a:custGeom>
              <a:avLst/>
              <a:gdLst>
                <a:gd name="T0" fmla="*/ 50864 w 50864"/>
                <a:gd name="T1" fmla="*/ 94577 h 94577"/>
                <a:gd name="T2" fmla="*/ 0 w 50864"/>
                <a:gd name="T3" fmla="*/ 47282 h 94577"/>
                <a:gd name="T4" fmla="*/ 50864 w 50864"/>
                <a:gd name="T5" fmla="*/ 0 h 94577"/>
                <a:gd name="T6" fmla="*/ 0 60000 65536"/>
                <a:gd name="T7" fmla="*/ 0 60000 65536"/>
                <a:gd name="T8" fmla="*/ 0 60000 65536"/>
              </a:gdLst>
              <a:ahLst/>
              <a:cxnLst>
                <a:cxn ang="T6">
                  <a:pos x="T0" y="T1"/>
                </a:cxn>
                <a:cxn ang="T7">
                  <a:pos x="T2" y="T3"/>
                </a:cxn>
                <a:cxn ang="T8">
                  <a:pos x="T4" y="T5"/>
                </a:cxn>
              </a:cxnLst>
              <a:rect l="0" t="0" r="r" b="b"/>
              <a:pathLst>
                <a:path w="50864" h="94577">
                  <a:moveTo>
                    <a:pt x="50864" y="94577"/>
                  </a:moveTo>
                  <a:lnTo>
                    <a:pt x="0" y="47282"/>
                  </a:lnTo>
                  <a:lnTo>
                    <a:pt x="50864" y="0"/>
                  </a:lnTo>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25"/>
            <p:cNvSpPr>
              <a:spLocks/>
            </p:cNvSpPr>
            <p:nvPr/>
          </p:nvSpPr>
          <p:spPr bwMode="auto">
            <a:xfrm>
              <a:off x="8124444" y="3433191"/>
              <a:ext cx="1470406" cy="335280"/>
            </a:xfrm>
            <a:custGeom>
              <a:avLst/>
              <a:gdLst>
                <a:gd name="T0" fmla="*/ 0 w 1470406"/>
                <a:gd name="T1" fmla="*/ 335280 h 335280"/>
                <a:gd name="T2" fmla="*/ 1470406 w 1470406"/>
                <a:gd name="T3" fmla="*/ 335280 h 335280"/>
                <a:gd name="T4" fmla="*/ 1470406 w 1470406"/>
                <a:gd name="T5" fmla="*/ 0 h 335280"/>
                <a:gd name="T6" fmla="*/ 0 w 1470406"/>
                <a:gd name="T7" fmla="*/ 0 h 335280"/>
                <a:gd name="T8" fmla="*/ 0 w 1470406"/>
                <a:gd name="T9" fmla="*/ 335280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335280">
                  <a:moveTo>
                    <a:pt x="0" y="335280"/>
                  </a:moveTo>
                  <a:lnTo>
                    <a:pt x="1470406" y="335280"/>
                  </a:lnTo>
                  <a:lnTo>
                    <a:pt x="1470406" y="0"/>
                  </a:lnTo>
                  <a:lnTo>
                    <a:pt x="0" y="0"/>
                  </a:lnTo>
                  <a:lnTo>
                    <a:pt x="0" y="335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4" name="TextBox 36"/>
          <p:cNvSpPr txBox="1">
            <a:spLocks noChangeArrowheads="1"/>
          </p:cNvSpPr>
          <p:nvPr/>
        </p:nvSpPr>
        <p:spPr bwMode="auto">
          <a:xfrm>
            <a:off x="9062123" y="3173645"/>
            <a:ext cx="1308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a:solidFill>
                  <a:srgbClr val="221F20"/>
                </a:solidFill>
              </a:rPr>
              <a:t>What are the integration needs for this data?</a:t>
            </a:r>
          </a:p>
        </p:txBody>
      </p:sp>
      <p:sp>
        <p:nvSpPr>
          <p:cNvPr id="35" name="Freeform 37"/>
          <p:cNvSpPr>
            <a:spLocks/>
          </p:cNvSpPr>
          <p:nvPr/>
        </p:nvSpPr>
        <p:spPr bwMode="auto">
          <a:xfrm>
            <a:off x="8990685" y="3132370"/>
            <a:ext cx="1412875" cy="334963"/>
          </a:xfrm>
          <a:custGeom>
            <a:avLst/>
            <a:gdLst>
              <a:gd name="T0" fmla="*/ 0 w 1470406"/>
              <a:gd name="T1" fmla="*/ 334963 h 335280"/>
              <a:gd name="T2" fmla="*/ 1412875 w 1470406"/>
              <a:gd name="T3" fmla="*/ 334963 h 335280"/>
              <a:gd name="T4" fmla="*/ 1412875 w 1470406"/>
              <a:gd name="T5" fmla="*/ 0 h 335280"/>
              <a:gd name="T6" fmla="*/ 0 w 1470406"/>
              <a:gd name="T7" fmla="*/ 0 h 335280"/>
              <a:gd name="T8" fmla="*/ 0 w 1470406"/>
              <a:gd name="T9" fmla="*/ 334963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335280">
                <a:moveTo>
                  <a:pt x="0" y="335280"/>
                </a:moveTo>
                <a:lnTo>
                  <a:pt x="1470406" y="335280"/>
                </a:lnTo>
                <a:lnTo>
                  <a:pt x="1470406" y="0"/>
                </a:lnTo>
                <a:lnTo>
                  <a:pt x="0" y="0"/>
                </a:lnTo>
                <a:lnTo>
                  <a:pt x="0" y="335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 name="Group 38"/>
          <p:cNvGrpSpPr>
            <a:grpSpLocks/>
          </p:cNvGrpSpPr>
          <p:nvPr/>
        </p:nvGrpSpPr>
        <p:grpSpPr bwMode="auto">
          <a:xfrm>
            <a:off x="8781135" y="4415070"/>
            <a:ext cx="1670050" cy="334963"/>
            <a:chOff x="7748956" y="4715642"/>
            <a:chExt cx="1750692" cy="335280"/>
          </a:xfrm>
        </p:grpSpPr>
        <p:cxnSp>
          <p:nvCxnSpPr>
            <p:cNvPr id="37" name="Connector 26"/>
            <p:cNvCxnSpPr>
              <a:cxnSpLocks noChangeShapeType="1"/>
            </p:cNvCxnSpPr>
            <p:nvPr/>
          </p:nvCxnSpPr>
          <p:spPr bwMode="auto">
            <a:xfrm flipH="1">
              <a:off x="7748956" y="4892293"/>
              <a:ext cx="394538" cy="0"/>
            </a:xfrm>
            <a:prstGeom prst="line">
              <a:avLst/>
            </a:prstGeom>
            <a:noFill/>
            <a:ln w="12700" cap="sq">
              <a:solidFill>
                <a:srgbClr val="009AD7"/>
              </a:solidFill>
              <a:round/>
              <a:headEnd/>
              <a:tailEnd/>
            </a:ln>
            <a:extLst>
              <a:ext uri="{909E8E84-426E-40DD-AFC4-6F175D3DCCD1}">
                <a14:hiddenFill xmlns:a14="http://schemas.microsoft.com/office/drawing/2010/main">
                  <a:noFill/>
                </a14:hiddenFill>
              </a:ext>
            </a:extLst>
          </p:spPr>
        </p:cxnSp>
        <p:sp>
          <p:nvSpPr>
            <p:cNvPr id="38" name="Freeform 27"/>
            <p:cNvSpPr>
              <a:spLocks/>
            </p:cNvSpPr>
            <p:nvPr/>
          </p:nvSpPr>
          <p:spPr bwMode="auto">
            <a:xfrm>
              <a:off x="7748961" y="4845007"/>
              <a:ext cx="50864" cy="94577"/>
            </a:xfrm>
            <a:custGeom>
              <a:avLst/>
              <a:gdLst>
                <a:gd name="T0" fmla="*/ 50864 w 50864"/>
                <a:gd name="T1" fmla="*/ 94577 h 94577"/>
                <a:gd name="T2" fmla="*/ 0 w 50864"/>
                <a:gd name="T3" fmla="*/ 47282 h 94577"/>
                <a:gd name="T4" fmla="*/ 50864 w 50864"/>
                <a:gd name="T5" fmla="*/ 0 h 94577"/>
                <a:gd name="T6" fmla="*/ 0 60000 65536"/>
                <a:gd name="T7" fmla="*/ 0 60000 65536"/>
                <a:gd name="T8" fmla="*/ 0 60000 65536"/>
              </a:gdLst>
              <a:ahLst/>
              <a:cxnLst>
                <a:cxn ang="T6">
                  <a:pos x="T0" y="T1"/>
                </a:cxn>
                <a:cxn ang="T7">
                  <a:pos x="T2" y="T3"/>
                </a:cxn>
                <a:cxn ang="T8">
                  <a:pos x="T4" y="T5"/>
                </a:cxn>
              </a:cxnLst>
              <a:rect l="0" t="0" r="r" b="b"/>
              <a:pathLst>
                <a:path w="50864" h="94577">
                  <a:moveTo>
                    <a:pt x="50864" y="94577"/>
                  </a:moveTo>
                  <a:lnTo>
                    <a:pt x="0" y="47282"/>
                  </a:lnTo>
                  <a:lnTo>
                    <a:pt x="50864" y="0"/>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28"/>
            <p:cNvSpPr>
              <a:spLocks/>
            </p:cNvSpPr>
            <p:nvPr/>
          </p:nvSpPr>
          <p:spPr bwMode="auto">
            <a:xfrm>
              <a:off x="8029242" y="4715642"/>
              <a:ext cx="1470406" cy="335280"/>
            </a:xfrm>
            <a:custGeom>
              <a:avLst/>
              <a:gdLst>
                <a:gd name="T0" fmla="*/ 0 w 1470406"/>
                <a:gd name="T1" fmla="*/ 335280 h 335280"/>
                <a:gd name="T2" fmla="*/ 1470406 w 1470406"/>
                <a:gd name="T3" fmla="*/ 335280 h 335280"/>
                <a:gd name="T4" fmla="*/ 1470406 w 1470406"/>
                <a:gd name="T5" fmla="*/ 0 h 335280"/>
                <a:gd name="T6" fmla="*/ 0 w 1470406"/>
                <a:gd name="T7" fmla="*/ 0 h 335280"/>
                <a:gd name="T8" fmla="*/ 0 w 1470406"/>
                <a:gd name="T9" fmla="*/ 335280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335280">
                  <a:moveTo>
                    <a:pt x="0" y="335280"/>
                  </a:moveTo>
                  <a:lnTo>
                    <a:pt x="1470406" y="335280"/>
                  </a:lnTo>
                  <a:lnTo>
                    <a:pt x="1470406" y="0"/>
                  </a:lnTo>
                  <a:lnTo>
                    <a:pt x="0" y="0"/>
                  </a:lnTo>
                  <a:lnTo>
                    <a:pt x="0" y="335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 name="TextBox 42"/>
          <p:cNvSpPr txBox="1">
            <a:spLocks noChangeArrowheads="1"/>
          </p:cNvSpPr>
          <p:nvPr/>
        </p:nvSpPr>
        <p:spPr bwMode="auto">
          <a:xfrm>
            <a:off x="9125623" y="4467458"/>
            <a:ext cx="13255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dirty="0">
                <a:solidFill>
                  <a:srgbClr val="221F20"/>
                </a:solidFill>
              </a:rPr>
              <a:t>What are the security requirements of this data?</a:t>
            </a:r>
          </a:p>
        </p:txBody>
      </p:sp>
      <p:sp>
        <p:nvSpPr>
          <p:cNvPr id="41" name="Freeform 43"/>
          <p:cNvSpPr>
            <a:spLocks/>
          </p:cNvSpPr>
          <p:nvPr/>
        </p:nvSpPr>
        <p:spPr bwMode="auto">
          <a:xfrm>
            <a:off x="9074823" y="4423008"/>
            <a:ext cx="1304925" cy="336550"/>
          </a:xfrm>
          <a:custGeom>
            <a:avLst/>
            <a:gdLst>
              <a:gd name="T0" fmla="*/ 0 w 1470406"/>
              <a:gd name="T1" fmla="*/ 336550 h 335280"/>
              <a:gd name="T2" fmla="*/ 1304925 w 1470406"/>
              <a:gd name="T3" fmla="*/ 336550 h 335280"/>
              <a:gd name="T4" fmla="*/ 1304925 w 1470406"/>
              <a:gd name="T5" fmla="*/ 0 h 335280"/>
              <a:gd name="T6" fmla="*/ 0 w 1470406"/>
              <a:gd name="T7" fmla="*/ 0 h 335280"/>
              <a:gd name="T8" fmla="*/ 0 w 1470406"/>
              <a:gd name="T9" fmla="*/ 336550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335280">
                <a:moveTo>
                  <a:pt x="0" y="335280"/>
                </a:moveTo>
                <a:lnTo>
                  <a:pt x="1470406" y="335280"/>
                </a:lnTo>
                <a:lnTo>
                  <a:pt x="1470406" y="0"/>
                </a:lnTo>
                <a:lnTo>
                  <a:pt x="0" y="0"/>
                </a:lnTo>
                <a:lnTo>
                  <a:pt x="0" y="335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42" name="Connector 28"/>
          <p:cNvCxnSpPr>
            <a:cxnSpLocks noChangeShapeType="1"/>
          </p:cNvCxnSpPr>
          <p:nvPr/>
        </p:nvCxnSpPr>
        <p:spPr bwMode="auto">
          <a:xfrm flipH="1" flipV="1">
            <a:off x="7627023" y="3946758"/>
            <a:ext cx="1268412" cy="0"/>
          </a:xfrm>
          <a:prstGeom prst="line">
            <a:avLst/>
          </a:prstGeom>
          <a:noFill/>
          <a:ln w="12700" cap="sq">
            <a:solidFill>
              <a:srgbClr val="009AD7"/>
            </a:solidFill>
            <a:round/>
            <a:headEnd/>
            <a:tailEnd/>
          </a:ln>
          <a:extLst>
            <a:ext uri="{909E8E84-426E-40DD-AFC4-6F175D3DCCD1}">
              <a14:hiddenFill xmlns:a14="http://schemas.microsoft.com/office/drawing/2010/main">
                <a:noFill/>
              </a14:hiddenFill>
            </a:ext>
          </a:extLst>
        </p:spPr>
      </p:cxnSp>
      <p:sp>
        <p:nvSpPr>
          <p:cNvPr id="43" name="Freeform 45"/>
          <p:cNvSpPr>
            <a:spLocks/>
          </p:cNvSpPr>
          <p:nvPr/>
        </p:nvSpPr>
        <p:spPr bwMode="auto">
          <a:xfrm>
            <a:off x="7627023" y="3899133"/>
            <a:ext cx="50800" cy="95250"/>
          </a:xfrm>
          <a:custGeom>
            <a:avLst/>
            <a:gdLst>
              <a:gd name="T0" fmla="*/ 50800 w 50864"/>
              <a:gd name="T1" fmla="*/ 95250 h 94577"/>
              <a:gd name="T2" fmla="*/ 0 w 50864"/>
              <a:gd name="T3" fmla="*/ 47618 h 94577"/>
              <a:gd name="T4" fmla="*/ 50800 w 50864"/>
              <a:gd name="T5" fmla="*/ 0 h 94577"/>
              <a:gd name="T6" fmla="*/ 0 60000 65536"/>
              <a:gd name="T7" fmla="*/ 0 60000 65536"/>
              <a:gd name="T8" fmla="*/ 0 60000 65536"/>
            </a:gdLst>
            <a:ahLst/>
            <a:cxnLst>
              <a:cxn ang="T6">
                <a:pos x="T0" y="T1"/>
              </a:cxn>
              <a:cxn ang="T7">
                <a:pos x="T2" y="T3"/>
              </a:cxn>
              <a:cxn ang="T8">
                <a:pos x="T4" y="T5"/>
              </a:cxn>
            </a:cxnLst>
            <a:rect l="0" t="0" r="r" b="b"/>
            <a:pathLst>
              <a:path w="50864" h="94577">
                <a:moveTo>
                  <a:pt x="50864" y="94577"/>
                </a:moveTo>
                <a:lnTo>
                  <a:pt x="0" y="47282"/>
                </a:lnTo>
                <a:lnTo>
                  <a:pt x="50864" y="0"/>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6"/>
          <p:cNvSpPr>
            <a:spLocks/>
          </p:cNvSpPr>
          <p:nvPr/>
        </p:nvSpPr>
        <p:spPr bwMode="auto">
          <a:xfrm>
            <a:off x="8909723" y="3680058"/>
            <a:ext cx="1470025" cy="588962"/>
          </a:xfrm>
          <a:custGeom>
            <a:avLst/>
            <a:gdLst>
              <a:gd name="T0" fmla="*/ 0 w 1470406"/>
              <a:gd name="T1" fmla="*/ 588962 h 589280"/>
              <a:gd name="T2" fmla="*/ 1470025 w 1470406"/>
              <a:gd name="T3" fmla="*/ 588962 h 589280"/>
              <a:gd name="T4" fmla="*/ 1470025 w 1470406"/>
              <a:gd name="T5" fmla="*/ 0 h 589280"/>
              <a:gd name="T6" fmla="*/ 0 w 1470406"/>
              <a:gd name="T7" fmla="*/ 0 h 589280"/>
              <a:gd name="T8" fmla="*/ 0 w 1470406"/>
              <a:gd name="T9" fmla="*/ 588962 h 589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589280">
                <a:moveTo>
                  <a:pt x="0" y="589280"/>
                </a:moveTo>
                <a:lnTo>
                  <a:pt x="1470406" y="589280"/>
                </a:lnTo>
                <a:lnTo>
                  <a:pt x="1470406" y="0"/>
                </a:lnTo>
                <a:lnTo>
                  <a:pt x="0" y="0"/>
                </a:lnTo>
                <a:lnTo>
                  <a:pt x="0" y="589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TextBox 47"/>
          <p:cNvSpPr txBox="1">
            <a:spLocks noChangeArrowheads="1"/>
          </p:cNvSpPr>
          <p:nvPr/>
        </p:nvSpPr>
        <p:spPr bwMode="auto">
          <a:xfrm>
            <a:off x="8965285" y="3702283"/>
            <a:ext cx="1397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a:solidFill>
                  <a:srgbClr val="221F20"/>
                </a:solidFill>
              </a:rPr>
              <a:t>What is the context for the data within the overall information management approach?</a:t>
            </a:r>
          </a:p>
        </p:txBody>
      </p:sp>
      <p:sp>
        <p:nvSpPr>
          <p:cNvPr id="46" name="Freeform 48"/>
          <p:cNvSpPr>
            <a:spLocks/>
          </p:cNvSpPr>
          <p:nvPr/>
        </p:nvSpPr>
        <p:spPr bwMode="auto">
          <a:xfrm>
            <a:off x="8901785" y="3659420"/>
            <a:ext cx="1471613" cy="588963"/>
          </a:xfrm>
          <a:custGeom>
            <a:avLst/>
            <a:gdLst>
              <a:gd name="T0" fmla="*/ 0 w 1470406"/>
              <a:gd name="T1" fmla="*/ 588963 h 589280"/>
              <a:gd name="T2" fmla="*/ 1471613 w 1470406"/>
              <a:gd name="T3" fmla="*/ 588963 h 589280"/>
              <a:gd name="T4" fmla="*/ 1471613 w 1470406"/>
              <a:gd name="T5" fmla="*/ 0 h 589280"/>
              <a:gd name="T6" fmla="*/ 0 w 1470406"/>
              <a:gd name="T7" fmla="*/ 0 h 589280"/>
              <a:gd name="T8" fmla="*/ 0 w 1470406"/>
              <a:gd name="T9" fmla="*/ 588963 h 589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0406" h="589280">
                <a:moveTo>
                  <a:pt x="0" y="589280"/>
                </a:moveTo>
                <a:lnTo>
                  <a:pt x="1470406" y="589280"/>
                </a:lnTo>
                <a:lnTo>
                  <a:pt x="1470406" y="0"/>
                </a:lnTo>
                <a:lnTo>
                  <a:pt x="0" y="0"/>
                </a:lnTo>
                <a:lnTo>
                  <a:pt x="0" y="589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47" name="Connector 33"/>
          <p:cNvCxnSpPr>
            <a:cxnSpLocks noChangeShapeType="1"/>
          </p:cNvCxnSpPr>
          <p:nvPr/>
        </p:nvCxnSpPr>
        <p:spPr bwMode="auto">
          <a:xfrm flipV="1">
            <a:off x="7238085" y="5356458"/>
            <a:ext cx="0" cy="593725"/>
          </a:xfrm>
          <a:prstGeom prst="line">
            <a:avLst/>
          </a:prstGeom>
          <a:noFill/>
          <a:ln w="12700" cap="sq">
            <a:solidFill>
              <a:srgbClr val="009AD7"/>
            </a:solidFill>
            <a:round/>
            <a:headEnd/>
            <a:tailEnd/>
          </a:ln>
          <a:extLst>
            <a:ext uri="{909E8E84-426E-40DD-AFC4-6F175D3DCCD1}">
              <a14:hiddenFill xmlns:a14="http://schemas.microsoft.com/office/drawing/2010/main">
                <a:noFill/>
              </a14:hiddenFill>
            </a:ext>
          </a:extLst>
        </p:spPr>
      </p:cxnSp>
      <p:sp>
        <p:nvSpPr>
          <p:cNvPr id="48" name="Freeform 50"/>
          <p:cNvSpPr>
            <a:spLocks/>
          </p:cNvSpPr>
          <p:nvPr/>
        </p:nvSpPr>
        <p:spPr bwMode="auto">
          <a:xfrm>
            <a:off x="7192048" y="5331058"/>
            <a:ext cx="93662" cy="50800"/>
          </a:xfrm>
          <a:custGeom>
            <a:avLst/>
            <a:gdLst>
              <a:gd name="T0" fmla="*/ 0 w 94577"/>
              <a:gd name="T1" fmla="*/ 50799 h 50864"/>
              <a:gd name="T2" fmla="*/ 46837 w 94577"/>
              <a:gd name="T3" fmla="*/ 0 h 50864"/>
              <a:gd name="T4" fmla="*/ 93662 w 94577"/>
              <a:gd name="T5" fmla="*/ 50799 h 50864"/>
              <a:gd name="T6" fmla="*/ 0 60000 65536"/>
              <a:gd name="T7" fmla="*/ 0 60000 65536"/>
              <a:gd name="T8" fmla="*/ 0 60000 65536"/>
            </a:gdLst>
            <a:ahLst/>
            <a:cxnLst>
              <a:cxn ang="T6">
                <a:pos x="T0" y="T1"/>
              </a:cxn>
              <a:cxn ang="T7">
                <a:pos x="T2" y="T3"/>
              </a:cxn>
              <a:cxn ang="T8">
                <a:pos x="T4" y="T5"/>
              </a:cxn>
            </a:cxnLst>
            <a:rect l="0" t="0" r="r" b="b"/>
            <a:pathLst>
              <a:path w="94577" h="50864">
                <a:moveTo>
                  <a:pt x="0" y="50863"/>
                </a:moveTo>
                <a:lnTo>
                  <a:pt x="47295" y="0"/>
                </a:lnTo>
                <a:lnTo>
                  <a:pt x="94577" y="50863"/>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51"/>
          <p:cNvSpPr>
            <a:spLocks/>
          </p:cNvSpPr>
          <p:nvPr/>
        </p:nvSpPr>
        <p:spPr bwMode="auto">
          <a:xfrm>
            <a:off x="6323685" y="5867633"/>
            <a:ext cx="1798638" cy="334962"/>
          </a:xfrm>
          <a:custGeom>
            <a:avLst/>
            <a:gdLst>
              <a:gd name="T0" fmla="*/ 0 w 1798574"/>
              <a:gd name="T1" fmla="*/ 334962 h 335280"/>
              <a:gd name="T2" fmla="*/ 1798638 w 1798574"/>
              <a:gd name="T3" fmla="*/ 334962 h 335280"/>
              <a:gd name="T4" fmla="*/ 1798638 w 1798574"/>
              <a:gd name="T5" fmla="*/ 0 h 335280"/>
              <a:gd name="T6" fmla="*/ 0 w 1798574"/>
              <a:gd name="T7" fmla="*/ 0 h 335280"/>
              <a:gd name="T8" fmla="*/ 0 w 1798574"/>
              <a:gd name="T9" fmla="*/ 334962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8574" h="335280">
                <a:moveTo>
                  <a:pt x="0" y="335280"/>
                </a:moveTo>
                <a:lnTo>
                  <a:pt x="1798574" y="335280"/>
                </a:lnTo>
                <a:lnTo>
                  <a:pt x="1798574" y="0"/>
                </a:lnTo>
                <a:lnTo>
                  <a:pt x="0" y="0"/>
                </a:lnTo>
                <a:lnTo>
                  <a:pt x="0" y="335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TextBox 52"/>
          <p:cNvSpPr txBox="1">
            <a:spLocks noChangeArrowheads="1"/>
          </p:cNvSpPr>
          <p:nvPr/>
        </p:nvSpPr>
        <p:spPr bwMode="auto">
          <a:xfrm>
            <a:off x="6399885" y="5918433"/>
            <a:ext cx="1676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ts val="1000"/>
              </a:lnSpc>
            </a:pPr>
            <a:r>
              <a:rPr lang="en-US" altLang="en-US" sz="800">
                <a:solidFill>
                  <a:srgbClr val="221F20"/>
                </a:solidFill>
              </a:rPr>
              <a:t>How do we measure and assess the ongoing quality of this data?</a:t>
            </a:r>
          </a:p>
        </p:txBody>
      </p:sp>
      <p:sp>
        <p:nvSpPr>
          <p:cNvPr id="51" name="Freeform 53"/>
          <p:cNvSpPr>
            <a:spLocks/>
          </p:cNvSpPr>
          <p:nvPr/>
        </p:nvSpPr>
        <p:spPr bwMode="auto">
          <a:xfrm>
            <a:off x="6344323" y="5867633"/>
            <a:ext cx="1798637" cy="334962"/>
          </a:xfrm>
          <a:custGeom>
            <a:avLst/>
            <a:gdLst>
              <a:gd name="T0" fmla="*/ 0 w 1798574"/>
              <a:gd name="T1" fmla="*/ 334962 h 335280"/>
              <a:gd name="T2" fmla="*/ 1798637 w 1798574"/>
              <a:gd name="T3" fmla="*/ 334962 h 335280"/>
              <a:gd name="T4" fmla="*/ 1798637 w 1798574"/>
              <a:gd name="T5" fmla="*/ 0 h 335280"/>
              <a:gd name="T6" fmla="*/ 0 w 1798574"/>
              <a:gd name="T7" fmla="*/ 0 h 335280"/>
              <a:gd name="T8" fmla="*/ 0 w 1798574"/>
              <a:gd name="T9" fmla="*/ 334962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8574" h="335280">
                <a:moveTo>
                  <a:pt x="0" y="335280"/>
                </a:moveTo>
                <a:lnTo>
                  <a:pt x="1798574" y="335280"/>
                </a:lnTo>
                <a:lnTo>
                  <a:pt x="1798574" y="0"/>
                </a:lnTo>
                <a:lnTo>
                  <a:pt x="0" y="0"/>
                </a:lnTo>
                <a:lnTo>
                  <a:pt x="0" y="335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2" name="Group 54"/>
          <p:cNvGrpSpPr>
            <a:grpSpLocks/>
          </p:cNvGrpSpPr>
          <p:nvPr/>
        </p:nvGrpSpPr>
        <p:grpSpPr bwMode="auto">
          <a:xfrm>
            <a:off x="3821785" y="4378558"/>
            <a:ext cx="1889125" cy="334962"/>
            <a:chOff x="2806700" y="4724654"/>
            <a:chExt cx="1889323" cy="335280"/>
          </a:xfrm>
        </p:grpSpPr>
        <p:cxnSp>
          <p:nvCxnSpPr>
            <p:cNvPr id="53" name="Connector 39"/>
            <p:cNvCxnSpPr>
              <a:cxnSpLocks noChangeShapeType="1"/>
            </p:cNvCxnSpPr>
            <p:nvPr/>
          </p:nvCxnSpPr>
          <p:spPr bwMode="auto">
            <a:xfrm>
              <a:off x="4103361" y="4892293"/>
              <a:ext cx="592658" cy="0"/>
            </a:xfrm>
            <a:prstGeom prst="line">
              <a:avLst/>
            </a:prstGeom>
            <a:noFill/>
            <a:ln w="12700" cap="sq">
              <a:solidFill>
                <a:srgbClr val="009AD7"/>
              </a:solidFill>
              <a:round/>
              <a:headEnd/>
              <a:tailEnd/>
            </a:ln>
            <a:extLst>
              <a:ext uri="{909E8E84-426E-40DD-AFC4-6F175D3DCCD1}">
                <a14:hiddenFill xmlns:a14="http://schemas.microsoft.com/office/drawing/2010/main">
                  <a:noFill/>
                </a14:hiddenFill>
              </a:ext>
            </a:extLst>
          </p:spPr>
        </p:cxnSp>
        <p:sp>
          <p:nvSpPr>
            <p:cNvPr id="54" name="Freeform 40"/>
            <p:cNvSpPr>
              <a:spLocks/>
            </p:cNvSpPr>
            <p:nvPr/>
          </p:nvSpPr>
          <p:spPr bwMode="auto">
            <a:xfrm>
              <a:off x="4645159" y="4845007"/>
              <a:ext cx="50864" cy="94577"/>
            </a:xfrm>
            <a:custGeom>
              <a:avLst/>
              <a:gdLst>
                <a:gd name="T0" fmla="*/ 0 w 50864"/>
                <a:gd name="T1" fmla="*/ 94577 h 94577"/>
                <a:gd name="T2" fmla="*/ 50864 w 50864"/>
                <a:gd name="T3" fmla="*/ 47282 h 94577"/>
                <a:gd name="T4" fmla="*/ 0 w 50864"/>
                <a:gd name="T5" fmla="*/ 0 h 94577"/>
                <a:gd name="T6" fmla="*/ 0 60000 65536"/>
                <a:gd name="T7" fmla="*/ 0 60000 65536"/>
                <a:gd name="T8" fmla="*/ 0 60000 65536"/>
              </a:gdLst>
              <a:ahLst/>
              <a:cxnLst>
                <a:cxn ang="T6">
                  <a:pos x="T0" y="T1"/>
                </a:cxn>
                <a:cxn ang="T7">
                  <a:pos x="T2" y="T3"/>
                </a:cxn>
                <a:cxn ang="T8">
                  <a:pos x="T4" y="T5"/>
                </a:cxn>
              </a:cxnLst>
              <a:rect l="0" t="0" r="r" b="b"/>
              <a:pathLst>
                <a:path w="50864" h="94577">
                  <a:moveTo>
                    <a:pt x="0" y="94577"/>
                  </a:moveTo>
                  <a:lnTo>
                    <a:pt x="50864" y="47282"/>
                  </a:lnTo>
                  <a:lnTo>
                    <a:pt x="0" y="0"/>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41"/>
            <p:cNvSpPr>
              <a:spLocks/>
            </p:cNvSpPr>
            <p:nvPr/>
          </p:nvSpPr>
          <p:spPr bwMode="auto">
            <a:xfrm>
              <a:off x="2806700" y="4724654"/>
              <a:ext cx="1489202" cy="335280"/>
            </a:xfrm>
            <a:custGeom>
              <a:avLst/>
              <a:gdLst>
                <a:gd name="T0" fmla="*/ 0 w 1489202"/>
                <a:gd name="T1" fmla="*/ 335280 h 335280"/>
                <a:gd name="T2" fmla="*/ 1489202 w 1489202"/>
                <a:gd name="T3" fmla="*/ 335280 h 335280"/>
                <a:gd name="T4" fmla="*/ 1489202 w 1489202"/>
                <a:gd name="T5" fmla="*/ 0 h 335280"/>
                <a:gd name="T6" fmla="*/ 0 w 1489202"/>
                <a:gd name="T7" fmla="*/ 0 h 335280"/>
                <a:gd name="T8" fmla="*/ 0 w 1489202"/>
                <a:gd name="T9" fmla="*/ 335280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9202" h="335280">
                  <a:moveTo>
                    <a:pt x="0" y="335280"/>
                  </a:moveTo>
                  <a:lnTo>
                    <a:pt x="1489202" y="335280"/>
                  </a:lnTo>
                  <a:lnTo>
                    <a:pt x="1489202" y="0"/>
                  </a:lnTo>
                  <a:lnTo>
                    <a:pt x="0" y="0"/>
                  </a:lnTo>
                  <a:lnTo>
                    <a:pt x="0" y="335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6" name="TextBox 58"/>
          <p:cNvSpPr txBox="1">
            <a:spLocks noChangeArrowheads="1"/>
          </p:cNvSpPr>
          <p:nvPr/>
        </p:nvSpPr>
        <p:spPr bwMode="auto">
          <a:xfrm>
            <a:off x="3890048" y="4415070"/>
            <a:ext cx="1409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a:solidFill>
                  <a:srgbClr val="221F20"/>
                </a:solidFill>
              </a:rPr>
              <a:t>What are the reporting requirements for this data?</a:t>
            </a:r>
          </a:p>
        </p:txBody>
      </p:sp>
      <p:sp>
        <p:nvSpPr>
          <p:cNvPr id="57" name="Freeform 59"/>
          <p:cNvSpPr>
            <a:spLocks/>
          </p:cNvSpPr>
          <p:nvPr/>
        </p:nvSpPr>
        <p:spPr bwMode="auto">
          <a:xfrm>
            <a:off x="3837660" y="4369033"/>
            <a:ext cx="1490663" cy="334962"/>
          </a:xfrm>
          <a:custGeom>
            <a:avLst/>
            <a:gdLst>
              <a:gd name="T0" fmla="*/ 0 w 1489202"/>
              <a:gd name="T1" fmla="*/ 334962 h 335280"/>
              <a:gd name="T2" fmla="*/ 1490663 w 1489202"/>
              <a:gd name="T3" fmla="*/ 334962 h 335280"/>
              <a:gd name="T4" fmla="*/ 1490663 w 1489202"/>
              <a:gd name="T5" fmla="*/ 0 h 335280"/>
              <a:gd name="T6" fmla="*/ 0 w 1489202"/>
              <a:gd name="T7" fmla="*/ 0 h 335280"/>
              <a:gd name="T8" fmla="*/ 0 w 1489202"/>
              <a:gd name="T9" fmla="*/ 334962 h 335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9202" h="335280">
                <a:moveTo>
                  <a:pt x="0" y="335280"/>
                </a:moveTo>
                <a:lnTo>
                  <a:pt x="1489202" y="335280"/>
                </a:lnTo>
                <a:lnTo>
                  <a:pt x="1489202" y="0"/>
                </a:lnTo>
                <a:lnTo>
                  <a:pt x="0" y="0"/>
                </a:lnTo>
                <a:lnTo>
                  <a:pt x="0" y="335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8" name="Group 60"/>
          <p:cNvGrpSpPr>
            <a:grpSpLocks/>
          </p:cNvGrpSpPr>
          <p:nvPr/>
        </p:nvGrpSpPr>
        <p:grpSpPr bwMode="auto">
          <a:xfrm>
            <a:off x="3837660" y="3068870"/>
            <a:ext cx="1890713" cy="461963"/>
            <a:chOff x="2806700" y="3369691"/>
            <a:chExt cx="1889323" cy="462280"/>
          </a:xfrm>
        </p:grpSpPr>
        <p:cxnSp>
          <p:nvCxnSpPr>
            <p:cNvPr id="59" name="Connector 42"/>
            <p:cNvCxnSpPr>
              <a:cxnSpLocks noChangeShapeType="1"/>
            </p:cNvCxnSpPr>
            <p:nvPr/>
          </p:nvCxnSpPr>
          <p:spPr bwMode="auto">
            <a:xfrm>
              <a:off x="4103361" y="3600828"/>
              <a:ext cx="592658" cy="0"/>
            </a:xfrm>
            <a:prstGeom prst="line">
              <a:avLst/>
            </a:prstGeom>
            <a:noFill/>
            <a:ln w="12700" cap="sq">
              <a:solidFill>
                <a:srgbClr val="0074BC"/>
              </a:solidFill>
              <a:round/>
              <a:headEnd/>
              <a:tailEnd/>
            </a:ln>
            <a:extLst>
              <a:ext uri="{909E8E84-426E-40DD-AFC4-6F175D3DCCD1}">
                <a14:hiddenFill xmlns:a14="http://schemas.microsoft.com/office/drawing/2010/main">
                  <a:noFill/>
                </a14:hiddenFill>
              </a:ext>
            </a:extLst>
          </p:spPr>
        </p:cxnSp>
        <p:sp>
          <p:nvSpPr>
            <p:cNvPr id="60" name="Freeform 43"/>
            <p:cNvSpPr>
              <a:spLocks/>
            </p:cNvSpPr>
            <p:nvPr/>
          </p:nvSpPr>
          <p:spPr bwMode="auto">
            <a:xfrm>
              <a:off x="4645159" y="3553541"/>
              <a:ext cx="50864" cy="94577"/>
            </a:xfrm>
            <a:custGeom>
              <a:avLst/>
              <a:gdLst>
                <a:gd name="T0" fmla="*/ 0 w 50864"/>
                <a:gd name="T1" fmla="*/ 94577 h 94577"/>
                <a:gd name="T2" fmla="*/ 50864 w 50864"/>
                <a:gd name="T3" fmla="*/ 47282 h 94577"/>
                <a:gd name="T4" fmla="*/ 0 w 50864"/>
                <a:gd name="T5" fmla="*/ 0 h 94577"/>
                <a:gd name="T6" fmla="*/ 0 60000 65536"/>
                <a:gd name="T7" fmla="*/ 0 60000 65536"/>
                <a:gd name="T8" fmla="*/ 0 60000 65536"/>
              </a:gdLst>
              <a:ahLst/>
              <a:cxnLst>
                <a:cxn ang="T6">
                  <a:pos x="T0" y="T1"/>
                </a:cxn>
                <a:cxn ang="T7">
                  <a:pos x="T2" y="T3"/>
                </a:cxn>
                <a:cxn ang="T8">
                  <a:pos x="T4" y="T5"/>
                </a:cxn>
              </a:cxnLst>
              <a:rect l="0" t="0" r="r" b="b"/>
              <a:pathLst>
                <a:path w="50864" h="94577">
                  <a:moveTo>
                    <a:pt x="0" y="94577"/>
                  </a:moveTo>
                  <a:lnTo>
                    <a:pt x="50864" y="47282"/>
                  </a:lnTo>
                  <a:lnTo>
                    <a:pt x="0" y="0"/>
                  </a:lnTo>
                </a:path>
              </a:pathLst>
            </a:custGeom>
            <a:noFill/>
            <a:ln w="12700" cap="sq">
              <a:solidFill>
                <a:srgbClr val="0074B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63"/>
            <p:cNvSpPr>
              <a:spLocks/>
            </p:cNvSpPr>
            <p:nvPr/>
          </p:nvSpPr>
          <p:spPr bwMode="auto">
            <a:xfrm>
              <a:off x="2806700" y="3369691"/>
              <a:ext cx="1489202" cy="462280"/>
            </a:xfrm>
            <a:custGeom>
              <a:avLst/>
              <a:gdLst>
                <a:gd name="T0" fmla="*/ 0 w 1489202"/>
                <a:gd name="T1" fmla="*/ 462280 h 462280"/>
                <a:gd name="T2" fmla="*/ 1489202 w 1489202"/>
                <a:gd name="T3" fmla="*/ 462280 h 462280"/>
                <a:gd name="T4" fmla="*/ 1489202 w 1489202"/>
                <a:gd name="T5" fmla="*/ 0 h 462280"/>
                <a:gd name="T6" fmla="*/ 0 w 1489202"/>
                <a:gd name="T7" fmla="*/ 0 h 462280"/>
                <a:gd name="T8" fmla="*/ 0 w 1489202"/>
                <a:gd name="T9" fmla="*/ 462280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9202" h="462280">
                  <a:moveTo>
                    <a:pt x="0" y="462280"/>
                  </a:moveTo>
                  <a:lnTo>
                    <a:pt x="1489202" y="462280"/>
                  </a:lnTo>
                  <a:lnTo>
                    <a:pt x="1489202" y="0"/>
                  </a:lnTo>
                  <a:lnTo>
                    <a:pt x="0" y="0"/>
                  </a:lnTo>
                  <a:lnTo>
                    <a:pt x="0" y="462280"/>
                  </a:lnTo>
                  <a:close/>
                </a:path>
              </a:pathLst>
            </a:custGeom>
            <a:solidFill>
              <a:srgbClr val="FEFF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TextBox 64"/>
          <p:cNvSpPr txBox="1">
            <a:spLocks noChangeArrowheads="1"/>
          </p:cNvSpPr>
          <p:nvPr/>
        </p:nvSpPr>
        <p:spPr bwMode="auto">
          <a:xfrm>
            <a:off x="3901160" y="3111733"/>
            <a:ext cx="1282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000"/>
              </a:lnSpc>
            </a:pPr>
            <a:r>
              <a:rPr lang="en-US" altLang="en-US" sz="800" dirty="0">
                <a:solidFill>
                  <a:srgbClr val="221F20"/>
                </a:solidFill>
              </a:rPr>
              <a:t>How will the data be managed throughout its full lifecycle?</a:t>
            </a:r>
          </a:p>
        </p:txBody>
      </p:sp>
      <p:sp>
        <p:nvSpPr>
          <p:cNvPr id="63" name="Freeform 65"/>
          <p:cNvSpPr>
            <a:spLocks/>
          </p:cNvSpPr>
          <p:nvPr/>
        </p:nvSpPr>
        <p:spPr bwMode="auto">
          <a:xfrm>
            <a:off x="3837660" y="3068870"/>
            <a:ext cx="1490663" cy="461963"/>
          </a:xfrm>
          <a:custGeom>
            <a:avLst/>
            <a:gdLst>
              <a:gd name="T0" fmla="*/ 0 w 1489202"/>
              <a:gd name="T1" fmla="*/ 461963 h 462280"/>
              <a:gd name="T2" fmla="*/ 1490663 w 1489202"/>
              <a:gd name="T3" fmla="*/ 461963 h 462280"/>
              <a:gd name="T4" fmla="*/ 1490663 w 1489202"/>
              <a:gd name="T5" fmla="*/ 0 h 462280"/>
              <a:gd name="T6" fmla="*/ 0 w 1489202"/>
              <a:gd name="T7" fmla="*/ 0 h 462280"/>
              <a:gd name="T8" fmla="*/ 0 w 1489202"/>
              <a:gd name="T9" fmla="*/ 461963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9202" h="462280">
                <a:moveTo>
                  <a:pt x="0" y="462280"/>
                </a:moveTo>
                <a:lnTo>
                  <a:pt x="1489202" y="462280"/>
                </a:lnTo>
                <a:lnTo>
                  <a:pt x="1489202" y="0"/>
                </a:lnTo>
                <a:lnTo>
                  <a:pt x="0" y="0"/>
                </a:lnTo>
                <a:lnTo>
                  <a:pt x="0" y="462280"/>
                </a:lnTo>
                <a:close/>
              </a:path>
            </a:pathLst>
          </a:custGeom>
          <a:noFill/>
          <a:ln w="12700" cap="sq">
            <a:solidFill>
              <a:srgbClr val="009AD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6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0300" y="293561"/>
            <a:ext cx="442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4">
            <a:extLst>
              <a:ext uri="{FF2B5EF4-FFF2-40B4-BE49-F238E27FC236}">
                <a16:creationId xmlns:a16="http://schemas.microsoft.com/office/drawing/2014/main" id="{DDD6A408-C562-462F-9FFC-048AB2CBD18A}"/>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Data Quality </a:t>
            </a:r>
          </a:p>
        </p:txBody>
      </p:sp>
      <p:sp>
        <p:nvSpPr>
          <p:cNvPr id="67" name="TextBox 1">
            <a:extLst>
              <a:ext uri="{FF2B5EF4-FFF2-40B4-BE49-F238E27FC236}">
                <a16:creationId xmlns:a16="http://schemas.microsoft.com/office/drawing/2014/main" id="{36D3D1C0-D3A9-4885-B60E-65A20027D442}"/>
              </a:ext>
            </a:extLst>
          </p:cNvPr>
          <p:cNvSpPr txBox="1">
            <a:spLocks noChangeArrowheads="1"/>
          </p:cNvSpPr>
          <p:nvPr/>
        </p:nvSpPr>
        <p:spPr bwMode="auto">
          <a:xfrm>
            <a:off x="3311962" y="980452"/>
            <a:ext cx="3583787"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HP’s Information Management Framework</a:t>
            </a:r>
          </a:p>
          <a:p>
            <a:r>
              <a:rPr lang="en-US" altLang="en-US" sz="1100" i="1" dirty="0">
                <a:solidFill>
                  <a:srgbClr val="002856"/>
                </a:solidFill>
              </a:rPr>
              <a:t>Illustrative</a:t>
            </a:r>
          </a:p>
          <a:p>
            <a:pPr eaLnBrk="1" hangingPunct="1"/>
            <a:endParaRPr lang="en-US" altLang="en-US" sz="1200" b="1" dirty="0">
              <a:solidFill>
                <a:srgbClr val="002856"/>
              </a:solidFill>
            </a:endParaRPr>
          </a:p>
        </p:txBody>
      </p:sp>
    </p:spTree>
    <p:extLst>
      <p:ext uri="{BB962C8B-B14F-4D97-AF65-F5344CB8AC3E}">
        <p14:creationId xmlns:p14="http://schemas.microsoft.com/office/powerpoint/2010/main" val="2223402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D7E63A2F-E827-4848-9590-EE23522AB420}"/>
              </a:ext>
            </a:extLst>
          </p:cNvPr>
          <p:cNvSpPr>
            <a:spLocks noGrp="1"/>
          </p:cNvSpPr>
          <p:nvPr>
            <p:ph type="body" sz="quarter" idx="17"/>
          </p:nvPr>
        </p:nvSpPr>
        <p:spPr/>
        <p:txBody>
          <a:bodyPr/>
          <a:lstStyle/>
          <a:p>
            <a:pPr marL="0" lvl="0" indent="0">
              <a:spcAft>
                <a:spcPts val="300"/>
              </a:spcAft>
              <a:buClr>
                <a:srgbClr val="002856"/>
              </a:buClr>
              <a:buNone/>
            </a:pPr>
            <a:r>
              <a:rPr lang="en-US" sz="1200" b="1" dirty="0">
                <a:solidFill>
                  <a:srgbClr val="000000"/>
                </a:solidFill>
              </a:rPr>
              <a:t>Use a heat map to </a:t>
            </a:r>
            <a:br>
              <a:rPr lang="en-US" sz="1200" b="1" dirty="0">
                <a:solidFill>
                  <a:srgbClr val="000000"/>
                </a:solidFill>
              </a:rPr>
            </a:br>
            <a:r>
              <a:rPr lang="en-US" sz="1200" b="1" dirty="0">
                <a:solidFill>
                  <a:srgbClr val="000000"/>
                </a:solidFill>
              </a:rPr>
              <a:t>highlight business-critical data quality deficiencies for prioritized improvement.</a:t>
            </a:r>
          </a:p>
          <a:p>
            <a:pPr lvl="0">
              <a:spcAft>
                <a:spcPts val="300"/>
              </a:spcAft>
              <a:buClr>
                <a:srgbClr val="002856"/>
              </a:buClr>
              <a:buFont typeface="Arial" panose="020B0604020202020204" pitchFamily="34" charset="0"/>
              <a:buChar char="•"/>
            </a:pPr>
            <a:r>
              <a:rPr lang="en-US" sz="1000" dirty="0">
                <a:solidFill>
                  <a:srgbClr val="000000"/>
                </a:solidFill>
              </a:rPr>
              <a:t>The Information Architecture team at Gamma uses a heat map to facilitate discussions with stakeholder groups such as Business Intelligence to guide data quality gap</a:t>
            </a:r>
            <a:br>
              <a:rPr lang="en-US" sz="1000" dirty="0">
                <a:solidFill>
                  <a:srgbClr val="000000"/>
                </a:solidFill>
              </a:rPr>
            </a:br>
            <a:r>
              <a:rPr lang="en-US" sz="1000" dirty="0">
                <a:solidFill>
                  <a:srgbClr val="000000"/>
                </a:solidFill>
              </a:rPr>
              <a:t>analysis.</a:t>
            </a:r>
          </a:p>
          <a:p>
            <a:pPr lvl="0">
              <a:spcAft>
                <a:spcPts val="300"/>
              </a:spcAft>
              <a:buClr>
                <a:srgbClr val="002856"/>
              </a:buClr>
              <a:buFont typeface="Arial" panose="020B0604020202020204" pitchFamily="34" charset="0"/>
              <a:buChar char="•"/>
            </a:pPr>
            <a:r>
              <a:rPr lang="en-US" sz="1000" dirty="0">
                <a:solidFill>
                  <a:srgbClr val="000000"/>
                </a:solidFill>
              </a:rPr>
              <a:t>Horizontal views highlight</a:t>
            </a:r>
            <a:br>
              <a:rPr lang="en-US" sz="1000" dirty="0">
                <a:solidFill>
                  <a:srgbClr val="000000"/>
                </a:solidFill>
              </a:rPr>
            </a:br>
            <a:r>
              <a:rPr lang="en-US" sz="1000" dirty="0">
                <a:solidFill>
                  <a:srgbClr val="000000"/>
                </a:solidFill>
              </a:rPr>
              <a:t>context deficiencies across data quality factors.</a:t>
            </a:r>
          </a:p>
          <a:p>
            <a:pPr lvl="0">
              <a:spcAft>
                <a:spcPts val="300"/>
              </a:spcAft>
              <a:buClr>
                <a:srgbClr val="002856"/>
              </a:buClr>
              <a:buFont typeface="Arial" panose="020B0604020202020204" pitchFamily="34" charset="0"/>
              <a:buChar char="•"/>
            </a:pPr>
            <a:r>
              <a:rPr lang="en-US" sz="1000" dirty="0">
                <a:solidFill>
                  <a:srgbClr val="000000"/>
                </a:solidFill>
              </a:rPr>
              <a:t>Vertical views reveal data</a:t>
            </a:r>
            <a:br>
              <a:rPr lang="en-US" sz="1000" dirty="0">
                <a:solidFill>
                  <a:srgbClr val="000000"/>
                </a:solidFill>
              </a:rPr>
            </a:br>
            <a:r>
              <a:rPr lang="en-US" sz="1000" dirty="0">
                <a:solidFill>
                  <a:srgbClr val="000000"/>
                </a:solidFill>
              </a:rPr>
              <a:t>quality factor deficiencies</a:t>
            </a:r>
            <a:br>
              <a:rPr lang="en-US" sz="1000" dirty="0">
                <a:solidFill>
                  <a:srgbClr val="000000"/>
                </a:solidFill>
              </a:rPr>
            </a:br>
            <a:r>
              <a:rPr lang="en-US" sz="1000" dirty="0">
                <a:solidFill>
                  <a:srgbClr val="000000"/>
                </a:solidFill>
              </a:rPr>
              <a:t>across different contexts.</a:t>
            </a:r>
          </a:p>
          <a:p>
            <a:pPr lvl="0">
              <a:spcAft>
                <a:spcPts val="300"/>
              </a:spcAft>
              <a:buClr>
                <a:srgbClr val="002856"/>
              </a:buClr>
              <a:buFont typeface="Arial" panose="020B0604020202020204" pitchFamily="34" charset="0"/>
              <a:buChar char="•"/>
            </a:pPr>
            <a:r>
              <a:rPr lang="en-US" sz="1000" dirty="0">
                <a:solidFill>
                  <a:srgbClr val="000000"/>
                </a:solidFill>
              </a:rPr>
              <a:t>The heat map is used to</a:t>
            </a:r>
            <a:br>
              <a:rPr lang="en-US" sz="1000" dirty="0">
                <a:solidFill>
                  <a:srgbClr val="000000"/>
                </a:solidFill>
              </a:rPr>
            </a:br>
            <a:r>
              <a:rPr lang="en-US" sz="1000" dirty="0">
                <a:solidFill>
                  <a:srgbClr val="000000"/>
                </a:solidFill>
              </a:rPr>
              <a:t>analyze data elements (e.g., customer, vendor).</a:t>
            </a:r>
          </a:p>
          <a:p>
            <a:endParaRPr lang="en-US" dirty="0"/>
          </a:p>
        </p:txBody>
      </p:sp>
      <p:sp>
        <p:nvSpPr>
          <p:cNvPr id="2" name="Title 1"/>
          <p:cNvSpPr>
            <a:spLocks noGrp="1"/>
          </p:cNvSpPr>
          <p:nvPr>
            <p:ph type="title"/>
          </p:nvPr>
        </p:nvSpPr>
        <p:spPr/>
        <p:txBody>
          <a:bodyPr/>
          <a:lstStyle/>
          <a:p>
            <a:r>
              <a:rPr lang="en-US" dirty="0"/>
              <a:t>Data Quality Heat Map</a:t>
            </a:r>
          </a:p>
        </p:txBody>
      </p:sp>
      <p:sp>
        <p:nvSpPr>
          <p:cNvPr id="7" name="TextBox 6"/>
          <p:cNvSpPr txBox="1"/>
          <p:nvPr/>
        </p:nvSpPr>
        <p:spPr>
          <a:xfrm>
            <a:off x="4337558" y="1527175"/>
            <a:ext cx="673100" cy="1651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2" b="0" i="1" u="none" strike="noStrike" kern="1200" cap="none" spc="0" normalizeH="0" baseline="0" noProof="0">
                <a:ln>
                  <a:noFill/>
                </a:ln>
                <a:solidFill>
                  <a:srgbClr val="A6A6A6"/>
                </a:solidFill>
                <a:effectLst/>
                <a:uLnTx/>
                <a:uFillTx/>
                <a:latin typeface="Arial"/>
                <a:ea typeface="+mn-ea"/>
                <a:cs typeface="+mn-cs"/>
              </a:rPr>
              <a:t>Illustrative</a:t>
            </a:r>
          </a:p>
        </p:txBody>
      </p:sp>
      <p:pic>
        <p:nvPicPr>
          <p:cNvPr id="8" name="Picture 7"/>
          <p:cNvPicPr>
            <a:picLocks noChangeAspect="1"/>
          </p:cNvPicPr>
          <p:nvPr/>
        </p:nvPicPr>
        <p:blipFill rotWithShape="1">
          <a:blip r:embed="rId3"/>
          <a:srcRect b="23308"/>
          <a:stretch/>
        </p:blipFill>
        <p:spPr>
          <a:xfrm>
            <a:off x="3716433" y="1226751"/>
            <a:ext cx="6446520" cy="3828923"/>
          </a:xfrm>
          <a:prstGeom prst="rect">
            <a:avLst/>
          </a:prstGeom>
        </p:spPr>
      </p:pic>
      <p:sp>
        <p:nvSpPr>
          <p:cNvPr id="14" name="Rectangle 13"/>
          <p:cNvSpPr/>
          <p:nvPr/>
        </p:nvSpPr>
        <p:spPr>
          <a:xfrm>
            <a:off x="457200" y="4955647"/>
            <a:ext cx="2563495" cy="9694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B050"/>
                </a:solidFill>
                <a:effectLst/>
                <a:uLnTx/>
                <a:uFillTx/>
                <a:latin typeface="Arial" panose="020B0604020202020204"/>
                <a:ea typeface="+mn-ea"/>
                <a:cs typeface="+mn-cs"/>
              </a:rPr>
              <a:t>DO </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understand data quality from the point of view of different users and varying contexts.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0000"/>
                </a:solidFill>
                <a:effectLst/>
                <a:uLnTx/>
                <a:uFillTx/>
                <a:latin typeface="Arial" panose="020B0604020202020204"/>
                <a:ea typeface="+mn-ea"/>
                <a:cs typeface="+mn-cs"/>
              </a:rPr>
              <a:t>DON’T </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limit data quality to accuracy, timeliness, and relevance alone.</a:t>
            </a:r>
          </a:p>
        </p:txBody>
      </p:sp>
      <p:sp>
        <p:nvSpPr>
          <p:cNvPr id="9" name="TextBox 8"/>
          <p:cNvSpPr txBox="1"/>
          <p:nvPr/>
        </p:nvSpPr>
        <p:spPr>
          <a:xfrm>
            <a:off x="3776580" y="4855619"/>
            <a:ext cx="4972812"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Source: Gamma Co. (Pseudonym); Gartner research.</a:t>
            </a:r>
          </a:p>
        </p:txBody>
      </p:sp>
      <p:pic>
        <p:nvPicPr>
          <p:cNvPr id="10" name="Picture 9">
            <a:extLst>
              <a:ext uri="{FF2B5EF4-FFF2-40B4-BE49-F238E27FC236}">
                <a16:creationId xmlns:a16="http://schemas.microsoft.com/office/drawing/2014/main" id="{736E932E-1A6A-4B8E-8772-31AF86C3F49B}"/>
              </a:ext>
            </a:extLst>
          </p:cNvPr>
          <p:cNvPicPr>
            <a:picLocks noChangeAspect="1"/>
          </p:cNvPicPr>
          <p:nvPr/>
        </p:nvPicPr>
        <p:blipFill>
          <a:blip r:embed="rId4"/>
          <a:stretch>
            <a:fillRect/>
          </a:stretch>
        </p:blipFill>
        <p:spPr>
          <a:xfrm>
            <a:off x="11075629" y="217598"/>
            <a:ext cx="888470" cy="592313"/>
          </a:xfrm>
          <a:prstGeom prst="rect">
            <a:avLst/>
          </a:prstGeom>
        </p:spPr>
      </p:pic>
      <p:pic>
        <p:nvPicPr>
          <p:cNvPr id="11" name="Picture 10">
            <a:extLst>
              <a:ext uri="{FF2B5EF4-FFF2-40B4-BE49-F238E27FC236}">
                <a16:creationId xmlns:a16="http://schemas.microsoft.com/office/drawing/2014/main" id="{555D2B68-EBE2-4EB7-8459-88D47C129C24}"/>
              </a:ext>
            </a:extLst>
          </p:cNvPr>
          <p:cNvPicPr>
            <a:picLocks noChangeAspect="1"/>
          </p:cNvPicPr>
          <p:nvPr/>
        </p:nvPicPr>
        <p:blipFill>
          <a:blip r:embed="rId5"/>
          <a:stretch>
            <a:fillRect/>
          </a:stretch>
        </p:blipFill>
        <p:spPr>
          <a:xfrm>
            <a:off x="3313958" y="6006212"/>
            <a:ext cx="804951" cy="370977"/>
          </a:xfrm>
          <a:prstGeom prst="rect">
            <a:avLst/>
          </a:prstGeom>
        </p:spPr>
      </p:pic>
      <p:sp>
        <p:nvSpPr>
          <p:cNvPr id="12" name="Freeform 44">
            <a:extLst>
              <a:ext uri="{FF2B5EF4-FFF2-40B4-BE49-F238E27FC236}">
                <a16:creationId xmlns:a16="http://schemas.microsoft.com/office/drawing/2014/main" id="{9BAF7AFB-A911-4EF0-93A7-7EDCD04D655A}"/>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Data Quality </a:t>
            </a:r>
          </a:p>
        </p:txBody>
      </p:sp>
    </p:spTree>
    <p:extLst>
      <p:ext uri="{BB962C8B-B14F-4D97-AF65-F5344CB8AC3E}">
        <p14:creationId xmlns:p14="http://schemas.microsoft.com/office/powerpoint/2010/main" val="1126030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A2CA05-6FFC-49B0-959B-EC3226248500}"/>
              </a:ext>
            </a:extLst>
          </p:cNvPr>
          <p:cNvPicPr>
            <a:picLocks noChangeAspect="1"/>
          </p:cNvPicPr>
          <p:nvPr/>
        </p:nvPicPr>
        <p:blipFill>
          <a:blip r:embed="rId3"/>
          <a:stretch>
            <a:fillRect/>
          </a:stretch>
        </p:blipFill>
        <p:spPr>
          <a:xfrm>
            <a:off x="3313958" y="6006212"/>
            <a:ext cx="804951" cy="370977"/>
          </a:xfrm>
          <a:prstGeom prst="rect">
            <a:avLst/>
          </a:prstGeom>
        </p:spPr>
      </p:pic>
      <p:sp>
        <p:nvSpPr>
          <p:cNvPr id="2" name="Title 1"/>
          <p:cNvSpPr>
            <a:spLocks noGrp="1"/>
          </p:cNvSpPr>
          <p:nvPr>
            <p:ph type="title"/>
          </p:nvPr>
        </p:nvSpPr>
        <p:spPr/>
        <p:txBody>
          <a:bodyPr/>
          <a:lstStyle/>
          <a:p>
            <a:r>
              <a:rPr lang="en-US" dirty="0"/>
              <a:t>Dimensions of Data Quality</a:t>
            </a:r>
          </a:p>
        </p:txBody>
      </p:sp>
      <p:sp>
        <p:nvSpPr>
          <p:cNvPr id="6" name="Text Placeholder 5">
            <a:extLst>
              <a:ext uri="{FF2B5EF4-FFF2-40B4-BE49-F238E27FC236}">
                <a16:creationId xmlns:a16="http://schemas.microsoft.com/office/drawing/2014/main" id="{ACC22312-1B64-47A7-AFDC-C77A37D869D5}"/>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Define data quality dimensions for effective usage of the data quality heat map.</a:t>
            </a:r>
          </a:p>
          <a:p>
            <a:pPr marL="0" indent="0">
              <a:buNone/>
            </a:pPr>
            <a:endParaRPr lang="en-US" dirty="0"/>
          </a:p>
        </p:txBody>
      </p:sp>
      <p:sp>
        <p:nvSpPr>
          <p:cNvPr id="7" name="TextBox 6"/>
          <p:cNvSpPr txBox="1"/>
          <p:nvPr/>
        </p:nvSpPr>
        <p:spPr>
          <a:xfrm>
            <a:off x="4209542" y="1082294"/>
            <a:ext cx="673100" cy="165100"/>
          </a:xfrm>
          <a:prstGeom prst="rect">
            <a:avLst/>
          </a:prstGeom>
        </p:spPr>
        <p:txBody>
          <a:bodyPr wrap="none" lIns="0" tIns="0" rIns="0" bIns="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2" b="0" i="1" u="none" strike="noStrike" kern="1200" cap="none" spc="0" normalizeH="0" baseline="0" noProof="0">
                <a:ln>
                  <a:noFill/>
                </a:ln>
                <a:solidFill>
                  <a:srgbClr val="A6A6A6"/>
                </a:solidFill>
                <a:effectLst/>
                <a:uLnTx/>
                <a:uFillTx/>
                <a:latin typeface="Arial"/>
                <a:ea typeface="+mn-ea"/>
                <a:cs typeface="+mn-cs"/>
              </a:rPr>
              <a:t>Illustrative</a:t>
            </a: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3672392" y="972312"/>
            <a:ext cx="6481572" cy="4913376"/>
          </a:xfrm>
          <a:prstGeom prst="rect">
            <a:avLst/>
          </a:prstGeom>
        </p:spPr>
      </p:pic>
      <p:pic>
        <p:nvPicPr>
          <p:cNvPr id="10" name="Picture 9">
            <a:extLst>
              <a:ext uri="{FF2B5EF4-FFF2-40B4-BE49-F238E27FC236}">
                <a16:creationId xmlns:a16="http://schemas.microsoft.com/office/drawing/2014/main" id="{E7157EFA-1A7A-465C-8D87-22CBC156D216}"/>
              </a:ext>
            </a:extLst>
          </p:cNvPr>
          <p:cNvPicPr>
            <a:picLocks noChangeAspect="1"/>
          </p:cNvPicPr>
          <p:nvPr/>
        </p:nvPicPr>
        <p:blipFill>
          <a:blip r:embed="rId6"/>
          <a:stretch>
            <a:fillRect/>
          </a:stretch>
        </p:blipFill>
        <p:spPr>
          <a:xfrm>
            <a:off x="11075629" y="217598"/>
            <a:ext cx="888470" cy="592313"/>
          </a:xfrm>
          <a:prstGeom prst="rect">
            <a:avLst/>
          </a:prstGeom>
        </p:spPr>
      </p:pic>
      <p:sp>
        <p:nvSpPr>
          <p:cNvPr id="13" name="Freeform 44">
            <a:extLst>
              <a:ext uri="{FF2B5EF4-FFF2-40B4-BE49-F238E27FC236}">
                <a16:creationId xmlns:a16="http://schemas.microsoft.com/office/drawing/2014/main" id="{4F7EE837-BA4A-4CC2-B45B-5088C7404A9B}"/>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Data Quality </a:t>
            </a:r>
          </a:p>
        </p:txBody>
      </p:sp>
    </p:spTree>
    <p:extLst>
      <p:ext uri="{BB962C8B-B14F-4D97-AF65-F5344CB8AC3E}">
        <p14:creationId xmlns:p14="http://schemas.microsoft.com/office/powerpoint/2010/main" val="1624615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002856"/>
            </a:solidFill>
          </p:spPr>
          <p:txBody>
            <a:bodyPr/>
            <a:lstStyle/>
            <a:p>
              <a:pPr algn="ctr">
                <a:lnSpc>
                  <a:spcPct val="150000"/>
                </a:lnSpc>
              </a:pPr>
              <a:r>
                <a:rPr lang="en-US" sz="1200" dirty="0">
                  <a:solidFill>
                    <a:schemeClr val="bg1"/>
                  </a:solidFill>
                </a:rPr>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142950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52691" y="1351508"/>
            <a:ext cx="8328597" cy="4862870"/>
          </a:xfrm>
          <a:prstGeom prst="rect">
            <a:avLst/>
          </a:prstGeom>
        </p:spPr>
        <p:txBody>
          <a:bodyPr wrap="square">
            <a:spAutoFit/>
          </a:bodyPr>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Clearly scope the data governance mandate and objectives.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Clarity of purpose will provide the focus to apply scarce resources to the most important governance activities.</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Apply varying degrees of governance depending on the data asset.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Prioritize the highest level of rigor on</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the data assets with the highest business value and broadest enterprise use.</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Tailor the stewardship model to data type characteristics.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Analyze the characteristics of the data such as business value and volume to determine the appropriate data stewardship model.</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Establish clear procedures to guide project interaction with data governance bodies.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Outlining that interaction to include timely knowledge exchange of project details ensures data concerns are addressed consistently across projects and improves data solution quality.</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Involve the business in data stewardship roles and tasks.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Data is a business asset and needs to be managed as such by business owners. Ensure business representation on stewardship boards.</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Target similar data users when initiating data standardization efforts.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Identify cohorts of like-minded data users to establish consensus on data definitions and standards.</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Take an opportunistic approach to data standardization.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Pursue opportunities for data standardization and integration</a:t>
            </a: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that are highlighted by events in the business environment, such as a merger or new senior executive, that would trigger new information requirements and needs.</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Formalize the promotion of master data management standards and principles.</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  Use a structured forum with a well-defined scope to define and advocate for enterprise-wide MDM solutions and reuse.</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Prioritize data quality improvement based on the data’s quality gap relative to its importance to the organization.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Highlight data quality concerns from multiple user perspectives and in varying contexts to ensure the right data is targeted for quality improvement.</a:t>
            </a: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endPar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altLang="en-US" sz="1000" b="1"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Track progress toward data maturity goals.  </a:t>
            </a:r>
            <a:r>
              <a:rPr kumimoji="0" lang="en-US" altLang="en-US" sz="1000" b="0" i="0" u="none" strike="noStrike" kern="1200" cap="none" spc="0" normalizeH="0" baseline="0" noProof="0" dirty="0">
                <a:ln>
                  <a:noFill/>
                </a:ln>
                <a:solidFill>
                  <a:srgbClr val="000000"/>
                </a:solidFill>
                <a:effectLst/>
                <a:uLnTx/>
                <a:uFillTx/>
                <a:latin typeface="Arial" panose="020B0604020202020204"/>
                <a:ea typeface="MS PGothic" panose="020B0600070205080204" pitchFamily="34" charset="-128"/>
                <a:cs typeface="Arial" panose="020B0604020202020204" pitchFamily="34" charset="0"/>
              </a:rPr>
              <a:t>Define a specific set of maturity milestone indicators and monitor overall progress across data domains toward them.</a:t>
            </a:r>
          </a:p>
        </p:txBody>
      </p:sp>
      <p:sp>
        <p:nvSpPr>
          <p:cNvPr id="2" name="Title 1"/>
          <p:cNvSpPr>
            <a:spLocks noGrp="1"/>
          </p:cNvSpPr>
          <p:nvPr>
            <p:ph type="title"/>
          </p:nvPr>
        </p:nvSpPr>
        <p:spPr/>
        <p:txBody>
          <a:bodyPr/>
          <a:lstStyle/>
          <a:p>
            <a:r>
              <a:rPr lang="en-US" dirty="0"/>
              <a:t>Data Governance Key Success Factors</a:t>
            </a:r>
          </a:p>
        </p:txBody>
      </p:sp>
      <p:sp>
        <p:nvSpPr>
          <p:cNvPr id="3" name="Text Placeholder 2"/>
          <p:cNvSpPr>
            <a:spLocks noGrp="1"/>
          </p:cNvSpPr>
          <p:nvPr>
            <p:ph type="body" sz="quarter" idx="17"/>
          </p:nvPr>
        </p:nvSpPr>
        <p:spPr>
          <a:xfrm>
            <a:off x="457200" y="1527175"/>
            <a:ext cx="2563495" cy="4460875"/>
          </a:xfrm>
        </p:spPr>
        <p:txBody>
          <a:bodyPr/>
          <a:lstStyle/>
          <a:p>
            <a:pPr marL="0" indent="0">
              <a:buNone/>
            </a:pPr>
            <a:r>
              <a:rPr lang="en-US" sz="1200" b="1" dirty="0"/>
              <a:t>10 Key Factors that ensure successful data governance</a:t>
            </a:r>
          </a:p>
        </p:txBody>
      </p:sp>
    </p:spTree>
    <p:extLst>
      <p:ext uri="{BB962C8B-B14F-4D97-AF65-F5344CB8AC3E}">
        <p14:creationId xmlns:p14="http://schemas.microsoft.com/office/powerpoint/2010/main" val="3714619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
            <a:extLst>
              <a:ext uri="{FF2B5EF4-FFF2-40B4-BE49-F238E27FC236}">
                <a16:creationId xmlns:a16="http://schemas.microsoft.com/office/drawing/2014/main" id="{B9427834-6704-4807-92EB-21A01071F50C}"/>
              </a:ext>
            </a:extLst>
          </p:cNvPr>
          <p:cNvSpPr txBox="1">
            <a:spLocks noChangeArrowheads="1"/>
          </p:cNvSpPr>
          <p:nvPr/>
        </p:nvSpPr>
        <p:spPr bwMode="auto">
          <a:xfrm>
            <a:off x="3311962" y="980452"/>
            <a:ext cx="35837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856"/>
                </a:solidFill>
              </a:rPr>
              <a:t>Enterprise Data Maturity Path</a:t>
            </a:r>
          </a:p>
          <a:p>
            <a:pPr eaLnBrk="1" hangingPunct="1"/>
            <a:endParaRPr lang="en-US" altLang="en-US" sz="1200" b="1" dirty="0">
              <a:solidFill>
                <a:srgbClr val="002856"/>
              </a:solidFill>
            </a:endParaRPr>
          </a:p>
        </p:txBody>
      </p:sp>
      <p:sp>
        <p:nvSpPr>
          <p:cNvPr id="2" name="Title 1"/>
          <p:cNvSpPr>
            <a:spLocks noGrp="1"/>
          </p:cNvSpPr>
          <p:nvPr>
            <p:ph type="title"/>
          </p:nvPr>
        </p:nvSpPr>
        <p:spPr/>
        <p:txBody>
          <a:bodyPr/>
          <a:lstStyle/>
          <a:p>
            <a:r>
              <a:rPr lang="en-US" dirty="0"/>
              <a:t>Enterprise Data Maturity Path</a:t>
            </a:r>
          </a:p>
        </p:txBody>
      </p:sp>
      <p:sp>
        <p:nvSpPr>
          <p:cNvPr id="3" name="Text Placeholder 2"/>
          <p:cNvSpPr>
            <a:spLocks noGrp="1"/>
          </p:cNvSpPr>
          <p:nvPr>
            <p:ph type="body" sz="quarter" idx="17"/>
          </p:nvPr>
        </p:nvSpPr>
        <p:spPr/>
        <p:txBody>
          <a:bodyPr/>
          <a:lstStyle/>
          <a:p>
            <a:pPr marL="0" lvl="0" indent="0" defTabSz="1018824">
              <a:spcBef>
                <a:spcPct val="50000"/>
              </a:spcBef>
              <a:spcAft>
                <a:spcPct val="100000"/>
              </a:spcAft>
              <a:buClrTx/>
              <a:buSzTx/>
              <a:buNone/>
              <a:defRPr/>
            </a:pPr>
            <a:r>
              <a:rPr lang="en-US" altLang="en-US" sz="1200" b="1" kern="0" dirty="0">
                <a:solidFill>
                  <a:srgbClr val="000000"/>
                </a:solidFill>
                <a:latin typeface="Arial" pitchFamily="34" charset="0"/>
                <a:cs typeface="Arial" pitchFamily="34" charset="0"/>
              </a:rPr>
              <a:t>Define distinct levels of maturity to objectively assess data competency.</a:t>
            </a:r>
          </a:p>
          <a:p>
            <a:pPr defTabSz="1018824">
              <a:spcBef>
                <a:spcPct val="50000"/>
              </a:spcBef>
              <a:spcAft>
                <a:spcPct val="100000"/>
              </a:spcAft>
              <a:buClrTx/>
              <a:buSzTx/>
              <a:defRPr/>
            </a:pPr>
            <a:r>
              <a:rPr lang="en-US" altLang="en-US" sz="1000" kern="0" dirty="0">
                <a:solidFill>
                  <a:srgbClr val="000000"/>
                </a:solidFill>
                <a:latin typeface="Arial" pitchFamily="34" charset="0"/>
                <a:cs typeface="Arial" pitchFamily="34" charset="0"/>
              </a:rPr>
              <a:t>Foundational level of maturity focus on common data definitions and enterprise wide usage.</a:t>
            </a:r>
          </a:p>
          <a:p>
            <a:pPr defTabSz="1018824">
              <a:spcBef>
                <a:spcPct val="50000"/>
              </a:spcBef>
              <a:spcAft>
                <a:spcPct val="100000"/>
              </a:spcAft>
              <a:buClrTx/>
              <a:buSzTx/>
              <a:defRPr/>
            </a:pPr>
            <a:r>
              <a:rPr lang="en-US" altLang="en-US" sz="1000" kern="0" dirty="0">
                <a:solidFill>
                  <a:srgbClr val="000000"/>
                </a:solidFill>
                <a:latin typeface="Arial" pitchFamily="34" charset="0"/>
                <a:cs typeface="Arial" pitchFamily="34" charset="0"/>
              </a:rPr>
              <a:t>Higher level maturity includes ability to measure initial data quality improvement and ongoing maintenance.</a:t>
            </a:r>
          </a:p>
        </p:txBody>
      </p:sp>
      <p:sp>
        <p:nvSpPr>
          <p:cNvPr id="7" name="Rectangle 6"/>
          <p:cNvSpPr>
            <a:spLocks noChangeArrowheads="1"/>
          </p:cNvSpPr>
          <p:nvPr/>
        </p:nvSpPr>
        <p:spPr bwMode="auto">
          <a:xfrm>
            <a:off x="4058042" y="5856363"/>
            <a:ext cx="457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700" dirty="0"/>
              <a:t>Source: Weyerhaeuser; Gartner Analysis.</a:t>
            </a:r>
          </a:p>
        </p:txBody>
      </p:sp>
      <p:graphicFrame>
        <p:nvGraphicFramePr>
          <p:cNvPr id="8" name="Table 7"/>
          <p:cNvGraphicFramePr>
            <a:graphicFrameLocks noGrp="1"/>
          </p:cNvGraphicFramePr>
          <p:nvPr>
            <p:extLst>
              <p:ext uri="{D42A27DB-BD31-4B8C-83A1-F6EECF244321}">
                <p14:modId xmlns:p14="http://schemas.microsoft.com/office/powerpoint/2010/main" val="1935702885"/>
              </p:ext>
            </p:extLst>
          </p:nvPr>
        </p:nvGraphicFramePr>
        <p:xfrm>
          <a:off x="4058042" y="1584602"/>
          <a:ext cx="5802313" cy="4202112"/>
        </p:xfrm>
        <a:graphic>
          <a:graphicData uri="http://schemas.openxmlformats.org/drawingml/2006/table">
            <a:tbl>
              <a:tblPr firstRow="1" bandRow="1">
                <a:tableStyleId>{5C22544A-7EE6-4342-B048-85BDC9FD1C3A}</a:tableStyleId>
              </a:tblPr>
              <a:tblGrid>
                <a:gridCol w="1687269">
                  <a:extLst>
                    <a:ext uri="{9D8B030D-6E8A-4147-A177-3AD203B41FA5}">
                      <a16:colId xmlns:a16="http://schemas.microsoft.com/office/drawing/2014/main" val="20000"/>
                    </a:ext>
                  </a:extLst>
                </a:gridCol>
                <a:gridCol w="4115044">
                  <a:extLst>
                    <a:ext uri="{9D8B030D-6E8A-4147-A177-3AD203B41FA5}">
                      <a16:colId xmlns:a16="http://schemas.microsoft.com/office/drawing/2014/main" val="20001"/>
                    </a:ext>
                  </a:extLst>
                </a:gridCol>
              </a:tblGrid>
              <a:tr h="228652">
                <a:tc>
                  <a:txBody>
                    <a:bodyPr/>
                    <a:lstStyle/>
                    <a:p>
                      <a:r>
                        <a:rPr lang="en-US" sz="900" dirty="0">
                          <a:solidFill>
                            <a:schemeClr val="tx1"/>
                          </a:solidFill>
                        </a:rPr>
                        <a:t>Maturity Stage</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900" dirty="0">
                          <a:solidFill>
                            <a:schemeClr val="tx1"/>
                          </a:solidFill>
                        </a:rPr>
                        <a:t>Definition</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924">
                <a:tc>
                  <a:txBody>
                    <a:bodyPr/>
                    <a:lstStyle/>
                    <a:p>
                      <a:pPr marL="228600" indent="-228600">
                        <a:lnSpc>
                          <a:spcPct val="100000"/>
                        </a:lnSpc>
                        <a:buFont typeface="+mj-lt"/>
                        <a:buAutoNum type="arabicPeriod"/>
                      </a:pPr>
                      <a:r>
                        <a:rPr lang="en-US" sz="900" dirty="0">
                          <a:solidFill>
                            <a:schemeClr val="bg1"/>
                          </a:solidFill>
                        </a:rPr>
                        <a:t>Data Subject Approved as</a:t>
                      </a:r>
                      <a:r>
                        <a:rPr lang="en-US" sz="900" baseline="0" dirty="0">
                          <a:solidFill>
                            <a:schemeClr val="bg1"/>
                          </a:solidFill>
                        </a:rPr>
                        <a:t> </a:t>
                      </a:r>
                      <a:r>
                        <a:rPr lang="en-US" sz="900" dirty="0">
                          <a:solidFill>
                            <a:schemeClr val="bg1"/>
                          </a:solidFill>
                        </a:rPr>
                        <a:t>“Enterprise”</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indent="0" algn="l">
                        <a:lnSpc>
                          <a:spcPct val="100000"/>
                        </a:lnSpc>
                      </a:pPr>
                      <a:r>
                        <a:rPr lang="en-US" sz="900" dirty="0">
                          <a:solidFill>
                            <a:schemeClr val="bg1"/>
                          </a:solidFill>
                          <a:latin typeface="+mn-lt"/>
                        </a:rPr>
                        <a:t>Specific data subject such (customer, vendor) targeted for common enterprise use</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10001"/>
                  </a:ext>
                </a:extLst>
              </a:tr>
              <a:tr h="370924">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900" dirty="0">
                          <a:solidFill>
                            <a:srgbClr val="000000"/>
                          </a:solidFill>
                          <a:latin typeface="+mn-lt"/>
                        </a:rPr>
                        <a:t>Enterprise Definition Established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pPr>
                      <a:r>
                        <a:rPr lang="en-US" sz="900" dirty="0">
                          <a:solidFill>
                            <a:srgbClr val="000000"/>
                          </a:solidFill>
                          <a:latin typeface="+mn-lt"/>
                        </a:rPr>
                        <a:t>High-level description for established as “single” meaning for company</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924">
                <a:tc>
                  <a:txBody>
                    <a:bodyPr/>
                    <a:lstStyle/>
                    <a:p>
                      <a:pPr marL="228600" indent="-228600">
                        <a:lnSpc>
                          <a:spcPct val="100000"/>
                        </a:lnSpc>
                        <a:buFont typeface="+mj-lt"/>
                        <a:buAutoNum type="arabicPeriod" startAt="3"/>
                      </a:pPr>
                      <a:r>
                        <a:rPr lang="en-US" sz="900" dirty="0">
                          <a:solidFill>
                            <a:schemeClr val="bg1"/>
                          </a:solidFill>
                        </a:rPr>
                        <a:t>Data Source</a:t>
                      </a:r>
                      <a:r>
                        <a:rPr lang="en-US" sz="900" baseline="0" dirty="0">
                          <a:solidFill>
                            <a:schemeClr val="bg1"/>
                          </a:solidFill>
                        </a:rPr>
                        <a:t> Identified </a:t>
                      </a:r>
                      <a:endParaRPr lang="en-US" sz="900" dirty="0">
                        <a:solidFill>
                          <a:schemeClr val="bg1"/>
                        </a:solidFill>
                      </a:endParaRP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indent="0" algn="l">
                        <a:lnSpc>
                          <a:spcPct val="100000"/>
                        </a:lnSpc>
                      </a:pPr>
                      <a:r>
                        <a:rPr lang="en-US" sz="900" dirty="0">
                          <a:solidFill>
                            <a:schemeClr val="bg1"/>
                          </a:solidFill>
                          <a:latin typeface="+mn-lt"/>
                        </a:rPr>
                        <a:t>Single origin defined as creation maintenance point from which data is shared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10003"/>
                  </a:ext>
                </a:extLst>
              </a:tr>
              <a:tr h="370924">
                <a:tc>
                  <a:txBody>
                    <a:bodyPr/>
                    <a:lstStyle/>
                    <a:p>
                      <a:pPr marL="228600" indent="-228600">
                        <a:lnSpc>
                          <a:spcPct val="100000"/>
                        </a:lnSpc>
                        <a:buFont typeface="+mj-lt"/>
                        <a:buAutoNum type="arabicPeriod" startAt="4"/>
                      </a:pPr>
                      <a:r>
                        <a:rPr lang="en-US" sz="900" dirty="0">
                          <a:solidFill>
                            <a:schemeClr val="tx1"/>
                          </a:solidFill>
                        </a:rPr>
                        <a:t>Detailed Data Definition</a:t>
                      </a:r>
                      <a:r>
                        <a:rPr lang="en-US" sz="900" baseline="0" dirty="0">
                          <a:solidFill>
                            <a:schemeClr val="tx1"/>
                          </a:solidFill>
                        </a:rPr>
                        <a:t> Established</a:t>
                      </a:r>
                      <a:endParaRPr lang="en-US" sz="900" dirty="0">
                        <a:solidFill>
                          <a:schemeClr val="tx1"/>
                        </a:solidFill>
                      </a:endParaRP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pPr>
                      <a:r>
                        <a:rPr lang="en-US" sz="900" dirty="0">
                          <a:solidFill>
                            <a:srgbClr val="000000"/>
                          </a:solidFill>
                          <a:latin typeface="+mn-lt"/>
                        </a:rPr>
                        <a:t>Full data definition description established—identification approach, characteristics, business rules, maintenance process, quality measures</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924">
                <a:tc>
                  <a:txBody>
                    <a:bodyPr/>
                    <a:lstStyle/>
                    <a:p>
                      <a:pPr marL="228600" indent="-228600">
                        <a:lnSpc>
                          <a:spcPct val="100000"/>
                        </a:lnSpc>
                        <a:buFont typeface="+mj-lt"/>
                        <a:buAutoNum type="arabicPeriod" startAt="5"/>
                      </a:pPr>
                      <a:r>
                        <a:rPr lang="en-US" sz="900" dirty="0">
                          <a:solidFill>
                            <a:schemeClr val="bg1"/>
                          </a:solidFill>
                        </a:rPr>
                        <a:t>Migration Plan Defined</a:t>
                      </a:r>
                    </a:p>
                    <a:p>
                      <a:pPr marL="228600" indent="-228600">
                        <a:lnSpc>
                          <a:spcPct val="100000"/>
                        </a:lnSpc>
                        <a:buFont typeface="+mj-lt"/>
                        <a:buAutoNum type="arabicPeriod" startAt="5"/>
                      </a:pPr>
                      <a:endParaRPr lang="en-US" sz="900" dirty="0">
                        <a:solidFill>
                          <a:schemeClr val="bg1"/>
                        </a:solidFill>
                      </a:endParaRP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indent="0" algn="l">
                        <a:lnSpc>
                          <a:spcPct val="100000"/>
                        </a:lnSpc>
                      </a:pPr>
                      <a:r>
                        <a:rPr lang="en-US" sz="900" dirty="0">
                          <a:solidFill>
                            <a:schemeClr val="bg1"/>
                          </a:solidFill>
                          <a:latin typeface="+mn-lt"/>
                        </a:rPr>
                        <a:t>Schedule to move from current state data subject management to target single-source state approved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10005"/>
                  </a:ext>
                </a:extLst>
              </a:tr>
              <a:tr h="370924">
                <a:tc>
                  <a:txBody>
                    <a:bodyPr/>
                    <a:lstStyle/>
                    <a:p>
                      <a:pPr marL="228600" indent="-228600">
                        <a:lnSpc>
                          <a:spcPct val="100000"/>
                        </a:lnSpc>
                        <a:buFont typeface="+mj-lt"/>
                        <a:buAutoNum type="arabicPeriod" startAt="6"/>
                      </a:pPr>
                      <a:r>
                        <a:rPr lang="en-US" sz="900" dirty="0">
                          <a:solidFill>
                            <a:schemeClr val="tx1"/>
                          </a:solidFill>
                        </a:rPr>
                        <a:t>Data Implemented</a:t>
                      </a:r>
                      <a:r>
                        <a:rPr lang="en-US" sz="900" baseline="0" dirty="0">
                          <a:solidFill>
                            <a:schemeClr val="tx1"/>
                          </a:solidFill>
                        </a:rPr>
                        <a:t> in Source</a:t>
                      </a:r>
                      <a:endParaRPr lang="en-US" sz="900" dirty="0">
                        <a:solidFill>
                          <a:schemeClr val="tx1"/>
                        </a:solidFill>
                      </a:endParaRP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pPr>
                      <a:r>
                        <a:rPr lang="en-US" sz="900" dirty="0">
                          <a:solidFill>
                            <a:srgbClr val="000000"/>
                          </a:solidFill>
                          <a:latin typeface="+mn-lt"/>
                        </a:rPr>
                        <a:t>Source configured and legacy data cleansed/converted to source per standards.</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924">
                <a:tc>
                  <a:txBody>
                    <a:bodyPr/>
                    <a:lstStyle/>
                    <a:p>
                      <a:pPr marL="228600" indent="-228600">
                        <a:lnSpc>
                          <a:spcPct val="100000"/>
                        </a:lnSpc>
                        <a:buFont typeface="+mj-lt"/>
                        <a:buAutoNum type="arabicPeriod" startAt="7"/>
                      </a:pPr>
                      <a:r>
                        <a:rPr lang="en-US" sz="900" dirty="0">
                          <a:solidFill>
                            <a:schemeClr val="bg1"/>
                          </a:solidFill>
                        </a:rPr>
                        <a:t>Data “Source” Published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indent="0" algn="l">
                        <a:lnSpc>
                          <a:spcPct val="100000"/>
                        </a:lnSpc>
                      </a:pPr>
                      <a:r>
                        <a:rPr lang="en-US" sz="900" dirty="0">
                          <a:solidFill>
                            <a:schemeClr val="bg1"/>
                          </a:solidFill>
                          <a:latin typeface="+mn-lt"/>
                        </a:rPr>
                        <a:t>Source system establishes “interchange” to which other systems connect and receive copies of standard instance data</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10007"/>
                  </a:ext>
                </a:extLst>
              </a:tr>
              <a:tr h="503034">
                <a:tc>
                  <a:txBody>
                    <a:bodyPr/>
                    <a:lstStyle/>
                    <a:p>
                      <a:pPr marL="228600" indent="-228600">
                        <a:lnSpc>
                          <a:spcPct val="100000"/>
                        </a:lnSpc>
                        <a:buFont typeface="+mj-lt"/>
                        <a:buAutoNum type="arabicPeriod" startAt="8"/>
                      </a:pPr>
                      <a:r>
                        <a:rPr lang="en-US" sz="900" dirty="0">
                          <a:solidFill>
                            <a:schemeClr val="tx1"/>
                          </a:solidFill>
                        </a:rPr>
                        <a:t>Sustaining Data Management Process in Place</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r>
                        <a:rPr lang="en-US" sz="900" dirty="0">
                          <a:solidFill>
                            <a:srgbClr val="000000"/>
                          </a:solidFill>
                          <a:latin typeface="+mn-lt"/>
                        </a:rPr>
                        <a:t>Processes and organization in place to maintain the data at source</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70924">
                <a:tc>
                  <a:txBody>
                    <a:bodyPr/>
                    <a:lstStyle/>
                    <a:p>
                      <a:pPr marL="228600" indent="-228600">
                        <a:lnSpc>
                          <a:spcPct val="100000"/>
                        </a:lnSpc>
                        <a:buFont typeface="+mj-lt"/>
                        <a:buAutoNum type="arabicPeriod" startAt="9"/>
                      </a:pPr>
                      <a:r>
                        <a:rPr lang="en-US" sz="900" dirty="0">
                          <a:solidFill>
                            <a:schemeClr val="bg1"/>
                          </a:solidFill>
                        </a:rPr>
                        <a:t>Data Quality Assessment Performed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indent="0" algn="l">
                        <a:lnSpc>
                          <a:spcPct val="100000"/>
                        </a:lnSpc>
                      </a:pPr>
                      <a:r>
                        <a:rPr lang="en-US" sz="900" dirty="0">
                          <a:solidFill>
                            <a:schemeClr val="bg1"/>
                          </a:solidFill>
                          <a:latin typeface="+mn-lt"/>
                        </a:rPr>
                        <a:t>Approach identified and assessments performed to identify cleanliness of the data (not a rating of the quality results)</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val="10009"/>
                  </a:ext>
                </a:extLst>
              </a:tr>
              <a:tr h="503034">
                <a:tc>
                  <a:txBody>
                    <a:bodyPr/>
                    <a:lstStyle/>
                    <a:p>
                      <a:pPr marL="228600" indent="-228600">
                        <a:lnSpc>
                          <a:spcPct val="100000"/>
                        </a:lnSpc>
                        <a:buFont typeface="+mj-lt"/>
                        <a:buAutoNum type="arabicPeriod" startAt="10"/>
                      </a:pPr>
                      <a:r>
                        <a:rPr lang="en-US" sz="900" dirty="0">
                          <a:solidFill>
                            <a:schemeClr val="tx1"/>
                          </a:solidFill>
                        </a:rPr>
                        <a:t>Legacy Data Compliance</a:t>
                      </a:r>
                      <a:r>
                        <a:rPr lang="en-US" sz="900" baseline="0" dirty="0">
                          <a:solidFill>
                            <a:schemeClr val="tx1"/>
                          </a:solidFill>
                        </a:rPr>
                        <a:t> to Source Measured </a:t>
                      </a:r>
                      <a:endParaRPr lang="en-US" sz="900" dirty="0">
                        <a:solidFill>
                          <a:schemeClr val="tx1"/>
                        </a:solidFill>
                      </a:endParaRP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pPr>
                      <a:r>
                        <a:rPr lang="en-US" sz="900" dirty="0">
                          <a:solidFill>
                            <a:srgbClr val="000000"/>
                          </a:solidFill>
                          <a:latin typeface="+mn-lt"/>
                        </a:rPr>
                        <a:t>Status reporting of progress on transition of “legacy” data collection points to enterprise standard</a:t>
                      </a:r>
                    </a:p>
                  </a:txBody>
                  <a:tcPr marL="91451" marR="91451" marT="45730" marB="4573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
        <p:nvSpPr>
          <p:cNvPr id="10" name="TextBox 15"/>
          <p:cNvSpPr txBox="1">
            <a:spLocks noChangeArrowheads="1"/>
          </p:cNvSpPr>
          <p:nvPr/>
        </p:nvSpPr>
        <p:spPr bwMode="auto">
          <a:xfrm rot="16200000">
            <a:off x="2665120" y="3249890"/>
            <a:ext cx="2324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00" b="1" dirty="0">
                <a:solidFill>
                  <a:srgbClr val="000000"/>
                </a:solidFill>
              </a:rPr>
              <a:t>Increasing Data Maturity</a:t>
            </a:r>
          </a:p>
        </p:txBody>
      </p:sp>
      <p:cxnSp>
        <p:nvCxnSpPr>
          <p:cNvPr id="11" name="Straight Arrow Connector 22"/>
          <p:cNvCxnSpPr>
            <a:cxnSpLocks noChangeShapeType="1"/>
          </p:cNvCxnSpPr>
          <p:nvPr/>
        </p:nvCxnSpPr>
        <p:spPr bwMode="auto">
          <a:xfrm>
            <a:off x="3935120" y="1584602"/>
            <a:ext cx="0" cy="4202113"/>
          </a:xfrm>
          <a:prstGeom prst="straightConnector1">
            <a:avLst/>
          </a:prstGeom>
          <a:noFill/>
          <a:ln w="127"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830" y="366713"/>
            <a:ext cx="1581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44">
            <a:extLst>
              <a:ext uri="{FF2B5EF4-FFF2-40B4-BE49-F238E27FC236}">
                <a16:creationId xmlns:a16="http://schemas.microsoft.com/office/drawing/2014/main" id="{E2D3AE49-2B65-4887-ABB6-15101650C98B}"/>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Performance Improvement</a:t>
            </a:r>
          </a:p>
        </p:txBody>
      </p:sp>
    </p:spTree>
    <p:extLst>
      <p:ext uri="{BB962C8B-B14F-4D97-AF65-F5344CB8AC3E}">
        <p14:creationId xmlns:p14="http://schemas.microsoft.com/office/powerpoint/2010/main" val="1235283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546637" y="919226"/>
            <a:ext cx="7734300" cy="5068824"/>
          </a:xfrm>
          <a:prstGeom prst="rect">
            <a:avLst/>
          </a:prstGeom>
        </p:spPr>
      </p:pic>
      <p:sp>
        <p:nvSpPr>
          <p:cNvPr id="2" name="Title 1"/>
          <p:cNvSpPr>
            <a:spLocks noGrp="1"/>
          </p:cNvSpPr>
          <p:nvPr>
            <p:ph type="title"/>
          </p:nvPr>
        </p:nvSpPr>
        <p:spPr/>
        <p:txBody>
          <a:bodyPr/>
          <a:lstStyle/>
          <a:p>
            <a:r>
              <a:rPr lang="en-US" dirty="0"/>
              <a:t>Data Management Maturity Scorecard</a:t>
            </a:r>
          </a:p>
        </p:txBody>
      </p:sp>
      <p:sp>
        <p:nvSpPr>
          <p:cNvPr id="3" name="Text Placeholder 2"/>
          <p:cNvSpPr>
            <a:spLocks noGrp="1"/>
          </p:cNvSpPr>
          <p:nvPr>
            <p:ph type="body" sz="quarter" idx="17"/>
          </p:nvPr>
        </p:nvSpPr>
        <p:spPr/>
        <p:txBody>
          <a:bodyPr/>
          <a:lstStyle/>
          <a:p>
            <a:pPr marL="0" indent="0">
              <a:buNone/>
            </a:pPr>
            <a:r>
              <a:rPr lang="en-US" sz="1200" b="1" dirty="0"/>
              <a:t>Weyerhaeuser tracks performance against maturity stages to obtain a holistic view of progress in data governance.</a:t>
            </a:r>
            <a:endParaRPr lang="en-US" sz="1200" b="1" dirty="0">
              <a:solidFill>
                <a:schemeClr val="tx2"/>
              </a:solidFill>
            </a:endParaRPr>
          </a:p>
          <a:p>
            <a:r>
              <a:rPr lang="en-US" sz="1050" b="1" dirty="0">
                <a:solidFill>
                  <a:schemeClr val="tx2"/>
                </a:solidFill>
              </a:rPr>
              <a:t>Rows</a:t>
            </a:r>
            <a:r>
              <a:rPr lang="en-US" sz="1050" dirty="0"/>
              <a:t> track maturity progress for individual data areas.</a:t>
            </a:r>
          </a:p>
          <a:p>
            <a:r>
              <a:rPr lang="en-US" sz="1050" b="1" dirty="0">
                <a:solidFill>
                  <a:schemeClr val="tx2"/>
                </a:solidFill>
              </a:rPr>
              <a:t>Columns</a:t>
            </a:r>
            <a:r>
              <a:rPr lang="en-US" sz="1050" b="1" dirty="0"/>
              <a:t> </a:t>
            </a:r>
            <a:r>
              <a:rPr lang="en-US" sz="1050" dirty="0"/>
              <a:t>track comprehensive maturity attribute achievement across data categories.</a:t>
            </a:r>
          </a:p>
        </p:txBody>
      </p:sp>
      <p:sp>
        <p:nvSpPr>
          <p:cNvPr id="8" name="TextBox 7"/>
          <p:cNvSpPr txBox="1"/>
          <p:nvPr/>
        </p:nvSpPr>
        <p:spPr>
          <a:xfrm>
            <a:off x="3546637" y="6059568"/>
            <a:ext cx="1651000" cy="114300"/>
          </a:xfrm>
          <a:prstGeom prst="rect">
            <a:avLst/>
          </a:prstGeom>
        </p:spPr>
        <p:txBody>
          <a:bodyPr wrap="none" lIns="0" tIns="0" rIns="0" bIns="0" anchor="t"/>
          <a:lstStyle/>
          <a:p>
            <a:r>
              <a:rPr lang="en-US" sz="701" dirty="0">
                <a:solidFill>
                  <a:srgbClr val="000000"/>
                </a:solidFill>
                <a:latin typeface="Arial"/>
              </a:rPr>
              <a:t>Source: Weyerhaeuser; Gartner Analysis</a:t>
            </a:r>
          </a:p>
        </p:txBody>
      </p:sp>
      <p:pic>
        <p:nvPicPr>
          <p:cNvPr id="9" name="Picture 8"/>
          <p:cNvPicPr>
            <a:picLocks noChangeAspect="1"/>
          </p:cNvPicPr>
          <p:nvPr/>
        </p:nvPicPr>
        <p:blipFill>
          <a:blip r:embed="rId4"/>
          <a:stretch>
            <a:fillRect/>
          </a:stretch>
        </p:blipFill>
        <p:spPr>
          <a:xfrm>
            <a:off x="10305288" y="287608"/>
            <a:ext cx="1581150" cy="542544"/>
          </a:xfrm>
          <a:prstGeom prst="rect">
            <a:avLst/>
          </a:prstGeom>
        </p:spPr>
      </p:pic>
      <p:sp>
        <p:nvSpPr>
          <p:cNvPr id="13" name="Freeform 44">
            <a:extLst>
              <a:ext uri="{FF2B5EF4-FFF2-40B4-BE49-F238E27FC236}">
                <a16:creationId xmlns:a16="http://schemas.microsoft.com/office/drawing/2014/main" id="{34A33134-D419-43B8-B87B-677376CBD499}"/>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Performance Improvement</a:t>
            </a:r>
          </a:p>
        </p:txBody>
      </p:sp>
    </p:spTree>
    <p:extLst>
      <p:ext uri="{BB962C8B-B14F-4D97-AF65-F5344CB8AC3E}">
        <p14:creationId xmlns:p14="http://schemas.microsoft.com/office/powerpoint/2010/main" val="1494005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1029D8-24FB-48E5-94C5-F379FB367EA8}"/>
              </a:ext>
            </a:extLst>
          </p:cNvPr>
          <p:cNvPicPr>
            <a:picLocks noChangeAspect="1"/>
          </p:cNvPicPr>
          <p:nvPr/>
        </p:nvPicPr>
        <p:blipFill>
          <a:blip r:embed="rId2"/>
          <a:stretch>
            <a:fillRect/>
          </a:stretch>
        </p:blipFill>
        <p:spPr>
          <a:xfrm>
            <a:off x="3672392" y="1442907"/>
            <a:ext cx="6677025" cy="4762500"/>
          </a:xfrm>
          <a:prstGeom prst="rect">
            <a:avLst/>
          </a:prstGeom>
        </p:spPr>
      </p:pic>
      <p:sp>
        <p:nvSpPr>
          <p:cNvPr id="2" name="Title 1">
            <a:extLst>
              <a:ext uri="{FF2B5EF4-FFF2-40B4-BE49-F238E27FC236}">
                <a16:creationId xmlns:a16="http://schemas.microsoft.com/office/drawing/2014/main" id="{D9232D35-3BCC-4DE6-9216-5B085B63A121}"/>
              </a:ext>
            </a:extLst>
          </p:cNvPr>
          <p:cNvSpPr>
            <a:spLocks noGrp="1"/>
          </p:cNvSpPr>
          <p:nvPr>
            <p:ph type="title"/>
          </p:nvPr>
        </p:nvSpPr>
        <p:spPr/>
        <p:txBody>
          <a:bodyPr/>
          <a:lstStyle/>
          <a:p>
            <a:r>
              <a:rPr lang="en-US" dirty="0"/>
              <a:t>Organization Readiness for </a:t>
            </a:r>
            <a:br>
              <a:rPr lang="en-US" dirty="0"/>
            </a:br>
            <a:r>
              <a:rPr lang="en-US" dirty="0"/>
              <a:t>Data-Visibility Benefits Capture</a:t>
            </a:r>
          </a:p>
        </p:txBody>
      </p:sp>
      <p:sp>
        <p:nvSpPr>
          <p:cNvPr id="7" name="Text Placeholder 6">
            <a:extLst>
              <a:ext uri="{FF2B5EF4-FFF2-40B4-BE49-F238E27FC236}">
                <a16:creationId xmlns:a16="http://schemas.microsoft.com/office/drawing/2014/main" id="{68C8F7D6-DA78-4CF2-A7E1-69D1EB34B79F}"/>
              </a:ext>
            </a:extLst>
          </p:cNvPr>
          <p:cNvSpPr>
            <a:spLocks noGrp="1"/>
          </p:cNvSpPr>
          <p:nvPr>
            <p:ph type="body" sz="quarter" idx="17"/>
          </p:nvPr>
        </p:nvSpPr>
        <p:spPr/>
        <p:txBody>
          <a:bodyPr/>
          <a:lstStyle/>
          <a:p>
            <a:pPr marL="0" lvl="0" indent="0">
              <a:spcAft>
                <a:spcPts val="0"/>
              </a:spcAft>
              <a:buClrTx/>
              <a:buSzTx/>
              <a:buNone/>
            </a:pPr>
            <a:r>
              <a:rPr lang="en-US" sz="1200" b="1" dirty="0">
                <a:solidFill>
                  <a:srgbClr val="000000"/>
                </a:solidFill>
              </a:rPr>
              <a:t>Use a diagnostic to assess the ability to realize the business case of investments in enterprise data visibility.</a:t>
            </a:r>
            <a:endParaRPr lang="en-US" sz="1050" dirty="0">
              <a:solidFill>
                <a:srgbClr val="000000"/>
              </a:solidFill>
            </a:endParaRPr>
          </a:p>
          <a:p>
            <a:pPr marL="0" indent="0">
              <a:buNone/>
            </a:pPr>
            <a:endParaRPr lang="en-US" dirty="0"/>
          </a:p>
        </p:txBody>
      </p:sp>
      <p:sp>
        <p:nvSpPr>
          <p:cNvPr id="6" name="Freeform 44">
            <a:extLst>
              <a:ext uri="{FF2B5EF4-FFF2-40B4-BE49-F238E27FC236}">
                <a16:creationId xmlns:a16="http://schemas.microsoft.com/office/drawing/2014/main" id="{DA0C530D-375C-4F0A-B5FA-355672914E70}"/>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600" dirty="0">
                <a:solidFill>
                  <a:schemeClr val="bg1"/>
                </a:solidFill>
              </a:rPr>
              <a:t>Performance Improvement</a:t>
            </a:r>
          </a:p>
        </p:txBody>
      </p:sp>
    </p:spTree>
    <p:extLst>
      <p:ext uri="{BB962C8B-B14F-4D97-AF65-F5344CB8AC3E}">
        <p14:creationId xmlns:p14="http://schemas.microsoft.com/office/powerpoint/2010/main" val="373370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FC81F52-CEF4-4448-964B-4078D950D290}"/>
              </a:ext>
            </a:extLst>
          </p:cNvPr>
          <p:cNvPicPr>
            <a:picLocks noChangeAspect="1"/>
          </p:cNvPicPr>
          <p:nvPr/>
        </p:nvPicPr>
        <p:blipFill>
          <a:blip r:embed="rId2"/>
          <a:stretch>
            <a:fillRect/>
          </a:stretch>
        </p:blipFill>
        <p:spPr>
          <a:xfrm>
            <a:off x="4646025" y="1619412"/>
            <a:ext cx="7361802" cy="4150524"/>
          </a:xfrm>
          <a:prstGeom prst="rect">
            <a:avLst/>
          </a:prstGeom>
        </p:spPr>
      </p:pic>
      <p:sp>
        <p:nvSpPr>
          <p:cNvPr id="7" name="Title 1">
            <a:extLst>
              <a:ext uri="{FF2B5EF4-FFF2-40B4-BE49-F238E27FC236}">
                <a16:creationId xmlns:a16="http://schemas.microsoft.com/office/drawing/2014/main" id="{FA40596F-88C8-4DF6-A1D3-5D951FC7A1D6}"/>
              </a:ext>
            </a:extLst>
          </p:cNvPr>
          <p:cNvSpPr>
            <a:spLocks noGrp="1"/>
          </p:cNvSpPr>
          <p:nvPr>
            <p:ph type="title"/>
          </p:nvPr>
        </p:nvSpPr>
        <p:spPr/>
        <p:txBody>
          <a:bodyPr/>
          <a:lstStyle/>
          <a:p>
            <a:r>
              <a:rPr lang="en-US" dirty="0"/>
              <a:t>Using This Playbook</a:t>
            </a:r>
          </a:p>
        </p:txBody>
      </p:sp>
      <p:sp>
        <p:nvSpPr>
          <p:cNvPr id="3" name="Text Placeholder 2">
            <a:extLst>
              <a:ext uri="{FF2B5EF4-FFF2-40B4-BE49-F238E27FC236}">
                <a16:creationId xmlns:a16="http://schemas.microsoft.com/office/drawing/2014/main" id="{C79F9CA5-3075-4841-BDFF-17876C221789}"/>
              </a:ext>
            </a:extLst>
          </p:cNvPr>
          <p:cNvSpPr>
            <a:spLocks noGrp="1"/>
          </p:cNvSpPr>
          <p:nvPr>
            <p:ph type="body" sz="quarter" idx="17"/>
          </p:nvPr>
        </p:nvSpPr>
        <p:spPr/>
        <p:txBody>
          <a:bodyPr/>
          <a:lstStyle/>
          <a:p>
            <a:pPr marL="0" indent="0">
              <a:buNone/>
            </a:pPr>
            <a:r>
              <a:rPr lang="en-US" sz="1200" b="1" dirty="0"/>
              <a:t>This guide provides a step-by-step walkthrough of best practices across a data governance initiative. Use this guide to establish the scope and objectives for effective data governance in an era of big data.</a:t>
            </a:r>
          </a:p>
          <a:p>
            <a:endParaRPr lang="en-US" dirty="0"/>
          </a:p>
        </p:txBody>
      </p:sp>
      <p:sp>
        <p:nvSpPr>
          <p:cNvPr id="10" name="Arrow: Right 9">
            <a:extLst>
              <a:ext uri="{FF2B5EF4-FFF2-40B4-BE49-F238E27FC236}">
                <a16:creationId xmlns:a16="http://schemas.microsoft.com/office/drawing/2014/main" id="{1080323E-1E9D-4B54-94EC-43A4F11A81F2}"/>
              </a:ext>
            </a:extLst>
          </p:cNvPr>
          <p:cNvSpPr/>
          <p:nvPr/>
        </p:nvSpPr>
        <p:spPr>
          <a:xfrm>
            <a:off x="3959603" y="2617323"/>
            <a:ext cx="678690" cy="307777"/>
          </a:xfrm>
          <a:prstGeom prst="right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Arrow: Right 10">
            <a:extLst>
              <a:ext uri="{FF2B5EF4-FFF2-40B4-BE49-F238E27FC236}">
                <a16:creationId xmlns:a16="http://schemas.microsoft.com/office/drawing/2014/main" id="{96F4EE25-BBB9-41CD-87DE-55282E9FACFF}"/>
              </a:ext>
            </a:extLst>
          </p:cNvPr>
          <p:cNvSpPr/>
          <p:nvPr/>
        </p:nvSpPr>
        <p:spPr>
          <a:xfrm>
            <a:off x="3959603" y="4925735"/>
            <a:ext cx="678690" cy="307777"/>
          </a:xfrm>
          <a:prstGeom prst="right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Arrow: Right 11">
            <a:extLst>
              <a:ext uri="{FF2B5EF4-FFF2-40B4-BE49-F238E27FC236}">
                <a16:creationId xmlns:a16="http://schemas.microsoft.com/office/drawing/2014/main" id="{5BE921E8-573F-4350-8D0B-72A9380C51BD}"/>
              </a:ext>
            </a:extLst>
          </p:cNvPr>
          <p:cNvSpPr/>
          <p:nvPr/>
        </p:nvSpPr>
        <p:spPr>
          <a:xfrm rot="10800000">
            <a:off x="10614130" y="3179946"/>
            <a:ext cx="678690" cy="307777"/>
          </a:xfrm>
          <a:prstGeom prst="right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081CEEE-FB8A-48AB-9CAA-6F6041C5C11A}"/>
              </a:ext>
            </a:extLst>
          </p:cNvPr>
          <p:cNvSpPr txBox="1"/>
          <p:nvPr/>
        </p:nvSpPr>
        <p:spPr>
          <a:xfrm>
            <a:off x="3187816" y="1990859"/>
            <a:ext cx="1337635" cy="553998"/>
          </a:xfrm>
          <a:prstGeom prst="rect">
            <a:avLst/>
          </a:prstGeom>
          <a:solidFill>
            <a:srgbClr val="009AD7"/>
          </a:solidFill>
        </p:spPr>
        <p:txBody>
          <a:bodyPr wrap="square" lIns="91440" rtlCol="0">
            <a:spAutoFit/>
          </a:bodyPr>
          <a:lstStyle/>
          <a:p>
            <a:r>
              <a:rPr lang="en-US" sz="1000" dirty="0">
                <a:solidFill>
                  <a:schemeClr val="bg1"/>
                </a:solidFill>
              </a:rPr>
              <a:t>1. Key components to guide practitioner implementation </a:t>
            </a:r>
          </a:p>
        </p:txBody>
      </p:sp>
      <p:sp>
        <p:nvSpPr>
          <p:cNvPr id="14" name="TextBox 13">
            <a:extLst>
              <a:ext uri="{FF2B5EF4-FFF2-40B4-BE49-F238E27FC236}">
                <a16:creationId xmlns:a16="http://schemas.microsoft.com/office/drawing/2014/main" id="{8C8E7283-C8DF-4CD4-B4EC-46A9CB32AE2E}"/>
              </a:ext>
            </a:extLst>
          </p:cNvPr>
          <p:cNvSpPr txBox="1"/>
          <p:nvPr/>
        </p:nvSpPr>
        <p:spPr>
          <a:xfrm>
            <a:off x="3141268" y="4257178"/>
            <a:ext cx="1384184" cy="553998"/>
          </a:xfrm>
          <a:prstGeom prst="rect">
            <a:avLst/>
          </a:prstGeom>
          <a:solidFill>
            <a:srgbClr val="009AD7"/>
          </a:solidFill>
        </p:spPr>
        <p:txBody>
          <a:bodyPr wrap="square" lIns="91440" rtlCol="0">
            <a:spAutoFit/>
          </a:bodyPr>
          <a:lstStyle/>
          <a:p>
            <a:r>
              <a:rPr lang="en-US" sz="1000" dirty="0">
                <a:solidFill>
                  <a:schemeClr val="bg1"/>
                </a:solidFill>
              </a:rPr>
              <a:t>2. Prescriptive data governance Do’s and Don’ts</a:t>
            </a:r>
          </a:p>
        </p:txBody>
      </p:sp>
      <p:sp>
        <p:nvSpPr>
          <p:cNvPr id="15" name="TextBox 14">
            <a:extLst>
              <a:ext uri="{FF2B5EF4-FFF2-40B4-BE49-F238E27FC236}">
                <a16:creationId xmlns:a16="http://schemas.microsoft.com/office/drawing/2014/main" id="{37AB76DC-0FEA-4F2B-958A-C25A21F5B44E}"/>
              </a:ext>
            </a:extLst>
          </p:cNvPr>
          <p:cNvSpPr txBox="1"/>
          <p:nvPr/>
        </p:nvSpPr>
        <p:spPr>
          <a:xfrm>
            <a:off x="10854342" y="2498196"/>
            <a:ext cx="1161217" cy="553998"/>
          </a:xfrm>
          <a:prstGeom prst="rect">
            <a:avLst/>
          </a:prstGeom>
          <a:solidFill>
            <a:srgbClr val="009AD7"/>
          </a:solidFill>
        </p:spPr>
        <p:txBody>
          <a:bodyPr wrap="square" lIns="91440" rtlCol="0">
            <a:spAutoFit/>
          </a:bodyPr>
          <a:lstStyle/>
          <a:p>
            <a:r>
              <a:rPr lang="en-US" sz="1000" dirty="0">
                <a:solidFill>
                  <a:schemeClr val="bg1"/>
                </a:solidFill>
              </a:rPr>
              <a:t>3. Ready-to-use templates and frameworks</a:t>
            </a:r>
          </a:p>
        </p:txBody>
      </p:sp>
      <p:sp>
        <p:nvSpPr>
          <p:cNvPr id="25" name="TextBox 1">
            <a:extLst>
              <a:ext uri="{FF2B5EF4-FFF2-40B4-BE49-F238E27FC236}">
                <a16:creationId xmlns:a16="http://schemas.microsoft.com/office/drawing/2014/main" id="{5B3D8E5C-045C-475E-88D4-5C52B49EA5A0}"/>
              </a:ext>
            </a:extLst>
          </p:cNvPr>
          <p:cNvSpPr txBox="1">
            <a:spLocks noChangeArrowheads="1"/>
          </p:cNvSpPr>
          <p:nvPr/>
        </p:nvSpPr>
        <p:spPr bwMode="auto">
          <a:xfrm>
            <a:off x="3396933" y="1060641"/>
            <a:ext cx="3128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100" b="1" dirty="0">
                <a:solidFill>
                  <a:srgbClr val="002856"/>
                </a:solidFill>
              </a:rPr>
              <a:t>How to Read Slides in this Deck</a:t>
            </a:r>
          </a:p>
          <a:p>
            <a:endParaRPr lang="en-US" altLang="en-US" sz="1100" b="1" i="1" dirty="0">
              <a:solidFill>
                <a:srgbClr val="002856"/>
              </a:solidFill>
            </a:endParaRPr>
          </a:p>
        </p:txBody>
      </p:sp>
    </p:spTree>
    <p:extLst>
      <p:ext uri="{BB962C8B-B14F-4D97-AF65-F5344CB8AC3E}">
        <p14:creationId xmlns:p14="http://schemas.microsoft.com/office/powerpoint/2010/main" val="355690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FFF-4E15-4832-865A-EB7EB724920E}"/>
              </a:ext>
            </a:extLst>
          </p:cNvPr>
          <p:cNvSpPr>
            <a:spLocks noGrp="1"/>
          </p:cNvSpPr>
          <p:nvPr>
            <p:ph type="title"/>
          </p:nvPr>
        </p:nvSpPr>
        <p:spPr/>
        <p:txBody>
          <a:bodyPr/>
          <a:lstStyle/>
          <a:p>
            <a:r>
              <a:rPr lang="en-US" dirty="0"/>
              <a:t>Roadmap For This Playbook</a:t>
            </a:r>
          </a:p>
        </p:txBody>
      </p:sp>
      <p:grpSp>
        <p:nvGrpSpPr>
          <p:cNvPr id="3" name="Group 2">
            <a:extLst>
              <a:ext uri="{FF2B5EF4-FFF2-40B4-BE49-F238E27FC236}">
                <a16:creationId xmlns:a16="http://schemas.microsoft.com/office/drawing/2014/main" id="{85F153F0-CF65-4BB4-A52A-D803DC10899D}"/>
              </a:ext>
            </a:extLst>
          </p:cNvPr>
          <p:cNvGrpSpPr/>
          <p:nvPr/>
        </p:nvGrpSpPr>
        <p:grpSpPr>
          <a:xfrm>
            <a:off x="2629948" y="2389426"/>
            <a:ext cx="6716724" cy="672109"/>
            <a:chOff x="457200" y="2403906"/>
            <a:chExt cx="6716724" cy="672109"/>
          </a:xfrm>
        </p:grpSpPr>
        <p:sp>
          <p:nvSpPr>
            <p:cNvPr id="4" name="Freeform 44">
              <a:extLst>
                <a:ext uri="{FF2B5EF4-FFF2-40B4-BE49-F238E27FC236}">
                  <a16:creationId xmlns:a16="http://schemas.microsoft.com/office/drawing/2014/main" id="{92BCCFB3-A0D2-46B8-A931-C0F1697E5867}"/>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endParaRPr lang="en-US" sz="1200" dirty="0"/>
            </a:p>
            <a:p>
              <a:pPr algn="ctr"/>
              <a:r>
                <a:rPr lang="en-US" sz="1200" dirty="0">
                  <a:solidFill>
                    <a:schemeClr val="bg1"/>
                  </a:solidFill>
                </a:rPr>
                <a:t>Introduction</a:t>
              </a:r>
            </a:p>
          </p:txBody>
        </p:sp>
        <p:sp>
          <p:nvSpPr>
            <p:cNvPr id="5" name="Freeform 45">
              <a:extLst>
                <a:ext uri="{FF2B5EF4-FFF2-40B4-BE49-F238E27FC236}">
                  <a16:creationId xmlns:a16="http://schemas.microsoft.com/office/drawing/2014/main" id="{67821E25-1858-4694-9E32-B62A90867268}"/>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endParaRPr lang="en-US" sz="1200" dirty="0"/>
            </a:p>
            <a:p>
              <a:pPr algn="ctr"/>
              <a:r>
                <a:rPr lang="en-US" sz="1200" dirty="0"/>
                <a:t>    Data Stewardship</a:t>
              </a:r>
            </a:p>
          </p:txBody>
        </p:sp>
        <p:sp>
          <p:nvSpPr>
            <p:cNvPr id="6" name="Freeform 46">
              <a:extLst>
                <a:ext uri="{FF2B5EF4-FFF2-40B4-BE49-F238E27FC236}">
                  <a16:creationId xmlns:a16="http://schemas.microsoft.com/office/drawing/2014/main" id="{DF3FA548-BFBD-4C2C-A5FF-1574EF85923E}"/>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ts val="2200"/>
                </a:lnSpc>
              </a:pPr>
              <a:r>
                <a:rPr lang="en-US" sz="1200" dirty="0"/>
                <a:t>Governance Foundation</a:t>
              </a:r>
            </a:p>
          </p:txBody>
        </p:sp>
        <p:sp>
          <p:nvSpPr>
            <p:cNvPr id="7" name="Freeform 47">
              <a:extLst>
                <a:ext uri="{FF2B5EF4-FFF2-40B4-BE49-F238E27FC236}">
                  <a16:creationId xmlns:a16="http://schemas.microsoft.com/office/drawing/2014/main" id="{C2F23598-3261-4334-BE09-F5CB13CBA4E8}"/>
                </a:ext>
              </a:extLst>
            </p:cNvPr>
            <p:cNvSpPr/>
            <p:nvPr/>
          </p:nvSpPr>
          <p:spPr>
            <a:xfrm>
              <a:off x="5369382" y="2403906"/>
              <a:ext cx="1804542" cy="672109"/>
            </a:xfrm>
            <a:custGeom>
              <a:avLst/>
              <a:gdLst/>
              <a:ahLst/>
              <a:cxnLst/>
              <a:rect l="l" t="t" r="r" b="b"/>
              <a:pathLst>
                <a:path w="1018616" h="379387">
                  <a:moveTo>
                    <a:pt x="829044" y="39"/>
                  </a:moveTo>
                  <a:lnTo>
                    <a:pt x="1018617" y="189713"/>
                  </a:lnTo>
                  <a:lnTo>
                    <a:pt x="829044"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Data </a:t>
              </a:r>
            </a:p>
            <a:p>
              <a:pPr algn="ctr">
                <a:lnSpc>
                  <a:spcPct val="150000"/>
                </a:lnSpc>
              </a:pPr>
              <a:r>
                <a:rPr lang="en-US" sz="1200" dirty="0"/>
                <a:t>Standardization </a:t>
              </a:r>
            </a:p>
          </p:txBody>
        </p:sp>
      </p:grpSp>
      <p:grpSp>
        <p:nvGrpSpPr>
          <p:cNvPr id="8" name="Group 7">
            <a:extLst>
              <a:ext uri="{FF2B5EF4-FFF2-40B4-BE49-F238E27FC236}">
                <a16:creationId xmlns:a16="http://schemas.microsoft.com/office/drawing/2014/main" id="{6A28131F-DFF9-475D-A32E-1BE25DDFF501}"/>
              </a:ext>
            </a:extLst>
          </p:cNvPr>
          <p:cNvGrpSpPr/>
          <p:nvPr/>
        </p:nvGrpSpPr>
        <p:grpSpPr>
          <a:xfrm>
            <a:off x="3436690" y="3387511"/>
            <a:ext cx="5079330" cy="672109"/>
            <a:chOff x="457200" y="2403906"/>
            <a:chExt cx="5079330" cy="672109"/>
          </a:xfrm>
        </p:grpSpPr>
        <p:sp>
          <p:nvSpPr>
            <p:cNvPr id="9" name="Freeform 44">
              <a:extLst>
                <a:ext uri="{FF2B5EF4-FFF2-40B4-BE49-F238E27FC236}">
                  <a16:creationId xmlns:a16="http://schemas.microsoft.com/office/drawing/2014/main" id="{CB3897B0-1516-44AD-B1F7-DBB0B4851C6B}"/>
                </a:ext>
              </a:extLst>
            </p:cNvPr>
            <p:cNvSpPr/>
            <p:nvPr/>
          </p:nvSpPr>
          <p:spPr>
            <a:xfrm>
              <a:off x="457200"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lnSpc>
                  <a:spcPct val="150000"/>
                </a:lnSpc>
              </a:pPr>
              <a:r>
                <a:rPr lang="en-US" sz="1200" dirty="0"/>
                <a:t>Master Data Management</a:t>
              </a:r>
            </a:p>
          </p:txBody>
        </p:sp>
        <p:sp>
          <p:nvSpPr>
            <p:cNvPr id="10" name="Freeform 45">
              <a:extLst>
                <a:ext uri="{FF2B5EF4-FFF2-40B4-BE49-F238E27FC236}">
                  <a16:creationId xmlns:a16="http://schemas.microsoft.com/office/drawing/2014/main" id="{681606FB-010A-49DB-97D6-D14460A3CB8A}"/>
                </a:ext>
              </a:extLst>
            </p:cNvPr>
            <p:cNvSpPr/>
            <p:nvPr/>
          </p:nvSpPr>
          <p:spPr>
            <a:xfrm>
              <a:off x="3731988" y="2403906"/>
              <a:ext cx="1804542" cy="672109"/>
            </a:xfrm>
            <a:custGeom>
              <a:avLst/>
              <a:gdLst/>
              <a:ahLst/>
              <a:cxnLst/>
              <a:rect l="l" t="t" r="r" b="b"/>
              <a:pathLst>
                <a:path w="1018616" h="379387">
                  <a:moveTo>
                    <a:pt x="829043" y="39"/>
                  </a:moveTo>
                  <a:lnTo>
                    <a:pt x="1018616" y="189713"/>
                  </a:lnTo>
                  <a:lnTo>
                    <a:pt x="829043" y="379388"/>
                  </a:lnTo>
                  <a:lnTo>
                    <a:pt x="0" y="379388"/>
                  </a:lnTo>
                  <a:lnTo>
                    <a:pt x="189535" y="189700"/>
                  </a:lnTo>
                  <a:lnTo>
                    <a:pt x="0" y="0"/>
                  </a:lnTo>
                  <a:close/>
                </a:path>
              </a:pathLst>
            </a:custGeom>
            <a:solidFill>
              <a:srgbClr val="D3D3D3"/>
            </a:solidFill>
          </p:spPr>
          <p:txBody>
            <a:bodyPr/>
            <a:lstStyle/>
            <a:p>
              <a:pPr algn="ctr">
                <a:lnSpc>
                  <a:spcPct val="150000"/>
                </a:lnSpc>
              </a:pPr>
              <a:r>
                <a:rPr lang="en-US" sz="1200" dirty="0"/>
                <a:t>Performance Improvement </a:t>
              </a:r>
            </a:p>
          </p:txBody>
        </p:sp>
        <p:sp>
          <p:nvSpPr>
            <p:cNvPr id="11" name="Freeform 46">
              <a:extLst>
                <a:ext uri="{FF2B5EF4-FFF2-40B4-BE49-F238E27FC236}">
                  <a16:creationId xmlns:a16="http://schemas.microsoft.com/office/drawing/2014/main" id="{FB773013-F32E-4EF5-9DBF-3DB5962BA5A7}"/>
                </a:ext>
              </a:extLst>
            </p:cNvPr>
            <p:cNvSpPr/>
            <p:nvPr/>
          </p:nvSpPr>
          <p:spPr>
            <a:xfrm>
              <a:off x="2094594" y="2403906"/>
              <a:ext cx="1804542" cy="672109"/>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D3D3D3"/>
            </a:solidFill>
          </p:spPr>
          <p:txBody>
            <a:bodyPr/>
            <a:lstStyle/>
            <a:p>
              <a:pPr algn="ctr"/>
              <a:endParaRPr lang="en-US" sz="1200" dirty="0"/>
            </a:p>
            <a:p>
              <a:pPr algn="ctr"/>
              <a:r>
                <a:rPr lang="en-US" sz="1200" dirty="0"/>
                <a:t>Data Quality </a:t>
              </a:r>
            </a:p>
          </p:txBody>
        </p:sp>
      </p:grpSp>
    </p:spTree>
    <p:extLst>
      <p:ext uri="{BB962C8B-B14F-4D97-AF65-F5344CB8AC3E}">
        <p14:creationId xmlns:p14="http://schemas.microsoft.com/office/powerpoint/2010/main" val="101561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1665-FEB8-49E8-BCFA-4A2A282A14FC}"/>
              </a:ext>
            </a:extLst>
          </p:cNvPr>
          <p:cNvSpPr>
            <a:spLocks noGrp="1"/>
          </p:cNvSpPr>
          <p:nvPr>
            <p:ph type="title"/>
          </p:nvPr>
        </p:nvSpPr>
        <p:spPr/>
        <p:txBody>
          <a:bodyPr/>
          <a:lstStyle/>
          <a:p>
            <a:r>
              <a:rPr lang="en-US" dirty="0"/>
              <a:t>The Costs and Opportunity of Poor Data Quality </a:t>
            </a:r>
          </a:p>
        </p:txBody>
      </p:sp>
      <p:sp>
        <p:nvSpPr>
          <p:cNvPr id="7" name="Text Placeholder 6">
            <a:extLst>
              <a:ext uri="{FF2B5EF4-FFF2-40B4-BE49-F238E27FC236}">
                <a16:creationId xmlns:a16="http://schemas.microsoft.com/office/drawing/2014/main" id="{D89EAB58-F6F5-484A-9CEE-7B9DC4A8CF17}"/>
              </a:ext>
            </a:extLst>
          </p:cNvPr>
          <p:cNvSpPr>
            <a:spLocks noGrp="1"/>
          </p:cNvSpPr>
          <p:nvPr>
            <p:ph type="body" sz="quarter" idx="17"/>
          </p:nvPr>
        </p:nvSpPr>
        <p:spPr/>
        <p:txBody>
          <a:bodyPr/>
          <a:lstStyle/>
          <a:p>
            <a:pPr marL="0" indent="0">
              <a:buNone/>
            </a:pPr>
            <a:r>
              <a:rPr lang="en-US" sz="1200" b="1" dirty="0"/>
              <a:t>Lacking precise, up-to-date data at critical points throughout the enterprise, companies face significant costs and lost business opportunities, resulting in significant bottom-line impact. </a:t>
            </a:r>
          </a:p>
          <a:p>
            <a:endParaRPr lang="en-US" dirty="0"/>
          </a:p>
        </p:txBody>
      </p:sp>
      <p:sp>
        <p:nvSpPr>
          <p:cNvPr id="13" name="Freeform 44">
            <a:extLst>
              <a:ext uri="{FF2B5EF4-FFF2-40B4-BE49-F238E27FC236}">
                <a16:creationId xmlns:a16="http://schemas.microsoft.com/office/drawing/2014/main" id="{DAD4017D-E51B-411F-8567-A81EE2DCCFFC}"/>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Introduction</a:t>
            </a:r>
          </a:p>
        </p:txBody>
      </p:sp>
      <p:sp>
        <p:nvSpPr>
          <p:cNvPr id="23" name="TextBox 22">
            <a:extLst>
              <a:ext uri="{FF2B5EF4-FFF2-40B4-BE49-F238E27FC236}">
                <a16:creationId xmlns:a16="http://schemas.microsoft.com/office/drawing/2014/main" id="{FB8E7FFA-B335-47D9-AAF9-0A7F37B8149B}"/>
              </a:ext>
            </a:extLst>
          </p:cNvPr>
          <p:cNvSpPr txBox="1"/>
          <p:nvPr/>
        </p:nvSpPr>
        <p:spPr>
          <a:xfrm>
            <a:off x="8048314" y="1611716"/>
            <a:ext cx="3342277" cy="276999"/>
          </a:xfrm>
          <a:prstGeom prst="rect">
            <a:avLst/>
          </a:prstGeom>
          <a:solidFill>
            <a:srgbClr val="002856"/>
          </a:solidFill>
        </p:spPr>
        <p:txBody>
          <a:bodyPr wrap="square" lIns="91440" rtlCol="0">
            <a:spAutoFit/>
          </a:bodyPr>
          <a:lstStyle/>
          <a:p>
            <a:pPr algn="ctr"/>
            <a:r>
              <a:rPr lang="en-US" sz="1200" b="1" dirty="0">
                <a:solidFill>
                  <a:schemeClr val="bg1"/>
                </a:solidFill>
              </a:rPr>
              <a:t>Common Reasons for Poor Data Quality </a:t>
            </a:r>
          </a:p>
        </p:txBody>
      </p:sp>
      <p:sp>
        <p:nvSpPr>
          <p:cNvPr id="24" name="Rectangle 23">
            <a:extLst>
              <a:ext uri="{FF2B5EF4-FFF2-40B4-BE49-F238E27FC236}">
                <a16:creationId xmlns:a16="http://schemas.microsoft.com/office/drawing/2014/main" id="{8C743E7C-5BB3-4B3A-85C2-BF523739D7B2}"/>
              </a:ext>
            </a:extLst>
          </p:cNvPr>
          <p:cNvSpPr/>
          <p:nvPr/>
        </p:nvSpPr>
        <p:spPr>
          <a:xfrm>
            <a:off x="8048314" y="2000576"/>
            <a:ext cx="3487917" cy="17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200" dirty="0">
                <a:solidFill>
                  <a:schemeClr val="tx1"/>
                </a:solidFill>
              </a:rPr>
              <a:t>Inconsistent definitions for common terms</a:t>
            </a:r>
          </a:p>
          <a:p>
            <a:pPr marL="285750" indent="-285750">
              <a:buFont typeface="Arial" panose="020B0604020202020204" pitchFamily="34" charset="0"/>
              <a:buChar char="•"/>
            </a:pPr>
            <a:r>
              <a:rPr lang="en-US" sz="1200" dirty="0">
                <a:solidFill>
                  <a:schemeClr val="tx1"/>
                </a:solidFill>
              </a:rPr>
              <a:t>Siloed or conflicting data sources</a:t>
            </a:r>
          </a:p>
          <a:p>
            <a:pPr marL="285750" indent="-285750">
              <a:buFont typeface="Arial" panose="020B0604020202020204" pitchFamily="34" charset="0"/>
              <a:buChar char="•"/>
            </a:pPr>
            <a:r>
              <a:rPr lang="en-US" sz="1200" dirty="0">
                <a:solidFill>
                  <a:schemeClr val="tx1"/>
                </a:solidFill>
              </a:rPr>
              <a:t>Multiple data touchpoints</a:t>
            </a:r>
          </a:p>
          <a:p>
            <a:pPr marL="285750" indent="-285750">
              <a:buFont typeface="Arial" panose="020B0604020202020204" pitchFamily="34" charset="0"/>
              <a:buChar char="•"/>
            </a:pPr>
            <a:r>
              <a:rPr lang="en-US" sz="1200" dirty="0">
                <a:solidFill>
                  <a:schemeClr val="tx1"/>
                </a:solidFill>
              </a:rPr>
              <a:t>Duplicative records</a:t>
            </a:r>
          </a:p>
          <a:p>
            <a:pPr marL="285750" indent="-285750">
              <a:buFont typeface="Arial" panose="020B0604020202020204" pitchFamily="34" charset="0"/>
              <a:buChar char="•"/>
            </a:pPr>
            <a:r>
              <a:rPr lang="en-US" sz="1200" dirty="0">
                <a:solidFill>
                  <a:schemeClr val="tx1"/>
                </a:solidFill>
              </a:rPr>
              <a:t>Changes to source systems</a:t>
            </a:r>
          </a:p>
        </p:txBody>
      </p:sp>
      <p:sp>
        <p:nvSpPr>
          <p:cNvPr id="26" name="Rectangle 25">
            <a:extLst>
              <a:ext uri="{FF2B5EF4-FFF2-40B4-BE49-F238E27FC236}">
                <a16:creationId xmlns:a16="http://schemas.microsoft.com/office/drawing/2014/main" id="{C3A24B4A-42A5-4DEA-AD71-ED089A86A3F2}"/>
              </a:ext>
            </a:extLst>
          </p:cNvPr>
          <p:cNvSpPr/>
          <p:nvPr/>
        </p:nvSpPr>
        <p:spPr>
          <a:xfrm>
            <a:off x="10571034" y="4033914"/>
            <a:ext cx="907655" cy="129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TextBox 10">
            <a:extLst>
              <a:ext uri="{FF2B5EF4-FFF2-40B4-BE49-F238E27FC236}">
                <a16:creationId xmlns:a16="http://schemas.microsoft.com/office/drawing/2014/main" id="{C60A1847-CCAD-4E0D-9DAA-DC27DFC09907}"/>
              </a:ext>
            </a:extLst>
          </p:cNvPr>
          <p:cNvSpPr txBox="1">
            <a:spLocks noChangeArrowheads="1"/>
          </p:cNvSpPr>
          <p:nvPr/>
        </p:nvSpPr>
        <p:spPr bwMode="auto">
          <a:xfrm>
            <a:off x="3630302" y="6029067"/>
            <a:ext cx="17970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 dirty="0">
                <a:solidFill>
                  <a:srgbClr val="221F20"/>
                </a:solidFill>
              </a:rPr>
              <a:t>Gartner analysis.</a:t>
            </a:r>
          </a:p>
        </p:txBody>
      </p:sp>
      <p:sp>
        <p:nvSpPr>
          <p:cNvPr id="29" name="Rectangle 28">
            <a:extLst>
              <a:ext uri="{FF2B5EF4-FFF2-40B4-BE49-F238E27FC236}">
                <a16:creationId xmlns:a16="http://schemas.microsoft.com/office/drawing/2014/main" id="{D8F65AC3-4DF1-4335-A208-99B084DCFF9E}"/>
              </a:ext>
            </a:extLst>
          </p:cNvPr>
          <p:cNvSpPr/>
          <p:nvPr/>
        </p:nvSpPr>
        <p:spPr>
          <a:xfrm>
            <a:off x="3962304" y="1935803"/>
            <a:ext cx="3487917" cy="169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200" dirty="0">
                <a:solidFill>
                  <a:schemeClr val="tx1"/>
                </a:solidFill>
              </a:rPr>
              <a:t>Customer Data</a:t>
            </a:r>
          </a:p>
          <a:p>
            <a:pPr marL="285750" indent="-285750">
              <a:buFont typeface="Arial" panose="020B0604020202020204" pitchFamily="34" charset="0"/>
              <a:buChar char="•"/>
            </a:pPr>
            <a:r>
              <a:rPr lang="en-US" sz="1200" dirty="0">
                <a:solidFill>
                  <a:schemeClr val="tx1"/>
                </a:solidFill>
              </a:rPr>
              <a:t>Product Data</a:t>
            </a:r>
          </a:p>
          <a:p>
            <a:pPr marL="285750" indent="-285750">
              <a:buFont typeface="Arial" panose="020B0604020202020204" pitchFamily="34" charset="0"/>
              <a:buChar char="•"/>
            </a:pPr>
            <a:r>
              <a:rPr lang="en-US" sz="1200" dirty="0">
                <a:solidFill>
                  <a:schemeClr val="tx1"/>
                </a:solidFill>
              </a:rPr>
              <a:t>Financial Data </a:t>
            </a:r>
          </a:p>
          <a:p>
            <a:pPr marL="285750" indent="-285750">
              <a:buFont typeface="Arial" panose="020B0604020202020204" pitchFamily="34" charset="0"/>
              <a:buChar char="•"/>
            </a:pPr>
            <a:r>
              <a:rPr lang="en-US" sz="1200" dirty="0">
                <a:solidFill>
                  <a:schemeClr val="tx1"/>
                </a:solidFill>
              </a:rPr>
              <a:t>Sales Conduct Data</a:t>
            </a:r>
          </a:p>
          <a:p>
            <a:pPr marL="285750" indent="-285750">
              <a:buFont typeface="Arial" panose="020B0604020202020204" pitchFamily="34" charset="0"/>
              <a:buChar char="•"/>
            </a:pPr>
            <a:r>
              <a:rPr lang="en-US" sz="1200" dirty="0">
                <a:solidFill>
                  <a:schemeClr val="tx1"/>
                </a:solidFill>
              </a:rPr>
              <a:t>Data from ERP Systems</a:t>
            </a:r>
          </a:p>
          <a:p>
            <a:pPr marL="285750" indent="-285750">
              <a:buFont typeface="Arial" panose="020B0604020202020204" pitchFamily="34" charset="0"/>
              <a:buChar char="•"/>
            </a:pPr>
            <a:r>
              <a:rPr lang="en-US" sz="1200" dirty="0">
                <a:solidFill>
                  <a:schemeClr val="tx1"/>
                </a:solidFill>
              </a:rPr>
              <a:t>Employee Data</a:t>
            </a:r>
          </a:p>
          <a:p>
            <a:pPr marL="285750" indent="-285750">
              <a:buFont typeface="Arial" panose="020B0604020202020204" pitchFamily="34" charset="0"/>
              <a:buChar char="•"/>
            </a:pPr>
            <a:r>
              <a:rPr lang="en-US" sz="1200" dirty="0">
                <a:solidFill>
                  <a:schemeClr val="tx1"/>
                </a:solidFill>
              </a:rPr>
              <a:t>International Data Across a Multinational Company</a:t>
            </a:r>
          </a:p>
          <a:p>
            <a:pPr marL="285750" indent="-285750">
              <a:buFont typeface="Arial" panose="020B0604020202020204" pitchFamily="34" charset="0"/>
              <a:buChar char="•"/>
            </a:pPr>
            <a:endParaRPr lang="en-US" sz="1200" dirty="0">
              <a:solidFill>
                <a:schemeClr val="tx1"/>
              </a:solidFill>
            </a:endParaRPr>
          </a:p>
        </p:txBody>
      </p:sp>
      <p:sp>
        <p:nvSpPr>
          <p:cNvPr id="30" name="TextBox 29">
            <a:extLst>
              <a:ext uri="{FF2B5EF4-FFF2-40B4-BE49-F238E27FC236}">
                <a16:creationId xmlns:a16="http://schemas.microsoft.com/office/drawing/2014/main" id="{4175C631-5D65-46FF-BE39-C93EE4628A84}"/>
              </a:ext>
            </a:extLst>
          </p:cNvPr>
          <p:cNvSpPr txBox="1"/>
          <p:nvPr/>
        </p:nvSpPr>
        <p:spPr>
          <a:xfrm>
            <a:off x="3863366" y="1611716"/>
            <a:ext cx="3342277" cy="276999"/>
          </a:xfrm>
          <a:prstGeom prst="rect">
            <a:avLst/>
          </a:prstGeom>
          <a:solidFill>
            <a:srgbClr val="002856"/>
          </a:solidFill>
        </p:spPr>
        <p:txBody>
          <a:bodyPr wrap="square" lIns="91440" rtlCol="0">
            <a:spAutoFit/>
          </a:bodyPr>
          <a:lstStyle/>
          <a:p>
            <a:pPr algn="ctr"/>
            <a:r>
              <a:rPr lang="en-US" sz="1200" b="1" dirty="0">
                <a:solidFill>
                  <a:schemeClr val="bg1"/>
                </a:solidFill>
              </a:rPr>
              <a:t>Data Most Susceptible to Quality Problems</a:t>
            </a:r>
          </a:p>
        </p:txBody>
      </p:sp>
    </p:spTree>
    <p:extLst>
      <p:ext uri="{BB962C8B-B14F-4D97-AF65-F5344CB8AC3E}">
        <p14:creationId xmlns:p14="http://schemas.microsoft.com/office/powerpoint/2010/main" val="247894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AC0B-71CF-4F40-BC15-1017E4A0FA60}"/>
              </a:ext>
            </a:extLst>
          </p:cNvPr>
          <p:cNvSpPr>
            <a:spLocks noGrp="1"/>
          </p:cNvSpPr>
          <p:nvPr>
            <p:ph type="title"/>
          </p:nvPr>
        </p:nvSpPr>
        <p:spPr/>
        <p:txBody>
          <a:bodyPr/>
          <a:lstStyle/>
          <a:p>
            <a:r>
              <a:rPr lang="en-US" dirty="0"/>
              <a:t>The Expanding Information Universe </a:t>
            </a:r>
          </a:p>
        </p:txBody>
      </p:sp>
      <p:sp>
        <p:nvSpPr>
          <p:cNvPr id="3" name="Text Placeholder 2">
            <a:extLst>
              <a:ext uri="{FF2B5EF4-FFF2-40B4-BE49-F238E27FC236}">
                <a16:creationId xmlns:a16="http://schemas.microsoft.com/office/drawing/2014/main" id="{4BA382CE-BF45-4A80-9F49-EA9699F81BC5}"/>
              </a:ext>
            </a:extLst>
          </p:cNvPr>
          <p:cNvSpPr>
            <a:spLocks noGrp="1"/>
          </p:cNvSpPr>
          <p:nvPr>
            <p:ph type="body" sz="quarter" idx="17"/>
          </p:nvPr>
        </p:nvSpPr>
        <p:spPr/>
        <p:txBody>
          <a:bodyPr/>
          <a:lstStyle/>
          <a:p>
            <a:pPr marL="0" indent="0">
              <a:buNone/>
            </a:pPr>
            <a:r>
              <a:rPr lang="en-US" sz="1200" b="1" dirty="0"/>
              <a:t>The universe of information sources continues to expand beyond the divide between structured and unstructured data. </a:t>
            </a:r>
          </a:p>
          <a:p>
            <a:r>
              <a:rPr lang="en-US" sz="1000" dirty="0"/>
              <a:t>Enabling access to multiple information sources and combining information types for business intelligence (BI) and analytics creates new opportunities for IT value delivery. </a:t>
            </a:r>
          </a:p>
          <a:p>
            <a:endParaRPr lang="en-US" dirty="0"/>
          </a:p>
        </p:txBody>
      </p:sp>
      <p:pic>
        <p:nvPicPr>
          <p:cNvPr id="6" name="Picture 5">
            <a:extLst>
              <a:ext uri="{FF2B5EF4-FFF2-40B4-BE49-F238E27FC236}">
                <a16:creationId xmlns:a16="http://schemas.microsoft.com/office/drawing/2014/main" id="{A0EA0968-5241-4D4C-A564-12FB7B300A72}"/>
              </a:ext>
            </a:extLst>
          </p:cNvPr>
          <p:cNvPicPr>
            <a:picLocks noChangeAspect="1"/>
          </p:cNvPicPr>
          <p:nvPr/>
        </p:nvPicPr>
        <p:blipFill rotWithShape="1">
          <a:blip r:embed="rId2"/>
          <a:srcRect l="1449" t="3734" b="4918"/>
          <a:stretch/>
        </p:blipFill>
        <p:spPr>
          <a:xfrm>
            <a:off x="3697696" y="1527175"/>
            <a:ext cx="6476301" cy="4687736"/>
          </a:xfrm>
          <a:prstGeom prst="rect">
            <a:avLst/>
          </a:prstGeom>
        </p:spPr>
      </p:pic>
      <p:sp>
        <p:nvSpPr>
          <p:cNvPr id="7" name="TextBox 6">
            <a:extLst>
              <a:ext uri="{FF2B5EF4-FFF2-40B4-BE49-F238E27FC236}">
                <a16:creationId xmlns:a16="http://schemas.microsoft.com/office/drawing/2014/main" id="{C3151B79-22E8-49A8-B6F3-E947A704B366}"/>
              </a:ext>
            </a:extLst>
          </p:cNvPr>
          <p:cNvSpPr txBox="1"/>
          <p:nvPr/>
        </p:nvSpPr>
        <p:spPr>
          <a:xfrm>
            <a:off x="3297477" y="1239005"/>
            <a:ext cx="5595457" cy="276999"/>
          </a:xfrm>
          <a:prstGeom prst="rect">
            <a:avLst/>
          </a:prstGeom>
          <a:noFill/>
        </p:spPr>
        <p:txBody>
          <a:bodyPr wrap="square" lIns="91440" rtlCol="0">
            <a:spAutoFit/>
          </a:bodyPr>
          <a:lstStyle/>
          <a:p>
            <a:r>
              <a:rPr lang="en-US" sz="1200" b="1" dirty="0">
                <a:solidFill>
                  <a:srgbClr val="002856"/>
                </a:solidFill>
              </a:rPr>
              <a:t>Broad-Based Perspective on Enterprise Information Sources</a:t>
            </a:r>
          </a:p>
        </p:txBody>
      </p:sp>
      <p:sp>
        <p:nvSpPr>
          <p:cNvPr id="12" name="Freeform 44">
            <a:extLst>
              <a:ext uri="{FF2B5EF4-FFF2-40B4-BE49-F238E27FC236}">
                <a16:creationId xmlns:a16="http://schemas.microsoft.com/office/drawing/2014/main" id="{66852541-C290-4D39-AA3A-7B7B08282DAB}"/>
              </a:ext>
            </a:extLst>
          </p:cNvPr>
          <p:cNvSpPr/>
          <p:nvPr/>
        </p:nvSpPr>
        <p:spPr>
          <a:xfrm>
            <a:off x="2361951" y="1402280"/>
            <a:ext cx="915307" cy="249790"/>
          </a:xfrm>
          <a:custGeom>
            <a:avLst/>
            <a:gdLst/>
            <a:ahLst/>
            <a:cxnLst/>
            <a:rect l="l" t="t" r="r" b="b"/>
            <a:pathLst>
              <a:path w="1018616" h="379387">
                <a:moveTo>
                  <a:pt x="829043" y="39"/>
                </a:moveTo>
                <a:lnTo>
                  <a:pt x="1018616" y="189713"/>
                </a:lnTo>
                <a:lnTo>
                  <a:pt x="829043" y="379388"/>
                </a:lnTo>
                <a:lnTo>
                  <a:pt x="0" y="379388"/>
                </a:lnTo>
                <a:lnTo>
                  <a:pt x="189534" y="189700"/>
                </a:lnTo>
                <a:lnTo>
                  <a:pt x="0" y="0"/>
                </a:lnTo>
                <a:close/>
              </a:path>
            </a:pathLst>
          </a:custGeom>
          <a:solidFill>
            <a:srgbClr val="002856"/>
          </a:solidFill>
        </p:spPr>
        <p:txBody>
          <a:bodyPr/>
          <a:lstStyle/>
          <a:p>
            <a:pPr algn="ctr"/>
            <a:r>
              <a:rPr lang="en-US" sz="800" dirty="0">
                <a:solidFill>
                  <a:schemeClr val="bg1"/>
                </a:solidFill>
              </a:rPr>
              <a:t>Introduction</a:t>
            </a:r>
          </a:p>
        </p:txBody>
      </p:sp>
    </p:spTree>
    <p:extLst>
      <p:ext uri="{BB962C8B-B14F-4D97-AF65-F5344CB8AC3E}">
        <p14:creationId xmlns:p14="http://schemas.microsoft.com/office/powerpoint/2010/main" val="1005029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 id="{19B4F717-B58B-4B08-AE2C-41F68170BF72}" vid="{1174E31A-7719-4A95-A814-9A02C59B636F}"/>
    </a:ext>
  </a:extLst>
</a:theme>
</file>

<file path=ppt/theme/theme2.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 id="{19B4F717-B58B-4B08-AE2C-41F68170BF72}" vid="{71BCF6B6-22CF-4D21-B1AC-E749036A9245}"/>
    </a:ext>
  </a:extLst>
</a:theme>
</file>

<file path=ppt/theme/theme3.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 id="{19B4F717-B58B-4B08-AE2C-41F68170BF72}" vid="{1F83103B-F50E-4377-AAAE-5F64E374178A}"/>
    </a:ext>
  </a:extLst>
</a:theme>
</file>

<file path=ppt/theme/theme4.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Gartner_Corporate_PPT_Template" id="{5825E3A0-ED1D-7849-9A55-8D9BDC9FB54B}" vid="{01FEFA0D-3B48-0746-83AF-BD777C6271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8972</Words>
  <Application>Microsoft Office PowerPoint</Application>
  <PresentationFormat>Widescreen</PresentationFormat>
  <Paragraphs>1154</Paragraphs>
  <Slides>52</Slides>
  <Notes>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52</vt:i4>
      </vt:variant>
    </vt:vector>
  </HeadingPairs>
  <TitlesOfParts>
    <vt:vector size="63" baseType="lpstr">
      <vt:lpstr>Arial</vt:lpstr>
      <vt:lpstr>Arial Black</vt:lpstr>
      <vt:lpstr>Arial Unicode MS</vt:lpstr>
      <vt:lpstr>Calibri</vt:lpstr>
      <vt:lpstr>Gotham Light</vt:lpstr>
      <vt:lpstr>Symbol</vt:lpstr>
      <vt:lpstr>Wingdings</vt:lpstr>
      <vt:lpstr>Blue bkgrnd master</vt:lpstr>
      <vt:lpstr>White bk accent color options</vt:lpstr>
      <vt:lpstr>Blue bk accent color options</vt:lpstr>
      <vt:lpstr>White bkgrnd master</vt:lpstr>
      <vt:lpstr>Data Governance Playbook</vt:lpstr>
      <vt:lpstr>Profiled Practices</vt:lpstr>
      <vt:lpstr>Table of Contents</vt:lpstr>
      <vt:lpstr>Common Pitfalls of Data Governance</vt:lpstr>
      <vt:lpstr>Data Governance Key Success Factors</vt:lpstr>
      <vt:lpstr>Using This Playbook</vt:lpstr>
      <vt:lpstr>Roadmap For This Playbook</vt:lpstr>
      <vt:lpstr>The Costs and Opportunity of Poor Data Quality </vt:lpstr>
      <vt:lpstr>The Expanding Information Universe </vt:lpstr>
      <vt:lpstr>Foundation Capabilities Needed to Strengthen Information Management Processes </vt:lpstr>
      <vt:lpstr>Data Governance Defined</vt:lpstr>
      <vt:lpstr>Roadmap For This Playbook</vt:lpstr>
      <vt:lpstr>Governance Change Management Model</vt:lpstr>
      <vt:lpstr>Data Governance Scope and Priorities</vt:lpstr>
      <vt:lpstr>Data Governance Principles</vt:lpstr>
      <vt:lpstr>Information Management Framework</vt:lpstr>
      <vt:lpstr>Project/Data Governance Interaction Process</vt:lpstr>
      <vt:lpstr>Project/Data Governance  Interaction Kickoff Checklist</vt:lpstr>
      <vt:lpstr>Roadmap For This Playbook</vt:lpstr>
      <vt:lpstr>Data Stewardship Model Overview</vt:lpstr>
      <vt:lpstr>Data Stewardship and Governance Bodies</vt:lpstr>
      <vt:lpstr>Data Stewardship Escalation Path</vt:lpstr>
      <vt:lpstr>Analytics-Stewardship Relationship Model</vt:lpstr>
      <vt:lpstr>Task-Specialized Data Stewardship</vt:lpstr>
      <vt:lpstr>Stewardship Roles Across Business and IT </vt:lpstr>
      <vt:lpstr>Aligning Accountability for Data Decisions</vt:lpstr>
      <vt:lpstr>Matching Stewardship to Decision Rights</vt:lpstr>
      <vt:lpstr>Roadmap For This Step-by-Step Guide</vt:lpstr>
      <vt:lpstr>Data Standardization Starts with  Like-Minded Users</vt:lpstr>
      <vt:lpstr>Identify Demand for Data Based Triggers</vt:lpstr>
      <vt:lpstr>Balancing Local and  Enterprise Data Needs</vt:lpstr>
      <vt:lpstr>Balancing Flexibility with Rigor  in Data Standards Requirements </vt:lpstr>
      <vt:lpstr>Roadmap For This Playbook</vt:lpstr>
      <vt:lpstr>Roles and Responsibilities in MDM</vt:lpstr>
      <vt:lpstr>MDM Forum Charter</vt:lpstr>
      <vt:lpstr>Classification of Principles</vt:lpstr>
      <vt:lpstr>MDM Principles Checklist</vt:lpstr>
      <vt:lpstr>MDM Governance and Decision Rights</vt:lpstr>
      <vt:lpstr>MDM Maturity Model</vt:lpstr>
      <vt:lpstr>MDM as Means, Not Ends</vt:lpstr>
      <vt:lpstr>Focus on the Critical Few</vt:lpstr>
      <vt:lpstr>Ensure MDM Need in Project Solution </vt:lpstr>
      <vt:lpstr>Maintain MDM Alignment </vt:lpstr>
      <vt:lpstr>Roadmap For This Playbook</vt:lpstr>
      <vt:lpstr>Resolving Data Standards and Quality Issues</vt:lpstr>
      <vt:lpstr>Contextualize Data Quality Issues</vt:lpstr>
      <vt:lpstr>Data Quality Heat Map</vt:lpstr>
      <vt:lpstr>Dimensions of Data Quality</vt:lpstr>
      <vt:lpstr>Roadmap For This Playbook</vt:lpstr>
      <vt:lpstr>Enterprise Data Maturity Path</vt:lpstr>
      <vt:lpstr>Data Management Maturity Scorecard</vt:lpstr>
      <vt:lpstr>Organization Readiness for  Data-Visibility Benefits Capture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2019-12-09T17:43:50Z</dcterms:created>
  <dcterms:modified xsi:type="dcterms:W3CDTF">2021-09-28T21:04:17Z</dcterms:modified>
</cp:coreProperties>
</file>