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922" r:id="rId1"/>
  </p:sldMasterIdLst>
  <p:notesMasterIdLst>
    <p:notesMasterId r:id="rId11"/>
  </p:notesMasterIdLst>
  <p:handoutMasterIdLst>
    <p:handoutMasterId r:id="rId12"/>
  </p:handoutMasterIdLst>
  <p:sldIdLst>
    <p:sldId id="256" r:id="rId2"/>
    <p:sldId id="3313" r:id="rId3"/>
    <p:sldId id="501" r:id="rId4"/>
    <p:sldId id="3309" r:id="rId5"/>
    <p:sldId id="3308" r:id="rId6"/>
    <p:sldId id="3315" r:id="rId7"/>
    <p:sldId id="3316" r:id="rId8"/>
    <p:sldId id="3317" r:id="rId9"/>
    <p:sldId id="3318" r:id="rId10"/>
  </p:sldIdLst>
  <p:sldSz cx="9906000" cy="6858000" type="A4"/>
  <p:notesSz cx="6797675" cy="9872663"/>
  <p:custDataLst>
    <p:tags r:id="rId13"/>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3974">
          <p15:clr>
            <a:srgbClr val="A4A3A4"/>
          </p15:clr>
        </p15:guide>
        <p15:guide id="2" orient="horz" pos="890">
          <p15:clr>
            <a:srgbClr val="A4A3A4"/>
          </p15:clr>
        </p15:guide>
        <p15:guide id="3" pos="6068">
          <p15:clr>
            <a:srgbClr val="A4A3A4"/>
          </p15:clr>
        </p15:guide>
        <p15:guide id="4" pos="172">
          <p15:clr>
            <a:srgbClr val="A4A3A4"/>
          </p15:clr>
        </p15:guide>
      </p15:sldGuideLst>
    </p:ext>
    <p:ext uri="{2D200454-40CA-4A62-9FC3-DE9A4176ACB9}">
      <p15:notesGuideLst xmlns:p15="http://schemas.microsoft.com/office/powerpoint/2012/main">
        <p15:guide id="1" orient="horz" pos="3109">
          <p15:clr>
            <a:srgbClr val="A4A3A4"/>
          </p15:clr>
        </p15:guide>
        <p15:guide id="2" pos="214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1738"/>
    <a:srgbClr val="ECE9E8"/>
    <a:srgbClr val="E9D8D2"/>
    <a:srgbClr val="D6D0CE"/>
    <a:srgbClr val="404040"/>
    <a:srgbClr val="000000"/>
    <a:srgbClr val="766A62"/>
    <a:srgbClr val="595959"/>
    <a:srgbClr val="E4E4E4"/>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79" autoAdjust="0"/>
    <p:restoredTop sz="93298" autoAdjust="0"/>
  </p:normalViewPr>
  <p:slideViewPr>
    <p:cSldViewPr snapToObjects="1">
      <p:cViewPr varScale="1">
        <p:scale>
          <a:sx n="107" d="100"/>
          <a:sy n="107" d="100"/>
        </p:scale>
        <p:origin x="1596" y="90"/>
      </p:cViewPr>
      <p:guideLst>
        <p:guide orient="horz" pos="3974"/>
        <p:guide orient="horz" pos="890"/>
        <p:guide pos="6068"/>
        <p:guide pos="172"/>
      </p:guideLst>
    </p:cSldViewPr>
  </p:slideViewPr>
  <p:outlineViewPr>
    <p:cViewPr>
      <p:scale>
        <a:sx n="33" d="100"/>
        <a:sy n="33" d="100"/>
      </p:scale>
      <p:origin x="0" y="2298"/>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72" d="100"/>
          <a:sy n="72" d="100"/>
        </p:scale>
        <p:origin x="-1548" y="-102"/>
      </p:cViewPr>
      <p:guideLst>
        <p:guide orient="horz" pos="3109"/>
        <p:guide pos="2142"/>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946400" cy="493713"/>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dirty="0"/>
          </a:p>
        </p:txBody>
      </p:sp>
      <p:sp>
        <p:nvSpPr>
          <p:cNvPr id="3" name="Date Placeholder 2"/>
          <p:cNvSpPr>
            <a:spLocks noGrp="1"/>
          </p:cNvSpPr>
          <p:nvPr>
            <p:ph type="dt" sz="quarter" idx="1"/>
          </p:nvPr>
        </p:nvSpPr>
        <p:spPr>
          <a:xfrm>
            <a:off x="3849688" y="1"/>
            <a:ext cx="2946400" cy="493713"/>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AEAF458E-338F-4C79-8E1F-624020FCE313}" type="datetimeFigureOut">
              <a:rPr lang="en-US"/>
              <a:pPr>
                <a:defRPr/>
              </a:pPr>
              <a:t>9/30/2021</a:t>
            </a:fld>
            <a:endParaRPr lang="en-US" dirty="0"/>
          </a:p>
        </p:txBody>
      </p:sp>
      <p:sp>
        <p:nvSpPr>
          <p:cNvPr id="4" name="Footer Placeholder 3"/>
          <p:cNvSpPr>
            <a:spLocks noGrp="1"/>
          </p:cNvSpPr>
          <p:nvPr>
            <p:ph type="ftr" sz="quarter" idx="2"/>
          </p:nvPr>
        </p:nvSpPr>
        <p:spPr>
          <a:xfrm>
            <a:off x="1" y="9377363"/>
            <a:ext cx="2946400" cy="493712"/>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r>
              <a:rPr lang="en-US" dirty="0"/>
              <a:t>Blank.potx</a:t>
            </a:r>
          </a:p>
        </p:txBody>
      </p:sp>
      <p:sp>
        <p:nvSpPr>
          <p:cNvPr id="5" name="Slide Number Placeholder 4"/>
          <p:cNvSpPr>
            <a:spLocks noGrp="1"/>
          </p:cNvSpPr>
          <p:nvPr>
            <p:ph type="sldNum" sz="quarter" idx="3"/>
          </p:nvPr>
        </p:nvSpPr>
        <p:spPr>
          <a:xfrm>
            <a:off x="3849688" y="9377363"/>
            <a:ext cx="2946400" cy="493712"/>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EBDED720-39B0-4DAF-9C53-E753DAD2841D}" type="slidenum">
              <a:rPr lang="en-US"/>
              <a:pPr>
                <a:defRPr/>
              </a:pPr>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946400" cy="493713"/>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GB" dirty="0"/>
          </a:p>
        </p:txBody>
      </p:sp>
      <p:sp>
        <p:nvSpPr>
          <p:cNvPr id="3" name="Date Placeholder 2"/>
          <p:cNvSpPr>
            <a:spLocks noGrp="1"/>
          </p:cNvSpPr>
          <p:nvPr>
            <p:ph type="dt" idx="1"/>
          </p:nvPr>
        </p:nvSpPr>
        <p:spPr>
          <a:xfrm>
            <a:off x="3849688" y="1"/>
            <a:ext cx="2946400" cy="493713"/>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4C54B1F5-60EA-4F7B-BCF7-6B2316863496}" type="datetimeFigureOut">
              <a:rPr lang="en-GB"/>
              <a:pPr>
                <a:defRPr/>
              </a:pPr>
              <a:t>30/09/2021</a:t>
            </a:fld>
            <a:endParaRPr lang="en-GB" dirty="0"/>
          </a:p>
        </p:txBody>
      </p:sp>
      <p:sp>
        <p:nvSpPr>
          <p:cNvPr id="4" name="Slide Image Placeholder 3"/>
          <p:cNvSpPr>
            <a:spLocks noGrp="1" noRot="1" noChangeAspect="1"/>
          </p:cNvSpPr>
          <p:nvPr>
            <p:ph type="sldImg" idx="2"/>
          </p:nvPr>
        </p:nvSpPr>
        <p:spPr>
          <a:xfrm>
            <a:off x="723900" y="739775"/>
            <a:ext cx="5349875" cy="3703638"/>
          </a:xfrm>
          <a:prstGeom prst="rect">
            <a:avLst/>
          </a:prstGeom>
          <a:noFill/>
          <a:ln w="12700">
            <a:solidFill>
              <a:prstClr val="black"/>
            </a:solidFill>
          </a:ln>
        </p:spPr>
        <p:txBody>
          <a:bodyPr vert="horz" lIns="91440" tIns="45720" rIns="91440" bIns="45720" rtlCol="0" anchor="ctr"/>
          <a:lstStyle/>
          <a:p>
            <a:pPr lvl="0"/>
            <a:endParaRPr lang="en-GB" noProof="0" dirty="0"/>
          </a:p>
        </p:txBody>
      </p:sp>
      <p:sp>
        <p:nvSpPr>
          <p:cNvPr id="5" name="Notes Placeholder 4"/>
          <p:cNvSpPr>
            <a:spLocks noGrp="1"/>
          </p:cNvSpPr>
          <p:nvPr>
            <p:ph type="body" sz="quarter" idx="3"/>
          </p:nvPr>
        </p:nvSpPr>
        <p:spPr>
          <a:xfrm>
            <a:off x="679451" y="4689475"/>
            <a:ext cx="5438775" cy="4443413"/>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1" y="9377363"/>
            <a:ext cx="2946400" cy="493712"/>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GB" dirty="0"/>
          </a:p>
        </p:txBody>
      </p:sp>
      <p:sp>
        <p:nvSpPr>
          <p:cNvPr id="7" name="Slide Number Placeholder 6"/>
          <p:cNvSpPr>
            <a:spLocks noGrp="1"/>
          </p:cNvSpPr>
          <p:nvPr>
            <p:ph type="sldNum" sz="quarter" idx="5"/>
          </p:nvPr>
        </p:nvSpPr>
        <p:spPr>
          <a:xfrm>
            <a:off x="3849688" y="9377363"/>
            <a:ext cx="2946400" cy="493712"/>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F8E3971F-5A65-4713-8934-77774D1688B3}" type="slidenum">
              <a:rPr lang="en-GB"/>
              <a:pPr>
                <a:defRPr/>
              </a:pPr>
              <a:t>‹#›</a:t>
            </a:fld>
            <a:endParaRPr lang="en-GB"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8E3971F-5A65-4713-8934-77774D1688B3}" type="slidenum">
              <a:rPr lang="en-GB" smtClean="0"/>
              <a:pPr>
                <a:defRPr/>
              </a:pPr>
              <a:t>4</a:t>
            </a:fld>
            <a:endParaRPr lang="en-GB" dirty="0"/>
          </a:p>
        </p:txBody>
      </p:sp>
    </p:spTree>
    <p:extLst>
      <p:ext uri="{BB962C8B-B14F-4D97-AF65-F5344CB8AC3E}">
        <p14:creationId xmlns:p14="http://schemas.microsoft.com/office/powerpoint/2010/main" val="8348663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1.emf"/></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ags" Target="../tags/tag4.x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290" y="1589"/>
          <a:ext cx="1289"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0" y="1589"/>
                        <a:ext cx="1289"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itle 5">
            <a:extLst>
              <a:ext uri="{FF2B5EF4-FFF2-40B4-BE49-F238E27FC236}">
                <a16:creationId xmlns:a16="http://schemas.microsoft.com/office/drawing/2014/main" id="{89F40D3D-7C63-45D5-AEC8-E37C29631D3A}"/>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769165637"/>
      </p:ext>
    </p:extLst>
  </p:cSld>
  <p:clrMapOvr>
    <a:masterClrMapping/>
  </p:clrMapOvr>
  <p:extLst>
    <p:ext uri="{DCECCB84-F9BA-43D5-87BE-67443E8EF086}">
      <p15:sldGuideLst xmlns:p15="http://schemas.microsoft.com/office/powerpoint/2012/main">
        <p15:guide id="1" orient="horz" pos="103">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7">
    <p:bg>
      <p:bgPr>
        <a:solidFill>
          <a:srgbClr val="E6E7E7"/>
        </a:solidFill>
        <a:effectLst/>
      </p:bgPr>
    </p:bg>
    <p:spTree>
      <p:nvGrpSpPr>
        <p:cNvPr id="1" name=""/>
        <p:cNvGrpSpPr/>
        <p:nvPr/>
      </p:nvGrpSpPr>
      <p:grpSpPr>
        <a:xfrm>
          <a:off x="0" y="0"/>
          <a:ext cx="0" cy="0"/>
          <a:chOff x="0" y="0"/>
          <a:chExt cx="0" cy="0"/>
        </a:xfrm>
      </p:grpSpPr>
      <p:sp>
        <p:nvSpPr>
          <p:cNvPr id="19" name="Freeform 7"/>
          <p:cNvSpPr>
            <a:spLocks/>
          </p:cNvSpPr>
          <p:nvPr userDrawn="1"/>
        </p:nvSpPr>
        <p:spPr bwMode="auto">
          <a:xfrm>
            <a:off x="4705350" y="-38371"/>
            <a:ext cx="5200650" cy="5735990"/>
          </a:xfrm>
          <a:custGeom>
            <a:avLst/>
            <a:gdLst/>
            <a:ahLst/>
            <a:cxnLst>
              <a:cxn ang="0">
                <a:pos x="3986" y="2526"/>
              </a:cxn>
              <a:cxn ang="0">
                <a:pos x="3986" y="2512"/>
              </a:cxn>
              <a:cxn ang="0">
                <a:pos x="3986" y="0"/>
              </a:cxn>
              <a:cxn ang="0">
                <a:pos x="648" y="0"/>
              </a:cxn>
              <a:cxn ang="0">
                <a:pos x="682" y="84"/>
              </a:cxn>
              <a:cxn ang="0">
                <a:pos x="698" y="132"/>
              </a:cxn>
              <a:cxn ang="0">
                <a:pos x="724" y="230"/>
              </a:cxn>
              <a:cxn ang="0">
                <a:pos x="738" y="328"/>
              </a:cxn>
              <a:cxn ang="0">
                <a:pos x="744" y="428"/>
              </a:cxn>
              <a:cxn ang="0">
                <a:pos x="744" y="478"/>
              </a:cxn>
              <a:cxn ang="0">
                <a:pos x="734" y="656"/>
              </a:cxn>
              <a:cxn ang="0">
                <a:pos x="710" y="830"/>
              </a:cxn>
              <a:cxn ang="0">
                <a:pos x="674" y="1002"/>
              </a:cxn>
              <a:cxn ang="0">
                <a:pos x="628" y="1172"/>
              </a:cxn>
              <a:cxn ang="0">
                <a:pos x="590" y="1296"/>
              </a:cxn>
              <a:cxn ang="0">
                <a:pos x="504" y="1542"/>
              </a:cxn>
              <a:cxn ang="0">
                <a:pos x="406" y="1782"/>
              </a:cxn>
              <a:cxn ang="0">
                <a:pos x="300" y="2020"/>
              </a:cxn>
              <a:cxn ang="0">
                <a:pos x="244" y="2136"/>
              </a:cxn>
              <a:cxn ang="0">
                <a:pos x="128" y="2366"/>
              </a:cxn>
              <a:cxn ang="0">
                <a:pos x="8" y="2594"/>
              </a:cxn>
              <a:cxn ang="0">
                <a:pos x="0" y="2608"/>
              </a:cxn>
              <a:cxn ang="0">
                <a:pos x="0" y="2612"/>
              </a:cxn>
              <a:cxn ang="0">
                <a:pos x="50" y="2690"/>
              </a:cxn>
              <a:cxn ang="0">
                <a:pos x="100" y="2766"/>
              </a:cxn>
              <a:cxn ang="0">
                <a:pos x="190" y="2890"/>
              </a:cxn>
              <a:cxn ang="0">
                <a:pos x="286" y="3006"/>
              </a:cxn>
              <a:cxn ang="0">
                <a:pos x="390" y="3116"/>
              </a:cxn>
              <a:cxn ang="0">
                <a:pos x="502" y="3220"/>
              </a:cxn>
              <a:cxn ang="0">
                <a:pos x="540" y="3252"/>
              </a:cxn>
              <a:cxn ang="0">
                <a:pos x="622" y="3312"/>
              </a:cxn>
              <a:cxn ang="0">
                <a:pos x="706" y="3366"/>
              </a:cxn>
              <a:cxn ang="0">
                <a:pos x="792" y="3414"/>
              </a:cxn>
              <a:cxn ang="0">
                <a:pos x="882" y="3456"/>
              </a:cxn>
              <a:cxn ang="0">
                <a:pos x="976" y="3492"/>
              </a:cxn>
              <a:cxn ang="0">
                <a:pos x="1070" y="3520"/>
              </a:cxn>
              <a:cxn ang="0">
                <a:pos x="1170" y="3542"/>
              </a:cxn>
              <a:cxn ang="0">
                <a:pos x="1220" y="3552"/>
              </a:cxn>
              <a:cxn ang="0">
                <a:pos x="1374" y="3568"/>
              </a:cxn>
              <a:cxn ang="0">
                <a:pos x="1382" y="3568"/>
              </a:cxn>
              <a:cxn ang="0">
                <a:pos x="1390" y="3572"/>
              </a:cxn>
              <a:cxn ang="0">
                <a:pos x="1420" y="3572"/>
              </a:cxn>
              <a:cxn ang="0">
                <a:pos x="1544" y="3572"/>
              </a:cxn>
              <a:cxn ang="0">
                <a:pos x="1544" y="3568"/>
              </a:cxn>
              <a:cxn ang="0">
                <a:pos x="1610" y="3564"/>
              </a:cxn>
              <a:cxn ang="0">
                <a:pos x="1740" y="3552"/>
              </a:cxn>
              <a:cxn ang="0">
                <a:pos x="1870" y="3530"/>
              </a:cxn>
              <a:cxn ang="0">
                <a:pos x="1998" y="3502"/>
              </a:cxn>
              <a:cxn ang="0">
                <a:pos x="2062" y="3486"/>
              </a:cxn>
              <a:cxn ang="0">
                <a:pos x="2262" y="3426"/>
              </a:cxn>
              <a:cxn ang="0">
                <a:pos x="2458" y="3356"/>
              </a:cxn>
              <a:cxn ang="0">
                <a:pos x="2650" y="3276"/>
              </a:cxn>
              <a:cxn ang="0">
                <a:pos x="2840" y="3190"/>
              </a:cxn>
              <a:cxn ang="0">
                <a:pos x="2966" y="3128"/>
              </a:cxn>
              <a:cxn ang="0">
                <a:pos x="3218" y="2996"/>
              </a:cxn>
              <a:cxn ang="0">
                <a:pos x="3464" y="2858"/>
              </a:cxn>
              <a:cxn ang="0">
                <a:pos x="3708" y="2714"/>
              </a:cxn>
              <a:cxn ang="0">
                <a:pos x="3828" y="2640"/>
              </a:cxn>
              <a:cxn ang="0">
                <a:pos x="3974" y="2548"/>
              </a:cxn>
              <a:cxn ang="0">
                <a:pos x="3984" y="2540"/>
              </a:cxn>
              <a:cxn ang="0">
                <a:pos x="3986" y="2526"/>
              </a:cxn>
            </a:cxnLst>
            <a:rect l="0" t="0" r="r" b="b"/>
            <a:pathLst>
              <a:path w="3986" h="3572">
                <a:moveTo>
                  <a:pt x="3986" y="2526"/>
                </a:moveTo>
                <a:lnTo>
                  <a:pt x="3986" y="2526"/>
                </a:lnTo>
                <a:lnTo>
                  <a:pt x="3986" y="2512"/>
                </a:lnTo>
                <a:lnTo>
                  <a:pt x="3986" y="2512"/>
                </a:lnTo>
                <a:lnTo>
                  <a:pt x="3986" y="0"/>
                </a:lnTo>
                <a:lnTo>
                  <a:pt x="3986" y="0"/>
                </a:lnTo>
                <a:lnTo>
                  <a:pt x="648" y="0"/>
                </a:lnTo>
                <a:lnTo>
                  <a:pt x="648" y="0"/>
                </a:lnTo>
                <a:lnTo>
                  <a:pt x="666" y="42"/>
                </a:lnTo>
                <a:lnTo>
                  <a:pt x="682" y="84"/>
                </a:lnTo>
                <a:lnTo>
                  <a:pt x="682" y="84"/>
                </a:lnTo>
                <a:lnTo>
                  <a:pt x="698" y="132"/>
                </a:lnTo>
                <a:lnTo>
                  <a:pt x="712" y="182"/>
                </a:lnTo>
                <a:lnTo>
                  <a:pt x="724" y="230"/>
                </a:lnTo>
                <a:lnTo>
                  <a:pt x="732" y="280"/>
                </a:lnTo>
                <a:lnTo>
                  <a:pt x="738" y="328"/>
                </a:lnTo>
                <a:lnTo>
                  <a:pt x="742" y="378"/>
                </a:lnTo>
                <a:lnTo>
                  <a:pt x="744" y="428"/>
                </a:lnTo>
                <a:lnTo>
                  <a:pt x="744" y="478"/>
                </a:lnTo>
                <a:lnTo>
                  <a:pt x="744" y="478"/>
                </a:lnTo>
                <a:lnTo>
                  <a:pt x="742" y="568"/>
                </a:lnTo>
                <a:lnTo>
                  <a:pt x="734" y="656"/>
                </a:lnTo>
                <a:lnTo>
                  <a:pt x="724" y="742"/>
                </a:lnTo>
                <a:lnTo>
                  <a:pt x="710" y="830"/>
                </a:lnTo>
                <a:lnTo>
                  <a:pt x="694" y="916"/>
                </a:lnTo>
                <a:lnTo>
                  <a:pt x="674" y="1002"/>
                </a:lnTo>
                <a:lnTo>
                  <a:pt x="652" y="1088"/>
                </a:lnTo>
                <a:lnTo>
                  <a:pt x="628" y="1172"/>
                </a:lnTo>
                <a:lnTo>
                  <a:pt x="628" y="1172"/>
                </a:lnTo>
                <a:lnTo>
                  <a:pt x="590" y="1296"/>
                </a:lnTo>
                <a:lnTo>
                  <a:pt x="548" y="1420"/>
                </a:lnTo>
                <a:lnTo>
                  <a:pt x="504" y="1542"/>
                </a:lnTo>
                <a:lnTo>
                  <a:pt x="456" y="1662"/>
                </a:lnTo>
                <a:lnTo>
                  <a:pt x="406" y="1782"/>
                </a:lnTo>
                <a:lnTo>
                  <a:pt x="354" y="1900"/>
                </a:lnTo>
                <a:lnTo>
                  <a:pt x="300" y="2020"/>
                </a:lnTo>
                <a:lnTo>
                  <a:pt x="244" y="2136"/>
                </a:lnTo>
                <a:lnTo>
                  <a:pt x="244" y="2136"/>
                </a:lnTo>
                <a:lnTo>
                  <a:pt x="188" y="2252"/>
                </a:lnTo>
                <a:lnTo>
                  <a:pt x="128" y="2366"/>
                </a:lnTo>
                <a:lnTo>
                  <a:pt x="70" y="2480"/>
                </a:lnTo>
                <a:lnTo>
                  <a:pt x="8" y="2594"/>
                </a:lnTo>
                <a:lnTo>
                  <a:pt x="8" y="2594"/>
                </a:lnTo>
                <a:lnTo>
                  <a:pt x="0" y="2608"/>
                </a:lnTo>
                <a:lnTo>
                  <a:pt x="0" y="2608"/>
                </a:lnTo>
                <a:lnTo>
                  <a:pt x="0" y="2612"/>
                </a:lnTo>
                <a:lnTo>
                  <a:pt x="0" y="2612"/>
                </a:lnTo>
                <a:lnTo>
                  <a:pt x="50" y="2690"/>
                </a:lnTo>
                <a:lnTo>
                  <a:pt x="100" y="2766"/>
                </a:lnTo>
                <a:lnTo>
                  <a:pt x="100" y="2766"/>
                </a:lnTo>
                <a:lnTo>
                  <a:pt x="144" y="2828"/>
                </a:lnTo>
                <a:lnTo>
                  <a:pt x="190" y="2890"/>
                </a:lnTo>
                <a:lnTo>
                  <a:pt x="236" y="2948"/>
                </a:lnTo>
                <a:lnTo>
                  <a:pt x="286" y="3006"/>
                </a:lnTo>
                <a:lnTo>
                  <a:pt x="336" y="3062"/>
                </a:lnTo>
                <a:lnTo>
                  <a:pt x="390" y="3116"/>
                </a:lnTo>
                <a:lnTo>
                  <a:pt x="444" y="3170"/>
                </a:lnTo>
                <a:lnTo>
                  <a:pt x="502" y="3220"/>
                </a:lnTo>
                <a:lnTo>
                  <a:pt x="502" y="3220"/>
                </a:lnTo>
                <a:lnTo>
                  <a:pt x="540" y="3252"/>
                </a:lnTo>
                <a:lnTo>
                  <a:pt x="582" y="3282"/>
                </a:lnTo>
                <a:lnTo>
                  <a:pt x="622" y="3312"/>
                </a:lnTo>
                <a:lnTo>
                  <a:pt x="664" y="3340"/>
                </a:lnTo>
                <a:lnTo>
                  <a:pt x="706" y="3366"/>
                </a:lnTo>
                <a:lnTo>
                  <a:pt x="750" y="3390"/>
                </a:lnTo>
                <a:lnTo>
                  <a:pt x="792" y="3414"/>
                </a:lnTo>
                <a:lnTo>
                  <a:pt x="838" y="3436"/>
                </a:lnTo>
                <a:lnTo>
                  <a:pt x="882" y="3456"/>
                </a:lnTo>
                <a:lnTo>
                  <a:pt x="928" y="3474"/>
                </a:lnTo>
                <a:lnTo>
                  <a:pt x="976" y="3492"/>
                </a:lnTo>
                <a:lnTo>
                  <a:pt x="1022" y="3506"/>
                </a:lnTo>
                <a:lnTo>
                  <a:pt x="1070" y="3520"/>
                </a:lnTo>
                <a:lnTo>
                  <a:pt x="1120" y="3532"/>
                </a:lnTo>
                <a:lnTo>
                  <a:pt x="1170" y="3542"/>
                </a:lnTo>
                <a:lnTo>
                  <a:pt x="1220" y="3552"/>
                </a:lnTo>
                <a:lnTo>
                  <a:pt x="1220" y="3552"/>
                </a:lnTo>
                <a:lnTo>
                  <a:pt x="1296" y="3562"/>
                </a:lnTo>
                <a:lnTo>
                  <a:pt x="1374" y="3568"/>
                </a:lnTo>
                <a:lnTo>
                  <a:pt x="1374" y="3568"/>
                </a:lnTo>
                <a:lnTo>
                  <a:pt x="1382" y="3568"/>
                </a:lnTo>
                <a:lnTo>
                  <a:pt x="1386" y="3568"/>
                </a:lnTo>
                <a:lnTo>
                  <a:pt x="1390" y="3572"/>
                </a:lnTo>
                <a:lnTo>
                  <a:pt x="1390" y="3572"/>
                </a:lnTo>
                <a:lnTo>
                  <a:pt x="1420" y="3572"/>
                </a:lnTo>
                <a:lnTo>
                  <a:pt x="1420" y="3572"/>
                </a:lnTo>
                <a:lnTo>
                  <a:pt x="1544" y="3572"/>
                </a:lnTo>
                <a:lnTo>
                  <a:pt x="1544" y="3572"/>
                </a:lnTo>
                <a:lnTo>
                  <a:pt x="1544" y="3568"/>
                </a:lnTo>
                <a:lnTo>
                  <a:pt x="1544" y="3568"/>
                </a:lnTo>
                <a:lnTo>
                  <a:pt x="1610" y="3564"/>
                </a:lnTo>
                <a:lnTo>
                  <a:pt x="1676" y="3558"/>
                </a:lnTo>
                <a:lnTo>
                  <a:pt x="1740" y="3552"/>
                </a:lnTo>
                <a:lnTo>
                  <a:pt x="1806" y="3542"/>
                </a:lnTo>
                <a:lnTo>
                  <a:pt x="1870" y="3530"/>
                </a:lnTo>
                <a:lnTo>
                  <a:pt x="1934" y="3516"/>
                </a:lnTo>
                <a:lnTo>
                  <a:pt x="1998" y="3502"/>
                </a:lnTo>
                <a:lnTo>
                  <a:pt x="2062" y="3486"/>
                </a:lnTo>
                <a:lnTo>
                  <a:pt x="2062" y="3486"/>
                </a:lnTo>
                <a:lnTo>
                  <a:pt x="2162" y="3458"/>
                </a:lnTo>
                <a:lnTo>
                  <a:pt x="2262" y="3426"/>
                </a:lnTo>
                <a:lnTo>
                  <a:pt x="2360" y="3392"/>
                </a:lnTo>
                <a:lnTo>
                  <a:pt x="2458" y="3356"/>
                </a:lnTo>
                <a:lnTo>
                  <a:pt x="2554" y="3316"/>
                </a:lnTo>
                <a:lnTo>
                  <a:pt x="2650" y="3276"/>
                </a:lnTo>
                <a:lnTo>
                  <a:pt x="2746" y="3234"/>
                </a:lnTo>
                <a:lnTo>
                  <a:pt x="2840" y="3190"/>
                </a:lnTo>
                <a:lnTo>
                  <a:pt x="2840" y="3190"/>
                </a:lnTo>
                <a:lnTo>
                  <a:pt x="2966" y="3128"/>
                </a:lnTo>
                <a:lnTo>
                  <a:pt x="3092" y="3062"/>
                </a:lnTo>
                <a:lnTo>
                  <a:pt x="3218" y="2996"/>
                </a:lnTo>
                <a:lnTo>
                  <a:pt x="3342" y="2928"/>
                </a:lnTo>
                <a:lnTo>
                  <a:pt x="3464" y="2858"/>
                </a:lnTo>
                <a:lnTo>
                  <a:pt x="3586" y="2786"/>
                </a:lnTo>
                <a:lnTo>
                  <a:pt x="3708" y="2714"/>
                </a:lnTo>
                <a:lnTo>
                  <a:pt x="3828" y="2640"/>
                </a:lnTo>
                <a:lnTo>
                  <a:pt x="3828" y="2640"/>
                </a:lnTo>
                <a:lnTo>
                  <a:pt x="3974" y="2548"/>
                </a:lnTo>
                <a:lnTo>
                  <a:pt x="3974" y="2548"/>
                </a:lnTo>
                <a:lnTo>
                  <a:pt x="3980" y="2544"/>
                </a:lnTo>
                <a:lnTo>
                  <a:pt x="3984" y="2540"/>
                </a:lnTo>
                <a:lnTo>
                  <a:pt x="3986" y="2534"/>
                </a:lnTo>
                <a:lnTo>
                  <a:pt x="3986" y="2526"/>
                </a:lnTo>
                <a:lnTo>
                  <a:pt x="3986" y="2526"/>
                </a:lnTo>
                <a:close/>
              </a:path>
            </a:pathLst>
          </a:cu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0" scaled="1"/>
            <a:tileRect/>
          </a:gradFill>
          <a:ln w="9525">
            <a:noFill/>
            <a:round/>
            <a:headEnd/>
            <a:tailEnd/>
          </a:ln>
        </p:spPr>
        <p:txBody>
          <a:bodyPr vert="horz" wrap="square" lIns="74295" tIns="37148" rIns="74295" bIns="37148" numCol="1" anchor="t" anchorCtr="0" compatLnSpc="1">
            <a:prstTxWarp prst="textNoShape">
              <a:avLst/>
            </a:prstTxWarp>
          </a:bodyPr>
          <a:lstStyle/>
          <a:p>
            <a:endParaRPr lang="en-GB" dirty="0">
              <a:solidFill>
                <a:prstClr val="black"/>
              </a:solidFill>
            </a:endParaRPr>
          </a:p>
        </p:txBody>
      </p:sp>
      <p:sp>
        <p:nvSpPr>
          <p:cNvPr id="4" name="Rectangle 3">
            <a:extLst>
              <a:ext uri="{FF2B5EF4-FFF2-40B4-BE49-F238E27FC236}">
                <a16:creationId xmlns:a16="http://schemas.microsoft.com/office/drawing/2014/main" id="{079EB504-16B5-4592-BB3C-94B337A66C96}"/>
              </a:ext>
            </a:extLst>
          </p:cNvPr>
          <p:cNvSpPr/>
          <p:nvPr userDrawn="1"/>
        </p:nvSpPr>
        <p:spPr>
          <a:xfrm>
            <a:off x="-63681" y="-38371"/>
            <a:ext cx="9969681" cy="6896371"/>
          </a:xfrm>
          <a:prstGeom prst="rect">
            <a:avLst/>
          </a:prstGeom>
          <a:gradFill flip="none" rotWithShape="1">
            <a:gsLst>
              <a:gs pos="0">
                <a:schemeClr val="tx2">
                  <a:lumMod val="50000"/>
                </a:schemeClr>
              </a:gs>
              <a:gs pos="60000">
                <a:schemeClr val="tx2">
                  <a:lumMod val="60000"/>
                  <a:lumOff val="40000"/>
                  <a:shade val="67500"/>
                  <a:satMod val="115000"/>
                </a:schemeClr>
              </a:gs>
              <a:gs pos="31000">
                <a:schemeClr val="tx2">
                  <a:lumMod val="60000"/>
                  <a:lumOff val="40000"/>
                  <a:shade val="100000"/>
                  <a:satMod val="115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AE7A3D0F-5DE5-4A0E-8DDE-189D6363E2A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flipH="1">
            <a:off x="-63681" y="-38372"/>
            <a:ext cx="9969681" cy="6896371"/>
          </a:xfrm>
          <a:prstGeom prst="rect">
            <a:avLst/>
          </a:prstGeom>
        </p:spPr>
      </p:pic>
      <p:graphicFrame>
        <p:nvGraphicFramePr>
          <p:cNvPr id="16" name="Object 15" hidden="1"/>
          <p:cNvGraphicFramePr>
            <a:graphicFrameLocks noChangeAspect="1"/>
          </p:cNvGraphicFramePr>
          <p:nvPr>
            <p:custDataLst>
              <p:tags r:id="rId1"/>
            </p:custDataLst>
          </p:nvPr>
        </p:nvGraphicFramePr>
        <p:xfrm>
          <a:off x="1290" y="1589"/>
          <a:ext cx="1289"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16" name="Object 15"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0" y="1589"/>
                        <a:ext cx="1289"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itle 1"/>
          <p:cNvSpPr>
            <a:spLocks noGrp="1"/>
          </p:cNvSpPr>
          <p:nvPr>
            <p:ph type="ctrTitle" hasCustomPrompt="1"/>
          </p:nvPr>
        </p:nvSpPr>
        <p:spPr>
          <a:xfrm>
            <a:off x="5785104" y="2763397"/>
            <a:ext cx="4120896"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ct val="100000"/>
              </a:lnSpc>
              <a:spcAft>
                <a:spcPts val="488"/>
              </a:spcAft>
              <a:defRPr lang="en-US" sz="1950" b="0" dirty="0">
                <a:solidFill>
                  <a:schemeClr val="bg1"/>
                </a:solidFill>
              </a:defRPr>
            </a:lvl1pPr>
          </a:lstStyle>
          <a:p>
            <a:pPr marL="0" lvl="0"/>
            <a:r>
              <a:rPr lang="en-US"/>
              <a:t>Click to insert title</a:t>
            </a:r>
          </a:p>
        </p:txBody>
      </p:sp>
      <p:sp>
        <p:nvSpPr>
          <p:cNvPr id="8" name="Subtitle 2"/>
          <p:cNvSpPr>
            <a:spLocks noGrp="1"/>
          </p:cNvSpPr>
          <p:nvPr>
            <p:ph type="subTitle" idx="1" hasCustomPrompt="1"/>
          </p:nvPr>
        </p:nvSpPr>
        <p:spPr>
          <a:xfrm>
            <a:off x="5785104" y="4600876"/>
            <a:ext cx="2904497" cy="6939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742950" rtl="0" eaLnBrk="1" fontAlgn="auto" latinLnBrk="0" hangingPunct="1">
              <a:lnSpc>
                <a:spcPts val="1463"/>
              </a:lnSpc>
              <a:spcBef>
                <a:spcPts val="0"/>
              </a:spcBef>
              <a:spcAft>
                <a:spcPts val="0"/>
              </a:spcAft>
              <a:buClrTx/>
              <a:buSzTx/>
              <a:buFont typeface="Arial" panose="020B0604020202020204" pitchFamily="34" charset="0"/>
              <a:buNone/>
              <a:tabLst/>
              <a:defRPr lang="en-US" sz="1463" dirty="0">
                <a:solidFill>
                  <a:schemeClr val="bg1"/>
                </a:solidFill>
              </a:defRPr>
            </a:lvl1pPr>
          </a:lstStyle>
          <a:p>
            <a:pPr marL="0" lvl="0"/>
            <a:r>
              <a:rPr lang="en-US"/>
              <a:t>Click to insert presenter, location, and date</a:t>
            </a:r>
          </a:p>
        </p:txBody>
      </p:sp>
    </p:spTree>
    <p:extLst>
      <p:ext uri="{BB962C8B-B14F-4D97-AF65-F5344CB8AC3E}">
        <p14:creationId xmlns:p14="http://schemas.microsoft.com/office/powerpoint/2010/main" val="3923373529"/>
      </p:ext>
    </p:extLst>
  </p:cSld>
  <p:clrMapOvr>
    <a:masterClrMapping/>
  </p:clrMapOvr>
  <p:extLst>
    <p:ext uri="{DCECCB84-F9BA-43D5-87BE-67443E8EF086}">
      <p15:sldGuideLst xmlns:p15="http://schemas.microsoft.com/office/powerpoint/2012/main">
        <p15:guide id="1" orient="horz" pos="935">
          <p15:clr>
            <a:srgbClr val="FBAE40"/>
          </p15:clr>
        </p15:guide>
        <p15:guide id="2" pos="257">
          <p15:clr>
            <a:srgbClr val="FBAE40"/>
          </p15:clr>
        </p15:guide>
        <p15:guide id="3" pos="3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E6E7E7"/>
        </a:solidFill>
        <a:effectLst/>
      </p:bgPr>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1"/>
            </p:custDataLst>
          </p:nvPr>
        </p:nvGraphicFramePr>
        <p:xfrm>
          <a:off x="1290" y="1589"/>
          <a:ext cx="1289"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16" name="Object 15"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0" y="1589"/>
                        <a:ext cx="1289"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Rectangle 1" hidden="1">
            <a:extLst>
              <a:ext uri="{FF2B5EF4-FFF2-40B4-BE49-F238E27FC236}">
                <a16:creationId xmlns:a16="http://schemas.microsoft.com/office/drawing/2014/main" id="{FF910733-AB3C-4CD4-8B13-46CE51E9C5B5}"/>
              </a:ext>
            </a:extLst>
          </p:cNvPr>
          <p:cNvSpPr/>
          <p:nvPr userDrawn="1">
            <p:custDataLst>
              <p:tags r:id="rId2"/>
            </p:custDataLst>
          </p:nvPr>
        </p:nvSpPr>
        <p:spPr>
          <a:xfrm>
            <a:off x="0" y="0"/>
            <a:ext cx="128984"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ts val="2438"/>
              </a:lnSpc>
              <a:spcBef>
                <a:spcPct val="0"/>
              </a:spcBef>
              <a:spcAft>
                <a:spcPct val="0"/>
              </a:spcAft>
            </a:pPr>
            <a:endParaRPr lang="en-GB" sz="2113" b="0" i="0" baseline="0" dirty="0">
              <a:latin typeface="Verdana" panose="020B0604030504040204" pitchFamily="34" charset="0"/>
              <a:ea typeface="+mn-ea"/>
              <a:cs typeface="+mn-cs"/>
              <a:sym typeface="Verdana" panose="020B0604030504040204" pitchFamily="34" charset="0"/>
            </a:endParaRPr>
          </a:p>
        </p:txBody>
      </p:sp>
      <p:sp>
        <p:nvSpPr>
          <p:cNvPr id="3" name="Rectangle 2">
            <a:extLst>
              <a:ext uri="{FF2B5EF4-FFF2-40B4-BE49-F238E27FC236}">
                <a16:creationId xmlns:a16="http://schemas.microsoft.com/office/drawing/2014/main" id="{67838830-5529-438E-BEB5-77A11480560F}"/>
              </a:ext>
            </a:extLst>
          </p:cNvPr>
          <p:cNvSpPr/>
          <p:nvPr userDrawn="1"/>
        </p:nvSpPr>
        <p:spPr>
          <a:xfrm>
            <a:off x="0" y="0"/>
            <a:ext cx="9906000" cy="6858000"/>
          </a:xfrm>
          <a:prstGeom prst="rect">
            <a:avLst/>
          </a:prstGeom>
          <a:gradFill flip="none" rotWithShape="1">
            <a:gsLst>
              <a:gs pos="0">
                <a:schemeClr val="bg1">
                  <a:lumMod val="75000"/>
                </a:schemeClr>
              </a:gs>
              <a:gs pos="26000">
                <a:schemeClr val="bg1">
                  <a:lumMod val="95000"/>
                  <a:shade val="67500"/>
                  <a:satMod val="115000"/>
                </a:schemeClr>
              </a:gs>
              <a:gs pos="100000">
                <a:schemeClr val="bg1">
                  <a:lumMod val="95000"/>
                  <a:shade val="100000"/>
                  <a:satMod val="115000"/>
                </a:schemeClr>
              </a:gs>
            </a:gsLst>
            <a:lin ang="162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tângulo 43">
            <a:extLst>
              <a:ext uri="{FF2B5EF4-FFF2-40B4-BE49-F238E27FC236}">
                <a16:creationId xmlns:a16="http://schemas.microsoft.com/office/drawing/2014/main" id="{38E7A30A-4DC6-4E34-8442-1243CBAAEE53}"/>
              </a:ext>
            </a:extLst>
          </p:cNvPr>
          <p:cNvSpPr/>
          <p:nvPr userDrawn="1"/>
        </p:nvSpPr>
        <p:spPr>
          <a:xfrm>
            <a:off x="9503948" y="6619885"/>
            <a:ext cx="402052" cy="184666"/>
          </a:xfrm>
          <a:prstGeom prst="rect">
            <a:avLst/>
          </a:prstGeom>
        </p:spPr>
        <p:txBody>
          <a:bodyPr wrap="square" lIns="0" tIns="0" rIns="0" bIns="0" anchor="ctr" anchorCtr="0">
            <a:spAutoFit/>
          </a:bodyPr>
          <a:lstStyle/>
          <a:p>
            <a:pPr algn="r"/>
            <a:fld id="{0502E5A9-B53C-401E-A0E0-4A359BB0A9E5}" type="slidenum">
              <a:rPr lang="en-GB" sz="1200" smtClean="0">
                <a:solidFill>
                  <a:schemeClr val="tx1"/>
                </a:solidFill>
                <a:cs typeface="Arial" panose="020B0604020202020204" pitchFamily="34" charset="0"/>
              </a:rPr>
              <a:pPr algn="r"/>
              <a:t>‹#›</a:t>
            </a:fld>
            <a:endParaRPr lang="en-GB" sz="1200" dirty="0">
              <a:solidFill>
                <a:schemeClr val="tx1"/>
              </a:solidFill>
              <a:cs typeface="Arial" panose="020B0604020202020204" pitchFamily="34" charset="0"/>
            </a:endParaRPr>
          </a:p>
        </p:txBody>
      </p:sp>
      <p:sp>
        <p:nvSpPr>
          <p:cNvPr id="6" name="TextBox 5">
            <a:extLst>
              <a:ext uri="{FF2B5EF4-FFF2-40B4-BE49-F238E27FC236}">
                <a16:creationId xmlns:a16="http://schemas.microsoft.com/office/drawing/2014/main" id="{E48F15F0-8C1A-476E-A6F0-F520AECA9E4C}"/>
              </a:ext>
            </a:extLst>
          </p:cNvPr>
          <p:cNvSpPr txBox="1"/>
          <p:nvPr userDrawn="1"/>
        </p:nvSpPr>
        <p:spPr>
          <a:xfrm>
            <a:off x="184720" y="6499935"/>
            <a:ext cx="2824010" cy="169277"/>
          </a:xfrm>
          <a:prstGeom prst="rect">
            <a:avLst/>
          </a:prstGeom>
          <a:noFill/>
        </p:spPr>
        <p:txBody>
          <a:bodyPr wrap="square" rtlCol="0">
            <a:spAutoFit/>
          </a:bodyPr>
          <a:lstStyle/>
          <a:p>
            <a:r>
              <a:rPr lang="en-IN" sz="500" dirty="0"/>
              <a:t>Krishna Kaza</a:t>
            </a:r>
          </a:p>
        </p:txBody>
      </p:sp>
    </p:spTree>
    <p:extLst>
      <p:ext uri="{BB962C8B-B14F-4D97-AF65-F5344CB8AC3E}">
        <p14:creationId xmlns:p14="http://schemas.microsoft.com/office/powerpoint/2010/main" val="1765671133"/>
      </p:ext>
    </p:extLst>
  </p:cSld>
  <p:clrMapOvr>
    <a:masterClrMapping/>
  </p:clrMapOvr>
  <p:extLst>
    <p:ext uri="{DCECCB84-F9BA-43D5-87BE-67443E8EF086}">
      <p15:sldGuideLst xmlns:p15="http://schemas.microsoft.com/office/powerpoint/2012/main">
        <p15:guide id="1" orient="horz" pos="935">
          <p15:clr>
            <a:srgbClr val="FBAE40"/>
          </p15:clr>
        </p15:guide>
        <p15:guide id="2" pos="257">
          <p15:clr>
            <a:srgbClr val="FBAE40"/>
          </p15:clr>
        </p15:guide>
        <p15:guide id="3" pos="3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inal Slide 1">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1894E57C-63B9-42D7-AB9C-3B29797433B5}"/>
              </a:ext>
            </a:extLst>
          </p:cNvPr>
          <p:cNvSpPr/>
          <p:nvPr userDrawn="1"/>
        </p:nvSpPr>
        <p:spPr>
          <a:xfrm>
            <a:off x="-63681" y="0"/>
            <a:ext cx="9969681" cy="6858000"/>
          </a:xfrm>
          <a:prstGeom prst="rect">
            <a:avLst/>
          </a:prstGeom>
          <a:gradFill flip="none" rotWithShape="1">
            <a:gsLst>
              <a:gs pos="0">
                <a:schemeClr val="tx2">
                  <a:lumMod val="50000"/>
                </a:schemeClr>
              </a:gs>
              <a:gs pos="60000">
                <a:schemeClr val="tx2">
                  <a:lumMod val="60000"/>
                  <a:lumOff val="40000"/>
                  <a:shade val="67500"/>
                  <a:satMod val="115000"/>
                </a:schemeClr>
              </a:gs>
              <a:gs pos="31000">
                <a:schemeClr val="tx2">
                  <a:lumMod val="60000"/>
                  <a:lumOff val="40000"/>
                  <a:shade val="100000"/>
                  <a:satMod val="115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36B08127-D196-4683-9E19-98DE88661420}"/>
              </a:ext>
            </a:extLst>
          </p:cNvPr>
          <p:cNvSpPr txBox="1"/>
          <p:nvPr userDrawn="1"/>
        </p:nvSpPr>
        <p:spPr>
          <a:xfrm>
            <a:off x="184720" y="6499935"/>
            <a:ext cx="2824010" cy="169277"/>
          </a:xfrm>
          <a:prstGeom prst="rect">
            <a:avLst/>
          </a:prstGeom>
          <a:noFill/>
        </p:spPr>
        <p:txBody>
          <a:bodyPr wrap="square" rtlCol="0">
            <a:spAutoFit/>
          </a:bodyPr>
          <a:lstStyle/>
          <a:p>
            <a:r>
              <a:rPr lang="en-IN" sz="500" dirty="0">
                <a:solidFill>
                  <a:schemeClr val="bg1"/>
                </a:solidFill>
              </a:rPr>
              <a:t>Krishna Kaza</a:t>
            </a:r>
          </a:p>
        </p:txBody>
      </p:sp>
    </p:spTree>
    <p:extLst>
      <p:ext uri="{BB962C8B-B14F-4D97-AF65-F5344CB8AC3E}">
        <p14:creationId xmlns:p14="http://schemas.microsoft.com/office/powerpoint/2010/main" val="348774919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umbered text page">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455826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7"/>
            </p:custDataLst>
          </p:nvPr>
        </p:nvGraphicFramePr>
        <p:xfrm>
          <a:off x="1290" y="1589"/>
          <a:ext cx="1289" cy="1587"/>
        </p:xfrm>
        <a:graphic>
          <a:graphicData uri="http://schemas.openxmlformats.org/presentationml/2006/ole">
            <mc:AlternateContent xmlns:mc="http://schemas.openxmlformats.org/markup-compatibility/2006">
              <mc:Choice xmlns:v="urn:schemas-microsoft-com:vml" Requires="v">
                <p:oleObj name="think-cell Slide" r:id="rId8" imgW="270" imgH="270" progId="TCLayout.ActiveDocument.1">
                  <p:embed/>
                </p:oleObj>
              </mc:Choice>
              <mc:Fallback>
                <p:oleObj name="think-cell Slide" r:id="rId8" imgW="270" imgH="270" progId="TCLayout.ActiveDocument.1">
                  <p:embed/>
                  <p:pic>
                    <p:nvPicPr>
                      <p:cNvPr id="21" name="Object 20"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90" y="1589"/>
                        <a:ext cx="1289"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tângulo 43">
            <a:extLst>
              <a:ext uri="{FF2B5EF4-FFF2-40B4-BE49-F238E27FC236}">
                <a16:creationId xmlns:a16="http://schemas.microsoft.com/office/drawing/2014/main" id="{25FC8637-25BD-4C09-AF25-56B4243DAB3D}"/>
              </a:ext>
            </a:extLst>
          </p:cNvPr>
          <p:cNvSpPr/>
          <p:nvPr userDrawn="1"/>
        </p:nvSpPr>
        <p:spPr>
          <a:xfrm>
            <a:off x="9503948" y="6619885"/>
            <a:ext cx="187552" cy="184666"/>
          </a:xfrm>
          <a:prstGeom prst="rect">
            <a:avLst/>
          </a:prstGeom>
        </p:spPr>
        <p:txBody>
          <a:bodyPr wrap="none" lIns="0" tIns="0" rIns="0" bIns="0" anchor="ctr" anchorCtr="0">
            <a:spAutoFit/>
          </a:bodyPr>
          <a:lstStyle/>
          <a:p>
            <a:pPr algn="r"/>
            <a:fld id="{0502E5A9-B53C-401E-A0E0-4A359BB0A9E5}" type="slidenum">
              <a:rPr lang="en-US" sz="1200" b="1" smtClean="0">
                <a:solidFill>
                  <a:schemeClr val="bg1">
                    <a:lumMod val="65000"/>
                  </a:schemeClr>
                </a:solidFill>
                <a:cs typeface="Arial" panose="020B0604020202020204" pitchFamily="34" charset="0"/>
              </a:rPr>
              <a:pPr algn="r"/>
              <a:t>‹#›</a:t>
            </a:fld>
            <a:endParaRPr lang="en-US" sz="1200" b="1" dirty="0">
              <a:solidFill>
                <a:schemeClr val="bg1">
                  <a:lumMod val="65000"/>
                </a:schemeClr>
              </a:solidFill>
              <a:cs typeface="Arial" panose="020B0604020202020204" pitchFamily="34" charset="0"/>
            </a:endParaRPr>
          </a:p>
        </p:txBody>
      </p:sp>
      <p:sp>
        <p:nvSpPr>
          <p:cNvPr id="4" name="Espace réservé du texte 3"/>
          <p:cNvSpPr>
            <a:spLocks noGrp="1"/>
          </p:cNvSpPr>
          <p:nvPr userDrawn="1">
            <p:ph type="body" idx="1"/>
          </p:nvPr>
        </p:nvSpPr>
        <p:spPr>
          <a:xfrm>
            <a:off x="184720" y="1815353"/>
            <a:ext cx="950625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184721" y="171573"/>
            <a:ext cx="9039254" cy="933327"/>
          </a:xfrm>
          <a:prstGeom prst="rect">
            <a:avLst/>
          </a:prstGeom>
        </p:spPr>
        <p:txBody>
          <a:bodyPr vert="horz" lIns="0" tIns="0" rIns="0" bIns="0" rtlCol="0" anchor="t">
            <a:noAutofit/>
          </a:bodyPr>
          <a:lstStyle/>
          <a:p>
            <a:pPr marL="0" marR="0" lvl="0" indent="0" algn="l" defTabSz="74295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73823522"/>
      </p:ext>
    </p:extLst>
  </p:cSld>
  <p:clrMap bg1="lt1" tx1="dk1" bg2="lt2" tx2="dk2" accent1="accent1" accent2="accent2" accent3="accent3" accent4="accent4" accent5="accent5" accent6="accent6" hlink="hlink" folHlink="folHlink"/>
  <p:sldLayoutIdLst>
    <p:sldLayoutId id="2147483923" r:id="rId1"/>
    <p:sldLayoutId id="2147483929" r:id="rId2"/>
    <p:sldLayoutId id="2147483930" r:id="rId3"/>
    <p:sldLayoutId id="2147483931" r:id="rId4"/>
    <p:sldLayoutId id="2147483927" r:id="rId5"/>
  </p:sldLayoutIdLst>
  <p:hf hdr="0" ftr="0" dt="0"/>
  <p:txStyles>
    <p:titleStyle>
      <a:lvl1pPr marL="0" marR="0" indent="0" algn="l" defTabSz="742950" rtl="0" eaLnBrk="1" fontAlgn="auto" latinLnBrk="0" hangingPunct="1">
        <a:lnSpc>
          <a:spcPct val="90000"/>
        </a:lnSpc>
        <a:spcBef>
          <a:spcPct val="0"/>
        </a:spcBef>
        <a:spcAft>
          <a:spcPts val="0"/>
        </a:spcAft>
        <a:buClrTx/>
        <a:buSzTx/>
        <a:buFontTx/>
        <a:buNone/>
        <a:tabLst/>
        <a:defRPr kumimoji="0" lang="en-US" sz="2113"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742950" rtl="0" eaLnBrk="1" latinLnBrk="0" hangingPunct="1">
        <a:lnSpc>
          <a:spcPct val="90000"/>
        </a:lnSpc>
        <a:spcBef>
          <a:spcPts val="813"/>
        </a:spcBef>
        <a:buFont typeface="Arial" panose="020B0604020202020204" pitchFamily="34" charset="0"/>
        <a:buNone/>
        <a:defRPr sz="1625" kern="1200">
          <a:solidFill>
            <a:schemeClr val="tx1"/>
          </a:solidFill>
          <a:latin typeface="+mj-lt"/>
          <a:ea typeface="+mn-ea"/>
          <a:cs typeface="+mn-cs"/>
        </a:defRPr>
      </a:lvl1pPr>
      <a:lvl2pPr marL="216694" indent="-144463" algn="l" defTabSz="742950" rtl="0" eaLnBrk="1" latinLnBrk="0" hangingPunct="1">
        <a:lnSpc>
          <a:spcPct val="90000"/>
        </a:lnSpc>
        <a:spcBef>
          <a:spcPts val="406"/>
        </a:spcBef>
        <a:buClr>
          <a:schemeClr val="accent1"/>
        </a:buClr>
        <a:buFont typeface="Wingdings" panose="05000000000000000000" pitchFamily="2" charset="2"/>
        <a:buChar char="§"/>
        <a:defRPr sz="1463" kern="1200">
          <a:solidFill>
            <a:schemeClr val="tx1"/>
          </a:solidFill>
          <a:latin typeface="+mj-lt"/>
          <a:ea typeface="+mn-ea"/>
          <a:cs typeface="+mn-cs"/>
        </a:defRPr>
      </a:lvl2pPr>
      <a:lvl3pPr marL="361156" indent="-144463" algn="l" defTabSz="742950" rtl="0" eaLnBrk="1" latinLnBrk="0" hangingPunct="1">
        <a:lnSpc>
          <a:spcPct val="90000"/>
        </a:lnSpc>
        <a:spcBef>
          <a:spcPts val="406"/>
        </a:spcBef>
        <a:buClr>
          <a:schemeClr val="accent2"/>
        </a:buClr>
        <a:buFont typeface="Arial" panose="020B0604020202020204" pitchFamily="34" charset="0"/>
        <a:buChar char="•"/>
        <a:defRPr sz="1300" kern="1200">
          <a:solidFill>
            <a:schemeClr val="tx1"/>
          </a:solidFill>
          <a:latin typeface="+mj-lt"/>
          <a:ea typeface="+mn-ea"/>
          <a:cs typeface="+mn-cs"/>
        </a:defRPr>
      </a:lvl3pPr>
      <a:lvl4pPr marL="505619" indent="-144463" algn="l" defTabSz="742950" rtl="0" eaLnBrk="1" latinLnBrk="0" hangingPunct="1">
        <a:lnSpc>
          <a:spcPct val="90000"/>
        </a:lnSpc>
        <a:spcBef>
          <a:spcPts val="406"/>
        </a:spcBef>
        <a:buClr>
          <a:schemeClr val="accent3"/>
        </a:buClr>
        <a:buFont typeface="Verdana" panose="020B0604030504040204" pitchFamily="34" charset="0"/>
        <a:buChar char="‒"/>
        <a:defRPr sz="1138" kern="1200">
          <a:solidFill>
            <a:schemeClr val="tx1"/>
          </a:solidFill>
          <a:latin typeface="+mj-lt"/>
          <a:ea typeface="+mn-ea"/>
          <a:cs typeface="+mn-cs"/>
        </a:defRPr>
      </a:lvl4pPr>
      <a:lvl5pPr marL="660400" indent="-154781" algn="l" defTabSz="742950" rtl="0" eaLnBrk="1" latinLnBrk="0" hangingPunct="1">
        <a:lnSpc>
          <a:spcPct val="90000"/>
        </a:lnSpc>
        <a:spcBef>
          <a:spcPts val="406"/>
        </a:spcBef>
        <a:buClr>
          <a:schemeClr val="accent5"/>
        </a:buClr>
        <a:buFont typeface="Arial" panose="020B0604020202020204" pitchFamily="34" charset="0"/>
        <a:buChar char="•"/>
        <a:defRPr sz="1138" kern="1200">
          <a:solidFill>
            <a:schemeClr val="tx1"/>
          </a:solidFill>
          <a:latin typeface="+mj-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pt-PT"/>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BFF0D067-002B-4435-AC65-5B767A47566A}"/>
              </a:ext>
            </a:extLst>
          </p:cNvPr>
          <p:cNvSpPr>
            <a:spLocks noGrp="1"/>
          </p:cNvSpPr>
          <p:nvPr>
            <p:ph type="subTitle" idx="1"/>
          </p:nvPr>
        </p:nvSpPr>
        <p:spPr>
          <a:xfrm>
            <a:off x="5385060" y="2060810"/>
            <a:ext cx="4018386" cy="921106"/>
          </a:xfrm>
        </p:spPr>
        <p:txBody>
          <a:bodyPr/>
          <a:lstStyle/>
          <a:p>
            <a:pPr algn="just"/>
            <a:r>
              <a:rPr lang="en-US" b="1" dirty="0"/>
              <a:t>Measuring and deriving Value of the Data leading to an efficient Data Product value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B43F8B-BE7F-40DF-BB2C-FAE80B59CA9B}"/>
              </a:ext>
            </a:extLst>
          </p:cNvPr>
          <p:cNvSpPr>
            <a:spLocks noGrp="1"/>
          </p:cNvSpPr>
          <p:nvPr>
            <p:ph type="title" idx="4294967295"/>
          </p:nvPr>
        </p:nvSpPr>
        <p:spPr>
          <a:xfrm>
            <a:off x="0" y="171450"/>
            <a:ext cx="9039225" cy="449160"/>
          </a:xfrm>
        </p:spPr>
        <p:txBody>
          <a:bodyPr/>
          <a:lstStyle/>
          <a:p>
            <a:r>
              <a:rPr lang="en-US" dirty="0"/>
              <a:t>What is the Need for a Data Factory for Data Products</a:t>
            </a:r>
          </a:p>
        </p:txBody>
      </p:sp>
      <p:sp>
        <p:nvSpPr>
          <p:cNvPr id="4" name="TextBox 3">
            <a:extLst>
              <a:ext uri="{FF2B5EF4-FFF2-40B4-BE49-F238E27FC236}">
                <a16:creationId xmlns:a16="http://schemas.microsoft.com/office/drawing/2014/main" id="{590AE0DC-2DC2-4A55-B6DB-763163F73666}"/>
              </a:ext>
            </a:extLst>
          </p:cNvPr>
          <p:cNvSpPr txBox="1"/>
          <p:nvPr/>
        </p:nvSpPr>
        <p:spPr>
          <a:xfrm>
            <a:off x="184721" y="692620"/>
            <a:ext cx="9217280" cy="954107"/>
          </a:xfrm>
          <a:prstGeom prst="rect">
            <a:avLst/>
          </a:prstGeom>
          <a:noFill/>
        </p:spPr>
        <p:txBody>
          <a:bodyPr wrap="square" rtlCol="0">
            <a:spAutoFit/>
          </a:bodyPr>
          <a:lstStyle>
            <a:defPPr>
              <a:defRPr lang="en-US"/>
            </a:defPPr>
            <a:lvl1pPr>
              <a:defRPr sz="1400"/>
            </a:lvl1pPr>
          </a:lstStyle>
          <a:p>
            <a:r>
              <a:rPr lang="en-US" dirty="0"/>
              <a:t>Data initiatives are the cornerstone upon which companies are launching their digital transformations—investing in analytics capabilities, machine learning, robotics, and other technologies to boost their odds of success. As data-transformation programs encompass more and more business units, multiple data labs could coalesce into a </a:t>
            </a:r>
            <a:r>
              <a:rPr lang="en-US" b="1" dirty="0"/>
              <a:t>DATA FACTORY</a:t>
            </a:r>
            <a:r>
              <a:rPr lang="en-US" dirty="0"/>
              <a:t>. – </a:t>
            </a:r>
            <a:r>
              <a:rPr lang="en-US" i="1" dirty="0"/>
              <a:t>McKinsey extract</a:t>
            </a:r>
          </a:p>
        </p:txBody>
      </p:sp>
      <p:sp>
        <p:nvSpPr>
          <p:cNvPr id="5" name="TextBox 4">
            <a:extLst>
              <a:ext uri="{FF2B5EF4-FFF2-40B4-BE49-F238E27FC236}">
                <a16:creationId xmlns:a16="http://schemas.microsoft.com/office/drawing/2014/main" id="{052EE5E8-E060-48D6-8EE4-04D6A944D832}"/>
              </a:ext>
            </a:extLst>
          </p:cNvPr>
          <p:cNvSpPr txBox="1"/>
          <p:nvPr/>
        </p:nvSpPr>
        <p:spPr>
          <a:xfrm>
            <a:off x="184721" y="1844780"/>
            <a:ext cx="9304909" cy="307777"/>
          </a:xfrm>
          <a:prstGeom prst="rect">
            <a:avLst/>
          </a:prstGeom>
          <a:noFill/>
        </p:spPr>
        <p:txBody>
          <a:bodyPr wrap="square" rtlCol="0">
            <a:spAutoFit/>
          </a:bodyPr>
          <a:lstStyle/>
          <a:p>
            <a:pPr algn="ctr"/>
            <a:r>
              <a:rPr lang="en-US" sz="1400" dirty="0"/>
              <a:t>What is the Biggest challenge any large enterprise is facing with Data Driven initiatives?</a:t>
            </a:r>
          </a:p>
        </p:txBody>
      </p:sp>
      <p:sp>
        <p:nvSpPr>
          <p:cNvPr id="6" name="TextBox 5">
            <a:extLst>
              <a:ext uri="{FF2B5EF4-FFF2-40B4-BE49-F238E27FC236}">
                <a16:creationId xmlns:a16="http://schemas.microsoft.com/office/drawing/2014/main" id="{4472FCD4-9E08-4802-AB10-6FC5281729D4}"/>
              </a:ext>
            </a:extLst>
          </p:cNvPr>
          <p:cNvSpPr txBox="1"/>
          <p:nvPr/>
        </p:nvSpPr>
        <p:spPr>
          <a:xfrm>
            <a:off x="200340" y="2257103"/>
            <a:ext cx="9304909" cy="307777"/>
          </a:xfrm>
          <a:prstGeom prst="rect">
            <a:avLst/>
          </a:prstGeom>
          <a:noFill/>
        </p:spPr>
        <p:txBody>
          <a:bodyPr wrap="square" rtlCol="0">
            <a:spAutoFit/>
          </a:bodyPr>
          <a:lstStyle/>
          <a:p>
            <a:pPr algn="ctr"/>
            <a:r>
              <a:rPr lang="en-US" sz="1400" b="1" i="1" u="sng" dirty="0"/>
              <a:t>Driving Value out of the “Data”</a:t>
            </a:r>
          </a:p>
        </p:txBody>
      </p:sp>
      <p:sp>
        <p:nvSpPr>
          <p:cNvPr id="7" name="TextBox 6">
            <a:extLst>
              <a:ext uri="{FF2B5EF4-FFF2-40B4-BE49-F238E27FC236}">
                <a16:creationId xmlns:a16="http://schemas.microsoft.com/office/drawing/2014/main" id="{86499DA2-5B97-4C86-AC52-7117503EC30C}"/>
              </a:ext>
            </a:extLst>
          </p:cNvPr>
          <p:cNvSpPr txBox="1"/>
          <p:nvPr/>
        </p:nvSpPr>
        <p:spPr>
          <a:xfrm>
            <a:off x="184721" y="2636890"/>
            <a:ext cx="4608640" cy="2677656"/>
          </a:xfrm>
          <a:prstGeom prst="rect">
            <a:avLst/>
          </a:prstGeom>
          <a:noFill/>
        </p:spPr>
        <p:txBody>
          <a:bodyPr wrap="square" rtlCol="0">
            <a:spAutoFit/>
          </a:bodyPr>
          <a:lstStyle/>
          <a:p>
            <a:pPr algn="just"/>
            <a:r>
              <a:rPr lang="en-US" sz="1200" dirty="0"/>
              <a:t>With unprecedented exchange of information (structured and Un structured), </a:t>
            </a:r>
            <a:r>
              <a:rPr lang="en-US" sz="1200" i="1" u="sng" dirty="0"/>
              <a:t>the biggest challenge is</a:t>
            </a:r>
            <a:r>
              <a:rPr lang="en-US" sz="1200" dirty="0"/>
              <a:t> how to extract the value from data efficiently with lower cost to provide efficient decision-making and efficiently guide resource allocation for the enterprises</a:t>
            </a:r>
          </a:p>
          <a:p>
            <a:pPr marL="171450" indent="-171450" algn="just">
              <a:buFont typeface="Wingdings" panose="05000000000000000000" pitchFamily="2" charset="2"/>
              <a:buChar char="ü"/>
            </a:pPr>
            <a:r>
              <a:rPr lang="en-US" sz="1200" dirty="0"/>
              <a:t>One way the value can be derived from the data is by processing, analyzing and modeling the data in a workshop-based production mode similar to the traditional factories. </a:t>
            </a:r>
            <a:r>
              <a:rPr lang="en-US" sz="1200" b="1" dirty="0"/>
              <a:t>DATA FACTORY </a:t>
            </a:r>
            <a:r>
              <a:rPr lang="en-US" sz="1200" dirty="0"/>
              <a:t>approach has the potential to demonstrate  the required results and prediction models, which can meet the enterprise objective. </a:t>
            </a:r>
          </a:p>
          <a:p>
            <a:pPr marL="171450" indent="-171450" algn="just">
              <a:buFont typeface="Wingdings" panose="05000000000000000000" pitchFamily="2" charset="2"/>
              <a:buChar char="ü"/>
            </a:pPr>
            <a:r>
              <a:rPr lang="en-US" sz="1200" dirty="0"/>
              <a:t>Moreover, the concept of </a:t>
            </a:r>
            <a:r>
              <a:rPr lang="en-US" sz="1200" b="1" dirty="0"/>
              <a:t>DATA FACTORY</a:t>
            </a:r>
            <a:r>
              <a:rPr lang="en-US" sz="1200" dirty="0"/>
              <a:t> approach for an enterprise reveals that it is an efficient solution for big data analysis, and it can lead the organization to be become a Data driven enterprise</a:t>
            </a:r>
          </a:p>
        </p:txBody>
      </p:sp>
      <p:sp>
        <p:nvSpPr>
          <p:cNvPr id="8" name="TextBox 7">
            <a:extLst>
              <a:ext uri="{FF2B5EF4-FFF2-40B4-BE49-F238E27FC236}">
                <a16:creationId xmlns:a16="http://schemas.microsoft.com/office/drawing/2014/main" id="{4BC51DAD-5984-43F4-B10C-9E721D268454}"/>
              </a:ext>
            </a:extLst>
          </p:cNvPr>
          <p:cNvSpPr txBox="1"/>
          <p:nvPr/>
        </p:nvSpPr>
        <p:spPr>
          <a:xfrm>
            <a:off x="5019261" y="2636890"/>
            <a:ext cx="4608640" cy="2308324"/>
          </a:xfrm>
          <a:prstGeom prst="rect">
            <a:avLst/>
          </a:prstGeom>
          <a:noFill/>
        </p:spPr>
        <p:txBody>
          <a:bodyPr wrap="square" rtlCol="0">
            <a:spAutoFit/>
          </a:bodyPr>
          <a:lstStyle/>
          <a:p>
            <a:pPr algn="just"/>
            <a:r>
              <a:rPr lang="en-US" sz="1200" dirty="0"/>
              <a:t>This presentation (a practical approach successfully implemented) gives a “High level overview” on a </a:t>
            </a:r>
            <a:r>
              <a:rPr lang="en-US" sz="1200" b="1" dirty="0"/>
              <a:t>DATA FACTORY </a:t>
            </a:r>
            <a:r>
              <a:rPr lang="en-US" sz="1200" dirty="0"/>
              <a:t>approach to </a:t>
            </a:r>
          </a:p>
          <a:p>
            <a:pPr algn="just"/>
            <a:endParaRPr lang="en-US" sz="1200" dirty="0"/>
          </a:p>
          <a:p>
            <a:pPr marL="171450" indent="-171450" algn="just">
              <a:buFont typeface="Arial" panose="020B0604020202020204" pitchFamily="34" charset="0"/>
              <a:buChar char="•"/>
            </a:pPr>
            <a:r>
              <a:rPr lang="en-US" sz="1200" i="1" dirty="0">
                <a:solidFill>
                  <a:srgbClr val="222222"/>
                </a:solidFill>
                <a:latin typeface="Calibri" panose="020F0502020204030204" pitchFamily="34" charset="0"/>
              </a:rPr>
              <a:t>Cover - Change Management, Standardization/re-use, Performance, Cost, Security, Data Governance, Regulation &amp; Compliance.</a:t>
            </a:r>
          </a:p>
          <a:p>
            <a:pPr marL="171450" indent="-171450" algn="just">
              <a:buFont typeface="Arial" panose="020B0604020202020204" pitchFamily="34" charset="0"/>
              <a:buChar char="•"/>
            </a:pPr>
            <a:endParaRPr lang="en-US" sz="1200" i="1" dirty="0">
              <a:solidFill>
                <a:srgbClr val="222222"/>
              </a:solidFill>
              <a:latin typeface="Calibri" panose="020F0502020204030204" pitchFamily="34" charset="0"/>
            </a:endParaRPr>
          </a:p>
          <a:p>
            <a:pPr marL="171450" indent="-171450" algn="just">
              <a:buFont typeface="Arial" panose="020B0604020202020204" pitchFamily="34" charset="0"/>
              <a:buChar char="•"/>
            </a:pPr>
            <a:r>
              <a:rPr lang="en-US" sz="1200" i="1" dirty="0">
                <a:solidFill>
                  <a:srgbClr val="222222"/>
                </a:solidFill>
                <a:latin typeface="Calibri" panose="020F0502020204030204" pitchFamily="34" charset="0"/>
              </a:rPr>
              <a:t>Demonstrates DATA FACTORY Interaction patterns</a:t>
            </a:r>
          </a:p>
          <a:p>
            <a:pPr marL="171450" indent="-171450" algn="just">
              <a:buFont typeface="Arial" panose="020B0604020202020204" pitchFamily="34" charset="0"/>
              <a:buChar char="•"/>
            </a:pPr>
            <a:endParaRPr lang="en-US" sz="1200" i="1" dirty="0">
              <a:solidFill>
                <a:srgbClr val="222222"/>
              </a:solidFill>
              <a:latin typeface="Calibri" panose="020F0502020204030204" pitchFamily="34" charset="0"/>
            </a:endParaRPr>
          </a:p>
          <a:p>
            <a:pPr marL="171450" indent="-171450" algn="just">
              <a:buFont typeface="Arial" panose="020B0604020202020204" pitchFamily="34" charset="0"/>
              <a:buChar char="•"/>
            </a:pPr>
            <a:r>
              <a:rPr lang="en-US" sz="1200" i="1" dirty="0">
                <a:solidFill>
                  <a:srgbClr val="222222"/>
                </a:solidFill>
                <a:latin typeface="Calibri" panose="020F0502020204030204" pitchFamily="34" charset="0"/>
              </a:rPr>
              <a:t>Explains how to Operationalize data domains and ingest the data required to execute use cases, generating value for the Data that can be shown to the Business and stakeholders on </a:t>
            </a:r>
            <a:r>
              <a:rPr lang="en-US" sz="1200" b="1" i="1" dirty="0">
                <a:solidFill>
                  <a:srgbClr val="222222"/>
                </a:solidFill>
                <a:latin typeface="Calibri" panose="020F0502020204030204" pitchFamily="34" charset="0"/>
              </a:rPr>
              <a:t>an incremental basis</a:t>
            </a:r>
          </a:p>
        </p:txBody>
      </p:sp>
      <p:sp>
        <p:nvSpPr>
          <p:cNvPr id="9" name="TextBox 8">
            <a:extLst>
              <a:ext uri="{FF2B5EF4-FFF2-40B4-BE49-F238E27FC236}">
                <a16:creationId xmlns:a16="http://schemas.microsoft.com/office/drawing/2014/main" id="{8E02ADB0-CDD1-4BC5-BB82-E3606C8CA076}"/>
              </a:ext>
            </a:extLst>
          </p:cNvPr>
          <p:cNvSpPr txBox="1"/>
          <p:nvPr/>
        </p:nvSpPr>
        <p:spPr>
          <a:xfrm>
            <a:off x="5019261" y="4974315"/>
            <a:ext cx="4386861" cy="646331"/>
          </a:xfrm>
          <a:prstGeom prst="rect">
            <a:avLst/>
          </a:prstGeom>
          <a:noFill/>
        </p:spPr>
        <p:txBody>
          <a:bodyPr wrap="square" rtlCol="0">
            <a:spAutoFit/>
          </a:bodyPr>
          <a:lstStyle/>
          <a:p>
            <a:pPr algn="just"/>
            <a:r>
              <a:rPr lang="en-US" sz="1200" b="1" dirty="0"/>
              <a:t>Note – This approach has proved successful in “SHOWING” the value of the Data to the Enterprise, rather than “Telling” what could be achieved </a:t>
            </a:r>
          </a:p>
        </p:txBody>
      </p:sp>
      <p:sp>
        <p:nvSpPr>
          <p:cNvPr id="2" name="TextBox 1">
            <a:extLst>
              <a:ext uri="{FF2B5EF4-FFF2-40B4-BE49-F238E27FC236}">
                <a16:creationId xmlns:a16="http://schemas.microsoft.com/office/drawing/2014/main" id="{DDD53541-095C-4E66-A794-EA337BFCC336}"/>
              </a:ext>
            </a:extLst>
          </p:cNvPr>
          <p:cNvSpPr txBox="1"/>
          <p:nvPr/>
        </p:nvSpPr>
        <p:spPr>
          <a:xfrm>
            <a:off x="128330" y="5996103"/>
            <a:ext cx="9906000" cy="338554"/>
          </a:xfrm>
          <a:prstGeom prst="rect">
            <a:avLst/>
          </a:prstGeom>
          <a:noFill/>
        </p:spPr>
        <p:txBody>
          <a:bodyPr wrap="square" rtlCol="0">
            <a:spAutoFit/>
          </a:bodyPr>
          <a:lstStyle/>
          <a:p>
            <a:r>
              <a:rPr lang="en-US" sz="1600" u="sng" dirty="0"/>
              <a:t>FIVE KEY VECTORS COVERED </a:t>
            </a:r>
            <a:r>
              <a:rPr lang="en-US" sz="1600" b="1" dirty="0"/>
              <a:t>…. </a:t>
            </a:r>
            <a:r>
              <a:rPr lang="fr-FR" sz="1600" b="1" dirty="0"/>
              <a:t>Acquisition / Agrégation / Analyses / Assignement / Action</a:t>
            </a:r>
            <a:endParaRPr lang="en-US" sz="1600" b="1" dirty="0"/>
          </a:p>
        </p:txBody>
      </p:sp>
    </p:spTree>
    <p:extLst>
      <p:ext uri="{BB962C8B-B14F-4D97-AF65-F5344CB8AC3E}">
        <p14:creationId xmlns:p14="http://schemas.microsoft.com/office/powerpoint/2010/main" val="715623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A675678-B9F4-4D17-8A10-EA28A9992650}"/>
              </a:ext>
            </a:extLst>
          </p:cNvPr>
          <p:cNvSpPr>
            <a:spLocks noGrp="1"/>
          </p:cNvSpPr>
          <p:nvPr>
            <p:ph type="title" idx="4294967295"/>
          </p:nvPr>
        </p:nvSpPr>
        <p:spPr>
          <a:xfrm>
            <a:off x="0" y="171450"/>
            <a:ext cx="9039225" cy="590550"/>
          </a:xfrm>
        </p:spPr>
        <p:txBody>
          <a:bodyPr/>
          <a:lstStyle/>
          <a:p>
            <a:r>
              <a:rPr lang="en-US" dirty="0"/>
              <a:t>Data factory with ingestion teams responsible for prioritizing source systems - </a:t>
            </a:r>
            <a:r>
              <a:rPr lang="fr-FR" b="1" dirty="0"/>
              <a:t>Acquisition</a:t>
            </a:r>
            <a:endParaRPr lang="en-US" dirty="0"/>
          </a:p>
        </p:txBody>
      </p:sp>
      <p:sp>
        <p:nvSpPr>
          <p:cNvPr id="7" name="TextBox 6">
            <a:extLst>
              <a:ext uri="{FF2B5EF4-FFF2-40B4-BE49-F238E27FC236}">
                <a16:creationId xmlns:a16="http://schemas.microsoft.com/office/drawing/2014/main" id="{D2BDB7FD-086B-4174-A34A-B04B935CE3DC}"/>
              </a:ext>
            </a:extLst>
          </p:cNvPr>
          <p:cNvSpPr txBox="1"/>
          <p:nvPr/>
        </p:nvSpPr>
        <p:spPr>
          <a:xfrm>
            <a:off x="21768" y="899368"/>
            <a:ext cx="3995102" cy="276999"/>
          </a:xfrm>
          <a:prstGeom prst="rect">
            <a:avLst/>
          </a:prstGeom>
          <a:noFill/>
        </p:spPr>
        <p:txBody>
          <a:bodyPr wrap="square" rtlCol="0">
            <a:spAutoFit/>
          </a:bodyPr>
          <a:lstStyle/>
          <a:p>
            <a:r>
              <a:rPr lang="en-US" sz="1200" dirty="0"/>
              <a:t>Org structure to support Ingestion efforts for use cases</a:t>
            </a:r>
          </a:p>
        </p:txBody>
      </p:sp>
      <p:sp>
        <p:nvSpPr>
          <p:cNvPr id="8" name="Freeform 176">
            <a:extLst>
              <a:ext uri="{FF2B5EF4-FFF2-40B4-BE49-F238E27FC236}">
                <a16:creationId xmlns:a16="http://schemas.microsoft.com/office/drawing/2014/main" id="{E5F9F96D-8740-4ECE-A90C-4AC30E1BDB6A}"/>
              </a:ext>
            </a:extLst>
          </p:cNvPr>
          <p:cNvSpPr>
            <a:spLocks noChangeArrowheads="1"/>
          </p:cNvSpPr>
          <p:nvPr/>
        </p:nvSpPr>
        <p:spPr bwMode="auto">
          <a:xfrm>
            <a:off x="4880990" y="884804"/>
            <a:ext cx="182880" cy="274320"/>
          </a:xfrm>
          <a:custGeom>
            <a:avLst/>
            <a:gdLst>
              <a:gd name="T0" fmla="*/ 127364 w 428"/>
              <a:gd name="T1" fmla="*/ 116824 h 634"/>
              <a:gd name="T2" fmla="*/ 127364 w 428"/>
              <a:gd name="T3" fmla="*/ 116824 h 634"/>
              <a:gd name="T4" fmla="*/ 143194 w 428"/>
              <a:gd name="T5" fmla="*/ 68868 h 634"/>
              <a:gd name="T6" fmla="*/ 79512 w 428"/>
              <a:gd name="T7" fmla="*/ 0 h 634"/>
              <a:gd name="T8" fmla="*/ 16190 w 428"/>
              <a:gd name="T9" fmla="*/ 68868 h 634"/>
              <a:gd name="T10" fmla="*/ 26624 w 428"/>
              <a:gd name="T11" fmla="*/ 116824 h 634"/>
              <a:gd name="T12" fmla="*/ 0 w 428"/>
              <a:gd name="T13" fmla="*/ 153962 h 634"/>
              <a:gd name="T14" fmla="*/ 0 w 428"/>
              <a:gd name="T15" fmla="*/ 185692 h 634"/>
              <a:gd name="T16" fmla="*/ 42455 w 428"/>
              <a:gd name="T17" fmla="*/ 228239 h 634"/>
              <a:gd name="T18" fmla="*/ 111174 w 428"/>
              <a:gd name="T19" fmla="*/ 228239 h 634"/>
              <a:gd name="T20" fmla="*/ 153628 w 428"/>
              <a:gd name="T21" fmla="*/ 185692 h 634"/>
              <a:gd name="T22" fmla="*/ 153628 w 428"/>
              <a:gd name="T23" fmla="*/ 153962 h 634"/>
              <a:gd name="T24" fmla="*/ 127364 w 428"/>
              <a:gd name="T25" fmla="*/ 116824 h 634"/>
              <a:gd name="T26" fmla="*/ 26624 w 428"/>
              <a:gd name="T27" fmla="*/ 68868 h 634"/>
              <a:gd name="T28" fmla="*/ 26624 w 428"/>
              <a:gd name="T29" fmla="*/ 68868 h 634"/>
              <a:gd name="T30" fmla="*/ 79512 w 428"/>
              <a:gd name="T31" fmla="*/ 15865 h 634"/>
              <a:gd name="T32" fmla="*/ 127364 w 428"/>
              <a:gd name="T33" fmla="*/ 68868 h 634"/>
              <a:gd name="T34" fmla="*/ 79512 w 428"/>
              <a:gd name="T35" fmla="*/ 127280 h 634"/>
              <a:gd name="T36" fmla="*/ 26624 w 428"/>
              <a:gd name="T37" fmla="*/ 68868 h 634"/>
              <a:gd name="T38" fmla="*/ 143194 w 428"/>
              <a:gd name="T39" fmla="*/ 180644 h 634"/>
              <a:gd name="T40" fmla="*/ 143194 w 428"/>
              <a:gd name="T41" fmla="*/ 180644 h 634"/>
              <a:gd name="T42" fmla="*/ 106137 w 428"/>
              <a:gd name="T43" fmla="*/ 212374 h 634"/>
              <a:gd name="T44" fmla="*/ 47851 w 428"/>
              <a:gd name="T45" fmla="*/ 212374 h 634"/>
              <a:gd name="T46" fmla="*/ 16190 w 428"/>
              <a:gd name="T47" fmla="*/ 180644 h 634"/>
              <a:gd name="T48" fmla="*/ 16190 w 428"/>
              <a:gd name="T49" fmla="*/ 159371 h 634"/>
              <a:gd name="T50" fmla="*/ 42455 w 428"/>
              <a:gd name="T51" fmla="*/ 127280 h 634"/>
              <a:gd name="T52" fmla="*/ 79512 w 428"/>
              <a:gd name="T53" fmla="*/ 143506 h 634"/>
              <a:gd name="T54" fmla="*/ 116930 w 428"/>
              <a:gd name="T55" fmla="*/ 127280 h 634"/>
              <a:gd name="T56" fmla="*/ 143194 w 428"/>
              <a:gd name="T57" fmla="*/ 159371 h 634"/>
              <a:gd name="T58" fmla="*/ 143194 w 428"/>
              <a:gd name="T59" fmla="*/ 180644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rgbClr val="5D1738"/>
          </a:solidFill>
          <a:ln w="9525" cap="flat">
            <a:solidFill>
              <a:schemeClr val="tx1"/>
            </a:solidFill>
            <a:bevel/>
            <a:headEnd/>
            <a:tailEnd/>
          </a:ln>
          <a:effectLst/>
        </p:spPr>
        <p:txBody>
          <a:bodyPr wrap="none" lIns="91431" tIns="45716" rIns="91431" bIns="45716" anchor="ctr"/>
          <a:lstStyle/>
          <a:p>
            <a:endParaRPr lang="en-US" dirty="0"/>
          </a:p>
        </p:txBody>
      </p:sp>
      <p:sp>
        <p:nvSpPr>
          <p:cNvPr id="9" name="Freeform 176">
            <a:extLst>
              <a:ext uri="{FF2B5EF4-FFF2-40B4-BE49-F238E27FC236}">
                <a16:creationId xmlns:a16="http://schemas.microsoft.com/office/drawing/2014/main" id="{D7C2DC76-CE12-4C9D-9317-7440C70107B4}"/>
              </a:ext>
            </a:extLst>
          </p:cNvPr>
          <p:cNvSpPr>
            <a:spLocks noChangeArrowheads="1"/>
          </p:cNvSpPr>
          <p:nvPr/>
        </p:nvSpPr>
        <p:spPr bwMode="auto">
          <a:xfrm>
            <a:off x="5866042" y="884804"/>
            <a:ext cx="182880" cy="274320"/>
          </a:xfrm>
          <a:custGeom>
            <a:avLst/>
            <a:gdLst>
              <a:gd name="T0" fmla="*/ 127364 w 428"/>
              <a:gd name="T1" fmla="*/ 116824 h 634"/>
              <a:gd name="T2" fmla="*/ 127364 w 428"/>
              <a:gd name="T3" fmla="*/ 116824 h 634"/>
              <a:gd name="T4" fmla="*/ 143194 w 428"/>
              <a:gd name="T5" fmla="*/ 68868 h 634"/>
              <a:gd name="T6" fmla="*/ 79512 w 428"/>
              <a:gd name="T7" fmla="*/ 0 h 634"/>
              <a:gd name="T8" fmla="*/ 16190 w 428"/>
              <a:gd name="T9" fmla="*/ 68868 h 634"/>
              <a:gd name="T10" fmla="*/ 26624 w 428"/>
              <a:gd name="T11" fmla="*/ 116824 h 634"/>
              <a:gd name="T12" fmla="*/ 0 w 428"/>
              <a:gd name="T13" fmla="*/ 153962 h 634"/>
              <a:gd name="T14" fmla="*/ 0 w 428"/>
              <a:gd name="T15" fmla="*/ 185692 h 634"/>
              <a:gd name="T16" fmla="*/ 42455 w 428"/>
              <a:gd name="T17" fmla="*/ 228239 h 634"/>
              <a:gd name="T18" fmla="*/ 111174 w 428"/>
              <a:gd name="T19" fmla="*/ 228239 h 634"/>
              <a:gd name="T20" fmla="*/ 153628 w 428"/>
              <a:gd name="T21" fmla="*/ 185692 h 634"/>
              <a:gd name="T22" fmla="*/ 153628 w 428"/>
              <a:gd name="T23" fmla="*/ 153962 h 634"/>
              <a:gd name="T24" fmla="*/ 127364 w 428"/>
              <a:gd name="T25" fmla="*/ 116824 h 634"/>
              <a:gd name="T26" fmla="*/ 26624 w 428"/>
              <a:gd name="T27" fmla="*/ 68868 h 634"/>
              <a:gd name="T28" fmla="*/ 26624 w 428"/>
              <a:gd name="T29" fmla="*/ 68868 h 634"/>
              <a:gd name="T30" fmla="*/ 79512 w 428"/>
              <a:gd name="T31" fmla="*/ 15865 h 634"/>
              <a:gd name="T32" fmla="*/ 127364 w 428"/>
              <a:gd name="T33" fmla="*/ 68868 h 634"/>
              <a:gd name="T34" fmla="*/ 79512 w 428"/>
              <a:gd name="T35" fmla="*/ 127280 h 634"/>
              <a:gd name="T36" fmla="*/ 26624 w 428"/>
              <a:gd name="T37" fmla="*/ 68868 h 634"/>
              <a:gd name="T38" fmla="*/ 143194 w 428"/>
              <a:gd name="T39" fmla="*/ 180644 h 634"/>
              <a:gd name="T40" fmla="*/ 143194 w 428"/>
              <a:gd name="T41" fmla="*/ 180644 h 634"/>
              <a:gd name="T42" fmla="*/ 106137 w 428"/>
              <a:gd name="T43" fmla="*/ 212374 h 634"/>
              <a:gd name="T44" fmla="*/ 47851 w 428"/>
              <a:gd name="T45" fmla="*/ 212374 h 634"/>
              <a:gd name="T46" fmla="*/ 16190 w 428"/>
              <a:gd name="T47" fmla="*/ 180644 h 634"/>
              <a:gd name="T48" fmla="*/ 16190 w 428"/>
              <a:gd name="T49" fmla="*/ 159371 h 634"/>
              <a:gd name="T50" fmla="*/ 42455 w 428"/>
              <a:gd name="T51" fmla="*/ 127280 h 634"/>
              <a:gd name="T52" fmla="*/ 79512 w 428"/>
              <a:gd name="T53" fmla="*/ 143506 h 634"/>
              <a:gd name="T54" fmla="*/ 116930 w 428"/>
              <a:gd name="T55" fmla="*/ 127280 h 634"/>
              <a:gd name="T56" fmla="*/ 143194 w 428"/>
              <a:gd name="T57" fmla="*/ 159371 h 634"/>
              <a:gd name="T58" fmla="*/ 143194 w 428"/>
              <a:gd name="T59" fmla="*/ 180644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chemeClr val="bg1">
              <a:lumMod val="75000"/>
            </a:schemeClr>
          </a:solidFill>
          <a:ln w="9525" cap="flat">
            <a:solidFill>
              <a:schemeClr val="bg1">
                <a:lumMod val="75000"/>
              </a:schemeClr>
            </a:solidFill>
            <a:bevel/>
            <a:headEnd/>
            <a:tailEnd/>
          </a:ln>
          <a:effectLst/>
        </p:spPr>
        <p:txBody>
          <a:bodyPr wrap="none" lIns="91431" tIns="45716" rIns="91431" bIns="45716" anchor="ctr"/>
          <a:lstStyle/>
          <a:p>
            <a:endParaRPr lang="en-US"/>
          </a:p>
        </p:txBody>
      </p:sp>
      <p:sp>
        <p:nvSpPr>
          <p:cNvPr id="10" name="Freeform 176">
            <a:extLst>
              <a:ext uri="{FF2B5EF4-FFF2-40B4-BE49-F238E27FC236}">
                <a16:creationId xmlns:a16="http://schemas.microsoft.com/office/drawing/2014/main" id="{A434C444-2C65-4E76-9954-A0750869BC0C}"/>
              </a:ext>
            </a:extLst>
          </p:cNvPr>
          <p:cNvSpPr>
            <a:spLocks noChangeArrowheads="1"/>
          </p:cNvSpPr>
          <p:nvPr/>
        </p:nvSpPr>
        <p:spPr bwMode="auto">
          <a:xfrm>
            <a:off x="6851094" y="884804"/>
            <a:ext cx="182880" cy="274320"/>
          </a:xfrm>
          <a:custGeom>
            <a:avLst/>
            <a:gdLst>
              <a:gd name="T0" fmla="*/ 127364 w 428"/>
              <a:gd name="T1" fmla="*/ 116824 h 634"/>
              <a:gd name="T2" fmla="*/ 127364 w 428"/>
              <a:gd name="T3" fmla="*/ 116824 h 634"/>
              <a:gd name="T4" fmla="*/ 143194 w 428"/>
              <a:gd name="T5" fmla="*/ 68868 h 634"/>
              <a:gd name="T6" fmla="*/ 79512 w 428"/>
              <a:gd name="T7" fmla="*/ 0 h 634"/>
              <a:gd name="T8" fmla="*/ 16190 w 428"/>
              <a:gd name="T9" fmla="*/ 68868 h 634"/>
              <a:gd name="T10" fmla="*/ 26624 w 428"/>
              <a:gd name="T11" fmla="*/ 116824 h 634"/>
              <a:gd name="T12" fmla="*/ 0 w 428"/>
              <a:gd name="T13" fmla="*/ 153962 h 634"/>
              <a:gd name="T14" fmla="*/ 0 w 428"/>
              <a:gd name="T15" fmla="*/ 185692 h 634"/>
              <a:gd name="T16" fmla="*/ 42455 w 428"/>
              <a:gd name="T17" fmla="*/ 228239 h 634"/>
              <a:gd name="T18" fmla="*/ 111174 w 428"/>
              <a:gd name="T19" fmla="*/ 228239 h 634"/>
              <a:gd name="T20" fmla="*/ 153628 w 428"/>
              <a:gd name="T21" fmla="*/ 185692 h 634"/>
              <a:gd name="T22" fmla="*/ 153628 w 428"/>
              <a:gd name="T23" fmla="*/ 153962 h 634"/>
              <a:gd name="T24" fmla="*/ 127364 w 428"/>
              <a:gd name="T25" fmla="*/ 116824 h 634"/>
              <a:gd name="T26" fmla="*/ 26624 w 428"/>
              <a:gd name="T27" fmla="*/ 68868 h 634"/>
              <a:gd name="T28" fmla="*/ 26624 w 428"/>
              <a:gd name="T29" fmla="*/ 68868 h 634"/>
              <a:gd name="T30" fmla="*/ 79512 w 428"/>
              <a:gd name="T31" fmla="*/ 15865 h 634"/>
              <a:gd name="T32" fmla="*/ 127364 w 428"/>
              <a:gd name="T33" fmla="*/ 68868 h 634"/>
              <a:gd name="T34" fmla="*/ 79512 w 428"/>
              <a:gd name="T35" fmla="*/ 127280 h 634"/>
              <a:gd name="T36" fmla="*/ 26624 w 428"/>
              <a:gd name="T37" fmla="*/ 68868 h 634"/>
              <a:gd name="T38" fmla="*/ 143194 w 428"/>
              <a:gd name="T39" fmla="*/ 180644 h 634"/>
              <a:gd name="T40" fmla="*/ 143194 w 428"/>
              <a:gd name="T41" fmla="*/ 180644 h 634"/>
              <a:gd name="T42" fmla="*/ 106137 w 428"/>
              <a:gd name="T43" fmla="*/ 212374 h 634"/>
              <a:gd name="T44" fmla="*/ 47851 w 428"/>
              <a:gd name="T45" fmla="*/ 212374 h 634"/>
              <a:gd name="T46" fmla="*/ 16190 w 428"/>
              <a:gd name="T47" fmla="*/ 180644 h 634"/>
              <a:gd name="T48" fmla="*/ 16190 w 428"/>
              <a:gd name="T49" fmla="*/ 159371 h 634"/>
              <a:gd name="T50" fmla="*/ 42455 w 428"/>
              <a:gd name="T51" fmla="*/ 127280 h 634"/>
              <a:gd name="T52" fmla="*/ 79512 w 428"/>
              <a:gd name="T53" fmla="*/ 143506 h 634"/>
              <a:gd name="T54" fmla="*/ 116930 w 428"/>
              <a:gd name="T55" fmla="*/ 127280 h 634"/>
              <a:gd name="T56" fmla="*/ 143194 w 428"/>
              <a:gd name="T57" fmla="*/ 159371 h 634"/>
              <a:gd name="T58" fmla="*/ 143194 w 428"/>
              <a:gd name="T59" fmla="*/ 180644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rgbClr val="C00000"/>
          </a:solidFill>
          <a:ln w="9525" cap="flat">
            <a:solidFill>
              <a:srgbClr val="C00000"/>
            </a:solidFill>
            <a:bevel/>
            <a:headEnd/>
            <a:tailEnd/>
          </a:ln>
          <a:effectLst/>
        </p:spPr>
        <p:txBody>
          <a:bodyPr wrap="none" lIns="91431" tIns="45716" rIns="91431" bIns="45716" anchor="ctr"/>
          <a:lstStyle/>
          <a:p>
            <a:endParaRPr lang="en-US"/>
          </a:p>
        </p:txBody>
      </p:sp>
      <p:sp>
        <p:nvSpPr>
          <p:cNvPr id="11" name="Freeform 176">
            <a:extLst>
              <a:ext uri="{FF2B5EF4-FFF2-40B4-BE49-F238E27FC236}">
                <a16:creationId xmlns:a16="http://schemas.microsoft.com/office/drawing/2014/main" id="{B2D0FED8-BB2B-4E87-8C97-11154D1F40DF}"/>
              </a:ext>
            </a:extLst>
          </p:cNvPr>
          <p:cNvSpPr>
            <a:spLocks noChangeArrowheads="1"/>
          </p:cNvSpPr>
          <p:nvPr/>
        </p:nvSpPr>
        <p:spPr bwMode="auto">
          <a:xfrm>
            <a:off x="7836146" y="884804"/>
            <a:ext cx="182880" cy="274320"/>
          </a:xfrm>
          <a:custGeom>
            <a:avLst/>
            <a:gdLst>
              <a:gd name="T0" fmla="*/ 127364 w 428"/>
              <a:gd name="T1" fmla="*/ 116824 h 634"/>
              <a:gd name="T2" fmla="*/ 127364 w 428"/>
              <a:gd name="T3" fmla="*/ 116824 h 634"/>
              <a:gd name="T4" fmla="*/ 143194 w 428"/>
              <a:gd name="T5" fmla="*/ 68868 h 634"/>
              <a:gd name="T6" fmla="*/ 79512 w 428"/>
              <a:gd name="T7" fmla="*/ 0 h 634"/>
              <a:gd name="T8" fmla="*/ 16190 w 428"/>
              <a:gd name="T9" fmla="*/ 68868 h 634"/>
              <a:gd name="T10" fmla="*/ 26624 w 428"/>
              <a:gd name="T11" fmla="*/ 116824 h 634"/>
              <a:gd name="T12" fmla="*/ 0 w 428"/>
              <a:gd name="T13" fmla="*/ 153962 h 634"/>
              <a:gd name="T14" fmla="*/ 0 w 428"/>
              <a:gd name="T15" fmla="*/ 185692 h 634"/>
              <a:gd name="T16" fmla="*/ 42455 w 428"/>
              <a:gd name="T17" fmla="*/ 228239 h 634"/>
              <a:gd name="T18" fmla="*/ 111174 w 428"/>
              <a:gd name="T19" fmla="*/ 228239 h 634"/>
              <a:gd name="T20" fmla="*/ 153628 w 428"/>
              <a:gd name="T21" fmla="*/ 185692 h 634"/>
              <a:gd name="T22" fmla="*/ 153628 w 428"/>
              <a:gd name="T23" fmla="*/ 153962 h 634"/>
              <a:gd name="T24" fmla="*/ 127364 w 428"/>
              <a:gd name="T25" fmla="*/ 116824 h 634"/>
              <a:gd name="T26" fmla="*/ 26624 w 428"/>
              <a:gd name="T27" fmla="*/ 68868 h 634"/>
              <a:gd name="T28" fmla="*/ 26624 w 428"/>
              <a:gd name="T29" fmla="*/ 68868 h 634"/>
              <a:gd name="T30" fmla="*/ 79512 w 428"/>
              <a:gd name="T31" fmla="*/ 15865 h 634"/>
              <a:gd name="T32" fmla="*/ 127364 w 428"/>
              <a:gd name="T33" fmla="*/ 68868 h 634"/>
              <a:gd name="T34" fmla="*/ 79512 w 428"/>
              <a:gd name="T35" fmla="*/ 127280 h 634"/>
              <a:gd name="T36" fmla="*/ 26624 w 428"/>
              <a:gd name="T37" fmla="*/ 68868 h 634"/>
              <a:gd name="T38" fmla="*/ 143194 w 428"/>
              <a:gd name="T39" fmla="*/ 180644 h 634"/>
              <a:gd name="T40" fmla="*/ 143194 w 428"/>
              <a:gd name="T41" fmla="*/ 180644 h 634"/>
              <a:gd name="T42" fmla="*/ 106137 w 428"/>
              <a:gd name="T43" fmla="*/ 212374 h 634"/>
              <a:gd name="T44" fmla="*/ 47851 w 428"/>
              <a:gd name="T45" fmla="*/ 212374 h 634"/>
              <a:gd name="T46" fmla="*/ 16190 w 428"/>
              <a:gd name="T47" fmla="*/ 180644 h 634"/>
              <a:gd name="T48" fmla="*/ 16190 w 428"/>
              <a:gd name="T49" fmla="*/ 159371 h 634"/>
              <a:gd name="T50" fmla="*/ 42455 w 428"/>
              <a:gd name="T51" fmla="*/ 127280 h 634"/>
              <a:gd name="T52" fmla="*/ 79512 w 428"/>
              <a:gd name="T53" fmla="*/ 143506 h 634"/>
              <a:gd name="T54" fmla="*/ 116930 w 428"/>
              <a:gd name="T55" fmla="*/ 127280 h 634"/>
              <a:gd name="T56" fmla="*/ 143194 w 428"/>
              <a:gd name="T57" fmla="*/ 159371 h 634"/>
              <a:gd name="T58" fmla="*/ 143194 w 428"/>
              <a:gd name="T59" fmla="*/ 180644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rgbClr val="92D050"/>
          </a:solidFill>
          <a:ln w="9525" cap="flat">
            <a:solidFill>
              <a:srgbClr val="FFC000"/>
            </a:solidFill>
            <a:bevel/>
            <a:headEnd/>
            <a:tailEnd/>
          </a:ln>
          <a:effectLst/>
        </p:spPr>
        <p:txBody>
          <a:bodyPr wrap="none" lIns="91431" tIns="45716" rIns="91431" bIns="45716" anchor="ctr"/>
          <a:lstStyle/>
          <a:p>
            <a:endParaRPr lang="en-US"/>
          </a:p>
        </p:txBody>
      </p:sp>
      <p:sp>
        <p:nvSpPr>
          <p:cNvPr id="12" name="Freeform 176">
            <a:extLst>
              <a:ext uri="{FF2B5EF4-FFF2-40B4-BE49-F238E27FC236}">
                <a16:creationId xmlns:a16="http://schemas.microsoft.com/office/drawing/2014/main" id="{74CB7840-A787-4BD3-9881-F893AE6E1010}"/>
              </a:ext>
            </a:extLst>
          </p:cNvPr>
          <p:cNvSpPr>
            <a:spLocks noChangeArrowheads="1"/>
          </p:cNvSpPr>
          <p:nvPr/>
        </p:nvSpPr>
        <p:spPr bwMode="auto">
          <a:xfrm>
            <a:off x="8821198" y="884804"/>
            <a:ext cx="182880" cy="274320"/>
          </a:xfrm>
          <a:custGeom>
            <a:avLst/>
            <a:gdLst>
              <a:gd name="T0" fmla="*/ 127364 w 428"/>
              <a:gd name="T1" fmla="*/ 116824 h 634"/>
              <a:gd name="T2" fmla="*/ 127364 w 428"/>
              <a:gd name="T3" fmla="*/ 116824 h 634"/>
              <a:gd name="T4" fmla="*/ 143194 w 428"/>
              <a:gd name="T5" fmla="*/ 68868 h 634"/>
              <a:gd name="T6" fmla="*/ 79512 w 428"/>
              <a:gd name="T7" fmla="*/ 0 h 634"/>
              <a:gd name="T8" fmla="*/ 16190 w 428"/>
              <a:gd name="T9" fmla="*/ 68868 h 634"/>
              <a:gd name="T10" fmla="*/ 26624 w 428"/>
              <a:gd name="T11" fmla="*/ 116824 h 634"/>
              <a:gd name="T12" fmla="*/ 0 w 428"/>
              <a:gd name="T13" fmla="*/ 153962 h 634"/>
              <a:gd name="T14" fmla="*/ 0 w 428"/>
              <a:gd name="T15" fmla="*/ 185692 h 634"/>
              <a:gd name="T16" fmla="*/ 42455 w 428"/>
              <a:gd name="T17" fmla="*/ 228239 h 634"/>
              <a:gd name="T18" fmla="*/ 111174 w 428"/>
              <a:gd name="T19" fmla="*/ 228239 h 634"/>
              <a:gd name="T20" fmla="*/ 153628 w 428"/>
              <a:gd name="T21" fmla="*/ 185692 h 634"/>
              <a:gd name="T22" fmla="*/ 153628 w 428"/>
              <a:gd name="T23" fmla="*/ 153962 h 634"/>
              <a:gd name="T24" fmla="*/ 127364 w 428"/>
              <a:gd name="T25" fmla="*/ 116824 h 634"/>
              <a:gd name="T26" fmla="*/ 26624 w 428"/>
              <a:gd name="T27" fmla="*/ 68868 h 634"/>
              <a:gd name="T28" fmla="*/ 26624 w 428"/>
              <a:gd name="T29" fmla="*/ 68868 h 634"/>
              <a:gd name="T30" fmla="*/ 79512 w 428"/>
              <a:gd name="T31" fmla="*/ 15865 h 634"/>
              <a:gd name="T32" fmla="*/ 127364 w 428"/>
              <a:gd name="T33" fmla="*/ 68868 h 634"/>
              <a:gd name="T34" fmla="*/ 79512 w 428"/>
              <a:gd name="T35" fmla="*/ 127280 h 634"/>
              <a:gd name="T36" fmla="*/ 26624 w 428"/>
              <a:gd name="T37" fmla="*/ 68868 h 634"/>
              <a:gd name="T38" fmla="*/ 143194 w 428"/>
              <a:gd name="T39" fmla="*/ 180644 h 634"/>
              <a:gd name="T40" fmla="*/ 143194 w 428"/>
              <a:gd name="T41" fmla="*/ 180644 h 634"/>
              <a:gd name="T42" fmla="*/ 106137 w 428"/>
              <a:gd name="T43" fmla="*/ 212374 h 634"/>
              <a:gd name="T44" fmla="*/ 47851 w 428"/>
              <a:gd name="T45" fmla="*/ 212374 h 634"/>
              <a:gd name="T46" fmla="*/ 16190 w 428"/>
              <a:gd name="T47" fmla="*/ 180644 h 634"/>
              <a:gd name="T48" fmla="*/ 16190 w 428"/>
              <a:gd name="T49" fmla="*/ 159371 h 634"/>
              <a:gd name="T50" fmla="*/ 42455 w 428"/>
              <a:gd name="T51" fmla="*/ 127280 h 634"/>
              <a:gd name="T52" fmla="*/ 79512 w 428"/>
              <a:gd name="T53" fmla="*/ 143506 h 634"/>
              <a:gd name="T54" fmla="*/ 116930 w 428"/>
              <a:gd name="T55" fmla="*/ 127280 h 634"/>
              <a:gd name="T56" fmla="*/ 143194 w 428"/>
              <a:gd name="T57" fmla="*/ 159371 h 634"/>
              <a:gd name="T58" fmla="*/ 143194 w 428"/>
              <a:gd name="T59" fmla="*/ 180644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rgbClr val="00B0F0"/>
          </a:solidFill>
          <a:ln w="9525" cap="flat">
            <a:solidFill>
              <a:srgbClr val="00B0F0"/>
            </a:solidFill>
            <a:bevel/>
            <a:headEnd/>
            <a:tailEnd/>
          </a:ln>
          <a:effectLst/>
        </p:spPr>
        <p:txBody>
          <a:bodyPr wrap="none" lIns="91431" tIns="45716" rIns="91431" bIns="45716" anchor="ctr"/>
          <a:lstStyle/>
          <a:p>
            <a:endParaRPr lang="en-US"/>
          </a:p>
        </p:txBody>
      </p:sp>
      <p:sp>
        <p:nvSpPr>
          <p:cNvPr id="13" name="TextBox 12">
            <a:extLst>
              <a:ext uri="{FF2B5EF4-FFF2-40B4-BE49-F238E27FC236}">
                <a16:creationId xmlns:a16="http://schemas.microsoft.com/office/drawing/2014/main" id="{C5314F27-A976-4853-8663-03CEADC0D8B5}"/>
              </a:ext>
            </a:extLst>
          </p:cNvPr>
          <p:cNvSpPr txBox="1"/>
          <p:nvPr/>
        </p:nvSpPr>
        <p:spPr>
          <a:xfrm>
            <a:off x="5053733" y="821909"/>
            <a:ext cx="822446" cy="400110"/>
          </a:xfrm>
          <a:prstGeom prst="rect">
            <a:avLst/>
          </a:prstGeom>
          <a:noFill/>
        </p:spPr>
        <p:txBody>
          <a:bodyPr wrap="square" rtlCol="0">
            <a:spAutoFit/>
          </a:bodyPr>
          <a:lstStyle/>
          <a:p>
            <a:r>
              <a:rPr lang="en-US" sz="1000" dirty="0"/>
              <a:t>Data</a:t>
            </a:r>
          </a:p>
          <a:p>
            <a:r>
              <a:rPr lang="en-US" sz="1000" dirty="0"/>
              <a:t>Engineers</a:t>
            </a:r>
          </a:p>
        </p:txBody>
      </p:sp>
      <p:sp>
        <p:nvSpPr>
          <p:cNvPr id="14" name="TextBox 13">
            <a:extLst>
              <a:ext uri="{FF2B5EF4-FFF2-40B4-BE49-F238E27FC236}">
                <a16:creationId xmlns:a16="http://schemas.microsoft.com/office/drawing/2014/main" id="{B65AB0A3-C2F4-41EB-9694-21C43FB3CC37}"/>
              </a:ext>
            </a:extLst>
          </p:cNvPr>
          <p:cNvSpPr txBox="1"/>
          <p:nvPr/>
        </p:nvSpPr>
        <p:spPr>
          <a:xfrm>
            <a:off x="6038785" y="884804"/>
            <a:ext cx="822446" cy="274320"/>
          </a:xfrm>
          <a:prstGeom prst="rect">
            <a:avLst/>
          </a:prstGeom>
          <a:noFill/>
        </p:spPr>
        <p:txBody>
          <a:bodyPr wrap="square" rtlCol="0">
            <a:spAutoFit/>
          </a:bodyPr>
          <a:lstStyle/>
          <a:p>
            <a:r>
              <a:rPr lang="en-US" sz="1000" dirty="0"/>
              <a:t>Vendor</a:t>
            </a:r>
          </a:p>
        </p:txBody>
      </p:sp>
      <p:sp>
        <p:nvSpPr>
          <p:cNvPr id="15" name="TextBox 14">
            <a:extLst>
              <a:ext uri="{FF2B5EF4-FFF2-40B4-BE49-F238E27FC236}">
                <a16:creationId xmlns:a16="http://schemas.microsoft.com/office/drawing/2014/main" id="{360943F3-1242-4DEB-B2B1-78062FE21929}"/>
              </a:ext>
            </a:extLst>
          </p:cNvPr>
          <p:cNvSpPr txBox="1"/>
          <p:nvPr/>
        </p:nvSpPr>
        <p:spPr>
          <a:xfrm>
            <a:off x="7023837" y="821909"/>
            <a:ext cx="822446" cy="400110"/>
          </a:xfrm>
          <a:prstGeom prst="rect">
            <a:avLst/>
          </a:prstGeom>
          <a:noFill/>
        </p:spPr>
        <p:txBody>
          <a:bodyPr wrap="square" rtlCol="0">
            <a:spAutoFit/>
          </a:bodyPr>
          <a:lstStyle/>
          <a:p>
            <a:r>
              <a:rPr lang="en-US" sz="1000" dirty="0"/>
              <a:t>Data Scientist</a:t>
            </a:r>
          </a:p>
        </p:txBody>
      </p:sp>
      <p:sp>
        <p:nvSpPr>
          <p:cNvPr id="16" name="TextBox 15">
            <a:extLst>
              <a:ext uri="{FF2B5EF4-FFF2-40B4-BE49-F238E27FC236}">
                <a16:creationId xmlns:a16="http://schemas.microsoft.com/office/drawing/2014/main" id="{E40E429B-4AF4-44A1-99FD-572C5A8F5237}"/>
              </a:ext>
            </a:extLst>
          </p:cNvPr>
          <p:cNvSpPr txBox="1"/>
          <p:nvPr/>
        </p:nvSpPr>
        <p:spPr>
          <a:xfrm>
            <a:off x="8008889" y="821909"/>
            <a:ext cx="822446" cy="400110"/>
          </a:xfrm>
          <a:prstGeom prst="rect">
            <a:avLst/>
          </a:prstGeom>
          <a:noFill/>
        </p:spPr>
        <p:txBody>
          <a:bodyPr wrap="square" rtlCol="0">
            <a:spAutoFit/>
          </a:bodyPr>
          <a:lstStyle/>
          <a:p>
            <a:r>
              <a:rPr lang="en-US" sz="1000" dirty="0"/>
              <a:t>Data Stewards</a:t>
            </a:r>
          </a:p>
        </p:txBody>
      </p:sp>
      <p:sp>
        <p:nvSpPr>
          <p:cNvPr id="17" name="TextBox 16">
            <a:extLst>
              <a:ext uri="{FF2B5EF4-FFF2-40B4-BE49-F238E27FC236}">
                <a16:creationId xmlns:a16="http://schemas.microsoft.com/office/drawing/2014/main" id="{1DBCCFE4-DA88-4C22-A159-9C65781D54C6}"/>
              </a:ext>
            </a:extLst>
          </p:cNvPr>
          <p:cNvSpPr txBox="1"/>
          <p:nvPr/>
        </p:nvSpPr>
        <p:spPr>
          <a:xfrm>
            <a:off x="8993940" y="821909"/>
            <a:ext cx="822446" cy="400110"/>
          </a:xfrm>
          <a:prstGeom prst="rect">
            <a:avLst/>
          </a:prstGeom>
          <a:noFill/>
        </p:spPr>
        <p:txBody>
          <a:bodyPr wrap="square" rtlCol="0">
            <a:spAutoFit/>
          </a:bodyPr>
          <a:lstStyle/>
          <a:p>
            <a:r>
              <a:rPr lang="en-US" sz="1000" dirty="0"/>
              <a:t>Business Lead</a:t>
            </a:r>
          </a:p>
        </p:txBody>
      </p:sp>
      <p:grpSp>
        <p:nvGrpSpPr>
          <p:cNvPr id="18" name="Group 17">
            <a:extLst>
              <a:ext uri="{FF2B5EF4-FFF2-40B4-BE49-F238E27FC236}">
                <a16:creationId xmlns:a16="http://schemas.microsoft.com/office/drawing/2014/main" id="{542952AD-0F0D-4A6C-8546-35B4A82131A7}"/>
              </a:ext>
            </a:extLst>
          </p:cNvPr>
          <p:cNvGrpSpPr/>
          <p:nvPr/>
        </p:nvGrpSpPr>
        <p:grpSpPr>
          <a:xfrm>
            <a:off x="8769530" y="2286136"/>
            <a:ext cx="983158" cy="1090117"/>
            <a:chOff x="18338273" y="2819818"/>
            <a:chExt cx="2419452" cy="5561863"/>
          </a:xfrm>
        </p:grpSpPr>
        <p:sp>
          <p:nvSpPr>
            <p:cNvPr id="19" name="Freeform 1">
              <a:extLst>
                <a:ext uri="{FF2B5EF4-FFF2-40B4-BE49-F238E27FC236}">
                  <a16:creationId xmlns:a16="http://schemas.microsoft.com/office/drawing/2014/main" id="{DABD5D55-178B-44A4-979A-FD0D9B72DF91}"/>
                </a:ext>
              </a:extLst>
            </p:cNvPr>
            <p:cNvSpPr>
              <a:spLocks noChangeArrowheads="1"/>
            </p:cNvSpPr>
            <p:nvPr/>
          </p:nvSpPr>
          <p:spPr bwMode="auto">
            <a:xfrm>
              <a:off x="18802001" y="2819818"/>
              <a:ext cx="1955724" cy="5561863"/>
            </a:xfrm>
            <a:custGeom>
              <a:avLst/>
              <a:gdLst>
                <a:gd name="T0" fmla="*/ 1497 w 2994"/>
                <a:gd name="T1" fmla="*/ 0 h 8514"/>
                <a:gd name="T2" fmla="*/ 788 w 2994"/>
                <a:gd name="T3" fmla="*/ 0 h 8514"/>
                <a:gd name="T4" fmla="*/ 788 w 2994"/>
                <a:gd name="T5" fmla="*/ 506 h 8514"/>
                <a:gd name="T6" fmla="*/ 788 w 2994"/>
                <a:gd name="T7" fmla="*/ 506 h 8514"/>
                <a:gd name="T8" fmla="*/ 0 w 2994"/>
                <a:gd name="T9" fmla="*/ 4256 h 8514"/>
                <a:gd name="T10" fmla="*/ 0 w 2994"/>
                <a:gd name="T11" fmla="*/ 4256 h 8514"/>
                <a:gd name="T12" fmla="*/ 788 w 2994"/>
                <a:gd name="T13" fmla="*/ 8005 h 8514"/>
                <a:gd name="T14" fmla="*/ 788 w 2994"/>
                <a:gd name="T15" fmla="*/ 8513 h 8514"/>
                <a:gd name="T16" fmla="*/ 1497 w 2994"/>
                <a:gd name="T17" fmla="*/ 8513 h 8514"/>
                <a:gd name="T18" fmla="*/ 1497 w 2994"/>
                <a:gd name="T19" fmla="*/ 8513 h 8514"/>
                <a:gd name="T20" fmla="*/ 2993 w 2994"/>
                <a:gd name="T21" fmla="*/ 4256 h 8514"/>
                <a:gd name="T22" fmla="*/ 2993 w 2994"/>
                <a:gd name="T23" fmla="*/ 4256 h 8514"/>
                <a:gd name="T24" fmla="*/ 1497 w 2994"/>
                <a:gd name="T25" fmla="*/ 0 h 8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94" h="8514">
                  <a:moveTo>
                    <a:pt x="1497" y="0"/>
                  </a:moveTo>
                  <a:lnTo>
                    <a:pt x="788" y="0"/>
                  </a:lnTo>
                  <a:lnTo>
                    <a:pt x="788" y="506"/>
                  </a:lnTo>
                  <a:lnTo>
                    <a:pt x="788" y="506"/>
                  </a:lnTo>
                  <a:cubicBezTo>
                    <a:pt x="319" y="1226"/>
                    <a:pt x="0" y="2635"/>
                    <a:pt x="0" y="4256"/>
                  </a:cubicBezTo>
                  <a:lnTo>
                    <a:pt x="0" y="4256"/>
                  </a:lnTo>
                  <a:cubicBezTo>
                    <a:pt x="0" y="5877"/>
                    <a:pt x="319" y="7287"/>
                    <a:pt x="788" y="8005"/>
                  </a:cubicBezTo>
                  <a:lnTo>
                    <a:pt x="788" y="8513"/>
                  </a:lnTo>
                  <a:lnTo>
                    <a:pt x="1497" y="8513"/>
                  </a:lnTo>
                  <a:lnTo>
                    <a:pt x="1497" y="8513"/>
                  </a:lnTo>
                  <a:cubicBezTo>
                    <a:pt x="2323" y="8513"/>
                    <a:pt x="2993" y="6606"/>
                    <a:pt x="2993" y="4256"/>
                  </a:cubicBezTo>
                  <a:lnTo>
                    <a:pt x="2993" y="4256"/>
                  </a:lnTo>
                  <a:cubicBezTo>
                    <a:pt x="2993" y="1905"/>
                    <a:pt x="2323" y="0"/>
                    <a:pt x="1497" y="0"/>
                  </a:cubicBezTo>
                </a:path>
              </a:pathLst>
            </a:custGeom>
            <a:solidFill>
              <a:schemeClr val="accent5">
                <a:lumMod val="50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2655" dirty="0">
                <a:latin typeface="Lato Light" panose="020F0502020204030203" pitchFamily="34" charset="0"/>
              </a:endParaRPr>
            </a:p>
          </p:txBody>
        </p:sp>
        <p:sp>
          <p:nvSpPr>
            <p:cNvPr id="20" name="Freeform 2">
              <a:extLst>
                <a:ext uri="{FF2B5EF4-FFF2-40B4-BE49-F238E27FC236}">
                  <a16:creationId xmlns:a16="http://schemas.microsoft.com/office/drawing/2014/main" id="{8F897ABD-AB90-4296-81BF-E29EE57E1ACF}"/>
                </a:ext>
              </a:extLst>
            </p:cNvPr>
            <p:cNvSpPr>
              <a:spLocks noChangeArrowheads="1"/>
            </p:cNvSpPr>
            <p:nvPr/>
          </p:nvSpPr>
          <p:spPr bwMode="auto">
            <a:xfrm>
              <a:off x="18338273" y="2819818"/>
              <a:ext cx="1955726" cy="5561863"/>
            </a:xfrm>
            <a:custGeom>
              <a:avLst/>
              <a:gdLst>
                <a:gd name="T0" fmla="*/ 2991 w 2992"/>
                <a:gd name="T1" fmla="*/ 4256 h 8514"/>
                <a:gd name="T2" fmla="*/ 2991 w 2992"/>
                <a:gd name="T3" fmla="*/ 4256 h 8514"/>
                <a:gd name="T4" fmla="*/ 1496 w 2992"/>
                <a:gd name="T5" fmla="*/ 8513 h 8514"/>
                <a:gd name="T6" fmla="*/ 1496 w 2992"/>
                <a:gd name="T7" fmla="*/ 8513 h 8514"/>
                <a:gd name="T8" fmla="*/ 0 w 2992"/>
                <a:gd name="T9" fmla="*/ 4256 h 8514"/>
                <a:gd name="T10" fmla="*/ 0 w 2992"/>
                <a:gd name="T11" fmla="*/ 4256 h 8514"/>
                <a:gd name="T12" fmla="*/ 1496 w 2992"/>
                <a:gd name="T13" fmla="*/ 0 h 8514"/>
                <a:gd name="T14" fmla="*/ 1496 w 2992"/>
                <a:gd name="T15" fmla="*/ 0 h 8514"/>
                <a:gd name="T16" fmla="*/ 2991 w 2992"/>
                <a:gd name="T17" fmla="*/ 4256 h 8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92" h="8514">
                  <a:moveTo>
                    <a:pt x="2991" y="4256"/>
                  </a:moveTo>
                  <a:lnTo>
                    <a:pt x="2991" y="4256"/>
                  </a:lnTo>
                  <a:cubicBezTo>
                    <a:pt x="2991" y="6606"/>
                    <a:pt x="2322" y="8513"/>
                    <a:pt x="1496" y="8513"/>
                  </a:cubicBezTo>
                  <a:lnTo>
                    <a:pt x="1496" y="8513"/>
                  </a:lnTo>
                  <a:cubicBezTo>
                    <a:pt x="669" y="8513"/>
                    <a:pt x="0" y="6606"/>
                    <a:pt x="0" y="4256"/>
                  </a:cubicBezTo>
                  <a:lnTo>
                    <a:pt x="0" y="4256"/>
                  </a:lnTo>
                  <a:cubicBezTo>
                    <a:pt x="0" y="1905"/>
                    <a:pt x="669" y="0"/>
                    <a:pt x="1496" y="0"/>
                  </a:cubicBezTo>
                  <a:lnTo>
                    <a:pt x="1496" y="0"/>
                  </a:lnTo>
                  <a:cubicBezTo>
                    <a:pt x="2322" y="0"/>
                    <a:pt x="2991" y="1905"/>
                    <a:pt x="2991" y="4256"/>
                  </a:cubicBezTo>
                </a:path>
              </a:pathLst>
            </a:custGeom>
            <a:solidFill>
              <a:schemeClr val="bg1">
                <a:lumMod val="9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2655" dirty="0">
                <a:latin typeface="Lato Light" panose="020F0502020204030203" pitchFamily="34" charset="0"/>
              </a:endParaRPr>
            </a:p>
          </p:txBody>
        </p:sp>
        <p:sp>
          <p:nvSpPr>
            <p:cNvPr id="21" name="Freeform 3">
              <a:extLst>
                <a:ext uri="{FF2B5EF4-FFF2-40B4-BE49-F238E27FC236}">
                  <a16:creationId xmlns:a16="http://schemas.microsoft.com/office/drawing/2014/main" id="{DAA22413-07A1-4794-BCD1-E936DB54A311}"/>
                </a:ext>
              </a:extLst>
            </p:cNvPr>
            <p:cNvSpPr>
              <a:spLocks noChangeArrowheads="1"/>
            </p:cNvSpPr>
            <p:nvPr/>
          </p:nvSpPr>
          <p:spPr bwMode="auto">
            <a:xfrm>
              <a:off x="18459245" y="3381476"/>
              <a:ext cx="1561124" cy="4438547"/>
            </a:xfrm>
            <a:custGeom>
              <a:avLst/>
              <a:gdLst>
                <a:gd name="T0" fmla="*/ 2388 w 2389"/>
                <a:gd name="T1" fmla="*/ 3398 h 6796"/>
                <a:gd name="T2" fmla="*/ 2388 w 2389"/>
                <a:gd name="T3" fmla="*/ 3398 h 6796"/>
                <a:gd name="T4" fmla="*/ 1194 w 2389"/>
                <a:gd name="T5" fmla="*/ 6795 h 6796"/>
                <a:gd name="T6" fmla="*/ 1194 w 2389"/>
                <a:gd name="T7" fmla="*/ 6795 h 6796"/>
                <a:gd name="T8" fmla="*/ 0 w 2389"/>
                <a:gd name="T9" fmla="*/ 3398 h 6796"/>
                <a:gd name="T10" fmla="*/ 0 w 2389"/>
                <a:gd name="T11" fmla="*/ 3398 h 6796"/>
                <a:gd name="T12" fmla="*/ 1194 w 2389"/>
                <a:gd name="T13" fmla="*/ 0 h 6796"/>
                <a:gd name="T14" fmla="*/ 1194 w 2389"/>
                <a:gd name="T15" fmla="*/ 0 h 6796"/>
                <a:gd name="T16" fmla="*/ 2388 w 2389"/>
                <a:gd name="T17" fmla="*/ 3398 h 67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89" h="6796">
                  <a:moveTo>
                    <a:pt x="2388" y="3398"/>
                  </a:moveTo>
                  <a:lnTo>
                    <a:pt x="2388" y="3398"/>
                  </a:lnTo>
                  <a:cubicBezTo>
                    <a:pt x="2388" y="5275"/>
                    <a:pt x="1853" y="6795"/>
                    <a:pt x="1194" y="6795"/>
                  </a:cubicBezTo>
                  <a:lnTo>
                    <a:pt x="1194" y="6795"/>
                  </a:lnTo>
                  <a:cubicBezTo>
                    <a:pt x="534" y="6795"/>
                    <a:pt x="0" y="5275"/>
                    <a:pt x="0" y="3398"/>
                  </a:cubicBezTo>
                  <a:lnTo>
                    <a:pt x="0" y="3398"/>
                  </a:lnTo>
                  <a:cubicBezTo>
                    <a:pt x="0" y="1521"/>
                    <a:pt x="534" y="0"/>
                    <a:pt x="1194" y="0"/>
                  </a:cubicBezTo>
                  <a:lnTo>
                    <a:pt x="1194" y="0"/>
                  </a:lnTo>
                  <a:cubicBezTo>
                    <a:pt x="1853" y="0"/>
                    <a:pt x="2388" y="1521"/>
                    <a:pt x="2388" y="3398"/>
                  </a:cubicBezTo>
                </a:path>
              </a:pathLst>
            </a:custGeom>
            <a:solidFill>
              <a:schemeClr val="accent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2655" dirty="0">
                <a:latin typeface="Lato Light" panose="020F0502020204030203" pitchFamily="34" charset="0"/>
              </a:endParaRPr>
            </a:p>
          </p:txBody>
        </p:sp>
        <p:sp>
          <p:nvSpPr>
            <p:cNvPr id="22" name="Freeform 4">
              <a:extLst>
                <a:ext uri="{FF2B5EF4-FFF2-40B4-BE49-F238E27FC236}">
                  <a16:creationId xmlns:a16="http://schemas.microsoft.com/office/drawing/2014/main" id="{7407541D-F008-48FC-B972-278587AB9FD0}"/>
                </a:ext>
              </a:extLst>
            </p:cNvPr>
            <p:cNvSpPr>
              <a:spLocks noChangeArrowheads="1"/>
            </p:cNvSpPr>
            <p:nvPr/>
          </p:nvSpPr>
          <p:spPr bwMode="auto">
            <a:xfrm>
              <a:off x="18597500" y="4020903"/>
              <a:ext cx="1111797" cy="3159693"/>
            </a:xfrm>
            <a:custGeom>
              <a:avLst/>
              <a:gdLst>
                <a:gd name="T0" fmla="*/ 1701 w 1702"/>
                <a:gd name="T1" fmla="*/ 2419 h 4838"/>
                <a:gd name="T2" fmla="*/ 1701 w 1702"/>
                <a:gd name="T3" fmla="*/ 2419 h 4838"/>
                <a:gd name="T4" fmla="*/ 851 w 1702"/>
                <a:gd name="T5" fmla="*/ 4837 h 4838"/>
                <a:gd name="T6" fmla="*/ 851 w 1702"/>
                <a:gd name="T7" fmla="*/ 4837 h 4838"/>
                <a:gd name="T8" fmla="*/ 0 w 1702"/>
                <a:gd name="T9" fmla="*/ 2419 h 4838"/>
                <a:gd name="T10" fmla="*/ 0 w 1702"/>
                <a:gd name="T11" fmla="*/ 2419 h 4838"/>
                <a:gd name="T12" fmla="*/ 851 w 1702"/>
                <a:gd name="T13" fmla="*/ 0 h 4838"/>
                <a:gd name="T14" fmla="*/ 851 w 1702"/>
                <a:gd name="T15" fmla="*/ 0 h 4838"/>
                <a:gd name="T16" fmla="*/ 1701 w 1702"/>
                <a:gd name="T17" fmla="*/ 2419 h 4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02" h="4838">
                  <a:moveTo>
                    <a:pt x="1701" y="2419"/>
                  </a:moveTo>
                  <a:lnTo>
                    <a:pt x="1701" y="2419"/>
                  </a:lnTo>
                  <a:cubicBezTo>
                    <a:pt x="1701" y="3755"/>
                    <a:pt x="1320" y="4837"/>
                    <a:pt x="851" y="4837"/>
                  </a:cubicBezTo>
                  <a:lnTo>
                    <a:pt x="851" y="4837"/>
                  </a:lnTo>
                  <a:cubicBezTo>
                    <a:pt x="381" y="4837"/>
                    <a:pt x="0" y="3755"/>
                    <a:pt x="0" y="2419"/>
                  </a:cubicBezTo>
                  <a:lnTo>
                    <a:pt x="0" y="2419"/>
                  </a:lnTo>
                  <a:cubicBezTo>
                    <a:pt x="0" y="1083"/>
                    <a:pt x="381" y="0"/>
                    <a:pt x="851" y="0"/>
                  </a:cubicBezTo>
                  <a:lnTo>
                    <a:pt x="851" y="0"/>
                  </a:lnTo>
                  <a:cubicBezTo>
                    <a:pt x="1320" y="0"/>
                    <a:pt x="1701" y="1083"/>
                    <a:pt x="1701" y="2419"/>
                  </a:cubicBezTo>
                </a:path>
              </a:pathLst>
            </a:custGeom>
            <a:solidFill>
              <a:schemeClr val="bg1">
                <a:lumMod val="9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2655" dirty="0">
                <a:latin typeface="Lato Light" panose="020F0502020204030203" pitchFamily="34" charset="0"/>
              </a:endParaRPr>
            </a:p>
          </p:txBody>
        </p:sp>
        <p:sp>
          <p:nvSpPr>
            <p:cNvPr id="23" name="Freeform 5">
              <a:extLst>
                <a:ext uri="{FF2B5EF4-FFF2-40B4-BE49-F238E27FC236}">
                  <a16:creationId xmlns:a16="http://schemas.microsoft.com/office/drawing/2014/main" id="{7764170F-8A8F-45AD-8C34-D4F3361E16B1}"/>
                </a:ext>
              </a:extLst>
            </p:cNvPr>
            <p:cNvSpPr>
              <a:spLocks noChangeArrowheads="1"/>
            </p:cNvSpPr>
            <p:nvPr/>
          </p:nvSpPr>
          <p:spPr bwMode="auto">
            <a:xfrm>
              <a:off x="18732874" y="4556639"/>
              <a:ext cx="734476" cy="2088220"/>
            </a:xfrm>
            <a:custGeom>
              <a:avLst/>
              <a:gdLst>
                <a:gd name="T0" fmla="*/ 1123 w 1124"/>
                <a:gd name="T1" fmla="*/ 1597 h 3195"/>
                <a:gd name="T2" fmla="*/ 1123 w 1124"/>
                <a:gd name="T3" fmla="*/ 1597 h 3195"/>
                <a:gd name="T4" fmla="*/ 561 w 1124"/>
                <a:gd name="T5" fmla="*/ 3194 h 3195"/>
                <a:gd name="T6" fmla="*/ 561 w 1124"/>
                <a:gd name="T7" fmla="*/ 3194 h 3195"/>
                <a:gd name="T8" fmla="*/ 0 w 1124"/>
                <a:gd name="T9" fmla="*/ 1597 h 3195"/>
                <a:gd name="T10" fmla="*/ 0 w 1124"/>
                <a:gd name="T11" fmla="*/ 1597 h 3195"/>
                <a:gd name="T12" fmla="*/ 561 w 1124"/>
                <a:gd name="T13" fmla="*/ 0 h 3195"/>
                <a:gd name="T14" fmla="*/ 561 w 1124"/>
                <a:gd name="T15" fmla="*/ 0 h 3195"/>
                <a:gd name="T16" fmla="*/ 1123 w 1124"/>
                <a:gd name="T17" fmla="*/ 1597 h 3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4" h="3195">
                  <a:moveTo>
                    <a:pt x="1123" y="1597"/>
                  </a:moveTo>
                  <a:lnTo>
                    <a:pt x="1123" y="1597"/>
                  </a:lnTo>
                  <a:cubicBezTo>
                    <a:pt x="1123" y="2479"/>
                    <a:pt x="871" y="3194"/>
                    <a:pt x="561" y="3194"/>
                  </a:cubicBezTo>
                  <a:lnTo>
                    <a:pt x="561" y="3194"/>
                  </a:lnTo>
                  <a:cubicBezTo>
                    <a:pt x="252" y="3194"/>
                    <a:pt x="0" y="2479"/>
                    <a:pt x="0" y="1597"/>
                  </a:cubicBezTo>
                  <a:lnTo>
                    <a:pt x="0" y="1597"/>
                  </a:lnTo>
                  <a:cubicBezTo>
                    <a:pt x="0" y="714"/>
                    <a:pt x="252" y="0"/>
                    <a:pt x="561" y="0"/>
                  </a:cubicBezTo>
                  <a:lnTo>
                    <a:pt x="561" y="0"/>
                  </a:lnTo>
                  <a:cubicBezTo>
                    <a:pt x="871" y="0"/>
                    <a:pt x="1123" y="714"/>
                    <a:pt x="1123" y="1597"/>
                  </a:cubicBezTo>
                </a:path>
              </a:pathLst>
            </a:custGeom>
            <a:solidFill>
              <a:schemeClr val="accent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2655" dirty="0">
                <a:latin typeface="Lato Light" panose="020F0502020204030203" pitchFamily="34" charset="0"/>
              </a:endParaRPr>
            </a:p>
          </p:txBody>
        </p:sp>
        <p:sp>
          <p:nvSpPr>
            <p:cNvPr id="24" name="Freeform 6">
              <a:extLst>
                <a:ext uri="{FF2B5EF4-FFF2-40B4-BE49-F238E27FC236}">
                  <a16:creationId xmlns:a16="http://schemas.microsoft.com/office/drawing/2014/main" id="{EA021089-EF96-4B7A-9D49-F27FE4EC74A6}"/>
                </a:ext>
              </a:extLst>
            </p:cNvPr>
            <p:cNvSpPr>
              <a:spLocks noChangeArrowheads="1"/>
            </p:cNvSpPr>
            <p:nvPr/>
          </p:nvSpPr>
          <p:spPr bwMode="auto">
            <a:xfrm>
              <a:off x="18885530" y="5132700"/>
              <a:ext cx="328354" cy="936099"/>
            </a:xfrm>
            <a:custGeom>
              <a:avLst/>
              <a:gdLst>
                <a:gd name="T0" fmla="*/ 503 w 504"/>
                <a:gd name="T1" fmla="*/ 716 h 1432"/>
                <a:gd name="T2" fmla="*/ 503 w 504"/>
                <a:gd name="T3" fmla="*/ 716 h 1432"/>
                <a:gd name="T4" fmla="*/ 252 w 504"/>
                <a:gd name="T5" fmla="*/ 1431 h 1432"/>
                <a:gd name="T6" fmla="*/ 252 w 504"/>
                <a:gd name="T7" fmla="*/ 1431 h 1432"/>
                <a:gd name="T8" fmla="*/ 0 w 504"/>
                <a:gd name="T9" fmla="*/ 716 h 1432"/>
                <a:gd name="T10" fmla="*/ 0 w 504"/>
                <a:gd name="T11" fmla="*/ 716 h 1432"/>
                <a:gd name="T12" fmla="*/ 252 w 504"/>
                <a:gd name="T13" fmla="*/ 0 h 1432"/>
                <a:gd name="T14" fmla="*/ 252 w 504"/>
                <a:gd name="T15" fmla="*/ 0 h 1432"/>
                <a:gd name="T16" fmla="*/ 503 w 504"/>
                <a:gd name="T17" fmla="*/ 716 h 1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4" h="1432">
                  <a:moveTo>
                    <a:pt x="503" y="716"/>
                  </a:moveTo>
                  <a:lnTo>
                    <a:pt x="503" y="716"/>
                  </a:lnTo>
                  <a:cubicBezTo>
                    <a:pt x="503" y="1112"/>
                    <a:pt x="390" y="1431"/>
                    <a:pt x="252" y="1431"/>
                  </a:cubicBezTo>
                  <a:lnTo>
                    <a:pt x="252" y="1431"/>
                  </a:lnTo>
                  <a:cubicBezTo>
                    <a:pt x="113" y="1431"/>
                    <a:pt x="0" y="1112"/>
                    <a:pt x="0" y="716"/>
                  </a:cubicBezTo>
                  <a:lnTo>
                    <a:pt x="0" y="716"/>
                  </a:lnTo>
                  <a:cubicBezTo>
                    <a:pt x="0" y="321"/>
                    <a:pt x="113" y="0"/>
                    <a:pt x="252" y="0"/>
                  </a:cubicBezTo>
                  <a:lnTo>
                    <a:pt x="252" y="0"/>
                  </a:lnTo>
                  <a:cubicBezTo>
                    <a:pt x="390" y="0"/>
                    <a:pt x="503" y="321"/>
                    <a:pt x="503" y="716"/>
                  </a:cubicBezTo>
                </a:path>
              </a:pathLst>
            </a:custGeom>
            <a:solidFill>
              <a:schemeClr val="bg1">
                <a:lumMod val="9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2655" dirty="0">
                <a:latin typeface="Lato Light" panose="020F0502020204030203" pitchFamily="34" charset="0"/>
              </a:endParaRPr>
            </a:p>
          </p:txBody>
        </p:sp>
      </p:grpSp>
      <p:sp>
        <p:nvSpPr>
          <p:cNvPr id="25" name="Right Arrow 11">
            <a:extLst>
              <a:ext uri="{FF2B5EF4-FFF2-40B4-BE49-F238E27FC236}">
                <a16:creationId xmlns:a16="http://schemas.microsoft.com/office/drawing/2014/main" id="{E4A8C5DE-9B7C-4A70-99BA-1CE10136C512}"/>
              </a:ext>
            </a:extLst>
          </p:cNvPr>
          <p:cNvSpPr/>
          <p:nvPr/>
        </p:nvSpPr>
        <p:spPr>
          <a:xfrm rot="20602143">
            <a:off x="126904" y="3938729"/>
            <a:ext cx="9144000" cy="320112"/>
          </a:xfrm>
          <a:prstGeom prst="right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useBgFill="1">
        <p:nvSpPr>
          <p:cNvPr id="26" name="Oval 25">
            <a:extLst>
              <a:ext uri="{FF2B5EF4-FFF2-40B4-BE49-F238E27FC236}">
                <a16:creationId xmlns:a16="http://schemas.microsoft.com/office/drawing/2014/main" id="{51C67D8A-AF4A-4A20-B307-910625792790}"/>
              </a:ext>
            </a:extLst>
          </p:cNvPr>
          <p:cNvSpPr/>
          <p:nvPr/>
        </p:nvSpPr>
        <p:spPr>
          <a:xfrm>
            <a:off x="488380" y="5170960"/>
            <a:ext cx="274320" cy="274320"/>
          </a:xfrm>
          <a:prstGeom prst="ellipse">
            <a:avLst/>
          </a:prstGeom>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Lato Light" panose="020F0502020204030203" pitchFamily="34" charset="0"/>
              </a:rPr>
              <a:t>1</a:t>
            </a:r>
          </a:p>
        </p:txBody>
      </p:sp>
      <p:sp useBgFill="1">
        <p:nvSpPr>
          <p:cNvPr id="27" name="Oval 26">
            <a:extLst>
              <a:ext uri="{FF2B5EF4-FFF2-40B4-BE49-F238E27FC236}">
                <a16:creationId xmlns:a16="http://schemas.microsoft.com/office/drawing/2014/main" id="{F6E26D71-61F2-46DF-864B-E90349064048}"/>
              </a:ext>
            </a:extLst>
          </p:cNvPr>
          <p:cNvSpPr/>
          <p:nvPr/>
        </p:nvSpPr>
        <p:spPr>
          <a:xfrm>
            <a:off x="2180019" y="4666890"/>
            <a:ext cx="274320" cy="274320"/>
          </a:xfrm>
          <a:prstGeom prst="ellipse">
            <a:avLst/>
          </a:prstGeom>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Lato Light" panose="020F0502020204030203" pitchFamily="34" charset="0"/>
              </a:rPr>
              <a:t>2</a:t>
            </a:r>
          </a:p>
        </p:txBody>
      </p:sp>
      <p:sp useBgFill="1">
        <p:nvSpPr>
          <p:cNvPr id="28" name="Oval 27">
            <a:extLst>
              <a:ext uri="{FF2B5EF4-FFF2-40B4-BE49-F238E27FC236}">
                <a16:creationId xmlns:a16="http://schemas.microsoft.com/office/drawing/2014/main" id="{715E1671-E0A9-4267-88AF-ADA54C99D094}"/>
              </a:ext>
            </a:extLst>
          </p:cNvPr>
          <p:cNvSpPr/>
          <p:nvPr/>
        </p:nvSpPr>
        <p:spPr>
          <a:xfrm>
            <a:off x="3871658" y="4162820"/>
            <a:ext cx="274320" cy="274320"/>
          </a:xfrm>
          <a:prstGeom prst="ellipse">
            <a:avLst/>
          </a:prstGeom>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Lato Light" panose="020F0502020204030203" pitchFamily="34" charset="0"/>
              </a:rPr>
              <a:t>3</a:t>
            </a:r>
          </a:p>
        </p:txBody>
      </p:sp>
      <p:sp useBgFill="1">
        <p:nvSpPr>
          <p:cNvPr id="29" name="Oval 28">
            <a:extLst>
              <a:ext uri="{FF2B5EF4-FFF2-40B4-BE49-F238E27FC236}">
                <a16:creationId xmlns:a16="http://schemas.microsoft.com/office/drawing/2014/main" id="{5136E8A1-25D6-4D76-8A9B-E0ACD74637B2}"/>
              </a:ext>
            </a:extLst>
          </p:cNvPr>
          <p:cNvSpPr/>
          <p:nvPr/>
        </p:nvSpPr>
        <p:spPr>
          <a:xfrm>
            <a:off x="5563297" y="3658750"/>
            <a:ext cx="274320" cy="274320"/>
          </a:xfrm>
          <a:prstGeom prst="ellipse">
            <a:avLst/>
          </a:prstGeom>
          <a:ln w="635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Lato Light" panose="020F0502020204030203" pitchFamily="34" charset="0"/>
              </a:rPr>
              <a:t>4</a:t>
            </a:r>
          </a:p>
        </p:txBody>
      </p:sp>
      <p:sp>
        <p:nvSpPr>
          <p:cNvPr id="31" name="Rectangle 30">
            <a:extLst>
              <a:ext uri="{FF2B5EF4-FFF2-40B4-BE49-F238E27FC236}">
                <a16:creationId xmlns:a16="http://schemas.microsoft.com/office/drawing/2014/main" id="{A88AEB65-E019-4EA2-872D-1231899794DF}"/>
              </a:ext>
            </a:extLst>
          </p:cNvPr>
          <p:cNvSpPr/>
          <p:nvPr/>
        </p:nvSpPr>
        <p:spPr>
          <a:xfrm>
            <a:off x="5680860" y="3933070"/>
            <a:ext cx="39195" cy="1828800"/>
          </a:xfrm>
          <a:prstGeom prst="rect">
            <a:avLst/>
          </a:prstGeom>
          <a:solidFill>
            <a:schemeClr val="bg1"/>
          </a:solidFill>
          <a:ln w="635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Lato Light" panose="020F0502020204030203" pitchFamily="34" charset="0"/>
            </a:endParaRPr>
          </a:p>
        </p:txBody>
      </p:sp>
      <p:sp>
        <p:nvSpPr>
          <p:cNvPr id="32" name="Rectangle 31">
            <a:extLst>
              <a:ext uri="{FF2B5EF4-FFF2-40B4-BE49-F238E27FC236}">
                <a16:creationId xmlns:a16="http://schemas.microsoft.com/office/drawing/2014/main" id="{C2620066-4BCC-4681-827B-F5E859C8BA6C}"/>
              </a:ext>
            </a:extLst>
          </p:cNvPr>
          <p:cNvSpPr/>
          <p:nvPr/>
        </p:nvSpPr>
        <p:spPr>
          <a:xfrm>
            <a:off x="605943" y="3284980"/>
            <a:ext cx="39195" cy="1828800"/>
          </a:xfrm>
          <a:prstGeom prst="rect">
            <a:avLst/>
          </a:prstGeom>
          <a:solidFill>
            <a:schemeClr val="bg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Lato Light" panose="020F0502020204030203" pitchFamily="34" charset="0"/>
            </a:endParaRPr>
          </a:p>
        </p:txBody>
      </p:sp>
      <p:sp>
        <p:nvSpPr>
          <p:cNvPr id="33" name="Rectangle 32">
            <a:extLst>
              <a:ext uri="{FF2B5EF4-FFF2-40B4-BE49-F238E27FC236}">
                <a16:creationId xmlns:a16="http://schemas.microsoft.com/office/drawing/2014/main" id="{AA995233-5A54-486E-8836-70F543120041}"/>
              </a:ext>
            </a:extLst>
          </p:cNvPr>
          <p:cNvSpPr/>
          <p:nvPr/>
        </p:nvSpPr>
        <p:spPr>
          <a:xfrm>
            <a:off x="3956071" y="2320300"/>
            <a:ext cx="39195" cy="1828800"/>
          </a:xfrm>
          <a:prstGeom prst="rect">
            <a:avLst/>
          </a:prstGeom>
          <a:solidFill>
            <a:schemeClr val="bg1"/>
          </a:solid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Lato Light" panose="020F0502020204030203" pitchFamily="34" charset="0"/>
            </a:endParaRPr>
          </a:p>
        </p:txBody>
      </p:sp>
      <p:sp>
        <p:nvSpPr>
          <p:cNvPr id="34" name="TextBox 33">
            <a:extLst>
              <a:ext uri="{FF2B5EF4-FFF2-40B4-BE49-F238E27FC236}">
                <a16:creationId xmlns:a16="http://schemas.microsoft.com/office/drawing/2014/main" id="{E50BE6A0-0DDE-4D5E-96D1-C7970CDC955B}"/>
              </a:ext>
            </a:extLst>
          </p:cNvPr>
          <p:cNvSpPr txBox="1"/>
          <p:nvPr/>
        </p:nvSpPr>
        <p:spPr>
          <a:xfrm>
            <a:off x="704410" y="3228035"/>
            <a:ext cx="2504247" cy="1523494"/>
          </a:xfrm>
          <a:prstGeom prst="rect">
            <a:avLst/>
          </a:prstGeom>
          <a:noFill/>
        </p:spPr>
        <p:txBody>
          <a:bodyPr wrap="square" rtlCol="0" anchor="ctr" anchorCtr="0">
            <a:spAutoFit/>
          </a:bodyPr>
          <a:lstStyle/>
          <a:p>
            <a:r>
              <a:rPr lang="en-US" sz="1200" b="1" dirty="0">
                <a:solidFill>
                  <a:schemeClr val="tx2"/>
                </a:solidFill>
                <a:latin typeface="Poppins" pitchFamily="2" charset="77"/>
                <a:ea typeface="League Spartan" charset="0"/>
                <a:cs typeface="Poppins" pitchFamily="2" charset="77"/>
              </a:rPr>
              <a:t>Ingestion team</a:t>
            </a:r>
          </a:p>
          <a:p>
            <a:pPr marL="285750" indent="-285750">
              <a:buFont typeface="Arial" panose="020B0604020202020204" pitchFamily="34" charset="0"/>
              <a:buChar char="•"/>
            </a:pPr>
            <a:r>
              <a:rPr lang="en-US" sz="900" dirty="0">
                <a:solidFill>
                  <a:schemeClr val="tx2"/>
                </a:solidFill>
                <a:latin typeface="Poppins" pitchFamily="2" charset="77"/>
                <a:ea typeface="League Spartan" charset="0"/>
                <a:cs typeface="Poppins" pitchFamily="2" charset="77"/>
              </a:rPr>
              <a:t>Strategic ingestion teams to focus on use case specific ingestion while working in the data domain squad</a:t>
            </a:r>
          </a:p>
          <a:p>
            <a:pPr marL="285750" indent="-285750">
              <a:buFont typeface="Arial" panose="020B0604020202020204" pitchFamily="34" charset="0"/>
              <a:buChar char="•"/>
            </a:pPr>
            <a:r>
              <a:rPr lang="en-US" sz="900" dirty="0">
                <a:solidFill>
                  <a:schemeClr val="tx2"/>
                </a:solidFill>
                <a:latin typeface="Poppins" pitchFamily="2" charset="77"/>
                <a:ea typeface="League Spartan" charset="0"/>
                <a:cs typeface="Poppins" pitchFamily="2" charset="77"/>
              </a:rPr>
              <a:t>Central Ingestions teams to focus on long tail source systems to hydrate the Enterprise data repository to become single source of truth</a:t>
            </a:r>
          </a:p>
        </p:txBody>
      </p:sp>
      <p:sp useBgFill="1">
        <p:nvSpPr>
          <p:cNvPr id="42" name="Oval 41">
            <a:extLst>
              <a:ext uri="{FF2B5EF4-FFF2-40B4-BE49-F238E27FC236}">
                <a16:creationId xmlns:a16="http://schemas.microsoft.com/office/drawing/2014/main" id="{55071941-E4A2-4DFF-A770-A4B2A1911C7E}"/>
              </a:ext>
            </a:extLst>
          </p:cNvPr>
          <p:cNvSpPr/>
          <p:nvPr/>
        </p:nvSpPr>
        <p:spPr>
          <a:xfrm>
            <a:off x="6897270" y="3226690"/>
            <a:ext cx="274320" cy="274320"/>
          </a:xfrm>
          <a:prstGeom prst="ellipse">
            <a:avLst/>
          </a:prstGeom>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Lato Light" panose="020F0502020204030203" pitchFamily="34" charset="0"/>
              </a:rPr>
              <a:t>5</a:t>
            </a:r>
          </a:p>
        </p:txBody>
      </p:sp>
      <p:sp>
        <p:nvSpPr>
          <p:cNvPr id="43" name="Rectangle 42">
            <a:extLst>
              <a:ext uri="{FF2B5EF4-FFF2-40B4-BE49-F238E27FC236}">
                <a16:creationId xmlns:a16="http://schemas.microsoft.com/office/drawing/2014/main" id="{431682B6-8592-4F73-9A3B-AA7FEBE000B5}"/>
              </a:ext>
            </a:extLst>
          </p:cNvPr>
          <p:cNvSpPr/>
          <p:nvPr/>
        </p:nvSpPr>
        <p:spPr>
          <a:xfrm>
            <a:off x="7014833" y="1384170"/>
            <a:ext cx="39195" cy="1828800"/>
          </a:xfrm>
          <a:prstGeom prst="rect">
            <a:avLst/>
          </a:prstGeom>
          <a:solidFill>
            <a:schemeClr val="bg1"/>
          </a:solid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Lato Light" panose="020F0502020204030203" pitchFamily="34" charset="0"/>
            </a:endParaRPr>
          </a:p>
        </p:txBody>
      </p:sp>
      <p:sp>
        <p:nvSpPr>
          <p:cNvPr id="46" name="TextBox 45">
            <a:extLst>
              <a:ext uri="{FF2B5EF4-FFF2-40B4-BE49-F238E27FC236}">
                <a16:creationId xmlns:a16="http://schemas.microsoft.com/office/drawing/2014/main" id="{C9ACB1A1-39FD-4076-A6B1-1372592D9E50}"/>
              </a:ext>
            </a:extLst>
          </p:cNvPr>
          <p:cNvSpPr txBox="1"/>
          <p:nvPr/>
        </p:nvSpPr>
        <p:spPr>
          <a:xfrm>
            <a:off x="2360640" y="4864023"/>
            <a:ext cx="2605675" cy="1877437"/>
          </a:xfrm>
          <a:prstGeom prst="rect">
            <a:avLst/>
          </a:prstGeom>
          <a:noFill/>
        </p:spPr>
        <p:txBody>
          <a:bodyPr wrap="square" rtlCol="0" anchor="ctr" anchorCtr="0">
            <a:spAutoFit/>
          </a:bodyPr>
          <a:lstStyle/>
          <a:p>
            <a:r>
              <a:rPr lang="en-US" sz="1200" b="1" dirty="0">
                <a:solidFill>
                  <a:schemeClr val="tx2"/>
                </a:solidFill>
                <a:latin typeface="Poppins" pitchFamily="2" charset="77"/>
                <a:ea typeface="League Spartan" charset="0"/>
                <a:cs typeface="Poppins" pitchFamily="2" charset="77"/>
              </a:rPr>
              <a:t>Size Ingestion efforts before seconding data engineers to data domain squad</a:t>
            </a:r>
          </a:p>
          <a:p>
            <a:pPr marL="171450" indent="-171450">
              <a:buFont typeface="Arial" panose="020B0604020202020204" pitchFamily="34" charset="0"/>
              <a:buChar char="•"/>
            </a:pPr>
            <a:r>
              <a:rPr lang="en-US" sz="900" dirty="0">
                <a:solidFill>
                  <a:schemeClr val="tx2"/>
                </a:solidFill>
                <a:latin typeface="Poppins" pitchFamily="2" charset="77"/>
                <a:ea typeface="League Spartan" charset="0"/>
                <a:cs typeface="Poppins" pitchFamily="2" charset="77"/>
              </a:rPr>
              <a:t>Business lead to collaborate with data stewards and Data scientists to size efforts based on source systems</a:t>
            </a:r>
          </a:p>
          <a:p>
            <a:pPr marL="171450" indent="-171450">
              <a:buFont typeface="Arial" panose="020B0604020202020204" pitchFamily="34" charset="0"/>
              <a:buChar char="•"/>
            </a:pPr>
            <a:r>
              <a:rPr lang="en-US" sz="900" dirty="0">
                <a:solidFill>
                  <a:schemeClr val="tx2"/>
                </a:solidFill>
                <a:latin typeface="Poppins" pitchFamily="2" charset="77"/>
                <a:ea typeface="League Spartan" charset="0"/>
                <a:cs typeface="Poppins" pitchFamily="2" charset="77"/>
              </a:rPr>
              <a:t>Decide vendor involvement based on talent availability</a:t>
            </a:r>
          </a:p>
          <a:p>
            <a:pPr marL="171450" indent="-171450">
              <a:buFont typeface="Arial" panose="020B0604020202020204" pitchFamily="34" charset="0"/>
              <a:buChar char="•"/>
            </a:pPr>
            <a:r>
              <a:rPr lang="en-US" sz="900" dirty="0">
                <a:solidFill>
                  <a:schemeClr val="tx2"/>
                </a:solidFill>
                <a:latin typeface="Poppins" pitchFamily="2" charset="77"/>
                <a:ea typeface="League Spartan" charset="0"/>
                <a:cs typeface="Poppins" pitchFamily="2" charset="77"/>
              </a:rPr>
              <a:t>Assign data engineers (Internal and Vendors) to use squads who will work with data stewards on priority ingestion</a:t>
            </a:r>
          </a:p>
        </p:txBody>
      </p:sp>
      <p:sp>
        <p:nvSpPr>
          <p:cNvPr id="47" name="TextBox 46">
            <a:extLst>
              <a:ext uri="{FF2B5EF4-FFF2-40B4-BE49-F238E27FC236}">
                <a16:creationId xmlns:a16="http://schemas.microsoft.com/office/drawing/2014/main" id="{4C62F744-951F-4BB8-93AC-95F06851686C}"/>
              </a:ext>
            </a:extLst>
          </p:cNvPr>
          <p:cNvSpPr txBox="1"/>
          <p:nvPr/>
        </p:nvSpPr>
        <p:spPr>
          <a:xfrm>
            <a:off x="4016870" y="1932522"/>
            <a:ext cx="2302398" cy="1938992"/>
          </a:xfrm>
          <a:prstGeom prst="rect">
            <a:avLst/>
          </a:prstGeom>
          <a:noFill/>
        </p:spPr>
        <p:txBody>
          <a:bodyPr wrap="square" rtlCol="0" anchor="ctr" anchorCtr="0">
            <a:spAutoFit/>
          </a:bodyPr>
          <a:lstStyle/>
          <a:p>
            <a:r>
              <a:rPr lang="en-US" sz="1200" b="1" dirty="0">
                <a:solidFill>
                  <a:schemeClr val="tx2"/>
                </a:solidFill>
                <a:latin typeface="Poppins" pitchFamily="2" charset="77"/>
                <a:ea typeface="League Spartan" charset="0"/>
                <a:cs typeface="Poppins" pitchFamily="2" charset="77"/>
              </a:rPr>
              <a:t>Preparation for Ingestion by Data domain specific lean ingestion team</a:t>
            </a:r>
          </a:p>
          <a:p>
            <a:pPr marL="171450" indent="-171450">
              <a:buFont typeface="Arial" panose="020B0604020202020204" pitchFamily="34" charset="0"/>
              <a:buChar char="•"/>
            </a:pPr>
            <a:r>
              <a:rPr lang="en-US" sz="900" dirty="0">
                <a:solidFill>
                  <a:schemeClr val="tx2"/>
                </a:solidFill>
                <a:latin typeface="Poppins" pitchFamily="2" charset="77"/>
                <a:ea typeface="League Spartan" charset="0"/>
                <a:cs typeface="Poppins" pitchFamily="2" charset="77"/>
              </a:rPr>
              <a:t>Document all elements to be ingested to Enterprise data repository along with associative authoritative sources</a:t>
            </a:r>
          </a:p>
          <a:p>
            <a:pPr marL="171450" indent="-171450">
              <a:buFont typeface="Arial" panose="020B0604020202020204" pitchFamily="34" charset="0"/>
              <a:buChar char="•"/>
            </a:pPr>
            <a:r>
              <a:rPr lang="en-US" sz="900" dirty="0">
                <a:solidFill>
                  <a:schemeClr val="tx2"/>
                </a:solidFill>
                <a:latin typeface="Poppins" pitchFamily="2" charset="77"/>
                <a:ea typeface="League Spartan" charset="0"/>
                <a:cs typeface="Poppins" pitchFamily="2" charset="77"/>
              </a:rPr>
              <a:t>Determine ideal grain, format, date range and frequency of the data to be ingested based on anticipated needs</a:t>
            </a:r>
          </a:p>
          <a:p>
            <a:endParaRPr lang="en-US" sz="1200" b="1" dirty="0">
              <a:solidFill>
                <a:schemeClr val="tx2"/>
              </a:solidFill>
              <a:latin typeface="Poppins" pitchFamily="2" charset="77"/>
              <a:ea typeface="League Spartan" charset="0"/>
              <a:cs typeface="Poppins" pitchFamily="2" charset="77"/>
            </a:endParaRPr>
          </a:p>
        </p:txBody>
      </p:sp>
      <p:sp>
        <p:nvSpPr>
          <p:cNvPr id="48" name="TextBox 47">
            <a:extLst>
              <a:ext uri="{FF2B5EF4-FFF2-40B4-BE49-F238E27FC236}">
                <a16:creationId xmlns:a16="http://schemas.microsoft.com/office/drawing/2014/main" id="{9A0C32D3-A58E-4AD1-8502-BA8C9560BA6F}"/>
              </a:ext>
            </a:extLst>
          </p:cNvPr>
          <p:cNvSpPr txBox="1"/>
          <p:nvPr/>
        </p:nvSpPr>
        <p:spPr>
          <a:xfrm>
            <a:off x="5739239" y="4198073"/>
            <a:ext cx="2694113" cy="1292662"/>
          </a:xfrm>
          <a:prstGeom prst="rect">
            <a:avLst/>
          </a:prstGeom>
          <a:noFill/>
        </p:spPr>
        <p:txBody>
          <a:bodyPr wrap="square" rtlCol="0" anchor="ctr" anchorCtr="0">
            <a:spAutoFit/>
          </a:bodyPr>
          <a:lstStyle/>
          <a:p>
            <a:r>
              <a:rPr lang="en-US" sz="1200" b="1" dirty="0">
                <a:solidFill>
                  <a:schemeClr val="tx2"/>
                </a:solidFill>
                <a:latin typeface="Poppins" pitchFamily="2" charset="77"/>
                <a:ea typeface="League Spartan" charset="0"/>
                <a:cs typeface="Poppins" pitchFamily="2" charset="77"/>
              </a:rPr>
              <a:t>Build foundational elements to ingest Data</a:t>
            </a:r>
          </a:p>
          <a:p>
            <a:pPr marL="171450" indent="-171450">
              <a:buFont typeface="Arial" panose="020B0604020202020204" pitchFamily="34" charset="0"/>
              <a:buChar char="•"/>
            </a:pPr>
            <a:r>
              <a:rPr lang="en-US" sz="900" dirty="0">
                <a:solidFill>
                  <a:schemeClr val="tx2"/>
                </a:solidFill>
                <a:latin typeface="Poppins" pitchFamily="2" charset="77"/>
                <a:ea typeface="League Spartan" charset="0"/>
                <a:cs typeface="Poppins" pitchFamily="2" charset="77"/>
              </a:rPr>
              <a:t>Design and create infrastructure to support Enterprise data repositories (Pipelines , users, jobs etc.)</a:t>
            </a:r>
          </a:p>
          <a:p>
            <a:pPr marL="171450" indent="-171450">
              <a:buFont typeface="Arial" panose="020B0604020202020204" pitchFamily="34" charset="0"/>
              <a:buChar char="•"/>
            </a:pPr>
            <a:r>
              <a:rPr lang="en-US" sz="900" dirty="0">
                <a:solidFill>
                  <a:schemeClr val="tx2"/>
                </a:solidFill>
                <a:latin typeface="Poppins" pitchFamily="2" charset="77"/>
                <a:ea typeface="League Spartan" charset="0"/>
                <a:cs typeface="Poppins" pitchFamily="2" charset="77"/>
              </a:rPr>
              <a:t>Configure ETL for data ingestion into Enterprise data repository and begin data ingestion</a:t>
            </a:r>
          </a:p>
        </p:txBody>
      </p:sp>
      <p:sp>
        <p:nvSpPr>
          <p:cNvPr id="49" name="TextBox 48">
            <a:extLst>
              <a:ext uri="{FF2B5EF4-FFF2-40B4-BE49-F238E27FC236}">
                <a16:creationId xmlns:a16="http://schemas.microsoft.com/office/drawing/2014/main" id="{6C921372-CBCC-4A36-94E2-136BEF5AC583}"/>
              </a:ext>
            </a:extLst>
          </p:cNvPr>
          <p:cNvSpPr txBox="1"/>
          <p:nvPr/>
        </p:nvSpPr>
        <p:spPr>
          <a:xfrm>
            <a:off x="7086204" y="1406370"/>
            <a:ext cx="2694112" cy="1384995"/>
          </a:xfrm>
          <a:prstGeom prst="rect">
            <a:avLst/>
          </a:prstGeom>
          <a:noFill/>
        </p:spPr>
        <p:txBody>
          <a:bodyPr wrap="square" rtlCol="0" anchor="ctr" anchorCtr="0">
            <a:spAutoFit/>
          </a:bodyPr>
          <a:lstStyle/>
          <a:p>
            <a:r>
              <a:rPr lang="en-US" sz="1200" b="1" dirty="0">
                <a:solidFill>
                  <a:schemeClr val="tx2"/>
                </a:solidFill>
                <a:latin typeface="Poppins" pitchFamily="2" charset="77"/>
                <a:ea typeface="League Spartan" charset="0"/>
                <a:cs typeface="Poppins" pitchFamily="2" charset="77"/>
              </a:rPr>
              <a:t>Test and Go Live</a:t>
            </a:r>
          </a:p>
          <a:p>
            <a:pPr marL="171450" indent="-171450">
              <a:buFont typeface="Arial" panose="020B0604020202020204" pitchFamily="34" charset="0"/>
              <a:buChar char="•"/>
            </a:pPr>
            <a:r>
              <a:rPr lang="en-US" sz="900" dirty="0">
                <a:solidFill>
                  <a:schemeClr val="tx2"/>
                </a:solidFill>
                <a:latin typeface="Poppins" pitchFamily="2" charset="77"/>
                <a:ea typeface="League Spartan" charset="0"/>
                <a:cs typeface="Poppins" pitchFamily="2" charset="77"/>
              </a:rPr>
              <a:t>Perform data validation to ensure ingested data matches sources and encode validation checks (data quality team) whole working closely with data steward</a:t>
            </a:r>
          </a:p>
          <a:p>
            <a:pPr marL="171450" indent="-171450">
              <a:buFont typeface="Arial" panose="020B0604020202020204" pitchFamily="34" charset="0"/>
              <a:buChar char="•"/>
            </a:pPr>
            <a:r>
              <a:rPr lang="en-US" sz="900" dirty="0">
                <a:solidFill>
                  <a:schemeClr val="tx2"/>
                </a:solidFill>
                <a:latin typeface="Poppins" pitchFamily="2" charset="77"/>
                <a:ea typeface="League Spartan" charset="0"/>
                <a:cs typeface="Poppins" pitchFamily="2" charset="77"/>
              </a:rPr>
              <a:t>Complete ingestion and repeat the process for other source systems in that data domain</a:t>
            </a:r>
          </a:p>
        </p:txBody>
      </p:sp>
      <p:sp>
        <p:nvSpPr>
          <p:cNvPr id="50" name="Rectangle 49">
            <a:extLst>
              <a:ext uri="{FF2B5EF4-FFF2-40B4-BE49-F238E27FC236}">
                <a16:creationId xmlns:a16="http://schemas.microsoft.com/office/drawing/2014/main" id="{A44D5637-9A14-4702-8729-2EEAAC01EBF8}"/>
              </a:ext>
            </a:extLst>
          </p:cNvPr>
          <p:cNvSpPr/>
          <p:nvPr/>
        </p:nvSpPr>
        <p:spPr>
          <a:xfrm>
            <a:off x="2328242" y="4941210"/>
            <a:ext cx="39195" cy="1828800"/>
          </a:xfrm>
          <a:prstGeom prst="rect">
            <a:avLst/>
          </a:prstGeom>
          <a:solidFill>
            <a:schemeClr val="bg1"/>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Lato Light" panose="020F0502020204030203" pitchFamily="34" charset="0"/>
            </a:endParaRPr>
          </a:p>
        </p:txBody>
      </p:sp>
      <p:sp>
        <p:nvSpPr>
          <p:cNvPr id="51" name="Freeform 176">
            <a:extLst>
              <a:ext uri="{FF2B5EF4-FFF2-40B4-BE49-F238E27FC236}">
                <a16:creationId xmlns:a16="http://schemas.microsoft.com/office/drawing/2014/main" id="{706F475B-1CB6-4B49-B44D-3A4FC57C0DAB}"/>
              </a:ext>
            </a:extLst>
          </p:cNvPr>
          <p:cNvSpPr>
            <a:spLocks noChangeArrowheads="1"/>
          </p:cNvSpPr>
          <p:nvPr/>
        </p:nvSpPr>
        <p:spPr bwMode="auto">
          <a:xfrm>
            <a:off x="377510" y="3212970"/>
            <a:ext cx="182880" cy="274320"/>
          </a:xfrm>
          <a:custGeom>
            <a:avLst/>
            <a:gdLst>
              <a:gd name="T0" fmla="*/ 127364 w 428"/>
              <a:gd name="T1" fmla="*/ 116824 h 634"/>
              <a:gd name="T2" fmla="*/ 127364 w 428"/>
              <a:gd name="T3" fmla="*/ 116824 h 634"/>
              <a:gd name="T4" fmla="*/ 143194 w 428"/>
              <a:gd name="T5" fmla="*/ 68868 h 634"/>
              <a:gd name="T6" fmla="*/ 79512 w 428"/>
              <a:gd name="T7" fmla="*/ 0 h 634"/>
              <a:gd name="T8" fmla="*/ 16190 w 428"/>
              <a:gd name="T9" fmla="*/ 68868 h 634"/>
              <a:gd name="T10" fmla="*/ 26624 w 428"/>
              <a:gd name="T11" fmla="*/ 116824 h 634"/>
              <a:gd name="T12" fmla="*/ 0 w 428"/>
              <a:gd name="T13" fmla="*/ 153962 h 634"/>
              <a:gd name="T14" fmla="*/ 0 w 428"/>
              <a:gd name="T15" fmla="*/ 185692 h 634"/>
              <a:gd name="T16" fmla="*/ 42455 w 428"/>
              <a:gd name="T17" fmla="*/ 228239 h 634"/>
              <a:gd name="T18" fmla="*/ 111174 w 428"/>
              <a:gd name="T19" fmla="*/ 228239 h 634"/>
              <a:gd name="T20" fmla="*/ 153628 w 428"/>
              <a:gd name="T21" fmla="*/ 185692 h 634"/>
              <a:gd name="T22" fmla="*/ 153628 w 428"/>
              <a:gd name="T23" fmla="*/ 153962 h 634"/>
              <a:gd name="T24" fmla="*/ 127364 w 428"/>
              <a:gd name="T25" fmla="*/ 116824 h 634"/>
              <a:gd name="T26" fmla="*/ 26624 w 428"/>
              <a:gd name="T27" fmla="*/ 68868 h 634"/>
              <a:gd name="T28" fmla="*/ 26624 w 428"/>
              <a:gd name="T29" fmla="*/ 68868 h 634"/>
              <a:gd name="T30" fmla="*/ 79512 w 428"/>
              <a:gd name="T31" fmla="*/ 15865 h 634"/>
              <a:gd name="T32" fmla="*/ 127364 w 428"/>
              <a:gd name="T33" fmla="*/ 68868 h 634"/>
              <a:gd name="T34" fmla="*/ 79512 w 428"/>
              <a:gd name="T35" fmla="*/ 127280 h 634"/>
              <a:gd name="T36" fmla="*/ 26624 w 428"/>
              <a:gd name="T37" fmla="*/ 68868 h 634"/>
              <a:gd name="T38" fmla="*/ 143194 w 428"/>
              <a:gd name="T39" fmla="*/ 180644 h 634"/>
              <a:gd name="T40" fmla="*/ 143194 w 428"/>
              <a:gd name="T41" fmla="*/ 180644 h 634"/>
              <a:gd name="T42" fmla="*/ 106137 w 428"/>
              <a:gd name="T43" fmla="*/ 212374 h 634"/>
              <a:gd name="T44" fmla="*/ 47851 w 428"/>
              <a:gd name="T45" fmla="*/ 212374 h 634"/>
              <a:gd name="T46" fmla="*/ 16190 w 428"/>
              <a:gd name="T47" fmla="*/ 180644 h 634"/>
              <a:gd name="T48" fmla="*/ 16190 w 428"/>
              <a:gd name="T49" fmla="*/ 159371 h 634"/>
              <a:gd name="T50" fmla="*/ 42455 w 428"/>
              <a:gd name="T51" fmla="*/ 127280 h 634"/>
              <a:gd name="T52" fmla="*/ 79512 w 428"/>
              <a:gd name="T53" fmla="*/ 143506 h 634"/>
              <a:gd name="T54" fmla="*/ 116930 w 428"/>
              <a:gd name="T55" fmla="*/ 127280 h 634"/>
              <a:gd name="T56" fmla="*/ 143194 w 428"/>
              <a:gd name="T57" fmla="*/ 159371 h 634"/>
              <a:gd name="T58" fmla="*/ 143194 w 428"/>
              <a:gd name="T59" fmla="*/ 180644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rgbClr val="5D1738"/>
          </a:solidFill>
          <a:ln w="9525" cap="flat">
            <a:solidFill>
              <a:schemeClr val="tx1"/>
            </a:solidFill>
            <a:bevel/>
            <a:headEnd/>
            <a:tailEnd/>
          </a:ln>
          <a:effectLst/>
        </p:spPr>
        <p:txBody>
          <a:bodyPr wrap="none" lIns="91431" tIns="45716" rIns="91431" bIns="45716" anchor="ctr"/>
          <a:lstStyle/>
          <a:p>
            <a:endParaRPr lang="en-US" dirty="0"/>
          </a:p>
        </p:txBody>
      </p:sp>
      <p:sp>
        <p:nvSpPr>
          <p:cNvPr id="52" name="Freeform 176">
            <a:extLst>
              <a:ext uri="{FF2B5EF4-FFF2-40B4-BE49-F238E27FC236}">
                <a16:creationId xmlns:a16="http://schemas.microsoft.com/office/drawing/2014/main" id="{66DE0F96-3DB6-4BB3-8AD1-A2068339B1CA}"/>
              </a:ext>
            </a:extLst>
          </p:cNvPr>
          <p:cNvSpPr>
            <a:spLocks noChangeArrowheads="1"/>
          </p:cNvSpPr>
          <p:nvPr/>
        </p:nvSpPr>
        <p:spPr bwMode="auto">
          <a:xfrm>
            <a:off x="377510" y="3645030"/>
            <a:ext cx="182880" cy="274320"/>
          </a:xfrm>
          <a:custGeom>
            <a:avLst/>
            <a:gdLst>
              <a:gd name="T0" fmla="*/ 127364 w 428"/>
              <a:gd name="T1" fmla="*/ 116824 h 634"/>
              <a:gd name="T2" fmla="*/ 127364 w 428"/>
              <a:gd name="T3" fmla="*/ 116824 h 634"/>
              <a:gd name="T4" fmla="*/ 143194 w 428"/>
              <a:gd name="T5" fmla="*/ 68868 h 634"/>
              <a:gd name="T6" fmla="*/ 79512 w 428"/>
              <a:gd name="T7" fmla="*/ 0 h 634"/>
              <a:gd name="T8" fmla="*/ 16190 w 428"/>
              <a:gd name="T9" fmla="*/ 68868 h 634"/>
              <a:gd name="T10" fmla="*/ 26624 w 428"/>
              <a:gd name="T11" fmla="*/ 116824 h 634"/>
              <a:gd name="T12" fmla="*/ 0 w 428"/>
              <a:gd name="T13" fmla="*/ 153962 h 634"/>
              <a:gd name="T14" fmla="*/ 0 w 428"/>
              <a:gd name="T15" fmla="*/ 185692 h 634"/>
              <a:gd name="T16" fmla="*/ 42455 w 428"/>
              <a:gd name="T17" fmla="*/ 228239 h 634"/>
              <a:gd name="T18" fmla="*/ 111174 w 428"/>
              <a:gd name="T19" fmla="*/ 228239 h 634"/>
              <a:gd name="T20" fmla="*/ 153628 w 428"/>
              <a:gd name="T21" fmla="*/ 185692 h 634"/>
              <a:gd name="T22" fmla="*/ 153628 w 428"/>
              <a:gd name="T23" fmla="*/ 153962 h 634"/>
              <a:gd name="T24" fmla="*/ 127364 w 428"/>
              <a:gd name="T25" fmla="*/ 116824 h 634"/>
              <a:gd name="T26" fmla="*/ 26624 w 428"/>
              <a:gd name="T27" fmla="*/ 68868 h 634"/>
              <a:gd name="T28" fmla="*/ 26624 w 428"/>
              <a:gd name="T29" fmla="*/ 68868 h 634"/>
              <a:gd name="T30" fmla="*/ 79512 w 428"/>
              <a:gd name="T31" fmla="*/ 15865 h 634"/>
              <a:gd name="T32" fmla="*/ 127364 w 428"/>
              <a:gd name="T33" fmla="*/ 68868 h 634"/>
              <a:gd name="T34" fmla="*/ 79512 w 428"/>
              <a:gd name="T35" fmla="*/ 127280 h 634"/>
              <a:gd name="T36" fmla="*/ 26624 w 428"/>
              <a:gd name="T37" fmla="*/ 68868 h 634"/>
              <a:gd name="T38" fmla="*/ 143194 w 428"/>
              <a:gd name="T39" fmla="*/ 180644 h 634"/>
              <a:gd name="T40" fmla="*/ 143194 w 428"/>
              <a:gd name="T41" fmla="*/ 180644 h 634"/>
              <a:gd name="T42" fmla="*/ 106137 w 428"/>
              <a:gd name="T43" fmla="*/ 212374 h 634"/>
              <a:gd name="T44" fmla="*/ 47851 w 428"/>
              <a:gd name="T45" fmla="*/ 212374 h 634"/>
              <a:gd name="T46" fmla="*/ 16190 w 428"/>
              <a:gd name="T47" fmla="*/ 180644 h 634"/>
              <a:gd name="T48" fmla="*/ 16190 w 428"/>
              <a:gd name="T49" fmla="*/ 159371 h 634"/>
              <a:gd name="T50" fmla="*/ 42455 w 428"/>
              <a:gd name="T51" fmla="*/ 127280 h 634"/>
              <a:gd name="T52" fmla="*/ 79512 w 428"/>
              <a:gd name="T53" fmla="*/ 143506 h 634"/>
              <a:gd name="T54" fmla="*/ 116930 w 428"/>
              <a:gd name="T55" fmla="*/ 127280 h 634"/>
              <a:gd name="T56" fmla="*/ 143194 w 428"/>
              <a:gd name="T57" fmla="*/ 159371 h 634"/>
              <a:gd name="T58" fmla="*/ 143194 w 428"/>
              <a:gd name="T59" fmla="*/ 180644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rgbClr val="5D1738"/>
          </a:solidFill>
          <a:ln w="9525" cap="flat">
            <a:solidFill>
              <a:schemeClr val="tx1"/>
            </a:solidFill>
            <a:bevel/>
            <a:headEnd/>
            <a:tailEnd/>
          </a:ln>
          <a:effectLst/>
        </p:spPr>
        <p:txBody>
          <a:bodyPr wrap="none" lIns="91431" tIns="45716" rIns="91431" bIns="45716" anchor="ctr"/>
          <a:lstStyle/>
          <a:p>
            <a:endParaRPr lang="en-US" dirty="0"/>
          </a:p>
        </p:txBody>
      </p:sp>
      <p:sp>
        <p:nvSpPr>
          <p:cNvPr id="53" name="Freeform 176">
            <a:extLst>
              <a:ext uri="{FF2B5EF4-FFF2-40B4-BE49-F238E27FC236}">
                <a16:creationId xmlns:a16="http://schemas.microsoft.com/office/drawing/2014/main" id="{E6728B54-B439-4B81-A848-774FBF84962C}"/>
              </a:ext>
            </a:extLst>
          </p:cNvPr>
          <p:cNvSpPr>
            <a:spLocks noChangeArrowheads="1"/>
          </p:cNvSpPr>
          <p:nvPr/>
        </p:nvSpPr>
        <p:spPr bwMode="auto">
          <a:xfrm>
            <a:off x="377510" y="4077090"/>
            <a:ext cx="182880" cy="274320"/>
          </a:xfrm>
          <a:custGeom>
            <a:avLst/>
            <a:gdLst>
              <a:gd name="T0" fmla="*/ 127364 w 428"/>
              <a:gd name="T1" fmla="*/ 116824 h 634"/>
              <a:gd name="T2" fmla="*/ 127364 w 428"/>
              <a:gd name="T3" fmla="*/ 116824 h 634"/>
              <a:gd name="T4" fmla="*/ 143194 w 428"/>
              <a:gd name="T5" fmla="*/ 68868 h 634"/>
              <a:gd name="T6" fmla="*/ 79512 w 428"/>
              <a:gd name="T7" fmla="*/ 0 h 634"/>
              <a:gd name="T8" fmla="*/ 16190 w 428"/>
              <a:gd name="T9" fmla="*/ 68868 h 634"/>
              <a:gd name="T10" fmla="*/ 26624 w 428"/>
              <a:gd name="T11" fmla="*/ 116824 h 634"/>
              <a:gd name="T12" fmla="*/ 0 w 428"/>
              <a:gd name="T13" fmla="*/ 153962 h 634"/>
              <a:gd name="T14" fmla="*/ 0 w 428"/>
              <a:gd name="T15" fmla="*/ 185692 h 634"/>
              <a:gd name="T16" fmla="*/ 42455 w 428"/>
              <a:gd name="T17" fmla="*/ 228239 h 634"/>
              <a:gd name="T18" fmla="*/ 111174 w 428"/>
              <a:gd name="T19" fmla="*/ 228239 h 634"/>
              <a:gd name="T20" fmla="*/ 153628 w 428"/>
              <a:gd name="T21" fmla="*/ 185692 h 634"/>
              <a:gd name="T22" fmla="*/ 153628 w 428"/>
              <a:gd name="T23" fmla="*/ 153962 h 634"/>
              <a:gd name="T24" fmla="*/ 127364 w 428"/>
              <a:gd name="T25" fmla="*/ 116824 h 634"/>
              <a:gd name="T26" fmla="*/ 26624 w 428"/>
              <a:gd name="T27" fmla="*/ 68868 h 634"/>
              <a:gd name="T28" fmla="*/ 26624 w 428"/>
              <a:gd name="T29" fmla="*/ 68868 h 634"/>
              <a:gd name="T30" fmla="*/ 79512 w 428"/>
              <a:gd name="T31" fmla="*/ 15865 h 634"/>
              <a:gd name="T32" fmla="*/ 127364 w 428"/>
              <a:gd name="T33" fmla="*/ 68868 h 634"/>
              <a:gd name="T34" fmla="*/ 79512 w 428"/>
              <a:gd name="T35" fmla="*/ 127280 h 634"/>
              <a:gd name="T36" fmla="*/ 26624 w 428"/>
              <a:gd name="T37" fmla="*/ 68868 h 634"/>
              <a:gd name="T38" fmla="*/ 143194 w 428"/>
              <a:gd name="T39" fmla="*/ 180644 h 634"/>
              <a:gd name="T40" fmla="*/ 143194 w 428"/>
              <a:gd name="T41" fmla="*/ 180644 h 634"/>
              <a:gd name="T42" fmla="*/ 106137 w 428"/>
              <a:gd name="T43" fmla="*/ 212374 h 634"/>
              <a:gd name="T44" fmla="*/ 47851 w 428"/>
              <a:gd name="T45" fmla="*/ 212374 h 634"/>
              <a:gd name="T46" fmla="*/ 16190 w 428"/>
              <a:gd name="T47" fmla="*/ 180644 h 634"/>
              <a:gd name="T48" fmla="*/ 16190 w 428"/>
              <a:gd name="T49" fmla="*/ 159371 h 634"/>
              <a:gd name="T50" fmla="*/ 42455 w 428"/>
              <a:gd name="T51" fmla="*/ 127280 h 634"/>
              <a:gd name="T52" fmla="*/ 79512 w 428"/>
              <a:gd name="T53" fmla="*/ 143506 h 634"/>
              <a:gd name="T54" fmla="*/ 116930 w 428"/>
              <a:gd name="T55" fmla="*/ 127280 h 634"/>
              <a:gd name="T56" fmla="*/ 143194 w 428"/>
              <a:gd name="T57" fmla="*/ 159371 h 634"/>
              <a:gd name="T58" fmla="*/ 143194 w 428"/>
              <a:gd name="T59" fmla="*/ 180644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rgbClr val="5D1738"/>
          </a:solidFill>
          <a:ln w="9525" cap="flat">
            <a:solidFill>
              <a:schemeClr val="tx1"/>
            </a:solidFill>
            <a:bevel/>
            <a:headEnd/>
            <a:tailEnd/>
          </a:ln>
          <a:effectLst/>
        </p:spPr>
        <p:txBody>
          <a:bodyPr wrap="none" lIns="91431" tIns="45716" rIns="91431" bIns="45716" anchor="ctr"/>
          <a:lstStyle/>
          <a:p>
            <a:endParaRPr lang="en-US" dirty="0"/>
          </a:p>
        </p:txBody>
      </p:sp>
      <p:sp>
        <p:nvSpPr>
          <p:cNvPr id="54" name="Freeform 176">
            <a:extLst>
              <a:ext uri="{FF2B5EF4-FFF2-40B4-BE49-F238E27FC236}">
                <a16:creationId xmlns:a16="http://schemas.microsoft.com/office/drawing/2014/main" id="{C7930C40-5C36-42C5-AFC2-55853D01FAA2}"/>
              </a:ext>
            </a:extLst>
          </p:cNvPr>
          <p:cNvSpPr>
            <a:spLocks noChangeArrowheads="1"/>
          </p:cNvSpPr>
          <p:nvPr/>
        </p:nvSpPr>
        <p:spPr bwMode="auto">
          <a:xfrm>
            <a:off x="377510" y="4509150"/>
            <a:ext cx="182880" cy="274320"/>
          </a:xfrm>
          <a:custGeom>
            <a:avLst/>
            <a:gdLst>
              <a:gd name="T0" fmla="*/ 127364 w 428"/>
              <a:gd name="T1" fmla="*/ 116824 h 634"/>
              <a:gd name="T2" fmla="*/ 127364 w 428"/>
              <a:gd name="T3" fmla="*/ 116824 h 634"/>
              <a:gd name="T4" fmla="*/ 143194 w 428"/>
              <a:gd name="T5" fmla="*/ 68868 h 634"/>
              <a:gd name="T6" fmla="*/ 79512 w 428"/>
              <a:gd name="T7" fmla="*/ 0 h 634"/>
              <a:gd name="T8" fmla="*/ 16190 w 428"/>
              <a:gd name="T9" fmla="*/ 68868 h 634"/>
              <a:gd name="T10" fmla="*/ 26624 w 428"/>
              <a:gd name="T11" fmla="*/ 116824 h 634"/>
              <a:gd name="T12" fmla="*/ 0 w 428"/>
              <a:gd name="T13" fmla="*/ 153962 h 634"/>
              <a:gd name="T14" fmla="*/ 0 w 428"/>
              <a:gd name="T15" fmla="*/ 185692 h 634"/>
              <a:gd name="T16" fmla="*/ 42455 w 428"/>
              <a:gd name="T17" fmla="*/ 228239 h 634"/>
              <a:gd name="T18" fmla="*/ 111174 w 428"/>
              <a:gd name="T19" fmla="*/ 228239 h 634"/>
              <a:gd name="T20" fmla="*/ 153628 w 428"/>
              <a:gd name="T21" fmla="*/ 185692 h 634"/>
              <a:gd name="T22" fmla="*/ 153628 w 428"/>
              <a:gd name="T23" fmla="*/ 153962 h 634"/>
              <a:gd name="T24" fmla="*/ 127364 w 428"/>
              <a:gd name="T25" fmla="*/ 116824 h 634"/>
              <a:gd name="T26" fmla="*/ 26624 w 428"/>
              <a:gd name="T27" fmla="*/ 68868 h 634"/>
              <a:gd name="T28" fmla="*/ 26624 w 428"/>
              <a:gd name="T29" fmla="*/ 68868 h 634"/>
              <a:gd name="T30" fmla="*/ 79512 w 428"/>
              <a:gd name="T31" fmla="*/ 15865 h 634"/>
              <a:gd name="T32" fmla="*/ 127364 w 428"/>
              <a:gd name="T33" fmla="*/ 68868 h 634"/>
              <a:gd name="T34" fmla="*/ 79512 w 428"/>
              <a:gd name="T35" fmla="*/ 127280 h 634"/>
              <a:gd name="T36" fmla="*/ 26624 w 428"/>
              <a:gd name="T37" fmla="*/ 68868 h 634"/>
              <a:gd name="T38" fmla="*/ 143194 w 428"/>
              <a:gd name="T39" fmla="*/ 180644 h 634"/>
              <a:gd name="T40" fmla="*/ 143194 w 428"/>
              <a:gd name="T41" fmla="*/ 180644 h 634"/>
              <a:gd name="T42" fmla="*/ 106137 w 428"/>
              <a:gd name="T43" fmla="*/ 212374 h 634"/>
              <a:gd name="T44" fmla="*/ 47851 w 428"/>
              <a:gd name="T45" fmla="*/ 212374 h 634"/>
              <a:gd name="T46" fmla="*/ 16190 w 428"/>
              <a:gd name="T47" fmla="*/ 180644 h 634"/>
              <a:gd name="T48" fmla="*/ 16190 w 428"/>
              <a:gd name="T49" fmla="*/ 159371 h 634"/>
              <a:gd name="T50" fmla="*/ 42455 w 428"/>
              <a:gd name="T51" fmla="*/ 127280 h 634"/>
              <a:gd name="T52" fmla="*/ 79512 w 428"/>
              <a:gd name="T53" fmla="*/ 143506 h 634"/>
              <a:gd name="T54" fmla="*/ 116930 w 428"/>
              <a:gd name="T55" fmla="*/ 127280 h 634"/>
              <a:gd name="T56" fmla="*/ 143194 w 428"/>
              <a:gd name="T57" fmla="*/ 159371 h 634"/>
              <a:gd name="T58" fmla="*/ 143194 w 428"/>
              <a:gd name="T59" fmla="*/ 180644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rgbClr val="5D1738"/>
          </a:solidFill>
          <a:ln w="9525" cap="flat">
            <a:solidFill>
              <a:schemeClr val="tx1"/>
            </a:solidFill>
            <a:bevel/>
            <a:headEnd/>
            <a:tailEnd/>
          </a:ln>
          <a:effectLst/>
        </p:spPr>
        <p:txBody>
          <a:bodyPr wrap="none" lIns="91431" tIns="45716" rIns="91431" bIns="45716" anchor="ctr"/>
          <a:lstStyle/>
          <a:p>
            <a:endParaRPr lang="en-US" dirty="0"/>
          </a:p>
        </p:txBody>
      </p:sp>
      <p:sp>
        <p:nvSpPr>
          <p:cNvPr id="55" name="Freeform 176">
            <a:extLst>
              <a:ext uri="{FF2B5EF4-FFF2-40B4-BE49-F238E27FC236}">
                <a16:creationId xmlns:a16="http://schemas.microsoft.com/office/drawing/2014/main" id="{AEDA6EE3-B734-4473-BE82-933B2D92F5BE}"/>
              </a:ext>
            </a:extLst>
          </p:cNvPr>
          <p:cNvSpPr>
            <a:spLocks noChangeArrowheads="1"/>
          </p:cNvSpPr>
          <p:nvPr/>
        </p:nvSpPr>
        <p:spPr bwMode="auto">
          <a:xfrm>
            <a:off x="89470" y="3212970"/>
            <a:ext cx="182880" cy="274320"/>
          </a:xfrm>
          <a:custGeom>
            <a:avLst/>
            <a:gdLst>
              <a:gd name="T0" fmla="*/ 127364 w 428"/>
              <a:gd name="T1" fmla="*/ 116824 h 634"/>
              <a:gd name="T2" fmla="*/ 127364 w 428"/>
              <a:gd name="T3" fmla="*/ 116824 h 634"/>
              <a:gd name="T4" fmla="*/ 143194 w 428"/>
              <a:gd name="T5" fmla="*/ 68868 h 634"/>
              <a:gd name="T6" fmla="*/ 79512 w 428"/>
              <a:gd name="T7" fmla="*/ 0 h 634"/>
              <a:gd name="T8" fmla="*/ 16190 w 428"/>
              <a:gd name="T9" fmla="*/ 68868 h 634"/>
              <a:gd name="T10" fmla="*/ 26624 w 428"/>
              <a:gd name="T11" fmla="*/ 116824 h 634"/>
              <a:gd name="T12" fmla="*/ 0 w 428"/>
              <a:gd name="T13" fmla="*/ 153962 h 634"/>
              <a:gd name="T14" fmla="*/ 0 w 428"/>
              <a:gd name="T15" fmla="*/ 185692 h 634"/>
              <a:gd name="T16" fmla="*/ 42455 w 428"/>
              <a:gd name="T17" fmla="*/ 228239 h 634"/>
              <a:gd name="T18" fmla="*/ 111174 w 428"/>
              <a:gd name="T19" fmla="*/ 228239 h 634"/>
              <a:gd name="T20" fmla="*/ 153628 w 428"/>
              <a:gd name="T21" fmla="*/ 185692 h 634"/>
              <a:gd name="T22" fmla="*/ 153628 w 428"/>
              <a:gd name="T23" fmla="*/ 153962 h 634"/>
              <a:gd name="T24" fmla="*/ 127364 w 428"/>
              <a:gd name="T25" fmla="*/ 116824 h 634"/>
              <a:gd name="T26" fmla="*/ 26624 w 428"/>
              <a:gd name="T27" fmla="*/ 68868 h 634"/>
              <a:gd name="T28" fmla="*/ 26624 w 428"/>
              <a:gd name="T29" fmla="*/ 68868 h 634"/>
              <a:gd name="T30" fmla="*/ 79512 w 428"/>
              <a:gd name="T31" fmla="*/ 15865 h 634"/>
              <a:gd name="T32" fmla="*/ 127364 w 428"/>
              <a:gd name="T33" fmla="*/ 68868 h 634"/>
              <a:gd name="T34" fmla="*/ 79512 w 428"/>
              <a:gd name="T35" fmla="*/ 127280 h 634"/>
              <a:gd name="T36" fmla="*/ 26624 w 428"/>
              <a:gd name="T37" fmla="*/ 68868 h 634"/>
              <a:gd name="T38" fmla="*/ 143194 w 428"/>
              <a:gd name="T39" fmla="*/ 180644 h 634"/>
              <a:gd name="T40" fmla="*/ 143194 w 428"/>
              <a:gd name="T41" fmla="*/ 180644 h 634"/>
              <a:gd name="T42" fmla="*/ 106137 w 428"/>
              <a:gd name="T43" fmla="*/ 212374 h 634"/>
              <a:gd name="T44" fmla="*/ 47851 w 428"/>
              <a:gd name="T45" fmla="*/ 212374 h 634"/>
              <a:gd name="T46" fmla="*/ 16190 w 428"/>
              <a:gd name="T47" fmla="*/ 180644 h 634"/>
              <a:gd name="T48" fmla="*/ 16190 w 428"/>
              <a:gd name="T49" fmla="*/ 159371 h 634"/>
              <a:gd name="T50" fmla="*/ 42455 w 428"/>
              <a:gd name="T51" fmla="*/ 127280 h 634"/>
              <a:gd name="T52" fmla="*/ 79512 w 428"/>
              <a:gd name="T53" fmla="*/ 143506 h 634"/>
              <a:gd name="T54" fmla="*/ 116930 w 428"/>
              <a:gd name="T55" fmla="*/ 127280 h 634"/>
              <a:gd name="T56" fmla="*/ 143194 w 428"/>
              <a:gd name="T57" fmla="*/ 159371 h 634"/>
              <a:gd name="T58" fmla="*/ 143194 w 428"/>
              <a:gd name="T59" fmla="*/ 180644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rgbClr val="5D1738"/>
          </a:solidFill>
          <a:ln w="9525" cap="flat">
            <a:solidFill>
              <a:schemeClr val="tx1"/>
            </a:solidFill>
            <a:bevel/>
            <a:headEnd/>
            <a:tailEnd/>
          </a:ln>
          <a:effectLst/>
        </p:spPr>
        <p:txBody>
          <a:bodyPr wrap="none" lIns="91431" tIns="45716" rIns="91431" bIns="45716" anchor="ctr"/>
          <a:lstStyle/>
          <a:p>
            <a:endParaRPr lang="en-US" dirty="0"/>
          </a:p>
        </p:txBody>
      </p:sp>
      <p:sp>
        <p:nvSpPr>
          <p:cNvPr id="56" name="Freeform 176">
            <a:extLst>
              <a:ext uri="{FF2B5EF4-FFF2-40B4-BE49-F238E27FC236}">
                <a16:creationId xmlns:a16="http://schemas.microsoft.com/office/drawing/2014/main" id="{3DA84D12-F00D-4B51-82B4-804F04A9AC6C}"/>
              </a:ext>
            </a:extLst>
          </p:cNvPr>
          <p:cNvSpPr>
            <a:spLocks noChangeArrowheads="1"/>
          </p:cNvSpPr>
          <p:nvPr/>
        </p:nvSpPr>
        <p:spPr bwMode="auto">
          <a:xfrm>
            <a:off x="89470" y="3645030"/>
            <a:ext cx="182880" cy="274320"/>
          </a:xfrm>
          <a:custGeom>
            <a:avLst/>
            <a:gdLst>
              <a:gd name="T0" fmla="*/ 127364 w 428"/>
              <a:gd name="T1" fmla="*/ 116824 h 634"/>
              <a:gd name="T2" fmla="*/ 127364 w 428"/>
              <a:gd name="T3" fmla="*/ 116824 h 634"/>
              <a:gd name="T4" fmla="*/ 143194 w 428"/>
              <a:gd name="T5" fmla="*/ 68868 h 634"/>
              <a:gd name="T6" fmla="*/ 79512 w 428"/>
              <a:gd name="T7" fmla="*/ 0 h 634"/>
              <a:gd name="T8" fmla="*/ 16190 w 428"/>
              <a:gd name="T9" fmla="*/ 68868 h 634"/>
              <a:gd name="T10" fmla="*/ 26624 w 428"/>
              <a:gd name="T11" fmla="*/ 116824 h 634"/>
              <a:gd name="T12" fmla="*/ 0 w 428"/>
              <a:gd name="T13" fmla="*/ 153962 h 634"/>
              <a:gd name="T14" fmla="*/ 0 w 428"/>
              <a:gd name="T15" fmla="*/ 185692 h 634"/>
              <a:gd name="T16" fmla="*/ 42455 w 428"/>
              <a:gd name="T17" fmla="*/ 228239 h 634"/>
              <a:gd name="T18" fmla="*/ 111174 w 428"/>
              <a:gd name="T19" fmla="*/ 228239 h 634"/>
              <a:gd name="T20" fmla="*/ 153628 w 428"/>
              <a:gd name="T21" fmla="*/ 185692 h 634"/>
              <a:gd name="T22" fmla="*/ 153628 w 428"/>
              <a:gd name="T23" fmla="*/ 153962 h 634"/>
              <a:gd name="T24" fmla="*/ 127364 w 428"/>
              <a:gd name="T25" fmla="*/ 116824 h 634"/>
              <a:gd name="T26" fmla="*/ 26624 w 428"/>
              <a:gd name="T27" fmla="*/ 68868 h 634"/>
              <a:gd name="T28" fmla="*/ 26624 w 428"/>
              <a:gd name="T29" fmla="*/ 68868 h 634"/>
              <a:gd name="T30" fmla="*/ 79512 w 428"/>
              <a:gd name="T31" fmla="*/ 15865 h 634"/>
              <a:gd name="T32" fmla="*/ 127364 w 428"/>
              <a:gd name="T33" fmla="*/ 68868 h 634"/>
              <a:gd name="T34" fmla="*/ 79512 w 428"/>
              <a:gd name="T35" fmla="*/ 127280 h 634"/>
              <a:gd name="T36" fmla="*/ 26624 w 428"/>
              <a:gd name="T37" fmla="*/ 68868 h 634"/>
              <a:gd name="T38" fmla="*/ 143194 w 428"/>
              <a:gd name="T39" fmla="*/ 180644 h 634"/>
              <a:gd name="T40" fmla="*/ 143194 w 428"/>
              <a:gd name="T41" fmla="*/ 180644 h 634"/>
              <a:gd name="T42" fmla="*/ 106137 w 428"/>
              <a:gd name="T43" fmla="*/ 212374 h 634"/>
              <a:gd name="T44" fmla="*/ 47851 w 428"/>
              <a:gd name="T45" fmla="*/ 212374 h 634"/>
              <a:gd name="T46" fmla="*/ 16190 w 428"/>
              <a:gd name="T47" fmla="*/ 180644 h 634"/>
              <a:gd name="T48" fmla="*/ 16190 w 428"/>
              <a:gd name="T49" fmla="*/ 159371 h 634"/>
              <a:gd name="T50" fmla="*/ 42455 w 428"/>
              <a:gd name="T51" fmla="*/ 127280 h 634"/>
              <a:gd name="T52" fmla="*/ 79512 w 428"/>
              <a:gd name="T53" fmla="*/ 143506 h 634"/>
              <a:gd name="T54" fmla="*/ 116930 w 428"/>
              <a:gd name="T55" fmla="*/ 127280 h 634"/>
              <a:gd name="T56" fmla="*/ 143194 w 428"/>
              <a:gd name="T57" fmla="*/ 159371 h 634"/>
              <a:gd name="T58" fmla="*/ 143194 w 428"/>
              <a:gd name="T59" fmla="*/ 180644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rgbClr val="00B0F0"/>
          </a:solidFill>
          <a:ln w="9525" cap="flat">
            <a:solidFill>
              <a:srgbClr val="00B0F0"/>
            </a:solidFill>
            <a:bevel/>
            <a:headEnd/>
            <a:tailEnd/>
          </a:ln>
          <a:effectLst/>
        </p:spPr>
        <p:txBody>
          <a:bodyPr wrap="none" lIns="91431" tIns="45716" rIns="91431" bIns="45716" anchor="ctr"/>
          <a:lstStyle/>
          <a:p>
            <a:endParaRPr lang="en-US" dirty="0"/>
          </a:p>
        </p:txBody>
      </p:sp>
      <p:sp>
        <p:nvSpPr>
          <p:cNvPr id="57" name="Freeform 176">
            <a:extLst>
              <a:ext uri="{FF2B5EF4-FFF2-40B4-BE49-F238E27FC236}">
                <a16:creationId xmlns:a16="http://schemas.microsoft.com/office/drawing/2014/main" id="{7E9602FA-A540-44E2-9491-17212A6D408D}"/>
              </a:ext>
            </a:extLst>
          </p:cNvPr>
          <p:cNvSpPr>
            <a:spLocks noChangeArrowheads="1"/>
          </p:cNvSpPr>
          <p:nvPr/>
        </p:nvSpPr>
        <p:spPr bwMode="auto">
          <a:xfrm>
            <a:off x="89470" y="4077090"/>
            <a:ext cx="182880" cy="274320"/>
          </a:xfrm>
          <a:custGeom>
            <a:avLst/>
            <a:gdLst>
              <a:gd name="T0" fmla="*/ 127364 w 428"/>
              <a:gd name="T1" fmla="*/ 116824 h 634"/>
              <a:gd name="T2" fmla="*/ 127364 w 428"/>
              <a:gd name="T3" fmla="*/ 116824 h 634"/>
              <a:gd name="T4" fmla="*/ 143194 w 428"/>
              <a:gd name="T5" fmla="*/ 68868 h 634"/>
              <a:gd name="T6" fmla="*/ 79512 w 428"/>
              <a:gd name="T7" fmla="*/ 0 h 634"/>
              <a:gd name="T8" fmla="*/ 16190 w 428"/>
              <a:gd name="T9" fmla="*/ 68868 h 634"/>
              <a:gd name="T10" fmla="*/ 26624 w 428"/>
              <a:gd name="T11" fmla="*/ 116824 h 634"/>
              <a:gd name="T12" fmla="*/ 0 w 428"/>
              <a:gd name="T13" fmla="*/ 153962 h 634"/>
              <a:gd name="T14" fmla="*/ 0 w 428"/>
              <a:gd name="T15" fmla="*/ 185692 h 634"/>
              <a:gd name="T16" fmla="*/ 42455 w 428"/>
              <a:gd name="T17" fmla="*/ 228239 h 634"/>
              <a:gd name="T18" fmla="*/ 111174 w 428"/>
              <a:gd name="T19" fmla="*/ 228239 h 634"/>
              <a:gd name="T20" fmla="*/ 153628 w 428"/>
              <a:gd name="T21" fmla="*/ 185692 h 634"/>
              <a:gd name="T22" fmla="*/ 153628 w 428"/>
              <a:gd name="T23" fmla="*/ 153962 h 634"/>
              <a:gd name="T24" fmla="*/ 127364 w 428"/>
              <a:gd name="T25" fmla="*/ 116824 h 634"/>
              <a:gd name="T26" fmla="*/ 26624 w 428"/>
              <a:gd name="T27" fmla="*/ 68868 h 634"/>
              <a:gd name="T28" fmla="*/ 26624 w 428"/>
              <a:gd name="T29" fmla="*/ 68868 h 634"/>
              <a:gd name="T30" fmla="*/ 79512 w 428"/>
              <a:gd name="T31" fmla="*/ 15865 h 634"/>
              <a:gd name="T32" fmla="*/ 127364 w 428"/>
              <a:gd name="T33" fmla="*/ 68868 h 634"/>
              <a:gd name="T34" fmla="*/ 79512 w 428"/>
              <a:gd name="T35" fmla="*/ 127280 h 634"/>
              <a:gd name="T36" fmla="*/ 26624 w 428"/>
              <a:gd name="T37" fmla="*/ 68868 h 634"/>
              <a:gd name="T38" fmla="*/ 143194 w 428"/>
              <a:gd name="T39" fmla="*/ 180644 h 634"/>
              <a:gd name="T40" fmla="*/ 143194 w 428"/>
              <a:gd name="T41" fmla="*/ 180644 h 634"/>
              <a:gd name="T42" fmla="*/ 106137 w 428"/>
              <a:gd name="T43" fmla="*/ 212374 h 634"/>
              <a:gd name="T44" fmla="*/ 47851 w 428"/>
              <a:gd name="T45" fmla="*/ 212374 h 634"/>
              <a:gd name="T46" fmla="*/ 16190 w 428"/>
              <a:gd name="T47" fmla="*/ 180644 h 634"/>
              <a:gd name="T48" fmla="*/ 16190 w 428"/>
              <a:gd name="T49" fmla="*/ 159371 h 634"/>
              <a:gd name="T50" fmla="*/ 42455 w 428"/>
              <a:gd name="T51" fmla="*/ 127280 h 634"/>
              <a:gd name="T52" fmla="*/ 79512 w 428"/>
              <a:gd name="T53" fmla="*/ 143506 h 634"/>
              <a:gd name="T54" fmla="*/ 116930 w 428"/>
              <a:gd name="T55" fmla="*/ 127280 h 634"/>
              <a:gd name="T56" fmla="*/ 143194 w 428"/>
              <a:gd name="T57" fmla="*/ 159371 h 634"/>
              <a:gd name="T58" fmla="*/ 143194 w 428"/>
              <a:gd name="T59" fmla="*/ 180644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rgbClr val="5D1738"/>
          </a:solidFill>
          <a:ln w="9525" cap="flat">
            <a:solidFill>
              <a:schemeClr val="tx1"/>
            </a:solidFill>
            <a:bevel/>
            <a:headEnd/>
            <a:tailEnd/>
          </a:ln>
          <a:effectLst/>
        </p:spPr>
        <p:txBody>
          <a:bodyPr wrap="none" lIns="91431" tIns="45716" rIns="91431" bIns="45716" anchor="ctr"/>
          <a:lstStyle/>
          <a:p>
            <a:endParaRPr lang="en-US" dirty="0"/>
          </a:p>
        </p:txBody>
      </p:sp>
      <p:sp>
        <p:nvSpPr>
          <p:cNvPr id="58" name="Freeform 176">
            <a:extLst>
              <a:ext uri="{FF2B5EF4-FFF2-40B4-BE49-F238E27FC236}">
                <a16:creationId xmlns:a16="http://schemas.microsoft.com/office/drawing/2014/main" id="{70661F35-2741-4A06-9178-71ECCEF39987}"/>
              </a:ext>
            </a:extLst>
          </p:cNvPr>
          <p:cNvSpPr>
            <a:spLocks noChangeArrowheads="1"/>
          </p:cNvSpPr>
          <p:nvPr/>
        </p:nvSpPr>
        <p:spPr bwMode="auto">
          <a:xfrm>
            <a:off x="89470" y="4509150"/>
            <a:ext cx="182880" cy="274320"/>
          </a:xfrm>
          <a:custGeom>
            <a:avLst/>
            <a:gdLst>
              <a:gd name="T0" fmla="*/ 127364 w 428"/>
              <a:gd name="T1" fmla="*/ 116824 h 634"/>
              <a:gd name="T2" fmla="*/ 127364 w 428"/>
              <a:gd name="T3" fmla="*/ 116824 h 634"/>
              <a:gd name="T4" fmla="*/ 143194 w 428"/>
              <a:gd name="T5" fmla="*/ 68868 h 634"/>
              <a:gd name="T6" fmla="*/ 79512 w 428"/>
              <a:gd name="T7" fmla="*/ 0 h 634"/>
              <a:gd name="T8" fmla="*/ 16190 w 428"/>
              <a:gd name="T9" fmla="*/ 68868 h 634"/>
              <a:gd name="T10" fmla="*/ 26624 w 428"/>
              <a:gd name="T11" fmla="*/ 116824 h 634"/>
              <a:gd name="T12" fmla="*/ 0 w 428"/>
              <a:gd name="T13" fmla="*/ 153962 h 634"/>
              <a:gd name="T14" fmla="*/ 0 w 428"/>
              <a:gd name="T15" fmla="*/ 185692 h 634"/>
              <a:gd name="T16" fmla="*/ 42455 w 428"/>
              <a:gd name="T17" fmla="*/ 228239 h 634"/>
              <a:gd name="T18" fmla="*/ 111174 w 428"/>
              <a:gd name="T19" fmla="*/ 228239 h 634"/>
              <a:gd name="T20" fmla="*/ 153628 w 428"/>
              <a:gd name="T21" fmla="*/ 185692 h 634"/>
              <a:gd name="T22" fmla="*/ 153628 w 428"/>
              <a:gd name="T23" fmla="*/ 153962 h 634"/>
              <a:gd name="T24" fmla="*/ 127364 w 428"/>
              <a:gd name="T25" fmla="*/ 116824 h 634"/>
              <a:gd name="T26" fmla="*/ 26624 w 428"/>
              <a:gd name="T27" fmla="*/ 68868 h 634"/>
              <a:gd name="T28" fmla="*/ 26624 w 428"/>
              <a:gd name="T29" fmla="*/ 68868 h 634"/>
              <a:gd name="T30" fmla="*/ 79512 w 428"/>
              <a:gd name="T31" fmla="*/ 15865 h 634"/>
              <a:gd name="T32" fmla="*/ 127364 w 428"/>
              <a:gd name="T33" fmla="*/ 68868 h 634"/>
              <a:gd name="T34" fmla="*/ 79512 w 428"/>
              <a:gd name="T35" fmla="*/ 127280 h 634"/>
              <a:gd name="T36" fmla="*/ 26624 w 428"/>
              <a:gd name="T37" fmla="*/ 68868 h 634"/>
              <a:gd name="T38" fmla="*/ 143194 w 428"/>
              <a:gd name="T39" fmla="*/ 180644 h 634"/>
              <a:gd name="T40" fmla="*/ 143194 w 428"/>
              <a:gd name="T41" fmla="*/ 180644 h 634"/>
              <a:gd name="T42" fmla="*/ 106137 w 428"/>
              <a:gd name="T43" fmla="*/ 212374 h 634"/>
              <a:gd name="T44" fmla="*/ 47851 w 428"/>
              <a:gd name="T45" fmla="*/ 212374 h 634"/>
              <a:gd name="T46" fmla="*/ 16190 w 428"/>
              <a:gd name="T47" fmla="*/ 180644 h 634"/>
              <a:gd name="T48" fmla="*/ 16190 w 428"/>
              <a:gd name="T49" fmla="*/ 159371 h 634"/>
              <a:gd name="T50" fmla="*/ 42455 w 428"/>
              <a:gd name="T51" fmla="*/ 127280 h 634"/>
              <a:gd name="T52" fmla="*/ 79512 w 428"/>
              <a:gd name="T53" fmla="*/ 143506 h 634"/>
              <a:gd name="T54" fmla="*/ 116930 w 428"/>
              <a:gd name="T55" fmla="*/ 127280 h 634"/>
              <a:gd name="T56" fmla="*/ 143194 w 428"/>
              <a:gd name="T57" fmla="*/ 159371 h 634"/>
              <a:gd name="T58" fmla="*/ 143194 w 428"/>
              <a:gd name="T59" fmla="*/ 180644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rgbClr val="5D1738"/>
          </a:solidFill>
          <a:ln w="9525" cap="flat">
            <a:solidFill>
              <a:schemeClr val="tx1"/>
            </a:solidFill>
            <a:bevel/>
            <a:headEnd/>
            <a:tailEnd/>
          </a:ln>
          <a:effectLst/>
        </p:spPr>
        <p:txBody>
          <a:bodyPr wrap="none" lIns="91431" tIns="45716" rIns="91431" bIns="45716" anchor="ctr"/>
          <a:lstStyle/>
          <a:p>
            <a:endParaRPr lang="en-US" dirty="0"/>
          </a:p>
        </p:txBody>
      </p:sp>
      <p:sp>
        <p:nvSpPr>
          <p:cNvPr id="59" name="Freeform 176">
            <a:extLst>
              <a:ext uri="{FF2B5EF4-FFF2-40B4-BE49-F238E27FC236}">
                <a16:creationId xmlns:a16="http://schemas.microsoft.com/office/drawing/2014/main" id="{047C8917-3DF9-40FC-B032-AF321D379B30}"/>
              </a:ext>
            </a:extLst>
          </p:cNvPr>
          <p:cNvSpPr>
            <a:spLocks noChangeArrowheads="1"/>
          </p:cNvSpPr>
          <p:nvPr/>
        </p:nvSpPr>
        <p:spPr bwMode="auto">
          <a:xfrm>
            <a:off x="2072600" y="5445280"/>
            <a:ext cx="182880" cy="274320"/>
          </a:xfrm>
          <a:custGeom>
            <a:avLst/>
            <a:gdLst>
              <a:gd name="T0" fmla="*/ 127364 w 428"/>
              <a:gd name="T1" fmla="*/ 116824 h 634"/>
              <a:gd name="T2" fmla="*/ 127364 w 428"/>
              <a:gd name="T3" fmla="*/ 116824 h 634"/>
              <a:gd name="T4" fmla="*/ 143194 w 428"/>
              <a:gd name="T5" fmla="*/ 68868 h 634"/>
              <a:gd name="T6" fmla="*/ 79512 w 428"/>
              <a:gd name="T7" fmla="*/ 0 h 634"/>
              <a:gd name="T8" fmla="*/ 16190 w 428"/>
              <a:gd name="T9" fmla="*/ 68868 h 634"/>
              <a:gd name="T10" fmla="*/ 26624 w 428"/>
              <a:gd name="T11" fmla="*/ 116824 h 634"/>
              <a:gd name="T12" fmla="*/ 0 w 428"/>
              <a:gd name="T13" fmla="*/ 153962 h 634"/>
              <a:gd name="T14" fmla="*/ 0 w 428"/>
              <a:gd name="T15" fmla="*/ 185692 h 634"/>
              <a:gd name="T16" fmla="*/ 42455 w 428"/>
              <a:gd name="T17" fmla="*/ 228239 h 634"/>
              <a:gd name="T18" fmla="*/ 111174 w 428"/>
              <a:gd name="T19" fmla="*/ 228239 h 634"/>
              <a:gd name="T20" fmla="*/ 153628 w 428"/>
              <a:gd name="T21" fmla="*/ 185692 h 634"/>
              <a:gd name="T22" fmla="*/ 153628 w 428"/>
              <a:gd name="T23" fmla="*/ 153962 h 634"/>
              <a:gd name="T24" fmla="*/ 127364 w 428"/>
              <a:gd name="T25" fmla="*/ 116824 h 634"/>
              <a:gd name="T26" fmla="*/ 26624 w 428"/>
              <a:gd name="T27" fmla="*/ 68868 h 634"/>
              <a:gd name="T28" fmla="*/ 26624 w 428"/>
              <a:gd name="T29" fmla="*/ 68868 h 634"/>
              <a:gd name="T30" fmla="*/ 79512 w 428"/>
              <a:gd name="T31" fmla="*/ 15865 h 634"/>
              <a:gd name="T32" fmla="*/ 127364 w 428"/>
              <a:gd name="T33" fmla="*/ 68868 h 634"/>
              <a:gd name="T34" fmla="*/ 79512 w 428"/>
              <a:gd name="T35" fmla="*/ 127280 h 634"/>
              <a:gd name="T36" fmla="*/ 26624 w 428"/>
              <a:gd name="T37" fmla="*/ 68868 h 634"/>
              <a:gd name="T38" fmla="*/ 143194 w 428"/>
              <a:gd name="T39" fmla="*/ 180644 h 634"/>
              <a:gd name="T40" fmla="*/ 143194 w 428"/>
              <a:gd name="T41" fmla="*/ 180644 h 634"/>
              <a:gd name="T42" fmla="*/ 106137 w 428"/>
              <a:gd name="T43" fmla="*/ 212374 h 634"/>
              <a:gd name="T44" fmla="*/ 47851 w 428"/>
              <a:gd name="T45" fmla="*/ 212374 h 634"/>
              <a:gd name="T46" fmla="*/ 16190 w 428"/>
              <a:gd name="T47" fmla="*/ 180644 h 634"/>
              <a:gd name="T48" fmla="*/ 16190 w 428"/>
              <a:gd name="T49" fmla="*/ 159371 h 634"/>
              <a:gd name="T50" fmla="*/ 42455 w 428"/>
              <a:gd name="T51" fmla="*/ 127280 h 634"/>
              <a:gd name="T52" fmla="*/ 79512 w 428"/>
              <a:gd name="T53" fmla="*/ 143506 h 634"/>
              <a:gd name="T54" fmla="*/ 116930 w 428"/>
              <a:gd name="T55" fmla="*/ 127280 h 634"/>
              <a:gd name="T56" fmla="*/ 143194 w 428"/>
              <a:gd name="T57" fmla="*/ 159371 h 634"/>
              <a:gd name="T58" fmla="*/ 143194 w 428"/>
              <a:gd name="T59" fmla="*/ 180644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rgbClr val="5D1738"/>
          </a:solidFill>
          <a:ln w="9525" cap="flat">
            <a:solidFill>
              <a:schemeClr val="tx1"/>
            </a:solidFill>
            <a:bevel/>
            <a:headEnd/>
            <a:tailEnd/>
          </a:ln>
          <a:effectLst/>
        </p:spPr>
        <p:txBody>
          <a:bodyPr wrap="none" lIns="91431" tIns="45716" rIns="91431" bIns="45716" anchor="ctr"/>
          <a:lstStyle/>
          <a:p>
            <a:endParaRPr lang="en-US" dirty="0"/>
          </a:p>
        </p:txBody>
      </p:sp>
      <p:sp>
        <p:nvSpPr>
          <p:cNvPr id="60" name="Freeform 176">
            <a:extLst>
              <a:ext uri="{FF2B5EF4-FFF2-40B4-BE49-F238E27FC236}">
                <a16:creationId xmlns:a16="http://schemas.microsoft.com/office/drawing/2014/main" id="{1C3BCCF9-27A1-4EE8-ADC5-544D0C7CBCCF}"/>
              </a:ext>
            </a:extLst>
          </p:cNvPr>
          <p:cNvSpPr>
            <a:spLocks noChangeArrowheads="1"/>
          </p:cNvSpPr>
          <p:nvPr/>
        </p:nvSpPr>
        <p:spPr bwMode="auto">
          <a:xfrm>
            <a:off x="2072600" y="5877340"/>
            <a:ext cx="182880" cy="274320"/>
          </a:xfrm>
          <a:custGeom>
            <a:avLst/>
            <a:gdLst>
              <a:gd name="T0" fmla="*/ 127364 w 428"/>
              <a:gd name="T1" fmla="*/ 116824 h 634"/>
              <a:gd name="T2" fmla="*/ 127364 w 428"/>
              <a:gd name="T3" fmla="*/ 116824 h 634"/>
              <a:gd name="T4" fmla="*/ 143194 w 428"/>
              <a:gd name="T5" fmla="*/ 68868 h 634"/>
              <a:gd name="T6" fmla="*/ 79512 w 428"/>
              <a:gd name="T7" fmla="*/ 0 h 634"/>
              <a:gd name="T8" fmla="*/ 16190 w 428"/>
              <a:gd name="T9" fmla="*/ 68868 h 634"/>
              <a:gd name="T10" fmla="*/ 26624 w 428"/>
              <a:gd name="T11" fmla="*/ 116824 h 634"/>
              <a:gd name="T12" fmla="*/ 0 w 428"/>
              <a:gd name="T13" fmla="*/ 153962 h 634"/>
              <a:gd name="T14" fmla="*/ 0 w 428"/>
              <a:gd name="T15" fmla="*/ 185692 h 634"/>
              <a:gd name="T16" fmla="*/ 42455 w 428"/>
              <a:gd name="T17" fmla="*/ 228239 h 634"/>
              <a:gd name="T18" fmla="*/ 111174 w 428"/>
              <a:gd name="T19" fmla="*/ 228239 h 634"/>
              <a:gd name="T20" fmla="*/ 153628 w 428"/>
              <a:gd name="T21" fmla="*/ 185692 h 634"/>
              <a:gd name="T22" fmla="*/ 153628 w 428"/>
              <a:gd name="T23" fmla="*/ 153962 h 634"/>
              <a:gd name="T24" fmla="*/ 127364 w 428"/>
              <a:gd name="T25" fmla="*/ 116824 h 634"/>
              <a:gd name="T26" fmla="*/ 26624 w 428"/>
              <a:gd name="T27" fmla="*/ 68868 h 634"/>
              <a:gd name="T28" fmla="*/ 26624 w 428"/>
              <a:gd name="T29" fmla="*/ 68868 h 634"/>
              <a:gd name="T30" fmla="*/ 79512 w 428"/>
              <a:gd name="T31" fmla="*/ 15865 h 634"/>
              <a:gd name="T32" fmla="*/ 127364 w 428"/>
              <a:gd name="T33" fmla="*/ 68868 h 634"/>
              <a:gd name="T34" fmla="*/ 79512 w 428"/>
              <a:gd name="T35" fmla="*/ 127280 h 634"/>
              <a:gd name="T36" fmla="*/ 26624 w 428"/>
              <a:gd name="T37" fmla="*/ 68868 h 634"/>
              <a:gd name="T38" fmla="*/ 143194 w 428"/>
              <a:gd name="T39" fmla="*/ 180644 h 634"/>
              <a:gd name="T40" fmla="*/ 143194 w 428"/>
              <a:gd name="T41" fmla="*/ 180644 h 634"/>
              <a:gd name="T42" fmla="*/ 106137 w 428"/>
              <a:gd name="T43" fmla="*/ 212374 h 634"/>
              <a:gd name="T44" fmla="*/ 47851 w 428"/>
              <a:gd name="T45" fmla="*/ 212374 h 634"/>
              <a:gd name="T46" fmla="*/ 16190 w 428"/>
              <a:gd name="T47" fmla="*/ 180644 h 634"/>
              <a:gd name="T48" fmla="*/ 16190 w 428"/>
              <a:gd name="T49" fmla="*/ 159371 h 634"/>
              <a:gd name="T50" fmla="*/ 42455 w 428"/>
              <a:gd name="T51" fmla="*/ 127280 h 634"/>
              <a:gd name="T52" fmla="*/ 79512 w 428"/>
              <a:gd name="T53" fmla="*/ 143506 h 634"/>
              <a:gd name="T54" fmla="*/ 116930 w 428"/>
              <a:gd name="T55" fmla="*/ 127280 h 634"/>
              <a:gd name="T56" fmla="*/ 143194 w 428"/>
              <a:gd name="T57" fmla="*/ 159371 h 634"/>
              <a:gd name="T58" fmla="*/ 143194 w 428"/>
              <a:gd name="T59" fmla="*/ 180644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rgbClr val="00B0F0"/>
          </a:solidFill>
          <a:ln w="9525" cap="flat">
            <a:solidFill>
              <a:srgbClr val="00B0F0"/>
            </a:solidFill>
            <a:bevel/>
            <a:headEnd/>
            <a:tailEnd/>
          </a:ln>
          <a:effectLst/>
        </p:spPr>
        <p:txBody>
          <a:bodyPr wrap="none" lIns="91431" tIns="45716" rIns="91431" bIns="45716" anchor="ctr"/>
          <a:lstStyle/>
          <a:p>
            <a:endParaRPr lang="en-US" dirty="0"/>
          </a:p>
        </p:txBody>
      </p:sp>
      <p:sp>
        <p:nvSpPr>
          <p:cNvPr id="61" name="Freeform 176">
            <a:extLst>
              <a:ext uri="{FF2B5EF4-FFF2-40B4-BE49-F238E27FC236}">
                <a16:creationId xmlns:a16="http://schemas.microsoft.com/office/drawing/2014/main" id="{3FC634BC-C30E-44F7-9D22-680EC41ADBD5}"/>
              </a:ext>
            </a:extLst>
          </p:cNvPr>
          <p:cNvSpPr>
            <a:spLocks noChangeArrowheads="1"/>
          </p:cNvSpPr>
          <p:nvPr/>
        </p:nvSpPr>
        <p:spPr bwMode="auto">
          <a:xfrm>
            <a:off x="2072600" y="6309400"/>
            <a:ext cx="182880" cy="274320"/>
          </a:xfrm>
          <a:custGeom>
            <a:avLst/>
            <a:gdLst>
              <a:gd name="T0" fmla="*/ 127364 w 428"/>
              <a:gd name="T1" fmla="*/ 116824 h 634"/>
              <a:gd name="T2" fmla="*/ 127364 w 428"/>
              <a:gd name="T3" fmla="*/ 116824 h 634"/>
              <a:gd name="T4" fmla="*/ 143194 w 428"/>
              <a:gd name="T5" fmla="*/ 68868 h 634"/>
              <a:gd name="T6" fmla="*/ 79512 w 428"/>
              <a:gd name="T7" fmla="*/ 0 h 634"/>
              <a:gd name="T8" fmla="*/ 16190 w 428"/>
              <a:gd name="T9" fmla="*/ 68868 h 634"/>
              <a:gd name="T10" fmla="*/ 26624 w 428"/>
              <a:gd name="T11" fmla="*/ 116824 h 634"/>
              <a:gd name="T12" fmla="*/ 0 w 428"/>
              <a:gd name="T13" fmla="*/ 153962 h 634"/>
              <a:gd name="T14" fmla="*/ 0 w 428"/>
              <a:gd name="T15" fmla="*/ 185692 h 634"/>
              <a:gd name="T16" fmla="*/ 42455 w 428"/>
              <a:gd name="T17" fmla="*/ 228239 h 634"/>
              <a:gd name="T18" fmla="*/ 111174 w 428"/>
              <a:gd name="T19" fmla="*/ 228239 h 634"/>
              <a:gd name="T20" fmla="*/ 153628 w 428"/>
              <a:gd name="T21" fmla="*/ 185692 h 634"/>
              <a:gd name="T22" fmla="*/ 153628 w 428"/>
              <a:gd name="T23" fmla="*/ 153962 h 634"/>
              <a:gd name="T24" fmla="*/ 127364 w 428"/>
              <a:gd name="T25" fmla="*/ 116824 h 634"/>
              <a:gd name="T26" fmla="*/ 26624 w 428"/>
              <a:gd name="T27" fmla="*/ 68868 h 634"/>
              <a:gd name="T28" fmla="*/ 26624 w 428"/>
              <a:gd name="T29" fmla="*/ 68868 h 634"/>
              <a:gd name="T30" fmla="*/ 79512 w 428"/>
              <a:gd name="T31" fmla="*/ 15865 h 634"/>
              <a:gd name="T32" fmla="*/ 127364 w 428"/>
              <a:gd name="T33" fmla="*/ 68868 h 634"/>
              <a:gd name="T34" fmla="*/ 79512 w 428"/>
              <a:gd name="T35" fmla="*/ 127280 h 634"/>
              <a:gd name="T36" fmla="*/ 26624 w 428"/>
              <a:gd name="T37" fmla="*/ 68868 h 634"/>
              <a:gd name="T38" fmla="*/ 143194 w 428"/>
              <a:gd name="T39" fmla="*/ 180644 h 634"/>
              <a:gd name="T40" fmla="*/ 143194 w 428"/>
              <a:gd name="T41" fmla="*/ 180644 h 634"/>
              <a:gd name="T42" fmla="*/ 106137 w 428"/>
              <a:gd name="T43" fmla="*/ 212374 h 634"/>
              <a:gd name="T44" fmla="*/ 47851 w 428"/>
              <a:gd name="T45" fmla="*/ 212374 h 634"/>
              <a:gd name="T46" fmla="*/ 16190 w 428"/>
              <a:gd name="T47" fmla="*/ 180644 h 634"/>
              <a:gd name="T48" fmla="*/ 16190 w 428"/>
              <a:gd name="T49" fmla="*/ 159371 h 634"/>
              <a:gd name="T50" fmla="*/ 42455 w 428"/>
              <a:gd name="T51" fmla="*/ 127280 h 634"/>
              <a:gd name="T52" fmla="*/ 79512 w 428"/>
              <a:gd name="T53" fmla="*/ 143506 h 634"/>
              <a:gd name="T54" fmla="*/ 116930 w 428"/>
              <a:gd name="T55" fmla="*/ 127280 h 634"/>
              <a:gd name="T56" fmla="*/ 143194 w 428"/>
              <a:gd name="T57" fmla="*/ 159371 h 634"/>
              <a:gd name="T58" fmla="*/ 143194 w 428"/>
              <a:gd name="T59" fmla="*/ 180644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chemeClr val="bg1">
              <a:lumMod val="75000"/>
            </a:schemeClr>
          </a:solidFill>
          <a:ln w="9525" cap="flat">
            <a:solidFill>
              <a:schemeClr val="bg1">
                <a:lumMod val="75000"/>
              </a:schemeClr>
            </a:solidFill>
            <a:bevel/>
            <a:headEnd/>
            <a:tailEnd/>
          </a:ln>
          <a:effectLst/>
        </p:spPr>
        <p:txBody>
          <a:bodyPr wrap="none" lIns="91431" tIns="45716" rIns="91431" bIns="45716" anchor="ctr"/>
          <a:lstStyle/>
          <a:p>
            <a:endParaRPr lang="en-US" dirty="0"/>
          </a:p>
        </p:txBody>
      </p:sp>
      <p:sp>
        <p:nvSpPr>
          <p:cNvPr id="62" name="Freeform 176">
            <a:extLst>
              <a:ext uri="{FF2B5EF4-FFF2-40B4-BE49-F238E27FC236}">
                <a16:creationId xmlns:a16="http://schemas.microsoft.com/office/drawing/2014/main" id="{E4F303D9-C18C-4523-B216-8A1240609CE6}"/>
              </a:ext>
            </a:extLst>
          </p:cNvPr>
          <p:cNvSpPr>
            <a:spLocks noChangeArrowheads="1"/>
          </p:cNvSpPr>
          <p:nvPr/>
        </p:nvSpPr>
        <p:spPr bwMode="auto">
          <a:xfrm>
            <a:off x="1789584" y="5705693"/>
            <a:ext cx="182880" cy="274320"/>
          </a:xfrm>
          <a:custGeom>
            <a:avLst/>
            <a:gdLst>
              <a:gd name="T0" fmla="*/ 127364 w 428"/>
              <a:gd name="T1" fmla="*/ 116824 h 634"/>
              <a:gd name="T2" fmla="*/ 127364 w 428"/>
              <a:gd name="T3" fmla="*/ 116824 h 634"/>
              <a:gd name="T4" fmla="*/ 143194 w 428"/>
              <a:gd name="T5" fmla="*/ 68868 h 634"/>
              <a:gd name="T6" fmla="*/ 79512 w 428"/>
              <a:gd name="T7" fmla="*/ 0 h 634"/>
              <a:gd name="T8" fmla="*/ 16190 w 428"/>
              <a:gd name="T9" fmla="*/ 68868 h 634"/>
              <a:gd name="T10" fmla="*/ 26624 w 428"/>
              <a:gd name="T11" fmla="*/ 116824 h 634"/>
              <a:gd name="T12" fmla="*/ 0 w 428"/>
              <a:gd name="T13" fmla="*/ 153962 h 634"/>
              <a:gd name="T14" fmla="*/ 0 w 428"/>
              <a:gd name="T15" fmla="*/ 185692 h 634"/>
              <a:gd name="T16" fmla="*/ 42455 w 428"/>
              <a:gd name="T17" fmla="*/ 228239 h 634"/>
              <a:gd name="T18" fmla="*/ 111174 w 428"/>
              <a:gd name="T19" fmla="*/ 228239 h 634"/>
              <a:gd name="T20" fmla="*/ 153628 w 428"/>
              <a:gd name="T21" fmla="*/ 185692 h 634"/>
              <a:gd name="T22" fmla="*/ 153628 w 428"/>
              <a:gd name="T23" fmla="*/ 153962 h 634"/>
              <a:gd name="T24" fmla="*/ 127364 w 428"/>
              <a:gd name="T25" fmla="*/ 116824 h 634"/>
              <a:gd name="T26" fmla="*/ 26624 w 428"/>
              <a:gd name="T27" fmla="*/ 68868 h 634"/>
              <a:gd name="T28" fmla="*/ 26624 w 428"/>
              <a:gd name="T29" fmla="*/ 68868 h 634"/>
              <a:gd name="T30" fmla="*/ 79512 w 428"/>
              <a:gd name="T31" fmla="*/ 15865 h 634"/>
              <a:gd name="T32" fmla="*/ 127364 w 428"/>
              <a:gd name="T33" fmla="*/ 68868 h 634"/>
              <a:gd name="T34" fmla="*/ 79512 w 428"/>
              <a:gd name="T35" fmla="*/ 127280 h 634"/>
              <a:gd name="T36" fmla="*/ 26624 w 428"/>
              <a:gd name="T37" fmla="*/ 68868 h 634"/>
              <a:gd name="T38" fmla="*/ 143194 w 428"/>
              <a:gd name="T39" fmla="*/ 180644 h 634"/>
              <a:gd name="T40" fmla="*/ 143194 w 428"/>
              <a:gd name="T41" fmla="*/ 180644 h 634"/>
              <a:gd name="T42" fmla="*/ 106137 w 428"/>
              <a:gd name="T43" fmla="*/ 212374 h 634"/>
              <a:gd name="T44" fmla="*/ 47851 w 428"/>
              <a:gd name="T45" fmla="*/ 212374 h 634"/>
              <a:gd name="T46" fmla="*/ 16190 w 428"/>
              <a:gd name="T47" fmla="*/ 180644 h 634"/>
              <a:gd name="T48" fmla="*/ 16190 w 428"/>
              <a:gd name="T49" fmla="*/ 159371 h 634"/>
              <a:gd name="T50" fmla="*/ 42455 w 428"/>
              <a:gd name="T51" fmla="*/ 127280 h 634"/>
              <a:gd name="T52" fmla="*/ 79512 w 428"/>
              <a:gd name="T53" fmla="*/ 143506 h 634"/>
              <a:gd name="T54" fmla="*/ 116930 w 428"/>
              <a:gd name="T55" fmla="*/ 127280 h 634"/>
              <a:gd name="T56" fmla="*/ 143194 w 428"/>
              <a:gd name="T57" fmla="*/ 159371 h 634"/>
              <a:gd name="T58" fmla="*/ 143194 w 428"/>
              <a:gd name="T59" fmla="*/ 180644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rgbClr val="92D050"/>
          </a:solidFill>
          <a:ln w="9525" cap="flat">
            <a:solidFill>
              <a:srgbClr val="FFC000"/>
            </a:solidFill>
            <a:bevel/>
            <a:headEnd/>
            <a:tailEnd/>
          </a:ln>
          <a:effectLst/>
        </p:spPr>
        <p:txBody>
          <a:bodyPr wrap="none" lIns="91431" tIns="45716" rIns="91431" bIns="45716" anchor="ctr"/>
          <a:lstStyle/>
          <a:p>
            <a:endParaRPr lang="en-US" dirty="0"/>
          </a:p>
        </p:txBody>
      </p:sp>
      <p:sp>
        <p:nvSpPr>
          <p:cNvPr id="63" name="Freeform 176">
            <a:extLst>
              <a:ext uri="{FF2B5EF4-FFF2-40B4-BE49-F238E27FC236}">
                <a16:creationId xmlns:a16="http://schemas.microsoft.com/office/drawing/2014/main" id="{0406D03F-89BC-4FF6-9230-F9CDB18FCF96}"/>
              </a:ext>
            </a:extLst>
          </p:cNvPr>
          <p:cNvSpPr>
            <a:spLocks noChangeArrowheads="1"/>
          </p:cNvSpPr>
          <p:nvPr/>
        </p:nvSpPr>
        <p:spPr bwMode="auto">
          <a:xfrm>
            <a:off x="1793359" y="6149087"/>
            <a:ext cx="182880" cy="274320"/>
          </a:xfrm>
          <a:custGeom>
            <a:avLst/>
            <a:gdLst>
              <a:gd name="T0" fmla="*/ 127364 w 428"/>
              <a:gd name="T1" fmla="*/ 116824 h 634"/>
              <a:gd name="T2" fmla="*/ 127364 w 428"/>
              <a:gd name="T3" fmla="*/ 116824 h 634"/>
              <a:gd name="T4" fmla="*/ 143194 w 428"/>
              <a:gd name="T5" fmla="*/ 68868 h 634"/>
              <a:gd name="T6" fmla="*/ 79512 w 428"/>
              <a:gd name="T7" fmla="*/ 0 h 634"/>
              <a:gd name="T8" fmla="*/ 16190 w 428"/>
              <a:gd name="T9" fmla="*/ 68868 h 634"/>
              <a:gd name="T10" fmla="*/ 26624 w 428"/>
              <a:gd name="T11" fmla="*/ 116824 h 634"/>
              <a:gd name="T12" fmla="*/ 0 w 428"/>
              <a:gd name="T13" fmla="*/ 153962 h 634"/>
              <a:gd name="T14" fmla="*/ 0 w 428"/>
              <a:gd name="T15" fmla="*/ 185692 h 634"/>
              <a:gd name="T16" fmla="*/ 42455 w 428"/>
              <a:gd name="T17" fmla="*/ 228239 h 634"/>
              <a:gd name="T18" fmla="*/ 111174 w 428"/>
              <a:gd name="T19" fmla="*/ 228239 h 634"/>
              <a:gd name="T20" fmla="*/ 153628 w 428"/>
              <a:gd name="T21" fmla="*/ 185692 h 634"/>
              <a:gd name="T22" fmla="*/ 153628 w 428"/>
              <a:gd name="T23" fmla="*/ 153962 h 634"/>
              <a:gd name="T24" fmla="*/ 127364 w 428"/>
              <a:gd name="T25" fmla="*/ 116824 h 634"/>
              <a:gd name="T26" fmla="*/ 26624 w 428"/>
              <a:gd name="T27" fmla="*/ 68868 h 634"/>
              <a:gd name="T28" fmla="*/ 26624 w 428"/>
              <a:gd name="T29" fmla="*/ 68868 h 634"/>
              <a:gd name="T30" fmla="*/ 79512 w 428"/>
              <a:gd name="T31" fmla="*/ 15865 h 634"/>
              <a:gd name="T32" fmla="*/ 127364 w 428"/>
              <a:gd name="T33" fmla="*/ 68868 h 634"/>
              <a:gd name="T34" fmla="*/ 79512 w 428"/>
              <a:gd name="T35" fmla="*/ 127280 h 634"/>
              <a:gd name="T36" fmla="*/ 26624 w 428"/>
              <a:gd name="T37" fmla="*/ 68868 h 634"/>
              <a:gd name="T38" fmla="*/ 143194 w 428"/>
              <a:gd name="T39" fmla="*/ 180644 h 634"/>
              <a:gd name="T40" fmla="*/ 143194 w 428"/>
              <a:gd name="T41" fmla="*/ 180644 h 634"/>
              <a:gd name="T42" fmla="*/ 106137 w 428"/>
              <a:gd name="T43" fmla="*/ 212374 h 634"/>
              <a:gd name="T44" fmla="*/ 47851 w 428"/>
              <a:gd name="T45" fmla="*/ 212374 h 634"/>
              <a:gd name="T46" fmla="*/ 16190 w 428"/>
              <a:gd name="T47" fmla="*/ 180644 h 634"/>
              <a:gd name="T48" fmla="*/ 16190 w 428"/>
              <a:gd name="T49" fmla="*/ 159371 h 634"/>
              <a:gd name="T50" fmla="*/ 42455 w 428"/>
              <a:gd name="T51" fmla="*/ 127280 h 634"/>
              <a:gd name="T52" fmla="*/ 79512 w 428"/>
              <a:gd name="T53" fmla="*/ 143506 h 634"/>
              <a:gd name="T54" fmla="*/ 116930 w 428"/>
              <a:gd name="T55" fmla="*/ 127280 h 634"/>
              <a:gd name="T56" fmla="*/ 143194 w 428"/>
              <a:gd name="T57" fmla="*/ 159371 h 634"/>
              <a:gd name="T58" fmla="*/ 143194 w 428"/>
              <a:gd name="T59" fmla="*/ 180644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rgbClr val="C00000"/>
          </a:solidFill>
          <a:ln w="9525" cap="flat">
            <a:solidFill>
              <a:srgbClr val="C00000"/>
            </a:solidFill>
            <a:bevel/>
            <a:headEnd/>
            <a:tailEnd/>
          </a:ln>
          <a:effectLst/>
        </p:spPr>
        <p:txBody>
          <a:bodyPr wrap="none" lIns="91431" tIns="45716" rIns="91431" bIns="45716" anchor="ctr"/>
          <a:lstStyle/>
          <a:p>
            <a:endParaRPr lang="en-US" dirty="0"/>
          </a:p>
        </p:txBody>
      </p:sp>
      <p:sp>
        <p:nvSpPr>
          <p:cNvPr id="64" name="Freeform 176">
            <a:extLst>
              <a:ext uri="{FF2B5EF4-FFF2-40B4-BE49-F238E27FC236}">
                <a16:creationId xmlns:a16="http://schemas.microsoft.com/office/drawing/2014/main" id="{23944AC0-51C2-42CA-B81B-199860DC557E}"/>
              </a:ext>
            </a:extLst>
          </p:cNvPr>
          <p:cNvSpPr>
            <a:spLocks noChangeArrowheads="1"/>
          </p:cNvSpPr>
          <p:nvPr/>
        </p:nvSpPr>
        <p:spPr bwMode="auto">
          <a:xfrm>
            <a:off x="3728830" y="2708900"/>
            <a:ext cx="182880" cy="274320"/>
          </a:xfrm>
          <a:custGeom>
            <a:avLst/>
            <a:gdLst>
              <a:gd name="T0" fmla="*/ 127364 w 428"/>
              <a:gd name="T1" fmla="*/ 116824 h 634"/>
              <a:gd name="T2" fmla="*/ 127364 w 428"/>
              <a:gd name="T3" fmla="*/ 116824 h 634"/>
              <a:gd name="T4" fmla="*/ 143194 w 428"/>
              <a:gd name="T5" fmla="*/ 68868 h 634"/>
              <a:gd name="T6" fmla="*/ 79512 w 428"/>
              <a:gd name="T7" fmla="*/ 0 h 634"/>
              <a:gd name="T8" fmla="*/ 16190 w 428"/>
              <a:gd name="T9" fmla="*/ 68868 h 634"/>
              <a:gd name="T10" fmla="*/ 26624 w 428"/>
              <a:gd name="T11" fmla="*/ 116824 h 634"/>
              <a:gd name="T12" fmla="*/ 0 w 428"/>
              <a:gd name="T13" fmla="*/ 153962 h 634"/>
              <a:gd name="T14" fmla="*/ 0 w 428"/>
              <a:gd name="T15" fmla="*/ 185692 h 634"/>
              <a:gd name="T16" fmla="*/ 42455 w 428"/>
              <a:gd name="T17" fmla="*/ 228239 h 634"/>
              <a:gd name="T18" fmla="*/ 111174 w 428"/>
              <a:gd name="T19" fmla="*/ 228239 h 634"/>
              <a:gd name="T20" fmla="*/ 153628 w 428"/>
              <a:gd name="T21" fmla="*/ 185692 h 634"/>
              <a:gd name="T22" fmla="*/ 153628 w 428"/>
              <a:gd name="T23" fmla="*/ 153962 h 634"/>
              <a:gd name="T24" fmla="*/ 127364 w 428"/>
              <a:gd name="T25" fmla="*/ 116824 h 634"/>
              <a:gd name="T26" fmla="*/ 26624 w 428"/>
              <a:gd name="T27" fmla="*/ 68868 h 634"/>
              <a:gd name="T28" fmla="*/ 26624 w 428"/>
              <a:gd name="T29" fmla="*/ 68868 h 634"/>
              <a:gd name="T30" fmla="*/ 79512 w 428"/>
              <a:gd name="T31" fmla="*/ 15865 h 634"/>
              <a:gd name="T32" fmla="*/ 127364 w 428"/>
              <a:gd name="T33" fmla="*/ 68868 h 634"/>
              <a:gd name="T34" fmla="*/ 79512 w 428"/>
              <a:gd name="T35" fmla="*/ 127280 h 634"/>
              <a:gd name="T36" fmla="*/ 26624 w 428"/>
              <a:gd name="T37" fmla="*/ 68868 h 634"/>
              <a:gd name="T38" fmla="*/ 143194 w 428"/>
              <a:gd name="T39" fmla="*/ 180644 h 634"/>
              <a:gd name="T40" fmla="*/ 143194 w 428"/>
              <a:gd name="T41" fmla="*/ 180644 h 634"/>
              <a:gd name="T42" fmla="*/ 106137 w 428"/>
              <a:gd name="T43" fmla="*/ 212374 h 634"/>
              <a:gd name="T44" fmla="*/ 47851 w 428"/>
              <a:gd name="T45" fmla="*/ 212374 h 634"/>
              <a:gd name="T46" fmla="*/ 16190 w 428"/>
              <a:gd name="T47" fmla="*/ 180644 h 634"/>
              <a:gd name="T48" fmla="*/ 16190 w 428"/>
              <a:gd name="T49" fmla="*/ 159371 h 634"/>
              <a:gd name="T50" fmla="*/ 42455 w 428"/>
              <a:gd name="T51" fmla="*/ 127280 h 634"/>
              <a:gd name="T52" fmla="*/ 79512 w 428"/>
              <a:gd name="T53" fmla="*/ 143506 h 634"/>
              <a:gd name="T54" fmla="*/ 116930 w 428"/>
              <a:gd name="T55" fmla="*/ 127280 h 634"/>
              <a:gd name="T56" fmla="*/ 143194 w 428"/>
              <a:gd name="T57" fmla="*/ 159371 h 634"/>
              <a:gd name="T58" fmla="*/ 143194 w 428"/>
              <a:gd name="T59" fmla="*/ 180644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rgbClr val="5D1738"/>
          </a:solidFill>
          <a:ln w="9525" cap="flat">
            <a:solidFill>
              <a:schemeClr val="tx1"/>
            </a:solidFill>
            <a:bevel/>
            <a:headEnd/>
            <a:tailEnd/>
          </a:ln>
          <a:effectLst/>
        </p:spPr>
        <p:txBody>
          <a:bodyPr wrap="none" lIns="91431" tIns="45716" rIns="91431" bIns="45716" anchor="ctr"/>
          <a:lstStyle/>
          <a:p>
            <a:endParaRPr lang="en-US" dirty="0"/>
          </a:p>
        </p:txBody>
      </p:sp>
      <p:sp>
        <p:nvSpPr>
          <p:cNvPr id="65" name="Freeform 176">
            <a:extLst>
              <a:ext uri="{FF2B5EF4-FFF2-40B4-BE49-F238E27FC236}">
                <a16:creationId xmlns:a16="http://schemas.microsoft.com/office/drawing/2014/main" id="{C5EF6868-19C0-4EE5-B376-1CC615210F6F}"/>
              </a:ext>
            </a:extLst>
          </p:cNvPr>
          <p:cNvSpPr>
            <a:spLocks noChangeArrowheads="1"/>
          </p:cNvSpPr>
          <p:nvPr/>
        </p:nvSpPr>
        <p:spPr bwMode="auto">
          <a:xfrm>
            <a:off x="3728830" y="3140960"/>
            <a:ext cx="182880" cy="274320"/>
          </a:xfrm>
          <a:custGeom>
            <a:avLst/>
            <a:gdLst>
              <a:gd name="T0" fmla="*/ 127364 w 428"/>
              <a:gd name="T1" fmla="*/ 116824 h 634"/>
              <a:gd name="T2" fmla="*/ 127364 w 428"/>
              <a:gd name="T3" fmla="*/ 116824 h 634"/>
              <a:gd name="T4" fmla="*/ 143194 w 428"/>
              <a:gd name="T5" fmla="*/ 68868 h 634"/>
              <a:gd name="T6" fmla="*/ 79512 w 428"/>
              <a:gd name="T7" fmla="*/ 0 h 634"/>
              <a:gd name="T8" fmla="*/ 16190 w 428"/>
              <a:gd name="T9" fmla="*/ 68868 h 634"/>
              <a:gd name="T10" fmla="*/ 26624 w 428"/>
              <a:gd name="T11" fmla="*/ 116824 h 634"/>
              <a:gd name="T12" fmla="*/ 0 w 428"/>
              <a:gd name="T13" fmla="*/ 153962 h 634"/>
              <a:gd name="T14" fmla="*/ 0 w 428"/>
              <a:gd name="T15" fmla="*/ 185692 h 634"/>
              <a:gd name="T16" fmla="*/ 42455 w 428"/>
              <a:gd name="T17" fmla="*/ 228239 h 634"/>
              <a:gd name="T18" fmla="*/ 111174 w 428"/>
              <a:gd name="T19" fmla="*/ 228239 h 634"/>
              <a:gd name="T20" fmla="*/ 153628 w 428"/>
              <a:gd name="T21" fmla="*/ 185692 h 634"/>
              <a:gd name="T22" fmla="*/ 153628 w 428"/>
              <a:gd name="T23" fmla="*/ 153962 h 634"/>
              <a:gd name="T24" fmla="*/ 127364 w 428"/>
              <a:gd name="T25" fmla="*/ 116824 h 634"/>
              <a:gd name="T26" fmla="*/ 26624 w 428"/>
              <a:gd name="T27" fmla="*/ 68868 h 634"/>
              <a:gd name="T28" fmla="*/ 26624 w 428"/>
              <a:gd name="T29" fmla="*/ 68868 h 634"/>
              <a:gd name="T30" fmla="*/ 79512 w 428"/>
              <a:gd name="T31" fmla="*/ 15865 h 634"/>
              <a:gd name="T32" fmla="*/ 127364 w 428"/>
              <a:gd name="T33" fmla="*/ 68868 h 634"/>
              <a:gd name="T34" fmla="*/ 79512 w 428"/>
              <a:gd name="T35" fmla="*/ 127280 h 634"/>
              <a:gd name="T36" fmla="*/ 26624 w 428"/>
              <a:gd name="T37" fmla="*/ 68868 h 634"/>
              <a:gd name="T38" fmla="*/ 143194 w 428"/>
              <a:gd name="T39" fmla="*/ 180644 h 634"/>
              <a:gd name="T40" fmla="*/ 143194 w 428"/>
              <a:gd name="T41" fmla="*/ 180644 h 634"/>
              <a:gd name="T42" fmla="*/ 106137 w 428"/>
              <a:gd name="T43" fmla="*/ 212374 h 634"/>
              <a:gd name="T44" fmla="*/ 47851 w 428"/>
              <a:gd name="T45" fmla="*/ 212374 h 634"/>
              <a:gd name="T46" fmla="*/ 16190 w 428"/>
              <a:gd name="T47" fmla="*/ 180644 h 634"/>
              <a:gd name="T48" fmla="*/ 16190 w 428"/>
              <a:gd name="T49" fmla="*/ 159371 h 634"/>
              <a:gd name="T50" fmla="*/ 42455 w 428"/>
              <a:gd name="T51" fmla="*/ 127280 h 634"/>
              <a:gd name="T52" fmla="*/ 79512 w 428"/>
              <a:gd name="T53" fmla="*/ 143506 h 634"/>
              <a:gd name="T54" fmla="*/ 116930 w 428"/>
              <a:gd name="T55" fmla="*/ 127280 h 634"/>
              <a:gd name="T56" fmla="*/ 143194 w 428"/>
              <a:gd name="T57" fmla="*/ 159371 h 634"/>
              <a:gd name="T58" fmla="*/ 143194 w 428"/>
              <a:gd name="T59" fmla="*/ 180644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rgbClr val="5D1738"/>
          </a:solidFill>
          <a:ln w="9525" cap="flat">
            <a:solidFill>
              <a:schemeClr val="tx1"/>
            </a:solidFill>
            <a:bevel/>
            <a:headEnd/>
            <a:tailEnd/>
          </a:ln>
          <a:effectLst/>
        </p:spPr>
        <p:txBody>
          <a:bodyPr wrap="none" lIns="91431" tIns="45716" rIns="91431" bIns="45716" anchor="ctr"/>
          <a:lstStyle/>
          <a:p>
            <a:endParaRPr lang="en-US" dirty="0"/>
          </a:p>
        </p:txBody>
      </p:sp>
      <p:sp>
        <p:nvSpPr>
          <p:cNvPr id="66" name="Freeform 176">
            <a:extLst>
              <a:ext uri="{FF2B5EF4-FFF2-40B4-BE49-F238E27FC236}">
                <a16:creationId xmlns:a16="http://schemas.microsoft.com/office/drawing/2014/main" id="{C19FAC7F-E521-45A4-9ED4-7F014D7DFACA}"/>
              </a:ext>
            </a:extLst>
          </p:cNvPr>
          <p:cNvSpPr>
            <a:spLocks noChangeArrowheads="1"/>
          </p:cNvSpPr>
          <p:nvPr/>
        </p:nvSpPr>
        <p:spPr bwMode="auto">
          <a:xfrm>
            <a:off x="3728830" y="3573020"/>
            <a:ext cx="182880" cy="274320"/>
          </a:xfrm>
          <a:custGeom>
            <a:avLst/>
            <a:gdLst>
              <a:gd name="T0" fmla="*/ 127364 w 428"/>
              <a:gd name="T1" fmla="*/ 116824 h 634"/>
              <a:gd name="T2" fmla="*/ 127364 w 428"/>
              <a:gd name="T3" fmla="*/ 116824 h 634"/>
              <a:gd name="T4" fmla="*/ 143194 w 428"/>
              <a:gd name="T5" fmla="*/ 68868 h 634"/>
              <a:gd name="T6" fmla="*/ 79512 w 428"/>
              <a:gd name="T7" fmla="*/ 0 h 634"/>
              <a:gd name="T8" fmla="*/ 16190 w 428"/>
              <a:gd name="T9" fmla="*/ 68868 h 634"/>
              <a:gd name="T10" fmla="*/ 26624 w 428"/>
              <a:gd name="T11" fmla="*/ 116824 h 634"/>
              <a:gd name="T12" fmla="*/ 0 w 428"/>
              <a:gd name="T13" fmla="*/ 153962 h 634"/>
              <a:gd name="T14" fmla="*/ 0 w 428"/>
              <a:gd name="T15" fmla="*/ 185692 h 634"/>
              <a:gd name="T16" fmla="*/ 42455 w 428"/>
              <a:gd name="T17" fmla="*/ 228239 h 634"/>
              <a:gd name="T18" fmla="*/ 111174 w 428"/>
              <a:gd name="T19" fmla="*/ 228239 h 634"/>
              <a:gd name="T20" fmla="*/ 153628 w 428"/>
              <a:gd name="T21" fmla="*/ 185692 h 634"/>
              <a:gd name="T22" fmla="*/ 153628 w 428"/>
              <a:gd name="T23" fmla="*/ 153962 h 634"/>
              <a:gd name="T24" fmla="*/ 127364 w 428"/>
              <a:gd name="T25" fmla="*/ 116824 h 634"/>
              <a:gd name="T26" fmla="*/ 26624 w 428"/>
              <a:gd name="T27" fmla="*/ 68868 h 634"/>
              <a:gd name="T28" fmla="*/ 26624 w 428"/>
              <a:gd name="T29" fmla="*/ 68868 h 634"/>
              <a:gd name="T30" fmla="*/ 79512 w 428"/>
              <a:gd name="T31" fmla="*/ 15865 h 634"/>
              <a:gd name="T32" fmla="*/ 127364 w 428"/>
              <a:gd name="T33" fmla="*/ 68868 h 634"/>
              <a:gd name="T34" fmla="*/ 79512 w 428"/>
              <a:gd name="T35" fmla="*/ 127280 h 634"/>
              <a:gd name="T36" fmla="*/ 26624 w 428"/>
              <a:gd name="T37" fmla="*/ 68868 h 634"/>
              <a:gd name="T38" fmla="*/ 143194 w 428"/>
              <a:gd name="T39" fmla="*/ 180644 h 634"/>
              <a:gd name="T40" fmla="*/ 143194 w 428"/>
              <a:gd name="T41" fmla="*/ 180644 h 634"/>
              <a:gd name="T42" fmla="*/ 106137 w 428"/>
              <a:gd name="T43" fmla="*/ 212374 h 634"/>
              <a:gd name="T44" fmla="*/ 47851 w 428"/>
              <a:gd name="T45" fmla="*/ 212374 h 634"/>
              <a:gd name="T46" fmla="*/ 16190 w 428"/>
              <a:gd name="T47" fmla="*/ 180644 h 634"/>
              <a:gd name="T48" fmla="*/ 16190 w 428"/>
              <a:gd name="T49" fmla="*/ 159371 h 634"/>
              <a:gd name="T50" fmla="*/ 42455 w 428"/>
              <a:gd name="T51" fmla="*/ 127280 h 634"/>
              <a:gd name="T52" fmla="*/ 79512 w 428"/>
              <a:gd name="T53" fmla="*/ 143506 h 634"/>
              <a:gd name="T54" fmla="*/ 116930 w 428"/>
              <a:gd name="T55" fmla="*/ 127280 h 634"/>
              <a:gd name="T56" fmla="*/ 143194 w 428"/>
              <a:gd name="T57" fmla="*/ 159371 h 634"/>
              <a:gd name="T58" fmla="*/ 143194 w 428"/>
              <a:gd name="T59" fmla="*/ 180644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rgbClr val="5D1738"/>
          </a:solidFill>
          <a:ln w="9525" cap="flat">
            <a:solidFill>
              <a:schemeClr val="tx1"/>
            </a:solidFill>
            <a:bevel/>
            <a:headEnd/>
            <a:tailEnd/>
          </a:ln>
          <a:effectLst/>
        </p:spPr>
        <p:txBody>
          <a:bodyPr wrap="none" lIns="91431" tIns="45716" rIns="91431" bIns="45716" anchor="ctr"/>
          <a:lstStyle/>
          <a:p>
            <a:endParaRPr lang="en-US" dirty="0"/>
          </a:p>
        </p:txBody>
      </p:sp>
      <p:sp>
        <p:nvSpPr>
          <p:cNvPr id="68" name="Freeform 176">
            <a:extLst>
              <a:ext uri="{FF2B5EF4-FFF2-40B4-BE49-F238E27FC236}">
                <a16:creationId xmlns:a16="http://schemas.microsoft.com/office/drawing/2014/main" id="{9893B5C9-106F-49AB-81A8-EE5CB6EB869A}"/>
              </a:ext>
            </a:extLst>
          </p:cNvPr>
          <p:cNvSpPr>
            <a:spLocks noChangeArrowheads="1"/>
          </p:cNvSpPr>
          <p:nvPr/>
        </p:nvSpPr>
        <p:spPr bwMode="auto">
          <a:xfrm>
            <a:off x="3440790" y="2708900"/>
            <a:ext cx="182880" cy="274320"/>
          </a:xfrm>
          <a:custGeom>
            <a:avLst/>
            <a:gdLst>
              <a:gd name="T0" fmla="*/ 127364 w 428"/>
              <a:gd name="T1" fmla="*/ 116824 h 634"/>
              <a:gd name="T2" fmla="*/ 127364 w 428"/>
              <a:gd name="T3" fmla="*/ 116824 h 634"/>
              <a:gd name="T4" fmla="*/ 143194 w 428"/>
              <a:gd name="T5" fmla="*/ 68868 h 634"/>
              <a:gd name="T6" fmla="*/ 79512 w 428"/>
              <a:gd name="T7" fmla="*/ 0 h 634"/>
              <a:gd name="T8" fmla="*/ 16190 w 428"/>
              <a:gd name="T9" fmla="*/ 68868 h 634"/>
              <a:gd name="T10" fmla="*/ 26624 w 428"/>
              <a:gd name="T11" fmla="*/ 116824 h 634"/>
              <a:gd name="T12" fmla="*/ 0 w 428"/>
              <a:gd name="T13" fmla="*/ 153962 h 634"/>
              <a:gd name="T14" fmla="*/ 0 w 428"/>
              <a:gd name="T15" fmla="*/ 185692 h 634"/>
              <a:gd name="T16" fmla="*/ 42455 w 428"/>
              <a:gd name="T17" fmla="*/ 228239 h 634"/>
              <a:gd name="T18" fmla="*/ 111174 w 428"/>
              <a:gd name="T19" fmla="*/ 228239 h 634"/>
              <a:gd name="T20" fmla="*/ 153628 w 428"/>
              <a:gd name="T21" fmla="*/ 185692 h 634"/>
              <a:gd name="T22" fmla="*/ 153628 w 428"/>
              <a:gd name="T23" fmla="*/ 153962 h 634"/>
              <a:gd name="T24" fmla="*/ 127364 w 428"/>
              <a:gd name="T25" fmla="*/ 116824 h 634"/>
              <a:gd name="T26" fmla="*/ 26624 w 428"/>
              <a:gd name="T27" fmla="*/ 68868 h 634"/>
              <a:gd name="T28" fmla="*/ 26624 w 428"/>
              <a:gd name="T29" fmla="*/ 68868 h 634"/>
              <a:gd name="T30" fmla="*/ 79512 w 428"/>
              <a:gd name="T31" fmla="*/ 15865 h 634"/>
              <a:gd name="T32" fmla="*/ 127364 w 428"/>
              <a:gd name="T33" fmla="*/ 68868 h 634"/>
              <a:gd name="T34" fmla="*/ 79512 w 428"/>
              <a:gd name="T35" fmla="*/ 127280 h 634"/>
              <a:gd name="T36" fmla="*/ 26624 w 428"/>
              <a:gd name="T37" fmla="*/ 68868 h 634"/>
              <a:gd name="T38" fmla="*/ 143194 w 428"/>
              <a:gd name="T39" fmla="*/ 180644 h 634"/>
              <a:gd name="T40" fmla="*/ 143194 w 428"/>
              <a:gd name="T41" fmla="*/ 180644 h 634"/>
              <a:gd name="T42" fmla="*/ 106137 w 428"/>
              <a:gd name="T43" fmla="*/ 212374 h 634"/>
              <a:gd name="T44" fmla="*/ 47851 w 428"/>
              <a:gd name="T45" fmla="*/ 212374 h 634"/>
              <a:gd name="T46" fmla="*/ 16190 w 428"/>
              <a:gd name="T47" fmla="*/ 180644 h 634"/>
              <a:gd name="T48" fmla="*/ 16190 w 428"/>
              <a:gd name="T49" fmla="*/ 159371 h 634"/>
              <a:gd name="T50" fmla="*/ 42455 w 428"/>
              <a:gd name="T51" fmla="*/ 127280 h 634"/>
              <a:gd name="T52" fmla="*/ 79512 w 428"/>
              <a:gd name="T53" fmla="*/ 143506 h 634"/>
              <a:gd name="T54" fmla="*/ 116930 w 428"/>
              <a:gd name="T55" fmla="*/ 127280 h 634"/>
              <a:gd name="T56" fmla="*/ 143194 w 428"/>
              <a:gd name="T57" fmla="*/ 159371 h 634"/>
              <a:gd name="T58" fmla="*/ 143194 w 428"/>
              <a:gd name="T59" fmla="*/ 180644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chemeClr val="bg1">
              <a:lumMod val="75000"/>
            </a:schemeClr>
          </a:solidFill>
          <a:ln w="9525" cap="flat">
            <a:solidFill>
              <a:schemeClr val="bg1">
                <a:lumMod val="75000"/>
              </a:schemeClr>
            </a:solidFill>
            <a:bevel/>
            <a:headEnd/>
            <a:tailEnd/>
          </a:ln>
          <a:effectLst/>
        </p:spPr>
        <p:txBody>
          <a:bodyPr wrap="none" lIns="91431" tIns="45716" rIns="91431" bIns="45716" anchor="ctr"/>
          <a:lstStyle/>
          <a:p>
            <a:endParaRPr lang="en-US" dirty="0"/>
          </a:p>
        </p:txBody>
      </p:sp>
      <p:sp>
        <p:nvSpPr>
          <p:cNvPr id="69" name="Freeform 176">
            <a:extLst>
              <a:ext uri="{FF2B5EF4-FFF2-40B4-BE49-F238E27FC236}">
                <a16:creationId xmlns:a16="http://schemas.microsoft.com/office/drawing/2014/main" id="{559ABC03-08AC-46BD-AE79-A17E0F8277BC}"/>
              </a:ext>
            </a:extLst>
          </p:cNvPr>
          <p:cNvSpPr>
            <a:spLocks noChangeArrowheads="1"/>
          </p:cNvSpPr>
          <p:nvPr/>
        </p:nvSpPr>
        <p:spPr bwMode="auto">
          <a:xfrm>
            <a:off x="3440790" y="3140960"/>
            <a:ext cx="182880" cy="274320"/>
          </a:xfrm>
          <a:custGeom>
            <a:avLst/>
            <a:gdLst>
              <a:gd name="T0" fmla="*/ 127364 w 428"/>
              <a:gd name="T1" fmla="*/ 116824 h 634"/>
              <a:gd name="T2" fmla="*/ 127364 w 428"/>
              <a:gd name="T3" fmla="*/ 116824 h 634"/>
              <a:gd name="T4" fmla="*/ 143194 w 428"/>
              <a:gd name="T5" fmla="*/ 68868 h 634"/>
              <a:gd name="T6" fmla="*/ 79512 w 428"/>
              <a:gd name="T7" fmla="*/ 0 h 634"/>
              <a:gd name="T8" fmla="*/ 16190 w 428"/>
              <a:gd name="T9" fmla="*/ 68868 h 634"/>
              <a:gd name="T10" fmla="*/ 26624 w 428"/>
              <a:gd name="T11" fmla="*/ 116824 h 634"/>
              <a:gd name="T12" fmla="*/ 0 w 428"/>
              <a:gd name="T13" fmla="*/ 153962 h 634"/>
              <a:gd name="T14" fmla="*/ 0 w 428"/>
              <a:gd name="T15" fmla="*/ 185692 h 634"/>
              <a:gd name="T16" fmla="*/ 42455 w 428"/>
              <a:gd name="T17" fmla="*/ 228239 h 634"/>
              <a:gd name="T18" fmla="*/ 111174 w 428"/>
              <a:gd name="T19" fmla="*/ 228239 h 634"/>
              <a:gd name="T20" fmla="*/ 153628 w 428"/>
              <a:gd name="T21" fmla="*/ 185692 h 634"/>
              <a:gd name="T22" fmla="*/ 153628 w 428"/>
              <a:gd name="T23" fmla="*/ 153962 h 634"/>
              <a:gd name="T24" fmla="*/ 127364 w 428"/>
              <a:gd name="T25" fmla="*/ 116824 h 634"/>
              <a:gd name="T26" fmla="*/ 26624 w 428"/>
              <a:gd name="T27" fmla="*/ 68868 h 634"/>
              <a:gd name="T28" fmla="*/ 26624 w 428"/>
              <a:gd name="T29" fmla="*/ 68868 h 634"/>
              <a:gd name="T30" fmla="*/ 79512 w 428"/>
              <a:gd name="T31" fmla="*/ 15865 h 634"/>
              <a:gd name="T32" fmla="*/ 127364 w 428"/>
              <a:gd name="T33" fmla="*/ 68868 h 634"/>
              <a:gd name="T34" fmla="*/ 79512 w 428"/>
              <a:gd name="T35" fmla="*/ 127280 h 634"/>
              <a:gd name="T36" fmla="*/ 26624 w 428"/>
              <a:gd name="T37" fmla="*/ 68868 h 634"/>
              <a:gd name="T38" fmla="*/ 143194 w 428"/>
              <a:gd name="T39" fmla="*/ 180644 h 634"/>
              <a:gd name="T40" fmla="*/ 143194 w 428"/>
              <a:gd name="T41" fmla="*/ 180644 h 634"/>
              <a:gd name="T42" fmla="*/ 106137 w 428"/>
              <a:gd name="T43" fmla="*/ 212374 h 634"/>
              <a:gd name="T44" fmla="*/ 47851 w 428"/>
              <a:gd name="T45" fmla="*/ 212374 h 634"/>
              <a:gd name="T46" fmla="*/ 16190 w 428"/>
              <a:gd name="T47" fmla="*/ 180644 h 634"/>
              <a:gd name="T48" fmla="*/ 16190 w 428"/>
              <a:gd name="T49" fmla="*/ 159371 h 634"/>
              <a:gd name="T50" fmla="*/ 42455 w 428"/>
              <a:gd name="T51" fmla="*/ 127280 h 634"/>
              <a:gd name="T52" fmla="*/ 79512 w 428"/>
              <a:gd name="T53" fmla="*/ 143506 h 634"/>
              <a:gd name="T54" fmla="*/ 116930 w 428"/>
              <a:gd name="T55" fmla="*/ 127280 h 634"/>
              <a:gd name="T56" fmla="*/ 143194 w 428"/>
              <a:gd name="T57" fmla="*/ 159371 h 634"/>
              <a:gd name="T58" fmla="*/ 143194 w 428"/>
              <a:gd name="T59" fmla="*/ 180644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chemeClr val="bg1">
              <a:lumMod val="75000"/>
            </a:schemeClr>
          </a:solidFill>
          <a:ln w="9525" cap="flat">
            <a:solidFill>
              <a:schemeClr val="bg1">
                <a:lumMod val="75000"/>
              </a:schemeClr>
            </a:solidFill>
            <a:bevel/>
            <a:headEnd/>
            <a:tailEnd/>
          </a:ln>
          <a:effectLst/>
        </p:spPr>
        <p:txBody>
          <a:bodyPr wrap="none" lIns="91431" tIns="45716" rIns="91431" bIns="45716" anchor="ctr"/>
          <a:lstStyle/>
          <a:p>
            <a:endParaRPr lang="en-US" dirty="0"/>
          </a:p>
        </p:txBody>
      </p:sp>
      <p:sp>
        <p:nvSpPr>
          <p:cNvPr id="72" name="Freeform 176">
            <a:extLst>
              <a:ext uri="{FF2B5EF4-FFF2-40B4-BE49-F238E27FC236}">
                <a16:creationId xmlns:a16="http://schemas.microsoft.com/office/drawing/2014/main" id="{998F456E-9B87-4DA0-AB10-2D8CE3F5115C}"/>
              </a:ext>
            </a:extLst>
          </p:cNvPr>
          <p:cNvSpPr>
            <a:spLocks noChangeArrowheads="1"/>
          </p:cNvSpPr>
          <p:nvPr/>
        </p:nvSpPr>
        <p:spPr bwMode="auto">
          <a:xfrm>
            <a:off x="5385060" y="4450860"/>
            <a:ext cx="182880" cy="274320"/>
          </a:xfrm>
          <a:custGeom>
            <a:avLst/>
            <a:gdLst>
              <a:gd name="T0" fmla="*/ 127364 w 428"/>
              <a:gd name="T1" fmla="*/ 116824 h 634"/>
              <a:gd name="T2" fmla="*/ 127364 w 428"/>
              <a:gd name="T3" fmla="*/ 116824 h 634"/>
              <a:gd name="T4" fmla="*/ 143194 w 428"/>
              <a:gd name="T5" fmla="*/ 68868 h 634"/>
              <a:gd name="T6" fmla="*/ 79512 w 428"/>
              <a:gd name="T7" fmla="*/ 0 h 634"/>
              <a:gd name="T8" fmla="*/ 16190 w 428"/>
              <a:gd name="T9" fmla="*/ 68868 h 634"/>
              <a:gd name="T10" fmla="*/ 26624 w 428"/>
              <a:gd name="T11" fmla="*/ 116824 h 634"/>
              <a:gd name="T12" fmla="*/ 0 w 428"/>
              <a:gd name="T13" fmla="*/ 153962 h 634"/>
              <a:gd name="T14" fmla="*/ 0 w 428"/>
              <a:gd name="T15" fmla="*/ 185692 h 634"/>
              <a:gd name="T16" fmla="*/ 42455 w 428"/>
              <a:gd name="T17" fmla="*/ 228239 h 634"/>
              <a:gd name="T18" fmla="*/ 111174 w 428"/>
              <a:gd name="T19" fmla="*/ 228239 h 634"/>
              <a:gd name="T20" fmla="*/ 153628 w 428"/>
              <a:gd name="T21" fmla="*/ 185692 h 634"/>
              <a:gd name="T22" fmla="*/ 153628 w 428"/>
              <a:gd name="T23" fmla="*/ 153962 h 634"/>
              <a:gd name="T24" fmla="*/ 127364 w 428"/>
              <a:gd name="T25" fmla="*/ 116824 h 634"/>
              <a:gd name="T26" fmla="*/ 26624 w 428"/>
              <a:gd name="T27" fmla="*/ 68868 h 634"/>
              <a:gd name="T28" fmla="*/ 26624 w 428"/>
              <a:gd name="T29" fmla="*/ 68868 h 634"/>
              <a:gd name="T30" fmla="*/ 79512 w 428"/>
              <a:gd name="T31" fmla="*/ 15865 h 634"/>
              <a:gd name="T32" fmla="*/ 127364 w 428"/>
              <a:gd name="T33" fmla="*/ 68868 h 634"/>
              <a:gd name="T34" fmla="*/ 79512 w 428"/>
              <a:gd name="T35" fmla="*/ 127280 h 634"/>
              <a:gd name="T36" fmla="*/ 26624 w 428"/>
              <a:gd name="T37" fmla="*/ 68868 h 634"/>
              <a:gd name="T38" fmla="*/ 143194 w 428"/>
              <a:gd name="T39" fmla="*/ 180644 h 634"/>
              <a:gd name="T40" fmla="*/ 143194 w 428"/>
              <a:gd name="T41" fmla="*/ 180644 h 634"/>
              <a:gd name="T42" fmla="*/ 106137 w 428"/>
              <a:gd name="T43" fmla="*/ 212374 h 634"/>
              <a:gd name="T44" fmla="*/ 47851 w 428"/>
              <a:gd name="T45" fmla="*/ 212374 h 634"/>
              <a:gd name="T46" fmla="*/ 16190 w 428"/>
              <a:gd name="T47" fmla="*/ 180644 h 634"/>
              <a:gd name="T48" fmla="*/ 16190 w 428"/>
              <a:gd name="T49" fmla="*/ 159371 h 634"/>
              <a:gd name="T50" fmla="*/ 42455 w 428"/>
              <a:gd name="T51" fmla="*/ 127280 h 634"/>
              <a:gd name="T52" fmla="*/ 79512 w 428"/>
              <a:gd name="T53" fmla="*/ 143506 h 634"/>
              <a:gd name="T54" fmla="*/ 116930 w 428"/>
              <a:gd name="T55" fmla="*/ 127280 h 634"/>
              <a:gd name="T56" fmla="*/ 143194 w 428"/>
              <a:gd name="T57" fmla="*/ 159371 h 634"/>
              <a:gd name="T58" fmla="*/ 143194 w 428"/>
              <a:gd name="T59" fmla="*/ 180644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rgbClr val="5D1738"/>
          </a:solidFill>
          <a:ln w="9525" cap="flat">
            <a:solidFill>
              <a:schemeClr val="tx1"/>
            </a:solidFill>
            <a:bevel/>
            <a:headEnd/>
            <a:tailEnd/>
          </a:ln>
          <a:effectLst/>
        </p:spPr>
        <p:txBody>
          <a:bodyPr wrap="none" lIns="91431" tIns="45716" rIns="91431" bIns="45716" anchor="ctr"/>
          <a:lstStyle/>
          <a:p>
            <a:endParaRPr lang="en-US" dirty="0"/>
          </a:p>
        </p:txBody>
      </p:sp>
      <p:sp>
        <p:nvSpPr>
          <p:cNvPr id="73" name="Freeform 176">
            <a:extLst>
              <a:ext uri="{FF2B5EF4-FFF2-40B4-BE49-F238E27FC236}">
                <a16:creationId xmlns:a16="http://schemas.microsoft.com/office/drawing/2014/main" id="{109F0B4C-95BC-4371-B2BD-912AE52DFA57}"/>
              </a:ext>
            </a:extLst>
          </p:cNvPr>
          <p:cNvSpPr>
            <a:spLocks noChangeArrowheads="1"/>
          </p:cNvSpPr>
          <p:nvPr/>
        </p:nvSpPr>
        <p:spPr bwMode="auto">
          <a:xfrm>
            <a:off x="5385060" y="4882920"/>
            <a:ext cx="182880" cy="274320"/>
          </a:xfrm>
          <a:custGeom>
            <a:avLst/>
            <a:gdLst>
              <a:gd name="T0" fmla="*/ 127364 w 428"/>
              <a:gd name="T1" fmla="*/ 116824 h 634"/>
              <a:gd name="T2" fmla="*/ 127364 w 428"/>
              <a:gd name="T3" fmla="*/ 116824 h 634"/>
              <a:gd name="T4" fmla="*/ 143194 w 428"/>
              <a:gd name="T5" fmla="*/ 68868 h 634"/>
              <a:gd name="T6" fmla="*/ 79512 w 428"/>
              <a:gd name="T7" fmla="*/ 0 h 634"/>
              <a:gd name="T8" fmla="*/ 16190 w 428"/>
              <a:gd name="T9" fmla="*/ 68868 h 634"/>
              <a:gd name="T10" fmla="*/ 26624 w 428"/>
              <a:gd name="T11" fmla="*/ 116824 h 634"/>
              <a:gd name="T12" fmla="*/ 0 w 428"/>
              <a:gd name="T13" fmla="*/ 153962 h 634"/>
              <a:gd name="T14" fmla="*/ 0 w 428"/>
              <a:gd name="T15" fmla="*/ 185692 h 634"/>
              <a:gd name="T16" fmla="*/ 42455 w 428"/>
              <a:gd name="T17" fmla="*/ 228239 h 634"/>
              <a:gd name="T18" fmla="*/ 111174 w 428"/>
              <a:gd name="T19" fmla="*/ 228239 h 634"/>
              <a:gd name="T20" fmla="*/ 153628 w 428"/>
              <a:gd name="T21" fmla="*/ 185692 h 634"/>
              <a:gd name="T22" fmla="*/ 153628 w 428"/>
              <a:gd name="T23" fmla="*/ 153962 h 634"/>
              <a:gd name="T24" fmla="*/ 127364 w 428"/>
              <a:gd name="T25" fmla="*/ 116824 h 634"/>
              <a:gd name="T26" fmla="*/ 26624 w 428"/>
              <a:gd name="T27" fmla="*/ 68868 h 634"/>
              <a:gd name="T28" fmla="*/ 26624 w 428"/>
              <a:gd name="T29" fmla="*/ 68868 h 634"/>
              <a:gd name="T30" fmla="*/ 79512 w 428"/>
              <a:gd name="T31" fmla="*/ 15865 h 634"/>
              <a:gd name="T32" fmla="*/ 127364 w 428"/>
              <a:gd name="T33" fmla="*/ 68868 h 634"/>
              <a:gd name="T34" fmla="*/ 79512 w 428"/>
              <a:gd name="T35" fmla="*/ 127280 h 634"/>
              <a:gd name="T36" fmla="*/ 26624 w 428"/>
              <a:gd name="T37" fmla="*/ 68868 h 634"/>
              <a:gd name="T38" fmla="*/ 143194 w 428"/>
              <a:gd name="T39" fmla="*/ 180644 h 634"/>
              <a:gd name="T40" fmla="*/ 143194 w 428"/>
              <a:gd name="T41" fmla="*/ 180644 h 634"/>
              <a:gd name="T42" fmla="*/ 106137 w 428"/>
              <a:gd name="T43" fmla="*/ 212374 h 634"/>
              <a:gd name="T44" fmla="*/ 47851 w 428"/>
              <a:gd name="T45" fmla="*/ 212374 h 634"/>
              <a:gd name="T46" fmla="*/ 16190 w 428"/>
              <a:gd name="T47" fmla="*/ 180644 h 634"/>
              <a:gd name="T48" fmla="*/ 16190 w 428"/>
              <a:gd name="T49" fmla="*/ 159371 h 634"/>
              <a:gd name="T50" fmla="*/ 42455 w 428"/>
              <a:gd name="T51" fmla="*/ 127280 h 634"/>
              <a:gd name="T52" fmla="*/ 79512 w 428"/>
              <a:gd name="T53" fmla="*/ 143506 h 634"/>
              <a:gd name="T54" fmla="*/ 116930 w 428"/>
              <a:gd name="T55" fmla="*/ 127280 h 634"/>
              <a:gd name="T56" fmla="*/ 143194 w 428"/>
              <a:gd name="T57" fmla="*/ 159371 h 634"/>
              <a:gd name="T58" fmla="*/ 143194 w 428"/>
              <a:gd name="T59" fmla="*/ 180644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rgbClr val="5D1738"/>
          </a:solidFill>
          <a:ln w="9525" cap="flat">
            <a:solidFill>
              <a:schemeClr val="tx1"/>
            </a:solidFill>
            <a:bevel/>
            <a:headEnd/>
            <a:tailEnd/>
          </a:ln>
          <a:effectLst/>
        </p:spPr>
        <p:txBody>
          <a:bodyPr wrap="none" lIns="91431" tIns="45716" rIns="91431" bIns="45716" anchor="ctr"/>
          <a:lstStyle/>
          <a:p>
            <a:endParaRPr lang="en-US" dirty="0"/>
          </a:p>
        </p:txBody>
      </p:sp>
      <p:sp>
        <p:nvSpPr>
          <p:cNvPr id="74" name="Freeform 176">
            <a:extLst>
              <a:ext uri="{FF2B5EF4-FFF2-40B4-BE49-F238E27FC236}">
                <a16:creationId xmlns:a16="http://schemas.microsoft.com/office/drawing/2014/main" id="{86B9B85D-09D2-4902-B36F-F47AA2F9B328}"/>
              </a:ext>
            </a:extLst>
          </p:cNvPr>
          <p:cNvSpPr>
            <a:spLocks noChangeArrowheads="1"/>
          </p:cNvSpPr>
          <p:nvPr/>
        </p:nvSpPr>
        <p:spPr bwMode="auto">
          <a:xfrm>
            <a:off x="5385060" y="5314980"/>
            <a:ext cx="182880" cy="274320"/>
          </a:xfrm>
          <a:custGeom>
            <a:avLst/>
            <a:gdLst>
              <a:gd name="T0" fmla="*/ 127364 w 428"/>
              <a:gd name="T1" fmla="*/ 116824 h 634"/>
              <a:gd name="T2" fmla="*/ 127364 w 428"/>
              <a:gd name="T3" fmla="*/ 116824 h 634"/>
              <a:gd name="T4" fmla="*/ 143194 w 428"/>
              <a:gd name="T5" fmla="*/ 68868 h 634"/>
              <a:gd name="T6" fmla="*/ 79512 w 428"/>
              <a:gd name="T7" fmla="*/ 0 h 634"/>
              <a:gd name="T8" fmla="*/ 16190 w 428"/>
              <a:gd name="T9" fmla="*/ 68868 h 634"/>
              <a:gd name="T10" fmla="*/ 26624 w 428"/>
              <a:gd name="T11" fmla="*/ 116824 h 634"/>
              <a:gd name="T12" fmla="*/ 0 w 428"/>
              <a:gd name="T13" fmla="*/ 153962 h 634"/>
              <a:gd name="T14" fmla="*/ 0 w 428"/>
              <a:gd name="T15" fmla="*/ 185692 h 634"/>
              <a:gd name="T16" fmla="*/ 42455 w 428"/>
              <a:gd name="T17" fmla="*/ 228239 h 634"/>
              <a:gd name="T18" fmla="*/ 111174 w 428"/>
              <a:gd name="T19" fmla="*/ 228239 h 634"/>
              <a:gd name="T20" fmla="*/ 153628 w 428"/>
              <a:gd name="T21" fmla="*/ 185692 h 634"/>
              <a:gd name="T22" fmla="*/ 153628 w 428"/>
              <a:gd name="T23" fmla="*/ 153962 h 634"/>
              <a:gd name="T24" fmla="*/ 127364 w 428"/>
              <a:gd name="T25" fmla="*/ 116824 h 634"/>
              <a:gd name="T26" fmla="*/ 26624 w 428"/>
              <a:gd name="T27" fmla="*/ 68868 h 634"/>
              <a:gd name="T28" fmla="*/ 26624 w 428"/>
              <a:gd name="T29" fmla="*/ 68868 h 634"/>
              <a:gd name="T30" fmla="*/ 79512 w 428"/>
              <a:gd name="T31" fmla="*/ 15865 h 634"/>
              <a:gd name="T32" fmla="*/ 127364 w 428"/>
              <a:gd name="T33" fmla="*/ 68868 h 634"/>
              <a:gd name="T34" fmla="*/ 79512 w 428"/>
              <a:gd name="T35" fmla="*/ 127280 h 634"/>
              <a:gd name="T36" fmla="*/ 26624 w 428"/>
              <a:gd name="T37" fmla="*/ 68868 h 634"/>
              <a:gd name="T38" fmla="*/ 143194 w 428"/>
              <a:gd name="T39" fmla="*/ 180644 h 634"/>
              <a:gd name="T40" fmla="*/ 143194 w 428"/>
              <a:gd name="T41" fmla="*/ 180644 h 634"/>
              <a:gd name="T42" fmla="*/ 106137 w 428"/>
              <a:gd name="T43" fmla="*/ 212374 h 634"/>
              <a:gd name="T44" fmla="*/ 47851 w 428"/>
              <a:gd name="T45" fmla="*/ 212374 h 634"/>
              <a:gd name="T46" fmla="*/ 16190 w 428"/>
              <a:gd name="T47" fmla="*/ 180644 h 634"/>
              <a:gd name="T48" fmla="*/ 16190 w 428"/>
              <a:gd name="T49" fmla="*/ 159371 h 634"/>
              <a:gd name="T50" fmla="*/ 42455 w 428"/>
              <a:gd name="T51" fmla="*/ 127280 h 634"/>
              <a:gd name="T52" fmla="*/ 79512 w 428"/>
              <a:gd name="T53" fmla="*/ 143506 h 634"/>
              <a:gd name="T54" fmla="*/ 116930 w 428"/>
              <a:gd name="T55" fmla="*/ 127280 h 634"/>
              <a:gd name="T56" fmla="*/ 143194 w 428"/>
              <a:gd name="T57" fmla="*/ 159371 h 634"/>
              <a:gd name="T58" fmla="*/ 143194 w 428"/>
              <a:gd name="T59" fmla="*/ 180644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rgbClr val="5D1738"/>
          </a:solidFill>
          <a:ln w="9525" cap="flat">
            <a:solidFill>
              <a:schemeClr val="tx1"/>
            </a:solidFill>
            <a:bevel/>
            <a:headEnd/>
            <a:tailEnd/>
          </a:ln>
          <a:effectLst/>
        </p:spPr>
        <p:txBody>
          <a:bodyPr wrap="none" lIns="91431" tIns="45716" rIns="91431" bIns="45716" anchor="ctr"/>
          <a:lstStyle/>
          <a:p>
            <a:endParaRPr lang="en-US" dirty="0"/>
          </a:p>
        </p:txBody>
      </p:sp>
      <p:sp>
        <p:nvSpPr>
          <p:cNvPr id="75" name="Freeform 176">
            <a:extLst>
              <a:ext uri="{FF2B5EF4-FFF2-40B4-BE49-F238E27FC236}">
                <a16:creationId xmlns:a16="http://schemas.microsoft.com/office/drawing/2014/main" id="{F22AF3EC-30C4-4E90-A1B6-A9EFD80BCECE}"/>
              </a:ext>
            </a:extLst>
          </p:cNvPr>
          <p:cNvSpPr>
            <a:spLocks noChangeArrowheads="1"/>
          </p:cNvSpPr>
          <p:nvPr/>
        </p:nvSpPr>
        <p:spPr bwMode="auto">
          <a:xfrm>
            <a:off x="5097020" y="4450860"/>
            <a:ext cx="182880" cy="274320"/>
          </a:xfrm>
          <a:custGeom>
            <a:avLst/>
            <a:gdLst>
              <a:gd name="T0" fmla="*/ 127364 w 428"/>
              <a:gd name="T1" fmla="*/ 116824 h 634"/>
              <a:gd name="T2" fmla="*/ 127364 w 428"/>
              <a:gd name="T3" fmla="*/ 116824 h 634"/>
              <a:gd name="T4" fmla="*/ 143194 w 428"/>
              <a:gd name="T5" fmla="*/ 68868 h 634"/>
              <a:gd name="T6" fmla="*/ 79512 w 428"/>
              <a:gd name="T7" fmla="*/ 0 h 634"/>
              <a:gd name="T8" fmla="*/ 16190 w 428"/>
              <a:gd name="T9" fmla="*/ 68868 h 634"/>
              <a:gd name="T10" fmla="*/ 26624 w 428"/>
              <a:gd name="T11" fmla="*/ 116824 h 634"/>
              <a:gd name="T12" fmla="*/ 0 w 428"/>
              <a:gd name="T13" fmla="*/ 153962 h 634"/>
              <a:gd name="T14" fmla="*/ 0 w 428"/>
              <a:gd name="T15" fmla="*/ 185692 h 634"/>
              <a:gd name="T16" fmla="*/ 42455 w 428"/>
              <a:gd name="T17" fmla="*/ 228239 h 634"/>
              <a:gd name="T18" fmla="*/ 111174 w 428"/>
              <a:gd name="T19" fmla="*/ 228239 h 634"/>
              <a:gd name="T20" fmla="*/ 153628 w 428"/>
              <a:gd name="T21" fmla="*/ 185692 h 634"/>
              <a:gd name="T22" fmla="*/ 153628 w 428"/>
              <a:gd name="T23" fmla="*/ 153962 h 634"/>
              <a:gd name="T24" fmla="*/ 127364 w 428"/>
              <a:gd name="T25" fmla="*/ 116824 h 634"/>
              <a:gd name="T26" fmla="*/ 26624 w 428"/>
              <a:gd name="T27" fmla="*/ 68868 h 634"/>
              <a:gd name="T28" fmla="*/ 26624 w 428"/>
              <a:gd name="T29" fmla="*/ 68868 h 634"/>
              <a:gd name="T30" fmla="*/ 79512 w 428"/>
              <a:gd name="T31" fmla="*/ 15865 h 634"/>
              <a:gd name="T32" fmla="*/ 127364 w 428"/>
              <a:gd name="T33" fmla="*/ 68868 h 634"/>
              <a:gd name="T34" fmla="*/ 79512 w 428"/>
              <a:gd name="T35" fmla="*/ 127280 h 634"/>
              <a:gd name="T36" fmla="*/ 26624 w 428"/>
              <a:gd name="T37" fmla="*/ 68868 h 634"/>
              <a:gd name="T38" fmla="*/ 143194 w 428"/>
              <a:gd name="T39" fmla="*/ 180644 h 634"/>
              <a:gd name="T40" fmla="*/ 143194 w 428"/>
              <a:gd name="T41" fmla="*/ 180644 h 634"/>
              <a:gd name="T42" fmla="*/ 106137 w 428"/>
              <a:gd name="T43" fmla="*/ 212374 h 634"/>
              <a:gd name="T44" fmla="*/ 47851 w 428"/>
              <a:gd name="T45" fmla="*/ 212374 h 634"/>
              <a:gd name="T46" fmla="*/ 16190 w 428"/>
              <a:gd name="T47" fmla="*/ 180644 h 634"/>
              <a:gd name="T48" fmla="*/ 16190 w 428"/>
              <a:gd name="T49" fmla="*/ 159371 h 634"/>
              <a:gd name="T50" fmla="*/ 42455 w 428"/>
              <a:gd name="T51" fmla="*/ 127280 h 634"/>
              <a:gd name="T52" fmla="*/ 79512 w 428"/>
              <a:gd name="T53" fmla="*/ 143506 h 634"/>
              <a:gd name="T54" fmla="*/ 116930 w 428"/>
              <a:gd name="T55" fmla="*/ 127280 h 634"/>
              <a:gd name="T56" fmla="*/ 143194 w 428"/>
              <a:gd name="T57" fmla="*/ 159371 h 634"/>
              <a:gd name="T58" fmla="*/ 143194 w 428"/>
              <a:gd name="T59" fmla="*/ 180644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chemeClr val="bg1">
              <a:lumMod val="75000"/>
            </a:schemeClr>
          </a:solidFill>
          <a:ln w="9525" cap="flat">
            <a:solidFill>
              <a:schemeClr val="bg1">
                <a:lumMod val="75000"/>
              </a:schemeClr>
            </a:solidFill>
            <a:bevel/>
            <a:headEnd/>
            <a:tailEnd/>
          </a:ln>
          <a:effectLst/>
        </p:spPr>
        <p:txBody>
          <a:bodyPr wrap="none" lIns="91431" tIns="45716" rIns="91431" bIns="45716" anchor="ctr"/>
          <a:lstStyle/>
          <a:p>
            <a:endParaRPr lang="en-US" dirty="0"/>
          </a:p>
        </p:txBody>
      </p:sp>
      <p:sp>
        <p:nvSpPr>
          <p:cNvPr id="76" name="Freeform 176">
            <a:extLst>
              <a:ext uri="{FF2B5EF4-FFF2-40B4-BE49-F238E27FC236}">
                <a16:creationId xmlns:a16="http://schemas.microsoft.com/office/drawing/2014/main" id="{BDE78C85-575F-422B-8C91-DDD0947A88AB}"/>
              </a:ext>
            </a:extLst>
          </p:cNvPr>
          <p:cNvSpPr>
            <a:spLocks noChangeArrowheads="1"/>
          </p:cNvSpPr>
          <p:nvPr/>
        </p:nvSpPr>
        <p:spPr bwMode="auto">
          <a:xfrm>
            <a:off x="5097020" y="4882920"/>
            <a:ext cx="182880" cy="274320"/>
          </a:xfrm>
          <a:custGeom>
            <a:avLst/>
            <a:gdLst>
              <a:gd name="T0" fmla="*/ 127364 w 428"/>
              <a:gd name="T1" fmla="*/ 116824 h 634"/>
              <a:gd name="T2" fmla="*/ 127364 w 428"/>
              <a:gd name="T3" fmla="*/ 116824 h 634"/>
              <a:gd name="T4" fmla="*/ 143194 w 428"/>
              <a:gd name="T5" fmla="*/ 68868 h 634"/>
              <a:gd name="T6" fmla="*/ 79512 w 428"/>
              <a:gd name="T7" fmla="*/ 0 h 634"/>
              <a:gd name="T8" fmla="*/ 16190 w 428"/>
              <a:gd name="T9" fmla="*/ 68868 h 634"/>
              <a:gd name="T10" fmla="*/ 26624 w 428"/>
              <a:gd name="T11" fmla="*/ 116824 h 634"/>
              <a:gd name="T12" fmla="*/ 0 w 428"/>
              <a:gd name="T13" fmla="*/ 153962 h 634"/>
              <a:gd name="T14" fmla="*/ 0 w 428"/>
              <a:gd name="T15" fmla="*/ 185692 h 634"/>
              <a:gd name="T16" fmla="*/ 42455 w 428"/>
              <a:gd name="T17" fmla="*/ 228239 h 634"/>
              <a:gd name="T18" fmla="*/ 111174 w 428"/>
              <a:gd name="T19" fmla="*/ 228239 h 634"/>
              <a:gd name="T20" fmla="*/ 153628 w 428"/>
              <a:gd name="T21" fmla="*/ 185692 h 634"/>
              <a:gd name="T22" fmla="*/ 153628 w 428"/>
              <a:gd name="T23" fmla="*/ 153962 h 634"/>
              <a:gd name="T24" fmla="*/ 127364 w 428"/>
              <a:gd name="T25" fmla="*/ 116824 h 634"/>
              <a:gd name="T26" fmla="*/ 26624 w 428"/>
              <a:gd name="T27" fmla="*/ 68868 h 634"/>
              <a:gd name="T28" fmla="*/ 26624 w 428"/>
              <a:gd name="T29" fmla="*/ 68868 h 634"/>
              <a:gd name="T30" fmla="*/ 79512 w 428"/>
              <a:gd name="T31" fmla="*/ 15865 h 634"/>
              <a:gd name="T32" fmla="*/ 127364 w 428"/>
              <a:gd name="T33" fmla="*/ 68868 h 634"/>
              <a:gd name="T34" fmla="*/ 79512 w 428"/>
              <a:gd name="T35" fmla="*/ 127280 h 634"/>
              <a:gd name="T36" fmla="*/ 26624 w 428"/>
              <a:gd name="T37" fmla="*/ 68868 h 634"/>
              <a:gd name="T38" fmla="*/ 143194 w 428"/>
              <a:gd name="T39" fmla="*/ 180644 h 634"/>
              <a:gd name="T40" fmla="*/ 143194 w 428"/>
              <a:gd name="T41" fmla="*/ 180644 h 634"/>
              <a:gd name="T42" fmla="*/ 106137 w 428"/>
              <a:gd name="T43" fmla="*/ 212374 h 634"/>
              <a:gd name="T44" fmla="*/ 47851 w 428"/>
              <a:gd name="T45" fmla="*/ 212374 h 634"/>
              <a:gd name="T46" fmla="*/ 16190 w 428"/>
              <a:gd name="T47" fmla="*/ 180644 h 634"/>
              <a:gd name="T48" fmla="*/ 16190 w 428"/>
              <a:gd name="T49" fmla="*/ 159371 h 634"/>
              <a:gd name="T50" fmla="*/ 42455 w 428"/>
              <a:gd name="T51" fmla="*/ 127280 h 634"/>
              <a:gd name="T52" fmla="*/ 79512 w 428"/>
              <a:gd name="T53" fmla="*/ 143506 h 634"/>
              <a:gd name="T54" fmla="*/ 116930 w 428"/>
              <a:gd name="T55" fmla="*/ 127280 h 634"/>
              <a:gd name="T56" fmla="*/ 143194 w 428"/>
              <a:gd name="T57" fmla="*/ 159371 h 634"/>
              <a:gd name="T58" fmla="*/ 143194 w 428"/>
              <a:gd name="T59" fmla="*/ 180644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chemeClr val="bg1">
              <a:lumMod val="75000"/>
            </a:schemeClr>
          </a:solidFill>
          <a:ln w="9525" cap="flat">
            <a:solidFill>
              <a:schemeClr val="bg1">
                <a:lumMod val="75000"/>
              </a:schemeClr>
            </a:solidFill>
            <a:bevel/>
            <a:headEnd/>
            <a:tailEnd/>
          </a:ln>
          <a:effectLst/>
        </p:spPr>
        <p:txBody>
          <a:bodyPr wrap="none" lIns="91431" tIns="45716" rIns="91431" bIns="45716" anchor="ctr"/>
          <a:lstStyle/>
          <a:p>
            <a:endParaRPr lang="en-US" dirty="0"/>
          </a:p>
        </p:txBody>
      </p:sp>
      <p:sp>
        <p:nvSpPr>
          <p:cNvPr id="77" name="Freeform 176">
            <a:extLst>
              <a:ext uri="{FF2B5EF4-FFF2-40B4-BE49-F238E27FC236}">
                <a16:creationId xmlns:a16="http://schemas.microsoft.com/office/drawing/2014/main" id="{BD186558-7203-419E-9900-073EFA673809}"/>
              </a:ext>
            </a:extLst>
          </p:cNvPr>
          <p:cNvSpPr>
            <a:spLocks noChangeArrowheads="1"/>
          </p:cNvSpPr>
          <p:nvPr/>
        </p:nvSpPr>
        <p:spPr bwMode="auto">
          <a:xfrm>
            <a:off x="6786400" y="1628750"/>
            <a:ext cx="182880" cy="274320"/>
          </a:xfrm>
          <a:custGeom>
            <a:avLst/>
            <a:gdLst>
              <a:gd name="T0" fmla="*/ 127364 w 428"/>
              <a:gd name="T1" fmla="*/ 116824 h 634"/>
              <a:gd name="T2" fmla="*/ 127364 w 428"/>
              <a:gd name="T3" fmla="*/ 116824 h 634"/>
              <a:gd name="T4" fmla="*/ 143194 w 428"/>
              <a:gd name="T5" fmla="*/ 68868 h 634"/>
              <a:gd name="T6" fmla="*/ 79512 w 428"/>
              <a:gd name="T7" fmla="*/ 0 h 634"/>
              <a:gd name="T8" fmla="*/ 16190 w 428"/>
              <a:gd name="T9" fmla="*/ 68868 h 634"/>
              <a:gd name="T10" fmla="*/ 26624 w 428"/>
              <a:gd name="T11" fmla="*/ 116824 h 634"/>
              <a:gd name="T12" fmla="*/ 0 w 428"/>
              <a:gd name="T13" fmla="*/ 153962 h 634"/>
              <a:gd name="T14" fmla="*/ 0 w 428"/>
              <a:gd name="T15" fmla="*/ 185692 h 634"/>
              <a:gd name="T16" fmla="*/ 42455 w 428"/>
              <a:gd name="T17" fmla="*/ 228239 h 634"/>
              <a:gd name="T18" fmla="*/ 111174 w 428"/>
              <a:gd name="T19" fmla="*/ 228239 h 634"/>
              <a:gd name="T20" fmla="*/ 153628 w 428"/>
              <a:gd name="T21" fmla="*/ 185692 h 634"/>
              <a:gd name="T22" fmla="*/ 153628 w 428"/>
              <a:gd name="T23" fmla="*/ 153962 h 634"/>
              <a:gd name="T24" fmla="*/ 127364 w 428"/>
              <a:gd name="T25" fmla="*/ 116824 h 634"/>
              <a:gd name="T26" fmla="*/ 26624 w 428"/>
              <a:gd name="T27" fmla="*/ 68868 h 634"/>
              <a:gd name="T28" fmla="*/ 26624 w 428"/>
              <a:gd name="T29" fmla="*/ 68868 h 634"/>
              <a:gd name="T30" fmla="*/ 79512 w 428"/>
              <a:gd name="T31" fmla="*/ 15865 h 634"/>
              <a:gd name="T32" fmla="*/ 127364 w 428"/>
              <a:gd name="T33" fmla="*/ 68868 h 634"/>
              <a:gd name="T34" fmla="*/ 79512 w 428"/>
              <a:gd name="T35" fmla="*/ 127280 h 634"/>
              <a:gd name="T36" fmla="*/ 26624 w 428"/>
              <a:gd name="T37" fmla="*/ 68868 h 634"/>
              <a:gd name="T38" fmla="*/ 143194 w 428"/>
              <a:gd name="T39" fmla="*/ 180644 h 634"/>
              <a:gd name="T40" fmla="*/ 143194 w 428"/>
              <a:gd name="T41" fmla="*/ 180644 h 634"/>
              <a:gd name="T42" fmla="*/ 106137 w 428"/>
              <a:gd name="T43" fmla="*/ 212374 h 634"/>
              <a:gd name="T44" fmla="*/ 47851 w 428"/>
              <a:gd name="T45" fmla="*/ 212374 h 634"/>
              <a:gd name="T46" fmla="*/ 16190 w 428"/>
              <a:gd name="T47" fmla="*/ 180644 h 634"/>
              <a:gd name="T48" fmla="*/ 16190 w 428"/>
              <a:gd name="T49" fmla="*/ 159371 h 634"/>
              <a:gd name="T50" fmla="*/ 42455 w 428"/>
              <a:gd name="T51" fmla="*/ 127280 h 634"/>
              <a:gd name="T52" fmla="*/ 79512 w 428"/>
              <a:gd name="T53" fmla="*/ 143506 h 634"/>
              <a:gd name="T54" fmla="*/ 116930 w 428"/>
              <a:gd name="T55" fmla="*/ 127280 h 634"/>
              <a:gd name="T56" fmla="*/ 143194 w 428"/>
              <a:gd name="T57" fmla="*/ 159371 h 634"/>
              <a:gd name="T58" fmla="*/ 143194 w 428"/>
              <a:gd name="T59" fmla="*/ 180644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rgbClr val="5D1738"/>
          </a:solidFill>
          <a:ln w="9525" cap="flat">
            <a:solidFill>
              <a:schemeClr val="tx1"/>
            </a:solidFill>
            <a:bevel/>
            <a:headEnd/>
            <a:tailEnd/>
          </a:ln>
          <a:effectLst/>
        </p:spPr>
        <p:txBody>
          <a:bodyPr wrap="none" lIns="91431" tIns="45716" rIns="91431" bIns="45716" anchor="ctr"/>
          <a:lstStyle/>
          <a:p>
            <a:endParaRPr lang="en-US" dirty="0"/>
          </a:p>
        </p:txBody>
      </p:sp>
      <p:sp>
        <p:nvSpPr>
          <p:cNvPr id="78" name="Freeform 176">
            <a:extLst>
              <a:ext uri="{FF2B5EF4-FFF2-40B4-BE49-F238E27FC236}">
                <a16:creationId xmlns:a16="http://schemas.microsoft.com/office/drawing/2014/main" id="{2599483B-35B4-4D89-AE3E-3AFBB79C643A}"/>
              </a:ext>
            </a:extLst>
          </p:cNvPr>
          <p:cNvSpPr>
            <a:spLocks noChangeArrowheads="1"/>
          </p:cNvSpPr>
          <p:nvPr/>
        </p:nvSpPr>
        <p:spPr bwMode="auto">
          <a:xfrm>
            <a:off x="6786400" y="2060810"/>
            <a:ext cx="182880" cy="274320"/>
          </a:xfrm>
          <a:custGeom>
            <a:avLst/>
            <a:gdLst>
              <a:gd name="T0" fmla="*/ 127364 w 428"/>
              <a:gd name="T1" fmla="*/ 116824 h 634"/>
              <a:gd name="T2" fmla="*/ 127364 w 428"/>
              <a:gd name="T3" fmla="*/ 116824 h 634"/>
              <a:gd name="T4" fmla="*/ 143194 w 428"/>
              <a:gd name="T5" fmla="*/ 68868 h 634"/>
              <a:gd name="T6" fmla="*/ 79512 w 428"/>
              <a:gd name="T7" fmla="*/ 0 h 634"/>
              <a:gd name="T8" fmla="*/ 16190 w 428"/>
              <a:gd name="T9" fmla="*/ 68868 h 634"/>
              <a:gd name="T10" fmla="*/ 26624 w 428"/>
              <a:gd name="T11" fmla="*/ 116824 h 634"/>
              <a:gd name="T12" fmla="*/ 0 w 428"/>
              <a:gd name="T13" fmla="*/ 153962 h 634"/>
              <a:gd name="T14" fmla="*/ 0 w 428"/>
              <a:gd name="T15" fmla="*/ 185692 h 634"/>
              <a:gd name="T16" fmla="*/ 42455 w 428"/>
              <a:gd name="T17" fmla="*/ 228239 h 634"/>
              <a:gd name="T18" fmla="*/ 111174 w 428"/>
              <a:gd name="T19" fmla="*/ 228239 h 634"/>
              <a:gd name="T20" fmla="*/ 153628 w 428"/>
              <a:gd name="T21" fmla="*/ 185692 h 634"/>
              <a:gd name="T22" fmla="*/ 153628 w 428"/>
              <a:gd name="T23" fmla="*/ 153962 h 634"/>
              <a:gd name="T24" fmla="*/ 127364 w 428"/>
              <a:gd name="T25" fmla="*/ 116824 h 634"/>
              <a:gd name="T26" fmla="*/ 26624 w 428"/>
              <a:gd name="T27" fmla="*/ 68868 h 634"/>
              <a:gd name="T28" fmla="*/ 26624 w 428"/>
              <a:gd name="T29" fmla="*/ 68868 h 634"/>
              <a:gd name="T30" fmla="*/ 79512 w 428"/>
              <a:gd name="T31" fmla="*/ 15865 h 634"/>
              <a:gd name="T32" fmla="*/ 127364 w 428"/>
              <a:gd name="T33" fmla="*/ 68868 h 634"/>
              <a:gd name="T34" fmla="*/ 79512 w 428"/>
              <a:gd name="T35" fmla="*/ 127280 h 634"/>
              <a:gd name="T36" fmla="*/ 26624 w 428"/>
              <a:gd name="T37" fmla="*/ 68868 h 634"/>
              <a:gd name="T38" fmla="*/ 143194 w 428"/>
              <a:gd name="T39" fmla="*/ 180644 h 634"/>
              <a:gd name="T40" fmla="*/ 143194 w 428"/>
              <a:gd name="T41" fmla="*/ 180644 h 634"/>
              <a:gd name="T42" fmla="*/ 106137 w 428"/>
              <a:gd name="T43" fmla="*/ 212374 h 634"/>
              <a:gd name="T44" fmla="*/ 47851 w 428"/>
              <a:gd name="T45" fmla="*/ 212374 h 634"/>
              <a:gd name="T46" fmla="*/ 16190 w 428"/>
              <a:gd name="T47" fmla="*/ 180644 h 634"/>
              <a:gd name="T48" fmla="*/ 16190 w 428"/>
              <a:gd name="T49" fmla="*/ 159371 h 634"/>
              <a:gd name="T50" fmla="*/ 42455 w 428"/>
              <a:gd name="T51" fmla="*/ 127280 h 634"/>
              <a:gd name="T52" fmla="*/ 79512 w 428"/>
              <a:gd name="T53" fmla="*/ 143506 h 634"/>
              <a:gd name="T54" fmla="*/ 116930 w 428"/>
              <a:gd name="T55" fmla="*/ 127280 h 634"/>
              <a:gd name="T56" fmla="*/ 143194 w 428"/>
              <a:gd name="T57" fmla="*/ 159371 h 634"/>
              <a:gd name="T58" fmla="*/ 143194 w 428"/>
              <a:gd name="T59" fmla="*/ 180644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rgbClr val="00B0F0"/>
          </a:solidFill>
          <a:ln w="9525" cap="flat">
            <a:solidFill>
              <a:srgbClr val="00B0F0"/>
            </a:solidFill>
            <a:bevel/>
            <a:headEnd/>
            <a:tailEnd/>
          </a:ln>
          <a:effectLst/>
        </p:spPr>
        <p:txBody>
          <a:bodyPr wrap="none" lIns="91431" tIns="45716" rIns="91431" bIns="45716" anchor="ctr"/>
          <a:lstStyle/>
          <a:p>
            <a:endParaRPr lang="en-US" dirty="0"/>
          </a:p>
        </p:txBody>
      </p:sp>
      <p:sp>
        <p:nvSpPr>
          <p:cNvPr id="79" name="Freeform 176">
            <a:extLst>
              <a:ext uri="{FF2B5EF4-FFF2-40B4-BE49-F238E27FC236}">
                <a16:creationId xmlns:a16="http://schemas.microsoft.com/office/drawing/2014/main" id="{30FD880E-C831-4D0A-B357-6921153B6984}"/>
              </a:ext>
            </a:extLst>
          </p:cNvPr>
          <p:cNvSpPr>
            <a:spLocks noChangeArrowheads="1"/>
          </p:cNvSpPr>
          <p:nvPr/>
        </p:nvSpPr>
        <p:spPr bwMode="auto">
          <a:xfrm>
            <a:off x="6786400" y="2492870"/>
            <a:ext cx="182880" cy="274320"/>
          </a:xfrm>
          <a:custGeom>
            <a:avLst/>
            <a:gdLst>
              <a:gd name="T0" fmla="*/ 127364 w 428"/>
              <a:gd name="T1" fmla="*/ 116824 h 634"/>
              <a:gd name="T2" fmla="*/ 127364 w 428"/>
              <a:gd name="T3" fmla="*/ 116824 h 634"/>
              <a:gd name="T4" fmla="*/ 143194 w 428"/>
              <a:gd name="T5" fmla="*/ 68868 h 634"/>
              <a:gd name="T6" fmla="*/ 79512 w 428"/>
              <a:gd name="T7" fmla="*/ 0 h 634"/>
              <a:gd name="T8" fmla="*/ 16190 w 428"/>
              <a:gd name="T9" fmla="*/ 68868 h 634"/>
              <a:gd name="T10" fmla="*/ 26624 w 428"/>
              <a:gd name="T11" fmla="*/ 116824 h 634"/>
              <a:gd name="T12" fmla="*/ 0 w 428"/>
              <a:gd name="T13" fmla="*/ 153962 h 634"/>
              <a:gd name="T14" fmla="*/ 0 w 428"/>
              <a:gd name="T15" fmla="*/ 185692 h 634"/>
              <a:gd name="T16" fmla="*/ 42455 w 428"/>
              <a:gd name="T17" fmla="*/ 228239 h 634"/>
              <a:gd name="T18" fmla="*/ 111174 w 428"/>
              <a:gd name="T19" fmla="*/ 228239 h 634"/>
              <a:gd name="T20" fmla="*/ 153628 w 428"/>
              <a:gd name="T21" fmla="*/ 185692 h 634"/>
              <a:gd name="T22" fmla="*/ 153628 w 428"/>
              <a:gd name="T23" fmla="*/ 153962 h 634"/>
              <a:gd name="T24" fmla="*/ 127364 w 428"/>
              <a:gd name="T25" fmla="*/ 116824 h 634"/>
              <a:gd name="T26" fmla="*/ 26624 w 428"/>
              <a:gd name="T27" fmla="*/ 68868 h 634"/>
              <a:gd name="T28" fmla="*/ 26624 w 428"/>
              <a:gd name="T29" fmla="*/ 68868 h 634"/>
              <a:gd name="T30" fmla="*/ 79512 w 428"/>
              <a:gd name="T31" fmla="*/ 15865 h 634"/>
              <a:gd name="T32" fmla="*/ 127364 w 428"/>
              <a:gd name="T33" fmla="*/ 68868 h 634"/>
              <a:gd name="T34" fmla="*/ 79512 w 428"/>
              <a:gd name="T35" fmla="*/ 127280 h 634"/>
              <a:gd name="T36" fmla="*/ 26624 w 428"/>
              <a:gd name="T37" fmla="*/ 68868 h 634"/>
              <a:gd name="T38" fmla="*/ 143194 w 428"/>
              <a:gd name="T39" fmla="*/ 180644 h 634"/>
              <a:gd name="T40" fmla="*/ 143194 w 428"/>
              <a:gd name="T41" fmla="*/ 180644 h 634"/>
              <a:gd name="T42" fmla="*/ 106137 w 428"/>
              <a:gd name="T43" fmla="*/ 212374 h 634"/>
              <a:gd name="T44" fmla="*/ 47851 w 428"/>
              <a:gd name="T45" fmla="*/ 212374 h 634"/>
              <a:gd name="T46" fmla="*/ 16190 w 428"/>
              <a:gd name="T47" fmla="*/ 180644 h 634"/>
              <a:gd name="T48" fmla="*/ 16190 w 428"/>
              <a:gd name="T49" fmla="*/ 159371 h 634"/>
              <a:gd name="T50" fmla="*/ 42455 w 428"/>
              <a:gd name="T51" fmla="*/ 127280 h 634"/>
              <a:gd name="T52" fmla="*/ 79512 w 428"/>
              <a:gd name="T53" fmla="*/ 143506 h 634"/>
              <a:gd name="T54" fmla="*/ 116930 w 428"/>
              <a:gd name="T55" fmla="*/ 127280 h 634"/>
              <a:gd name="T56" fmla="*/ 143194 w 428"/>
              <a:gd name="T57" fmla="*/ 159371 h 634"/>
              <a:gd name="T58" fmla="*/ 143194 w 428"/>
              <a:gd name="T59" fmla="*/ 180644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chemeClr val="bg1">
              <a:lumMod val="75000"/>
            </a:schemeClr>
          </a:solidFill>
          <a:ln w="9525" cap="flat">
            <a:solidFill>
              <a:schemeClr val="bg1">
                <a:lumMod val="75000"/>
              </a:schemeClr>
            </a:solidFill>
            <a:bevel/>
            <a:headEnd/>
            <a:tailEnd/>
          </a:ln>
          <a:effectLst/>
        </p:spPr>
        <p:txBody>
          <a:bodyPr wrap="none" lIns="91431" tIns="45716" rIns="91431" bIns="45716" anchor="ctr"/>
          <a:lstStyle/>
          <a:p>
            <a:endParaRPr lang="en-US" dirty="0"/>
          </a:p>
        </p:txBody>
      </p:sp>
      <p:sp>
        <p:nvSpPr>
          <p:cNvPr id="80" name="Freeform 176">
            <a:extLst>
              <a:ext uri="{FF2B5EF4-FFF2-40B4-BE49-F238E27FC236}">
                <a16:creationId xmlns:a16="http://schemas.microsoft.com/office/drawing/2014/main" id="{DAF10170-DC51-4CBC-A9E9-30A841938090}"/>
              </a:ext>
            </a:extLst>
          </p:cNvPr>
          <p:cNvSpPr>
            <a:spLocks noChangeArrowheads="1"/>
          </p:cNvSpPr>
          <p:nvPr/>
        </p:nvSpPr>
        <p:spPr bwMode="auto">
          <a:xfrm>
            <a:off x="6503384" y="1889163"/>
            <a:ext cx="182880" cy="274320"/>
          </a:xfrm>
          <a:custGeom>
            <a:avLst/>
            <a:gdLst>
              <a:gd name="T0" fmla="*/ 127364 w 428"/>
              <a:gd name="T1" fmla="*/ 116824 h 634"/>
              <a:gd name="T2" fmla="*/ 127364 w 428"/>
              <a:gd name="T3" fmla="*/ 116824 h 634"/>
              <a:gd name="T4" fmla="*/ 143194 w 428"/>
              <a:gd name="T5" fmla="*/ 68868 h 634"/>
              <a:gd name="T6" fmla="*/ 79512 w 428"/>
              <a:gd name="T7" fmla="*/ 0 h 634"/>
              <a:gd name="T8" fmla="*/ 16190 w 428"/>
              <a:gd name="T9" fmla="*/ 68868 h 634"/>
              <a:gd name="T10" fmla="*/ 26624 w 428"/>
              <a:gd name="T11" fmla="*/ 116824 h 634"/>
              <a:gd name="T12" fmla="*/ 0 w 428"/>
              <a:gd name="T13" fmla="*/ 153962 h 634"/>
              <a:gd name="T14" fmla="*/ 0 w 428"/>
              <a:gd name="T15" fmla="*/ 185692 h 634"/>
              <a:gd name="T16" fmla="*/ 42455 w 428"/>
              <a:gd name="T17" fmla="*/ 228239 h 634"/>
              <a:gd name="T18" fmla="*/ 111174 w 428"/>
              <a:gd name="T19" fmla="*/ 228239 h 634"/>
              <a:gd name="T20" fmla="*/ 153628 w 428"/>
              <a:gd name="T21" fmla="*/ 185692 h 634"/>
              <a:gd name="T22" fmla="*/ 153628 w 428"/>
              <a:gd name="T23" fmla="*/ 153962 h 634"/>
              <a:gd name="T24" fmla="*/ 127364 w 428"/>
              <a:gd name="T25" fmla="*/ 116824 h 634"/>
              <a:gd name="T26" fmla="*/ 26624 w 428"/>
              <a:gd name="T27" fmla="*/ 68868 h 634"/>
              <a:gd name="T28" fmla="*/ 26624 w 428"/>
              <a:gd name="T29" fmla="*/ 68868 h 634"/>
              <a:gd name="T30" fmla="*/ 79512 w 428"/>
              <a:gd name="T31" fmla="*/ 15865 h 634"/>
              <a:gd name="T32" fmla="*/ 127364 w 428"/>
              <a:gd name="T33" fmla="*/ 68868 h 634"/>
              <a:gd name="T34" fmla="*/ 79512 w 428"/>
              <a:gd name="T35" fmla="*/ 127280 h 634"/>
              <a:gd name="T36" fmla="*/ 26624 w 428"/>
              <a:gd name="T37" fmla="*/ 68868 h 634"/>
              <a:gd name="T38" fmla="*/ 143194 w 428"/>
              <a:gd name="T39" fmla="*/ 180644 h 634"/>
              <a:gd name="T40" fmla="*/ 143194 w 428"/>
              <a:gd name="T41" fmla="*/ 180644 h 634"/>
              <a:gd name="T42" fmla="*/ 106137 w 428"/>
              <a:gd name="T43" fmla="*/ 212374 h 634"/>
              <a:gd name="T44" fmla="*/ 47851 w 428"/>
              <a:gd name="T45" fmla="*/ 212374 h 634"/>
              <a:gd name="T46" fmla="*/ 16190 w 428"/>
              <a:gd name="T47" fmla="*/ 180644 h 634"/>
              <a:gd name="T48" fmla="*/ 16190 w 428"/>
              <a:gd name="T49" fmla="*/ 159371 h 634"/>
              <a:gd name="T50" fmla="*/ 42455 w 428"/>
              <a:gd name="T51" fmla="*/ 127280 h 634"/>
              <a:gd name="T52" fmla="*/ 79512 w 428"/>
              <a:gd name="T53" fmla="*/ 143506 h 634"/>
              <a:gd name="T54" fmla="*/ 116930 w 428"/>
              <a:gd name="T55" fmla="*/ 127280 h 634"/>
              <a:gd name="T56" fmla="*/ 143194 w 428"/>
              <a:gd name="T57" fmla="*/ 159371 h 634"/>
              <a:gd name="T58" fmla="*/ 143194 w 428"/>
              <a:gd name="T59" fmla="*/ 180644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rgbClr val="92D050"/>
          </a:solidFill>
          <a:ln w="9525" cap="flat">
            <a:solidFill>
              <a:srgbClr val="FFC000"/>
            </a:solidFill>
            <a:bevel/>
            <a:headEnd/>
            <a:tailEnd/>
          </a:ln>
          <a:effectLst/>
        </p:spPr>
        <p:txBody>
          <a:bodyPr wrap="none" lIns="91431" tIns="45716" rIns="91431" bIns="45716" anchor="ctr"/>
          <a:lstStyle/>
          <a:p>
            <a:endParaRPr lang="en-US" dirty="0"/>
          </a:p>
        </p:txBody>
      </p:sp>
      <p:sp>
        <p:nvSpPr>
          <p:cNvPr id="81" name="Freeform 176">
            <a:extLst>
              <a:ext uri="{FF2B5EF4-FFF2-40B4-BE49-F238E27FC236}">
                <a16:creationId xmlns:a16="http://schemas.microsoft.com/office/drawing/2014/main" id="{07BBC1D3-9F5E-49DD-9851-786B182B9181}"/>
              </a:ext>
            </a:extLst>
          </p:cNvPr>
          <p:cNvSpPr>
            <a:spLocks noChangeArrowheads="1"/>
          </p:cNvSpPr>
          <p:nvPr/>
        </p:nvSpPr>
        <p:spPr bwMode="auto">
          <a:xfrm>
            <a:off x="6507159" y="2332557"/>
            <a:ext cx="182880" cy="274320"/>
          </a:xfrm>
          <a:custGeom>
            <a:avLst/>
            <a:gdLst>
              <a:gd name="T0" fmla="*/ 127364 w 428"/>
              <a:gd name="T1" fmla="*/ 116824 h 634"/>
              <a:gd name="T2" fmla="*/ 127364 w 428"/>
              <a:gd name="T3" fmla="*/ 116824 h 634"/>
              <a:gd name="T4" fmla="*/ 143194 w 428"/>
              <a:gd name="T5" fmla="*/ 68868 h 634"/>
              <a:gd name="T6" fmla="*/ 79512 w 428"/>
              <a:gd name="T7" fmla="*/ 0 h 634"/>
              <a:gd name="T8" fmla="*/ 16190 w 428"/>
              <a:gd name="T9" fmla="*/ 68868 h 634"/>
              <a:gd name="T10" fmla="*/ 26624 w 428"/>
              <a:gd name="T11" fmla="*/ 116824 h 634"/>
              <a:gd name="T12" fmla="*/ 0 w 428"/>
              <a:gd name="T13" fmla="*/ 153962 h 634"/>
              <a:gd name="T14" fmla="*/ 0 w 428"/>
              <a:gd name="T15" fmla="*/ 185692 h 634"/>
              <a:gd name="T16" fmla="*/ 42455 w 428"/>
              <a:gd name="T17" fmla="*/ 228239 h 634"/>
              <a:gd name="T18" fmla="*/ 111174 w 428"/>
              <a:gd name="T19" fmla="*/ 228239 h 634"/>
              <a:gd name="T20" fmla="*/ 153628 w 428"/>
              <a:gd name="T21" fmla="*/ 185692 h 634"/>
              <a:gd name="T22" fmla="*/ 153628 w 428"/>
              <a:gd name="T23" fmla="*/ 153962 h 634"/>
              <a:gd name="T24" fmla="*/ 127364 w 428"/>
              <a:gd name="T25" fmla="*/ 116824 h 634"/>
              <a:gd name="T26" fmla="*/ 26624 w 428"/>
              <a:gd name="T27" fmla="*/ 68868 h 634"/>
              <a:gd name="T28" fmla="*/ 26624 w 428"/>
              <a:gd name="T29" fmla="*/ 68868 h 634"/>
              <a:gd name="T30" fmla="*/ 79512 w 428"/>
              <a:gd name="T31" fmla="*/ 15865 h 634"/>
              <a:gd name="T32" fmla="*/ 127364 w 428"/>
              <a:gd name="T33" fmla="*/ 68868 h 634"/>
              <a:gd name="T34" fmla="*/ 79512 w 428"/>
              <a:gd name="T35" fmla="*/ 127280 h 634"/>
              <a:gd name="T36" fmla="*/ 26624 w 428"/>
              <a:gd name="T37" fmla="*/ 68868 h 634"/>
              <a:gd name="T38" fmla="*/ 143194 w 428"/>
              <a:gd name="T39" fmla="*/ 180644 h 634"/>
              <a:gd name="T40" fmla="*/ 143194 w 428"/>
              <a:gd name="T41" fmla="*/ 180644 h 634"/>
              <a:gd name="T42" fmla="*/ 106137 w 428"/>
              <a:gd name="T43" fmla="*/ 212374 h 634"/>
              <a:gd name="T44" fmla="*/ 47851 w 428"/>
              <a:gd name="T45" fmla="*/ 212374 h 634"/>
              <a:gd name="T46" fmla="*/ 16190 w 428"/>
              <a:gd name="T47" fmla="*/ 180644 h 634"/>
              <a:gd name="T48" fmla="*/ 16190 w 428"/>
              <a:gd name="T49" fmla="*/ 159371 h 634"/>
              <a:gd name="T50" fmla="*/ 42455 w 428"/>
              <a:gd name="T51" fmla="*/ 127280 h 634"/>
              <a:gd name="T52" fmla="*/ 79512 w 428"/>
              <a:gd name="T53" fmla="*/ 143506 h 634"/>
              <a:gd name="T54" fmla="*/ 116930 w 428"/>
              <a:gd name="T55" fmla="*/ 127280 h 634"/>
              <a:gd name="T56" fmla="*/ 143194 w 428"/>
              <a:gd name="T57" fmla="*/ 159371 h 634"/>
              <a:gd name="T58" fmla="*/ 143194 w 428"/>
              <a:gd name="T59" fmla="*/ 180644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rgbClr val="C00000"/>
          </a:solidFill>
          <a:ln w="9525" cap="flat">
            <a:solidFill>
              <a:srgbClr val="C00000"/>
            </a:solidFill>
            <a:bevel/>
            <a:headEnd/>
            <a:tailEnd/>
          </a:ln>
          <a:effectLst/>
        </p:spPr>
        <p:txBody>
          <a:bodyPr wrap="none" lIns="91431" tIns="45716" rIns="91431" bIns="45716" anchor="ctr"/>
          <a:lstStyle/>
          <a:p>
            <a:endParaRPr lang="en-US" dirty="0"/>
          </a:p>
        </p:txBody>
      </p:sp>
      <p:cxnSp>
        <p:nvCxnSpPr>
          <p:cNvPr id="82" name="Straight Connector 81">
            <a:extLst>
              <a:ext uri="{FF2B5EF4-FFF2-40B4-BE49-F238E27FC236}">
                <a16:creationId xmlns:a16="http://schemas.microsoft.com/office/drawing/2014/main" id="{092A82F1-9186-45F0-9318-80CD7291F16F}"/>
              </a:ext>
            </a:extLst>
          </p:cNvPr>
          <p:cNvCxnSpPr>
            <a:cxnSpLocks/>
          </p:cNvCxnSpPr>
          <p:nvPr/>
        </p:nvCxnSpPr>
        <p:spPr>
          <a:xfrm>
            <a:off x="0" y="1340710"/>
            <a:ext cx="9906000" cy="0"/>
          </a:xfrm>
          <a:prstGeom prst="line">
            <a:avLst/>
          </a:prstGeom>
          <a:ln w="38100">
            <a:solidFill>
              <a:srgbClr val="5D1738"/>
            </a:solidFill>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5C190C96-F675-4F82-8E2D-A3CE162DFCD9}"/>
              </a:ext>
            </a:extLst>
          </p:cNvPr>
          <p:cNvSpPr txBox="1"/>
          <p:nvPr/>
        </p:nvSpPr>
        <p:spPr>
          <a:xfrm>
            <a:off x="5037751" y="6381410"/>
            <a:ext cx="4778635" cy="523220"/>
          </a:xfrm>
          <a:prstGeom prst="rect">
            <a:avLst/>
          </a:prstGeom>
          <a:noFill/>
        </p:spPr>
        <p:txBody>
          <a:bodyPr wrap="square" rtlCol="0">
            <a:spAutoFit/>
          </a:bodyPr>
          <a:lstStyle/>
          <a:p>
            <a:r>
              <a:rPr lang="en-US" sz="1400" b="1" i="1" dirty="0"/>
              <a:t>Note – Acquisition refers to building foundational elements &amp; the framework for data ingestion</a:t>
            </a:r>
          </a:p>
        </p:txBody>
      </p:sp>
    </p:spTree>
    <p:extLst>
      <p:ext uri="{BB962C8B-B14F-4D97-AF65-F5344CB8AC3E}">
        <p14:creationId xmlns:p14="http://schemas.microsoft.com/office/powerpoint/2010/main" val="1880640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Hexagon 125">
            <a:extLst>
              <a:ext uri="{FF2B5EF4-FFF2-40B4-BE49-F238E27FC236}">
                <a16:creationId xmlns:a16="http://schemas.microsoft.com/office/drawing/2014/main" id="{3239BF2E-4F72-413E-AFF6-85B757246BBF}"/>
              </a:ext>
            </a:extLst>
          </p:cNvPr>
          <p:cNvSpPr/>
          <p:nvPr/>
        </p:nvSpPr>
        <p:spPr>
          <a:xfrm>
            <a:off x="3656820" y="1402859"/>
            <a:ext cx="2520350" cy="2356000"/>
          </a:xfrm>
          <a:prstGeom prst="hexagon">
            <a:avLst/>
          </a:prstGeom>
          <a:solidFill>
            <a:schemeClr val="bg1"/>
          </a:solidFill>
          <a:ln w="38100">
            <a:solidFill>
              <a:srgbClr val="5D173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5" name="Hexagon 124">
            <a:extLst>
              <a:ext uri="{FF2B5EF4-FFF2-40B4-BE49-F238E27FC236}">
                <a16:creationId xmlns:a16="http://schemas.microsoft.com/office/drawing/2014/main" id="{55B6C509-F2CE-4AAA-A457-26DAEB420E41}"/>
              </a:ext>
            </a:extLst>
          </p:cNvPr>
          <p:cNvSpPr/>
          <p:nvPr/>
        </p:nvSpPr>
        <p:spPr>
          <a:xfrm>
            <a:off x="3521180" y="1454539"/>
            <a:ext cx="2520350" cy="2356000"/>
          </a:xfrm>
          <a:prstGeom prst="hexagon">
            <a:avLst/>
          </a:prstGeom>
          <a:solidFill>
            <a:schemeClr val="bg1"/>
          </a:solidFill>
          <a:ln w="38100">
            <a:solidFill>
              <a:srgbClr val="5D173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Title 2">
            <a:extLst>
              <a:ext uri="{FF2B5EF4-FFF2-40B4-BE49-F238E27FC236}">
                <a16:creationId xmlns:a16="http://schemas.microsoft.com/office/drawing/2014/main" id="{BA675678-B9F4-4D17-8A10-EA28A9992650}"/>
              </a:ext>
            </a:extLst>
          </p:cNvPr>
          <p:cNvSpPr>
            <a:spLocks noGrp="1"/>
          </p:cNvSpPr>
          <p:nvPr>
            <p:ph type="title" idx="4294967295"/>
          </p:nvPr>
        </p:nvSpPr>
        <p:spPr>
          <a:xfrm>
            <a:off x="0" y="171450"/>
            <a:ext cx="9039225" cy="590550"/>
          </a:xfrm>
        </p:spPr>
        <p:txBody>
          <a:bodyPr/>
          <a:lstStyle/>
          <a:p>
            <a:r>
              <a:rPr lang="en-US" dirty="0"/>
              <a:t>Establish an effective Interaction model across all units in the data factory - </a:t>
            </a:r>
            <a:r>
              <a:rPr lang="fr-FR" b="1" dirty="0" err="1"/>
              <a:t>Aggregation</a:t>
            </a:r>
            <a:endParaRPr lang="en-US" dirty="0"/>
          </a:p>
        </p:txBody>
      </p:sp>
      <p:sp>
        <p:nvSpPr>
          <p:cNvPr id="7" name="TextBox 6">
            <a:extLst>
              <a:ext uri="{FF2B5EF4-FFF2-40B4-BE49-F238E27FC236}">
                <a16:creationId xmlns:a16="http://schemas.microsoft.com/office/drawing/2014/main" id="{D2BDB7FD-086B-4174-A34A-B04B935CE3DC}"/>
              </a:ext>
            </a:extLst>
          </p:cNvPr>
          <p:cNvSpPr txBox="1"/>
          <p:nvPr/>
        </p:nvSpPr>
        <p:spPr>
          <a:xfrm>
            <a:off x="21768" y="899368"/>
            <a:ext cx="3995102" cy="276999"/>
          </a:xfrm>
          <a:prstGeom prst="rect">
            <a:avLst/>
          </a:prstGeom>
          <a:noFill/>
        </p:spPr>
        <p:txBody>
          <a:bodyPr wrap="square" rtlCol="0">
            <a:spAutoFit/>
          </a:bodyPr>
          <a:lstStyle/>
          <a:p>
            <a:r>
              <a:rPr lang="en-US" sz="1200" dirty="0"/>
              <a:t>Structure to support Interaction Model</a:t>
            </a:r>
          </a:p>
        </p:txBody>
      </p:sp>
      <p:sp>
        <p:nvSpPr>
          <p:cNvPr id="2" name="Rectangle 1">
            <a:extLst>
              <a:ext uri="{FF2B5EF4-FFF2-40B4-BE49-F238E27FC236}">
                <a16:creationId xmlns:a16="http://schemas.microsoft.com/office/drawing/2014/main" id="{12E2B35A-36AA-470B-886A-3A3F31393F32}"/>
              </a:ext>
            </a:extLst>
          </p:cNvPr>
          <p:cNvSpPr/>
          <p:nvPr/>
        </p:nvSpPr>
        <p:spPr>
          <a:xfrm>
            <a:off x="5090420" y="909530"/>
            <a:ext cx="274320" cy="27699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76331EF-3143-4BEA-9F53-D38324CAC6F1}"/>
              </a:ext>
            </a:extLst>
          </p:cNvPr>
          <p:cNvSpPr txBox="1"/>
          <p:nvPr/>
        </p:nvSpPr>
        <p:spPr>
          <a:xfrm>
            <a:off x="5417498" y="924919"/>
            <a:ext cx="1152160" cy="400110"/>
          </a:xfrm>
          <a:prstGeom prst="rect">
            <a:avLst/>
          </a:prstGeom>
          <a:noFill/>
        </p:spPr>
        <p:txBody>
          <a:bodyPr wrap="square" rtlCol="0">
            <a:spAutoFit/>
          </a:bodyPr>
          <a:lstStyle/>
          <a:p>
            <a:r>
              <a:rPr lang="en-US" sz="1000" dirty="0"/>
              <a:t>Analytics Team Roles</a:t>
            </a:r>
          </a:p>
        </p:txBody>
      </p:sp>
      <p:sp>
        <p:nvSpPr>
          <p:cNvPr id="70" name="Rectangle 69">
            <a:extLst>
              <a:ext uri="{FF2B5EF4-FFF2-40B4-BE49-F238E27FC236}">
                <a16:creationId xmlns:a16="http://schemas.microsoft.com/office/drawing/2014/main" id="{C0A60F4D-AF11-4FE6-AC9C-23192D19B352}"/>
              </a:ext>
            </a:extLst>
          </p:cNvPr>
          <p:cNvSpPr/>
          <p:nvPr/>
        </p:nvSpPr>
        <p:spPr>
          <a:xfrm>
            <a:off x="6622416" y="909530"/>
            <a:ext cx="274320" cy="276999"/>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a:extLst>
              <a:ext uri="{FF2B5EF4-FFF2-40B4-BE49-F238E27FC236}">
                <a16:creationId xmlns:a16="http://schemas.microsoft.com/office/drawing/2014/main" id="{5E94C9F8-85DD-4B6F-B0E5-26D006142AA4}"/>
              </a:ext>
            </a:extLst>
          </p:cNvPr>
          <p:cNvSpPr txBox="1"/>
          <p:nvPr/>
        </p:nvSpPr>
        <p:spPr>
          <a:xfrm>
            <a:off x="6949494" y="924919"/>
            <a:ext cx="1152160" cy="400110"/>
          </a:xfrm>
          <a:prstGeom prst="rect">
            <a:avLst/>
          </a:prstGeom>
          <a:noFill/>
        </p:spPr>
        <p:txBody>
          <a:bodyPr wrap="square" rtlCol="0">
            <a:spAutoFit/>
          </a:bodyPr>
          <a:lstStyle/>
          <a:p>
            <a:r>
              <a:rPr lang="en-US" sz="1000" dirty="0"/>
              <a:t>Business Team Roles</a:t>
            </a:r>
          </a:p>
        </p:txBody>
      </p:sp>
      <p:sp>
        <p:nvSpPr>
          <p:cNvPr id="82" name="Rectangle 81">
            <a:extLst>
              <a:ext uri="{FF2B5EF4-FFF2-40B4-BE49-F238E27FC236}">
                <a16:creationId xmlns:a16="http://schemas.microsoft.com/office/drawing/2014/main" id="{4922BD55-8FAB-4134-8DAC-B9AF2333A274}"/>
              </a:ext>
            </a:extLst>
          </p:cNvPr>
          <p:cNvSpPr/>
          <p:nvPr/>
        </p:nvSpPr>
        <p:spPr>
          <a:xfrm>
            <a:off x="8154412" y="909530"/>
            <a:ext cx="274320" cy="27699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a:extLst>
              <a:ext uri="{FF2B5EF4-FFF2-40B4-BE49-F238E27FC236}">
                <a16:creationId xmlns:a16="http://schemas.microsoft.com/office/drawing/2014/main" id="{CA4E3A1E-B62D-4003-8D79-FB337C4D5788}"/>
              </a:ext>
            </a:extLst>
          </p:cNvPr>
          <p:cNvSpPr txBox="1"/>
          <p:nvPr/>
        </p:nvSpPr>
        <p:spPr>
          <a:xfrm>
            <a:off x="8481490" y="924919"/>
            <a:ext cx="1402742" cy="400110"/>
          </a:xfrm>
          <a:prstGeom prst="rect">
            <a:avLst/>
          </a:prstGeom>
          <a:noFill/>
        </p:spPr>
        <p:txBody>
          <a:bodyPr wrap="square" rtlCol="0">
            <a:spAutoFit/>
          </a:bodyPr>
          <a:lstStyle/>
          <a:p>
            <a:r>
              <a:rPr lang="en-US" sz="1000" dirty="0"/>
              <a:t>Data &amp; tech. Team Roles</a:t>
            </a:r>
          </a:p>
        </p:txBody>
      </p:sp>
      <p:sp>
        <p:nvSpPr>
          <p:cNvPr id="36" name="Hexagon 35">
            <a:extLst>
              <a:ext uri="{FF2B5EF4-FFF2-40B4-BE49-F238E27FC236}">
                <a16:creationId xmlns:a16="http://schemas.microsoft.com/office/drawing/2014/main" id="{764D0D0D-CB27-4B8A-A181-272526A971E5}"/>
              </a:ext>
            </a:extLst>
          </p:cNvPr>
          <p:cNvSpPr/>
          <p:nvPr/>
        </p:nvSpPr>
        <p:spPr>
          <a:xfrm>
            <a:off x="3368780" y="1546873"/>
            <a:ext cx="2520350" cy="2356000"/>
          </a:xfrm>
          <a:prstGeom prst="hexagon">
            <a:avLst/>
          </a:prstGeom>
          <a:solidFill>
            <a:schemeClr val="bg1"/>
          </a:solidFill>
          <a:ln w="38100">
            <a:solidFill>
              <a:srgbClr val="5D173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7" name="TextBox 96">
            <a:extLst>
              <a:ext uri="{FF2B5EF4-FFF2-40B4-BE49-F238E27FC236}">
                <a16:creationId xmlns:a16="http://schemas.microsoft.com/office/drawing/2014/main" id="{B80D6251-04B3-4C00-91BB-91755C19F0C0}"/>
              </a:ext>
            </a:extLst>
          </p:cNvPr>
          <p:cNvSpPr txBox="1"/>
          <p:nvPr/>
        </p:nvSpPr>
        <p:spPr>
          <a:xfrm>
            <a:off x="4109557" y="2603730"/>
            <a:ext cx="1415060" cy="246221"/>
          </a:xfrm>
          <a:prstGeom prst="rect">
            <a:avLst/>
          </a:prstGeom>
          <a:noFill/>
        </p:spPr>
        <p:txBody>
          <a:bodyPr wrap="square" rtlCol="0">
            <a:spAutoFit/>
          </a:bodyPr>
          <a:lstStyle/>
          <a:p>
            <a:pPr algn="ctr"/>
            <a:r>
              <a:rPr lang="en-US" sz="1000" b="1" dirty="0"/>
              <a:t>Data Domain Squad</a:t>
            </a:r>
          </a:p>
        </p:txBody>
      </p:sp>
      <p:sp>
        <p:nvSpPr>
          <p:cNvPr id="98" name="Oval 97">
            <a:extLst>
              <a:ext uri="{FF2B5EF4-FFF2-40B4-BE49-F238E27FC236}">
                <a16:creationId xmlns:a16="http://schemas.microsoft.com/office/drawing/2014/main" id="{625384DA-E5F0-4F1D-A944-AB9CB7D29E99}"/>
              </a:ext>
            </a:extLst>
          </p:cNvPr>
          <p:cNvSpPr/>
          <p:nvPr/>
        </p:nvSpPr>
        <p:spPr>
          <a:xfrm>
            <a:off x="3754842" y="2058059"/>
            <a:ext cx="548640" cy="54864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700"/>
          </a:p>
        </p:txBody>
      </p:sp>
      <p:sp>
        <p:nvSpPr>
          <p:cNvPr id="100" name="TextBox 99">
            <a:extLst>
              <a:ext uri="{FF2B5EF4-FFF2-40B4-BE49-F238E27FC236}">
                <a16:creationId xmlns:a16="http://schemas.microsoft.com/office/drawing/2014/main" id="{779BB9CA-E128-431E-9508-A48457343752}"/>
              </a:ext>
            </a:extLst>
          </p:cNvPr>
          <p:cNvSpPr txBox="1"/>
          <p:nvPr/>
        </p:nvSpPr>
        <p:spPr>
          <a:xfrm>
            <a:off x="3754842" y="2080037"/>
            <a:ext cx="548640" cy="307777"/>
          </a:xfrm>
          <a:prstGeom prst="rect">
            <a:avLst/>
          </a:prstGeom>
          <a:noFill/>
        </p:spPr>
        <p:txBody>
          <a:bodyPr wrap="square" rtlCol="0">
            <a:spAutoFit/>
          </a:bodyPr>
          <a:lstStyle/>
          <a:p>
            <a:pPr algn="ctr"/>
            <a:r>
              <a:rPr lang="en-US" sz="700" dirty="0">
                <a:solidFill>
                  <a:schemeClr val="bg1"/>
                </a:solidFill>
              </a:rPr>
              <a:t>Product Owner</a:t>
            </a:r>
          </a:p>
        </p:txBody>
      </p:sp>
      <p:sp>
        <p:nvSpPr>
          <p:cNvPr id="101" name="Oval 100">
            <a:extLst>
              <a:ext uri="{FF2B5EF4-FFF2-40B4-BE49-F238E27FC236}">
                <a16:creationId xmlns:a16="http://schemas.microsoft.com/office/drawing/2014/main" id="{63682F68-29A9-4F93-8F6D-307F80C0DEA9}"/>
              </a:ext>
            </a:extLst>
          </p:cNvPr>
          <p:cNvSpPr/>
          <p:nvPr/>
        </p:nvSpPr>
        <p:spPr>
          <a:xfrm>
            <a:off x="4390640" y="1553989"/>
            <a:ext cx="548640" cy="54864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700"/>
          </a:p>
        </p:txBody>
      </p:sp>
      <p:sp>
        <p:nvSpPr>
          <p:cNvPr id="103" name="TextBox 102">
            <a:extLst>
              <a:ext uri="{FF2B5EF4-FFF2-40B4-BE49-F238E27FC236}">
                <a16:creationId xmlns:a16="http://schemas.microsoft.com/office/drawing/2014/main" id="{48927E9C-AA4A-4797-A174-AE2DD5424E7A}"/>
              </a:ext>
            </a:extLst>
          </p:cNvPr>
          <p:cNvSpPr txBox="1"/>
          <p:nvPr/>
        </p:nvSpPr>
        <p:spPr>
          <a:xfrm>
            <a:off x="4390640" y="1526549"/>
            <a:ext cx="548640" cy="307777"/>
          </a:xfrm>
          <a:prstGeom prst="rect">
            <a:avLst/>
          </a:prstGeom>
          <a:noFill/>
        </p:spPr>
        <p:txBody>
          <a:bodyPr wrap="square" rtlCol="0">
            <a:spAutoFit/>
          </a:bodyPr>
          <a:lstStyle/>
          <a:p>
            <a:pPr algn="ctr"/>
            <a:r>
              <a:rPr lang="en-US" sz="700" dirty="0">
                <a:solidFill>
                  <a:schemeClr val="bg1"/>
                </a:solidFill>
              </a:rPr>
              <a:t>Data Steward</a:t>
            </a:r>
          </a:p>
        </p:txBody>
      </p:sp>
      <p:sp>
        <p:nvSpPr>
          <p:cNvPr id="104" name="Oval 103">
            <a:extLst>
              <a:ext uri="{FF2B5EF4-FFF2-40B4-BE49-F238E27FC236}">
                <a16:creationId xmlns:a16="http://schemas.microsoft.com/office/drawing/2014/main" id="{6E66DC6E-4814-460C-B793-D3EF99C1D34B}"/>
              </a:ext>
            </a:extLst>
          </p:cNvPr>
          <p:cNvSpPr/>
          <p:nvPr/>
        </p:nvSpPr>
        <p:spPr>
          <a:xfrm>
            <a:off x="4980440" y="2058059"/>
            <a:ext cx="548640" cy="54864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700"/>
          </a:p>
        </p:txBody>
      </p:sp>
      <p:sp>
        <p:nvSpPr>
          <p:cNvPr id="106" name="TextBox 105">
            <a:extLst>
              <a:ext uri="{FF2B5EF4-FFF2-40B4-BE49-F238E27FC236}">
                <a16:creationId xmlns:a16="http://schemas.microsoft.com/office/drawing/2014/main" id="{41638189-0B4D-4CF6-AA53-141C6DEFF00B}"/>
              </a:ext>
            </a:extLst>
          </p:cNvPr>
          <p:cNvSpPr txBox="1"/>
          <p:nvPr/>
        </p:nvSpPr>
        <p:spPr>
          <a:xfrm>
            <a:off x="4980440" y="2080037"/>
            <a:ext cx="548640" cy="307777"/>
          </a:xfrm>
          <a:prstGeom prst="rect">
            <a:avLst/>
          </a:prstGeom>
          <a:noFill/>
        </p:spPr>
        <p:txBody>
          <a:bodyPr wrap="square" rtlCol="0">
            <a:spAutoFit/>
          </a:bodyPr>
          <a:lstStyle/>
          <a:p>
            <a:pPr algn="ctr"/>
            <a:r>
              <a:rPr lang="en-US" sz="700" dirty="0">
                <a:solidFill>
                  <a:schemeClr val="bg1"/>
                </a:solidFill>
              </a:rPr>
              <a:t>Data Quality</a:t>
            </a:r>
          </a:p>
        </p:txBody>
      </p:sp>
      <p:sp>
        <p:nvSpPr>
          <p:cNvPr id="107" name="Oval 106">
            <a:extLst>
              <a:ext uri="{FF2B5EF4-FFF2-40B4-BE49-F238E27FC236}">
                <a16:creationId xmlns:a16="http://schemas.microsoft.com/office/drawing/2014/main" id="{D3148ED2-9E32-4304-970C-1EBCFE35A5C8}"/>
              </a:ext>
            </a:extLst>
          </p:cNvPr>
          <p:cNvSpPr/>
          <p:nvPr/>
        </p:nvSpPr>
        <p:spPr>
          <a:xfrm>
            <a:off x="4980440" y="2831046"/>
            <a:ext cx="548640" cy="54864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700"/>
          </a:p>
        </p:txBody>
      </p:sp>
      <p:sp>
        <p:nvSpPr>
          <p:cNvPr id="109" name="TextBox 108">
            <a:extLst>
              <a:ext uri="{FF2B5EF4-FFF2-40B4-BE49-F238E27FC236}">
                <a16:creationId xmlns:a16="http://schemas.microsoft.com/office/drawing/2014/main" id="{A152F3E7-615E-41D5-9102-D4209244A9EF}"/>
              </a:ext>
            </a:extLst>
          </p:cNvPr>
          <p:cNvSpPr txBox="1"/>
          <p:nvPr/>
        </p:nvSpPr>
        <p:spPr>
          <a:xfrm>
            <a:off x="4980440" y="2822729"/>
            <a:ext cx="548640" cy="307777"/>
          </a:xfrm>
          <a:prstGeom prst="rect">
            <a:avLst/>
          </a:prstGeom>
          <a:noFill/>
        </p:spPr>
        <p:txBody>
          <a:bodyPr wrap="square" rtlCol="0">
            <a:spAutoFit/>
          </a:bodyPr>
          <a:lstStyle/>
          <a:p>
            <a:pPr algn="ctr"/>
            <a:r>
              <a:rPr lang="en-US" sz="700" dirty="0">
                <a:solidFill>
                  <a:schemeClr val="bg1"/>
                </a:solidFill>
              </a:rPr>
              <a:t>Data Modeler</a:t>
            </a:r>
          </a:p>
        </p:txBody>
      </p:sp>
      <p:sp>
        <p:nvSpPr>
          <p:cNvPr id="115" name="Freeform 176">
            <a:extLst>
              <a:ext uri="{FF2B5EF4-FFF2-40B4-BE49-F238E27FC236}">
                <a16:creationId xmlns:a16="http://schemas.microsoft.com/office/drawing/2014/main" id="{BE5F2CBB-DFE1-4D58-8805-846DC46C478B}"/>
              </a:ext>
            </a:extLst>
          </p:cNvPr>
          <p:cNvSpPr>
            <a:spLocks noChangeArrowheads="1"/>
          </p:cNvSpPr>
          <p:nvPr/>
        </p:nvSpPr>
        <p:spPr bwMode="auto">
          <a:xfrm>
            <a:off x="4596380" y="1919749"/>
            <a:ext cx="137160" cy="182880"/>
          </a:xfrm>
          <a:custGeom>
            <a:avLst/>
            <a:gdLst>
              <a:gd name="T0" fmla="*/ 127364 w 428"/>
              <a:gd name="T1" fmla="*/ 116824 h 634"/>
              <a:gd name="T2" fmla="*/ 127364 w 428"/>
              <a:gd name="T3" fmla="*/ 116824 h 634"/>
              <a:gd name="T4" fmla="*/ 143194 w 428"/>
              <a:gd name="T5" fmla="*/ 68868 h 634"/>
              <a:gd name="T6" fmla="*/ 79512 w 428"/>
              <a:gd name="T7" fmla="*/ 0 h 634"/>
              <a:gd name="T8" fmla="*/ 16190 w 428"/>
              <a:gd name="T9" fmla="*/ 68868 h 634"/>
              <a:gd name="T10" fmla="*/ 26624 w 428"/>
              <a:gd name="T11" fmla="*/ 116824 h 634"/>
              <a:gd name="T12" fmla="*/ 0 w 428"/>
              <a:gd name="T13" fmla="*/ 153962 h 634"/>
              <a:gd name="T14" fmla="*/ 0 w 428"/>
              <a:gd name="T15" fmla="*/ 185692 h 634"/>
              <a:gd name="T16" fmla="*/ 42455 w 428"/>
              <a:gd name="T17" fmla="*/ 228239 h 634"/>
              <a:gd name="T18" fmla="*/ 111174 w 428"/>
              <a:gd name="T19" fmla="*/ 228239 h 634"/>
              <a:gd name="T20" fmla="*/ 153628 w 428"/>
              <a:gd name="T21" fmla="*/ 185692 h 634"/>
              <a:gd name="T22" fmla="*/ 153628 w 428"/>
              <a:gd name="T23" fmla="*/ 153962 h 634"/>
              <a:gd name="T24" fmla="*/ 127364 w 428"/>
              <a:gd name="T25" fmla="*/ 116824 h 634"/>
              <a:gd name="T26" fmla="*/ 26624 w 428"/>
              <a:gd name="T27" fmla="*/ 68868 h 634"/>
              <a:gd name="T28" fmla="*/ 26624 w 428"/>
              <a:gd name="T29" fmla="*/ 68868 h 634"/>
              <a:gd name="T30" fmla="*/ 79512 w 428"/>
              <a:gd name="T31" fmla="*/ 15865 h 634"/>
              <a:gd name="T32" fmla="*/ 127364 w 428"/>
              <a:gd name="T33" fmla="*/ 68868 h 634"/>
              <a:gd name="T34" fmla="*/ 79512 w 428"/>
              <a:gd name="T35" fmla="*/ 127280 h 634"/>
              <a:gd name="T36" fmla="*/ 26624 w 428"/>
              <a:gd name="T37" fmla="*/ 68868 h 634"/>
              <a:gd name="T38" fmla="*/ 143194 w 428"/>
              <a:gd name="T39" fmla="*/ 180644 h 634"/>
              <a:gd name="T40" fmla="*/ 143194 w 428"/>
              <a:gd name="T41" fmla="*/ 180644 h 634"/>
              <a:gd name="T42" fmla="*/ 106137 w 428"/>
              <a:gd name="T43" fmla="*/ 212374 h 634"/>
              <a:gd name="T44" fmla="*/ 47851 w 428"/>
              <a:gd name="T45" fmla="*/ 212374 h 634"/>
              <a:gd name="T46" fmla="*/ 16190 w 428"/>
              <a:gd name="T47" fmla="*/ 180644 h 634"/>
              <a:gd name="T48" fmla="*/ 16190 w 428"/>
              <a:gd name="T49" fmla="*/ 159371 h 634"/>
              <a:gd name="T50" fmla="*/ 42455 w 428"/>
              <a:gd name="T51" fmla="*/ 127280 h 634"/>
              <a:gd name="T52" fmla="*/ 79512 w 428"/>
              <a:gd name="T53" fmla="*/ 143506 h 634"/>
              <a:gd name="T54" fmla="*/ 116930 w 428"/>
              <a:gd name="T55" fmla="*/ 127280 h 634"/>
              <a:gd name="T56" fmla="*/ 143194 w 428"/>
              <a:gd name="T57" fmla="*/ 159371 h 634"/>
              <a:gd name="T58" fmla="*/ 143194 w 428"/>
              <a:gd name="T59" fmla="*/ 180644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chemeClr val="bg1"/>
          </a:solidFill>
          <a:ln w="9525" cap="flat">
            <a:solidFill>
              <a:schemeClr val="bg1">
                <a:lumMod val="75000"/>
              </a:schemeClr>
            </a:solidFill>
            <a:bevel/>
            <a:headEnd/>
            <a:tailEnd/>
          </a:ln>
          <a:effectLst/>
        </p:spPr>
        <p:txBody>
          <a:bodyPr wrap="none" lIns="91431" tIns="45716" rIns="91431" bIns="45716" anchor="ctr"/>
          <a:lstStyle/>
          <a:p>
            <a:endParaRPr lang="en-US" sz="700"/>
          </a:p>
        </p:txBody>
      </p:sp>
      <p:sp>
        <p:nvSpPr>
          <p:cNvPr id="116" name="Freeform 176">
            <a:extLst>
              <a:ext uri="{FF2B5EF4-FFF2-40B4-BE49-F238E27FC236}">
                <a16:creationId xmlns:a16="http://schemas.microsoft.com/office/drawing/2014/main" id="{CEDD0F88-3E35-4683-A61F-D00C6D1FA727}"/>
              </a:ext>
            </a:extLst>
          </p:cNvPr>
          <p:cNvSpPr>
            <a:spLocks noChangeArrowheads="1"/>
          </p:cNvSpPr>
          <p:nvPr/>
        </p:nvSpPr>
        <p:spPr bwMode="auto">
          <a:xfrm>
            <a:off x="5186180" y="2387814"/>
            <a:ext cx="137160" cy="182880"/>
          </a:xfrm>
          <a:custGeom>
            <a:avLst/>
            <a:gdLst>
              <a:gd name="T0" fmla="*/ 127364 w 428"/>
              <a:gd name="T1" fmla="*/ 116824 h 634"/>
              <a:gd name="T2" fmla="*/ 127364 w 428"/>
              <a:gd name="T3" fmla="*/ 116824 h 634"/>
              <a:gd name="T4" fmla="*/ 143194 w 428"/>
              <a:gd name="T5" fmla="*/ 68868 h 634"/>
              <a:gd name="T6" fmla="*/ 79512 w 428"/>
              <a:gd name="T7" fmla="*/ 0 h 634"/>
              <a:gd name="T8" fmla="*/ 16190 w 428"/>
              <a:gd name="T9" fmla="*/ 68868 h 634"/>
              <a:gd name="T10" fmla="*/ 26624 w 428"/>
              <a:gd name="T11" fmla="*/ 116824 h 634"/>
              <a:gd name="T12" fmla="*/ 0 w 428"/>
              <a:gd name="T13" fmla="*/ 153962 h 634"/>
              <a:gd name="T14" fmla="*/ 0 w 428"/>
              <a:gd name="T15" fmla="*/ 185692 h 634"/>
              <a:gd name="T16" fmla="*/ 42455 w 428"/>
              <a:gd name="T17" fmla="*/ 228239 h 634"/>
              <a:gd name="T18" fmla="*/ 111174 w 428"/>
              <a:gd name="T19" fmla="*/ 228239 h 634"/>
              <a:gd name="T20" fmla="*/ 153628 w 428"/>
              <a:gd name="T21" fmla="*/ 185692 h 634"/>
              <a:gd name="T22" fmla="*/ 153628 w 428"/>
              <a:gd name="T23" fmla="*/ 153962 h 634"/>
              <a:gd name="T24" fmla="*/ 127364 w 428"/>
              <a:gd name="T25" fmla="*/ 116824 h 634"/>
              <a:gd name="T26" fmla="*/ 26624 w 428"/>
              <a:gd name="T27" fmla="*/ 68868 h 634"/>
              <a:gd name="T28" fmla="*/ 26624 w 428"/>
              <a:gd name="T29" fmla="*/ 68868 h 634"/>
              <a:gd name="T30" fmla="*/ 79512 w 428"/>
              <a:gd name="T31" fmla="*/ 15865 h 634"/>
              <a:gd name="T32" fmla="*/ 127364 w 428"/>
              <a:gd name="T33" fmla="*/ 68868 h 634"/>
              <a:gd name="T34" fmla="*/ 79512 w 428"/>
              <a:gd name="T35" fmla="*/ 127280 h 634"/>
              <a:gd name="T36" fmla="*/ 26624 w 428"/>
              <a:gd name="T37" fmla="*/ 68868 h 634"/>
              <a:gd name="T38" fmla="*/ 143194 w 428"/>
              <a:gd name="T39" fmla="*/ 180644 h 634"/>
              <a:gd name="T40" fmla="*/ 143194 w 428"/>
              <a:gd name="T41" fmla="*/ 180644 h 634"/>
              <a:gd name="T42" fmla="*/ 106137 w 428"/>
              <a:gd name="T43" fmla="*/ 212374 h 634"/>
              <a:gd name="T44" fmla="*/ 47851 w 428"/>
              <a:gd name="T45" fmla="*/ 212374 h 634"/>
              <a:gd name="T46" fmla="*/ 16190 w 428"/>
              <a:gd name="T47" fmla="*/ 180644 h 634"/>
              <a:gd name="T48" fmla="*/ 16190 w 428"/>
              <a:gd name="T49" fmla="*/ 159371 h 634"/>
              <a:gd name="T50" fmla="*/ 42455 w 428"/>
              <a:gd name="T51" fmla="*/ 127280 h 634"/>
              <a:gd name="T52" fmla="*/ 79512 w 428"/>
              <a:gd name="T53" fmla="*/ 143506 h 634"/>
              <a:gd name="T54" fmla="*/ 116930 w 428"/>
              <a:gd name="T55" fmla="*/ 127280 h 634"/>
              <a:gd name="T56" fmla="*/ 143194 w 428"/>
              <a:gd name="T57" fmla="*/ 159371 h 634"/>
              <a:gd name="T58" fmla="*/ 143194 w 428"/>
              <a:gd name="T59" fmla="*/ 180644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chemeClr val="bg1"/>
          </a:solidFill>
          <a:ln w="9525" cap="flat">
            <a:solidFill>
              <a:schemeClr val="bg1">
                <a:lumMod val="75000"/>
              </a:schemeClr>
            </a:solidFill>
            <a:bevel/>
            <a:headEnd/>
            <a:tailEnd/>
          </a:ln>
          <a:effectLst/>
        </p:spPr>
        <p:txBody>
          <a:bodyPr wrap="none" lIns="91431" tIns="45716" rIns="91431" bIns="45716" anchor="ctr"/>
          <a:lstStyle/>
          <a:p>
            <a:endParaRPr lang="en-US" sz="700"/>
          </a:p>
        </p:txBody>
      </p:sp>
      <p:sp>
        <p:nvSpPr>
          <p:cNvPr id="117" name="Freeform 176">
            <a:extLst>
              <a:ext uri="{FF2B5EF4-FFF2-40B4-BE49-F238E27FC236}">
                <a16:creationId xmlns:a16="http://schemas.microsoft.com/office/drawing/2014/main" id="{DD9143CF-C019-450F-A344-B1D621819E04}"/>
              </a:ext>
            </a:extLst>
          </p:cNvPr>
          <p:cNvSpPr>
            <a:spLocks noChangeArrowheads="1"/>
          </p:cNvSpPr>
          <p:nvPr/>
        </p:nvSpPr>
        <p:spPr bwMode="auto">
          <a:xfrm>
            <a:off x="3960582" y="2348954"/>
            <a:ext cx="137160" cy="182880"/>
          </a:xfrm>
          <a:custGeom>
            <a:avLst/>
            <a:gdLst>
              <a:gd name="T0" fmla="*/ 127364 w 428"/>
              <a:gd name="T1" fmla="*/ 116824 h 634"/>
              <a:gd name="T2" fmla="*/ 127364 w 428"/>
              <a:gd name="T3" fmla="*/ 116824 h 634"/>
              <a:gd name="T4" fmla="*/ 143194 w 428"/>
              <a:gd name="T5" fmla="*/ 68868 h 634"/>
              <a:gd name="T6" fmla="*/ 79512 w 428"/>
              <a:gd name="T7" fmla="*/ 0 h 634"/>
              <a:gd name="T8" fmla="*/ 16190 w 428"/>
              <a:gd name="T9" fmla="*/ 68868 h 634"/>
              <a:gd name="T10" fmla="*/ 26624 w 428"/>
              <a:gd name="T11" fmla="*/ 116824 h 634"/>
              <a:gd name="T12" fmla="*/ 0 w 428"/>
              <a:gd name="T13" fmla="*/ 153962 h 634"/>
              <a:gd name="T14" fmla="*/ 0 w 428"/>
              <a:gd name="T15" fmla="*/ 185692 h 634"/>
              <a:gd name="T16" fmla="*/ 42455 w 428"/>
              <a:gd name="T17" fmla="*/ 228239 h 634"/>
              <a:gd name="T18" fmla="*/ 111174 w 428"/>
              <a:gd name="T19" fmla="*/ 228239 h 634"/>
              <a:gd name="T20" fmla="*/ 153628 w 428"/>
              <a:gd name="T21" fmla="*/ 185692 h 634"/>
              <a:gd name="T22" fmla="*/ 153628 w 428"/>
              <a:gd name="T23" fmla="*/ 153962 h 634"/>
              <a:gd name="T24" fmla="*/ 127364 w 428"/>
              <a:gd name="T25" fmla="*/ 116824 h 634"/>
              <a:gd name="T26" fmla="*/ 26624 w 428"/>
              <a:gd name="T27" fmla="*/ 68868 h 634"/>
              <a:gd name="T28" fmla="*/ 26624 w 428"/>
              <a:gd name="T29" fmla="*/ 68868 h 634"/>
              <a:gd name="T30" fmla="*/ 79512 w 428"/>
              <a:gd name="T31" fmla="*/ 15865 h 634"/>
              <a:gd name="T32" fmla="*/ 127364 w 428"/>
              <a:gd name="T33" fmla="*/ 68868 h 634"/>
              <a:gd name="T34" fmla="*/ 79512 w 428"/>
              <a:gd name="T35" fmla="*/ 127280 h 634"/>
              <a:gd name="T36" fmla="*/ 26624 w 428"/>
              <a:gd name="T37" fmla="*/ 68868 h 634"/>
              <a:gd name="T38" fmla="*/ 143194 w 428"/>
              <a:gd name="T39" fmla="*/ 180644 h 634"/>
              <a:gd name="T40" fmla="*/ 143194 w 428"/>
              <a:gd name="T41" fmla="*/ 180644 h 634"/>
              <a:gd name="T42" fmla="*/ 106137 w 428"/>
              <a:gd name="T43" fmla="*/ 212374 h 634"/>
              <a:gd name="T44" fmla="*/ 47851 w 428"/>
              <a:gd name="T45" fmla="*/ 212374 h 634"/>
              <a:gd name="T46" fmla="*/ 16190 w 428"/>
              <a:gd name="T47" fmla="*/ 180644 h 634"/>
              <a:gd name="T48" fmla="*/ 16190 w 428"/>
              <a:gd name="T49" fmla="*/ 159371 h 634"/>
              <a:gd name="T50" fmla="*/ 42455 w 428"/>
              <a:gd name="T51" fmla="*/ 127280 h 634"/>
              <a:gd name="T52" fmla="*/ 79512 w 428"/>
              <a:gd name="T53" fmla="*/ 143506 h 634"/>
              <a:gd name="T54" fmla="*/ 116930 w 428"/>
              <a:gd name="T55" fmla="*/ 127280 h 634"/>
              <a:gd name="T56" fmla="*/ 143194 w 428"/>
              <a:gd name="T57" fmla="*/ 159371 h 634"/>
              <a:gd name="T58" fmla="*/ 143194 w 428"/>
              <a:gd name="T59" fmla="*/ 180644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chemeClr val="bg1"/>
          </a:solidFill>
          <a:ln w="9525" cap="flat">
            <a:solidFill>
              <a:schemeClr val="bg1">
                <a:lumMod val="75000"/>
              </a:schemeClr>
            </a:solidFill>
            <a:bevel/>
            <a:headEnd/>
            <a:tailEnd/>
          </a:ln>
          <a:effectLst/>
        </p:spPr>
        <p:txBody>
          <a:bodyPr wrap="none" lIns="91431" tIns="45716" rIns="91431" bIns="45716" anchor="ctr"/>
          <a:lstStyle/>
          <a:p>
            <a:endParaRPr lang="en-US" sz="700"/>
          </a:p>
        </p:txBody>
      </p:sp>
      <p:sp>
        <p:nvSpPr>
          <p:cNvPr id="118" name="Freeform 176">
            <a:extLst>
              <a:ext uri="{FF2B5EF4-FFF2-40B4-BE49-F238E27FC236}">
                <a16:creationId xmlns:a16="http://schemas.microsoft.com/office/drawing/2014/main" id="{A00AA29F-AFBF-4F84-AB63-B4B25FE575C8}"/>
              </a:ext>
            </a:extLst>
          </p:cNvPr>
          <p:cNvSpPr>
            <a:spLocks noChangeArrowheads="1"/>
          </p:cNvSpPr>
          <p:nvPr/>
        </p:nvSpPr>
        <p:spPr bwMode="auto">
          <a:xfrm>
            <a:off x="5186180" y="3091646"/>
            <a:ext cx="137160" cy="182880"/>
          </a:xfrm>
          <a:custGeom>
            <a:avLst/>
            <a:gdLst>
              <a:gd name="T0" fmla="*/ 127364 w 428"/>
              <a:gd name="T1" fmla="*/ 116824 h 634"/>
              <a:gd name="T2" fmla="*/ 127364 w 428"/>
              <a:gd name="T3" fmla="*/ 116824 h 634"/>
              <a:gd name="T4" fmla="*/ 143194 w 428"/>
              <a:gd name="T5" fmla="*/ 68868 h 634"/>
              <a:gd name="T6" fmla="*/ 79512 w 428"/>
              <a:gd name="T7" fmla="*/ 0 h 634"/>
              <a:gd name="T8" fmla="*/ 16190 w 428"/>
              <a:gd name="T9" fmla="*/ 68868 h 634"/>
              <a:gd name="T10" fmla="*/ 26624 w 428"/>
              <a:gd name="T11" fmla="*/ 116824 h 634"/>
              <a:gd name="T12" fmla="*/ 0 w 428"/>
              <a:gd name="T13" fmla="*/ 153962 h 634"/>
              <a:gd name="T14" fmla="*/ 0 w 428"/>
              <a:gd name="T15" fmla="*/ 185692 h 634"/>
              <a:gd name="T16" fmla="*/ 42455 w 428"/>
              <a:gd name="T17" fmla="*/ 228239 h 634"/>
              <a:gd name="T18" fmla="*/ 111174 w 428"/>
              <a:gd name="T19" fmla="*/ 228239 h 634"/>
              <a:gd name="T20" fmla="*/ 153628 w 428"/>
              <a:gd name="T21" fmla="*/ 185692 h 634"/>
              <a:gd name="T22" fmla="*/ 153628 w 428"/>
              <a:gd name="T23" fmla="*/ 153962 h 634"/>
              <a:gd name="T24" fmla="*/ 127364 w 428"/>
              <a:gd name="T25" fmla="*/ 116824 h 634"/>
              <a:gd name="T26" fmla="*/ 26624 w 428"/>
              <a:gd name="T27" fmla="*/ 68868 h 634"/>
              <a:gd name="T28" fmla="*/ 26624 w 428"/>
              <a:gd name="T29" fmla="*/ 68868 h 634"/>
              <a:gd name="T30" fmla="*/ 79512 w 428"/>
              <a:gd name="T31" fmla="*/ 15865 h 634"/>
              <a:gd name="T32" fmla="*/ 127364 w 428"/>
              <a:gd name="T33" fmla="*/ 68868 h 634"/>
              <a:gd name="T34" fmla="*/ 79512 w 428"/>
              <a:gd name="T35" fmla="*/ 127280 h 634"/>
              <a:gd name="T36" fmla="*/ 26624 w 428"/>
              <a:gd name="T37" fmla="*/ 68868 h 634"/>
              <a:gd name="T38" fmla="*/ 143194 w 428"/>
              <a:gd name="T39" fmla="*/ 180644 h 634"/>
              <a:gd name="T40" fmla="*/ 143194 w 428"/>
              <a:gd name="T41" fmla="*/ 180644 h 634"/>
              <a:gd name="T42" fmla="*/ 106137 w 428"/>
              <a:gd name="T43" fmla="*/ 212374 h 634"/>
              <a:gd name="T44" fmla="*/ 47851 w 428"/>
              <a:gd name="T45" fmla="*/ 212374 h 634"/>
              <a:gd name="T46" fmla="*/ 16190 w 428"/>
              <a:gd name="T47" fmla="*/ 180644 h 634"/>
              <a:gd name="T48" fmla="*/ 16190 w 428"/>
              <a:gd name="T49" fmla="*/ 159371 h 634"/>
              <a:gd name="T50" fmla="*/ 42455 w 428"/>
              <a:gd name="T51" fmla="*/ 127280 h 634"/>
              <a:gd name="T52" fmla="*/ 79512 w 428"/>
              <a:gd name="T53" fmla="*/ 143506 h 634"/>
              <a:gd name="T54" fmla="*/ 116930 w 428"/>
              <a:gd name="T55" fmla="*/ 127280 h 634"/>
              <a:gd name="T56" fmla="*/ 143194 w 428"/>
              <a:gd name="T57" fmla="*/ 159371 h 634"/>
              <a:gd name="T58" fmla="*/ 143194 w 428"/>
              <a:gd name="T59" fmla="*/ 180644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chemeClr val="bg1"/>
          </a:solidFill>
          <a:ln w="9525" cap="flat">
            <a:solidFill>
              <a:schemeClr val="bg1">
                <a:lumMod val="75000"/>
              </a:schemeClr>
            </a:solidFill>
            <a:bevel/>
            <a:headEnd/>
            <a:tailEnd/>
          </a:ln>
          <a:effectLst/>
        </p:spPr>
        <p:txBody>
          <a:bodyPr wrap="none" lIns="91431" tIns="45716" rIns="91431" bIns="45716" anchor="ctr"/>
          <a:lstStyle/>
          <a:p>
            <a:endParaRPr lang="en-US" sz="700"/>
          </a:p>
        </p:txBody>
      </p:sp>
      <p:sp>
        <p:nvSpPr>
          <p:cNvPr id="119" name="Oval 118">
            <a:extLst>
              <a:ext uri="{FF2B5EF4-FFF2-40B4-BE49-F238E27FC236}">
                <a16:creationId xmlns:a16="http://schemas.microsoft.com/office/drawing/2014/main" id="{FB506EE7-B5F7-4A8B-BD44-41B57DA62358}"/>
              </a:ext>
            </a:extLst>
          </p:cNvPr>
          <p:cNvSpPr/>
          <p:nvPr/>
        </p:nvSpPr>
        <p:spPr>
          <a:xfrm>
            <a:off x="3800840" y="2831046"/>
            <a:ext cx="548640" cy="54864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700"/>
          </a:p>
        </p:txBody>
      </p:sp>
      <p:sp>
        <p:nvSpPr>
          <p:cNvPr id="120" name="TextBox 119">
            <a:extLst>
              <a:ext uri="{FF2B5EF4-FFF2-40B4-BE49-F238E27FC236}">
                <a16:creationId xmlns:a16="http://schemas.microsoft.com/office/drawing/2014/main" id="{38E79ACA-AC5D-4710-BDE5-33123D5DE7BC}"/>
              </a:ext>
            </a:extLst>
          </p:cNvPr>
          <p:cNvSpPr txBox="1"/>
          <p:nvPr/>
        </p:nvSpPr>
        <p:spPr>
          <a:xfrm>
            <a:off x="3713970" y="2822729"/>
            <a:ext cx="733985" cy="307777"/>
          </a:xfrm>
          <a:prstGeom prst="rect">
            <a:avLst/>
          </a:prstGeom>
          <a:noFill/>
        </p:spPr>
        <p:txBody>
          <a:bodyPr wrap="square" rtlCol="0">
            <a:spAutoFit/>
          </a:bodyPr>
          <a:lstStyle/>
          <a:p>
            <a:pPr algn="ctr"/>
            <a:r>
              <a:rPr lang="en-US" sz="700" dirty="0">
                <a:solidFill>
                  <a:schemeClr val="bg1"/>
                </a:solidFill>
              </a:rPr>
              <a:t>Data Coordinator</a:t>
            </a:r>
          </a:p>
        </p:txBody>
      </p:sp>
      <p:sp>
        <p:nvSpPr>
          <p:cNvPr id="121" name="Freeform 176">
            <a:extLst>
              <a:ext uri="{FF2B5EF4-FFF2-40B4-BE49-F238E27FC236}">
                <a16:creationId xmlns:a16="http://schemas.microsoft.com/office/drawing/2014/main" id="{425C6667-0317-4AD6-A115-1CE02F711941}"/>
              </a:ext>
            </a:extLst>
          </p:cNvPr>
          <p:cNvSpPr>
            <a:spLocks noChangeArrowheads="1"/>
          </p:cNvSpPr>
          <p:nvPr/>
        </p:nvSpPr>
        <p:spPr bwMode="auto">
          <a:xfrm>
            <a:off x="4006580" y="3091646"/>
            <a:ext cx="137160" cy="182880"/>
          </a:xfrm>
          <a:custGeom>
            <a:avLst/>
            <a:gdLst>
              <a:gd name="T0" fmla="*/ 127364 w 428"/>
              <a:gd name="T1" fmla="*/ 116824 h 634"/>
              <a:gd name="T2" fmla="*/ 127364 w 428"/>
              <a:gd name="T3" fmla="*/ 116824 h 634"/>
              <a:gd name="T4" fmla="*/ 143194 w 428"/>
              <a:gd name="T5" fmla="*/ 68868 h 634"/>
              <a:gd name="T6" fmla="*/ 79512 w 428"/>
              <a:gd name="T7" fmla="*/ 0 h 634"/>
              <a:gd name="T8" fmla="*/ 16190 w 428"/>
              <a:gd name="T9" fmla="*/ 68868 h 634"/>
              <a:gd name="T10" fmla="*/ 26624 w 428"/>
              <a:gd name="T11" fmla="*/ 116824 h 634"/>
              <a:gd name="T12" fmla="*/ 0 w 428"/>
              <a:gd name="T13" fmla="*/ 153962 h 634"/>
              <a:gd name="T14" fmla="*/ 0 w 428"/>
              <a:gd name="T15" fmla="*/ 185692 h 634"/>
              <a:gd name="T16" fmla="*/ 42455 w 428"/>
              <a:gd name="T17" fmla="*/ 228239 h 634"/>
              <a:gd name="T18" fmla="*/ 111174 w 428"/>
              <a:gd name="T19" fmla="*/ 228239 h 634"/>
              <a:gd name="T20" fmla="*/ 153628 w 428"/>
              <a:gd name="T21" fmla="*/ 185692 h 634"/>
              <a:gd name="T22" fmla="*/ 153628 w 428"/>
              <a:gd name="T23" fmla="*/ 153962 h 634"/>
              <a:gd name="T24" fmla="*/ 127364 w 428"/>
              <a:gd name="T25" fmla="*/ 116824 h 634"/>
              <a:gd name="T26" fmla="*/ 26624 w 428"/>
              <a:gd name="T27" fmla="*/ 68868 h 634"/>
              <a:gd name="T28" fmla="*/ 26624 w 428"/>
              <a:gd name="T29" fmla="*/ 68868 h 634"/>
              <a:gd name="T30" fmla="*/ 79512 w 428"/>
              <a:gd name="T31" fmla="*/ 15865 h 634"/>
              <a:gd name="T32" fmla="*/ 127364 w 428"/>
              <a:gd name="T33" fmla="*/ 68868 h 634"/>
              <a:gd name="T34" fmla="*/ 79512 w 428"/>
              <a:gd name="T35" fmla="*/ 127280 h 634"/>
              <a:gd name="T36" fmla="*/ 26624 w 428"/>
              <a:gd name="T37" fmla="*/ 68868 h 634"/>
              <a:gd name="T38" fmla="*/ 143194 w 428"/>
              <a:gd name="T39" fmla="*/ 180644 h 634"/>
              <a:gd name="T40" fmla="*/ 143194 w 428"/>
              <a:gd name="T41" fmla="*/ 180644 h 634"/>
              <a:gd name="T42" fmla="*/ 106137 w 428"/>
              <a:gd name="T43" fmla="*/ 212374 h 634"/>
              <a:gd name="T44" fmla="*/ 47851 w 428"/>
              <a:gd name="T45" fmla="*/ 212374 h 634"/>
              <a:gd name="T46" fmla="*/ 16190 w 428"/>
              <a:gd name="T47" fmla="*/ 180644 h 634"/>
              <a:gd name="T48" fmla="*/ 16190 w 428"/>
              <a:gd name="T49" fmla="*/ 159371 h 634"/>
              <a:gd name="T50" fmla="*/ 42455 w 428"/>
              <a:gd name="T51" fmla="*/ 127280 h 634"/>
              <a:gd name="T52" fmla="*/ 79512 w 428"/>
              <a:gd name="T53" fmla="*/ 143506 h 634"/>
              <a:gd name="T54" fmla="*/ 116930 w 428"/>
              <a:gd name="T55" fmla="*/ 127280 h 634"/>
              <a:gd name="T56" fmla="*/ 143194 w 428"/>
              <a:gd name="T57" fmla="*/ 159371 h 634"/>
              <a:gd name="T58" fmla="*/ 143194 w 428"/>
              <a:gd name="T59" fmla="*/ 180644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chemeClr val="bg1"/>
          </a:solidFill>
          <a:ln w="9525" cap="flat">
            <a:solidFill>
              <a:schemeClr val="bg1">
                <a:lumMod val="75000"/>
              </a:schemeClr>
            </a:solidFill>
            <a:bevel/>
            <a:headEnd/>
            <a:tailEnd/>
          </a:ln>
          <a:effectLst/>
        </p:spPr>
        <p:txBody>
          <a:bodyPr wrap="none" lIns="91431" tIns="45716" rIns="91431" bIns="45716" anchor="ctr"/>
          <a:lstStyle/>
          <a:p>
            <a:endParaRPr lang="en-US" sz="700"/>
          </a:p>
        </p:txBody>
      </p:sp>
      <p:sp>
        <p:nvSpPr>
          <p:cNvPr id="122" name="Oval 121">
            <a:extLst>
              <a:ext uri="{FF2B5EF4-FFF2-40B4-BE49-F238E27FC236}">
                <a16:creationId xmlns:a16="http://schemas.microsoft.com/office/drawing/2014/main" id="{7057C69C-DB5F-4D3F-B1A1-CBD6A805CC74}"/>
              </a:ext>
            </a:extLst>
          </p:cNvPr>
          <p:cNvSpPr/>
          <p:nvPr/>
        </p:nvSpPr>
        <p:spPr>
          <a:xfrm>
            <a:off x="4390640" y="3263106"/>
            <a:ext cx="548640" cy="54864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700"/>
          </a:p>
        </p:txBody>
      </p:sp>
      <p:sp>
        <p:nvSpPr>
          <p:cNvPr id="123" name="TextBox 122">
            <a:extLst>
              <a:ext uri="{FF2B5EF4-FFF2-40B4-BE49-F238E27FC236}">
                <a16:creationId xmlns:a16="http://schemas.microsoft.com/office/drawing/2014/main" id="{C3CA8A3B-642D-4C6E-B0F7-C54536AE731C}"/>
              </a:ext>
            </a:extLst>
          </p:cNvPr>
          <p:cNvSpPr txBox="1"/>
          <p:nvPr/>
        </p:nvSpPr>
        <p:spPr>
          <a:xfrm>
            <a:off x="4390640" y="3254789"/>
            <a:ext cx="548640" cy="415498"/>
          </a:xfrm>
          <a:prstGeom prst="rect">
            <a:avLst/>
          </a:prstGeom>
          <a:noFill/>
        </p:spPr>
        <p:txBody>
          <a:bodyPr wrap="square" rtlCol="0">
            <a:spAutoFit/>
          </a:bodyPr>
          <a:lstStyle/>
          <a:p>
            <a:pPr algn="ctr"/>
            <a:r>
              <a:rPr lang="en-US" sz="700" dirty="0">
                <a:solidFill>
                  <a:schemeClr val="bg1"/>
                </a:solidFill>
              </a:rPr>
              <a:t>Data Ingestion Engineer</a:t>
            </a:r>
          </a:p>
        </p:txBody>
      </p:sp>
      <p:sp>
        <p:nvSpPr>
          <p:cNvPr id="124" name="Freeform 176">
            <a:extLst>
              <a:ext uri="{FF2B5EF4-FFF2-40B4-BE49-F238E27FC236}">
                <a16:creationId xmlns:a16="http://schemas.microsoft.com/office/drawing/2014/main" id="{661B439B-622E-4E92-8C56-953BCCE9C5D1}"/>
              </a:ext>
            </a:extLst>
          </p:cNvPr>
          <p:cNvSpPr>
            <a:spLocks noChangeArrowheads="1"/>
          </p:cNvSpPr>
          <p:nvPr/>
        </p:nvSpPr>
        <p:spPr bwMode="auto">
          <a:xfrm>
            <a:off x="4596380" y="3614839"/>
            <a:ext cx="137160" cy="182880"/>
          </a:xfrm>
          <a:custGeom>
            <a:avLst/>
            <a:gdLst>
              <a:gd name="T0" fmla="*/ 127364 w 428"/>
              <a:gd name="T1" fmla="*/ 116824 h 634"/>
              <a:gd name="T2" fmla="*/ 127364 w 428"/>
              <a:gd name="T3" fmla="*/ 116824 h 634"/>
              <a:gd name="T4" fmla="*/ 143194 w 428"/>
              <a:gd name="T5" fmla="*/ 68868 h 634"/>
              <a:gd name="T6" fmla="*/ 79512 w 428"/>
              <a:gd name="T7" fmla="*/ 0 h 634"/>
              <a:gd name="T8" fmla="*/ 16190 w 428"/>
              <a:gd name="T9" fmla="*/ 68868 h 634"/>
              <a:gd name="T10" fmla="*/ 26624 w 428"/>
              <a:gd name="T11" fmla="*/ 116824 h 634"/>
              <a:gd name="T12" fmla="*/ 0 w 428"/>
              <a:gd name="T13" fmla="*/ 153962 h 634"/>
              <a:gd name="T14" fmla="*/ 0 w 428"/>
              <a:gd name="T15" fmla="*/ 185692 h 634"/>
              <a:gd name="T16" fmla="*/ 42455 w 428"/>
              <a:gd name="T17" fmla="*/ 228239 h 634"/>
              <a:gd name="T18" fmla="*/ 111174 w 428"/>
              <a:gd name="T19" fmla="*/ 228239 h 634"/>
              <a:gd name="T20" fmla="*/ 153628 w 428"/>
              <a:gd name="T21" fmla="*/ 185692 h 634"/>
              <a:gd name="T22" fmla="*/ 153628 w 428"/>
              <a:gd name="T23" fmla="*/ 153962 h 634"/>
              <a:gd name="T24" fmla="*/ 127364 w 428"/>
              <a:gd name="T25" fmla="*/ 116824 h 634"/>
              <a:gd name="T26" fmla="*/ 26624 w 428"/>
              <a:gd name="T27" fmla="*/ 68868 h 634"/>
              <a:gd name="T28" fmla="*/ 26624 w 428"/>
              <a:gd name="T29" fmla="*/ 68868 h 634"/>
              <a:gd name="T30" fmla="*/ 79512 w 428"/>
              <a:gd name="T31" fmla="*/ 15865 h 634"/>
              <a:gd name="T32" fmla="*/ 127364 w 428"/>
              <a:gd name="T33" fmla="*/ 68868 h 634"/>
              <a:gd name="T34" fmla="*/ 79512 w 428"/>
              <a:gd name="T35" fmla="*/ 127280 h 634"/>
              <a:gd name="T36" fmla="*/ 26624 w 428"/>
              <a:gd name="T37" fmla="*/ 68868 h 634"/>
              <a:gd name="T38" fmla="*/ 143194 w 428"/>
              <a:gd name="T39" fmla="*/ 180644 h 634"/>
              <a:gd name="T40" fmla="*/ 143194 w 428"/>
              <a:gd name="T41" fmla="*/ 180644 h 634"/>
              <a:gd name="T42" fmla="*/ 106137 w 428"/>
              <a:gd name="T43" fmla="*/ 212374 h 634"/>
              <a:gd name="T44" fmla="*/ 47851 w 428"/>
              <a:gd name="T45" fmla="*/ 212374 h 634"/>
              <a:gd name="T46" fmla="*/ 16190 w 428"/>
              <a:gd name="T47" fmla="*/ 180644 h 634"/>
              <a:gd name="T48" fmla="*/ 16190 w 428"/>
              <a:gd name="T49" fmla="*/ 159371 h 634"/>
              <a:gd name="T50" fmla="*/ 42455 w 428"/>
              <a:gd name="T51" fmla="*/ 127280 h 634"/>
              <a:gd name="T52" fmla="*/ 79512 w 428"/>
              <a:gd name="T53" fmla="*/ 143506 h 634"/>
              <a:gd name="T54" fmla="*/ 116930 w 428"/>
              <a:gd name="T55" fmla="*/ 127280 h 634"/>
              <a:gd name="T56" fmla="*/ 143194 w 428"/>
              <a:gd name="T57" fmla="*/ 159371 h 634"/>
              <a:gd name="T58" fmla="*/ 143194 w 428"/>
              <a:gd name="T59" fmla="*/ 180644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chemeClr val="bg1"/>
          </a:solidFill>
          <a:ln w="9525" cap="flat">
            <a:solidFill>
              <a:schemeClr val="bg1">
                <a:lumMod val="75000"/>
              </a:schemeClr>
            </a:solidFill>
            <a:bevel/>
            <a:headEnd/>
            <a:tailEnd/>
          </a:ln>
          <a:effectLst/>
        </p:spPr>
        <p:txBody>
          <a:bodyPr wrap="none" lIns="91431" tIns="45716" rIns="91431" bIns="45716" anchor="ctr"/>
          <a:lstStyle/>
          <a:p>
            <a:endParaRPr lang="en-US" sz="700"/>
          </a:p>
        </p:txBody>
      </p:sp>
      <p:sp>
        <p:nvSpPr>
          <p:cNvPr id="38" name="Isosceles Triangle 37">
            <a:extLst>
              <a:ext uri="{FF2B5EF4-FFF2-40B4-BE49-F238E27FC236}">
                <a16:creationId xmlns:a16="http://schemas.microsoft.com/office/drawing/2014/main" id="{B80A87A6-4777-4E9E-B0F8-4EE0E1E1F165}"/>
              </a:ext>
            </a:extLst>
          </p:cNvPr>
          <p:cNvSpPr/>
          <p:nvPr/>
        </p:nvSpPr>
        <p:spPr>
          <a:xfrm>
            <a:off x="1685110" y="4581171"/>
            <a:ext cx="2907840" cy="1800239"/>
          </a:xfrm>
          <a:prstGeom prst="triangle">
            <a:avLst/>
          </a:prstGeom>
          <a:solidFill>
            <a:schemeClr val="bg1"/>
          </a:solidFill>
          <a:ln w="38100">
            <a:solidFill>
              <a:srgbClr val="5D173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7" name="TextBox 126">
            <a:extLst>
              <a:ext uri="{FF2B5EF4-FFF2-40B4-BE49-F238E27FC236}">
                <a16:creationId xmlns:a16="http://schemas.microsoft.com/office/drawing/2014/main" id="{42261E4A-3FC2-48CE-BE4A-0DCDA384031E}"/>
              </a:ext>
            </a:extLst>
          </p:cNvPr>
          <p:cNvSpPr txBox="1"/>
          <p:nvPr/>
        </p:nvSpPr>
        <p:spPr>
          <a:xfrm>
            <a:off x="2417780" y="5475488"/>
            <a:ext cx="1415060" cy="400110"/>
          </a:xfrm>
          <a:prstGeom prst="rect">
            <a:avLst/>
          </a:prstGeom>
          <a:noFill/>
        </p:spPr>
        <p:txBody>
          <a:bodyPr wrap="square" rtlCol="0">
            <a:spAutoFit/>
          </a:bodyPr>
          <a:lstStyle/>
          <a:p>
            <a:pPr algn="ctr"/>
            <a:r>
              <a:rPr lang="en-US" sz="1000" b="1" dirty="0"/>
              <a:t>Central Support Squad</a:t>
            </a:r>
          </a:p>
        </p:txBody>
      </p:sp>
      <p:sp>
        <p:nvSpPr>
          <p:cNvPr id="128" name="Oval 127">
            <a:extLst>
              <a:ext uri="{FF2B5EF4-FFF2-40B4-BE49-F238E27FC236}">
                <a16:creationId xmlns:a16="http://schemas.microsoft.com/office/drawing/2014/main" id="{595E29F8-688A-4ECF-93B7-668F922CBC41}"/>
              </a:ext>
            </a:extLst>
          </p:cNvPr>
          <p:cNvSpPr/>
          <p:nvPr/>
        </p:nvSpPr>
        <p:spPr>
          <a:xfrm>
            <a:off x="2860130" y="4926848"/>
            <a:ext cx="548640" cy="548640"/>
          </a:xfrm>
          <a:prstGeom prst="ellipse">
            <a:avLst/>
          </a:prstGeom>
          <a:solidFill>
            <a:schemeClr val="bg1"/>
          </a:solidFill>
          <a:ln>
            <a:prstDash val="lg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700">
              <a:ln>
                <a:solidFill>
                  <a:schemeClr val="tx1"/>
                </a:solidFill>
                <a:prstDash val="dashDot"/>
              </a:ln>
            </a:endParaRPr>
          </a:p>
        </p:txBody>
      </p:sp>
      <p:sp>
        <p:nvSpPr>
          <p:cNvPr id="40" name="TextBox 39">
            <a:extLst>
              <a:ext uri="{FF2B5EF4-FFF2-40B4-BE49-F238E27FC236}">
                <a16:creationId xmlns:a16="http://schemas.microsoft.com/office/drawing/2014/main" id="{CE0FCB09-739C-4075-9D9B-D98674B499B5}"/>
              </a:ext>
            </a:extLst>
          </p:cNvPr>
          <p:cNvSpPr txBox="1"/>
          <p:nvPr/>
        </p:nvSpPr>
        <p:spPr>
          <a:xfrm>
            <a:off x="2763016" y="4980700"/>
            <a:ext cx="792110" cy="307777"/>
          </a:xfrm>
          <a:prstGeom prst="rect">
            <a:avLst/>
          </a:prstGeom>
          <a:noFill/>
        </p:spPr>
        <p:txBody>
          <a:bodyPr wrap="square" rtlCol="0">
            <a:spAutoFit/>
          </a:bodyPr>
          <a:lstStyle/>
          <a:p>
            <a:pPr algn="ctr"/>
            <a:r>
              <a:rPr lang="en-US" sz="700" dirty="0"/>
              <a:t>Ingestion Chapter lead</a:t>
            </a:r>
          </a:p>
        </p:txBody>
      </p:sp>
      <p:sp>
        <p:nvSpPr>
          <p:cNvPr id="129" name="Freeform 176">
            <a:extLst>
              <a:ext uri="{FF2B5EF4-FFF2-40B4-BE49-F238E27FC236}">
                <a16:creationId xmlns:a16="http://schemas.microsoft.com/office/drawing/2014/main" id="{FE2A0629-C424-48A0-8D8B-070E219DCB87}"/>
              </a:ext>
            </a:extLst>
          </p:cNvPr>
          <p:cNvSpPr>
            <a:spLocks noChangeArrowheads="1"/>
          </p:cNvSpPr>
          <p:nvPr/>
        </p:nvSpPr>
        <p:spPr bwMode="auto">
          <a:xfrm>
            <a:off x="3065870" y="5259458"/>
            <a:ext cx="137160" cy="182880"/>
          </a:xfrm>
          <a:custGeom>
            <a:avLst/>
            <a:gdLst>
              <a:gd name="T0" fmla="*/ 127364 w 428"/>
              <a:gd name="T1" fmla="*/ 116824 h 634"/>
              <a:gd name="T2" fmla="*/ 127364 w 428"/>
              <a:gd name="T3" fmla="*/ 116824 h 634"/>
              <a:gd name="T4" fmla="*/ 143194 w 428"/>
              <a:gd name="T5" fmla="*/ 68868 h 634"/>
              <a:gd name="T6" fmla="*/ 79512 w 428"/>
              <a:gd name="T7" fmla="*/ 0 h 634"/>
              <a:gd name="T8" fmla="*/ 16190 w 428"/>
              <a:gd name="T9" fmla="*/ 68868 h 634"/>
              <a:gd name="T10" fmla="*/ 26624 w 428"/>
              <a:gd name="T11" fmla="*/ 116824 h 634"/>
              <a:gd name="T12" fmla="*/ 0 w 428"/>
              <a:gd name="T13" fmla="*/ 153962 h 634"/>
              <a:gd name="T14" fmla="*/ 0 w 428"/>
              <a:gd name="T15" fmla="*/ 185692 h 634"/>
              <a:gd name="T16" fmla="*/ 42455 w 428"/>
              <a:gd name="T17" fmla="*/ 228239 h 634"/>
              <a:gd name="T18" fmla="*/ 111174 w 428"/>
              <a:gd name="T19" fmla="*/ 228239 h 634"/>
              <a:gd name="T20" fmla="*/ 153628 w 428"/>
              <a:gd name="T21" fmla="*/ 185692 h 634"/>
              <a:gd name="T22" fmla="*/ 153628 w 428"/>
              <a:gd name="T23" fmla="*/ 153962 h 634"/>
              <a:gd name="T24" fmla="*/ 127364 w 428"/>
              <a:gd name="T25" fmla="*/ 116824 h 634"/>
              <a:gd name="T26" fmla="*/ 26624 w 428"/>
              <a:gd name="T27" fmla="*/ 68868 h 634"/>
              <a:gd name="T28" fmla="*/ 26624 w 428"/>
              <a:gd name="T29" fmla="*/ 68868 h 634"/>
              <a:gd name="T30" fmla="*/ 79512 w 428"/>
              <a:gd name="T31" fmla="*/ 15865 h 634"/>
              <a:gd name="T32" fmla="*/ 127364 w 428"/>
              <a:gd name="T33" fmla="*/ 68868 h 634"/>
              <a:gd name="T34" fmla="*/ 79512 w 428"/>
              <a:gd name="T35" fmla="*/ 127280 h 634"/>
              <a:gd name="T36" fmla="*/ 26624 w 428"/>
              <a:gd name="T37" fmla="*/ 68868 h 634"/>
              <a:gd name="T38" fmla="*/ 143194 w 428"/>
              <a:gd name="T39" fmla="*/ 180644 h 634"/>
              <a:gd name="T40" fmla="*/ 143194 w 428"/>
              <a:gd name="T41" fmla="*/ 180644 h 634"/>
              <a:gd name="T42" fmla="*/ 106137 w 428"/>
              <a:gd name="T43" fmla="*/ 212374 h 634"/>
              <a:gd name="T44" fmla="*/ 47851 w 428"/>
              <a:gd name="T45" fmla="*/ 212374 h 634"/>
              <a:gd name="T46" fmla="*/ 16190 w 428"/>
              <a:gd name="T47" fmla="*/ 180644 h 634"/>
              <a:gd name="T48" fmla="*/ 16190 w 428"/>
              <a:gd name="T49" fmla="*/ 159371 h 634"/>
              <a:gd name="T50" fmla="*/ 42455 w 428"/>
              <a:gd name="T51" fmla="*/ 127280 h 634"/>
              <a:gd name="T52" fmla="*/ 79512 w 428"/>
              <a:gd name="T53" fmla="*/ 143506 h 634"/>
              <a:gd name="T54" fmla="*/ 116930 w 428"/>
              <a:gd name="T55" fmla="*/ 127280 h 634"/>
              <a:gd name="T56" fmla="*/ 143194 w 428"/>
              <a:gd name="T57" fmla="*/ 159371 h 634"/>
              <a:gd name="T58" fmla="*/ 143194 w 428"/>
              <a:gd name="T59" fmla="*/ 180644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chemeClr val="tx1"/>
          </a:solidFill>
          <a:ln w="9525" cap="flat">
            <a:solidFill>
              <a:schemeClr val="bg1">
                <a:lumMod val="75000"/>
              </a:schemeClr>
            </a:solidFill>
            <a:bevel/>
            <a:headEnd/>
            <a:tailEnd/>
          </a:ln>
          <a:effectLst/>
        </p:spPr>
        <p:txBody>
          <a:bodyPr wrap="none" lIns="91431" tIns="45716" rIns="91431" bIns="45716" anchor="ctr"/>
          <a:lstStyle/>
          <a:p>
            <a:endParaRPr lang="en-US" sz="700"/>
          </a:p>
        </p:txBody>
      </p:sp>
      <p:sp>
        <p:nvSpPr>
          <p:cNvPr id="130" name="Oval 129">
            <a:extLst>
              <a:ext uri="{FF2B5EF4-FFF2-40B4-BE49-F238E27FC236}">
                <a16:creationId xmlns:a16="http://schemas.microsoft.com/office/drawing/2014/main" id="{51F6DE57-D2A3-49C6-8922-1B771BAE5138}"/>
              </a:ext>
            </a:extLst>
          </p:cNvPr>
          <p:cNvSpPr/>
          <p:nvPr/>
        </p:nvSpPr>
        <p:spPr>
          <a:xfrm>
            <a:off x="2284050" y="5699835"/>
            <a:ext cx="548640" cy="54864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700"/>
          </a:p>
        </p:txBody>
      </p:sp>
      <p:sp>
        <p:nvSpPr>
          <p:cNvPr id="131" name="TextBox 130">
            <a:extLst>
              <a:ext uri="{FF2B5EF4-FFF2-40B4-BE49-F238E27FC236}">
                <a16:creationId xmlns:a16="http://schemas.microsoft.com/office/drawing/2014/main" id="{3A0EFCD3-221A-4F66-8B57-46F120112D36}"/>
              </a:ext>
            </a:extLst>
          </p:cNvPr>
          <p:cNvSpPr txBox="1"/>
          <p:nvPr/>
        </p:nvSpPr>
        <p:spPr>
          <a:xfrm>
            <a:off x="2284050" y="5708386"/>
            <a:ext cx="548640" cy="523220"/>
          </a:xfrm>
          <a:prstGeom prst="rect">
            <a:avLst/>
          </a:prstGeom>
          <a:noFill/>
        </p:spPr>
        <p:txBody>
          <a:bodyPr wrap="square" rtlCol="0">
            <a:spAutoFit/>
          </a:bodyPr>
          <a:lstStyle/>
          <a:p>
            <a:pPr algn="ctr"/>
            <a:r>
              <a:rPr lang="en-US" sz="700" dirty="0">
                <a:solidFill>
                  <a:schemeClr val="bg1"/>
                </a:solidFill>
              </a:rPr>
              <a:t>Meta Data Specialist</a:t>
            </a:r>
          </a:p>
        </p:txBody>
      </p:sp>
      <p:sp>
        <p:nvSpPr>
          <p:cNvPr id="132" name="Freeform 176">
            <a:extLst>
              <a:ext uri="{FF2B5EF4-FFF2-40B4-BE49-F238E27FC236}">
                <a16:creationId xmlns:a16="http://schemas.microsoft.com/office/drawing/2014/main" id="{BFD2A135-9C4C-48D9-8013-817E94C8864C}"/>
              </a:ext>
            </a:extLst>
          </p:cNvPr>
          <p:cNvSpPr>
            <a:spLocks noChangeArrowheads="1"/>
          </p:cNvSpPr>
          <p:nvPr/>
        </p:nvSpPr>
        <p:spPr bwMode="auto">
          <a:xfrm>
            <a:off x="2489790" y="6051568"/>
            <a:ext cx="137160" cy="182880"/>
          </a:xfrm>
          <a:custGeom>
            <a:avLst/>
            <a:gdLst>
              <a:gd name="T0" fmla="*/ 127364 w 428"/>
              <a:gd name="T1" fmla="*/ 116824 h 634"/>
              <a:gd name="T2" fmla="*/ 127364 w 428"/>
              <a:gd name="T3" fmla="*/ 116824 h 634"/>
              <a:gd name="T4" fmla="*/ 143194 w 428"/>
              <a:gd name="T5" fmla="*/ 68868 h 634"/>
              <a:gd name="T6" fmla="*/ 79512 w 428"/>
              <a:gd name="T7" fmla="*/ 0 h 634"/>
              <a:gd name="T8" fmla="*/ 16190 w 428"/>
              <a:gd name="T9" fmla="*/ 68868 h 634"/>
              <a:gd name="T10" fmla="*/ 26624 w 428"/>
              <a:gd name="T11" fmla="*/ 116824 h 634"/>
              <a:gd name="T12" fmla="*/ 0 w 428"/>
              <a:gd name="T13" fmla="*/ 153962 h 634"/>
              <a:gd name="T14" fmla="*/ 0 w 428"/>
              <a:gd name="T15" fmla="*/ 185692 h 634"/>
              <a:gd name="T16" fmla="*/ 42455 w 428"/>
              <a:gd name="T17" fmla="*/ 228239 h 634"/>
              <a:gd name="T18" fmla="*/ 111174 w 428"/>
              <a:gd name="T19" fmla="*/ 228239 h 634"/>
              <a:gd name="T20" fmla="*/ 153628 w 428"/>
              <a:gd name="T21" fmla="*/ 185692 h 634"/>
              <a:gd name="T22" fmla="*/ 153628 w 428"/>
              <a:gd name="T23" fmla="*/ 153962 h 634"/>
              <a:gd name="T24" fmla="*/ 127364 w 428"/>
              <a:gd name="T25" fmla="*/ 116824 h 634"/>
              <a:gd name="T26" fmla="*/ 26624 w 428"/>
              <a:gd name="T27" fmla="*/ 68868 h 634"/>
              <a:gd name="T28" fmla="*/ 26624 w 428"/>
              <a:gd name="T29" fmla="*/ 68868 h 634"/>
              <a:gd name="T30" fmla="*/ 79512 w 428"/>
              <a:gd name="T31" fmla="*/ 15865 h 634"/>
              <a:gd name="T32" fmla="*/ 127364 w 428"/>
              <a:gd name="T33" fmla="*/ 68868 h 634"/>
              <a:gd name="T34" fmla="*/ 79512 w 428"/>
              <a:gd name="T35" fmla="*/ 127280 h 634"/>
              <a:gd name="T36" fmla="*/ 26624 w 428"/>
              <a:gd name="T37" fmla="*/ 68868 h 634"/>
              <a:gd name="T38" fmla="*/ 143194 w 428"/>
              <a:gd name="T39" fmla="*/ 180644 h 634"/>
              <a:gd name="T40" fmla="*/ 143194 w 428"/>
              <a:gd name="T41" fmla="*/ 180644 h 634"/>
              <a:gd name="T42" fmla="*/ 106137 w 428"/>
              <a:gd name="T43" fmla="*/ 212374 h 634"/>
              <a:gd name="T44" fmla="*/ 47851 w 428"/>
              <a:gd name="T45" fmla="*/ 212374 h 634"/>
              <a:gd name="T46" fmla="*/ 16190 w 428"/>
              <a:gd name="T47" fmla="*/ 180644 h 634"/>
              <a:gd name="T48" fmla="*/ 16190 w 428"/>
              <a:gd name="T49" fmla="*/ 159371 h 634"/>
              <a:gd name="T50" fmla="*/ 42455 w 428"/>
              <a:gd name="T51" fmla="*/ 127280 h 634"/>
              <a:gd name="T52" fmla="*/ 79512 w 428"/>
              <a:gd name="T53" fmla="*/ 143506 h 634"/>
              <a:gd name="T54" fmla="*/ 116930 w 428"/>
              <a:gd name="T55" fmla="*/ 127280 h 634"/>
              <a:gd name="T56" fmla="*/ 143194 w 428"/>
              <a:gd name="T57" fmla="*/ 159371 h 634"/>
              <a:gd name="T58" fmla="*/ 143194 w 428"/>
              <a:gd name="T59" fmla="*/ 180644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chemeClr val="bg1"/>
          </a:solidFill>
          <a:ln w="9525" cap="flat">
            <a:solidFill>
              <a:schemeClr val="bg1">
                <a:lumMod val="75000"/>
              </a:schemeClr>
            </a:solidFill>
            <a:bevel/>
            <a:headEnd/>
            <a:tailEnd/>
          </a:ln>
          <a:effectLst/>
        </p:spPr>
        <p:txBody>
          <a:bodyPr wrap="none" lIns="91431" tIns="45716" rIns="91431" bIns="45716" anchor="ctr"/>
          <a:lstStyle/>
          <a:p>
            <a:endParaRPr lang="en-US" sz="700"/>
          </a:p>
        </p:txBody>
      </p:sp>
      <p:sp>
        <p:nvSpPr>
          <p:cNvPr id="133" name="Oval 132">
            <a:extLst>
              <a:ext uri="{FF2B5EF4-FFF2-40B4-BE49-F238E27FC236}">
                <a16:creationId xmlns:a16="http://schemas.microsoft.com/office/drawing/2014/main" id="{E444CC6B-C8AC-42BD-A876-69805F1ED2D0}"/>
              </a:ext>
            </a:extLst>
          </p:cNvPr>
          <p:cNvSpPr/>
          <p:nvPr/>
        </p:nvSpPr>
        <p:spPr>
          <a:xfrm>
            <a:off x="3472215" y="5695676"/>
            <a:ext cx="548640" cy="54864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700"/>
          </a:p>
        </p:txBody>
      </p:sp>
      <p:sp>
        <p:nvSpPr>
          <p:cNvPr id="134" name="TextBox 133">
            <a:extLst>
              <a:ext uri="{FF2B5EF4-FFF2-40B4-BE49-F238E27FC236}">
                <a16:creationId xmlns:a16="http://schemas.microsoft.com/office/drawing/2014/main" id="{EA317C5A-534D-4177-955B-AB4696E22DC0}"/>
              </a:ext>
            </a:extLst>
          </p:cNvPr>
          <p:cNvSpPr txBox="1"/>
          <p:nvPr/>
        </p:nvSpPr>
        <p:spPr>
          <a:xfrm>
            <a:off x="3408770" y="5691518"/>
            <a:ext cx="675530" cy="307777"/>
          </a:xfrm>
          <a:prstGeom prst="rect">
            <a:avLst/>
          </a:prstGeom>
          <a:noFill/>
        </p:spPr>
        <p:txBody>
          <a:bodyPr wrap="square" rtlCol="0">
            <a:spAutoFit/>
          </a:bodyPr>
          <a:lstStyle/>
          <a:p>
            <a:pPr algn="ctr"/>
            <a:r>
              <a:rPr lang="en-US" sz="700" dirty="0">
                <a:solidFill>
                  <a:schemeClr val="bg1"/>
                </a:solidFill>
              </a:rPr>
              <a:t>Tech. Specialist</a:t>
            </a:r>
          </a:p>
        </p:txBody>
      </p:sp>
      <p:sp>
        <p:nvSpPr>
          <p:cNvPr id="135" name="Freeform 176">
            <a:extLst>
              <a:ext uri="{FF2B5EF4-FFF2-40B4-BE49-F238E27FC236}">
                <a16:creationId xmlns:a16="http://schemas.microsoft.com/office/drawing/2014/main" id="{AE0547CA-43DF-48F3-864A-3206325BC6E9}"/>
              </a:ext>
            </a:extLst>
          </p:cNvPr>
          <p:cNvSpPr>
            <a:spLocks noChangeArrowheads="1"/>
          </p:cNvSpPr>
          <p:nvPr/>
        </p:nvSpPr>
        <p:spPr bwMode="auto">
          <a:xfrm>
            <a:off x="3677955" y="6051568"/>
            <a:ext cx="137160" cy="182880"/>
          </a:xfrm>
          <a:custGeom>
            <a:avLst/>
            <a:gdLst>
              <a:gd name="T0" fmla="*/ 127364 w 428"/>
              <a:gd name="T1" fmla="*/ 116824 h 634"/>
              <a:gd name="T2" fmla="*/ 127364 w 428"/>
              <a:gd name="T3" fmla="*/ 116824 h 634"/>
              <a:gd name="T4" fmla="*/ 143194 w 428"/>
              <a:gd name="T5" fmla="*/ 68868 h 634"/>
              <a:gd name="T6" fmla="*/ 79512 w 428"/>
              <a:gd name="T7" fmla="*/ 0 h 634"/>
              <a:gd name="T8" fmla="*/ 16190 w 428"/>
              <a:gd name="T9" fmla="*/ 68868 h 634"/>
              <a:gd name="T10" fmla="*/ 26624 w 428"/>
              <a:gd name="T11" fmla="*/ 116824 h 634"/>
              <a:gd name="T12" fmla="*/ 0 w 428"/>
              <a:gd name="T13" fmla="*/ 153962 h 634"/>
              <a:gd name="T14" fmla="*/ 0 w 428"/>
              <a:gd name="T15" fmla="*/ 185692 h 634"/>
              <a:gd name="T16" fmla="*/ 42455 w 428"/>
              <a:gd name="T17" fmla="*/ 228239 h 634"/>
              <a:gd name="T18" fmla="*/ 111174 w 428"/>
              <a:gd name="T19" fmla="*/ 228239 h 634"/>
              <a:gd name="T20" fmla="*/ 153628 w 428"/>
              <a:gd name="T21" fmla="*/ 185692 h 634"/>
              <a:gd name="T22" fmla="*/ 153628 w 428"/>
              <a:gd name="T23" fmla="*/ 153962 h 634"/>
              <a:gd name="T24" fmla="*/ 127364 w 428"/>
              <a:gd name="T25" fmla="*/ 116824 h 634"/>
              <a:gd name="T26" fmla="*/ 26624 w 428"/>
              <a:gd name="T27" fmla="*/ 68868 h 634"/>
              <a:gd name="T28" fmla="*/ 26624 w 428"/>
              <a:gd name="T29" fmla="*/ 68868 h 634"/>
              <a:gd name="T30" fmla="*/ 79512 w 428"/>
              <a:gd name="T31" fmla="*/ 15865 h 634"/>
              <a:gd name="T32" fmla="*/ 127364 w 428"/>
              <a:gd name="T33" fmla="*/ 68868 h 634"/>
              <a:gd name="T34" fmla="*/ 79512 w 428"/>
              <a:gd name="T35" fmla="*/ 127280 h 634"/>
              <a:gd name="T36" fmla="*/ 26624 w 428"/>
              <a:gd name="T37" fmla="*/ 68868 h 634"/>
              <a:gd name="T38" fmla="*/ 143194 w 428"/>
              <a:gd name="T39" fmla="*/ 180644 h 634"/>
              <a:gd name="T40" fmla="*/ 143194 w 428"/>
              <a:gd name="T41" fmla="*/ 180644 h 634"/>
              <a:gd name="T42" fmla="*/ 106137 w 428"/>
              <a:gd name="T43" fmla="*/ 212374 h 634"/>
              <a:gd name="T44" fmla="*/ 47851 w 428"/>
              <a:gd name="T45" fmla="*/ 212374 h 634"/>
              <a:gd name="T46" fmla="*/ 16190 w 428"/>
              <a:gd name="T47" fmla="*/ 180644 h 634"/>
              <a:gd name="T48" fmla="*/ 16190 w 428"/>
              <a:gd name="T49" fmla="*/ 159371 h 634"/>
              <a:gd name="T50" fmla="*/ 42455 w 428"/>
              <a:gd name="T51" fmla="*/ 127280 h 634"/>
              <a:gd name="T52" fmla="*/ 79512 w 428"/>
              <a:gd name="T53" fmla="*/ 143506 h 634"/>
              <a:gd name="T54" fmla="*/ 116930 w 428"/>
              <a:gd name="T55" fmla="*/ 127280 h 634"/>
              <a:gd name="T56" fmla="*/ 143194 w 428"/>
              <a:gd name="T57" fmla="*/ 159371 h 634"/>
              <a:gd name="T58" fmla="*/ 143194 w 428"/>
              <a:gd name="T59" fmla="*/ 180644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chemeClr val="bg1"/>
          </a:solidFill>
          <a:ln w="9525" cap="flat">
            <a:solidFill>
              <a:schemeClr val="bg1">
                <a:lumMod val="75000"/>
              </a:schemeClr>
            </a:solidFill>
            <a:bevel/>
            <a:headEnd/>
            <a:tailEnd/>
          </a:ln>
          <a:effectLst/>
        </p:spPr>
        <p:txBody>
          <a:bodyPr wrap="none" lIns="91431" tIns="45716" rIns="91431" bIns="45716" anchor="ctr"/>
          <a:lstStyle/>
          <a:p>
            <a:endParaRPr lang="en-US" sz="700"/>
          </a:p>
        </p:txBody>
      </p:sp>
      <p:pic>
        <p:nvPicPr>
          <p:cNvPr id="41" name="Picture 40">
            <a:extLst>
              <a:ext uri="{FF2B5EF4-FFF2-40B4-BE49-F238E27FC236}">
                <a16:creationId xmlns:a16="http://schemas.microsoft.com/office/drawing/2014/main" id="{F5FEEE4C-63FD-4634-A8A6-0E5635F9331E}"/>
              </a:ext>
            </a:extLst>
          </p:cNvPr>
          <p:cNvPicPr>
            <a:picLocks noChangeAspect="1"/>
          </p:cNvPicPr>
          <p:nvPr/>
        </p:nvPicPr>
        <p:blipFill>
          <a:blip r:embed="rId3"/>
          <a:stretch>
            <a:fillRect/>
          </a:stretch>
        </p:blipFill>
        <p:spPr>
          <a:xfrm>
            <a:off x="2433405" y="3167926"/>
            <a:ext cx="1371600" cy="1371600"/>
          </a:xfrm>
          <a:prstGeom prst="rect">
            <a:avLst/>
          </a:prstGeom>
        </p:spPr>
      </p:pic>
      <p:sp>
        <p:nvSpPr>
          <p:cNvPr id="44" name="TextBox 43">
            <a:extLst>
              <a:ext uri="{FF2B5EF4-FFF2-40B4-BE49-F238E27FC236}">
                <a16:creationId xmlns:a16="http://schemas.microsoft.com/office/drawing/2014/main" id="{1A3F6379-3857-4A52-B1CD-4E58B4E98C2B}"/>
              </a:ext>
            </a:extLst>
          </p:cNvPr>
          <p:cNvSpPr txBox="1"/>
          <p:nvPr/>
        </p:nvSpPr>
        <p:spPr>
          <a:xfrm>
            <a:off x="6288430" y="1553989"/>
            <a:ext cx="3489240" cy="5324535"/>
          </a:xfrm>
          <a:prstGeom prst="rect">
            <a:avLst/>
          </a:prstGeom>
          <a:noFill/>
        </p:spPr>
        <p:txBody>
          <a:bodyPr wrap="square" rtlCol="0">
            <a:spAutoFit/>
          </a:bodyPr>
          <a:lstStyle/>
          <a:p>
            <a:r>
              <a:rPr lang="en-US" sz="1000" dirty="0"/>
              <a:t>Use case squads, data domain squads and the central support team will work together closely with the product owners, data owner and ingestion lead driving the interaction model across three units. This helps in controlled aggregation of Data</a:t>
            </a:r>
          </a:p>
          <a:p>
            <a:endParaRPr lang="en-US" sz="1000" dirty="0"/>
          </a:p>
          <a:p>
            <a:endParaRPr lang="en-US" sz="1000" dirty="0"/>
          </a:p>
          <a:p>
            <a:r>
              <a:rPr lang="en-US" sz="1000" b="1" u="sng" dirty="0"/>
              <a:t>Details of proposed Interaction mode </a:t>
            </a:r>
          </a:p>
          <a:p>
            <a:r>
              <a:rPr lang="en-US" sz="1000" b="1" dirty="0"/>
              <a:t>Kick-off / inception</a:t>
            </a:r>
            <a:r>
              <a:rPr lang="en-US" sz="1000" dirty="0"/>
              <a:t>:</a:t>
            </a:r>
          </a:p>
          <a:p>
            <a:pPr marL="171450" indent="-171450">
              <a:buFont typeface="Arial" panose="020B0604020202020204" pitchFamily="34" charset="0"/>
              <a:buChar char="•"/>
            </a:pPr>
            <a:r>
              <a:rPr lang="en-US" sz="1000" dirty="0"/>
              <a:t>Group Data Office coordinates the inception workshop, which will involve use case squads, data domain squads and ingestion teams to identify data needs, prioritize source systems, and size efforts required for Ingestion</a:t>
            </a:r>
          </a:p>
          <a:p>
            <a:endParaRPr lang="en-US" sz="1000" dirty="0"/>
          </a:p>
          <a:p>
            <a:r>
              <a:rPr lang="en-US" sz="1000" b="1" dirty="0"/>
              <a:t>On an Ongoing Basis</a:t>
            </a:r>
            <a:r>
              <a:rPr lang="en-US" sz="1000" dirty="0"/>
              <a:t>:</a:t>
            </a:r>
          </a:p>
          <a:p>
            <a:pPr marL="171450" indent="-171450">
              <a:buFont typeface="Arial" panose="020B0604020202020204" pitchFamily="34" charset="0"/>
              <a:buChar char="•"/>
            </a:pPr>
            <a:r>
              <a:rPr lang="en-US" sz="1000" dirty="0"/>
              <a:t>Data stewards from data domain squads and data engineers from Ingestion teams attend daily standup of use case squads to address issues quickly</a:t>
            </a:r>
          </a:p>
          <a:p>
            <a:pPr marL="171450" indent="-171450">
              <a:buFont typeface="Arial" panose="020B0604020202020204" pitchFamily="34" charset="0"/>
              <a:buChar char="•"/>
            </a:pPr>
            <a:r>
              <a:rPr lang="en-US" sz="1000" dirty="0"/>
              <a:t>Product owners, Data stewards and Ingestion leads hold weekly meetings to track progress, make decisions on directions and address rollback incl. resourcing</a:t>
            </a:r>
          </a:p>
          <a:p>
            <a:pPr marL="171450" indent="-171450">
              <a:buFont typeface="Arial" panose="020B0604020202020204" pitchFamily="34" charset="0"/>
              <a:buChar char="•"/>
            </a:pPr>
            <a:r>
              <a:rPr lang="en-US" sz="1000" dirty="0"/>
              <a:t>In preferred end state, co-location of teams will drive stronger collaboration amongst all stake holders</a:t>
            </a:r>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r>
              <a:rPr lang="en-US" sz="1000" dirty="0"/>
              <a:t>Ingestion teams will lead estimates resourcing needed to support ingestion based on </a:t>
            </a:r>
            <a:r>
              <a:rPr lang="en-US" sz="1000" dirty="0" err="1"/>
              <a:t>usecase</a:t>
            </a:r>
            <a:r>
              <a:rPr lang="en-US" sz="1000" dirty="0"/>
              <a:t> requirements and allocate data from Ingestion engineers to data domain squads</a:t>
            </a:r>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r>
              <a:rPr lang="en-US" sz="1000" dirty="0"/>
              <a:t>May need to include other use case delivery roles such as UI/UX designers, visualization analysts, workflow integrators etc. on a need basis</a:t>
            </a:r>
          </a:p>
        </p:txBody>
      </p:sp>
      <p:sp>
        <p:nvSpPr>
          <p:cNvPr id="45" name="TextBox 44">
            <a:extLst>
              <a:ext uri="{FF2B5EF4-FFF2-40B4-BE49-F238E27FC236}">
                <a16:creationId xmlns:a16="http://schemas.microsoft.com/office/drawing/2014/main" id="{90B51C35-54BB-4F00-8916-1F8807D07128}"/>
              </a:ext>
            </a:extLst>
          </p:cNvPr>
          <p:cNvSpPr txBox="1"/>
          <p:nvPr/>
        </p:nvSpPr>
        <p:spPr>
          <a:xfrm>
            <a:off x="4196057" y="4389516"/>
            <a:ext cx="1735069" cy="954107"/>
          </a:xfrm>
          <a:prstGeom prst="rect">
            <a:avLst/>
          </a:prstGeom>
          <a:noFill/>
        </p:spPr>
        <p:txBody>
          <a:bodyPr wrap="square" rtlCol="0">
            <a:spAutoFit/>
          </a:bodyPr>
          <a:lstStyle/>
          <a:p>
            <a:endParaRPr lang="en-US" sz="800" dirty="0"/>
          </a:p>
          <a:p>
            <a:r>
              <a:rPr lang="en-US" sz="800" dirty="0"/>
              <a:t>Ingestion Lead will estimate resourcing needed to support ingestion based on use case requirement and allocate data ingestion engineers to data domain squads</a:t>
            </a:r>
          </a:p>
        </p:txBody>
      </p:sp>
      <p:cxnSp>
        <p:nvCxnSpPr>
          <p:cNvPr id="152" name="Straight Connector 151">
            <a:extLst>
              <a:ext uri="{FF2B5EF4-FFF2-40B4-BE49-F238E27FC236}">
                <a16:creationId xmlns:a16="http://schemas.microsoft.com/office/drawing/2014/main" id="{11D32BB1-ACDA-4A61-B9AD-967073266CC1}"/>
              </a:ext>
            </a:extLst>
          </p:cNvPr>
          <p:cNvCxnSpPr/>
          <p:nvPr/>
        </p:nvCxnSpPr>
        <p:spPr>
          <a:xfrm flipV="1">
            <a:off x="3555126" y="4980700"/>
            <a:ext cx="640931" cy="362923"/>
          </a:xfrm>
          <a:prstGeom prst="line">
            <a:avLst/>
          </a:prstGeom>
          <a:ln w="38100">
            <a:solidFill>
              <a:schemeClr val="tx1"/>
            </a:solidFill>
            <a:tailEnd type="oval"/>
          </a:ln>
        </p:spPr>
        <p:style>
          <a:lnRef idx="1">
            <a:schemeClr val="accent1"/>
          </a:lnRef>
          <a:fillRef idx="0">
            <a:schemeClr val="accent1"/>
          </a:fillRef>
          <a:effectRef idx="0">
            <a:schemeClr val="accent1"/>
          </a:effectRef>
          <a:fontRef idx="minor">
            <a:schemeClr val="tx1"/>
          </a:fontRef>
        </p:style>
      </p:cxnSp>
      <p:sp>
        <p:nvSpPr>
          <p:cNvPr id="153" name="TextBox 152">
            <a:extLst>
              <a:ext uri="{FF2B5EF4-FFF2-40B4-BE49-F238E27FC236}">
                <a16:creationId xmlns:a16="http://schemas.microsoft.com/office/drawing/2014/main" id="{C3A8068E-FC0B-495D-9C24-7913B0DC6223}"/>
              </a:ext>
            </a:extLst>
          </p:cNvPr>
          <p:cNvSpPr txBox="1"/>
          <p:nvPr/>
        </p:nvSpPr>
        <p:spPr>
          <a:xfrm>
            <a:off x="416370" y="4365130"/>
            <a:ext cx="1735069" cy="830997"/>
          </a:xfrm>
          <a:prstGeom prst="rect">
            <a:avLst/>
          </a:prstGeom>
          <a:noFill/>
        </p:spPr>
        <p:txBody>
          <a:bodyPr wrap="square" rtlCol="0">
            <a:spAutoFit/>
          </a:bodyPr>
          <a:lstStyle/>
          <a:p>
            <a:endParaRPr lang="en-US" sz="800" dirty="0"/>
          </a:p>
          <a:p>
            <a:r>
              <a:rPr lang="en-US" sz="800" dirty="0"/>
              <a:t>May need to include other </a:t>
            </a:r>
            <a:r>
              <a:rPr lang="en-US" sz="800" dirty="0" err="1"/>
              <a:t>usecase</a:t>
            </a:r>
            <a:r>
              <a:rPr lang="en-US" sz="800" dirty="0"/>
              <a:t> delivery roles such as UI/UX designers, Visualization analysts, story tellers, workflow integrators </a:t>
            </a:r>
            <a:r>
              <a:rPr lang="en-US" sz="800" dirty="0" err="1"/>
              <a:t>etc</a:t>
            </a:r>
            <a:r>
              <a:rPr lang="en-US" sz="800" dirty="0"/>
              <a:t> on a need basis</a:t>
            </a:r>
          </a:p>
        </p:txBody>
      </p:sp>
      <p:cxnSp>
        <p:nvCxnSpPr>
          <p:cNvPr id="154" name="Straight Connector 153">
            <a:extLst>
              <a:ext uri="{FF2B5EF4-FFF2-40B4-BE49-F238E27FC236}">
                <a16:creationId xmlns:a16="http://schemas.microsoft.com/office/drawing/2014/main" id="{C9611FE4-4E52-41CF-BC1B-55FF5FF5B34E}"/>
              </a:ext>
            </a:extLst>
          </p:cNvPr>
          <p:cNvCxnSpPr>
            <a:cxnSpLocks/>
          </p:cNvCxnSpPr>
          <p:nvPr/>
        </p:nvCxnSpPr>
        <p:spPr>
          <a:xfrm>
            <a:off x="1360715" y="3581689"/>
            <a:ext cx="18255" cy="870883"/>
          </a:xfrm>
          <a:prstGeom prst="line">
            <a:avLst/>
          </a:prstGeom>
          <a:ln w="38100">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580C80E4-7E33-4249-8C06-DAF3260531AE}"/>
              </a:ext>
            </a:extLst>
          </p:cNvPr>
          <p:cNvCxnSpPr>
            <a:cxnSpLocks/>
          </p:cNvCxnSpPr>
          <p:nvPr/>
        </p:nvCxnSpPr>
        <p:spPr>
          <a:xfrm>
            <a:off x="0" y="1340710"/>
            <a:ext cx="9906000" cy="0"/>
          </a:xfrm>
          <a:prstGeom prst="line">
            <a:avLst/>
          </a:prstGeom>
          <a:ln w="38100">
            <a:solidFill>
              <a:srgbClr val="5D1738"/>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BB9D2EBF-5F6D-4BC3-9B20-5BEA096D56F1}"/>
              </a:ext>
            </a:extLst>
          </p:cNvPr>
          <p:cNvSpPr txBox="1"/>
          <p:nvPr/>
        </p:nvSpPr>
        <p:spPr>
          <a:xfrm>
            <a:off x="36301" y="6381410"/>
            <a:ext cx="6252129" cy="523220"/>
          </a:xfrm>
          <a:prstGeom prst="rect">
            <a:avLst/>
          </a:prstGeom>
          <a:noFill/>
        </p:spPr>
        <p:txBody>
          <a:bodyPr wrap="square" rtlCol="0">
            <a:spAutoFit/>
          </a:bodyPr>
          <a:lstStyle/>
          <a:p>
            <a:r>
              <a:rPr lang="en-US" sz="1400" b="1" i="1" dirty="0"/>
              <a:t>Note – Aggregation here means “A cluster of squads that have come or been brought together for a purpose” (Not Data aggregation)</a:t>
            </a:r>
          </a:p>
        </p:txBody>
      </p:sp>
      <p:sp>
        <p:nvSpPr>
          <p:cNvPr id="69" name="Pentagon 68">
            <a:extLst>
              <a:ext uri="{FF2B5EF4-FFF2-40B4-BE49-F238E27FC236}">
                <a16:creationId xmlns:a16="http://schemas.microsoft.com/office/drawing/2014/main" id="{1E857EB7-B0EE-4DBB-859C-A014809D1983}"/>
              </a:ext>
            </a:extLst>
          </p:cNvPr>
          <p:cNvSpPr/>
          <p:nvPr/>
        </p:nvSpPr>
        <p:spPr>
          <a:xfrm>
            <a:off x="472761" y="1268700"/>
            <a:ext cx="2607979" cy="2356000"/>
          </a:xfrm>
          <a:prstGeom prst="pentagon">
            <a:avLst/>
          </a:prstGeom>
          <a:solidFill>
            <a:schemeClr val="bg1"/>
          </a:solidFill>
          <a:ln w="38100">
            <a:solidFill>
              <a:srgbClr val="5D17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Pentagon 67">
            <a:extLst>
              <a:ext uri="{FF2B5EF4-FFF2-40B4-BE49-F238E27FC236}">
                <a16:creationId xmlns:a16="http://schemas.microsoft.com/office/drawing/2014/main" id="{1DEC814C-4CC4-458F-97EC-598A9C1843EA}"/>
              </a:ext>
            </a:extLst>
          </p:cNvPr>
          <p:cNvSpPr/>
          <p:nvPr/>
        </p:nvSpPr>
        <p:spPr>
          <a:xfrm>
            <a:off x="256731" y="1412720"/>
            <a:ext cx="2607979" cy="2356000"/>
          </a:xfrm>
          <a:prstGeom prst="pentagon">
            <a:avLst/>
          </a:prstGeom>
          <a:solidFill>
            <a:schemeClr val="bg1"/>
          </a:solidFill>
          <a:ln w="38100">
            <a:solidFill>
              <a:srgbClr val="5D17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entagon 5">
            <a:extLst>
              <a:ext uri="{FF2B5EF4-FFF2-40B4-BE49-F238E27FC236}">
                <a16:creationId xmlns:a16="http://schemas.microsoft.com/office/drawing/2014/main" id="{833B277C-29B9-49DB-9D1A-1CA22A05760B}"/>
              </a:ext>
            </a:extLst>
          </p:cNvPr>
          <p:cNvSpPr/>
          <p:nvPr/>
        </p:nvSpPr>
        <p:spPr>
          <a:xfrm>
            <a:off x="36301" y="1546873"/>
            <a:ext cx="2607979" cy="2356000"/>
          </a:xfrm>
          <a:prstGeom prst="pentagon">
            <a:avLst/>
          </a:prstGeom>
          <a:solidFill>
            <a:schemeClr val="bg1"/>
          </a:solidFill>
          <a:ln w="38100">
            <a:solidFill>
              <a:srgbClr val="5D17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A680F778-D849-4075-B3CC-F11489EE4532}"/>
              </a:ext>
            </a:extLst>
          </p:cNvPr>
          <p:cNvSpPr/>
          <p:nvPr/>
        </p:nvSpPr>
        <p:spPr>
          <a:xfrm>
            <a:off x="317675" y="2246649"/>
            <a:ext cx="548640" cy="54864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4" name="Freeform 176">
            <a:extLst>
              <a:ext uri="{FF2B5EF4-FFF2-40B4-BE49-F238E27FC236}">
                <a16:creationId xmlns:a16="http://schemas.microsoft.com/office/drawing/2014/main" id="{183C532D-87FD-4CE5-B300-ECF844E50ED0}"/>
              </a:ext>
            </a:extLst>
          </p:cNvPr>
          <p:cNvSpPr>
            <a:spLocks noChangeArrowheads="1"/>
          </p:cNvSpPr>
          <p:nvPr/>
        </p:nvSpPr>
        <p:spPr bwMode="auto">
          <a:xfrm>
            <a:off x="523415" y="2567839"/>
            <a:ext cx="137160" cy="182880"/>
          </a:xfrm>
          <a:custGeom>
            <a:avLst/>
            <a:gdLst>
              <a:gd name="T0" fmla="*/ 127364 w 428"/>
              <a:gd name="T1" fmla="*/ 116824 h 634"/>
              <a:gd name="T2" fmla="*/ 127364 w 428"/>
              <a:gd name="T3" fmla="*/ 116824 h 634"/>
              <a:gd name="T4" fmla="*/ 143194 w 428"/>
              <a:gd name="T5" fmla="*/ 68868 h 634"/>
              <a:gd name="T6" fmla="*/ 79512 w 428"/>
              <a:gd name="T7" fmla="*/ 0 h 634"/>
              <a:gd name="T8" fmla="*/ 16190 w 428"/>
              <a:gd name="T9" fmla="*/ 68868 h 634"/>
              <a:gd name="T10" fmla="*/ 26624 w 428"/>
              <a:gd name="T11" fmla="*/ 116824 h 634"/>
              <a:gd name="T12" fmla="*/ 0 w 428"/>
              <a:gd name="T13" fmla="*/ 153962 h 634"/>
              <a:gd name="T14" fmla="*/ 0 w 428"/>
              <a:gd name="T15" fmla="*/ 185692 h 634"/>
              <a:gd name="T16" fmla="*/ 42455 w 428"/>
              <a:gd name="T17" fmla="*/ 228239 h 634"/>
              <a:gd name="T18" fmla="*/ 111174 w 428"/>
              <a:gd name="T19" fmla="*/ 228239 h 634"/>
              <a:gd name="T20" fmla="*/ 153628 w 428"/>
              <a:gd name="T21" fmla="*/ 185692 h 634"/>
              <a:gd name="T22" fmla="*/ 153628 w 428"/>
              <a:gd name="T23" fmla="*/ 153962 h 634"/>
              <a:gd name="T24" fmla="*/ 127364 w 428"/>
              <a:gd name="T25" fmla="*/ 116824 h 634"/>
              <a:gd name="T26" fmla="*/ 26624 w 428"/>
              <a:gd name="T27" fmla="*/ 68868 h 634"/>
              <a:gd name="T28" fmla="*/ 26624 w 428"/>
              <a:gd name="T29" fmla="*/ 68868 h 634"/>
              <a:gd name="T30" fmla="*/ 79512 w 428"/>
              <a:gd name="T31" fmla="*/ 15865 h 634"/>
              <a:gd name="T32" fmla="*/ 127364 w 428"/>
              <a:gd name="T33" fmla="*/ 68868 h 634"/>
              <a:gd name="T34" fmla="*/ 79512 w 428"/>
              <a:gd name="T35" fmla="*/ 127280 h 634"/>
              <a:gd name="T36" fmla="*/ 26624 w 428"/>
              <a:gd name="T37" fmla="*/ 68868 h 634"/>
              <a:gd name="T38" fmla="*/ 143194 w 428"/>
              <a:gd name="T39" fmla="*/ 180644 h 634"/>
              <a:gd name="T40" fmla="*/ 143194 w 428"/>
              <a:gd name="T41" fmla="*/ 180644 h 634"/>
              <a:gd name="T42" fmla="*/ 106137 w 428"/>
              <a:gd name="T43" fmla="*/ 212374 h 634"/>
              <a:gd name="T44" fmla="*/ 47851 w 428"/>
              <a:gd name="T45" fmla="*/ 212374 h 634"/>
              <a:gd name="T46" fmla="*/ 16190 w 428"/>
              <a:gd name="T47" fmla="*/ 180644 h 634"/>
              <a:gd name="T48" fmla="*/ 16190 w 428"/>
              <a:gd name="T49" fmla="*/ 159371 h 634"/>
              <a:gd name="T50" fmla="*/ 42455 w 428"/>
              <a:gd name="T51" fmla="*/ 127280 h 634"/>
              <a:gd name="T52" fmla="*/ 79512 w 428"/>
              <a:gd name="T53" fmla="*/ 143506 h 634"/>
              <a:gd name="T54" fmla="*/ 116930 w 428"/>
              <a:gd name="T55" fmla="*/ 127280 h 634"/>
              <a:gd name="T56" fmla="*/ 143194 w 428"/>
              <a:gd name="T57" fmla="*/ 159371 h 634"/>
              <a:gd name="T58" fmla="*/ 143194 w 428"/>
              <a:gd name="T59" fmla="*/ 180644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chemeClr val="bg1"/>
          </a:solidFill>
          <a:ln w="9525" cap="flat">
            <a:solidFill>
              <a:schemeClr val="bg1">
                <a:lumMod val="75000"/>
              </a:schemeClr>
            </a:solidFill>
            <a:bevel/>
            <a:headEnd/>
            <a:tailEnd/>
          </a:ln>
          <a:effectLst/>
        </p:spPr>
        <p:txBody>
          <a:bodyPr wrap="none" lIns="91431" tIns="45716" rIns="91431" bIns="45716" anchor="ctr"/>
          <a:lstStyle/>
          <a:p>
            <a:endParaRPr lang="en-US" sz="700"/>
          </a:p>
        </p:txBody>
      </p:sp>
      <p:sp>
        <p:nvSpPr>
          <p:cNvPr id="35" name="TextBox 34">
            <a:extLst>
              <a:ext uri="{FF2B5EF4-FFF2-40B4-BE49-F238E27FC236}">
                <a16:creationId xmlns:a16="http://schemas.microsoft.com/office/drawing/2014/main" id="{44133A19-C23A-425C-A3C6-93D2DE41EB2D}"/>
              </a:ext>
            </a:extLst>
          </p:cNvPr>
          <p:cNvSpPr txBox="1"/>
          <p:nvPr/>
        </p:nvSpPr>
        <p:spPr>
          <a:xfrm>
            <a:off x="267950" y="2298922"/>
            <a:ext cx="648090" cy="307777"/>
          </a:xfrm>
          <a:prstGeom prst="rect">
            <a:avLst/>
          </a:prstGeom>
          <a:noFill/>
        </p:spPr>
        <p:txBody>
          <a:bodyPr wrap="square" rtlCol="0">
            <a:spAutoFit/>
          </a:bodyPr>
          <a:lstStyle/>
          <a:p>
            <a:pPr algn="ctr"/>
            <a:r>
              <a:rPr lang="en-US" sz="700" dirty="0">
                <a:solidFill>
                  <a:schemeClr val="bg1"/>
                </a:solidFill>
              </a:rPr>
              <a:t>Business SME</a:t>
            </a:r>
          </a:p>
        </p:txBody>
      </p:sp>
      <p:sp>
        <p:nvSpPr>
          <p:cNvPr id="85" name="Oval 84">
            <a:extLst>
              <a:ext uri="{FF2B5EF4-FFF2-40B4-BE49-F238E27FC236}">
                <a16:creationId xmlns:a16="http://schemas.microsoft.com/office/drawing/2014/main" id="{691871B3-0697-44C6-9405-95C5F4440E9B}"/>
              </a:ext>
            </a:extLst>
          </p:cNvPr>
          <p:cNvSpPr/>
          <p:nvPr/>
        </p:nvSpPr>
        <p:spPr>
          <a:xfrm>
            <a:off x="1087500" y="1670569"/>
            <a:ext cx="548640" cy="54864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700"/>
          </a:p>
        </p:txBody>
      </p:sp>
      <p:sp>
        <p:nvSpPr>
          <p:cNvPr id="87" name="TextBox 86">
            <a:extLst>
              <a:ext uri="{FF2B5EF4-FFF2-40B4-BE49-F238E27FC236}">
                <a16:creationId xmlns:a16="http://schemas.microsoft.com/office/drawing/2014/main" id="{BA9D9784-E959-4C5F-B660-ACA68A63C0C8}"/>
              </a:ext>
            </a:extLst>
          </p:cNvPr>
          <p:cNvSpPr txBox="1"/>
          <p:nvPr/>
        </p:nvSpPr>
        <p:spPr>
          <a:xfrm>
            <a:off x="1087500" y="1670568"/>
            <a:ext cx="548640" cy="307777"/>
          </a:xfrm>
          <a:prstGeom prst="rect">
            <a:avLst/>
          </a:prstGeom>
          <a:noFill/>
        </p:spPr>
        <p:txBody>
          <a:bodyPr wrap="square" rtlCol="0">
            <a:spAutoFit/>
          </a:bodyPr>
          <a:lstStyle/>
          <a:p>
            <a:pPr algn="ctr"/>
            <a:r>
              <a:rPr lang="en-US" sz="700" dirty="0">
                <a:solidFill>
                  <a:schemeClr val="bg1"/>
                </a:solidFill>
              </a:rPr>
              <a:t>Product Owner</a:t>
            </a:r>
          </a:p>
        </p:txBody>
      </p:sp>
      <p:sp>
        <p:nvSpPr>
          <p:cNvPr id="88" name="Oval 87">
            <a:extLst>
              <a:ext uri="{FF2B5EF4-FFF2-40B4-BE49-F238E27FC236}">
                <a16:creationId xmlns:a16="http://schemas.microsoft.com/office/drawing/2014/main" id="{DBEF4B49-A6CC-4043-BA40-A4967480C904}"/>
              </a:ext>
            </a:extLst>
          </p:cNvPr>
          <p:cNvSpPr/>
          <p:nvPr/>
        </p:nvSpPr>
        <p:spPr>
          <a:xfrm>
            <a:off x="583430" y="3099349"/>
            <a:ext cx="548640" cy="54864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700"/>
          </a:p>
        </p:txBody>
      </p:sp>
      <p:sp>
        <p:nvSpPr>
          <p:cNvPr id="90" name="TextBox 89">
            <a:extLst>
              <a:ext uri="{FF2B5EF4-FFF2-40B4-BE49-F238E27FC236}">
                <a16:creationId xmlns:a16="http://schemas.microsoft.com/office/drawing/2014/main" id="{A3474A62-3EC5-43E3-9C11-51331DBE8411}"/>
              </a:ext>
            </a:extLst>
          </p:cNvPr>
          <p:cNvSpPr txBox="1"/>
          <p:nvPr/>
        </p:nvSpPr>
        <p:spPr>
          <a:xfrm>
            <a:off x="583430" y="3110769"/>
            <a:ext cx="548640" cy="307777"/>
          </a:xfrm>
          <a:prstGeom prst="rect">
            <a:avLst/>
          </a:prstGeom>
          <a:noFill/>
        </p:spPr>
        <p:txBody>
          <a:bodyPr wrap="square" rtlCol="0">
            <a:spAutoFit/>
          </a:bodyPr>
          <a:lstStyle/>
          <a:p>
            <a:pPr algn="ctr"/>
            <a:r>
              <a:rPr lang="en-US" sz="700" dirty="0">
                <a:solidFill>
                  <a:schemeClr val="bg1"/>
                </a:solidFill>
              </a:rPr>
              <a:t>Data Scientist</a:t>
            </a:r>
          </a:p>
        </p:txBody>
      </p:sp>
      <p:sp>
        <p:nvSpPr>
          <p:cNvPr id="91" name="Oval 90">
            <a:extLst>
              <a:ext uri="{FF2B5EF4-FFF2-40B4-BE49-F238E27FC236}">
                <a16:creationId xmlns:a16="http://schemas.microsoft.com/office/drawing/2014/main" id="{F0547960-4A0E-47FF-AACE-44BE30936D51}"/>
              </a:ext>
            </a:extLst>
          </p:cNvPr>
          <p:cNvSpPr/>
          <p:nvPr/>
        </p:nvSpPr>
        <p:spPr>
          <a:xfrm>
            <a:off x="1486410" y="3110769"/>
            <a:ext cx="548640" cy="54864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700"/>
          </a:p>
        </p:txBody>
      </p:sp>
      <p:sp>
        <p:nvSpPr>
          <p:cNvPr id="93" name="TextBox 92">
            <a:extLst>
              <a:ext uri="{FF2B5EF4-FFF2-40B4-BE49-F238E27FC236}">
                <a16:creationId xmlns:a16="http://schemas.microsoft.com/office/drawing/2014/main" id="{8A86F7E1-A47D-45C2-B383-E343B0FA8752}"/>
              </a:ext>
            </a:extLst>
          </p:cNvPr>
          <p:cNvSpPr txBox="1"/>
          <p:nvPr/>
        </p:nvSpPr>
        <p:spPr>
          <a:xfrm>
            <a:off x="1486410" y="3110769"/>
            <a:ext cx="548640" cy="307777"/>
          </a:xfrm>
          <a:prstGeom prst="rect">
            <a:avLst/>
          </a:prstGeom>
          <a:noFill/>
        </p:spPr>
        <p:txBody>
          <a:bodyPr wrap="square" rtlCol="0">
            <a:spAutoFit/>
          </a:bodyPr>
          <a:lstStyle/>
          <a:p>
            <a:pPr algn="ctr"/>
            <a:r>
              <a:rPr lang="en-US" sz="700" dirty="0">
                <a:solidFill>
                  <a:schemeClr val="bg1"/>
                </a:solidFill>
              </a:rPr>
              <a:t>Data Engineer</a:t>
            </a:r>
          </a:p>
        </p:txBody>
      </p:sp>
      <p:sp>
        <p:nvSpPr>
          <p:cNvPr id="94" name="Oval 93">
            <a:extLst>
              <a:ext uri="{FF2B5EF4-FFF2-40B4-BE49-F238E27FC236}">
                <a16:creationId xmlns:a16="http://schemas.microsoft.com/office/drawing/2014/main" id="{81A338BD-3FB4-4DDF-B6D6-6B193B9AD8F3}"/>
              </a:ext>
            </a:extLst>
          </p:cNvPr>
          <p:cNvSpPr/>
          <p:nvPr/>
        </p:nvSpPr>
        <p:spPr>
          <a:xfrm>
            <a:off x="1774450" y="2235229"/>
            <a:ext cx="548640" cy="54864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700"/>
          </a:p>
        </p:txBody>
      </p:sp>
      <p:sp>
        <p:nvSpPr>
          <p:cNvPr id="96" name="TextBox 95">
            <a:extLst>
              <a:ext uri="{FF2B5EF4-FFF2-40B4-BE49-F238E27FC236}">
                <a16:creationId xmlns:a16="http://schemas.microsoft.com/office/drawing/2014/main" id="{AB022E4F-F2EA-4233-8767-6C874619C6AF}"/>
              </a:ext>
            </a:extLst>
          </p:cNvPr>
          <p:cNvSpPr txBox="1"/>
          <p:nvPr/>
        </p:nvSpPr>
        <p:spPr>
          <a:xfrm>
            <a:off x="1774450" y="2226912"/>
            <a:ext cx="548640" cy="307777"/>
          </a:xfrm>
          <a:prstGeom prst="rect">
            <a:avLst/>
          </a:prstGeom>
          <a:noFill/>
        </p:spPr>
        <p:txBody>
          <a:bodyPr wrap="square" rtlCol="0">
            <a:spAutoFit/>
          </a:bodyPr>
          <a:lstStyle/>
          <a:p>
            <a:pPr algn="ctr"/>
            <a:r>
              <a:rPr lang="en-US" sz="700" dirty="0">
                <a:solidFill>
                  <a:schemeClr val="bg1"/>
                </a:solidFill>
              </a:rPr>
              <a:t>Data Architect</a:t>
            </a:r>
          </a:p>
        </p:txBody>
      </p:sp>
      <p:sp>
        <p:nvSpPr>
          <p:cNvPr id="110" name="TextBox 109">
            <a:extLst>
              <a:ext uri="{FF2B5EF4-FFF2-40B4-BE49-F238E27FC236}">
                <a16:creationId xmlns:a16="http://schemas.microsoft.com/office/drawing/2014/main" id="{B3A8A9EE-E103-483F-8A69-AEA6E0A83994}"/>
              </a:ext>
            </a:extLst>
          </p:cNvPr>
          <p:cNvSpPr txBox="1"/>
          <p:nvPr/>
        </p:nvSpPr>
        <p:spPr>
          <a:xfrm>
            <a:off x="653185" y="2768908"/>
            <a:ext cx="1415060" cy="246221"/>
          </a:xfrm>
          <a:prstGeom prst="rect">
            <a:avLst/>
          </a:prstGeom>
          <a:noFill/>
        </p:spPr>
        <p:txBody>
          <a:bodyPr wrap="square" rtlCol="0">
            <a:spAutoFit/>
          </a:bodyPr>
          <a:lstStyle/>
          <a:p>
            <a:pPr algn="ctr"/>
            <a:r>
              <a:rPr lang="en-US" sz="1000" b="1" dirty="0"/>
              <a:t>Use Case Squad</a:t>
            </a:r>
          </a:p>
        </p:txBody>
      </p:sp>
      <p:sp>
        <p:nvSpPr>
          <p:cNvPr id="111" name="Freeform 176">
            <a:extLst>
              <a:ext uri="{FF2B5EF4-FFF2-40B4-BE49-F238E27FC236}">
                <a16:creationId xmlns:a16="http://schemas.microsoft.com/office/drawing/2014/main" id="{AABECA69-4F03-40FA-A564-16F62F78E9BE}"/>
              </a:ext>
            </a:extLst>
          </p:cNvPr>
          <p:cNvSpPr>
            <a:spLocks noChangeArrowheads="1"/>
          </p:cNvSpPr>
          <p:nvPr/>
        </p:nvSpPr>
        <p:spPr bwMode="auto">
          <a:xfrm>
            <a:off x="1293240" y="1958609"/>
            <a:ext cx="137160" cy="182880"/>
          </a:xfrm>
          <a:custGeom>
            <a:avLst/>
            <a:gdLst>
              <a:gd name="T0" fmla="*/ 127364 w 428"/>
              <a:gd name="T1" fmla="*/ 116824 h 634"/>
              <a:gd name="T2" fmla="*/ 127364 w 428"/>
              <a:gd name="T3" fmla="*/ 116824 h 634"/>
              <a:gd name="T4" fmla="*/ 143194 w 428"/>
              <a:gd name="T5" fmla="*/ 68868 h 634"/>
              <a:gd name="T6" fmla="*/ 79512 w 428"/>
              <a:gd name="T7" fmla="*/ 0 h 634"/>
              <a:gd name="T8" fmla="*/ 16190 w 428"/>
              <a:gd name="T9" fmla="*/ 68868 h 634"/>
              <a:gd name="T10" fmla="*/ 26624 w 428"/>
              <a:gd name="T11" fmla="*/ 116824 h 634"/>
              <a:gd name="T12" fmla="*/ 0 w 428"/>
              <a:gd name="T13" fmla="*/ 153962 h 634"/>
              <a:gd name="T14" fmla="*/ 0 w 428"/>
              <a:gd name="T15" fmla="*/ 185692 h 634"/>
              <a:gd name="T16" fmla="*/ 42455 w 428"/>
              <a:gd name="T17" fmla="*/ 228239 h 634"/>
              <a:gd name="T18" fmla="*/ 111174 w 428"/>
              <a:gd name="T19" fmla="*/ 228239 h 634"/>
              <a:gd name="T20" fmla="*/ 153628 w 428"/>
              <a:gd name="T21" fmla="*/ 185692 h 634"/>
              <a:gd name="T22" fmla="*/ 153628 w 428"/>
              <a:gd name="T23" fmla="*/ 153962 h 634"/>
              <a:gd name="T24" fmla="*/ 127364 w 428"/>
              <a:gd name="T25" fmla="*/ 116824 h 634"/>
              <a:gd name="T26" fmla="*/ 26624 w 428"/>
              <a:gd name="T27" fmla="*/ 68868 h 634"/>
              <a:gd name="T28" fmla="*/ 26624 w 428"/>
              <a:gd name="T29" fmla="*/ 68868 h 634"/>
              <a:gd name="T30" fmla="*/ 79512 w 428"/>
              <a:gd name="T31" fmla="*/ 15865 h 634"/>
              <a:gd name="T32" fmla="*/ 127364 w 428"/>
              <a:gd name="T33" fmla="*/ 68868 h 634"/>
              <a:gd name="T34" fmla="*/ 79512 w 428"/>
              <a:gd name="T35" fmla="*/ 127280 h 634"/>
              <a:gd name="T36" fmla="*/ 26624 w 428"/>
              <a:gd name="T37" fmla="*/ 68868 h 634"/>
              <a:gd name="T38" fmla="*/ 143194 w 428"/>
              <a:gd name="T39" fmla="*/ 180644 h 634"/>
              <a:gd name="T40" fmla="*/ 143194 w 428"/>
              <a:gd name="T41" fmla="*/ 180644 h 634"/>
              <a:gd name="T42" fmla="*/ 106137 w 428"/>
              <a:gd name="T43" fmla="*/ 212374 h 634"/>
              <a:gd name="T44" fmla="*/ 47851 w 428"/>
              <a:gd name="T45" fmla="*/ 212374 h 634"/>
              <a:gd name="T46" fmla="*/ 16190 w 428"/>
              <a:gd name="T47" fmla="*/ 180644 h 634"/>
              <a:gd name="T48" fmla="*/ 16190 w 428"/>
              <a:gd name="T49" fmla="*/ 159371 h 634"/>
              <a:gd name="T50" fmla="*/ 42455 w 428"/>
              <a:gd name="T51" fmla="*/ 127280 h 634"/>
              <a:gd name="T52" fmla="*/ 79512 w 428"/>
              <a:gd name="T53" fmla="*/ 143506 h 634"/>
              <a:gd name="T54" fmla="*/ 116930 w 428"/>
              <a:gd name="T55" fmla="*/ 127280 h 634"/>
              <a:gd name="T56" fmla="*/ 143194 w 428"/>
              <a:gd name="T57" fmla="*/ 159371 h 634"/>
              <a:gd name="T58" fmla="*/ 143194 w 428"/>
              <a:gd name="T59" fmla="*/ 180644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chemeClr val="bg1"/>
          </a:solidFill>
          <a:ln w="9525" cap="flat">
            <a:solidFill>
              <a:schemeClr val="bg1">
                <a:lumMod val="75000"/>
              </a:schemeClr>
            </a:solidFill>
            <a:bevel/>
            <a:headEnd/>
            <a:tailEnd/>
          </a:ln>
          <a:effectLst/>
        </p:spPr>
        <p:txBody>
          <a:bodyPr wrap="none" lIns="91431" tIns="45716" rIns="91431" bIns="45716" anchor="ctr"/>
          <a:lstStyle/>
          <a:p>
            <a:endParaRPr lang="en-US" sz="700"/>
          </a:p>
        </p:txBody>
      </p:sp>
      <p:sp>
        <p:nvSpPr>
          <p:cNvPr id="112" name="Freeform 176">
            <a:extLst>
              <a:ext uri="{FF2B5EF4-FFF2-40B4-BE49-F238E27FC236}">
                <a16:creationId xmlns:a16="http://schemas.microsoft.com/office/drawing/2014/main" id="{B83EA692-CEB6-4D92-BCB5-B2D69691807A}"/>
              </a:ext>
            </a:extLst>
          </p:cNvPr>
          <p:cNvSpPr>
            <a:spLocks noChangeArrowheads="1"/>
          </p:cNvSpPr>
          <p:nvPr/>
        </p:nvSpPr>
        <p:spPr bwMode="auto">
          <a:xfrm>
            <a:off x="1980190" y="2534689"/>
            <a:ext cx="137160" cy="182880"/>
          </a:xfrm>
          <a:custGeom>
            <a:avLst/>
            <a:gdLst>
              <a:gd name="T0" fmla="*/ 127364 w 428"/>
              <a:gd name="T1" fmla="*/ 116824 h 634"/>
              <a:gd name="T2" fmla="*/ 127364 w 428"/>
              <a:gd name="T3" fmla="*/ 116824 h 634"/>
              <a:gd name="T4" fmla="*/ 143194 w 428"/>
              <a:gd name="T5" fmla="*/ 68868 h 634"/>
              <a:gd name="T6" fmla="*/ 79512 w 428"/>
              <a:gd name="T7" fmla="*/ 0 h 634"/>
              <a:gd name="T8" fmla="*/ 16190 w 428"/>
              <a:gd name="T9" fmla="*/ 68868 h 634"/>
              <a:gd name="T10" fmla="*/ 26624 w 428"/>
              <a:gd name="T11" fmla="*/ 116824 h 634"/>
              <a:gd name="T12" fmla="*/ 0 w 428"/>
              <a:gd name="T13" fmla="*/ 153962 h 634"/>
              <a:gd name="T14" fmla="*/ 0 w 428"/>
              <a:gd name="T15" fmla="*/ 185692 h 634"/>
              <a:gd name="T16" fmla="*/ 42455 w 428"/>
              <a:gd name="T17" fmla="*/ 228239 h 634"/>
              <a:gd name="T18" fmla="*/ 111174 w 428"/>
              <a:gd name="T19" fmla="*/ 228239 h 634"/>
              <a:gd name="T20" fmla="*/ 153628 w 428"/>
              <a:gd name="T21" fmla="*/ 185692 h 634"/>
              <a:gd name="T22" fmla="*/ 153628 w 428"/>
              <a:gd name="T23" fmla="*/ 153962 h 634"/>
              <a:gd name="T24" fmla="*/ 127364 w 428"/>
              <a:gd name="T25" fmla="*/ 116824 h 634"/>
              <a:gd name="T26" fmla="*/ 26624 w 428"/>
              <a:gd name="T27" fmla="*/ 68868 h 634"/>
              <a:gd name="T28" fmla="*/ 26624 w 428"/>
              <a:gd name="T29" fmla="*/ 68868 h 634"/>
              <a:gd name="T30" fmla="*/ 79512 w 428"/>
              <a:gd name="T31" fmla="*/ 15865 h 634"/>
              <a:gd name="T32" fmla="*/ 127364 w 428"/>
              <a:gd name="T33" fmla="*/ 68868 h 634"/>
              <a:gd name="T34" fmla="*/ 79512 w 428"/>
              <a:gd name="T35" fmla="*/ 127280 h 634"/>
              <a:gd name="T36" fmla="*/ 26624 w 428"/>
              <a:gd name="T37" fmla="*/ 68868 h 634"/>
              <a:gd name="T38" fmla="*/ 143194 w 428"/>
              <a:gd name="T39" fmla="*/ 180644 h 634"/>
              <a:gd name="T40" fmla="*/ 143194 w 428"/>
              <a:gd name="T41" fmla="*/ 180644 h 634"/>
              <a:gd name="T42" fmla="*/ 106137 w 428"/>
              <a:gd name="T43" fmla="*/ 212374 h 634"/>
              <a:gd name="T44" fmla="*/ 47851 w 428"/>
              <a:gd name="T45" fmla="*/ 212374 h 634"/>
              <a:gd name="T46" fmla="*/ 16190 w 428"/>
              <a:gd name="T47" fmla="*/ 180644 h 634"/>
              <a:gd name="T48" fmla="*/ 16190 w 428"/>
              <a:gd name="T49" fmla="*/ 159371 h 634"/>
              <a:gd name="T50" fmla="*/ 42455 w 428"/>
              <a:gd name="T51" fmla="*/ 127280 h 634"/>
              <a:gd name="T52" fmla="*/ 79512 w 428"/>
              <a:gd name="T53" fmla="*/ 143506 h 634"/>
              <a:gd name="T54" fmla="*/ 116930 w 428"/>
              <a:gd name="T55" fmla="*/ 127280 h 634"/>
              <a:gd name="T56" fmla="*/ 143194 w 428"/>
              <a:gd name="T57" fmla="*/ 159371 h 634"/>
              <a:gd name="T58" fmla="*/ 143194 w 428"/>
              <a:gd name="T59" fmla="*/ 180644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chemeClr val="bg1"/>
          </a:solidFill>
          <a:ln w="9525" cap="flat">
            <a:solidFill>
              <a:schemeClr val="bg1">
                <a:lumMod val="75000"/>
              </a:schemeClr>
            </a:solidFill>
            <a:bevel/>
            <a:headEnd/>
            <a:tailEnd/>
          </a:ln>
          <a:effectLst/>
        </p:spPr>
        <p:txBody>
          <a:bodyPr wrap="none" lIns="91431" tIns="45716" rIns="91431" bIns="45716" anchor="ctr"/>
          <a:lstStyle/>
          <a:p>
            <a:endParaRPr lang="en-US" sz="700"/>
          </a:p>
        </p:txBody>
      </p:sp>
      <p:sp>
        <p:nvSpPr>
          <p:cNvPr id="113" name="Freeform 176">
            <a:extLst>
              <a:ext uri="{FF2B5EF4-FFF2-40B4-BE49-F238E27FC236}">
                <a16:creationId xmlns:a16="http://schemas.microsoft.com/office/drawing/2014/main" id="{E668C3B8-A219-48AA-B20C-9320C62EA53C}"/>
              </a:ext>
            </a:extLst>
          </p:cNvPr>
          <p:cNvSpPr>
            <a:spLocks noChangeArrowheads="1"/>
          </p:cNvSpPr>
          <p:nvPr/>
        </p:nvSpPr>
        <p:spPr bwMode="auto">
          <a:xfrm>
            <a:off x="1692150" y="3398809"/>
            <a:ext cx="137160" cy="182880"/>
          </a:xfrm>
          <a:custGeom>
            <a:avLst/>
            <a:gdLst>
              <a:gd name="T0" fmla="*/ 127364 w 428"/>
              <a:gd name="T1" fmla="*/ 116824 h 634"/>
              <a:gd name="T2" fmla="*/ 127364 w 428"/>
              <a:gd name="T3" fmla="*/ 116824 h 634"/>
              <a:gd name="T4" fmla="*/ 143194 w 428"/>
              <a:gd name="T5" fmla="*/ 68868 h 634"/>
              <a:gd name="T6" fmla="*/ 79512 w 428"/>
              <a:gd name="T7" fmla="*/ 0 h 634"/>
              <a:gd name="T8" fmla="*/ 16190 w 428"/>
              <a:gd name="T9" fmla="*/ 68868 h 634"/>
              <a:gd name="T10" fmla="*/ 26624 w 428"/>
              <a:gd name="T11" fmla="*/ 116824 h 634"/>
              <a:gd name="T12" fmla="*/ 0 w 428"/>
              <a:gd name="T13" fmla="*/ 153962 h 634"/>
              <a:gd name="T14" fmla="*/ 0 w 428"/>
              <a:gd name="T15" fmla="*/ 185692 h 634"/>
              <a:gd name="T16" fmla="*/ 42455 w 428"/>
              <a:gd name="T17" fmla="*/ 228239 h 634"/>
              <a:gd name="T18" fmla="*/ 111174 w 428"/>
              <a:gd name="T19" fmla="*/ 228239 h 634"/>
              <a:gd name="T20" fmla="*/ 153628 w 428"/>
              <a:gd name="T21" fmla="*/ 185692 h 634"/>
              <a:gd name="T22" fmla="*/ 153628 w 428"/>
              <a:gd name="T23" fmla="*/ 153962 h 634"/>
              <a:gd name="T24" fmla="*/ 127364 w 428"/>
              <a:gd name="T25" fmla="*/ 116824 h 634"/>
              <a:gd name="T26" fmla="*/ 26624 w 428"/>
              <a:gd name="T27" fmla="*/ 68868 h 634"/>
              <a:gd name="T28" fmla="*/ 26624 w 428"/>
              <a:gd name="T29" fmla="*/ 68868 h 634"/>
              <a:gd name="T30" fmla="*/ 79512 w 428"/>
              <a:gd name="T31" fmla="*/ 15865 h 634"/>
              <a:gd name="T32" fmla="*/ 127364 w 428"/>
              <a:gd name="T33" fmla="*/ 68868 h 634"/>
              <a:gd name="T34" fmla="*/ 79512 w 428"/>
              <a:gd name="T35" fmla="*/ 127280 h 634"/>
              <a:gd name="T36" fmla="*/ 26624 w 428"/>
              <a:gd name="T37" fmla="*/ 68868 h 634"/>
              <a:gd name="T38" fmla="*/ 143194 w 428"/>
              <a:gd name="T39" fmla="*/ 180644 h 634"/>
              <a:gd name="T40" fmla="*/ 143194 w 428"/>
              <a:gd name="T41" fmla="*/ 180644 h 634"/>
              <a:gd name="T42" fmla="*/ 106137 w 428"/>
              <a:gd name="T43" fmla="*/ 212374 h 634"/>
              <a:gd name="T44" fmla="*/ 47851 w 428"/>
              <a:gd name="T45" fmla="*/ 212374 h 634"/>
              <a:gd name="T46" fmla="*/ 16190 w 428"/>
              <a:gd name="T47" fmla="*/ 180644 h 634"/>
              <a:gd name="T48" fmla="*/ 16190 w 428"/>
              <a:gd name="T49" fmla="*/ 159371 h 634"/>
              <a:gd name="T50" fmla="*/ 42455 w 428"/>
              <a:gd name="T51" fmla="*/ 127280 h 634"/>
              <a:gd name="T52" fmla="*/ 79512 w 428"/>
              <a:gd name="T53" fmla="*/ 143506 h 634"/>
              <a:gd name="T54" fmla="*/ 116930 w 428"/>
              <a:gd name="T55" fmla="*/ 127280 h 634"/>
              <a:gd name="T56" fmla="*/ 143194 w 428"/>
              <a:gd name="T57" fmla="*/ 159371 h 634"/>
              <a:gd name="T58" fmla="*/ 143194 w 428"/>
              <a:gd name="T59" fmla="*/ 180644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chemeClr val="bg1"/>
          </a:solidFill>
          <a:ln w="9525" cap="flat">
            <a:solidFill>
              <a:schemeClr val="bg1">
                <a:lumMod val="75000"/>
              </a:schemeClr>
            </a:solidFill>
            <a:bevel/>
            <a:headEnd/>
            <a:tailEnd/>
          </a:ln>
          <a:effectLst/>
        </p:spPr>
        <p:txBody>
          <a:bodyPr wrap="none" lIns="91431" tIns="45716" rIns="91431" bIns="45716" anchor="ctr"/>
          <a:lstStyle/>
          <a:p>
            <a:endParaRPr lang="en-US" sz="700"/>
          </a:p>
        </p:txBody>
      </p:sp>
      <p:sp>
        <p:nvSpPr>
          <p:cNvPr id="114" name="Freeform 176">
            <a:extLst>
              <a:ext uri="{FF2B5EF4-FFF2-40B4-BE49-F238E27FC236}">
                <a16:creationId xmlns:a16="http://schemas.microsoft.com/office/drawing/2014/main" id="{381238C5-94D2-4D80-9C55-9BBFEE6D72AF}"/>
              </a:ext>
            </a:extLst>
          </p:cNvPr>
          <p:cNvSpPr>
            <a:spLocks noChangeArrowheads="1"/>
          </p:cNvSpPr>
          <p:nvPr/>
        </p:nvSpPr>
        <p:spPr bwMode="auto">
          <a:xfrm>
            <a:off x="789170" y="3398809"/>
            <a:ext cx="137160" cy="182880"/>
          </a:xfrm>
          <a:custGeom>
            <a:avLst/>
            <a:gdLst>
              <a:gd name="T0" fmla="*/ 127364 w 428"/>
              <a:gd name="T1" fmla="*/ 116824 h 634"/>
              <a:gd name="T2" fmla="*/ 127364 w 428"/>
              <a:gd name="T3" fmla="*/ 116824 h 634"/>
              <a:gd name="T4" fmla="*/ 143194 w 428"/>
              <a:gd name="T5" fmla="*/ 68868 h 634"/>
              <a:gd name="T6" fmla="*/ 79512 w 428"/>
              <a:gd name="T7" fmla="*/ 0 h 634"/>
              <a:gd name="T8" fmla="*/ 16190 w 428"/>
              <a:gd name="T9" fmla="*/ 68868 h 634"/>
              <a:gd name="T10" fmla="*/ 26624 w 428"/>
              <a:gd name="T11" fmla="*/ 116824 h 634"/>
              <a:gd name="T12" fmla="*/ 0 w 428"/>
              <a:gd name="T13" fmla="*/ 153962 h 634"/>
              <a:gd name="T14" fmla="*/ 0 w 428"/>
              <a:gd name="T15" fmla="*/ 185692 h 634"/>
              <a:gd name="T16" fmla="*/ 42455 w 428"/>
              <a:gd name="T17" fmla="*/ 228239 h 634"/>
              <a:gd name="T18" fmla="*/ 111174 w 428"/>
              <a:gd name="T19" fmla="*/ 228239 h 634"/>
              <a:gd name="T20" fmla="*/ 153628 w 428"/>
              <a:gd name="T21" fmla="*/ 185692 h 634"/>
              <a:gd name="T22" fmla="*/ 153628 w 428"/>
              <a:gd name="T23" fmla="*/ 153962 h 634"/>
              <a:gd name="T24" fmla="*/ 127364 w 428"/>
              <a:gd name="T25" fmla="*/ 116824 h 634"/>
              <a:gd name="T26" fmla="*/ 26624 w 428"/>
              <a:gd name="T27" fmla="*/ 68868 h 634"/>
              <a:gd name="T28" fmla="*/ 26624 w 428"/>
              <a:gd name="T29" fmla="*/ 68868 h 634"/>
              <a:gd name="T30" fmla="*/ 79512 w 428"/>
              <a:gd name="T31" fmla="*/ 15865 h 634"/>
              <a:gd name="T32" fmla="*/ 127364 w 428"/>
              <a:gd name="T33" fmla="*/ 68868 h 634"/>
              <a:gd name="T34" fmla="*/ 79512 w 428"/>
              <a:gd name="T35" fmla="*/ 127280 h 634"/>
              <a:gd name="T36" fmla="*/ 26624 w 428"/>
              <a:gd name="T37" fmla="*/ 68868 h 634"/>
              <a:gd name="T38" fmla="*/ 143194 w 428"/>
              <a:gd name="T39" fmla="*/ 180644 h 634"/>
              <a:gd name="T40" fmla="*/ 143194 w 428"/>
              <a:gd name="T41" fmla="*/ 180644 h 634"/>
              <a:gd name="T42" fmla="*/ 106137 w 428"/>
              <a:gd name="T43" fmla="*/ 212374 h 634"/>
              <a:gd name="T44" fmla="*/ 47851 w 428"/>
              <a:gd name="T45" fmla="*/ 212374 h 634"/>
              <a:gd name="T46" fmla="*/ 16190 w 428"/>
              <a:gd name="T47" fmla="*/ 180644 h 634"/>
              <a:gd name="T48" fmla="*/ 16190 w 428"/>
              <a:gd name="T49" fmla="*/ 159371 h 634"/>
              <a:gd name="T50" fmla="*/ 42455 w 428"/>
              <a:gd name="T51" fmla="*/ 127280 h 634"/>
              <a:gd name="T52" fmla="*/ 79512 w 428"/>
              <a:gd name="T53" fmla="*/ 143506 h 634"/>
              <a:gd name="T54" fmla="*/ 116930 w 428"/>
              <a:gd name="T55" fmla="*/ 127280 h 634"/>
              <a:gd name="T56" fmla="*/ 143194 w 428"/>
              <a:gd name="T57" fmla="*/ 159371 h 634"/>
              <a:gd name="T58" fmla="*/ 143194 w 428"/>
              <a:gd name="T59" fmla="*/ 180644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chemeClr val="bg1"/>
          </a:solidFill>
          <a:ln w="9525" cap="flat">
            <a:solidFill>
              <a:schemeClr val="bg1">
                <a:lumMod val="75000"/>
              </a:schemeClr>
            </a:solidFill>
            <a:bevel/>
            <a:headEnd/>
            <a:tailEnd/>
          </a:ln>
          <a:effectLst/>
        </p:spPr>
        <p:txBody>
          <a:bodyPr wrap="none" lIns="91431" tIns="45716" rIns="91431" bIns="45716" anchor="ctr"/>
          <a:lstStyle/>
          <a:p>
            <a:endParaRPr lang="en-US" sz="700"/>
          </a:p>
        </p:txBody>
      </p:sp>
    </p:spTree>
    <p:extLst>
      <p:ext uri="{BB962C8B-B14F-4D97-AF65-F5344CB8AC3E}">
        <p14:creationId xmlns:p14="http://schemas.microsoft.com/office/powerpoint/2010/main" val="315233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5970C7A-8793-4FAE-A5FA-1F019147689D}"/>
              </a:ext>
            </a:extLst>
          </p:cNvPr>
          <p:cNvSpPr>
            <a:spLocks noGrp="1"/>
          </p:cNvSpPr>
          <p:nvPr>
            <p:ph type="title" idx="4294967295"/>
          </p:nvPr>
        </p:nvSpPr>
        <p:spPr>
          <a:xfrm>
            <a:off x="0" y="171450"/>
            <a:ext cx="9039225" cy="546100"/>
          </a:xfrm>
        </p:spPr>
        <p:txBody>
          <a:bodyPr/>
          <a:lstStyle/>
          <a:p>
            <a:r>
              <a:rPr lang="en-US" dirty="0"/>
              <a:t>Data factory will be set up to operationalize data domains and ingest the data required to execute use cases - </a:t>
            </a:r>
            <a:r>
              <a:rPr lang="fr-FR" b="1" dirty="0" err="1"/>
              <a:t>Analysis</a:t>
            </a:r>
            <a:endParaRPr lang="en-US" dirty="0"/>
          </a:p>
        </p:txBody>
      </p:sp>
      <p:sp>
        <p:nvSpPr>
          <p:cNvPr id="9" name="Rectangle 8">
            <a:extLst>
              <a:ext uri="{FF2B5EF4-FFF2-40B4-BE49-F238E27FC236}">
                <a16:creationId xmlns:a16="http://schemas.microsoft.com/office/drawing/2014/main" id="{376DCBB9-FC45-480F-B50F-9EB43B9944A3}"/>
              </a:ext>
            </a:extLst>
          </p:cNvPr>
          <p:cNvSpPr/>
          <p:nvPr/>
        </p:nvSpPr>
        <p:spPr>
          <a:xfrm>
            <a:off x="491490" y="2465226"/>
            <a:ext cx="3657600" cy="864120"/>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latin typeface="+mn-lt"/>
              <a:cs typeface="+mn-cs"/>
            </a:endParaRPr>
          </a:p>
        </p:txBody>
      </p:sp>
      <p:sp>
        <p:nvSpPr>
          <p:cNvPr id="8" name="Rectangle 7">
            <a:extLst>
              <a:ext uri="{FF2B5EF4-FFF2-40B4-BE49-F238E27FC236}">
                <a16:creationId xmlns:a16="http://schemas.microsoft.com/office/drawing/2014/main" id="{05964674-4569-447E-A84C-379E1820306D}"/>
              </a:ext>
            </a:extLst>
          </p:cNvPr>
          <p:cNvSpPr/>
          <p:nvPr/>
        </p:nvSpPr>
        <p:spPr>
          <a:xfrm>
            <a:off x="286653" y="2647505"/>
            <a:ext cx="3657600" cy="864120"/>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latin typeface="+mn-lt"/>
              <a:cs typeface="+mn-cs"/>
            </a:endParaRPr>
          </a:p>
        </p:txBody>
      </p:sp>
      <p:sp>
        <p:nvSpPr>
          <p:cNvPr id="7" name="Rectangle 6">
            <a:extLst>
              <a:ext uri="{FF2B5EF4-FFF2-40B4-BE49-F238E27FC236}">
                <a16:creationId xmlns:a16="http://schemas.microsoft.com/office/drawing/2014/main" id="{44B08B0F-785D-4A7D-B3B5-38FA60DC801E}"/>
              </a:ext>
            </a:extLst>
          </p:cNvPr>
          <p:cNvSpPr/>
          <p:nvPr/>
        </p:nvSpPr>
        <p:spPr>
          <a:xfrm>
            <a:off x="81815" y="2897286"/>
            <a:ext cx="3657600" cy="864120"/>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DB6751F3-63AC-46B4-B2D3-FBA91D33DC41}"/>
              </a:ext>
            </a:extLst>
          </p:cNvPr>
          <p:cNvSpPr txBox="1"/>
          <p:nvPr/>
        </p:nvSpPr>
        <p:spPr>
          <a:xfrm>
            <a:off x="81815" y="2897286"/>
            <a:ext cx="2232310" cy="215444"/>
          </a:xfrm>
          <a:prstGeom prst="rect">
            <a:avLst/>
          </a:prstGeom>
          <a:noFill/>
        </p:spPr>
        <p:txBody>
          <a:bodyPr wrap="square" rtlCol="0">
            <a:spAutoFit/>
          </a:bodyPr>
          <a:lstStyle/>
          <a:p>
            <a:r>
              <a:rPr lang="en-US" sz="800" dirty="0">
                <a:solidFill>
                  <a:schemeClr val="bg1"/>
                </a:solidFill>
              </a:rPr>
              <a:t>SQUAD 1 (USE CASE 1)</a:t>
            </a:r>
          </a:p>
        </p:txBody>
      </p:sp>
      <p:sp>
        <p:nvSpPr>
          <p:cNvPr id="11" name="TextBox 10">
            <a:extLst>
              <a:ext uri="{FF2B5EF4-FFF2-40B4-BE49-F238E27FC236}">
                <a16:creationId xmlns:a16="http://schemas.microsoft.com/office/drawing/2014/main" id="{501A739A-525A-4E07-879A-990C7E634BCB}"/>
              </a:ext>
            </a:extLst>
          </p:cNvPr>
          <p:cNvSpPr txBox="1"/>
          <p:nvPr/>
        </p:nvSpPr>
        <p:spPr>
          <a:xfrm>
            <a:off x="297845" y="2681842"/>
            <a:ext cx="2232310" cy="215444"/>
          </a:xfrm>
          <a:prstGeom prst="rect">
            <a:avLst/>
          </a:prstGeom>
          <a:noFill/>
        </p:spPr>
        <p:txBody>
          <a:bodyPr wrap="square" rtlCol="0">
            <a:spAutoFit/>
          </a:bodyPr>
          <a:lstStyle/>
          <a:p>
            <a:r>
              <a:rPr lang="en-US" sz="800" dirty="0">
                <a:solidFill>
                  <a:schemeClr val="bg1"/>
                </a:solidFill>
              </a:rPr>
              <a:t>SQUAD 2 (USE CASE 2)</a:t>
            </a:r>
          </a:p>
        </p:txBody>
      </p:sp>
      <p:sp>
        <p:nvSpPr>
          <p:cNvPr id="12" name="TextBox 11">
            <a:extLst>
              <a:ext uri="{FF2B5EF4-FFF2-40B4-BE49-F238E27FC236}">
                <a16:creationId xmlns:a16="http://schemas.microsoft.com/office/drawing/2014/main" id="{8350634D-2DF6-4514-85BC-3CE2BFBE8B3D}"/>
              </a:ext>
            </a:extLst>
          </p:cNvPr>
          <p:cNvSpPr txBox="1"/>
          <p:nvPr/>
        </p:nvSpPr>
        <p:spPr>
          <a:xfrm>
            <a:off x="513875" y="2465226"/>
            <a:ext cx="2232310" cy="215444"/>
          </a:xfrm>
          <a:prstGeom prst="rect">
            <a:avLst/>
          </a:prstGeom>
          <a:noFill/>
        </p:spPr>
        <p:txBody>
          <a:bodyPr wrap="square" rtlCol="0">
            <a:spAutoFit/>
          </a:bodyPr>
          <a:lstStyle/>
          <a:p>
            <a:r>
              <a:rPr lang="en-US" sz="800" dirty="0">
                <a:solidFill>
                  <a:schemeClr val="bg1"/>
                </a:solidFill>
              </a:rPr>
              <a:t>SQUAD 3 (USE CASE 3)</a:t>
            </a:r>
          </a:p>
        </p:txBody>
      </p:sp>
      <p:sp>
        <p:nvSpPr>
          <p:cNvPr id="13" name="TextBox 12">
            <a:extLst>
              <a:ext uri="{FF2B5EF4-FFF2-40B4-BE49-F238E27FC236}">
                <a16:creationId xmlns:a16="http://schemas.microsoft.com/office/drawing/2014/main" id="{D936B7E8-E24E-40B8-B81C-71112489CB0E}"/>
              </a:ext>
            </a:extLst>
          </p:cNvPr>
          <p:cNvSpPr txBox="1"/>
          <p:nvPr/>
        </p:nvSpPr>
        <p:spPr>
          <a:xfrm>
            <a:off x="153825" y="3238186"/>
            <a:ext cx="2376330" cy="523220"/>
          </a:xfrm>
          <a:prstGeom prst="rect">
            <a:avLst/>
          </a:prstGeom>
          <a:noFill/>
        </p:spPr>
        <p:txBody>
          <a:bodyPr wrap="square" rtlCol="0">
            <a:spAutoFit/>
          </a:bodyPr>
          <a:lstStyle/>
          <a:p>
            <a:pPr marL="171450" indent="-171450">
              <a:buFont typeface="Arial" panose="020B0604020202020204" pitchFamily="34" charset="0"/>
              <a:buChar char="•"/>
            </a:pPr>
            <a:r>
              <a:rPr lang="en-US" sz="700" dirty="0">
                <a:solidFill>
                  <a:schemeClr val="bg1"/>
                </a:solidFill>
              </a:rPr>
              <a:t>Build Business case and define scope of use case</a:t>
            </a:r>
          </a:p>
          <a:p>
            <a:pPr marL="171450" indent="-171450">
              <a:buFont typeface="Arial" panose="020B0604020202020204" pitchFamily="34" charset="0"/>
              <a:buChar char="•"/>
            </a:pPr>
            <a:r>
              <a:rPr lang="en-US" sz="700" dirty="0">
                <a:solidFill>
                  <a:schemeClr val="bg1"/>
                </a:solidFill>
              </a:rPr>
              <a:t>Translate Use cases into Data requirements</a:t>
            </a:r>
          </a:p>
          <a:p>
            <a:pPr marL="171450" indent="-171450">
              <a:buFont typeface="Arial" panose="020B0604020202020204" pitchFamily="34" charset="0"/>
              <a:buChar char="•"/>
            </a:pPr>
            <a:r>
              <a:rPr lang="en-US" sz="700" dirty="0">
                <a:solidFill>
                  <a:schemeClr val="bg1"/>
                </a:solidFill>
              </a:rPr>
              <a:t>Work with data domain squads and data ingestion team on required data</a:t>
            </a:r>
          </a:p>
        </p:txBody>
      </p:sp>
      <p:sp>
        <p:nvSpPr>
          <p:cNvPr id="14" name="TextBox 13">
            <a:extLst>
              <a:ext uri="{FF2B5EF4-FFF2-40B4-BE49-F238E27FC236}">
                <a16:creationId xmlns:a16="http://schemas.microsoft.com/office/drawing/2014/main" id="{9FF6EC80-D88A-4D95-88A1-E010414E786C}"/>
              </a:ext>
            </a:extLst>
          </p:cNvPr>
          <p:cNvSpPr txBox="1"/>
          <p:nvPr/>
        </p:nvSpPr>
        <p:spPr>
          <a:xfrm>
            <a:off x="4434848" y="3171067"/>
            <a:ext cx="2448340" cy="523220"/>
          </a:xfrm>
          <a:prstGeom prst="rect">
            <a:avLst/>
          </a:prstGeom>
          <a:noFill/>
          <a:ln>
            <a:solidFill>
              <a:schemeClr val="bg1"/>
            </a:solidFill>
          </a:ln>
        </p:spPr>
        <p:txBody>
          <a:bodyPr wrap="square" rtlCol="0">
            <a:spAutoFit/>
          </a:bodyPr>
          <a:lstStyle/>
          <a:p>
            <a:pPr marL="171450" indent="-171450">
              <a:buFont typeface="Arial" panose="020B0604020202020204" pitchFamily="34" charset="0"/>
              <a:buChar char="•"/>
            </a:pPr>
            <a:r>
              <a:rPr lang="en-US" sz="700" dirty="0"/>
              <a:t>Build data products - Create models with Central data repository feed and build new analytical models</a:t>
            </a:r>
          </a:p>
          <a:p>
            <a:pPr marL="171450" indent="-171450">
              <a:buFont typeface="Arial" panose="020B0604020202020204" pitchFamily="34" charset="0"/>
              <a:buChar char="•"/>
            </a:pPr>
            <a:r>
              <a:rPr lang="en-US" sz="700" dirty="0"/>
              <a:t>Launch embedded use cases into processes and track impact</a:t>
            </a:r>
          </a:p>
        </p:txBody>
      </p:sp>
      <p:sp>
        <p:nvSpPr>
          <p:cNvPr id="15" name="Rectangle 14">
            <a:extLst>
              <a:ext uri="{FF2B5EF4-FFF2-40B4-BE49-F238E27FC236}">
                <a16:creationId xmlns:a16="http://schemas.microsoft.com/office/drawing/2014/main" id="{7A891E82-830B-4315-AFCE-E81F20594CE3}"/>
              </a:ext>
            </a:extLst>
          </p:cNvPr>
          <p:cNvSpPr/>
          <p:nvPr/>
        </p:nvSpPr>
        <p:spPr>
          <a:xfrm>
            <a:off x="261158" y="4085487"/>
            <a:ext cx="6400800" cy="4320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Central Data Repository</a:t>
            </a:r>
          </a:p>
        </p:txBody>
      </p:sp>
      <p:sp>
        <p:nvSpPr>
          <p:cNvPr id="16" name="Hexagon 15">
            <a:extLst>
              <a:ext uri="{FF2B5EF4-FFF2-40B4-BE49-F238E27FC236}">
                <a16:creationId xmlns:a16="http://schemas.microsoft.com/office/drawing/2014/main" id="{8E4F942D-FE93-4094-B4A6-5D96EC415DD6}"/>
              </a:ext>
            </a:extLst>
          </p:cNvPr>
          <p:cNvSpPr/>
          <p:nvPr/>
        </p:nvSpPr>
        <p:spPr>
          <a:xfrm>
            <a:off x="56320" y="2060810"/>
            <a:ext cx="432060" cy="339684"/>
          </a:xfrm>
          <a:prstGeom prst="hexag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17" name="TextBox 16">
            <a:extLst>
              <a:ext uri="{FF2B5EF4-FFF2-40B4-BE49-F238E27FC236}">
                <a16:creationId xmlns:a16="http://schemas.microsoft.com/office/drawing/2014/main" id="{B3D0908D-2AE9-4542-AB52-DC3A612A3E17}"/>
              </a:ext>
            </a:extLst>
          </p:cNvPr>
          <p:cNvSpPr txBox="1"/>
          <p:nvPr/>
        </p:nvSpPr>
        <p:spPr>
          <a:xfrm>
            <a:off x="513875" y="2107542"/>
            <a:ext cx="3528490" cy="246221"/>
          </a:xfrm>
          <a:prstGeom prst="rect">
            <a:avLst/>
          </a:prstGeom>
          <a:noFill/>
        </p:spPr>
        <p:txBody>
          <a:bodyPr wrap="square" rtlCol="0">
            <a:spAutoFit/>
          </a:bodyPr>
          <a:lstStyle/>
          <a:p>
            <a:r>
              <a:rPr lang="en-US" sz="1000" b="1" dirty="0"/>
              <a:t>USE CASE SQUAD</a:t>
            </a:r>
          </a:p>
        </p:txBody>
      </p:sp>
      <p:sp>
        <p:nvSpPr>
          <p:cNvPr id="18" name="Hexagon 17">
            <a:extLst>
              <a:ext uri="{FF2B5EF4-FFF2-40B4-BE49-F238E27FC236}">
                <a16:creationId xmlns:a16="http://schemas.microsoft.com/office/drawing/2014/main" id="{4F231BD0-7198-4FBD-ADF8-9C6809DFAC2B}"/>
              </a:ext>
            </a:extLst>
          </p:cNvPr>
          <p:cNvSpPr/>
          <p:nvPr/>
        </p:nvSpPr>
        <p:spPr>
          <a:xfrm>
            <a:off x="81815" y="6257756"/>
            <a:ext cx="432060" cy="339684"/>
          </a:xfrm>
          <a:prstGeom prst="hexag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19" name="TextBox 18">
            <a:extLst>
              <a:ext uri="{FF2B5EF4-FFF2-40B4-BE49-F238E27FC236}">
                <a16:creationId xmlns:a16="http://schemas.microsoft.com/office/drawing/2014/main" id="{BC99232F-E2E2-4E88-8C68-6F5E1D4308D8}"/>
              </a:ext>
            </a:extLst>
          </p:cNvPr>
          <p:cNvSpPr txBox="1"/>
          <p:nvPr/>
        </p:nvSpPr>
        <p:spPr>
          <a:xfrm>
            <a:off x="539370" y="6304489"/>
            <a:ext cx="2803974" cy="246221"/>
          </a:xfrm>
          <a:prstGeom prst="rect">
            <a:avLst/>
          </a:prstGeom>
          <a:noFill/>
        </p:spPr>
        <p:txBody>
          <a:bodyPr wrap="square" rtlCol="0">
            <a:spAutoFit/>
          </a:bodyPr>
          <a:lstStyle/>
          <a:p>
            <a:r>
              <a:rPr lang="en-US" sz="1000" b="1" dirty="0"/>
              <a:t>DATA DOMAIN SQUAD</a:t>
            </a:r>
          </a:p>
        </p:txBody>
      </p:sp>
      <p:sp>
        <p:nvSpPr>
          <p:cNvPr id="22" name="Rectangle 21">
            <a:extLst>
              <a:ext uri="{FF2B5EF4-FFF2-40B4-BE49-F238E27FC236}">
                <a16:creationId xmlns:a16="http://schemas.microsoft.com/office/drawing/2014/main" id="{AF7AA5FB-7F4F-4CA8-A3F7-93B76A4DE2C1}"/>
              </a:ext>
            </a:extLst>
          </p:cNvPr>
          <p:cNvSpPr/>
          <p:nvPr/>
        </p:nvSpPr>
        <p:spPr>
          <a:xfrm>
            <a:off x="539015" y="4817556"/>
            <a:ext cx="3657600" cy="864120"/>
          </a:xfrm>
          <a:prstGeom prst="rect">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Rectangle 20">
            <a:extLst>
              <a:ext uri="{FF2B5EF4-FFF2-40B4-BE49-F238E27FC236}">
                <a16:creationId xmlns:a16="http://schemas.microsoft.com/office/drawing/2014/main" id="{5920C2CE-876F-44CD-ABAB-51BC006E8F52}"/>
              </a:ext>
            </a:extLst>
          </p:cNvPr>
          <p:cNvSpPr/>
          <p:nvPr/>
        </p:nvSpPr>
        <p:spPr>
          <a:xfrm>
            <a:off x="386615" y="5033586"/>
            <a:ext cx="3657600" cy="864120"/>
          </a:xfrm>
          <a:prstGeom prst="rect">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Rectangle 19">
            <a:extLst>
              <a:ext uri="{FF2B5EF4-FFF2-40B4-BE49-F238E27FC236}">
                <a16:creationId xmlns:a16="http://schemas.microsoft.com/office/drawing/2014/main" id="{46F00C72-E5C8-4DA9-8A5D-3F9B775636F0}"/>
              </a:ext>
            </a:extLst>
          </p:cNvPr>
          <p:cNvSpPr/>
          <p:nvPr/>
        </p:nvSpPr>
        <p:spPr>
          <a:xfrm>
            <a:off x="234215" y="5249616"/>
            <a:ext cx="3657600" cy="864120"/>
          </a:xfrm>
          <a:prstGeom prst="rect">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TextBox 22">
            <a:extLst>
              <a:ext uri="{FF2B5EF4-FFF2-40B4-BE49-F238E27FC236}">
                <a16:creationId xmlns:a16="http://schemas.microsoft.com/office/drawing/2014/main" id="{FEEA4531-E31E-4467-8928-C18D33BC3B75}"/>
              </a:ext>
            </a:extLst>
          </p:cNvPr>
          <p:cNvSpPr txBox="1"/>
          <p:nvPr/>
        </p:nvSpPr>
        <p:spPr>
          <a:xfrm>
            <a:off x="306225" y="5537656"/>
            <a:ext cx="2376330" cy="415498"/>
          </a:xfrm>
          <a:prstGeom prst="rect">
            <a:avLst/>
          </a:prstGeom>
          <a:noFill/>
        </p:spPr>
        <p:txBody>
          <a:bodyPr wrap="square" rtlCol="0">
            <a:spAutoFit/>
          </a:bodyPr>
          <a:lstStyle/>
          <a:p>
            <a:pPr marL="171450" indent="-171450">
              <a:buFont typeface="Arial" panose="020B0604020202020204" pitchFamily="34" charset="0"/>
              <a:buChar char="•"/>
            </a:pPr>
            <a:r>
              <a:rPr lang="en-US" sz="700" dirty="0">
                <a:solidFill>
                  <a:schemeClr val="bg1"/>
                </a:solidFill>
              </a:rPr>
              <a:t>Identify critical data elements</a:t>
            </a:r>
          </a:p>
          <a:p>
            <a:pPr marL="171450" indent="-171450">
              <a:buFont typeface="Arial" panose="020B0604020202020204" pitchFamily="34" charset="0"/>
              <a:buChar char="•"/>
            </a:pPr>
            <a:r>
              <a:rPr lang="en-US" sz="700" dirty="0">
                <a:solidFill>
                  <a:schemeClr val="bg1"/>
                </a:solidFill>
              </a:rPr>
              <a:t>Populate Business and Technical metadata</a:t>
            </a:r>
          </a:p>
          <a:p>
            <a:pPr marL="171450" indent="-171450">
              <a:buFont typeface="Arial" panose="020B0604020202020204" pitchFamily="34" charset="0"/>
              <a:buChar char="•"/>
            </a:pPr>
            <a:r>
              <a:rPr lang="en-US" sz="700" dirty="0">
                <a:solidFill>
                  <a:schemeClr val="bg1"/>
                </a:solidFill>
              </a:rPr>
              <a:t>Capture metadata in enterprise data dictionary</a:t>
            </a:r>
          </a:p>
        </p:txBody>
      </p:sp>
      <p:sp>
        <p:nvSpPr>
          <p:cNvPr id="24" name="TextBox 23">
            <a:extLst>
              <a:ext uri="{FF2B5EF4-FFF2-40B4-BE49-F238E27FC236}">
                <a16:creationId xmlns:a16="http://schemas.microsoft.com/office/drawing/2014/main" id="{D63C04DA-A90D-4EA4-96A8-E27DB6DC7AA8}"/>
              </a:ext>
            </a:extLst>
          </p:cNvPr>
          <p:cNvSpPr txBox="1"/>
          <p:nvPr/>
        </p:nvSpPr>
        <p:spPr>
          <a:xfrm>
            <a:off x="2314125" y="5537656"/>
            <a:ext cx="2376330" cy="307777"/>
          </a:xfrm>
          <a:prstGeom prst="rect">
            <a:avLst/>
          </a:prstGeom>
          <a:noFill/>
        </p:spPr>
        <p:txBody>
          <a:bodyPr wrap="square" rtlCol="0">
            <a:spAutoFit/>
          </a:bodyPr>
          <a:lstStyle/>
          <a:p>
            <a:pPr marL="171450" indent="-171450">
              <a:buFont typeface="Arial" panose="020B0604020202020204" pitchFamily="34" charset="0"/>
              <a:buChar char="•"/>
            </a:pPr>
            <a:r>
              <a:rPr lang="en-US" sz="700" dirty="0">
                <a:solidFill>
                  <a:schemeClr val="bg1"/>
                </a:solidFill>
              </a:rPr>
              <a:t>Define data quality rules</a:t>
            </a:r>
          </a:p>
          <a:p>
            <a:pPr marL="171450" indent="-171450">
              <a:buFont typeface="Arial" panose="020B0604020202020204" pitchFamily="34" charset="0"/>
              <a:buChar char="•"/>
            </a:pPr>
            <a:r>
              <a:rPr lang="en-US" sz="700" dirty="0">
                <a:solidFill>
                  <a:schemeClr val="bg1"/>
                </a:solidFill>
              </a:rPr>
              <a:t>Remediate Data quality issues</a:t>
            </a:r>
          </a:p>
        </p:txBody>
      </p:sp>
      <p:sp>
        <p:nvSpPr>
          <p:cNvPr id="25" name="TextBox 24">
            <a:extLst>
              <a:ext uri="{FF2B5EF4-FFF2-40B4-BE49-F238E27FC236}">
                <a16:creationId xmlns:a16="http://schemas.microsoft.com/office/drawing/2014/main" id="{6EB5DF3B-9481-42A8-A45E-403636FB4E76}"/>
              </a:ext>
            </a:extLst>
          </p:cNvPr>
          <p:cNvSpPr txBox="1"/>
          <p:nvPr/>
        </p:nvSpPr>
        <p:spPr>
          <a:xfrm>
            <a:off x="225835" y="5250202"/>
            <a:ext cx="2232310" cy="215444"/>
          </a:xfrm>
          <a:prstGeom prst="rect">
            <a:avLst/>
          </a:prstGeom>
          <a:noFill/>
        </p:spPr>
        <p:txBody>
          <a:bodyPr wrap="square" rtlCol="0">
            <a:spAutoFit/>
          </a:bodyPr>
          <a:lstStyle/>
          <a:p>
            <a:r>
              <a:rPr lang="en-US" sz="800" dirty="0">
                <a:solidFill>
                  <a:schemeClr val="bg1"/>
                </a:solidFill>
              </a:rPr>
              <a:t>SQUAD 1 (DATA DOMAIN 1)</a:t>
            </a:r>
          </a:p>
        </p:txBody>
      </p:sp>
      <p:sp>
        <p:nvSpPr>
          <p:cNvPr id="26" name="TextBox 25">
            <a:extLst>
              <a:ext uri="{FF2B5EF4-FFF2-40B4-BE49-F238E27FC236}">
                <a16:creationId xmlns:a16="http://schemas.microsoft.com/office/drawing/2014/main" id="{2BEC63DA-0714-4041-809E-E3B9C61C1664}"/>
              </a:ext>
            </a:extLst>
          </p:cNvPr>
          <p:cNvSpPr txBox="1"/>
          <p:nvPr/>
        </p:nvSpPr>
        <p:spPr>
          <a:xfrm>
            <a:off x="441865" y="5034758"/>
            <a:ext cx="2232310" cy="215444"/>
          </a:xfrm>
          <a:prstGeom prst="rect">
            <a:avLst/>
          </a:prstGeom>
          <a:noFill/>
        </p:spPr>
        <p:txBody>
          <a:bodyPr wrap="square" rtlCol="0">
            <a:spAutoFit/>
          </a:bodyPr>
          <a:lstStyle/>
          <a:p>
            <a:r>
              <a:rPr lang="en-US" sz="800" dirty="0">
                <a:solidFill>
                  <a:schemeClr val="bg1"/>
                </a:solidFill>
              </a:rPr>
              <a:t>SQUAD 2 (DATA DOMAIN 2)</a:t>
            </a:r>
          </a:p>
        </p:txBody>
      </p:sp>
      <p:sp>
        <p:nvSpPr>
          <p:cNvPr id="27" name="TextBox 26">
            <a:extLst>
              <a:ext uri="{FF2B5EF4-FFF2-40B4-BE49-F238E27FC236}">
                <a16:creationId xmlns:a16="http://schemas.microsoft.com/office/drawing/2014/main" id="{009B9B5F-3897-4E19-8BE6-E372B9C50D29}"/>
              </a:ext>
            </a:extLst>
          </p:cNvPr>
          <p:cNvSpPr txBox="1"/>
          <p:nvPr/>
        </p:nvSpPr>
        <p:spPr>
          <a:xfrm>
            <a:off x="657895" y="4818142"/>
            <a:ext cx="2232310" cy="215444"/>
          </a:xfrm>
          <a:prstGeom prst="rect">
            <a:avLst/>
          </a:prstGeom>
          <a:noFill/>
        </p:spPr>
        <p:txBody>
          <a:bodyPr wrap="square" rtlCol="0">
            <a:spAutoFit/>
          </a:bodyPr>
          <a:lstStyle/>
          <a:p>
            <a:r>
              <a:rPr lang="en-US" sz="800" dirty="0">
                <a:solidFill>
                  <a:schemeClr val="bg1"/>
                </a:solidFill>
              </a:rPr>
              <a:t>SQUAD 3 (DATA DOMAIN 3)</a:t>
            </a:r>
          </a:p>
        </p:txBody>
      </p:sp>
      <p:sp>
        <p:nvSpPr>
          <p:cNvPr id="28" name="Hexagon 27">
            <a:extLst>
              <a:ext uri="{FF2B5EF4-FFF2-40B4-BE49-F238E27FC236}">
                <a16:creationId xmlns:a16="http://schemas.microsoft.com/office/drawing/2014/main" id="{14D905CF-18F3-497D-9020-55186C248D44}"/>
              </a:ext>
            </a:extLst>
          </p:cNvPr>
          <p:cNvSpPr/>
          <p:nvPr/>
        </p:nvSpPr>
        <p:spPr>
          <a:xfrm>
            <a:off x="4135395" y="6257756"/>
            <a:ext cx="432060" cy="339684"/>
          </a:xfrm>
          <a:prstGeom prst="hexag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29" name="TextBox 28">
            <a:extLst>
              <a:ext uri="{FF2B5EF4-FFF2-40B4-BE49-F238E27FC236}">
                <a16:creationId xmlns:a16="http://schemas.microsoft.com/office/drawing/2014/main" id="{3338EAB6-B5CE-4B71-A5D8-7689A3D4E56B}"/>
              </a:ext>
            </a:extLst>
          </p:cNvPr>
          <p:cNvSpPr txBox="1"/>
          <p:nvPr/>
        </p:nvSpPr>
        <p:spPr>
          <a:xfrm>
            <a:off x="4592950" y="6357411"/>
            <a:ext cx="2521870" cy="246221"/>
          </a:xfrm>
          <a:prstGeom prst="rect">
            <a:avLst/>
          </a:prstGeom>
          <a:noFill/>
        </p:spPr>
        <p:txBody>
          <a:bodyPr wrap="square" rtlCol="0">
            <a:spAutoFit/>
          </a:bodyPr>
          <a:lstStyle/>
          <a:p>
            <a:r>
              <a:rPr lang="en-US" sz="1000" b="1" dirty="0"/>
              <a:t>DATA INGESTION SQUAD</a:t>
            </a:r>
          </a:p>
        </p:txBody>
      </p:sp>
      <p:sp>
        <p:nvSpPr>
          <p:cNvPr id="30" name="Rectangle 29">
            <a:extLst>
              <a:ext uri="{FF2B5EF4-FFF2-40B4-BE49-F238E27FC236}">
                <a16:creationId xmlns:a16="http://schemas.microsoft.com/office/drawing/2014/main" id="{1765DC15-8DFC-47C9-A476-48FCFCF5C901}"/>
              </a:ext>
            </a:extLst>
          </p:cNvPr>
          <p:cNvSpPr/>
          <p:nvPr/>
        </p:nvSpPr>
        <p:spPr>
          <a:xfrm>
            <a:off x="4618090" y="4817556"/>
            <a:ext cx="2743200" cy="864120"/>
          </a:xfrm>
          <a:prstGeom prst="rect">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3</a:t>
            </a:r>
          </a:p>
        </p:txBody>
      </p:sp>
      <p:sp>
        <p:nvSpPr>
          <p:cNvPr id="31" name="Rectangle 30">
            <a:extLst>
              <a:ext uri="{FF2B5EF4-FFF2-40B4-BE49-F238E27FC236}">
                <a16:creationId xmlns:a16="http://schemas.microsoft.com/office/drawing/2014/main" id="{3F8F266D-EA7C-4FD4-89F7-A05358CD650B}"/>
              </a:ext>
            </a:extLst>
          </p:cNvPr>
          <p:cNvSpPr/>
          <p:nvPr/>
        </p:nvSpPr>
        <p:spPr>
          <a:xfrm>
            <a:off x="4465690" y="5033586"/>
            <a:ext cx="2743200" cy="864120"/>
          </a:xfrm>
          <a:prstGeom prst="rect">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Rectangle 31">
            <a:extLst>
              <a:ext uri="{FF2B5EF4-FFF2-40B4-BE49-F238E27FC236}">
                <a16:creationId xmlns:a16="http://schemas.microsoft.com/office/drawing/2014/main" id="{7186C0BD-BF99-4795-A6F1-9AE4715DC810}"/>
              </a:ext>
            </a:extLst>
          </p:cNvPr>
          <p:cNvSpPr/>
          <p:nvPr/>
        </p:nvSpPr>
        <p:spPr>
          <a:xfrm>
            <a:off x="4313290" y="5249616"/>
            <a:ext cx="2743200" cy="864120"/>
          </a:xfrm>
          <a:prstGeom prst="rect">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5" name="TextBox 34">
            <a:extLst>
              <a:ext uri="{FF2B5EF4-FFF2-40B4-BE49-F238E27FC236}">
                <a16:creationId xmlns:a16="http://schemas.microsoft.com/office/drawing/2014/main" id="{5DA06FF0-3B0F-45EA-BB27-679733892617}"/>
              </a:ext>
            </a:extLst>
          </p:cNvPr>
          <p:cNvSpPr txBox="1"/>
          <p:nvPr/>
        </p:nvSpPr>
        <p:spPr>
          <a:xfrm>
            <a:off x="4304910" y="5250202"/>
            <a:ext cx="2232310" cy="215444"/>
          </a:xfrm>
          <a:prstGeom prst="rect">
            <a:avLst/>
          </a:prstGeom>
          <a:noFill/>
        </p:spPr>
        <p:txBody>
          <a:bodyPr wrap="square" rtlCol="0">
            <a:spAutoFit/>
          </a:bodyPr>
          <a:lstStyle/>
          <a:p>
            <a:r>
              <a:rPr lang="en-US" sz="800" dirty="0">
                <a:solidFill>
                  <a:schemeClr val="bg1"/>
                </a:solidFill>
              </a:rPr>
              <a:t>SQUAD 1 (DATA INGESTION 1)</a:t>
            </a:r>
          </a:p>
        </p:txBody>
      </p:sp>
      <p:sp>
        <p:nvSpPr>
          <p:cNvPr id="36" name="TextBox 35">
            <a:extLst>
              <a:ext uri="{FF2B5EF4-FFF2-40B4-BE49-F238E27FC236}">
                <a16:creationId xmlns:a16="http://schemas.microsoft.com/office/drawing/2014/main" id="{33B529FF-A61C-47E2-A31E-EB31DF3A66E9}"/>
              </a:ext>
            </a:extLst>
          </p:cNvPr>
          <p:cNvSpPr txBox="1"/>
          <p:nvPr/>
        </p:nvSpPr>
        <p:spPr>
          <a:xfrm>
            <a:off x="4520940" y="5034758"/>
            <a:ext cx="2232310" cy="215444"/>
          </a:xfrm>
          <a:prstGeom prst="rect">
            <a:avLst/>
          </a:prstGeom>
          <a:noFill/>
        </p:spPr>
        <p:txBody>
          <a:bodyPr wrap="square" rtlCol="0">
            <a:spAutoFit/>
          </a:bodyPr>
          <a:lstStyle/>
          <a:p>
            <a:r>
              <a:rPr lang="en-US" sz="800" dirty="0">
                <a:solidFill>
                  <a:schemeClr val="bg1"/>
                </a:solidFill>
              </a:rPr>
              <a:t>SQUAD 2 (DATA INGESTION 2)</a:t>
            </a:r>
          </a:p>
        </p:txBody>
      </p:sp>
      <p:sp>
        <p:nvSpPr>
          <p:cNvPr id="37" name="TextBox 36">
            <a:extLst>
              <a:ext uri="{FF2B5EF4-FFF2-40B4-BE49-F238E27FC236}">
                <a16:creationId xmlns:a16="http://schemas.microsoft.com/office/drawing/2014/main" id="{C1052885-E927-44C1-AA89-9D9B6982C9ED}"/>
              </a:ext>
            </a:extLst>
          </p:cNvPr>
          <p:cNvSpPr txBox="1"/>
          <p:nvPr/>
        </p:nvSpPr>
        <p:spPr>
          <a:xfrm>
            <a:off x="4736970" y="4818142"/>
            <a:ext cx="2232310" cy="215444"/>
          </a:xfrm>
          <a:prstGeom prst="rect">
            <a:avLst/>
          </a:prstGeom>
          <a:noFill/>
        </p:spPr>
        <p:txBody>
          <a:bodyPr wrap="square" rtlCol="0">
            <a:spAutoFit/>
          </a:bodyPr>
          <a:lstStyle/>
          <a:p>
            <a:r>
              <a:rPr lang="en-US" sz="800" dirty="0">
                <a:solidFill>
                  <a:schemeClr val="bg1"/>
                </a:solidFill>
              </a:rPr>
              <a:t>SQUAD 3 (DATA INGESTION 3)</a:t>
            </a:r>
          </a:p>
        </p:txBody>
      </p:sp>
      <p:sp>
        <p:nvSpPr>
          <p:cNvPr id="38" name="TextBox 37">
            <a:extLst>
              <a:ext uri="{FF2B5EF4-FFF2-40B4-BE49-F238E27FC236}">
                <a16:creationId xmlns:a16="http://schemas.microsoft.com/office/drawing/2014/main" id="{7D3DB642-37B5-4776-A88D-98B7FD6BFFD2}"/>
              </a:ext>
            </a:extLst>
          </p:cNvPr>
          <p:cNvSpPr txBox="1"/>
          <p:nvPr/>
        </p:nvSpPr>
        <p:spPr>
          <a:xfrm>
            <a:off x="4465690" y="5537656"/>
            <a:ext cx="2359570" cy="338554"/>
          </a:xfrm>
          <a:prstGeom prst="rect">
            <a:avLst/>
          </a:prstGeom>
          <a:noFill/>
        </p:spPr>
        <p:txBody>
          <a:bodyPr wrap="square" rtlCol="0">
            <a:spAutoFit/>
          </a:bodyPr>
          <a:lstStyle/>
          <a:p>
            <a:r>
              <a:rPr lang="en-US" sz="800" dirty="0">
                <a:solidFill>
                  <a:schemeClr val="bg1"/>
                </a:solidFill>
              </a:rPr>
              <a:t>Pulled from central support as and when required</a:t>
            </a:r>
          </a:p>
        </p:txBody>
      </p:sp>
      <p:sp>
        <p:nvSpPr>
          <p:cNvPr id="39" name="Arrow: Up 38">
            <a:extLst>
              <a:ext uri="{FF2B5EF4-FFF2-40B4-BE49-F238E27FC236}">
                <a16:creationId xmlns:a16="http://schemas.microsoft.com/office/drawing/2014/main" id="{21FAB631-04BF-443E-8571-A59932000AEA}"/>
              </a:ext>
            </a:extLst>
          </p:cNvPr>
          <p:cNvSpPr/>
          <p:nvPr/>
        </p:nvSpPr>
        <p:spPr>
          <a:xfrm>
            <a:off x="992450" y="4529516"/>
            <a:ext cx="504070" cy="214858"/>
          </a:xfrm>
          <a:prstGeom prs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rrow: Up 39">
            <a:extLst>
              <a:ext uri="{FF2B5EF4-FFF2-40B4-BE49-F238E27FC236}">
                <a16:creationId xmlns:a16="http://schemas.microsoft.com/office/drawing/2014/main" id="{4E07E26A-704A-43AD-85AA-8EAE486D8769}"/>
              </a:ext>
            </a:extLst>
          </p:cNvPr>
          <p:cNvSpPr/>
          <p:nvPr/>
        </p:nvSpPr>
        <p:spPr>
          <a:xfrm>
            <a:off x="3080740" y="4529516"/>
            <a:ext cx="504070" cy="214858"/>
          </a:xfrm>
          <a:prstGeom prs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Up 40">
            <a:extLst>
              <a:ext uri="{FF2B5EF4-FFF2-40B4-BE49-F238E27FC236}">
                <a16:creationId xmlns:a16="http://schemas.microsoft.com/office/drawing/2014/main" id="{03B00F0E-186E-4145-B6BC-A14DE7D75C80}"/>
              </a:ext>
            </a:extLst>
          </p:cNvPr>
          <p:cNvSpPr/>
          <p:nvPr/>
        </p:nvSpPr>
        <p:spPr>
          <a:xfrm>
            <a:off x="4592950" y="4529516"/>
            <a:ext cx="504070" cy="214858"/>
          </a:xfrm>
          <a:prstGeom prs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Arrow: Up 41">
            <a:extLst>
              <a:ext uri="{FF2B5EF4-FFF2-40B4-BE49-F238E27FC236}">
                <a16:creationId xmlns:a16="http://schemas.microsoft.com/office/drawing/2014/main" id="{350782F3-2720-439C-BF21-9FAD306125E5}"/>
              </a:ext>
            </a:extLst>
          </p:cNvPr>
          <p:cNvSpPr/>
          <p:nvPr/>
        </p:nvSpPr>
        <p:spPr>
          <a:xfrm>
            <a:off x="6033150" y="4529516"/>
            <a:ext cx="504070" cy="214858"/>
          </a:xfrm>
          <a:prstGeom prs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Arrow: Up 43">
            <a:extLst>
              <a:ext uri="{FF2B5EF4-FFF2-40B4-BE49-F238E27FC236}">
                <a16:creationId xmlns:a16="http://schemas.microsoft.com/office/drawing/2014/main" id="{22983DC6-BCC3-4D44-A5AC-9878DF52176C}"/>
              </a:ext>
            </a:extLst>
          </p:cNvPr>
          <p:cNvSpPr/>
          <p:nvPr/>
        </p:nvSpPr>
        <p:spPr>
          <a:xfrm>
            <a:off x="966955" y="3737406"/>
            <a:ext cx="504070" cy="214858"/>
          </a:xfrm>
          <a:prstGeom prs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Arrow: Up 44">
            <a:extLst>
              <a:ext uri="{FF2B5EF4-FFF2-40B4-BE49-F238E27FC236}">
                <a16:creationId xmlns:a16="http://schemas.microsoft.com/office/drawing/2014/main" id="{2E8E600D-88C2-467F-A58C-F709F8DFFEDC}"/>
              </a:ext>
            </a:extLst>
          </p:cNvPr>
          <p:cNvSpPr/>
          <p:nvPr/>
        </p:nvSpPr>
        <p:spPr>
          <a:xfrm>
            <a:off x="3055245" y="3737406"/>
            <a:ext cx="504070" cy="214858"/>
          </a:xfrm>
          <a:prstGeom prs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Arrow: Up 45">
            <a:extLst>
              <a:ext uri="{FF2B5EF4-FFF2-40B4-BE49-F238E27FC236}">
                <a16:creationId xmlns:a16="http://schemas.microsoft.com/office/drawing/2014/main" id="{E098D8E3-20E2-49D3-9F8C-DD47AFD3EA01}"/>
              </a:ext>
            </a:extLst>
          </p:cNvPr>
          <p:cNvSpPr/>
          <p:nvPr/>
        </p:nvSpPr>
        <p:spPr>
          <a:xfrm>
            <a:off x="4567455" y="3737406"/>
            <a:ext cx="504070" cy="214858"/>
          </a:xfrm>
          <a:prstGeom prs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Connector 47">
            <a:extLst>
              <a:ext uri="{FF2B5EF4-FFF2-40B4-BE49-F238E27FC236}">
                <a16:creationId xmlns:a16="http://schemas.microsoft.com/office/drawing/2014/main" id="{7E7B1234-64CB-4AC8-8A38-B1BA2317F938}"/>
              </a:ext>
            </a:extLst>
          </p:cNvPr>
          <p:cNvCxnSpPr>
            <a:cxnSpLocks/>
            <a:stCxn id="54" idx="2"/>
          </p:cNvCxnSpPr>
          <p:nvPr/>
        </p:nvCxnSpPr>
        <p:spPr>
          <a:xfrm>
            <a:off x="7525574" y="1325029"/>
            <a:ext cx="1296" cy="52786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01453402-12AB-4885-956B-5CAA99C1650B}"/>
              </a:ext>
            </a:extLst>
          </p:cNvPr>
          <p:cNvSpPr/>
          <p:nvPr/>
        </p:nvSpPr>
        <p:spPr>
          <a:xfrm>
            <a:off x="5090420" y="909530"/>
            <a:ext cx="274320" cy="27699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DD8504AC-1706-422D-8B2D-ED05E57BB01D}"/>
              </a:ext>
            </a:extLst>
          </p:cNvPr>
          <p:cNvSpPr txBox="1"/>
          <p:nvPr/>
        </p:nvSpPr>
        <p:spPr>
          <a:xfrm>
            <a:off x="5417498" y="924919"/>
            <a:ext cx="1152160" cy="400110"/>
          </a:xfrm>
          <a:prstGeom prst="rect">
            <a:avLst/>
          </a:prstGeom>
          <a:noFill/>
        </p:spPr>
        <p:txBody>
          <a:bodyPr wrap="square" rtlCol="0">
            <a:spAutoFit/>
          </a:bodyPr>
          <a:lstStyle/>
          <a:p>
            <a:r>
              <a:rPr lang="en-US" sz="1000" dirty="0"/>
              <a:t>Analytics Team Roles</a:t>
            </a:r>
          </a:p>
        </p:txBody>
      </p:sp>
      <p:sp>
        <p:nvSpPr>
          <p:cNvPr id="53" name="Rectangle 52">
            <a:extLst>
              <a:ext uri="{FF2B5EF4-FFF2-40B4-BE49-F238E27FC236}">
                <a16:creationId xmlns:a16="http://schemas.microsoft.com/office/drawing/2014/main" id="{8C1CA0F6-AD03-4681-9339-C7DC759551EC}"/>
              </a:ext>
            </a:extLst>
          </p:cNvPr>
          <p:cNvSpPr/>
          <p:nvPr/>
        </p:nvSpPr>
        <p:spPr>
          <a:xfrm>
            <a:off x="6622416" y="909530"/>
            <a:ext cx="274320" cy="276999"/>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1597F1DB-8DD4-49B0-AA8E-B14B118E823D}"/>
              </a:ext>
            </a:extLst>
          </p:cNvPr>
          <p:cNvSpPr txBox="1"/>
          <p:nvPr/>
        </p:nvSpPr>
        <p:spPr>
          <a:xfrm>
            <a:off x="6949494" y="924919"/>
            <a:ext cx="1152160" cy="400110"/>
          </a:xfrm>
          <a:prstGeom prst="rect">
            <a:avLst/>
          </a:prstGeom>
          <a:noFill/>
        </p:spPr>
        <p:txBody>
          <a:bodyPr wrap="square" rtlCol="0">
            <a:spAutoFit/>
          </a:bodyPr>
          <a:lstStyle/>
          <a:p>
            <a:r>
              <a:rPr lang="en-US" sz="1000" dirty="0"/>
              <a:t>Business Team Roles</a:t>
            </a:r>
          </a:p>
        </p:txBody>
      </p:sp>
      <p:sp>
        <p:nvSpPr>
          <p:cNvPr id="55" name="Rectangle 54">
            <a:extLst>
              <a:ext uri="{FF2B5EF4-FFF2-40B4-BE49-F238E27FC236}">
                <a16:creationId xmlns:a16="http://schemas.microsoft.com/office/drawing/2014/main" id="{99944320-A1BE-4E1D-98CF-8D2AB2BB1043}"/>
              </a:ext>
            </a:extLst>
          </p:cNvPr>
          <p:cNvSpPr/>
          <p:nvPr/>
        </p:nvSpPr>
        <p:spPr>
          <a:xfrm>
            <a:off x="8154412" y="909530"/>
            <a:ext cx="274320" cy="27699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590FF554-1493-4553-8F70-A0858F933B92}"/>
              </a:ext>
            </a:extLst>
          </p:cNvPr>
          <p:cNvSpPr txBox="1"/>
          <p:nvPr/>
        </p:nvSpPr>
        <p:spPr>
          <a:xfrm>
            <a:off x="8481490" y="924919"/>
            <a:ext cx="1402742" cy="400110"/>
          </a:xfrm>
          <a:prstGeom prst="rect">
            <a:avLst/>
          </a:prstGeom>
          <a:noFill/>
        </p:spPr>
        <p:txBody>
          <a:bodyPr wrap="square" rtlCol="0">
            <a:spAutoFit/>
          </a:bodyPr>
          <a:lstStyle/>
          <a:p>
            <a:r>
              <a:rPr lang="en-US" sz="1000" dirty="0"/>
              <a:t>Data &amp; tech. Team Roles</a:t>
            </a:r>
          </a:p>
        </p:txBody>
      </p:sp>
      <p:sp>
        <p:nvSpPr>
          <p:cNvPr id="59" name="Rectangle 58">
            <a:extLst>
              <a:ext uri="{FF2B5EF4-FFF2-40B4-BE49-F238E27FC236}">
                <a16:creationId xmlns:a16="http://schemas.microsoft.com/office/drawing/2014/main" id="{71AEF625-8DAD-45B6-9E77-83B690ED8B34}"/>
              </a:ext>
            </a:extLst>
          </p:cNvPr>
          <p:cNvSpPr/>
          <p:nvPr/>
        </p:nvSpPr>
        <p:spPr>
          <a:xfrm>
            <a:off x="4618090" y="2516870"/>
            <a:ext cx="2743200" cy="864120"/>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3</a:t>
            </a:r>
          </a:p>
        </p:txBody>
      </p:sp>
      <p:sp>
        <p:nvSpPr>
          <p:cNvPr id="60" name="Rectangle 59">
            <a:extLst>
              <a:ext uri="{FF2B5EF4-FFF2-40B4-BE49-F238E27FC236}">
                <a16:creationId xmlns:a16="http://schemas.microsoft.com/office/drawing/2014/main" id="{0A20C713-BD70-480B-B221-79ACB1A7ECDF}"/>
              </a:ext>
            </a:extLst>
          </p:cNvPr>
          <p:cNvSpPr/>
          <p:nvPr/>
        </p:nvSpPr>
        <p:spPr>
          <a:xfrm>
            <a:off x="4465690" y="2732900"/>
            <a:ext cx="2743200" cy="864120"/>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1" name="Rectangle 60">
            <a:extLst>
              <a:ext uri="{FF2B5EF4-FFF2-40B4-BE49-F238E27FC236}">
                <a16:creationId xmlns:a16="http://schemas.microsoft.com/office/drawing/2014/main" id="{6E6848A4-9BAE-44DD-9B5E-520AA560C277}"/>
              </a:ext>
            </a:extLst>
          </p:cNvPr>
          <p:cNvSpPr/>
          <p:nvPr/>
        </p:nvSpPr>
        <p:spPr>
          <a:xfrm>
            <a:off x="4313290" y="2948930"/>
            <a:ext cx="2743200" cy="864120"/>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2" name="TextBox 61">
            <a:extLst>
              <a:ext uri="{FF2B5EF4-FFF2-40B4-BE49-F238E27FC236}">
                <a16:creationId xmlns:a16="http://schemas.microsoft.com/office/drawing/2014/main" id="{4BF237B5-4AD9-4577-8C9B-D4C742EFE0B4}"/>
              </a:ext>
            </a:extLst>
          </p:cNvPr>
          <p:cNvSpPr txBox="1"/>
          <p:nvPr/>
        </p:nvSpPr>
        <p:spPr>
          <a:xfrm>
            <a:off x="4304910" y="2949516"/>
            <a:ext cx="2232310" cy="215444"/>
          </a:xfrm>
          <a:prstGeom prst="rect">
            <a:avLst/>
          </a:prstGeom>
          <a:noFill/>
          <a:ln>
            <a:noFill/>
          </a:ln>
        </p:spPr>
        <p:txBody>
          <a:bodyPr wrap="square" rtlCol="0">
            <a:spAutoFit/>
          </a:bodyPr>
          <a:lstStyle/>
          <a:p>
            <a:r>
              <a:rPr lang="en-US" sz="800" dirty="0">
                <a:solidFill>
                  <a:schemeClr val="bg1"/>
                </a:solidFill>
              </a:rPr>
              <a:t>SQUAD 1 (DATA ANALYTICS 1)</a:t>
            </a:r>
          </a:p>
        </p:txBody>
      </p:sp>
      <p:sp>
        <p:nvSpPr>
          <p:cNvPr id="63" name="TextBox 62">
            <a:extLst>
              <a:ext uri="{FF2B5EF4-FFF2-40B4-BE49-F238E27FC236}">
                <a16:creationId xmlns:a16="http://schemas.microsoft.com/office/drawing/2014/main" id="{D8891DD1-5AD3-478C-88E2-4A82F17C5D1C}"/>
              </a:ext>
            </a:extLst>
          </p:cNvPr>
          <p:cNvSpPr txBox="1"/>
          <p:nvPr/>
        </p:nvSpPr>
        <p:spPr>
          <a:xfrm>
            <a:off x="4520940" y="2734072"/>
            <a:ext cx="2232310" cy="215444"/>
          </a:xfrm>
          <a:prstGeom prst="rect">
            <a:avLst/>
          </a:prstGeom>
          <a:noFill/>
          <a:ln>
            <a:noFill/>
          </a:ln>
        </p:spPr>
        <p:txBody>
          <a:bodyPr wrap="square" rtlCol="0">
            <a:spAutoFit/>
          </a:bodyPr>
          <a:lstStyle/>
          <a:p>
            <a:r>
              <a:rPr lang="en-US" sz="800" dirty="0">
                <a:solidFill>
                  <a:schemeClr val="bg1"/>
                </a:solidFill>
              </a:rPr>
              <a:t>SQUAD 2 (DATA ANALYTICS 2)</a:t>
            </a:r>
          </a:p>
        </p:txBody>
      </p:sp>
      <p:sp>
        <p:nvSpPr>
          <p:cNvPr id="64" name="TextBox 63">
            <a:extLst>
              <a:ext uri="{FF2B5EF4-FFF2-40B4-BE49-F238E27FC236}">
                <a16:creationId xmlns:a16="http://schemas.microsoft.com/office/drawing/2014/main" id="{3C8237B0-449A-41B8-A99D-70E16857B3F8}"/>
              </a:ext>
            </a:extLst>
          </p:cNvPr>
          <p:cNvSpPr txBox="1"/>
          <p:nvPr/>
        </p:nvSpPr>
        <p:spPr>
          <a:xfrm>
            <a:off x="4736970" y="2517456"/>
            <a:ext cx="2232310" cy="215444"/>
          </a:xfrm>
          <a:prstGeom prst="rect">
            <a:avLst/>
          </a:prstGeom>
          <a:noFill/>
          <a:ln>
            <a:noFill/>
          </a:ln>
        </p:spPr>
        <p:txBody>
          <a:bodyPr wrap="square" rtlCol="0">
            <a:spAutoFit/>
          </a:bodyPr>
          <a:lstStyle/>
          <a:p>
            <a:r>
              <a:rPr lang="en-US" sz="800" dirty="0">
                <a:solidFill>
                  <a:schemeClr val="bg1"/>
                </a:solidFill>
              </a:rPr>
              <a:t>SQUAD 3 (DATA ANALYTICS 3)</a:t>
            </a:r>
          </a:p>
        </p:txBody>
      </p:sp>
      <p:sp>
        <p:nvSpPr>
          <p:cNvPr id="66" name="TextBox 65">
            <a:extLst>
              <a:ext uri="{FF2B5EF4-FFF2-40B4-BE49-F238E27FC236}">
                <a16:creationId xmlns:a16="http://schemas.microsoft.com/office/drawing/2014/main" id="{4F4845BA-0A97-4257-A52D-2149D0F9BDC4}"/>
              </a:ext>
            </a:extLst>
          </p:cNvPr>
          <p:cNvSpPr txBox="1"/>
          <p:nvPr/>
        </p:nvSpPr>
        <p:spPr>
          <a:xfrm>
            <a:off x="4376920" y="3236970"/>
            <a:ext cx="2592360" cy="523220"/>
          </a:xfrm>
          <a:prstGeom prst="rect">
            <a:avLst/>
          </a:prstGeom>
          <a:noFill/>
        </p:spPr>
        <p:txBody>
          <a:bodyPr wrap="square" rtlCol="0">
            <a:spAutoFit/>
          </a:bodyPr>
          <a:lstStyle/>
          <a:p>
            <a:pPr marL="171450" indent="-171450">
              <a:buFont typeface="Arial" panose="020B0604020202020204" pitchFamily="34" charset="0"/>
              <a:buChar char="•"/>
            </a:pPr>
            <a:r>
              <a:rPr lang="en-US" sz="700" dirty="0">
                <a:solidFill>
                  <a:schemeClr val="bg1"/>
                </a:solidFill>
              </a:rPr>
              <a:t>Build data products - Create models with Central data repository feed and build new analytical models</a:t>
            </a:r>
          </a:p>
          <a:p>
            <a:pPr marL="171450" indent="-171450">
              <a:buFont typeface="Arial" panose="020B0604020202020204" pitchFamily="34" charset="0"/>
              <a:buChar char="•"/>
            </a:pPr>
            <a:r>
              <a:rPr lang="en-US" sz="700" dirty="0">
                <a:solidFill>
                  <a:schemeClr val="bg1"/>
                </a:solidFill>
              </a:rPr>
              <a:t>Launch embedded use cases into processes and track impact</a:t>
            </a:r>
          </a:p>
        </p:txBody>
      </p:sp>
      <p:sp>
        <p:nvSpPr>
          <p:cNvPr id="67" name="Arrow: Up 66">
            <a:extLst>
              <a:ext uri="{FF2B5EF4-FFF2-40B4-BE49-F238E27FC236}">
                <a16:creationId xmlns:a16="http://schemas.microsoft.com/office/drawing/2014/main" id="{8642E0FC-C5A6-435C-A975-0840289BC7E8}"/>
              </a:ext>
            </a:extLst>
          </p:cNvPr>
          <p:cNvSpPr/>
          <p:nvPr/>
        </p:nvSpPr>
        <p:spPr>
          <a:xfrm>
            <a:off x="6033150" y="3717040"/>
            <a:ext cx="504070" cy="214858"/>
          </a:xfrm>
          <a:prstGeom prs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Connector 67">
            <a:extLst>
              <a:ext uri="{FF2B5EF4-FFF2-40B4-BE49-F238E27FC236}">
                <a16:creationId xmlns:a16="http://schemas.microsoft.com/office/drawing/2014/main" id="{5C394F68-02F4-49CF-9689-E400CD2C1273}"/>
              </a:ext>
            </a:extLst>
          </p:cNvPr>
          <p:cNvCxnSpPr>
            <a:cxnSpLocks/>
          </p:cNvCxnSpPr>
          <p:nvPr/>
        </p:nvCxnSpPr>
        <p:spPr>
          <a:xfrm>
            <a:off x="0" y="1340710"/>
            <a:ext cx="9906000" cy="0"/>
          </a:xfrm>
          <a:prstGeom prst="line">
            <a:avLst/>
          </a:prstGeom>
          <a:ln w="38100">
            <a:solidFill>
              <a:srgbClr val="5D1738"/>
            </a:solidFill>
          </a:ln>
        </p:spPr>
        <p:style>
          <a:lnRef idx="1">
            <a:schemeClr val="accent1"/>
          </a:lnRef>
          <a:fillRef idx="0">
            <a:schemeClr val="accent1"/>
          </a:fillRef>
          <a:effectRef idx="0">
            <a:schemeClr val="accent1"/>
          </a:effectRef>
          <a:fontRef idx="minor">
            <a:schemeClr val="tx1"/>
          </a:fontRef>
        </p:style>
      </p:cxnSp>
      <p:sp>
        <p:nvSpPr>
          <p:cNvPr id="75" name="Freeform 176">
            <a:extLst>
              <a:ext uri="{FF2B5EF4-FFF2-40B4-BE49-F238E27FC236}">
                <a16:creationId xmlns:a16="http://schemas.microsoft.com/office/drawing/2014/main" id="{ABE12B0A-DCEB-467B-B617-D6B23C0AAA3B}"/>
              </a:ext>
            </a:extLst>
          </p:cNvPr>
          <p:cNvSpPr>
            <a:spLocks noChangeArrowheads="1"/>
          </p:cNvSpPr>
          <p:nvPr/>
        </p:nvSpPr>
        <p:spPr bwMode="auto">
          <a:xfrm>
            <a:off x="161624" y="884804"/>
            <a:ext cx="182880" cy="274320"/>
          </a:xfrm>
          <a:custGeom>
            <a:avLst/>
            <a:gdLst>
              <a:gd name="T0" fmla="*/ 127364 w 428"/>
              <a:gd name="T1" fmla="*/ 116824 h 634"/>
              <a:gd name="T2" fmla="*/ 127364 w 428"/>
              <a:gd name="T3" fmla="*/ 116824 h 634"/>
              <a:gd name="T4" fmla="*/ 143194 w 428"/>
              <a:gd name="T5" fmla="*/ 68868 h 634"/>
              <a:gd name="T6" fmla="*/ 79512 w 428"/>
              <a:gd name="T7" fmla="*/ 0 h 634"/>
              <a:gd name="T8" fmla="*/ 16190 w 428"/>
              <a:gd name="T9" fmla="*/ 68868 h 634"/>
              <a:gd name="T10" fmla="*/ 26624 w 428"/>
              <a:gd name="T11" fmla="*/ 116824 h 634"/>
              <a:gd name="T12" fmla="*/ 0 w 428"/>
              <a:gd name="T13" fmla="*/ 153962 h 634"/>
              <a:gd name="T14" fmla="*/ 0 w 428"/>
              <a:gd name="T15" fmla="*/ 185692 h 634"/>
              <a:gd name="T16" fmla="*/ 42455 w 428"/>
              <a:gd name="T17" fmla="*/ 228239 h 634"/>
              <a:gd name="T18" fmla="*/ 111174 w 428"/>
              <a:gd name="T19" fmla="*/ 228239 h 634"/>
              <a:gd name="T20" fmla="*/ 153628 w 428"/>
              <a:gd name="T21" fmla="*/ 185692 h 634"/>
              <a:gd name="T22" fmla="*/ 153628 w 428"/>
              <a:gd name="T23" fmla="*/ 153962 h 634"/>
              <a:gd name="T24" fmla="*/ 127364 w 428"/>
              <a:gd name="T25" fmla="*/ 116824 h 634"/>
              <a:gd name="T26" fmla="*/ 26624 w 428"/>
              <a:gd name="T27" fmla="*/ 68868 h 634"/>
              <a:gd name="T28" fmla="*/ 26624 w 428"/>
              <a:gd name="T29" fmla="*/ 68868 h 634"/>
              <a:gd name="T30" fmla="*/ 79512 w 428"/>
              <a:gd name="T31" fmla="*/ 15865 h 634"/>
              <a:gd name="T32" fmla="*/ 127364 w 428"/>
              <a:gd name="T33" fmla="*/ 68868 h 634"/>
              <a:gd name="T34" fmla="*/ 79512 w 428"/>
              <a:gd name="T35" fmla="*/ 127280 h 634"/>
              <a:gd name="T36" fmla="*/ 26624 w 428"/>
              <a:gd name="T37" fmla="*/ 68868 h 634"/>
              <a:gd name="T38" fmla="*/ 143194 w 428"/>
              <a:gd name="T39" fmla="*/ 180644 h 634"/>
              <a:gd name="T40" fmla="*/ 143194 w 428"/>
              <a:gd name="T41" fmla="*/ 180644 h 634"/>
              <a:gd name="T42" fmla="*/ 106137 w 428"/>
              <a:gd name="T43" fmla="*/ 212374 h 634"/>
              <a:gd name="T44" fmla="*/ 47851 w 428"/>
              <a:gd name="T45" fmla="*/ 212374 h 634"/>
              <a:gd name="T46" fmla="*/ 16190 w 428"/>
              <a:gd name="T47" fmla="*/ 180644 h 634"/>
              <a:gd name="T48" fmla="*/ 16190 w 428"/>
              <a:gd name="T49" fmla="*/ 159371 h 634"/>
              <a:gd name="T50" fmla="*/ 42455 w 428"/>
              <a:gd name="T51" fmla="*/ 127280 h 634"/>
              <a:gd name="T52" fmla="*/ 79512 w 428"/>
              <a:gd name="T53" fmla="*/ 143506 h 634"/>
              <a:gd name="T54" fmla="*/ 116930 w 428"/>
              <a:gd name="T55" fmla="*/ 127280 h 634"/>
              <a:gd name="T56" fmla="*/ 143194 w 428"/>
              <a:gd name="T57" fmla="*/ 159371 h 634"/>
              <a:gd name="T58" fmla="*/ 143194 w 428"/>
              <a:gd name="T59" fmla="*/ 180644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rgbClr val="5D1738"/>
          </a:solidFill>
          <a:ln w="9525" cap="flat">
            <a:solidFill>
              <a:schemeClr val="tx1"/>
            </a:solidFill>
            <a:bevel/>
            <a:headEnd/>
            <a:tailEnd/>
          </a:ln>
          <a:effectLst/>
        </p:spPr>
        <p:txBody>
          <a:bodyPr wrap="none" lIns="91431" tIns="45716" rIns="91431" bIns="45716" anchor="ctr"/>
          <a:lstStyle/>
          <a:p>
            <a:endParaRPr lang="en-US" dirty="0"/>
          </a:p>
        </p:txBody>
      </p:sp>
      <p:sp>
        <p:nvSpPr>
          <p:cNvPr id="76" name="Freeform 176">
            <a:extLst>
              <a:ext uri="{FF2B5EF4-FFF2-40B4-BE49-F238E27FC236}">
                <a16:creationId xmlns:a16="http://schemas.microsoft.com/office/drawing/2014/main" id="{A39C38B0-9AC2-4C6A-97DE-50D779656DEB}"/>
              </a:ext>
            </a:extLst>
          </p:cNvPr>
          <p:cNvSpPr>
            <a:spLocks noChangeArrowheads="1"/>
          </p:cNvSpPr>
          <p:nvPr/>
        </p:nvSpPr>
        <p:spPr bwMode="auto">
          <a:xfrm>
            <a:off x="1146676" y="884804"/>
            <a:ext cx="182880" cy="274320"/>
          </a:xfrm>
          <a:custGeom>
            <a:avLst/>
            <a:gdLst>
              <a:gd name="T0" fmla="*/ 127364 w 428"/>
              <a:gd name="T1" fmla="*/ 116824 h 634"/>
              <a:gd name="T2" fmla="*/ 127364 w 428"/>
              <a:gd name="T3" fmla="*/ 116824 h 634"/>
              <a:gd name="T4" fmla="*/ 143194 w 428"/>
              <a:gd name="T5" fmla="*/ 68868 h 634"/>
              <a:gd name="T6" fmla="*/ 79512 w 428"/>
              <a:gd name="T7" fmla="*/ 0 h 634"/>
              <a:gd name="T8" fmla="*/ 16190 w 428"/>
              <a:gd name="T9" fmla="*/ 68868 h 634"/>
              <a:gd name="T10" fmla="*/ 26624 w 428"/>
              <a:gd name="T11" fmla="*/ 116824 h 634"/>
              <a:gd name="T12" fmla="*/ 0 w 428"/>
              <a:gd name="T13" fmla="*/ 153962 h 634"/>
              <a:gd name="T14" fmla="*/ 0 w 428"/>
              <a:gd name="T15" fmla="*/ 185692 h 634"/>
              <a:gd name="T16" fmla="*/ 42455 w 428"/>
              <a:gd name="T17" fmla="*/ 228239 h 634"/>
              <a:gd name="T18" fmla="*/ 111174 w 428"/>
              <a:gd name="T19" fmla="*/ 228239 h 634"/>
              <a:gd name="T20" fmla="*/ 153628 w 428"/>
              <a:gd name="T21" fmla="*/ 185692 h 634"/>
              <a:gd name="T22" fmla="*/ 153628 w 428"/>
              <a:gd name="T23" fmla="*/ 153962 h 634"/>
              <a:gd name="T24" fmla="*/ 127364 w 428"/>
              <a:gd name="T25" fmla="*/ 116824 h 634"/>
              <a:gd name="T26" fmla="*/ 26624 w 428"/>
              <a:gd name="T27" fmla="*/ 68868 h 634"/>
              <a:gd name="T28" fmla="*/ 26624 w 428"/>
              <a:gd name="T29" fmla="*/ 68868 h 634"/>
              <a:gd name="T30" fmla="*/ 79512 w 428"/>
              <a:gd name="T31" fmla="*/ 15865 h 634"/>
              <a:gd name="T32" fmla="*/ 127364 w 428"/>
              <a:gd name="T33" fmla="*/ 68868 h 634"/>
              <a:gd name="T34" fmla="*/ 79512 w 428"/>
              <a:gd name="T35" fmla="*/ 127280 h 634"/>
              <a:gd name="T36" fmla="*/ 26624 w 428"/>
              <a:gd name="T37" fmla="*/ 68868 h 634"/>
              <a:gd name="T38" fmla="*/ 143194 w 428"/>
              <a:gd name="T39" fmla="*/ 180644 h 634"/>
              <a:gd name="T40" fmla="*/ 143194 w 428"/>
              <a:gd name="T41" fmla="*/ 180644 h 634"/>
              <a:gd name="T42" fmla="*/ 106137 w 428"/>
              <a:gd name="T43" fmla="*/ 212374 h 634"/>
              <a:gd name="T44" fmla="*/ 47851 w 428"/>
              <a:gd name="T45" fmla="*/ 212374 h 634"/>
              <a:gd name="T46" fmla="*/ 16190 w 428"/>
              <a:gd name="T47" fmla="*/ 180644 h 634"/>
              <a:gd name="T48" fmla="*/ 16190 w 428"/>
              <a:gd name="T49" fmla="*/ 159371 h 634"/>
              <a:gd name="T50" fmla="*/ 42455 w 428"/>
              <a:gd name="T51" fmla="*/ 127280 h 634"/>
              <a:gd name="T52" fmla="*/ 79512 w 428"/>
              <a:gd name="T53" fmla="*/ 143506 h 634"/>
              <a:gd name="T54" fmla="*/ 116930 w 428"/>
              <a:gd name="T55" fmla="*/ 127280 h 634"/>
              <a:gd name="T56" fmla="*/ 143194 w 428"/>
              <a:gd name="T57" fmla="*/ 159371 h 634"/>
              <a:gd name="T58" fmla="*/ 143194 w 428"/>
              <a:gd name="T59" fmla="*/ 180644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chemeClr val="bg1">
              <a:lumMod val="75000"/>
            </a:schemeClr>
          </a:solidFill>
          <a:ln w="9525" cap="flat">
            <a:solidFill>
              <a:schemeClr val="bg1">
                <a:lumMod val="75000"/>
              </a:schemeClr>
            </a:solidFill>
            <a:bevel/>
            <a:headEnd/>
            <a:tailEnd/>
          </a:ln>
          <a:effectLst/>
        </p:spPr>
        <p:txBody>
          <a:bodyPr wrap="none" lIns="91431" tIns="45716" rIns="91431" bIns="45716" anchor="ctr"/>
          <a:lstStyle/>
          <a:p>
            <a:endParaRPr lang="en-US"/>
          </a:p>
        </p:txBody>
      </p:sp>
      <p:sp>
        <p:nvSpPr>
          <p:cNvPr id="77" name="Freeform 176">
            <a:extLst>
              <a:ext uri="{FF2B5EF4-FFF2-40B4-BE49-F238E27FC236}">
                <a16:creationId xmlns:a16="http://schemas.microsoft.com/office/drawing/2014/main" id="{3A07A46F-107E-4B91-AAB6-D5509BFC1924}"/>
              </a:ext>
            </a:extLst>
          </p:cNvPr>
          <p:cNvSpPr>
            <a:spLocks noChangeArrowheads="1"/>
          </p:cNvSpPr>
          <p:nvPr/>
        </p:nvSpPr>
        <p:spPr bwMode="auto">
          <a:xfrm>
            <a:off x="2131728" y="884804"/>
            <a:ext cx="182880" cy="274320"/>
          </a:xfrm>
          <a:custGeom>
            <a:avLst/>
            <a:gdLst>
              <a:gd name="T0" fmla="*/ 127364 w 428"/>
              <a:gd name="T1" fmla="*/ 116824 h 634"/>
              <a:gd name="T2" fmla="*/ 127364 w 428"/>
              <a:gd name="T3" fmla="*/ 116824 h 634"/>
              <a:gd name="T4" fmla="*/ 143194 w 428"/>
              <a:gd name="T5" fmla="*/ 68868 h 634"/>
              <a:gd name="T6" fmla="*/ 79512 w 428"/>
              <a:gd name="T7" fmla="*/ 0 h 634"/>
              <a:gd name="T8" fmla="*/ 16190 w 428"/>
              <a:gd name="T9" fmla="*/ 68868 h 634"/>
              <a:gd name="T10" fmla="*/ 26624 w 428"/>
              <a:gd name="T11" fmla="*/ 116824 h 634"/>
              <a:gd name="T12" fmla="*/ 0 w 428"/>
              <a:gd name="T13" fmla="*/ 153962 h 634"/>
              <a:gd name="T14" fmla="*/ 0 w 428"/>
              <a:gd name="T15" fmla="*/ 185692 h 634"/>
              <a:gd name="T16" fmla="*/ 42455 w 428"/>
              <a:gd name="T17" fmla="*/ 228239 h 634"/>
              <a:gd name="T18" fmla="*/ 111174 w 428"/>
              <a:gd name="T19" fmla="*/ 228239 h 634"/>
              <a:gd name="T20" fmla="*/ 153628 w 428"/>
              <a:gd name="T21" fmla="*/ 185692 h 634"/>
              <a:gd name="T22" fmla="*/ 153628 w 428"/>
              <a:gd name="T23" fmla="*/ 153962 h 634"/>
              <a:gd name="T24" fmla="*/ 127364 w 428"/>
              <a:gd name="T25" fmla="*/ 116824 h 634"/>
              <a:gd name="T26" fmla="*/ 26624 w 428"/>
              <a:gd name="T27" fmla="*/ 68868 h 634"/>
              <a:gd name="T28" fmla="*/ 26624 w 428"/>
              <a:gd name="T29" fmla="*/ 68868 h 634"/>
              <a:gd name="T30" fmla="*/ 79512 w 428"/>
              <a:gd name="T31" fmla="*/ 15865 h 634"/>
              <a:gd name="T32" fmla="*/ 127364 w 428"/>
              <a:gd name="T33" fmla="*/ 68868 h 634"/>
              <a:gd name="T34" fmla="*/ 79512 w 428"/>
              <a:gd name="T35" fmla="*/ 127280 h 634"/>
              <a:gd name="T36" fmla="*/ 26624 w 428"/>
              <a:gd name="T37" fmla="*/ 68868 h 634"/>
              <a:gd name="T38" fmla="*/ 143194 w 428"/>
              <a:gd name="T39" fmla="*/ 180644 h 634"/>
              <a:gd name="T40" fmla="*/ 143194 w 428"/>
              <a:gd name="T41" fmla="*/ 180644 h 634"/>
              <a:gd name="T42" fmla="*/ 106137 w 428"/>
              <a:gd name="T43" fmla="*/ 212374 h 634"/>
              <a:gd name="T44" fmla="*/ 47851 w 428"/>
              <a:gd name="T45" fmla="*/ 212374 h 634"/>
              <a:gd name="T46" fmla="*/ 16190 w 428"/>
              <a:gd name="T47" fmla="*/ 180644 h 634"/>
              <a:gd name="T48" fmla="*/ 16190 w 428"/>
              <a:gd name="T49" fmla="*/ 159371 h 634"/>
              <a:gd name="T50" fmla="*/ 42455 w 428"/>
              <a:gd name="T51" fmla="*/ 127280 h 634"/>
              <a:gd name="T52" fmla="*/ 79512 w 428"/>
              <a:gd name="T53" fmla="*/ 143506 h 634"/>
              <a:gd name="T54" fmla="*/ 116930 w 428"/>
              <a:gd name="T55" fmla="*/ 127280 h 634"/>
              <a:gd name="T56" fmla="*/ 143194 w 428"/>
              <a:gd name="T57" fmla="*/ 159371 h 634"/>
              <a:gd name="T58" fmla="*/ 143194 w 428"/>
              <a:gd name="T59" fmla="*/ 180644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rgbClr val="C00000"/>
          </a:solidFill>
          <a:ln w="9525" cap="flat">
            <a:solidFill>
              <a:srgbClr val="C00000"/>
            </a:solidFill>
            <a:bevel/>
            <a:headEnd/>
            <a:tailEnd/>
          </a:ln>
          <a:effectLst/>
        </p:spPr>
        <p:txBody>
          <a:bodyPr wrap="none" lIns="91431" tIns="45716" rIns="91431" bIns="45716" anchor="ctr"/>
          <a:lstStyle/>
          <a:p>
            <a:endParaRPr lang="en-US"/>
          </a:p>
        </p:txBody>
      </p:sp>
      <p:sp>
        <p:nvSpPr>
          <p:cNvPr id="78" name="Freeform 176">
            <a:extLst>
              <a:ext uri="{FF2B5EF4-FFF2-40B4-BE49-F238E27FC236}">
                <a16:creationId xmlns:a16="http://schemas.microsoft.com/office/drawing/2014/main" id="{A9A9978A-AF52-4F98-B167-742EE3FC3248}"/>
              </a:ext>
            </a:extLst>
          </p:cNvPr>
          <p:cNvSpPr>
            <a:spLocks noChangeArrowheads="1"/>
          </p:cNvSpPr>
          <p:nvPr/>
        </p:nvSpPr>
        <p:spPr bwMode="auto">
          <a:xfrm>
            <a:off x="3116780" y="884804"/>
            <a:ext cx="182880" cy="274320"/>
          </a:xfrm>
          <a:custGeom>
            <a:avLst/>
            <a:gdLst>
              <a:gd name="T0" fmla="*/ 127364 w 428"/>
              <a:gd name="T1" fmla="*/ 116824 h 634"/>
              <a:gd name="T2" fmla="*/ 127364 w 428"/>
              <a:gd name="T3" fmla="*/ 116824 h 634"/>
              <a:gd name="T4" fmla="*/ 143194 w 428"/>
              <a:gd name="T5" fmla="*/ 68868 h 634"/>
              <a:gd name="T6" fmla="*/ 79512 w 428"/>
              <a:gd name="T7" fmla="*/ 0 h 634"/>
              <a:gd name="T8" fmla="*/ 16190 w 428"/>
              <a:gd name="T9" fmla="*/ 68868 h 634"/>
              <a:gd name="T10" fmla="*/ 26624 w 428"/>
              <a:gd name="T11" fmla="*/ 116824 h 634"/>
              <a:gd name="T12" fmla="*/ 0 w 428"/>
              <a:gd name="T13" fmla="*/ 153962 h 634"/>
              <a:gd name="T14" fmla="*/ 0 w 428"/>
              <a:gd name="T15" fmla="*/ 185692 h 634"/>
              <a:gd name="T16" fmla="*/ 42455 w 428"/>
              <a:gd name="T17" fmla="*/ 228239 h 634"/>
              <a:gd name="T18" fmla="*/ 111174 w 428"/>
              <a:gd name="T19" fmla="*/ 228239 h 634"/>
              <a:gd name="T20" fmla="*/ 153628 w 428"/>
              <a:gd name="T21" fmla="*/ 185692 h 634"/>
              <a:gd name="T22" fmla="*/ 153628 w 428"/>
              <a:gd name="T23" fmla="*/ 153962 h 634"/>
              <a:gd name="T24" fmla="*/ 127364 w 428"/>
              <a:gd name="T25" fmla="*/ 116824 h 634"/>
              <a:gd name="T26" fmla="*/ 26624 w 428"/>
              <a:gd name="T27" fmla="*/ 68868 h 634"/>
              <a:gd name="T28" fmla="*/ 26624 w 428"/>
              <a:gd name="T29" fmla="*/ 68868 h 634"/>
              <a:gd name="T30" fmla="*/ 79512 w 428"/>
              <a:gd name="T31" fmla="*/ 15865 h 634"/>
              <a:gd name="T32" fmla="*/ 127364 w 428"/>
              <a:gd name="T33" fmla="*/ 68868 h 634"/>
              <a:gd name="T34" fmla="*/ 79512 w 428"/>
              <a:gd name="T35" fmla="*/ 127280 h 634"/>
              <a:gd name="T36" fmla="*/ 26624 w 428"/>
              <a:gd name="T37" fmla="*/ 68868 h 634"/>
              <a:gd name="T38" fmla="*/ 143194 w 428"/>
              <a:gd name="T39" fmla="*/ 180644 h 634"/>
              <a:gd name="T40" fmla="*/ 143194 w 428"/>
              <a:gd name="T41" fmla="*/ 180644 h 634"/>
              <a:gd name="T42" fmla="*/ 106137 w 428"/>
              <a:gd name="T43" fmla="*/ 212374 h 634"/>
              <a:gd name="T44" fmla="*/ 47851 w 428"/>
              <a:gd name="T45" fmla="*/ 212374 h 634"/>
              <a:gd name="T46" fmla="*/ 16190 w 428"/>
              <a:gd name="T47" fmla="*/ 180644 h 634"/>
              <a:gd name="T48" fmla="*/ 16190 w 428"/>
              <a:gd name="T49" fmla="*/ 159371 h 634"/>
              <a:gd name="T50" fmla="*/ 42455 w 428"/>
              <a:gd name="T51" fmla="*/ 127280 h 634"/>
              <a:gd name="T52" fmla="*/ 79512 w 428"/>
              <a:gd name="T53" fmla="*/ 143506 h 634"/>
              <a:gd name="T54" fmla="*/ 116930 w 428"/>
              <a:gd name="T55" fmla="*/ 127280 h 634"/>
              <a:gd name="T56" fmla="*/ 143194 w 428"/>
              <a:gd name="T57" fmla="*/ 159371 h 634"/>
              <a:gd name="T58" fmla="*/ 143194 w 428"/>
              <a:gd name="T59" fmla="*/ 180644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rgbClr val="92D050"/>
          </a:solidFill>
          <a:ln w="9525" cap="flat">
            <a:solidFill>
              <a:srgbClr val="FFC000"/>
            </a:solidFill>
            <a:bevel/>
            <a:headEnd/>
            <a:tailEnd/>
          </a:ln>
          <a:effectLst/>
        </p:spPr>
        <p:txBody>
          <a:bodyPr wrap="none" lIns="91431" tIns="45716" rIns="91431" bIns="45716" anchor="ctr"/>
          <a:lstStyle/>
          <a:p>
            <a:endParaRPr lang="en-US"/>
          </a:p>
        </p:txBody>
      </p:sp>
      <p:sp>
        <p:nvSpPr>
          <p:cNvPr id="79" name="Freeform 176">
            <a:extLst>
              <a:ext uri="{FF2B5EF4-FFF2-40B4-BE49-F238E27FC236}">
                <a16:creationId xmlns:a16="http://schemas.microsoft.com/office/drawing/2014/main" id="{8ABCC672-1806-4F3E-AD68-E6C5CAC33D0C}"/>
              </a:ext>
            </a:extLst>
          </p:cNvPr>
          <p:cNvSpPr>
            <a:spLocks noChangeArrowheads="1"/>
          </p:cNvSpPr>
          <p:nvPr/>
        </p:nvSpPr>
        <p:spPr bwMode="auto">
          <a:xfrm>
            <a:off x="4101832" y="884804"/>
            <a:ext cx="182880" cy="274320"/>
          </a:xfrm>
          <a:custGeom>
            <a:avLst/>
            <a:gdLst>
              <a:gd name="T0" fmla="*/ 127364 w 428"/>
              <a:gd name="T1" fmla="*/ 116824 h 634"/>
              <a:gd name="T2" fmla="*/ 127364 w 428"/>
              <a:gd name="T3" fmla="*/ 116824 h 634"/>
              <a:gd name="T4" fmla="*/ 143194 w 428"/>
              <a:gd name="T5" fmla="*/ 68868 h 634"/>
              <a:gd name="T6" fmla="*/ 79512 w 428"/>
              <a:gd name="T7" fmla="*/ 0 h 634"/>
              <a:gd name="T8" fmla="*/ 16190 w 428"/>
              <a:gd name="T9" fmla="*/ 68868 h 634"/>
              <a:gd name="T10" fmla="*/ 26624 w 428"/>
              <a:gd name="T11" fmla="*/ 116824 h 634"/>
              <a:gd name="T12" fmla="*/ 0 w 428"/>
              <a:gd name="T13" fmla="*/ 153962 h 634"/>
              <a:gd name="T14" fmla="*/ 0 w 428"/>
              <a:gd name="T15" fmla="*/ 185692 h 634"/>
              <a:gd name="T16" fmla="*/ 42455 w 428"/>
              <a:gd name="T17" fmla="*/ 228239 h 634"/>
              <a:gd name="T18" fmla="*/ 111174 w 428"/>
              <a:gd name="T19" fmla="*/ 228239 h 634"/>
              <a:gd name="T20" fmla="*/ 153628 w 428"/>
              <a:gd name="T21" fmla="*/ 185692 h 634"/>
              <a:gd name="T22" fmla="*/ 153628 w 428"/>
              <a:gd name="T23" fmla="*/ 153962 h 634"/>
              <a:gd name="T24" fmla="*/ 127364 w 428"/>
              <a:gd name="T25" fmla="*/ 116824 h 634"/>
              <a:gd name="T26" fmla="*/ 26624 w 428"/>
              <a:gd name="T27" fmla="*/ 68868 h 634"/>
              <a:gd name="T28" fmla="*/ 26624 w 428"/>
              <a:gd name="T29" fmla="*/ 68868 h 634"/>
              <a:gd name="T30" fmla="*/ 79512 w 428"/>
              <a:gd name="T31" fmla="*/ 15865 h 634"/>
              <a:gd name="T32" fmla="*/ 127364 w 428"/>
              <a:gd name="T33" fmla="*/ 68868 h 634"/>
              <a:gd name="T34" fmla="*/ 79512 w 428"/>
              <a:gd name="T35" fmla="*/ 127280 h 634"/>
              <a:gd name="T36" fmla="*/ 26624 w 428"/>
              <a:gd name="T37" fmla="*/ 68868 h 634"/>
              <a:gd name="T38" fmla="*/ 143194 w 428"/>
              <a:gd name="T39" fmla="*/ 180644 h 634"/>
              <a:gd name="T40" fmla="*/ 143194 w 428"/>
              <a:gd name="T41" fmla="*/ 180644 h 634"/>
              <a:gd name="T42" fmla="*/ 106137 w 428"/>
              <a:gd name="T43" fmla="*/ 212374 h 634"/>
              <a:gd name="T44" fmla="*/ 47851 w 428"/>
              <a:gd name="T45" fmla="*/ 212374 h 634"/>
              <a:gd name="T46" fmla="*/ 16190 w 428"/>
              <a:gd name="T47" fmla="*/ 180644 h 634"/>
              <a:gd name="T48" fmla="*/ 16190 w 428"/>
              <a:gd name="T49" fmla="*/ 159371 h 634"/>
              <a:gd name="T50" fmla="*/ 42455 w 428"/>
              <a:gd name="T51" fmla="*/ 127280 h 634"/>
              <a:gd name="T52" fmla="*/ 79512 w 428"/>
              <a:gd name="T53" fmla="*/ 143506 h 634"/>
              <a:gd name="T54" fmla="*/ 116930 w 428"/>
              <a:gd name="T55" fmla="*/ 127280 h 634"/>
              <a:gd name="T56" fmla="*/ 143194 w 428"/>
              <a:gd name="T57" fmla="*/ 159371 h 634"/>
              <a:gd name="T58" fmla="*/ 143194 w 428"/>
              <a:gd name="T59" fmla="*/ 180644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rgbClr val="00B0F0"/>
          </a:solidFill>
          <a:ln w="9525" cap="flat">
            <a:solidFill>
              <a:srgbClr val="00B0F0"/>
            </a:solidFill>
            <a:bevel/>
            <a:headEnd/>
            <a:tailEnd/>
          </a:ln>
          <a:effectLst/>
        </p:spPr>
        <p:txBody>
          <a:bodyPr wrap="none" lIns="91431" tIns="45716" rIns="91431" bIns="45716" anchor="ctr"/>
          <a:lstStyle/>
          <a:p>
            <a:endParaRPr lang="en-US"/>
          </a:p>
        </p:txBody>
      </p:sp>
      <p:sp>
        <p:nvSpPr>
          <p:cNvPr id="80" name="TextBox 79">
            <a:extLst>
              <a:ext uri="{FF2B5EF4-FFF2-40B4-BE49-F238E27FC236}">
                <a16:creationId xmlns:a16="http://schemas.microsoft.com/office/drawing/2014/main" id="{D5AC9B35-F800-408D-87DF-569B79E84747}"/>
              </a:ext>
            </a:extLst>
          </p:cNvPr>
          <p:cNvSpPr txBox="1"/>
          <p:nvPr/>
        </p:nvSpPr>
        <p:spPr>
          <a:xfrm>
            <a:off x="334367" y="821909"/>
            <a:ext cx="822446" cy="400110"/>
          </a:xfrm>
          <a:prstGeom prst="rect">
            <a:avLst/>
          </a:prstGeom>
          <a:noFill/>
        </p:spPr>
        <p:txBody>
          <a:bodyPr wrap="square" rtlCol="0">
            <a:spAutoFit/>
          </a:bodyPr>
          <a:lstStyle/>
          <a:p>
            <a:r>
              <a:rPr lang="en-US" sz="1000" dirty="0"/>
              <a:t>Data</a:t>
            </a:r>
          </a:p>
          <a:p>
            <a:r>
              <a:rPr lang="en-US" sz="1000" dirty="0"/>
              <a:t>Engineers</a:t>
            </a:r>
          </a:p>
        </p:txBody>
      </p:sp>
      <p:sp>
        <p:nvSpPr>
          <p:cNvPr id="81" name="TextBox 80">
            <a:extLst>
              <a:ext uri="{FF2B5EF4-FFF2-40B4-BE49-F238E27FC236}">
                <a16:creationId xmlns:a16="http://schemas.microsoft.com/office/drawing/2014/main" id="{BF56E21A-4617-4B4E-A063-0DB1ACE36931}"/>
              </a:ext>
            </a:extLst>
          </p:cNvPr>
          <p:cNvSpPr txBox="1"/>
          <p:nvPr/>
        </p:nvSpPr>
        <p:spPr>
          <a:xfrm>
            <a:off x="1319419" y="884804"/>
            <a:ext cx="822446" cy="274320"/>
          </a:xfrm>
          <a:prstGeom prst="rect">
            <a:avLst/>
          </a:prstGeom>
          <a:noFill/>
        </p:spPr>
        <p:txBody>
          <a:bodyPr wrap="square" rtlCol="0">
            <a:spAutoFit/>
          </a:bodyPr>
          <a:lstStyle/>
          <a:p>
            <a:r>
              <a:rPr lang="en-US" sz="1000" dirty="0"/>
              <a:t>Vendor</a:t>
            </a:r>
          </a:p>
        </p:txBody>
      </p:sp>
      <p:sp>
        <p:nvSpPr>
          <p:cNvPr id="82" name="TextBox 81">
            <a:extLst>
              <a:ext uri="{FF2B5EF4-FFF2-40B4-BE49-F238E27FC236}">
                <a16:creationId xmlns:a16="http://schemas.microsoft.com/office/drawing/2014/main" id="{8AC9A640-3252-430B-895D-F7AC6C6CAB14}"/>
              </a:ext>
            </a:extLst>
          </p:cNvPr>
          <p:cNvSpPr txBox="1"/>
          <p:nvPr/>
        </p:nvSpPr>
        <p:spPr>
          <a:xfrm>
            <a:off x="2304471" y="821909"/>
            <a:ext cx="822446" cy="400110"/>
          </a:xfrm>
          <a:prstGeom prst="rect">
            <a:avLst/>
          </a:prstGeom>
          <a:noFill/>
        </p:spPr>
        <p:txBody>
          <a:bodyPr wrap="square" rtlCol="0">
            <a:spAutoFit/>
          </a:bodyPr>
          <a:lstStyle/>
          <a:p>
            <a:r>
              <a:rPr lang="en-US" sz="1000" dirty="0"/>
              <a:t>Data Scientist</a:t>
            </a:r>
          </a:p>
        </p:txBody>
      </p:sp>
      <p:sp>
        <p:nvSpPr>
          <p:cNvPr id="83" name="TextBox 82">
            <a:extLst>
              <a:ext uri="{FF2B5EF4-FFF2-40B4-BE49-F238E27FC236}">
                <a16:creationId xmlns:a16="http://schemas.microsoft.com/office/drawing/2014/main" id="{658B8A4B-48DC-429D-8F54-C5342E0484C8}"/>
              </a:ext>
            </a:extLst>
          </p:cNvPr>
          <p:cNvSpPr txBox="1"/>
          <p:nvPr/>
        </p:nvSpPr>
        <p:spPr>
          <a:xfrm>
            <a:off x="3289523" y="821909"/>
            <a:ext cx="822446" cy="400110"/>
          </a:xfrm>
          <a:prstGeom prst="rect">
            <a:avLst/>
          </a:prstGeom>
          <a:noFill/>
        </p:spPr>
        <p:txBody>
          <a:bodyPr wrap="square" rtlCol="0">
            <a:spAutoFit/>
          </a:bodyPr>
          <a:lstStyle/>
          <a:p>
            <a:r>
              <a:rPr lang="en-US" sz="1000" dirty="0"/>
              <a:t>Data Stewards</a:t>
            </a:r>
          </a:p>
        </p:txBody>
      </p:sp>
      <p:sp>
        <p:nvSpPr>
          <p:cNvPr id="84" name="TextBox 83">
            <a:extLst>
              <a:ext uri="{FF2B5EF4-FFF2-40B4-BE49-F238E27FC236}">
                <a16:creationId xmlns:a16="http://schemas.microsoft.com/office/drawing/2014/main" id="{92AF3805-BF35-4A83-A8A5-E8693122E7A3}"/>
              </a:ext>
            </a:extLst>
          </p:cNvPr>
          <p:cNvSpPr txBox="1"/>
          <p:nvPr/>
        </p:nvSpPr>
        <p:spPr>
          <a:xfrm>
            <a:off x="4274574" y="821909"/>
            <a:ext cx="822446" cy="400110"/>
          </a:xfrm>
          <a:prstGeom prst="rect">
            <a:avLst/>
          </a:prstGeom>
          <a:noFill/>
        </p:spPr>
        <p:txBody>
          <a:bodyPr wrap="square" rtlCol="0">
            <a:spAutoFit/>
          </a:bodyPr>
          <a:lstStyle/>
          <a:p>
            <a:r>
              <a:rPr lang="en-US" sz="1000" dirty="0"/>
              <a:t>Business Lead</a:t>
            </a:r>
          </a:p>
        </p:txBody>
      </p:sp>
      <p:sp>
        <p:nvSpPr>
          <p:cNvPr id="85" name="Freeform 176">
            <a:extLst>
              <a:ext uri="{FF2B5EF4-FFF2-40B4-BE49-F238E27FC236}">
                <a16:creationId xmlns:a16="http://schemas.microsoft.com/office/drawing/2014/main" id="{02FB637F-1C88-4224-A449-789C21875133}"/>
              </a:ext>
            </a:extLst>
          </p:cNvPr>
          <p:cNvSpPr>
            <a:spLocks noChangeArrowheads="1"/>
          </p:cNvSpPr>
          <p:nvPr/>
        </p:nvSpPr>
        <p:spPr bwMode="auto">
          <a:xfrm>
            <a:off x="6138310" y="3027800"/>
            <a:ext cx="91440" cy="137160"/>
          </a:xfrm>
          <a:custGeom>
            <a:avLst/>
            <a:gdLst>
              <a:gd name="T0" fmla="*/ 127364 w 428"/>
              <a:gd name="T1" fmla="*/ 116824 h 634"/>
              <a:gd name="T2" fmla="*/ 127364 w 428"/>
              <a:gd name="T3" fmla="*/ 116824 h 634"/>
              <a:gd name="T4" fmla="*/ 143194 w 428"/>
              <a:gd name="T5" fmla="*/ 68868 h 634"/>
              <a:gd name="T6" fmla="*/ 79512 w 428"/>
              <a:gd name="T7" fmla="*/ 0 h 634"/>
              <a:gd name="T8" fmla="*/ 16190 w 428"/>
              <a:gd name="T9" fmla="*/ 68868 h 634"/>
              <a:gd name="T10" fmla="*/ 26624 w 428"/>
              <a:gd name="T11" fmla="*/ 116824 h 634"/>
              <a:gd name="T12" fmla="*/ 0 w 428"/>
              <a:gd name="T13" fmla="*/ 153962 h 634"/>
              <a:gd name="T14" fmla="*/ 0 w 428"/>
              <a:gd name="T15" fmla="*/ 185692 h 634"/>
              <a:gd name="T16" fmla="*/ 42455 w 428"/>
              <a:gd name="T17" fmla="*/ 228239 h 634"/>
              <a:gd name="T18" fmla="*/ 111174 w 428"/>
              <a:gd name="T19" fmla="*/ 228239 h 634"/>
              <a:gd name="T20" fmla="*/ 153628 w 428"/>
              <a:gd name="T21" fmla="*/ 185692 h 634"/>
              <a:gd name="T22" fmla="*/ 153628 w 428"/>
              <a:gd name="T23" fmla="*/ 153962 h 634"/>
              <a:gd name="T24" fmla="*/ 127364 w 428"/>
              <a:gd name="T25" fmla="*/ 116824 h 634"/>
              <a:gd name="T26" fmla="*/ 26624 w 428"/>
              <a:gd name="T27" fmla="*/ 68868 h 634"/>
              <a:gd name="T28" fmla="*/ 26624 w 428"/>
              <a:gd name="T29" fmla="*/ 68868 h 634"/>
              <a:gd name="T30" fmla="*/ 79512 w 428"/>
              <a:gd name="T31" fmla="*/ 15865 h 634"/>
              <a:gd name="T32" fmla="*/ 127364 w 428"/>
              <a:gd name="T33" fmla="*/ 68868 h 634"/>
              <a:gd name="T34" fmla="*/ 79512 w 428"/>
              <a:gd name="T35" fmla="*/ 127280 h 634"/>
              <a:gd name="T36" fmla="*/ 26624 w 428"/>
              <a:gd name="T37" fmla="*/ 68868 h 634"/>
              <a:gd name="T38" fmla="*/ 143194 w 428"/>
              <a:gd name="T39" fmla="*/ 180644 h 634"/>
              <a:gd name="T40" fmla="*/ 143194 w 428"/>
              <a:gd name="T41" fmla="*/ 180644 h 634"/>
              <a:gd name="T42" fmla="*/ 106137 w 428"/>
              <a:gd name="T43" fmla="*/ 212374 h 634"/>
              <a:gd name="T44" fmla="*/ 47851 w 428"/>
              <a:gd name="T45" fmla="*/ 212374 h 634"/>
              <a:gd name="T46" fmla="*/ 16190 w 428"/>
              <a:gd name="T47" fmla="*/ 180644 h 634"/>
              <a:gd name="T48" fmla="*/ 16190 w 428"/>
              <a:gd name="T49" fmla="*/ 159371 h 634"/>
              <a:gd name="T50" fmla="*/ 42455 w 428"/>
              <a:gd name="T51" fmla="*/ 127280 h 634"/>
              <a:gd name="T52" fmla="*/ 79512 w 428"/>
              <a:gd name="T53" fmla="*/ 143506 h 634"/>
              <a:gd name="T54" fmla="*/ 116930 w 428"/>
              <a:gd name="T55" fmla="*/ 127280 h 634"/>
              <a:gd name="T56" fmla="*/ 143194 w 428"/>
              <a:gd name="T57" fmla="*/ 159371 h 634"/>
              <a:gd name="T58" fmla="*/ 143194 w 428"/>
              <a:gd name="T59" fmla="*/ 180644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rgbClr val="C00000"/>
          </a:solidFill>
          <a:ln w="9525" cap="flat">
            <a:solidFill>
              <a:srgbClr val="C00000"/>
            </a:solidFill>
            <a:bevel/>
            <a:headEnd/>
            <a:tailEnd/>
          </a:ln>
          <a:effectLst/>
        </p:spPr>
        <p:txBody>
          <a:bodyPr wrap="none" lIns="91431" tIns="45716" rIns="91431" bIns="45716" anchor="ctr"/>
          <a:lstStyle/>
          <a:p>
            <a:endParaRPr lang="en-US"/>
          </a:p>
        </p:txBody>
      </p:sp>
      <p:sp>
        <p:nvSpPr>
          <p:cNvPr id="86" name="Freeform 176">
            <a:extLst>
              <a:ext uri="{FF2B5EF4-FFF2-40B4-BE49-F238E27FC236}">
                <a16:creationId xmlns:a16="http://schemas.microsoft.com/office/drawing/2014/main" id="{25F931A7-6E0F-4791-B11B-601FFB7E2E38}"/>
              </a:ext>
            </a:extLst>
          </p:cNvPr>
          <p:cNvSpPr>
            <a:spLocks noChangeArrowheads="1"/>
          </p:cNvSpPr>
          <p:nvPr/>
        </p:nvSpPr>
        <p:spPr bwMode="auto">
          <a:xfrm>
            <a:off x="6413205" y="3027800"/>
            <a:ext cx="91440" cy="137160"/>
          </a:xfrm>
          <a:custGeom>
            <a:avLst/>
            <a:gdLst>
              <a:gd name="T0" fmla="*/ 127364 w 428"/>
              <a:gd name="T1" fmla="*/ 116824 h 634"/>
              <a:gd name="T2" fmla="*/ 127364 w 428"/>
              <a:gd name="T3" fmla="*/ 116824 h 634"/>
              <a:gd name="T4" fmla="*/ 143194 w 428"/>
              <a:gd name="T5" fmla="*/ 68868 h 634"/>
              <a:gd name="T6" fmla="*/ 79512 w 428"/>
              <a:gd name="T7" fmla="*/ 0 h 634"/>
              <a:gd name="T8" fmla="*/ 16190 w 428"/>
              <a:gd name="T9" fmla="*/ 68868 h 634"/>
              <a:gd name="T10" fmla="*/ 26624 w 428"/>
              <a:gd name="T11" fmla="*/ 116824 h 634"/>
              <a:gd name="T12" fmla="*/ 0 w 428"/>
              <a:gd name="T13" fmla="*/ 153962 h 634"/>
              <a:gd name="T14" fmla="*/ 0 w 428"/>
              <a:gd name="T15" fmla="*/ 185692 h 634"/>
              <a:gd name="T16" fmla="*/ 42455 w 428"/>
              <a:gd name="T17" fmla="*/ 228239 h 634"/>
              <a:gd name="T18" fmla="*/ 111174 w 428"/>
              <a:gd name="T19" fmla="*/ 228239 h 634"/>
              <a:gd name="T20" fmla="*/ 153628 w 428"/>
              <a:gd name="T21" fmla="*/ 185692 h 634"/>
              <a:gd name="T22" fmla="*/ 153628 w 428"/>
              <a:gd name="T23" fmla="*/ 153962 h 634"/>
              <a:gd name="T24" fmla="*/ 127364 w 428"/>
              <a:gd name="T25" fmla="*/ 116824 h 634"/>
              <a:gd name="T26" fmla="*/ 26624 w 428"/>
              <a:gd name="T27" fmla="*/ 68868 h 634"/>
              <a:gd name="T28" fmla="*/ 26624 w 428"/>
              <a:gd name="T29" fmla="*/ 68868 h 634"/>
              <a:gd name="T30" fmla="*/ 79512 w 428"/>
              <a:gd name="T31" fmla="*/ 15865 h 634"/>
              <a:gd name="T32" fmla="*/ 127364 w 428"/>
              <a:gd name="T33" fmla="*/ 68868 h 634"/>
              <a:gd name="T34" fmla="*/ 79512 w 428"/>
              <a:gd name="T35" fmla="*/ 127280 h 634"/>
              <a:gd name="T36" fmla="*/ 26624 w 428"/>
              <a:gd name="T37" fmla="*/ 68868 h 634"/>
              <a:gd name="T38" fmla="*/ 143194 w 428"/>
              <a:gd name="T39" fmla="*/ 180644 h 634"/>
              <a:gd name="T40" fmla="*/ 143194 w 428"/>
              <a:gd name="T41" fmla="*/ 180644 h 634"/>
              <a:gd name="T42" fmla="*/ 106137 w 428"/>
              <a:gd name="T43" fmla="*/ 212374 h 634"/>
              <a:gd name="T44" fmla="*/ 47851 w 428"/>
              <a:gd name="T45" fmla="*/ 212374 h 634"/>
              <a:gd name="T46" fmla="*/ 16190 w 428"/>
              <a:gd name="T47" fmla="*/ 180644 h 634"/>
              <a:gd name="T48" fmla="*/ 16190 w 428"/>
              <a:gd name="T49" fmla="*/ 159371 h 634"/>
              <a:gd name="T50" fmla="*/ 42455 w 428"/>
              <a:gd name="T51" fmla="*/ 127280 h 634"/>
              <a:gd name="T52" fmla="*/ 79512 w 428"/>
              <a:gd name="T53" fmla="*/ 143506 h 634"/>
              <a:gd name="T54" fmla="*/ 116930 w 428"/>
              <a:gd name="T55" fmla="*/ 127280 h 634"/>
              <a:gd name="T56" fmla="*/ 143194 w 428"/>
              <a:gd name="T57" fmla="*/ 159371 h 634"/>
              <a:gd name="T58" fmla="*/ 143194 w 428"/>
              <a:gd name="T59" fmla="*/ 180644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rgbClr val="C00000"/>
          </a:solidFill>
          <a:ln w="9525" cap="flat">
            <a:solidFill>
              <a:srgbClr val="C00000"/>
            </a:solidFill>
            <a:bevel/>
            <a:headEnd/>
            <a:tailEnd/>
          </a:ln>
          <a:effectLst/>
        </p:spPr>
        <p:txBody>
          <a:bodyPr wrap="none" lIns="91431" tIns="45716" rIns="91431" bIns="45716" anchor="ctr"/>
          <a:lstStyle/>
          <a:p>
            <a:endParaRPr lang="en-US"/>
          </a:p>
        </p:txBody>
      </p:sp>
      <p:sp>
        <p:nvSpPr>
          <p:cNvPr id="87" name="Freeform 176">
            <a:extLst>
              <a:ext uri="{FF2B5EF4-FFF2-40B4-BE49-F238E27FC236}">
                <a16:creationId xmlns:a16="http://schemas.microsoft.com/office/drawing/2014/main" id="{7EF033A0-5CDA-407F-80B1-2FBA0FB47FAC}"/>
              </a:ext>
            </a:extLst>
          </p:cNvPr>
          <p:cNvSpPr>
            <a:spLocks noChangeArrowheads="1"/>
          </p:cNvSpPr>
          <p:nvPr/>
        </p:nvSpPr>
        <p:spPr bwMode="auto">
          <a:xfrm>
            <a:off x="6688100" y="3027800"/>
            <a:ext cx="91440" cy="137160"/>
          </a:xfrm>
          <a:custGeom>
            <a:avLst/>
            <a:gdLst>
              <a:gd name="T0" fmla="*/ 127364 w 428"/>
              <a:gd name="T1" fmla="*/ 116824 h 634"/>
              <a:gd name="T2" fmla="*/ 127364 w 428"/>
              <a:gd name="T3" fmla="*/ 116824 h 634"/>
              <a:gd name="T4" fmla="*/ 143194 w 428"/>
              <a:gd name="T5" fmla="*/ 68868 h 634"/>
              <a:gd name="T6" fmla="*/ 79512 w 428"/>
              <a:gd name="T7" fmla="*/ 0 h 634"/>
              <a:gd name="T8" fmla="*/ 16190 w 428"/>
              <a:gd name="T9" fmla="*/ 68868 h 634"/>
              <a:gd name="T10" fmla="*/ 26624 w 428"/>
              <a:gd name="T11" fmla="*/ 116824 h 634"/>
              <a:gd name="T12" fmla="*/ 0 w 428"/>
              <a:gd name="T13" fmla="*/ 153962 h 634"/>
              <a:gd name="T14" fmla="*/ 0 w 428"/>
              <a:gd name="T15" fmla="*/ 185692 h 634"/>
              <a:gd name="T16" fmla="*/ 42455 w 428"/>
              <a:gd name="T17" fmla="*/ 228239 h 634"/>
              <a:gd name="T18" fmla="*/ 111174 w 428"/>
              <a:gd name="T19" fmla="*/ 228239 h 634"/>
              <a:gd name="T20" fmla="*/ 153628 w 428"/>
              <a:gd name="T21" fmla="*/ 185692 h 634"/>
              <a:gd name="T22" fmla="*/ 153628 w 428"/>
              <a:gd name="T23" fmla="*/ 153962 h 634"/>
              <a:gd name="T24" fmla="*/ 127364 w 428"/>
              <a:gd name="T25" fmla="*/ 116824 h 634"/>
              <a:gd name="T26" fmla="*/ 26624 w 428"/>
              <a:gd name="T27" fmla="*/ 68868 h 634"/>
              <a:gd name="T28" fmla="*/ 26624 w 428"/>
              <a:gd name="T29" fmla="*/ 68868 h 634"/>
              <a:gd name="T30" fmla="*/ 79512 w 428"/>
              <a:gd name="T31" fmla="*/ 15865 h 634"/>
              <a:gd name="T32" fmla="*/ 127364 w 428"/>
              <a:gd name="T33" fmla="*/ 68868 h 634"/>
              <a:gd name="T34" fmla="*/ 79512 w 428"/>
              <a:gd name="T35" fmla="*/ 127280 h 634"/>
              <a:gd name="T36" fmla="*/ 26624 w 428"/>
              <a:gd name="T37" fmla="*/ 68868 h 634"/>
              <a:gd name="T38" fmla="*/ 143194 w 428"/>
              <a:gd name="T39" fmla="*/ 180644 h 634"/>
              <a:gd name="T40" fmla="*/ 143194 w 428"/>
              <a:gd name="T41" fmla="*/ 180644 h 634"/>
              <a:gd name="T42" fmla="*/ 106137 w 428"/>
              <a:gd name="T43" fmla="*/ 212374 h 634"/>
              <a:gd name="T44" fmla="*/ 47851 w 428"/>
              <a:gd name="T45" fmla="*/ 212374 h 634"/>
              <a:gd name="T46" fmla="*/ 16190 w 428"/>
              <a:gd name="T47" fmla="*/ 180644 h 634"/>
              <a:gd name="T48" fmla="*/ 16190 w 428"/>
              <a:gd name="T49" fmla="*/ 159371 h 634"/>
              <a:gd name="T50" fmla="*/ 42455 w 428"/>
              <a:gd name="T51" fmla="*/ 127280 h 634"/>
              <a:gd name="T52" fmla="*/ 79512 w 428"/>
              <a:gd name="T53" fmla="*/ 143506 h 634"/>
              <a:gd name="T54" fmla="*/ 116930 w 428"/>
              <a:gd name="T55" fmla="*/ 127280 h 634"/>
              <a:gd name="T56" fmla="*/ 143194 w 428"/>
              <a:gd name="T57" fmla="*/ 159371 h 634"/>
              <a:gd name="T58" fmla="*/ 143194 w 428"/>
              <a:gd name="T59" fmla="*/ 180644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rgbClr val="C00000"/>
          </a:solidFill>
          <a:ln w="9525" cap="flat">
            <a:solidFill>
              <a:srgbClr val="C00000"/>
            </a:solidFill>
            <a:bevel/>
            <a:headEnd/>
            <a:tailEnd/>
          </a:ln>
          <a:effectLst/>
        </p:spPr>
        <p:txBody>
          <a:bodyPr wrap="none" lIns="91431" tIns="45716" rIns="91431" bIns="45716" anchor="ctr"/>
          <a:lstStyle/>
          <a:p>
            <a:endParaRPr lang="en-US"/>
          </a:p>
        </p:txBody>
      </p:sp>
      <p:sp>
        <p:nvSpPr>
          <p:cNvPr id="88" name="Freeform 176">
            <a:extLst>
              <a:ext uri="{FF2B5EF4-FFF2-40B4-BE49-F238E27FC236}">
                <a16:creationId xmlns:a16="http://schemas.microsoft.com/office/drawing/2014/main" id="{083F2A03-B82C-4AA2-98FF-7EB25841239A}"/>
              </a:ext>
            </a:extLst>
          </p:cNvPr>
          <p:cNvSpPr>
            <a:spLocks noChangeArrowheads="1"/>
          </p:cNvSpPr>
          <p:nvPr/>
        </p:nvSpPr>
        <p:spPr bwMode="auto">
          <a:xfrm>
            <a:off x="6321190" y="2778620"/>
            <a:ext cx="91440" cy="137160"/>
          </a:xfrm>
          <a:custGeom>
            <a:avLst/>
            <a:gdLst>
              <a:gd name="T0" fmla="*/ 127364 w 428"/>
              <a:gd name="T1" fmla="*/ 116824 h 634"/>
              <a:gd name="T2" fmla="*/ 127364 w 428"/>
              <a:gd name="T3" fmla="*/ 116824 h 634"/>
              <a:gd name="T4" fmla="*/ 143194 w 428"/>
              <a:gd name="T5" fmla="*/ 68868 h 634"/>
              <a:gd name="T6" fmla="*/ 79512 w 428"/>
              <a:gd name="T7" fmla="*/ 0 h 634"/>
              <a:gd name="T8" fmla="*/ 16190 w 428"/>
              <a:gd name="T9" fmla="*/ 68868 h 634"/>
              <a:gd name="T10" fmla="*/ 26624 w 428"/>
              <a:gd name="T11" fmla="*/ 116824 h 634"/>
              <a:gd name="T12" fmla="*/ 0 w 428"/>
              <a:gd name="T13" fmla="*/ 153962 h 634"/>
              <a:gd name="T14" fmla="*/ 0 w 428"/>
              <a:gd name="T15" fmla="*/ 185692 h 634"/>
              <a:gd name="T16" fmla="*/ 42455 w 428"/>
              <a:gd name="T17" fmla="*/ 228239 h 634"/>
              <a:gd name="T18" fmla="*/ 111174 w 428"/>
              <a:gd name="T19" fmla="*/ 228239 h 634"/>
              <a:gd name="T20" fmla="*/ 153628 w 428"/>
              <a:gd name="T21" fmla="*/ 185692 h 634"/>
              <a:gd name="T22" fmla="*/ 153628 w 428"/>
              <a:gd name="T23" fmla="*/ 153962 h 634"/>
              <a:gd name="T24" fmla="*/ 127364 w 428"/>
              <a:gd name="T25" fmla="*/ 116824 h 634"/>
              <a:gd name="T26" fmla="*/ 26624 w 428"/>
              <a:gd name="T27" fmla="*/ 68868 h 634"/>
              <a:gd name="T28" fmla="*/ 26624 w 428"/>
              <a:gd name="T29" fmla="*/ 68868 h 634"/>
              <a:gd name="T30" fmla="*/ 79512 w 428"/>
              <a:gd name="T31" fmla="*/ 15865 h 634"/>
              <a:gd name="T32" fmla="*/ 127364 w 428"/>
              <a:gd name="T33" fmla="*/ 68868 h 634"/>
              <a:gd name="T34" fmla="*/ 79512 w 428"/>
              <a:gd name="T35" fmla="*/ 127280 h 634"/>
              <a:gd name="T36" fmla="*/ 26624 w 428"/>
              <a:gd name="T37" fmla="*/ 68868 h 634"/>
              <a:gd name="T38" fmla="*/ 143194 w 428"/>
              <a:gd name="T39" fmla="*/ 180644 h 634"/>
              <a:gd name="T40" fmla="*/ 143194 w 428"/>
              <a:gd name="T41" fmla="*/ 180644 h 634"/>
              <a:gd name="T42" fmla="*/ 106137 w 428"/>
              <a:gd name="T43" fmla="*/ 212374 h 634"/>
              <a:gd name="T44" fmla="*/ 47851 w 428"/>
              <a:gd name="T45" fmla="*/ 212374 h 634"/>
              <a:gd name="T46" fmla="*/ 16190 w 428"/>
              <a:gd name="T47" fmla="*/ 180644 h 634"/>
              <a:gd name="T48" fmla="*/ 16190 w 428"/>
              <a:gd name="T49" fmla="*/ 159371 h 634"/>
              <a:gd name="T50" fmla="*/ 42455 w 428"/>
              <a:gd name="T51" fmla="*/ 127280 h 634"/>
              <a:gd name="T52" fmla="*/ 79512 w 428"/>
              <a:gd name="T53" fmla="*/ 143506 h 634"/>
              <a:gd name="T54" fmla="*/ 116930 w 428"/>
              <a:gd name="T55" fmla="*/ 127280 h 634"/>
              <a:gd name="T56" fmla="*/ 143194 w 428"/>
              <a:gd name="T57" fmla="*/ 159371 h 634"/>
              <a:gd name="T58" fmla="*/ 143194 w 428"/>
              <a:gd name="T59" fmla="*/ 180644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rgbClr val="C00000"/>
          </a:solidFill>
          <a:ln w="9525" cap="flat">
            <a:solidFill>
              <a:srgbClr val="C00000"/>
            </a:solidFill>
            <a:bevel/>
            <a:headEnd/>
            <a:tailEnd/>
          </a:ln>
          <a:effectLst/>
        </p:spPr>
        <p:txBody>
          <a:bodyPr wrap="none" lIns="91431" tIns="45716" rIns="91431" bIns="45716" anchor="ctr"/>
          <a:lstStyle/>
          <a:p>
            <a:endParaRPr lang="en-US"/>
          </a:p>
        </p:txBody>
      </p:sp>
      <p:sp>
        <p:nvSpPr>
          <p:cNvPr id="89" name="Freeform 176">
            <a:extLst>
              <a:ext uri="{FF2B5EF4-FFF2-40B4-BE49-F238E27FC236}">
                <a16:creationId xmlns:a16="http://schemas.microsoft.com/office/drawing/2014/main" id="{23F2BFC3-0D1C-4242-A3A6-2BDADB5D815B}"/>
              </a:ext>
            </a:extLst>
          </p:cNvPr>
          <p:cNvSpPr>
            <a:spLocks noChangeArrowheads="1"/>
          </p:cNvSpPr>
          <p:nvPr/>
        </p:nvSpPr>
        <p:spPr bwMode="auto">
          <a:xfrm>
            <a:off x="6596085" y="2778620"/>
            <a:ext cx="91440" cy="137160"/>
          </a:xfrm>
          <a:custGeom>
            <a:avLst/>
            <a:gdLst>
              <a:gd name="T0" fmla="*/ 127364 w 428"/>
              <a:gd name="T1" fmla="*/ 116824 h 634"/>
              <a:gd name="T2" fmla="*/ 127364 w 428"/>
              <a:gd name="T3" fmla="*/ 116824 h 634"/>
              <a:gd name="T4" fmla="*/ 143194 w 428"/>
              <a:gd name="T5" fmla="*/ 68868 h 634"/>
              <a:gd name="T6" fmla="*/ 79512 w 428"/>
              <a:gd name="T7" fmla="*/ 0 h 634"/>
              <a:gd name="T8" fmla="*/ 16190 w 428"/>
              <a:gd name="T9" fmla="*/ 68868 h 634"/>
              <a:gd name="T10" fmla="*/ 26624 w 428"/>
              <a:gd name="T11" fmla="*/ 116824 h 634"/>
              <a:gd name="T12" fmla="*/ 0 w 428"/>
              <a:gd name="T13" fmla="*/ 153962 h 634"/>
              <a:gd name="T14" fmla="*/ 0 w 428"/>
              <a:gd name="T15" fmla="*/ 185692 h 634"/>
              <a:gd name="T16" fmla="*/ 42455 w 428"/>
              <a:gd name="T17" fmla="*/ 228239 h 634"/>
              <a:gd name="T18" fmla="*/ 111174 w 428"/>
              <a:gd name="T19" fmla="*/ 228239 h 634"/>
              <a:gd name="T20" fmla="*/ 153628 w 428"/>
              <a:gd name="T21" fmla="*/ 185692 h 634"/>
              <a:gd name="T22" fmla="*/ 153628 w 428"/>
              <a:gd name="T23" fmla="*/ 153962 h 634"/>
              <a:gd name="T24" fmla="*/ 127364 w 428"/>
              <a:gd name="T25" fmla="*/ 116824 h 634"/>
              <a:gd name="T26" fmla="*/ 26624 w 428"/>
              <a:gd name="T27" fmla="*/ 68868 h 634"/>
              <a:gd name="T28" fmla="*/ 26624 w 428"/>
              <a:gd name="T29" fmla="*/ 68868 h 634"/>
              <a:gd name="T30" fmla="*/ 79512 w 428"/>
              <a:gd name="T31" fmla="*/ 15865 h 634"/>
              <a:gd name="T32" fmla="*/ 127364 w 428"/>
              <a:gd name="T33" fmla="*/ 68868 h 634"/>
              <a:gd name="T34" fmla="*/ 79512 w 428"/>
              <a:gd name="T35" fmla="*/ 127280 h 634"/>
              <a:gd name="T36" fmla="*/ 26624 w 428"/>
              <a:gd name="T37" fmla="*/ 68868 h 634"/>
              <a:gd name="T38" fmla="*/ 143194 w 428"/>
              <a:gd name="T39" fmla="*/ 180644 h 634"/>
              <a:gd name="T40" fmla="*/ 143194 w 428"/>
              <a:gd name="T41" fmla="*/ 180644 h 634"/>
              <a:gd name="T42" fmla="*/ 106137 w 428"/>
              <a:gd name="T43" fmla="*/ 212374 h 634"/>
              <a:gd name="T44" fmla="*/ 47851 w 428"/>
              <a:gd name="T45" fmla="*/ 212374 h 634"/>
              <a:gd name="T46" fmla="*/ 16190 w 428"/>
              <a:gd name="T47" fmla="*/ 180644 h 634"/>
              <a:gd name="T48" fmla="*/ 16190 w 428"/>
              <a:gd name="T49" fmla="*/ 159371 h 634"/>
              <a:gd name="T50" fmla="*/ 42455 w 428"/>
              <a:gd name="T51" fmla="*/ 127280 h 634"/>
              <a:gd name="T52" fmla="*/ 79512 w 428"/>
              <a:gd name="T53" fmla="*/ 143506 h 634"/>
              <a:gd name="T54" fmla="*/ 116930 w 428"/>
              <a:gd name="T55" fmla="*/ 127280 h 634"/>
              <a:gd name="T56" fmla="*/ 143194 w 428"/>
              <a:gd name="T57" fmla="*/ 159371 h 634"/>
              <a:gd name="T58" fmla="*/ 143194 w 428"/>
              <a:gd name="T59" fmla="*/ 180644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rgbClr val="C00000"/>
          </a:solidFill>
          <a:ln w="9525" cap="flat">
            <a:solidFill>
              <a:srgbClr val="C00000"/>
            </a:solidFill>
            <a:bevel/>
            <a:headEnd/>
            <a:tailEnd/>
          </a:ln>
          <a:effectLst/>
        </p:spPr>
        <p:txBody>
          <a:bodyPr wrap="none" lIns="91431" tIns="45716" rIns="91431" bIns="45716" anchor="ctr"/>
          <a:lstStyle/>
          <a:p>
            <a:endParaRPr lang="en-US"/>
          </a:p>
        </p:txBody>
      </p:sp>
      <p:sp>
        <p:nvSpPr>
          <p:cNvPr id="90" name="Freeform 176">
            <a:extLst>
              <a:ext uri="{FF2B5EF4-FFF2-40B4-BE49-F238E27FC236}">
                <a16:creationId xmlns:a16="http://schemas.microsoft.com/office/drawing/2014/main" id="{848306CF-306D-479F-BA54-1A8DF30267F3}"/>
              </a:ext>
            </a:extLst>
          </p:cNvPr>
          <p:cNvSpPr>
            <a:spLocks noChangeArrowheads="1"/>
          </p:cNvSpPr>
          <p:nvPr/>
        </p:nvSpPr>
        <p:spPr bwMode="auto">
          <a:xfrm>
            <a:off x="6870980" y="2778620"/>
            <a:ext cx="91440" cy="137160"/>
          </a:xfrm>
          <a:custGeom>
            <a:avLst/>
            <a:gdLst>
              <a:gd name="T0" fmla="*/ 127364 w 428"/>
              <a:gd name="T1" fmla="*/ 116824 h 634"/>
              <a:gd name="T2" fmla="*/ 127364 w 428"/>
              <a:gd name="T3" fmla="*/ 116824 h 634"/>
              <a:gd name="T4" fmla="*/ 143194 w 428"/>
              <a:gd name="T5" fmla="*/ 68868 h 634"/>
              <a:gd name="T6" fmla="*/ 79512 w 428"/>
              <a:gd name="T7" fmla="*/ 0 h 634"/>
              <a:gd name="T8" fmla="*/ 16190 w 428"/>
              <a:gd name="T9" fmla="*/ 68868 h 634"/>
              <a:gd name="T10" fmla="*/ 26624 w 428"/>
              <a:gd name="T11" fmla="*/ 116824 h 634"/>
              <a:gd name="T12" fmla="*/ 0 w 428"/>
              <a:gd name="T13" fmla="*/ 153962 h 634"/>
              <a:gd name="T14" fmla="*/ 0 w 428"/>
              <a:gd name="T15" fmla="*/ 185692 h 634"/>
              <a:gd name="T16" fmla="*/ 42455 w 428"/>
              <a:gd name="T17" fmla="*/ 228239 h 634"/>
              <a:gd name="T18" fmla="*/ 111174 w 428"/>
              <a:gd name="T19" fmla="*/ 228239 h 634"/>
              <a:gd name="T20" fmla="*/ 153628 w 428"/>
              <a:gd name="T21" fmla="*/ 185692 h 634"/>
              <a:gd name="T22" fmla="*/ 153628 w 428"/>
              <a:gd name="T23" fmla="*/ 153962 h 634"/>
              <a:gd name="T24" fmla="*/ 127364 w 428"/>
              <a:gd name="T25" fmla="*/ 116824 h 634"/>
              <a:gd name="T26" fmla="*/ 26624 w 428"/>
              <a:gd name="T27" fmla="*/ 68868 h 634"/>
              <a:gd name="T28" fmla="*/ 26624 w 428"/>
              <a:gd name="T29" fmla="*/ 68868 h 634"/>
              <a:gd name="T30" fmla="*/ 79512 w 428"/>
              <a:gd name="T31" fmla="*/ 15865 h 634"/>
              <a:gd name="T32" fmla="*/ 127364 w 428"/>
              <a:gd name="T33" fmla="*/ 68868 h 634"/>
              <a:gd name="T34" fmla="*/ 79512 w 428"/>
              <a:gd name="T35" fmla="*/ 127280 h 634"/>
              <a:gd name="T36" fmla="*/ 26624 w 428"/>
              <a:gd name="T37" fmla="*/ 68868 h 634"/>
              <a:gd name="T38" fmla="*/ 143194 w 428"/>
              <a:gd name="T39" fmla="*/ 180644 h 634"/>
              <a:gd name="T40" fmla="*/ 143194 w 428"/>
              <a:gd name="T41" fmla="*/ 180644 h 634"/>
              <a:gd name="T42" fmla="*/ 106137 w 428"/>
              <a:gd name="T43" fmla="*/ 212374 h 634"/>
              <a:gd name="T44" fmla="*/ 47851 w 428"/>
              <a:gd name="T45" fmla="*/ 212374 h 634"/>
              <a:gd name="T46" fmla="*/ 16190 w 428"/>
              <a:gd name="T47" fmla="*/ 180644 h 634"/>
              <a:gd name="T48" fmla="*/ 16190 w 428"/>
              <a:gd name="T49" fmla="*/ 159371 h 634"/>
              <a:gd name="T50" fmla="*/ 42455 w 428"/>
              <a:gd name="T51" fmla="*/ 127280 h 634"/>
              <a:gd name="T52" fmla="*/ 79512 w 428"/>
              <a:gd name="T53" fmla="*/ 143506 h 634"/>
              <a:gd name="T54" fmla="*/ 116930 w 428"/>
              <a:gd name="T55" fmla="*/ 127280 h 634"/>
              <a:gd name="T56" fmla="*/ 143194 w 428"/>
              <a:gd name="T57" fmla="*/ 159371 h 634"/>
              <a:gd name="T58" fmla="*/ 143194 w 428"/>
              <a:gd name="T59" fmla="*/ 180644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rgbClr val="C00000"/>
          </a:solidFill>
          <a:ln w="9525" cap="flat">
            <a:solidFill>
              <a:srgbClr val="C00000"/>
            </a:solidFill>
            <a:bevel/>
            <a:headEnd/>
            <a:tailEnd/>
          </a:ln>
          <a:effectLst/>
        </p:spPr>
        <p:txBody>
          <a:bodyPr wrap="none" lIns="91431" tIns="45716" rIns="91431" bIns="45716" anchor="ctr"/>
          <a:lstStyle/>
          <a:p>
            <a:endParaRPr lang="en-US"/>
          </a:p>
        </p:txBody>
      </p:sp>
      <p:sp>
        <p:nvSpPr>
          <p:cNvPr id="91" name="Freeform 176">
            <a:extLst>
              <a:ext uri="{FF2B5EF4-FFF2-40B4-BE49-F238E27FC236}">
                <a16:creationId xmlns:a16="http://schemas.microsoft.com/office/drawing/2014/main" id="{E61B9AA6-5CA3-40E4-9E3B-EA1909052E05}"/>
              </a:ext>
            </a:extLst>
          </p:cNvPr>
          <p:cNvSpPr>
            <a:spLocks noChangeArrowheads="1"/>
          </p:cNvSpPr>
          <p:nvPr/>
        </p:nvSpPr>
        <p:spPr bwMode="auto">
          <a:xfrm>
            <a:off x="6473590" y="2562590"/>
            <a:ext cx="91440" cy="137160"/>
          </a:xfrm>
          <a:custGeom>
            <a:avLst/>
            <a:gdLst>
              <a:gd name="T0" fmla="*/ 127364 w 428"/>
              <a:gd name="T1" fmla="*/ 116824 h 634"/>
              <a:gd name="T2" fmla="*/ 127364 w 428"/>
              <a:gd name="T3" fmla="*/ 116824 h 634"/>
              <a:gd name="T4" fmla="*/ 143194 w 428"/>
              <a:gd name="T5" fmla="*/ 68868 h 634"/>
              <a:gd name="T6" fmla="*/ 79512 w 428"/>
              <a:gd name="T7" fmla="*/ 0 h 634"/>
              <a:gd name="T8" fmla="*/ 16190 w 428"/>
              <a:gd name="T9" fmla="*/ 68868 h 634"/>
              <a:gd name="T10" fmla="*/ 26624 w 428"/>
              <a:gd name="T11" fmla="*/ 116824 h 634"/>
              <a:gd name="T12" fmla="*/ 0 w 428"/>
              <a:gd name="T13" fmla="*/ 153962 h 634"/>
              <a:gd name="T14" fmla="*/ 0 w 428"/>
              <a:gd name="T15" fmla="*/ 185692 h 634"/>
              <a:gd name="T16" fmla="*/ 42455 w 428"/>
              <a:gd name="T17" fmla="*/ 228239 h 634"/>
              <a:gd name="T18" fmla="*/ 111174 w 428"/>
              <a:gd name="T19" fmla="*/ 228239 h 634"/>
              <a:gd name="T20" fmla="*/ 153628 w 428"/>
              <a:gd name="T21" fmla="*/ 185692 h 634"/>
              <a:gd name="T22" fmla="*/ 153628 w 428"/>
              <a:gd name="T23" fmla="*/ 153962 h 634"/>
              <a:gd name="T24" fmla="*/ 127364 w 428"/>
              <a:gd name="T25" fmla="*/ 116824 h 634"/>
              <a:gd name="T26" fmla="*/ 26624 w 428"/>
              <a:gd name="T27" fmla="*/ 68868 h 634"/>
              <a:gd name="T28" fmla="*/ 26624 w 428"/>
              <a:gd name="T29" fmla="*/ 68868 h 634"/>
              <a:gd name="T30" fmla="*/ 79512 w 428"/>
              <a:gd name="T31" fmla="*/ 15865 h 634"/>
              <a:gd name="T32" fmla="*/ 127364 w 428"/>
              <a:gd name="T33" fmla="*/ 68868 h 634"/>
              <a:gd name="T34" fmla="*/ 79512 w 428"/>
              <a:gd name="T35" fmla="*/ 127280 h 634"/>
              <a:gd name="T36" fmla="*/ 26624 w 428"/>
              <a:gd name="T37" fmla="*/ 68868 h 634"/>
              <a:gd name="T38" fmla="*/ 143194 w 428"/>
              <a:gd name="T39" fmla="*/ 180644 h 634"/>
              <a:gd name="T40" fmla="*/ 143194 w 428"/>
              <a:gd name="T41" fmla="*/ 180644 h 634"/>
              <a:gd name="T42" fmla="*/ 106137 w 428"/>
              <a:gd name="T43" fmla="*/ 212374 h 634"/>
              <a:gd name="T44" fmla="*/ 47851 w 428"/>
              <a:gd name="T45" fmla="*/ 212374 h 634"/>
              <a:gd name="T46" fmla="*/ 16190 w 428"/>
              <a:gd name="T47" fmla="*/ 180644 h 634"/>
              <a:gd name="T48" fmla="*/ 16190 w 428"/>
              <a:gd name="T49" fmla="*/ 159371 h 634"/>
              <a:gd name="T50" fmla="*/ 42455 w 428"/>
              <a:gd name="T51" fmla="*/ 127280 h 634"/>
              <a:gd name="T52" fmla="*/ 79512 w 428"/>
              <a:gd name="T53" fmla="*/ 143506 h 634"/>
              <a:gd name="T54" fmla="*/ 116930 w 428"/>
              <a:gd name="T55" fmla="*/ 127280 h 634"/>
              <a:gd name="T56" fmla="*/ 143194 w 428"/>
              <a:gd name="T57" fmla="*/ 159371 h 634"/>
              <a:gd name="T58" fmla="*/ 143194 w 428"/>
              <a:gd name="T59" fmla="*/ 180644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rgbClr val="C00000"/>
          </a:solidFill>
          <a:ln w="9525" cap="flat">
            <a:solidFill>
              <a:srgbClr val="C00000"/>
            </a:solidFill>
            <a:bevel/>
            <a:headEnd/>
            <a:tailEnd/>
          </a:ln>
          <a:effectLst/>
        </p:spPr>
        <p:txBody>
          <a:bodyPr wrap="none" lIns="91431" tIns="45716" rIns="91431" bIns="45716" anchor="ctr"/>
          <a:lstStyle/>
          <a:p>
            <a:endParaRPr lang="en-US"/>
          </a:p>
        </p:txBody>
      </p:sp>
      <p:sp>
        <p:nvSpPr>
          <p:cNvPr id="92" name="Freeform 176">
            <a:extLst>
              <a:ext uri="{FF2B5EF4-FFF2-40B4-BE49-F238E27FC236}">
                <a16:creationId xmlns:a16="http://schemas.microsoft.com/office/drawing/2014/main" id="{B38B4B04-3AAC-41CC-9AB8-BEAAD340B4B3}"/>
              </a:ext>
            </a:extLst>
          </p:cNvPr>
          <p:cNvSpPr>
            <a:spLocks noChangeArrowheads="1"/>
          </p:cNvSpPr>
          <p:nvPr/>
        </p:nvSpPr>
        <p:spPr bwMode="auto">
          <a:xfrm>
            <a:off x="6748485" y="2562590"/>
            <a:ext cx="91440" cy="137160"/>
          </a:xfrm>
          <a:custGeom>
            <a:avLst/>
            <a:gdLst>
              <a:gd name="T0" fmla="*/ 127364 w 428"/>
              <a:gd name="T1" fmla="*/ 116824 h 634"/>
              <a:gd name="T2" fmla="*/ 127364 w 428"/>
              <a:gd name="T3" fmla="*/ 116824 h 634"/>
              <a:gd name="T4" fmla="*/ 143194 w 428"/>
              <a:gd name="T5" fmla="*/ 68868 h 634"/>
              <a:gd name="T6" fmla="*/ 79512 w 428"/>
              <a:gd name="T7" fmla="*/ 0 h 634"/>
              <a:gd name="T8" fmla="*/ 16190 w 428"/>
              <a:gd name="T9" fmla="*/ 68868 h 634"/>
              <a:gd name="T10" fmla="*/ 26624 w 428"/>
              <a:gd name="T11" fmla="*/ 116824 h 634"/>
              <a:gd name="T12" fmla="*/ 0 w 428"/>
              <a:gd name="T13" fmla="*/ 153962 h 634"/>
              <a:gd name="T14" fmla="*/ 0 w 428"/>
              <a:gd name="T15" fmla="*/ 185692 h 634"/>
              <a:gd name="T16" fmla="*/ 42455 w 428"/>
              <a:gd name="T17" fmla="*/ 228239 h 634"/>
              <a:gd name="T18" fmla="*/ 111174 w 428"/>
              <a:gd name="T19" fmla="*/ 228239 h 634"/>
              <a:gd name="T20" fmla="*/ 153628 w 428"/>
              <a:gd name="T21" fmla="*/ 185692 h 634"/>
              <a:gd name="T22" fmla="*/ 153628 w 428"/>
              <a:gd name="T23" fmla="*/ 153962 h 634"/>
              <a:gd name="T24" fmla="*/ 127364 w 428"/>
              <a:gd name="T25" fmla="*/ 116824 h 634"/>
              <a:gd name="T26" fmla="*/ 26624 w 428"/>
              <a:gd name="T27" fmla="*/ 68868 h 634"/>
              <a:gd name="T28" fmla="*/ 26624 w 428"/>
              <a:gd name="T29" fmla="*/ 68868 h 634"/>
              <a:gd name="T30" fmla="*/ 79512 w 428"/>
              <a:gd name="T31" fmla="*/ 15865 h 634"/>
              <a:gd name="T32" fmla="*/ 127364 w 428"/>
              <a:gd name="T33" fmla="*/ 68868 h 634"/>
              <a:gd name="T34" fmla="*/ 79512 w 428"/>
              <a:gd name="T35" fmla="*/ 127280 h 634"/>
              <a:gd name="T36" fmla="*/ 26624 w 428"/>
              <a:gd name="T37" fmla="*/ 68868 h 634"/>
              <a:gd name="T38" fmla="*/ 143194 w 428"/>
              <a:gd name="T39" fmla="*/ 180644 h 634"/>
              <a:gd name="T40" fmla="*/ 143194 w 428"/>
              <a:gd name="T41" fmla="*/ 180644 h 634"/>
              <a:gd name="T42" fmla="*/ 106137 w 428"/>
              <a:gd name="T43" fmla="*/ 212374 h 634"/>
              <a:gd name="T44" fmla="*/ 47851 w 428"/>
              <a:gd name="T45" fmla="*/ 212374 h 634"/>
              <a:gd name="T46" fmla="*/ 16190 w 428"/>
              <a:gd name="T47" fmla="*/ 180644 h 634"/>
              <a:gd name="T48" fmla="*/ 16190 w 428"/>
              <a:gd name="T49" fmla="*/ 159371 h 634"/>
              <a:gd name="T50" fmla="*/ 42455 w 428"/>
              <a:gd name="T51" fmla="*/ 127280 h 634"/>
              <a:gd name="T52" fmla="*/ 79512 w 428"/>
              <a:gd name="T53" fmla="*/ 143506 h 634"/>
              <a:gd name="T54" fmla="*/ 116930 w 428"/>
              <a:gd name="T55" fmla="*/ 127280 h 634"/>
              <a:gd name="T56" fmla="*/ 143194 w 428"/>
              <a:gd name="T57" fmla="*/ 159371 h 634"/>
              <a:gd name="T58" fmla="*/ 143194 w 428"/>
              <a:gd name="T59" fmla="*/ 180644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rgbClr val="C00000"/>
          </a:solidFill>
          <a:ln w="9525" cap="flat">
            <a:solidFill>
              <a:srgbClr val="C00000"/>
            </a:solidFill>
            <a:bevel/>
            <a:headEnd/>
            <a:tailEnd/>
          </a:ln>
          <a:effectLst/>
        </p:spPr>
        <p:txBody>
          <a:bodyPr wrap="none" lIns="91431" tIns="45716" rIns="91431" bIns="45716" anchor="ctr"/>
          <a:lstStyle/>
          <a:p>
            <a:endParaRPr lang="en-US"/>
          </a:p>
        </p:txBody>
      </p:sp>
      <p:sp>
        <p:nvSpPr>
          <p:cNvPr id="93" name="Freeform 176">
            <a:extLst>
              <a:ext uri="{FF2B5EF4-FFF2-40B4-BE49-F238E27FC236}">
                <a16:creationId xmlns:a16="http://schemas.microsoft.com/office/drawing/2014/main" id="{F9DC8880-AAC4-49C4-BEF1-661C2DEBA820}"/>
              </a:ext>
            </a:extLst>
          </p:cNvPr>
          <p:cNvSpPr>
            <a:spLocks noChangeArrowheads="1"/>
          </p:cNvSpPr>
          <p:nvPr/>
        </p:nvSpPr>
        <p:spPr bwMode="auto">
          <a:xfrm>
            <a:off x="7023380" y="2562590"/>
            <a:ext cx="91440" cy="137160"/>
          </a:xfrm>
          <a:custGeom>
            <a:avLst/>
            <a:gdLst>
              <a:gd name="T0" fmla="*/ 127364 w 428"/>
              <a:gd name="T1" fmla="*/ 116824 h 634"/>
              <a:gd name="T2" fmla="*/ 127364 w 428"/>
              <a:gd name="T3" fmla="*/ 116824 h 634"/>
              <a:gd name="T4" fmla="*/ 143194 w 428"/>
              <a:gd name="T5" fmla="*/ 68868 h 634"/>
              <a:gd name="T6" fmla="*/ 79512 w 428"/>
              <a:gd name="T7" fmla="*/ 0 h 634"/>
              <a:gd name="T8" fmla="*/ 16190 w 428"/>
              <a:gd name="T9" fmla="*/ 68868 h 634"/>
              <a:gd name="T10" fmla="*/ 26624 w 428"/>
              <a:gd name="T11" fmla="*/ 116824 h 634"/>
              <a:gd name="T12" fmla="*/ 0 w 428"/>
              <a:gd name="T13" fmla="*/ 153962 h 634"/>
              <a:gd name="T14" fmla="*/ 0 w 428"/>
              <a:gd name="T15" fmla="*/ 185692 h 634"/>
              <a:gd name="T16" fmla="*/ 42455 w 428"/>
              <a:gd name="T17" fmla="*/ 228239 h 634"/>
              <a:gd name="T18" fmla="*/ 111174 w 428"/>
              <a:gd name="T19" fmla="*/ 228239 h 634"/>
              <a:gd name="T20" fmla="*/ 153628 w 428"/>
              <a:gd name="T21" fmla="*/ 185692 h 634"/>
              <a:gd name="T22" fmla="*/ 153628 w 428"/>
              <a:gd name="T23" fmla="*/ 153962 h 634"/>
              <a:gd name="T24" fmla="*/ 127364 w 428"/>
              <a:gd name="T25" fmla="*/ 116824 h 634"/>
              <a:gd name="T26" fmla="*/ 26624 w 428"/>
              <a:gd name="T27" fmla="*/ 68868 h 634"/>
              <a:gd name="T28" fmla="*/ 26624 w 428"/>
              <a:gd name="T29" fmla="*/ 68868 h 634"/>
              <a:gd name="T30" fmla="*/ 79512 w 428"/>
              <a:gd name="T31" fmla="*/ 15865 h 634"/>
              <a:gd name="T32" fmla="*/ 127364 w 428"/>
              <a:gd name="T33" fmla="*/ 68868 h 634"/>
              <a:gd name="T34" fmla="*/ 79512 w 428"/>
              <a:gd name="T35" fmla="*/ 127280 h 634"/>
              <a:gd name="T36" fmla="*/ 26624 w 428"/>
              <a:gd name="T37" fmla="*/ 68868 h 634"/>
              <a:gd name="T38" fmla="*/ 143194 w 428"/>
              <a:gd name="T39" fmla="*/ 180644 h 634"/>
              <a:gd name="T40" fmla="*/ 143194 w 428"/>
              <a:gd name="T41" fmla="*/ 180644 h 634"/>
              <a:gd name="T42" fmla="*/ 106137 w 428"/>
              <a:gd name="T43" fmla="*/ 212374 h 634"/>
              <a:gd name="T44" fmla="*/ 47851 w 428"/>
              <a:gd name="T45" fmla="*/ 212374 h 634"/>
              <a:gd name="T46" fmla="*/ 16190 w 428"/>
              <a:gd name="T47" fmla="*/ 180644 h 634"/>
              <a:gd name="T48" fmla="*/ 16190 w 428"/>
              <a:gd name="T49" fmla="*/ 159371 h 634"/>
              <a:gd name="T50" fmla="*/ 42455 w 428"/>
              <a:gd name="T51" fmla="*/ 127280 h 634"/>
              <a:gd name="T52" fmla="*/ 79512 w 428"/>
              <a:gd name="T53" fmla="*/ 143506 h 634"/>
              <a:gd name="T54" fmla="*/ 116930 w 428"/>
              <a:gd name="T55" fmla="*/ 127280 h 634"/>
              <a:gd name="T56" fmla="*/ 143194 w 428"/>
              <a:gd name="T57" fmla="*/ 159371 h 634"/>
              <a:gd name="T58" fmla="*/ 143194 w 428"/>
              <a:gd name="T59" fmla="*/ 180644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rgbClr val="C00000"/>
          </a:solidFill>
          <a:ln w="9525" cap="flat">
            <a:solidFill>
              <a:srgbClr val="C00000"/>
            </a:solidFill>
            <a:bevel/>
            <a:headEnd/>
            <a:tailEnd/>
          </a:ln>
          <a:effectLst/>
        </p:spPr>
        <p:txBody>
          <a:bodyPr wrap="none" lIns="91431" tIns="45716" rIns="91431" bIns="45716" anchor="ctr"/>
          <a:lstStyle/>
          <a:p>
            <a:endParaRPr lang="en-US"/>
          </a:p>
        </p:txBody>
      </p:sp>
      <p:sp>
        <p:nvSpPr>
          <p:cNvPr id="94" name="Freeform 176">
            <a:extLst>
              <a:ext uri="{FF2B5EF4-FFF2-40B4-BE49-F238E27FC236}">
                <a16:creationId xmlns:a16="http://schemas.microsoft.com/office/drawing/2014/main" id="{4CCA86B6-7728-44A7-BF32-1E901FB266D0}"/>
              </a:ext>
            </a:extLst>
          </p:cNvPr>
          <p:cNvSpPr>
            <a:spLocks noChangeArrowheads="1"/>
          </p:cNvSpPr>
          <p:nvPr/>
        </p:nvSpPr>
        <p:spPr bwMode="auto">
          <a:xfrm>
            <a:off x="2896340" y="2955790"/>
            <a:ext cx="91440" cy="137160"/>
          </a:xfrm>
          <a:custGeom>
            <a:avLst/>
            <a:gdLst>
              <a:gd name="T0" fmla="*/ 127364 w 428"/>
              <a:gd name="T1" fmla="*/ 116824 h 634"/>
              <a:gd name="T2" fmla="*/ 127364 w 428"/>
              <a:gd name="T3" fmla="*/ 116824 h 634"/>
              <a:gd name="T4" fmla="*/ 143194 w 428"/>
              <a:gd name="T5" fmla="*/ 68868 h 634"/>
              <a:gd name="T6" fmla="*/ 79512 w 428"/>
              <a:gd name="T7" fmla="*/ 0 h 634"/>
              <a:gd name="T8" fmla="*/ 16190 w 428"/>
              <a:gd name="T9" fmla="*/ 68868 h 634"/>
              <a:gd name="T10" fmla="*/ 26624 w 428"/>
              <a:gd name="T11" fmla="*/ 116824 h 634"/>
              <a:gd name="T12" fmla="*/ 0 w 428"/>
              <a:gd name="T13" fmla="*/ 153962 h 634"/>
              <a:gd name="T14" fmla="*/ 0 w 428"/>
              <a:gd name="T15" fmla="*/ 185692 h 634"/>
              <a:gd name="T16" fmla="*/ 42455 w 428"/>
              <a:gd name="T17" fmla="*/ 228239 h 634"/>
              <a:gd name="T18" fmla="*/ 111174 w 428"/>
              <a:gd name="T19" fmla="*/ 228239 h 634"/>
              <a:gd name="T20" fmla="*/ 153628 w 428"/>
              <a:gd name="T21" fmla="*/ 185692 h 634"/>
              <a:gd name="T22" fmla="*/ 153628 w 428"/>
              <a:gd name="T23" fmla="*/ 153962 h 634"/>
              <a:gd name="T24" fmla="*/ 127364 w 428"/>
              <a:gd name="T25" fmla="*/ 116824 h 634"/>
              <a:gd name="T26" fmla="*/ 26624 w 428"/>
              <a:gd name="T27" fmla="*/ 68868 h 634"/>
              <a:gd name="T28" fmla="*/ 26624 w 428"/>
              <a:gd name="T29" fmla="*/ 68868 h 634"/>
              <a:gd name="T30" fmla="*/ 79512 w 428"/>
              <a:gd name="T31" fmla="*/ 15865 h 634"/>
              <a:gd name="T32" fmla="*/ 127364 w 428"/>
              <a:gd name="T33" fmla="*/ 68868 h 634"/>
              <a:gd name="T34" fmla="*/ 79512 w 428"/>
              <a:gd name="T35" fmla="*/ 127280 h 634"/>
              <a:gd name="T36" fmla="*/ 26624 w 428"/>
              <a:gd name="T37" fmla="*/ 68868 h 634"/>
              <a:gd name="T38" fmla="*/ 143194 w 428"/>
              <a:gd name="T39" fmla="*/ 180644 h 634"/>
              <a:gd name="T40" fmla="*/ 143194 w 428"/>
              <a:gd name="T41" fmla="*/ 180644 h 634"/>
              <a:gd name="T42" fmla="*/ 106137 w 428"/>
              <a:gd name="T43" fmla="*/ 212374 h 634"/>
              <a:gd name="T44" fmla="*/ 47851 w 428"/>
              <a:gd name="T45" fmla="*/ 212374 h 634"/>
              <a:gd name="T46" fmla="*/ 16190 w 428"/>
              <a:gd name="T47" fmla="*/ 180644 h 634"/>
              <a:gd name="T48" fmla="*/ 16190 w 428"/>
              <a:gd name="T49" fmla="*/ 159371 h 634"/>
              <a:gd name="T50" fmla="*/ 42455 w 428"/>
              <a:gd name="T51" fmla="*/ 127280 h 634"/>
              <a:gd name="T52" fmla="*/ 79512 w 428"/>
              <a:gd name="T53" fmla="*/ 143506 h 634"/>
              <a:gd name="T54" fmla="*/ 116930 w 428"/>
              <a:gd name="T55" fmla="*/ 127280 h 634"/>
              <a:gd name="T56" fmla="*/ 143194 w 428"/>
              <a:gd name="T57" fmla="*/ 159371 h 634"/>
              <a:gd name="T58" fmla="*/ 143194 w 428"/>
              <a:gd name="T59" fmla="*/ 180644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rgbClr val="00B0F0"/>
          </a:solidFill>
          <a:ln w="9525" cap="flat">
            <a:solidFill>
              <a:srgbClr val="00B0F0"/>
            </a:solidFill>
            <a:bevel/>
            <a:headEnd/>
            <a:tailEnd/>
          </a:ln>
          <a:effectLst/>
        </p:spPr>
        <p:txBody>
          <a:bodyPr wrap="none" lIns="91431" tIns="45716" rIns="91431" bIns="45716" anchor="ctr"/>
          <a:lstStyle/>
          <a:p>
            <a:endParaRPr lang="en-US"/>
          </a:p>
        </p:txBody>
      </p:sp>
      <p:sp>
        <p:nvSpPr>
          <p:cNvPr id="95" name="Freeform 176">
            <a:extLst>
              <a:ext uri="{FF2B5EF4-FFF2-40B4-BE49-F238E27FC236}">
                <a16:creationId xmlns:a16="http://schemas.microsoft.com/office/drawing/2014/main" id="{DB9A15EC-7F85-477F-9FA3-F7B88FB82C55}"/>
              </a:ext>
            </a:extLst>
          </p:cNvPr>
          <p:cNvSpPr>
            <a:spLocks noChangeArrowheads="1"/>
          </p:cNvSpPr>
          <p:nvPr/>
        </p:nvSpPr>
        <p:spPr bwMode="auto">
          <a:xfrm>
            <a:off x="3171235" y="2955790"/>
            <a:ext cx="91440" cy="137160"/>
          </a:xfrm>
          <a:custGeom>
            <a:avLst/>
            <a:gdLst>
              <a:gd name="T0" fmla="*/ 127364 w 428"/>
              <a:gd name="T1" fmla="*/ 116824 h 634"/>
              <a:gd name="T2" fmla="*/ 127364 w 428"/>
              <a:gd name="T3" fmla="*/ 116824 h 634"/>
              <a:gd name="T4" fmla="*/ 143194 w 428"/>
              <a:gd name="T5" fmla="*/ 68868 h 634"/>
              <a:gd name="T6" fmla="*/ 79512 w 428"/>
              <a:gd name="T7" fmla="*/ 0 h 634"/>
              <a:gd name="T8" fmla="*/ 16190 w 428"/>
              <a:gd name="T9" fmla="*/ 68868 h 634"/>
              <a:gd name="T10" fmla="*/ 26624 w 428"/>
              <a:gd name="T11" fmla="*/ 116824 h 634"/>
              <a:gd name="T12" fmla="*/ 0 w 428"/>
              <a:gd name="T13" fmla="*/ 153962 h 634"/>
              <a:gd name="T14" fmla="*/ 0 w 428"/>
              <a:gd name="T15" fmla="*/ 185692 h 634"/>
              <a:gd name="T16" fmla="*/ 42455 w 428"/>
              <a:gd name="T17" fmla="*/ 228239 h 634"/>
              <a:gd name="T18" fmla="*/ 111174 w 428"/>
              <a:gd name="T19" fmla="*/ 228239 h 634"/>
              <a:gd name="T20" fmla="*/ 153628 w 428"/>
              <a:gd name="T21" fmla="*/ 185692 h 634"/>
              <a:gd name="T22" fmla="*/ 153628 w 428"/>
              <a:gd name="T23" fmla="*/ 153962 h 634"/>
              <a:gd name="T24" fmla="*/ 127364 w 428"/>
              <a:gd name="T25" fmla="*/ 116824 h 634"/>
              <a:gd name="T26" fmla="*/ 26624 w 428"/>
              <a:gd name="T27" fmla="*/ 68868 h 634"/>
              <a:gd name="T28" fmla="*/ 26624 w 428"/>
              <a:gd name="T29" fmla="*/ 68868 h 634"/>
              <a:gd name="T30" fmla="*/ 79512 w 428"/>
              <a:gd name="T31" fmla="*/ 15865 h 634"/>
              <a:gd name="T32" fmla="*/ 127364 w 428"/>
              <a:gd name="T33" fmla="*/ 68868 h 634"/>
              <a:gd name="T34" fmla="*/ 79512 w 428"/>
              <a:gd name="T35" fmla="*/ 127280 h 634"/>
              <a:gd name="T36" fmla="*/ 26624 w 428"/>
              <a:gd name="T37" fmla="*/ 68868 h 634"/>
              <a:gd name="T38" fmla="*/ 143194 w 428"/>
              <a:gd name="T39" fmla="*/ 180644 h 634"/>
              <a:gd name="T40" fmla="*/ 143194 w 428"/>
              <a:gd name="T41" fmla="*/ 180644 h 634"/>
              <a:gd name="T42" fmla="*/ 106137 w 428"/>
              <a:gd name="T43" fmla="*/ 212374 h 634"/>
              <a:gd name="T44" fmla="*/ 47851 w 428"/>
              <a:gd name="T45" fmla="*/ 212374 h 634"/>
              <a:gd name="T46" fmla="*/ 16190 w 428"/>
              <a:gd name="T47" fmla="*/ 180644 h 634"/>
              <a:gd name="T48" fmla="*/ 16190 w 428"/>
              <a:gd name="T49" fmla="*/ 159371 h 634"/>
              <a:gd name="T50" fmla="*/ 42455 w 428"/>
              <a:gd name="T51" fmla="*/ 127280 h 634"/>
              <a:gd name="T52" fmla="*/ 79512 w 428"/>
              <a:gd name="T53" fmla="*/ 143506 h 634"/>
              <a:gd name="T54" fmla="*/ 116930 w 428"/>
              <a:gd name="T55" fmla="*/ 127280 h 634"/>
              <a:gd name="T56" fmla="*/ 143194 w 428"/>
              <a:gd name="T57" fmla="*/ 159371 h 634"/>
              <a:gd name="T58" fmla="*/ 143194 w 428"/>
              <a:gd name="T59" fmla="*/ 180644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rgbClr val="00B0F0"/>
          </a:solidFill>
          <a:ln w="9525" cap="flat">
            <a:solidFill>
              <a:srgbClr val="00B0F0"/>
            </a:solidFill>
            <a:bevel/>
            <a:headEnd/>
            <a:tailEnd/>
          </a:ln>
          <a:effectLst/>
        </p:spPr>
        <p:txBody>
          <a:bodyPr wrap="none" lIns="91431" tIns="45716" rIns="91431" bIns="45716" anchor="ctr"/>
          <a:lstStyle/>
          <a:p>
            <a:endParaRPr lang="en-US"/>
          </a:p>
        </p:txBody>
      </p:sp>
      <p:sp>
        <p:nvSpPr>
          <p:cNvPr id="96" name="Freeform 176">
            <a:extLst>
              <a:ext uri="{FF2B5EF4-FFF2-40B4-BE49-F238E27FC236}">
                <a16:creationId xmlns:a16="http://schemas.microsoft.com/office/drawing/2014/main" id="{0CD6F163-5DE8-43E3-B23B-22E3594C3D19}"/>
              </a:ext>
            </a:extLst>
          </p:cNvPr>
          <p:cNvSpPr>
            <a:spLocks noChangeArrowheads="1"/>
          </p:cNvSpPr>
          <p:nvPr/>
        </p:nvSpPr>
        <p:spPr bwMode="auto">
          <a:xfrm>
            <a:off x="3446130" y="2955790"/>
            <a:ext cx="91440" cy="137160"/>
          </a:xfrm>
          <a:custGeom>
            <a:avLst/>
            <a:gdLst>
              <a:gd name="T0" fmla="*/ 127364 w 428"/>
              <a:gd name="T1" fmla="*/ 116824 h 634"/>
              <a:gd name="T2" fmla="*/ 127364 w 428"/>
              <a:gd name="T3" fmla="*/ 116824 h 634"/>
              <a:gd name="T4" fmla="*/ 143194 w 428"/>
              <a:gd name="T5" fmla="*/ 68868 h 634"/>
              <a:gd name="T6" fmla="*/ 79512 w 428"/>
              <a:gd name="T7" fmla="*/ 0 h 634"/>
              <a:gd name="T8" fmla="*/ 16190 w 428"/>
              <a:gd name="T9" fmla="*/ 68868 h 634"/>
              <a:gd name="T10" fmla="*/ 26624 w 428"/>
              <a:gd name="T11" fmla="*/ 116824 h 634"/>
              <a:gd name="T12" fmla="*/ 0 w 428"/>
              <a:gd name="T13" fmla="*/ 153962 h 634"/>
              <a:gd name="T14" fmla="*/ 0 w 428"/>
              <a:gd name="T15" fmla="*/ 185692 h 634"/>
              <a:gd name="T16" fmla="*/ 42455 w 428"/>
              <a:gd name="T17" fmla="*/ 228239 h 634"/>
              <a:gd name="T18" fmla="*/ 111174 w 428"/>
              <a:gd name="T19" fmla="*/ 228239 h 634"/>
              <a:gd name="T20" fmla="*/ 153628 w 428"/>
              <a:gd name="T21" fmla="*/ 185692 h 634"/>
              <a:gd name="T22" fmla="*/ 153628 w 428"/>
              <a:gd name="T23" fmla="*/ 153962 h 634"/>
              <a:gd name="T24" fmla="*/ 127364 w 428"/>
              <a:gd name="T25" fmla="*/ 116824 h 634"/>
              <a:gd name="T26" fmla="*/ 26624 w 428"/>
              <a:gd name="T27" fmla="*/ 68868 h 634"/>
              <a:gd name="T28" fmla="*/ 26624 w 428"/>
              <a:gd name="T29" fmla="*/ 68868 h 634"/>
              <a:gd name="T30" fmla="*/ 79512 w 428"/>
              <a:gd name="T31" fmla="*/ 15865 h 634"/>
              <a:gd name="T32" fmla="*/ 127364 w 428"/>
              <a:gd name="T33" fmla="*/ 68868 h 634"/>
              <a:gd name="T34" fmla="*/ 79512 w 428"/>
              <a:gd name="T35" fmla="*/ 127280 h 634"/>
              <a:gd name="T36" fmla="*/ 26624 w 428"/>
              <a:gd name="T37" fmla="*/ 68868 h 634"/>
              <a:gd name="T38" fmla="*/ 143194 w 428"/>
              <a:gd name="T39" fmla="*/ 180644 h 634"/>
              <a:gd name="T40" fmla="*/ 143194 w 428"/>
              <a:gd name="T41" fmla="*/ 180644 h 634"/>
              <a:gd name="T42" fmla="*/ 106137 w 428"/>
              <a:gd name="T43" fmla="*/ 212374 h 634"/>
              <a:gd name="T44" fmla="*/ 47851 w 428"/>
              <a:gd name="T45" fmla="*/ 212374 h 634"/>
              <a:gd name="T46" fmla="*/ 16190 w 428"/>
              <a:gd name="T47" fmla="*/ 180644 h 634"/>
              <a:gd name="T48" fmla="*/ 16190 w 428"/>
              <a:gd name="T49" fmla="*/ 159371 h 634"/>
              <a:gd name="T50" fmla="*/ 42455 w 428"/>
              <a:gd name="T51" fmla="*/ 127280 h 634"/>
              <a:gd name="T52" fmla="*/ 79512 w 428"/>
              <a:gd name="T53" fmla="*/ 143506 h 634"/>
              <a:gd name="T54" fmla="*/ 116930 w 428"/>
              <a:gd name="T55" fmla="*/ 127280 h 634"/>
              <a:gd name="T56" fmla="*/ 143194 w 428"/>
              <a:gd name="T57" fmla="*/ 159371 h 634"/>
              <a:gd name="T58" fmla="*/ 143194 w 428"/>
              <a:gd name="T59" fmla="*/ 180644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rgbClr val="00B0F0"/>
          </a:solidFill>
          <a:ln w="9525" cap="flat">
            <a:solidFill>
              <a:srgbClr val="00B0F0"/>
            </a:solidFill>
            <a:bevel/>
            <a:headEnd/>
            <a:tailEnd/>
          </a:ln>
          <a:effectLst/>
        </p:spPr>
        <p:txBody>
          <a:bodyPr wrap="none" lIns="91431" tIns="45716" rIns="91431" bIns="45716" anchor="ctr"/>
          <a:lstStyle/>
          <a:p>
            <a:endParaRPr lang="en-US"/>
          </a:p>
        </p:txBody>
      </p:sp>
      <p:sp>
        <p:nvSpPr>
          <p:cNvPr id="97" name="Freeform 176">
            <a:extLst>
              <a:ext uri="{FF2B5EF4-FFF2-40B4-BE49-F238E27FC236}">
                <a16:creationId xmlns:a16="http://schemas.microsoft.com/office/drawing/2014/main" id="{37AE6BF6-9763-44E6-9C1F-60CD7802B08A}"/>
              </a:ext>
            </a:extLst>
          </p:cNvPr>
          <p:cNvSpPr>
            <a:spLocks noChangeArrowheads="1"/>
          </p:cNvSpPr>
          <p:nvPr/>
        </p:nvSpPr>
        <p:spPr bwMode="auto">
          <a:xfrm>
            <a:off x="3079220" y="2706610"/>
            <a:ext cx="91440" cy="137160"/>
          </a:xfrm>
          <a:custGeom>
            <a:avLst/>
            <a:gdLst>
              <a:gd name="T0" fmla="*/ 127364 w 428"/>
              <a:gd name="T1" fmla="*/ 116824 h 634"/>
              <a:gd name="T2" fmla="*/ 127364 w 428"/>
              <a:gd name="T3" fmla="*/ 116824 h 634"/>
              <a:gd name="T4" fmla="*/ 143194 w 428"/>
              <a:gd name="T5" fmla="*/ 68868 h 634"/>
              <a:gd name="T6" fmla="*/ 79512 w 428"/>
              <a:gd name="T7" fmla="*/ 0 h 634"/>
              <a:gd name="T8" fmla="*/ 16190 w 428"/>
              <a:gd name="T9" fmla="*/ 68868 h 634"/>
              <a:gd name="T10" fmla="*/ 26624 w 428"/>
              <a:gd name="T11" fmla="*/ 116824 h 634"/>
              <a:gd name="T12" fmla="*/ 0 w 428"/>
              <a:gd name="T13" fmla="*/ 153962 h 634"/>
              <a:gd name="T14" fmla="*/ 0 w 428"/>
              <a:gd name="T15" fmla="*/ 185692 h 634"/>
              <a:gd name="T16" fmla="*/ 42455 w 428"/>
              <a:gd name="T17" fmla="*/ 228239 h 634"/>
              <a:gd name="T18" fmla="*/ 111174 w 428"/>
              <a:gd name="T19" fmla="*/ 228239 h 634"/>
              <a:gd name="T20" fmla="*/ 153628 w 428"/>
              <a:gd name="T21" fmla="*/ 185692 h 634"/>
              <a:gd name="T22" fmla="*/ 153628 w 428"/>
              <a:gd name="T23" fmla="*/ 153962 h 634"/>
              <a:gd name="T24" fmla="*/ 127364 w 428"/>
              <a:gd name="T25" fmla="*/ 116824 h 634"/>
              <a:gd name="T26" fmla="*/ 26624 w 428"/>
              <a:gd name="T27" fmla="*/ 68868 h 634"/>
              <a:gd name="T28" fmla="*/ 26624 w 428"/>
              <a:gd name="T29" fmla="*/ 68868 h 634"/>
              <a:gd name="T30" fmla="*/ 79512 w 428"/>
              <a:gd name="T31" fmla="*/ 15865 h 634"/>
              <a:gd name="T32" fmla="*/ 127364 w 428"/>
              <a:gd name="T33" fmla="*/ 68868 h 634"/>
              <a:gd name="T34" fmla="*/ 79512 w 428"/>
              <a:gd name="T35" fmla="*/ 127280 h 634"/>
              <a:gd name="T36" fmla="*/ 26624 w 428"/>
              <a:gd name="T37" fmla="*/ 68868 h 634"/>
              <a:gd name="T38" fmla="*/ 143194 w 428"/>
              <a:gd name="T39" fmla="*/ 180644 h 634"/>
              <a:gd name="T40" fmla="*/ 143194 w 428"/>
              <a:gd name="T41" fmla="*/ 180644 h 634"/>
              <a:gd name="T42" fmla="*/ 106137 w 428"/>
              <a:gd name="T43" fmla="*/ 212374 h 634"/>
              <a:gd name="T44" fmla="*/ 47851 w 428"/>
              <a:gd name="T45" fmla="*/ 212374 h 634"/>
              <a:gd name="T46" fmla="*/ 16190 w 428"/>
              <a:gd name="T47" fmla="*/ 180644 h 634"/>
              <a:gd name="T48" fmla="*/ 16190 w 428"/>
              <a:gd name="T49" fmla="*/ 159371 h 634"/>
              <a:gd name="T50" fmla="*/ 42455 w 428"/>
              <a:gd name="T51" fmla="*/ 127280 h 634"/>
              <a:gd name="T52" fmla="*/ 79512 w 428"/>
              <a:gd name="T53" fmla="*/ 143506 h 634"/>
              <a:gd name="T54" fmla="*/ 116930 w 428"/>
              <a:gd name="T55" fmla="*/ 127280 h 634"/>
              <a:gd name="T56" fmla="*/ 143194 w 428"/>
              <a:gd name="T57" fmla="*/ 159371 h 634"/>
              <a:gd name="T58" fmla="*/ 143194 w 428"/>
              <a:gd name="T59" fmla="*/ 180644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rgbClr val="00B0F0"/>
          </a:solidFill>
          <a:ln w="9525" cap="flat">
            <a:solidFill>
              <a:srgbClr val="00B0F0"/>
            </a:solidFill>
            <a:bevel/>
            <a:headEnd/>
            <a:tailEnd/>
          </a:ln>
          <a:effectLst/>
        </p:spPr>
        <p:txBody>
          <a:bodyPr wrap="none" lIns="91431" tIns="45716" rIns="91431" bIns="45716" anchor="ctr"/>
          <a:lstStyle/>
          <a:p>
            <a:endParaRPr lang="en-US"/>
          </a:p>
        </p:txBody>
      </p:sp>
      <p:sp>
        <p:nvSpPr>
          <p:cNvPr id="98" name="Freeform 176">
            <a:extLst>
              <a:ext uri="{FF2B5EF4-FFF2-40B4-BE49-F238E27FC236}">
                <a16:creationId xmlns:a16="http://schemas.microsoft.com/office/drawing/2014/main" id="{4A246D7C-B6DD-49F3-AE10-8BBEBAE87644}"/>
              </a:ext>
            </a:extLst>
          </p:cNvPr>
          <p:cNvSpPr>
            <a:spLocks noChangeArrowheads="1"/>
          </p:cNvSpPr>
          <p:nvPr/>
        </p:nvSpPr>
        <p:spPr bwMode="auto">
          <a:xfrm>
            <a:off x="3354115" y="2706610"/>
            <a:ext cx="91440" cy="137160"/>
          </a:xfrm>
          <a:custGeom>
            <a:avLst/>
            <a:gdLst>
              <a:gd name="T0" fmla="*/ 127364 w 428"/>
              <a:gd name="T1" fmla="*/ 116824 h 634"/>
              <a:gd name="T2" fmla="*/ 127364 w 428"/>
              <a:gd name="T3" fmla="*/ 116824 h 634"/>
              <a:gd name="T4" fmla="*/ 143194 w 428"/>
              <a:gd name="T5" fmla="*/ 68868 h 634"/>
              <a:gd name="T6" fmla="*/ 79512 w 428"/>
              <a:gd name="T7" fmla="*/ 0 h 634"/>
              <a:gd name="T8" fmla="*/ 16190 w 428"/>
              <a:gd name="T9" fmla="*/ 68868 h 634"/>
              <a:gd name="T10" fmla="*/ 26624 w 428"/>
              <a:gd name="T11" fmla="*/ 116824 h 634"/>
              <a:gd name="T12" fmla="*/ 0 w 428"/>
              <a:gd name="T13" fmla="*/ 153962 h 634"/>
              <a:gd name="T14" fmla="*/ 0 w 428"/>
              <a:gd name="T15" fmla="*/ 185692 h 634"/>
              <a:gd name="T16" fmla="*/ 42455 w 428"/>
              <a:gd name="T17" fmla="*/ 228239 h 634"/>
              <a:gd name="T18" fmla="*/ 111174 w 428"/>
              <a:gd name="T19" fmla="*/ 228239 h 634"/>
              <a:gd name="T20" fmla="*/ 153628 w 428"/>
              <a:gd name="T21" fmla="*/ 185692 h 634"/>
              <a:gd name="T22" fmla="*/ 153628 w 428"/>
              <a:gd name="T23" fmla="*/ 153962 h 634"/>
              <a:gd name="T24" fmla="*/ 127364 w 428"/>
              <a:gd name="T25" fmla="*/ 116824 h 634"/>
              <a:gd name="T26" fmla="*/ 26624 w 428"/>
              <a:gd name="T27" fmla="*/ 68868 h 634"/>
              <a:gd name="T28" fmla="*/ 26624 w 428"/>
              <a:gd name="T29" fmla="*/ 68868 h 634"/>
              <a:gd name="T30" fmla="*/ 79512 w 428"/>
              <a:gd name="T31" fmla="*/ 15865 h 634"/>
              <a:gd name="T32" fmla="*/ 127364 w 428"/>
              <a:gd name="T33" fmla="*/ 68868 h 634"/>
              <a:gd name="T34" fmla="*/ 79512 w 428"/>
              <a:gd name="T35" fmla="*/ 127280 h 634"/>
              <a:gd name="T36" fmla="*/ 26624 w 428"/>
              <a:gd name="T37" fmla="*/ 68868 h 634"/>
              <a:gd name="T38" fmla="*/ 143194 w 428"/>
              <a:gd name="T39" fmla="*/ 180644 h 634"/>
              <a:gd name="T40" fmla="*/ 143194 w 428"/>
              <a:gd name="T41" fmla="*/ 180644 h 634"/>
              <a:gd name="T42" fmla="*/ 106137 w 428"/>
              <a:gd name="T43" fmla="*/ 212374 h 634"/>
              <a:gd name="T44" fmla="*/ 47851 w 428"/>
              <a:gd name="T45" fmla="*/ 212374 h 634"/>
              <a:gd name="T46" fmla="*/ 16190 w 428"/>
              <a:gd name="T47" fmla="*/ 180644 h 634"/>
              <a:gd name="T48" fmla="*/ 16190 w 428"/>
              <a:gd name="T49" fmla="*/ 159371 h 634"/>
              <a:gd name="T50" fmla="*/ 42455 w 428"/>
              <a:gd name="T51" fmla="*/ 127280 h 634"/>
              <a:gd name="T52" fmla="*/ 79512 w 428"/>
              <a:gd name="T53" fmla="*/ 143506 h 634"/>
              <a:gd name="T54" fmla="*/ 116930 w 428"/>
              <a:gd name="T55" fmla="*/ 127280 h 634"/>
              <a:gd name="T56" fmla="*/ 143194 w 428"/>
              <a:gd name="T57" fmla="*/ 159371 h 634"/>
              <a:gd name="T58" fmla="*/ 143194 w 428"/>
              <a:gd name="T59" fmla="*/ 180644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rgbClr val="00B0F0"/>
          </a:solidFill>
          <a:ln w="9525" cap="flat">
            <a:solidFill>
              <a:srgbClr val="00B0F0"/>
            </a:solidFill>
            <a:bevel/>
            <a:headEnd/>
            <a:tailEnd/>
          </a:ln>
          <a:effectLst/>
        </p:spPr>
        <p:txBody>
          <a:bodyPr wrap="none" lIns="91431" tIns="45716" rIns="91431" bIns="45716" anchor="ctr"/>
          <a:lstStyle/>
          <a:p>
            <a:endParaRPr lang="en-US"/>
          </a:p>
        </p:txBody>
      </p:sp>
      <p:sp>
        <p:nvSpPr>
          <p:cNvPr id="99" name="Freeform 176">
            <a:extLst>
              <a:ext uri="{FF2B5EF4-FFF2-40B4-BE49-F238E27FC236}">
                <a16:creationId xmlns:a16="http://schemas.microsoft.com/office/drawing/2014/main" id="{56F4BBD2-9BCA-4629-BAA3-9FE00078FF27}"/>
              </a:ext>
            </a:extLst>
          </p:cNvPr>
          <p:cNvSpPr>
            <a:spLocks noChangeArrowheads="1"/>
          </p:cNvSpPr>
          <p:nvPr/>
        </p:nvSpPr>
        <p:spPr bwMode="auto">
          <a:xfrm>
            <a:off x="3629010" y="2706610"/>
            <a:ext cx="91440" cy="137160"/>
          </a:xfrm>
          <a:custGeom>
            <a:avLst/>
            <a:gdLst>
              <a:gd name="T0" fmla="*/ 127364 w 428"/>
              <a:gd name="T1" fmla="*/ 116824 h 634"/>
              <a:gd name="T2" fmla="*/ 127364 w 428"/>
              <a:gd name="T3" fmla="*/ 116824 h 634"/>
              <a:gd name="T4" fmla="*/ 143194 w 428"/>
              <a:gd name="T5" fmla="*/ 68868 h 634"/>
              <a:gd name="T6" fmla="*/ 79512 w 428"/>
              <a:gd name="T7" fmla="*/ 0 h 634"/>
              <a:gd name="T8" fmla="*/ 16190 w 428"/>
              <a:gd name="T9" fmla="*/ 68868 h 634"/>
              <a:gd name="T10" fmla="*/ 26624 w 428"/>
              <a:gd name="T11" fmla="*/ 116824 h 634"/>
              <a:gd name="T12" fmla="*/ 0 w 428"/>
              <a:gd name="T13" fmla="*/ 153962 h 634"/>
              <a:gd name="T14" fmla="*/ 0 w 428"/>
              <a:gd name="T15" fmla="*/ 185692 h 634"/>
              <a:gd name="T16" fmla="*/ 42455 w 428"/>
              <a:gd name="T17" fmla="*/ 228239 h 634"/>
              <a:gd name="T18" fmla="*/ 111174 w 428"/>
              <a:gd name="T19" fmla="*/ 228239 h 634"/>
              <a:gd name="T20" fmla="*/ 153628 w 428"/>
              <a:gd name="T21" fmla="*/ 185692 h 634"/>
              <a:gd name="T22" fmla="*/ 153628 w 428"/>
              <a:gd name="T23" fmla="*/ 153962 h 634"/>
              <a:gd name="T24" fmla="*/ 127364 w 428"/>
              <a:gd name="T25" fmla="*/ 116824 h 634"/>
              <a:gd name="T26" fmla="*/ 26624 w 428"/>
              <a:gd name="T27" fmla="*/ 68868 h 634"/>
              <a:gd name="T28" fmla="*/ 26624 w 428"/>
              <a:gd name="T29" fmla="*/ 68868 h 634"/>
              <a:gd name="T30" fmla="*/ 79512 w 428"/>
              <a:gd name="T31" fmla="*/ 15865 h 634"/>
              <a:gd name="T32" fmla="*/ 127364 w 428"/>
              <a:gd name="T33" fmla="*/ 68868 h 634"/>
              <a:gd name="T34" fmla="*/ 79512 w 428"/>
              <a:gd name="T35" fmla="*/ 127280 h 634"/>
              <a:gd name="T36" fmla="*/ 26624 w 428"/>
              <a:gd name="T37" fmla="*/ 68868 h 634"/>
              <a:gd name="T38" fmla="*/ 143194 w 428"/>
              <a:gd name="T39" fmla="*/ 180644 h 634"/>
              <a:gd name="T40" fmla="*/ 143194 w 428"/>
              <a:gd name="T41" fmla="*/ 180644 h 634"/>
              <a:gd name="T42" fmla="*/ 106137 w 428"/>
              <a:gd name="T43" fmla="*/ 212374 h 634"/>
              <a:gd name="T44" fmla="*/ 47851 w 428"/>
              <a:gd name="T45" fmla="*/ 212374 h 634"/>
              <a:gd name="T46" fmla="*/ 16190 w 428"/>
              <a:gd name="T47" fmla="*/ 180644 h 634"/>
              <a:gd name="T48" fmla="*/ 16190 w 428"/>
              <a:gd name="T49" fmla="*/ 159371 h 634"/>
              <a:gd name="T50" fmla="*/ 42455 w 428"/>
              <a:gd name="T51" fmla="*/ 127280 h 634"/>
              <a:gd name="T52" fmla="*/ 79512 w 428"/>
              <a:gd name="T53" fmla="*/ 143506 h 634"/>
              <a:gd name="T54" fmla="*/ 116930 w 428"/>
              <a:gd name="T55" fmla="*/ 127280 h 634"/>
              <a:gd name="T56" fmla="*/ 143194 w 428"/>
              <a:gd name="T57" fmla="*/ 159371 h 634"/>
              <a:gd name="T58" fmla="*/ 143194 w 428"/>
              <a:gd name="T59" fmla="*/ 180644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rgbClr val="00B0F0"/>
          </a:solidFill>
          <a:ln w="9525" cap="flat">
            <a:solidFill>
              <a:srgbClr val="00B0F0"/>
            </a:solidFill>
            <a:bevel/>
            <a:headEnd/>
            <a:tailEnd/>
          </a:ln>
          <a:effectLst/>
        </p:spPr>
        <p:txBody>
          <a:bodyPr wrap="none" lIns="91431" tIns="45716" rIns="91431" bIns="45716" anchor="ctr"/>
          <a:lstStyle/>
          <a:p>
            <a:endParaRPr lang="en-US"/>
          </a:p>
        </p:txBody>
      </p:sp>
      <p:sp>
        <p:nvSpPr>
          <p:cNvPr id="100" name="Freeform 176">
            <a:extLst>
              <a:ext uri="{FF2B5EF4-FFF2-40B4-BE49-F238E27FC236}">
                <a16:creationId xmlns:a16="http://schemas.microsoft.com/office/drawing/2014/main" id="{D831B33B-E33F-4DF6-A232-330F04AECAFC}"/>
              </a:ext>
            </a:extLst>
          </p:cNvPr>
          <p:cNvSpPr>
            <a:spLocks noChangeArrowheads="1"/>
          </p:cNvSpPr>
          <p:nvPr/>
        </p:nvSpPr>
        <p:spPr bwMode="auto">
          <a:xfrm>
            <a:off x="3231620" y="2490580"/>
            <a:ext cx="91440" cy="137160"/>
          </a:xfrm>
          <a:custGeom>
            <a:avLst/>
            <a:gdLst>
              <a:gd name="T0" fmla="*/ 127364 w 428"/>
              <a:gd name="T1" fmla="*/ 116824 h 634"/>
              <a:gd name="T2" fmla="*/ 127364 w 428"/>
              <a:gd name="T3" fmla="*/ 116824 h 634"/>
              <a:gd name="T4" fmla="*/ 143194 w 428"/>
              <a:gd name="T5" fmla="*/ 68868 h 634"/>
              <a:gd name="T6" fmla="*/ 79512 w 428"/>
              <a:gd name="T7" fmla="*/ 0 h 634"/>
              <a:gd name="T8" fmla="*/ 16190 w 428"/>
              <a:gd name="T9" fmla="*/ 68868 h 634"/>
              <a:gd name="T10" fmla="*/ 26624 w 428"/>
              <a:gd name="T11" fmla="*/ 116824 h 634"/>
              <a:gd name="T12" fmla="*/ 0 w 428"/>
              <a:gd name="T13" fmla="*/ 153962 h 634"/>
              <a:gd name="T14" fmla="*/ 0 w 428"/>
              <a:gd name="T15" fmla="*/ 185692 h 634"/>
              <a:gd name="T16" fmla="*/ 42455 w 428"/>
              <a:gd name="T17" fmla="*/ 228239 h 634"/>
              <a:gd name="T18" fmla="*/ 111174 w 428"/>
              <a:gd name="T19" fmla="*/ 228239 h 634"/>
              <a:gd name="T20" fmla="*/ 153628 w 428"/>
              <a:gd name="T21" fmla="*/ 185692 h 634"/>
              <a:gd name="T22" fmla="*/ 153628 w 428"/>
              <a:gd name="T23" fmla="*/ 153962 h 634"/>
              <a:gd name="T24" fmla="*/ 127364 w 428"/>
              <a:gd name="T25" fmla="*/ 116824 h 634"/>
              <a:gd name="T26" fmla="*/ 26624 w 428"/>
              <a:gd name="T27" fmla="*/ 68868 h 634"/>
              <a:gd name="T28" fmla="*/ 26624 w 428"/>
              <a:gd name="T29" fmla="*/ 68868 h 634"/>
              <a:gd name="T30" fmla="*/ 79512 w 428"/>
              <a:gd name="T31" fmla="*/ 15865 h 634"/>
              <a:gd name="T32" fmla="*/ 127364 w 428"/>
              <a:gd name="T33" fmla="*/ 68868 h 634"/>
              <a:gd name="T34" fmla="*/ 79512 w 428"/>
              <a:gd name="T35" fmla="*/ 127280 h 634"/>
              <a:gd name="T36" fmla="*/ 26624 w 428"/>
              <a:gd name="T37" fmla="*/ 68868 h 634"/>
              <a:gd name="T38" fmla="*/ 143194 w 428"/>
              <a:gd name="T39" fmla="*/ 180644 h 634"/>
              <a:gd name="T40" fmla="*/ 143194 w 428"/>
              <a:gd name="T41" fmla="*/ 180644 h 634"/>
              <a:gd name="T42" fmla="*/ 106137 w 428"/>
              <a:gd name="T43" fmla="*/ 212374 h 634"/>
              <a:gd name="T44" fmla="*/ 47851 w 428"/>
              <a:gd name="T45" fmla="*/ 212374 h 634"/>
              <a:gd name="T46" fmla="*/ 16190 w 428"/>
              <a:gd name="T47" fmla="*/ 180644 h 634"/>
              <a:gd name="T48" fmla="*/ 16190 w 428"/>
              <a:gd name="T49" fmla="*/ 159371 h 634"/>
              <a:gd name="T50" fmla="*/ 42455 w 428"/>
              <a:gd name="T51" fmla="*/ 127280 h 634"/>
              <a:gd name="T52" fmla="*/ 79512 w 428"/>
              <a:gd name="T53" fmla="*/ 143506 h 634"/>
              <a:gd name="T54" fmla="*/ 116930 w 428"/>
              <a:gd name="T55" fmla="*/ 127280 h 634"/>
              <a:gd name="T56" fmla="*/ 143194 w 428"/>
              <a:gd name="T57" fmla="*/ 159371 h 634"/>
              <a:gd name="T58" fmla="*/ 143194 w 428"/>
              <a:gd name="T59" fmla="*/ 180644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rgbClr val="00B0F0"/>
          </a:solidFill>
          <a:ln w="9525" cap="flat">
            <a:solidFill>
              <a:srgbClr val="00B0F0"/>
            </a:solidFill>
            <a:bevel/>
            <a:headEnd/>
            <a:tailEnd/>
          </a:ln>
          <a:effectLst/>
        </p:spPr>
        <p:txBody>
          <a:bodyPr wrap="none" lIns="91431" tIns="45716" rIns="91431" bIns="45716" anchor="ctr"/>
          <a:lstStyle/>
          <a:p>
            <a:endParaRPr lang="en-US"/>
          </a:p>
        </p:txBody>
      </p:sp>
      <p:sp>
        <p:nvSpPr>
          <p:cNvPr id="101" name="Freeform 176">
            <a:extLst>
              <a:ext uri="{FF2B5EF4-FFF2-40B4-BE49-F238E27FC236}">
                <a16:creationId xmlns:a16="http://schemas.microsoft.com/office/drawing/2014/main" id="{CCD2D799-9EB2-49FE-A4F2-4F609CE8AED3}"/>
              </a:ext>
            </a:extLst>
          </p:cNvPr>
          <p:cNvSpPr>
            <a:spLocks noChangeArrowheads="1"/>
          </p:cNvSpPr>
          <p:nvPr/>
        </p:nvSpPr>
        <p:spPr bwMode="auto">
          <a:xfrm>
            <a:off x="3506515" y="2490580"/>
            <a:ext cx="91440" cy="137160"/>
          </a:xfrm>
          <a:custGeom>
            <a:avLst/>
            <a:gdLst>
              <a:gd name="T0" fmla="*/ 127364 w 428"/>
              <a:gd name="T1" fmla="*/ 116824 h 634"/>
              <a:gd name="T2" fmla="*/ 127364 w 428"/>
              <a:gd name="T3" fmla="*/ 116824 h 634"/>
              <a:gd name="T4" fmla="*/ 143194 w 428"/>
              <a:gd name="T5" fmla="*/ 68868 h 634"/>
              <a:gd name="T6" fmla="*/ 79512 w 428"/>
              <a:gd name="T7" fmla="*/ 0 h 634"/>
              <a:gd name="T8" fmla="*/ 16190 w 428"/>
              <a:gd name="T9" fmla="*/ 68868 h 634"/>
              <a:gd name="T10" fmla="*/ 26624 w 428"/>
              <a:gd name="T11" fmla="*/ 116824 h 634"/>
              <a:gd name="T12" fmla="*/ 0 w 428"/>
              <a:gd name="T13" fmla="*/ 153962 h 634"/>
              <a:gd name="T14" fmla="*/ 0 w 428"/>
              <a:gd name="T15" fmla="*/ 185692 h 634"/>
              <a:gd name="T16" fmla="*/ 42455 w 428"/>
              <a:gd name="T17" fmla="*/ 228239 h 634"/>
              <a:gd name="T18" fmla="*/ 111174 w 428"/>
              <a:gd name="T19" fmla="*/ 228239 h 634"/>
              <a:gd name="T20" fmla="*/ 153628 w 428"/>
              <a:gd name="T21" fmla="*/ 185692 h 634"/>
              <a:gd name="T22" fmla="*/ 153628 w 428"/>
              <a:gd name="T23" fmla="*/ 153962 h 634"/>
              <a:gd name="T24" fmla="*/ 127364 w 428"/>
              <a:gd name="T25" fmla="*/ 116824 h 634"/>
              <a:gd name="T26" fmla="*/ 26624 w 428"/>
              <a:gd name="T27" fmla="*/ 68868 h 634"/>
              <a:gd name="T28" fmla="*/ 26624 w 428"/>
              <a:gd name="T29" fmla="*/ 68868 h 634"/>
              <a:gd name="T30" fmla="*/ 79512 w 428"/>
              <a:gd name="T31" fmla="*/ 15865 h 634"/>
              <a:gd name="T32" fmla="*/ 127364 w 428"/>
              <a:gd name="T33" fmla="*/ 68868 h 634"/>
              <a:gd name="T34" fmla="*/ 79512 w 428"/>
              <a:gd name="T35" fmla="*/ 127280 h 634"/>
              <a:gd name="T36" fmla="*/ 26624 w 428"/>
              <a:gd name="T37" fmla="*/ 68868 h 634"/>
              <a:gd name="T38" fmla="*/ 143194 w 428"/>
              <a:gd name="T39" fmla="*/ 180644 h 634"/>
              <a:gd name="T40" fmla="*/ 143194 w 428"/>
              <a:gd name="T41" fmla="*/ 180644 h 634"/>
              <a:gd name="T42" fmla="*/ 106137 w 428"/>
              <a:gd name="T43" fmla="*/ 212374 h 634"/>
              <a:gd name="T44" fmla="*/ 47851 w 428"/>
              <a:gd name="T45" fmla="*/ 212374 h 634"/>
              <a:gd name="T46" fmla="*/ 16190 w 428"/>
              <a:gd name="T47" fmla="*/ 180644 h 634"/>
              <a:gd name="T48" fmla="*/ 16190 w 428"/>
              <a:gd name="T49" fmla="*/ 159371 h 634"/>
              <a:gd name="T50" fmla="*/ 42455 w 428"/>
              <a:gd name="T51" fmla="*/ 127280 h 634"/>
              <a:gd name="T52" fmla="*/ 79512 w 428"/>
              <a:gd name="T53" fmla="*/ 143506 h 634"/>
              <a:gd name="T54" fmla="*/ 116930 w 428"/>
              <a:gd name="T55" fmla="*/ 127280 h 634"/>
              <a:gd name="T56" fmla="*/ 143194 w 428"/>
              <a:gd name="T57" fmla="*/ 159371 h 634"/>
              <a:gd name="T58" fmla="*/ 143194 w 428"/>
              <a:gd name="T59" fmla="*/ 180644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rgbClr val="00B0F0"/>
          </a:solidFill>
          <a:ln w="9525" cap="flat">
            <a:solidFill>
              <a:srgbClr val="00B0F0"/>
            </a:solidFill>
            <a:bevel/>
            <a:headEnd/>
            <a:tailEnd/>
          </a:ln>
          <a:effectLst/>
        </p:spPr>
        <p:txBody>
          <a:bodyPr wrap="none" lIns="91431" tIns="45716" rIns="91431" bIns="45716" anchor="ctr"/>
          <a:lstStyle/>
          <a:p>
            <a:endParaRPr lang="en-US"/>
          </a:p>
        </p:txBody>
      </p:sp>
      <p:sp>
        <p:nvSpPr>
          <p:cNvPr id="102" name="Freeform 176">
            <a:extLst>
              <a:ext uri="{FF2B5EF4-FFF2-40B4-BE49-F238E27FC236}">
                <a16:creationId xmlns:a16="http://schemas.microsoft.com/office/drawing/2014/main" id="{9AFE53A3-4AF6-4F09-ABE7-DC6DABDCE797}"/>
              </a:ext>
            </a:extLst>
          </p:cNvPr>
          <p:cNvSpPr>
            <a:spLocks noChangeArrowheads="1"/>
          </p:cNvSpPr>
          <p:nvPr/>
        </p:nvSpPr>
        <p:spPr bwMode="auto">
          <a:xfrm>
            <a:off x="3781410" y="2490580"/>
            <a:ext cx="91440" cy="137160"/>
          </a:xfrm>
          <a:custGeom>
            <a:avLst/>
            <a:gdLst>
              <a:gd name="T0" fmla="*/ 127364 w 428"/>
              <a:gd name="T1" fmla="*/ 116824 h 634"/>
              <a:gd name="T2" fmla="*/ 127364 w 428"/>
              <a:gd name="T3" fmla="*/ 116824 h 634"/>
              <a:gd name="T4" fmla="*/ 143194 w 428"/>
              <a:gd name="T5" fmla="*/ 68868 h 634"/>
              <a:gd name="T6" fmla="*/ 79512 w 428"/>
              <a:gd name="T7" fmla="*/ 0 h 634"/>
              <a:gd name="T8" fmla="*/ 16190 w 428"/>
              <a:gd name="T9" fmla="*/ 68868 h 634"/>
              <a:gd name="T10" fmla="*/ 26624 w 428"/>
              <a:gd name="T11" fmla="*/ 116824 h 634"/>
              <a:gd name="T12" fmla="*/ 0 w 428"/>
              <a:gd name="T13" fmla="*/ 153962 h 634"/>
              <a:gd name="T14" fmla="*/ 0 w 428"/>
              <a:gd name="T15" fmla="*/ 185692 h 634"/>
              <a:gd name="T16" fmla="*/ 42455 w 428"/>
              <a:gd name="T17" fmla="*/ 228239 h 634"/>
              <a:gd name="T18" fmla="*/ 111174 w 428"/>
              <a:gd name="T19" fmla="*/ 228239 h 634"/>
              <a:gd name="T20" fmla="*/ 153628 w 428"/>
              <a:gd name="T21" fmla="*/ 185692 h 634"/>
              <a:gd name="T22" fmla="*/ 153628 w 428"/>
              <a:gd name="T23" fmla="*/ 153962 h 634"/>
              <a:gd name="T24" fmla="*/ 127364 w 428"/>
              <a:gd name="T25" fmla="*/ 116824 h 634"/>
              <a:gd name="T26" fmla="*/ 26624 w 428"/>
              <a:gd name="T27" fmla="*/ 68868 h 634"/>
              <a:gd name="T28" fmla="*/ 26624 w 428"/>
              <a:gd name="T29" fmla="*/ 68868 h 634"/>
              <a:gd name="T30" fmla="*/ 79512 w 428"/>
              <a:gd name="T31" fmla="*/ 15865 h 634"/>
              <a:gd name="T32" fmla="*/ 127364 w 428"/>
              <a:gd name="T33" fmla="*/ 68868 h 634"/>
              <a:gd name="T34" fmla="*/ 79512 w 428"/>
              <a:gd name="T35" fmla="*/ 127280 h 634"/>
              <a:gd name="T36" fmla="*/ 26624 w 428"/>
              <a:gd name="T37" fmla="*/ 68868 h 634"/>
              <a:gd name="T38" fmla="*/ 143194 w 428"/>
              <a:gd name="T39" fmla="*/ 180644 h 634"/>
              <a:gd name="T40" fmla="*/ 143194 w 428"/>
              <a:gd name="T41" fmla="*/ 180644 h 634"/>
              <a:gd name="T42" fmla="*/ 106137 w 428"/>
              <a:gd name="T43" fmla="*/ 212374 h 634"/>
              <a:gd name="T44" fmla="*/ 47851 w 428"/>
              <a:gd name="T45" fmla="*/ 212374 h 634"/>
              <a:gd name="T46" fmla="*/ 16190 w 428"/>
              <a:gd name="T47" fmla="*/ 180644 h 634"/>
              <a:gd name="T48" fmla="*/ 16190 w 428"/>
              <a:gd name="T49" fmla="*/ 159371 h 634"/>
              <a:gd name="T50" fmla="*/ 42455 w 428"/>
              <a:gd name="T51" fmla="*/ 127280 h 634"/>
              <a:gd name="T52" fmla="*/ 79512 w 428"/>
              <a:gd name="T53" fmla="*/ 143506 h 634"/>
              <a:gd name="T54" fmla="*/ 116930 w 428"/>
              <a:gd name="T55" fmla="*/ 127280 h 634"/>
              <a:gd name="T56" fmla="*/ 143194 w 428"/>
              <a:gd name="T57" fmla="*/ 159371 h 634"/>
              <a:gd name="T58" fmla="*/ 143194 w 428"/>
              <a:gd name="T59" fmla="*/ 180644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rgbClr val="00B0F0"/>
          </a:solidFill>
          <a:ln w="9525" cap="flat">
            <a:solidFill>
              <a:srgbClr val="00B0F0"/>
            </a:solidFill>
            <a:bevel/>
            <a:headEnd/>
            <a:tailEnd/>
          </a:ln>
          <a:effectLst/>
        </p:spPr>
        <p:txBody>
          <a:bodyPr wrap="none" lIns="91431" tIns="45716" rIns="91431" bIns="45716" anchor="ctr"/>
          <a:lstStyle/>
          <a:p>
            <a:endParaRPr lang="en-US"/>
          </a:p>
        </p:txBody>
      </p:sp>
      <p:sp>
        <p:nvSpPr>
          <p:cNvPr id="112" name="Freeform 176">
            <a:extLst>
              <a:ext uri="{FF2B5EF4-FFF2-40B4-BE49-F238E27FC236}">
                <a16:creationId xmlns:a16="http://schemas.microsoft.com/office/drawing/2014/main" id="{0E816A45-7AC7-45F5-863D-8548F3E36FDD}"/>
              </a:ext>
            </a:extLst>
          </p:cNvPr>
          <p:cNvSpPr>
            <a:spLocks noChangeArrowheads="1"/>
          </p:cNvSpPr>
          <p:nvPr/>
        </p:nvSpPr>
        <p:spPr bwMode="auto">
          <a:xfrm>
            <a:off x="6357010" y="5301260"/>
            <a:ext cx="91440" cy="137160"/>
          </a:xfrm>
          <a:custGeom>
            <a:avLst/>
            <a:gdLst>
              <a:gd name="T0" fmla="*/ 127364 w 428"/>
              <a:gd name="T1" fmla="*/ 116824 h 634"/>
              <a:gd name="T2" fmla="*/ 127364 w 428"/>
              <a:gd name="T3" fmla="*/ 116824 h 634"/>
              <a:gd name="T4" fmla="*/ 143194 w 428"/>
              <a:gd name="T5" fmla="*/ 68868 h 634"/>
              <a:gd name="T6" fmla="*/ 79512 w 428"/>
              <a:gd name="T7" fmla="*/ 0 h 634"/>
              <a:gd name="T8" fmla="*/ 16190 w 428"/>
              <a:gd name="T9" fmla="*/ 68868 h 634"/>
              <a:gd name="T10" fmla="*/ 26624 w 428"/>
              <a:gd name="T11" fmla="*/ 116824 h 634"/>
              <a:gd name="T12" fmla="*/ 0 w 428"/>
              <a:gd name="T13" fmla="*/ 153962 h 634"/>
              <a:gd name="T14" fmla="*/ 0 w 428"/>
              <a:gd name="T15" fmla="*/ 185692 h 634"/>
              <a:gd name="T16" fmla="*/ 42455 w 428"/>
              <a:gd name="T17" fmla="*/ 228239 h 634"/>
              <a:gd name="T18" fmla="*/ 111174 w 428"/>
              <a:gd name="T19" fmla="*/ 228239 h 634"/>
              <a:gd name="T20" fmla="*/ 153628 w 428"/>
              <a:gd name="T21" fmla="*/ 185692 h 634"/>
              <a:gd name="T22" fmla="*/ 153628 w 428"/>
              <a:gd name="T23" fmla="*/ 153962 h 634"/>
              <a:gd name="T24" fmla="*/ 127364 w 428"/>
              <a:gd name="T25" fmla="*/ 116824 h 634"/>
              <a:gd name="T26" fmla="*/ 26624 w 428"/>
              <a:gd name="T27" fmla="*/ 68868 h 634"/>
              <a:gd name="T28" fmla="*/ 26624 w 428"/>
              <a:gd name="T29" fmla="*/ 68868 h 634"/>
              <a:gd name="T30" fmla="*/ 79512 w 428"/>
              <a:gd name="T31" fmla="*/ 15865 h 634"/>
              <a:gd name="T32" fmla="*/ 127364 w 428"/>
              <a:gd name="T33" fmla="*/ 68868 h 634"/>
              <a:gd name="T34" fmla="*/ 79512 w 428"/>
              <a:gd name="T35" fmla="*/ 127280 h 634"/>
              <a:gd name="T36" fmla="*/ 26624 w 428"/>
              <a:gd name="T37" fmla="*/ 68868 h 634"/>
              <a:gd name="T38" fmla="*/ 143194 w 428"/>
              <a:gd name="T39" fmla="*/ 180644 h 634"/>
              <a:gd name="T40" fmla="*/ 143194 w 428"/>
              <a:gd name="T41" fmla="*/ 180644 h 634"/>
              <a:gd name="T42" fmla="*/ 106137 w 428"/>
              <a:gd name="T43" fmla="*/ 212374 h 634"/>
              <a:gd name="T44" fmla="*/ 47851 w 428"/>
              <a:gd name="T45" fmla="*/ 212374 h 634"/>
              <a:gd name="T46" fmla="*/ 16190 w 428"/>
              <a:gd name="T47" fmla="*/ 180644 h 634"/>
              <a:gd name="T48" fmla="*/ 16190 w 428"/>
              <a:gd name="T49" fmla="*/ 159371 h 634"/>
              <a:gd name="T50" fmla="*/ 42455 w 428"/>
              <a:gd name="T51" fmla="*/ 127280 h 634"/>
              <a:gd name="T52" fmla="*/ 79512 w 428"/>
              <a:gd name="T53" fmla="*/ 143506 h 634"/>
              <a:gd name="T54" fmla="*/ 116930 w 428"/>
              <a:gd name="T55" fmla="*/ 127280 h 634"/>
              <a:gd name="T56" fmla="*/ 143194 w 428"/>
              <a:gd name="T57" fmla="*/ 159371 h 634"/>
              <a:gd name="T58" fmla="*/ 143194 w 428"/>
              <a:gd name="T59" fmla="*/ 180644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rgbClr val="5D1738"/>
          </a:solidFill>
          <a:ln w="9525" cap="flat">
            <a:solidFill>
              <a:schemeClr val="tx1"/>
            </a:solidFill>
            <a:bevel/>
            <a:headEnd/>
            <a:tailEnd/>
          </a:ln>
          <a:effectLst/>
        </p:spPr>
        <p:txBody>
          <a:bodyPr wrap="none" lIns="91431" tIns="45716" rIns="91431" bIns="45716" anchor="ctr"/>
          <a:lstStyle/>
          <a:p>
            <a:endParaRPr lang="en-US" dirty="0"/>
          </a:p>
        </p:txBody>
      </p:sp>
      <p:sp>
        <p:nvSpPr>
          <p:cNvPr id="113" name="Freeform 176">
            <a:extLst>
              <a:ext uri="{FF2B5EF4-FFF2-40B4-BE49-F238E27FC236}">
                <a16:creationId xmlns:a16="http://schemas.microsoft.com/office/drawing/2014/main" id="{CADF43F8-23F3-4A2F-9BF0-03A0452B24BB}"/>
              </a:ext>
            </a:extLst>
          </p:cNvPr>
          <p:cNvSpPr>
            <a:spLocks noChangeArrowheads="1"/>
          </p:cNvSpPr>
          <p:nvPr/>
        </p:nvSpPr>
        <p:spPr bwMode="auto">
          <a:xfrm>
            <a:off x="6681240" y="5301260"/>
            <a:ext cx="91440" cy="137160"/>
          </a:xfrm>
          <a:custGeom>
            <a:avLst/>
            <a:gdLst>
              <a:gd name="T0" fmla="*/ 127364 w 428"/>
              <a:gd name="T1" fmla="*/ 116824 h 634"/>
              <a:gd name="T2" fmla="*/ 127364 w 428"/>
              <a:gd name="T3" fmla="*/ 116824 h 634"/>
              <a:gd name="T4" fmla="*/ 143194 w 428"/>
              <a:gd name="T5" fmla="*/ 68868 h 634"/>
              <a:gd name="T6" fmla="*/ 79512 w 428"/>
              <a:gd name="T7" fmla="*/ 0 h 634"/>
              <a:gd name="T8" fmla="*/ 16190 w 428"/>
              <a:gd name="T9" fmla="*/ 68868 h 634"/>
              <a:gd name="T10" fmla="*/ 26624 w 428"/>
              <a:gd name="T11" fmla="*/ 116824 h 634"/>
              <a:gd name="T12" fmla="*/ 0 w 428"/>
              <a:gd name="T13" fmla="*/ 153962 h 634"/>
              <a:gd name="T14" fmla="*/ 0 w 428"/>
              <a:gd name="T15" fmla="*/ 185692 h 634"/>
              <a:gd name="T16" fmla="*/ 42455 w 428"/>
              <a:gd name="T17" fmla="*/ 228239 h 634"/>
              <a:gd name="T18" fmla="*/ 111174 w 428"/>
              <a:gd name="T19" fmla="*/ 228239 h 634"/>
              <a:gd name="T20" fmla="*/ 153628 w 428"/>
              <a:gd name="T21" fmla="*/ 185692 h 634"/>
              <a:gd name="T22" fmla="*/ 153628 w 428"/>
              <a:gd name="T23" fmla="*/ 153962 h 634"/>
              <a:gd name="T24" fmla="*/ 127364 w 428"/>
              <a:gd name="T25" fmla="*/ 116824 h 634"/>
              <a:gd name="T26" fmla="*/ 26624 w 428"/>
              <a:gd name="T27" fmla="*/ 68868 h 634"/>
              <a:gd name="T28" fmla="*/ 26624 w 428"/>
              <a:gd name="T29" fmla="*/ 68868 h 634"/>
              <a:gd name="T30" fmla="*/ 79512 w 428"/>
              <a:gd name="T31" fmla="*/ 15865 h 634"/>
              <a:gd name="T32" fmla="*/ 127364 w 428"/>
              <a:gd name="T33" fmla="*/ 68868 h 634"/>
              <a:gd name="T34" fmla="*/ 79512 w 428"/>
              <a:gd name="T35" fmla="*/ 127280 h 634"/>
              <a:gd name="T36" fmla="*/ 26624 w 428"/>
              <a:gd name="T37" fmla="*/ 68868 h 634"/>
              <a:gd name="T38" fmla="*/ 143194 w 428"/>
              <a:gd name="T39" fmla="*/ 180644 h 634"/>
              <a:gd name="T40" fmla="*/ 143194 w 428"/>
              <a:gd name="T41" fmla="*/ 180644 h 634"/>
              <a:gd name="T42" fmla="*/ 106137 w 428"/>
              <a:gd name="T43" fmla="*/ 212374 h 634"/>
              <a:gd name="T44" fmla="*/ 47851 w 428"/>
              <a:gd name="T45" fmla="*/ 212374 h 634"/>
              <a:gd name="T46" fmla="*/ 16190 w 428"/>
              <a:gd name="T47" fmla="*/ 180644 h 634"/>
              <a:gd name="T48" fmla="*/ 16190 w 428"/>
              <a:gd name="T49" fmla="*/ 159371 h 634"/>
              <a:gd name="T50" fmla="*/ 42455 w 428"/>
              <a:gd name="T51" fmla="*/ 127280 h 634"/>
              <a:gd name="T52" fmla="*/ 79512 w 428"/>
              <a:gd name="T53" fmla="*/ 143506 h 634"/>
              <a:gd name="T54" fmla="*/ 116930 w 428"/>
              <a:gd name="T55" fmla="*/ 127280 h 634"/>
              <a:gd name="T56" fmla="*/ 143194 w 428"/>
              <a:gd name="T57" fmla="*/ 159371 h 634"/>
              <a:gd name="T58" fmla="*/ 143194 w 428"/>
              <a:gd name="T59" fmla="*/ 180644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chemeClr val="bg1">
              <a:lumMod val="75000"/>
            </a:schemeClr>
          </a:solidFill>
          <a:ln w="9525" cap="flat">
            <a:solidFill>
              <a:schemeClr val="bg1">
                <a:lumMod val="75000"/>
              </a:schemeClr>
            </a:solidFill>
            <a:bevel/>
            <a:headEnd/>
            <a:tailEnd/>
          </a:ln>
          <a:effectLst/>
        </p:spPr>
        <p:txBody>
          <a:bodyPr wrap="none" lIns="91431" tIns="45716" rIns="91431" bIns="45716" anchor="ctr"/>
          <a:lstStyle/>
          <a:p>
            <a:endParaRPr lang="en-US"/>
          </a:p>
        </p:txBody>
      </p:sp>
      <p:sp>
        <p:nvSpPr>
          <p:cNvPr id="114" name="Freeform 176">
            <a:extLst>
              <a:ext uri="{FF2B5EF4-FFF2-40B4-BE49-F238E27FC236}">
                <a16:creationId xmlns:a16="http://schemas.microsoft.com/office/drawing/2014/main" id="{C5DF74FB-59DE-4AC1-8E6B-3E6BB851888A}"/>
              </a:ext>
            </a:extLst>
          </p:cNvPr>
          <p:cNvSpPr>
            <a:spLocks noChangeArrowheads="1"/>
          </p:cNvSpPr>
          <p:nvPr/>
        </p:nvSpPr>
        <p:spPr bwMode="auto">
          <a:xfrm>
            <a:off x="6940761" y="5301260"/>
            <a:ext cx="91440" cy="137160"/>
          </a:xfrm>
          <a:custGeom>
            <a:avLst/>
            <a:gdLst>
              <a:gd name="T0" fmla="*/ 127364 w 428"/>
              <a:gd name="T1" fmla="*/ 116824 h 634"/>
              <a:gd name="T2" fmla="*/ 127364 w 428"/>
              <a:gd name="T3" fmla="*/ 116824 h 634"/>
              <a:gd name="T4" fmla="*/ 143194 w 428"/>
              <a:gd name="T5" fmla="*/ 68868 h 634"/>
              <a:gd name="T6" fmla="*/ 79512 w 428"/>
              <a:gd name="T7" fmla="*/ 0 h 634"/>
              <a:gd name="T8" fmla="*/ 16190 w 428"/>
              <a:gd name="T9" fmla="*/ 68868 h 634"/>
              <a:gd name="T10" fmla="*/ 26624 w 428"/>
              <a:gd name="T11" fmla="*/ 116824 h 634"/>
              <a:gd name="T12" fmla="*/ 0 w 428"/>
              <a:gd name="T13" fmla="*/ 153962 h 634"/>
              <a:gd name="T14" fmla="*/ 0 w 428"/>
              <a:gd name="T15" fmla="*/ 185692 h 634"/>
              <a:gd name="T16" fmla="*/ 42455 w 428"/>
              <a:gd name="T17" fmla="*/ 228239 h 634"/>
              <a:gd name="T18" fmla="*/ 111174 w 428"/>
              <a:gd name="T19" fmla="*/ 228239 h 634"/>
              <a:gd name="T20" fmla="*/ 153628 w 428"/>
              <a:gd name="T21" fmla="*/ 185692 h 634"/>
              <a:gd name="T22" fmla="*/ 153628 w 428"/>
              <a:gd name="T23" fmla="*/ 153962 h 634"/>
              <a:gd name="T24" fmla="*/ 127364 w 428"/>
              <a:gd name="T25" fmla="*/ 116824 h 634"/>
              <a:gd name="T26" fmla="*/ 26624 w 428"/>
              <a:gd name="T27" fmla="*/ 68868 h 634"/>
              <a:gd name="T28" fmla="*/ 26624 w 428"/>
              <a:gd name="T29" fmla="*/ 68868 h 634"/>
              <a:gd name="T30" fmla="*/ 79512 w 428"/>
              <a:gd name="T31" fmla="*/ 15865 h 634"/>
              <a:gd name="T32" fmla="*/ 127364 w 428"/>
              <a:gd name="T33" fmla="*/ 68868 h 634"/>
              <a:gd name="T34" fmla="*/ 79512 w 428"/>
              <a:gd name="T35" fmla="*/ 127280 h 634"/>
              <a:gd name="T36" fmla="*/ 26624 w 428"/>
              <a:gd name="T37" fmla="*/ 68868 h 634"/>
              <a:gd name="T38" fmla="*/ 143194 w 428"/>
              <a:gd name="T39" fmla="*/ 180644 h 634"/>
              <a:gd name="T40" fmla="*/ 143194 w 428"/>
              <a:gd name="T41" fmla="*/ 180644 h 634"/>
              <a:gd name="T42" fmla="*/ 106137 w 428"/>
              <a:gd name="T43" fmla="*/ 212374 h 634"/>
              <a:gd name="T44" fmla="*/ 47851 w 428"/>
              <a:gd name="T45" fmla="*/ 212374 h 634"/>
              <a:gd name="T46" fmla="*/ 16190 w 428"/>
              <a:gd name="T47" fmla="*/ 180644 h 634"/>
              <a:gd name="T48" fmla="*/ 16190 w 428"/>
              <a:gd name="T49" fmla="*/ 159371 h 634"/>
              <a:gd name="T50" fmla="*/ 42455 w 428"/>
              <a:gd name="T51" fmla="*/ 127280 h 634"/>
              <a:gd name="T52" fmla="*/ 79512 w 428"/>
              <a:gd name="T53" fmla="*/ 143506 h 634"/>
              <a:gd name="T54" fmla="*/ 116930 w 428"/>
              <a:gd name="T55" fmla="*/ 127280 h 634"/>
              <a:gd name="T56" fmla="*/ 143194 w 428"/>
              <a:gd name="T57" fmla="*/ 159371 h 634"/>
              <a:gd name="T58" fmla="*/ 143194 w 428"/>
              <a:gd name="T59" fmla="*/ 180644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rgbClr val="92D050"/>
          </a:solidFill>
          <a:ln w="9525" cap="flat">
            <a:solidFill>
              <a:srgbClr val="FFC000"/>
            </a:solidFill>
            <a:bevel/>
            <a:headEnd/>
            <a:tailEnd/>
          </a:ln>
          <a:effectLst/>
        </p:spPr>
        <p:txBody>
          <a:bodyPr wrap="none" lIns="91431" tIns="45716" rIns="91431" bIns="45716" anchor="ctr"/>
          <a:lstStyle/>
          <a:p>
            <a:endParaRPr lang="en-US"/>
          </a:p>
        </p:txBody>
      </p:sp>
      <p:sp>
        <p:nvSpPr>
          <p:cNvPr id="115" name="Freeform 176">
            <a:extLst>
              <a:ext uri="{FF2B5EF4-FFF2-40B4-BE49-F238E27FC236}">
                <a16:creationId xmlns:a16="http://schemas.microsoft.com/office/drawing/2014/main" id="{C310ABDF-B2AA-49AC-AC9C-6C28F051BEBC}"/>
              </a:ext>
            </a:extLst>
          </p:cNvPr>
          <p:cNvSpPr>
            <a:spLocks noChangeArrowheads="1"/>
          </p:cNvSpPr>
          <p:nvPr/>
        </p:nvSpPr>
        <p:spPr bwMode="auto">
          <a:xfrm>
            <a:off x="6509410" y="5078370"/>
            <a:ext cx="91440" cy="137160"/>
          </a:xfrm>
          <a:custGeom>
            <a:avLst/>
            <a:gdLst>
              <a:gd name="T0" fmla="*/ 127364 w 428"/>
              <a:gd name="T1" fmla="*/ 116824 h 634"/>
              <a:gd name="T2" fmla="*/ 127364 w 428"/>
              <a:gd name="T3" fmla="*/ 116824 h 634"/>
              <a:gd name="T4" fmla="*/ 143194 w 428"/>
              <a:gd name="T5" fmla="*/ 68868 h 634"/>
              <a:gd name="T6" fmla="*/ 79512 w 428"/>
              <a:gd name="T7" fmla="*/ 0 h 634"/>
              <a:gd name="T8" fmla="*/ 16190 w 428"/>
              <a:gd name="T9" fmla="*/ 68868 h 634"/>
              <a:gd name="T10" fmla="*/ 26624 w 428"/>
              <a:gd name="T11" fmla="*/ 116824 h 634"/>
              <a:gd name="T12" fmla="*/ 0 w 428"/>
              <a:gd name="T13" fmla="*/ 153962 h 634"/>
              <a:gd name="T14" fmla="*/ 0 w 428"/>
              <a:gd name="T15" fmla="*/ 185692 h 634"/>
              <a:gd name="T16" fmla="*/ 42455 w 428"/>
              <a:gd name="T17" fmla="*/ 228239 h 634"/>
              <a:gd name="T18" fmla="*/ 111174 w 428"/>
              <a:gd name="T19" fmla="*/ 228239 h 634"/>
              <a:gd name="T20" fmla="*/ 153628 w 428"/>
              <a:gd name="T21" fmla="*/ 185692 h 634"/>
              <a:gd name="T22" fmla="*/ 153628 w 428"/>
              <a:gd name="T23" fmla="*/ 153962 h 634"/>
              <a:gd name="T24" fmla="*/ 127364 w 428"/>
              <a:gd name="T25" fmla="*/ 116824 h 634"/>
              <a:gd name="T26" fmla="*/ 26624 w 428"/>
              <a:gd name="T27" fmla="*/ 68868 h 634"/>
              <a:gd name="T28" fmla="*/ 26624 w 428"/>
              <a:gd name="T29" fmla="*/ 68868 h 634"/>
              <a:gd name="T30" fmla="*/ 79512 w 428"/>
              <a:gd name="T31" fmla="*/ 15865 h 634"/>
              <a:gd name="T32" fmla="*/ 127364 w 428"/>
              <a:gd name="T33" fmla="*/ 68868 h 634"/>
              <a:gd name="T34" fmla="*/ 79512 w 428"/>
              <a:gd name="T35" fmla="*/ 127280 h 634"/>
              <a:gd name="T36" fmla="*/ 26624 w 428"/>
              <a:gd name="T37" fmla="*/ 68868 h 634"/>
              <a:gd name="T38" fmla="*/ 143194 w 428"/>
              <a:gd name="T39" fmla="*/ 180644 h 634"/>
              <a:gd name="T40" fmla="*/ 143194 w 428"/>
              <a:gd name="T41" fmla="*/ 180644 h 634"/>
              <a:gd name="T42" fmla="*/ 106137 w 428"/>
              <a:gd name="T43" fmla="*/ 212374 h 634"/>
              <a:gd name="T44" fmla="*/ 47851 w 428"/>
              <a:gd name="T45" fmla="*/ 212374 h 634"/>
              <a:gd name="T46" fmla="*/ 16190 w 428"/>
              <a:gd name="T47" fmla="*/ 180644 h 634"/>
              <a:gd name="T48" fmla="*/ 16190 w 428"/>
              <a:gd name="T49" fmla="*/ 159371 h 634"/>
              <a:gd name="T50" fmla="*/ 42455 w 428"/>
              <a:gd name="T51" fmla="*/ 127280 h 634"/>
              <a:gd name="T52" fmla="*/ 79512 w 428"/>
              <a:gd name="T53" fmla="*/ 143506 h 634"/>
              <a:gd name="T54" fmla="*/ 116930 w 428"/>
              <a:gd name="T55" fmla="*/ 127280 h 634"/>
              <a:gd name="T56" fmla="*/ 143194 w 428"/>
              <a:gd name="T57" fmla="*/ 159371 h 634"/>
              <a:gd name="T58" fmla="*/ 143194 w 428"/>
              <a:gd name="T59" fmla="*/ 180644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rgbClr val="5D1738"/>
          </a:solidFill>
          <a:ln w="9525" cap="flat">
            <a:solidFill>
              <a:schemeClr val="tx1"/>
            </a:solidFill>
            <a:bevel/>
            <a:headEnd/>
            <a:tailEnd/>
          </a:ln>
          <a:effectLst/>
        </p:spPr>
        <p:txBody>
          <a:bodyPr wrap="none" lIns="91431" tIns="45716" rIns="91431" bIns="45716" anchor="ctr"/>
          <a:lstStyle/>
          <a:p>
            <a:endParaRPr lang="en-US" dirty="0"/>
          </a:p>
        </p:txBody>
      </p:sp>
      <p:sp>
        <p:nvSpPr>
          <p:cNvPr id="116" name="Freeform 176">
            <a:extLst>
              <a:ext uri="{FF2B5EF4-FFF2-40B4-BE49-F238E27FC236}">
                <a16:creationId xmlns:a16="http://schemas.microsoft.com/office/drawing/2014/main" id="{69C340AA-C4BB-489D-A3FF-888E27784D05}"/>
              </a:ext>
            </a:extLst>
          </p:cNvPr>
          <p:cNvSpPr>
            <a:spLocks noChangeArrowheads="1"/>
          </p:cNvSpPr>
          <p:nvPr/>
        </p:nvSpPr>
        <p:spPr bwMode="auto">
          <a:xfrm>
            <a:off x="6833640" y="5078370"/>
            <a:ext cx="91440" cy="137160"/>
          </a:xfrm>
          <a:custGeom>
            <a:avLst/>
            <a:gdLst>
              <a:gd name="T0" fmla="*/ 127364 w 428"/>
              <a:gd name="T1" fmla="*/ 116824 h 634"/>
              <a:gd name="T2" fmla="*/ 127364 w 428"/>
              <a:gd name="T3" fmla="*/ 116824 h 634"/>
              <a:gd name="T4" fmla="*/ 143194 w 428"/>
              <a:gd name="T5" fmla="*/ 68868 h 634"/>
              <a:gd name="T6" fmla="*/ 79512 w 428"/>
              <a:gd name="T7" fmla="*/ 0 h 634"/>
              <a:gd name="T8" fmla="*/ 16190 w 428"/>
              <a:gd name="T9" fmla="*/ 68868 h 634"/>
              <a:gd name="T10" fmla="*/ 26624 w 428"/>
              <a:gd name="T11" fmla="*/ 116824 h 634"/>
              <a:gd name="T12" fmla="*/ 0 w 428"/>
              <a:gd name="T13" fmla="*/ 153962 h 634"/>
              <a:gd name="T14" fmla="*/ 0 w 428"/>
              <a:gd name="T15" fmla="*/ 185692 h 634"/>
              <a:gd name="T16" fmla="*/ 42455 w 428"/>
              <a:gd name="T17" fmla="*/ 228239 h 634"/>
              <a:gd name="T18" fmla="*/ 111174 w 428"/>
              <a:gd name="T19" fmla="*/ 228239 h 634"/>
              <a:gd name="T20" fmla="*/ 153628 w 428"/>
              <a:gd name="T21" fmla="*/ 185692 h 634"/>
              <a:gd name="T22" fmla="*/ 153628 w 428"/>
              <a:gd name="T23" fmla="*/ 153962 h 634"/>
              <a:gd name="T24" fmla="*/ 127364 w 428"/>
              <a:gd name="T25" fmla="*/ 116824 h 634"/>
              <a:gd name="T26" fmla="*/ 26624 w 428"/>
              <a:gd name="T27" fmla="*/ 68868 h 634"/>
              <a:gd name="T28" fmla="*/ 26624 w 428"/>
              <a:gd name="T29" fmla="*/ 68868 h 634"/>
              <a:gd name="T30" fmla="*/ 79512 w 428"/>
              <a:gd name="T31" fmla="*/ 15865 h 634"/>
              <a:gd name="T32" fmla="*/ 127364 w 428"/>
              <a:gd name="T33" fmla="*/ 68868 h 634"/>
              <a:gd name="T34" fmla="*/ 79512 w 428"/>
              <a:gd name="T35" fmla="*/ 127280 h 634"/>
              <a:gd name="T36" fmla="*/ 26624 w 428"/>
              <a:gd name="T37" fmla="*/ 68868 h 634"/>
              <a:gd name="T38" fmla="*/ 143194 w 428"/>
              <a:gd name="T39" fmla="*/ 180644 h 634"/>
              <a:gd name="T40" fmla="*/ 143194 w 428"/>
              <a:gd name="T41" fmla="*/ 180644 h 634"/>
              <a:gd name="T42" fmla="*/ 106137 w 428"/>
              <a:gd name="T43" fmla="*/ 212374 h 634"/>
              <a:gd name="T44" fmla="*/ 47851 w 428"/>
              <a:gd name="T45" fmla="*/ 212374 h 634"/>
              <a:gd name="T46" fmla="*/ 16190 w 428"/>
              <a:gd name="T47" fmla="*/ 180644 h 634"/>
              <a:gd name="T48" fmla="*/ 16190 w 428"/>
              <a:gd name="T49" fmla="*/ 159371 h 634"/>
              <a:gd name="T50" fmla="*/ 42455 w 428"/>
              <a:gd name="T51" fmla="*/ 127280 h 634"/>
              <a:gd name="T52" fmla="*/ 79512 w 428"/>
              <a:gd name="T53" fmla="*/ 143506 h 634"/>
              <a:gd name="T54" fmla="*/ 116930 w 428"/>
              <a:gd name="T55" fmla="*/ 127280 h 634"/>
              <a:gd name="T56" fmla="*/ 143194 w 428"/>
              <a:gd name="T57" fmla="*/ 159371 h 634"/>
              <a:gd name="T58" fmla="*/ 143194 w 428"/>
              <a:gd name="T59" fmla="*/ 180644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chemeClr val="bg1">
              <a:lumMod val="75000"/>
            </a:schemeClr>
          </a:solidFill>
          <a:ln w="9525" cap="flat">
            <a:solidFill>
              <a:schemeClr val="bg1">
                <a:lumMod val="75000"/>
              </a:schemeClr>
            </a:solidFill>
            <a:bevel/>
            <a:headEnd/>
            <a:tailEnd/>
          </a:ln>
          <a:effectLst/>
        </p:spPr>
        <p:txBody>
          <a:bodyPr wrap="none" lIns="91431" tIns="45716" rIns="91431" bIns="45716" anchor="ctr"/>
          <a:lstStyle/>
          <a:p>
            <a:endParaRPr lang="en-US"/>
          </a:p>
        </p:txBody>
      </p:sp>
      <p:sp>
        <p:nvSpPr>
          <p:cNvPr id="117" name="Freeform 176">
            <a:extLst>
              <a:ext uri="{FF2B5EF4-FFF2-40B4-BE49-F238E27FC236}">
                <a16:creationId xmlns:a16="http://schemas.microsoft.com/office/drawing/2014/main" id="{1D97D2B1-F3BD-4309-89F9-90982F67B75E}"/>
              </a:ext>
            </a:extLst>
          </p:cNvPr>
          <p:cNvSpPr>
            <a:spLocks noChangeArrowheads="1"/>
          </p:cNvSpPr>
          <p:nvPr/>
        </p:nvSpPr>
        <p:spPr bwMode="auto">
          <a:xfrm>
            <a:off x="7093161" y="5078370"/>
            <a:ext cx="91440" cy="137160"/>
          </a:xfrm>
          <a:custGeom>
            <a:avLst/>
            <a:gdLst>
              <a:gd name="T0" fmla="*/ 127364 w 428"/>
              <a:gd name="T1" fmla="*/ 116824 h 634"/>
              <a:gd name="T2" fmla="*/ 127364 w 428"/>
              <a:gd name="T3" fmla="*/ 116824 h 634"/>
              <a:gd name="T4" fmla="*/ 143194 w 428"/>
              <a:gd name="T5" fmla="*/ 68868 h 634"/>
              <a:gd name="T6" fmla="*/ 79512 w 428"/>
              <a:gd name="T7" fmla="*/ 0 h 634"/>
              <a:gd name="T8" fmla="*/ 16190 w 428"/>
              <a:gd name="T9" fmla="*/ 68868 h 634"/>
              <a:gd name="T10" fmla="*/ 26624 w 428"/>
              <a:gd name="T11" fmla="*/ 116824 h 634"/>
              <a:gd name="T12" fmla="*/ 0 w 428"/>
              <a:gd name="T13" fmla="*/ 153962 h 634"/>
              <a:gd name="T14" fmla="*/ 0 w 428"/>
              <a:gd name="T15" fmla="*/ 185692 h 634"/>
              <a:gd name="T16" fmla="*/ 42455 w 428"/>
              <a:gd name="T17" fmla="*/ 228239 h 634"/>
              <a:gd name="T18" fmla="*/ 111174 w 428"/>
              <a:gd name="T19" fmla="*/ 228239 h 634"/>
              <a:gd name="T20" fmla="*/ 153628 w 428"/>
              <a:gd name="T21" fmla="*/ 185692 h 634"/>
              <a:gd name="T22" fmla="*/ 153628 w 428"/>
              <a:gd name="T23" fmla="*/ 153962 h 634"/>
              <a:gd name="T24" fmla="*/ 127364 w 428"/>
              <a:gd name="T25" fmla="*/ 116824 h 634"/>
              <a:gd name="T26" fmla="*/ 26624 w 428"/>
              <a:gd name="T27" fmla="*/ 68868 h 634"/>
              <a:gd name="T28" fmla="*/ 26624 w 428"/>
              <a:gd name="T29" fmla="*/ 68868 h 634"/>
              <a:gd name="T30" fmla="*/ 79512 w 428"/>
              <a:gd name="T31" fmla="*/ 15865 h 634"/>
              <a:gd name="T32" fmla="*/ 127364 w 428"/>
              <a:gd name="T33" fmla="*/ 68868 h 634"/>
              <a:gd name="T34" fmla="*/ 79512 w 428"/>
              <a:gd name="T35" fmla="*/ 127280 h 634"/>
              <a:gd name="T36" fmla="*/ 26624 w 428"/>
              <a:gd name="T37" fmla="*/ 68868 h 634"/>
              <a:gd name="T38" fmla="*/ 143194 w 428"/>
              <a:gd name="T39" fmla="*/ 180644 h 634"/>
              <a:gd name="T40" fmla="*/ 143194 w 428"/>
              <a:gd name="T41" fmla="*/ 180644 h 634"/>
              <a:gd name="T42" fmla="*/ 106137 w 428"/>
              <a:gd name="T43" fmla="*/ 212374 h 634"/>
              <a:gd name="T44" fmla="*/ 47851 w 428"/>
              <a:gd name="T45" fmla="*/ 212374 h 634"/>
              <a:gd name="T46" fmla="*/ 16190 w 428"/>
              <a:gd name="T47" fmla="*/ 180644 h 634"/>
              <a:gd name="T48" fmla="*/ 16190 w 428"/>
              <a:gd name="T49" fmla="*/ 159371 h 634"/>
              <a:gd name="T50" fmla="*/ 42455 w 428"/>
              <a:gd name="T51" fmla="*/ 127280 h 634"/>
              <a:gd name="T52" fmla="*/ 79512 w 428"/>
              <a:gd name="T53" fmla="*/ 143506 h 634"/>
              <a:gd name="T54" fmla="*/ 116930 w 428"/>
              <a:gd name="T55" fmla="*/ 127280 h 634"/>
              <a:gd name="T56" fmla="*/ 143194 w 428"/>
              <a:gd name="T57" fmla="*/ 159371 h 634"/>
              <a:gd name="T58" fmla="*/ 143194 w 428"/>
              <a:gd name="T59" fmla="*/ 180644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rgbClr val="92D050"/>
          </a:solidFill>
          <a:ln w="9525" cap="flat">
            <a:solidFill>
              <a:srgbClr val="FFC000"/>
            </a:solidFill>
            <a:bevel/>
            <a:headEnd/>
            <a:tailEnd/>
          </a:ln>
          <a:effectLst/>
        </p:spPr>
        <p:txBody>
          <a:bodyPr wrap="none" lIns="91431" tIns="45716" rIns="91431" bIns="45716" anchor="ctr"/>
          <a:lstStyle/>
          <a:p>
            <a:endParaRPr lang="en-US"/>
          </a:p>
        </p:txBody>
      </p:sp>
      <p:sp>
        <p:nvSpPr>
          <p:cNvPr id="118" name="Freeform 176">
            <a:extLst>
              <a:ext uri="{FF2B5EF4-FFF2-40B4-BE49-F238E27FC236}">
                <a16:creationId xmlns:a16="http://schemas.microsoft.com/office/drawing/2014/main" id="{8087AF11-6F3E-4488-B1A6-15065348B848}"/>
              </a:ext>
            </a:extLst>
          </p:cNvPr>
          <p:cNvSpPr>
            <a:spLocks noChangeArrowheads="1"/>
          </p:cNvSpPr>
          <p:nvPr/>
        </p:nvSpPr>
        <p:spPr bwMode="auto">
          <a:xfrm>
            <a:off x="6661810" y="4869200"/>
            <a:ext cx="91440" cy="137160"/>
          </a:xfrm>
          <a:custGeom>
            <a:avLst/>
            <a:gdLst>
              <a:gd name="T0" fmla="*/ 127364 w 428"/>
              <a:gd name="T1" fmla="*/ 116824 h 634"/>
              <a:gd name="T2" fmla="*/ 127364 w 428"/>
              <a:gd name="T3" fmla="*/ 116824 h 634"/>
              <a:gd name="T4" fmla="*/ 143194 w 428"/>
              <a:gd name="T5" fmla="*/ 68868 h 634"/>
              <a:gd name="T6" fmla="*/ 79512 w 428"/>
              <a:gd name="T7" fmla="*/ 0 h 634"/>
              <a:gd name="T8" fmla="*/ 16190 w 428"/>
              <a:gd name="T9" fmla="*/ 68868 h 634"/>
              <a:gd name="T10" fmla="*/ 26624 w 428"/>
              <a:gd name="T11" fmla="*/ 116824 h 634"/>
              <a:gd name="T12" fmla="*/ 0 w 428"/>
              <a:gd name="T13" fmla="*/ 153962 h 634"/>
              <a:gd name="T14" fmla="*/ 0 w 428"/>
              <a:gd name="T15" fmla="*/ 185692 h 634"/>
              <a:gd name="T16" fmla="*/ 42455 w 428"/>
              <a:gd name="T17" fmla="*/ 228239 h 634"/>
              <a:gd name="T18" fmla="*/ 111174 w 428"/>
              <a:gd name="T19" fmla="*/ 228239 h 634"/>
              <a:gd name="T20" fmla="*/ 153628 w 428"/>
              <a:gd name="T21" fmla="*/ 185692 h 634"/>
              <a:gd name="T22" fmla="*/ 153628 w 428"/>
              <a:gd name="T23" fmla="*/ 153962 h 634"/>
              <a:gd name="T24" fmla="*/ 127364 w 428"/>
              <a:gd name="T25" fmla="*/ 116824 h 634"/>
              <a:gd name="T26" fmla="*/ 26624 w 428"/>
              <a:gd name="T27" fmla="*/ 68868 h 634"/>
              <a:gd name="T28" fmla="*/ 26624 w 428"/>
              <a:gd name="T29" fmla="*/ 68868 h 634"/>
              <a:gd name="T30" fmla="*/ 79512 w 428"/>
              <a:gd name="T31" fmla="*/ 15865 h 634"/>
              <a:gd name="T32" fmla="*/ 127364 w 428"/>
              <a:gd name="T33" fmla="*/ 68868 h 634"/>
              <a:gd name="T34" fmla="*/ 79512 w 428"/>
              <a:gd name="T35" fmla="*/ 127280 h 634"/>
              <a:gd name="T36" fmla="*/ 26624 w 428"/>
              <a:gd name="T37" fmla="*/ 68868 h 634"/>
              <a:gd name="T38" fmla="*/ 143194 w 428"/>
              <a:gd name="T39" fmla="*/ 180644 h 634"/>
              <a:gd name="T40" fmla="*/ 143194 w 428"/>
              <a:gd name="T41" fmla="*/ 180644 h 634"/>
              <a:gd name="T42" fmla="*/ 106137 w 428"/>
              <a:gd name="T43" fmla="*/ 212374 h 634"/>
              <a:gd name="T44" fmla="*/ 47851 w 428"/>
              <a:gd name="T45" fmla="*/ 212374 h 634"/>
              <a:gd name="T46" fmla="*/ 16190 w 428"/>
              <a:gd name="T47" fmla="*/ 180644 h 634"/>
              <a:gd name="T48" fmla="*/ 16190 w 428"/>
              <a:gd name="T49" fmla="*/ 159371 h 634"/>
              <a:gd name="T50" fmla="*/ 42455 w 428"/>
              <a:gd name="T51" fmla="*/ 127280 h 634"/>
              <a:gd name="T52" fmla="*/ 79512 w 428"/>
              <a:gd name="T53" fmla="*/ 143506 h 634"/>
              <a:gd name="T54" fmla="*/ 116930 w 428"/>
              <a:gd name="T55" fmla="*/ 127280 h 634"/>
              <a:gd name="T56" fmla="*/ 143194 w 428"/>
              <a:gd name="T57" fmla="*/ 159371 h 634"/>
              <a:gd name="T58" fmla="*/ 143194 w 428"/>
              <a:gd name="T59" fmla="*/ 180644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rgbClr val="5D1738"/>
          </a:solidFill>
          <a:ln w="9525" cap="flat">
            <a:solidFill>
              <a:schemeClr val="tx1"/>
            </a:solidFill>
            <a:bevel/>
            <a:headEnd/>
            <a:tailEnd/>
          </a:ln>
          <a:effectLst/>
        </p:spPr>
        <p:txBody>
          <a:bodyPr wrap="none" lIns="91431" tIns="45716" rIns="91431" bIns="45716" anchor="ctr"/>
          <a:lstStyle/>
          <a:p>
            <a:endParaRPr lang="en-US" dirty="0"/>
          </a:p>
        </p:txBody>
      </p:sp>
      <p:sp>
        <p:nvSpPr>
          <p:cNvPr id="119" name="Freeform 176">
            <a:extLst>
              <a:ext uri="{FF2B5EF4-FFF2-40B4-BE49-F238E27FC236}">
                <a16:creationId xmlns:a16="http://schemas.microsoft.com/office/drawing/2014/main" id="{63FD7CF9-2925-4112-95DC-A9F452391EA8}"/>
              </a:ext>
            </a:extLst>
          </p:cNvPr>
          <p:cNvSpPr>
            <a:spLocks noChangeArrowheads="1"/>
          </p:cNvSpPr>
          <p:nvPr/>
        </p:nvSpPr>
        <p:spPr bwMode="auto">
          <a:xfrm>
            <a:off x="6986040" y="4869200"/>
            <a:ext cx="91440" cy="137160"/>
          </a:xfrm>
          <a:custGeom>
            <a:avLst/>
            <a:gdLst>
              <a:gd name="T0" fmla="*/ 127364 w 428"/>
              <a:gd name="T1" fmla="*/ 116824 h 634"/>
              <a:gd name="T2" fmla="*/ 127364 w 428"/>
              <a:gd name="T3" fmla="*/ 116824 h 634"/>
              <a:gd name="T4" fmla="*/ 143194 w 428"/>
              <a:gd name="T5" fmla="*/ 68868 h 634"/>
              <a:gd name="T6" fmla="*/ 79512 w 428"/>
              <a:gd name="T7" fmla="*/ 0 h 634"/>
              <a:gd name="T8" fmla="*/ 16190 w 428"/>
              <a:gd name="T9" fmla="*/ 68868 h 634"/>
              <a:gd name="T10" fmla="*/ 26624 w 428"/>
              <a:gd name="T11" fmla="*/ 116824 h 634"/>
              <a:gd name="T12" fmla="*/ 0 w 428"/>
              <a:gd name="T13" fmla="*/ 153962 h 634"/>
              <a:gd name="T14" fmla="*/ 0 w 428"/>
              <a:gd name="T15" fmla="*/ 185692 h 634"/>
              <a:gd name="T16" fmla="*/ 42455 w 428"/>
              <a:gd name="T17" fmla="*/ 228239 h 634"/>
              <a:gd name="T18" fmla="*/ 111174 w 428"/>
              <a:gd name="T19" fmla="*/ 228239 h 634"/>
              <a:gd name="T20" fmla="*/ 153628 w 428"/>
              <a:gd name="T21" fmla="*/ 185692 h 634"/>
              <a:gd name="T22" fmla="*/ 153628 w 428"/>
              <a:gd name="T23" fmla="*/ 153962 h 634"/>
              <a:gd name="T24" fmla="*/ 127364 w 428"/>
              <a:gd name="T25" fmla="*/ 116824 h 634"/>
              <a:gd name="T26" fmla="*/ 26624 w 428"/>
              <a:gd name="T27" fmla="*/ 68868 h 634"/>
              <a:gd name="T28" fmla="*/ 26624 w 428"/>
              <a:gd name="T29" fmla="*/ 68868 h 634"/>
              <a:gd name="T30" fmla="*/ 79512 w 428"/>
              <a:gd name="T31" fmla="*/ 15865 h 634"/>
              <a:gd name="T32" fmla="*/ 127364 w 428"/>
              <a:gd name="T33" fmla="*/ 68868 h 634"/>
              <a:gd name="T34" fmla="*/ 79512 w 428"/>
              <a:gd name="T35" fmla="*/ 127280 h 634"/>
              <a:gd name="T36" fmla="*/ 26624 w 428"/>
              <a:gd name="T37" fmla="*/ 68868 h 634"/>
              <a:gd name="T38" fmla="*/ 143194 w 428"/>
              <a:gd name="T39" fmla="*/ 180644 h 634"/>
              <a:gd name="T40" fmla="*/ 143194 w 428"/>
              <a:gd name="T41" fmla="*/ 180644 h 634"/>
              <a:gd name="T42" fmla="*/ 106137 w 428"/>
              <a:gd name="T43" fmla="*/ 212374 h 634"/>
              <a:gd name="T44" fmla="*/ 47851 w 428"/>
              <a:gd name="T45" fmla="*/ 212374 h 634"/>
              <a:gd name="T46" fmla="*/ 16190 w 428"/>
              <a:gd name="T47" fmla="*/ 180644 h 634"/>
              <a:gd name="T48" fmla="*/ 16190 w 428"/>
              <a:gd name="T49" fmla="*/ 159371 h 634"/>
              <a:gd name="T50" fmla="*/ 42455 w 428"/>
              <a:gd name="T51" fmla="*/ 127280 h 634"/>
              <a:gd name="T52" fmla="*/ 79512 w 428"/>
              <a:gd name="T53" fmla="*/ 143506 h 634"/>
              <a:gd name="T54" fmla="*/ 116930 w 428"/>
              <a:gd name="T55" fmla="*/ 127280 h 634"/>
              <a:gd name="T56" fmla="*/ 143194 w 428"/>
              <a:gd name="T57" fmla="*/ 159371 h 634"/>
              <a:gd name="T58" fmla="*/ 143194 w 428"/>
              <a:gd name="T59" fmla="*/ 180644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chemeClr val="bg1">
              <a:lumMod val="75000"/>
            </a:schemeClr>
          </a:solidFill>
          <a:ln w="9525" cap="flat">
            <a:solidFill>
              <a:schemeClr val="bg1">
                <a:lumMod val="75000"/>
              </a:schemeClr>
            </a:solidFill>
            <a:bevel/>
            <a:headEnd/>
            <a:tailEnd/>
          </a:ln>
          <a:effectLst/>
        </p:spPr>
        <p:txBody>
          <a:bodyPr wrap="none" lIns="91431" tIns="45716" rIns="91431" bIns="45716" anchor="ctr"/>
          <a:lstStyle/>
          <a:p>
            <a:endParaRPr lang="en-US"/>
          </a:p>
        </p:txBody>
      </p:sp>
      <p:sp>
        <p:nvSpPr>
          <p:cNvPr id="120" name="Freeform 176">
            <a:extLst>
              <a:ext uri="{FF2B5EF4-FFF2-40B4-BE49-F238E27FC236}">
                <a16:creationId xmlns:a16="http://schemas.microsoft.com/office/drawing/2014/main" id="{964224EB-37A2-4463-B00A-0285D52791A8}"/>
              </a:ext>
            </a:extLst>
          </p:cNvPr>
          <p:cNvSpPr>
            <a:spLocks noChangeArrowheads="1"/>
          </p:cNvSpPr>
          <p:nvPr/>
        </p:nvSpPr>
        <p:spPr bwMode="auto">
          <a:xfrm>
            <a:off x="7245561" y="4869200"/>
            <a:ext cx="91440" cy="137160"/>
          </a:xfrm>
          <a:custGeom>
            <a:avLst/>
            <a:gdLst>
              <a:gd name="T0" fmla="*/ 127364 w 428"/>
              <a:gd name="T1" fmla="*/ 116824 h 634"/>
              <a:gd name="T2" fmla="*/ 127364 w 428"/>
              <a:gd name="T3" fmla="*/ 116824 h 634"/>
              <a:gd name="T4" fmla="*/ 143194 w 428"/>
              <a:gd name="T5" fmla="*/ 68868 h 634"/>
              <a:gd name="T6" fmla="*/ 79512 w 428"/>
              <a:gd name="T7" fmla="*/ 0 h 634"/>
              <a:gd name="T8" fmla="*/ 16190 w 428"/>
              <a:gd name="T9" fmla="*/ 68868 h 634"/>
              <a:gd name="T10" fmla="*/ 26624 w 428"/>
              <a:gd name="T11" fmla="*/ 116824 h 634"/>
              <a:gd name="T12" fmla="*/ 0 w 428"/>
              <a:gd name="T13" fmla="*/ 153962 h 634"/>
              <a:gd name="T14" fmla="*/ 0 w 428"/>
              <a:gd name="T15" fmla="*/ 185692 h 634"/>
              <a:gd name="T16" fmla="*/ 42455 w 428"/>
              <a:gd name="T17" fmla="*/ 228239 h 634"/>
              <a:gd name="T18" fmla="*/ 111174 w 428"/>
              <a:gd name="T19" fmla="*/ 228239 h 634"/>
              <a:gd name="T20" fmla="*/ 153628 w 428"/>
              <a:gd name="T21" fmla="*/ 185692 h 634"/>
              <a:gd name="T22" fmla="*/ 153628 w 428"/>
              <a:gd name="T23" fmla="*/ 153962 h 634"/>
              <a:gd name="T24" fmla="*/ 127364 w 428"/>
              <a:gd name="T25" fmla="*/ 116824 h 634"/>
              <a:gd name="T26" fmla="*/ 26624 w 428"/>
              <a:gd name="T27" fmla="*/ 68868 h 634"/>
              <a:gd name="T28" fmla="*/ 26624 w 428"/>
              <a:gd name="T29" fmla="*/ 68868 h 634"/>
              <a:gd name="T30" fmla="*/ 79512 w 428"/>
              <a:gd name="T31" fmla="*/ 15865 h 634"/>
              <a:gd name="T32" fmla="*/ 127364 w 428"/>
              <a:gd name="T33" fmla="*/ 68868 h 634"/>
              <a:gd name="T34" fmla="*/ 79512 w 428"/>
              <a:gd name="T35" fmla="*/ 127280 h 634"/>
              <a:gd name="T36" fmla="*/ 26624 w 428"/>
              <a:gd name="T37" fmla="*/ 68868 h 634"/>
              <a:gd name="T38" fmla="*/ 143194 w 428"/>
              <a:gd name="T39" fmla="*/ 180644 h 634"/>
              <a:gd name="T40" fmla="*/ 143194 w 428"/>
              <a:gd name="T41" fmla="*/ 180644 h 634"/>
              <a:gd name="T42" fmla="*/ 106137 w 428"/>
              <a:gd name="T43" fmla="*/ 212374 h 634"/>
              <a:gd name="T44" fmla="*/ 47851 w 428"/>
              <a:gd name="T45" fmla="*/ 212374 h 634"/>
              <a:gd name="T46" fmla="*/ 16190 w 428"/>
              <a:gd name="T47" fmla="*/ 180644 h 634"/>
              <a:gd name="T48" fmla="*/ 16190 w 428"/>
              <a:gd name="T49" fmla="*/ 159371 h 634"/>
              <a:gd name="T50" fmla="*/ 42455 w 428"/>
              <a:gd name="T51" fmla="*/ 127280 h 634"/>
              <a:gd name="T52" fmla="*/ 79512 w 428"/>
              <a:gd name="T53" fmla="*/ 143506 h 634"/>
              <a:gd name="T54" fmla="*/ 116930 w 428"/>
              <a:gd name="T55" fmla="*/ 127280 h 634"/>
              <a:gd name="T56" fmla="*/ 143194 w 428"/>
              <a:gd name="T57" fmla="*/ 159371 h 634"/>
              <a:gd name="T58" fmla="*/ 143194 w 428"/>
              <a:gd name="T59" fmla="*/ 180644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rgbClr val="92D050"/>
          </a:solidFill>
          <a:ln w="9525" cap="flat">
            <a:solidFill>
              <a:srgbClr val="FFC000"/>
            </a:solidFill>
            <a:bevel/>
            <a:headEnd/>
            <a:tailEnd/>
          </a:ln>
          <a:effectLst/>
        </p:spPr>
        <p:txBody>
          <a:bodyPr wrap="none" lIns="91431" tIns="45716" rIns="91431" bIns="45716" anchor="ctr"/>
          <a:lstStyle/>
          <a:p>
            <a:endParaRPr lang="en-US"/>
          </a:p>
        </p:txBody>
      </p:sp>
      <p:sp>
        <p:nvSpPr>
          <p:cNvPr id="121" name="Rectangle: Rounded Corners 120">
            <a:extLst>
              <a:ext uri="{FF2B5EF4-FFF2-40B4-BE49-F238E27FC236}">
                <a16:creationId xmlns:a16="http://schemas.microsoft.com/office/drawing/2014/main" id="{05B9B70F-94C4-4532-B7C8-D63E6A65F1AA}"/>
              </a:ext>
            </a:extLst>
          </p:cNvPr>
          <p:cNvSpPr/>
          <p:nvPr/>
        </p:nvSpPr>
        <p:spPr>
          <a:xfrm>
            <a:off x="7585234" y="1507914"/>
            <a:ext cx="731972" cy="549790"/>
          </a:xfrm>
          <a:prstGeom prst="roundRect">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a:t>Data Modelling &amp; Metadata</a:t>
            </a:r>
          </a:p>
        </p:txBody>
      </p:sp>
      <p:sp>
        <p:nvSpPr>
          <p:cNvPr id="122" name="TextBox 121">
            <a:extLst>
              <a:ext uri="{FF2B5EF4-FFF2-40B4-BE49-F238E27FC236}">
                <a16:creationId xmlns:a16="http://schemas.microsoft.com/office/drawing/2014/main" id="{B3AE746B-8C7B-4BB2-A293-EDAF43EA3DFF}"/>
              </a:ext>
            </a:extLst>
          </p:cNvPr>
          <p:cNvSpPr txBox="1"/>
          <p:nvPr/>
        </p:nvSpPr>
        <p:spPr>
          <a:xfrm>
            <a:off x="8305275" y="1467338"/>
            <a:ext cx="1578957" cy="630942"/>
          </a:xfrm>
          <a:prstGeom prst="rect">
            <a:avLst/>
          </a:prstGeom>
          <a:noFill/>
        </p:spPr>
        <p:txBody>
          <a:bodyPr wrap="square" rtlCol="0">
            <a:spAutoFit/>
          </a:bodyPr>
          <a:lstStyle/>
          <a:p>
            <a:pPr marL="171450" indent="-171450">
              <a:buFont typeface="Arial" panose="020B0604020202020204" pitchFamily="34" charset="0"/>
              <a:buChar char="•"/>
            </a:pPr>
            <a:r>
              <a:rPr lang="en-US" sz="700" dirty="0"/>
              <a:t>Develop Metadata Policies</a:t>
            </a:r>
          </a:p>
          <a:p>
            <a:pPr marL="171450" indent="-171450">
              <a:buFont typeface="Arial" panose="020B0604020202020204" pitchFamily="34" charset="0"/>
              <a:buChar char="•"/>
            </a:pPr>
            <a:r>
              <a:rPr lang="en-US" sz="700" dirty="0"/>
              <a:t>Monitor progress on Metadata</a:t>
            </a:r>
          </a:p>
          <a:p>
            <a:pPr marL="171450" indent="-171450">
              <a:buFont typeface="Arial" panose="020B0604020202020204" pitchFamily="34" charset="0"/>
              <a:buChar char="•"/>
            </a:pPr>
            <a:r>
              <a:rPr lang="en-US" sz="700" dirty="0"/>
              <a:t>Provide support for Data Domain Squad</a:t>
            </a:r>
          </a:p>
          <a:p>
            <a:pPr marL="171450" indent="-171450">
              <a:buFont typeface="Arial" panose="020B0604020202020204" pitchFamily="34" charset="0"/>
              <a:buChar char="•"/>
            </a:pPr>
            <a:r>
              <a:rPr lang="en-US" sz="700" dirty="0"/>
              <a:t>Build Data Models</a:t>
            </a:r>
          </a:p>
        </p:txBody>
      </p:sp>
      <p:sp>
        <p:nvSpPr>
          <p:cNvPr id="123" name="Rectangle: Rounded Corners 122">
            <a:extLst>
              <a:ext uri="{FF2B5EF4-FFF2-40B4-BE49-F238E27FC236}">
                <a16:creationId xmlns:a16="http://schemas.microsoft.com/office/drawing/2014/main" id="{925211D4-9742-4628-B7AB-AC31CCE9AB6D}"/>
              </a:ext>
            </a:extLst>
          </p:cNvPr>
          <p:cNvSpPr/>
          <p:nvPr/>
        </p:nvSpPr>
        <p:spPr>
          <a:xfrm>
            <a:off x="7590267" y="2303993"/>
            <a:ext cx="731972" cy="549790"/>
          </a:xfrm>
          <a:prstGeom prst="roundRect">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a:t>Data Quality</a:t>
            </a:r>
          </a:p>
        </p:txBody>
      </p:sp>
      <p:sp>
        <p:nvSpPr>
          <p:cNvPr id="124" name="TextBox 123">
            <a:extLst>
              <a:ext uri="{FF2B5EF4-FFF2-40B4-BE49-F238E27FC236}">
                <a16:creationId xmlns:a16="http://schemas.microsoft.com/office/drawing/2014/main" id="{F06628F0-130F-417C-9C31-7B025008CD61}"/>
              </a:ext>
            </a:extLst>
          </p:cNvPr>
          <p:cNvSpPr txBox="1"/>
          <p:nvPr/>
        </p:nvSpPr>
        <p:spPr>
          <a:xfrm>
            <a:off x="8310308" y="2263417"/>
            <a:ext cx="1578957" cy="630942"/>
          </a:xfrm>
          <a:prstGeom prst="rect">
            <a:avLst/>
          </a:prstGeom>
          <a:noFill/>
        </p:spPr>
        <p:txBody>
          <a:bodyPr wrap="square" rtlCol="0">
            <a:spAutoFit/>
          </a:bodyPr>
          <a:lstStyle/>
          <a:p>
            <a:pPr marL="171450" indent="-171450">
              <a:buFont typeface="Arial" panose="020B0604020202020204" pitchFamily="34" charset="0"/>
              <a:buChar char="•"/>
            </a:pPr>
            <a:r>
              <a:rPr lang="en-US" sz="700" dirty="0"/>
              <a:t>Ensure DQ Profiling</a:t>
            </a:r>
          </a:p>
          <a:p>
            <a:pPr marL="171450" indent="-171450">
              <a:buFont typeface="Arial" panose="020B0604020202020204" pitchFamily="34" charset="0"/>
              <a:buChar char="•"/>
            </a:pPr>
            <a:r>
              <a:rPr lang="en-US" sz="700" dirty="0"/>
              <a:t>Monitor DQ across all Data Domains</a:t>
            </a:r>
          </a:p>
          <a:p>
            <a:pPr marL="171450" indent="-171450">
              <a:buFont typeface="Arial" panose="020B0604020202020204" pitchFamily="34" charset="0"/>
              <a:buChar char="•"/>
            </a:pPr>
            <a:r>
              <a:rPr lang="en-US" sz="700" dirty="0"/>
              <a:t>Highlight issues for remediations</a:t>
            </a:r>
          </a:p>
        </p:txBody>
      </p:sp>
      <p:sp>
        <p:nvSpPr>
          <p:cNvPr id="125" name="Rectangle: Rounded Corners 124">
            <a:extLst>
              <a:ext uri="{FF2B5EF4-FFF2-40B4-BE49-F238E27FC236}">
                <a16:creationId xmlns:a16="http://schemas.microsoft.com/office/drawing/2014/main" id="{55CF97CC-D48D-4EDA-9371-77A1108166E1}"/>
              </a:ext>
            </a:extLst>
          </p:cNvPr>
          <p:cNvSpPr/>
          <p:nvPr/>
        </p:nvSpPr>
        <p:spPr>
          <a:xfrm>
            <a:off x="7590755" y="3091377"/>
            <a:ext cx="731972" cy="549790"/>
          </a:xfrm>
          <a:prstGeom prst="roundRect">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a:t>Data Architect</a:t>
            </a:r>
          </a:p>
        </p:txBody>
      </p:sp>
      <p:sp>
        <p:nvSpPr>
          <p:cNvPr id="126" name="TextBox 125">
            <a:extLst>
              <a:ext uri="{FF2B5EF4-FFF2-40B4-BE49-F238E27FC236}">
                <a16:creationId xmlns:a16="http://schemas.microsoft.com/office/drawing/2014/main" id="{513F2B7C-F7B6-4867-ACEA-45E9164772C7}"/>
              </a:ext>
            </a:extLst>
          </p:cNvPr>
          <p:cNvSpPr txBox="1"/>
          <p:nvPr/>
        </p:nvSpPr>
        <p:spPr>
          <a:xfrm>
            <a:off x="8310796" y="3050801"/>
            <a:ext cx="1578957" cy="630942"/>
          </a:xfrm>
          <a:prstGeom prst="rect">
            <a:avLst/>
          </a:prstGeom>
          <a:noFill/>
        </p:spPr>
        <p:txBody>
          <a:bodyPr wrap="square" rtlCol="0">
            <a:spAutoFit/>
          </a:bodyPr>
          <a:lstStyle/>
          <a:p>
            <a:pPr marL="171450" indent="-171450">
              <a:buFont typeface="Arial" panose="020B0604020202020204" pitchFamily="34" charset="0"/>
              <a:buChar char="•"/>
            </a:pPr>
            <a:r>
              <a:rPr lang="en-US" sz="700" dirty="0"/>
              <a:t>Define Data architecture for Enterprise</a:t>
            </a:r>
          </a:p>
          <a:p>
            <a:pPr marL="171450" indent="-171450">
              <a:buFont typeface="Arial" panose="020B0604020202020204" pitchFamily="34" charset="0"/>
              <a:buChar char="•"/>
            </a:pPr>
            <a:r>
              <a:rPr lang="en-US" sz="700" dirty="0"/>
              <a:t>Develop databases to meet Need of the BU's and the use cases</a:t>
            </a:r>
          </a:p>
        </p:txBody>
      </p:sp>
      <p:sp>
        <p:nvSpPr>
          <p:cNvPr id="127" name="Rectangle: Rounded Corners 126">
            <a:extLst>
              <a:ext uri="{FF2B5EF4-FFF2-40B4-BE49-F238E27FC236}">
                <a16:creationId xmlns:a16="http://schemas.microsoft.com/office/drawing/2014/main" id="{7ABEEB81-5A26-481F-A255-BB7D9EF57CF4}"/>
              </a:ext>
            </a:extLst>
          </p:cNvPr>
          <p:cNvSpPr/>
          <p:nvPr/>
        </p:nvSpPr>
        <p:spPr>
          <a:xfrm>
            <a:off x="7617370" y="3771038"/>
            <a:ext cx="731972" cy="549790"/>
          </a:xfrm>
          <a:prstGeom prst="roundRect">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a:t>Technical Support</a:t>
            </a:r>
          </a:p>
        </p:txBody>
      </p:sp>
      <p:sp>
        <p:nvSpPr>
          <p:cNvPr id="128" name="TextBox 127">
            <a:extLst>
              <a:ext uri="{FF2B5EF4-FFF2-40B4-BE49-F238E27FC236}">
                <a16:creationId xmlns:a16="http://schemas.microsoft.com/office/drawing/2014/main" id="{6DD903F1-4972-4AF5-BB51-6081F2936D69}"/>
              </a:ext>
            </a:extLst>
          </p:cNvPr>
          <p:cNvSpPr txBox="1"/>
          <p:nvPr/>
        </p:nvSpPr>
        <p:spPr>
          <a:xfrm>
            <a:off x="8337411" y="3838184"/>
            <a:ext cx="1578957" cy="415498"/>
          </a:xfrm>
          <a:prstGeom prst="rect">
            <a:avLst/>
          </a:prstGeom>
          <a:noFill/>
        </p:spPr>
        <p:txBody>
          <a:bodyPr wrap="square" rtlCol="0">
            <a:spAutoFit/>
          </a:bodyPr>
          <a:lstStyle/>
          <a:p>
            <a:pPr marL="171450" indent="-171450">
              <a:buFont typeface="Arial" panose="020B0604020202020204" pitchFamily="34" charset="0"/>
              <a:buChar char="•"/>
            </a:pPr>
            <a:r>
              <a:rPr lang="en-US" sz="700" dirty="0"/>
              <a:t>Provisions the platform</a:t>
            </a:r>
          </a:p>
          <a:p>
            <a:pPr marL="171450" indent="-171450">
              <a:buFont typeface="Arial" panose="020B0604020202020204" pitchFamily="34" charset="0"/>
              <a:buChar char="•"/>
            </a:pPr>
            <a:r>
              <a:rPr lang="en-US" sz="700" dirty="0"/>
              <a:t>Provides access to the tools</a:t>
            </a:r>
          </a:p>
          <a:p>
            <a:pPr marL="171450" indent="-171450">
              <a:buFont typeface="Arial" panose="020B0604020202020204" pitchFamily="34" charset="0"/>
              <a:buChar char="•"/>
            </a:pPr>
            <a:r>
              <a:rPr lang="en-US" sz="700" dirty="0"/>
              <a:t>Provides Technical Support</a:t>
            </a:r>
          </a:p>
        </p:txBody>
      </p:sp>
      <p:sp>
        <p:nvSpPr>
          <p:cNvPr id="129" name="Rectangle: Rounded Corners 128">
            <a:extLst>
              <a:ext uri="{FF2B5EF4-FFF2-40B4-BE49-F238E27FC236}">
                <a16:creationId xmlns:a16="http://schemas.microsoft.com/office/drawing/2014/main" id="{0441E4E1-A3DA-47C5-9799-482CFF39D97B}"/>
              </a:ext>
            </a:extLst>
          </p:cNvPr>
          <p:cNvSpPr/>
          <p:nvPr/>
        </p:nvSpPr>
        <p:spPr>
          <a:xfrm>
            <a:off x="7617370" y="4549726"/>
            <a:ext cx="731972" cy="549790"/>
          </a:xfrm>
          <a:prstGeom prst="roundRect">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a:t>Data Ingestion</a:t>
            </a:r>
          </a:p>
        </p:txBody>
      </p:sp>
      <p:sp>
        <p:nvSpPr>
          <p:cNvPr id="130" name="TextBox 129">
            <a:extLst>
              <a:ext uri="{FF2B5EF4-FFF2-40B4-BE49-F238E27FC236}">
                <a16:creationId xmlns:a16="http://schemas.microsoft.com/office/drawing/2014/main" id="{6687E270-FBD5-4D5F-9D25-66E53F6C32A0}"/>
              </a:ext>
            </a:extLst>
          </p:cNvPr>
          <p:cNvSpPr txBox="1"/>
          <p:nvPr/>
        </p:nvSpPr>
        <p:spPr>
          <a:xfrm>
            <a:off x="8337411" y="4509150"/>
            <a:ext cx="1578957" cy="630942"/>
          </a:xfrm>
          <a:prstGeom prst="rect">
            <a:avLst/>
          </a:prstGeom>
          <a:noFill/>
        </p:spPr>
        <p:txBody>
          <a:bodyPr wrap="square" rtlCol="0">
            <a:spAutoFit/>
          </a:bodyPr>
          <a:lstStyle/>
          <a:p>
            <a:pPr marL="171450" indent="-171450">
              <a:buFont typeface="Arial" panose="020B0604020202020204" pitchFamily="34" charset="0"/>
              <a:buChar char="•"/>
            </a:pPr>
            <a:r>
              <a:rPr lang="en-US" sz="700" dirty="0"/>
              <a:t>Apply Data Quality rules and standardization</a:t>
            </a:r>
          </a:p>
          <a:p>
            <a:pPr marL="171450" indent="-171450">
              <a:buFont typeface="Arial" panose="020B0604020202020204" pitchFamily="34" charset="0"/>
              <a:buChar char="•"/>
            </a:pPr>
            <a:r>
              <a:rPr lang="en-US" sz="700" dirty="0"/>
              <a:t>Apply Security rules</a:t>
            </a:r>
          </a:p>
          <a:p>
            <a:pPr marL="171450" indent="-171450">
              <a:buFont typeface="Arial" panose="020B0604020202020204" pitchFamily="34" charset="0"/>
              <a:buChar char="•"/>
            </a:pPr>
            <a:r>
              <a:rPr lang="en-US" sz="700" dirty="0"/>
              <a:t>Sets Up Pipeline for Ingestion</a:t>
            </a:r>
          </a:p>
          <a:p>
            <a:pPr marL="171450" indent="-171450">
              <a:buFont typeface="Arial" panose="020B0604020202020204" pitchFamily="34" charset="0"/>
              <a:buChar char="•"/>
            </a:pPr>
            <a:r>
              <a:rPr lang="en-US" sz="700" dirty="0"/>
              <a:t>Ingestion of Data</a:t>
            </a:r>
          </a:p>
        </p:txBody>
      </p:sp>
      <p:sp>
        <p:nvSpPr>
          <p:cNvPr id="131" name="Freeform 176">
            <a:extLst>
              <a:ext uri="{FF2B5EF4-FFF2-40B4-BE49-F238E27FC236}">
                <a16:creationId xmlns:a16="http://schemas.microsoft.com/office/drawing/2014/main" id="{C0BC0F81-F037-44D9-95C0-9A2B72787A30}"/>
              </a:ext>
            </a:extLst>
          </p:cNvPr>
          <p:cNvSpPr>
            <a:spLocks noChangeArrowheads="1"/>
          </p:cNvSpPr>
          <p:nvPr/>
        </p:nvSpPr>
        <p:spPr bwMode="auto">
          <a:xfrm>
            <a:off x="3108889" y="5308120"/>
            <a:ext cx="91440" cy="137160"/>
          </a:xfrm>
          <a:custGeom>
            <a:avLst/>
            <a:gdLst>
              <a:gd name="T0" fmla="*/ 127364 w 428"/>
              <a:gd name="T1" fmla="*/ 116824 h 634"/>
              <a:gd name="T2" fmla="*/ 127364 w 428"/>
              <a:gd name="T3" fmla="*/ 116824 h 634"/>
              <a:gd name="T4" fmla="*/ 143194 w 428"/>
              <a:gd name="T5" fmla="*/ 68868 h 634"/>
              <a:gd name="T6" fmla="*/ 79512 w 428"/>
              <a:gd name="T7" fmla="*/ 0 h 634"/>
              <a:gd name="T8" fmla="*/ 16190 w 428"/>
              <a:gd name="T9" fmla="*/ 68868 h 634"/>
              <a:gd name="T10" fmla="*/ 26624 w 428"/>
              <a:gd name="T11" fmla="*/ 116824 h 634"/>
              <a:gd name="T12" fmla="*/ 0 w 428"/>
              <a:gd name="T13" fmla="*/ 153962 h 634"/>
              <a:gd name="T14" fmla="*/ 0 w 428"/>
              <a:gd name="T15" fmla="*/ 185692 h 634"/>
              <a:gd name="T16" fmla="*/ 42455 w 428"/>
              <a:gd name="T17" fmla="*/ 228239 h 634"/>
              <a:gd name="T18" fmla="*/ 111174 w 428"/>
              <a:gd name="T19" fmla="*/ 228239 h 634"/>
              <a:gd name="T20" fmla="*/ 153628 w 428"/>
              <a:gd name="T21" fmla="*/ 185692 h 634"/>
              <a:gd name="T22" fmla="*/ 153628 w 428"/>
              <a:gd name="T23" fmla="*/ 153962 h 634"/>
              <a:gd name="T24" fmla="*/ 127364 w 428"/>
              <a:gd name="T25" fmla="*/ 116824 h 634"/>
              <a:gd name="T26" fmla="*/ 26624 w 428"/>
              <a:gd name="T27" fmla="*/ 68868 h 634"/>
              <a:gd name="T28" fmla="*/ 26624 w 428"/>
              <a:gd name="T29" fmla="*/ 68868 h 634"/>
              <a:gd name="T30" fmla="*/ 79512 w 428"/>
              <a:gd name="T31" fmla="*/ 15865 h 634"/>
              <a:gd name="T32" fmla="*/ 127364 w 428"/>
              <a:gd name="T33" fmla="*/ 68868 h 634"/>
              <a:gd name="T34" fmla="*/ 79512 w 428"/>
              <a:gd name="T35" fmla="*/ 127280 h 634"/>
              <a:gd name="T36" fmla="*/ 26624 w 428"/>
              <a:gd name="T37" fmla="*/ 68868 h 634"/>
              <a:gd name="T38" fmla="*/ 143194 w 428"/>
              <a:gd name="T39" fmla="*/ 180644 h 634"/>
              <a:gd name="T40" fmla="*/ 143194 w 428"/>
              <a:gd name="T41" fmla="*/ 180644 h 634"/>
              <a:gd name="T42" fmla="*/ 106137 w 428"/>
              <a:gd name="T43" fmla="*/ 212374 h 634"/>
              <a:gd name="T44" fmla="*/ 47851 w 428"/>
              <a:gd name="T45" fmla="*/ 212374 h 634"/>
              <a:gd name="T46" fmla="*/ 16190 w 428"/>
              <a:gd name="T47" fmla="*/ 180644 h 634"/>
              <a:gd name="T48" fmla="*/ 16190 w 428"/>
              <a:gd name="T49" fmla="*/ 159371 h 634"/>
              <a:gd name="T50" fmla="*/ 42455 w 428"/>
              <a:gd name="T51" fmla="*/ 127280 h 634"/>
              <a:gd name="T52" fmla="*/ 79512 w 428"/>
              <a:gd name="T53" fmla="*/ 143506 h 634"/>
              <a:gd name="T54" fmla="*/ 116930 w 428"/>
              <a:gd name="T55" fmla="*/ 127280 h 634"/>
              <a:gd name="T56" fmla="*/ 143194 w 428"/>
              <a:gd name="T57" fmla="*/ 159371 h 634"/>
              <a:gd name="T58" fmla="*/ 143194 w 428"/>
              <a:gd name="T59" fmla="*/ 180644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rgbClr val="5D1738"/>
          </a:solidFill>
          <a:ln w="9525" cap="flat">
            <a:solidFill>
              <a:schemeClr val="tx1"/>
            </a:solidFill>
            <a:bevel/>
            <a:headEnd/>
            <a:tailEnd/>
          </a:ln>
          <a:effectLst/>
        </p:spPr>
        <p:txBody>
          <a:bodyPr wrap="none" lIns="91431" tIns="45716" rIns="91431" bIns="45716" anchor="ctr"/>
          <a:lstStyle/>
          <a:p>
            <a:endParaRPr lang="en-US" dirty="0"/>
          </a:p>
        </p:txBody>
      </p:sp>
      <p:sp>
        <p:nvSpPr>
          <p:cNvPr id="132" name="Freeform 176">
            <a:extLst>
              <a:ext uri="{FF2B5EF4-FFF2-40B4-BE49-F238E27FC236}">
                <a16:creationId xmlns:a16="http://schemas.microsoft.com/office/drawing/2014/main" id="{A39473A5-761A-4DC8-98D3-6340651A04EA}"/>
              </a:ext>
            </a:extLst>
          </p:cNvPr>
          <p:cNvSpPr>
            <a:spLocks noChangeArrowheads="1"/>
          </p:cNvSpPr>
          <p:nvPr/>
        </p:nvSpPr>
        <p:spPr bwMode="auto">
          <a:xfrm>
            <a:off x="3433119" y="5308120"/>
            <a:ext cx="91440" cy="137160"/>
          </a:xfrm>
          <a:custGeom>
            <a:avLst/>
            <a:gdLst>
              <a:gd name="T0" fmla="*/ 127364 w 428"/>
              <a:gd name="T1" fmla="*/ 116824 h 634"/>
              <a:gd name="T2" fmla="*/ 127364 w 428"/>
              <a:gd name="T3" fmla="*/ 116824 h 634"/>
              <a:gd name="T4" fmla="*/ 143194 w 428"/>
              <a:gd name="T5" fmla="*/ 68868 h 634"/>
              <a:gd name="T6" fmla="*/ 79512 w 428"/>
              <a:gd name="T7" fmla="*/ 0 h 634"/>
              <a:gd name="T8" fmla="*/ 16190 w 428"/>
              <a:gd name="T9" fmla="*/ 68868 h 634"/>
              <a:gd name="T10" fmla="*/ 26624 w 428"/>
              <a:gd name="T11" fmla="*/ 116824 h 634"/>
              <a:gd name="T12" fmla="*/ 0 w 428"/>
              <a:gd name="T13" fmla="*/ 153962 h 634"/>
              <a:gd name="T14" fmla="*/ 0 w 428"/>
              <a:gd name="T15" fmla="*/ 185692 h 634"/>
              <a:gd name="T16" fmla="*/ 42455 w 428"/>
              <a:gd name="T17" fmla="*/ 228239 h 634"/>
              <a:gd name="T18" fmla="*/ 111174 w 428"/>
              <a:gd name="T19" fmla="*/ 228239 h 634"/>
              <a:gd name="T20" fmla="*/ 153628 w 428"/>
              <a:gd name="T21" fmla="*/ 185692 h 634"/>
              <a:gd name="T22" fmla="*/ 153628 w 428"/>
              <a:gd name="T23" fmla="*/ 153962 h 634"/>
              <a:gd name="T24" fmla="*/ 127364 w 428"/>
              <a:gd name="T25" fmla="*/ 116824 h 634"/>
              <a:gd name="T26" fmla="*/ 26624 w 428"/>
              <a:gd name="T27" fmla="*/ 68868 h 634"/>
              <a:gd name="T28" fmla="*/ 26624 w 428"/>
              <a:gd name="T29" fmla="*/ 68868 h 634"/>
              <a:gd name="T30" fmla="*/ 79512 w 428"/>
              <a:gd name="T31" fmla="*/ 15865 h 634"/>
              <a:gd name="T32" fmla="*/ 127364 w 428"/>
              <a:gd name="T33" fmla="*/ 68868 h 634"/>
              <a:gd name="T34" fmla="*/ 79512 w 428"/>
              <a:gd name="T35" fmla="*/ 127280 h 634"/>
              <a:gd name="T36" fmla="*/ 26624 w 428"/>
              <a:gd name="T37" fmla="*/ 68868 h 634"/>
              <a:gd name="T38" fmla="*/ 143194 w 428"/>
              <a:gd name="T39" fmla="*/ 180644 h 634"/>
              <a:gd name="T40" fmla="*/ 143194 w 428"/>
              <a:gd name="T41" fmla="*/ 180644 h 634"/>
              <a:gd name="T42" fmla="*/ 106137 w 428"/>
              <a:gd name="T43" fmla="*/ 212374 h 634"/>
              <a:gd name="T44" fmla="*/ 47851 w 428"/>
              <a:gd name="T45" fmla="*/ 212374 h 634"/>
              <a:gd name="T46" fmla="*/ 16190 w 428"/>
              <a:gd name="T47" fmla="*/ 180644 h 634"/>
              <a:gd name="T48" fmla="*/ 16190 w 428"/>
              <a:gd name="T49" fmla="*/ 159371 h 634"/>
              <a:gd name="T50" fmla="*/ 42455 w 428"/>
              <a:gd name="T51" fmla="*/ 127280 h 634"/>
              <a:gd name="T52" fmla="*/ 79512 w 428"/>
              <a:gd name="T53" fmla="*/ 143506 h 634"/>
              <a:gd name="T54" fmla="*/ 116930 w 428"/>
              <a:gd name="T55" fmla="*/ 127280 h 634"/>
              <a:gd name="T56" fmla="*/ 143194 w 428"/>
              <a:gd name="T57" fmla="*/ 159371 h 634"/>
              <a:gd name="T58" fmla="*/ 143194 w 428"/>
              <a:gd name="T59" fmla="*/ 180644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chemeClr val="bg1">
              <a:lumMod val="75000"/>
            </a:schemeClr>
          </a:solidFill>
          <a:ln w="9525" cap="flat">
            <a:solidFill>
              <a:schemeClr val="bg1">
                <a:lumMod val="75000"/>
              </a:schemeClr>
            </a:solidFill>
            <a:bevel/>
            <a:headEnd/>
            <a:tailEnd/>
          </a:ln>
          <a:effectLst/>
        </p:spPr>
        <p:txBody>
          <a:bodyPr wrap="none" lIns="91431" tIns="45716" rIns="91431" bIns="45716" anchor="ctr"/>
          <a:lstStyle/>
          <a:p>
            <a:endParaRPr lang="en-US"/>
          </a:p>
        </p:txBody>
      </p:sp>
      <p:sp>
        <p:nvSpPr>
          <p:cNvPr id="133" name="Freeform 176">
            <a:extLst>
              <a:ext uri="{FF2B5EF4-FFF2-40B4-BE49-F238E27FC236}">
                <a16:creationId xmlns:a16="http://schemas.microsoft.com/office/drawing/2014/main" id="{84359583-ABD2-4760-971D-30F72BEE9629}"/>
              </a:ext>
            </a:extLst>
          </p:cNvPr>
          <p:cNvSpPr>
            <a:spLocks noChangeArrowheads="1"/>
          </p:cNvSpPr>
          <p:nvPr/>
        </p:nvSpPr>
        <p:spPr bwMode="auto">
          <a:xfrm>
            <a:off x="3692640" y="5308120"/>
            <a:ext cx="91440" cy="137160"/>
          </a:xfrm>
          <a:custGeom>
            <a:avLst/>
            <a:gdLst>
              <a:gd name="T0" fmla="*/ 127364 w 428"/>
              <a:gd name="T1" fmla="*/ 116824 h 634"/>
              <a:gd name="T2" fmla="*/ 127364 w 428"/>
              <a:gd name="T3" fmla="*/ 116824 h 634"/>
              <a:gd name="T4" fmla="*/ 143194 w 428"/>
              <a:gd name="T5" fmla="*/ 68868 h 634"/>
              <a:gd name="T6" fmla="*/ 79512 w 428"/>
              <a:gd name="T7" fmla="*/ 0 h 634"/>
              <a:gd name="T8" fmla="*/ 16190 w 428"/>
              <a:gd name="T9" fmla="*/ 68868 h 634"/>
              <a:gd name="T10" fmla="*/ 26624 w 428"/>
              <a:gd name="T11" fmla="*/ 116824 h 634"/>
              <a:gd name="T12" fmla="*/ 0 w 428"/>
              <a:gd name="T13" fmla="*/ 153962 h 634"/>
              <a:gd name="T14" fmla="*/ 0 w 428"/>
              <a:gd name="T15" fmla="*/ 185692 h 634"/>
              <a:gd name="T16" fmla="*/ 42455 w 428"/>
              <a:gd name="T17" fmla="*/ 228239 h 634"/>
              <a:gd name="T18" fmla="*/ 111174 w 428"/>
              <a:gd name="T19" fmla="*/ 228239 h 634"/>
              <a:gd name="T20" fmla="*/ 153628 w 428"/>
              <a:gd name="T21" fmla="*/ 185692 h 634"/>
              <a:gd name="T22" fmla="*/ 153628 w 428"/>
              <a:gd name="T23" fmla="*/ 153962 h 634"/>
              <a:gd name="T24" fmla="*/ 127364 w 428"/>
              <a:gd name="T25" fmla="*/ 116824 h 634"/>
              <a:gd name="T26" fmla="*/ 26624 w 428"/>
              <a:gd name="T27" fmla="*/ 68868 h 634"/>
              <a:gd name="T28" fmla="*/ 26624 w 428"/>
              <a:gd name="T29" fmla="*/ 68868 h 634"/>
              <a:gd name="T30" fmla="*/ 79512 w 428"/>
              <a:gd name="T31" fmla="*/ 15865 h 634"/>
              <a:gd name="T32" fmla="*/ 127364 w 428"/>
              <a:gd name="T33" fmla="*/ 68868 h 634"/>
              <a:gd name="T34" fmla="*/ 79512 w 428"/>
              <a:gd name="T35" fmla="*/ 127280 h 634"/>
              <a:gd name="T36" fmla="*/ 26624 w 428"/>
              <a:gd name="T37" fmla="*/ 68868 h 634"/>
              <a:gd name="T38" fmla="*/ 143194 w 428"/>
              <a:gd name="T39" fmla="*/ 180644 h 634"/>
              <a:gd name="T40" fmla="*/ 143194 w 428"/>
              <a:gd name="T41" fmla="*/ 180644 h 634"/>
              <a:gd name="T42" fmla="*/ 106137 w 428"/>
              <a:gd name="T43" fmla="*/ 212374 h 634"/>
              <a:gd name="T44" fmla="*/ 47851 w 428"/>
              <a:gd name="T45" fmla="*/ 212374 h 634"/>
              <a:gd name="T46" fmla="*/ 16190 w 428"/>
              <a:gd name="T47" fmla="*/ 180644 h 634"/>
              <a:gd name="T48" fmla="*/ 16190 w 428"/>
              <a:gd name="T49" fmla="*/ 159371 h 634"/>
              <a:gd name="T50" fmla="*/ 42455 w 428"/>
              <a:gd name="T51" fmla="*/ 127280 h 634"/>
              <a:gd name="T52" fmla="*/ 79512 w 428"/>
              <a:gd name="T53" fmla="*/ 143506 h 634"/>
              <a:gd name="T54" fmla="*/ 116930 w 428"/>
              <a:gd name="T55" fmla="*/ 127280 h 634"/>
              <a:gd name="T56" fmla="*/ 143194 w 428"/>
              <a:gd name="T57" fmla="*/ 159371 h 634"/>
              <a:gd name="T58" fmla="*/ 143194 w 428"/>
              <a:gd name="T59" fmla="*/ 180644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rgbClr val="92D050"/>
          </a:solidFill>
          <a:ln w="9525" cap="flat">
            <a:solidFill>
              <a:srgbClr val="FFC000"/>
            </a:solidFill>
            <a:bevel/>
            <a:headEnd/>
            <a:tailEnd/>
          </a:ln>
          <a:effectLst/>
        </p:spPr>
        <p:txBody>
          <a:bodyPr wrap="none" lIns="91431" tIns="45716" rIns="91431" bIns="45716" anchor="ctr"/>
          <a:lstStyle/>
          <a:p>
            <a:endParaRPr lang="en-US"/>
          </a:p>
        </p:txBody>
      </p:sp>
      <p:sp>
        <p:nvSpPr>
          <p:cNvPr id="134" name="Freeform 176">
            <a:extLst>
              <a:ext uri="{FF2B5EF4-FFF2-40B4-BE49-F238E27FC236}">
                <a16:creationId xmlns:a16="http://schemas.microsoft.com/office/drawing/2014/main" id="{E3CBD3F5-8BDB-4CDB-9CEA-962A72F52A02}"/>
              </a:ext>
            </a:extLst>
          </p:cNvPr>
          <p:cNvSpPr>
            <a:spLocks noChangeArrowheads="1"/>
          </p:cNvSpPr>
          <p:nvPr/>
        </p:nvSpPr>
        <p:spPr bwMode="auto">
          <a:xfrm>
            <a:off x="3261289" y="5085230"/>
            <a:ext cx="91440" cy="137160"/>
          </a:xfrm>
          <a:custGeom>
            <a:avLst/>
            <a:gdLst>
              <a:gd name="T0" fmla="*/ 127364 w 428"/>
              <a:gd name="T1" fmla="*/ 116824 h 634"/>
              <a:gd name="T2" fmla="*/ 127364 w 428"/>
              <a:gd name="T3" fmla="*/ 116824 h 634"/>
              <a:gd name="T4" fmla="*/ 143194 w 428"/>
              <a:gd name="T5" fmla="*/ 68868 h 634"/>
              <a:gd name="T6" fmla="*/ 79512 w 428"/>
              <a:gd name="T7" fmla="*/ 0 h 634"/>
              <a:gd name="T8" fmla="*/ 16190 w 428"/>
              <a:gd name="T9" fmla="*/ 68868 h 634"/>
              <a:gd name="T10" fmla="*/ 26624 w 428"/>
              <a:gd name="T11" fmla="*/ 116824 h 634"/>
              <a:gd name="T12" fmla="*/ 0 w 428"/>
              <a:gd name="T13" fmla="*/ 153962 h 634"/>
              <a:gd name="T14" fmla="*/ 0 w 428"/>
              <a:gd name="T15" fmla="*/ 185692 h 634"/>
              <a:gd name="T16" fmla="*/ 42455 w 428"/>
              <a:gd name="T17" fmla="*/ 228239 h 634"/>
              <a:gd name="T18" fmla="*/ 111174 w 428"/>
              <a:gd name="T19" fmla="*/ 228239 h 634"/>
              <a:gd name="T20" fmla="*/ 153628 w 428"/>
              <a:gd name="T21" fmla="*/ 185692 h 634"/>
              <a:gd name="T22" fmla="*/ 153628 w 428"/>
              <a:gd name="T23" fmla="*/ 153962 h 634"/>
              <a:gd name="T24" fmla="*/ 127364 w 428"/>
              <a:gd name="T25" fmla="*/ 116824 h 634"/>
              <a:gd name="T26" fmla="*/ 26624 w 428"/>
              <a:gd name="T27" fmla="*/ 68868 h 634"/>
              <a:gd name="T28" fmla="*/ 26624 w 428"/>
              <a:gd name="T29" fmla="*/ 68868 h 634"/>
              <a:gd name="T30" fmla="*/ 79512 w 428"/>
              <a:gd name="T31" fmla="*/ 15865 h 634"/>
              <a:gd name="T32" fmla="*/ 127364 w 428"/>
              <a:gd name="T33" fmla="*/ 68868 h 634"/>
              <a:gd name="T34" fmla="*/ 79512 w 428"/>
              <a:gd name="T35" fmla="*/ 127280 h 634"/>
              <a:gd name="T36" fmla="*/ 26624 w 428"/>
              <a:gd name="T37" fmla="*/ 68868 h 634"/>
              <a:gd name="T38" fmla="*/ 143194 w 428"/>
              <a:gd name="T39" fmla="*/ 180644 h 634"/>
              <a:gd name="T40" fmla="*/ 143194 w 428"/>
              <a:gd name="T41" fmla="*/ 180644 h 634"/>
              <a:gd name="T42" fmla="*/ 106137 w 428"/>
              <a:gd name="T43" fmla="*/ 212374 h 634"/>
              <a:gd name="T44" fmla="*/ 47851 w 428"/>
              <a:gd name="T45" fmla="*/ 212374 h 634"/>
              <a:gd name="T46" fmla="*/ 16190 w 428"/>
              <a:gd name="T47" fmla="*/ 180644 h 634"/>
              <a:gd name="T48" fmla="*/ 16190 w 428"/>
              <a:gd name="T49" fmla="*/ 159371 h 634"/>
              <a:gd name="T50" fmla="*/ 42455 w 428"/>
              <a:gd name="T51" fmla="*/ 127280 h 634"/>
              <a:gd name="T52" fmla="*/ 79512 w 428"/>
              <a:gd name="T53" fmla="*/ 143506 h 634"/>
              <a:gd name="T54" fmla="*/ 116930 w 428"/>
              <a:gd name="T55" fmla="*/ 127280 h 634"/>
              <a:gd name="T56" fmla="*/ 143194 w 428"/>
              <a:gd name="T57" fmla="*/ 159371 h 634"/>
              <a:gd name="T58" fmla="*/ 143194 w 428"/>
              <a:gd name="T59" fmla="*/ 180644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rgbClr val="5D1738"/>
          </a:solidFill>
          <a:ln w="9525" cap="flat">
            <a:solidFill>
              <a:schemeClr val="tx1"/>
            </a:solidFill>
            <a:bevel/>
            <a:headEnd/>
            <a:tailEnd/>
          </a:ln>
          <a:effectLst/>
        </p:spPr>
        <p:txBody>
          <a:bodyPr wrap="none" lIns="91431" tIns="45716" rIns="91431" bIns="45716" anchor="ctr"/>
          <a:lstStyle/>
          <a:p>
            <a:endParaRPr lang="en-US" dirty="0"/>
          </a:p>
        </p:txBody>
      </p:sp>
      <p:sp>
        <p:nvSpPr>
          <p:cNvPr id="135" name="Freeform 176">
            <a:extLst>
              <a:ext uri="{FF2B5EF4-FFF2-40B4-BE49-F238E27FC236}">
                <a16:creationId xmlns:a16="http://schemas.microsoft.com/office/drawing/2014/main" id="{671B17B4-CFEE-4E0C-939A-97DA2904EE63}"/>
              </a:ext>
            </a:extLst>
          </p:cNvPr>
          <p:cNvSpPr>
            <a:spLocks noChangeArrowheads="1"/>
          </p:cNvSpPr>
          <p:nvPr/>
        </p:nvSpPr>
        <p:spPr bwMode="auto">
          <a:xfrm>
            <a:off x="3585519" y="5085230"/>
            <a:ext cx="91440" cy="137160"/>
          </a:xfrm>
          <a:custGeom>
            <a:avLst/>
            <a:gdLst>
              <a:gd name="T0" fmla="*/ 127364 w 428"/>
              <a:gd name="T1" fmla="*/ 116824 h 634"/>
              <a:gd name="T2" fmla="*/ 127364 w 428"/>
              <a:gd name="T3" fmla="*/ 116824 h 634"/>
              <a:gd name="T4" fmla="*/ 143194 w 428"/>
              <a:gd name="T5" fmla="*/ 68868 h 634"/>
              <a:gd name="T6" fmla="*/ 79512 w 428"/>
              <a:gd name="T7" fmla="*/ 0 h 634"/>
              <a:gd name="T8" fmla="*/ 16190 w 428"/>
              <a:gd name="T9" fmla="*/ 68868 h 634"/>
              <a:gd name="T10" fmla="*/ 26624 w 428"/>
              <a:gd name="T11" fmla="*/ 116824 h 634"/>
              <a:gd name="T12" fmla="*/ 0 w 428"/>
              <a:gd name="T13" fmla="*/ 153962 h 634"/>
              <a:gd name="T14" fmla="*/ 0 w 428"/>
              <a:gd name="T15" fmla="*/ 185692 h 634"/>
              <a:gd name="T16" fmla="*/ 42455 w 428"/>
              <a:gd name="T17" fmla="*/ 228239 h 634"/>
              <a:gd name="T18" fmla="*/ 111174 w 428"/>
              <a:gd name="T19" fmla="*/ 228239 h 634"/>
              <a:gd name="T20" fmla="*/ 153628 w 428"/>
              <a:gd name="T21" fmla="*/ 185692 h 634"/>
              <a:gd name="T22" fmla="*/ 153628 w 428"/>
              <a:gd name="T23" fmla="*/ 153962 h 634"/>
              <a:gd name="T24" fmla="*/ 127364 w 428"/>
              <a:gd name="T25" fmla="*/ 116824 h 634"/>
              <a:gd name="T26" fmla="*/ 26624 w 428"/>
              <a:gd name="T27" fmla="*/ 68868 h 634"/>
              <a:gd name="T28" fmla="*/ 26624 w 428"/>
              <a:gd name="T29" fmla="*/ 68868 h 634"/>
              <a:gd name="T30" fmla="*/ 79512 w 428"/>
              <a:gd name="T31" fmla="*/ 15865 h 634"/>
              <a:gd name="T32" fmla="*/ 127364 w 428"/>
              <a:gd name="T33" fmla="*/ 68868 h 634"/>
              <a:gd name="T34" fmla="*/ 79512 w 428"/>
              <a:gd name="T35" fmla="*/ 127280 h 634"/>
              <a:gd name="T36" fmla="*/ 26624 w 428"/>
              <a:gd name="T37" fmla="*/ 68868 h 634"/>
              <a:gd name="T38" fmla="*/ 143194 w 428"/>
              <a:gd name="T39" fmla="*/ 180644 h 634"/>
              <a:gd name="T40" fmla="*/ 143194 w 428"/>
              <a:gd name="T41" fmla="*/ 180644 h 634"/>
              <a:gd name="T42" fmla="*/ 106137 w 428"/>
              <a:gd name="T43" fmla="*/ 212374 h 634"/>
              <a:gd name="T44" fmla="*/ 47851 w 428"/>
              <a:gd name="T45" fmla="*/ 212374 h 634"/>
              <a:gd name="T46" fmla="*/ 16190 w 428"/>
              <a:gd name="T47" fmla="*/ 180644 h 634"/>
              <a:gd name="T48" fmla="*/ 16190 w 428"/>
              <a:gd name="T49" fmla="*/ 159371 h 634"/>
              <a:gd name="T50" fmla="*/ 42455 w 428"/>
              <a:gd name="T51" fmla="*/ 127280 h 634"/>
              <a:gd name="T52" fmla="*/ 79512 w 428"/>
              <a:gd name="T53" fmla="*/ 143506 h 634"/>
              <a:gd name="T54" fmla="*/ 116930 w 428"/>
              <a:gd name="T55" fmla="*/ 127280 h 634"/>
              <a:gd name="T56" fmla="*/ 143194 w 428"/>
              <a:gd name="T57" fmla="*/ 159371 h 634"/>
              <a:gd name="T58" fmla="*/ 143194 w 428"/>
              <a:gd name="T59" fmla="*/ 180644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chemeClr val="bg1">
              <a:lumMod val="75000"/>
            </a:schemeClr>
          </a:solidFill>
          <a:ln w="9525" cap="flat">
            <a:solidFill>
              <a:schemeClr val="bg1">
                <a:lumMod val="75000"/>
              </a:schemeClr>
            </a:solidFill>
            <a:bevel/>
            <a:headEnd/>
            <a:tailEnd/>
          </a:ln>
          <a:effectLst/>
        </p:spPr>
        <p:txBody>
          <a:bodyPr wrap="none" lIns="91431" tIns="45716" rIns="91431" bIns="45716" anchor="ctr"/>
          <a:lstStyle/>
          <a:p>
            <a:endParaRPr lang="en-US"/>
          </a:p>
        </p:txBody>
      </p:sp>
      <p:sp>
        <p:nvSpPr>
          <p:cNvPr id="136" name="Freeform 176">
            <a:extLst>
              <a:ext uri="{FF2B5EF4-FFF2-40B4-BE49-F238E27FC236}">
                <a16:creationId xmlns:a16="http://schemas.microsoft.com/office/drawing/2014/main" id="{26897B9B-3FC4-4803-A3C8-70C15D2C4660}"/>
              </a:ext>
            </a:extLst>
          </p:cNvPr>
          <p:cNvSpPr>
            <a:spLocks noChangeArrowheads="1"/>
          </p:cNvSpPr>
          <p:nvPr/>
        </p:nvSpPr>
        <p:spPr bwMode="auto">
          <a:xfrm>
            <a:off x="3845040" y="5085230"/>
            <a:ext cx="91440" cy="137160"/>
          </a:xfrm>
          <a:custGeom>
            <a:avLst/>
            <a:gdLst>
              <a:gd name="T0" fmla="*/ 127364 w 428"/>
              <a:gd name="T1" fmla="*/ 116824 h 634"/>
              <a:gd name="T2" fmla="*/ 127364 w 428"/>
              <a:gd name="T3" fmla="*/ 116824 h 634"/>
              <a:gd name="T4" fmla="*/ 143194 w 428"/>
              <a:gd name="T5" fmla="*/ 68868 h 634"/>
              <a:gd name="T6" fmla="*/ 79512 w 428"/>
              <a:gd name="T7" fmla="*/ 0 h 634"/>
              <a:gd name="T8" fmla="*/ 16190 w 428"/>
              <a:gd name="T9" fmla="*/ 68868 h 634"/>
              <a:gd name="T10" fmla="*/ 26624 w 428"/>
              <a:gd name="T11" fmla="*/ 116824 h 634"/>
              <a:gd name="T12" fmla="*/ 0 w 428"/>
              <a:gd name="T13" fmla="*/ 153962 h 634"/>
              <a:gd name="T14" fmla="*/ 0 w 428"/>
              <a:gd name="T15" fmla="*/ 185692 h 634"/>
              <a:gd name="T16" fmla="*/ 42455 w 428"/>
              <a:gd name="T17" fmla="*/ 228239 h 634"/>
              <a:gd name="T18" fmla="*/ 111174 w 428"/>
              <a:gd name="T19" fmla="*/ 228239 h 634"/>
              <a:gd name="T20" fmla="*/ 153628 w 428"/>
              <a:gd name="T21" fmla="*/ 185692 h 634"/>
              <a:gd name="T22" fmla="*/ 153628 w 428"/>
              <a:gd name="T23" fmla="*/ 153962 h 634"/>
              <a:gd name="T24" fmla="*/ 127364 w 428"/>
              <a:gd name="T25" fmla="*/ 116824 h 634"/>
              <a:gd name="T26" fmla="*/ 26624 w 428"/>
              <a:gd name="T27" fmla="*/ 68868 h 634"/>
              <a:gd name="T28" fmla="*/ 26624 w 428"/>
              <a:gd name="T29" fmla="*/ 68868 h 634"/>
              <a:gd name="T30" fmla="*/ 79512 w 428"/>
              <a:gd name="T31" fmla="*/ 15865 h 634"/>
              <a:gd name="T32" fmla="*/ 127364 w 428"/>
              <a:gd name="T33" fmla="*/ 68868 h 634"/>
              <a:gd name="T34" fmla="*/ 79512 w 428"/>
              <a:gd name="T35" fmla="*/ 127280 h 634"/>
              <a:gd name="T36" fmla="*/ 26624 w 428"/>
              <a:gd name="T37" fmla="*/ 68868 h 634"/>
              <a:gd name="T38" fmla="*/ 143194 w 428"/>
              <a:gd name="T39" fmla="*/ 180644 h 634"/>
              <a:gd name="T40" fmla="*/ 143194 w 428"/>
              <a:gd name="T41" fmla="*/ 180644 h 634"/>
              <a:gd name="T42" fmla="*/ 106137 w 428"/>
              <a:gd name="T43" fmla="*/ 212374 h 634"/>
              <a:gd name="T44" fmla="*/ 47851 w 428"/>
              <a:gd name="T45" fmla="*/ 212374 h 634"/>
              <a:gd name="T46" fmla="*/ 16190 w 428"/>
              <a:gd name="T47" fmla="*/ 180644 h 634"/>
              <a:gd name="T48" fmla="*/ 16190 w 428"/>
              <a:gd name="T49" fmla="*/ 159371 h 634"/>
              <a:gd name="T50" fmla="*/ 42455 w 428"/>
              <a:gd name="T51" fmla="*/ 127280 h 634"/>
              <a:gd name="T52" fmla="*/ 79512 w 428"/>
              <a:gd name="T53" fmla="*/ 143506 h 634"/>
              <a:gd name="T54" fmla="*/ 116930 w 428"/>
              <a:gd name="T55" fmla="*/ 127280 h 634"/>
              <a:gd name="T56" fmla="*/ 143194 w 428"/>
              <a:gd name="T57" fmla="*/ 159371 h 634"/>
              <a:gd name="T58" fmla="*/ 143194 w 428"/>
              <a:gd name="T59" fmla="*/ 180644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rgbClr val="92D050"/>
          </a:solidFill>
          <a:ln w="9525" cap="flat">
            <a:solidFill>
              <a:srgbClr val="FFC000"/>
            </a:solidFill>
            <a:bevel/>
            <a:headEnd/>
            <a:tailEnd/>
          </a:ln>
          <a:effectLst/>
        </p:spPr>
        <p:txBody>
          <a:bodyPr wrap="none" lIns="91431" tIns="45716" rIns="91431" bIns="45716" anchor="ctr"/>
          <a:lstStyle/>
          <a:p>
            <a:endParaRPr lang="en-US"/>
          </a:p>
        </p:txBody>
      </p:sp>
      <p:sp>
        <p:nvSpPr>
          <p:cNvPr id="137" name="Freeform 176">
            <a:extLst>
              <a:ext uri="{FF2B5EF4-FFF2-40B4-BE49-F238E27FC236}">
                <a16:creationId xmlns:a16="http://schemas.microsoft.com/office/drawing/2014/main" id="{8A9B716E-4DB0-449A-A082-A6ED548B5C1A}"/>
              </a:ext>
            </a:extLst>
          </p:cNvPr>
          <p:cNvSpPr>
            <a:spLocks noChangeArrowheads="1"/>
          </p:cNvSpPr>
          <p:nvPr/>
        </p:nvSpPr>
        <p:spPr bwMode="auto">
          <a:xfrm>
            <a:off x="3413689" y="4876060"/>
            <a:ext cx="91440" cy="137160"/>
          </a:xfrm>
          <a:custGeom>
            <a:avLst/>
            <a:gdLst>
              <a:gd name="T0" fmla="*/ 127364 w 428"/>
              <a:gd name="T1" fmla="*/ 116824 h 634"/>
              <a:gd name="T2" fmla="*/ 127364 w 428"/>
              <a:gd name="T3" fmla="*/ 116824 h 634"/>
              <a:gd name="T4" fmla="*/ 143194 w 428"/>
              <a:gd name="T5" fmla="*/ 68868 h 634"/>
              <a:gd name="T6" fmla="*/ 79512 w 428"/>
              <a:gd name="T7" fmla="*/ 0 h 634"/>
              <a:gd name="T8" fmla="*/ 16190 w 428"/>
              <a:gd name="T9" fmla="*/ 68868 h 634"/>
              <a:gd name="T10" fmla="*/ 26624 w 428"/>
              <a:gd name="T11" fmla="*/ 116824 h 634"/>
              <a:gd name="T12" fmla="*/ 0 w 428"/>
              <a:gd name="T13" fmla="*/ 153962 h 634"/>
              <a:gd name="T14" fmla="*/ 0 w 428"/>
              <a:gd name="T15" fmla="*/ 185692 h 634"/>
              <a:gd name="T16" fmla="*/ 42455 w 428"/>
              <a:gd name="T17" fmla="*/ 228239 h 634"/>
              <a:gd name="T18" fmla="*/ 111174 w 428"/>
              <a:gd name="T19" fmla="*/ 228239 h 634"/>
              <a:gd name="T20" fmla="*/ 153628 w 428"/>
              <a:gd name="T21" fmla="*/ 185692 h 634"/>
              <a:gd name="T22" fmla="*/ 153628 w 428"/>
              <a:gd name="T23" fmla="*/ 153962 h 634"/>
              <a:gd name="T24" fmla="*/ 127364 w 428"/>
              <a:gd name="T25" fmla="*/ 116824 h 634"/>
              <a:gd name="T26" fmla="*/ 26624 w 428"/>
              <a:gd name="T27" fmla="*/ 68868 h 634"/>
              <a:gd name="T28" fmla="*/ 26624 w 428"/>
              <a:gd name="T29" fmla="*/ 68868 h 634"/>
              <a:gd name="T30" fmla="*/ 79512 w 428"/>
              <a:gd name="T31" fmla="*/ 15865 h 634"/>
              <a:gd name="T32" fmla="*/ 127364 w 428"/>
              <a:gd name="T33" fmla="*/ 68868 h 634"/>
              <a:gd name="T34" fmla="*/ 79512 w 428"/>
              <a:gd name="T35" fmla="*/ 127280 h 634"/>
              <a:gd name="T36" fmla="*/ 26624 w 428"/>
              <a:gd name="T37" fmla="*/ 68868 h 634"/>
              <a:gd name="T38" fmla="*/ 143194 w 428"/>
              <a:gd name="T39" fmla="*/ 180644 h 634"/>
              <a:gd name="T40" fmla="*/ 143194 w 428"/>
              <a:gd name="T41" fmla="*/ 180644 h 634"/>
              <a:gd name="T42" fmla="*/ 106137 w 428"/>
              <a:gd name="T43" fmla="*/ 212374 h 634"/>
              <a:gd name="T44" fmla="*/ 47851 w 428"/>
              <a:gd name="T45" fmla="*/ 212374 h 634"/>
              <a:gd name="T46" fmla="*/ 16190 w 428"/>
              <a:gd name="T47" fmla="*/ 180644 h 634"/>
              <a:gd name="T48" fmla="*/ 16190 w 428"/>
              <a:gd name="T49" fmla="*/ 159371 h 634"/>
              <a:gd name="T50" fmla="*/ 42455 w 428"/>
              <a:gd name="T51" fmla="*/ 127280 h 634"/>
              <a:gd name="T52" fmla="*/ 79512 w 428"/>
              <a:gd name="T53" fmla="*/ 143506 h 634"/>
              <a:gd name="T54" fmla="*/ 116930 w 428"/>
              <a:gd name="T55" fmla="*/ 127280 h 634"/>
              <a:gd name="T56" fmla="*/ 143194 w 428"/>
              <a:gd name="T57" fmla="*/ 159371 h 634"/>
              <a:gd name="T58" fmla="*/ 143194 w 428"/>
              <a:gd name="T59" fmla="*/ 180644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rgbClr val="5D1738"/>
          </a:solidFill>
          <a:ln w="9525" cap="flat">
            <a:solidFill>
              <a:schemeClr val="tx1"/>
            </a:solidFill>
            <a:bevel/>
            <a:headEnd/>
            <a:tailEnd/>
          </a:ln>
          <a:effectLst/>
        </p:spPr>
        <p:txBody>
          <a:bodyPr wrap="none" lIns="91431" tIns="45716" rIns="91431" bIns="45716" anchor="ctr"/>
          <a:lstStyle/>
          <a:p>
            <a:endParaRPr lang="en-US" dirty="0"/>
          </a:p>
        </p:txBody>
      </p:sp>
      <p:sp>
        <p:nvSpPr>
          <p:cNvPr id="138" name="Freeform 176">
            <a:extLst>
              <a:ext uri="{FF2B5EF4-FFF2-40B4-BE49-F238E27FC236}">
                <a16:creationId xmlns:a16="http://schemas.microsoft.com/office/drawing/2014/main" id="{D3C88C20-C6CE-4CAF-84D9-7E4EA8ADA680}"/>
              </a:ext>
            </a:extLst>
          </p:cNvPr>
          <p:cNvSpPr>
            <a:spLocks noChangeArrowheads="1"/>
          </p:cNvSpPr>
          <p:nvPr/>
        </p:nvSpPr>
        <p:spPr bwMode="auto">
          <a:xfrm>
            <a:off x="3737919" y="4876060"/>
            <a:ext cx="91440" cy="137160"/>
          </a:xfrm>
          <a:custGeom>
            <a:avLst/>
            <a:gdLst>
              <a:gd name="T0" fmla="*/ 127364 w 428"/>
              <a:gd name="T1" fmla="*/ 116824 h 634"/>
              <a:gd name="T2" fmla="*/ 127364 w 428"/>
              <a:gd name="T3" fmla="*/ 116824 h 634"/>
              <a:gd name="T4" fmla="*/ 143194 w 428"/>
              <a:gd name="T5" fmla="*/ 68868 h 634"/>
              <a:gd name="T6" fmla="*/ 79512 w 428"/>
              <a:gd name="T7" fmla="*/ 0 h 634"/>
              <a:gd name="T8" fmla="*/ 16190 w 428"/>
              <a:gd name="T9" fmla="*/ 68868 h 634"/>
              <a:gd name="T10" fmla="*/ 26624 w 428"/>
              <a:gd name="T11" fmla="*/ 116824 h 634"/>
              <a:gd name="T12" fmla="*/ 0 w 428"/>
              <a:gd name="T13" fmla="*/ 153962 h 634"/>
              <a:gd name="T14" fmla="*/ 0 w 428"/>
              <a:gd name="T15" fmla="*/ 185692 h 634"/>
              <a:gd name="T16" fmla="*/ 42455 w 428"/>
              <a:gd name="T17" fmla="*/ 228239 h 634"/>
              <a:gd name="T18" fmla="*/ 111174 w 428"/>
              <a:gd name="T19" fmla="*/ 228239 h 634"/>
              <a:gd name="T20" fmla="*/ 153628 w 428"/>
              <a:gd name="T21" fmla="*/ 185692 h 634"/>
              <a:gd name="T22" fmla="*/ 153628 w 428"/>
              <a:gd name="T23" fmla="*/ 153962 h 634"/>
              <a:gd name="T24" fmla="*/ 127364 w 428"/>
              <a:gd name="T25" fmla="*/ 116824 h 634"/>
              <a:gd name="T26" fmla="*/ 26624 w 428"/>
              <a:gd name="T27" fmla="*/ 68868 h 634"/>
              <a:gd name="T28" fmla="*/ 26624 w 428"/>
              <a:gd name="T29" fmla="*/ 68868 h 634"/>
              <a:gd name="T30" fmla="*/ 79512 w 428"/>
              <a:gd name="T31" fmla="*/ 15865 h 634"/>
              <a:gd name="T32" fmla="*/ 127364 w 428"/>
              <a:gd name="T33" fmla="*/ 68868 h 634"/>
              <a:gd name="T34" fmla="*/ 79512 w 428"/>
              <a:gd name="T35" fmla="*/ 127280 h 634"/>
              <a:gd name="T36" fmla="*/ 26624 w 428"/>
              <a:gd name="T37" fmla="*/ 68868 h 634"/>
              <a:gd name="T38" fmla="*/ 143194 w 428"/>
              <a:gd name="T39" fmla="*/ 180644 h 634"/>
              <a:gd name="T40" fmla="*/ 143194 w 428"/>
              <a:gd name="T41" fmla="*/ 180644 h 634"/>
              <a:gd name="T42" fmla="*/ 106137 w 428"/>
              <a:gd name="T43" fmla="*/ 212374 h 634"/>
              <a:gd name="T44" fmla="*/ 47851 w 428"/>
              <a:gd name="T45" fmla="*/ 212374 h 634"/>
              <a:gd name="T46" fmla="*/ 16190 w 428"/>
              <a:gd name="T47" fmla="*/ 180644 h 634"/>
              <a:gd name="T48" fmla="*/ 16190 w 428"/>
              <a:gd name="T49" fmla="*/ 159371 h 634"/>
              <a:gd name="T50" fmla="*/ 42455 w 428"/>
              <a:gd name="T51" fmla="*/ 127280 h 634"/>
              <a:gd name="T52" fmla="*/ 79512 w 428"/>
              <a:gd name="T53" fmla="*/ 143506 h 634"/>
              <a:gd name="T54" fmla="*/ 116930 w 428"/>
              <a:gd name="T55" fmla="*/ 127280 h 634"/>
              <a:gd name="T56" fmla="*/ 143194 w 428"/>
              <a:gd name="T57" fmla="*/ 159371 h 634"/>
              <a:gd name="T58" fmla="*/ 143194 w 428"/>
              <a:gd name="T59" fmla="*/ 180644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chemeClr val="bg1">
              <a:lumMod val="75000"/>
            </a:schemeClr>
          </a:solidFill>
          <a:ln w="9525" cap="flat">
            <a:solidFill>
              <a:schemeClr val="bg1">
                <a:lumMod val="75000"/>
              </a:schemeClr>
            </a:solidFill>
            <a:bevel/>
            <a:headEnd/>
            <a:tailEnd/>
          </a:ln>
          <a:effectLst/>
        </p:spPr>
        <p:txBody>
          <a:bodyPr wrap="none" lIns="91431" tIns="45716" rIns="91431" bIns="45716" anchor="ctr"/>
          <a:lstStyle/>
          <a:p>
            <a:endParaRPr lang="en-US"/>
          </a:p>
        </p:txBody>
      </p:sp>
      <p:sp>
        <p:nvSpPr>
          <p:cNvPr id="139" name="Freeform 176">
            <a:extLst>
              <a:ext uri="{FF2B5EF4-FFF2-40B4-BE49-F238E27FC236}">
                <a16:creationId xmlns:a16="http://schemas.microsoft.com/office/drawing/2014/main" id="{20F93413-F67E-48E6-B786-FF6F5384F1D9}"/>
              </a:ext>
            </a:extLst>
          </p:cNvPr>
          <p:cNvSpPr>
            <a:spLocks noChangeArrowheads="1"/>
          </p:cNvSpPr>
          <p:nvPr/>
        </p:nvSpPr>
        <p:spPr bwMode="auto">
          <a:xfrm>
            <a:off x="3997440" y="4876060"/>
            <a:ext cx="91440" cy="137160"/>
          </a:xfrm>
          <a:custGeom>
            <a:avLst/>
            <a:gdLst>
              <a:gd name="T0" fmla="*/ 127364 w 428"/>
              <a:gd name="T1" fmla="*/ 116824 h 634"/>
              <a:gd name="T2" fmla="*/ 127364 w 428"/>
              <a:gd name="T3" fmla="*/ 116824 h 634"/>
              <a:gd name="T4" fmla="*/ 143194 w 428"/>
              <a:gd name="T5" fmla="*/ 68868 h 634"/>
              <a:gd name="T6" fmla="*/ 79512 w 428"/>
              <a:gd name="T7" fmla="*/ 0 h 634"/>
              <a:gd name="T8" fmla="*/ 16190 w 428"/>
              <a:gd name="T9" fmla="*/ 68868 h 634"/>
              <a:gd name="T10" fmla="*/ 26624 w 428"/>
              <a:gd name="T11" fmla="*/ 116824 h 634"/>
              <a:gd name="T12" fmla="*/ 0 w 428"/>
              <a:gd name="T13" fmla="*/ 153962 h 634"/>
              <a:gd name="T14" fmla="*/ 0 w 428"/>
              <a:gd name="T15" fmla="*/ 185692 h 634"/>
              <a:gd name="T16" fmla="*/ 42455 w 428"/>
              <a:gd name="T17" fmla="*/ 228239 h 634"/>
              <a:gd name="T18" fmla="*/ 111174 w 428"/>
              <a:gd name="T19" fmla="*/ 228239 h 634"/>
              <a:gd name="T20" fmla="*/ 153628 w 428"/>
              <a:gd name="T21" fmla="*/ 185692 h 634"/>
              <a:gd name="T22" fmla="*/ 153628 w 428"/>
              <a:gd name="T23" fmla="*/ 153962 h 634"/>
              <a:gd name="T24" fmla="*/ 127364 w 428"/>
              <a:gd name="T25" fmla="*/ 116824 h 634"/>
              <a:gd name="T26" fmla="*/ 26624 w 428"/>
              <a:gd name="T27" fmla="*/ 68868 h 634"/>
              <a:gd name="T28" fmla="*/ 26624 w 428"/>
              <a:gd name="T29" fmla="*/ 68868 h 634"/>
              <a:gd name="T30" fmla="*/ 79512 w 428"/>
              <a:gd name="T31" fmla="*/ 15865 h 634"/>
              <a:gd name="T32" fmla="*/ 127364 w 428"/>
              <a:gd name="T33" fmla="*/ 68868 h 634"/>
              <a:gd name="T34" fmla="*/ 79512 w 428"/>
              <a:gd name="T35" fmla="*/ 127280 h 634"/>
              <a:gd name="T36" fmla="*/ 26624 w 428"/>
              <a:gd name="T37" fmla="*/ 68868 h 634"/>
              <a:gd name="T38" fmla="*/ 143194 w 428"/>
              <a:gd name="T39" fmla="*/ 180644 h 634"/>
              <a:gd name="T40" fmla="*/ 143194 w 428"/>
              <a:gd name="T41" fmla="*/ 180644 h 634"/>
              <a:gd name="T42" fmla="*/ 106137 w 428"/>
              <a:gd name="T43" fmla="*/ 212374 h 634"/>
              <a:gd name="T44" fmla="*/ 47851 w 428"/>
              <a:gd name="T45" fmla="*/ 212374 h 634"/>
              <a:gd name="T46" fmla="*/ 16190 w 428"/>
              <a:gd name="T47" fmla="*/ 180644 h 634"/>
              <a:gd name="T48" fmla="*/ 16190 w 428"/>
              <a:gd name="T49" fmla="*/ 159371 h 634"/>
              <a:gd name="T50" fmla="*/ 42455 w 428"/>
              <a:gd name="T51" fmla="*/ 127280 h 634"/>
              <a:gd name="T52" fmla="*/ 79512 w 428"/>
              <a:gd name="T53" fmla="*/ 143506 h 634"/>
              <a:gd name="T54" fmla="*/ 116930 w 428"/>
              <a:gd name="T55" fmla="*/ 127280 h 634"/>
              <a:gd name="T56" fmla="*/ 143194 w 428"/>
              <a:gd name="T57" fmla="*/ 159371 h 634"/>
              <a:gd name="T58" fmla="*/ 143194 w 428"/>
              <a:gd name="T59" fmla="*/ 180644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rgbClr val="92D050"/>
          </a:solidFill>
          <a:ln w="9525" cap="flat">
            <a:solidFill>
              <a:srgbClr val="FFC000"/>
            </a:solidFill>
            <a:bevel/>
            <a:headEnd/>
            <a:tailEnd/>
          </a:ln>
          <a:effectLst/>
        </p:spPr>
        <p:txBody>
          <a:bodyPr wrap="none" lIns="91431" tIns="45716" rIns="91431" bIns="45716" anchor="ctr"/>
          <a:lstStyle/>
          <a:p>
            <a:endParaRPr lang="en-US"/>
          </a:p>
        </p:txBody>
      </p:sp>
      <p:sp>
        <p:nvSpPr>
          <p:cNvPr id="140" name="Hexagon 139">
            <a:extLst>
              <a:ext uri="{FF2B5EF4-FFF2-40B4-BE49-F238E27FC236}">
                <a16:creationId xmlns:a16="http://schemas.microsoft.com/office/drawing/2014/main" id="{10EC28E7-E968-45BB-80A1-1006B98C89A3}"/>
              </a:ext>
            </a:extLst>
          </p:cNvPr>
          <p:cNvSpPr/>
          <p:nvPr/>
        </p:nvSpPr>
        <p:spPr>
          <a:xfrm>
            <a:off x="4207405" y="2084810"/>
            <a:ext cx="432060" cy="339684"/>
          </a:xfrm>
          <a:prstGeom prst="hexag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141" name="TextBox 140">
            <a:extLst>
              <a:ext uri="{FF2B5EF4-FFF2-40B4-BE49-F238E27FC236}">
                <a16:creationId xmlns:a16="http://schemas.microsoft.com/office/drawing/2014/main" id="{5FA56152-F716-4C5A-A092-B3A32D21DF10}"/>
              </a:ext>
            </a:extLst>
          </p:cNvPr>
          <p:cNvSpPr txBox="1"/>
          <p:nvPr/>
        </p:nvSpPr>
        <p:spPr>
          <a:xfrm>
            <a:off x="4664960" y="2179552"/>
            <a:ext cx="3528490" cy="246221"/>
          </a:xfrm>
          <a:prstGeom prst="rect">
            <a:avLst/>
          </a:prstGeom>
          <a:noFill/>
        </p:spPr>
        <p:txBody>
          <a:bodyPr wrap="square" rtlCol="0">
            <a:spAutoFit/>
          </a:bodyPr>
          <a:lstStyle/>
          <a:p>
            <a:r>
              <a:rPr lang="en-US" sz="1000" b="1" dirty="0"/>
              <a:t>ANALYTICS / AI / ML SQUAD</a:t>
            </a:r>
          </a:p>
        </p:txBody>
      </p:sp>
      <p:sp>
        <p:nvSpPr>
          <p:cNvPr id="142" name="Right Brace 141">
            <a:extLst>
              <a:ext uri="{FF2B5EF4-FFF2-40B4-BE49-F238E27FC236}">
                <a16:creationId xmlns:a16="http://schemas.microsoft.com/office/drawing/2014/main" id="{32C5B9EA-0FB9-4CAF-98B9-6B4DCF0CF5E8}"/>
              </a:ext>
            </a:extLst>
          </p:cNvPr>
          <p:cNvSpPr/>
          <p:nvPr/>
        </p:nvSpPr>
        <p:spPr>
          <a:xfrm rot="16200000">
            <a:off x="2090219" y="-361295"/>
            <a:ext cx="474543" cy="4059292"/>
          </a:xfrm>
          <a:prstGeom prst="rightBrace">
            <a:avLst>
              <a:gd name="adj1" fmla="val 0"/>
              <a:gd name="adj2" fmla="val 5147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3" name="TextBox 142">
            <a:extLst>
              <a:ext uri="{FF2B5EF4-FFF2-40B4-BE49-F238E27FC236}">
                <a16:creationId xmlns:a16="http://schemas.microsoft.com/office/drawing/2014/main" id="{86E1C1E5-8A78-4AAF-B560-01B84F466C5C}"/>
              </a:ext>
            </a:extLst>
          </p:cNvPr>
          <p:cNvSpPr txBox="1"/>
          <p:nvPr/>
        </p:nvSpPr>
        <p:spPr>
          <a:xfrm>
            <a:off x="488380" y="1772770"/>
            <a:ext cx="3623589" cy="215444"/>
          </a:xfrm>
          <a:prstGeom prst="rect">
            <a:avLst/>
          </a:prstGeom>
          <a:noFill/>
        </p:spPr>
        <p:txBody>
          <a:bodyPr wrap="square" rtlCol="0">
            <a:spAutoFit/>
          </a:bodyPr>
          <a:lstStyle/>
          <a:p>
            <a:pPr algn="ctr"/>
            <a:r>
              <a:rPr lang="en-US" sz="800" b="1" i="1" dirty="0"/>
              <a:t>Drives Value out of the Data for the Enterprise</a:t>
            </a:r>
          </a:p>
        </p:txBody>
      </p:sp>
      <p:sp>
        <p:nvSpPr>
          <p:cNvPr id="144" name="TextBox 143">
            <a:extLst>
              <a:ext uri="{FF2B5EF4-FFF2-40B4-BE49-F238E27FC236}">
                <a16:creationId xmlns:a16="http://schemas.microsoft.com/office/drawing/2014/main" id="{77F71F03-0A70-4FF8-B380-CB7D7488EF3B}"/>
              </a:ext>
            </a:extLst>
          </p:cNvPr>
          <p:cNvSpPr txBox="1"/>
          <p:nvPr/>
        </p:nvSpPr>
        <p:spPr>
          <a:xfrm>
            <a:off x="81815" y="6577703"/>
            <a:ext cx="9734571" cy="307777"/>
          </a:xfrm>
          <a:prstGeom prst="rect">
            <a:avLst/>
          </a:prstGeom>
          <a:noFill/>
        </p:spPr>
        <p:txBody>
          <a:bodyPr wrap="square" rtlCol="0">
            <a:spAutoFit/>
          </a:bodyPr>
          <a:lstStyle/>
          <a:p>
            <a:r>
              <a:rPr lang="en-US" sz="1400" b="1" i="1" dirty="0"/>
              <a:t>Note – Analysis refers to Framework of Interaction amongst Data/Tech , Business, Analytics teams  </a:t>
            </a:r>
          </a:p>
        </p:txBody>
      </p:sp>
    </p:spTree>
    <p:extLst>
      <p:ext uri="{BB962C8B-B14F-4D97-AF65-F5344CB8AC3E}">
        <p14:creationId xmlns:p14="http://schemas.microsoft.com/office/powerpoint/2010/main" val="2713616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5970C7A-8793-4FAE-A5FA-1F019147689D}"/>
              </a:ext>
            </a:extLst>
          </p:cNvPr>
          <p:cNvSpPr>
            <a:spLocks noGrp="1"/>
          </p:cNvSpPr>
          <p:nvPr>
            <p:ph type="title" idx="4294967295"/>
          </p:nvPr>
        </p:nvSpPr>
        <p:spPr>
          <a:xfrm>
            <a:off x="0" y="171450"/>
            <a:ext cx="9039225" cy="546100"/>
          </a:xfrm>
        </p:spPr>
        <p:txBody>
          <a:bodyPr/>
          <a:lstStyle/>
          <a:p>
            <a:r>
              <a:rPr lang="en-US" dirty="0"/>
              <a:t>Data factory helps the organization to grow organically through controlled assignment of data – </a:t>
            </a:r>
            <a:r>
              <a:rPr lang="fr-FR" b="1" dirty="0" err="1"/>
              <a:t>Assignment</a:t>
            </a:r>
            <a:r>
              <a:rPr lang="fr-FR" b="1" dirty="0"/>
              <a:t> of Value (1/2)</a:t>
            </a:r>
            <a:endParaRPr lang="en-US" dirty="0"/>
          </a:p>
        </p:txBody>
      </p:sp>
      <p:sp>
        <p:nvSpPr>
          <p:cNvPr id="51" name="Rectangle 50">
            <a:extLst>
              <a:ext uri="{FF2B5EF4-FFF2-40B4-BE49-F238E27FC236}">
                <a16:creationId xmlns:a16="http://schemas.microsoft.com/office/drawing/2014/main" id="{01453402-12AB-4885-956B-5CAA99C1650B}"/>
              </a:ext>
            </a:extLst>
          </p:cNvPr>
          <p:cNvSpPr/>
          <p:nvPr/>
        </p:nvSpPr>
        <p:spPr>
          <a:xfrm>
            <a:off x="5090420" y="909530"/>
            <a:ext cx="274320" cy="27699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DD8504AC-1706-422D-8B2D-ED05E57BB01D}"/>
              </a:ext>
            </a:extLst>
          </p:cNvPr>
          <p:cNvSpPr txBox="1"/>
          <p:nvPr/>
        </p:nvSpPr>
        <p:spPr>
          <a:xfrm>
            <a:off x="5417498" y="924919"/>
            <a:ext cx="1152160" cy="400110"/>
          </a:xfrm>
          <a:prstGeom prst="rect">
            <a:avLst/>
          </a:prstGeom>
          <a:noFill/>
        </p:spPr>
        <p:txBody>
          <a:bodyPr wrap="square" rtlCol="0">
            <a:spAutoFit/>
          </a:bodyPr>
          <a:lstStyle/>
          <a:p>
            <a:r>
              <a:rPr lang="en-US" sz="1000" dirty="0"/>
              <a:t>Analytics Team Roles</a:t>
            </a:r>
          </a:p>
        </p:txBody>
      </p:sp>
      <p:sp>
        <p:nvSpPr>
          <p:cNvPr id="53" name="Rectangle 52">
            <a:extLst>
              <a:ext uri="{FF2B5EF4-FFF2-40B4-BE49-F238E27FC236}">
                <a16:creationId xmlns:a16="http://schemas.microsoft.com/office/drawing/2014/main" id="{8C1CA0F6-AD03-4681-9339-C7DC759551EC}"/>
              </a:ext>
            </a:extLst>
          </p:cNvPr>
          <p:cNvSpPr/>
          <p:nvPr/>
        </p:nvSpPr>
        <p:spPr>
          <a:xfrm>
            <a:off x="6622416" y="909530"/>
            <a:ext cx="274320" cy="276999"/>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1597F1DB-8DD4-49B0-AA8E-B14B118E823D}"/>
              </a:ext>
            </a:extLst>
          </p:cNvPr>
          <p:cNvSpPr txBox="1"/>
          <p:nvPr/>
        </p:nvSpPr>
        <p:spPr>
          <a:xfrm>
            <a:off x="6949494" y="924919"/>
            <a:ext cx="1152160" cy="400110"/>
          </a:xfrm>
          <a:prstGeom prst="rect">
            <a:avLst/>
          </a:prstGeom>
          <a:noFill/>
        </p:spPr>
        <p:txBody>
          <a:bodyPr wrap="square" rtlCol="0">
            <a:spAutoFit/>
          </a:bodyPr>
          <a:lstStyle/>
          <a:p>
            <a:r>
              <a:rPr lang="en-US" sz="1000" dirty="0"/>
              <a:t>Business Team Roles</a:t>
            </a:r>
          </a:p>
        </p:txBody>
      </p:sp>
      <p:sp>
        <p:nvSpPr>
          <p:cNvPr id="55" name="Rectangle 54">
            <a:extLst>
              <a:ext uri="{FF2B5EF4-FFF2-40B4-BE49-F238E27FC236}">
                <a16:creationId xmlns:a16="http://schemas.microsoft.com/office/drawing/2014/main" id="{99944320-A1BE-4E1D-98CF-8D2AB2BB1043}"/>
              </a:ext>
            </a:extLst>
          </p:cNvPr>
          <p:cNvSpPr/>
          <p:nvPr/>
        </p:nvSpPr>
        <p:spPr>
          <a:xfrm>
            <a:off x="8154412" y="909530"/>
            <a:ext cx="274320" cy="27699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590FF554-1493-4553-8F70-A0858F933B92}"/>
              </a:ext>
            </a:extLst>
          </p:cNvPr>
          <p:cNvSpPr txBox="1"/>
          <p:nvPr/>
        </p:nvSpPr>
        <p:spPr>
          <a:xfrm>
            <a:off x="8481490" y="924919"/>
            <a:ext cx="1402742" cy="400110"/>
          </a:xfrm>
          <a:prstGeom prst="rect">
            <a:avLst/>
          </a:prstGeom>
          <a:noFill/>
        </p:spPr>
        <p:txBody>
          <a:bodyPr wrap="square" rtlCol="0">
            <a:spAutoFit/>
          </a:bodyPr>
          <a:lstStyle/>
          <a:p>
            <a:r>
              <a:rPr lang="en-US" sz="1000" dirty="0"/>
              <a:t>Data &amp; tech. Team Roles</a:t>
            </a:r>
          </a:p>
        </p:txBody>
      </p:sp>
      <p:cxnSp>
        <p:nvCxnSpPr>
          <p:cNvPr id="68" name="Straight Connector 67">
            <a:extLst>
              <a:ext uri="{FF2B5EF4-FFF2-40B4-BE49-F238E27FC236}">
                <a16:creationId xmlns:a16="http://schemas.microsoft.com/office/drawing/2014/main" id="{5C394F68-02F4-49CF-9689-E400CD2C1273}"/>
              </a:ext>
            </a:extLst>
          </p:cNvPr>
          <p:cNvCxnSpPr>
            <a:cxnSpLocks/>
          </p:cNvCxnSpPr>
          <p:nvPr/>
        </p:nvCxnSpPr>
        <p:spPr>
          <a:xfrm>
            <a:off x="0" y="1340710"/>
            <a:ext cx="9906000" cy="0"/>
          </a:xfrm>
          <a:prstGeom prst="line">
            <a:avLst/>
          </a:prstGeom>
          <a:ln w="38100">
            <a:solidFill>
              <a:srgbClr val="5D1738"/>
            </a:solidFill>
          </a:ln>
        </p:spPr>
        <p:style>
          <a:lnRef idx="1">
            <a:schemeClr val="accent1"/>
          </a:lnRef>
          <a:fillRef idx="0">
            <a:schemeClr val="accent1"/>
          </a:fillRef>
          <a:effectRef idx="0">
            <a:schemeClr val="accent1"/>
          </a:effectRef>
          <a:fontRef idx="minor">
            <a:schemeClr val="tx1"/>
          </a:fontRef>
        </p:style>
      </p:cxnSp>
      <p:sp>
        <p:nvSpPr>
          <p:cNvPr id="75" name="Freeform 176">
            <a:extLst>
              <a:ext uri="{FF2B5EF4-FFF2-40B4-BE49-F238E27FC236}">
                <a16:creationId xmlns:a16="http://schemas.microsoft.com/office/drawing/2014/main" id="{ABE12B0A-DCEB-467B-B617-D6B23C0AAA3B}"/>
              </a:ext>
            </a:extLst>
          </p:cNvPr>
          <p:cNvSpPr>
            <a:spLocks noChangeArrowheads="1"/>
          </p:cNvSpPr>
          <p:nvPr/>
        </p:nvSpPr>
        <p:spPr bwMode="auto">
          <a:xfrm>
            <a:off x="161624" y="884804"/>
            <a:ext cx="182880" cy="274320"/>
          </a:xfrm>
          <a:custGeom>
            <a:avLst/>
            <a:gdLst>
              <a:gd name="T0" fmla="*/ 127364 w 428"/>
              <a:gd name="T1" fmla="*/ 116824 h 634"/>
              <a:gd name="T2" fmla="*/ 127364 w 428"/>
              <a:gd name="T3" fmla="*/ 116824 h 634"/>
              <a:gd name="T4" fmla="*/ 143194 w 428"/>
              <a:gd name="T5" fmla="*/ 68868 h 634"/>
              <a:gd name="T6" fmla="*/ 79512 w 428"/>
              <a:gd name="T7" fmla="*/ 0 h 634"/>
              <a:gd name="T8" fmla="*/ 16190 w 428"/>
              <a:gd name="T9" fmla="*/ 68868 h 634"/>
              <a:gd name="T10" fmla="*/ 26624 w 428"/>
              <a:gd name="T11" fmla="*/ 116824 h 634"/>
              <a:gd name="T12" fmla="*/ 0 w 428"/>
              <a:gd name="T13" fmla="*/ 153962 h 634"/>
              <a:gd name="T14" fmla="*/ 0 w 428"/>
              <a:gd name="T15" fmla="*/ 185692 h 634"/>
              <a:gd name="T16" fmla="*/ 42455 w 428"/>
              <a:gd name="T17" fmla="*/ 228239 h 634"/>
              <a:gd name="T18" fmla="*/ 111174 w 428"/>
              <a:gd name="T19" fmla="*/ 228239 h 634"/>
              <a:gd name="T20" fmla="*/ 153628 w 428"/>
              <a:gd name="T21" fmla="*/ 185692 h 634"/>
              <a:gd name="T22" fmla="*/ 153628 w 428"/>
              <a:gd name="T23" fmla="*/ 153962 h 634"/>
              <a:gd name="T24" fmla="*/ 127364 w 428"/>
              <a:gd name="T25" fmla="*/ 116824 h 634"/>
              <a:gd name="T26" fmla="*/ 26624 w 428"/>
              <a:gd name="T27" fmla="*/ 68868 h 634"/>
              <a:gd name="T28" fmla="*/ 26624 w 428"/>
              <a:gd name="T29" fmla="*/ 68868 h 634"/>
              <a:gd name="T30" fmla="*/ 79512 w 428"/>
              <a:gd name="T31" fmla="*/ 15865 h 634"/>
              <a:gd name="T32" fmla="*/ 127364 w 428"/>
              <a:gd name="T33" fmla="*/ 68868 h 634"/>
              <a:gd name="T34" fmla="*/ 79512 w 428"/>
              <a:gd name="T35" fmla="*/ 127280 h 634"/>
              <a:gd name="T36" fmla="*/ 26624 w 428"/>
              <a:gd name="T37" fmla="*/ 68868 h 634"/>
              <a:gd name="T38" fmla="*/ 143194 w 428"/>
              <a:gd name="T39" fmla="*/ 180644 h 634"/>
              <a:gd name="T40" fmla="*/ 143194 w 428"/>
              <a:gd name="T41" fmla="*/ 180644 h 634"/>
              <a:gd name="T42" fmla="*/ 106137 w 428"/>
              <a:gd name="T43" fmla="*/ 212374 h 634"/>
              <a:gd name="T44" fmla="*/ 47851 w 428"/>
              <a:gd name="T45" fmla="*/ 212374 h 634"/>
              <a:gd name="T46" fmla="*/ 16190 w 428"/>
              <a:gd name="T47" fmla="*/ 180644 h 634"/>
              <a:gd name="T48" fmla="*/ 16190 w 428"/>
              <a:gd name="T49" fmla="*/ 159371 h 634"/>
              <a:gd name="T50" fmla="*/ 42455 w 428"/>
              <a:gd name="T51" fmla="*/ 127280 h 634"/>
              <a:gd name="T52" fmla="*/ 79512 w 428"/>
              <a:gd name="T53" fmla="*/ 143506 h 634"/>
              <a:gd name="T54" fmla="*/ 116930 w 428"/>
              <a:gd name="T55" fmla="*/ 127280 h 634"/>
              <a:gd name="T56" fmla="*/ 143194 w 428"/>
              <a:gd name="T57" fmla="*/ 159371 h 634"/>
              <a:gd name="T58" fmla="*/ 143194 w 428"/>
              <a:gd name="T59" fmla="*/ 180644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rgbClr val="5D1738"/>
          </a:solidFill>
          <a:ln w="9525" cap="flat">
            <a:solidFill>
              <a:schemeClr val="tx1"/>
            </a:solidFill>
            <a:bevel/>
            <a:headEnd/>
            <a:tailEnd/>
          </a:ln>
          <a:effectLst/>
        </p:spPr>
        <p:txBody>
          <a:bodyPr wrap="none" lIns="91431" tIns="45716" rIns="91431" bIns="45716" anchor="ctr"/>
          <a:lstStyle/>
          <a:p>
            <a:endParaRPr lang="en-US" dirty="0"/>
          </a:p>
        </p:txBody>
      </p:sp>
      <p:sp>
        <p:nvSpPr>
          <p:cNvPr id="76" name="Freeform 176">
            <a:extLst>
              <a:ext uri="{FF2B5EF4-FFF2-40B4-BE49-F238E27FC236}">
                <a16:creationId xmlns:a16="http://schemas.microsoft.com/office/drawing/2014/main" id="{A39C38B0-9AC2-4C6A-97DE-50D779656DEB}"/>
              </a:ext>
            </a:extLst>
          </p:cNvPr>
          <p:cNvSpPr>
            <a:spLocks noChangeArrowheads="1"/>
          </p:cNvSpPr>
          <p:nvPr/>
        </p:nvSpPr>
        <p:spPr bwMode="auto">
          <a:xfrm>
            <a:off x="1146676" y="884804"/>
            <a:ext cx="182880" cy="274320"/>
          </a:xfrm>
          <a:custGeom>
            <a:avLst/>
            <a:gdLst>
              <a:gd name="T0" fmla="*/ 127364 w 428"/>
              <a:gd name="T1" fmla="*/ 116824 h 634"/>
              <a:gd name="T2" fmla="*/ 127364 w 428"/>
              <a:gd name="T3" fmla="*/ 116824 h 634"/>
              <a:gd name="T4" fmla="*/ 143194 w 428"/>
              <a:gd name="T5" fmla="*/ 68868 h 634"/>
              <a:gd name="T6" fmla="*/ 79512 w 428"/>
              <a:gd name="T7" fmla="*/ 0 h 634"/>
              <a:gd name="T8" fmla="*/ 16190 w 428"/>
              <a:gd name="T9" fmla="*/ 68868 h 634"/>
              <a:gd name="T10" fmla="*/ 26624 w 428"/>
              <a:gd name="T11" fmla="*/ 116824 h 634"/>
              <a:gd name="T12" fmla="*/ 0 w 428"/>
              <a:gd name="T13" fmla="*/ 153962 h 634"/>
              <a:gd name="T14" fmla="*/ 0 w 428"/>
              <a:gd name="T15" fmla="*/ 185692 h 634"/>
              <a:gd name="T16" fmla="*/ 42455 w 428"/>
              <a:gd name="T17" fmla="*/ 228239 h 634"/>
              <a:gd name="T18" fmla="*/ 111174 w 428"/>
              <a:gd name="T19" fmla="*/ 228239 h 634"/>
              <a:gd name="T20" fmla="*/ 153628 w 428"/>
              <a:gd name="T21" fmla="*/ 185692 h 634"/>
              <a:gd name="T22" fmla="*/ 153628 w 428"/>
              <a:gd name="T23" fmla="*/ 153962 h 634"/>
              <a:gd name="T24" fmla="*/ 127364 w 428"/>
              <a:gd name="T25" fmla="*/ 116824 h 634"/>
              <a:gd name="T26" fmla="*/ 26624 w 428"/>
              <a:gd name="T27" fmla="*/ 68868 h 634"/>
              <a:gd name="T28" fmla="*/ 26624 w 428"/>
              <a:gd name="T29" fmla="*/ 68868 h 634"/>
              <a:gd name="T30" fmla="*/ 79512 w 428"/>
              <a:gd name="T31" fmla="*/ 15865 h 634"/>
              <a:gd name="T32" fmla="*/ 127364 w 428"/>
              <a:gd name="T33" fmla="*/ 68868 h 634"/>
              <a:gd name="T34" fmla="*/ 79512 w 428"/>
              <a:gd name="T35" fmla="*/ 127280 h 634"/>
              <a:gd name="T36" fmla="*/ 26624 w 428"/>
              <a:gd name="T37" fmla="*/ 68868 h 634"/>
              <a:gd name="T38" fmla="*/ 143194 w 428"/>
              <a:gd name="T39" fmla="*/ 180644 h 634"/>
              <a:gd name="T40" fmla="*/ 143194 w 428"/>
              <a:gd name="T41" fmla="*/ 180644 h 634"/>
              <a:gd name="T42" fmla="*/ 106137 w 428"/>
              <a:gd name="T43" fmla="*/ 212374 h 634"/>
              <a:gd name="T44" fmla="*/ 47851 w 428"/>
              <a:gd name="T45" fmla="*/ 212374 h 634"/>
              <a:gd name="T46" fmla="*/ 16190 w 428"/>
              <a:gd name="T47" fmla="*/ 180644 h 634"/>
              <a:gd name="T48" fmla="*/ 16190 w 428"/>
              <a:gd name="T49" fmla="*/ 159371 h 634"/>
              <a:gd name="T50" fmla="*/ 42455 w 428"/>
              <a:gd name="T51" fmla="*/ 127280 h 634"/>
              <a:gd name="T52" fmla="*/ 79512 w 428"/>
              <a:gd name="T53" fmla="*/ 143506 h 634"/>
              <a:gd name="T54" fmla="*/ 116930 w 428"/>
              <a:gd name="T55" fmla="*/ 127280 h 634"/>
              <a:gd name="T56" fmla="*/ 143194 w 428"/>
              <a:gd name="T57" fmla="*/ 159371 h 634"/>
              <a:gd name="T58" fmla="*/ 143194 w 428"/>
              <a:gd name="T59" fmla="*/ 180644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chemeClr val="bg1">
              <a:lumMod val="75000"/>
            </a:schemeClr>
          </a:solidFill>
          <a:ln w="9525" cap="flat">
            <a:solidFill>
              <a:schemeClr val="bg1">
                <a:lumMod val="75000"/>
              </a:schemeClr>
            </a:solidFill>
            <a:bevel/>
            <a:headEnd/>
            <a:tailEnd/>
          </a:ln>
          <a:effectLst/>
        </p:spPr>
        <p:txBody>
          <a:bodyPr wrap="none" lIns="91431" tIns="45716" rIns="91431" bIns="45716" anchor="ctr"/>
          <a:lstStyle/>
          <a:p>
            <a:endParaRPr lang="en-US"/>
          </a:p>
        </p:txBody>
      </p:sp>
      <p:sp>
        <p:nvSpPr>
          <p:cNvPr id="77" name="Freeform 176">
            <a:extLst>
              <a:ext uri="{FF2B5EF4-FFF2-40B4-BE49-F238E27FC236}">
                <a16:creationId xmlns:a16="http://schemas.microsoft.com/office/drawing/2014/main" id="{3A07A46F-107E-4B91-AAB6-D5509BFC1924}"/>
              </a:ext>
            </a:extLst>
          </p:cNvPr>
          <p:cNvSpPr>
            <a:spLocks noChangeArrowheads="1"/>
          </p:cNvSpPr>
          <p:nvPr/>
        </p:nvSpPr>
        <p:spPr bwMode="auto">
          <a:xfrm>
            <a:off x="2131728" y="884804"/>
            <a:ext cx="182880" cy="274320"/>
          </a:xfrm>
          <a:custGeom>
            <a:avLst/>
            <a:gdLst>
              <a:gd name="T0" fmla="*/ 127364 w 428"/>
              <a:gd name="T1" fmla="*/ 116824 h 634"/>
              <a:gd name="T2" fmla="*/ 127364 w 428"/>
              <a:gd name="T3" fmla="*/ 116824 h 634"/>
              <a:gd name="T4" fmla="*/ 143194 w 428"/>
              <a:gd name="T5" fmla="*/ 68868 h 634"/>
              <a:gd name="T6" fmla="*/ 79512 w 428"/>
              <a:gd name="T7" fmla="*/ 0 h 634"/>
              <a:gd name="T8" fmla="*/ 16190 w 428"/>
              <a:gd name="T9" fmla="*/ 68868 h 634"/>
              <a:gd name="T10" fmla="*/ 26624 w 428"/>
              <a:gd name="T11" fmla="*/ 116824 h 634"/>
              <a:gd name="T12" fmla="*/ 0 w 428"/>
              <a:gd name="T13" fmla="*/ 153962 h 634"/>
              <a:gd name="T14" fmla="*/ 0 w 428"/>
              <a:gd name="T15" fmla="*/ 185692 h 634"/>
              <a:gd name="T16" fmla="*/ 42455 w 428"/>
              <a:gd name="T17" fmla="*/ 228239 h 634"/>
              <a:gd name="T18" fmla="*/ 111174 w 428"/>
              <a:gd name="T19" fmla="*/ 228239 h 634"/>
              <a:gd name="T20" fmla="*/ 153628 w 428"/>
              <a:gd name="T21" fmla="*/ 185692 h 634"/>
              <a:gd name="T22" fmla="*/ 153628 w 428"/>
              <a:gd name="T23" fmla="*/ 153962 h 634"/>
              <a:gd name="T24" fmla="*/ 127364 w 428"/>
              <a:gd name="T25" fmla="*/ 116824 h 634"/>
              <a:gd name="T26" fmla="*/ 26624 w 428"/>
              <a:gd name="T27" fmla="*/ 68868 h 634"/>
              <a:gd name="T28" fmla="*/ 26624 w 428"/>
              <a:gd name="T29" fmla="*/ 68868 h 634"/>
              <a:gd name="T30" fmla="*/ 79512 w 428"/>
              <a:gd name="T31" fmla="*/ 15865 h 634"/>
              <a:gd name="T32" fmla="*/ 127364 w 428"/>
              <a:gd name="T33" fmla="*/ 68868 h 634"/>
              <a:gd name="T34" fmla="*/ 79512 w 428"/>
              <a:gd name="T35" fmla="*/ 127280 h 634"/>
              <a:gd name="T36" fmla="*/ 26624 w 428"/>
              <a:gd name="T37" fmla="*/ 68868 h 634"/>
              <a:gd name="T38" fmla="*/ 143194 w 428"/>
              <a:gd name="T39" fmla="*/ 180644 h 634"/>
              <a:gd name="T40" fmla="*/ 143194 w 428"/>
              <a:gd name="T41" fmla="*/ 180644 h 634"/>
              <a:gd name="T42" fmla="*/ 106137 w 428"/>
              <a:gd name="T43" fmla="*/ 212374 h 634"/>
              <a:gd name="T44" fmla="*/ 47851 w 428"/>
              <a:gd name="T45" fmla="*/ 212374 h 634"/>
              <a:gd name="T46" fmla="*/ 16190 w 428"/>
              <a:gd name="T47" fmla="*/ 180644 h 634"/>
              <a:gd name="T48" fmla="*/ 16190 w 428"/>
              <a:gd name="T49" fmla="*/ 159371 h 634"/>
              <a:gd name="T50" fmla="*/ 42455 w 428"/>
              <a:gd name="T51" fmla="*/ 127280 h 634"/>
              <a:gd name="T52" fmla="*/ 79512 w 428"/>
              <a:gd name="T53" fmla="*/ 143506 h 634"/>
              <a:gd name="T54" fmla="*/ 116930 w 428"/>
              <a:gd name="T55" fmla="*/ 127280 h 634"/>
              <a:gd name="T56" fmla="*/ 143194 w 428"/>
              <a:gd name="T57" fmla="*/ 159371 h 634"/>
              <a:gd name="T58" fmla="*/ 143194 w 428"/>
              <a:gd name="T59" fmla="*/ 180644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rgbClr val="C00000"/>
          </a:solidFill>
          <a:ln w="9525" cap="flat">
            <a:solidFill>
              <a:srgbClr val="C00000"/>
            </a:solidFill>
            <a:bevel/>
            <a:headEnd/>
            <a:tailEnd/>
          </a:ln>
          <a:effectLst/>
        </p:spPr>
        <p:txBody>
          <a:bodyPr wrap="none" lIns="91431" tIns="45716" rIns="91431" bIns="45716" anchor="ctr"/>
          <a:lstStyle/>
          <a:p>
            <a:endParaRPr lang="en-US"/>
          </a:p>
        </p:txBody>
      </p:sp>
      <p:sp>
        <p:nvSpPr>
          <p:cNvPr id="78" name="Freeform 176">
            <a:extLst>
              <a:ext uri="{FF2B5EF4-FFF2-40B4-BE49-F238E27FC236}">
                <a16:creationId xmlns:a16="http://schemas.microsoft.com/office/drawing/2014/main" id="{A9A9978A-AF52-4F98-B167-742EE3FC3248}"/>
              </a:ext>
            </a:extLst>
          </p:cNvPr>
          <p:cNvSpPr>
            <a:spLocks noChangeArrowheads="1"/>
          </p:cNvSpPr>
          <p:nvPr/>
        </p:nvSpPr>
        <p:spPr bwMode="auto">
          <a:xfrm>
            <a:off x="3116780" y="884804"/>
            <a:ext cx="182880" cy="274320"/>
          </a:xfrm>
          <a:custGeom>
            <a:avLst/>
            <a:gdLst>
              <a:gd name="T0" fmla="*/ 127364 w 428"/>
              <a:gd name="T1" fmla="*/ 116824 h 634"/>
              <a:gd name="T2" fmla="*/ 127364 w 428"/>
              <a:gd name="T3" fmla="*/ 116824 h 634"/>
              <a:gd name="T4" fmla="*/ 143194 w 428"/>
              <a:gd name="T5" fmla="*/ 68868 h 634"/>
              <a:gd name="T6" fmla="*/ 79512 w 428"/>
              <a:gd name="T7" fmla="*/ 0 h 634"/>
              <a:gd name="T8" fmla="*/ 16190 w 428"/>
              <a:gd name="T9" fmla="*/ 68868 h 634"/>
              <a:gd name="T10" fmla="*/ 26624 w 428"/>
              <a:gd name="T11" fmla="*/ 116824 h 634"/>
              <a:gd name="T12" fmla="*/ 0 w 428"/>
              <a:gd name="T13" fmla="*/ 153962 h 634"/>
              <a:gd name="T14" fmla="*/ 0 w 428"/>
              <a:gd name="T15" fmla="*/ 185692 h 634"/>
              <a:gd name="T16" fmla="*/ 42455 w 428"/>
              <a:gd name="T17" fmla="*/ 228239 h 634"/>
              <a:gd name="T18" fmla="*/ 111174 w 428"/>
              <a:gd name="T19" fmla="*/ 228239 h 634"/>
              <a:gd name="T20" fmla="*/ 153628 w 428"/>
              <a:gd name="T21" fmla="*/ 185692 h 634"/>
              <a:gd name="T22" fmla="*/ 153628 w 428"/>
              <a:gd name="T23" fmla="*/ 153962 h 634"/>
              <a:gd name="T24" fmla="*/ 127364 w 428"/>
              <a:gd name="T25" fmla="*/ 116824 h 634"/>
              <a:gd name="T26" fmla="*/ 26624 w 428"/>
              <a:gd name="T27" fmla="*/ 68868 h 634"/>
              <a:gd name="T28" fmla="*/ 26624 w 428"/>
              <a:gd name="T29" fmla="*/ 68868 h 634"/>
              <a:gd name="T30" fmla="*/ 79512 w 428"/>
              <a:gd name="T31" fmla="*/ 15865 h 634"/>
              <a:gd name="T32" fmla="*/ 127364 w 428"/>
              <a:gd name="T33" fmla="*/ 68868 h 634"/>
              <a:gd name="T34" fmla="*/ 79512 w 428"/>
              <a:gd name="T35" fmla="*/ 127280 h 634"/>
              <a:gd name="T36" fmla="*/ 26624 w 428"/>
              <a:gd name="T37" fmla="*/ 68868 h 634"/>
              <a:gd name="T38" fmla="*/ 143194 w 428"/>
              <a:gd name="T39" fmla="*/ 180644 h 634"/>
              <a:gd name="T40" fmla="*/ 143194 w 428"/>
              <a:gd name="T41" fmla="*/ 180644 h 634"/>
              <a:gd name="T42" fmla="*/ 106137 w 428"/>
              <a:gd name="T43" fmla="*/ 212374 h 634"/>
              <a:gd name="T44" fmla="*/ 47851 w 428"/>
              <a:gd name="T45" fmla="*/ 212374 h 634"/>
              <a:gd name="T46" fmla="*/ 16190 w 428"/>
              <a:gd name="T47" fmla="*/ 180644 h 634"/>
              <a:gd name="T48" fmla="*/ 16190 w 428"/>
              <a:gd name="T49" fmla="*/ 159371 h 634"/>
              <a:gd name="T50" fmla="*/ 42455 w 428"/>
              <a:gd name="T51" fmla="*/ 127280 h 634"/>
              <a:gd name="T52" fmla="*/ 79512 w 428"/>
              <a:gd name="T53" fmla="*/ 143506 h 634"/>
              <a:gd name="T54" fmla="*/ 116930 w 428"/>
              <a:gd name="T55" fmla="*/ 127280 h 634"/>
              <a:gd name="T56" fmla="*/ 143194 w 428"/>
              <a:gd name="T57" fmla="*/ 159371 h 634"/>
              <a:gd name="T58" fmla="*/ 143194 w 428"/>
              <a:gd name="T59" fmla="*/ 180644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rgbClr val="92D050"/>
          </a:solidFill>
          <a:ln w="9525" cap="flat">
            <a:solidFill>
              <a:srgbClr val="FFC000"/>
            </a:solidFill>
            <a:bevel/>
            <a:headEnd/>
            <a:tailEnd/>
          </a:ln>
          <a:effectLst/>
        </p:spPr>
        <p:txBody>
          <a:bodyPr wrap="none" lIns="91431" tIns="45716" rIns="91431" bIns="45716" anchor="ctr"/>
          <a:lstStyle/>
          <a:p>
            <a:endParaRPr lang="en-US"/>
          </a:p>
        </p:txBody>
      </p:sp>
      <p:sp>
        <p:nvSpPr>
          <p:cNvPr id="79" name="Freeform 176">
            <a:extLst>
              <a:ext uri="{FF2B5EF4-FFF2-40B4-BE49-F238E27FC236}">
                <a16:creationId xmlns:a16="http://schemas.microsoft.com/office/drawing/2014/main" id="{8ABCC672-1806-4F3E-AD68-E6C5CAC33D0C}"/>
              </a:ext>
            </a:extLst>
          </p:cNvPr>
          <p:cNvSpPr>
            <a:spLocks noChangeArrowheads="1"/>
          </p:cNvSpPr>
          <p:nvPr/>
        </p:nvSpPr>
        <p:spPr bwMode="auto">
          <a:xfrm>
            <a:off x="4101832" y="884804"/>
            <a:ext cx="182880" cy="274320"/>
          </a:xfrm>
          <a:custGeom>
            <a:avLst/>
            <a:gdLst>
              <a:gd name="T0" fmla="*/ 127364 w 428"/>
              <a:gd name="T1" fmla="*/ 116824 h 634"/>
              <a:gd name="T2" fmla="*/ 127364 w 428"/>
              <a:gd name="T3" fmla="*/ 116824 h 634"/>
              <a:gd name="T4" fmla="*/ 143194 w 428"/>
              <a:gd name="T5" fmla="*/ 68868 h 634"/>
              <a:gd name="T6" fmla="*/ 79512 w 428"/>
              <a:gd name="T7" fmla="*/ 0 h 634"/>
              <a:gd name="T8" fmla="*/ 16190 w 428"/>
              <a:gd name="T9" fmla="*/ 68868 h 634"/>
              <a:gd name="T10" fmla="*/ 26624 w 428"/>
              <a:gd name="T11" fmla="*/ 116824 h 634"/>
              <a:gd name="T12" fmla="*/ 0 w 428"/>
              <a:gd name="T13" fmla="*/ 153962 h 634"/>
              <a:gd name="T14" fmla="*/ 0 w 428"/>
              <a:gd name="T15" fmla="*/ 185692 h 634"/>
              <a:gd name="T16" fmla="*/ 42455 w 428"/>
              <a:gd name="T17" fmla="*/ 228239 h 634"/>
              <a:gd name="T18" fmla="*/ 111174 w 428"/>
              <a:gd name="T19" fmla="*/ 228239 h 634"/>
              <a:gd name="T20" fmla="*/ 153628 w 428"/>
              <a:gd name="T21" fmla="*/ 185692 h 634"/>
              <a:gd name="T22" fmla="*/ 153628 w 428"/>
              <a:gd name="T23" fmla="*/ 153962 h 634"/>
              <a:gd name="T24" fmla="*/ 127364 w 428"/>
              <a:gd name="T25" fmla="*/ 116824 h 634"/>
              <a:gd name="T26" fmla="*/ 26624 w 428"/>
              <a:gd name="T27" fmla="*/ 68868 h 634"/>
              <a:gd name="T28" fmla="*/ 26624 w 428"/>
              <a:gd name="T29" fmla="*/ 68868 h 634"/>
              <a:gd name="T30" fmla="*/ 79512 w 428"/>
              <a:gd name="T31" fmla="*/ 15865 h 634"/>
              <a:gd name="T32" fmla="*/ 127364 w 428"/>
              <a:gd name="T33" fmla="*/ 68868 h 634"/>
              <a:gd name="T34" fmla="*/ 79512 w 428"/>
              <a:gd name="T35" fmla="*/ 127280 h 634"/>
              <a:gd name="T36" fmla="*/ 26624 w 428"/>
              <a:gd name="T37" fmla="*/ 68868 h 634"/>
              <a:gd name="T38" fmla="*/ 143194 w 428"/>
              <a:gd name="T39" fmla="*/ 180644 h 634"/>
              <a:gd name="T40" fmla="*/ 143194 w 428"/>
              <a:gd name="T41" fmla="*/ 180644 h 634"/>
              <a:gd name="T42" fmla="*/ 106137 w 428"/>
              <a:gd name="T43" fmla="*/ 212374 h 634"/>
              <a:gd name="T44" fmla="*/ 47851 w 428"/>
              <a:gd name="T45" fmla="*/ 212374 h 634"/>
              <a:gd name="T46" fmla="*/ 16190 w 428"/>
              <a:gd name="T47" fmla="*/ 180644 h 634"/>
              <a:gd name="T48" fmla="*/ 16190 w 428"/>
              <a:gd name="T49" fmla="*/ 159371 h 634"/>
              <a:gd name="T50" fmla="*/ 42455 w 428"/>
              <a:gd name="T51" fmla="*/ 127280 h 634"/>
              <a:gd name="T52" fmla="*/ 79512 w 428"/>
              <a:gd name="T53" fmla="*/ 143506 h 634"/>
              <a:gd name="T54" fmla="*/ 116930 w 428"/>
              <a:gd name="T55" fmla="*/ 127280 h 634"/>
              <a:gd name="T56" fmla="*/ 143194 w 428"/>
              <a:gd name="T57" fmla="*/ 159371 h 634"/>
              <a:gd name="T58" fmla="*/ 143194 w 428"/>
              <a:gd name="T59" fmla="*/ 180644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rgbClr val="00B0F0"/>
          </a:solidFill>
          <a:ln w="9525" cap="flat">
            <a:solidFill>
              <a:srgbClr val="00B0F0"/>
            </a:solidFill>
            <a:bevel/>
            <a:headEnd/>
            <a:tailEnd/>
          </a:ln>
          <a:effectLst/>
        </p:spPr>
        <p:txBody>
          <a:bodyPr wrap="none" lIns="91431" tIns="45716" rIns="91431" bIns="45716" anchor="ctr"/>
          <a:lstStyle/>
          <a:p>
            <a:endParaRPr lang="en-US"/>
          </a:p>
        </p:txBody>
      </p:sp>
      <p:sp>
        <p:nvSpPr>
          <p:cNvPr id="80" name="TextBox 79">
            <a:extLst>
              <a:ext uri="{FF2B5EF4-FFF2-40B4-BE49-F238E27FC236}">
                <a16:creationId xmlns:a16="http://schemas.microsoft.com/office/drawing/2014/main" id="{D5AC9B35-F800-408D-87DF-569B79E84747}"/>
              </a:ext>
            </a:extLst>
          </p:cNvPr>
          <p:cNvSpPr txBox="1"/>
          <p:nvPr/>
        </p:nvSpPr>
        <p:spPr>
          <a:xfrm>
            <a:off x="334367" y="821909"/>
            <a:ext cx="822446" cy="400110"/>
          </a:xfrm>
          <a:prstGeom prst="rect">
            <a:avLst/>
          </a:prstGeom>
          <a:noFill/>
        </p:spPr>
        <p:txBody>
          <a:bodyPr wrap="square" rtlCol="0">
            <a:spAutoFit/>
          </a:bodyPr>
          <a:lstStyle/>
          <a:p>
            <a:r>
              <a:rPr lang="en-US" sz="1000" dirty="0"/>
              <a:t>Data</a:t>
            </a:r>
          </a:p>
          <a:p>
            <a:r>
              <a:rPr lang="en-US" sz="1000" dirty="0"/>
              <a:t>Engineers</a:t>
            </a:r>
          </a:p>
        </p:txBody>
      </p:sp>
      <p:sp>
        <p:nvSpPr>
          <p:cNvPr id="81" name="TextBox 80">
            <a:extLst>
              <a:ext uri="{FF2B5EF4-FFF2-40B4-BE49-F238E27FC236}">
                <a16:creationId xmlns:a16="http://schemas.microsoft.com/office/drawing/2014/main" id="{BF56E21A-4617-4B4E-A063-0DB1ACE36931}"/>
              </a:ext>
            </a:extLst>
          </p:cNvPr>
          <p:cNvSpPr txBox="1"/>
          <p:nvPr/>
        </p:nvSpPr>
        <p:spPr>
          <a:xfrm>
            <a:off x="1319419" y="884804"/>
            <a:ext cx="822446" cy="274320"/>
          </a:xfrm>
          <a:prstGeom prst="rect">
            <a:avLst/>
          </a:prstGeom>
          <a:noFill/>
        </p:spPr>
        <p:txBody>
          <a:bodyPr wrap="square" rtlCol="0">
            <a:spAutoFit/>
          </a:bodyPr>
          <a:lstStyle/>
          <a:p>
            <a:r>
              <a:rPr lang="en-US" sz="1000" dirty="0"/>
              <a:t>Vendor</a:t>
            </a:r>
          </a:p>
        </p:txBody>
      </p:sp>
      <p:sp>
        <p:nvSpPr>
          <p:cNvPr id="82" name="TextBox 81">
            <a:extLst>
              <a:ext uri="{FF2B5EF4-FFF2-40B4-BE49-F238E27FC236}">
                <a16:creationId xmlns:a16="http://schemas.microsoft.com/office/drawing/2014/main" id="{8AC9A640-3252-430B-895D-F7AC6C6CAB14}"/>
              </a:ext>
            </a:extLst>
          </p:cNvPr>
          <p:cNvSpPr txBox="1"/>
          <p:nvPr/>
        </p:nvSpPr>
        <p:spPr>
          <a:xfrm>
            <a:off x="2304471" y="821909"/>
            <a:ext cx="822446" cy="400110"/>
          </a:xfrm>
          <a:prstGeom prst="rect">
            <a:avLst/>
          </a:prstGeom>
          <a:noFill/>
        </p:spPr>
        <p:txBody>
          <a:bodyPr wrap="square" rtlCol="0">
            <a:spAutoFit/>
          </a:bodyPr>
          <a:lstStyle/>
          <a:p>
            <a:r>
              <a:rPr lang="en-US" sz="1000" dirty="0"/>
              <a:t>Data Scientist</a:t>
            </a:r>
          </a:p>
        </p:txBody>
      </p:sp>
      <p:sp>
        <p:nvSpPr>
          <p:cNvPr id="83" name="TextBox 82">
            <a:extLst>
              <a:ext uri="{FF2B5EF4-FFF2-40B4-BE49-F238E27FC236}">
                <a16:creationId xmlns:a16="http://schemas.microsoft.com/office/drawing/2014/main" id="{658B8A4B-48DC-429D-8F54-C5342E0484C8}"/>
              </a:ext>
            </a:extLst>
          </p:cNvPr>
          <p:cNvSpPr txBox="1"/>
          <p:nvPr/>
        </p:nvSpPr>
        <p:spPr>
          <a:xfrm>
            <a:off x="3289523" y="821909"/>
            <a:ext cx="822446" cy="400110"/>
          </a:xfrm>
          <a:prstGeom prst="rect">
            <a:avLst/>
          </a:prstGeom>
          <a:noFill/>
        </p:spPr>
        <p:txBody>
          <a:bodyPr wrap="square" rtlCol="0">
            <a:spAutoFit/>
          </a:bodyPr>
          <a:lstStyle/>
          <a:p>
            <a:r>
              <a:rPr lang="en-US" sz="1000" dirty="0"/>
              <a:t>Data Stewards</a:t>
            </a:r>
          </a:p>
        </p:txBody>
      </p:sp>
      <p:sp>
        <p:nvSpPr>
          <p:cNvPr id="84" name="TextBox 83">
            <a:extLst>
              <a:ext uri="{FF2B5EF4-FFF2-40B4-BE49-F238E27FC236}">
                <a16:creationId xmlns:a16="http://schemas.microsoft.com/office/drawing/2014/main" id="{92AF3805-BF35-4A83-A8A5-E8693122E7A3}"/>
              </a:ext>
            </a:extLst>
          </p:cNvPr>
          <p:cNvSpPr txBox="1"/>
          <p:nvPr/>
        </p:nvSpPr>
        <p:spPr>
          <a:xfrm>
            <a:off x="4274574" y="821909"/>
            <a:ext cx="822446" cy="400110"/>
          </a:xfrm>
          <a:prstGeom prst="rect">
            <a:avLst/>
          </a:prstGeom>
          <a:noFill/>
        </p:spPr>
        <p:txBody>
          <a:bodyPr wrap="square" rtlCol="0">
            <a:spAutoFit/>
          </a:bodyPr>
          <a:lstStyle/>
          <a:p>
            <a:r>
              <a:rPr lang="en-US" sz="1000" dirty="0"/>
              <a:t>Business Lead</a:t>
            </a:r>
          </a:p>
        </p:txBody>
      </p:sp>
      <p:sp>
        <p:nvSpPr>
          <p:cNvPr id="2" name="TextBox 1">
            <a:extLst>
              <a:ext uri="{FF2B5EF4-FFF2-40B4-BE49-F238E27FC236}">
                <a16:creationId xmlns:a16="http://schemas.microsoft.com/office/drawing/2014/main" id="{2EF1C92A-FB8F-474F-B5A4-A829D3282E71}"/>
              </a:ext>
            </a:extLst>
          </p:cNvPr>
          <p:cNvSpPr txBox="1"/>
          <p:nvPr/>
        </p:nvSpPr>
        <p:spPr>
          <a:xfrm>
            <a:off x="98802" y="1459402"/>
            <a:ext cx="9678868" cy="646331"/>
          </a:xfrm>
          <a:prstGeom prst="rect">
            <a:avLst/>
          </a:prstGeom>
          <a:noFill/>
        </p:spPr>
        <p:txBody>
          <a:bodyPr wrap="square" rtlCol="0">
            <a:spAutoFit/>
          </a:bodyPr>
          <a:lstStyle/>
          <a:p>
            <a:r>
              <a:rPr lang="en-US" sz="1200" dirty="0"/>
              <a:t>A successful data factory approach needs controlled assignment of the data &amp; use cases, to drive the value realization. A number of Frameworks have been used to ensure proper “Value realization” assignment is catered. For that first and foremost activity is understanding the and slicing / dicing the value drivers. </a:t>
            </a:r>
            <a:r>
              <a:rPr lang="en-US" sz="1200" b="1" dirty="0"/>
              <a:t>Example below (A Small sample …………….)</a:t>
            </a:r>
          </a:p>
        </p:txBody>
      </p:sp>
      <p:graphicFrame>
        <p:nvGraphicFramePr>
          <p:cNvPr id="3" name="Table 3">
            <a:extLst>
              <a:ext uri="{FF2B5EF4-FFF2-40B4-BE49-F238E27FC236}">
                <a16:creationId xmlns:a16="http://schemas.microsoft.com/office/drawing/2014/main" id="{4A7FB30A-612C-4965-BD70-EE5BB92BBD4A}"/>
              </a:ext>
            </a:extLst>
          </p:cNvPr>
          <p:cNvGraphicFramePr>
            <a:graphicFrameLocks noGrp="1"/>
          </p:cNvGraphicFramePr>
          <p:nvPr>
            <p:extLst>
              <p:ext uri="{D42A27DB-BD31-4B8C-83A1-F6EECF244321}">
                <p14:modId xmlns:p14="http://schemas.microsoft.com/office/powerpoint/2010/main" val="559201888"/>
              </p:ext>
            </p:extLst>
          </p:nvPr>
        </p:nvGraphicFramePr>
        <p:xfrm>
          <a:off x="161624" y="2060810"/>
          <a:ext cx="9472029" cy="4541520"/>
        </p:xfrm>
        <a:graphic>
          <a:graphicData uri="http://schemas.openxmlformats.org/drawingml/2006/table">
            <a:tbl>
              <a:tblPr firstRow="1" bandRow="1">
                <a:tableStyleId>{5C22544A-7EE6-4342-B048-85BDC9FD1C3A}</a:tableStyleId>
              </a:tblPr>
              <a:tblGrid>
                <a:gridCol w="1353147">
                  <a:extLst>
                    <a:ext uri="{9D8B030D-6E8A-4147-A177-3AD203B41FA5}">
                      <a16:colId xmlns:a16="http://schemas.microsoft.com/office/drawing/2014/main" val="1596116387"/>
                    </a:ext>
                  </a:extLst>
                </a:gridCol>
                <a:gridCol w="1353147">
                  <a:extLst>
                    <a:ext uri="{9D8B030D-6E8A-4147-A177-3AD203B41FA5}">
                      <a16:colId xmlns:a16="http://schemas.microsoft.com/office/drawing/2014/main" val="67455846"/>
                    </a:ext>
                  </a:extLst>
                </a:gridCol>
                <a:gridCol w="1353147">
                  <a:extLst>
                    <a:ext uri="{9D8B030D-6E8A-4147-A177-3AD203B41FA5}">
                      <a16:colId xmlns:a16="http://schemas.microsoft.com/office/drawing/2014/main" val="2376762307"/>
                    </a:ext>
                  </a:extLst>
                </a:gridCol>
                <a:gridCol w="1353147">
                  <a:extLst>
                    <a:ext uri="{9D8B030D-6E8A-4147-A177-3AD203B41FA5}">
                      <a16:colId xmlns:a16="http://schemas.microsoft.com/office/drawing/2014/main" val="4145213141"/>
                    </a:ext>
                  </a:extLst>
                </a:gridCol>
                <a:gridCol w="1353147">
                  <a:extLst>
                    <a:ext uri="{9D8B030D-6E8A-4147-A177-3AD203B41FA5}">
                      <a16:colId xmlns:a16="http://schemas.microsoft.com/office/drawing/2014/main" val="2103405988"/>
                    </a:ext>
                  </a:extLst>
                </a:gridCol>
                <a:gridCol w="1353147">
                  <a:extLst>
                    <a:ext uri="{9D8B030D-6E8A-4147-A177-3AD203B41FA5}">
                      <a16:colId xmlns:a16="http://schemas.microsoft.com/office/drawing/2014/main" val="3470064255"/>
                    </a:ext>
                  </a:extLst>
                </a:gridCol>
                <a:gridCol w="1353147">
                  <a:extLst>
                    <a:ext uri="{9D8B030D-6E8A-4147-A177-3AD203B41FA5}">
                      <a16:colId xmlns:a16="http://schemas.microsoft.com/office/drawing/2014/main" val="693041793"/>
                    </a:ext>
                  </a:extLst>
                </a:gridCol>
              </a:tblGrid>
              <a:tr h="353913">
                <a:tc>
                  <a:txBody>
                    <a:bodyPr/>
                    <a:lstStyle/>
                    <a:p>
                      <a:r>
                        <a:rPr lang="en-US" sz="1000" dirty="0"/>
                        <a:t>Value driver</a:t>
                      </a:r>
                    </a:p>
                  </a:txBody>
                  <a:tcPr/>
                </a:tc>
                <a:tc>
                  <a:txBody>
                    <a:bodyPr/>
                    <a:lstStyle/>
                    <a:p>
                      <a:r>
                        <a:rPr lang="en-US" sz="1000" dirty="0"/>
                        <a:t>Driver</a:t>
                      </a:r>
                    </a:p>
                  </a:txBody>
                  <a:tcPr/>
                </a:tc>
                <a:tc>
                  <a:txBody>
                    <a:bodyPr/>
                    <a:lstStyle/>
                    <a:p>
                      <a:r>
                        <a:rPr lang="en-US" sz="1000" dirty="0" err="1"/>
                        <a:t>Usecase</a:t>
                      </a:r>
                      <a:r>
                        <a:rPr lang="en-US" sz="1000" dirty="0"/>
                        <a:t> Themes</a:t>
                      </a:r>
                    </a:p>
                  </a:txBody>
                  <a:tcPr/>
                </a:tc>
                <a:tc gridSpan="4">
                  <a:txBody>
                    <a:bodyPr/>
                    <a:lstStyle/>
                    <a:p>
                      <a:r>
                        <a:rPr lang="en-US" sz="1000" dirty="0" err="1"/>
                        <a:t>Usecase</a:t>
                      </a:r>
                      <a:r>
                        <a:rPr lang="en-US" sz="1000" dirty="0"/>
                        <a:t> Categories (Assign a $ Value) and </a:t>
                      </a:r>
                      <a:r>
                        <a:rPr lang="en-US" sz="1000" dirty="0" err="1"/>
                        <a:t>Priototize</a:t>
                      </a:r>
                      <a:r>
                        <a:rPr lang="en-US" sz="1000" dirty="0"/>
                        <a:t> and clearly list whether it is VALUE REALIZATION or VALUE RETENTION …..</a:t>
                      </a:r>
                    </a:p>
                  </a:txBody>
                  <a:tcPr/>
                </a:tc>
                <a:tc hMerge="1">
                  <a:txBody>
                    <a:bodyPr/>
                    <a:lstStyle/>
                    <a:p>
                      <a:endParaRPr lang="en-US" sz="1000" dirty="0"/>
                    </a:p>
                  </a:txBody>
                  <a:tcPr/>
                </a:tc>
                <a:tc hMerge="1">
                  <a:txBody>
                    <a:bodyPr/>
                    <a:lstStyle/>
                    <a:p>
                      <a:endParaRPr lang="en-US" sz="1000" dirty="0"/>
                    </a:p>
                  </a:txBody>
                  <a:tcPr/>
                </a:tc>
                <a:tc hMerge="1">
                  <a:txBody>
                    <a:bodyPr/>
                    <a:lstStyle/>
                    <a:p>
                      <a:endParaRPr lang="en-US" sz="1000" dirty="0"/>
                    </a:p>
                  </a:txBody>
                  <a:tcPr/>
                </a:tc>
                <a:extLst>
                  <a:ext uri="{0D108BD9-81ED-4DB2-BD59-A6C34878D82A}">
                    <a16:rowId xmlns:a16="http://schemas.microsoft.com/office/drawing/2014/main" val="3715534667"/>
                  </a:ext>
                </a:extLst>
              </a:tr>
              <a:tr h="490033">
                <a:tc rowSpan="4">
                  <a:txBody>
                    <a:bodyPr/>
                    <a:lstStyle/>
                    <a:p>
                      <a:pPr algn="ctr"/>
                      <a:r>
                        <a:rPr lang="en-US" sz="1000" dirty="0"/>
                        <a:t>A Drive Revenue</a:t>
                      </a:r>
                    </a:p>
                  </a:txBody>
                  <a:tcPr anchor="ctr"/>
                </a:tc>
                <a:tc rowSpan="2">
                  <a:txBody>
                    <a:bodyPr/>
                    <a:lstStyle/>
                    <a:p>
                      <a:pPr algn="ctr"/>
                      <a:r>
                        <a:rPr lang="en-US" sz="1000" dirty="0"/>
                        <a:t>A.1 Customer acquisition and Personalization</a:t>
                      </a:r>
                    </a:p>
                  </a:txBody>
                  <a:tcPr anchor="ctr"/>
                </a:tc>
                <a:tc>
                  <a:txBody>
                    <a:bodyPr/>
                    <a:lstStyle/>
                    <a:p>
                      <a:r>
                        <a:rPr lang="en-US" sz="1000" dirty="0"/>
                        <a:t>A.1.1 Enhance Lead generation</a:t>
                      </a:r>
                    </a:p>
                  </a:txBody>
                  <a:tcPr/>
                </a:tc>
                <a:tc>
                  <a:txBody>
                    <a:bodyPr/>
                    <a:lstStyle/>
                    <a:p>
                      <a:r>
                        <a:rPr lang="en-US" sz="1000" dirty="0"/>
                        <a:t>A.1.1.1 Expand customer Base</a:t>
                      </a:r>
                    </a:p>
                  </a:txBody>
                  <a:tcPr/>
                </a:tc>
                <a:tc>
                  <a:txBody>
                    <a:bodyPr/>
                    <a:lstStyle/>
                    <a:p>
                      <a:r>
                        <a:rPr lang="en-US" sz="1000" dirty="0"/>
                        <a:t>A.1.1.2 Identify High value customers</a:t>
                      </a:r>
                    </a:p>
                  </a:txBody>
                  <a:tcPr/>
                </a:tc>
                <a:tc>
                  <a:txBody>
                    <a:bodyPr/>
                    <a:lstStyle/>
                    <a:p>
                      <a:r>
                        <a:rPr lang="en-US" sz="1000" dirty="0"/>
                        <a:t>A.1.1.3 Create Targeted offering</a:t>
                      </a:r>
                    </a:p>
                  </a:txBody>
                  <a:tcPr/>
                </a:tc>
                <a:tc>
                  <a:txBody>
                    <a:bodyPr/>
                    <a:lstStyle/>
                    <a:p>
                      <a:r>
                        <a:rPr lang="en-US" sz="1000" dirty="0"/>
                        <a:t>A.1.1.4 Create targeted communication</a:t>
                      </a:r>
                    </a:p>
                  </a:txBody>
                  <a:tcPr/>
                </a:tc>
                <a:extLst>
                  <a:ext uri="{0D108BD9-81ED-4DB2-BD59-A6C34878D82A}">
                    <a16:rowId xmlns:a16="http://schemas.microsoft.com/office/drawing/2014/main" val="3912006899"/>
                  </a:ext>
                </a:extLst>
              </a:tr>
              <a:tr h="353913">
                <a:tc vMerge="1">
                  <a:txBody>
                    <a:bodyPr/>
                    <a:lstStyle/>
                    <a:p>
                      <a:endParaRPr lang="en-US" sz="1000" dirty="0"/>
                    </a:p>
                  </a:txBody>
                  <a:tcPr/>
                </a:tc>
                <a:tc vMerge="1">
                  <a:txBody>
                    <a:bodyPr/>
                    <a:lstStyle/>
                    <a:p>
                      <a:endParaRPr lang="en-US" sz="1000" dirty="0"/>
                    </a:p>
                  </a:txBody>
                  <a:tcPr/>
                </a:tc>
                <a:tc>
                  <a:txBody>
                    <a:bodyPr/>
                    <a:lstStyle/>
                    <a:p>
                      <a:r>
                        <a:rPr lang="en-US" sz="1000" dirty="0"/>
                        <a:t>A.1.2 Pricing Optimization</a:t>
                      </a:r>
                    </a:p>
                  </a:txBody>
                  <a:tcPr/>
                </a:tc>
                <a:tc>
                  <a:txBody>
                    <a:bodyPr/>
                    <a:lstStyle/>
                    <a:p>
                      <a:r>
                        <a:rPr lang="en-US" sz="1000" dirty="0"/>
                        <a:t>A.1.2.1 Use 1-2-1 Pricing strategy</a:t>
                      </a:r>
                    </a:p>
                  </a:txBody>
                  <a:tcPr/>
                </a:tc>
                <a:tc>
                  <a:txBody>
                    <a:bodyPr/>
                    <a:lstStyle/>
                    <a:p>
                      <a:r>
                        <a:rPr lang="en-US" sz="1000" dirty="0"/>
                        <a:t>A.1.2.2 Optimize Bundling Strategy</a:t>
                      </a:r>
                    </a:p>
                  </a:txBody>
                  <a:tcPr/>
                </a:tc>
                <a:tc>
                  <a:txBody>
                    <a:bodyPr/>
                    <a:lstStyle/>
                    <a:p>
                      <a:endParaRPr lang="en-US" sz="1000"/>
                    </a:p>
                  </a:txBody>
                  <a:tcPr/>
                </a:tc>
                <a:tc>
                  <a:txBody>
                    <a:bodyPr/>
                    <a:lstStyle/>
                    <a:p>
                      <a:endParaRPr lang="en-US" sz="1000"/>
                    </a:p>
                  </a:txBody>
                  <a:tcPr/>
                </a:tc>
                <a:extLst>
                  <a:ext uri="{0D108BD9-81ED-4DB2-BD59-A6C34878D82A}">
                    <a16:rowId xmlns:a16="http://schemas.microsoft.com/office/drawing/2014/main" val="1828591971"/>
                  </a:ext>
                </a:extLst>
              </a:tr>
              <a:tr h="331226">
                <a:tc vMerge="1">
                  <a:txBody>
                    <a:bodyPr/>
                    <a:lstStyle/>
                    <a:p>
                      <a:endParaRPr lang="en-US" sz="1000" dirty="0"/>
                    </a:p>
                  </a:txBody>
                  <a:tcPr/>
                </a:tc>
                <a:tc>
                  <a:txBody>
                    <a:bodyPr/>
                    <a:lstStyle/>
                    <a:p>
                      <a:pPr algn="ctr"/>
                      <a:r>
                        <a:rPr lang="en-US" sz="1000" dirty="0"/>
                        <a:t>A.2 Churn Management</a:t>
                      </a:r>
                    </a:p>
                  </a:txBody>
                  <a:tcPr/>
                </a:tc>
                <a:tc>
                  <a:txBody>
                    <a:bodyPr/>
                    <a:lstStyle/>
                    <a:p>
                      <a:r>
                        <a:rPr lang="en-US" sz="1000" dirty="0"/>
                        <a:t>A.2.1 Fee Leakage Minimization</a:t>
                      </a:r>
                    </a:p>
                  </a:txBody>
                  <a:tcPr/>
                </a:tc>
                <a:tc>
                  <a:txBody>
                    <a:bodyPr/>
                    <a:lstStyle/>
                    <a:p>
                      <a:r>
                        <a:rPr lang="en-US" sz="1000" dirty="0"/>
                        <a:t>A.2.1.1 Detect inconsistent pricing practices</a:t>
                      </a:r>
                    </a:p>
                  </a:txBody>
                  <a:tcPr/>
                </a:tc>
                <a:tc>
                  <a:txBody>
                    <a:bodyPr/>
                    <a:lstStyle/>
                    <a:p>
                      <a:r>
                        <a:rPr lang="en-US" sz="1000" dirty="0"/>
                        <a:t>A.2.1.2 Optimize discount strategy</a:t>
                      </a:r>
                    </a:p>
                  </a:txBody>
                  <a:tcPr/>
                </a:tc>
                <a:tc>
                  <a:txBody>
                    <a:bodyPr/>
                    <a:lstStyle/>
                    <a:p>
                      <a:endParaRPr lang="en-US" sz="1000"/>
                    </a:p>
                  </a:txBody>
                  <a:tcPr/>
                </a:tc>
                <a:tc>
                  <a:txBody>
                    <a:bodyPr/>
                    <a:lstStyle/>
                    <a:p>
                      <a:endParaRPr lang="en-US" sz="1000"/>
                    </a:p>
                  </a:txBody>
                  <a:tcPr/>
                </a:tc>
                <a:extLst>
                  <a:ext uri="{0D108BD9-81ED-4DB2-BD59-A6C34878D82A}">
                    <a16:rowId xmlns:a16="http://schemas.microsoft.com/office/drawing/2014/main" val="1683108772"/>
                  </a:ext>
                </a:extLst>
              </a:tr>
              <a:tr h="331226">
                <a:tc vMerge="1">
                  <a:txBody>
                    <a:bodyPr/>
                    <a:lstStyle/>
                    <a:p>
                      <a:endParaRPr lang="en-US" sz="1000" dirty="0"/>
                    </a:p>
                  </a:txBody>
                  <a:tcPr/>
                </a:tc>
                <a:tc>
                  <a:txBody>
                    <a:bodyPr/>
                    <a:lstStyle/>
                    <a:p>
                      <a:pPr algn="ctr"/>
                      <a:r>
                        <a:rPr lang="en-US" sz="1000" dirty="0"/>
                        <a:t>A.3 Customer journeys</a:t>
                      </a:r>
                    </a:p>
                  </a:txBody>
                  <a:tcPr/>
                </a:tc>
                <a:tc>
                  <a:txBody>
                    <a:bodyPr/>
                    <a:lstStyle/>
                    <a:p>
                      <a:r>
                        <a:rPr lang="en-US" sz="1000" dirty="0"/>
                        <a:t>A.3.1 Customer Journey optimization</a:t>
                      </a:r>
                    </a:p>
                  </a:txBody>
                  <a:tcPr/>
                </a:tc>
                <a:tc>
                  <a:txBody>
                    <a:bodyPr/>
                    <a:lstStyle/>
                    <a:p>
                      <a:r>
                        <a:rPr lang="en-US" sz="1000" dirty="0"/>
                        <a:t>A.3.1.1 Enhance self service personalized tools</a:t>
                      </a:r>
                    </a:p>
                  </a:txBody>
                  <a:tcPr/>
                </a:tc>
                <a:tc>
                  <a:txBody>
                    <a:bodyPr/>
                    <a:lstStyle/>
                    <a:p>
                      <a:r>
                        <a:rPr lang="en-US" sz="1000" dirty="0"/>
                        <a:t>A.3.1.2 Improve hands off across Channels</a:t>
                      </a:r>
                    </a:p>
                  </a:txBody>
                  <a:tcPr/>
                </a:tc>
                <a:tc>
                  <a:txBody>
                    <a:bodyPr/>
                    <a:lstStyle/>
                    <a:p>
                      <a:r>
                        <a:rPr lang="en-US" sz="1000" dirty="0"/>
                        <a:t>A.3.1.3 Enable personality call mapping</a:t>
                      </a:r>
                    </a:p>
                  </a:txBody>
                  <a:tcPr/>
                </a:tc>
                <a:tc>
                  <a:txBody>
                    <a:bodyPr/>
                    <a:lstStyle/>
                    <a:p>
                      <a:r>
                        <a:rPr lang="en-US" sz="1000" dirty="0"/>
                        <a:t>A.3.1.4 Use emotional intelligence to communicate </a:t>
                      </a:r>
                    </a:p>
                  </a:txBody>
                  <a:tcPr/>
                </a:tc>
                <a:extLst>
                  <a:ext uri="{0D108BD9-81ED-4DB2-BD59-A6C34878D82A}">
                    <a16:rowId xmlns:a16="http://schemas.microsoft.com/office/drawing/2014/main" val="1232906392"/>
                  </a:ext>
                </a:extLst>
              </a:tr>
              <a:tr h="331226">
                <a:tc rowSpan="3">
                  <a:txBody>
                    <a:bodyPr/>
                    <a:lstStyle/>
                    <a:p>
                      <a:pPr algn="ctr"/>
                      <a:r>
                        <a:rPr lang="en-US" sz="1000" dirty="0"/>
                        <a:t>B Reduce Risk</a:t>
                      </a:r>
                    </a:p>
                  </a:txBody>
                  <a:tcPr anchor="ctr"/>
                </a:tc>
                <a:tc>
                  <a:txBody>
                    <a:bodyPr/>
                    <a:lstStyle/>
                    <a:p>
                      <a:r>
                        <a:rPr lang="en-US" sz="1000" dirty="0"/>
                        <a:t>B.1 Credit risk</a:t>
                      </a:r>
                    </a:p>
                  </a:txBody>
                  <a:tcPr/>
                </a:tc>
                <a:tc>
                  <a:txBody>
                    <a:bodyPr/>
                    <a:lstStyle/>
                    <a:p>
                      <a:r>
                        <a:rPr lang="en-US" sz="1000" dirty="0"/>
                        <a:t>B.1.1 Credit Underwriting</a:t>
                      </a:r>
                    </a:p>
                  </a:txBody>
                  <a:tcPr/>
                </a:tc>
                <a:tc>
                  <a:txBody>
                    <a:bodyPr/>
                    <a:lstStyle/>
                    <a:p>
                      <a:r>
                        <a:rPr lang="en-US" sz="1000" dirty="0"/>
                        <a:t>B.1.1.1 De-Bias credit decisioning</a:t>
                      </a:r>
                    </a:p>
                  </a:txBody>
                  <a:tcPr/>
                </a:tc>
                <a:tc>
                  <a:txBody>
                    <a:bodyPr/>
                    <a:lstStyle/>
                    <a:p>
                      <a:r>
                        <a:rPr lang="en-US" sz="1000" dirty="0"/>
                        <a:t>B.1.1.2 Stream line Underwriting decisions</a:t>
                      </a:r>
                    </a:p>
                  </a:txBody>
                  <a:tcPr/>
                </a:tc>
                <a:tc>
                  <a:txBody>
                    <a:bodyPr/>
                    <a:lstStyle/>
                    <a:p>
                      <a:r>
                        <a:rPr lang="en-US" sz="1000" dirty="0"/>
                        <a:t>B.1.1.3 Make parameters dynamic</a:t>
                      </a:r>
                    </a:p>
                  </a:txBody>
                  <a:tcPr/>
                </a:tc>
                <a:tc>
                  <a:txBody>
                    <a:bodyPr/>
                    <a:lstStyle/>
                    <a:p>
                      <a:endParaRPr lang="en-US" sz="1000"/>
                    </a:p>
                  </a:txBody>
                  <a:tcPr/>
                </a:tc>
                <a:extLst>
                  <a:ext uri="{0D108BD9-81ED-4DB2-BD59-A6C34878D82A}">
                    <a16:rowId xmlns:a16="http://schemas.microsoft.com/office/drawing/2014/main" val="3072391331"/>
                  </a:ext>
                </a:extLst>
              </a:tr>
              <a:tr h="733266">
                <a:tc vMerge="1">
                  <a:txBody>
                    <a:bodyPr/>
                    <a:lstStyle/>
                    <a:p>
                      <a:endParaRPr lang="en-US" sz="1000" dirty="0"/>
                    </a:p>
                  </a:txBody>
                  <a:tcPr/>
                </a:tc>
                <a:tc>
                  <a:txBody>
                    <a:bodyPr/>
                    <a:lstStyle/>
                    <a:p>
                      <a:endParaRPr lang="en-US" sz="1000"/>
                    </a:p>
                  </a:txBody>
                  <a:tcPr/>
                </a:tc>
                <a:tc>
                  <a:txBody>
                    <a:bodyPr/>
                    <a:lstStyle/>
                    <a:p>
                      <a:r>
                        <a:rPr lang="en-US" sz="1000" dirty="0"/>
                        <a:t>B.1.2 Debt analysis and collection</a:t>
                      </a:r>
                    </a:p>
                  </a:txBody>
                  <a:tcPr/>
                </a:tc>
                <a:tc>
                  <a:txBody>
                    <a:bodyPr/>
                    <a:lstStyle/>
                    <a:p>
                      <a:r>
                        <a:rPr lang="en-US" sz="1000" dirty="0"/>
                        <a:t>B.1.2.1 Enhance Value at risk models</a:t>
                      </a:r>
                    </a:p>
                  </a:txBody>
                  <a:tcPr/>
                </a:tc>
                <a:tc>
                  <a:txBody>
                    <a:bodyPr/>
                    <a:lstStyle/>
                    <a:p>
                      <a:r>
                        <a:rPr lang="en-US" sz="1000" dirty="0"/>
                        <a:t>B.1.2.2 Standardize and enhance loan restructuring tools</a:t>
                      </a:r>
                    </a:p>
                  </a:txBody>
                  <a:tcPr/>
                </a:tc>
                <a:tc>
                  <a:txBody>
                    <a:bodyPr/>
                    <a:lstStyle/>
                    <a:p>
                      <a:r>
                        <a:rPr lang="en-US" sz="1000" dirty="0"/>
                        <a:t>B.1.2.3 Optimize collection process</a:t>
                      </a:r>
                    </a:p>
                  </a:txBody>
                  <a:tcPr/>
                </a:tc>
                <a:tc>
                  <a:txBody>
                    <a:bodyPr/>
                    <a:lstStyle/>
                    <a:p>
                      <a:endParaRPr lang="en-US" sz="1000"/>
                    </a:p>
                  </a:txBody>
                  <a:tcPr/>
                </a:tc>
                <a:extLst>
                  <a:ext uri="{0D108BD9-81ED-4DB2-BD59-A6C34878D82A}">
                    <a16:rowId xmlns:a16="http://schemas.microsoft.com/office/drawing/2014/main" val="2313013953"/>
                  </a:ext>
                </a:extLst>
              </a:tr>
              <a:tr h="331226">
                <a:tc vMerge="1">
                  <a:txBody>
                    <a:bodyPr/>
                    <a:lstStyle/>
                    <a:p>
                      <a:endParaRPr lang="en-US" sz="1000" dirty="0"/>
                    </a:p>
                  </a:txBody>
                  <a:tcPr/>
                </a:tc>
                <a:tc>
                  <a:txBody>
                    <a:bodyPr/>
                    <a:lstStyle/>
                    <a:p>
                      <a:r>
                        <a:rPr lang="en-US" sz="1000" dirty="0"/>
                        <a:t>B.2 Regulatory risk</a:t>
                      </a:r>
                    </a:p>
                  </a:txBody>
                  <a:tcPr/>
                </a:tc>
                <a:tc>
                  <a:txBody>
                    <a:bodyPr/>
                    <a:lstStyle/>
                    <a:p>
                      <a:r>
                        <a:rPr lang="en-US" sz="1000" dirty="0"/>
                        <a:t>B.2.1 Employee Fraud</a:t>
                      </a:r>
                    </a:p>
                  </a:txBody>
                  <a:tcPr/>
                </a:tc>
                <a:tc>
                  <a:txBody>
                    <a:bodyPr/>
                    <a:lstStyle/>
                    <a:p>
                      <a:r>
                        <a:rPr lang="en-US" sz="1000" dirty="0"/>
                        <a:t>B.2.1.1 Employee conduct risk analysis</a:t>
                      </a:r>
                    </a:p>
                  </a:txBody>
                  <a:tcPr/>
                </a:tc>
                <a:tc>
                  <a:txBody>
                    <a:bodyPr/>
                    <a:lstStyle/>
                    <a:p>
                      <a:endParaRPr lang="en-US" sz="1000"/>
                    </a:p>
                  </a:txBody>
                  <a:tcPr/>
                </a:tc>
                <a:tc>
                  <a:txBody>
                    <a:bodyPr/>
                    <a:lstStyle/>
                    <a:p>
                      <a:endParaRPr lang="en-US" sz="1000"/>
                    </a:p>
                  </a:txBody>
                  <a:tcPr/>
                </a:tc>
                <a:tc>
                  <a:txBody>
                    <a:bodyPr/>
                    <a:lstStyle/>
                    <a:p>
                      <a:endParaRPr lang="en-US" sz="1000" dirty="0"/>
                    </a:p>
                  </a:txBody>
                  <a:tcPr/>
                </a:tc>
                <a:extLst>
                  <a:ext uri="{0D108BD9-81ED-4DB2-BD59-A6C34878D82A}">
                    <a16:rowId xmlns:a16="http://schemas.microsoft.com/office/drawing/2014/main" val="1248083796"/>
                  </a:ext>
                </a:extLst>
              </a:tr>
            </a:tbl>
          </a:graphicData>
        </a:graphic>
      </p:graphicFrame>
      <p:sp>
        <p:nvSpPr>
          <p:cNvPr id="144" name="Freeform 176">
            <a:extLst>
              <a:ext uri="{FF2B5EF4-FFF2-40B4-BE49-F238E27FC236}">
                <a16:creationId xmlns:a16="http://schemas.microsoft.com/office/drawing/2014/main" id="{A030DE42-9F2A-4EDB-B2E4-4A43B85DD6E8}"/>
              </a:ext>
            </a:extLst>
          </p:cNvPr>
          <p:cNvSpPr>
            <a:spLocks noChangeArrowheads="1"/>
          </p:cNvSpPr>
          <p:nvPr/>
        </p:nvSpPr>
        <p:spPr bwMode="auto">
          <a:xfrm>
            <a:off x="272347" y="3789773"/>
            <a:ext cx="182880" cy="274320"/>
          </a:xfrm>
          <a:custGeom>
            <a:avLst/>
            <a:gdLst>
              <a:gd name="T0" fmla="*/ 127364 w 428"/>
              <a:gd name="T1" fmla="*/ 116824 h 634"/>
              <a:gd name="T2" fmla="*/ 127364 w 428"/>
              <a:gd name="T3" fmla="*/ 116824 h 634"/>
              <a:gd name="T4" fmla="*/ 143194 w 428"/>
              <a:gd name="T5" fmla="*/ 68868 h 634"/>
              <a:gd name="T6" fmla="*/ 79512 w 428"/>
              <a:gd name="T7" fmla="*/ 0 h 634"/>
              <a:gd name="T8" fmla="*/ 16190 w 428"/>
              <a:gd name="T9" fmla="*/ 68868 h 634"/>
              <a:gd name="T10" fmla="*/ 26624 w 428"/>
              <a:gd name="T11" fmla="*/ 116824 h 634"/>
              <a:gd name="T12" fmla="*/ 0 w 428"/>
              <a:gd name="T13" fmla="*/ 153962 h 634"/>
              <a:gd name="T14" fmla="*/ 0 w 428"/>
              <a:gd name="T15" fmla="*/ 185692 h 634"/>
              <a:gd name="T16" fmla="*/ 42455 w 428"/>
              <a:gd name="T17" fmla="*/ 228239 h 634"/>
              <a:gd name="T18" fmla="*/ 111174 w 428"/>
              <a:gd name="T19" fmla="*/ 228239 h 634"/>
              <a:gd name="T20" fmla="*/ 153628 w 428"/>
              <a:gd name="T21" fmla="*/ 185692 h 634"/>
              <a:gd name="T22" fmla="*/ 153628 w 428"/>
              <a:gd name="T23" fmla="*/ 153962 h 634"/>
              <a:gd name="T24" fmla="*/ 127364 w 428"/>
              <a:gd name="T25" fmla="*/ 116824 h 634"/>
              <a:gd name="T26" fmla="*/ 26624 w 428"/>
              <a:gd name="T27" fmla="*/ 68868 h 634"/>
              <a:gd name="T28" fmla="*/ 26624 w 428"/>
              <a:gd name="T29" fmla="*/ 68868 h 634"/>
              <a:gd name="T30" fmla="*/ 79512 w 428"/>
              <a:gd name="T31" fmla="*/ 15865 h 634"/>
              <a:gd name="T32" fmla="*/ 127364 w 428"/>
              <a:gd name="T33" fmla="*/ 68868 h 634"/>
              <a:gd name="T34" fmla="*/ 79512 w 428"/>
              <a:gd name="T35" fmla="*/ 127280 h 634"/>
              <a:gd name="T36" fmla="*/ 26624 w 428"/>
              <a:gd name="T37" fmla="*/ 68868 h 634"/>
              <a:gd name="T38" fmla="*/ 143194 w 428"/>
              <a:gd name="T39" fmla="*/ 180644 h 634"/>
              <a:gd name="T40" fmla="*/ 143194 w 428"/>
              <a:gd name="T41" fmla="*/ 180644 h 634"/>
              <a:gd name="T42" fmla="*/ 106137 w 428"/>
              <a:gd name="T43" fmla="*/ 212374 h 634"/>
              <a:gd name="T44" fmla="*/ 47851 w 428"/>
              <a:gd name="T45" fmla="*/ 212374 h 634"/>
              <a:gd name="T46" fmla="*/ 16190 w 428"/>
              <a:gd name="T47" fmla="*/ 180644 h 634"/>
              <a:gd name="T48" fmla="*/ 16190 w 428"/>
              <a:gd name="T49" fmla="*/ 159371 h 634"/>
              <a:gd name="T50" fmla="*/ 42455 w 428"/>
              <a:gd name="T51" fmla="*/ 127280 h 634"/>
              <a:gd name="T52" fmla="*/ 79512 w 428"/>
              <a:gd name="T53" fmla="*/ 143506 h 634"/>
              <a:gd name="T54" fmla="*/ 116930 w 428"/>
              <a:gd name="T55" fmla="*/ 127280 h 634"/>
              <a:gd name="T56" fmla="*/ 143194 w 428"/>
              <a:gd name="T57" fmla="*/ 159371 h 634"/>
              <a:gd name="T58" fmla="*/ 143194 w 428"/>
              <a:gd name="T59" fmla="*/ 180644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rgbClr val="00B0F0"/>
          </a:solidFill>
          <a:ln w="9525" cap="flat">
            <a:solidFill>
              <a:srgbClr val="00B0F0"/>
            </a:solidFill>
            <a:bevel/>
            <a:headEnd/>
            <a:tailEnd/>
          </a:ln>
          <a:effectLst/>
        </p:spPr>
        <p:txBody>
          <a:bodyPr wrap="none" lIns="91431" tIns="45716" rIns="91431" bIns="45716" anchor="ctr"/>
          <a:lstStyle/>
          <a:p>
            <a:endParaRPr lang="en-US"/>
          </a:p>
        </p:txBody>
      </p:sp>
      <p:sp>
        <p:nvSpPr>
          <p:cNvPr id="145" name="Freeform 176">
            <a:extLst>
              <a:ext uri="{FF2B5EF4-FFF2-40B4-BE49-F238E27FC236}">
                <a16:creationId xmlns:a16="http://schemas.microsoft.com/office/drawing/2014/main" id="{7FB3ABFA-C551-48F7-96B2-66CA0C574B03}"/>
              </a:ext>
            </a:extLst>
          </p:cNvPr>
          <p:cNvSpPr>
            <a:spLocks noChangeArrowheads="1"/>
          </p:cNvSpPr>
          <p:nvPr/>
        </p:nvSpPr>
        <p:spPr bwMode="auto">
          <a:xfrm>
            <a:off x="702532" y="3789773"/>
            <a:ext cx="182880" cy="274320"/>
          </a:xfrm>
          <a:custGeom>
            <a:avLst/>
            <a:gdLst>
              <a:gd name="T0" fmla="*/ 127364 w 428"/>
              <a:gd name="T1" fmla="*/ 116824 h 634"/>
              <a:gd name="T2" fmla="*/ 127364 w 428"/>
              <a:gd name="T3" fmla="*/ 116824 h 634"/>
              <a:gd name="T4" fmla="*/ 143194 w 428"/>
              <a:gd name="T5" fmla="*/ 68868 h 634"/>
              <a:gd name="T6" fmla="*/ 79512 w 428"/>
              <a:gd name="T7" fmla="*/ 0 h 634"/>
              <a:gd name="T8" fmla="*/ 16190 w 428"/>
              <a:gd name="T9" fmla="*/ 68868 h 634"/>
              <a:gd name="T10" fmla="*/ 26624 w 428"/>
              <a:gd name="T11" fmla="*/ 116824 h 634"/>
              <a:gd name="T12" fmla="*/ 0 w 428"/>
              <a:gd name="T13" fmla="*/ 153962 h 634"/>
              <a:gd name="T14" fmla="*/ 0 w 428"/>
              <a:gd name="T15" fmla="*/ 185692 h 634"/>
              <a:gd name="T16" fmla="*/ 42455 w 428"/>
              <a:gd name="T17" fmla="*/ 228239 h 634"/>
              <a:gd name="T18" fmla="*/ 111174 w 428"/>
              <a:gd name="T19" fmla="*/ 228239 h 634"/>
              <a:gd name="T20" fmla="*/ 153628 w 428"/>
              <a:gd name="T21" fmla="*/ 185692 h 634"/>
              <a:gd name="T22" fmla="*/ 153628 w 428"/>
              <a:gd name="T23" fmla="*/ 153962 h 634"/>
              <a:gd name="T24" fmla="*/ 127364 w 428"/>
              <a:gd name="T25" fmla="*/ 116824 h 634"/>
              <a:gd name="T26" fmla="*/ 26624 w 428"/>
              <a:gd name="T27" fmla="*/ 68868 h 634"/>
              <a:gd name="T28" fmla="*/ 26624 w 428"/>
              <a:gd name="T29" fmla="*/ 68868 h 634"/>
              <a:gd name="T30" fmla="*/ 79512 w 428"/>
              <a:gd name="T31" fmla="*/ 15865 h 634"/>
              <a:gd name="T32" fmla="*/ 127364 w 428"/>
              <a:gd name="T33" fmla="*/ 68868 h 634"/>
              <a:gd name="T34" fmla="*/ 79512 w 428"/>
              <a:gd name="T35" fmla="*/ 127280 h 634"/>
              <a:gd name="T36" fmla="*/ 26624 w 428"/>
              <a:gd name="T37" fmla="*/ 68868 h 634"/>
              <a:gd name="T38" fmla="*/ 143194 w 428"/>
              <a:gd name="T39" fmla="*/ 180644 h 634"/>
              <a:gd name="T40" fmla="*/ 143194 w 428"/>
              <a:gd name="T41" fmla="*/ 180644 h 634"/>
              <a:gd name="T42" fmla="*/ 106137 w 428"/>
              <a:gd name="T43" fmla="*/ 212374 h 634"/>
              <a:gd name="T44" fmla="*/ 47851 w 428"/>
              <a:gd name="T45" fmla="*/ 212374 h 634"/>
              <a:gd name="T46" fmla="*/ 16190 w 428"/>
              <a:gd name="T47" fmla="*/ 180644 h 634"/>
              <a:gd name="T48" fmla="*/ 16190 w 428"/>
              <a:gd name="T49" fmla="*/ 159371 h 634"/>
              <a:gd name="T50" fmla="*/ 42455 w 428"/>
              <a:gd name="T51" fmla="*/ 127280 h 634"/>
              <a:gd name="T52" fmla="*/ 79512 w 428"/>
              <a:gd name="T53" fmla="*/ 143506 h 634"/>
              <a:gd name="T54" fmla="*/ 116930 w 428"/>
              <a:gd name="T55" fmla="*/ 127280 h 634"/>
              <a:gd name="T56" fmla="*/ 143194 w 428"/>
              <a:gd name="T57" fmla="*/ 159371 h 634"/>
              <a:gd name="T58" fmla="*/ 143194 w 428"/>
              <a:gd name="T59" fmla="*/ 180644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rgbClr val="C00000"/>
          </a:solidFill>
          <a:ln w="9525" cap="flat">
            <a:solidFill>
              <a:srgbClr val="C00000"/>
            </a:solidFill>
            <a:bevel/>
            <a:headEnd/>
            <a:tailEnd/>
          </a:ln>
          <a:effectLst/>
        </p:spPr>
        <p:txBody>
          <a:bodyPr wrap="none" lIns="91431" tIns="45716" rIns="91431" bIns="45716" anchor="ctr"/>
          <a:lstStyle/>
          <a:p>
            <a:endParaRPr lang="en-US"/>
          </a:p>
        </p:txBody>
      </p:sp>
      <p:sp>
        <p:nvSpPr>
          <p:cNvPr id="146" name="Freeform 176">
            <a:extLst>
              <a:ext uri="{FF2B5EF4-FFF2-40B4-BE49-F238E27FC236}">
                <a16:creationId xmlns:a16="http://schemas.microsoft.com/office/drawing/2014/main" id="{5E035D88-2B7B-420A-8FB0-C1F28BB822F6}"/>
              </a:ext>
            </a:extLst>
          </p:cNvPr>
          <p:cNvSpPr>
            <a:spLocks noChangeArrowheads="1"/>
          </p:cNvSpPr>
          <p:nvPr/>
        </p:nvSpPr>
        <p:spPr bwMode="auto">
          <a:xfrm>
            <a:off x="1132716" y="3789773"/>
            <a:ext cx="182880" cy="274320"/>
          </a:xfrm>
          <a:custGeom>
            <a:avLst/>
            <a:gdLst>
              <a:gd name="T0" fmla="*/ 127364 w 428"/>
              <a:gd name="T1" fmla="*/ 116824 h 634"/>
              <a:gd name="T2" fmla="*/ 127364 w 428"/>
              <a:gd name="T3" fmla="*/ 116824 h 634"/>
              <a:gd name="T4" fmla="*/ 143194 w 428"/>
              <a:gd name="T5" fmla="*/ 68868 h 634"/>
              <a:gd name="T6" fmla="*/ 79512 w 428"/>
              <a:gd name="T7" fmla="*/ 0 h 634"/>
              <a:gd name="T8" fmla="*/ 16190 w 428"/>
              <a:gd name="T9" fmla="*/ 68868 h 634"/>
              <a:gd name="T10" fmla="*/ 26624 w 428"/>
              <a:gd name="T11" fmla="*/ 116824 h 634"/>
              <a:gd name="T12" fmla="*/ 0 w 428"/>
              <a:gd name="T13" fmla="*/ 153962 h 634"/>
              <a:gd name="T14" fmla="*/ 0 w 428"/>
              <a:gd name="T15" fmla="*/ 185692 h 634"/>
              <a:gd name="T16" fmla="*/ 42455 w 428"/>
              <a:gd name="T17" fmla="*/ 228239 h 634"/>
              <a:gd name="T18" fmla="*/ 111174 w 428"/>
              <a:gd name="T19" fmla="*/ 228239 h 634"/>
              <a:gd name="T20" fmla="*/ 153628 w 428"/>
              <a:gd name="T21" fmla="*/ 185692 h 634"/>
              <a:gd name="T22" fmla="*/ 153628 w 428"/>
              <a:gd name="T23" fmla="*/ 153962 h 634"/>
              <a:gd name="T24" fmla="*/ 127364 w 428"/>
              <a:gd name="T25" fmla="*/ 116824 h 634"/>
              <a:gd name="T26" fmla="*/ 26624 w 428"/>
              <a:gd name="T27" fmla="*/ 68868 h 634"/>
              <a:gd name="T28" fmla="*/ 26624 w 428"/>
              <a:gd name="T29" fmla="*/ 68868 h 634"/>
              <a:gd name="T30" fmla="*/ 79512 w 428"/>
              <a:gd name="T31" fmla="*/ 15865 h 634"/>
              <a:gd name="T32" fmla="*/ 127364 w 428"/>
              <a:gd name="T33" fmla="*/ 68868 h 634"/>
              <a:gd name="T34" fmla="*/ 79512 w 428"/>
              <a:gd name="T35" fmla="*/ 127280 h 634"/>
              <a:gd name="T36" fmla="*/ 26624 w 428"/>
              <a:gd name="T37" fmla="*/ 68868 h 634"/>
              <a:gd name="T38" fmla="*/ 143194 w 428"/>
              <a:gd name="T39" fmla="*/ 180644 h 634"/>
              <a:gd name="T40" fmla="*/ 143194 w 428"/>
              <a:gd name="T41" fmla="*/ 180644 h 634"/>
              <a:gd name="T42" fmla="*/ 106137 w 428"/>
              <a:gd name="T43" fmla="*/ 212374 h 634"/>
              <a:gd name="T44" fmla="*/ 47851 w 428"/>
              <a:gd name="T45" fmla="*/ 212374 h 634"/>
              <a:gd name="T46" fmla="*/ 16190 w 428"/>
              <a:gd name="T47" fmla="*/ 180644 h 634"/>
              <a:gd name="T48" fmla="*/ 16190 w 428"/>
              <a:gd name="T49" fmla="*/ 159371 h 634"/>
              <a:gd name="T50" fmla="*/ 42455 w 428"/>
              <a:gd name="T51" fmla="*/ 127280 h 634"/>
              <a:gd name="T52" fmla="*/ 79512 w 428"/>
              <a:gd name="T53" fmla="*/ 143506 h 634"/>
              <a:gd name="T54" fmla="*/ 116930 w 428"/>
              <a:gd name="T55" fmla="*/ 127280 h 634"/>
              <a:gd name="T56" fmla="*/ 143194 w 428"/>
              <a:gd name="T57" fmla="*/ 159371 h 634"/>
              <a:gd name="T58" fmla="*/ 143194 w 428"/>
              <a:gd name="T59" fmla="*/ 180644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rgbClr val="92D050"/>
          </a:solidFill>
          <a:ln w="9525" cap="flat">
            <a:solidFill>
              <a:srgbClr val="FFC000"/>
            </a:solidFill>
            <a:bevel/>
            <a:headEnd/>
            <a:tailEnd/>
          </a:ln>
          <a:effectLst/>
        </p:spPr>
        <p:txBody>
          <a:bodyPr wrap="none" lIns="91431" tIns="45716" rIns="91431" bIns="45716" anchor="ctr"/>
          <a:lstStyle/>
          <a:p>
            <a:endParaRPr lang="en-US"/>
          </a:p>
        </p:txBody>
      </p:sp>
      <p:sp>
        <p:nvSpPr>
          <p:cNvPr id="147" name="Freeform 176">
            <a:extLst>
              <a:ext uri="{FF2B5EF4-FFF2-40B4-BE49-F238E27FC236}">
                <a16:creationId xmlns:a16="http://schemas.microsoft.com/office/drawing/2014/main" id="{6D5900B7-2F1B-4416-9197-0A4B19F4B9DE}"/>
              </a:ext>
            </a:extLst>
          </p:cNvPr>
          <p:cNvSpPr>
            <a:spLocks noChangeArrowheads="1"/>
          </p:cNvSpPr>
          <p:nvPr/>
        </p:nvSpPr>
        <p:spPr bwMode="auto">
          <a:xfrm>
            <a:off x="272350" y="5953247"/>
            <a:ext cx="182880" cy="274320"/>
          </a:xfrm>
          <a:custGeom>
            <a:avLst/>
            <a:gdLst>
              <a:gd name="T0" fmla="*/ 127364 w 428"/>
              <a:gd name="T1" fmla="*/ 116824 h 634"/>
              <a:gd name="T2" fmla="*/ 127364 w 428"/>
              <a:gd name="T3" fmla="*/ 116824 h 634"/>
              <a:gd name="T4" fmla="*/ 143194 w 428"/>
              <a:gd name="T5" fmla="*/ 68868 h 634"/>
              <a:gd name="T6" fmla="*/ 79512 w 428"/>
              <a:gd name="T7" fmla="*/ 0 h 634"/>
              <a:gd name="T8" fmla="*/ 16190 w 428"/>
              <a:gd name="T9" fmla="*/ 68868 h 634"/>
              <a:gd name="T10" fmla="*/ 26624 w 428"/>
              <a:gd name="T11" fmla="*/ 116824 h 634"/>
              <a:gd name="T12" fmla="*/ 0 w 428"/>
              <a:gd name="T13" fmla="*/ 153962 h 634"/>
              <a:gd name="T14" fmla="*/ 0 w 428"/>
              <a:gd name="T15" fmla="*/ 185692 h 634"/>
              <a:gd name="T16" fmla="*/ 42455 w 428"/>
              <a:gd name="T17" fmla="*/ 228239 h 634"/>
              <a:gd name="T18" fmla="*/ 111174 w 428"/>
              <a:gd name="T19" fmla="*/ 228239 h 634"/>
              <a:gd name="T20" fmla="*/ 153628 w 428"/>
              <a:gd name="T21" fmla="*/ 185692 h 634"/>
              <a:gd name="T22" fmla="*/ 153628 w 428"/>
              <a:gd name="T23" fmla="*/ 153962 h 634"/>
              <a:gd name="T24" fmla="*/ 127364 w 428"/>
              <a:gd name="T25" fmla="*/ 116824 h 634"/>
              <a:gd name="T26" fmla="*/ 26624 w 428"/>
              <a:gd name="T27" fmla="*/ 68868 h 634"/>
              <a:gd name="T28" fmla="*/ 26624 w 428"/>
              <a:gd name="T29" fmla="*/ 68868 h 634"/>
              <a:gd name="T30" fmla="*/ 79512 w 428"/>
              <a:gd name="T31" fmla="*/ 15865 h 634"/>
              <a:gd name="T32" fmla="*/ 127364 w 428"/>
              <a:gd name="T33" fmla="*/ 68868 h 634"/>
              <a:gd name="T34" fmla="*/ 79512 w 428"/>
              <a:gd name="T35" fmla="*/ 127280 h 634"/>
              <a:gd name="T36" fmla="*/ 26624 w 428"/>
              <a:gd name="T37" fmla="*/ 68868 h 634"/>
              <a:gd name="T38" fmla="*/ 143194 w 428"/>
              <a:gd name="T39" fmla="*/ 180644 h 634"/>
              <a:gd name="T40" fmla="*/ 143194 w 428"/>
              <a:gd name="T41" fmla="*/ 180644 h 634"/>
              <a:gd name="T42" fmla="*/ 106137 w 428"/>
              <a:gd name="T43" fmla="*/ 212374 h 634"/>
              <a:gd name="T44" fmla="*/ 47851 w 428"/>
              <a:gd name="T45" fmla="*/ 212374 h 634"/>
              <a:gd name="T46" fmla="*/ 16190 w 428"/>
              <a:gd name="T47" fmla="*/ 180644 h 634"/>
              <a:gd name="T48" fmla="*/ 16190 w 428"/>
              <a:gd name="T49" fmla="*/ 159371 h 634"/>
              <a:gd name="T50" fmla="*/ 42455 w 428"/>
              <a:gd name="T51" fmla="*/ 127280 h 634"/>
              <a:gd name="T52" fmla="*/ 79512 w 428"/>
              <a:gd name="T53" fmla="*/ 143506 h 634"/>
              <a:gd name="T54" fmla="*/ 116930 w 428"/>
              <a:gd name="T55" fmla="*/ 127280 h 634"/>
              <a:gd name="T56" fmla="*/ 143194 w 428"/>
              <a:gd name="T57" fmla="*/ 159371 h 634"/>
              <a:gd name="T58" fmla="*/ 143194 w 428"/>
              <a:gd name="T59" fmla="*/ 180644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rgbClr val="00B0F0"/>
          </a:solidFill>
          <a:ln w="9525" cap="flat">
            <a:solidFill>
              <a:srgbClr val="00B0F0"/>
            </a:solidFill>
            <a:bevel/>
            <a:headEnd/>
            <a:tailEnd/>
          </a:ln>
          <a:effectLst/>
        </p:spPr>
        <p:txBody>
          <a:bodyPr wrap="none" lIns="91431" tIns="45716" rIns="91431" bIns="45716" anchor="ctr"/>
          <a:lstStyle/>
          <a:p>
            <a:endParaRPr lang="en-US"/>
          </a:p>
        </p:txBody>
      </p:sp>
      <p:sp>
        <p:nvSpPr>
          <p:cNvPr id="148" name="Freeform 176">
            <a:extLst>
              <a:ext uri="{FF2B5EF4-FFF2-40B4-BE49-F238E27FC236}">
                <a16:creationId xmlns:a16="http://schemas.microsoft.com/office/drawing/2014/main" id="{376B63C4-7BD6-4396-9CAD-B304B9FC3EA9}"/>
              </a:ext>
            </a:extLst>
          </p:cNvPr>
          <p:cNvSpPr>
            <a:spLocks noChangeArrowheads="1"/>
          </p:cNvSpPr>
          <p:nvPr/>
        </p:nvSpPr>
        <p:spPr bwMode="auto">
          <a:xfrm>
            <a:off x="702535" y="5953247"/>
            <a:ext cx="182880" cy="274320"/>
          </a:xfrm>
          <a:custGeom>
            <a:avLst/>
            <a:gdLst>
              <a:gd name="T0" fmla="*/ 127364 w 428"/>
              <a:gd name="T1" fmla="*/ 116824 h 634"/>
              <a:gd name="T2" fmla="*/ 127364 w 428"/>
              <a:gd name="T3" fmla="*/ 116824 h 634"/>
              <a:gd name="T4" fmla="*/ 143194 w 428"/>
              <a:gd name="T5" fmla="*/ 68868 h 634"/>
              <a:gd name="T6" fmla="*/ 79512 w 428"/>
              <a:gd name="T7" fmla="*/ 0 h 634"/>
              <a:gd name="T8" fmla="*/ 16190 w 428"/>
              <a:gd name="T9" fmla="*/ 68868 h 634"/>
              <a:gd name="T10" fmla="*/ 26624 w 428"/>
              <a:gd name="T11" fmla="*/ 116824 h 634"/>
              <a:gd name="T12" fmla="*/ 0 w 428"/>
              <a:gd name="T13" fmla="*/ 153962 h 634"/>
              <a:gd name="T14" fmla="*/ 0 w 428"/>
              <a:gd name="T15" fmla="*/ 185692 h 634"/>
              <a:gd name="T16" fmla="*/ 42455 w 428"/>
              <a:gd name="T17" fmla="*/ 228239 h 634"/>
              <a:gd name="T18" fmla="*/ 111174 w 428"/>
              <a:gd name="T19" fmla="*/ 228239 h 634"/>
              <a:gd name="T20" fmla="*/ 153628 w 428"/>
              <a:gd name="T21" fmla="*/ 185692 h 634"/>
              <a:gd name="T22" fmla="*/ 153628 w 428"/>
              <a:gd name="T23" fmla="*/ 153962 h 634"/>
              <a:gd name="T24" fmla="*/ 127364 w 428"/>
              <a:gd name="T25" fmla="*/ 116824 h 634"/>
              <a:gd name="T26" fmla="*/ 26624 w 428"/>
              <a:gd name="T27" fmla="*/ 68868 h 634"/>
              <a:gd name="T28" fmla="*/ 26624 w 428"/>
              <a:gd name="T29" fmla="*/ 68868 h 634"/>
              <a:gd name="T30" fmla="*/ 79512 w 428"/>
              <a:gd name="T31" fmla="*/ 15865 h 634"/>
              <a:gd name="T32" fmla="*/ 127364 w 428"/>
              <a:gd name="T33" fmla="*/ 68868 h 634"/>
              <a:gd name="T34" fmla="*/ 79512 w 428"/>
              <a:gd name="T35" fmla="*/ 127280 h 634"/>
              <a:gd name="T36" fmla="*/ 26624 w 428"/>
              <a:gd name="T37" fmla="*/ 68868 h 634"/>
              <a:gd name="T38" fmla="*/ 143194 w 428"/>
              <a:gd name="T39" fmla="*/ 180644 h 634"/>
              <a:gd name="T40" fmla="*/ 143194 w 428"/>
              <a:gd name="T41" fmla="*/ 180644 h 634"/>
              <a:gd name="T42" fmla="*/ 106137 w 428"/>
              <a:gd name="T43" fmla="*/ 212374 h 634"/>
              <a:gd name="T44" fmla="*/ 47851 w 428"/>
              <a:gd name="T45" fmla="*/ 212374 h 634"/>
              <a:gd name="T46" fmla="*/ 16190 w 428"/>
              <a:gd name="T47" fmla="*/ 180644 h 634"/>
              <a:gd name="T48" fmla="*/ 16190 w 428"/>
              <a:gd name="T49" fmla="*/ 159371 h 634"/>
              <a:gd name="T50" fmla="*/ 42455 w 428"/>
              <a:gd name="T51" fmla="*/ 127280 h 634"/>
              <a:gd name="T52" fmla="*/ 79512 w 428"/>
              <a:gd name="T53" fmla="*/ 143506 h 634"/>
              <a:gd name="T54" fmla="*/ 116930 w 428"/>
              <a:gd name="T55" fmla="*/ 127280 h 634"/>
              <a:gd name="T56" fmla="*/ 143194 w 428"/>
              <a:gd name="T57" fmla="*/ 159371 h 634"/>
              <a:gd name="T58" fmla="*/ 143194 w 428"/>
              <a:gd name="T59" fmla="*/ 180644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rgbClr val="C00000"/>
          </a:solidFill>
          <a:ln w="9525" cap="flat">
            <a:solidFill>
              <a:srgbClr val="C00000"/>
            </a:solidFill>
            <a:bevel/>
            <a:headEnd/>
            <a:tailEnd/>
          </a:ln>
          <a:effectLst/>
        </p:spPr>
        <p:txBody>
          <a:bodyPr wrap="none" lIns="91431" tIns="45716" rIns="91431" bIns="45716" anchor="ctr"/>
          <a:lstStyle/>
          <a:p>
            <a:endParaRPr lang="en-US"/>
          </a:p>
        </p:txBody>
      </p:sp>
      <p:sp>
        <p:nvSpPr>
          <p:cNvPr id="149" name="Freeform 176">
            <a:extLst>
              <a:ext uri="{FF2B5EF4-FFF2-40B4-BE49-F238E27FC236}">
                <a16:creationId xmlns:a16="http://schemas.microsoft.com/office/drawing/2014/main" id="{9BC54E01-0440-4824-A246-2A2A17657394}"/>
              </a:ext>
            </a:extLst>
          </p:cNvPr>
          <p:cNvSpPr>
            <a:spLocks noChangeArrowheads="1"/>
          </p:cNvSpPr>
          <p:nvPr/>
        </p:nvSpPr>
        <p:spPr bwMode="auto">
          <a:xfrm>
            <a:off x="1132719" y="5953247"/>
            <a:ext cx="182880" cy="274320"/>
          </a:xfrm>
          <a:custGeom>
            <a:avLst/>
            <a:gdLst>
              <a:gd name="T0" fmla="*/ 127364 w 428"/>
              <a:gd name="T1" fmla="*/ 116824 h 634"/>
              <a:gd name="T2" fmla="*/ 127364 w 428"/>
              <a:gd name="T3" fmla="*/ 116824 h 634"/>
              <a:gd name="T4" fmla="*/ 143194 w 428"/>
              <a:gd name="T5" fmla="*/ 68868 h 634"/>
              <a:gd name="T6" fmla="*/ 79512 w 428"/>
              <a:gd name="T7" fmla="*/ 0 h 634"/>
              <a:gd name="T8" fmla="*/ 16190 w 428"/>
              <a:gd name="T9" fmla="*/ 68868 h 634"/>
              <a:gd name="T10" fmla="*/ 26624 w 428"/>
              <a:gd name="T11" fmla="*/ 116824 h 634"/>
              <a:gd name="T12" fmla="*/ 0 w 428"/>
              <a:gd name="T13" fmla="*/ 153962 h 634"/>
              <a:gd name="T14" fmla="*/ 0 w 428"/>
              <a:gd name="T15" fmla="*/ 185692 h 634"/>
              <a:gd name="T16" fmla="*/ 42455 w 428"/>
              <a:gd name="T17" fmla="*/ 228239 h 634"/>
              <a:gd name="T18" fmla="*/ 111174 w 428"/>
              <a:gd name="T19" fmla="*/ 228239 h 634"/>
              <a:gd name="T20" fmla="*/ 153628 w 428"/>
              <a:gd name="T21" fmla="*/ 185692 h 634"/>
              <a:gd name="T22" fmla="*/ 153628 w 428"/>
              <a:gd name="T23" fmla="*/ 153962 h 634"/>
              <a:gd name="T24" fmla="*/ 127364 w 428"/>
              <a:gd name="T25" fmla="*/ 116824 h 634"/>
              <a:gd name="T26" fmla="*/ 26624 w 428"/>
              <a:gd name="T27" fmla="*/ 68868 h 634"/>
              <a:gd name="T28" fmla="*/ 26624 w 428"/>
              <a:gd name="T29" fmla="*/ 68868 h 634"/>
              <a:gd name="T30" fmla="*/ 79512 w 428"/>
              <a:gd name="T31" fmla="*/ 15865 h 634"/>
              <a:gd name="T32" fmla="*/ 127364 w 428"/>
              <a:gd name="T33" fmla="*/ 68868 h 634"/>
              <a:gd name="T34" fmla="*/ 79512 w 428"/>
              <a:gd name="T35" fmla="*/ 127280 h 634"/>
              <a:gd name="T36" fmla="*/ 26624 w 428"/>
              <a:gd name="T37" fmla="*/ 68868 h 634"/>
              <a:gd name="T38" fmla="*/ 143194 w 428"/>
              <a:gd name="T39" fmla="*/ 180644 h 634"/>
              <a:gd name="T40" fmla="*/ 143194 w 428"/>
              <a:gd name="T41" fmla="*/ 180644 h 634"/>
              <a:gd name="T42" fmla="*/ 106137 w 428"/>
              <a:gd name="T43" fmla="*/ 212374 h 634"/>
              <a:gd name="T44" fmla="*/ 47851 w 428"/>
              <a:gd name="T45" fmla="*/ 212374 h 634"/>
              <a:gd name="T46" fmla="*/ 16190 w 428"/>
              <a:gd name="T47" fmla="*/ 180644 h 634"/>
              <a:gd name="T48" fmla="*/ 16190 w 428"/>
              <a:gd name="T49" fmla="*/ 159371 h 634"/>
              <a:gd name="T50" fmla="*/ 42455 w 428"/>
              <a:gd name="T51" fmla="*/ 127280 h 634"/>
              <a:gd name="T52" fmla="*/ 79512 w 428"/>
              <a:gd name="T53" fmla="*/ 143506 h 634"/>
              <a:gd name="T54" fmla="*/ 116930 w 428"/>
              <a:gd name="T55" fmla="*/ 127280 h 634"/>
              <a:gd name="T56" fmla="*/ 143194 w 428"/>
              <a:gd name="T57" fmla="*/ 159371 h 634"/>
              <a:gd name="T58" fmla="*/ 143194 w 428"/>
              <a:gd name="T59" fmla="*/ 180644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rgbClr val="92D050"/>
          </a:solidFill>
          <a:ln w="9525" cap="flat">
            <a:solidFill>
              <a:srgbClr val="FFC000"/>
            </a:solidFill>
            <a:bevel/>
            <a:headEnd/>
            <a:tailEnd/>
          </a:ln>
          <a:effectLst/>
        </p:spPr>
        <p:txBody>
          <a:bodyPr wrap="none" lIns="91431" tIns="45716" rIns="91431" bIns="45716" anchor="ctr"/>
          <a:lstStyle/>
          <a:p>
            <a:endParaRPr lang="en-US"/>
          </a:p>
        </p:txBody>
      </p:sp>
      <p:sp>
        <p:nvSpPr>
          <p:cNvPr id="150" name="Rectangle 149">
            <a:extLst>
              <a:ext uri="{FF2B5EF4-FFF2-40B4-BE49-F238E27FC236}">
                <a16:creationId xmlns:a16="http://schemas.microsoft.com/office/drawing/2014/main" id="{642BD9D0-7706-4040-8727-0C49352C67BB}"/>
              </a:ext>
            </a:extLst>
          </p:cNvPr>
          <p:cNvSpPr/>
          <p:nvPr/>
        </p:nvSpPr>
        <p:spPr>
          <a:xfrm>
            <a:off x="338294" y="3082301"/>
            <a:ext cx="274320" cy="27699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a:extLst>
              <a:ext uri="{FF2B5EF4-FFF2-40B4-BE49-F238E27FC236}">
                <a16:creationId xmlns:a16="http://schemas.microsoft.com/office/drawing/2014/main" id="{96A81277-64D1-4E7E-A466-4F087AF7A33C}"/>
              </a:ext>
            </a:extLst>
          </p:cNvPr>
          <p:cNvSpPr/>
          <p:nvPr/>
        </p:nvSpPr>
        <p:spPr>
          <a:xfrm>
            <a:off x="848430" y="3082301"/>
            <a:ext cx="274320" cy="276999"/>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151">
            <a:extLst>
              <a:ext uri="{FF2B5EF4-FFF2-40B4-BE49-F238E27FC236}">
                <a16:creationId xmlns:a16="http://schemas.microsoft.com/office/drawing/2014/main" id="{54C0763B-85A1-41D0-AE82-BDB82ED72A09}"/>
              </a:ext>
            </a:extLst>
          </p:cNvPr>
          <p:cNvSpPr/>
          <p:nvPr/>
        </p:nvSpPr>
        <p:spPr>
          <a:xfrm>
            <a:off x="344360" y="5170591"/>
            <a:ext cx="274320" cy="27699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ectangle 152">
            <a:extLst>
              <a:ext uri="{FF2B5EF4-FFF2-40B4-BE49-F238E27FC236}">
                <a16:creationId xmlns:a16="http://schemas.microsoft.com/office/drawing/2014/main" id="{189BB841-0D06-4DDF-9480-A085B29CDCC0}"/>
              </a:ext>
            </a:extLst>
          </p:cNvPr>
          <p:cNvSpPr/>
          <p:nvPr/>
        </p:nvSpPr>
        <p:spPr>
          <a:xfrm>
            <a:off x="854496" y="5170591"/>
            <a:ext cx="274320" cy="276999"/>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TextBox 153">
            <a:extLst>
              <a:ext uri="{FF2B5EF4-FFF2-40B4-BE49-F238E27FC236}">
                <a16:creationId xmlns:a16="http://schemas.microsoft.com/office/drawing/2014/main" id="{DA5B99E1-4592-413C-8BCA-A5FB13E98177}"/>
              </a:ext>
            </a:extLst>
          </p:cNvPr>
          <p:cNvSpPr txBox="1"/>
          <p:nvPr/>
        </p:nvSpPr>
        <p:spPr>
          <a:xfrm>
            <a:off x="81815" y="6577703"/>
            <a:ext cx="9734571" cy="307777"/>
          </a:xfrm>
          <a:prstGeom prst="rect">
            <a:avLst/>
          </a:prstGeom>
          <a:noFill/>
        </p:spPr>
        <p:txBody>
          <a:bodyPr wrap="square" rtlCol="0">
            <a:spAutoFit/>
          </a:bodyPr>
          <a:lstStyle/>
          <a:p>
            <a:r>
              <a:rPr lang="en-US" sz="1400" b="1" i="1" dirty="0"/>
              <a:t>Note – Assignment refers to Framework of assigning Value to Data that will be ingested and measuring the value  </a:t>
            </a:r>
          </a:p>
        </p:txBody>
      </p:sp>
    </p:spTree>
    <p:extLst>
      <p:ext uri="{BB962C8B-B14F-4D97-AF65-F5344CB8AC3E}">
        <p14:creationId xmlns:p14="http://schemas.microsoft.com/office/powerpoint/2010/main" val="3755006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5970C7A-8793-4FAE-A5FA-1F019147689D}"/>
              </a:ext>
            </a:extLst>
          </p:cNvPr>
          <p:cNvSpPr>
            <a:spLocks noGrp="1"/>
          </p:cNvSpPr>
          <p:nvPr>
            <p:ph type="title" idx="4294967295"/>
          </p:nvPr>
        </p:nvSpPr>
        <p:spPr>
          <a:xfrm>
            <a:off x="0" y="171450"/>
            <a:ext cx="9906000" cy="546100"/>
          </a:xfrm>
        </p:spPr>
        <p:txBody>
          <a:bodyPr/>
          <a:lstStyle/>
          <a:p>
            <a:r>
              <a:rPr lang="en-US" dirty="0"/>
              <a:t>Data factory - Circulate list of prioritized use cases generating XXX Mil $’s in PBT uplift by year &lt;YYYY&gt;  – </a:t>
            </a:r>
            <a:r>
              <a:rPr lang="fr-FR" b="1" dirty="0" err="1"/>
              <a:t>Assignment</a:t>
            </a:r>
            <a:r>
              <a:rPr lang="fr-FR" b="1" dirty="0"/>
              <a:t> of Value (2/2)</a:t>
            </a:r>
            <a:endParaRPr lang="en-US" dirty="0"/>
          </a:p>
        </p:txBody>
      </p:sp>
      <p:sp>
        <p:nvSpPr>
          <p:cNvPr id="51" name="Rectangle 50">
            <a:extLst>
              <a:ext uri="{FF2B5EF4-FFF2-40B4-BE49-F238E27FC236}">
                <a16:creationId xmlns:a16="http://schemas.microsoft.com/office/drawing/2014/main" id="{01453402-12AB-4885-956B-5CAA99C1650B}"/>
              </a:ext>
            </a:extLst>
          </p:cNvPr>
          <p:cNvSpPr/>
          <p:nvPr/>
        </p:nvSpPr>
        <p:spPr>
          <a:xfrm>
            <a:off x="5090420" y="909530"/>
            <a:ext cx="274320" cy="27699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DD8504AC-1706-422D-8B2D-ED05E57BB01D}"/>
              </a:ext>
            </a:extLst>
          </p:cNvPr>
          <p:cNvSpPr txBox="1"/>
          <p:nvPr/>
        </p:nvSpPr>
        <p:spPr>
          <a:xfrm>
            <a:off x="5417498" y="924919"/>
            <a:ext cx="1152160" cy="400110"/>
          </a:xfrm>
          <a:prstGeom prst="rect">
            <a:avLst/>
          </a:prstGeom>
          <a:noFill/>
        </p:spPr>
        <p:txBody>
          <a:bodyPr wrap="square" rtlCol="0">
            <a:spAutoFit/>
          </a:bodyPr>
          <a:lstStyle/>
          <a:p>
            <a:r>
              <a:rPr lang="en-US" sz="1000" dirty="0"/>
              <a:t>Analytics Team Roles</a:t>
            </a:r>
          </a:p>
        </p:txBody>
      </p:sp>
      <p:sp>
        <p:nvSpPr>
          <p:cNvPr id="53" name="Rectangle 52">
            <a:extLst>
              <a:ext uri="{FF2B5EF4-FFF2-40B4-BE49-F238E27FC236}">
                <a16:creationId xmlns:a16="http://schemas.microsoft.com/office/drawing/2014/main" id="{8C1CA0F6-AD03-4681-9339-C7DC759551EC}"/>
              </a:ext>
            </a:extLst>
          </p:cNvPr>
          <p:cNvSpPr/>
          <p:nvPr/>
        </p:nvSpPr>
        <p:spPr>
          <a:xfrm>
            <a:off x="6622416" y="909530"/>
            <a:ext cx="274320" cy="276999"/>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1597F1DB-8DD4-49B0-AA8E-B14B118E823D}"/>
              </a:ext>
            </a:extLst>
          </p:cNvPr>
          <p:cNvSpPr txBox="1"/>
          <p:nvPr/>
        </p:nvSpPr>
        <p:spPr>
          <a:xfrm>
            <a:off x="6949494" y="924919"/>
            <a:ext cx="1152160" cy="400110"/>
          </a:xfrm>
          <a:prstGeom prst="rect">
            <a:avLst/>
          </a:prstGeom>
          <a:noFill/>
        </p:spPr>
        <p:txBody>
          <a:bodyPr wrap="square" rtlCol="0">
            <a:spAutoFit/>
          </a:bodyPr>
          <a:lstStyle/>
          <a:p>
            <a:r>
              <a:rPr lang="en-US" sz="1000" dirty="0"/>
              <a:t>Business Team Roles</a:t>
            </a:r>
          </a:p>
        </p:txBody>
      </p:sp>
      <p:sp>
        <p:nvSpPr>
          <p:cNvPr id="55" name="Rectangle 54">
            <a:extLst>
              <a:ext uri="{FF2B5EF4-FFF2-40B4-BE49-F238E27FC236}">
                <a16:creationId xmlns:a16="http://schemas.microsoft.com/office/drawing/2014/main" id="{99944320-A1BE-4E1D-98CF-8D2AB2BB1043}"/>
              </a:ext>
            </a:extLst>
          </p:cNvPr>
          <p:cNvSpPr/>
          <p:nvPr/>
        </p:nvSpPr>
        <p:spPr>
          <a:xfrm>
            <a:off x="8154412" y="909530"/>
            <a:ext cx="274320" cy="27699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590FF554-1493-4553-8F70-A0858F933B92}"/>
              </a:ext>
            </a:extLst>
          </p:cNvPr>
          <p:cNvSpPr txBox="1"/>
          <p:nvPr/>
        </p:nvSpPr>
        <p:spPr>
          <a:xfrm>
            <a:off x="8481490" y="924919"/>
            <a:ext cx="1402742" cy="400110"/>
          </a:xfrm>
          <a:prstGeom prst="rect">
            <a:avLst/>
          </a:prstGeom>
          <a:noFill/>
        </p:spPr>
        <p:txBody>
          <a:bodyPr wrap="square" rtlCol="0">
            <a:spAutoFit/>
          </a:bodyPr>
          <a:lstStyle/>
          <a:p>
            <a:r>
              <a:rPr lang="en-US" sz="1000" dirty="0"/>
              <a:t>Data &amp; tech. Team Roles</a:t>
            </a:r>
          </a:p>
        </p:txBody>
      </p:sp>
      <p:cxnSp>
        <p:nvCxnSpPr>
          <p:cNvPr id="68" name="Straight Connector 67">
            <a:extLst>
              <a:ext uri="{FF2B5EF4-FFF2-40B4-BE49-F238E27FC236}">
                <a16:creationId xmlns:a16="http://schemas.microsoft.com/office/drawing/2014/main" id="{5C394F68-02F4-49CF-9689-E400CD2C1273}"/>
              </a:ext>
            </a:extLst>
          </p:cNvPr>
          <p:cNvCxnSpPr>
            <a:cxnSpLocks/>
          </p:cNvCxnSpPr>
          <p:nvPr/>
        </p:nvCxnSpPr>
        <p:spPr>
          <a:xfrm>
            <a:off x="0" y="1340710"/>
            <a:ext cx="9906000" cy="0"/>
          </a:xfrm>
          <a:prstGeom prst="line">
            <a:avLst/>
          </a:prstGeom>
          <a:ln w="38100">
            <a:solidFill>
              <a:srgbClr val="5D1738"/>
            </a:solidFill>
          </a:ln>
        </p:spPr>
        <p:style>
          <a:lnRef idx="1">
            <a:schemeClr val="accent1"/>
          </a:lnRef>
          <a:fillRef idx="0">
            <a:schemeClr val="accent1"/>
          </a:fillRef>
          <a:effectRef idx="0">
            <a:schemeClr val="accent1"/>
          </a:effectRef>
          <a:fontRef idx="minor">
            <a:schemeClr val="tx1"/>
          </a:fontRef>
        </p:style>
      </p:cxnSp>
      <p:sp>
        <p:nvSpPr>
          <p:cNvPr id="75" name="Freeform 176">
            <a:extLst>
              <a:ext uri="{FF2B5EF4-FFF2-40B4-BE49-F238E27FC236}">
                <a16:creationId xmlns:a16="http://schemas.microsoft.com/office/drawing/2014/main" id="{ABE12B0A-DCEB-467B-B617-D6B23C0AAA3B}"/>
              </a:ext>
            </a:extLst>
          </p:cNvPr>
          <p:cNvSpPr>
            <a:spLocks noChangeArrowheads="1"/>
          </p:cNvSpPr>
          <p:nvPr/>
        </p:nvSpPr>
        <p:spPr bwMode="auto">
          <a:xfrm>
            <a:off x="161624" y="884804"/>
            <a:ext cx="182880" cy="274320"/>
          </a:xfrm>
          <a:custGeom>
            <a:avLst/>
            <a:gdLst>
              <a:gd name="T0" fmla="*/ 127364 w 428"/>
              <a:gd name="T1" fmla="*/ 116824 h 634"/>
              <a:gd name="T2" fmla="*/ 127364 w 428"/>
              <a:gd name="T3" fmla="*/ 116824 h 634"/>
              <a:gd name="T4" fmla="*/ 143194 w 428"/>
              <a:gd name="T5" fmla="*/ 68868 h 634"/>
              <a:gd name="T6" fmla="*/ 79512 w 428"/>
              <a:gd name="T7" fmla="*/ 0 h 634"/>
              <a:gd name="T8" fmla="*/ 16190 w 428"/>
              <a:gd name="T9" fmla="*/ 68868 h 634"/>
              <a:gd name="T10" fmla="*/ 26624 w 428"/>
              <a:gd name="T11" fmla="*/ 116824 h 634"/>
              <a:gd name="T12" fmla="*/ 0 w 428"/>
              <a:gd name="T13" fmla="*/ 153962 h 634"/>
              <a:gd name="T14" fmla="*/ 0 w 428"/>
              <a:gd name="T15" fmla="*/ 185692 h 634"/>
              <a:gd name="T16" fmla="*/ 42455 w 428"/>
              <a:gd name="T17" fmla="*/ 228239 h 634"/>
              <a:gd name="T18" fmla="*/ 111174 w 428"/>
              <a:gd name="T19" fmla="*/ 228239 h 634"/>
              <a:gd name="T20" fmla="*/ 153628 w 428"/>
              <a:gd name="T21" fmla="*/ 185692 h 634"/>
              <a:gd name="T22" fmla="*/ 153628 w 428"/>
              <a:gd name="T23" fmla="*/ 153962 h 634"/>
              <a:gd name="T24" fmla="*/ 127364 w 428"/>
              <a:gd name="T25" fmla="*/ 116824 h 634"/>
              <a:gd name="T26" fmla="*/ 26624 w 428"/>
              <a:gd name="T27" fmla="*/ 68868 h 634"/>
              <a:gd name="T28" fmla="*/ 26624 w 428"/>
              <a:gd name="T29" fmla="*/ 68868 h 634"/>
              <a:gd name="T30" fmla="*/ 79512 w 428"/>
              <a:gd name="T31" fmla="*/ 15865 h 634"/>
              <a:gd name="T32" fmla="*/ 127364 w 428"/>
              <a:gd name="T33" fmla="*/ 68868 h 634"/>
              <a:gd name="T34" fmla="*/ 79512 w 428"/>
              <a:gd name="T35" fmla="*/ 127280 h 634"/>
              <a:gd name="T36" fmla="*/ 26624 w 428"/>
              <a:gd name="T37" fmla="*/ 68868 h 634"/>
              <a:gd name="T38" fmla="*/ 143194 w 428"/>
              <a:gd name="T39" fmla="*/ 180644 h 634"/>
              <a:gd name="T40" fmla="*/ 143194 w 428"/>
              <a:gd name="T41" fmla="*/ 180644 h 634"/>
              <a:gd name="T42" fmla="*/ 106137 w 428"/>
              <a:gd name="T43" fmla="*/ 212374 h 634"/>
              <a:gd name="T44" fmla="*/ 47851 w 428"/>
              <a:gd name="T45" fmla="*/ 212374 h 634"/>
              <a:gd name="T46" fmla="*/ 16190 w 428"/>
              <a:gd name="T47" fmla="*/ 180644 h 634"/>
              <a:gd name="T48" fmla="*/ 16190 w 428"/>
              <a:gd name="T49" fmla="*/ 159371 h 634"/>
              <a:gd name="T50" fmla="*/ 42455 w 428"/>
              <a:gd name="T51" fmla="*/ 127280 h 634"/>
              <a:gd name="T52" fmla="*/ 79512 w 428"/>
              <a:gd name="T53" fmla="*/ 143506 h 634"/>
              <a:gd name="T54" fmla="*/ 116930 w 428"/>
              <a:gd name="T55" fmla="*/ 127280 h 634"/>
              <a:gd name="T56" fmla="*/ 143194 w 428"/>
              <a:gd name="T57" fmla="*/ 159371 h 634"/>
              <a:gd name="T58" fmla="*/ 143194 w 428"/>
              <a:gd name="T59" fmla="*/ 180644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rgbClr val="5D1738"/>
          </a:solidFill>
          <a:ln w="9525" cap="flat">
            <a:solidFill>
              <a:schemeClr val="tx1"/>
            </a:solidFill>
            <a:bevel/>
            <a:headEnd/>
            <a:tailEnd/>
          </a:ln>
          <a:effectLst/>
        </p:spPr>
        <p:txBody>
          <a:bodyPr wrap="none" lIns="91431" tIns="45716" rIns="91431" bIns="45716" anchor="ctr"/>
          <a:lstStyle/>
          <a:p>
            <a:endParaRPr lang="en-US" dirty="0"/>
          </a:p>
        </p:txBody>
      </p:sp>
      <p:sp>
        <p:nvSpPr>
          <p:cNvPr id="76" name="Freeform 176">
            <a:extLst>
              <a:ext uri="{FF2B5EF4-FFF2-40B4-BE49-F238E27FC236}">
                <a16:creationId xmlns:a16="http://schemas.microsoft.com/office/drawing/2014/main" id="{A39C38B0-9AC2-4C6A-97DE-50D779656DEB}"/>
              </a:ext>
            </a:extLst>
          </p:cNvPr>
          <p:cNvSpPr>
            <a:spLocks noChangeArrowheads="1"/>
          </p:cNvSpPr>
          <p:nvPr/>
        </p:nvSpPr>
        <p:spPr bwMode="auto">
          <a:xfrm>
            <a:off x="1146676" y="884804"/>
            <a:ext cx="182880" cy="274320"/>
          </a:xfrm>
          <a:custGeom>
            <a:avLst/>
            <a:gdLst>
              <a:gd name="T0" fmla="*/ 127364 w 428"/>
              <a:gd name="T1" fmla="*/ 116824 h 634"/>
              <a:gd name="T2" fmla="*/ 127364 w 428"/>
              <a:gd name="T3" fmla="*/ 116824 h 634"/>
              <a:gd name="T4" fmla="*/ 143194 w 428"/>
              <a:gd name="T5" fmla="*/ 68868 h 634"/>
              <a:gd name="T6" fmla="*/ 79512 w 428"/>
              <a:gd name="T7" fmla="*/ 0 h 634"/>
              <a:gd name="T8" fmla="*/ 16190 w 428"/>
              <a:gd name="T9" fmla="*/ 68868 h 634"/>
              <a:gd name="T10" fmla="*/ 26624 w 428"/>
              <a:gd name="T11" fmla="*/ 116824 h 634"/>
              <a:gd name="T12" fmla="*/ 0 w 428"/>
              <a:gd name="T13" fmla="*/ 153962 h 634"/>
              <a:gd name="T14" fmla="*/ 0 w 428"/>
              <a:gd name="T15" fmla="*/ 185692 h 634"/>
              <a:gd name="T16" fmla="*/ 42455 w 428"/>
              <a:gd name="T17" fmla="*/ 228239 h 634"/>
              <a:gd name="T18" fmla="*/ 111174 w 428"/>
              <a:gd name="T19" fmla="*/ 228239 h 634"/>
              <a:gd name="T20" fmla="*/ 153628 w 428"/>
              <a:gd name="T21" fmla="*/ 185692 h 634"/>
              <a:gd name="T22" fmla="*/ 153628 w 428"/>
              <a:gd name="T23" fmla="*/ 153962 h 634"/>
              <a:gd name="T24" fmla="*/ 127364 w 428"/>
              <a:gd name="T25" fmla="*/ 116824 h 634"/>
              <a:gd name="T26" fmla="*/ 26624 w 428"/>
              <a:gd name="T27" fmla="*/ 68868 h 634"/>
              <a:gd name="T28" fmla="*/ 26624 w 428"/>
              <a:gd name="T29" fmla="*/ 68868 h 634"/>
              <a:gd name="T30" fmla="*/ 79512 w 428"/>
              <a:gd name="T31" fmla="*/ 15865 h 634"/>
              <a:gd name="T32" fmla="*/ 127364 w 428"/>
              <a:gd name="T33" fmla="*/ 68868 h 634"/>
              <a:gd name="T34" fmla="*/ 79512 w 428"/>
              <a:gd name="T35" fmla="*/ 127280 h 634"/>
              <a:gd name="T36" fmla="*/ 26624 w 428"/>
              <a:gd name="T37" fmla="*/ 68868 h 634"/>
              <a:gd name="T38" fmla="*/ 143194 w 428"/>
              <a:gd name="T39" fmla="*/ 180644 h 634"/>
              <a:gd name="T40" fmla="*/ 143194 w 428"/>
              <a:gd name="T41" fmla="*/ 180644 h 634"/>
              <a:gd name="T42" fmla="*/ 106137 w 428"/>
              <a:gd name="T43" fmla="*/ 212374 h 634"/>
              <a:gd name="T44" fmla="*/ 47851 w 428"/>
              <a:gd name="T45" fmla="*/ 212374 h 634"/>
              <a:gd name="T46" fmla="*/ 16190 w 428"/>
              <a:gd name="T47" fmla="*/ 180644 h 634"/>
              <a:gd name="T48" fmla="*/ 16190 w 428"/>
              <a:gd name="T49" fmla="*/ 159371 h 634"/>
              <a:gd name="T50" fmla="*/ 42455 w 428"/>
              <a:gd name="T51" fmla="*/ 127280 h 634"/>
              <a:gd name="T52" fmla="*/ 79512 w 428"/>
              <a:gd name="T53" fmla="*/ 143506 h 634"/>
              <a:gd name="T54" fmla="*/ 116930 w 428"/>
              <a:gd name="T55" fmla="*/ 127280 h 634"/>
              <a:gd name="T56" fmla="*/ 143194 w 428"/>
              <a:gd name="T57" fmla="*/ 159371 h 634"/>
              <a:gd name="T58" fmla="*/ 143194 w 428"/>
              <a:gd name="T59" fmla="*/ 180644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chemeClr val="bg1">
              <a:lumMod val="75000"/>
            </a:schemeClr>
          </a:solidFill>
          <a:ln w="9525" cap="flat">
            <a:solidFill>
              <a:schemeClr val="bg1">
                <a:lumMod val="75000"/>
              </a:schemeClr>
            </a:solidFill>
            <a:bevel/>
            <a:headEnd/>
            <a:tailEnd/>
          </a:ln>
          <a:effectLst/>
        </p:spPr>
        <p:txBody>
          <a:bodyPr wrap="none" lIns="91431" tIns="45716" rIns="91431" bIns="45716" anchor="ctr"/>
          <a:lstStyle/>
          <a:p>
            <a:endParaRPr lang="en-US"/>
          </a:p>
        </p:txBody>
      </p:sp>
      <p:sp>
        <p:nvSpPr>
          <p:cNvPr id="77" name="Freeform 176">
            <a:extLst>
              <a:ext uri="{FF2B5EF4-FFF2-40B4-BE49-F238E27FC236}">
                <a16:creationId xmlns:a16="http://schemas.microsoft.com/office/drawing/2014/main" id="{3A07A46F-107E-4B91-AAB6-D5509BFC1924}"/>
              </a:ext>
            </a:extLst>
          </p:cNvPr>
          <p:cNvSpPr>
            <a:spLocks noChangeArrowheads="1"/>
          </p:cNvSpPr>
          <p:nvPr/>
        </p:nvSpPr>
        <p:spPr bwMode="auto">
          <a:xfrm>
            <a:off x="2131728" y="884804"/>
            <a:ext cx="182880" cy="274320"/>
          </a:xfrm>
          <a:custGeom>
            <a:avLst/>
            <a:gdLst>
              <a:gd name="T0" fmla="*/ 127364 w 428"/>
              <a:gd name="T1" fmla="*/ 116824 h 634"/>
              <a:gd name="T2" fmla="*/ 127364 w 428"/>
              <a:gd name="T3" fmla="*/ 116824 h 634"/>
              <a:gd name="T4" fmla="*/ 143194 w 428"/>
              <a:gd name="T5" fmla="*/ 68868 h 634"/>
              <a:gd name="T6" fmla="*/ 79512 w 428"/>
              <a:gd name="T7" fmla="*/ 0 h 634"/>
              <a:gd name="T8" fmla="*/ 16190 w 428"/>
              <a:gd name="T9" fmla="*/ 68868 h 634"/>
              <a:gd name="T10" fmla="*/ 26624 w 428"/>
              <a:gd name="T11" fmla="*/ 116824 h 634"/>
              <a:gd name="T12" fmla="*/ 0 w 428"/>
              <a:gd name="T13" fmla="*/ 153962 h 634"/>
              <a:gd name="T14" fmla="*/ 0 w 428"/>
              <a:gd name="T15" fmla="*/ 185692 h 634"/>
              <a:gd name="T16" fmla="*/ 42455 w 428"/>
              <a:gd name="T17" fmla="*/ 228239 h 634"/>
              <a:gd name="T18" fmla="*/ 111174 w 428"/>
              <a:gd name="T19" fmla="*/ 228239 h 634"/>
              <a:gd name="T20" fmla="*/ 153628 w 428"/>
              <a:gd name="T21" fmla="*/ 185692 h 634"/>
              <a:gd name="T22" fmla="*/ 153628 w 428"/>
              <a:gd name="T23" fmla="*/ 153962 h 634"/>
              <a:gd name="T24" fmla="*/ 127364 w 428"/>
              <a:gd name="T25" fmla="*/ 116824 h 634"/>
              <a:gd name="T26" fmla="*/ 26624 w 428"/>
              <a:gd name="T27" fmla="*/ 68868 h 634"/>
              <a:gd name="T28" fmla="*/ 26624 w 428"/>
              <a:gd name="T29" fmla="*/ 68868 h 634"/>
              <a:gd name="T30" fmla="*/ 79512 w 428"/>
              <a:gd name="T31" fmla="*/ 15865 h 634"/>
              <a:gd name="T32" fmla="*/ 127364 w 428"/>
              <a:gd name="T33" fmla="*/ 68868 h 634"/>
              <a:gd name="T34" fmla="*/ 79512 w 428"/>
              <a:gd name="T35" fmla="*/ 127280 h 634"/>
              <a:gd name="T36" fmla="*/ 26624 w 428"/>
              <a:gd name="T37" fmla="*/ 68868 h 634"/>
              <a:gd name="T38" fmla="*/ 143194 w 428"/>
              <a:gd name="T39" fmla="*/ 180644 h 634"/>
              <a:gd name="T40" fmla="*/ 143194 w 428"/>
              <a:gd name="T41" fmla="*/ 180644 h 634"/>
              <a:gd name="T42" fmla="*/ 106137 w 428"/>
              <a:gd name="T43" fmla="*/ 212374 h 634"/>
              <a:gd name="T44" fmla="*/ 47851 w 428"/>
              <a:gd name="T45" fmla="*/ 212374 h 634"/>
              <a:gd name="T46" fmla="*/ 16190 w 428"/>
              <a:gd name="T47" fmla="*/ 180644 h 634"/>
              <a:gd name="T48" fmla="*/ 16190 w 428"/>
              <a:gd name="T49" fmla="*/ 159371 h 634"/>
              <a:gd name="T50" fmla="*/ 42455 w 428"/>
              <a:gd name="T51" fmla="*/ 127280 h 634"/>
              <a:gd name="T52" fmla="*/ 79512 w 428"/>
              <a:gd name="T53" fmla="*/ 143506 h 634"/>
              <a:gd name="T54" fmla="*/ 116930 w 428"/>
              <a:gd name="T55" fmla="*/ 127280 h 634"/>
              <a:gd name="T56" fmla="*/ 143194 w 428"/>
              <a:gd name="T57" fmla="*/ 159371 h 634"/>
              <a:gd name="T58" fmla="*/ 143194 w 428"/>
              <a:gd name="T59" fmla="*/ 180644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rgbClr val="C00000"/>
          </a:solidFill>
          <a:ln w="9525" cap="flat">
            <a:solidFill>
              <a:srgbClr val="C00000"/>
            </a:solidFill>
            <a:bevel/>
            <a:headEnd/>
            <a:tailEnd/>
          </a:ln>
          <a:effectLst/>
        </p:spPr>
        <p:txBody>
          <a:bodyPr wrap="none" lIns="91431" tIns="45716" rIns="91431" bIns="45716" anchor="ctr"/>
          <a:lstStyle/>
          <a:p>
            <a:endParaRPr lang="en-US"/>
          </a:p>
        </p:txBody>
      </p:sp>
      <p:sp>
        <p:nvSpPr>
          <p:cNvPr id="78" name="Freeform 176">
            <a:extLst>
              <a:ext uri="{FF2B5EF4-FFF2-40B4-BE49-F238E27FC236}">
                <a16:creationId xmlns:a16="http://schemas.microsoft.com/office/drawing/2014/main" id="{A9A9978A-AF52-4F98-B167-742EE3FC3248}"/>
              </a:ext>
            </a:extLst>
          </p:cNvPr>
          <p:cNvSpPr>
            <a:spLocks noChangeArrowheads="1"/>
          </p:cNvSpPr>
          <p:nvPr/>
        </p:nvSpPr>
        <p:spPr bwMode="auto">
          <a:xfrm>
            <a:off x="3116780" y="884804"/>
            <a:ext cx="182880" cy="274320"/>
          </a:xfrm>
          <a:custGeom>
            <a:avLst/>
            <a:gdLst>
              <a:gd name="T0" fmla="*/ 127364 w 428"/>
              <a:gd name="T1" fmla="*/ 116824 h 634"/>
              <a:gd name="T2" fmla="*/ 127364 w 428"/>
              <a:gd name="T3" fmla="*/ 116824 h 634"/>
              <a:gd name="T4" fmla="*/ 143194 w 428"/>
              <a:gd name="T5" fmla="*/ 68868 h 634"/>
              <a:gd name="T6" fmla="*/ 79512 w 428"/>
              <a:gd name="T7" fmla="*/ 0 h 634"/>
              <a:gd name="T8" fmla="*/ 16190 w 428"/>
              <a:gd name="T9" fmla="*/ 68868 h 634"/>
              <a:gd name="T10" fmla="*/ 26624 w 428"/>
              <a:gd name="T11" fmla="*/ 116824 h 634"/>
              <a:gd name="T12" fmla="*/ 0 w 428"/>
              <a:gd name="T13" fmla="*/ 153962 h 634"/>
              <a:gd name="T14" fmla="*/ 0 w 428"/>
              <a:gd name="T15" fmla="*/ 185692 h 634"/>
              <a:gd name="T16" fmla="*/ 42455 w 428"/>
              <a:gd name="T17" fmla="*/ 228239 h 634"/>
              <a:gd name="T18" fmla="*/ 111174 w 428"/>
              <a:gd name="T19" fmla="*/ 228239 h 634"/>
              <a:gd name="T20" fmla="*/ 153628 w 428"/>
              <a:gd name="T21" fmla="*/ 185692 h 634"/>
              <a:gd name="T22" fmla="*/ 153628 w 428"/>
              <a:gd name="T23" fmla="*/ 153962 h 634"/>
              <a:gd name="T24" fmla="*/ 127364 w 428"/>
              <a:gd name="T25" fmla="*/ 116824 h 634"/>
              <a:gd name="T26" fmla="*/ 26624 w 428"/>
              <a:gd name="T27" fmla="*/ 68868 h 634"/>
              <a:gd name="T28" fmla="*/ 26624 w 428"/>
              <a:gd name="T29" fmla="*/ 68868 h 634"/>
              <a:gd name="T30" fmla="*/ 79512 w 428"/>
              <a:gd name="T31" fmla="*/ 15865 h 634"/>
              <a:gd name="T32" fmla="*/ 127364 w 428"/>
              <a:gd name="T33" fmla="*/ 68868 h 634"/>
              <a:gd name="T34" fmla="*/ 79512 w 428"/>
              <a:gd name="T35" fmla="*/ 127280 h 634"/>
              <a:gd name="T36" fmla="*/ 26624 w 428"/>
              <a:gd name="T37" fmla="*/ 68868 h 634"/>
              <a:gd name="T38" fmla="*/ 143194 w 428"/>
              <a:gd name="T39" fmla="*/ 180644 h 634"/>
              <a:gd name="T40" fmla="*/ 143194 w 428"/>
              <a:gd name="T41" fmla="*/ 180644 h 634"/>
              <a:gd name="T42" fmla="*/ 106137 w 428"/>
              <a:gd name="T43" fmla="*/ 212374 h 634"/>
              <a:gd name="T44" fmla="*/ 47851 w 428"/>
              <a:gd name="T45" fmla="*/ 212374 h 634"/>
              <a:gd name="T46" fmla="*/ 16190 w 428"/>
              <a:gd name="T47" fmla="*/ 180644 h 634"/>
              <a:gd name="T48" fmla="*/ 16190 w 428"/>
              <a:gd name="T49" fmla="*/ 159371 h 634"/>
              <a:gd name="T50" fmla="*/ 42455 w 428"/>
              <a:gd name="T51" fmla="*/ 127280 h 634"/>
              <a:gd name="T52" fmla="*/ 79512 w 428"/>
              <a:gd name="T53" fmla="*/ 143506 h 634"/>
              <a:gd name="T54" fmla="*/ 116930 w 428"/>
              <a:gd name="T55" fmla="*/ 127280 h 634"/>
              <a:gd name="T56" fmla="*/ 143194 w 428"/>
              <a:gd name="T57" fmla="*/ 159371 h 634"/>
              <a:gd name="T58" fmla="*/ 143194 w 428"/>
              <a:gd name="T59" fmla="*/ 180644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rgbClr val="92D050"/>
          </a:solidFill>
          <a:ln w="9525" cap="flat">
            <a:solidFill>
              <a:srgbClr val="FFC000"/>
            </a:solidFill>
            <a:bevel/>
            <a:headEnd/>
            <a:tailEnd/>
          </a:ln>
          <a:effectLst/>
        </p:spPr>
        <p:txBody>
          <a:bodyPr wrap="none" lIns="91431" tIns="45716" rIns="91431" bIns="45716" anchor="ctr"/>
          <a:lstStyle/>
          <a:p>
            <a:endParaRPr lang="en-US"/>
          </a:p>
        </p:txBody>
      </p:sp>
      <p:sp>
        <p:nvSpPr>
          <p:cNvPr id="79" name="Freeform 176">
            <a:extLst>
              <a:ext uri="{FF2B5EF4-FFF2-40B4-BE49-F238E27FC236}">
                <a16:creationId xmlns:a16="http://schemas.microsoft.com/office/drawing/2014/main" id="{8ABCC672-1806-4F3E-AD68-E6C5CAC33D0C}"/>
              </a:ext>
            </a:extLst>
          </p:cNvPr>
          <p:cNvSpPr>
            <a:spLocks noChangeArrowheads="1"/>
          </p:cNvSpPr>
          <p:nvPr/>
        </p:nvSpPr>
        <p:spPr bwMode="auto">
          <a:xfrm>
            <a:off x="4101832" y="884804"/>
            <a:ext cx="182880" cy="274320"/>
          </a:xfrm>
          <a:custGeom>
            <a:avLst/>
            <a:gdLst>
              <a:gd name="T0" fmla="*/ 127364 w 428"/>
              <a:gd name="T1" fmla="*/ 116824 h 634"/>
              <a:gd name="T2" fmla="*/ 127364 w 428"/>
              <a:gd name="T3" fmla="*/ 116824 h 634"/>
              <a:gd name="T4" fmla="*/ 143194 w 428"/>
              <a:gd name="T5" fmla="*/ 68868 h 634"/>
              <a:gd name="T6" fmla="*/ 79512 w 428"/>
              <a:gd name="T7" fmla="*/ 0 h 634"/>
              <a:gd name="T8" fmla="*/ 16190 w 428"/>
              <a:gd name="T9" fmla="*/ 68868 h 634"/>
              <a:gd name="T10" fmla="*/ 26624 w 428"/>
              <a:gd name="T11" fmla="*/ 116824 h 634"/>
              <a:gd name="T12" fmla="*/ 0 w 428"/>
              <a:gd name="T13" fmla="*/ 153962 h 634"/>
              <a:gd name="T14" fmla="*/ 0 w 428"/>
              <a:gd name="T15" fmla="*/ 185692 h 634"/>
              <a:gd name="T16" fmla="*/ 42455 w 428"/>
              <a:gd name="T17" fmla="*/ 228239 h 634"/>
              <a:gd name="T18" fmla="*/ 111174 w 428"/>
              <a:gd name="T19" fmla="*/ 228239 h 634"/>
              <a:gd name="T20" fmla="*/ 153628 w 428"/>
              <a:gd name="T21" fmla="*/ 185692 h 634"/>
              <a:gd name="T22" fmla="*/ 153628 w 428"/>
              <a:gd name="T23" fmla="*/ 153962 h 634"/>
              <a:gd name="T24" fmla="*/ 127364 w 428"/>
              <a:gd name="T25" fmla="*/ 116824 h 634"/>
              <a:gd name="T26" fmla="*/ 26624 w 428"/>
              <a:gd name="T27" fmla="*/ 68868 h 634"/>
              <a:gd name="T28" fmla="*/ 26624 w 428"/>
              <a:gd name="T29" fmla="*/ 68868 h 634"/>
              <a:gd name="T30" fmla="*/ 79512 w 428"/>
              <a:gd name="T31" fmla="*/ 15865 h 634"/>
              <a:gd name="T32" fmla="*/ 127364 w 428"/>
              <a:gd name="T33" fmla="*/ 68868 h 634"/>
              <a:gd name="T34" fmla="*/ 79512 w 428"/>
              <a:gd name="T35" fmla="*/ 127280 h 634"/>
              <a:gd name="T36" fmla="*/ 26624 w 428"/>
              <a:gd name="T37" fmla="*/ 68868 h 634"/>
              <a:gd name="T38" fmla="*/ 143194 w 428"/>
              <a:gd name="T39" fmla="*/ 180644 h 634"/>
              <a:gd name="T40" fmla="*/ 143194 w 428"/>
              <a:gd name="T41" fmla="*/ 180644 h 634"/>
              <a:gd name="T42" fmla="*/ 106137 w 428"/>
              <a:gd name="T43" fmla="*/ 212374 h 634"/>
              <a:gd name="T44" fmla="*/ 47851 w 428"/>
              <a:gd name="T45" fmla="*/ 212374 h 634"/>
              <a:gd name="T46" fmla="*/ 16190 w 428"/>
              <a:gd name="T47" fmla="*/ 180644 h 634"/>
              <a:gd name="T48" fmla="*/ 16190 w 428"/>
              <a:gd name="T49" fmla="*/ 159371 h 634"/>
              <a:gd name="T50" fmla="*/ 42455 w 428"/>
              <a:gd name="T51" fmla="*/ 127280 h 634"/>
              <a:gd name="T52" fmla="*/ 79512 w 428"/>
              <a:gd name="T53" fmla="*/ 143506 h 634"/>
              <a:gd name="T54" fmla="*/ 116930 w 428"/>
              <a:gd name="T55" fmla="*/ 127280 h 634"/>
              <a:gd name="T56" fmla="*/ 143194 w 428"/>
              <a:gd name="T57" fmla="*/ 159371 h 634"/>
              <a:gd name="T58" fmla="*/ 143194 w 428"/>
              <a:gd name="T59" fmla="*/ 180644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rgbClr val="00B0F0"/>
          </a:solidFill>
          <a:ln w="9525" cap="flat">
            <a:solidFill>
              <a:srgbClr val="00B0F0"/>
            </a:solidFill>
            <a:bevel/>
            <a:headEnd/>
            <a:tailEnd/>
          </a:ln>
          <a:effectLst/>
        </p:spPr>
        <p:txBody>
          <a:bodyPr wrap="none" lIns="91431" tIns="45716" rIns="91431" bIns="45716" anchor="ctr"/>
          <a:lstStyle/>
          <a:p>
            <a:endParaRPr lang="en-US"/>
          </a:p>
        </p:txBody>
      </p:sp>
      <p:sp>
        <p:nvSpPr>
          <p:cNvPr id="80" name="TextBox 79">
            <a:extLst>
              <a:ext uri="{FF2B5EF4-FFF2-40B4-BE49-F238E27FC236}">
                <a16:creationId xmlns:a16="http://schemas.microsoft.com/office/drawing/2014/main" id="{D5AC9B35-F800-408D-87DF-569B79E84747}"/>
              </a:ext>
            </a:extLst>
          </p:cNvPr>
          <p:cNvSpPr txBox="1"/>
          <p:nvPr/>
        </p:nvSpPr>
        <p:spPr>
          <a:xfrm>
            <a:off x="334367" y="821909"/>
            <a:ext cx="822446" cy="400110"/>
          </a:xfrm>
          <a:prstGeom prst="rect">
            <a:avLst/>
          </a:prstGeom>
          <a:noFill/>
        </p:spPr>
        <p:txBody>
          <a:bodyPr wrap="square" rtlCol="0">
            <a:spAutoFit/>
          </a:bodyPr>
          <a:lstStyle/>
          <a:p>
            <a:r>
              <a:rPr lang="en-US" sz="1000" dirty="0"/>
              <a:t>Data</a:t>
            </a:r>
          </a:p>
          <a:p>
            <a:r>
              <a:rPr lang="en-US" sz="1000" dirty="0"/>
              <a:t>Engineers</a:t>
            </a:r>
          </a:p>
        </p:txBody>
      </p:sp>
      <p:sp>
        <p:nvSpPr>
          <p:cNvPr id="81" name="TextBox 80">
            <a:extLst>
              <a:ext uri="{FF2B5EF4-FFF2-40B4-BE49-F238E27FC236}">
                <a16:creationId xmlns:a16="http://schemas.microsoft.com/office/drawing/2014/main" id="{BF56E21A-4617-4B4E-A063-0DB1ACE36931}"/>
              </a:ext>
            </a:extLst>
          </p:cNvPr>
          <p:cNvSpPr txBox="1"/>
          <p:nvPr/>
        </p:nvSpPr>
        <p:spPr>
          <a:xfrm>
            <a:off x="1319419" y="884804"/>
            <a:ext cx="822446" cy="274320"/>
          </a:xfrm>
          <a:prstGeom prst="rect">
            <a:avLst/>
          </a:prstGeom>
          <a:noFill/>
        </p:spPr>
        <p:txBody>
          <a:bodyPr wrap="square" rtlCol="0">
            <a:spAutoFit/>
          </a:bodyPr>
          <a:lstStyle/>
          <a:p>
            <a:r>
              <a:rPr lang="en-US" sz="1000" dirty="0"/>
              <a:t>Vendor</a:t>
            </a:r>
          </a:p>
        </p:txBody>
      </p:sp>
      <p:sp>
        <p:nvSpPr>
          <p:cNvPr id="82" name="TextBox 81">
            <a:extLst>
              <a:ext uri="{FF2B5EF4-FFF2-40B4-BE49-F238E27FC236}">
                <a16:creationId xmlns:a16="http://schemas.microsoft.com/office/drawing/2014/main" id="{8AC9A640-3252-430B-895D-F7AC6C6CAB14}"/>
              </a:ext>
            </a:extLst>
          </p:cNvPr>
          <p:cNvSpPr txBox="1"/>
          <p:nvPr/>
        </p:nvSpPr>
        <p:spPr>
          <a:xfrm>
            <a:off x="2304471" y="821909"/>
            <a:ext cx="822446" cy="400110"/>
          </a:xfrm>
          <a:prstGeom prst="rect">
            <a:avLst/>
          </a:prstGeom>
          <a:noFill/>
        </p:spPr>
        <p:txBody>
          <a:bodyPr wrap="square" rtlCol="0">
            <a:spAutoFit/>
          </a:bodyPr>
          <a:lstStyle/>
          <a:p>
            <a:r>
              <a:rPr lang="en-US" sz="1000" dirty="0"/>
              <a:t>Data Scientist</a:t>
            </a:r>
          </a:p>
        </p:txBody>
      </p:sp>
      <p:sp>
        <p:nvSpPr>
          <p:cNvPr id="83" name="TextBox 82">
            <a:extLst>
              <a:ext uri="{FF2B5EF4-FFF2-40B4-BE49-F238E27FC236}">
                <a16:creationId xmlns:a16="http://schemas.microsoft.com/office/drawing/2014/main" id="{658B8A4B-48DC-429D-8F54-C5342E0484C8}"/>
              </a:ext>
            </a:extLst>
          </p:cNvPr>
          <p:cNvSpPr txBox="1"/>
          <p:nvPr/>
        </p:nvSpPr>
        <p:spPr>
          <a:xfrm>
            <a:off x="3289523" y="821909"/>
            <a:ext cx="822446" cy="400110"/>
          </a:xfrm>
          <a:prstGeom prst="rect">
            <a:avLst/>
          </a:prstGeom>
          <a:noFill/>
        </p:spPr>
        <p:txBody>
          <a:bodyPr wrap="square" rtlCol="0">
            <a:spAutoFit/>
          </a:bodyPr>
          <a:lstStyle/>
          <a:p>
            <a:r>
              <a:rPr lang="en-US" sz="1000" dirty="0"/>
              <a:t>Data Stewards</a:t>
            </a:r>
          </a:p>
        </p:txBody>
      </p:sp>
      <p:sp>
        <p:nvSpPr>
          <p:cNvPr id="84" name="TextBox 83">
            <a:extLst>
              <a:ext uri="{FF2B5EF4-FFF2-40B4-BE49-F238E27FC236}">
                <a16:creationId xmlns:a16="http://schemas.microsoft.com/office/drawing/2014/main" id="{92AF3805-BF35-4A83-A8A5-E8693122E7A3}"/>
              </a:ext>
            </a:extLst>
          </p:cNvPr>
          <p:cNvSpPr txBox="1"/>
          <p:nvPr/>
        </p:nvSpPr>
        <p:spPr>
          <a:xfrm>
            <a:off x="4274574" y="821909"/>
            <a:ext cx="822446" cy="400110"/>
          </a:xfrm>
          <a:prstGeom prst="rect">
            <a:avLst/>
          </a:prstGeom>
          <a:noFill/>
        </p:spPr>
        <p:txBody>
          <a:bodyPr wrap="square" rtlCol="0">
            <a:spAutoFit/>
          </a:bodyPr>
          <a:lstStyle/>
          <a:p>
            <a:r>
              <a:rPr lang="en-US" sz="1000" dirty="0"/>
              <a:t>Business Lead</a:t>
            </a:r>
          </a:p>
        </p:txBody>
      </p:sp>
      <p:graphicFrame>
        <p:nvGraphicFramePr>
          <p:cNvPr id="4" name="Table 4">
            <a:extLst>
              <a:ext uri="{FF2B5EF4-FFF2-40B4-BE49-F238E27FC236}">
                <a16:creationId xmlns:a16="http://schemas.microsoft.com/office/drawing/2014/main" id="{9F37A0B5-6545-40AA-B594-24B23833F2EC}"/>
              </a:ext>
            </a:extLst>
          </p:cNvPr>
          <p:cNvGraphicFramePr>
            <a:graphicFrameLocks noGrp="1"/>
          </p:cNvGraphicFramePr>
          <p:nvPr>
            <p:extLst>
              <p:ext uri="{D42A27DB-BD31-4B8C-83A1-F6EECF244321}">
                <p14:modId xmlns:p14="http://schemas.microsoft.com/office/powerpoint/2010/main" val="909842704"/>
              </p:ext>
            </p:extLst>
          </p:nvPr>
        </p:nvGraphicFramePr>
        <p:xfrm>
          <a:off x="79764" y="1407821"/>
          <a:ext cx="9804468" cy="2910840"/>
        </p:xfrm>
        <a:graphic>
          <a:graphicData uri="http://schemas.openxmlformats.org/drawingml/2006/table">
            <a:tbl>
              <a:tblPr>
                <a:tableStyleId>{5C22544A-7EE6-4342-B048-85BDC9FD1C3A}</a:tableStyleId>
              </a:tblPr>
              <a:tblGrid>
                <a:gridCol w="1663743">
                  <a:extLst>
                    <a:ext uri="{9D8B030D-6E8A-4147-A177-3AD203B41FA5}">
                      <a16:colId xmlns:a16="http://schemas.microsoft.com/office/drawing/2014/main" val="1811462932"/>
                    </a:ext>
                  </a:extLst>
                </a:gridCol>
                <a:gridCol w="3238491">
                  <a:extLst>
                    <a:ext uri="{9D8B030D-6E8A-4147-A177-3AD203B41FA5}">
                      <a16:colId xmlns:a16="http://schemas.microsoft.com/office/drawing/2014/main" val="326339251"/>
                    </a:ext>
                  </a:extLst>
                </a:gridCol>
                <a:gridCol w="2451117">
                  <a:extLst>
                    <a:ext uri="{9D8B030D-6E8A-4147-A177-3AD203B41FA5}">
                      <a16:colId xmlns:a16="http://schemas.microsoft.com/office/drawing/2014/main" val="3892855506"/>
                    </a:ext>
                  </a:extLst>
                </a:gridCol>
                <a:gridCol w="2451117">
                  <a:extLst>
                    <a:ext uri="{9D8B030D-6E8A-4147-A177-3AD203B41FA5}">
                      <a16:colId xmlns:a16="http://schemas.microsoft.com/office/drawing/2014/main" val="802072598"/>
                    </a:ext>
                  </a:extLst>
                </a:gridCol>
              </a:tblGrid>
              <a:tr h="370840">
                <a:tc rowSpan="3">
                  <a:txBody>
                    <a:bodyPr/>
                    <a:lstStyle/>
                    <a:p>
                      <a:endParaRPr lang="en-US" sz="1000" dirty="0"/>
                    </a:p>
                  </a:txBody>
                  <a:tcPr>
                    <a:lnR w="12700" cmpd="sng">
                      <a:noFill/>
                    </a:lnR>
                  </a:tcPr>
                </a:tc>
                <a:tc rowSpan="3">
                  <a:txBody>
                    <a:bodyPr/>
                    <a:lstStyle/>
                    <a:p>
                      <a:pPr algn="ctr"/>
                      <a:r>
                        <a:rPr lang="en-US" sz="1200" b="1" dirty="0"/>
                        <a:t>Wave 1</a:t>
                      </a:r>
                    </a:p>
                  </a:txBody>
                  <a:tcPr>
                    <a:lnL w="12700" cmpd="sng">
                      <a:noFill/>
                    </a:lnL>
                    <a:lnR w="12700" cmpd="sng">
                      <a:noFill/>
                    </a:lnR>
                    <a:lnT w="12700" cmpd="sng">
                      <a:noFill/>
                    </a:lnT>
                    <a:lnTlToBr w="12700" cmpd="sng">
                      <a:noFill/>
                      <a:prstDash val="solid"/>
                    </a:lnTlToBr>
                    <a:lnBlToTr w="12700" cmpd="sng">
                      <a:noFill/>
                      <a:prstDash val="solid"/>
                    </a:lnBlToTr>
                    <a:solidFill>
                      <a:schemeClr val="bg1">
                        <a:lumMod val="85000"/>
                      </a:schemeClr>
                    </a:solidFill>
                  </a:tcPr>
                </a:tc>
                <a:tc rowSpan="2">
                  <a:txBody>
                    <a:bodyPr/>
                    <a:lstStyle/>
                    <a:p>
                      <a:pPr algn="ctr"/>
                      <a:r>
                        <a:rPr lang="en-US" sz="1200" b="1" dirty="0"/>
                        <a:t>Wave 2</a:t>
                      </a:r>
                    </a:p>
                  </a:txBody>
                  <a:tcPr>
                    <a:lnL w="12700" cmpd="sng">
                      <a:noFill/>
                    </a:lnL>
                    <a:solidFill>
                      <a:schemeClr val="bg1">
                        <a:lumMod val="75000"/>
                      </a:schemeClr>
                    </a:solidFill>
                  </a:tcPr>
                </a:tc>
                <a:tc>
                  <a:txBody>
                    <a:bodyPr/>
                    <a:lstStyle/>
                    <a:p>
                      <a:pPr algn="ctr"/>
                      <a:r>
                        <a:rPr lang="en-US" sz="1200" b="1" dirty="0"/>
                        <a:t>Wave 3</a:t>
                      </a:r>
                    </a:p>
                  </a:txBody>
                  <a:tcPr>
                    <a:solidFill>
                      <a:schemeClr val="bg1">
                        <a:lumMod val="50000"/>
                      </a:schemeClr>
                    </a:solidFill>
                  </a:tcPr>
                </a:tc>
                <a:extLst>
                  <a:ext uri="{0D108BD9-81ED-4DB2-BD59-A6C34878D82A}">
                    <a16:rowId xmlns:a16="http://schemas.microsoft.com/office/drawing/2014/main" val="2817545511"/>
                  </a:ext>
                </a:extLst>
              </a:tr>
              <a:tr h="370840">
                <a:tc vMerge="1">
                  <a:txBody>
                    <a:bodyPr/>
                    <a:lstStyle/>
                    <a:p>
                      <a:endParaRPr lang="en-US" dirty="0"/>
                    </a:p>
                  </a:txBody>
                  <a:tcPr>
                    <a:lnR w="12700" cmpd="sng">
                      <a:noFill/>
                    </a:lnR>
                  </a:tcPr>
                </a:tc>
                <a:tc vMerge="1">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vMerge="1">
                  <a:txBody>
                    <a:bodyPr/>
                    <a:lstStyle/>
                    <a:p>
                      <a:endParaRPr lang="en-US" dirty="0"/>
                    </a:p>
                  </a:txBody>
                  <a:tcPr>
                    <a:lnL w="12700" cmpd="sng">
                      <a:noFill/>
                    </a:lnL>
                  </a:tcPr>
                </a:tc>
                <a:tc>
                  <a:txBody>
                    <a:bodyPr/>
                    <a:lstStyle/>
                    <a:p>
                      <a:pPr algn="ctr"/>
                      <a:endParaRPr lang="en-US" sz="1200" b="1" dirty="0"/>
                    </a:p>
                  </a:txBody>
                  <a:tcPr/>
                </a:tc>
                <a:extLst>
                  <a:ext uri="{0D108BD9-81ED-4DB2-BD59-A6C34878D82A}">
                    <a16:rowId xmlns:a16="http://schemas.microsoft.com/office/drawing/2014/main" val="2510454615"/>
                  </a:ext>
                </a:extLst>
              </a:tr>
              <a:tr h="370840">
                <a:tc vMerge="1">
                  <a:txBody>
                    <a:bodyPr/>
                    <a:lstStyle/>
                    <a:p>
                      <a:endParaRPr lang="en-US" dirty="0"/>
                    </a:p>
                  </a:txBody>
                  <a:tcPr/>
                </a:tc>
                <a:tc vMerge="1">
                  <a:txBody>
                    <a:bodyPr/>
                    <a:lstStyle/>
                    <a:p>
                      <a:endParaRPr lang="en-US" dirty="0"/>
                    </a:p>
                  </a:txBody>
                  <a:tcPr>
                    <a:lnT w="12700" cmpd="sng">
                      <a:noFill/>
                    </a:lnT>
                  </a:tcPr>
                </a:tc>
                <a:tc>
                  <a:txBody>
                    <a:bodyPr/>
                    <a:lstStyle/>
                    <a:p>
                      <a:endParaRPr lang="en-US" sz="1000" dirty="0"/>
                    </a:p>
                  </a:txBody>
                  <a:tcPr/>
                </a:tc>
                <a:tc>
                  <a:txBody>
                    <a:bodyPr/>
                    <a:lstStyle/>
                    <a:p>
                      <a:endParaRPr lang="en-US" sz="1000"/>
                    </a:p>
                  </a:txBody>
                  <a:tcPr/>
                </a:tc>
                <a:extLst>
                  <a:ext uri="{0D108BD9-81ED-4DB2-BD59-A6C34878D82A}">
                    <a16:rowId xmlns:a16="http://schemas.microsoft.com/office/drawing/2014/main" val="1980791870"/>
                  </a:ext>
                </a:extLst>
              </a:tr>
              <a:tr h="370840">
                <a:tc>
                  <a:txBody>
                    <a:bodyPr/>
                    <a:lstStyle/>
                    <a:p>
                      <a:r>
                        <a:rPr lang="en-US" sz="1000" dirty="0"/>
                        <a:t>Consumer</a:t>
                      </a:r>
                    </a:p>
                  </a:txBody>
                  <a:tcPr/>
                </a:tc>
                <a:tc>
                  <a:txBody>
                    <a:bodyPr/>
                    <a:lstStyle/>
                    <a:p>
                      <a:r>
                        <a:rPr lang="en-US" sz="1000" dirty="0"/>
                        <a:t>A.1.1.2 Identify High value customers</a:t>
                      </a:r>
                    </a:p>
                    <a:p>
                      <a:pPr marL="0" marR="0" lvl="0" indent="0" algn="l" defTabSz="742950" rtl="0" eaLnBrk="1" fontAlgn="auto" latinLnBrk="0" hangingPunct="1">
                        <a:lnSpc>
                          <a:spcPct val="100000"/>
                        </a:lnSpc>
                        <a:spcBef>
                          <a:spcPts val="0"/>
                        </a:spcBef>
                        <a:spcAft>
                          <a:spcPts val="0"/>
                        </a:spcAft>
                        <a:buClrTx/>
                        <a:buSzTx/>
                        <a:buFontTx/>
                        <a:buNone/>
                        <a:tabLst/>
                        <a:defRPr/>
                      </a:pPr>
                      <a:r>
                        <a:rPr lang="en-US" sz="1000" dirty="0"/>
                        <a:t>B.1.1.3 Make credit risk parameters dynamic</a:t>
                      </a:r>
                    </a:p>
                    <a:p>
                      <a:pPr marL="0" marR="0" lvl="0" indent="0" algn="l" defTabSz="742950" rtl="0" eaLnBrk="1" fontAlgn="auto" latinLnBrk="0" hangingPunct="1">
                        <a:lnSpc>
                          <a:spcPct val="100000"/>
                        </a:lnSpc>
                        <a:spcBef>
                          <a:spcPts val="0"/>
                        </a:spcBef>
                        <a:spcAft>
                          <a:spcPts val="0"/>
                        </a:spcAft>
                        <a:buClrTx/>
                        <a:buSzTx/>
                        <a:buFontTx/>
                        <a:buNone/>
                        <a:tabLst/>
                        <a:defRPr/>
                      </a:pPr>
                      <a:r>
                        <a:rPr lang="en-US" sz="1000" dirty="0" err="1"/>
                        <a:t>x.x.x.x.</a:t>
                      </a:r>
                      <a:r>
                        <a:rPr lang="en-US" sz="1000" dirty="0"/>
                        <a:t> Digital decoupling analysis</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en-US" sz="1000" dirty="0"/>
                        <a:t>A.1.1 Enhance Lead generation</a:t>
                      </a:r>
                    </a:p>
                    <a:p>
                      <a:pPr marL="0" marR="0" lvl="0" indent="0" algn="l" defTabSz="742950" rtl="0" eaLnBrk="1" fontAlgn="auto" latinLnBrk="0" hangingPunct="1">
                        <a:lnSpc>
                          <a:spcPct val="100000"/>
                        </a:lnSpc>
                        <a:spcBef>
                          <a:spcPts val="0"/>
                        </a:spcBef>
                        <a:spcAft>
                          <a:spcPts val="0"/>
                        </a:spcAft>
                        <a:buClrTx/>
                        <a:buSzTx/>
                        <a:buFontTx/>
                        <a:buNone/>
                        <a:tabLst/>
                        <a:defRPr/>
                      </a:pPr>
                      <a:r>
                        <a:rPr lang="en-US" sz="1000" dirty="0"/>
                        <a:t>A.1.1.4 Create targeted communication</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en-US" sz="1000" dirty="0"/>
                        <a:t>A.1.1.3 Create Targeted offering</a:t>
                      </a:r>
                    </a:p>
                    <a:p>
                      <a:endParaRPr lang="en-US" sz="1000" dirty="0"/>
                    </a:p>
                  </a:txBody>
                  <a:tcPr/>
                </a:tc>
                <a:extLst>
                  <a:ext uri="{0D108BD9-81ED-4DB2-BD59-A6C34878D82A}">
                    <a16:rowId xmlns:a16="http://schemas.microsoft.com/office/drawing/2014/main" val="3168964235"/>
                  </a:ext>
                </a:extLst>
              </a:tr>
              <a:tr h="370840">
                <a:tc>
                  <a:txBody>
                    <a:bodyPr/>
                    <a:lstStyle/>
                    <a:p>
                      <a:r>
                        <a:rPr lang="en-US" sz="1000" dirty="0"/>
                        <a:t>Corporate</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en-US" sz="1000" dirty="0"/>
                        <a:t>A.3.1.2 Improve hands off across Channels</a:t>
                      </a:r>
                    </a:p>
                    <a:p>
                      <a:pPr marL="0" marR="0" lvl="0" indent="0" algn="l" defTabSz="742950" rtl="0" eaLnBrk="1" fontAlgn="auto" latinLnBrk="0" hangingPunct="1">
                        <a:lnSpc>
                          <a:spcPct val="100000"/>
                        </a:lnSpc>
                        <a:spcBef>
                          <a:spcPts val="0"/>
                        </a:spcBef>
                        <a:spcAft>
                          <a:spcPts val="0"/>
                        </a:spcAft>
                        <a:buClrTx/>
                        <a:buSzTx/>
                        <a:buFontTx/>
                        <a:buNone/>
                        <a:tabLst/>
                        <a:defRPr/>
                      </a:pPr>
                      <a:r>
                        <a:rPr lang="en-US" sz="1000" dirty="0"/>
                        <a:t>A.3.1 Customer Journey optimization</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en-US" sz="1000" dirty="0"/>
                        <a:t>A.3.1.1 Enhance self service personalized tools</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en-US" sz="1000" dirty="0"/>
                        <a:t>A.3.1.4 Use emotional intelligence to communicate </a:t>
                      </a:r>
                    </a:p>
                  </a:txBody>
                  <a:tcPr/>
                </a:tc>
                <a:extLst>
                  <a:ext uri="{0D108BD9-81ED-4DB2-BD59-A6C34878D82A}">
                    <a16:rowId xmlns:a16="http://schemas.microsoft.com/office/drawing/2014/main" val="435997504"/>
                  </a:ext>
                </a:extLst>
              </a:tr>
              <a:tr h="370840">
                <a:tc>
                  <a:txBody>
                    <a:bodyPr/>
                    <a:lstStyle/>
                    <a:p>
                      <a:r>
                        <a:rPr lang="en-US" sz="1000" dirty="0"/>
                        <a:t>Support</a:t>
                      </a:r>
                    </a:p>
                  </a:txBody>
                  <a:tcPr/>
                </a:tc>
                <a:tc>
                  <a:txBody>
                    <a:bodyPr/>
                    <a:lstStyle/>
                    <a:p>
                      <a:pPr marL="171450" indent="-171450">
                        <a:buFont typeface="Arial" panose="020B0604020202020204" pitchFamily="34" charset="0"/>
                        <a:buChar char="•"/>
                      </a:pPr>
                      <a:r>
                        <a:rPr lang="en-US" sz="1000" dirty="0"/>
                        <a:t>Automate report generation</a:t>
                      </a:r>
                    </a:p>
                    <a:p>
                      <a:pPr marL="171450" indent="-171450">
                        <a:buFont typeface="Arial" panose="020B0604020202020204" pitchFamily="34" charset="0"/>
                        <a:buChar char="•"/>
                      </a:pPr>
                      <a:r>
                        <a:rPr lang="en-US" sz="1000" dirty="0"/>
                        <a:t>Automate transfer of data</a:t>
                      </a:r>
                    </a:p>
                    <a:p>
                      <a:pPr marL="171450" indent="-171450">
                        <a:buFont typeface="Arial" panose="020B0604020202020204" pitchFamily="34" charset="0"/>
                        <a:buChar char="•"/>
                      </a:pPr>
                      <a:r>
                        <a:rPr lang="en-US" sz="1000" dirty="0"/>
                        <a:t>Improve routine internal reporting</a:t>
                      </a:r>
                    </a:p>
                  </a:txBody>
                  <a:tcPr/>
                </a:tc>
                <a:tc>
                  <a:txBody>
                    <a:bodyPr/>
                    <a:lstStyle/>
                    <a:p>
                      <a:pPr marL="171450" indent="-171450">
                        <a:buFont typeface="Arial" panose="020B0604020202020204" pitchFamily="34" charset="0"/>
                        <a:buChar char="•"/>
                      </a:pPr>
                      <a:r>
                        <a:rPr lang="en-US" sz="1000" dirty="0"/>
                        <a:t>Enhance stress and security testing</a:t>
                      </a:r>
                    </a:p>
                    <a:p>
                      <a:pPr marL="171450" indent="-171450">
                        <a:buFont typeface="Arial" panose="020B0604020202020204" pitchFamily="34" charset="0"/>
                        <a:buChar char="•"/>
                      </a:pPr>
                      <a:r>
                        <a:rPr lang="en-US" sz="1000" dirty="0"/>
                        <a:t>Optimize risk based site review audit</a:t>
                      </a:r>
                    </a:p>
                  </a:txBody>
                  <a:tcPr/>
                </a:tc>
                <a:tc>
                  <a:txBody>
                    <a:bodyPr/>
                    <a:lstStyle/>
                    <a:p>
                      <a:pPr marL="171450" indent="-171450">
                        <a:buFont typeface="Arial" panose="020B0604020202020204" pitchFamily="34" charset="0"/>
                        <a:buChar char="•"/>
                      </a:pPr>
                      <a:r>
                        <a:rPr lang="en-US" sz="1000" dirty="0"/>
                        <a:t>Create on demand Business Intelligence</a:t>
                      </a:r>
                    </a:p>
                    <a:p>
                      <a:pPr marL="171450" indent="-171450">
                        <a:buFont typeface="Arial" panose="020B0604020202020204" pitchFamily="34" charset="0"/>
                        <a:buChar char="•"/>
                      </a:pPr>
                      <a:r>
                        <a:rPr lang="en-US" sz="1000" dirty="0"/>
                        <a:t>Optimize workforce</a:t>
                      </a:r>
                    </a:p>
                    <a:p>
                      <a:pPr marL="171450" indent="-171450">
                        <a:buFont typeface="Arial" panose="020B0604020202020204" pitchFamily="34" charset="0"/>
                        <a:buChar char="•"/>
                      </a:pPr>
                      <a:r>
                        <a:rPr lang="en-US" sz="1000" dirty="0"/>
                        <a:t>Improve compliance practice reviews of staff</a:t>
                      </a:r>
                    </a:p>
                  </a:txBody>
                  <a:tcPr/>
                </a:tc>
                <a:extLst>
                  <a:ext uri="{0D108BD9-81ED-4DB2-BD59-A6C34878D82A}">
                    <a16:rowId xmlns:a16="http://schemas.microsoft.com/office/drawing/2014/main" val="2884232504"/>
                  </a:ext>
                </a:extLst>
              </a:tr>
            </a:tbl>
          </a:graphicData>
        </a:graphic>
      </p:graphicFrame>
      <p:pic>
        <p:nvPicPr>
          <p:cNvPr id="7" name="Picture 6">
            <a:extLst>
              <a:ext uri="{FF2B5EF4-FFF2-40B4-BE49-F238E27FC236}">
                <a16:creationId xmlns:a16="http://schemas.microsoft.com/office/drawing/2014/main" id="{6129789E-88F0-4282-B2B3-36078E84C93C}"/>
              </a:ext>
            </a:extLst>
          </p:cNvPr>
          <p:cNvPicPr>
            <a:picLocks noChangeAspect="1"/>
          </p:cNvPicPr>
          <p:nvPr/>
        </p:nvPicPr>
        <p:blipFill>
          <a:blip r:embed="rId2"/>
          <a:stretch>
            <a:fillRect/>
          </a:stretch>
        </p:blipFill>
        <p:spPr>
          <a:xfrm>
            <a:off x="86438" y="4711047"/>
            <a:ext cx="2669074" cy="685800"/>
          </a:xfrm>
          <a:prstGeom prst="rect">
            <a:avLst/>
          </a:prstGeom>
        </p:spPr>
      </p:pic>
      <p:pic>
        <p:nvPicPr>
          <p:cNvPr id="8" name="Picture 7">
            <a:extLst>
              <a:ext uri="{FF2B5EF4-FFF2-40B4-BE49-F238E27FC236}">
                <a16:creationId xmlns:a16="http://schemas.microsoft.com/office/drawing/2014/main" id="{B1DD9BCD-02E6-456B-B26E-EE45A769217E}"/>
              </a:ext>
            </a:extLst>
          </p:cNvPr>
          <p:cNvPicPr>
            <a:picLocks noChangeAspect="1"/>
          </p:cNvPicPr>
          <p:nvPr/>
        </p:nvPicPr>
        <p:blipFill>
          <a:blip r:embed="rId3"/>
          <a:stretch>
            <a:fillRect/>
          </a:stretch>
        </p:blipFill>
        <p:spPr>
          <a:xfrm>
            <a:off x="5099552" y="4711047"/>
            <a:ext cx="2373798" cy="689513"/>
          </a:xfrm>
          <a:prstGeom prst="rect">
            <a:avLst/>
          </a:prstGeom>
        </p:spPr>
      </p:pic>
      <p:pic>
        <p:nvPicPr>
          <p:cNvPr id="9" name="Picture 8">
            <a:extLst>
              <a:ext uri="{FF2B5EF4-FFF2-40B4-BE49-F238E27FC236}">
                <a16:creationId xmlns:a16="http://schemas.microsoft.com/office/drawing/2014/main" id="{926535CE-2215-4584-8B41-27191C3BB158}"/>
              </a:ext>
            </a:extLst>
          </p:cNvPr>
          <p:cNvPicPr>
            <a:picLocks noChangeAspect="1"/>
          </p:cNvPicPr>
          <p:nvPr/>
        </p:nvPicPr>
        <p:blipFill>
          <a:blip r:embed="rId4"/>
          <a:stretch>
            <a:fillRect/>
          </a:stretch>
        </p:blipFill>
        <p:spPr>
          <a:xfrm>
            <a:off x="664245" y="5517290"/>
            <a:ext cx="3095625" cy="790575"/>
          </a:xfrm>
          <a:prstGeom prst="rect">
            <a:avLst/>
          </a:prstGeom>
        </p:spPr>
      </p:pic>
      <p:sp>
        <p:nvSpPr>
          <p:cNvPr id="10" name="Left Brace 9">
            <a:extLst>
              <a:ext uri="{FF2B5EF4-FFF2-40B4-BE49-F238E27FC236}">
                <a16:creationId xmlns:a16="http://schemas.microsoft.com/office/drawing/2014/main" id="{FF3A8E0F-9A09-4B07-B4A4-794468F8BB7D}"/>
              </a:ext>
            </a:extLst>
          </p:cNvPr>
          <p:cNvSpPr/>
          <p:nvPr/>
        </p:nvSpPr>
        <p:spPr>
          <a:xfrm flipH="1">
            <a:off x="2864710" y="4711047"/>
            <a:ext cx="360050" cy="685800"/>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2403F8CB-968F-4BBF-8A97-2C411AD4BAAA}"/>
              </a:ext>
            </a:extLst>
          </p:cNvPr>
          <p:cNvSpPr txBox="1"/>
          <p:nvPr/>
        </p:nvSpPr>
        <p:spPr>
          <a:xfrm>
            <a:off x="3243924" y="4711047"/>
            <a:ext cx="2160300" cy="707886"/>
          </a:xfrm>
          <a:prstGeom prst="rect">
            <a:avLst/>
          </a:prstGeom>
          <a:noFill/>
        </p:spPr>
        <p:txBody>
          <a:bodyPr wrap="square" rtlCol="0">
            <a:spAutoFit/>
          </a:bodyPr>
          <a:lstStyle/>
          <a:p>
            <a:pPr marL="171450" indent="-171450">
              <a:buFont typeface="Arial" panose="020B0604020202020204" pitchFamily="34" charset="0"/>
              <a:buChar char="•"/>
            </a:pPr>
            <a:r>
              <a:rPr lang="en-US" sz="800" dirty="0"/>
              <a:t>SQUAD 1 (USE CASE)</a:t>
            </a:r>
          </a:p>
          <a:p>
            <a:pPr marL="171450" indent="-171450">
              <a:buFont typeface="Arial" panose="020B0604020202020204" pitchFamily="34" charset="0"/>
              <a:buChar char="•"/>
            </a:pPr>
            <a:r>
              <a:rPr lang="en-US" sz="800" dirty="0"/>
              <a:t>SQUAD 1 (DATA ANALYTICS)</a:t>
            </a:r>
          </a:p>
          <a:p>
            <a:pPr marL="171450" indent="-171450">
              <a:buFont typeface="Arial" panose="020B0604020202020204" pitchFamily="34" charset="0"/>
              <a:buChar char="•"/>
            </a:pPr>
            <a:r>
              <a:rPr lang="en-US" sz="800" dirty="0"/>
              <a:t>SQUAD 1 (DATA INGESTION)</a:t>
            </a:r>
          </a:p>
          <a:p>
            <a:pPr marL="171450" indent="-171450">
              <a:buFont typeface="Arial" panose="020B0604020202020204" pitchFamily="34" charset="0"/>
              <a:buChar char="•"/>
            </a:pPr>
            <a:r>
              <a:rPr lang="en-US" sz="800" dirty="0"/>
              <a:t>SQUAD 1 (DATA DOMAIN)</a:t>
            </a:r>
          </a:p>
          <a:p>
            <a:endParaRPr lang="en-US" sz="800" dirty="0"/>
          </a:p>
        </p:txBody>
      </p:sp>
      <p:sp>
        <p:nvSpPr>
          <p:cNvPr id="39" name="Left Brace 38">
            <a:extLst>
              <a:ext uri="{FF2B5EF4-FFF2-40B4-BE49-F238E27FC236}">
                <a16:creationId xmlns:a16="http://schemas.microsoft.com/office/drawing/2014/main" id="{5949AC70-511F-4166-B899-BE1CC5D9361C}"/>
              </a:ext>
            </a:extLst>
          </p:cNvPr>
          <p:cNvSpPr/>
          <p:nvPr/>
        </p:nvSpPr>
        <p:spPr>
          <a:xfrm flipH="1">
            <a:off x="7526196" y="4725180"/>
            <a:ext cx="360050" cy="685800"/>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TextBox 39">
            <a:extLst>
              <a:ext uri="{FF2B5EF4-FFF2-40B4-BE49-F238E27FC236}">
                <a16:creationId xmlns:a16="http://schemas.microsoft.com/office/drawing/2014/main" id="{71B6F6B5-AE24-4DF0-937F-C41A2B9189A3}"/>
              </a:ext>
            </a:extLst>
          </p:cNvPr>
          <p:cNvSpPr txBox="1"/>
          <p:nvPr/>
        </p:nvSpPr>
        <p:spPr>
          <a:xfrm>
            <a:off x="7905410" y="4725180"/>
            <a:ext cx="1978822" cy="707886"/>
          </a:xfrm>
          <a:prstGeom prst="rect">
            <a:avLst/>
          </a:prstGeom>
          <a:noFill/>
        </p:spPr>
        <p:txBody>
          <a:bodyPr wrap="square" rtlCol="0">
            <a:spAutoFit/>
          </a:bodyPr>
          <a:lstStyle/>
          <a:p>
            <a:pPr marL="171450" indent="-171450">
              <a:buFont typeface="Arial" panose="020B0604020202020204" pitchFamily="34" charset="0"/>
              <a:buChar char="•"/>
            </a:pPr>
            <a:r>
              <a:rPr lang="en-US" sz="800" dirty="0"/>
              <a:t>SQUAD 2 (USE CASE)</a:t>
            </a:r>
          </a:p>
          <a:p>
            <a:pPr marL="171450" indent="-171450">
              <a:buFont typeface="Arial" panose="020B0604020202020204" pitchFamily="34" charset="0"/>
              <a:buChar char="•"/>
            </a:pPr>
            <a:r>
              <a:rPr lang="en-US" sz="800" dirty="0"/>
              <a:t>SQUAD 2 (DATA ANALYTICS)</a:t>
            </a:r>
          </a:p>
          <a:p>
            <a:pPr marL="171450" indent="-171450">
              <a:buFont typeface="Arial" panose="020B0604020202020204" pitchFamily="34" charset="0"/>
              <a:buChar char="•"/>
            </a:pPr>
            <a:r>
              <a:rPr lang="en-US" sz="800" dirty="0"/>
              <a:t>SQUAD 2 (DATA INGESTION)</a:t>
            </a:r>
          </a:p>
          <a:p>
            <a:pPr marL="171450" indent="-171450">
              <a:buFont typeface="Arial" panose="020B0604020202020204" pitchFamily="34" charset="0"/>
              <a:buChar char="•"/>
            </a:pPr>
            <a:r>
              <a:rPr lang="en-US" sz="800" dirty="0"/>
              <a:t>SQUAD 2 (DATA DOMAIN)</a:t>
            </a:r>
          </a:p>
          <a:p>
            <a:endParaRPr lang="en-US" sz="800" dirty="0"/>
          </a:p>
        </p:txBody>
      </p:sp>
      <p:sp>
        <p:nvSpPr>
          <p:cNvPr id="41" name="Left Brace 40">
            <a:extLst>
              <a:ext uri="{FF2B5EF4-FFF2-40B4-BE49-F238E27FC236}">
                <a16:creationId xmlns:a16="http://schemas.microsoft.com/office/drawing/2014/main" id="{0D40188C-B7E4-4B89-8B14-E0DE9C89A23C}"/>
              </a:ext>
            </a:extLst>
          </p:cNvPr>
          <p:cNvSpPr/>
          <p:nvPr/>
        </p:nvSpPr>
        <p:spPr>
          <a:xfrm flipH="1">
            <a:off x="3781676" y="5561849"/>
            <a:ext cx="360050" cy="685800"/>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TextBox 41">
            <a:extLst>
              <a:ext uri="{FF2B5EF4-FFF2-40B4-BE49-F238E27FC236}">
                <a16:creationId xmlns:a16="http://schemas.microsoft.com/office/drawing/2014/main" id="{EE6DA255-D973-4CA9-8B2E-14C35FA14C04}"/>
              </a:ext>
            </a:extLst>
          </p:cNvPr>
          <p:cNvSpPr txBox="1"/>
          <p:nvPr/>
        </p:nvSpPr>
        <p:spPr>
          <a:xfrm>
            <a:off x="4160890" y="5561849"/>
            <a:ext cx="2160300" cy="707886"/>
          </a:xfrm>
          <a:prstGeom prst="rect">
            <a:avLst/>
          </a:prstGeom>
          <a:noFill/>
        </p:spPr>
        <p:txBody>
          <a:bodyPr wrap="square" rtlCol="0">
            <a:spAutoFit/>
          </a:bodyPr>
          <a:lstStyle/>
          <a:p>
            <a:pPr marL="171450" indent="-171450">
              <a:buFont typeface="Arial" panose="020B0604020202020204" pitchFamily="34" charset="0"/>
              <a:buChar char="•"/>
            </a:pPr>
            <a:r>
              <a:rPr lang="en-US" sz="800" dirty="0"/>
              <a:t>SQUAD 3 (USE CASE)</a:t>
            </a:r>
          </a:p>
          <a:p>
            <a:pPr marL="171450" indent="-171450">
              <a:buFont typeface="Arial" panose="020B0604020202020204" pitchFamily="34" charset="0"/>
              <a:buChar char="•"/>
            </a:pPr>
            <a:r>
              <a:rPr lang="en-US" sz="800" dirty="0"/>
              <a:t>SQUAD 3 (DATA ANALYTICS)</a:t>
            </a:r>
          </a:p>
          <a:p>
            <a:pPr marL="171450" indent="-171450">
              <a:buFont typeface="Arial" panose="020B0604020202020204" pitchFamily="34" charset="0"/>
              <a:buChar char="•"/>
            </a:pPr>
            <a:r>
              <a:rPr lang="en-US" sz="800" dirty="0"/>
              <a:t>SQUAD 3 (DATA INGESTION)</a:t>
            </a:r>
          </a:p>
          <a:p>
            <a:pPr marL="171450" indent="-171450">
              <a:buFont typeface="Arial" panose="020B0604020202020204" pitchFamily="34" charset="0"/>
              <a:buChar char="•"/>
            </a:pPr>
            <a:r>
              <a:rPr lang="en-US" sz="800" dirty="0"/>
              <a:t>SQUAD 3 (DATA DOMAIN)</a:t>
            </a:r>
          </a:p>
          <a:p>
            <a:endParaRPr lang="en-US" sz="800" dirty="0"/>
          </a:p>
        </p:txBody>
      </p:sp>
      <p:sp>
        <p:nvSpPr>
          <p:cNvPr id="12" name="TextBox 11">
            <a:extLst>
              <a:ext uri="{FF2B5EF4-FFF2-40B4-BE49-F238E27FC236}">
                <a16:creationId xmlns:a16="http://schemas.microsoft.com/office/drawing/2014/main" id="{B46C46BA-6F15-4DFC-A1CF-492C1234E9D6}"/>
              </a:ext>
            </a:extLst>
          </p:cNvPr>
          <p:cNvSpPr txBox="1"/>
          <p:nvPr/>
        </p:nvSpPr>
        <p:spPr>
          <a:xfrm>
            <a:off x="6249180" y="5765665"/>
            <a:ext cx="3528490" cy="523220"/>
          </a:xfrm>
          <a:prstGeom prst="rect">
            <a:avLst/>
          </a:prstGeom>
          <a:noFill/>
        </p:spPr>
        <p:txBody>
          <a:bodyPr wrap="square" rtlCol="0">
            <a:spAutoFit/>
          </a:bodyPr>
          <a:lstStyle/>
          <a:p>
            <a:r>
              <a:rPr lang="en-US" sz="1400" b="1" i="1" dirty="0"/>
              <a:t>…… Rest “Data Factory” will take care through Integrative learning</a:t>
            </a:r>
          </a:p>
        </p:txBody>
      </p:sp>
      <p:sp>
        <p:nvSpPr>
          <p:cNvPr id="44" name="Freeform 176">
            <a:extLst>
              <a:ext uri="{FF2B5EF4-FFF2-40B4-BE49-F238E27FC236}">
                <a16:creationId xmlns:a16="http://schemas.microsoft.com/office/drawing/2014/main" id="{52375B5B-B4F3-4043-82ED-6E9C5ADB06ED}"/>
              </a:ext>
            </a:extLst>
          </p:cNvPr>
          <p:cNvSpPr>
            <a:spLocks noChangeArrowheads="1"/>
          </p:cNvSpPr>
          <p:nvPr/>
        </p:nvSpPr>
        <p:spPr bwMode="auto">
          <a:xfrm>
            <a:off x="2873282" y="2211690"/>
            <a:ext cx="109728" cy="182880"/>
          </a:xfrm>
          <a:custGeom>
            <a:avLst/>
            <a:gdLst>
              <a:gd name="T0" fmla="*/ 127364 w 428"/>
              <a:gd name="T1" fmla="*/ 116824 h 634"/>
              <a:gd name="T2" fmla="*/ 127364 w 428"/>
              <a:gd name="T3" fmla="*/ 116824 h 634"/>
              <a:gd name="T4" fmla="*/ 143194 w 428"/>
              <a:gd name="T5" fmla="*/ 68868 h 634"/>
              <a:gd name="T6" fmla="*/ 79512 w 428"/>
              <a:gd name="T7" fmla="*/ 0 h 634"/>
              <a:gd name="T8" fmla="*/ 16190 w 428"/>
              <a:gd name="T9" fmla="*/ 68868 h 634"/>
              <a:gd name="T10" fmla="*/ 26624 w 428"/>
              <a:gd name="T11" fmla="*/ 116824 h 634"/>
              <a:gd name="T12" fmla="*/ 0 w 428"/>
              <a:gd name="T13" fmla="*/ 153962 h 634"/>
              <a:gd name="T14" fmla="*/ 0 w 428"/>
              <a:gd name="T15" fmla="*/ 185692 h 634"/>
              <a:gd name="T16" fmla="*/ 42455 w 428"/>
              <a:gd name="T17" fmla="*/ 228239 h 634"/>
              <a:gd name="T18" fmla="*/ 111174 w 428"/>
              <a:gd name="T19" fmla="*/ 228239 h 634"/>
              <a:gd name="T20" fmla="*/ 153628 w 428"/>
              <a:gd name="T21" fmla="*/ 185692 h 634"/>
              <a:gd name="T22" fmla="*/ 153628 w 428"/>
              <a:gd name="T23" fmla="*/ 153962 h 634"/>
              <a:gd name="T24" fmla="*/ 127364 w 428"/>
              <a:gd name="T25" fmla="*/ 116824 h 634"/>
              <a:gd name="T26" fmla="*/ 26624 w 428"/>
              <a:gd name="T27" fmla="*/ 68868 h 634"/>
              <a:gd name="T28" fmla="*/ 26624 w 428"/>
              <a:gd name="T29" fmla="*/ 68868 h 634"/>
              <a:gd name="T30" fmla="*/ 79512 w 428"/>
              <a:gd name="T31" fmla="*/ 15865 h 634"/>
              <a:gd name="T32" fmla="*/ 127364 w 428"/>
              <a:gd name="T33" fmla="*/ 68868 h 634"/>
              <a:gd name="T34" fmla="*/ 79512 w 428"/>
              <a:gd name="T35" fmla="*/ 127280 h 634"/>
              <a:gd name="T36" fmla="*/ 26624 w 428"/>
              <a:gd name="T37" fmla="*/ 68868 h 634"/>
              <a:gd name="T38" fmla="*/ 143194 w 428"/>
              <a:gd name="T39" fmla="*/ 180644 h 634"/>
              <a:gd name="T40" fmla="*/ 143194 w 428"/>
              <a:gd name="T41" fmla="*/ 180644 h 634"/>
              <a:gd name="T42" fmla="*/ 106137 w 428"/>
              <a:gd name="T43" fmla="*/ 212374 h 634"/>
              <a:gd name="T44" fmla="*/ 47851 w 428"/>
              <a:gd name="T45" fmla="*/ 212374 h 634"/>
              <a:gd name="T46" fmla="*/ 16190 w 428"/>
              <a:gd name="T47" fmla="*/ 180644 h 634"/>
              <a:gd name="T48" fmla="*/ 16190 w 428"/>
              <a:gd name="T49" fmla="*/ 159371 h 634"/>
              <a:gd name="T50" fmla="*/ 42455 w 428"/>
              <a:gd name="T51" fmla="*/ 127280 h 634"/>
              <a:gd name="T52" fmla="*/ 79512 w 428"/>
              <a:gd name="T53" fmla="*/ 143506 h 634"/>
              <a:gd name="T54" fmla="*/ 116930 w 428"/>
              <a:gd name="T55" fmla="*/ 127280 h 634"/>
              <a:gd name="T56" fmla="*/ 143194 w 428"/>
              <a:gd name="T57" fmla="*/ 159371 h 634"/>
              <a:gd name="T58" fmla="*/ 143194 w 428"/>
              <a:gd name="T59" fmla="*/ 180644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rgbClr val="00B0F0"/>
          </a:solidFill>
          <a:ln w="9525" cap="flat">
            <a:solidFill>
              <a:srgbClr val="00B0F0"/>
            </a:solidFill>
            <a:bevel/>
            <a:headEnd/>
            <a:tailEnd/>
          </a:ln>
          <a:effectLst/>
        </p:spPr>
        <p:txBody>
          <a:bodyPr wrap="none" lIns="91431" tIns="45716" rIns="91431" bIns="45716" anchor="ctr"/>
          <a:lstStyle/>
          <a:p>
            <a:endParaRPr lang="en-US"/>
          </a:p>
        </p:txBody>
      </p:sp>
      <p:sp>
        <p:nvSpPr>
          <p:cNvPr id="45" name="Freeform 176">
            <a:extLst>
              <a:ext uri="{FF2B5EF4-FFF2-40B4-BE49-F238E27FC236}">
                <a16:creationId xmlns:a16="http://schemas.microsoft.com/office/drawing/2014/main" id="{D15521BB-22AD-4557-B630-84A39BB9C793}"/>
              </a:ext>
            </a:extLst>
          </p:cNvPr>
          <p:cNvSpPr>
            <a:spLocks noChangeArrowheads="1"/>
          </p:cNvSpPr>
          <p:nvPr/>
        </p:nvSpPr>
        <p:spPr bwMode="auto">
          <a:xfrm>
            <a:off x="3086454" y="2211690"/>
            <a:ext cx="109728" cy="182880"/>
          </a:xfrm>
          <a:custGeom>
            <a:avLst/>
            <a:gdLst>
              <a:gd name="T0" fmla="*/ 127364 w 428"/>
              <a:gd name="T1" fmla="*/ 116824 h 634"/>
              <a:gd name="T2" fmla="*/ 127364 w 428"/>
              <a:gd name="T3" fmla="*/ 116824 h 634"/>
              <a:gd name="T4" fmla="*/ 143194 w 428"/>
              <a:gd name="T5" fmla="*/ 68868 h 634"/>
              <a:gd name="T6" fmla="*/ 79512 w 428"/>
              <a:gd name="T7" fmla="*/ 0 h 634"/>
              <a:gd name="T8" fmla="*/ 16190 w 428"/>
              <a:gd name="T9" fmla="*/ 68868 h 634"/>
              <a:gd name="T10" fmla="*/ 26624 w 428"/>
              <a:gd name="T11" fmla="*/ 116824 h 634"/>
              <a:gd name="T12" fmla="*/ 0 w 428"/>
              <a:gd name="T13" fmla="*/ 153962 h 634"/>
              <a:gd name="T14" fmla="*/ 0 w 428"/>
              <a:gd name="T15" fmla="*/ 185692 h 634"/>
              <a:gd name="T16" fmla="*/ 42455 w 428"/>
              <a:gd name="T17" fmla="*/ 228239 h 634"/>
              <a:gd name="T18" fmla="*/ 111174 w 428"/>
              <a:gd name="T19" fmla="*/ 228239 h 634"/>
              <a:gd name="T20" fmla="*/ 153628 w 428"/>
              <a:gd name="T21" fmla="*/ 185692 h 634"/>
              <a:gd name="T22" fmla="*/ 153628 w 428"/>
              <a:gd name="T23" fmla="*/ 153962 h 634"/>
              <a:gd name="T24" fmla="*/ 127364 w 428"/>
              <a:gd name="T25" fmla="*/ 116824 h 634"/>
              <a:gd name="T26" fmla="*/ 26624 w 428"/>
              <a:gd name="T27" fmla="*/ 68868 h 634"/>
              <a:gd name="T28" fmla="*/ 26624 w 428"/>
              <a:gd name="T29" fmla="*/ 68868 h 634"/>
              <a:gd name="T30" fmla="*/ 79512 w 428"/>
              <a:gd name="T31" fmla="*/ 15865 h 634"/>
              <a:gd name="T32" fmla="*/ 127364 w 428"/>
              <a:gd name="T33" fmla="*/ 68868 h 634"/>
              <a:gd name="T34" fmla="*/ 79512 w 428"/>
              <a:gd name="T35" fmla="*/ 127280 h 634"/>
              <a:gd name="T36" fmla="*/ 26624 w 428"/>
              <a:gd name="T37" fmla="*/ 68868 h 634"/>
              <a:gd name="T38" fmla="*/ 143194 w 428"/>
              <a:gd name="T39" fmla="*/ 180644 h 634"/>
              <a:gd name="T40" fmla="*/ 143194 w 428"/>
              <a:gd name="T41" fmla="*/ 180644 h 634"/>
              <a:gd name="T42" fmla="*/ 106137 w 428"/>
              <a:gd name="T43" fmla="*/ 212374 h 634"/>
              <a:gd name="T44" fmla="*/ 47851 w 428"/>
              <a:gd name="T45" fmla="*/ 212374 h 634"/>
              <a:gd name="T46" fmla="*/ 16190 w 428"/>
              <a:gd name="T47" fmla="*/ 180644 h 634"/>
              <a:gd name="T48" fmla="*/ 16190 w 428"/>
              <a:gd name="T49" fmla="*/ 159371 h 634"/>
              <a:gd name="T50" fmla="*/ 42455 w 428"/>
              <a:gd name="T51" fmla="*/ 127280 h 634"/>
              <a:gd name="T52" fmla="*/ 79512 w 428"/>
              <a:gd name="T53" fmla="*/ 143506 h 634"/>
              <a:gd name="T54" fmla="*/ 116930 w 428"/>
              <a:gd name="T55" fmla="*/ 127280 h 634"/>
              <a:gd name="T56" fmla="*/ 143194 w 428"/>
              <a:gd name="T57" fmla="*/ 159371 h 634"/>
              <a:gd name="T58" fmla="*/ 143194 w 428"/>
              <a:gd name="T59" fmla="*/ 180644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rgbClr val="C00000"/>
          </a:solidFill>
          <a:ln w="9525" cap="flat">
            <a:solidFill>
              <a:srgbClr val="C00000"/>
            </a:solidFill>
            <a:bevel/>
            <a:headEnd/>
            <a:tailEnd/>
          </a:ln>
          <a:effectLst/>
        </p:spPr>
        <p:txBody>
          <a:bodyPr wrap="none" lIns="91431" tIns="45716" rIns="91431" bIns="45716" anchor="ctr"/>
          <a:lstStyle/>
          <a:p>
            <a:endParaRPr lang="en-US"/>
          </a:p>
        </p:txBody>
      </p:sp>
      <p:sp>
        <p:nvSpPr>
          <p:cNvPr id="46" name="Freeform 176">
            <a:extLst>
              <a:ext uri="{FF2B5EF4-FFF2-40B4-BE49-F238E27FC236}">
                <a16:creationId xmlns:a16="http://schemas.microsoft.com/office/drawing/2014/main" id="{9BD50776-5C5E-4CC2-9D3E-6DBF12FD93A9}"/>
              </a:ext>
            </a:extLst>
          </p:cNvPr>
          <p:cNvSpPr>
            <a:spLocks noChangeArrowheads="1"/>
          </p:cNvSpPr>
          <p:nvPr/>
        </p:nvSpPr>
        <p:spPr bwMode="auto">
          <a:xfrm>
            <a:off x="3299626" y="2211690"/>
            <a:ext cx="109728" cy="182880"/>
          </a:xfrm>
          <a:custGeom>
            <a:avLst/>
            <a:gdLst>
              <a:gd name="T0" fmla="*/ 127364 w 428"/>
              <a:gd name="T1" fmla="*/ 116824 h 634"/>
              <a:gd name="T2" fmla="*/ 127364 w 428"/>
              <a:gd name="T3" fmla="*/ 116824 h 634"/>
              <a:gd name="T4" fmla="*/ 143194 w 428"/>
              <a:gd name="T5" fmla="*/ 68868 h 634"/>
              <a:gd name="T6" fmla="*/ 79512 w 428"/>
              <a:gd name="T7" fmla="*/ 0 h 634"/>
              <a:gd name="T8" fmla="*/ 16190 w 428"/>
              <a:gd name="T9" fmla="*/ 68868 h 634"/>
              <a:gd name="T10" fmla="*/ 26624 w 428"/>
              <a:gd name="T11" fmla="*/ 116824 h 634"/>
              <a:gd name="T12" fmla="*/ 0 w 428"/>
              <a:gd name="T13" fmla="*/ 153962 h 634"/>
              <a:gd name="T14" fmla="*/ 0 w 428"/>
              <a:gd name="T15" fmla="*/ 185692 h 634"/>
              <a:gd name="T16" fmla="*/ 42455 w 428"/>
              <a:gd name="T17" fmla="*/ 228239 h 634"/>
              <a:gd name="T18" fmla="*/ 111174 w 428"/>
              <a:gd name="T19" fmla="*/ 228239 h 634"/>
              <a:gd name="T20" fmla="*/ 153628 w 428"/>
              <a:gd name="T21" fmla="*/ 185692 h 634"/>
              <a:gd name="T22" fmla="*/ 153628 w 428"/>
              <a:gd name="T23" fmla="*/ 153962 h 634"/>
              <a:gd name="T24" fmla="*/ 127364 w 428"/>
              <a:gd name="T25" fmla="*/ 116824 h 634"/>
              <a:gd name="T26" fmla="*/ 26624 w 428"/>
              <a:gd name="T27" fmla="*/ 68868 h 634"/>
              <a:gd name="T28" fmla="*/ 26624 w 428"/>
              <a:gd name="T29" fmla="*/ 68868 h 634"/>
              <a:gd name="T30" fmla="*/ 79512 w 428"/>
              <a:gd name="T31" fmla="*/ 15865 h 634"/>
              <a:gd name="T32" fmla="*/ 127364 w 428"/>
              <a:gd name="T33" fmla="*/ 68868 h 634"/>
              <a:gd name="T34" fmla="*/ 79512 w 428"/>
              <a:gd name="T35" fmla="*/ 127280 h 634"/>
              <a:gd name="T36" fmla="*/ 26624 w 428"/>
              <a:gd name="T37" fmla="*/ 68868 h 634"/>
              <a:gd name="T38" fmla="*/ 143194 w 428"/>
              <a:gd name="T39" fmla="*/ 180644 h 634"/>
              <a:gd name="T40" fmla="*/ 143194 w 428"/>
              <a:gd name="T41" fmla="*/ 180644 h 634"/>
              <a:gd name="T42" fmla="*/ 106137 w 428"/>
              <a:gd name="T43" fmla="*/ 212374 h 634"/>
              <a:gd name="T44" fmla="*/ 47851 w 428"/>
              <a:gd name="T45" fmla="*/ 212374 h 634"/>
              <a:gd name="T46" fmla="*/ 16190 w 428"/>
              <a:gd name="T47" fmla="*/ 180644 h 634"/>
              <a:gd name="T48" fmla="*/ 16190 w 428"/>
              <a:gd name="T49" fmla="*/ 159371 h 634"/>
              <a:gd name="T50" fmla="*/ 42455 w 428"/>
              <a:gd name="T51" fmla="*/ 127280 h 634"/>
              <a:gd name="T52" fmla="*/ 79512 w 428"/>
              <a:gd name="T53" fmla="*/ 143506 h 634"/>
              <a:gd name="T54" fmla="*/ 116930 w 428"/>
              <a:gd name="T55" fmla="*/ 127280 h 634"/>
              <a:gd name="T56" fmla="*/ 143194 w 428"/>
              <a:gd name="T57" fmla="*/ 159371 h 634"/>
              <a:gd name="T58" fmla="*/ 143194 w 428"/>
              <a:gd name="T59" fmla="*/ 180644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rgbClr val="92D050"/>
          </a:solidFill>
          <a:ln w="9525" cap="flat">
            <a:solidFill>
              <a:srgbClr val="FFC000"/>
            </a:solidFill>
            <a:bevel/>
            <a:headEnd/>
            <a:tailEnd/>
          </a:ln>
          <a:effectLst/>
        </p:spPr>
        <p:txBody>
          <a:bodyPr wrap="none" lIns="91431" tIns="45716" rIns="91431" bIns="45716" anchor="ctr"/>
          <a:lstStyle/>
          <a:p>
            <a:endParaRPr lang="en-US"/>
          </a:p>
        </p:txBody>
      </p:sp>
      <p:sp>
        <p:nvSpPr>
          <p:cNvPr id="47" name="Freeform 176">
            <a:extLst>
              <a:ext uri="{FF2B5EF4-FFF2-40B4-BE49-F238E27FC236}">
                <a16:creationId xmlns:a16="http://schemas.microsoft.com/office/drawing/2014/main" id="{E3CCE90A-CBA4-429E-A2A4-58B1007FC2FF}"/>
              </a:ext>
            </a:extLst>
          </p:cNvPr>
          <p:cNvSpPr>
            <a:spLocks noChangeArrowheads="1"/>
          </p:cNvSpPr>
          <p:nvPr/>
        </p:nvSpPr>
        <p:spPr bwMode="auto">
          <a:xfrm>
            <a:off x="3512800" y="2211690"/>
            <a:ext cx="109728" cy="182880"/>
          </a:xfrm>
          <a:custGeom>
            <a:avLst/>
            <a:gdLst>
              <a:gd name="T0" fmla="*/ 127364 w 428"/>
              <a:gd name="T1" fmla="*/ 116824 h 634"/>
              <a:gd name="T2" fmla="*/ 127364 w 428"/>
              <a:gd name="T3" fmla="*/ 116824 h 634"/>
              <a:gd name="T4" fmla="*/ 143194 w 428"/>
              <a:gd name="T5" fmla="*/ 68868 h 634"/>
              <a:gd name="T6" fmla="*/ 79512 w 428"/>
              <a:gd name="T7" fmla="*/ 0 h 634"/>
              <a:gd name="T8" fmla="*/ 16190 w 428"/>
              <a:gd name="T9" fmla="*/ 68868 h 634"/>
              <a:gd name="T10" fmla="*/ 26624 w 428"/>
              <a:gd name="T11" fmla="*/ 116824 h 634"/>
              <a:gd name="T12" fmla="*/ 0 w 428"/>
              <a:gd name="T13" fmla="*/ 153962 h 634"/>
              <a:gd name="T14" fmla="*/ 0 w 428"/>
              <a:gd name="T15" fmla="*/ 185692 h 634"/>
              <a:gd name="T16" fmla="*/ 42455 w 428"/>
              <a:gd name="T17" fmla="*/ 228239 h 634"/>
              <a:gd name="T18" fmla="*/ 111174 w 428"/>
              <a:gd name="T19" fmla="*/ 228239 h 634"/>
              <a:gd name="T20" fmla="*/ 153628 w 428"/>
              <a:gd name="T21" fmla="*/ 185692 h 634"/>
              <a:gd name="T22" fmla="*/ 153628 w 428"/>
              <a:gd name="T23" fmla="*/ 153962 h 634"/>
              <a:gd name="T24" fmla="*/ 127364 w 428"/>
              <a:gd name="T25" fmla="*/ 116824 h 634"/>
              <a:gd name="T26" fmla="*/ 26624 w 428"/>
              <a:gd name="T27" fmla="*/ 68868 h 634"/>
              <a:gd name="T28" fmla="*/ 26624 w 428"/>
              <a:gd name="T29" fmla="*/ 68868 h 634"/>
              <a:gd name="T30" fmla="*/ 79512 w 428"/>
              <a:gd name="T31" fmla="*/ 15865 h 634"/>
              <a:gd name="T32" fmla="*/ 127364 w 428"/>
              <a:gd name="T33" fmla="*/ 68868 h 634"/>
              <a:gd name="T34" fmla="*/ 79512 w 428"/>
              <a:gd name="T35" fmla="*/ 127280 h 634"/>
              <a:gd name="T36" fmla="*/ 26624 w 428"/>
              <a:gd name="T37" fmla="*/ 68868 h 634"/>
              <a:gd name="T38" fmla="*/ 143194 w 428"/>
              <a:gd name="T39" fmla="*/ 180644 h 634"/>
              <a:gd name="T40" fmla="*/ 143194 w 428"/>
              <a:gd name="T41" fmla="*/ 180644 h 634"/>
              <a:gd name="T42" fmla="*/ 106137 w 428"/>
              <a:gd name="T43" fmla="*/ 212374 h 634"/>
              <a:gd name="T44" fmla="*/ 47851 w 428"/>
              <a:gd name="T45" fmla="*/ 212374 h 634"/>
              <a:gd name="T46" fmla="*/ 16190 w 428"/>
              <a:gd name="T47" fmla="*/ 180644 h 634"/>
              <a:gd name="T48" fmla="*/ 16190 w 428"/>
              <a:gd name="T49" fmla="*/ 159371 h 634"/>
              <a:gd name="T50" fmla="*/ 42455 w 428"/>
              <a:gd name="T51" fmla="*/ 127280 h 634"/>
              <a:gd name="T52" fmla="*/ 79512 w 428"/>
              <a:gd name="T53" fmla="*/ 143506 h 634"/>
              <a:gd name="T54" fmla="*/ 116930 w 428"/>
              <a:gd name="T55" fmla="*/ 127280 h 634"/>
              <a:gd name="T56" fmla="*/ 143194 w 428"/>
              <a:gd name="T57" fmla="*/ 159371 h 634"/>
              <a:gd name="T58" fmla="*/ 143194 w 428"/>
              <a:gd name="T59" fmla="*/ 180644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rgbClr val="5D1738"/>
          </a:solidFill>
          <a:ln w="9525" cap="flat">
            <a:solidFill>
              <a:schemeClr val="tx1"/>
            </a:solidFill>
            <a:bevel/>
            <a:headEnd/>
            <a:tailEnd/>
          </a:ln>
          <a:effectLst/>
        </p:spPr>
        <p:txBody>
          <a:bodyPr wrap="none" lIns="91431" tIns="45716" rIns="91431" bIns="45716" anchor="ctr"/>
          <a:lstStyle/>
          <a:p>
            <a:endParaRPr lang="en-US" dirty="0"/>
          </a:p>
        </p:txBody>
      </p:sp>
      <p:sp>
        <p:nvSpPr>
          <p:cNvPr id="62" name="Rectangle 61">
            <a:extLst>
              <a:ext uri="{FF2B5EF4-FFF2-40B4-BE49-F238E27FC236}">
                <a16:creationId xmlns:a16="http://schemas.microsoft.com/office/drawing/2014/main" id="{4B195AE5-D164-4BC9-B215-1F028100D1FA}"/>
              </a:ext>
            </a:extLst>
          </p:cNvPr>
          <p:cNvSpPr/>
          <p:nvPr/>
        </p:nvSpPr>
        <p:spPr>
          <a:xfrm>
            <a:off x="2151470" y="2234550"/>
            <a:ext cx="137160" cy="13716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B5E2939D-1CD9-4119-B696-C011F5D2C37A}"/>
              </a:ext>
            </a:extLst>
          </p:cNvPr>
          <p:cNvSpPr/>
          <p:nvPr/>
        </p:nvSpPr>
        <p:spPr>
          <a:xfrm>
            <a:off x="2392074" y="2234550"/>
            <a:ext cx="137160" cy="13716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CAF08372-86E0-4679-9F01-4261F60680DA}"/>
              </a:ext>
            </a:extLst>
          </p:cNvPr>
          <p:cNvSpPr/>
          <p:nvPr/>
        </p:nvSpPr>
        <p:spPr>
          <a:xfrm>
            <a:off x="2632678" y="2234550"/>
            <a:ext cx="137160" cy="13716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176">
            <a:extLst>
              <a:ext uri="{FF2B5EF4-FFF2-40B4-BE49-F238E27FC236}">
                <a16:creationId xmlns:a16="http://schemas.microsoft.com/office/drawing/2014/main" id="{7CE49944-8382-4E25-9FDC-712C4789859A}"/>
              </a:ext>
            </a:extLst>
          </p:cNvPr>
          <p:cNvSpPr>
            <a:spLocks noChangeArrowheads="1"/>
          </p:cNvSpPr>
          <p:nvPr/>
        </p:nvSpPr>
        <p:spPr bwMode="auto">
          <a:xfrm>
            <a:off x="6076014" y="2204830"/>
            <a:ext cx="109728" cy="182880"/>
          </a:xfrm>
          <a:custGeom>
            <a:avLst/>
            <a:gdLst>
              <a:gd name="T0" fmla="*/ 127364 w 428"/>
              <a:gd name="T1" fmla="*/ 116824 h 634"/>
              <a:gd name="T2" fmla="*/ 127364 w 428"/>
              <a:gd name="T3" fmla="*/ 116824 h 634"/>
              <a:gd name="T4" fmla="*/ 143194 w 428"/>
              <a:gd name="T5" fmla="*/ 68868 h 634"/>
              <a:gd name="T6" fmla="*/ 79512 w 428"/>
              <a:gd name="T7" fmla="*/ 0 h 634"/>
              <a:gd name="T8" fmla="*/ 16190 w 428"/>
              <a:gd name="T9" fmla="*/ 68868 h 634"/>
              <a:gd name="T10" fmla="*/ 26624 w 428"/>
              <a:gd name="T11" fmla="*/ 116824 h 634"/>
              <a:gd name="T12" fmla="*/ 0 w 428"/>
              <a:gd name="T13" fmla="*/ 153962 h 634"/>
              <a:gd name="T14" fmla="*/ 0 w 428"/>
              <a:gd name="T15" fmla="*/ 185692 h 634"/>
              <a:gd name="T16" fmla="*/ 42455 w 428"/>
              <a:gd name="T17" fmla="*/ 228239 h 634"/>
              <a:gd name="T18" fmla="*/ 111174 w 428"/>
              <a:gd name="T19" fmla="*/ 228239 h 634"/>
              <a:gd name="T20" fmla="*/ 153628 w 428"/>
              <a:gd name="T21" fmla="*/ 185692 h 634"/>
              <a:gd name="T22" fmla="*/ 153628 w 428"/>
              <a:gd name="T23" fmla="*/ 153962 h 634"/>
              <a:gd name="T24" fmla="*/ 127364 w 428"/>
              <a:gd name="T25" fmla="*/ 116824 h 634"/>
              <a:gd name="T26" fmla="*/ 26624 w 428"/>
              <a:gd name="T27" fmla="*/ 68868 h 634"/>
              <a:gd name="T28" fmla="*/ 26624 w 428"/>
              <a:gd name="T29" fmla="*/ 68868 h 634"/>
              <a:gd name="T30" fmla="*/ 79512 w 428"/>
              <a:gd name="T31" fmla="*/ 15865 h 634"/>
              <a:gd name="T32" fmla="*/ 127364 w 428"/>
              <a:gd name="T33" fmla="*/ 68868 h 634"/>
              <a:gd name="T34" fmla="*/ 79512 w 428"/>
              <a:gd name="T35" fmla="*/ 127280 h 634"/>
              <a:gd name="T36" fmla="*/ 26624 w 428"/>
              <a:gd name="T37" fmla="*/ 68868 h 634"/>
              <a:gd name="T38" fmla="*/ 143194 w 428"/>
              <a:gd name="T39" fmla="*/ 180644 h 634"/>
              <a:gd name="T40" fmla="*/ 143194 w 428"/>
              <a:gd name="T41" fmla="*/ 180644 h 634"/>
              <a:gd name="T42" fmla="*/ 106137 w 428"/>
              <a:gd name="T43" fmla="*/ 212374 h 634"/>
              <a:gd name="T44" fmla="*/ 47851 w 428"/>
              <a:gd name="T45" fmla="*/ 212374 h 634"/>
              <a:gd name="T46" fmla="*/ 16190 w 428"/>
              <a:gd name="T47" fmla="*/ 180644 h 634"/>
              <a:gd name="T48" fmla="*/ 16190 w 428"/>
              <a:gd name="T49" fmla="*/ 159371 h 634"/>
              <a:gd name="T50" fmla="*/ 42455 w 428"/>
              <a:gd name="T51" fmla="*/ 127280 h 634"/>
              <a:gd name="T52" fmla="*/ 79512 w 428"/>
              <a:gd name="T53" fmla="*/ 143506 h 634"/>
              <a:gd name="T54" fmla="*/ 116930 w 428"/>
              <a:gd name="T55" fmla="*/ 127280 h 634"/>
              <a:gd name="T56" fmla="*/ 143194 w 428"/>
              <a:gd name="T57" fmla="*/ 159371 h 634"/>
              <a:gd name="T58" fmla="*/ 143194 w 428"/>
              <a:gd name="T59" fmla="*/ 180644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rgbClr val="00B0F0"/>
          </a:solidFill>
          <a:ln w="9525" cap="flat">
            <a:solidFill>
              <a:srgbClr val="00B0F0"/>
            </a:solidFill>
            <a:bevel/>
            <a:headEnd/>
            <a:tailEnd/>
          </a:ln>
          <a:effectLst/>
        </p:spPr>
        <p:txBody>
          <a:bodyPr wrap="none" lIns="91431" tIns="45716" rIns="91431" bIns="45716" anchor="ctr"/>
          <a:lstStyle/>
          <a:p>
            <a:endParaRPr lang="en-US"/>
          </a:p>
        </p:txBody>
      </p:sp>
      <p:sp>
        <p:nvSpPr>
          <p:cNvPr id="66" name="Freeform 176">
            <a:extLst>
              <a:ext uri="{FF2B5EF4-FFF2-40B4-BE49-F238E27FC236}">
                <a16:creationId xmlns:a16="http://schemas.microsoft.com/office/drawing/2014/main" id="{F29321E3-CA51-472D-AF2C-9EBFF1B0510D}"/>
              </a:ext>
            </a:extLst>
          </p:cNvPr>
          <p:cNvSpPr>
            <a:spLocks noChangeArrowheads="1"/>
          </p:cNvSpPr>
          <p:nvPr/>
        </p:nvSpPr>
        <p:spPr bwMode="auto">
          <a:xfrm>
            <a:off x="6289186" y="2204830"/>
            <a:ext cx="109728" cy="182880"/>
          </a:xfrm>
          <a:custGeom>
            <a:avLst/>
            <a:gdLst>
              <a:gd name="T0" fmla="*/ 127364 w 428"/>
              <a:gd name="T1" fmla="*/ 116824 h 634"/>
              <a:gd name="T2" fmla="*/ 127364 w 428"/>
              <a:gd name="T3" fmla="*/ 116824 h 634"/>
              <a:gd name="T4" fmla="*/ 143194 w 428"/>
              <a:gd name="T5" fmla="*/ 68868 h 634"/>
              <a:gd name="T6" fmla="*/ 79512 w 428"/>
              <a:gd name="T7" fmla="*/ 0 h 634"/>
              <a:gd name="T8" fmla="*/ 16190 w 428"/>
              <a:gd name="T9" fmla="*/ 68868 h 634"/>
              <a:gd name="T10" fmla="*/ 26624 w 428"/>
              <a:gd name="T11" fmla="*/ 116824 h 634"/>
              <a:gd name="T12" fmla="*/ 0 w 428"/>
              <a:gd name="T13" fmla="*/ 153962 h 634"/>
              <a:gd name="T14" fmla="*/ 0 w 428"/>
              <a:gd name="T15" fmla="*/ 185692 h 634"/>
              <a:gd name="T16" fmla="*/ 42455 w 428"/>
              <a:gd name="T17" fmla="*/ 228239 h 634"/>
              <a:gd name="T18" fmla="*/ 111174 w 428"/>
              <a:gd name="T19" fmla="*/ 228239 h 634"/>
              <a:gd name="T20" fmla="*/ 153628 w 428"/>
              <a:gd name="T21" fmla="*/ 185692 h 634"/>
              <a:gd name="T22" fmla="*/ 153628 w 428"/>
              <a:gd name="T23" fmla="*/ 153962 h 634"/>
              <a:gd name="T24" fmla="*/ 127364 w 428"/>
              <a:gd name="T25" fmla="*/ 116824 h 634"/>
              <a:gd name="T26" fmla="*/ 26624 w 428"/>
              <a:gd name="T27" fmla="*/ 68868 h 634"/>
              <a:gd name="T28" fmla="*/ 26624 w 428"/>
              <a:gd name="T29" fmla="*/ 68868 h 634"/>
              <a:gd name="T30" fmla="*/ 79512 w 428"/>
              <a:gd name="T31" fmla="*/ 15865 h 634"/>
              <a:gd name="T32" fmla="*/ 127364 w 428"/>
              <a:gd name="T33" fmla="*/ 68868 h 634"/>
              <a:gd name="T34" fmla="*/ 79512 w 428"/>
              <a:gd name="T35" fmla="*/ 127280 h 634"/>
              <a:gd name="T36" fmla="*/ 26624 w 428"/>
              <a:gd name="T37" fmla="*/ 68868 h 634"/>
              <a:gd name="T38" fmla="*/ 143194 w 428"/>
              <a:gd name="T39" fmla="*/ 180644 h 634"/>
              <a:gd name="T40" fmla="*/ 143194 w 428"/>
              <a:gd name="T41" fmla="*/ 180644 h 634"/>
              <a:gd name="T42" fmla="*/ 106137 w 428"/>
              <a:gd name="T43" fmla="*/ 212374 h 634"/>
              <a:gd name="T44" fmla="*/ 47851 w 428"/>
              <a:gd name="T45" fmla="*/ 212374 h 634"/>
              <a:gd name="T46" fmla="*/ 16190 w 428"/>
              <a:gd name="T47" fmla="*/ 180644 h 634"/>
              <a:gd name="T48" fmla="*/ 16190 w 428"/>
              <a:gd name="T49" fmla="*/ 159371 h 634"/>
              <a:gd name="T50" fmla="*/ 42455 w 428"/>
              <a:gd name="T51" fmla="*/ 127280 h 634"/>
              <a:gd name="T52" fmla="*/ 79512 w 428"/>
              <a:gd name="T53" fmla="*/ 143506 h 634"/>
              <a:gd name="T54" fmla="*/ 116930 w 428"/>
              <a:gd name="T55" fmla="*/ 127280 h 634"/>
              <a:gd name="T56" fmla="*/ 143194 w 428"/>
              <a:gd name="T57" fmla="*/ 159371 h 634"/>
              <a:gd name="T58" fmla="*/ 143194 w 428"/>
              <a:gd name="T59" fmla="*/ 180644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rgbClr val="C00000"/>
          </a:solidFill>
          <a:ln w="9525" cap="flat">
            <a:solidFill>
              <a:srgbClr val="C00000"/>
            </a:solidFill>
            <a:bevel/>
            <a:headEnd/>
            <a:tailEnd/>
          </a:ln>
          <a:effectLst/>
        </p:spPr>
        <p:txBody>
          <a:bodyPr wrap="none" lIns="91431" tIns="45716" rIns="91431" bIns="45716" anchor="ctr"/>
          <a:lstStyle/>
          <a:p>
            <a:endParaRPr lang="en-US"/>
          </a:p>
        </p:txBody>
      </p:sp>
      <p:sp>
        <p:nvSpPr>
          <p:cNvPr id="67" name="Freeform 176">
            <a:extLst>
              <a:ext uri="{FF2B5EF4-FFF2-40B4-BE49-F238E27FC236}">
                <a16:creationId xmlns:a16="http://schemas.microsoft.com/office/drawing/2014/main" id="{92315DDF-A7A6-414B-9B98-C5B5C4090317}"/>
              </a:ext>
            </a:extLst>
          </p:cNvPr>
          <p:cNvSpPr>
            <a:spLocks noChangeArrowheads="1"/>
          </p:cNvSpPr>
          <p:nvPr/>
        </p:nvSpPr>
        <p:spPr bwMode="auto">
          <a:xfrm>
            <a:off x="6502358" y="2204830"/>
            <a:ext cx="109728" cy="182880"/>
          </a:xfrm>
          <a:custGeom>
            <a:avLst/>
            <a:gdLst>
              <a:gd name="T0" fmla="*/ 127364 w 428"/>
              <a:gd name="T1" fmla="*/ 116824 h 634"/>
              <a:gd name="T2" fmla="*/ 127364 w 428"/>
              <a:gd name="T3" fmla="*/ 116824 h 634"/>
              <a:gd name="T4" fmla="*/ 143194 w 428"/>
              <a:gd name="T5" fmla="*/ 68868 h 634"/>
              <a:gd name="T6" fmla="*/ 79512 w 428"/>
              <a:gd name="T7" fmla="*/ 0 h 634"/>
              <a:gd name="T8" fmla="*/ 16190 w 428"/>
              <a:gd name="T9" fmla="*/ 68868 h 634"/>
              <a:gd name="T10" fmla="*/ 26624 w 428"/>
              <a:gd name="T11" fmla="*/ 116824 h 634"/>
              <a:gd name="T12" fmla="*/ 0 w 428"/>
              <a:gd name="T13" fmla="*/ 153962 h 634"/>
              <a:gd name="T14" fmla="*/ 0 w 428"/>
              <a:gd name="T15" fmla="*/ 185692 h 634"/>
              <a:gd name="T16" fmla="*/ 42455 w 428"/>
              <a:gd name="T17" fmla="*/ 228239 h 634"/>
              <a:gd name="T18" fmla="*/ 111174 w 428"/>
              <a:gd name="T19" fmla="*/ 228239 h 634"/>
              <a:gd name="T20" fmla="*/ 153628 w 428"/>
              <a:gd name="T21" fmla="*/ 185692 h 634"/>
              <a:gd name="T22" fmla="*/ 153628 w 428"/>
              <a:gd name="T23" fmla="*/ 153962 h 634"/>
              <a:gd name="T24" fmla="*/ 127364 w 428"/>
              <a:gd name="T25" fmla="*/ 116824 h 634"/>
              <a:gd name="T26" fmla="*/ 26624 w 428"/>
              <a:gd name="T27" fmla="*/ 68868 h 634"/>
              <a:gd name="T28" fmla="*/ 26624 w 428"/>
              <a:gd name="T29" fmla="*/ 68868 h 634"/>
              <a:gd name="T30" fmla="*/ 79512 w 428"/>
              <a:gd name="T31" fmla="*/ 15865 h 634"/>
              <a:gd name="T32" fmla="*/ 127364 w 428"/>
              <a:gd name="T33" fmla="*/ 68868 h 634"/>
              <a:gd name="T34" fmla="*/ 79512 w 428"/>
              <a:gd name="T35" fmla="*/ 127280 h 634"/>
              <a:gd name="T36" fmla="*/ 26624 w 428"/>
              <a:gd name="T37" fmla="*/ 68868 h 634"/>
              <a:gd name="T38" fmla="*/ 143194 w 428"/>
              <a:gd name="T39" fmla="*/ 180644 h 634"/>
              <a:gd name="T40" fmla="*/ 143194 w 428"/>
              <a:gd name="T41" fmla="*/ 180644 h 634"/>
              <a:gd name="T42" fmla="*/ 106137 w 428"/>
              <a:gd name="T43" fmla="*/ 212374 h 634"/>
              <a:gd name="T44" fmla="*/ 47851 w 428"/>
              <a:gd name="T45" fmla="*/ 212374 h 634"/>
              <a:gd name="T46" fmla="*/ 16190 w 428"/>
              <a:gd name="T47" fmla="*/ 180644 h 634"/>
              <a:gd name="T48" fmla="*/ 16190 w 428"/>
              <a:gd name="T49" fmla="*/ 159371 h 634"/>
              <a:gd name="T50" fmla="*/ 42455 w 428"/>
              <a:gd name="T51" fmla="*/ 127280 h 634"/>
              <a:gd name="T52" fmla="*/ 79512 w 428"/>
              <a:gd name="T53" fmla="*/ 143506 h 634"/>
              <a:gd name="T54" fmla="*/ 116930 w 428"/>
              <a:gd name="T55" fmla="*/ 127280 h 634"/>
              <a:gd name="T56" fmla="*/ 143194 w 428"/>
              <a:gd name="T57" fmla="*/ 159371 h 634"/>
              <a:gd name="T58" fmla="*/ 143194 w 428"/>
              <a:gd name="T59" fmla="*/ 180644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rgbClr val="92D050"/>
          </a:solidFill>
          <a:ln w="9525" cap="flat">
            <a:solidFill>
              <a:srgbClr val="FFC000"/>
            </a:solidFill>
            <a:bevel/>
            <a:headEnd/>
            <a:tailEnd/>
          </a:ln>
          <a:effectLst/>
        </p:spPr>
        <p:txBody>
          <a:bodyPr wrap="none" lIns="91431" tIns="45716" rIns="91431" bIns="45716" anchor="ctr"/>
          <a:lstStyle/>
          <a:p>
            <a:endParaRPr lang="en-US"/>
          </a:p>
        </p:txBody>
      </p:sp>
      <p:sp>
        <p:nvSpPr>
          <p:cNvPr id="69" name="Freeform 176">
            <a:extLst>
              <a:ext uri="{FF2B5EF4-FFF2-40B4-BE49-F238E27FC236}">
                <a16:creationId xmlns:a16="http://schemas.microsoft.com/office/drawing/2014/main" id="{7AC47C64-E7F9-4351-B9FB-8A281C7AB32D}"/>
              </a:ext>
            </a:extLst>
          </p:cNvPr>
          <p:cNvSpPr>
            <a:spLocks noChangeArrowheads="1"/>
          </p:cNvSpPr>
          <p:nvPr/>
        </p:nvSpPr>
        <p:spPr bwMode="auto">
          <a:xfrm>
            <a:off x="6715532" y="2204830"/>
            <a:ext cx="109728" cy="182880"/>
          </a:xfrm>
          <a:custGeom>
            <a:avLst/>
            <a:gdLst>
              <a:gd name="T0" fmla="*/ 127364 w 428"/>
              <a:gd name="T1" fmla="*/ 116824 h 634"/>
              <a:gd name="T2" fmla="*/ 127364 w 428"/>
              <a:gd name="T3" fmla="*/ 116824 h 634"/>
              <a:gd name="T4" fmla="*/ 143194 w 428"/>
              <a:gd name="T5" fmla="*/ 68868 h 634"/>
              <a:gd name="T6" fmla="*/ 79512 w 428"/>
              <a:gd name="T7" fmla="*/ 0 h 634"/>
              <a:gd name="T8" fmla="*/ 16190 w 428"/>
              <a:gd name="T9" fmla="*/ 68868 h 634"/>
              <a:gd name="T10" fmla="*/ 26624 w 428"/>
              <a:gd name="T11" fmla="*/ 116824 h 634"/>
              <a:gd name="T12" fmla="*/ 0 w 428"/>
              <a:gd name="T13" fmla="*/ 153962 h 634"/>
              <a:gd name="T14" fmla="*/ 0 w 428"/>
              <a:gd name="T15" fmla="*/ 185692 h 634"/>
              <a:gd name="T16" fmla="*/ 42455 w 428"/>
              <a:gd name="T17" fmla="*/ 228239 h 634"/>
              <a:gd name="T18" fmla="*/ 111174 w 428"/>
              <a:gd name="T19" fmla="*/ 228239 h 634"/>
              <a:gd name="T20" fmla="*/ 153628 w 428"/>
              <a:gd name="T21" fmla="*/ 185692 h 634"/>
              <a:gd name="T22" fmla="*/ 153628 w 428"/>
              <a:gd name="T23" fmla="*/ 153962 h 634"/>
              <a:gd name="T24" fmla="*/ 127364 w 428"/>
              <a:gd name="T25" fmla="*/ 116824 h 634"/>
              <a:gd name="T26" fmla="*/ 26624 w 428"/>
              <a:gd name="T27" fmla="*/ 68868 h 634"/>
              <a:gd name="T28" fmla="*/ 26624 w 428"/>
              <a:gd name="T29" fmla="*/ 68868 h 634"/>
              <a:gd name="T30" fmla="*/ 79512 w 428"/>
              <a:gd name="T31" fmla="*/ 15865 h 634"/>
              <a:gd name="T32" fmla="*/ 127364 w 428"/>
              <a:gd name="T33" fmla="*/ 68868 h 634"/>
              <a:gd name="T34" fmla="*/ 79512 w 428"/>
              <a:gd name="T35" fmla="*/ 127280 h 634"/>
              <a:gd name="T36" fmla="*/ 26624 w 428"/>
              <a:gd name="T37" fmla="*/ 68868 h 634"/>
              <a:gd name="T38" fmla="*/ 143194 w 428"/>
              <a:gd name="T39" fmla="*/ 180644 h 634"/>
              <a:gd name="T40" fmla="*/ 143194 w 428"/>
              <a:gd name="T41" fmla="*/ 180644 h 634"/>
              <a:gd name="T42" fmla="*/ 106137 w 428"/>
              <a:gd name="T43" fmla="*/ 212374 h 634"/>
              <a:gd name="T44" fmla="*/ 47851 w 428"/>
              <a:gd name="T45" fmla="*/ 212374 h 634"/>
              <a:gd name="T46" fmla="*/ 16190 w 428"/>
              <a:gd name="T47" fmla="*/ 180644 h 634"/>
              <a:gd name="T48" fmla="*/ 16190 w 428"/>
              <a:gd name="T49" fmla="*/ 159371 h 634"/>
              <a:gd name="T50" fmla="*/ 42455 w 428"/>
              <a:gd name="T51" fmla="*/ 127280 h 634"/>
              <a:gd name="T52" fmla="*/ 79512 w 428"/>
              <a:gd name="T53" fmla="*/ 143506 h 634"/>
              <a:gd name="T54" fmla="*/ 116930 w 428"/>
              <a:gd name="T55" fmla="*/ 127280 h 634"/>
              <a:gd name="T56" fmla="*/ 143194 w 428"/>
              <a:gd name="T57" fmla="*/ 159371 h 634"/>
              <a:gd name="T58" fmla="*/ 143194 w 428"/>
              <a:gd name="T59" fmla="*/ 180644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rgbClr val="5D1738"/>
          </a:solidFill>
          <a:ln w="9525" cap="flat">
            <a:solidFill>
              <a:schemeClr val="tx1"/>
            </a:solidFill>
            <a:bevel/>
            <a:headEnd/>
            <a:tailEnd/>
          </a:ln>
          <a:effectLst/>
        </p:spPr>
        <p:txBody>
          <a:bodyPr wrap="none" lIns="91431" tIns="45716" rIns="91431" bIns="45716" anchor="ctr"/>
          <a:lstStyle/>
          <a:p>
            <a:endParaRPr lang="en-US" dirty="0"/>
          </a:p>
        </p:txBody>
      </p:sp>
      <p:sp>
        <p:nvSpPr>
          <p:cNvPr id="70" name="Rectangle 69">
            <a:extLst>
              <a:ext uri="{FF2B5EF4-FFF2-40B4-BE49-F238E27FC236}">
                <a16:creationId xmlns:a16="http://schemas.microsoft.com/office/drawing/2014/main" id="{7BE6DA7C-9FA3-42BF-8862-E1281ECFD68B}"/>
              </a:ext>
            </a:extLst>
          </p:cNvPr>
          <p:cNvSpPr/>
          <p:nvPr/>
        </p:nvSpPr>
        <p:spPr>
          <a:xfrm>
            <a:off x="5354202" y="2227690"/>
            <a:ext cx="137160" cy="13716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1BB8D104-FDDB-4DFF-9F38-8EC39D0A0171}"/>
              </a:ext>
            </a:extLst>
          </p:cNvPr>
          <p:cNvSpPr/>
          <p:nvPr/>
        </p:nvSpPr>
        <p:spPr>
          <a:xfrm>
            <a:off x="5594806" y="2227690"/>
            <a:ext cx="137160" cy="13716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8A3D5704-60D2-4328-BE9A-A39B48ADE097}"/>
              </a:ext>
            </a:extLst>
          </p:cNvPr>
          <p:cNvSpPr/>
          <p:nvPr/>
        </p:nvSpPr>
        <p:spPr>
          <a:xfrm>
            <a:off x="5835410" y="2227690"/>
            <a:ext cx="137160" cy="13716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176">
            <a:extLst>
              <a:ext uri="{FF2B5EF4-FFF2-40B4-BE49-F238E27FC236}">
                <a16:creationId xmlns:a16="http://schemas.microsoft.com/office/drawing/2014/main" id="{D7930F4A-C4C6-40CC-A5A6-86323B05A72D}"/>
              </a:ext>
            </a:extLst>
          </p:cNvPr>
          <p:cNvSpPr>
            <a:spLocks noChangeArrowheads="1"/>
          </p:cNvSpPr>
          <p:nvPr/>
        </p:nvSpPr>
        <p:spPr bwMode="auto">
          <a:xfrm>
            <a:off x="8668374" y="2204830"/>
            <a:ext cx="109728" cy="182880"/>
          </a:xfrm>
          <a:custGeom>
            <a:avLst/>
            <a:gdLst>
              <a:gd name="T0" fmla="*/ 127364 w 428"/>
              <a:gd name="T1" fmla="*/ 116824 h 634"/>
              <a:gd name="T2" fmla="*/ 127364 w 428"/>
              <a:gd name="T3" fmla="*/ 116824 h 634"/>
              <a:gd name="T4" fmla="*/ 143194 w 428"/>
              <a:gd name="T5" fmla="*/ 68868 h 634"/>
              <a:gd name="T6" fmla="*/ 79512 w 428"/>
              <a:gd name="T7" fmla="*/ 0 h 634"/>
              <a:gd name="T8" fmla="*/ 16190 w 428"/>
              <a:gd name="T9" fmla="*/ 68868 h 634"/>
              <a:gd name="T10" fmla="*/ 26624 w 428"/>
              <a:gd name="T11" fmla="*/ 116824 h 634"/>
              <a:gd name="T12" fmla="*/ 0 w 428"/>
              <a:gd name="T13" fmla="*/ 153962 h 634"/>
              <a:gd name="T14" fmla="*/ 0 w 428"/>
              <a:gd name="T15" fmla="*/ 185692 h 634"/>
              <a:gd name="T16" fmla="*/ 42455 w 428"/>
              <a:gd name="T17" fmla="*/ 228239 h 634"/>
              <a:gd name="T18" fmla="*/ 111174 w 428"/>
              <a:gd name="T19" fmla="*/ 228239 h 634"/>
              <a:gd name="T20" fmla="*/ 153628 w 428"/>
              <a:gd name="T21" fmla="*/ 185692 h 634"/>
              <a:gd name="T22" fmla="*/ 153628 w 428"/>
              <a:gd name="T23" fmla="*/ 153962 h 634"/>
              <a:gd name="T24" fmla="*/ 127364 w 428"/>
              <a:gd name="T25" fmla="*/ 116824 h 634"/>
              <a:gd name="T26" fmla="*/ 26624 w 428"/>
              <a:gd name="T27" fmla="*/ 68868 h 634"/>
              <a:gd name="T28" fmla="*/ 26624 w 428"/>
              <a:gd name="T29" fmla="*/ 68868 h 634"/>
              <a:gd name="T30" fmla="*/ 79512 w 428"/>
              <a:gd name="T31" fmla="*/ 15865 h 634"/>
              <a:gd name="T32" fmla="*/ 127364 w 428"/>
              <a:gd name="T33" fmla="*/ 68868 h 634"/>
              <a:gd name="T34" fmla="*/ 79512 w 428"/>
              <a:gd name="T35" fmla="*/ 127280 h 634"/>
              <a:gd name="T36" fmla="*/ 26624 w 428"/>
              <a:gd name="T37" fmla="*/ 68868 h 634"/>
              <a:gd name="T38" fmla="*/ 143194 w 428"/>
              <a:gd name="T39" fmla="*/ 180644 h 634"/>
              <a:gd name="T40" fmla="*/ 143194 w 428"/>
              <a:gd name="T41" fmla="*/ 180644 h 634"/>
              <a:gd name="T42" fmla="*/ 106137 w 428"/>
              <a:gd name="T43" fmla="*/ 212374 h 634"/>
              <a:gd name="T44" fmla="*/ 47851 w 428"/>
              <a:gd name="T45" fmla="*/ 212374 h 634"/>
              <a:gd name="T46" fmla="*/ 16190 w 428"/>
              <a:gd name="T47" fmla="*/ 180644 h 634"/>
              <a:gd name="T48" fmla="*/ 16190 w 428"/>
              <a:gd name="T49" fmla="*/ 159371 h 634"/>
              <a:gd name="T50" fmla="*/ 42455 w 428"/>
              <a:gd name="T51" fmla="*/ 127280 h 634"/>
              <a:gd name="T52" fmla="*/ 79512 w 428"/>
              <a:gd name="T53" fmla="*/ 143506 h 634"/>
              <a:gd name="T54" fmla="*/ 116930 w 428"/>
              <a:gd name="T55" fmla="*/ 127280 h 634"/>
              <a:gd name="T56" fmla="*/ 143194 w 428"/>
              <a:gd name="T57" fmla="*/ 159371 h 634"/>
              <a:gd name="T58" fmla="*/ 143194 w 428"/>
              <a:gd name="T59" fmla="*/ 180644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rgbClr val="00B0F0"/>
          </a:solidFill>
          <a:ln w="9525" cap="flat">
            <a:solidFill>
              <a:srgbClr val="00B0F0"/>
            </a:solidFill>
            <a:bevel/>
            <a:headEnd/>
            <a:tailEnd/>
          </a:ln>
          <a:effectLst/>
        </p:spPr>
        <p:txBody>
          <a:bodyPr wrap="none" lIns="91431" tIns="45716" rIns="91431" bIns="45716" anchor="ctr"/>
          <a:lstStyle/>
          <a:p>
            <a:endParaRPr lang="en-US"/>
          </a:p>
        </p:txBody>
      </p:sp>
      <p:sp>
        <p:nvSpPr>
          <p:cNvPr id="74" name="Freeform 176">
            <a:extLst>
              <a:ext uri="{FF2B5EF4-FFF2-40B4-BE49-F238E27FC236}">
                <a16:creationId xmlns:a16="http://schemas.microsoft.com/office/drawing/2014/main" id="{C03AC88C-AD2C-4EE6-8B4A-5BFFA52214E0}"/>
              </a:ext>
            </a:extLst>
          </p:cNvPr>
          <p:cNvSpPr>
            <a:spLocks noChangeArrowheads="1"/>
          </p:cNvSpPr>
          <p:nvPr/>
        </p:nvSpPr>
        <p:spPr bwMode="auto">
          <a:xfrm>
            <a:off x="8881546" y="2204830"/>
            <a:ext cx="109728" cy="182880"/>
          </a:xfrm>
          <a:custGeom>
            <a:avLst/>
            <a:gdLst>
              <a:gd name="T0" fmla="*/ 127364 w 428"/>
              <a:gd name="T1" fmla="*/ 116824 h 634"/>
              <a:gd name="T2" fmla="*/ 127364 w 428"/>
              <a:gd name="T3" fmla="*/ 116824 h 634"/>
              <a:gd name="T4" fmla="*/ 143194 w 428"/>
              <a:gd name="T5" fmla="*/ 68868 h 634"/>
              <a:gd name="T6" fmla="*/ 79512 w 428"/>
              <a:gd name="T7" fmla="*/ 0 h 634"/>
              <a:gd name="T8" fmla="*/ 16190 w 428"/>
              <a:gd name="T9" fmla="*/ 68868 h 634"/>
              <a:gd name="T10" fmla="*/ 26624 w 428"/>
              <a:gd name="T11" fmla="*/ 116824 h 634"/>
              <a:gd name="T12" fmla="*/ 0 w 428"/>
              <a:gd name="T13" fmla="*/ 153962 h 634"/>
              <a:gd name="T14" fmla="*/ 0 w 428"/>
              <a:gd name="T15" fmla="*/ 185692 h 634"/>
              <a:gd name="T16" fmla="*/ 42455 w 428"/>
              <a:gd name="T17" fmla="*/ 228239 h 634"/>
              <a:gd name="T18" fmla="*/ 111174 w 428"/>
              <a:gd name="T19" fmla="*/ 228239 h 634"/>
              <a:gd name="T20" fmla="*/ 153628 w 428"/>
              <a:gd name="T21" fmla="*/ 185692 h 634"/>
              <a:gd name="T22" fmla="*/ 153628 w 428"/>
              <a:gd name="T23" fmla="*/ 153962 h 634"/>
              <a:gd name="T24" fmla="*/ 127364 w 428"/>
              <a:gd name="T25" fmla="*/ 116824 h 634"/>
              <a:gd name="T26" fmla="*/ 26624 w 428"/>
              <a:gd name="T27" fmla="*/ 68868 h 634"/>
              <a:gd name="T28" fmla="*/ 26624 w 428"/>
              <a:gd name="T29" fmla="*/ 68868 h 634"/>
              <a:gd name="T30" fmla="*/ 79512 w 428"/>
              <a:gd name="T31" fmla="*/ 15865 h 634"/>
              <a:gd name="T32" fmla="*/ 127364 w 428"/>
              <a:gd name="T33" fmla="*/ 68868 h 634"/>
              <a:gd name="T34" fmla="*/ 79512 w 428"/>
              <a:gd name="T35" fmla="*/ 127280 h 634"/>
              <a:gd name="T36" fmla="*/ 26624 w 428"/>
              <a:gd name="T37" fmla="*/ 68868 h 634"/>
              <a:gd name="T38" fmla="*/ 143194 w 428"/>
              <a:gd name="T39" fmla="*/ 180644 h 634"/>
              <a:gd name="T40" fmla="*/ 143194 w 428"/>
              <a:gd name="T41" fmla="*/ 180644 h 634"/>
              <a:gd name="T42" fmla="*/ 106137 w 428"/>
              <a:gd name="T43" fmla="*/ 212374 h 634"/>
              <a:gd name="T44" fmla="*/ 47851 w 428"/>
              <a:gd name="T45" fmla="*/ 212374 h 634"/>
              <a:gd name="T46" fmla="*/ 16190 w 428"/>
              <a:gd name="T47" fmla="*/ 180644 h 634"/>
              <a:gd name="T48" fmla="*/ 16190 w 428"/>
              <a:gd name="T49" fmla="*/ 159371 h 634"/>
              <a:gd name="T50" fmla="*/ 42455 w 428"/>
              <a:gd name="T51" fmla="*/ 127280 h 634"/>
              <a:gd name="T52" fmla="*/ 79512 w 428"/>
              <a:gd name="T53" fmla="*/ 143506 h 634"/>
              <a:gd name="T54" fmla="*/ 116930 w 428"/>
              <a:gd name="T55" fmla="*/ 127280 h 634"/>
              <a:gd name="T56" fmla="*/ 143194 w 428"/>
              <a:gd name="T57" fmla="*/ 159371 h 634"/>
              <a:gd name="T58" fmla="*/ 143194 w 428"/>
              <a:gd name="T59" fmla="*/ 180644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rgbClr val="C00000"/>
          </a:solidFill>
          <a:ln w="9525" cap="flat">
            <a:solidFill>
              <a:srgbClr val="C00000"/>
            </a:solidFill>
            <a:bevel/>
            <a:headEnd/>
            <a:tailEnd/>
          </a:ln>
          <a:effectLst/>
        </p:spPr>
        <p:txBody>
          <a:bodyPr wrap="none" lIns="91431" tIns="45716" rIns="91431" bIns="45716" anchor="ctr"/>
          <a:lstStyle/>
          <a:p>
            <a:endParaRPr lang="en-US"/>
          </a:p>
        </p:txBody>
      </p:sp>
      <p:sp>
        <p:nvSpPr>
          <p:cNvPr id="85" name="Freeform 176">
            <a:extLst>
              <a:ext uri="{FF2B5EF4-FFF2-40B4-BE49-F238E27FC236}">
                <a16:creationId xmlns:a16="http://schemas.microsoft.com/office/drawing/2014/main" id="{09779CCF-BB0A-4855-941A-56572E2A0C1E}"/>
              </a:ext>
            </a:extLst>
          </p:cNvPr>
          <p:cNvSpPr>
            <a:spLocks noChangeArrowheads="1"/>
          </p:cNvSpPr>
          <p:nvPr/>
        </p:nvSpPr>
        <p:spPr bwMode="auto">
          <a:xfrm>
            <a:off x="9094718" y="2204830"/>
            <a:ext cx="109728" cy="182880"/>
          </a:xfrm>
          <a:custGeom>
            <a:avLst/>
            <a:gdLst>
              <a:gd name="T0" fmla="*/ 127364 w 428"/>
              <a:gd name="T1" fmla="*/ 116824 h 634"/>
              <a:gd name="T2" fmla="*/ 127364 w 428"/>
              <a:gd name="T3" fmla="*/ 116824 h 634"/>
              <a:gd name="T4" fmla="*/ 143194 w 428"/>
              <a:gd name="T5" fmla="*/ 68868 h 634"/>
              <a:gd name="T6" fmla="*/ 79512 w 428"/>
              <a:gd name="T7" fmla="*/ 0 h 634"/>
              <a:gd name="T8" fmla="*/ 16190 w 428"/>
              <a:gd name="T9" fmla="*/ 68868 h 634"/>
              <a:gd name="T10" fmla="*/ 26624 w 428"/>
              <a:gd name="T11" fmla="*/ 116824 h 634"/>
              <a:gd name="T12" fmla="*/ 0 w 428"/>
              <a:gd name="T13" fmla="*/ 153962 h 634"/>
              <a:gd name="T14" fmla="*/ 0 w 428"/>
              <a:gd name="T15" fmla="*/ 185692 h 634"/>
              <a:gd name="T16" fmla="*/ 42455 w 428"/>
              <a:gd name="T17" fmla="*/ 228239 h 634"/>
              <a:gd name="T18" fmla="*/ 111174 w 428"/>
              <a:gd name="T19" fmla="*/ 228239 h 634"/>
              <a:gd name="T20" fmla="*/ 153628 w 428"/>
              <a:gd name="T21" fmla="*/ 185692 h 634"/>
              <a:gd name="T22" fmla="*/ 153628 w 428"/>
              <a:gd name="T23" fmla="*/ 153962 h 634"/>
              <a:gd name="T24" fmla="*/ 127364 w 428"/>
              <a:gd name="T25" fmla="*/ 116824 h 634"/>
              <a:gd name="T26" fmla="*/ 26624 w 428"/>
              <a:gd name="T27" fmla="*/ 68868 h 634"/>
              <a:gd name="T28" fmla="*/ 26624 w 428"/>
              <a:gd name="T29" fmla="*/ 68868 h 634"/>
              <a:gd name="T30" fmla="*/ 79512 w 428"/>
              <a:gd name="T31" fmla="*/ 15865 h 634"/>
              <a:gd name="T32" fmla="*/ 127364 w 428"/>
              <a:gd name="T33" fmla="*/ 68868 h 634"/>
              <a:gd name="T34" fmla="*/ 79512 w 428"/>
              <a:gd name="T35" fmla="*/ 127280 h 634"/>
              <a:gd name="T36" fmla="*/ 26624 w 428"/>
              <a:gd name="T37" fmla="*/ 68868 h 634"/>
              <a:gd name="T38" fmla="*/ 143194 w 428"/>
              <a:gd name="T39" fmla="*/ 180644 h 634"/>
              <a:gd name="T40" fmla="*/ 143194 w 428"/>
              <a:gd name="T41" fmla="*/ 180644 h 634"/>
              <a:gd name="T42" fmla="*/ 106137 w 428"/>
              <a:gd name="T43" fmla="*/ 212374 h 634"/>
              <a:gd name="T44" fmla="*/ 47851 w 428"/>
              <a:gd name="T45" fmla="*/ 212374 h 634"/>
              <a:gd name="T46" fmla="*/ 16190 w 428"/>
              <a:gd name="T47" fmla="*/ 180644 h 634"/>
              <a:gd name="T48" fmla="*/ 16190 w 428"/>
              <a:gd name="T49" fmla="*/ 159371 h 634"/>
              <a:gd name="T50" fmla="*/ 42455 w 428"/>
              <a:gd name="T51" fmla="*/ 127280 h 634"/>
              <a:gd name="T52" fmla="*/ 79512 w 428"/>
              <a:gd name="T53" fmla="*/ 143506 h 634"/>
              <a:gd name="T54" fmla="*/ 116930 w 428"/>
              <a:gd name="T55" fmla="*/ 127280 h 634"/>
              <a:gd name="T56" fmla="*/ 143194 w 428"/>
              <a:gd name="T57" fmla="*/ 159371 h 634"/>
              <a:gd name="T58" fmla="*/ 143194 w 428"/>
              <a:gd name="T59" fmla="*/ 180644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rgbClr val="92D050"/>
          </a:solidFill>
          <a:ln w="9525" cap="flat">
            <a:solidFill>
              <a:srgbClr val="FFC000"/>
            </a:solidFill>
            <a:bevel/>
            <a:headEnd/>
            <a:tailEnd/>
          </a:ln>
          <a:effectLst/>
        </p:spPr>
        <p:txBody>
          <a:bodyPr wrap="none" lIns="91431" tIns="45716" rIns="91431" bIns="45716" anchor="ctr"/>
          <a:lstStyle/>
          <a:p>
            <a:endParaRPr lang="en-US"/>
          </a:p>
        </p:txBody>
      </p:sp>
      <p:sp>
        <p:nvSpPr>
          <p:cNvPr id="86" name="Freeform 176">
            <a:extLst>
              <a:ext uri="{FF2B5EF4-FFF2-40B4-BE49-F238E27FC236}">
                <a16:creationId xmlns:a16="http://schemas.microsoft.com/office/drawing/2014/main" id="{275CC6CE-BDB0-4967-AB6A-4A5B12E43BC6}"/>
              </a:ext>
            </a:extLst>
          </p:cNvPr>
          <p:cNvSpPr>
            <a:spLocks noChangeArrowheads="1"/>
          </p:cNvSpPr>
          <p:nvPr/>
        </p:nvSpPr>
        <p:spPr bwMode="auto">
          <a:xfrm>
            <a:off x="9307892" y="2204830"/>
            <a:ext cx="109728" cy="182880"/>
          </a:xfrm>
          <a:custGeom>
            <a:avLst/>
            <a:gdLst>
              <a:gd name="T0" fmla="*/ 127364 w 428"/>
              <a:gd name="T1" fmla="*/ 116824 h 634"/>
              <a:gd name="T2" fmla="*/ 127364 w 428"/>
              <a:gd name="T3" fmla="*/ 116824 h 634"/>
              <a:gd name="T4" fmla="*/ 143194 w 428"/>
              <a:gd name="T5" fmla="*/ 68868 h 634"/>
              <a:gd name="T6" fmla="*/ 79512 w 428"/>
              <a:gd name="T7" fmla="*/ 0 h 634"/>
              <a:gd name="T8" fmla="*/ 16190 w 428"/>
              <a:gd name="T9" fmla="*/ 68868 h 634"/>
              <a:gd name="T10" fmla="*/ 26624 w 428"/>
              <a:gd name="T11" fmla="*/ 116824 h 634"/>
              <a:gd name="T12" fmla="*/ 0 w 428"/>
              <a:gd name="T13" fmla="*/ 153962 h 634"/>
              <a:gd name="T14" fmla="*/ 0 w 428"/>
              <a:gd name="T15" fmla="*/ 185692 h 634"/>
              <a:gd name="T16" fmla="*/ 42455 w 428"/>
              <a:gd name="T17" fmla="*/ 228239 h 634"/>
              <a:gd name="T18" fmla="*/ 111174 w 428"/>
              <a:gd name="T19" fmla="*/ 228239 h 634"/>
              <a:gd name="T20" fmla="*/ 153628 w 428"/>
              <a:gd name="T21" fmla="*/ 185692 h 634"/>
              <a:gd name="T22" fmla="*/ 153628 w 428"/>
              <a:gd name="T23" fmla="*/ 153962 h 634"/>
              <a:gd name="T24" fmla="*/ 127364 w 428"/>
              <a:gd name="T25" fmla="*/ 116824 h 634"/>
              <a:gd name="T26" fmla="*/ 26624 w 428"/>
              <a:gd name="T27" fmla="*/ 68868 h 634"/>
              <a:gd name="T28" fmla="*/ 26624 w 428"/>
              <a:gd name="T29" fmla="*/ 68868 h 634"/>
              <a:gd name="T30" fmla="*/ 79512 w 428"/>
              <a:gd name="T31" fmla="*/ 15865 h 634"/>
              <a:gd name="T32" fmla="*/ 127364 w 428"/>
              <a:gd name="T33" fmla="*/ 68868 h 634"/>
              <a:gd name="T34" fmla="*/ 79512 w 428"/>
              <a:gd name="T35" fmla="*/ 127280 h 634"/>
              <a:gd name="T36" fmla="*/ 26624 w 428"/>
              <a:gd name="T37" fmla="*/ 68868 h 634"/>
              <a:gd name="T38" fmla="*/ 143194 w 428"/>
              <a:gd name="T39" fmla="*/ 180644 h 634"/>
              <a:gd name="T40" fmla="*/ 143194 w 428"/>
              <a:gd name="T41" fmla="*/ 180644 h 634"/>
              <a:gd name="T42" fmla="*/ 106137 w 428"/>
              <a:gd name="T43" fmla="*/ 212374 h 634"/>
              <a:gd name="T44" fmla="*/ 47851 w 428"/>
              <a:gd name="T45" fmla="*/ 212374 h 634"/>
              <a:gd name="T46" fmla="*/ 16190 w 428"/>
              <a:gd name="T47" fmla="*/ 180644 h 634"/>
              <a:gd name="T48" fmla="*/ 16190 w 428"/>
              <a:gd name="T49" fmla="*/ 159371 h 634"/>
              <a:gd name="T50" fmla="*/ 42455 w 428"/>
              <a:gd name="T51" fmla="*/ 127280 h 634"/>
              <a:gd name="T52" fmla="*/ 79512 w 428"/>
              <a:gd name="T53" fmla="*/ 143506 h 634"/>
              <a:gd name="T54" fmla="*/ 116930 w 428"/>
              <a:gd name="T55" fmla="*/ 127280 h 634"/>
              <a:gd name="T56" fmla="*/ 143194 w 428"/>
              <a:gd name="T57" fmla="*/ 159371 h 634"/>
              <a:gd name="T58" fmla="*/ 143194 w 428"/>
              <a:gd name="T59" fmla="*/ 180644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rgbClr val="5D1738"/>
          </a:solidFill>
          <a:ln w="9525" cap="flat">
            <a:solidFill>
              <a:schemeClr val="tx1"/>
            </a:solidFill>
            <a:bevel/>
            <a:headEnd/>
            <a:tailEnd/>
          </a:ln>
          <a:effectLst/>
        </p:spPr>
        <p:txBody>
          <a:bodyPr wrap="none" lIns="91431" tIns="45716" rIns="91431" bIns="45716" anchor="ctr"/>
          <a:lstStyle/>
          <a:p>
            <a:endParaRPr lang="en-US" dirty="0"/>
          </a:p>
        </p:txBody>
      </p:sp>
      <p:sp>
        <p:nvSpPr>
          <p:cNvPr id="87" name="Rectangle 86">
            <a:extLst>
              <a:ext uri="{FF2B5EF4-FFF2-40B4-BE49-F238E27FC236}">
                <a16:creationId xmlns:a16="http://schemas.microsoft.com/office/drawing/2014/main" id="{3D9AA215-2137-451A-B5D0-E3C7FE36818E}"/>
              </a:ext>
            </a:extLst>
          </p:cNvPr>
          <p:cNvSpPr/>
          <p:nvPr/>
        </p:nvSpPr>
        <p:spPr>
          <a:xfrm>
            <a:off x="7946562" y="2227690"/>
            <a:ext cx="137160" cy="13716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104A5591-B222-42C8-BFA8-D62C077A40BE}"/>
              </a:ext>
            </a:extLst>
          </p:cNvPr>
          <p:cNvSpPr/>
          <p:nvPr/>
        </p:nvSpPr>
        <p:spPr>
          <a:xfrm>
            <a:off x="8187166" y="2227690"/>
            <a:ext cx="137160" cy="13716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23AB0869-39CF-4B62-9C6C-BF111AD47765}"/>
              </a:ext>
            </a:extLst>
          </p:cNvPr>
          <p:cNvSpPr/>
          <p:nvPr/>
        </p:nvSpPr>
        <p:spPr>
          <a:xfrm>
            <a:off x="8427770" y="2227690"/>
            <a:ext cx="137160" cy="13716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a:extLst>
              <a:ext uri="{FF2B5EF4-FFF2-40B4-BE49-F238E27FC236}">
                <a16:creationId xmlns:a16="http://schemas.microsoft.com/office/drawing/2014/main" id="{4F650593-0810-4D33-A8CD-EDB4CEC9C13A}"/>
              </a:ext>
            </a:extLst>
          </p:cNvPr>
          <p:cNvSpPr txBox="1"/>
          <p:nvPr/>
        </p:nvSpPr>
        <p:spPr>
          <a:xfrm>
            <a:off x="81815" y="6577703"/>
            <a:ext cx="9734571" cy="307777"/>
          </a:xfrm>
          <a:prstGeom prst="rect">
            <a:avLst/>
          </a:prstGeom>
          <a:noFill/>
        </p:spPr>
        <p:txBody>
          <a:bodyPr wrap="square" rtlCol="0">
            <a:spAutoFit/>
          </a:bodyPr>
          <a:lstStyle/>
          <a:p>
            <a:r>
              <a:rPr lang="en-US" sz="1400" b="1" i="1" dirty="0"/>
              <a:t>Note – Assignment refers to Framework of assigning Value to Data that will be ingested and measuring the value  </a:t>
            </a:r>
          </a:p>
        </p:txBody>
      </p:sp>
    </p:spTree>
    <p:extLst>
      <p:ext uri="{BB962C8B-B14F-4D97-AF65-F5344CB8AC3E}">
        <p14:creationId xmlns:p14="http://schemas.microsoft.com/office/powerpoint/2010/main" val="462013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5970C7A-8793-4FAE-A5FA-1F019147689D}"/>
              </a:ext>
            </a:extLst>
          </p:cNvPr>
          <p:cNvSpPr>
            <a:spLocks noGrp="1"/>
          </p:cNvSpPr>
          <p:nvPr>
            <p:ph type="title" idx="4294967295"/>
          </p:nvPr>
        </p:nvSpPr>
        <p:spPr>
          <a:xfrm>
            <a:off x="0" y="171450"/>
            <a:ext cx="9906000" cy="546100"/>
          </a:xfrm>
        </p:spPr>
        <p:txBody>
          <a:bodyPr/>
          <a:lstStyle/>
          <a:p>
            <a:r>
              <a:rPr lang="en-US" dirty="0"/>
              <a:t>Data factory – Realizing the assigned value through </a:t>
            </a:r>
            <a:r>
              <a:rPr lang="en-US" b="1" dirty="0"/>
              <a:t>ACTIONS</a:t>
            </a:r>
          </a:p>
        </p:txBody>
      </p:sp>
      <p:sp>
        <p:nvSpPr>
          <p:cNvPr id="51" name="Rectangle 50">
            <a:extLst>
              <a:ext uri="{FF2B5EF4-FFF2-40B4-BE49-F238E27FC236}">
                <a16:creationId xmlns:a16="http://schemas.microsoft.com/office/drawing/2014/main" id="{01453402-12AB-4885-956B-5CAA99C1650B}"/>
              </a:ext>
            </a:extLst>
          </p:cNvPr>
          <p:cNvSpPr/>
          <p:nvPr/>
        </p:nvSpPr>
        <p:spPr>
          <a:xfrm>
            <a:off x="5090420" y="909530"/>
            <a:ext cx="274320" cy="27699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DD8504AC-1706-422D-8B2D-ED05E57BB01D}"/>
              </a:ext>
            </a:extLst>
          </p:cNvPr>
          <p:cNvSpPr txBox="1"/>
          <p:nvPr/>
        </p:nvSpPr>
        <p:spPr>
          <a:xfrm>
            <a:off x="5417498" y="924919"/>
            <a:ext cx="1152160" cy="400110"/>
          </a:xfrm>
          <a:prstGeom prst="rect">
            <a:avLst/>
          </a:prstGeom>
          <a:noFill/>
        </p:spPr>
        <p:txBody>
          <a:bodyPr wrap="square" rtlCol="0">
            <a:spAutoFit/>
          </a:bodyPr>
          <a:lstStyle/>
          <a:p>
            <a:r>
              <a:rPr lang="en-US" sz="1000" dirty="0"/>
              <a:t>Analytics Team Roles</a:t>
            </a:r>
          </a:p>
        </p:txBody>
      </p:sp>
      <p:sp>
        <p:nvSpPr>
          <p:cNvPr id="53" name="Rectangle 52">
            <a:extLst>
              <a:ext uri="{FF2B5EF4-FFF2-40B4-BE49-F238E27FC236}">
                <a16:creationId xmlns:a16="http://schemas.microsoft.com/office/drawing/2014/main" id="{8C1CA0F6-AD03-4681-9339-C7DC759551EC}"/>
              </a:ext>
            </a:extLst>
          </p:cNvPr>
          <p:cNvSpPr/>
          <p:nvPr/>
        </p:nvSpPr>
        <p:spPr>
          <a:xfrm>
            <a:off x="6622416" y="909530"/>
            <a:ext cx="274320" cy="276999"/>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1597F1DB-8DD4-49B0-AA8E-B14B118E823D}"/>
              </a:ext>
            </a:extLst>
          </p:cNvPr>
          <p:cNvSpPr txBox="1"/>
          <p:nvPr/>
        </p:nvSpPr>
        <p:spPr>
          <a:xfrm>
            <a:off x="6949494" y="924919"/>
            <a:ext cx="1152160" cy="400110"/>
          </a:xfrm>
          <a:prstGeom prst="rect">
            <a:avLst/>
          </a:prstGeom>
          <a:noFill/>
        </p:spPr>
        <p:txBody>
          <a:bodyPr wrap="square" rtlCol="0">
            <a:spAutoFit/>
          </a:bodyPr>
          <a:lstStyle/>
          <a:p>
            <a:r>
              <a:rPr lang="en-US" sz="1000" dirty="0"/>
              <a:t>Business Team Roles</a:t>
            </a:r>
          </a:p>
        </p:txBody>
      </p:sp>
      <p:sp>
        <p:nvSpPr>
          <p:cNvPr id="55" name="Rectangle 54">
            <a:extLst>
              <a:ext uri="{FF2B5EF4-FFF2-40B4-BE49-F238E27FC236}">
                <a16:creationId xmlns:a16="http://schemas.microsoft.com/office/drawing/2014/main" id="{99944320-A1BE-4E1D-98CF-8D2AB2BB1043}"/>
              </a:ext>
            </a:extLst>
          </p:cNvPr>
          <p:cNvSpPr/>
          <p:nvPr/>
        </p:nvSpPr>
        <p:spPr>
          <a:xfrm>
            <a:off x="8154412" y="909530"/>
            <a:ext cx="274320" cy="27699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590FF554-1493-4553-8F70-A0858F933B92}"/>
              </a:ext>
            </a:extLst>
          </p:cNvPr>
          <p:cNvSpPr txBox="1"/>
          <p:nvPr/>
        </p:nvSpPr>
        <p:spPr>
          <a:xfrm>
            <a:off x="8481490" y="924919"/>
            <a:ext cx="1402742" cy="400110"/>
          </a:xfrm>
          <a:prstGeom prst="rect">
            <a:avLst/>
          </a:prstGeom>
          <a:noFill/>
        </p:spPr>
        <p:txBody>
          <a:bodyPr wrap="square" rtlCol="0">
            <a:spAutoFit/>
          </a:bodyPr>
          <a:lstStyle/>
          <a:p>
            <a:r>
              <a:rPr lang="en-US" sz="1000" dirty="0"/>
              <a:t>Data &amp; tech. Team Roles</a:t>
            </a:r>
          </a:p>
        </p:txBody>
      </p:sp>
      <p:cxnSp>
        <p:nvCxnSpPr>
          <p:cNvPr id="68" name="Straight Connector 67">
            <a:extLst>
              <a:ext uri="{FF2B5EF4-FFF2-40B4-BE49-F238E27FC236}">
                <a16:creationId xmlns:a16="http://schemas.microsoft.com/office/drawing/2014/main" id="{5C394F68-02F4-49CF-9689-E400CD2C1273}"/>
              </a:ext>
            </a:extLst>
          </p:cNvPr>
          <p:cNvCxnSpPr>
            <a:cxnSpLocks/>
          </p:cNvCxnSpPr>
          <p:nvPr/>
        </p:nvCxnSpPr>
        <p:spPr>
          <a:xfrm>
            <a:off x="0" y="1340710"/>
            <a:ext cx="9906000" cy="0"/>
          </a:xfrm>
          <a:prstGeom prst="line">
            <a:avLst/>
          </a:prstGeom>
          <a:ln w="38100">
            <a:solidFill>
              <a:srgbClr val="5D1738"/>
            </a:solidFill>
          </a:ln>
        </p:spPr>
        <p:style>
          <a:lnRef idx="1">
            <a:schemeClr val="accent1"/>
          </a:lnRef>
          <a:fillRef idx="0">
            <a:schemeClr val="accent1"/>
          </a:fillRef>
          <a:effectRef idx="0">
            <a:schemeClr val="accent1"/>
          </a:effectRef>
          <a:fontRef idx="minor">
            <a:schemeClr val="tx1"/>
          </a:fontRef>
        </p:style>
      </p:cxnSp>
      <p:sp>
        <p:nvSpPr>
          <p:cNvPr id="75" name="Freeform 176">
            <a:extLst>
              <a:ext uri="{FF2B5EF4-FFF2-40B4-BE49-F238E27FC236}">
                <a16:creationId xmlns:a16="http://schemas.microsoft.com/office/drawing/2014/main" id="{ABE12B0A-DCEB-467B-B617-D6B23C0AAA3B}"/>
              </a:ext>
            </a:extLst>
          </p:cNvPr>
          <p:cNvSpPr>
            <a:spLocks noChangeArrowheads="1"/>
          </p:cNvSpPr>
          <p:nvPr/>
        </p:nvSpPr>
        <p:spPr bwMode="auto">
          <a:xfrm>
            <a:off x="161624" y="884804"/>
            <a:ext cx="182880" cy="274320"/>
          </a:xfrm>
          <a:custGeom>
            <a:avLst/>
            <a:gdLst>
              <a:gd name="T0" fmla="*/ 127364 w 428"/>
              <a:gd name="T1" fmla="*/ 116824 h 634"/>
              <a:gd name="T2" fmla="*/ 127364 w 428"/>
              <a:gd name="T3" fmla="*/ 116824 h 634"/>
              <a:gd name="T4" fmla="*/ 143194 w 428"/>
              <a:gd name="T5" fmla="*/ 68868 h 634"/>
              <a:gd name="T6" fmla="*/ 79512 w 428"/>
              <a:gd name="T7" fmla="*/ 0 h 634"/>
              <a:gd name="T8" fmla="*/ 16190 w 428"/>
              <a:gd name="T9" fmla="*/ 68868 h 634"/>
              <a:gd name="T10" fmla="*/ 26624 w 428"/>
              <a:gd name="T11" fmla="*/ 116824 h 634"/>
              <a:gd name="T12" fmla="*/ 0 w 428"/>
              <a:gd name="T13" fmla="*/ 153962 h 634"/>
              <a:gd name="T14" fmla="*/ 0 w 428"/>
              <a:gd name="T15" fmla="*/ 185692 h 634"/>
              <a:gd name="T16" fmla="*/ 42455 w 428"/>
              <a:gd name="T17" fmla="*/ 228239 h 634"/>
              <a:gd name="T18" fmla="*/ 111174 w 428"/>
              <a:gd name="T19" fmla="*/ 228239 h 634"/>
              <a:gd name="T20" fmla="*/ 153628 w 428"/>
              <a:gd name="T21" fmla="*/ 185692 h 634"/>
              <a:gd name="T22" fmla="*/ 153628 w 428"/>
              <a:gd name="T23" fmla="*/ 153962 h 634"/>
              <a:gd name="T24" fmla="*/ 127364 w 428"/>
              <a:gd name="T25" fmla="*/ 116824 h 634"/>
              <a:gd name="T26" fmla="*/ 26624 w 428"/>
              <a:gd name="T27" fmla="*/ 68868 h 634"/>
              <a:gd name="T28" fmla="*/ 26624 w 428"/>
              <a:gd name="T29" fmla="*/ 68868 h 634"/>
              <a:gd name="T30" fmla="*/ 79512 w 428"/>
              <a:gd name="T31" fmla="*/ 15865 h 634"/>
              <a:gd name="T32" fmla="*/ 127364 w 428"/>
              <a:gd name="T33" fmla="*/ 68868 h 634"/>
              <a:gd name="T34" fmla="*/ 79512 w 428"/>
              <a:gd name="T35" fmla="*/ 127280 h 634"/>
              <a:gd name="T36" fmla="*/ 26624 w 428"/>
              <a:gd name="T37" fmla="*/ 68868 h 634"/>
              <a:gd name="T38" fmla="*/ 143194 w 428"/>
              <a:gd name="T39" fmla="*/ 180644 h 634"/>
              <a:gd name="T40" fmla="*/ 143194 w 428"/>
              <a:gd name="T41" fmla="*/ 180644 h 634"/>
              <a:gd name="T42" fmla="*/ 106137 w 428"/>
              <a:gd name="T43" fmla="*/ 212374 h 634"/>
              <a:gd name="T44" fmla="*/ 47851 w 428"/>
              <a:gd name="T45" fmla="*/ 212374 h 634"/>
              <a:gd name="T46" fmla="*/ 16190 w 428"/>
              <a:gd name="T47" fmla="*/ 180644 h 634"/>
              <a:gd name="T48" fmla="*/ 16190 w 428"/>
              <a:gd name="T49" fmla="*/ 159371 h 634"/>
              <a:gd name="T50" fmla="*/ 42455 w 428"/>
              <a:gd name="T51" fmla="*/ 127280 h 634"/>
              <a:gd name="T52" fmla="*/ 79512 w 428"/>
              <a:gd name="T53" fmla="*/ 143506 h 634"/>
              <a:gd name="T54" fmla="*/ 116930 w 428"/>
              <a:gd name="T55" fmla="*/ 127280 h 634"/>
              <a:gd name="T56" fmla="*/ 143194 w 428"/>
              <a:gd name="T57" fmla="*/ 159371 h 634"/>
              <a:gd name="T58" fmla="*/ 143194 w 428"/>
              <a:gd name="T59" fmla="*/ 180644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rgbClr val="5D1738"/>
          </a:solidFill>
          <a:ln w="9525" cap="flat">
            <a:solidFill>
              <a:schemeClr val="tx1"/>
            </a:solidFill>
            <a:bevel/>
            <a:headEnd/>
            <a:tailEnd/>
          </a:ln>
          <a:effectLst/>
        </p:spPr>
        <p:txBody>
          <a:bodyPr wrap="none" lIns="91431" tIns="45716" rIns="91431" bIns="45716" anchor="ctr"/>
          <a:lstStyle/>
          <a:p>
            <a:endParaRPr lang="en-US" dirty="0"/>
          </a:p>
        </p:txBody>
      </p:sp>
      <p:sp>
        <p:nvSpPr>
          <p:cNvPr id="76" name="Freeform 176">
            <a:extLst>
              <a:ext uri="{FF2B5EF4-FFF2-40B4-BE49-F238E27FC236}">
                <a16:creationId xmlns:a16="http://schemas.microsoft.com/office/drawing/2014/main" id="{A39C38B0-9AC2-4C6A-97DE-50D779656DEB}"/>
              </a:ext>
            </a:extLst>
          </p:cNvPr>
          <p:cNvSpPr>
            <a:spLocks noChangeArrowheads="1"/>
          </p:cNvSpPr>
          <p:nvPr/>
        </p:nvSpPr>
        <p:spPr bwMode="auto">
          <a:xfrm>
            <a:off x="1146676" y="884804"/>
            <a:ext cx="182880" cy="274320"/>
          </a:xfrm>
          <a:custGeom>
            <a:avLst/>
            <a:gdLst>
              <a:gd name="T0" fmla="*/ 127364 w 428"/>
              <a:gd name="T1" fmla="*/ 116824 h 634"/>
              <a:gd name="T2" fmla="*/ 127364 w 428"/>
              <a:gd name="T3" fmla="*/ 116824 h 634"/>
              <a:gd name="T4" fmla="*/ 143194 w 428"/>
              <a:gd name="T5" fmla="*/ 68868 h 634"/>
              <a:gd name="T6" fmla="*/ 79512 w 428"/>
              <a:gd name="T7" fmla="*/ 0 h 634"/>
              <a:gd name="T8" fmla="*/ 16190 w 428"/>
              <a:gd name="T9" fmla="*/ 68868 h 634"/>
              <a:gd name="T10" fmla="*/ 26624 w 428"/>
              <a:gd name="T11" fmla="*/ 116824 h 634"/>
              <a:gd name="T12" fmla="*/ 0 w 428"/>
              <a:gd name="T13" fmla="*/ 153962 h 634"/>
              <a:gd name="T14" fmla="*/ 0 w 428"/>
              <a:gd name="T15" fmla="*/ 185692 h 634"/>
              <a:gd name="T16" fmla="*/ 42455 w 428"/>
              <a:gd name="T17" fmla="*/ 228239 h 634"/>
              <a:gd name="T18" fmla="*/ 111174 w 428"/>
              <a:gd name="T19" fmla="*/ 228239 h 634"/>
              <a:gd name="T20" fmla="*/ 153628 w 428"/>
              <a:gd name="T21" fmla="*/ 185692 h 634"/>
              <a:gd name="T22" fmla="*/ 153628 w 428"/>
              <a:gd name="T23" fmla="*/ 153962 h 634"/>
              <a:gd name="T24" fmla="*/ 127364 w 428"/>
              <a:gd name="T25" fmla="*/ 116824 h 634"/>
              <a:gd name="T26" fmla="*/ 26624 w 428"/>
              <a:gd name="T27" fmla="*/ 68868 h 634"/>
              <a:gd name="T28" fmla="*/ 26624 w 428"/>
              <a:gd name="T29" fmla="*/ 68868 h 634"/>
              <a:gd name="T30" fmla="*/ 79512 w 428"/>
              <a:gd name="T31" fmla="*/ 15865 h 634"/>
              <a:gd name="T32" fmla="*/ 127364 w 428"/>
              <a:gd name="T33" fmla="*/ 68868 h 634"/>
              <a:gd name="T34" fmla="*/ 79512 w 428"/>
              <a:gd name="T35" fmla="*/ 127280 h 634"/>
              <a:gd name="T36" fmla="*/ 26624 w 428"/>
              <a:gd name="T37" fmla="*/ 68868 h 634"/>
              <a:gd name="T38" fmla="*/ 143194 w 428"/>
              <a:gd name="T39" fmla="*/ 180644 h 634"/>
              <a:gd name="T40" fmla="*/ 143194 w 428"/>
              <a:gd name="T41" fmla="*/ 180644 h 634"/>
              <a:gd name="T42" fmla="*/ 106137 w 428"/>
              <a:gd name="T43" fmla="*/ 212374 h 634"/>
              <a:gd name="T44" fmla="*/ 47851 w 428"/>
              <a:gd name="T45" fmla="*/ 212374 h 634"/>
              <a:gd name="T46" fmla="*/ 16190 w 428"/>
              <a:gd name="T47" fmla="*/ 180644 h 634"/>
              <a:gd name="T48" fmla="*/ 16190 w 428"/>
              <a:gd name="T49" fmla="*/ 159371 h 634"/>
              <a:gd name="T50" fmla="*/ 42455 w 428"/>
              <a:gd name="T51" fmla="*/ 127280 h 634"/>
              <a:gd name="T52" fmla="*/ 79512 w 428"/>
              <a:gd name="T53" fmla="*/ 143506 h 634"/>
              <a:gd name="T54" fmla="*/ 116930 w 428"/>
              <a:gd name="T55" fmla="*/ 127280 h 634"/>
              <a:gd name="T56" fmla="*/ 143194 w 428"/>
              <a:gd name="T57" fmla="*/ 159371 h 634"/>
              <a:gd name="T58" fmla="*/ 143194 w 428"/>
              <a:gd name="T59" fmla="*/ 180644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chemeClr val="bg1">
              <a:lumMod val="75000"/>
            </a:schemeClr>
          </a:solidFill>
          <a:ln w="9525" cap="flat">
            <a:solidFill>
              <a:schemeClr val="bg1">
                <a:lumMod val="75000"/>
              </a:schemeClr>
            </a:solidFill>
            <a:bevel/>
            <a:headEnd/>
            <a:tailEnd/>
          </a:ln>
          <a:effectLst/>
        </p:spPr>
        <p:txBody>
          <a:bodyPr wrap="none" lIns="91431" tIns="45716" rIns="91431" bIns="45716" anchor="ctr"/>
          <a:lstStyle/>
          <a:p>
            <a:endParaRPr lang="en-US"/>
          </a:p>
        </p:txBody>
      </p:sp>
      <p:sp>
        <p:nvSpPr>
          <p:cNvPr id="77" name="Freeform 176">
            <a:extLst>
              <a:ext uri="{FF2B5EF4-FFF2-40B4-BE49-F238E27FC236}">
                <a16:creationId xmlns:a16="http://schemas.microsoft.com/office/drawing/2014/main" id="{3A07A46F-107E-4B91-AAB6-D5509BFC1924}"/>
              </a:ext>
            </a:extLst>
          </p:cNvPr>
          <p:cNvSpPr>
            <a:spLocks noChangeArrowheads="1"/>
          </p:cNvSpPr>
          <p:nvPr/>
        </p:nvSpPr>
        <p:spPr bwMode="auto">
          <a:xfrm>
            <a:off x="2131728" y="884804"/>
            <a:ext cx="182880" cy="274320"/>
          </a:xfrm>
          <a:custGeom>
            <a:avLst/>
            <a:gdLst>
              <a:gd name="T0" fmla="*/ 127364 w 428"/>
              <a:gd name="T1" fmla="*/ 116824 h 634"/>
              <a:gd name="T2" fmla="*/ 127364 w 428"/>
              <a:gd name="T3" fmla="*/ 116824 h 634"/>
              <a:gd name="T4" fmla="*/ 143194 w 428"/>
              <a:gd name="T5" fmla="*/ 68868 h 634"/>
              <a:gd name="T6" fmla="*/ 79512 w 428"/>
              <a:gd name="T7" fmla="*/ 0 h 634"/>
              <a:gd name="T8" fmla="*/ 16190 w 428"/>
              <a:gd name="T9" fmla="*/ 68868 h 634"/>
              <a:gd name="T10" fmla="*/ 26624 w 428"/>
              <a:gd name="T11" fmla="*/ 116824 h 634"/>
              <a:gd name="T12" fmla="*/ 0 w 428"/>
              <a:gd name="T13" fmla="*/ 153962 h 634"/>
              <a:gd name="T14" fmla="*/ 0 w 428"/>
              <a:gd name="T15" fmla="*/ 185692 h 634"/>
              <a:gd name="T16" fmla="*/ 42455 w 428"/>
              <a:gd name="T17" fmla="*/ 228239 h 634"/>
              <a:gd name="T18" fmla="*/ 111174 w 428"/>
              <a:gd name="T19" fmla="*/ 228239 h 634"/>
              <a:gd name="T20" fmla="*/ 153628 w 428"/>
              <a:gd name="T21" fmla="*/ 185692 h 634"/>
              <a:gd name="T22" fmla="*/ 153628 w 428"/>
              <a:gd name="T23" fmla="*/ 153962 h 634"/>
              <a:gd name="T24" fmla="*/ 127364 w 428"/>
              <a:gd name="T25" fmla="*/ 116824 h 634"/>
              <a:gd name="T26" fmla="*/ 26624 w 428"/>
              <a:gd name="T27" fmla="*/ 68868 h 634"/>
              <a:gd name="T28" fmla="*/ 26624 w 428"/>
              <a:gd name="T29" fmla="*/ 68868 h 634"/>
              <a:gd name="T30" fmla="*/ 79512 w 428"/>
              <a:gd name="T31" fmla="*/ 15865 h 634"/>
              <a:gd name="T32" fmla="*/ 127364 w 428"/>
              <a:gd name="T33" fmla="*/ 68868 h 634"/>
              <a:gd name="T34" fmla="*/ 79512 w 428"/>
              <a:gd name="T35" fmla="*/ 127280 h 634"/>
              <a:gd name="T36" fmla="*/ 26624 w 428"/>
              <a:gd name="T37" fmla="*/ 68868 h 634"/>
              <a:gd name="T38" fmla="*/ 143194 w 428"/>
              <a:gd name="T39" fmla="*/ 180644 h 634"/>
              <a:gd name="T40" fmla="*/ 143194 w 428"/>
              <a:gd name="T41" fmla="*/ 180644 h 634"/>
              <a:gd name="T42" fmla="*/ 106137 w 428"/>
              <a:gd name="T43" fmla="*/ 212374 h 634"/>
              <a:gd name="T44" fmla="*/ 47851 w 428"/>
              <a:gd name="T45" fmla="*/ 212374 h 634"/>
              <a:gd name="T46" fmla="*/ 16190 w 428"/>
              <a:gd name="T47" fmla="*/ 180644 h 634"/>
              <a:gd name="T48" fmla="*/ 16190 w 428"/>
              <a:gd name="T49" fmla="*/ 159371 h 634"/>
              <a:gd name="T50" fmla="*/ 42455 w 428"/>
              <a:gd name="T51" fmla="*/ 127280 h 634"/>
              <a:gd name="T52" fmla="*/ 79512 w 428"/>
              <a:gd name="T53" fmla="*/ 143506 h 634"/>
              <a:gd name="T54" fmla="*/ 116930 w 428"/>
              <a:gd name="T55" fmla="*/ 127280 h 634"/>
              <a:gd name="T56" fmla="*/ 143194 w 428"/>
              <a:gd name="T57" fmla="*/ 159371 h 634"/>
              <a:gd name="T58" fmla="*/ 143194 w 428"/>
              <a:gd name="T59" fmla="*/ 180644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rgbClr val="C00000"/>
          </a:solidFill>
          <a:ln w="9525" cap="flat">
            <a:solidFill>
              <a:srgbClr val="C00000"/>
            </a:solidFill>
            <a:bevel/>
            <a:headEnd/>
            <a:tailEnd/>
          </a:ln>
          <a:effectLst/>
        </p:spPr>
        <p:txBody>
          <a:bodyPr wrap="none" lIns="91431" tIns="45716" rIns="91431" bIns="45716" anchor="ctr"/>
          <a:lstStyle/>
          <a:p>
            <a:endParaRPr lang="en-US"/>
          </a:p>
        </p:txBody>
      </p:sp>
      <p:sp>
        <p:nvSpPr>
          <p:cNvPr id="78" name="Freeform 176">
            <a:extLst>
              <a:ext uri="{FF2B5EF4-FFF2-40B4-BE49-F238E27FC236}">
                <a16:creationId xmlns:a16="http://schemas.microsoft.com/office/drawing/2014/main" id="{A9A9978A-AF52-4F98-B167-742EE3FC3248}"/>
              </a:ext>
            </a:extLst>
          </p:cNvPr>
          <p:cNvSpPr>
            <a:spLocks noChangeArrowheads="1"/>
          </p:cNvSpPr>
          <p:nvPr/>
        </p:nvSpPr>
        <p:spPr bwMode="auto">
          <a:xfrm>
            <a:off x="3116780" y="884804"/>
            <a:ext cx="182880" cy="274320"/>
          </a:xfrm>
          <a:custGeom>
            <a:avLst/>
            <a:gdLst>
              <a:gd name="T0" fmla="*/ 127364 w 428"/>
              <a:gd name="T1" fmla="*/ 116824 h 634"/>
              <a:gd name="T2" fmla="*/ 127364 w 428"/>
              <a:gd name="T3" fmla="*/ 116824 h 634"/>
              <a:gd name="T4" fmla="*/ 143194 w 428"/>
              <a:gd name="T5" fmla="*/ 68868 h 634"/>
              <a:gd name="T6" fmla="*/ 79512 w 428"/>
              <a:gd name="T7" fmla="*/ 0 h 634"/>
              <a:gd name="T8" fmla="*/ 16190 w 428"/>
              <a:gd name="T9" fmla="*/ 68868 h 634"/>
              <a:gd name="T10" fmla="*/ 26624 w 428"/>
              <a:gd name="T11" fmla="*/ 116824 h 634"/>
              <a:gd name="T12" fmla="*/ 0 w 428"/>
              <a:gd name="T13" fmla="*/ 153962 h 634"/>
              <a:gd name="T14" fmla="*/ 0 w 428"/>
              <a:gd name="T15" fmla="*/ 185692 h 634"/>
              <a:gd name="T16" fmla="*/ 42455 w 428"/>
              <a:gd name="T17" fmla="*/ 228239 h 634"/>
              <a:gd name="T18" fmla="*/ 111174 w 428"/>
              <a:gd name="T19" fmla="*/ 228239 h 634"/>
              <a:gd name="T20" fmla="*/ 153628 w 428"/>
              <a:gd name="T21" fmla="*/ 185692 h 634"/>
              <a:gd name="T22" fmla="*/ 153628 w 428"/>
              <a:gd name="T23" fmla="*/ 153962 h 634"/>
              <a:gd name="T24" fmla="*/ 127364 w 428"/>
              <a:gd name="T25" fmla="*/ 116824 h 634"/>
              <a:gd name="T26" fmla="*/ 26624 w 428"/>
              <a:gd name="T27" fmla="*/ 68868 h 634"/>
              <a:gd name="T28" fmla="*/ 26624 w 428"/>
              <a:gd name="T29" fmla="*/ 68868 h 634"/>
              <a:gd name="T30" fmla="*/ 79512 w 428"/>
              <a:gd name="T31" fmla="*/ 15865 h 634"/>
              <a:gd name="T32" fmla="*/ 127364 w 428"/>
              <a:gd name="T33" fmla="*/ 68868 h 634"/>
              <a:gd name="T34" fmla="*/ 79512 w 428"/>
              <a:gd name="T35" fmla="*/ 127280 h 634"/>
              <a:gd name="T36" fmla="*/ 26624 w 428"/>
              <a:gd name="T37" fmla="*/ 68868 h 634"/>
              <a:gd name="T38" fmla="*/ 143194 w 428"/>
              <a:gd name="T39" fmla="*/ 180644 h 634"/>
              <a:gd name="T40" fmla="*/ 143194 w 428"/>
              <a:gd name="T41" fmla="*/ 180644 h 634"/>
              <a:gd name="T42" fmla="*/ 106137 w 428"/>
              <a:gd name="T43" fmla="*/ 212374 h 634"/>
              <a:gd name="T44" fmla="*/ 47851 w 428"/>
              <a:gd name="T45" fmla="*/ 212374 h 634"/>
              <a:gd name="T46" fmla="*/ 16190 w 428"/>
              <a:gd name="T47" fmla="*/ 180644 h 634"/>
              <a:gd name="T48" fmla="*/ 16190 w 428"/>
              <a:gd name="T49" fmla="*/ 159371 h 634"/>
              <a:gd name="T50" fmla="*/ 42455 w 428"/>
              <a:gd name="T51" fmla="*/ 127280 h 634"/>
              <a:gd name="T52" fmla="*/ 79512 w 428"/>
              <a:gd name="T53" fmla="*/ 143506 h 634"/>
              <a:gd name="T54" fmla="*/ 116930 w 428"/>
              <a:gd name="T55" fmla="*/ 127280 h 634"/>
              <a:gd name="T56" fmla="*/ 143194 w 428"/>
              <a:gd name="T57" fmla="*/ 159371 h 634"/>
              <a:gd name="T58" fmla="*/ 143194 w 428"/>
              <a:gd name="T59" fmla="*/ 180644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rgbClr val="92D050"/>
          </a:solidFill>
          <a:ln w="9525" cap="flat">
            <a:solidFill>
              <a:srgbClr val="FFC000"/>
            </a:solidFill>
            <a:bevel/>
            <a:headEnd/>
            <a:tailEnd/>
          </a:ln>
          <a:effectLst/>
        </p:spPr>
        <p:txBody>
          <a:bodyPr wrap="none" lIns="91431" tIns="45716" rIns="91431" bIns="45716" anchor="ctr"/>
          <a:lstStyle/>
          <a:p>
            <a:endParaRPr lang="en-US"/>
          </a:p>
        </p:txBody>
      </p:sp>
      <p:sp>
        <p:nvSpPr>
          <p:cNvPr id="79" name="Freeform 176">
            <a:extLst>
              <a:ext uri="{FF2B5EF4-FFF2-40B4-BE49-F238E27FC236}">
                <a16:creationId xmlns:a16="http://schemas.microsoft.com/office/drawing/2014/main" id="{8ABCC672-1806-4F3E-AD68-E6C5CAC33D0C}"/>
              </a:ext>
            </a:extLst>
          </p:cNvPr>
          <p:cNvSpPr>
            <a:spLocks noChangeArrowheads="1"/>
          </p:cNvSpPr>
          <p:nvPr/>
        </p:nvSpPr>
        <p:spPr bwMode="auto">
          <a:xfrm>
            <a:off x="4101832" y="884804"/>
            <a:ext cx="182880" cy="274320"/>
          </a:xfrm>
          <a:custGeom>
            <a:avLst/>
            <a:gdLst>
              <a:gd name="T0" fmla="*/ 127364 w 428"/>
              <a:gd name="T1" fmla="*/ 116824 h 634"/>
              <a:gd name="T2" fmla="*/ 127364 w 428"/>
              <a:gd name="T3" fmla="*/ 116824 h 634"/>
              <a:gd name="T4" fmla="*/ 143194 w 428"/>
              <a:gd name="T5" fmla="*/ 68868 h 634"/>
              <a:gd name="T6" fmla="*/ 79512 w 428"/>
              <a:gd name="T7" fmla="*/ 0 h 634"/>
              <a:gd name="T8" fmla="*/ 16190 w 428"/>
              <a:gd name="T9" fmla="*/ 68868 h 634"/>
              <a:gd name="T10" fmla="*/ 26624 w 428"/>
              <a:gd name="T11" fmla="*/ 116824 h 634"/>
              <a:gd name="T12" fmla="*/ 0 w 428"/>
              <a:gd name="T13" fmla="*/ 153962 h 634"/>
              <a:gd name="T14" fmla="*/ 0 w 428"/>
              <a:gd name="T15" fmla="*/ 185692 h 634"/>
              <a:gd name="T16" fmla="*/ 42455 w 428"/>
              <a:gd name="T17" fmla="*/ 228239 h 634"/>
              <a:gd name="T18" fmla="*/ 111174 w 428"/>
              <a:gd name="T19" fmla="*/ 228239 h 634"/>
              <a:gd name="T20" fmla="*/ 153628 w 428"/>
              <a:gd name="T21" fmla="*/ 185692 h 634"/>
              <a:gd name="T22" fmla="*/ 153628 w 428"/>
              <a:gd name="T23" fmla="*/ 153962 h 634"/>
              <a:gd name="T24" fmla="*/ 127364 w 428"/>
              <a:gd name="T25" fmla="*/ 116824 h 634"/>
              <a:gd name="T26" fmla="*/ 26624 w 428"/>
              <a:gd name="T27" fmla="*/ 68868 h 634"/>
              <a:gd name="T28" fmla="*/ 26624 w 428"/>
              <a:gd name="T29" fmla="*/ 68868 h 634"/>
              <a:gd name="T30" fmla="*/ 79512 w 428"/>
              <a:gd name="T31" fmla="*/ 15865 h 634"/>
              <a:gd name="T32" fmla="*/ 127364 w 428"/>
              <a:gd name="T33" fmla="*/ 68868 h 634"/>
              <a:gd name="T34" fmla="*/ 79512 w 428"/>
              <a:gd name="T35" fmla="*/ 127280 h 634"/>
              <a:gd name="T36" fmla="*/ 26624 w 428"/>
              <a:gd name="T37" fmla="*/ 68868 h 634"/>
              <a:gd name="T38" fmla="*/ 143194 w 428"/>
              <a:gd name="T39" fmla="*/ 180644 h 634"/>
              <a:gd name="T40" fmla="*/ 143194 w 428"/>
              <a:gd name="T41" fmla="*/ 180644 h 634"/>
              <a:gd name="T42" fmla="*/ 106137 w 428"/>
              <a:gd name="T43" fmla="*/ 212374 h 634"/>
              <a:gd name="T44" fmla="*/ 47851 w 428"/>
              <a:gd name="T45" fmla="*/ 212374 h 634"/>
              <a:gd name="T46" fmla="*/ 16190 w 428"/>
              <a:gd name="T47" fmla="*/ 180644 h 634"/>
              <a:gd name="T48" fmla="*/ 16190 w 428"/>
              <a:gd name="T49" fmla="*/ 159371 h 634"/>
              <a:gd name="T50" fmla="*/ 42455 w 428"/>
              <a:gd name="T51" fmla="*/ 127280 h 634"/>
              <a:gd name="T52" fmla="*/ 79512 w 428"/>
              <a:gd name="T53" fmla="*/ 143506 h 634"/>
              <a:gd name="T54" fmla="*/ 116930 w 428"/>
              <a:gd name="T55" fmla="*/ 127280 h 634"/>
              <a:gd name="T56" fmla="*/ 143194 w 428"/>
              <a:gd name="T57" fmla="*/ 159371 h 634"/>
              <a:gd name="T58" fmla="*/ 143194 w 428"/>
              <a:gd name="T59" fmla="*/ 180644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rgbClr val="00B0F0"/>
          </a:solidFill>
          <a:ln w="9525" cap="flat">
            <a:solidFill>
              <a:srgbClr val="00B0F0"/>
            </a:solidFill>
            <a:bevel/>
            <a:headEnd/>
            <a:tailEnd/>
          </a:ln>
          <a:effectLst/>
        </p:spPr>
        <p:txBody>
          <a:bodyPr wrap="none" lIns="91431" tIns="45716" rIns="91431" bIns="45716" anchor="ctr"/>
          <a:lstStyle/>
          <a:p>
            <a:endParaRPr lang="en-US"/>
          </a:p>
        </p:txBody>
      </p:sp>
      <p:sp>
        <p:nvSpPr>
          <p:cNvPr id="80" name="TextBox 79">
            <a:extLst>
              <a:ext uri="{FF2B5EF4-FFF2-40B4-BE49-F238E27FC236}">
                <a16:creationId xmlns:a16="http://schemas.microsoft.com/office/drawing/2014/main" id="{D5AC9B35-F800-408D-87DF-569B79E84747}"/>
              </a:ext>
            </a:extLst>
          </p:cNvPr>
          <p:cNvSpPr txBox="1"/>
          <p:nvPr/>
        </p:nvSpPr>
        <p:spPr>
          <a:xfrm>
            <a:off x="334367" y="821909"/>
            <a:ext cx="822446" cy="400110"/>
          </a:xfrm>
          <a:prstGeom prst="rect">
            <a:avLst/>
          </a:prstGeom>
          <a:noFill/>
        </p:spPr>
        <p:txBody>
          <a:bodyPr wrap="square" rtlCol="0">
            <a:spAutoFit/>
          </a:bodyPr>
          <a:lstStyle/>
          <a:p>
            <a:r>
              <a:rPr lang="en-US" sz="1000" dirty="0"/>
              <a:t>Data</a:t>
            </a:r>
          </a:p>
          <a:p>
            <a:r>
              <a:rPr lang="en-US" sz="1000" dirty="0"/>
              <a:t>Engineers</a:t>
            </a:r>
          </a:p>
        </p:txBody>
      </p:sp>
      <p:sp>
        <p:nvSpPr>
          <p:cNvPr id="81" name="TextBox 80">
            <a:extLst>
              <a:ext uri="{FF2B5EF4-FFF2-40B4-BE49-F238E27FC236}">
                <a16:creationId xmlns:a16="http://schemas.microsoft.com/office/drawing/2014/main" id="{BF56E21A-4617-4B4E-A063-0DB1ACE36931}"/>
              </a:ext>
            </a:extLst>
          </p:cNvPr>
          <p:cNvSpPr txBox="1"/>
          <p:nvPr/>
        </p:nvSpPr>
        <p:spPr>
          <a:xfrm>
            <a:off x="1319419" y="884804"/>
            <a:ext cx="822446" cy="274320"/>
          </a:xfrm>
          <a:prstGeom prst="rect">
            <a:avLst/>
          </a:prstGeom>
          <a:noFill/>
        </p:spPr>
        <p:txBody>
          <a:bodyPr wrap="square" rtlCol="0">
            <a:spAutoFit/>
          </a:bodyPr>
          <a:lstStyle/>
          <a:p>
            <a:r>
              <a:rPr lang="en-US" sz="1000" dirty="0"/>
              <a:t>Vendor</a:t>
            </a:r>
          </a:p>
        </p:txBody>
      </p:sp>
      <p:sp>
        <p:nvSpPr>
          <p:cNvPr id="82" name="TextBox 81">
            <a:extLst>
              <a:ext uri="{FF2B5EF4-FFF2-40B4-BE49-F238E27FC236}">
                <a16:creationId xmlns:a16="http://schemas.microsoft.com/office/drawing/2014/main" id="{8AC9A640-3252-430B-895D-F7AC6C6CAB14}"/>
              </a:ext>
            </a:extLst>
          </p:cNvPr>
          <p:cNvSpPr txBox="1"/>
          <p:nvPr/>
        </p:nvSpPr>
        <p:spPr>
          <a:xfrm>
            <a:off x="2304471" y="821909"/>
            <a:ext cx="822446" cy="400110"/>
          </a:xfrm>
          <a:prstGeom prst="rect">
            <a:avLst/>
          </a:prstGeom>
          <a:noFill/>
        </p:spPr>
        <p:txBody>
          <a:bodyPr wrap="square" rtlCol="0">
            <a:spAutoFit/>
          </a:bodyPr>
          <a:lstStyle/>
          <a:p>
            <a:r>
              <a:rPr lang="en-US" sz="1000" dirty="0"/>
              <a:t>Data Scientist</a:t>
            </a:r>
          </a:p>
        </p:txBody>
      </p:sp>
      <p:sp>
        <p:nvSpPr>
          <p:cNvPr id="83" name="TextBox 82">
            <a:extLst>
              <a:ext uri="{FF2B5EF4-FFF2-40B4-BE49-F238E27FC236}">
                <a16:creationId xmlns:a16="http://schemas.microsoft.com/office/drawing/2014/main" id="{658B8A4B-48DC-429D-8F54-C5342E0484C8}"/>
              </a:ext>
            </a:extLst>
          </p:cNvPr>
          <p:cNvSpPr txBox="1"/>
          <p:nvPr/>
        </p:nvSpPr>
        <p:spPr>
          <a:xfrm>
            <a:off x="3289523" y="821909"/>
            <a:ext cx="822446" cy="400110"/>
          </a:xfrm>
          <a:prstGeom prst="rect">
            <a:avLst/>
          </a:prstGeom>
          <a:noFill/>
        </p:spPr>
        <p:txBody>
          <a:bodyPr wrap="square" rtlCol="0">
            <a:spAutoFit/>
          </a:bodyPr>
          <a:lstStyle/>
          <a:p>
            <a:r>
              <a:rPr lang="en-US" sz="1000" dirty="0"/>
              <a:t>Data Stewards</a:t>
            </a:r>
          </a:p>
        </p:txBody>
      </p:sp>
      <p:sp>
        <p:nvSpPr>
          <p:cNvPr id="84" name="TextBox 83">
            <a:extLst>
              <a:ext uri="{FF2B5EF4-FFF2-40B4-BE49-F238E27FC236}">
                <a16:creationId xmlns:a16="http://schemas.microsoft.com/office/drawing/2014/main" id="{92AF3805-BF35-4A83-A8A5-E8693122E7A3}"/>
              </a:ext>
            </a:extLst>
          </p:cNvPr>
          <p:cNvSpPr txBox="1"/>
          <p:nvPr/>
        </p:nvSpPr>
        <p:spPr>
          <a:xfrm>
            <a:off x="4274574" y="821909"/>
            <a:ext cx="822446" cy="400110"/>
          </a:xfrm>
          <a:prstGeom prst="rect">
            <a:avLst/>
          </a:prstGeom>
          <a:noFill/>
        </p:spPr>
        <p:txBody>
          <a:bodyPr wrap="square" rtlCol="0">
            <a:spAutoFit/>
          </a:bodyPr>
          <a:lstStyle/>
          <a:p>
            <a:r>
              <a:rPr lang="en-US" sz="1000" dirty="0"/>
              <a:t>Business Lead</a:t>
            </a:r>
          </a:p>
        </p:txBody>
      </p:sp>
      <p:sp>
        <p:nvSpPr>
          <p:cNvPr id="31" name="Chevron 20">
            <a:extLst>
              <a:ext uri="{FF2B5EF4-FFF2-40B4-BE49-F238E27FC236}">
                <a16:creationId xmlns:a16="http://schemas.microsoft.com/office/drawing/2014/main" id="{2624F2A7-B642-4C0C-9302-EB1179BA50E7}"/>
              </a:ext>
            </a:extLst>
          </p:cNvPr>
          <p:cNvSpPr/>
          <p:nvPr/>
        </p:nvSpPr>
        <p:spPr>
          <a:xfrm>
            <a:off x="4413940" y="2503829"/>
            <a:ext cx="4704168" cy="809554"/>
          </a:xfrm>
          <a:prstGeom prst="chevron">
            <a:avLst>
              <a:gd name="adj" fmla="val 29730"/>
            </a:avLst>
          </a:prstGeom>
          <a:gradFill>
            <a:gsLst>
              <a:gs pos="0">
                <a:schemeClr val="accent2">
                  <a:lumMod val="75000"/>
                </a:schemeClr>
              </a:gs>
              <a:gs pos="100000">
                <a:schemeClr val="accent2"/>
              </a:gs>
            </a:gsLst>
            <a:lin ang="0" scaled="1"/>
          </a:gra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7157" tIns="18579" rIns="37157" bIns="18579" numCol="1" spcCol="0" rtlCol="0" fromWordArt="0" anchor="ctr" anchorCtr="0" forceAA="0" compatLnSpc="1">
            <a:prstTxWarp prst="textNoShape">
              <a:avLst/>
            </a:prstTxWarp>
            <a:noAutofit/>
          </a:bodyPr>
          <a:lstStyle/>
          <a:p>
            <a:pPr algn="ctr"/>
            <a:endParaRPr lang="en-US" dirty="0">
              <a:solidFill>
                <a:schemeClr val="tx1"/>
              </a:solidFill>
              <a:latin typeface="Lato Light" panose="020F0502020204030203" pitchFamily="34" charset="0"/>
            </a:endParaRPr>
          </a:p>
        </p:txBody>
      </p:sp>
      <p:sp>
        <p:nvSpPr>
          <p:cNvPr id="32" name="Chevron 10">
            <a:extLst>
              <a:ext uri="{FF2B5EF4-FFF2-40B4-BE49-F238E27FC236}">
                <a16:creationId xmlns:a16="http://schemas.microsoft.com/office/drawing/2014/main" id="{F87DCD03-DDF3-4CB1-9066-62F0940C50DB}"/>
              </a:ext>
            </a:extLst>
          </p:cNvPr>
          <p:cNvSpPr/>
          <p:nvPr/>
        </p:nvSpPr>
        <p:spPr>
          <a:xfrm flipH="1">
            <a:off x="801166" y="1639575"/>
            <a:ext cx="4704168" cy="809554"/>
          </a:xfrm>
          <a:prstGeom prst="chevron">
            <a:avLst>
              <a:gd name="adj" fmla="val 29730"/>
            </a:avLst>
          </a:prstGeom>
          <a:gradFill flip="none" rotWithShape="1">
            <a:gsLst>
              <a:gs pos="0">
                <a:schemeClr val="accent1">
                  <a:lumMod val="75000"/>
                </a:schemeClr>
              </a:gs>
              <a:gs pos="100000">
                <a:schemeClr val="accent1"/>
              </a:gs>
            </a:gsLst>
            <a:lin ang="0" scaled="1"/>
            <a:tileRect/>
          </a:gra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Lato Light" panose="020F0502020204030203" pitchFamily="34" charset="0"/>
            </a:endParaRPr>
          </a:p>
        </p:txBody>
      </p:sp>
      <p:sp>
        <p:nvSpPr>
          <p:cNvPr id="33" name="Chevron 18">
            <a:extLst>
              <a:ext uri="{FF2B5EF4-FFF2-40B4-BE49-F238E27FC236}">
                <a16:creationId xmlns:a16="http://schemas.microsoft.com/office/drawing/2014/main" id="{51AAB51C-EC1A-4620-9E70-CD77806CD274}"/>
              </a:ext>
            </a:extLst>
          </p:cNvPr>
          <p:cNvSpPr/>
          <p:nvPr/>
        </p:nvSpPr>
        <p:spPr>
          <a:xfrm flipH="1">
            <a:off x="801166" y="3368083"/>
            <a:ext cx="4704168" cy="809554"/>
          </a:xfrm>
          <a:prstGeom prst="chevron">
            <a:avLst>
              <a:gd name="adj" fmla="val 29730"/>
            </a:avLst>
          </a:prstGeom>
          <a:gradFill>
            <a:gsLst>
              <a:gs pos="0">
                <a:schemeClr val="accent3">
                  <a:lumMod val="75000"/>
                </a:schemeClr>
              </a:gs>
              <a:gs pos="100000">
                <a:schemeClr val="accent3"/>
              </a:gs>
            </a:gsLst>
            <a:lin ang="0" scaled="1"/>
          </a:gra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7157" tIns="18579" rIns="37157" bIns="18579" numCol="1" spcCol="0" rtlCol="0" fromWordArt="0" anchor="ctr" anchorCtr="0" forceAA="0" compatLnSpc="1">
            <a:prstTxWarp prst="textNoShape">
              <a:avLst/>
            </a:prstTxWarp>
            <a:noAutofit/>
          </a:bodyPr>
          <a:lstStyle/>
          <a:p>
            <a:pPr algn="ctr"/>
            <a:endParaRPr lang="en-US" dirty="0">
              <a:solidFill>
                <a:schemeClr val="tx1"/>
              </a:solidFill>
              <a:latin typeface="Lato Light" panose="020F0502020204030203" pitchFamily="34" charset="0"/>
            </a:endParaRPr>
          </a:p>
        </p:txBody>
      </p:sp>
      <p:sp>
        <p:nvSpPr>
          <p:cNvPr id="34" name="Chevron 19">
            <a:extLst>
              <a:ext uri="{FF2B5EF4-FFF2-40B4-BE49-F238E27FC236}">
                <a16:creationId xmlns:a16="http://schemas.microsoft.com/office/drawing/2014/main" id="{0BF0ECAC-99A1-4D0E-84FE-D22C7A3183DE}"/>
              </a:ext>
            </a:extLst>
          </p:cNvPr>
          <p:cNvSpPr/>
          <p:nvPr/>
        </p:nvSpPr>
        <p:spPr>
          <a:xfrm flipH="1">
            <a:off x="801166" y="5096591"/>
            <a:ext cx="4704168" cy="809554"/>
          </a:xfrm>
          <a:prstGeom prst="chevron">
            <a:avLst>
              <a:gd name="adj" fmla="val 29730"/>
            </a:avLst>
          </a:prstGeom>
          <a:gradFill>
            <a:gsLst>
              <a:gs pos="0">
                <a:schemeClr val="accent5">
                  <a:lumMod val="75000"/>
                  <a:lumOff val="25000"/>
                </a:schemeClr>
              </a:gs>
              <a:gs pos="100000">
                <a:schemeClr val="accent5"/>
              </a:gs>
            </a:gsLst>
            <a:lin ang="0" scaled="1"/>
          </a:gra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7157" tIns="18579" rIns="37157" bIns="18579" numCol="1" spcCol="0" rtlCol="0" fromWordArt="0" anchor="ctr" anchorCtr="0" forceAA="0" compatLnSpc="1">
            <a:prstTxWarp prst="textNoShape">
              <a:avLst/>
            </a:prstTxWarp>
            <a:noAutofit/>
          </a:bodyPr>
          <a:lstStyle/>
          <a:p>
            <a:pPr algn="ctr"/>
            <a:endParaRPr lang="en-US" dirty="0">
              <a:solidFill>
                <a:schemeClr val="tx1"/>
              </a:solidFill>
              <a:latin typeface="Lato Light" panose="020F0502020204030203" pitchFamily="34" charset="0"/>
            </a:endParaRPr>
          </a:p>
        </p:txBody>
      </p:sp>
      <p:sp>
        <p:nvSpPr>
          <p:cNvPr id="35" name="Chevron 21">
            <a:extLst>
              <a:ext uri="{FF2B5EF4-FFF2-40B4-BE49-F238E27FC236}">
                <a16:creationId xmlns:a16="http://schemas.microsoft.com/office/drawing/2014/main" id="{34F2AEA8-F6AB-44FD-BB1A-38137D1E3089}"/>
              </a:ext>
            </a:extLst>
          </p:cNvPr>
          <p:cNvSpPr/>
          <p:nvPr/>
        </p:nvSpPr>
        <p:spPr>
          <a:xfrm>
            <a:off x="4413940" y="4232337"/>
            <a:ext cx="4704168" cy="809554"/>
          </a:xfrm>
          <a:prstGeom prst="chevron">
            <a:avLst>
              <a:gd name="adj" fmla="val 29730"/>
            </a:avLst>
          </a:prstGeom>
          <a:gradFill>
            <a:gsLst>
              <a:gs pos="0">
                <a:schemeClr val="accent4">
                  <a:lumMod val="75000"/>
                </a:schemeClr>
              </a:gs>
              <a:gs pos="100000">
                <a:schemeClr val="accent4"/>
              </a:gs>
            </a:gsLst>
            <a:lin ang="0" scaled="1"/>
          </a:gra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7157" tIns="18579" rIns="37157" bIns="18579" numCol="1" spcCol="0" rtlCol="0" fromWordArt="0" anchor="ctr" anchorCtr="0" forceAA="0" compatLnSpc="1">
            <a:prstTxWarp prst="textNoShape">
              <a:avLst/>
            </a:prstTxWarp>
            <a:noAutofit/>
          </a:bodyPr>
          <a:lstStyle/>
          <a:p>
            <a:pPr algn="ctr"/>
            <a:endParaRPr lang="en-US" dirty="0">
              <a:solidFill>
                <a:schemeClr val="tx1"/>
              </a:solidFill>
              <a:latin typeface="Lato Light" panose="020F0502020204030203" pitchFamily="34" charset="0"/>
            </a:endParaRPr>
          </a:p>
        </p:txBody>
      </p:sp>
      <p:sp>
        <p:nvSpPr>
          <p:cNvPr id="36" name="Rectangle 35">
            <a:extLst>
              <a:ext uri="{FF2B5EF4-FFF2-40B4-BE49-F238E27FC236}">
                <a16:creationId xmlns:a16="http://schemas.microsoft.com/office/drawing/2014/main" id="{793D44AE-78B2-45DC-A879-D36C6BCBDE0A}"/>
              </a:ext>
            </a:extLst>
          </p:cNvPr>
          <p:cNvSpPr/>
          <p:nvPr/>
        </p:nvSpPr>
        <p:spPr>
          <a:xfrm>
            <a:off x="4815267" y="1810603"/>
            <a:ext cx="343364" cy="467500"/>
          </a:xfrm>
          <a:prstGeom prst="rect">
            <a:avLst/>
          </a:prstGeom>
        </p:spPr>
        <p:txBody>
          <a:bodyPr wrap="none" anchor="ctr">
            <a:spAutoFit/>
          </a:bodyPr>
          <a:lstStyle/>
          <a:p>
            <a:pPr algn="ctr"/>
            <a:r>
              <a:rPr lang="en-US" sz="2438" b="1" dirty="0">
                <a:solidFill>
                  <a:schemeClr val="bg1"/>
                </a:solidFill>
                <a:latin typeface="Poppins" pitchFamily="2" charset="77"/>
                <a:cs typeface="Poppins" pitchFamily="2" charset="77"/>
              </a:rPr>
              <a:t>1</a:t>
            </a:r>
            <a:endParaRPr lang="en-US" sz="2438" dirty="0">
              <a:solidFill>
                <a:schemeClr val="bg1"/>
              </a:solidFill>
              <a:latin typeface="Lato Light" panose="020F0502020204030203" pitchFamily="34" charset="0"/>
            </a:endParaRPr>
          </a:p>
        </p:txBody>
      </p:sp>
      <p:sp>
        <p:nvSpPr>
          <p:cNvPr id="37" name="Rectangle 36">
            <a:extLst>
              <a:ext uri="{FF2B5EF4-FFF2-40B4-BE49-F238E27FC236}">
                <a16:creationId xmlns:a16="http://schemas.microsoft.com/office/drawing/2014/main" id="{D19C9D15-47F8-4FFF-9DC8-D81F59D5A93D}"/>
              </a:ext>
            </a:extLst>
          </p:cNvPr>
          <p:cNvSpPr/>
          <p:nvPr/>
        </p:nvSpPr>
        <p:spPr>
          <a:xfrm>
            <a:off x="4808901" y="3539110"/>
            <a:ext cx="343364" cy="467500"/>
          </a:xfrm>
          <a:prstGeom prst="rect">
            <a:avLst/>
          </a:prstGeom>
        </p:spPr>
        <p:txBody>
          <a:bodyPr wrap="none" anchor="ctr">
            <a:spAutoFit/>
          </a:bodyPr>
          <a:lstStyle/>
          <a:p>
            <a:pPr algn="ctr"/>
            <a:r>
              <a:rPr lang="en-US" sz="2438" b="1" dirty="0">
                <a:solidFill>
                  <a:schemeClr val="bg1"/>
                </a:solidFill>
                <a:latin typeface="Poppins" pitchFamily="2" charset="77"/>
                <a:cs typeface="Poppins" pitchFamily="2" charset="77"/>
              </a:rPr>
              <a:t>3</a:t>
            </a:r>
            <a:endParaRPr lang="en-US" sz="2438" dirty="0">
              <a:solidFill>
                <a:schemeClr val="bg1"/>
              </a:solidFill>
              <a:latin typeface="Lato Light" panose="020F0502020204030203" pitchFamily="34" charset="0"/>
            </a:endParaRPr>
          </a:p>
        </p:txBody>
      </p:sp>
      <p:sp>
        <p:nvSpPr>
          <p:cNvPr id="38" name="Rectangle 37">
            <a:extLst>
              <a:ext uri="{FF2B5EF4-FFF2-40B4-BE49-F238E27FC236}">
                <a16:creationId xmlns:a16="http://schemas.microsoft.com/office/drawing/2014/main" id="{C80932D6-0603-412F-94C1-A4434FA50C56}"/>
              </a:ext>
            </a:extLst>
          </p:cNvPr>
          <p:cNvSpPr/>
          <p:nvPr/>
        </p:nvSpPr>
        <p:spPr>
          <a:xfrm>
            <a:off x="4807627" y="5267618"/>
            <a:ext cx="343364" cy="467500"/>
          </a:xfrm>
          <a:prstGeom prst="rect">
            <a:avLst/>
          </a:prstGeom>
        </p:spPr>
        <p:txBody>
          <a:bodyPr wrap="none" anchor="ctr">
            <a:spAutoFit/>
          </a:bodyPr>
          <a:lstStyle/>
          <a:p>
            <a:pPr algn="ctr"/>
            <a:r>
              <a:rPr lang="en-US" sz="2438" b="1" dirty="0">
                <a:solidFill>
                  <a:schemeClr val="bg1"/>
                </a:solidFill>
                <a:latin typeface="Poppins" pitchFamily="2" charset="77"/>
                <a:cs typeface="Poppins" pitchFamily="2" charset="77"/>
              </a:rPr>
              <a:t>5</a:t>
            </a:r>
            <a:endParaRPr lang="en-US" sz="2438" dirty="0">
              <a:solidFill>
                <a:schemeClr val="bg1"/>
              </a:solidFill>
              <a:latin typeface="Lato Light" panose="020F0502020204030203" pitchFamily="34" charset="0"/>
            </a:endParaRPr>
          </a:p>
        </p:txBody>
      </p:sp>
      <p:sp>
        <p:nvSpPr>
          <p:cNvPr id="43" name="Rectangle 42">
            <a:extLst>
              <a:ext uri="{FF2B5EF4-FFF2-40B4-BE49-F238E27FC236}">
                <a16:creationId xmlns:a16="http://schemas.microsoft.com/office/drawing/2014/main" id="{12C9FCFB-5AE5-4DEC-894C-018FE21DC85A}"/>
              </a:ext>
            </a:extLst>
          </p:cNvPr>
          <p:cNvSpPr/>
          <p:nvPr/>
        </p:nvSpPr>
        <p:spPr>
          <a:xfrm>
            <a:off x="4790546" y="2674450"/>
            <a:ext cx="343364" cy="467500"/>
          </a:xfrm>
          <a:prstGeom prst="rect">
            <a:avLst/>
          </a:prstGeom>
        </p:spPr>
        <p:txBody>
          <a:bodyPr wrap="none" anchor="ctr">
            <a:spAutoFit/>
          </a:bodyPr>
          <a:lstStyle/>
          <a:p>
            <a:pPr algn="ctr"/>
            <a:r>
              <a:rPr lang="en-US" sz="2438" b="1" dirty="0">
                <a:solidFill>
                  <a:schemeClr val="bg1"/>
                </a:solidFill>
                <a:latin typeface="Poppins" pitchFamily="2" charset="77"/>
                <a:cs typeface="Poppins" pitchFamily="2" charset="77"/>
              </a:rPr>
              <a:t>2</a:t>
            </a:r>
            <a:endParaRPr lang="en-US" sz="2438" dirty="0">
              <a:solidFill>
                <a:schemeClr val="bg1"/>
              </a:solidFill>
              <a:latin typeface="Lato Light" panose="020F0502020204030203" pitchFamily="34" charset="0"/>
            </a:endParaRPr>
          </a:p>
        </p:txBody>
      </p:sp>
      <p:sp>
        <p:nvSpPr>
          <p:cNvPr id="44" name="Rectangle 43">
            <a:extLst>
              <a:ext uri="{FF2B5EF4-FFF2-40B4-BE49-F238E27FC236}">
                <a16:creationId xmlns:a16="http://schemas.microsoft.com/office/drawing/2014/main" id="{570FD877-BACD-485B-899C-B90C8460C8E3}"/>
              </a:ext>
            </a:extLst>
          </p:cNvPr>
          <p:cNvSpPr/>
          <p:nvPr/>
        </p:nvSpPr>
        <p:spPr>
          <a:xfrm>
            <a:off x="4787594" y="4403364"/>
            <a:ext cx="343364" cy="467500"/>
          </a:xfrm>
          <a:prstGeom prst="rect">
            <a:avLst/>
          </a:prstGeom>
        </p:spPr>
        <p:txBody>
          <a:bodyPr wrap="none" anchor="ctr">
            <a:spAutoFit/>
          </a:bodyPr>
          <a:lstStyle/>
          <a:p>
            <a:pPr algn="ctr"/>
            <a:r>
              <a:rPr lang="en-US" sz="2438" b="1" dirty="0">
                <a:solidFill>
                  <a:schemeClr val="bg1"/>
                </a:solidFill>
                <a:latin typeface="Poppins" pitchFamily="2" charset="77"/>
                <a:cs typeface="Poppins" pitchFamily="2" charset="77"/>
              </a:rPr>
              <a:t>4</a:t>
            </a:r>
            <a:endParaRPr lang="en-US" sz="2438" dirty="0">
              <a:solidFill>
                <a:schemeClr val="bg1"/>
              </a:solidFill>
              <a:latin typeface="Lato Light" panose="020F0502020204030203" pitchFamily="34" charset="0"/>
            </a:endParaRPr>
          </a:p>
        </p:txBody>
      </p:sp>
      <p:sp>
        <p:nvSpPr>
          <p:cNvPr id="45" name="Subtitle 2">
            <a:extLst>
              <a:ext uri="{FF2B5EF4-FFF2-40B4-BE49-F238E27FC236}">
                <a16:creationId xmlns:a16="http://schemas.microsoft.com/office/drawing/2014/main" id="{8930DBD1-A907-4E83-B350-058E55BBF2CD}"/>
              </a:ext>
            </a:extLst>
          </p:cNvPr>
          <p:cNvSpPr txBox="1">
            <a:spLocks/>
          </p:cNvSpPr>
          <p:nvPr/>
        </p:nvSpPr>
        <p:spPr>
          <a:xfrm>
            <a:off x="1786062" y="1712845"/>
            <a:ext cx="2801523" cy="663013"/>
          </a:xfrm>
          <a:prstGeom prst="rect">
            <a:avLst/>
          </a:prstGeom>
        </p:spPr>
        <p:txBody>
          <a:bodyPr vert="horz" wrap="square" lIns="37157" tIns="18579" rIns="37157" bIns="18579"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171450" indent="-171450" algn="l">
              <a:lnSpc>
                <a:spcPct val="100000"/>
              </a:lnSpc>
              <a:spcBef>
                <a:spcPts val="0"/>
              </a:spcBef>
              <a:buFont typeface="Arial" panose="020B0604020202020204" pitchFamily="34" charset="0"/>
              <a:buChar char="•"/>
            </a:pPr>
            <a:r>
              <a:rPr lang="en-US" sz="813"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Extraction, transformation and loading (ETL) structured / unstructured data</a:t>
            </a:r>
          </a:p>
          <a:p>
            <a:pPr marL="171450" indent="-171450" algn="l">
              <a:lnSpc>
                <a:spcPct val="100000"/>
              </a:lnSpc>
              <a:spcBef>
                <a:spcPts val="0"/>
              </a:spcBef>
              <a:buFont typeface="Arial" panose="020B0604020202020204" pitchFamily="34" charset="0"/>
              <a:buChar char="•"/>
            </a:pPr>
            <a:r>
              <a:rPr lang="en-US" sz="813"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Integration with external data sources</a:t>
            </a:r>
          </a:p>
          <a:p>
            <a:pPr marL="171450" indent="-171450" algn="l">
              <a:lnSpc>
                <a:spcPct val="100000"/>
              </a:lnSpc>
              <a:spcBef>
                <a:spcPts val="0"/>
              </a:spcBef>
              <a:buFont typeface="Arial" panose="020B0604020202020204" pitchFamily="34" charset="0"/>
              <a:buChar char="•"/>
            </a:pPr>
            <a:r>
              <a:rPr lang="en-US" sz="813"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Establish Data Governance</a:t>
            </a:r>
          </a:p>
          <a:p>
            <a:pPr marL="171450" indent="-171450" algn="l">
              <a:lnSpc>
                <a:spcPct val="100000"/>
              </a:lnSpc>
              <a:spcBef>
                <a:spcPts val="0"/>
              </a:spcBef>
              <a:buFont typeface="Arial" panose="020B0604020202020204" pitchFamily="34" charset="0"/>
              <a:buChar char="•"/>
            </a:pPr>
            <a:r>
              <a:rPr lang="en-US" sz="813"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Creation of an analytic sandbox </a:t>
            </a:r>
          </a:p>
        </p:txBody>
      </p:sp>
      <p:sp>
        <p:nvSpPr>
          <p:cNvPr id="46" name="Subtitle 2">
            <a:extLst>
              <a:ext uri="{FF2B5EF4-FFF2-40B4-BE49-F238E27FC236}">
                <a16:creationId xmlns:a16="http://schemas.microsoft.com/office/drawing/2014/main" id="{E85CADAE-D200-41E8-82BE-211198BC7C4E}"/>
              </a:ext>
            </a:extLst>
          </p:cNvPr>
          <p:cNvSpPr txBox="1">
            <a:spLocks/>
          </p:cNvSpPr>
          <p:nvPr/>
        </p:nvSpPr>
        <p:spPr>
          <a:xfrm>
            <a:off x="1786062" y="3453761"/>
            <a:ext cx="2801523" cy="638198"/>
          </a:xfrm>
          <a:prstGeom prst="rect">
            <a:avLst/>
          </a:prstGeom>
        </p:spPr>
        <p:txBody>
          <a:bodyPr vert="horz" wrap="square" lIns="37157" tIns="18579" rIns="37157" bIns="18579"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171450" indent="-171450" algn="l">
              <a:lnSpc>
                <a:spcPts val="1219"/>
              </a:lnSpc>
              <a:spcBef>
                <a:spcPts val="0"/>
              </a:spcBef>
              <a:buFont typeface="Arial" panose="020B0604020202020204" pitchFamily="34" charset="0"/>
              <a:buChar char="•"/>
            </a:pPr>
            <a:r>
              <a:rPr lang="en-US" sz="813"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Process redesign &amp; automation</a:t>
            </a:r>
          </a:p>
          <a:p>
            <a:pPr marL="171450" indent="-171450" algn="l">
              <a:lnSpc>
                <a:spcPts val="1219"/>
              </a:lnSpc>
              <a:spcBef>
                <a:spcPts val="0"/>
              </a:spcBef>
              <a:buFont typeface="Arial" panose="020B0604020202020204" pitchFamily="34" charset="0"/>
              <a:buChar char="•"/>
            </a:pPr>
            <a:r>
              <a:rPr lang="en-US" sz="813"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Incorporate Integrated and automated execution; for </a:t>
            </a:r>
            <a:r>
              <a:rPr lang="en-US" sz="813" dirty="0" err="1">
                <a:solidFill>
                  <a:schemeClr val="bg1"/>
                </a:solidFill>
                <a:latin typeface="Lato Light" panose="020F0502020204030203" pitchFamily="34" charset="0"/>
                <a:ea typeface="Lato Light" panose="020F0502020204030203" pitchFamily="34" charset="0"/>
                <a:cs typeface="Mukta ExtraLight" panose="020B0000000000000000" pitchFamily="34" charset="77"/>
              </a:rPr>
              <a:t>realtime</a:t>
            </a:r>
            <a:r>
              <a:rPr lang="en-US" sz="813"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 decision making</a:t>
            </a:r>
          </a:p>
          <a:p>
            <a:pPr marL="171450" indent="-171450" algn="l">
              <a:lnSpc>
                <a:spcPts val="1219"/>
              </a:lnSpc>
              <a:spcBef>
                <a:spcPts val="0"/>
              </a:spcBef>
              <a:buFont typeface="Arial" panose="020B0604020202020204" pitchFamily="34" charset="0"/>
              <a:buChar char="•"/>
            </a:pPr>
            <a:r>
              <a:rPr lang="en-US" sz="813"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Incorporate self learning</a:t>
            </a:r>
          </a:p>
        </p:txBody>
      </p:sp>
      <p:sp>
        <p:nvSpPr>
          <p:cNvPr id="47" name="Subtitle 2">
            <a:extLst>
              <a:ext uri="{FF2B5EF4-FFF2-40B4-BE49-F238E27FC236}">
                <a16:creationId xmlns:a16="http://schemas.microsoft.com/office/drawing/2014/main" id="{D16BC01E-2015-414A-BDB1-78DDB618899A}"/>
              </a:ext>
            </a:extLst>
          </p:cNvPr>
          <p:cNvSpPr txBox="1">
            <a:spLocks/>
          </p:cNvSpPr>
          <p:nvPr/>
        </p:nvSpPr>
        <p:spPr>
          <a:xfrm>
            <a:off x="1786062" y="5107313"/>
            <a:ext cx="3001532" cy="788111"/>
          </a:xfrm>
          <a:prstGeom prst="rect">
            <a:avLst/>
          </a:prstGeom>
        </p:spPr>
        <p:txBody>
          <a:bodyPr vert="horz" wrap="square" lIns="37157" tIns="18579" rIns="37157" bIns="18579"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171450" indent="-171450" algn="l">
              <a:lnSpc>
                <a:spcPct val="100000"/>
              </a:lnSpc>
              <a:spcBef>
                <a:spcPts val="0"/>
              </a:spcBef>
              <a:buFont typeface="Arial" panose="020B0604020202020204" pitchFamily="34" charset="0"/>
              <a:buChar char="•"/>
            </a:pPr>
            <a:r>
              <a:rPr lang="en-US" sz="813"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Master automation of Business concerns</a:t>
            </a:r>
          </a:p>
          <a:p>
            <a:pPr marL="171450" indent="-171450" algn="l">
              <a:lnSpc>
                <a:spcPct val="100000"/>
              </a:lnSpc>
              <a:spcBef>
                <a:spcPts val="0"/>
              </a:spcBef>
              <a:buFont typeface="Arial" panose="020B0604020202020204" pitchFamily="34" charset="0"/>
              <a:buChar char="•"/>
            </a:pPr>
            <a:r>
              <a:rPr lang="en-US" sz="813"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Master automation of tools and concerning technology and infrastructure</a:t>
            </a:r>
          </a:p>
          <a:p>
            <a:pPr marL="171450" indent="-171450" algn="l">
              <a:lnSpc>
                <a:spcPct val="100000"/>
              </a:lnSpc>
              <a:spcBef>
                <a:spcPts val="0"/>
              </a:spcBef>
              <a:buFont typeface="Arial" panose="020B0604020202020204" pitchFamily="34" charset="0"/>
              <a:buChar char="•"/>
            </a:pPr>
            <a:r>
              <a:rPr lang="en-US" sz="813"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Digitize the governance processes across the organization</a:t>
            </a:r>
          </a:p>
          <a:p>
            <a:pPr marL="171450" indent="-171450" algn="l">
              <a:lnSpc>
                <a:spcPct val="100000"/>
              </a:lnSpc>
              <a:spcBef>
                <a:spcPts val="0"/>
              </a:spcBef>
              <a:buFont typeface="Arial" panose="020B0604020202020204" pitchFamily="34" charset="0"/>
              <a:buChar char="•"/>
            </a:pPr>
            <a:r>
              <a:rPr lang="en-US" sz="813"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Make the organization a TRUE - DATA DRIVEN ORGANIZATION</a:t>
            </a:r>
          </a:p>
        </p:txBody>
      </p:sp>
      <p:sp>
        <p:nvSpPr>
          <p:cNvPr id="48" name="Subtitle 2">
            <a:extLst>
              <a:ext uri="{FF2B5EF4-FFF2-40B4-BE49-F238E27FC236}">
                <a16:creationId xmlns:a16="http://schemas.microsoft.com/office/drawing/2014/main" id="{C52AE392-EEDF-4D6A-9155-25EC52D8BAAD}"/>
              </a:ext>
            </a:extLst>
          </p:cNvPr>
          <p:cNvSpPr txBox="1">
            <a:spLocks/>
          </p:cNvSpPr>
          <p:nvPr/>
        </p:nvSpPr>
        <p:spPr>
          <a:xfrm>
            <a:off x="5136278" y="2635320"/>
            <a:ext cx="2801523" cy="537914"/>
          </a:xfrm>
          <a:prstGeom prst="rect">
            <a:avLst/>
          </a:prstGeom>
        </p:spPr>
        <p:txBody>
          <a:bodyPr vert="horz" wrap="square" lIns="37157" tIns="18579" rIns="37157" bIns="18579"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171450" indent="-171450" algn="l">
              <a:lnSpc>
                <a:spcPct val="100000"/>
              </a:lnSpc>
              <a:spcBef>
                <a:spcPts val="0"/>
              </a:spcBef>
              <a:buFont typeface="Arial" panose="020B0604020202020204" pitchFamily="34" charset="0"/>
              <a:buChar char="•"/>
            </a:pPr>
            <a:r>
              <a:rPr lang="en-US" sz="813"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Building Data mining utilities</a:t>
            </a:r>
          </a:p>
          <a:p>
            <a:pPr marL="171450" indent="-171450" algn="l">
              <a:lnSpc>
                <a:spcPct val="100000"/>
              </a:lnSpc>
              <a:spcBef>
                <a:spcPts val="0"/>
              </a:spcBef>
              <a:buFont typeface="Arial" panose="020B0604020202020204" pitchFamily="34" charset="0"/>
              <a:buChar char="•"/>
            </a:pPr>
            <a:r>
              <a:rPr lang="en-US" sz="813"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Introduction of ML Predictive analytics to support decisions</a:t>
            </a:r>
          </a:p>
          <a:p>
            <a:pPr marL="171450" indent="-171450" algn="l">
              <a:lnSpc>
                <a:spcPct val="100000"/>
              </a:lnSpc>
              <a:spcBef>
                <a:spcPts val="0"/>
              </a:spcBef>
              <a:buFont typeface="Arial" panose="020B0604020202020204" pitchFamily="34" charset="0"/>
              <a:buChar char="•"/>
            </a:pPr>
            <a:r>
              <a:rPr lang="en-US" sz="813"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Prescriptive analytics to drive value creation</a:t>
            </a:r>
          </a:p>
        </p:txBody>
      </p:sp>
      <p:sp>
        <p:nvSpPr>
          <p:cNvPr id="49" name="Subtitle 2">
            <a:extLst>
              <a:ext uri="{FF2B5EF4-FFF2-40B4-BE49-F238E27FC236}">
                <a16:creationId xmlns:a16="http://schemas.microsoft.com/office/drawing/2014/main" id="{4F00BE00-3FDE-41A4-9AAF-E97BA877BA57}"/>
              </a:ext>
            </a:extLst>
          </p:cNvPr>
          <p:cNvSpPr txBox="1">
            <a:spLocks/>
          </p:cNvSpPr>
          <p:nvPr/>
        </p:nvSpPr>
        <p:spPr>
          <a:xfrm>
            <a:off x="5136278" y="4363827"/>
            <a:ext cx="2801523" cy="537914"/>
          </a:xfrm>
          <a:prstGeom prst="rect">
            <a:avLst/>
          </a:prstGeom>
        </p:spPr>
        <p:txBody>
          <a:bodyPr vert="horz" wrap="square" lIns="37157" tIns="18579" rIns="37157" bIns="18579"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171450" indent="-171450" algn="l">
              <a:lnSpc>
                <a:spcPct val="100000"/>
              </a:lnSpc>
              <a:spcBef>
                <a:spcPts val="0"/>
              </a:spcBef>
              <a:buFont typeface="Arial" panose="020B0604020202020204" pitchFamily="34" charset="0"/>
              <a:buChar char="•"/>
            </a:pPr>
            <a:r>
              <a:rPr lang="en-US" sz="813"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Proactive change management to establish a Data driven organization</a:t>
            </a:r>
          </a:p>
          <a:p>
            <a:pPr marL="171450" indent="-171450" algn="l">
              <a:lnSpc>
                <a:spcPct val="100000"/>
              </a:lnSpc>
              <a:spcBef>
                <a:spcPts val="0"/>
              </a:spcBef>
              <a:buFont typeface="Arial" panose="020B0604020202020204" pitchFamily="34" charset="0"/>
              <a:buChar char="•"/>
            </a:pPr>
            <a:r>
              <a:rPr lang="en-US" sz="813"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Scale up compliance and automation</a:t>
            </a:r>
          </a:p>
          <a:p>
            <a:pPr marL="171450" indent="-171450" algn="l">
              <a:lnSpc>
                <a:spcPct val="100000"/>
              </a:lnSpc>
              <a:spcBef>
                <a:spcPts val="0"/>
              </a:spcBef>
              <a:buFont typeface="Arial" panose="020B0604020202020204" pitchFamily="34" charset="0"/>
              <a:buChar char="•"/>
            </a:pPr>
            <a:r>
              <a:rPr lang="en-US" sz="813"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Build frontline Digital maturity</a:t>
            </a:r>
          </a:p>
        </p:txBody>
      </p:sp>
      <p:sp>
        <p:nvSpPr>
          <p:cNvPr id="50" name="Freeform 975">
            <a:extLst>
              <a:ext uri="{FF2B5EF4-FFF2-40B4-BE49-F238E27FC236}">
                <a16:creationId xmlns:a16="http://schemas.microsoft.com/office/drawing/2014/main" id="{8FAA8D54-75F2-495A-9220-A0488B08BE6F}"/>
              </a:ext>
            </a:extLst>
          </p:cNvPr>
          <p:cNvSpPr>
            <a:spLocks noChangeAspect="1" noChangeArrowheads="1"/>
          </p:cNvSpPr>
          <p:nvPr/>
        </p:nvSpPr>
        <p:spPr bwMode="auto">
          <a:xfrm>
            <a:off x="1200473" y="1849317"/>
            <a:ext cx="399611" cy="399611"/>
          </a:xfrm>
          <a:custGeom>
            <a:avLst/>
            <a:gdLst>
              <a:gd name="T0" fmla="*/ 353924 w 290152"/>
              <a:gd name="T1" fmla="*/ 466839 h 290152"/>
              <a:gd name="T2" fmla="*/ 40274 w 290152"/>
              <a:gd name="T3" fmla="*/ 450333 h 290152"/>
              <a:gd name="T4" fmla="*/ 15849 w 290152"/>
              <a:gd name="T5" fmla="*/ 402130 h 290152"/>
              <a:gd name="T6" fmla="*/ 103005 w 290152"/>
              <a:gd name="T7" fmla="*/ 331478 h 290152"/>
              <a:gd name="T8" fmla="*/ 452452 w 290152"/>
              <a:gd name="T9" fmla="*/ 318842 h 290152"/>
              <a:gd name="T10" fmla="*/ 368865 w 290152"/>
              <a:gd name="T11" fmla="*/ 310798 h 290152"/>
              <a:gd name="T12" fmla="*/ 210638 w 290152"/>
              <a:gd name="T13" fmla="*/ 267428 h 290152"/>
              <a:gd name="T14" fmla="*/ 484408 w 290152"/>
              <a:gd name="T15" fmla="*/ 263974 h 290152"/>
              <a:gd name="T16" fmla="*/ 368810 w 290152"/>
              <a:gd name="T17" fmla="*/ 255609 h 290152"/>
              <a:gd name="T18" fmla="*/ 103005 w 290152"/>
              <a:gd name="T19" fmla="*/ 258841 h 290152"/>
              <a:gd name="T20" fmla="*/ 317607 w 290152"/>
              <a:gd name="T21" fmla="*/ 386283 h 290152"/>
              <a:gd name="T22" fmla="*/ 178282 w 290152"/>
              <a:gd name="T23" fmla="*/ 190169 h 290152"/>
              <a:gd name="T24" fmla="*/ 48649 w 290152"/>
              <a:gd name="T25" fmla="*/ 159757 h 290152"/>
              <a:gd name="T26" fmla="*/ 48649 w 290152"/>
              <a:gd name="T27" fmla="*/ 176487 h 290152"/>
              <a:gd name="T28" fmla="*/ 285250 w 290152"/>
              <a:gd name="T29" fmla="*/ 139987 h 290152"/>
              <a:gd name="T30" fmla="*/ 103837 w 290152"/>
              <a:gd name="T31" fmla="*/ 107471 h 290152"/>
              <a:gd name="T32" fmla="*/ 103837 w 290152"/>
              <a:gd name="T33" fmla="*/ 124205 h 290152"/>
              <a:gd name="T34" fmla="*/ 58313 w 290152"/>
              <a:gd name="T35" fmla="*/ 107471 h 290152"/>
              <a:gd name="T36" fmla="*/ 40668 w 290152"/>
              <a:gd name="T37" fmla="*/ 115838 h 290152"/>
              <a:gd name="T38" fmla="*/ 333373 w 290152"/>
              <a:gd name="T39" fmla="*/ 62859 h 290152"/>
              <a:gd name="T40" fmla="*/ 208317 w 290152"/>
              <a:gd name="T41" fmla="*/ 55193 h 290152"/>
              <a:gd name="T42" fmla="*/ 162909 w 290152"/>
              <a:gd name="T43" fmla="*/ 71919 h 290152"/>
              <a:gd name="T44" fmla="*/ 48506 w 290152"/>
              <a:gd name="T45" fmla="*/ 55193 h 290152"/>
              <a:gd name="T46" fmla="*/ 48506 w 290152"/>
              <a:gd name="T47" fmla="*/ 71919 h 290152"/>
              <a:gd name="T48" fmla="*/ 429484 w 290152"/>
              <a:gd name="T49" fmla="*/ 60187 h 290152"/>
              <a:gd name="T50" fmla="*/ 446112 w 290152"/>
              <a:gd name="T51" fmla="*/ 101026 h 290152"/>
              <a:gd name="T52" fmla="*/ 464075 w 290152"/>
              <a:gd name="T53" fmla="*/ 172164 h 290152"/>
              <a:gd name="T54" fmla="*/ 412854 w 290152"/>
              <a:gd name="T55" fmla="*/ 220905 h 290152"/>
              <a:gd name="T56" fmla="*/ 395561 w 290152"/>
              <a:gd name="T57" fmla="*/ 180726 h 290152"/>
              <a:gd name="T58" fmla="*/ 377600 w 290152"/>
              <a:gd name="T59" fmla="*/ 108928 h 290152"/>
              <a:gd name="T60" fmla="*/ 40274 w 290152"/>
              <a:gd name="T61" fmla="*/ 15849 h 290152"/>
              <a:gd name="T62" fmla="*/ 87156 w 290152"/>
              <a:gd name="T63" fmla="*/ 226488 h 290152"/>
              <a:gd name="T64" fmla="*/ 194126 w 290152"/>
              <a:gd name="T65" fmla="*/ 157815 h 290152"/>
              <a:gd name="T66" fmla="*/ 301760 w 290152"/>
              <a:gd name="T67" fmla="*/ 107629 h 290152"/>
              <a:gd name="T68" fmla="*/ 226485 w 290152"/>
              <a:gd name="T69" fmla="*/ 184227 h 290152"/>
              <a:gd name="T70" fmla="*/ 117532 w 290152"/>
              <a:gd name="T71" fmla="*/ 248936 h 290152"/>
              <a:gd name="T72" fmla="*/ 15849 w 290152"/>
              <a:gd name="T73" fmla="*/ 281292 h 290152"/>
              <a:gd name="T74" fmla="*/ 62731 w 290152"/>
              <a:gd name="T75" fmla="*/ 315631 h 290152"/>
              <a:gd name="T76" fmla="*/ 162437 w 290152"/>
              <a:gd name="T77" fmla="*/ 386283 h 290152"/>
              <a:gd name="T78" fmla="*/ 226485 w 290152"/>
              <a:gd name="T79" fmla="*/ 258841 h 290152"/>
              <a:gd name="T80" fmla="*/ 277989 w 290152"/>
              <a:gd name="T81" fmla="*/ 204037 h 290152"/>
              <a:gd name="T82" fmla="*/ 515039 w 290152"/>
              <a:gd name="T83" fmla="*/ 386283 h 290152"/>
              <a:gd name="T84" fmla="*/ 40274 w 290152"/>
              <a:gd name="T85" fmla="*/ 0 h 290152"/>
              <a:gd name="T86" fmla="*/ 530884 w 290152"/>
              <a:gd name="T87" fmla="*/ 425901 h 290152"/>
              <a:gd name="T88" fmla="*/ 426557 w 290152"/>
              <a:gd name="T89" fmla="*/ 515044 h 290152"/>
              <a:gd name="T90" fmla="*/ 97063 w 290152"/>
              <a:gd name="T91" fmla="*/ 522968 h 290152"/>
              <a:gd name="T92" fmla="*/ 40274 w 290152"/>
              <a:gd name="T93" fmla="*/ 466839 h 290152"/>
              <a:gd name="T94" fmla="*/ 40274 w 290152"/>
              <a:gd name="T95" fmla="*/ 0 h 29015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90152" h="290152">
                <a:moveTo>
                  <a:pt x="96717" y="255146"/>
                </a:moveTo>
                <a:lnTo>
                  <a:pt x="96717" y="281491"/>
                </a:lnTo>
                <a:lnTo>
                  <a:pt x="193435" y="281491"/>
                </a:lnTo>
                <a:lnTo>
                  <a:pt x="193435" y="255146"/>
                </a:lnTo>
                <a:lnTo>
                  <a:pt x="96717" y="255146"/>
                </a:lnTo>
                <a:close/>
                <a:moveTo>
                  <a:pt x="8661" y="219780"/>
                </a:moveTo>
                <a:lnTo>
                  <a:pt x="8661" y="232771"/>
                </a:lnTo>
                <a:cubicBezTo>
                  <a:pt x="8661" y="240350"/>
                  <a:pt x="14796" y="246124"/>
                  <a:pt x="22014" y="246124"/>
                </a:cubicBezTo>
                <a:lnTo>
                  <a:pt x="268138" y="246124"/>
                </a:lnTo>
                <a:cubicBezTo>
                  <a:pt x="275717" y="246124"/>
                  <a:pt x="281491" y="240350"/>
                  <a:pt x="281491" y="232771"/>
                </a:cubicBezTo>
                <a:lnTo>
                  <a:pt x="281491" y="219780"/>
                </a:lnTo>
                <a:lnTo>
                  <a:pt x="8661" y="219780"/>
                </a:lnTo>
                <a:close/>
                <a:moveTo>
                  <a:pt x="38975" y="181165"/>
                </a:moveTo>
                <a:lnTo>
                  <a:pt x="38975" y="211118"/>
                </a:lnTo>
                <a:lnTo>
                  <a:pt x="56298" y="211118"/>
                </a:lnTo>
                <a:lnTo>
                  <a:pt x="56298" y="181165"/>
                </a:lnTo>
                <a:lnTo>
                  <a:pt x="38975" y="181165"/>
                </a:lnTo>
                <a:close/>
                <a:moveTo>
                  <a:pt x="201601" y="169863"/>
                </a:moveTo>
                <a:lnTo>
                  <a:pt x="243265" y="169863"/>
                </a:lnTo>
                <a:cubicBezTo>
                  <a:pt x="245457" y="169863"/>
                  <a:pt x="247285" y="172061"/>
                  <a:pt x="247285" y="174259"/>
                </a:cubicBezTo>
                <a:cubicBezTo>
                  <a:pt x="247285" y="176824"/>
                  <a:pt x="245457" y="179022"/>
                  <a:pt x="243265" y="179022"/>
                </a:cubicBezTo>
                <a:lnTo>
                  <a:pt x="201601" y="179022"/>
                </a:lnTo>
                <a:cubicBezTo>
                  <a:pt x="199043" y="179022"/>
                  <a:pt x="196850" y="176824"/>
                  <a:pt x="196850" y="174259"/>
                </a:cubicBezTo>
                <a:cubicBezTo>
                  <a:pt x="196850" y="172061"/>
                  <a:pt x="199043" y="169863"/>
                  <a:pt x="201601" y="169863"/>
                </a:cubicBezTo>
                <a:close/>
                <a:moveTo>
                  <a:pt x="97439" y="146159"/>
                </a:moveTo>
                <a:lnTo>
                  <a:pt x="97439" y="211118"/>
                </a:lnTo>
                <a:lnTo>
                  <a:pt x="115122" y="211118"/>
                </a:lnTo>
                <a:lnTo>
                  <a:pt x="115122" y="146159"/>
                </a:lnTo>
                <a:lnTo>
                  <a:pt x="97439" y="146159"/>
                </a:lnTo>
                <a:close/>
                <a:moveTo>
                  <a:pt x="201571" y="139700"/>
                </a:moveTo>
                <a:lnTo>
                  <a:pt x="260393" y="139700"/>
                </a:lnTo>
                <a:cubicBezTo>
                  <a:pt x="262935" y="139700"/>
                  <a:pt x="264750" y="141605"/>
                  <a:pt x="264750" y="144272"/>
                </a:cubicBezTo>
                <a:cubicBezTo>
                  <a:pt x="264750" y="146939"/>
                  <a:pt x="262935" y="148844"/>
                  <a:pt x="260393" y="148844"/>
                </a:cubicBezTo>
                <a:lnTo>
                  <a:pt x="201571" y="148844"/>
                </a:lnTo>
                <a:cubicBezTo>
                  <a:pt x="199029" y="148844"/>
                  <a:pt x="196850" y="146939"/>
                  <a:pt x="196850" y="144272"/>
                </a:cubicBezTo>
                <a:cubicBezTo>
                  <a:pt x="196850" y="141605"/>
                  <a:pt x="199029" y="139700"/>
                  <a:pt x="201571" y="139700"/>
                </a:cubicBezTo>
                <a:close/>
                <a:moveTo>
                  <a:pt x="47637" y="132445"/>
                </a:moveTo>
                <a:cubicBezTo>
                  <a:pt x="42945" y="132445"/>
                  <a:pt x="38975" y="136415"/>
                  <a:pt x="38975" y="141467"/>
                </a:cubicBezTo>
                <a:cubicBezTo>
                  <a:pt x="38975" y="146159"/>
                  <a:pt x="42945" y="150128"/>
                  <a:pt x="47637" y="150128"/>
                </a:cubicBezTo>
                <a:cubicBezTo>
                  <a:pt x="52689" y="150128"/>
                  <a:pt x="56298" y="146159"/>
                  <a:pt x="56298" y="141467"/>
                </a:cubicBezTo>
                <a:cubicBezTo>
                  <a:pt x="56298" y="136415"/>
                  <a:pt x="52689" y="132445"/>
                  <a:pt x="47637" y="132445"/>
                </a:cubicBezTo>
                <a:close/>
                <a:moveTo>
                  <a:pt x="155902" y="120175"/>
                </a:moveTo>
                <a:lnTo>
                  <a:pt x="155902" y="211118"/>
                </a:lnTo>
                <a:lnTo>
                  <a:pt x="173586" y="211118"/>
                </a:lnTo>
                <a:lnTo>
                  <a:pt x="173586" y="120175"/>
                </a:lnTo>
                <a:lnTo>
                  <a:pt x="155902" y="120175"/>
                </a:lnTo>
                <a:close/>
                <a:moveTo>
                  <a:pt x="106100" y="94913"/>
                </a:moveTo>
                <a:cubicBezTo>
                  <a:pt x="101409" y="94913"/>
                  <a:pt x="97439" y="98883"/>
                  <a:pt x="97439" y="103935"/>
                </a:cubicBezTo>
                <a:cubicBezTo>
                  <a:pt x="97439" y="108626"/>
                  <a:pt x="101409" y="112596"/>
                  <a:pt x="106100" y="112596"/>
                </a:cubicBezTo>
                <a:cubicBezTo>
                  <a:pt x="111153" y="112596"/>
                  <a:pt x="115122" y="108626"/>
                  <a:pt x="115122" y="103935"/>
                </a:cubicBezTo>
                <a:cubicBezTo>
                  <a:pt x="115122" y="98883"/>
                  <a:pt x="111153" y="94913"/>
                  <a:pt x="106100" y="94913"/>
                </a:cubicBezTo>
                <a:close/>
                <a:moveTo>
                  <a:pt x="26590" y="87313"/>
                </a:moveTo>
                <a:lnTo>
                  <a:pt x="69519" y="87313"/>
                </a:lnTo>
                <a:cubicBezTo>
                  <a:pt x="72066" y="87313"/>
                  <a:pt x="74249" y="89218"/>
                  <a:pt x="74249" y="91885"/>
                </a:cubicBezTo>
                <a:cubicBezTo>
                  <a:pt x="74249" y="94552"/>
                  <a:pt x="72066" y="96457"/>
                  <a:pt x="69519" y="96457"/>
                </a:cubicBezTo>
                <a:lnTo>
                  <a:pt x="26590" y="96457"/>
                </a:lnTo>
                <a:cubicBezTo>
                  <a:pt x="24408" y="96457"/>
                  <a:pt x="22225" y="94552"/>
                  <a:pt x="22225" y="91885"/>
                </a:cubicBezTo>
                <a:cubicBezTo>
                  <a:pt x="22225" y="89218"/>
                  <a:pt x="24408" y="87313"/>
                  <a:pt x="26590" y="87313"/>
                </a:cubicBezTo>
                <a:close/>
                <a:moveTo>
                  <a:pt x="164925" y="67846"/>
                </a:moveTo>
                <a:cubicBezTo>
                  <a:pt x="160233" y="67846"/>
                  <a:pt x="155902" y="71455"/>
                  <a:pt x="155902" y="76508"/>
                </a:cubicBezTo>
                <a:cubicBezTo>
                  <a:pt x="155902" y="81560"/>
                  <a:pt x="160233" y="85530"/>
                  <a:pt x="164925" y="85530"/>
                </a:cubicBezTo>
                <a:cubicBezTo>
                  <a:pt x="169977" y="85530"/>
                  <a:pt x="173586" y="81560"/>
                  <a:pt x="173586" y="76508"/>
                </a:cubicBezTo>
                <a:cubicBezTo>
                  <a:pt x="173586" y="71455"/>
                  <a:pt x="169977" y="67846"/>
                  <a:pt x="164925" y="67846"/>
                </a:cubicBezTo>
                <a:close/>
                <a:moveTo>
                  <a:pt x="56750" y="58738"/>
                </a:moveTo>
                <a:lnTo>
                  <a:pt x="125813" y="58738"/>
                </a:lnTo>
                <a:cubicBezTo>
                  <a:pt x="127994" y="58738"/>
                  <a:pt x="129811" y="60643"/>
                  <a:pt x="129811" y="63310"/>
                </a:cubicBezTo>
                <a:cubicBezTo>
                  <a:pt x="129811" y="65977"/>
                  <a:pt x="127994" y="67882"/>
                  <a:pt x="125813" y="67882"/>
                </a:cubicBezTo>
                <a:lnTo>
                  <a:pt x="56750" y="67882"/>
                </a:lnTo>
                <a:cubicBezTo>
                  <a:pt x="54569" y="67882"/>
                  <a:pt x="52388" y="65977"/>
                  <a:pt x="52388" y="63310"/>
                </a:cubicBezTo>
                <a:cubicBezTo>
                  <a:pt x="52388" y="60643"/>
                  <a:pt x="54569" y="58738"/>
                  <a:pt x="56750" y="58738"/>
                </a:cubicBezTo>
                <a:close/>
                <a:moveTo>
                  <a:pt x="26511" y="58738"/>
                </a:moveTo>
                <a:lnTo>
                  <a:pt x="31869" y="58738"/>
                </a:lnTo>
                <a:cubicBezTo>
                  <a:pt x="34370" y="58738"/>
                  <a:pt x="36156" y="60643"/>
                  <a:pt x="36156" y="63310"/>
                </a:cubicBezTo>
                <a:cubicBezTo>
                  <a:pt x="36156" y="65977"/>
                  <a:pt x="34370" y="67882"/>
                  <a:pt x="31869" y="67882"/>
                </a:cubicBezTo>
                <a:lnTo>
                  <a:pt x="26511" y="67882"/>
                </a:lnTo>
                <a:cubicBezTo>
                  <a:pt x="24368" y="67882"/>
                  <a:pt x="22225" y="65977"/>
                  <a:pt x="22225" y="63310"/>
                </a:cubicBezTo>
                <a:cubicBezTo>
                  <a:pt x="22225" y="60643"/>
                  <a:pt x="24368" y="58738"/>
                  <a:pt x="26511" y="58738"/>
                </a:cubicBezTo>
                <a:close/>
                <a:moveTo>
                  <a:pt x="113854" y="30163"/>
                </a:moveTo>
                <a:lnTo>
                  <a:pt x="177886" y="30163"/>
                </a:lnTo>
                <a:cubicBezTo>
                  <a:pt x="180404" y="30163"/>
                  <a:pt x="182203" y="32068"/>
                  <a:pt x="182203" y="34354"/>
                </a:cubicBezTo>
                <a:cubicBezTo>
                  <a:pt x="182203" y="37021"/>
                  <a:pt x="180404" y="39307"/>
                  <a:pt x="177886" y="39307"/>
                </a:cubicBezTo>
                <a:lnTo>
                  <a:pt x="113854" y="39307"/>
                </a:lnTo>
                <a:cubicBezTo>
                  <a:pt x="111336" y="39307"/>
                  <a:pt x="109538" y="37021"/>
                  <a:pt x="109538" y="34354"/>
                </a:cubicBezTo>
                <a:cubicBezTo>
                  <a:pt x="109538" y="32068"/>
                  <a:pt x="111336" y="30163"/>
                  <a:pt x="113854" y="30163"/>
                </a:cubicBezTo>
                <a:close/>
                <a:moveTo>
                  <a:pt x="56658" y="30163"/>
                </a:moveTo>
                <a:lnTo>
                  <a:pt x="89037" y="30163"/>
                </a:lnTo>
                <a:cubicBezTo>
                  <a:pt x="91172" y="30163"/>
                  <a:pt x="93307" y="32068"/>
                  <a:pt x="93307" y="34354"/>
                </a:cubicBezTo>
                <a:cubicBezTo>
                  <a:pt x="93307" y="37021"/>
                  <a:pt x="91172" y="39307"/>
                  <a:pt x="89037" y="39307"/>
                </a:cubicBezTo>
                <a:lnTo>
                  <a:pt x="56658" y="39307"/>
                </a:lnTo>
                <a:cubicBezTo>
                  <a:pt x="54523" y="39307"/>
                  <a:pt x="52388" y="37021"/>
                  <a:pt x="52388" y="34354"/>
                </a:cubicBezTo>
                <a:cubicBezTo>
                  <a:pt x="52388" y="32068"/>
                  <a:pt x="54523" y="30163"/>
                  <a:pt x="56658" y="30163"/>
                </a:cubicBezTo>
                <a:close/>
                <a:moveTo>
                  <a:pt x="26511" y="30163"/>
                </a:moveTo>
                <a:lnTo>
                  <a:pt x="31869" y="30163"/>
                </a:lnTo>
                <a:cubicBezTo>
                  <a:pt x="34370" y="30163"/>
                  <a:pt x="36156" y="32068"/>
                  <a:pt x="36156" y="34354"/>
                </a:cubicBezTo>
                <a:cubicBezTo>
                  <a:pt x="36156" y="37021"/>
                  <a:pt x="34370" y="39307"/>
                  <a:pt x="31869" y="39307"/>
                </a:cubicBezTo>
                <a:lnTo>
                  <a:pt x="26511" y="39307"/>
                </a:lnTo>
                <a:cubicBezTo>
                  <a:pt x="24368" y="39307"/>
                  <a:pt x="22225" y="37021"/>
                  <a:pt x="22225" y="34354"/>
                </a:cubicBezTo>
                <a:cubicBezTo>
                  <a:pt x="22225" y="32068"/>
                  <a:pt x="24368" y="30163"/>
                  <a:pt x="26511" y="30163"/>
                </a:cubicBezTo>
                <a:close/>
                <a:moveTo>
                  <a:pt x="230006" y="28575"/>
                </a:moveTo>
                <a:cubicBezTo>
                  <a:pt x="232187" y="28575"/>
                  <a:pt x="234732" y="30735"/>
                  <a:pt x="234732" y="32895"/>
                </a:cubicBezTo>
                <a:lnTo>
                  <a:pt x="234732" y="38655"/>
                </a:lnTo>
                <a:cubicBezTo>
                  <a:pt x="242367" y="40095"/>
                  <a:pt x="248911" y="44775"/>
                  <a:pt x="251819" y="51974"/>
                </a:cubicBezTo>
                <a:cubicBezTo>
                  <a:pt x="252910" y="54134"/>
                  <a:pt x="251819" y="56654"/>
                  <a:pt x="249638" y="57734"/>
                </a:cubicBezTo>
                <a:cubicBezTo>
                  <a:pt x="247456" y="58814"/>
                  <a:pt x="244912" y="57734"/>
                  <a:pt x="243821" y="55214"/>
                </a:cubicBezTo>
                <a:cubicBezTo>
                  <a:pt x="241640" y="50534"/>
                  <a:pt x="235823" y="46934"/>
                  <a:pt x="230006" y="46934"/>
                </a:cubicBezTo>
                <a:cubicBezTo>
                  <a:pt x="222008" y="46934"/>
                  <a:pt x="215464" y="52694"/>
                  <a:pt x="215464" y="59534"/>
                </a:cubicBezTo>
                <a:cubicBezTo>
                  <a:pt x="215464" y="65654"/>
                  <a:pt x="218009" y="72494"/>
                  <a:pt x="230006" y="72494"/>
                </a:cubicBezTo>
                <a:cubicBezTo>
                  <a:pt x="247456" y="72494"/>
                  <a:pt x="253637" y="83654"/>
                  <a:pt x="253637" y="94094"/>
                </a:cubicBezTo>
                <a:cubicBezTo>
                  <a:pt x="253637" y="104893"/>
                  <a:pt x="245275" y="113533"/>
                  <a:pt x="234732" y="115333"/>
                </a:cubicBezTo>
                <a:lnTo>
                  <a:pt x="234732" y="120733"/>
                </a:lnTo>
                <a:cubicBezTo>
                  <a:pt x="234732" y="123253"/>
                  <a:pt x="232187" y="125053"/>
                  <a:pt x="230006" y="125053"/>
                </a:cubicBezTo>
                <a:cubicBezTo>
                  <a:pt x="227461" y="125053"/>
                  <a:pt x="225643" y="123253"/>
                  <a:pt x="225643" y="120733"/>
                </a:cubicBezTo>
                <a:lnTo>
                  <a:pt x="225643" y="115333"/>
                </a:lnTo>
                <a:cubicBezTo>
                  <a:pt x="217645" y="113893"/>
                  <a:pt x="211101" y="108853"/>
                  <a:pt x="208193" y="102013"/>
                </a:cubicBezTo>
                <a:cubicBezTo>
                  <a:pt x="207102" y="99853"/>
                  <a:pt x="208193" y="96973"/>
                  <a:pt x="210374" y="96253"/>
                </a:cubicBezTo>
                <a:cubicBezTo>
                  <a:pt x="212919" y="95173"/>
                  <a:pt x="215464" y="96253"/>
                  <a:pt x="216191" y="98773"/>
                </a:cubicBezTo>
                <a:cubicBezTo>
                  <a:pt x="218372" y="103453"/>
                  <a:pt x="223826" y="107053"/>
                  <a:pt x="230006" y="107053"/>
                </a:cubicBezTo>
                <a:cubicBezTo>
                  <a:pt x="238368" y="107053"/>
                  <a:pt x="244912" y="101293"/>
                  <a:pt x="244912" y="94094"/>
                </a:cubicBezTo>
                <a:cubicBezTo>
                  <a:pt x="244912" y="88334"/>
                  <a:pt x="242367" y="81134"/>
                  <a:pt x="230006" y="81134"/>
                </a:cubicBezTo>
                <a:cubicBezTo>
                  <a:pt x="212556" y="81134"/>
                  <a:pt x="206375" y="70334"/>
                  <a:pt x="206375" y="59534"/>
                </a:cubicBezTo>
                <a:cubicBezTo>
                  <a:pt x="206375" y="49454"/>
                  <a:pt x="214737" y="40455"/>
                  <a:pt x="225643" y="38655"/>
                </a:cubicBezTo>
                <a:lnTo>
                  <a:pt x="225643" y="32895"/>
                </a:lnTo>
                <a:cubicBezTo>
                  <a:pt x="225643" y="30735"/>
                  <a:pt x="227461" y="28575"/>
                  <a:pt x="230006" y="28575"/>
                </a:cubicBezTo>
                <a:close/>
                <a:moveTo>
                  <a:pt x="22014" y="8661"/>
                </a:moveTo>
                <a:cubicBezTo>
                  <a:pt x="14796" y="8661"/>
                  <a:pt x="8661" y="14796"/>
                  <a:pt x="8661" y="22014"/>
                </a:cubicBezTo>
                <a:lnTo>
                  <a:pt x="8661" y="144354"/>
                </a:lnTo>
                <a:lnTo>
                  <a:pt x="30314" y="140384"/>
                </a:lnTo>
                <a:cubicBezTo>
                  <a:pt x="30675" y="131362"/>
                  <a:pt x="38615" y="123784"/>
                  <a:pt x="47637" y="123784"/>
                </a:cubicBezTo>
                <a:cubicBezTo>
                  <a:pt x="52328" y="123784"/>
                  <a:pt x="56298" y="125588"/>
                  <a:pt x="59546" y="128475"/>
                </a:cubicBezTo>
                <a:lnTo>
                  <a:pt x="89860" y="108987"/>
                </a:lnTo>
                <a:cubicBezTo>
                  <a:pt x="89139" y="107544"/>
                  <a:pt x="88778" y="105739"/>
                  <a:pt x="88778" y="103935"/>
                </a:cubicBezTo>
                <a:cubicBezTo>
                  <a:pt x="88778" y="94191"/>
                  <a:pt x="96717" y="86252"/>
                  <a:pt x="106100" y="86252"/>
                </a:cubicBezTo>
                <a:cubicBezTo>
                  <a:pt x="111874" y="86252"/>
                  <a:pt x="116566" y="88778"/>
                  <a:pt x="119814" y="92747"/>
                </a:cubicBezTo>
                <a:lnTo>
                  <a:pt x="147602" y="79756"/>
                </a:lnTo>
                <a:cubicBezTo>
                  <a:pt x="147602" y="78673"/>
                  <a:pt x="147241" y="77590"/>
                  <a:pt x="147241" y="76508"/>
                </a:cubicBezTo>
                <a:cubicBezTo>
                  <a:pt x="147241" y="66764"/>
                  <a:pt x="155181" y="58824"/>
                  <a:pt x="164925" y="58824"/>
                </a:cubicBezTo>
                <a:cubicBezTo>
                  <a:pt x="174668" y="58824"/>
                  <a:pt x="182608" y="66764"/>
                  <a:pt x="182608" y="76508"/>
                </a:cubicBezTo>
                <a:cubicBezTo>
                  <a:pt x="182608" y="86252"/>
                  <a:pt x="174668" y="94191"/>
                  <a:pt x="164925" y="94191"/>
                </a:cubicBezTo>
                <a:cubicBezTo>
                  <a:pt x="159511" y="94191"/>
                  <a:pt x="154459" y="91665"/>
                  <a:pt x="151572" y="87695"/>
                </a:cubicBezTo>
                <a:lnTo>
                  <a:pt x="123784" y="100687"/>
                </a:lnTo>
                <a:cubicBezTo>
                  <a:pt x="123784" y="101409"/>
                  <a:pt x="123784" y="102491"/>
                  <a:pt x="123784" y="103935"/>
                </a:cubicBezTo>
                <a:cubicBezTo>
                  <a:pt x="123784" y="113318"/>
                  <a:pt x="115844" y="121618"/>
                  <a:pt x="106100" y="121618"/>
                </a:cubicBezTo>
                <a:cubicBezTo>
                  <a:pt x="101770" y="121618"/>
                  <a:pt x="97439" y="119453"/>
                  <a:pt x="94552" y="116566"/>
                </a:cubicBezTo>
                <a:lnTo>
                  <a:pt x="64237" y="136054"/>
                </a:lnTo>
                <a:cubicBezTo>
                  <a:pt x="64959" y="137497"/>
                  <a:pt x="65320" y="139663"/>
                  <a:pt x="65320" y="141467"/>
                </a:cubicBezTo>
                <a:cubicBezTo>
                  <a:pt x="65320" y="150850"/>
                  <a:pt x="57381" y="158790"/>
                  <a:pt x="47637" y="158790"/>
                </a:cubicBezTo>
                <a:cubicBezTo>
                  <a:pt x="40780" y="158790"/>
                  <a:pt x="35006" y="154820"/>
                  <a:pt x="31758" y="149046"/>
                </a:cubicBezTo>
                <a:lnTo>
                  <a:pt x="8661" y="153737"/>
                </a:lnTo>
                <a:lnTo>
                  <a:pt x="8661" y="211118"/>
                </a:lnTo>
                <a:lnTo>
                  <a:pt x="30314" y="211118"/>
                </a:lnTo>
                <a:lnTo>
                  <a:pt x="30314" y="176834"/>
                </a:lnTo>
                <a:cubicBezTo>
                  <a:pt x="30314" y="174308"/>
                  <a:pt x="32119" y="172504"/>
                  <a:pt x="34284" y="172504"/>
                </a:cubicBezTo>
                <a:lnTo>
                  <a:pt x="60989" y="172504"/>
                </a:lnTo>
                <a:cubicBezTo>
                  <a:pt x="63155" y="172504"/>
                  <a:pt x="65320" y="174308"/>
                  <a:pt x="65320" y="176834"/>
                </a:cubicBezTo>
                <a:lnTo>
                  <a:pt x="65320" y="211118"/>
                </a:lnTo>
                <a:lnTo>
                  <a:pt x="88778" y="211118"/>
                </a:lnTo>
                <a:lnTo>
                  <a:pt x="88778" y="141467"/>
                </a:lnTo>
                <a:cubicBezTo>
                  <a:pt x="88778" y="139302"/>
                  <a:pt x="90943" y="137136"/>
                  <a:pt x="93108" y="137136"/>
                </a:cubicBezTo>
                <a:lnTo>
                  <a:pt x="119453" y="137136"/>
                </a:lnTo>
                <a:cubicBezTo>
                  <a:pt x="121979" y="137136"/>
                  <a:pt x="123784" y="139302"/>
                  <a:pt x="123784" y="141467"/>
                </a:cubicBezTo>
                <a:lnTo>
                  <a:pt x="123784" y="211118"/>
                </a:lnTo>
                <a:lnTo>
                  <a:pt x="147241" y="211118"/>
                </a:lnTo>
                <a:lnTo>
                  <a:pt x="147241" y="115844"/>
                </a:lnTo>
                <a:cubicBezTo>
                  <a:pt x="147241" y="113318"/>
                  <a:pt x="149406" y="111514"/>
                  <a:pt x="151933" y="111514"/>
                </a:cubicBezTo>
                <a:lnTo>
                  <a:pt x="178277" y="111514"/>
                </a:lnTo>
                <a:cubicBezTo>
                  <a:pt x="180804" y="111514"/>
                  <a:pt x="182608" y="113318"/>
                  <a:pt x="182608" y="115844"/>
                </a:cubicBezTo>
                <a:lnTo>
                  <a:pt x="182608" y="211118"/>
                </a:lnTo>
                <a:lnTo>
                  <a:pt x="281491" y="211118"/>
                </a:lnTo>
                <a:lnTo>
                  <a:pt x="281491" y="22014"/>
                </a:lnTo>
                <a:cubicBezTo>
                  <a:pt x="281491" y="14796"/>
                  <a:pt x="275717" y="8661"/>
                  <a:pt x="268138" y="8661"/>
                </a:cubicBezTo>
                <a:lnTo>
                  <a:pt x="22014" y="8661"/>
                </a:lnTo>
                <a:close/>
                <a:moveTo>
                  <a:pt x="22014" y="0"/>
                </a:moveTo>
                <a:lnTo>
                  <a:pt x="268138" y="0"/>
                </a:lnTo>
                <a:cubicBezTo>
                  <a:pt x="280408" y="0"/>
                  <a:pt x="290152" y="9744"/>
                  <a:pt x="290152" y="22014"/>
                </a:cubicBezTo>
                <a:lnTo>
                  <a:pt x="290152" y="215449"/>
                </a:lnTo>
                <a:lnTo>
                  <a:pt x="290152" y="232771"/>
                </a:lnTo>
                <a:cubicBezTo>
                  <a:pt x="290152" y="245402"/>
                  <a:pt x="280408" y="255146"/>
                  <a:pt x="268138" y="255146"/>
                </a:cubicBezTo>
                <a:lnTo>
                  <a:pt x="202457" y="255146"/>
                </a:lnTo>
                <a:lnTo>
                  <a:pt x="202457" y="281491"/>
                </a:lnTo>
                <a:lnTo>
                  <a:pt x="233132" y="281491"/>
                </a:lnTo>
                <a:cubicBezTo>
                  <a:pt x="235659" y="281491"/>
                  <a:pt x="237463" y="283295"/>
                  <a:pt x="237463" y="285822"/>
                </a:cubicBezTo>
                <a:cubicBezTo>
                  <a:pt x="237463" y="288348"/>
                  <a:pt x="235659" y="290152"/>
                  <a:pt x="233132" y="290152"/>
                </a:cubicBezTo>
                <a:lnTo>
                  <a:pt x="57381" y="290152"/>
                </a:lnTo>
                <a:cubicBezTo>
                  <a:pt x="54854" y="290152"/>
                  <a:pt x="53050" y="288348"/>
                  <a:pt x="53050" y="285822"/>
                </a:cubicBezTo>
                <a:cubicBezTo>
                  <a:pt x="53050" y="283295"/>
                  <a:pt x="54854" y="281491"/>
                  <a:pt x="57381" y="281491"/>
                </a:cubicBezTo>
                <a:lnTo>
                  <a:pt x="88056" y="281491"/>
                </a:lnTo>
                <a:lnTo>
                  <a:pt x="88056" y="255146"/>
                </a:lnTo>
                <a:lnTo>
                  <a:pt x="22014" y="255146"/>
                </a:lnTo>
                <a:cubicBezTo>
                  <a:pt x="10105" y="255146"/>
                  <a:pt x="0" y="245402"/>
                  <a:pt x="0" y="232771"/>
                </a:cubicBezTo>
                <a:lnTo>
                  <a:pt x="0" y="215449"/>
                </a:lnTo>
                <a:lnTo>
                  <a:pt x="0" y="22014"/>
                </a:lnTo>
                <a:cubicBezTo>
                  <a:pt x="0" y="9744"/>
                  <a:pt x="10105" y="0"/>
                  <a:pt x="22014"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7" name="Freeform 982">
            <a:extLst>
              <a:ext uri="{FF2B5EF4-FFF2-40B4-BE49-F238E27FC236}">
                <a16:creationId xmlns:a16="http://schemas.microsoft.com/office/drawing/2014/main" id="{F17398C3-2576-42A0-AC08-F21019A328D9}"/>
              </a:ext>
            </a:extLst>
          </p:cNvPr>
          <p:cNvSpPr>
            <a:spLocks noChangeAspect="1" noChangeArrowheads="1"/>
          </p:cNvSpPr>
          <p:nvPr/>
        </p:nvSpPr>
        <p:spPr bwMode="auto">
          <a:xfrm>
            <a:off x="1200473" y="3574258"/>
            <a:ext cx="399611" cy="397204"/>
          </a:xfrm>
          <a:custGeom>
            <a:avLst/>
            <a:gdLst>
              <a:gd name="T0" fmla="*/ 120216 w 290152"/>
              <a:gd name="T1" fmla="*/ 396833 h 288566"/>
              <a:gd name="T2" fmla="*/ 147102 w 290152"/>
              <a:gd name="T3" fmla="*/ 392852 h 288566"/>
              <a:gd name="T4" fmla="*/ 147102 w 290152"/>
              <a:gd name="T5" fmla="*/ 435285 h 288566"/>
              <a:gd name="T6" fmla="*/ 120216 w 290152"/>
              <a:gd name="T7" fmla="*/ 420037 h 288566"/>
              <a:gd name="T8" fmla="*/ 93327 w 290152"/>
              <a:gd name="T9" fmla="*/ 435285 h 288566"/>
              <a:gd name="T10" fmla="*/ 93327 w 290152"/>
              <a:gd name="T11" fmla="*/ 392852 h 288566"/>
              <a:gd name="T12" fmla="*/ 68659 w 290152"/>
              <a:gd name="T13" fmla="*/ 361742 h 288566"/>
              <a:gd name="T14" fmla="*/ 166903 w 290152"/>
              <a:gd name="T15" fmla="*/ 459989 h 288566"/>
              <a:gd name="T16" fmla="*/ 166903 w 290152"/>
              <a:gd name="T17" fmla="*/ 358467 h 288566"/>
              <a:gd name="T18" fmla="*/ 401989 w 290152"/>
              <a:gd name="T19" fmla="*/ 350275 h 288566"/>
              <a:gd name="T20" fmla="*/ 429982 w 290152"/>
              <a:gd name="T21" fmla="*/ 378514 h 288566"/>
              <a:gd name="T22" fmla="*/ 71280 w 290152"/>
              <a:gd name="T23" fmla="*/ 342749 h 288566"/>
              <a:gd name="T24" fmla="*/ 185238 w 290152"/>
              <a:gd name="T25" fmla="*/ 457369 h 288566"/>
              <a:gd name="T26" fmla="*/ 52287 w 290152"/>
              <a:gd name="T27" fmla="*/ 457369 h 288566"/>
              <a:gd name="T28" fmla="*/ 415987 w 290152"/>
              <a:gd name="T29" fmla="*/ 328769 h 288566"/>
              <a:gd name="T30" fmla="*/ 416312 w 290152"/>
              <a:gd name="T31" fmla="*/ 400183 h 288566"/>
              <a:gd name="T32" fmla="*/ 390921 w 290152"/>
              <a:gd name="T33" fmla="*/ 339111 h 288566"/>
              <a:gd name="T34" fmla="*/ 309230 w 290152"/>
              <a:gd name="T35" fmla="*/ 256219 h 288566"/>
              <a:gd name="T36" fmla="*/ 337466 w 290152"/>
              <a:gd name="T37" fmla="*/ 285369 h 288566"/>
              <a:gd name="T38" fmla="*/ 441434 w 290152"/>
              <a:gd name="T39" fmla="*/ 237895 h 288566"/>
              <a:gd name="T40" fmla="*/ 302149 w 290152"/>
              <a:gd name="T41" fmla="*/ 398222 h 288566"/>
              <a:gd name="T42" fmla="*/ 290212 w 290152"/>
              <a:gd name="T43" fmla="*/ 387100 h 288566"/>
              <a:gd name="T44" fmla="*/ 348632 w 290152"/>
              <a:gd name="T45" fmla="*/ 245620 h 288566"/>
              <a:gd name="T46" fmla="*/ 298064 w 290152"/>
              <a:gd name="T47" fmla="*/ 296631 h 288566"/>
              <a:gd name="T48" fmla="*/ 323348 w 290152"/>
              <a:gd name="T49" fmla="*/ 235683 h 288566"/>
              <a:gd name="T50" fmla="*/ 126580 w 290152"/>
              <a:gd name="T51" fmla="*/ 218671 h 288566"/>
              <a:gd name="T52" fmla="*/ 144826 w 290152"/>
              <a:gd name="T53" fmla="*/ 234453 h 288566"/>
              <a:gd name="T54" fmla="*/ 118765 w 290152"/>
              <a:gd name="T55" fmla="*/ 260759 h 288566"/>
              <a:gd name="T56" fmla="*/ 92056 w 290152"/>
              <a:gd name="T57" fmla="*/ 234453 h 288566"/>
              <a:gd name="T58" fmla="*/ 110293 w 290152"/>
              <a:gd name="T59" fmla="*/ 218671 h 288566"/>
              <a:gd name="T60" fmla="*/ 373075 w 290152"/>
              <a:gd name="T61" fmla="*/ 176874 h 288566"/>
              <a:gd name="T62" fmla="*/ 515039 w 290152"/>
              <a:gd name="T63" fmla="*/ 317580 h 288566"/>
              <a:gd name="T64" fmla="*/ 68659 w 290152"/>
              <a:gd name="T65" fmla="*/ 178183 h 288566"/>
              <a:gd name="T66" fmla="*/ 166903 w 290152"/>
              <a:gd name="T67" fmla="*/ 276914 h 288566"/>
              <a:gd name="T68" fmla="*/ 166903 w 290152"/>
              <a:gd name="T69" fmla="*/ 175552 h 288566"/>
              <a:gd name="T70" fmla="*/ 166903 w 290152"/>
              <a:gd name="T71" fmla="*/ 159755 h 288566"/>
              <a:gd name="T72" fmla="*/ 166903 w 290152"/>
              <a:gd name="T73" fmla="*/ 292710 h 288566"/>
              <a:gd name="T74" fmla="*/ 52287 w 290152"/>
              <a:gd name="T75" fmla="*/ 178183 h 288566"/>
              <a:gd name="T76" fmla="*/ 15849 w 290152"/>
              <a:gd name="T77" fmla="*/ 147284 h 288566"/>
              <a:gd name="T78" fmla="*/ 383639 w 290152"/>
              <a:gd name="T79" fmla="*/ 512208 h 288566"/>
              <a:gd name="T80" fmla="*/ 373075 w 290152"/>
              <a:gd name="T81" fmla="*/ 475386 h 288566"/>
              <a:gd name="T82" fmla="*/ 407410 w 290152"/>
              <a:gd name="T83" fmla="*/ 165036 h 288566"/>
              <a:gd name="T84" fmla="*/ 40274 w 290152"/>
              <a:gd name="T85" fmla="*/ 122957 h 288566"/>
              <a:gd name="T86" fmla="*/ 368216 w 290152"/>
              <a:gd name="T87" fmla="*/ 61322 h 288566"/>
              <a:gd name="T88" fmla="*/ 354142 w 290152"/>
              <a:gd name="T89" fmla="*/ 66480 h 288566"/>
              <a:gd name="T90" fmla="*/ 246081 w 290152"/>
              <a:gd name="T91" fmla="*/ 55513 h 288566"/>
              <a:gd name="T92" fmla="*/ 258626 w 290152"/>
              <a:gd name="T93" fmla="*/ 66480 h 288566"/>
              <a:gd name="T94" fmla="*/ 243987 w 290152"/>
              <a:gd name="T95" fmla="*/ 61322 h 288566"/>
              <a:gd name="T96" fmla="*/ 315908 w 290152"/>
              <a:gd name="T97" fmla="*/ 63549 h 288566"/>
              <a:gd name="T98" fmla="*/ 307543 w 290152"/>
              <a:gd name="T99" fmla="*/ 55191 h 288566"/>
              <a:gd name="T100" fmla="*/ 15849 w 290152"/>
              <a:gd name="T101" fmla="*/ 82847 h 288566"/>
              <a:gd name="T102" fmla="*/ 407410 w 290152"/>
              <a:gd name="T103" fmla="*/ 82847 h 288566"/>
              <a:gd name="T104" fmla="*/ 40274 w 290152"/>
              <a:gd name="T105" fmla="*/ 15784 h 288566"/>
              <a:gd name="T106" fmla="*/ 423916 w 290152"/>
              <a:gd name="T107" fmla="*/ 40105 h 288566"/>
              <a:gd name="T108" fmla="*/ 423916 w 290152"/>
              <a:gd name="T109" fmla="*/ 147284 h 288566"/>
              <a:gd name="T110" fmla="*/ 423916 w 290152"/>
              <a:gd name="T111" fmla="*/ 466838 h 288566"/>
              <a:gd name="T112" fmla="*/ 40274 w 290152"/>
              <a:gd name="T113" fmla="*/ 527988 h 288566"/>
              <a:gd name="T114" fmla="*/ 16505 w 290152"/>
              <a:gd name="T115" fmla="*/ 115066 h 288566"/>
              <a:gd name="T116" fmla="*/ 40274 w 290152"/>
              <a:gd name="T117" fmla="*/ 0 h 28856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90152" h="288566">
                <a:moveTo>
                  <a:pt x="51006" y="208187"/>
                </a:moveTo>
                <a:cubicBezTo>
                  <a:pt x="52798" y="206375"/>
                  <a:pt x="55307" y="206375"/>
                  <a:pt x="57099" y="208187"/>
                </a:cubicBezTo>
                <a:lnTo>
                  <a:pt x="65703" y="216884"/>
                </a:lnTo>
                <a:lnTo>
                  <a:pt x="74306" y="208187"/>
                </a:lnTo>
                <a:cubicBezTo>
                  <a:pt x="76098" y="206375"/>
                  <a:pt x="78607" y="206375"/>
                  <a:pt x="80399" y="208187"/>
                </a:cubicBezTo>
                <a:cubicBezTo>
                  <a:pt x="82192" y="209999"/>
                  <a:pt x="82192" y="212898"/>
                  <a:pt x="80399" y="214709"/>
                </a:cubicBezTo>
                <a:lnTo>
                  <a:pt x="71796" y="223044"/>
                </a:lnTo>
                <a:lnTo>
                  <a:pt x="80399" y="231740"/>
                </a:lnTo>
                <a:cubicBezTo>
                  <a:pt x="82192" y="233552"/>
                  <a:pt x="82192" y="236451"/>
                  <a:pt x="80399" y="237900"/>
                </a:cubicBezTo>
                <a:cubicBezTo>
                  <a:pt x="79683" y="238987"/>
                  <a:pt x="78607" y="239350"/>
                  <a:pt x="77173" y="239350"/>
                </a:cubicBezTo>
                <a:cubicBezTo>
                  <a:pt x="76098" y="239350"/>
                  <a:pt x="75023" y="238987"/>
                  <a:pt x="74306" y="237900"/>
                </a:cubicBezTo>
                <a:lnTo>
                  <a:pt x="65703" y="229566"/>
                </a:lnTo>
                <a:lnTo>
                  <a:pt x="57099" y="237900"/>
                </a:lnTo>
                <a:cubicBezTo>
                  <a:pt x="56024" y="238987"/>
                  <a:pt x="54949" y="239350"/>
                  <a:pt x="53873" y="239350"/>
                </a:cubicBezTo>
                <a:cubicBezTo>
                  <a:pt x="53156" y="239350"/>
                  <a:pt x="51722" y="238987"/>
                  <a:pt x="51006" y="237900"/>
                </a:cubicBezTo>
                <a:cubicBezTo>
                  <a:pt x="49213" y="236451"/>
                  <a:pt x="49213" y="233552"/>
                  <a:pt x="51006" y="231740"/>
                </a:cubicBezTo>
                <a:lnTo>
                  <a:pt x="59609" y="223044"/>
                </a:lnTo>
                <a:lnTo>
                  <a:pt x="51006" y="214709"/>
                </a:lnTo>
                <a:cubicBezTo>
                  <a:pt x="49213" y="212898"/>
                  <a:pt x="49213" y="209999"/>
                  <a:pt x="51006" y="208187"/>
                </a:cubicBezTo>
                <a:close/>
                <a:moveTo>
                  <a:pt x="38956" y="195916"/>
                </a:moveTo>
                <a:cubicBezTo>
                  <a:pt x="38240" y="195916"/>
                  <a:pt x="37524" y="196632"/>
                  <a:pt x="37524" y="197706"/>
                </a:cubicBezTo>
                <a:lnTo>
                  <a:pt x="37524" y="249969"/>
                </a:lnTo>
                <a:cubicBezTo>
                  <a:pt x="37524" y="250685"/>
                  <a:pt x="38240" y="251401"/>
                  <a:pt x="38956" y="251401"/>
                </a:cubicBezTo>
                <a:lnTo>
                  <a:pt x="91219" y="251401"/>
                </a:lnTo>
                <a:cubicBezTo>
                  <a:pt x="91935" y="251401"/>
                  <a:pt x="92651" y="250685"/>
                  <a:pt x="92651" y="249969"/>
                </a:cubicBezTo>
                <a:lnTo>
                  <a:pt x="92651" y="197706"/>
                </a:lnTo>
                <a:cubicBezTo>
                  <a:pt x="92651" y="196632"/>
                  <a:pt x="91935" y="195916"/>
                  <a:pt x="91219" y="195916"/>
                </a:cubicBezTo>
                <a:lnTo>
                  <a:pt x="38956" y="195916"/>
                </a:lnTo>
                <a:close/>
                <a:moveTo>
                  <a:pt x="227533" y="188208"/>
                </a:moveTo>
                <a:cubicBezTo>
                  <a:pt x="224687" y="188208"/>
                  <a:pt x="221840" y="189285"/>
                  <a:pt x="219705" y="191439"/>
                </a:cubicBezTo>
                <a:cubicBezTo>
                  <a:pt x="217926" y="193592"/>
                  <a:pt x="216503" y="196104"/>
                  <a:pt x="216503" y="198976"/>
                </a:cubicBezTo>
                <a:cubicBezTo>
                  <a:pt x="216503" y="202206"/>
                  <a:pt x="217926" y="204718"/>
                  <a:pt x="219705" y="206872"/>
                </a:cubicBezTo>
                <a:cubicBezTo>
                  <a:pt x="223975" y="211179"/>
                  <a:pt x="231091" y="211179"/>
                  <a:pt x="235005" y="206872"/>
                </a:cubicBezTo>
                <a:cubicBezTo>
                  <a:pt x="239275" y="202565"/>
                  <a:pt x="239275" y="195746"/>
                  <a:pt x="235005" y="191439"/>
                </a:cubicBezTo>
                <a:cubicBezTo>
                  <a:pt x="233226" y="189285"/>
                  <a:pt x="230024" y="188208"/>
                  <a:pt x="227533" y="188208"/>
                </a:cubicBezTo>
                <a:close/>
                <a:moveTo>
                  <a:pt x="38956" y="187325"/>
                </a:moveTo>
                <a:lnTo>
                  <a:pt x="91219" y="187325"/>
                </a:lnTo>
                <a:cubicBezTo>
                  <a:pt x="96589" y="187325"/>
                  <a:pt x="101242" y="191620"/>
                  <a:pt x="101242" y="197706"/>
                </a:cubicBezTo>
                <a:lnTo>
                  <a:pt x="101242" y="249969"/>
                </a:lnTo>
                <a:cubicBezTo>
                  <a:pt x="101242" y="255697"/>
                  <a:pt x="96589" y="259992"/>
                  <a:pt x="91219" y="259992"/>
                </a:cubicBezTo>
                <a:lnTo>
                  <a:pt x="38956" y="259992"/>
                </a:lnTo>
                <a:cubicBezTo>
                  <a:pt x="33228" y="259992"/>
                  <a:pt x="28575" y="255697"/>
                  <a:pt x="28575" y="249969"/>
                </a:cubicBezTo>
                <a:lnTo>
                  <a:pt x="28575" y="197706"/>
                </a:lnTo>
                <a:cubicBezTo>
                  <a:pt x="28575" y="191620"/>
                  <a:pt x="33228" y="187325"/>
                  <a:pt x="38956" y="187325"/>
                </a:cubicBezTo>
                <a:close/>
                <a:moveTo>
                  <a:pt x="227355" y="179684"/>
                </a:moveTo>
                <a:cubicBezTo>
                  <a:pt x="232426" y="179684"/>
                  <a:pt x="237496" y="181568"/>
                  <a:pt x="241054" y="185337"/>
                </a:cubicBezTo>
                <a:cubicBezTo>
                  <a:pt x="248882" y="192874"/>
                  <a:pt x="248882" y="205436"/>
                  <a:pt x="241054" y="212974"/>
                </a:cubicBezTo>
                <a:cubicBezTo>
                  <a:pt x="237496" y="216922"/>
                  <a:pt x="232515" y="218716"/>
                  <a:pt x="227533" y="218716"/>
                </a:cubicBezTo>
                <a:cubicBezTo>
                  <a:pt x="222552" y="218716"/>
                  <a:pt x="217215" y="216922"/>
                  <a:pt x="213656" y="212974"/>
                </a:cubicBezTo>
                <a:cubicBezTo>
                  <a:pt x="209742" y="209384"/>
                  <a:pt x="207963" y="204359"/>
                  <a:pt x="207963" y="198976"/>
                </a:cubicBezTo>
                <a:cubicBezTo>
                  <a:pt x="207963" y="193951"/>
                  <a:pt x="209742" y="188926"/>
                  <a:pt x="213656" y="185337"/>
                </a:cubicBezTo>
                <a:cubicBezTo>
                  <a:pt x="217214" y="181568"/>
                  <a:pt x="222285" y="179684"/>
                  <a:pt x="227355" y="179684"/>
                </a:cubicBezTo>
                <a:close/>
                <a:moveTo>
                  <a:pt x="176903" y="137138"/>
                </a:moveTo>
                <a:cubicBezTo>
                  <a:pt x="174032" y="137138"/>
                  <a:pt x="171161" y="138224"/>
                  <a:pt x="169007" y="140034"/>
                </a:cubicBezTo>
                <a:cubicBezTo>
                  <a:pt x="166854" y="142569"/>
                  <a:pt x="165777" y="145103"/>
                  <a:pt x="165777" y="147999"/>
                </a:cubicBezTo>
                <a:cubicBezTo>
                  <a:pt x="165777" y="150896"/>
                  <a:pt x="166854" y="153792"/>
                  <a:pt x="169007" y="155965"/>
                </a:cubicBezTo>
                <a:cubicBezTo>
                  <a:pt x="173314" y="160310"/>
                  <a:pt x="180493" y="160310"/>
                  <a:pt x="184441" y="155965"/>
                </a:cubicBezTo>
                <a:cubicBezTo>
                  <a:pt x="188748" y="151620"/>
                  <a:pt x="188748" y="144741"/>
                  <a:pt x="184441" y="140034"/>
                </a:cubicBezTo>
                <a:cubicBezTo>
                  <a:pt x="182287" y="138224"/>
                  <a:pt x="179416" y="137138"/>
                  <a:pt x="176903" y="137138"/>
                </a:cubicBezTo>
                <a:close/>
                <a:moveTo>
                  <a:pt x="241263" y="130018"/>
                </a:moveTo>
                <a:cubicBezTo>
                  <a:pt x="242713" y="128587"/>
                  <a:pt x="245613" y="128587"/>
                  <a:pt x="247426" y="130018"/>
                </a:cubicBezTo>
                <a:cubicBezTo>
                  <a:pt x="248876" y="131806"/>
                  <a:pt x="248876" y="134667"/>
                  <a:pt x="247426" y="136098"/>
                </a:cubicBezTo>
                <a:lnTo>
                  <a:pt x="165138" y="217644"/>
                </a:lnTo>
                <a:cubicBezTo>
                  <a:pt x="164051" y="218360"/>
                  <a:pt x="162963" y="218717"/>
                  <a:pt x="161876" y="218717"/>
                </a:cubicBezTo>
                <a:cubicBezTo>
                  <a:pt x="160788" y="218717"/>
                  <a:pt x="159701" y="218360"/>
                  <a:pt x="158613" y="217644"/>
                </a:cubicBezTo>
                <a:cubicBezTo>
                  <a:pt x="157163" y="215856"/>
                  <a:pt x="157163" y="212995"/>
                  <a:pt x="158613" y="211564"/>
                </a:cubicBezTo>
                <a:lnTo>
                  <a:pt x="241263" y="130018"/>
                </a:lnTo>
                <a:close/>
                <a:moveTo>
                  <a:pt x="176724" y="128810"/>
                </a:moveTo>
                <a:cubicBezTo>
                  <a:pt x="181838" y="128810"/>
                  <a:pt x="186953" y="130621"/>
                  <a:pt x="190542" y="134241"/>
                </a:cubicBezTo>
                <a:cubicBezTo>
                  <a:pt x="198079" y="141844"/>
                  <a:pt x="198079" y="154517"/>
                  <a:pt x="190542" y="162120"/>
                </a:cubicBezTo>
                <a:cubicBezTo>
                  <a:pt x="186953" y="166103"/>
                  <a:pt x="181928" y="167913"/>
                  <a:pt x="176903" y="167913"/>
                </a:cubicBezTo>
                <a:cubicBezTo>
                  <a:pt x="171520" y="167913"/>
                  <a:pt x="166495" y="166103"/>
                  <a:pt x="162906" y="162120"/>
                </a:cubicBezTo>
                <a:cubicBezTo>
                  <a:pt x="158958" y="158137"/>
                  <a:pt x="157163" y="153430"/>
                  <a:pt x="157163" y="147999"/>
                </a:cubicBezTo>
                <a:cubicBezTo>
                  <a:pt x="157163" y="142931"/>
                  <a:pt x="158958" y="137862"/>
                  <a:pt x="162906" y="134241"/>
                </a:cubicBezTo>
                <a:cubicBezTo>
                  <a:pt x="166495" y="130621"/>
                  <a:pt x="171609" y="128810"/>
                  <a:pt x="176724" y="128810"/>
                </a:cubicBezTo>
                <a:close/>
                <a:moveTo>
                  <a:pt x="64910" y="104775"/>
                </a:moveTo>
                <a:cubicBezTo>
                  <a:pt x="67403" y="104775"/>
                  <a:pt x="69183" y="106931"/>
                  <a:pt x="69183" y="109448"/>
                </a:cubicBezTo>
                <a:lnTo>
                  <a:pt x="69183" y="119512"/>
                </a:lnTo>
                <a:lnTo>
                  <a:pt x="79153" y="119512"/>
                </a:lnTo>
                <a:cubicBezTo>
                  <a:pt x="81646" y="119512"/>
                  <a:pt x="83782" y="121668"/>
                  <a:pt x="83782" y="123825"/>
                </a:cubicBezTo>
                <a:cubicBezTo>
                  <a:pt x="83782" y="126341"/>
                  <a:pt x="81646" y="128138"/>
                  <a:pt x="79153" y="128138"/>
                </a:cubicBezTo>
                <a:lnTo>
                  <a:pt x="69183" y="128138"/>
                </a:lnTo>
                <a:lnTo>
                  <a:pt x="69183" y="138202"/>
                </a:lnTo>
                <a:cubicBezTo>
                  <a:pt x="69183" y="140718"/>
                  <a:pt x="67403" y="142515"/>
                  <a:pt x="64910" y="142515"/>
                </a:cubicBezTo>
                <a:cubicBezTo>
                  <a:pt x="62418" y="142515"/>
                  <a:pt x="60281" y="140718"/>
                  <a:pt x="60281" y="138202"/>
                </a:cubicBezTo>
                <a:lnTo>
                  <a:pt x="60281" y="128138"/>
                </a:lnTo>
                <a:lnTo>
                  <a:pt x="50311" y="128138"/>
                </a:lnTo>
                <a:cubicBezTo>
                  <a:pt x="48174" y="128138"/>
                  <a:pt x="46038" y="126341"/>
                  <a:pt x="46038" y="123825"/>
                </a:cubicBezTo>
                <a:cubicBezTo>
                  <a:pt x="46038" y="121668"/>
                  <a:pt x="48174" y="119512"/>
                  <a:pt x="50311" y="119512"/>
                </a:cubicBezTo>
                <a:lnTo>
                  <a:pt x="60281" y="119512"/>
                </a:lnTo>
                <a:lnTo>
                  <a:pt x="60281" y="109448"/>
                </a:lnTo>
                <a:cubicBezTo>
                  <a:pt x="60281" y="106931"/>
                  <a:pt x="62418" y="104775"/>
                  <a:pt x="64910" y="104775"/>
                </a:cubicBezTo>
                <a:close/>
                <a:moveTo>
                  <a:pt x="203901" y="96668"/>
                </a:moveTo>
                <a:cubicBezTo>
                  <a:pt x="160955" y="96668"/>
                  <a:pt x="126310" y="131166"/>
                  <a:pt x="126310" y="173570"/>
                </a:cubicBezTo>
                <a:cubicBezTo>
                  <a:pt x="126310" y="216335"/>
                  <a:pt x="160955" y="250833"/>
                  <a:pt x="203901" y="250833"/>
                </a:cubicBezTo>
                <a:cubicBezTo>
                  <a:pt x="246485" y="250833"/>
                  <a:pt x="281491" y="216335"/>
                  <a:pt x="281491" y="173570"/>
                </a:cubicBezTo>
                <a:cubicBezTo>
                  <a:pt x="281491" y="131166"/>
                  <a:pt x="246485" y="96668"/>
                  <a:pt x="203901" y="96668"/>
                </a:cubicBezTo>
                <a:close/>
                <a:moveTo>
                  <a:pt x="38956" y="95945"/>
                </a:moveTo>
                <a:cubicBezTo>
                  <a:pt x="38240" y="95945"/>
                  <a:pt x="37524" y="96665"/>
                  <a:pt x="37524" y="97384"/>
                </a:cubicBezTo>
                <a:lnTo>
                  <a:pt x="37524" y="149905"/>
                </a:lnTo>
                <a:cubicBezTo>
                  <a:pt x="37524" y="150264"/>
                  <a:pt x="38240" y="151344"/>
                  <a:pt x="38956" y="151344"/>
                </a:cubicBezTo>
                <a:lnTo>
                  <a:pt x="91219" y="151344"/>
                </a:lnTo>
                <a:cubicBezTo>
                  <a:pt x="91935" y="151344"/>
                  <a:pt x="92651" y="150264"/>
                  <a:pt x="92651" y="149905"/>
                </a:cubicBezTo>
                <a:lnTo>
                  <a:pt x="92651" y="97384"/>
                </a:lnTo>
                <a:cubicBezTo>
                  <a:pt x="92651" y="96665"/>
                  <a:pt x="91935" y="95945"/>
                  <a:pt x="91219" y="95945"/>
                </a:cubicBezTo>
                <a:lnTo>
                  <a:pt x="38956" y="95945"/>
                </a:lnTo>
                <a:close/>
                <a:moveTo>
                  <a:pt x="38956" y="87312"/>
                </a:moveTo>
                <a:lnTo>
                  <a:pt x="91219" y="87312"/>
                </a:lnTo>
                <a:cubicBezTo>
                  <a:pt x="96589" y="87312"/>
                  <a:pt x="101242" y="91988"/>
                  <a:pt x="101242" y="97384"/>
                </a:cubicBezTo>
                <a:lnTo>
                  <a:pt x="101242" y="149905"/>
                </a:lnTo>
                <a:cubicBezTo>
                  <a:pt x="101242" y="155301"/>
                  <a:pt x="96589" y="159977"/>
                  <a:pt x="91219" y="159977"/>
                </a:cubicBezTo>
                <a:lnTo>
                  <a:pt x="38956" y="159977"/>
                </a:lnTo>
                <a:cubicBezTo>
                  <a:pt x="33228" y="159977"/>
                  <a:pt x="28575" y="155301"/>
                  <a:pt x="28575" y="149905"/>
                </a:cubicBezTo>
                <a:lnTo>
                  <a:pt x="28575" y="97384"/>
                </a:lnTo>
                <a:cubicBezTo>
                  <a:pt x="28575" y="91988"/>
                  <a:pt x="33228" y="87312"/>
                  <a:pt x="38956" y="87312"/>
                </a:cubicBezTo>
                <a:close/>
                <a:moveTo>
                  <a:pt x="22014" y="67200"/>
                </a:moveTo>
                <a:cubicBezTo>
                  <a:pt x="14796" y="67200"/>
                  <a:pt x="8661" y="72950"/>
                  <a:pt x="8661" y="80496"/>
                </a:cubicBezTo>
                <a:lnTo>
                  <a:pt x="8661" y="266645"/>
                </a:lnTo>
                <a:cubicBezTo>
                  <a:pt x="8661" y="273832"/>
                  <a:pt x="14796" y="279941"/>
                  <a:pt x="22014" y="279941"/>
                </a:cubicBezTo>
                <a:lnTo>
                  <a:pt x="209675" y="279941"/>
                </a:lnTo>
                <a:cubicBezTo>
                  <a:pt x="216893" y="279941"/>
                  <a:pt x="222667" y="273832"/>
                  <a:pt x="222667" y="266645"/>
                </a:cubicBezTo>
                <a:lnTo>
                  <a:pt x="222667" y="257661"/>
                </a:lnTo>
                <a:cubicBezTo>
                  <a:pt x="216532" y="259098"/>
                  <a:pt x="210397" y="259817"/>
                  <a:pt x="203901" y="259817"/>
                </a:cubicBezTo>
                <a:cubicBezTo>
                  <a:pt x="155903" y="259817"/>
                  <a:pt x="117288" y="221006"/>
                  <a:pt x="117288" y="173570"/>
                </a:cubicBezTo>
                <a:cubicBezTo>
                  <a:pt x="117288" y="126494"/>
                  <a:pt x="155903" y="88043"/>
                  <a:pt x="203901" y="88043"/>
                </a:cubicBezTo>
                <a:cubicBezTo>
                  <a:pt x="210397" y="88043"/>
                  <a:pt x="216532" y="88762"/>
                  <a:pt x="222667" y="90199"/>
                </a:cubicBezTo>
                <a:lnTo>
                  <a:pt x="222667" y="80496"/>
                </a:lnTo>
                <a:cubicBezTo>
                  <a:pt x="222667" y="72950"/>
                  <a:pt x="216893" y="67200"/>
                  <a:pt x="209675" y="67200"/>
                </a:cubicBezTo>
                <a:lnTo>
                  <a:pt x="22014" y="67200"/>
                </a:lnTo>
                <a:close/>
                <a:moveTo>
                  <a:pt x="193554" y="30339"/>
                </a:moveTo>
                <a:cubicBezTo>
                  <a:pt x="195019" y="28575"/>
                  <a:pt x="197950" y="28575"/>
                  <a:pt x="199782" y="30339"/>
                </a:cubicBezTo>
                <a:cubicBezTo>
                  <a:pt x="200514" y="31044"/>
                  <a:pt x="201247" y="32103"/>
                  <a:pt x="201247" y="33514"/>
                </a:cubicBezTo>
                <a:cubicBezTo>
                  <a:pt x="201247" y="34572"/>
                  <a:pt x="200514" y="35630"/>
                  <a:pt x="199782" y="36336"/>
                </a:cubicBezTo>
                <a:cubicBezTo>
                  <a:pt x="199049" y="37042"/>
                  <a:pt x="197950" y="37747"/>
                  <a:pt x="196484" y="37747"/>
                </a:cubicBezTo>
                <a:cubicBezTo>
                  <a:pt x="195385" y="37747"/>
                  <a:pt x="194286" y="37042"/>
                  <a:pt x="193554" y="36336"/>
                </a:cubicBezTo>
                <a:cubicBezTo>
                  <a:pt x="192455" y="35630"/>
                  <a:pt x="192088" y="34572"/>
                  <a:pt x="192088" y="33514"/>
                </a:cubicBezTo>
                <a:cubicBezTo>
                  <a:pt x="192088" y="32103"/>
                  <a:pt x="192455" y="31044"/>
                  <a:pt x="193554" y="30339"/>
                </a:cubicBezTo>
                <a:close/>
                <a:moveTo>
                  <a:pt x="134493" y="30339"/>
                </a:moveTo>
                <a:cubicBezTo>
                  <a:pt x="136398" y="28575"/>
                  <a:pt x="139446" y="28575"/>
                  <a:pt x="141351" y="30339"/>
                </a:cubicBezTo>
                <a:cubicBezTo>
                  <a:pt x="142113" y="31044"/>
                  <a:pt x="142494" y="32103"/>
                  <a:pt x="142494" y="33514"/>
                </a:cubicBezTo>
                <a:cubicBezTo>
                  <a:pt x="142494" y="34572"/>
                  <a:pt x="142113" y="35630"/>
                  <a:pt x="141351" y="36336"/>
                </a:cubicBezTo>
                <a:cubicBezTo>
                  <a:pt x="140589" y="37042"/>
                  <a:pt x="139065" y="37747"/>
                  <a:pt x="137922" y="37747"/>
                </a:cubicBezTo>
                <a:cubicBezTo>
                  <a:pt x="136779" y="37747"/>
                  <a:pt x="135636" y="37042"/>
                  <a:pt x="134493" y="36336"/>
                </a:cubicBezTo>
                <a:cubicBezTo>
                  <a:pt x="133731" y="35630"/>
                  <a:pt x="133350" y="34572"/>
                  <a:pt x="133350" y="33514"/>
                </a:cubicBezTo>
                <a:cubicBezTo>
                  <a:pt x="133350" y="32103"/>
                  <a:pt x="133731" y="31044"/>
                  <a:pt x="134493" y="30339"/>
                </a:cubicBezTo>
                <a:close/>
                <a:moveTo>
                  <a:pt x="168085" y="30162"/>
                </a:moveTo>
                <a:cubicBezTo>
                  <a:pt x="170752" y="30162"/>
                  <a:pt x="172657" y="32067"/>
                  <a:pt x="172657" y="34734"/>
                </a:cubicBezTo>
                <a:cubicBezTo>
                  <a:pt x="172657" y="37020"/>
                  <a:pt x="170752" y="39306"/>
                  <a:pt x="168085" y="39306"/>
                </a:cubicBezTo>
                <a:cubicBezTo>
                  <a:pt x="165799" y="39306"/>
                  <a:pt x="163513" y="37020"/>
                  <a:pt x="163513" y="34734"/>
                </a:cubicBezTo>
                <a:cubicBezTo>
                  <a:pt x="163513" y="32067"/>
                  <a:pt x="165799" y="30162"/>
                  <a:pt x="168085" y="30162"/>
                </a:cubicBezTo>
                <a:close/>
                <a:moveTo>
                  <a:pt x="22014" y="8625"/>
                </a:moveTo>
                <a:cubicBezTo>
                  <a:pt x="14796" y="8625"/>
                  <a:pt x="8661" y="14734"/>
                  <a:pt x="8661" y="21921"/>
                </a:cubicBezTo>
                <a:lnTo>
                  <a:pt x="8661" y="45279"/>
                </a:lnTo>
                <a:cubicBezTo>
                  <a:pt x="8661" y="52466"/>
                  <a:pt x="14796" y="58575"/>
                  <a:pt x="22014" y="58575"/>
                </a:cubicBezTo>
                <a:lnTo>
                  <a:pt x="209675" y="58575"/>
                </a:lnTo>
                <a:cubicBezTo>
                  <a:pt x="216893" y="58575"/>
                  <a:pt x="222667" y="52466"/>
                  <a:pt x="222667" y="45279"/>
                </a:cubicBezTo>
                <a:lnTo>
                  <a:pt x="222667" y="21921"/>
                </a:lnTo>
                <a:cubicBezTo>
                  <a:pt x="222667" y="14734"/>
                  <a:pt x="216893" y="8625"/>
                  <a:pt x="209675" y="8625"/>
                </a:cubicBezTo>
                <a:lnTo>
                  <a:pt x="22014" y="8625"/>
                </a:lnTo>
                <a:close/>
                <a:moveTo>
                  <a:pt x="22014" y="0"/>
                </a:moveTo>
                <a:lnTo>
                  <a:pt x="209675" y="0"/>
                </a:lnTo>
                <a:cubicBezTo>
                  <a:pt x="221945" y="0"/>
                  <a:pt x="231689" y="9703"/>
                  <a:pt x="231689" y="21921"/>
                </a:cubicBezTo>
                <a:lnTo>
                  <a:pt x="231689" y="45279"/>
                </a:lnTo>
                <a:cubicBezTo>
                  <a:pt x="231689" y="52466"/>
                  <a:pt x="228080" y="58935"/>
                  <a:pt x="222667" y="62888"/>
                </a:cubicBezTo>
                <a:cubicBezTo>
                  <a:pt x="228080" y="66841"/>
                  <a:pt x="231689" y="73309"/>
                  <a:pt x="231689" y="80496"/>
                </a:cubicBezTo>
                <a:lnTo>
                  <a:pt x="231689" y="92715"/>
                </a:lnTo>
                <a:cubicBezTo>
                  <a:pt x="265612" y="104214"/>
                  <a:pt x="290152" y="135838"/>
                  <a:pt x="290152" y="173570"/>
                </a:cubicBezTo>
                <a:cubicBezTo>
                  <a:pt x="290152" y="211663"/>
                  <a:pt x="265612" y="243646"/>
                  <a:pt x="231689" y="255145"/>
                </a:cubicBezTo>
                <a:lnTo>
                  <a:pt x="231689" y="266645"/>
                </a:lnTo>
                <a:cubicBezTo>
                  <a:pt x="231689" y="278863"/>
                  <a:pt x="221945" y="288566"/>
                  <a:pt x="209675" y="288566"/>
                </a:cubicBezTo>
                <a:lnTo>
                  <a:pt x="22014" y="288566"/>
                </a:lnTo>
                <a:cubicBezTo>
                  <a:pt x="10105" y="288566"/>
                  <a:pt x="0" y="278863"/>
                  <a:pt x="0" y="266645"/>
                </a:cubicBezTo>
                <a:lnTo>
                  <a:pt x="0" y="80496"/>
                </a:lnTo>
                <a:cubicBezTo>
                  <a:pt x="0" y="73309"/>
                  <a:pt x="3609" y="66841"/>
                  <a:pt x="9022" y="62888"/>
                </a:cubicBezTo>
                <a:cubicBezTo>
                  <a:pt x="3609" y="58935"/>
                  <a:pt x="0" y="52466"/>
                  <a:pt x="0" y="45279"/>
                </a:cubicBezTo>
                <a:lnTo>
                  <a:pt x="0" y="21921"/>
                </a:lnTo>
                <a:cubicBezTo>
                  <a:pt x="0" y="9703"/>
                  <a:pt x="10105" y="0"/>
                  <a:pt x="22014"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8" name="Freeform 995">
            <a:extLst>
              <a:ext uri="{FF2B5EF4-FFF2-40B4-BE49-F238E27FC236}">
                <a16:creationId xmlns:a16="http://schemas.microsoft.com/office/drawing/2014/main" id="{41A28818-3B7A-4118-8214-1BBFBF965C48}"/>
              </a:ext>
            </a:extLst>
          </p:cNvPr>
          <p:cNvSpPr>
            <a:spLocks noChangeAspect="1" noChangeArrowheads="1"/>
          </p:cNvSpPr>
          <p:nvPr/>
        </p:nvSpPr>
        <p:spPr bwMode="auto">
          <a:xfrm>
            <a:off x="8305666" y="2708394"/>
            <a:ext cx="399611" cy="399611"/>
          </a:xfrm>
          <a:custGeom>
            <a:avLst/>
            <a:gdLst>
              <a:gd name="T0" fmla="*/ 402125 w 290152"/>
              <a:gd name="T1" fmla="*/ 506459 h 290151"/>
              <a:gd name="T2" fmla="*/ 515039 w 290152"/>
              <a:gd name="T3" fmla="*/ 506459 h 290151"/>
              <a:gd name="T4" fmla="*/ 410709 w 290152"/>
              <a:gd name="T5" fmla="*/ 477405 h 290151"/>
              <a:gd name="T6" fmla="*/ 273366 w 290152"/>
              <a:gd name="T7" fmla="*/ 506459 h 290151"/>
              <a:gd name="T8" fmla="*/ 386279 w 290152"/>
              <a:gd name="T9" fmla="*/ 506459 h 290151"/>
              <a:gd name="T10" fmla="*/ 281291 w 290152"/>
              <a:gd name="T11" fmla="*/ 477405 h 290151"/>
              <a:gd name="T12" fmla="*/ 144608 w 290152"/>
              <a:gd name="T13" fmla="*/ 506459 h 290151"/>
              <a:gd name="T14" fmla="*/ 257518 w 290152"/>
              <a:gd name="T15" fmla="*/ 506459 h 290151"/>
              <a:gd name="T16" fmla="*/ 153189 w 290152"/>
              <a:gd name="T17" fmla="*/ 477405 h 290151"/>
              <a:gd name="T18" fmla="*/ 15849 w 290152"/>
              <a:gd name="T19" fmla="*/ 506459 h 290151"/>
              <a:gd name="T20" fmla="*/ 128761 w 290152"/>
              <a:gd name="T21" fmla="*/ 506459 h 290151"/>
              <a:gd name="T22" fmla="*/ 24436 w 290152"/>
              <a:gd name="T23" fmla="*/ 477405 h 290151"/>
              <a:gd name="T24" fmla="*/ 402125 w 290152"/>
              <a:gd name="T25" fmla="*/ 452973 h 290151"/>
              <a:gd name="T26" fmla="*/ 515039 w 290152"/>
              <a:gd name="T27" fmla="*/ 452973 h 290151"/>
              <a:gd name="T28" fmla="*/ 410709 w 290152"/>
              <a:gd name="T29" fmla="*/ 423919 h 290151"/>
              <a:gd name="T30" fmla="*/ 273366 w 290152"/>
              <a:gd name="T31" fmla="*/ 452973 h 290151"/>
              <a:gd name="T32" fmla="*/ 386279 w 290152"/>
              <a:gd name="T33" fmla="*/ 452973 h 290151"/>
              <a:gd name="T34" fmla="*/ 281291 w 290152"/>
              <a:gd name="T35" fmla="*/ 423919 h 290151"/>
              <a:gd name="T36" fmla="*/ 144608 w 290152"/>
              <a:gd name="T37" fmla="*/ 452973 h 290151"/>
              <a:gd name="T38" fmla="*/ 257518 w 290152"/>
              <a:gd name="T39" fmla="*/ 452973 h 290151"/>
              <a:gd name="T40" fmla="*/ 153189 w 290152"/>
              <a:gd name="T41" fmla="*/ 423919 h 290151"/>
              <a:gd name="T42" fmla="*/ 273366 w 290152"/>
              <a:gd name="T43" fmla="*/ 399487 h 290151"/>
              <a:gd name="T44" fmla="*/ 386279 w 290152"/>
              <a:gd name="T45" fmla="*/ 399487 h 290151"/>
              <a:gd name="T46" fmla="*/ 281291 w 290152"/>
              <a:gd name="T47" fmla="*/ 370433 h 290151"/>
              <a:gd name="T48" fmla="*/ 256857 w 290152"/>
              <a:gd name="T49" fmla="*/ 353927 h 290151"/>
              <a:gd name="T50" fmla="*/ 329494 w 290152"/>
              <a:gd name="T51" fmla="*/ 252240 h 290151"/>
              <a:gd name="T52" fmla="*/ 385618 w 290152"/>
              <a:gd name="T53" fmla="*/ 252240 h 290151"/>
              <a:gd name="T54" fmla="*/ 330456 w 290152"/>
              <a:gd name="T55" fmla="*/ 103897 h 290151"/>
              <a:gd name="T56" fmla="*/ 322415 w 290152"/>
              <a:gd name="T57" fmla="*/ 95852 h 290151"/>
              <a:gd name="T58" fmla="*/ 205878 w 290152"/>
              <a:gd name="T59" fmla="*/ 112613 h 290151"/>
              <a:gd name="T60" fmla="*/ 262545 w 290152"/>
              <a:gd name="T61" fmla="*/ 37762 h 290151"/>
              <a:gd name="T62" fmla="*/ 293675 w 290152"/>
              <a:gd name="T63" fmla="*/ 69854 h 290151"/>
              <a:gd name="T64" fmla="*/ 262545 w 290152"/>
              <a:gd name="T65" fmla="*/ 65923 h 290151"/>
              <a:gd name="T66" fmla="*/ 295622 w 290152"/>
              <a:gd name="T67" fmla="*/ 126835 h 290151"/>
              <a:gd name="T68" fmla="*/ 262545 w 290152"/>
              <a:gd name="T69" fmla="*/ 170719 h 290151"/>
              <a:gd name="T70" fmla="*/ 232059 w 290152"/>
              <a:gd name="T71" fmla="*/ 138625 h 290151"/>
              <a:gd name="T72" fmla="*/ 262545 w 290152"/>
              <a:gd name="T73" fmla="*/ 142555 h 290151"/>
              <a:gd name="T74" fmla="*/ 229465 w 290152"/>
              <a:gd name="T75" fmla="*/ 80985 h 290151"/>
              <a:gd name="T76" fmla="*/ 262545 w 290152"/>
              <a:gd name="T77" fmla="*/ 37762 h 290151"/>
              <a:gd name="T78" fmla="*/ 265444 w 290152"/>
              <a:gd name="T79" fmla="*/ 192810 h 290151"/>
              <a:gd name="T80" fmla="*/ 265444 w 290152"/>
              <a:gd name="T81" fmla="*/ 0 h 290151"/>
              <a:gd name="T82" fmla="*/ 273366 w 290152"/>
              <a:gd name="T83" fmla="*/ 262804 h 290151"/>
              <a:gd name="T84" fmla="*/ 402125 w 290152"/>
              <a:gd name="T85" fmla="*/ 244314 h 290151"/>
              <a:gd name="T86" fmla="*/ 273366 w 290152"/>
              <a:gd name="T87" fmla="*/ 355247 h 290151"/>
              <a:gd name="T88" fmla="*/ 402125 w 290152"/>
              <a:gd name="T89" fmla="*/ 377696 h 290151"/>
              <a:gd name="T90" fmla="*/ 410709 w 290152"/>
              <a:gd name="T91" fmla="*/ 407411 h 290151"/>
              <a:gd name="T92" fmla="*/ 530884 w 290152"/>
              <a:gd name="T93" fmla="*/ 452973 h 290151"/>
              <a:gd name="T94" fmla="*/ 530884 w 290152"/>
              <a:gd name="T95" fmla="*/ 506459 h 290151"/>
              <a:gd name="T96" fmla="*/ 394203 w 290152"/>
              <a:gd name="T97" fmla="*/ 524945 h 290151"/>
              <a:gd name="T98" fmla="*/ 265444 w 290152"/>
              <a:gd name="T99" fmla="*/ 524945 h 290151"/>
              <a:gd name="T100" fmla="*/ 137346 w 290152"/>
              <a:gd name="T101" fmla="*/ 524945 h 290151"/>
              <a:gd name="T102" fmla="*/ 0 w 290152"/>
              <a:gd name="T103" fmla="*/ 506459 h 290151"/>
              <a:gd name="T104" fmla="*/ 120832 w 290152"/>
              <a:gd name="T105" fmla="*/ 461556 h 290151"/>
              <a:gd name="T106" fmla="*/ 128761 w 290152"/>
              <a:gd name="T107" fmla="*/ 431843 h 290151"/>
              <a:gd name="T108" fmla="*/ 257518 w 290152"/>
              <a:gd name="T109" fmla="*/ 408733 h 290151"/>
              <a:gd name="T110" fmla="*/ 128761 w 290152"/>
              <a:gd name="T111" fmla="*/ 297802 h 290151"/>
              <a:gd name="T112" fmla="*/ 257518 w 290152"/>
              <a:gd name="T113" fmla="*/ 316951 h 290151"/>
              <a:gd name="T114" fmla="*/ 265444 w 290152"/>
              <a:gd name="T115" fmla="*/ 0 h 29015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90152" h="290151">
                <a:moveTo>
                  <a:pt x="224471" y="260920"/>
                </a:moveTo>
                <a:cubicBezTo>
                  <a:pt x="221945" y="260920"/>
                  <a:pt x="219780" y="262724"/>
                  <a:pt x="219780" y="265250"/>
                </a:cubicBezTo>
                <a:lnTo>
                  <a:pt x="219780" y="276799"/>
                </a:lnTo>
                <a:cubicBezTo>
                  <a:pt x="219780" y="279686"/>
                  <a:pt x="221945" y="281490"/>
                  <a:pt x="224471" y="281490"/>
                </a:cubicBezTo>
                <a:lnTo>
                  <a:pt x="277160" y="281490"/>
                </a:lnTo>
                <a:cubicBezTo>
                  <a:pt x="279326" y="281490"/>
                  <a:pt x="281491" y="279686"/>
                  <a:pt x="281491" y="276799"/>
                </a:cubicBezTo>
                <a:lnTo>
                  <a:pt x="281491" y="265250"/>
                </a:lnTo>
                <a:cubicBezTo>
                  <a:pt x="281491" y="262724"/>
                  <a:pt x="279326" y="260920"/>
                  <a:pt x="277160" y="260920"/>
                </a:cubicBezTo>
                <a:lnTo>
                  <a:pt x="224471" y="260920"/>
                </a:lnTo>
                <a:close/>
                <a:moveTo>
                  <a:pt x="153737" y="260920"/>
                </a:moveTo>
                <a:cubicBezTo>
                  <a:pt x="151572" y="260920"/>
                  <a:pt x="149406" y="262724"/>
                  <a:pt x="149406" y="265250"/>
                </a:cubicBezTo>
                <a:lnTo>
                  <a:pt x="149406" y="276799"/>
                </a:lnTo>
                <a:cubicBezTo>
                  <a:pt x="149406" y="279686"/>
                  <a:pt x="151572" y="281490"/>
                  <a:pt x="153737" y="281490"/>
                </a:cubicBezTo>
                <a:lnTo>
                  <a:pt x="206788" y="281490"/>
                </a:lnTo>
                <a:cubicBezTo>
                  <a:pt x="208953" y="281490"/>
                  <a:pt x="211118" y="279686"/>
                  <a:pt x="211118" y="276799"/>
                </a:cubicBezTo>
                <a:lnTo>
                  <a:pt x="211118" y="265250"/>
                </a:lnTo>
                <a:cubicBezTo>
                  <a:pt x="211118" y="262724"/>
                  <a:pt x="208953" y="260920"/>
                  <a:pt x="206788" y="260920"/>
                </a:cubicBezTo>
                <a:lnTo>
                  <a:pt x="153737" y="260920"/>
                </a:lnTo>
                <a:close/>
                <a:moveTo>
                  <a:pt x="83725" y="260920"/>
                </a:moveTo>
                <a:cubicBezTo>
                  <a:pt x="81199" y="260920"/>
                  <a:pt x="79034" y="262724"/>
                  <a:pt x="79034" y="265250"/>
                </a:cubicBezTo>
                <a:lnTo>
                  <a:pt x="79034" y="276799"/>
                </a:lnTo>
                <a:cubicBezTo>
                  <a:pt x="79034" y="279686"/>
                  <a:pt x="81199" y="281490"/>
                  <a:pt x="83725" y="281490"/>
                </a:cubicBezTo>
                <a:lnTo>
                  <a:pt x="136415" y="281490"/>
                </a:lnTo>
                <a:cubicBezTo>
                  <a:pt x="138580" y="281490"/>
                  <a:pt x="140745" y="279686"/>
                  <a:pt x="140745" y="276799"/>
                </a:cubicBezTo>
                <a:lnTo>
                  <a:pt x="140745" y="265250"/>
                </a:lnTo>
                <a:cubicBezTo>
                  <a:pt x="140745" y="262724"/>
                  <a:pt x="138580" y="260920"/>
                  <a:pt x="136415" y="260920"/>
                </a:cubicBezTo>
                <a:lnTo>
                  <a:pt x="83725" y="260920"/>
                </a:lnTo>
                <a:close/>
                <a:moveTo>
                  <a:pt x="13353" y="260920"/>
                </a:moveTo>
                <a:cubicBezTo>
                  <a:pt x="10826" y="260920"/>
                  <a:pt x="8661" y="262724"/>
                  <a:pt x="8661" y="265250"/>
                </a:cubicBezTo>
                <a:lnTo>
                  <a:pt x="8661" y="276799"/>
                </a:lnTo>
                <a:cubicBezTo>
                  <a:pt x="8661" y="279686"/>
                  <a:pt x="10826" y="281490"/>
                  <a:pt x="13353" y="281490"/>
                </a:cubicBezTo>
                <a:lnTo>
                  <a:pt x="66042" y="281490"/>
                </a:lnTo>
                <a:cubicBezTo>
                  <a:pt x="68568" y="281490"/>
                  <a:pt x="70372" y="279686"/>
                  <a:pt x="70372" y="276799"/>
                </a:cubicBezTo>
                <a:lnTo>
                  <a:pt x="70372" y="265250"/>
                </a:lnTo>
                <a:cubicBezTo>
                  <a:pt x="70372" y="262724"/>
                  <a:pt x="68568" y="260920"/>
                  <a:pt x="66042" y="260920"/>
                </a:cubicBezTo>
                <a:lnTo>
                  <a:pt x="13353" y="260920"/>
                </a:lnTo>
                <a:close/>
                <a:moveTo>
                  <a:pt x="224471" y="231688"/>
                </a:moveTo>
                <a:cubicBezTo>
                  <a:pt x="221945" y="231688"/>
                  <a:pt x="219780" y="233492"/>
                  <a:pt x="219780" y="236019"/>
                </a:cubicBezTo>
                <a:lnTo>
                  <a:pt x="219780" y="247567"/>
                </a:lnTo>
                <a:cubicBezTo>
                  <a:pt x="219780" y="250093"/>
                  <a:pt x="221945" y="252258"/>
                  <a:pt x="224471" y="252258"/>
                </a:cubicBezTo>
                <a:lnTo>
                  <a:pt x="277160" y="252258"/>
                </a:lnTo>
                <a:cubicBezTo>
                  <a:pt x="279326" y="252258"/>
                  <a:pt x="281491" y="250093"/>
                  <a:pt x="281491" y="247567"/>
                </a:cubicBezTo>
                <a:lnTo>
                  <a:pt x="281491" y="236019"/>
                </a:lnTo>
                <a:cubicBezTo>
                  <a:pt x="281491" y="233492"/>
                  <a:pt x="279326" y="231688"/>
                  <a:pt x="277160" y="231688"/>
                </a:cubicBezTo>
                <a:lnTo>
                  <a:pt x="224471" y="231688"/>
                </a:lnTo>
                <a:close/>
                <a:moveTo>
                  <a:pt x="153737" y="231688"/>
                </a:moveTo>
                <a:cubicBezTo>
                  <a:pt x="151572" y="231688"/>
                  <a:pt x="149406" y="233492"/>
                  <a:pt x="149406" y="236019"/>
                </a:cubicBezTo>
                <a:lnTo>
                  <a:pt x="149406" y="247567"/>
                </a:lnTo>
                <a:cubicBezTo>
                  <a:pt x="149406" y="250093"/>
                  <a:pt x="151572" y="252258"/>
                  <a:pt x="153737" y="252258"/>
                </a:cubicBezTo>
                <a:lnTo>
                  <a:pt x="206788" y="252258"/>
                </a:lnTo>
                <a:cubicBezTo>
                  <a:pt x="208953" y="252258"/>
                  <a:pt x="211118" y="250093"/>
                  <a:pt x="211118" y="247567"/>
                </a:cubicBezTo>
                <a:lnTo>
                  <a:pt x="211118" y="236019"/>
                </a:lnTo>
                <a:cubicBezTo>
                  <a:pt x="211118" y="233492"/>
                  <a:pt x="208953" y="231688"/>
                  <a:pt x="206788" y="231688"/>
                </a:cubicBezTo>
                <a:lnTo>
                  <a:pt x="153737" y="231688"/>
                </a:lnTo>
                <a:close/>
                <a:moveTo>
                  <a:pt x="83725" y="231688"/>
                </a:moveTo>
                <a:cubicBezTo>
                  <a:pt x="81199" y="231688"/>
                  <a:pt x="79034" y="233492"/>
                  <a:pt x="79034" y="236019"/>
                </a:cubicBezTo>
                <a:lnTo>
                  <a:pt x="79034" y="247567"/>
                </a:lnTo>
                <a:cubicBezTo>
                  <a:pt x="79034" y="250093"/>
                  <a:pt x="81199" y="252258"/>
                  <a:pt x="83725" y="252258"/>
                </a:cubicBezTo>
                <a:lnTo>
                  <a:pt x="136415" y="252258"/>
                </a:lnTo>
                <a:cubicBezTo>
                  <a:pt x="138580" y="252258"/>
                  <a:pt x="140745" y="250093"/>
                  <a:pt x="140745" y="247567"/>
                </a:cubicBezTo>
                <a:lnTo>
                  <a:pt x="140745" y="236019"/>
                </a:lnTo>
                <a:cubicBezTo>
                  <a:pt x="140745" y="233492"/>
                  <a:pt x="138580" y="231688"/>
                  <a:pt x="136415" y="231688"/>
                </a:cubicBezTo>
                <a:lnTo>
                  <a:pt x="83725" y="231688"/>
                </a:lnTo>
                <a:close/>
                <a:moveTo>
                  <a:pt x="153737" y="202456"/>
                </a:moveTo>
                <a:cubicBezTo>
                  <a:pt x="151572" y="202456"/>
                  <a:pt x="149406" y="204261"/>
                  <a:pt x="149406" y="206426"/>
                </a:cubicBezTo>
                <a:lnTo>
                  <a:pt x="149406" y="218335"/>
                </a:lnTo>
                <a:cubicBezTo>
                  <a:pt x="149406" y="220862"/>
                  <a:pt x="151572" y="222666"/>
                  <a:pt x="153737" y="222666"/>
                </a:cubicBezTo>
                <a:lnTo>
                  <a:pt x="206788" y="222666"/>
                </a:lnTo>
                <a:cubicBezTo>
                  <a:pt x="208953" y="222666"/>
                  <a:pt x="211118" y="220862"/>
                  <a:pt x="211118" y="218335"/>
                </a:cubicBezTo>
                <a:lnTo>
                  <a:pt x="211118" y="206426"/>
                </a:lnTo>
                <a:cubicBezTo>
                  <a:pt x="211118" y="204261"/>
                  <a:pt x="208953" y="202456"/>
                  <a:pt x="206788" y="202456"/>
                </a:cubicBezTo>
                <a:lnTo>
                  <a:pt x="153737" y="202456"/>
                </a:lnTo>
                <a:close/>
                <a:moveTo>
                  <a:pt x="79395" y="167090"/>
                </a:moveTo>
                <a:cubicBezTo>
                  <a:pt x="81560" y="181886"/>
                  <a:pt x="94552" y="193434"/>
                  <a:pt x="110070" y="193434"/>
                </a:cubicBezTo>
                <a:lnTo>
                  <a:pt x="140384" y="193434"/>
                </a:lnTo>
                <a:cubicBezTo>
                  <a:pt x="138219" y="178638"/>
                  <a:pt x="125588" y="167090"/>
                  <a:pt x="110070" y="167090"/>
                </a:cubicBezTo>
                <a:lnTo>
                  <a:pt x="79395" y="167090"/>
                </a:lnTo>
                <a:close/>
                <a:moveTo>
                  <a:pt x="180082" y="137858"/>
                </a:moveTo>
                <a:cubicBezTo>
                  <a:pt x="164564" y="137858"/>
                  <a:pt x="151933" y="149046"/>
                  <a:pt x="149767" y="164203"/>
                </a:cubicBezTo>
                <a:lnTo>
                  <a:pt x="180082" y="164203"/>
                </a:lnTo>
                <a:cubicBezTo>
                  <a:pt x="195600" y="164203"/>
                  <a:pt x="208592" y="152654"/>
                  <a:pt x="210757" y="137858"/>
                </a:cubicBezTo>
                <a:lnTo>
                  <a:pt x="180082" y="137858"/>
                </a:lnTo>
                <a:close/>
                <a:moveTo>
                  <a:pt x="176213" y="52387"/>
                </a:moveTo>
                <a:cubicBezTo>
                  <a:pt x="178411" y="52387"/>
                  <a:pt x="180609" y="54585"/>
                  <a:pt x="180609" y="56783"/>
                </a:cubicBezTo>
                <a:cubicBezTo>
                  <a:pt x="180609" y="59348"/>
                  <a:pt x="178411" y="61546"/>
                  <a:pt x="176213" y="61546"/>
                </a:cubicBezTo>
                <a:cubicBezTo>
                  <a:pt x="173648" y="61546"/>
                  <a:pt x="171450" y="59348"/>
                  <a:pt x="171450" y="56783"/>
                </a:cubicBezTo>
                <a:cubicBezTo>
                  <a:pt x="171450" y="54585"/>
                  <a:pt x="173648" y="52387"/>
                  <a:pt x="176213" y="52387"/>
                </a:cubicBezTo>
                <a:close/>
                <a:moveTo>
                  <a:pt x="112522" y="52387"/>
                </a:moveTo>
                <a:cubicBezTo>
                  <a:pt x="115189" y="52387"/>
                  <a:pt x="117094" y="54585"/>
                  <a:pt x="117094" y="56783"/>
                </a:cubicBezTo>
                <a:cubicBezTo>
                  <a:pt x="117094" y="59348"/>
                  <a:pt x="115189" y="61546"/>
                  <a:pt x="112522" y="61546"/>
                </a:cubicBezTo>
                <a:cubicBezTo>
                  <a:pt x="109855" y="61546"/>
                  <a:pt x="107950" y="59348"/>
                  <a:pt x="107950" y="56783"/>
                </a:cubicBezTo>
                <a:cubicBezTo>
                  <a:pt x="107950" y="54585"/>
                  <a:pt x="109855" y="52387"/>
                  <a:pt x="112522" y="52387"/>
                </a:cubicBezTo>
                <a:close/>
                <a:moveTo>
                  <a:pt x="143492" y="20637"/>
                </a:moveTo>
                <a:cubicBezTo>
                  <a:pt x="145973" y="20637"/>
                  <a:pt x="147745" y="22427"/>
                  <a:pt x="147745" y="24932"/>
                </a:cubicBezTo>
                <a:lnTo>
                  <a:pt x="147745" y="27796"/>
                </a:lnTo>
                <a:cubicBezTo>
                  <a:pt x="153417" y="29228"/>
                  <a:pt x="158025" y="32808"/>
                  <a:pt x="160507" y="38177"/>
                </a:cubicBezTo>
                <a:cubicBezTo>
                  <a:pt x="161216" y="40325"/>
                  <a:pt x="160152" y="43189"/>
                  <a:pt x="158025" y="43905"/>
                </a:cubicBezTo>
                <a:cubicBezTo>
                  <a:pt x="155544" y="44979"/>
                  <a:pt x="153417" y="43905"/>
                  <a:pt x="152354" y="41757"/>
                </a:cubicBezTo>
                <a:cubicBezTo>
                  <a:pt x="150936" y="38535"/>
                  <a:pt x="147391" y="36029"/>
                  <a:pt x="143492" y="36029"/>
                </a:cubicBezTo>
                <a:cubicBezTo>
                  <a:pt x="138529" y="36029"/>
                  <a:pt x="133920" y="39967"/>
                  <a:pt x="133920" y="44263"/>
                </a:cubicBezTo>
                <a:cubicBezTo>
                  <a:pt x="133920" y="49990"/>
                  <a:pt x="137111" y="52496"/>
                  <a:pt x="143492" y="52496"/>
                </a:cubicBezTo>
                <a:cubicBezTo>
                  <a:pt x="154481" y="52496"/>
                  <a:pt x="161570" y="59297"/>
                  <a:pt x="161570" y="69320"/>
                </a:cubicBezTo>
                <a:cubicBezTo>
                  <a:pt x="161570" y="77196"/>
                  <a:pt x="155544" y="83997"/>
                  <a:pt x="147745" y="85787"/>
                </a:cubicBezTo>
                <a:lnTo>
                  <a:pt x="147745" y="89009"/>
                </a:lnTo>
                <a:cubicBezTo>
                  <a:pt x="147745" y="91514"/>
                  <a:pt x="145973" y="93304"/>
                  <a:pt x="143492" y="93304"/>
                </a:cubicBezTo>
                <a:cubicBezTo>
                  <a:pt x="141010" y="93304"/>
                  <a:pt x="139238" y="91514"/>
                  <a:pt x="139238" y="89009"/>
                </a:cubicBezTo>
                <a:lnTo>
                  <a:pt x="139238" y="85787"/>
                </a:lnTo>
                <a:cubicBezTo>
                  <a:pt x="133566" y="84355"/>
                  <a:pt x="128958" y="80775"/>
                  <a:pt x="126831" y="75764"/>
                </a:cubicBezTo>
                <a:cubicBezTo>
                  <a:pt x="126122" y="73258"/>
                  <a:pt x="126831" y="70752"/>
                  <a:pt x="128958" y="70036"/>
                </a:cubicBezTo>
                <a:cubicBezTo>
                  <a:pt x="131439" y="68962"/>
                  <a:pt x="133920" y="70036"/>
                  <a:pt x="134629" y="72184"/>
                </a:cubicBezTo>
                <a:cubicBezTo>
                  <a:pt x="136047" y="75406"/>
                  <a:pt x="139592" y="77912"/>
                  <a:pt x="143492" y="77912"/>
                </a:cubicBezTo>
                <a:cubicBezTo>
                  <a:pt x="148454" y="77912"/>
                  <a:pt x="153063" y="73974"/>
                  <a:pt x="153063" y="69320"/>
                </a:cubicBezTo>
                <a:cubicBezTo>
                  <a:pt x="153063" y="63951"/>
                  <a:pt x="149872" y="61445"/>
                  <a:pt x="143492" y="61445"/>
                </a:cubicBezTo>
                <a:cubicBezTo>
                  <a:pt x="130376" y="61445"/>
                  <a:pt x="125413" y="52496"/>
                  <a:pt x="125413" y="44263"/>
                </a:cubicBezTo>
                <a:cubicBezTo>
                  <a:pt x="125413" y="36387"/>
                  <a:pt x="131439" y="29586"/>
                  <a:pt x="139238" y="28154"/>
                </a:cubicBezTo>
                <a:lnTo>
                  <a:pt x="139238" y="24932"/>
                </a:lnTo>
                <a:cubicBezTo>
                  <a:pt x="139238" y="22427"/>
                  <a:pt x="141010" y="20637"/>
                  <a:pt x="143492" y="20637"/>
                </a:cubicBezTo>
                <a:close/>
                <a:moveTo>
                  <a:pt x="145076" y="8661"/>
                </a:moveTo>
                <a:cubicBezTo>
                  <a:pt x="118731" y="8661"/>
                  <a:pt x="96717" y="30314"/>
                  <a:pt x="96717" y="57020"/>
                </a:cubicBezTo>
                <a:cubicBezTo>
                  <a:pt x="96717" y="83725"/>
                  <a:pt x="118731" y="105378"/>
                  <a:pt x="145076" y="105378"/>
                </a:cubicBezTo>
                <a:cubicBezTo>
                  <a:pt x="171782" y="105378"/>
                  <a:pt x="193435" y="83725"/>
                  <a:pt x="193435" y="57020"/>
                </a:cubicBezTo>
                <a:cubicBezTo>
                  <a:pt x="193435" y="30314"/>
                  <a:pt x="171782" y="8661"/>
                  <a:pt x="145076" y="8661"/>
                </a:cubicBezTo>
                <a:close/>
                <a:moveTo>
                  <a:pt x="145076" y="0"/>
                </a:moveTo>
                <a:cubicBezTo>
                  <a:pt x="176473" y="0"/>
                  <a:pt x="202457" y="25623"/>
                  <a:pt x="202457" y="57020"/>
                </a:cubicBezTo>
                <a:cubicBezTo>
                  <a:pt x="202457" y="87334"/>
                  <a:pt x="179000" y="111874"/>
                  <a:pt x="149406" y="114040"/>
                </a:cubicBezTo>
                <a:lnTo>
                  <a:pt x="149406" y="143632"/>
                </a:lnTo>
                <a:cubicBezTo>
                  <a:pt x="156624" y="134610"/>
                  <a:pt x="167812" y="128836"/>
                  <a:pt x="180082" y="128836"/>
                </a:cubicBezTo>
                <a:lnTo>
                  <a:pt x="215449" y="128836"/>
                </a:lnTo>
                <a:cubicBezTo>
                  <a:pt x="217975" y="128836"/>
                  <a:pt x="219780" y="131001"/>
                  <a:pt x="219780" y="133527"/>
                </a:cubicBezTo>
                <a:cubicBezTo>
                  <a:pt x="219780" y="155181"/>
                  <a:pt x="202096" y="172864"/>
                  <a:pt x="180082" y="172864"/>
                </a:cubicBezTo>
                <a:lnTo>
                  <a:pt x="149406" y="172864"/>
                </a:lnTo>
                <a:lnTo>
                  <a:pt x="149406" y="194156"/>
                </a:lnTo>
                <a:cubicBezTo>
                  <a:pt x="150850" y="193795"/>
                  <a:pt x="152294" y="193434"/>
                  <a:pt x="153737" y="193434"/>
                </a:cubicBezTo>
                <a:lnTo>
                  <a:pt x="206788" y="193434"/>
                </a:lnTo>
                <a:cubicBezTo>
                  <a:pt x="214005" y="193434"/>
                  <a:pt x="219780" y="199569"/>
                  <a:pt x="219780" y="206426"/>
                </a:cubicBezTo>
                <a:lnTo>
                  <a:pt x="219780" y="218335"/>
                </a:lnTo>
                <a:cubicBezTo>
                  <a:pt x="219780" y="220501"/>
                  <a:pt x="219419" y="222305"/>
                  <a:pt x="218697" y="224109"/>
                </a:cubicBezTo>
                <a:cubicBezTo>
                  <a:pt x="220141" y="223388"/>
                  <a:pt x="222306" y="222666"/>
                  <a:pt x="224471" y="222666"/>
                </a:cubicBezTo>
                <a:lnTo>
                  <a:pt x="277160" y="222666"/>
                </a:lnTo>
                <a:cubicBezTo>
                  <a:pt x="284378" y="222666"/>
                  <a:pt x="290152" y="228801"/>
                  <a:pt x="290152" y="236019"/>
                </a:cubicBezTo>
                <a:lnTo>
                  <a:pt x="290152" y="247567"/>
                </a:lnTo>
                <a:cubicBezTo>
                  <a:pt x="290152" y="251176"/>
                  <a:pt x="289070" y="254063"/>
                  <a:pt x="286904" y="256228"/>
                </a:cubicBezTo>
                <a:cubicBezTo>
                  <a:pt x="289070" y="258754"/>
                  <a:pt x="290152" y="262002"/>
                  <a:pt x="290152" y="265250"/>
                </a:cubicBezTo>
                <a:lnTo>
                  <a:pt x="290152" y="276799"/>
                </a:lnTo>
                <a:cubicBezTo>
                  <a:pt x="290152" y="284016"/>
                  <a:pt x="284378" y="290151"/>
                  <a:pt x="277160" y="290151"/>
                </a:cubicBezTo>
                <a:lnTo>
                  <a:pt x="224471" y="290151"/>
                </a:lnTo>
                <a:cubicBezTo>
                  <a:pt x="220862" y="290151"/>
                  <a:pt x="217614" y="288708"/>
                  <a:pt x="215449" y="286903"/>
                </a:cubicBezTo>
                <a:cubicBezTo>
                  <a:pt x="212923" y="288708"/>
                  <a:pt x="210036" y="290151"/>
                  <a:pt x="206788" y="290151"/>
                </a:cubicBezTo>
                <a:lnTo>
                  <a:pt x="153737" y="290151"/>
                </a:lnTo>
                <a:cubicBezTo>
                  <a:pt x="150489" y="290151"/>
                  <a:pt x="147602" y="288708"/>
                  <a:pt x="145076" y="286903"/>
                </a:cubicBezTo>
                <a:cubicBezTo>
                  <a:pt x="142550" y="288708"/>
                  <a:pt x="139663" y="290151"/>
                  <a:pt x="136415" y="290151"/>
                </a:cubicBezTo>
                <a:lnTo>
                  <a:pt x="83725" y="290151"/>
                </a:lnTo>
                <a:cubicBezTo>
                  <a:pt x="80116" y="290151"/>
                  <a:pt x="77229" y="288708"/>
                  <a:pt x="75064" y="286903"/>
                </a:cubicBezTo>
                <a:cubicBezTo>
                  <a:pt x="72538" y="288708"/>
                  <a:pt x="69290" y="290151"/>
                  <a:pt x="66042" y="290151"/>
                </a:cubicBezTo>
                <a:lnTo>
                  <a:pt x="13353" y="290151"/>
                </a:lnTo>
                <a:cubicBezTo>
                  <a:pt x="6135" y="290151"/>
                  <a:pt x="0" y="284016"/>
                  <a:pt x="0" y="276799"/>
                </a:cubicBezTo>
                <a:lnTo>
                  <a:pt x="0" y="265250"/>
                </a:lnTo>
                <a:cubicBezTo>
                  <a:pt x="0" y="258033"/>
                  <a:pt x="6135" y="252258"/>
                  <a:pt x="13353" y="252258"/>
                </a:cubicBezTo>
                <a:lnTo>
                  <a:pt x="66042" y="252258"/>
                </a:lnTo>
                <a:cubicBezTo>
                  <a:pt x="68207" y="252258"/>
                  <a:pt x="70012" y="252619"/>
                  <a:pt x="71816" y="253341"/>
                </a:cubicBezTo>
                <a:cubicBezTo>
                  <a:pt x="70733" y="251537"/>
                  <a:pt x="70372" y="249732"/>
                  <a:pt x="70372" y="247567"/>
                </a:cubicBezTo>
                <a:lnTo>
                  <a:pt x="70372" y="236019"/>
                </a:lnTo>
                <a:cubicBezTo>
                  <a:pt x="70372" y="228801"/>
                  <a:pt x="76508" y="222666"/>
                  <a:pt x="83725" y="222666"/>
                </a:cubicBezTo>
                <a:lnTo>
                  <a:pt x="136415" y="222666"/>
                </a:lnTo>
                <a:cubicBezTo>
                  <a:pt x="137858" y="222666"/>
                  <a:pt x="139302" y="223027"/>
                  <a:pt x="140745" y="223388"/>
                </a:cubicBezTo>
                <a:lnTo>
                  <a:pt x="140745" y="202456"/>
                </a:lnTo>
                <a:lnTo>
                  <a:pt x="110070" y="202456"/>
                </a:lnTo>
                <a:cubicBezTo>
                  <a:pt x="88056" y="202456"/>
                  <a:pt x="70372" y="184412"/>
                  <a:pt x="70372" y="162759"/>
                </a:cubicBezTo>
                <a:cubicBezTo>
                  <a:pt x="70372" y="160233"/>
                  <a:pt x="72177" y="158068"/>
                  <a:pt x="75064" y="158068"/>
                </a:cubicBezTo>
                <a:lnTo>
                  <a:pt x="110070" y="158068"/>
                </a:lnTo>
                <a:cubicBezTo>
                  <a:pt x="122340" y="158068"/>
                  <a:pt x="133527" y="163842"/>
                  <a:pt x="140745" y="173225"/>
                </a:cubicBezTo>
                <a:lnTo>
                  <a:pt x="140745" y="114040"/>
                </a:lnTo>
                <a:cubicBezTo>
                  <a:pt x="111513" y="111874"/>
                  <a:pt x="88056" y="87334"/>
                  <a:pt x="88056" y="57020"/>
                </a:cubicBezTo>
                <a:cubicBezTo>
                  <a:pt x="88056" y="25623"/>
                  <a:pt x="113679" y="0"/>
                  <a:pt x="145076"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9" name="Freeform 1000">
            <a:extLst>
              <a:ext uri="{FF2B5EF4-FFF2-40B4-BE49-F238E27FC236}">
                <a16:creationId xmlns:a16="http://schemas.microsoft.com/office/drawing/2014/main" id="{5340575C-DF1F-402A-A7CA-0F6BD26C4EA4}"/>
              </a:ext>
            </a:extLst>
          </p:cNvPr>
          <p:cNvSpPr>
            <a:spLocks noChangeAspect="1" noChangeArrowheads="1"/>
          </p:cNvSpPr>
          <p:nvPr/>
        </p:nvSpPr>
        <p:spPr bwMode="auto">
          <a:xfrm>
            <a:off x="8305666" y="4438512"/>
            <a:ext cx="399611" cy="397204"/>
          </a:xfrm>
          <a:custGeom>
            <a:avLst/>
            <a:gdLst>
              <a:gd name="T0" fmla="*/ 40681 w 290132"/>
              <a:gd name="T1" fmla="*/ 391214 h 289197"/>
              <a:gd name="T2" fmla="*/ 478361 w 290132"/>
              <a:gd name="T3" fmla="*/ 372034 h 289197"/>
              <a:gd name="T4" fmla="*/ 374771 w 290132"/>
              <a:gd name="T5" fmla="*/ 420438 h 289197"/>
              <a:gd name="T6" fmla="*/ 473741 w 290132"/>
              <a:gd name="T7" fmla="*/ 393330 h 289197"/>
              <a:gd name="T8" fmla="*/ 83793 w 290132"/>
              <a:gd name="T9" fmla="*/ 355899 h 289197"/>
              <a:gd name="T10" fmla="*/ 514649 w 290132"/>
              <a:gd name="T11" fmla="*/ 406883 h 289197"/>
              <a:gd name="T12" fmla="*/ 348378 w 290132"/>
              <a:gd name="T13" fmla="*/ 449477 h 289197"/>
              <a:gd name="T14" fmla="*/ 220378 w 290132"/>
              <a:gd name="T15" fmla="*/ 451413 h 289197"/>
              <a:gd name="T16" fmla="*/ 343759 w 290132"/>
              <a:gd name="T17" fmla="*/ 434634 h 289197"/>
              <a:gd name="T18" fmla="*/ 352997 w 290132"/>
              <a:gd name="T19" fmla="*/ 398493 h 289197"/>
              <a:gd name="T20" fmla="*/ 83793 w 290132"/>
              <a:gd name="T21" fmla="*/ 355899 h 289197"/>
              <a:gd name="T22" fmla="*/ 67295 w 290132"/>
              <a:gd name="T23" fmla="*/ 481746 h 289197"/>
              <a:gd name="T24" fmla="*/ 7921 w 290132"/>
              <a:gd name="T25" fmla="*/ 340408 h 289197"/>
              <a:gd name="T26" fmla="*/ 337163 w 290132"/>
              <a:gd name="T27" fmla="*/ 376550 h 289197"/>
              <a:gd name="T28" fmla="*/ 433491 w 290132"/>
              <a:gd name="T29" fmla="*/ 370097 h 289197"/>
              <a:gd name="T30" fmla="*/ 498152 w 290132"/>
              <a:gd name="T31" fmla="*/ 384295 h 289197"/>
              <a:gd name="T32" fmla="*/ 510688 w 290132"/>
              <a:gd name="T33" fmla="*/ 436570 h 289197"/>
              <a:gd name="T34" fmla="*/ 7921 w 290132"/>
              <a:gd name="T35" fmla="*/ 497234 h 289197"/>
              <a:gd name="T36" fmla="*/ 7921 w 290132"/>
              <a:gd name="T37" fmla="*/ 340408 h 289197"/>
              <a:gd name="T38" fmla="*/ 228907 w 290132"/>
              <a:gd name="T39" fmla="*/ 334167 h 289197"/>
              <a:gd name="T40" fmla="*/ 212142 w 290132"/>
              <a:gd name="T41" fmla="*/ 293209 h 289197"/>
              <a:gd name="T42" fmla="*/ 304434 w 290132"/>
              <a:gd name="T43" fmla="*/ 230928 h 289197"/>
              <a:gd name="T44" fmla="*/ 287696 w 290132"/>
              <a:gd name="T45" fmla="*/ 357702 h 289197"/>
              <a:gd name="T46" fmla="*/ 371974 w 290132"/>
              <a:gd name="T47" fmla="*/ 180215 h 289197"/>
              <a:gd name="T48" fmla="*/ 371974 w 290132"/>
              <a:gd name="T49" fmla="*/ 374092 h 289197"/>
              <a:gd name="T50" fmla="*/ 371974 w 290132"/>
              <a:gd name="T51" fmla="*/ 180215 h 289197"/>
              <a:gd name="T52" fmla="*/ 455549 w 290132"/>
              <a:gd name="T53" fmla="*/ 345636 h 289197"/>
              <a:gd name="T54" fmla="*/ 438811 w 290132"/>
              <a:gd name="T55" fmla="*/ 147948 h 289197"/>
              <a:gd name="T56" fmla="*/ 531108 w 290132"/>
              <a:gd name="T57" fmla="*/ 73576 h 289197"/>
              <a:gd name="T58" fmla="*/ 514364 w 290132"/>
              <a:gd name="T59" fmla="*/ 368522 h 289197"/>
              <a:gd name="T60" fmla="*/ 514431 w 290132"/>
              <a:gd name="T61" fmla="*/ 17551 h 289197"/>
              <a:gd name="T62" fmla="*/ 391486 w 290132"/>
              <a:gd name="T63" fmla="*/ 160338 h 289197"/>
              <a:gd name="T64" fmla="*/ 225146 w 290132"/>
              <a:gd name="T65" fmla="*/ 261588 h 289197"/>
              <a:gd name="T66" fmla="*/ 107455 w 290132"/>
              <a:gd name="T67" fmla="*/ 320000 h 289197"/>
              <a:gd name="T68" fmla="*/ 96278 w 290132"/>
              <a:gd name="T69" fmla="*/ 308966 h 289197"/>
              <a:gd name="T70" fmla="*/ 219884 w 290132"/>
              <a:gd name="T71" fmla="*/ 244713 h 289197"/>
              <a:gd name="T72" fmla="*/ 386224 w 290132"/>
              <a:gd name="T73" fmla="*/ 144112 h 289197"/>
              <a:gd name="T74" fmla="*/ 94821 w 290132"/>
              <a:gd name="T75" fmla="*/ 106414 h 289197"/>
              <a:gd name="T76" fmla="*/ 259062 w 290132"/>
              <a:gd name="T77" fmla="*/ 132525 h 289197"/>
              <a:gd name="T78" fmla="*/ 86316 w 290132"/>
              <a:gd name="T79" fmla="*/ 0 h 289197"/>
              <a:gd name="T80" fmla="*/ 275419 w 290132"/>
              <a:gd name="T81" fmla="*/ 148845 h 289197"/>
              <a:gd name="T82" fmla="*/ 262333 w 290132"/>
              <a:gd name="T83" fmla="*/ 155373 h 289197"/>
              <a:gd name="T84" fmla="*/ 78462 w 290132"/>
              <a:gd name="T85" fmla="*/ 114246 h 28919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90132" h="289197">
                <a:moveTo>
                  <a:pt x="22225" y="207963"/>
                </a:moveTo>
                <a:cubicBezTo>
                  <a:pt x="24423" y="207963"/>
                  <a:pt x="26621" y="210249"/>
                  <a:pt x="26621" y="212535"/>
                </a:cubicBezTo>
                <a:cubicBezTo>
                  <a:pt x="26621" y="215202"/>
                  <a:pt x="24423" y="217107"/>
                  <a:pt x="22225" y="217107"/>
                </a:cubicBezTo>
                <a:cubicBezTo>
                  <a:pt x="19661" y="217107"/>
                  <a:pt x="17463" y="215202"/>
                  <a:pt x="17463" y="212535"/>
                </a:cubicBezTo>
                <a:cubicBezTo>
                  <a:pt x="17463" y="210249"/>
                  <a:pt x="19661" y="207963"/>
                  <a:pt x="22225" y="207963"/>
                </a:cubicBezTo>
                <a:close/>
                <a:moveTo>
                  <a:pt x="261318" y="206463"/>
                </a:moveTo>
                <a:cubicBezTo>
                  <a:pt x="259155" y="205030"/>
                  <a:pt x="247982" y="209686"/>
                  <a:pt x="240052" y="213268"/>
                </a:cubicBezTo>
                <a:cubicBezTo>
                  <a:pt x="230320" y="217566"/>
                  <a:pt x="218426" y="222580"/>
                  <a:pt x="204369" y="226520"/>
                </a:cubicBezTo>
                <a:cubicBezTo>
                  <a:pt x="204729" y="228669"/>
                  <a:pt x="205089" y="230817"/>
                  <a:pt x="204729" y="233325"/>
                </a:cubicBezTo>
                <a:cubicBezTo>
                  <a:pt x="204369" y="234757"/>
                  <a:pt x="204369" y="235832"/>
                  <a:pt x="204008" y="237264"/>
                </a:cubicBezTo>
                <a:cubicBezTo>
                  <a:pt x="227437" y="231534"/>
                  <a:pt x="244017" y="224371"/>
                  <a:pt x="255911" y="219356"/>
                </a:cubicBezTo>
                <a:cubicBezTo>
                  <a:pt x="256993" y="218998"/>
                  <a:pt x="258074" y="218640"/>
                  <a:pt x="258795" y="218282"/>
                </a:cubicBezTo>
                <a:cubicBezTo>
                  <a:pt x="262039" y="215417"/>
                  <a:pt x="263841" y="212193"/>
                  <a:pt x="263841" y="210403"/>
                </a:cubicBezTo>
                <a:cubicBezTo>
                  <a:pt x="263841" y="209686"/>
                  <a:pt x="263480" y="208254"/>
                  <a:pt x="261318" y="206463"/>
                </a:cubicBezTo>
                <a:close/>
                <a:moveTo>
                  <a:pt x="45776" y="197509"/>
                </a:moveTo>
                <a:lnTo>
                  <a:pt x="45776" y="268424"/>
                </a:lnTo>
                <a:cubicBezTo>
                  <a:pt x="65960" y="274512"/>
                  <a:pt x="184184" y="306030"/>
                  <a:pt x="273933" y="235115"/>
                </a:cubicBezTo>
                <a:cubicBezTo>
                  <a:pt x="276096" y="233683"/>
                  <a:pt x="280781" y="229743"/>
                  <a:pt x="281142" y="225803"/>
                </a:cubicBezTo>
                <a:cubicBezTo>
                  <a:pt x="281142" y="225087"/>
                  <a:pt x="280781" y="223296"/>
                  <a:pt x="278979" y="221864"/>
                </a:cubicBezTo>
                <a:cubicBezTo>
                  <a:pt x="276817" y="220073"/>
                  <a:pt x="268166" y="223654"/>
                  <a:pt x="259155" y="227594"/>
                </a:cubicBezTo>
                <a:cubicBezTo>
                  <a:pt x="244738" y="233683"/>
                  <a:pt x="222751" y="242995"/>
                  <a:pt x="190311" y="249442"/>
                </a:cubicBezTo>
                <a:lnTo>
                  <a:pt x="189951" y="249442"/>
                </a:lnTo>
                <a:cubicBezTo>
                  <a:pt x="183103" y="251949"/>
                  <a:pt x="172650" y="253739"/>
                  <a:pt x="159674" y="253739"/>
                </a:cubicBezTo>
                <a:cubicBezTo>
                  <a:pt x="148501" y="253739"/>
                  <a:pt x="135525" y="252307"/>
                  <a:pt x="120387" y="250516"/>
                </a:cubicBezTo>
                <a:cubicBezTo>
                  <a:pt x="118224" y="250158"/>
                  <a:pt x="116422" y="248009"/>
                  <a:pt x="116782" y="245860"/>
                </a:cubicBezTo>
                <a:cubicBezTo>
                  <a:pt x="117143" y="243353"/>
                  <a:pt x="119305" y="241562"/>
                  <a:pt x="121828" y="241920"/>
                </a:cubicBezTo>
                <a:cubicBezTo>
                  <a:pt x="161476" y="246934"/>
                  <a:pt x="179498" y="244427"/>
                  <a:pt x="187788" y="241204"/>
                </a:cubicBezTo>
                <a:lnTo>
                  <a:pt x="187788" y="240846"/>
                </a:lnTo>
                <a:cubicBezTo>
                  <a:pt x="195718" y="237981"/>
                  <a:pt x="195718" y="234041"/>
                  <a:pt x="195718" y="232608"/>
                </a:cubicBezTo>
                <a:cubicBezTo>
                  <a:pt x="196439" y="227594"/>
                  <a:pt x="195358" y="223296"/>
                  <a:pt x="192835" y="221147"/>
                </a:cubicBezTo>
                <a:cubicBezTo>
                  <a:pt x="189591" y="217924"/>
                  <a:pt x="184544" y="217924"/>
                  <a:pt x="184544" y="217924"/>
                </a:cubicBezTo>
                <a:cubicBezTo>
                  <a:pt x="141292" y="218640"/>
                  <a:pt x="133723" y="213984"/>
                  <a:pt x="124351" y="208612"/>
                </a:cubicBezTo>
                <a:cubicBezTo>
                  <a:pt x="115701" y="203598"/>
                  <a:pt x="105609" y="197867"/>
                  <a:pt x="45776" y="197509"/>
                </a:cubicBezTo>
                <a:close/>
                <a:moveTo>
                  <a:pt x="8650" y="197509"/>
                </a:moveTo>
                <a:lnTo>
                  <a:pt x="8650" y="267349"/>
                </a:lnTo>
                <a:lnTo>
                  <a:pt x="36764" y="267349"/>
                </a:lnTo>
                <a:lnTo>
                  <a:pt x="36764" y="197509"/>
                </a:lnTo>
                <a:lnTo>
                  <a:pt x="8650" y="197509"/>
                </a:lnTo>
                <a:close/>
                <a:moveTo>
                  <a:pt x="4325" y="188913"/>
                </a:moveTo>
                <a:lnTo>
                  <a:pt x="41450" y="188913"/>
                </a:lnTo>
                <a:cubicBezTo>
                  <a:pt x="107771" y="188913"/>
                  <a:pt x="118945" y="195360"/>
                  <a:pt x="129037" y="201449"/>
                </a:cubicBezTo>
                <a:cubicBezTo>
                  <a:pt x="136967" y="205747"/>
                  <a:pt x="143815" y="210044"/>
                  <a:pt x="184184" y="208970"/>
                </a:cubicBezTo>
                <a:cubicBezTo>
                  <a:pt x="184184" y="208970"/>
                  <a:pt x="192835" y="208612"/>
                  <a:pt x="198962" y="215059"/>
                </a:cubicBezTo>
                <a:cubicBezTo>
                  <a:pt x="200043" y="215775"/>
                  <a:pt x="200764" y="216849"/>
                  <a:pt x="201485" y="218282"/>
                </a:cubicBezTo>
                <a:cubicBezTo>
                  <a:pt x="215182" y="214342"/>
                  <a:pt x="227076" y="209328"/>
                  <a:pt x="236808" y="205388"/>
                </a:cubicBezTo>
                <a:cubicBezTo>
                  <a:pt x="251586" y="198942"/>
                  <a:pt x="260597" y="195002"/>
                  <a:pt x="266724" y="199658"/>
                </a:cubicBezTo>
                <a:cubicBezTo>
                  <a:pt x="271410" y="203239"/>
                  <a:pt x="272491" y="207179"/>
                  <a:pt x="272491" y="209686"/>
                </a:cubicBezTo>
                <a:cubicBezTo>
                  <a:pt x="272852" y="211119"/>
                  <a:pt x="272491" y="212193"/>
                  <a:pt x="272131" y="213268"/>
                </a:cubicBezTo>
                <a:cubicBezTo>
                  <a:pt x="277177" y="212193"/>
                  <a:pt x="281142" y="212193"/>
                  <a:pt x="284386" y="215059"/>
                </a:cubicBezTo>
                <a:cubicBezTo>
                  <a:pt x="289071" y="218998"/>
                  <a:pt x="290153" y="223296"/>
                  <a:pt x="289792" y="226161"/>
                </a:cubicBezTo>
                <a:cubicBezTo>
                  <a:pt x="289432" y="234757"/>
                  <a:pt x="280061" y="241562"/>
                  <a:pt x="278979" y="242278"/>
                </a:cubicBezTo>
                <a:cubicBezTo>
                  <a:pt x="232122" y="279527"/>
                  <a:pt x="177336" y="289197"/>
                  <a:pt x="132281" y="289197"/>
                </a:cubicBezTo>
                <a:cubicBezTo>
                  <a:pt x="83622" y="289197"/>
                  <a:pt x="46136" y="278094"/>
                  <a:pt x="40729" y="275945"/>
                </a:cubicBezTo>
                <a:lnTo>
                  <a:pt x="4325" y="275945"/>
                </a:lnTo>
                <a:cubicBezTo>
                  <a:pt x="2163" y="275945"/>
                  <a:pt x="0" y="274154"/>
                  <a:pt x="0" y="272005"/>
                </a:cubicBezTo>
                <a:lnTo>
                  <a:pt x="0" y="193211"/>
                </a:lnTo>
                <a:cubicBezTo>
                  <a:pt x="0" y="190704"/>
                  <a:pt x="2163" y="188913"/>
                  <a:pt x="4325" y="188913"/>
                </a:cubicBezTo>
                <a:close/>
                <a:moveTo>
                  <a:pt x="120284" y="158750"/>
                </a:moveTo>
                <a:cubicBezTo>
                  <a:pt x="122849" y="158750"/>
                  <a:pt x="125047" y="160554"/>
                  <a:pt x="125047" y="162719"/>
                </a:cubicBezTo>
                <a:lnTo>
                  <a:pt x="125047" y="185449"/>
                </a:lnTo>
                <a:cubicBezTo>
                  <a:pt x="125047" y="187975"/>
                  <a:pt x="122849" y="190139"/>
                  <a:pt x="120284" y="190139"/>
                </a:cubicBezTo>
                <a:cubicBezTo>
                  <a:pt x="117720" y="190139"/>
                  <a:pt x="115888" y="187975"/>
                  <a:pt x="115888" y="185449"/>
                </a:cubicBezTo>
                <a:lnTo>
                  <a:pt x="115888" y="162719"/>
                </a:lnTo>
                <a:cubicBezTo>
                  <a:pt x="115888" y="160554"/>
                  <a:pt x="117720" y="158750"/>
                  <a:pt x="120284" y="158750"/>
                </a:cubicBezTo>
                <a:close/>
                <a:moveTo>
                  <a:pt x="161735" y="123825"/>
                </a:moveTo>
                <a:cubicBezTo>
                  <a:pt x="164402" y="123825"/>
                  <a:pt x="166307" y="125629"/>
                  <a:pt x="166307" y="128155"/>
                </a:cubicBezTo>
                <a:lnTo>
                  <a:pt x="166307" y="198510"/>
                </a:lnTo>
                <a:cubicBezTo>
                  <a:pt x="166307" y="201035"/>
                  <a:pt x="164402" y="202839"/>
                  <a:pt x="161735" y="202839"/>
                </a:cubicBezTo>
                <a:cubicBezTo>
                  <a:pt x="159068" y="202839"/>
                  <a:pt x="157163" y="201035"/>
                  <a:pt x="157163" y="198510"/>
                </a:cubicBezTo>
                <a:lnTo>
                  <a:pt x="157163" y="128155"/>
                </a:lnTo>
                <a:cubicBezTo>
                  <a:pt x="157163" y="125629"/>
                  <a:pt x="159068" y="123825"/>
                  <a:pt x="161735" y="123825"/>
                </a:cubicBezTo>
                <a:close/>
                <a:moveTo>
                  <a:pt x="203201" y="100013"/>
                </a:moveTo>
                <a:cubicBezTo>
                  <a:pt x="205765" y="100013"/>
                  <a:pt x="207597" y="101801"/>
                  <a:pt x="207597" y="104303"/>
                </a:cubicBezTo>
                <a:lnTo>
                  <a:pt x="207597" y="202959"/>
                </a:lnTo>
                <a:cubicBezTo>
                  <a:pt x="207597" y="205461"/>
                  <a:pt x="205765" y="207606"/>
                  <a:pt x="203201" y="207606"/>
                </a:cubicBezTo>
                <a:cubicBezTo>
                  <a:pt x="200636" y="207606"/>
                  <a:pt x="198438" y="205461"/>
                  <a:pt x="198438" y="202959"/>
                </a:cubicBezTo>
                <a:lnTo>
                  <a:pt x="198438" y="104303"/>
                </a:lnTo>
                <a:cubicBezTo>
                  <a:pt x="198438" y="101801"/>
                  <a:pt x="200636" y="100013"/>
                  <a:pt x="203201" y="100013"/>
                </a:cubicBezTo>
                <a:close/>
                <a:moveTo>
                  <a:pt x="244285" y="77788"/>
                </a:moveTo>
                <a:cubicBezTo>
                  <a:pt x="246952" y="77788"/>
                  <a:pt x="248857" y="79587"/>
                  <a:pt x="248857" y="82105"/>
                </a:cubicBezTo>
                <a:lnTo>
                  <a:pt x="248857" y="191814"/>
                </a:lnTo>
                <a:cubicBezTo>
                  <a:pt x="248857" y="194332"/>
                  <a:pt x="246952" y="196491"/>
                  <a:pt x="244285" y="196491"/>
                </a:cubicBezTo>
                <a:cubicBezTo>
                  <a:pt x="241618" y="196491"/>
                  <a:pt x="239713" y="194332"/>
                  <a:pt x="239713" y="191814"/>
                </a:cubicBezTo>
                <a:lnTo>
                  <a:pt x="239713" y="82105"/>
                </a:lnTo>
                <a:cubicBezTo>
                  <a:pt x="239713" y="79587"/>
                  <a:pt x="241618" y="77788"/>
                  <a:pt x="244285" y="77788"/>
                </a:cubicBezTo>
                <a:close/>
                <a:moveTo>
                  <a:pt x="285560" y="36513"/>
                </a:moveTo>
                <a:cubicBezTo>
                  <a:pt x="288227" y="36513"/>
                  <a:pt x="290132" y="38672"/>
                  <a:pt x="290132" y="40830"/>
                </a:cubicBezTo>
                <a:lnTo>
                  <a:pt x="290132" y="204514"/>
                </a:lnTo>
                <a:cubicBezTo>
                  <a:pt x="290132" y="207032"/>
                  <a:pt x="288227" y="209190"/>
                  <a:pt x="285560" y="209190"/>
                </a:cubicBezTo>
                <a:cubicBezTo>
                  <a:pt x="283274" y="209190"/>
                  <a:pt x="280988" y="207032"/>
                  <a:pt x="280988" y="204514"/>
                </a:cubicBezTo>
                <a:lnTo>
                  <a:pt x="280988" y="40830"/>
                </a:lnTo>
                <a:cubicBezTo>
                  <a:pt x="280988" y="38672"/>
                  <a:pt x="283274" y="36513"/>
                  <a:pt x="285560" y="36513"/>
                </a:cubicBezTo>
                <a:close/>
                <a:moveTo>
                  <a:pt x="281024" y="9739"/>
                </a:moveTo>
                <a:cubicBezTo>
                  <a:pt x="282460" y="7938"/>
                  <a:pt x="285334" y="7938"/>
                  <a:pt x="287129" y="9739"/>
                </a:cubicBezTo>
                <a:cubicBezTo>
                  <a:pt x="288566" y="11180"/>
                  <a:pt x="288566" y="14061"/>
                  <a:pt x="287129" y="15862"/>
                </a:cubicBezTo>
                <a:lnTo>
                  <a:pt x="213860" y="88981"/>
                </a:lnTo>
                <a:cubicBezTo>
                  <a:pt x="212064" y="91142"/>
                  <a:pt x="209550" y="91142"/>
                  <a:pt x="207754" y="88981"/>
                </a:cubicBezTo>
                <a:lnTo>
                  <a:pt x="193388" y="74933"/>
                </a:lnTo>
                <a:lnTo>
                  <a:pt x="122992" y="145170"/>
                </a:lnTo>
                <a:cubicBezTo>
                  <a:pt x="121555" y="146971"/>
                  <a:pt x="118682" y="146971"/>
                  <a:pt x="116886" y="145170"/>
                </a:cubicBezTo>
                <a:lnTo>
                  <a:pt x="103956" y="132203"/>
                </a:lnTo>
                <a:lnTo>
                  <a:pt x="58702" y="177587"/>
                </a:lnTo>
                <a:cubicBezTo>
                  <a:pt x="57984" y="178308"/>
                  <a:pt x="56906" y="179028"/>
                  <a:pt x="55829" y="179028"/>
                </a:cubicBezTo>
                <a:cubicBezTo>
                  <a:pt x="54392" y="179028"/>
                  <a:pt x="53314" y="178308"/>
                  <a:pt x="52596" y="177587"/>
                </a:cubicBezTo>
                <a:cubicBezTo>
                  <a:pt x="50800" y="175786"/>
                  <a:pt x="50800" y="172905"/>
                  <a:pt x="52596" y="171464"/>
                </a:cubicBezTo>
                <a:lnTo>
                  <a:pt x="101083" y="122839"/>
                </a:lnTo>
                <a:cubicBezTo>
                  <a:pt x="102520" y="121038"/>
                  <a:pt x="105393" y="121038"/>
                  <a:pt x="107189" y="122839"/>
                </a:cubicBezTo>
                <a:lnTo>
                  <a:pt x="120119" y="135805"/>
                </a:lnTo>
                <a:lnTo>
                  <a:pt x="190155" y="65569"/>
                </a:lnTo>
                <a:cubicBezTo>
                  <a:pt x="191951" y="63768"/>
                  <a:pt x="194465" y="63768"/>
                  <a:pt x="196261" y="65569"/>
                </a:cubicBezTo>
                <a:lnTo>
                  <a:pt x="210987" y="79976"/>
                </a:lnTo>
                <a:lnTo>
                  <a:pt x="281024" y="9739"/>
                </a:lnTo>
                <a:close/>
                <a:moveTo>
                  <a:pt x="51800" y="9058"/>
                </a:moveTo>
                <a:lnTo>
                  <a:pt x="51800" y="59054"/>
                </a:lnTo>
                <a:lnTo>
                  <a:pt x="122217" y="59054"/>
                </a:lnTo>
                <a:cubicBezTo>
                  <a:pt x="122932" y="59054"/>
                  <a:pt x="124362" y="59417"/>
                  <a:pt x="124719" y="60141"/>
                </a:cubicBezTo>
                <a:lnTo>
                  <a:pt x="141520" y="73546"/>
                </a:lnTo>
                <a:lnTo>
                  <a:pt x="141520" y="9058"/>
                </a:lnTo>
                <a:lnTo>
                  <a:pt x="51800" y="9058"/>
                </a:lnTo>
                <a:close/>
                <a:moveTo>
                  <a:pt x="47153" y="0"/>
                </a:moveTo>
                <a:lnTo>
                  <a:pt x="146166" y="0"/>
                </a:lnTo>
                <a:cubicBezTo>
                  <a:pt x="148311" y="0"/>
                  <a:pt x="150456" y="2174"/>
                  <a:pt x="150456" y="4710"/>
                </a:cubicBezTo>
                <a:lnTo>
                  <a:pt x="150456" y="82603"/>
                </a:lnTo>
                <a:cubicBezTo>
                  <a:pt x="150456" y="84053"/>
                  <a:pt x="149383" y="85864"/>
                  <a:pt x="147954" y="86589"/>
                </a:cubicBezTo>
                <a:cubicBezTo>
                  <a:pt x="147239" y="86589"/>
                  <a:pt x="146524" y="86951"/>
                  <a:pt x="146166" y="86951"/>
                </a:cubicBezTo>
                <a:cubicBezTo>
                  <a:pt x="145094" y="86951"/>
                  <a:pt x="144022" y="86589"/>
                  <a:pt x="143307" y="86226"/>
                </a:cubicBezTo>
                <a:lnTo>
                  <a:pt x="120787" y="68112"/>
                </a:lnTo>
                <a:lnTo>
                  <a:pt x="47153" y="68112"/>
                </a:lnTo>
                <a:cubicBezTo>
                  <a:pt x="45008" y="68112"/>
                  <a:pt x="42863" y="65938"/>
                  <a:pt x="42863" y="63402"/>
                </a:cubicBezTo>
                <a:lnTo>
                  <a:pt x="42863" y="4710"/>
                </a:lnTo>
                <a:cubicBezTo>
                  <a:pt x="42863" y="2174"/>
                  <a:pt x="45008" y="0"/>
                  <a:pt x="47153"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60" name="Freeform 1013">
            <a:extLst>
              <a:ext uri="{FF2B5EF4-FFF2-40B4-BE49-F238E27FC236}">
                <a16:creationId xmlns:a16="http://schemas.microsoft.com/office/drawing/2014/main" id="{86325E21-79EC-4DFC-869D-9425D449481E}"/>
              </a:ext>
            </a:extLst>
          </p:cNvPr>
          <p:cNvSpPr>
            <a:spLocks noChangeAspect="1" noChangeArrowheads="1"/>
          </p:cNvSpPr>
          <p:nvPr/>
        </p:nvSpPr>
        <p:spPr bwMode="auto">
          <a:xfrm>
            <a:off x="1200473" y="5301562"/>
            <a:ext cx="399611" cy="399611"/>
          </a:xfrm>
          <a:custGeom>
            <a:avLst/>
            <a:gdLst>
              <a:gd name="T0" fmla="*/ 421076 w 290152"/>
              <a:gd name="T1" fmla="*/ 478893 h 290151"/>
              <a:gd name="T2" fmla="*/ 348931 w 290152"/>
              <a:gd name="T3" fmla="*/ 407400 h 290151"/>
              <a:gd name="T4" fmla="*/ 219428 w 290152"/>
              <a:gd name="T5" fmla="*/ 305956 h 290151"/>
              <a:gd name="T6" fmla="*/ 327322 w 290152"/>
              <a:gd name="T7" fmla="*/ 337488 h 290151"/>
              <a:gd name="T8" fmla="*/ 264163 w 290152"/>
              <a:gd name="T9" fmla="*/ 218589 h 290151"/>
              <a:gd name="T10" fmla="*/ 264163 w 290152"/>
              <a:gd name="T11" fmla="*/ 218589 h 290151"/>
              <a:gd name="T12" fmla="*/ 312847 w 290152"/>
              <a:gd name="T13" fmla="*/ 301358 h 290151"/>
              <a:gd name="T14" fmla="*/ 376009 w 290152"/>
              <a:gd name="T15" fmla="*/ 169322 h 290151"/>
              <a:gd name="T16" fmla="*/ 365480 w 290152"/>
              <a:gd name="T17" fmla="*/ 157496 h 290151"/>
              <a:gd name="T18" fmla="*/ 140480 w 290152"/>
              <a:gd name="T19" fmla="*/ 342743 h 290151"/>
              <a:gd name="T20" fmla="*/ 256269 w 290152"/>
              <a:gd name="T21" fmla="*/ 117425 h 290151"/>
              <a:gd name="T22" fmla="*/ 495087 w 290152"/>
              <a:gd name="T23" fmla="*/ 332232 h 290151"/>
              <a:gd name="T24" fmla="*/ 314823 w 290152"/>
              <a:gd name="T25" fmla="*/ 413689 h 290151"/>
              <a:gd name="T26" fmla="*/ 527324 w 290152"/>
              <a:gd name="T27" fmla="*/ 429453 h 290151"/>
              <a:gd name="T28" fmla="*/ 101659 w 290152"/>
              <a:gd name="T29" fmla="*/ 263916 h 290151"/>
              <a:gd name="T30" fmla="*/ 305721 w 290152"/>
              <a:gd name="T31" fmla="*/ 21125 h 290151"/>
              <a:gd name="T32" fmla="*/ 365810 w 290152"/>
              <a:gd name="T33" fmla="*/ 23769 h 290151"/>
              <a:gd name="T34" fmla="*/ 422594 w 290152"/>
              <a:gd name="T35" fmla="*/ 73953 h 290151"/>
              <a:gd name="T36" fmla="*/ 473439 w 290152"/>
              <a:gd name="T37" fmla="*/ 106309 h 290151"/>
              <a:gd name="T38" fmla="*/ 473439 w 290152"/>
              <a:gd name="T39" fmla="*/ 192149 h 290151"/>
              <a:gd name="T40" fmla="*/ 530884 w 290152"/>
              <a:gd name="T41" fmla="*/ 284594 h 290151"/>
              <a:gd name="T42" fmla="*/ 486646 w 290152"/>
              <a:gd name="T43" fmla="*/ 289875 h 290151"/>
              <a:gd name="T44" fmla="*/ 509755 w 290152"/>
              <a:gd name="T45" fmla="*/ 241013 h 290151"/>
              <a:gd name="T46" fmla="*/ 459575 w 290152"/>
              <a:gd name="T47" fmla="*/ 181584 h 290151"/>
              <a:gd name="T48" fmla="*/ 468817 w 290152"/>
              <a:gd name="T49" fmla="*/ 122154 h 290151"/>
              <a:gd name="T50" fmla="*/ 393544 w 290152"/>
              <a:gd name="T51" fmla="*/ 105648 h 290151"/>
              <a:gd name="T52" fmla="*/ 406750 w 290152"/>
              <a:gd name="T53" fmla="*/ 58765 h 290151"/>
              <a:gd name="T54" fmla="*/ 349302 w 290152"/>
              <a:gd name="T55" fmla="*/ 71315 h 290151"/>
              <a:gd name="T56" fmla="*/ 289876 w 290152"/>
              <a:gd name="T57" fmla="*/ 21125 h 290151"/>
              <a:gd name="T58" fmla="*/ 241008 w 290152"/>
              <a:gd name="T59" fmla="*/ 55467 h 290151"/>
              <a:gd name="T60" fmla="*/ 164415 w 290152"/>
              <a:gd name="T61" fmla="*/ 41594 h 290151"/>
              <a:gd name="T62" fmla="*/ 122154 w 290152"/>
              <a:gd name="T63" fmla="*/ 65372 h 290151"/>
              <a:gd name="T64" fmla="*/ 95741 w 290152"/>
              <a:gd name="T65" fmla="*/ 139324 h 290151"/>
              <a:gd name="T66" fmla="*/ 40274 w 290152"/>
              <a:gd name="T67" fmla="*/ 157153 h 290151"/>
              <a:gd name="T68" fmla="*/ 64054 w 290152"/>
              <a:gd name="T69" fmla="*/ 234409 h 290151"/>
              <a:gd name="T70" fmla="*/ 15849 w 290152"/>
              <a:gd name="T71" fmla="*/ 284594 h 290151"/>
              <a:gd name="T72" fmla="*/ 75272 w 290152"/>
              <a:gd name="T73" fmla="*/ 339398 h 290151"/>
              <a:gd name="T74" fmla="*/ 40274 w 290152"/>
              <a:gd name="T75" fmla="*/ 373076 h 290151"/>
              <a:gd name="T76" fmla="*/ 95741 w 290152"/>
              <a:gd name="T77" fmla="*/ 391566 h 290151"/>
              <a:gd name="T78" fmla="*/ 122154 w 290152"/>
              <a:gd name="T79" fmla="*/ 464858 h 290151"/>
              <a:gd name="T80" fmla="*/ 181584 w 290152"/>
              <a:gd name="T81" fmla="*/ 458916 h 290151"/>
              <a:gd name="T82" fmla="*/ 241008 w 290152"/>
              <a:gd name="T83" fmla="*/ 509759 h 290151"/>
              <a:gd name="T84" fmla="*/ 289876 w 290152"/>
              <a:gd name="T85" fmla="*/ 485988 h 290151"/>
              <a:gd name="T86" fmla="*/ 284593 w 290152"/>
              <a:gd name="T87" fmla="*/ 530888 h 290151"/>
              <a:gd name="T88" fmla="*/ 192148 w 290152"/>
              <a:gd name="T89" fmla="*/ 472781 h 290151"/>
              <a:gd name="T90" fmla="*/ 108292 w 290152"/>
              <a:gd name="T91" fmla="*/ 457595 h 290151"/>
              <a:gd name="T92" fmla="*/ 58111 w 290152"/>
              <a:gd name="T93" fmla="*/ 424580 h 290151"/>
              <a:gd name="T94" fmla="*/ 33676 w 290152"/>
              <a:gd name="T95" fmla="*/ 352605 h 290151"/>
              <a:gd name="T96" fmla="*/ 0 w 290152"/>
              <a:gd name="T97" fmla="*/ 284594 h 290151"/>
              <a:gd name="T98" fmla="*/ 58111 w 290152"/>
              <a:gd name="T99" fmla="*/ 192149 h 290151"/>
              <a:gd name="T100" fmla="*/ 58111 w 290152"/>
              <a:gd name="T101" fmla="*/ 106309 h 290151"/>
              <a:gd name="T102" fmla="*/ 108292 w 290152"/>
              <a:gd name="T103" fmla="*/ 73953 h 290151"/>
              <a:gd name="T104" fmla="*/ 178282 w 290152"/>
              <a:gd name="T105" fmla="*/ 33017 h 290151"/>
              <a:gd name="T106" fmla="*/ 246293 w 290152"/>
              <a:gd name="T107" fmla="*/ 0 h 29015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90152" h="290151">
                <a:moveTo>
                  <a:pt x="281039" y="198284"/>
                </a:moveTo>
                <a:cubicBezTo>
                  <a:pt x="282473" y="196850"/>
                  <a:pt x="285341" y="196850"/>
                  <a:pt x="287133" y="198284"/>
                </a:cubicBezTo>
                <a:cubicBezTo>
                  <a:pt x="288567" y="200076"/>
                  <a:pt x="288567" y="202586"/>
                  <a:pt x="287133" y="204378"/>
                </a:cubicBezTo>
                <a:lnTo>
                  <a:pt x="230137" y="261733"/>
                </a:lnTo>
                <a:cubicBezTo>
                  <a:pt x="229061" y="262450"/>
                  <a:pt x="227986" y="263167"/>
                  <a:pt x="226911" y="263167"/>
                </a:cubicBezTo>
                <a:cubicBezTo>
                  <a:pt x="225835" y="263167"/>
                  <a:pt x="224401" y="262450"/>
                  <a:pt x="223684" y="261733"/>
                </a:cubicBezTo>
                <a:lnTo>
                  <a:pt x="190706" y="228754"/>
                </a:lnTo>
                <a:cubicBezTo>
                  <a:pt x="188913" y="226962"/>
                  <a:pt x="188913" y="224094"/>
                  <a:pt x="190706" y="222660"/>
                </a:cubicBezTo>
                <a:cubicBezTo>
                  <a:pt x="192498" y="220868"/>
                  <a:pt x="195366" y="220868"/>
                  <a:pt x="196800" y="222660"/>
                </a:cubicBezTo>
                <a:lnTo>
                  <a:pt x="226911" y="252413"/>
                </a:lnTo>
                <a:lnTo>
                  <a:pt x="281039" y="198284"/>
                </a:lnTo>
                <a:close/>
                <a:moveTo>
                  <a:pt x="119926" y="167217"/>
                </a:moveTo>
                <a:lnTo>
                  <a:pt x="81811" y="194502"/>
                </a:lnTo>
                <a:cubicBezTo>
                  <a:pt x="96554" y="212813"/>
                  <a:pt x="119207" y="224302"/>
                  <a:pt x="144377" y="224302"/>
                </a:cubicBezTo>
                <a:cubicBezTo>
                  <a:pt x="151209" y="224302"/>
                  <a:pt x="157322" y="223584"/>
                  <a:pt x="163434" y="222148"/>
                </a:cubicBezTo>
                <a:cubicBezTo>
                  <a:pt x="164153" y="207787"/>
                  <a:pt x="169907" y="194862"/>
                  <a:pt x="178896" y="184450"/>
                </a:cubicBezTo>
                <a:lnTo>
                  <a:pt x="164873" y="170807"/>
                </a:lnTo>
                <a:cubicBezTo>
                  <a:pt x="159119" y="175115"/>
                  <a:pt x="152288" y="177629"/>
                  <a:pt x="144377" y="177629"/>
                </a:cubicBezTo>
                <a:cubicBezTo>
                  <a:pt x="134669" y="177629"/>
                  <a:pt x="126039" y="173679"/>
                  <a:pt x="119926" y="167217"/>
                </a:cubicBezTo>
                <a:close/>
                <a:moveTo>
                  <a:pt x="144377" y="119467"/>
                </a:moveTo>
                <a:cubicBezTo>
                  <a:pt x="130713" y="119467"/>
                  <a:pt x="119567" y="130597"/>
                  <a:pt x="119567" y="144240"/>
                </a:cubicBezTo>
                <a:cubicBezTo>
                  <a:pt x="119567" y="157882"/>
                  <a:pt x="130713" y="169012"/>
                  <a:pt x="144377" y="169012"/>
                </a:cubicBezTo>
                <a:cubicBezTo>
                  <a:pt x="158041" y="169012"/>
                  <a:pt x="169187" y="157882"/>
                  <a:pt x="169187" y="144240"/>
                </a:cubicBezTo>
                <a:cubicBezTo>
                  <a:pt x="169187" y="130597"/>
                  <a:pt x="158041" y="119467"/>
                  <a:pt x="144377" y="119467"/>
                </a:cubicBezTo>
                <a:close/>
                <a:moveTo>
                  <a:pt x="205505" y="92541"/>
                </a:moveTo>
                <a:lnTo>
                  <a:pt x="171704" y="124494"/>
                </a:lnTo>
                <a:cubicBezTo>
                  <a:pt x="175660" y="129879"/>
                  <a:pt x="178177" y="137059"/>
                  <a:pt x="178177" y="144240"/>
                </a:cubicBezTo>
                <a:cubicBezTo>
                  <a:pt x="178177" y="151779"/>
                  <a:pt x="175300" y="158960"/>
                  <a:pt x="170985" y="164704"/>
                </a:cubicBezTo>
                <a:lnTo>
                  <a:pt x="185009" y="178706"/>
                </a:lnTo>
                <a:cubicBezTo>
                  <a:pt x="195077" y="169730"/>
                  <a:pt x="208022" y="164345"/>
                  <a:pt x="222404" y="163268"/>
                </a:cubicBezTo>
                <a:cubicBezTo>
                  <a:pt x="223843" y="157164"/>
                  <a:pt x="224921" y="151061"/>
                  <a:pt x="224921" y="144240"/>
                </a:cubicBezTo>
                <a:cubicBezTo>
                  <a:pt x="224921" y="124494"/>
                  <a:pt x="217730" y="106543"/>
                  <a:pt x="205505" y="92541"/>
                </a:cubicBezTo>
                <a:close/>
                <a:moveTo>
                  <a:pt x="148692" y="64178"/>
                </a:moveTo>
                <a:lnTo>
                  <a:pt x="148692" y="110851"/>
                </a:lnTo>
                <a:cubicBezTo>
                  <a:pt x="155164" y="111928"/>
                  <a:pt x="160917" y="114441"/>
                  <a:pt x="165592" y="118031"/>
                </a:cubicBezTo>
                <a:lnTo>
                  <a:pt x="199751" y="86078"/>
                </a:lnTo>
                <a:cubicBezTo>
                  <a:pt x="186087" y="73154"/>
                  <a:pt x="168468" y="65255"/>
                  <a:pt x="148692" y="64178"/>
                </a:cubicBezTo>
                <a:close/>
                <a:moveTo>
                  <a:pt x="140062" y="64178"/>
                </a:moveTo>
                <a:cubicBezTo>
                  <a:pt x="97992" y="66691"/>
                  <a:pt x="64192" y="101516"/>
                  <a:pt x="64192" y="144240"/>
                </a:cubicBezTo>
                <a:cubicBezTo>
                  <a:pt x="64192" y="160037"/>
                  <a:pt x="68867" y="175115"/>
                  <a:pt x="76777" y="187322"/>
                </a:cubicBezTo>
                <a:lnTo>
                  <a:pt x="114892" y="160037"/>
                </a:lnTo>
                <a:cubicBezTo>
                  <a:pt x="112375" y="155369"/>
                  <a:pt x="110937" y="149984"/>
                  <a:pt x="110937" y="144240"/>
                </a:cubicBezTo>
                <a:cubicBezTo>
                  <a:pt x="110937" y="127366"/>
                  <a:pt x="123522" y="113005"/>
                  <a:pt x="140062" y="110851"/>
                </a:cubicBezTo>
                <a:lnTo>
                  <a:pt x="140062" y="64178"/>
                </a:lnTo>
                <a:close/>
                <a:moveTo>
                  <a:pt x="144377" y="55562"/>
                </a:moveTo>
                <a:cubicBezTo>
                  <a:pt x="193639" y="55562"/>
                  <a:pt x="233551" y="95413"/>
                  <a:pt x="233551" y="144240"/>
                </a:cubicBezTo>
                <a:cubicBezTo>
                  <a:pt x="233551" y="151061"/>
                  <a:pt x="232472" y="157164"/>
                  <a:pt x="231394" y="163627"/>
                </a:cubicBezTo>
                <a:cubicBezTo>
                  <a:pt x="246136" y="164704"/>
                  <a:pt x="259800" y="170807"/>
                  <a:pt x="270587" y="181578"/>
                </a:cubicBezTo>
                <a:cubicBezTo>
                  <a:pt x="272025" y="183014"/>
                  <a:pt x="272025" y="185886"/>
                  <a:pt x="270587" y="187681"/>
                </a:cubicBezTo>
                <a:cubicBezTo>
                  <a:pt x="268789" y="189117"/>
                  <a:pt x="265553" y="189117"/>
                  <a:pt x="264115" y="187681"/>
                </a:cubicBezTo>
                <a:cubicBezTo>
                  <a:pt x="254047" y="177270"/>
                  <a:pt x="240383" y="171884"/>
                  <a:pt x="226000" y="171884"/>
                </a:cubicBezTo>
                <a:cubicBezTo>
                  <a:pt x="196156" y="171884"/>
                  <a:pt x="172064" y="196298"/>
                  <a:pt x="172064" y="226097"/>
                </a:cubicBezTo>
                <a:cubicBezTo>
                  <a:pt x="172064" y="255895"/>
                  <a:pt x="196156" y="279591"/>
                  <a:pt x="226000" y="279591"/>
                </a:cubicBezTo>
                <a:cubicBezTo>
                  <a:pt x="252968" y="279591"/>
                  <a:pt x="275981" y="259845"/>
                  <a:pt x="279576" y="233277"/>
                </a:cubicBezTo>
                <a:cubicBezTo>
                  <a:pt x="279936" y="231123"/>
                  <a:pt x="282093" y="229328"/>
                  <a:pt x="284610" y="229687"/>
                </a:cubicBezTo>
                <a:cubicBezTo>
                  <a:pt x="286768" y="230046"/>
                  <a:pt x="288566" y="232200"/>
                  <a:pt x="288206" y="234713"/>
                </a:cubicBezTo>
                <a:cubicBezTo>
                  <a:pt x="283891" y="265230"/>
                  <a:pt x="257283" y="288566"/>
                  <a:pt x="226000" y="288566"/>
                </a:cubicBezTo>
                <a:cubicBezTo>
                  <a:pt x="192920" y="288566"/>
                  <a:pt x="165951" y="263435"/>
                  <a:pt x="163434" y="231123"/>
                </a:cubicBezTo>
                <a:cubicBezTo>
                  <a:pt x="157322" y="232559"/>
                  <a:pt x="151209" y="233277"/>
                  <a:pt x="144377" y="233277"/>
                </a:cubicBezTo>
                <a:cubicBezTo>
                  <a:pt x="95475" y="233277"/>
                  <a:pt x="55563" y="193425"/>
                  <a:pt x="55563" y="144240"/>
                </a:cubicBezTo>
                <a:cubicBezTo>
                  <a:pt x="55563" y="95413"/>
                  <a:pt x="95475" y="55562"/>
                  <a:pt x="144377" y="55562"/>
                </a:cubicBezTo>
                <a:close/>
                <a:moveTo>
                  <a:pt x="134610" y="0"/>
                </a:moveTo>
                <a:lnTo>
                  <a:pt x="155542" y="0"/>
                </a:lnTo>
                <a:cubicBezTo>
                  <a:pt x="162037" y="0"/>
                  <a:pt x="167090" y="5052"/>
                  <a:pt x="167090" y="11548"/>
                </a:cubicBezTo>
                <a:lnTo>
                  <a:pt x="167090" y="26705"/>
                </a:lnTo>
                <a:cubicBezTo>
                  <a:pt x="173225" y="27788"/>
                  <a:pt x="179360" y="29592"/>
                  <a:pt x="185495" y="31397"/>
                </a:cubicBezTo>
                <a:lnTo>
                  <a:pt x="193074" y="18044"/>
                </a:lnTo>
                <a:cubicBezTo>
                  <a:pt x="194518" y="15879"/>
                  <a:pt x="197044" y="13713"/>
                  <a:pt x="199931" y="12992"/>
                </a:cubicBezTo>
                <a:cubicBezTo>
                  <a:pt x="202818" y="12270"/>
                  <a:pt x="205705" y="12631"/>
                  <a:pt x="208592" y="14074"/>
                </a:cubicBezTo>
                <a:lnTo>
                  <a:pt x="226636" y="24540"/>
                </a:lnTo>
                <a:cubicBezTo>
                  <a:pt x="229524" y="26344"/>
                  <a:pt x="231328" y="28510"/>
                  <a:pt x="232050" y="31397"/>
                </a:cubicBezTo>
                <a:cubicBezTo>
                  <a:pt x="233132" y="34645"/>
                  <a:pt x="232772" y="37893"/>
                  <a:pt x="230967" y="40419"/>
                </a:cubicBezTo>
                <a:lnTo>
                  <a:pt x="223388" y="53411"/>
                </a:lnTo>
                <a:cubicBezTo>
                  <a:pt x="228080" y="57741"/>
                  <a:pt x="232772" y="62072"/>
                  <a:pt x="236741" y="66763"/>
                </a:cubicBezTo>
                <a:lnTo>
                  <a:pt x="250094" y="59185"/>
                </a:lnTo>
                <a:cubicBezTo>
                  <a:pt x="252620" y="57741"/>
                  <a:pt x="255507" y="57019"/>
                  <a:pt x="258755" y="58102"/>
                </a:cubicBezTo>
                <a:cubicBezTo>
                  <a:pt x="261642" y="58824"/>
                  <a:pt x="263808" y="60628"/>
                  <a:pt x="265612" y="63515"/>
                </a:cubicBezTo>
                <a:lnTo>
                  <a:pt x="276078" y="81560"/>
                </a:lnTo>
                <a:cubicBezTo>
                  <a:pt x="279326" y="86973"/>
                  <a:pt x="277160" y="94191"/>
                  <a:pt x="271747" y="97439"/>
                </a:cubicBezTo>
                <a:lnTo>
                  <a:pt x="258755" y="105017"/>
                </a:lnTo>
                <a:cubicBezTo>
                  <a:pt x="260921" y="110791"/>
                  <a:pt x="262364" y="116926"/>
                  <a:pt x="263447" y="123061"/>
                </a:cubicBezTo>
                <a:lnTo>
                  <a:pt x="278604" y="123061"/>
                </a:lnTo>
                <a:cubicBezTo>
                  <a:pt x="285100" y="123061"/>
                  <a:pt x="290152" y="128114"/>
                  <a:pt x="290152" y="134610"/>
                </a:cubicBezTo>
                <a:lnTo>
                  <a:pt x="290152" y="155541"/>
                </a:lnTo>
                <a:cubicBezTo>
                  <a:pt x="290152" y="162037"/>
                  <a:pt x="285100" y="167089"/>
                  <a:pt x="278604" y="167089"/>
                </a:cubicBezTo>
                <a:lnTo>
                  <a:pt x="265973" y="167089"/>
                </a:lnTo>
                <a:cubicBezTo>
                  <a:pt x="263086" y="167089"/>
                  <a:pt x="261281" y="165285"/>
                  <a:pt x="261281" y="162398"/>
                </a:cubicBezTo>
                <a:cubicBezTo>
                  <a:pt x="261281" y="160232"/>
                  <a:pt x="263086" y="158428"/>
                  <a:pt x="265973" y="158428"/>
                </a:cubicBezTo>
                <a:lnTo>
                  <a:pt x="278604" y="158428"/>
                </a:lnTo>
                <a:cubicBezTo>
                  <a:pt x="280408" y="158428"/>
                  <a:pt x="281491" y="156985"/>
                  <a:pt x="281491" y="155541"/>
                </a:cubicBezTo>
                <a:lnTo>
                  <a:pt x="281491" y="134610"/>
                </a:lnTo>
                <a:cubicBezTo>
                  <a:pt x="281491" y="133166"/>
                  <a:pt x="280408" y="131723"/>
                  <a:pt x="278604" y="131723"/>
                </a:cubicBezTo>
                <a:lnTo>
                  <a:pt x="259838" y="131723"/>
                </a:lnTo>
                <a:cubicBezTo>
                  <a:pt x="257673" y="131723"/>
                  <a:pt x="255868" y="130279"/>
                  <a:pt x="255507" y="128114"/>
                </a:cubicBezTo>
                <a:cubicBezTo>
                  <a:pt x="254425" y="120174"/>
                  <a:pt x="252259" y="112235"/>
                  <a:pt x="249011" y="104656"/>
                </a:cubicBezTo>
                <a:cubicBezTo>
                  <a:pt x="248290" y="102491"/>
                  <a:pt x="249372" y="100326"/>
                  <a:pt x="251177" y="99243"/>
                </a:cubicBezTo>
                <a:lnTo>
                  <a:pt x="267417" y="89499"/>
                </a:lnTo>
                <a:cubicBezTo>
                  <a:pt x="268860" y="89138"/>
                  <a:pt x="269221" y="87334"/>
                  <a:pt x="268499" y="85890"/>
                </a:cubicBezTo>
                <a:lnTo>
                  <a:pt x="258034" y="67846"/>
                </a:lnTo>
                <a:cubicBezTo>
                  <a:pt x="257673" y="67124"/>
                  <a:pt x="256951" y="66763"/>
                  <a:pt x="256229" y="66763"/>
                </a:cubicBezTo>
                <a:cubicBezTo>
                  <a:pt x="255507" y="66402"/>
                  <a:pt x="254786" y="66763"/>
                  <a:pt x="254425" y="66763"/>
                </a:cubicBezTo>
                <a:lnTo>
                  <a:pt x="237824" y="76146"/>
                </a:lnTo>
                <a:cubicBezTo>
                  <a:pt x="236019" y="77229"/>
                  <a:pt x="233493" y="76868"/>
                  <a:pt x="232411" y="75064"/>
                </a:cubicBezTo>
                <a:cubicBezTo>
                  <a:pt x="226997" y="68929"/>
                  <a:pt x="221223" y="63155"/>
                  <a:pt x="215088" y="57741"/>
                </a:cubicBezTo>
                <a:cubicBezTo>
                  <a:pt x="213284" y="56659"/>
                  <a:pt x="212923" y="54132"/>
                  <a:pt x="214005" y="52328"/>
                </a:cubicBezTo>
                <a:lnTo>
                  <a:pt x="223388" y="35727"/>
                </a:lnTo>
                <a:cubicBezTo>
                  <a:pt x="223749" y="35006"/>
                  <a:pt x="223749" y="34645"/>
                  <a:pt x="223749" y="33923"/>
                </a:cubicBezTo>
                <a:cubicBezTo>
                  <a:pt x="223388" y="33201"/>
                  <a:pt x="223028" y="32479"/>
                  <a:pt x="222306" y="32118"/>
                </a:cubicBezTo>
                <a:lnTo>
                  <a:pt x="204262" y="21653"/>
                </a:lnTo>
                <a:cubicBezTo>
                  <a:pt x="203540" y="21292"/>
                  <a:pt x="202818" y="21292"/>
                  <a:pt x="202096" y="21292"/>
                </a:cubicBezTo>
                <a:cubicBezTo>
                  <a:pt x="201374" y="21653"/>
                  <a:pt x="201014" y="22014"/>
                  <a:pt x="200653" y="22735"/>
                </a:cubicBezTo>
                <a:lnTo>
                  <a:pt x="190909" y="38975"/>
                </a:lnTo>
                <a:cubicBezTo>
                  <a:pt x="189826" y="40780"/>
                  <a:pt x="187660" y="41862"/>
                  <a:pt x="185856" y="40780"/>
                </a:cubicBezTo>
                <a:cubicBezTo>
                  <a:pt x="178277" y="37893"/>
                  <a:pt x="169977" y="35727"/>
                  <a:pt x="162037" y="34645"/>
                </a:cubicBezTo>
                <a:cubicBezTo>
                  <a:pt x="159872" y="34284"/>
                  <a:pt x="158429" y="32479"/>
                  <a:pt x="158429" y="30314"/>
                </a:cubicBezTo>
                <a:lnTo>
                  <a:pt x="158429" y="11548"/>
                </a:lnTo>
                <a:cubicBezTo>
                  <a:pt x="158429" y="9744"/>
                  <a:pt x="156985" y="8661"/>
                  <a:pt x="155542" y="8661"/>
                </a:cubicBezTo>
                <a:lnTo>
                  <a:pt x="134610" y="8661"/>
                </a:lnTo>
                <a:cubicBezTo>
                  <a:pt x="133167" y="8661"/>
                  <a:pt x="131723" y="9744"/>
                  <a:pt x="131723" y="11548"/>
                </a:cubicBezTo>
                <a:lnTo>
                  <a:pt x="131723" y="30314"/>
                </a:lnTo>
                <a:cubicBezTo>
                  <a:pt x="131723" y="32479"/>
                  <a:pt x="130279" y="34284"/>
                  <a:pt x="128114" y="34645"/>
                </a:cubicBezTo>
                <a:cubicBezTo>
                  <a:pt x="120175" y="35727"/>
                  <a:pt x="112235" y="37893"/>
                  <a:pt x="104657" y="40780"/>
                </a:cubicBezTo>
                <a:cubicBezTo>
                  <a:pt x="102491" y="41862"/>
                  <a:pt x="100326" y="40780"/>
                  <a:pt x="99243" y="38975"/>
                </a:cubicBezTo>
                <a:lnTo>
                  <a:pt x="89860" y="22735"/>
                </a:lnTo>
                <a:cubicBezTo>
                  <a:pt x="89139" y="21292"/>
                  <a:pt x="87334" y="20931"/>
                  <a:pt x="86251" y="21653"/>
                </a:cubicBezTo>
                <a:lnTo>
                  <a:pt x="67846" y="32118"/>
                </a:lnTo>
                <a:cubicBezTo>
                  <a:pt x="67124" y="32479"/>
                  <a:pt x="66764" y="33201"/>
                  <a:pt x="66764" y="33923"/>
                </a:cubicBezTo>
                <a:cubicBezTo>
                  <a:pt x="66403" y="34645"/>
                  <a:pt x="66764" y="35006"/>
                  <a:pt x="66764" y="35727"/>
                </a:cubicBezTo>
                <a:lnTo>
                  <a:pt x="76508" y="52328"/>
                </a:lnTo>
                <a:cubicBezTo>
                  <a:pt x="77229" y="54132"/>
                  <a:pt x="76868" y="56659"/>
                  <a:pt x="75425" y="57741"/>
                </a:cubicBezTo>
                <a:cubicBezTo>
                  <a:pt x="68929" y="63155"/>
                  <a:pt x="63155" y="68929"/>
                  <a:pt x="57741" y="75064"/>
                </a:cubicBezTo>
                <a:cubicBezTo>
                  <a:pt x="56659" y="76868"/>
                  <a:pt x="54133" y="77229"/>
                  <a:pt x="52328" y="76146"/>
                </a:cubicBezTo>
                <a:lnTo>
                  <a:pt x="36088" y="66763"/>
                </a:lnTo>
                <a:cubicBezTo>
                  <a:pt x="35367" y="66763"/>
                  <a:pt x="34645" y="66402"/>
                  <a:pt x="33923" y="66763"/>
                </a:cubicBezTo>
                <a:cubicBezTo>
                  <a:pt x="33201" y="66763"/>
                  <a:pt x="32840" y="67124"/>
                  <a:pt x="32119" y="67846"/>
                </a:cubicBezTo>
                <a:lnTo>
                  <a:pt x="22014" y="85890"/>
                </a:lnTo>
                <a:cubicBezTo>
                  <a:pt x="20931" y="87334"/>
                  <a:pt x="21292" y="89138"/>
                  <a:pt x="22736" y="89499"/>
                </a:cubicBezTo>
                <a:lnTo>
                  <a:pt x="39336" y="99243"/>
                </a:lnTo>
                <a:cubicBezTo>
                  <a:pt x="40780" y="100326"/>
                  <a:pt x="41862" y="102491"/>
                  <a:pt x="41141" y="104656"/>
                </a:cubicBezTo>
                <a:cubicBezTo>
                  <a:pt x="37893" y="112235"/>
                  <a:pt x="35727" y="120174"/>
                  <a:pt x="35006" y="128114"/>
                </a:cubicBezTo>
                <a:cubicBezTo>
                  <a:pt x="34284" y="130279"/>
                  <a:pt x="32479" y="131723"/>
                  <a:pt x="30314" y="131723"/>
                </a:cubicBezTo>
                <a:lnTo>
                  <a:pt x="11548" y="131723"/>
                </a:lnTo>
                <a:cubicBezTo>
                  <a:pt x="10105" y="131723"/>
                  <a:pt x="8661" y="133166"/>
                  <a:pt x="8661" y="134610"/>
                </a:cubicBezTo>
                <a:lnTo>
                  <a:pt x="8661" y="155541"/>
                </a:lnTo>
                <a:cubicBezTo>
                  <a:pt x="8661" y="156985"/>
                  <a:pt x="10105" y="158428"/>
                  <a:pt x="11548" y="158428"/>
                </a:cubicBezTo>
                <a:lnTo>
                  <a:pt x="30314" y="158428"/>
                </a:lnTo>
                <a:cubicBezTo>
                  <a:pt x="32479" y="158428"/>
                  <a:pt x="34284" y="159872"/>
                  <a:pt x="35006" y="162037"/>
                </a:cubicBezTo>
                <a:cubicBezTo>
                  <a:pt x="35727" y="169976"/>
                  <a:pt x="37893" y="177916"/>
                  <a:pt x="41141" y="185494"/>
                </a:cubicBezTo>
                <a:cubicBezTo>
                  <a:pt x="41862" y="187660"/>
                  <a:pt x="40780" y="189825"/>
                  <a:pt x="39336" y="190908"/>
                </a:cubicBezTo>
                <a:lnTo>
                  <a:pt x="22736" y="200291"/>
                </a:lnTo>
                <a:cubicBezTo>
                  <a:pt x="22014" y="200652"/>
                  <a:pt x="21653" y="201374"/>
                  <a:pt x="21292" y="202096"/>
                </a:cubicBezTo>
                <a:cubicBezTo>
                  <a:pt x="21292" y="202817"/>
                  <a:pt x="21292" y="203539"/>
                  <a:pt x="22014" y="203900"/>
                </a:cubicBezTo>
                <a:lnTo>
                  <a:pt x="32119" y="222305"/>
                </a:lnTo>
                <a:cubicBezTo>
                  <a:pt x="32840" y="223027"/>
                  <a:pt x="33201" y="223388"/>
                  <a:pt x="33923" y="223749"/>
                </a:cubicBezTo>
                <a:cubicBezTo>
                  <a:pt x="34645" y="223749"/>
                  <a:pt x="35367" y="223749"/>
                  <a:pt x="36088" y="223388"/>
                </a:cubicBezTo>
                <a:lnTo>
                  <a:pt x="52328" y="214005"/>
                </a:lnTo>
                <a:cubicBezTo>
                  <a:pt x="54133" y="212922"/>
                  <a:pt x="56659" y="213283"/>
                  <a:pt x="57741" y="214727"/>
                </a:cubicBezTo>
                <a:cubicBezTo>
                  <a:pt x="63155" y="221222"/>
                  <a:pt x="68929" y="226997"/>
                  <a:pt x="75425" y="232049"/>
                </a:cubicBezTo>
                <a:cubicBezTo>
                  <a:pt x="76868" y="233492"/>
                  <a:pt x="77229" y="236019"/>
                  <a:pt x="76508" y="237823"/>
                </a:cubicBezTo>
                <a:lnTo>
                  <a:pt x="66764" y="254063"/>
                </a:lnTo>
                <a:cubicBezTo>
                  <a:pt x="66042" y="255506"/>
                  <a:pt x="66764" y="257311"/>
                  <a:pt x="67846" y="257672"/>
                </a:cubicBezTo>
                <a:lnTo>
                  <a:pt x="86251" y="268498"/>
                </a:lnTo>
                <a:cubicBezTo>
                  <a:pt x="87334" y="269220"/>
                  <a:pt x="89139" y="268859"/>
                  <a:pt x="89860" y="267416"/>
                </a:cubicBezTo>
                <a:lnTo>
                  <a:pt x="99243" y="250815"/>
                </a:lnTo>
                <a:cubicBezTo>
                  <a:pt x="100326" y="249011"/>
                  <a:pt x="102491" y="248289"/>
                  <a:pt x="104657" y="249011"/>
                </a:cubicBezTo>
                <a:cubicBezTo>
                  <a:pt x="112235" y="251898"/>
                  <a:pt x="120175" y="254424"/>
                  <a:pt x="128114" y="255506"/>
                </a:cubicBezTo>
                <a:cubicBezTo>
                  <a:pt x="130279" y="255867"/>
                  <a:pt x="131723" y="257672"/>
                  <a:pt x="131723" y="259837"/>
                </a:cubicBezTo>
                <a:lnTo>
                  <a:pt x="131723" y="278603"/>
                </a:lnTo>
                <a:cubicBezTo>
                  <a:pt x="131723" y="280047"/>
                  <a:pt x="133167" y="281129"/>
                  <a:pt x="134610" y="281129"/>
                </a:cubicBezTo>
                <a:lnTo>
                  <a:pt x="155542" y="281129"/>
                </a:lnTo>
                <a:cubicBezTo>
                  <a:pt x="156985" y="281129"/>
                  <a:pt x="158429" y="280047"/>
                  <a:pt x="158429" y="278603"/>
                </a:cubicBezTo>
                <a:lnTo>
                  <a:pt x="158429" y="265611"/>
                </a:lnTo>
                <a:cubicBezTo>
                  <a:pt x="158429" y="263085"/>
                  <a:pt x="160233" y="261281"/>
                  <a:pt x="162759" y="261281"/>
                </a:cubicBezTo>
                <a:cubicBezTo>
                  <a:pt x="165285" y="261281"/>
                  <a:pt x="167090" y="263085"/>
                  <a:pt x="167090" y="265611"/>
                </a:cubicBezTo>
                <a:lnTo>
                  <a:pt x="167090" y="278603"/>
                </a:lnTo>
                <a:cubicBezTo>
                  <a:pt x="167090" y="285099"/>
                  <a:pt x="162037" y="290151"/>
                  <a:pt x="155542" y="290151"/>
                </a:cubicBezTo>
                <a:lnTo>
                  <a:pt x="134610" y="290151"/>
                </a:lnTo>
                <a:cubicBezTo>
                  <a:pt x="128114" y="290151"/>
                  <a:pt x="123062" y="285099"/>
                  <a:pt x="123062" y="278603"/>
                </a:cubicBezTo>
                <a:lnTo>
                  <a:pt x="123062" y="263446"/>
                </a:lnTo>
                <a:cubicBezTo>
                  <a:pt x="116927" y="262363"/>
                  <a:pt x="110792" y="260920"/>
                  <a:pt x="105017" y="258394"/>
                </a:cubicBezTo>
                <a:lnTo>
                  <a:pt x="97439" y="271746"/>
                </a:lnTo>
                <a:cubicBezTo>
                  <a:pt x="94191" y="277160"/>
                  <a:pt x="87334" y="279325"/>
                  <a:pt x="81560" y="276077"/>
                </a:cubicBezTo>
                <a:lnTo>
                  <a:pt x="63516" y="265250"/>
                </a:lnTo>
                <a:cubicBezTo>
                  <a:pt x="57741" y="262002"/>
                  <a:pt x="56298" y="255146"/>
                  <a:pt x="59185" y="250093"/>
                </a:cubicBezTo>
                <a:lnTo>
                  <a:pt x="66764" y="236380"/>
                </a:lnTo>
                <a:cubicBezTo>
                  <a:pt x="62072" y="232410"/>
                  <a:pt x="57741" y="228079"/>
                  <a:pt x="53772" y="223388"/>
                </a:cubicBezTo>
                <a:lnTo>
                  <a:pt x="40419" y="230966"/>
                </a:lnTo>
                <a:cubicBezTo>
                  <a:pt x="37893" y="232410"/>
                  <a:pt x="34645" y="232771"/>
                  <a:pt x="31758" y="232049"/>
                </a:cubicBezTo>
                <a:cubicBezTo>
                  <a:pt x="28510" y="231327"/>
                  <a:pt x="26344" y="229162"/>
                  <a:pt x="24901" y="226636"/>
                </a:cubicBezTo>
                <a:lnTo>
                  <a:pt x="14074" y="208591"/>
                </a:lnTo>
                <a:cubicBezTo>
                  <a:pt x="12992" y="205704"/>
                  <a:pt x="12270" y="202817"/>
                  <a:pt x="12992" y="199930"/>
                </a:cubicBezTo>
                <a:cubicBezTo>
                  <a:pt x="13713" y="197043"/>
                  <a:pt x="15879" y="194516"/>
                  <a:pt x="18405" y="192712"/>
                </a:cubicBezTo>
                <a:lnTo>
                  <a:pt x="31758" y="185133"/>
                </a:lnTo>
                <a:cubicBezTo>
                  <a:pt x="29592" y="179359"/>
                  <a:pt x="27788" y="173224"/>
                  <a:pt x="26705" y="167089"/>
                </a:cubicBezTo>
                <a:lnTo>
                  <a:pt x="11548" y="167089"/>
                </a:lnTo>
                <a:cubicBezTo>
                  <a:pt x="5052" y="167089"/>
                  <a:pt x="0" y="162037"/>
                  <a:pt x="0" y="155541"/>
                </a:cubicBezTo>
                <a:lnTo>
                  <a:pt x="0" y="134610"/>
                </a:lnTo>
                <a:cubicBezTo>
                  <a:pt x="0" y="128114"/>
                  <a:pt x="5052" y="123061"/>
                  <a:pt x="11548" y="123061"/>
                </a:cubicBezTo>
                <a:lnTo>
                  <a:pt x="26705" y="123061"/>
                </a:lnTo>
                <a:cubicBezTo>
                  <a:pt x="27788" y="116926"/>
                  <a:pt x="29592" y="110791"/>
                  <a:pt x="31758" y="105017"/>
                </a:cubicBezTo>
                <a:lnTo>
                  <a:pt x="18405" y="97439"/>
                </a:lnTo>
                <a:cubicBezTo>
                  <a:pt x="12992" y="94191"/>
                  <a:pt x="11187" y="86973"/>
                  <a:pt x="14074" y="81560"/>
                </a:cubicBezTo>
                <a:lnTo>
                  <a:pt x="24901" y="63515"/>
                </a:lnTo>
                <a:cubicBezTo>
                  <a:pt x="26344" y="60628"/>
                  <a:pt x="28510" y="58824"/>
                  <a:pt x="31758" y="58102"/>
                </a:cubicBezTo>
                <a:cubicBezTo>
                  <a:pt x="34645" y="57019"/>
                  <a:pt x="37893" y="57741"/>
                  <a:pt x="40419" y="59185"/>
                </a:cubicBezTo>
                <a:lnTo>
                  <a:pt x="53772" y="66763"/>
                </a:lnTo>
                <a:cubicBezTo>
                  <a:pt x="57741" y="62072"/>
                  <a:pt x="62072" y="57741"/>
                  <a:pt x="66764" y="53411"/>
                </a:cubicBezTo>
                <a:lnTo>
                  <a:pt x="59185" y="40419"/>
                </a:lnTo>
                <a:cubicBezTo>
                  <a:pt x="57741" y="37893"/>
                  <a:pt x="57381" y="34645"/>
                  <a:pt x="58102" y="31397"/>
                </a:cubicBezTo>
                <a:cubicBezTo>
                  <a:pt x="58824" y="28510"/>
                  <a:pt x="60989" y="26344"/>
                  <a:pt x="63516" y="24540"/>
                </a:cubicBezTo>
                <a:lnTo>
                  <a:pt x="81560" y="14074"/>
                </a:lnTo>
                <a:cubicBezTo>
                  <a:pt x="87334" y="11187"/>
                  <a:pt x="94191" y="12992"/>
                  <a:pt x="97439" y="18044"/>
                </a:cubicBezTo>
                <a:lnTo>
                  <a:pt x="105017" y="31397"/>
                </a:lnTo>
                <a:cubicBezTo>
                  <a:pt x="110792" y="29592"/>
                  <a:pt x="116927" y="27788"/>
                  <a:pt x="123062" y="26705"/>
                </a:cubicBezTo>
                <a:lnTo>
                  <a:pt x="123062" y="11548"/>
                </a:lnTo>
                <a:cubicBezTo>
                  <a:pt x="123062" y="5052"/>
                  <a:pt x="128114" y="0"/>
                  <a:pt x="134610" y="0"/>
                </a:cubicBezTo>
                <a:close/>
              </a:path>
            </a:pathLst>
          </a:custGeom>
          <a:solidFill>
            <a:schemeClr val="bg1"/>
          </a:solidFill>
          <a:ln>
            <a:solidFill>
              <a:schemeClr val="tx1"/>
            </a:solidFill>
          </a:ln>
          <a:effectLst/>
        </p:spPr>
        <p:txBody>
          <a:bodyPr anchor="ctr"/>
          <a:lstStyle/>
          <a:p>
            <a:endParaRPr lang="en-US" dirty="0">
              <a:latin typeface="Lato Light" panose="020F0502020204030203" pitchFamily="34" charset="0"/>
            </a:endParaRPr>
          </a:p>
        </p:txBody>
      </p:sp>
      <p:grpSp>
        <p:nvGrpSpPr>
          <p:cNvPr id="61" name="Group 60">
            <a:extLst>
              <a:ext uri="{FF2B5EF4-FFF2-40B4-BE49-F238E27FC236}">
                <a16:creationId xmlns:a16="http://schemas.microsoft.com/office/drawing/2014/main" id="{50E76A5A-B7D6-4979-B4FC-CC6A283EA80D}"/>
              </a:ext>
            </a:extLst>
          </p:cNvPr>
          <p:cNvGrpSpPr/>
          <p:nvPr/>
        </p:nvGrpSpPr>
        <p:grpSpPr>
          <a:xfrm>
            <a:off x="169025" y="1725064"/>
            <a:ext cx="576565" cy="1654960"/>
            <a:chOff x="9507095" y="1182315"/>
            <a:chExt cx="4361063" cy="9366676"/>
          </a:xfrm>
        </p:grpSpPr>
        <p:sp>
          <p:nvSpPr>
            <p:cNvPr id="62" name="Shape 61836">
              <a:extLst>
                <a:ext uri="{FF2B5EF4-FFF2-40B4-BE49-F238E27FC236}">
                  <a16:creationId xmlns:a16="http://schemas.microsoft.com/office/drawing/2014/main" id="{03138B30-85B1-4E24-B085-612063A52E77}"/>
                </a:ext>
              </a:extLst>
            </p:cNvPr>
            <p:cNvSpPr/>
            <p:nvPr/>
          </p:nvSpPr>
          <p:spPr>
            <a:xfrm>
              <a:off x="9507095" y="1182315"/>
              <a:ext cx="4361063" cy="9366676"/>
            </a:xfrm>
            <a:custGeom>
              <a:avLst/>
              <a:gdLst/>
              <a:ahLst/>
              <a:cxnLst>
                <a:cxn ang="0">
                  <a:pos x="wd2" y="hd2"/>
                </a:cxn>
                <a:cxn ang="5400000">
                  <a:pos x="wd2" y="hd2"/>
                </a:cxn>
                <a:cxn ang="10800000">
                  <a:pos x="wd2" y="hd2"/>
                </a:cxn>
                <a:cxn ang="16200000">
                  <a:pos x="wd2" y="hd2"/>
                </a:cxn>
              </a:cxnLst>
              <a:rect l="0" t="0" r="r" b="b"/>
              <a:pathLst>
                <a:path w="21589" h="21580" extrusionOk="0">
                  <a:moveTo>
                    <a:pt x="12774" y="8"/>
                  </a:moveTo>
                  <a:cubicBezTo>
                    <a:pt x="11686" y="-20"/>
                    <a:pt x="10482" y="6"/>
                    <a:pt x="10002" y="440"/>
                  </a:cubicBezTo>
                  <a:cubicBezTo>
                    <a:pt x="9875" y="555"/>
                    <a:pt x="9834" y="685"/>
                    <a:pt x="9820" y="814"/>
                  </a:cubicBezTo>
                  <a:cubicBezTo>
                    <a:pt x="9786" y="1142"/>
                    <a:pt x="9925" y="1466"/>
                    <a:pt x="10099" y="1785"/>
                  </a:cubicBezTo>
                  <a:cubicBezTo>
                    <a:pt x="10198" y="1966"/>
                    <a:pt x="10309" y="2146"/>
                    <a:pt x="10431" y="2325"/>
                  </a:cubicBezTo>
                  <a:lnTo>
                    <a:pt x="10632" y="2627"/>
                  </a:lnTo>
                  <a:cubicBezTo>
                    <a:pt x="10996" y="2704"/>
                    <a:pt x="11350" y="2791"/>
                    <a:pt x="11693" y="2887"/>
                  </a:cubicBezTo>
                  <a:cubicBezTo>
                    <a:pt x="12194" y="3027"/>
                    <a:pt x="12669" y="3186"/>
                    <a:pt x="13113" y="3362"/>
                  </a:cubicBezTo>
                  <a:cubicBezTo>
                    <a:pt x="13222" y="3291"/>
                    <a:pt x="13312" y="3214"/>
                    <a:pt x="13383" y="3133"/>
                  </a:cubicBezTo>
                  <a:cubicBezTo>
                    <a:pt x="13431" y="3079"/>
                    <a:pt x="13472" y="3021"/>
                    <a:pt x="13555" y="2977"/>
                  </a:cubicBezTo>
                  <a:cubicBezTo>
                    <a:pt x="13661" y="2921"/>
                    <a:pt x="13818" y="2893"/>
                    <a:pt x="13978" y="2896"/>
                  </a:cubicBezTo>
                  <a:cubicBezTo>
                    <a:pt x="14176" y="2899"/>
                    <a:pt x="14353" y="2948"/>
                    <a:pt x="14542" y="2975"/>
                  </a:cubicBezTo>
                  <a:cubicBezTo>
                    <a:pt x="14855" y="3020"/>
                    <a:pt x="15199" y="2974"/>
                    <a:pt x="15238" y="2843"/>
                  </a:cubicBezTo>
                  <a:cubicBezTo>
                    <a:pt x="15261" y="2764"/>
                    <a:pt x="15131" y="2697"/>
                    <a:pt x="15100" y="2620"/>
                  </a:cubicBezTo>
                  <a:cubicBezTo>
                    <a:pt x="15061" y="2523"/>
                    <a:pt x="15179" y="2432"/>
                    <a:pt x="15233" y="2337"/>
                  </a:cubicBezTo>
                  <a:cubicBezTo>
                    <a:pt x="15279" y="2254"/>
                    <a:pt x="15276" y="2167"/>
                    <a:pt x="15221" y="2085"/>
                  </a:cubicBezTo>
                  <a:cubicBezTo>
                    <a:pt x="15327" y="2053"/>
                    <a:pt x="15432" y="2020"/>
                    <a:pt x="15535" y="1988"/>
                  </a:cubicBezTo>
                  <a:cubicBezTo>
                    <a:pt x="15617" y="1962"/>
                    <a:pt x="15700" y="1933"/>
                    <a:pt x="15726" y="1889"/>
                  </a:cubicBezTo>
                  <a:cubicBezTo>
                    <a:pt x="15776" y="1802"/>
                    <a:pt x="15597" y="1736"/>
                    <a:pt x="15429" y="1682"/>
                  </a:cubicBezTo>
                  <a:cubicBezTo>
                    <a:pt x="15271" y="1631"/>
                    <a:pt x="15121" y="1572"/>
                    <a:pt x="15039" y="1491"/>
                  </a:cubicBezTo>
                  <a:cubicBezTo>
                    <a:pt x="14970" y="1423"/>
                    <a:pt x="14956" y="1347"/>
                    <a:pt x="14973" y="1272"/>
                  </a:cubicBezTo>
                  <a:cubicBezTo>
                    <a:pt x="14993" y="1183"/>
                    <a:pt x="15055" y="1094"/>
                    <a:pt x="15017" y="1007"/>
                  </a:cubicBezTo>
                  <a:cubicBezTo>
                    <a:pt x="14995" y="956"/>
                    <a:pt x="14942" y="910"/>
                    <a:pt x="14884" y="866"/>
                  </a:cubicBezTo>
                  <a:cubicBezTo>
                    <a:pt x="14827" y="823"/>
                    <a:pt x="14765" y="779"/>
                    <a:pt x="14752" y="728"/>
                  </a:cubicBezTo>
                  <a:cubicBezTo>
                    <a:pt x="14724" y="622"/>
                    <a:pt x="14902" y="537"/>
                    <a:pt x="15007" y="443"/>
                  </a:cubicBezTo>
                  <a:cubicBezTo>
                    <a:pt x="15111" y="351"/>
                    <a:pt x="15143" y="244"/>
                    <a:pt x="15099" y="142"/>
                  </a:cubicBezTo>
                  <a:cubicBezTo>
                    <a:pt x="14938" y="153"/>
                    <a:pt x="14775" y="154"/>
                    <a:pt x="14613" y="146"/>
                  </a:cubicBezTo>
                  <a:cubicBezTo>
                    <a:pt x="14299" y="130"/>
                    <a:pt x="13999" y="79"/>
                    <a:pt x="13689" y="50"/>
                  </a:cubicBezTo>
                  <a:cubicBezTo>
                    <a:pt x="13388" y="22"/>
                    <a:pt x="13080" y="15"/>
                    <a:pt x="12774" y="8"/>
                  </a:cubicBezTo>
                  <a:close/>
                  <a:moveTo>
                    <a:pt x="10306" y="2816"/>
                  </a:moveTo>
                  <a:cubicBezTo>
                    <a:pt x="10086" y="2894"/>
                    <a:pt x="9860" y="2969"/>
                    <a:pt x="9629" y="3041"/>
                  </a:cubicBezTo>
                  <a:cubicBezTo>
                    <a:pt x="9251" y="3158"/>
                    <a:pt x="8855" y="3267"/>
                    <a:pt x="8544" y="3421"/>
                  </a:cubicBezTo>
                  <a:cubicBezTo>
                    <a:pt x="8290" y="3548"/>
                    <a:pt x="8104" y="3699"/>
                    <a:pt x="7892" y="3841"/>
                  </a:cubicBezTo>
                  <a:cubicBezTo>
                    <a:pt x="7702" y="3967"/>
                    <a:pt x="7492" y="4086"/>
                    <a:pt x="7262" y="4197"/>
                  </a:cubicBezTo>
                  <a:lnTo>
                    <a:pt x="3250" y="6253"/>
                  </a:lnTo>
                  <a:cubicBezTo>
                    <a:pt x="2992" y="6385"/>
                    <a:pt x="2771" y="6532"/>
                    <a:pt x="2593" y="6690"/>
                  </a:cubicBezTo>
                  <a:cubicBezTo>
                    <a:pt x="2440" y="6827"/>
                    <a:pt x="2320" y="6971"/>
                    <a:pt x="2256" y="7122"/>
                  </a:cubicBezTo>
                  <a:cubicBezTo>
                    <a:pt x="2205" y="7245"/>
                    <a:pt x="2192" y="7370"/>
                    <a:pt x="2177" y="7495"/>
                  </a:cubicBezTo>
                  <a:cubicBezTo>
                    <a:pt x="2055" y="8554"/>
                    <a:pt x="1831" y="9609"/>
                    <a:pt x="1507" y="10658"/>
                  </a:cubicBezTo>
                  <a:lnTo>
                    <a:pt x="3620" y="10659"/>
                  </a:lnTo>
                  <a:lnTo>
                    <a:pt x="4540" y="7766"/>
                  </a:lnTo>
                  <a:cubicBezTo>
                    <a:pt x="4702" y="7619"/>
                    <a:pt x="4891" y="7478"/>
                    <a:pt x="5104" y="7345"/>
                  </a:cubicBezTo>
                  <a:cubicBezTo>
                    <a:pt x="5562" y="7058"/>
                    <a:pt x="6126" y="6813"/>
                    <a:pt x="6770" y="6619"/>
                  </a:cubicBezTo>
                  <a:cubicBezTo>
                    <a:pt x="6781" y="7405"/>
                    <a:pt x="6684" y="8190"/>
                    <a:pt x="6479" y="8969"/>
                  </a:cubicBezTo>
                  <a:cubicBezTo>
                    <a:pt x="6278" y="9736"/>
                    <a:pt x="5974" y="10496"/>
                    <a:pt x="5567" y="11245"/>
                  </a:cubicBezTo>
                  <a:lnTo>
                    <a:pt x="6209" y="11170"/>
                  </a:lnTo>
                  <a:cubicBezTo>
                    <a:pt x="4584" y="13978"/>
                    <a:pt x="2776" y="16764"/>
                    <a:pt x="791" y="19519"/>
                  </a:cubicBezTo>
                  <a:cubicBezTo>
                    <a:pt x="464" y="19973"/>
                    <a:pt x="130" y="20429"/>
                    <a:pt x="28" y="20906"/>
                  </a:cubicBezTo>
                  <a:cubicBezTo>
                    <a:pt x="5" y="21016"/>
                    <a:pt x="-6" y="21126"/>
                    <a:pt x="4" y="21237"/>
                  </a:cubicBezTo>
                  <a:cubicBezTo>
                    <a:pt x="13" y="21351"/>
                    <a:pt x="46" y="21466"/>
                    <a:pt x="100" y="21580"/>
                  </a:cubicBezTo>
                  <a:lnTo>
                    <a:pt x="1551" y="21572"/>
                  </a:lnTo>
                  <a:lnTo>
                    <a:pt x="1526" y="21305"/>
                  </a:lnTo>
                  <a:lnTo>
                    <a:pt x="2619" y="21573"/>
                  </a:lnTo>
                  <a:lnTo>
                    <a:pt x="5386" y="21566"/>
                  </a:lnTo>
                  <a:cubicBezTo>
                    <a:pt x="5399" y="21504"/>
                    <a:pt x="5380" y="21441"/>
                    <a:pt x="5331" y="21383"/>
                  </a:cubicBezTo>
                  <a:cubicBezTo>
                    <a:pt x="5196" y="21224"/>
                    <a:pt x="4926" y="21137"/>
                    <a:pt x="4593" y="21086"/>
                  </a:cubicBezTo>
                  <a:cubicBezTo>
                    <a:pt x="4250" y="21032"/>
                    <a:pt x="3851" y="21017"/>
                    <a:pt x="3537" y="20938"/>
                  </a:cubicBezTo>
                  <a:cubicBezTo>
                    <a:pt x="2727" y="20736"/>
                    <a:pt x="2679" y="20235"/>
                    <a:pt x="2965" y="19795"/>
                  </a:cubicBezTo>
                  <a:cubicBezTo>
                    <a:pt x="3146" y="19518"/>
                    <a:pt x="3411" y="19255"/>
                    <a:pt x="3673" y="18993"/>
                  </a:cubicBezTo>
                  <a:cubicBezTo>
                    <a:pt x="4131" y="18534"/>
                    <a:pt x="4580" y="18073"/>
                    <a:pt x="5054" y="17617"/>
                  </a:cubicBezTo>
                  <a:cubicBezTo>
                    <a:pt x="5718" y="16978"/>
                    <a:pt x="6432" y="16350"/>
                    <a:pt x="7193" y="15735"/>
                  </a:cubicBezTo>
                  <a:cubicBezTo>
                    <a:pt x="7387" y="15577"/>
                    <a:pt x="7584" y="15421"/>
                    <a:pt x="7762" y="15259"/>
                  </a:cubicBezTo>
                  <a:cubicBezTo>
                    <a:pt x="8362" y="14711"/>
                    <a:pt x="8721" y="14117"/>
                    <a:pt x="9174" y="13540"/>
                  </a:cubicBezTo>
                  <a:cubicBezTo>
                    <a:pt x="9659" y="12919"/>
                    <a:pt x="10253" y="12319"/>
                    <a:pt x="10949" y="11743"/>
                  </a:cubicBezTo>
                  <a:cubicBezTo>
                    <a:pt x="11717" y="12021"/>
                    <a:pt x="12456" y="12315"/>
                    <a:pt x="13166" y="12624"/>
                  </a:cubicBezTo>
                  <a:cubicBezTo>
                    <a:pt x="13607" y="12817"/>
                    <a:pt x="14037" y="13015"/>
                    <a:pt x="14455" y="13218"/>
                  </a:cubicBezTo>
                  <a:cubicBezTo>
                    <a:pt x="13758" y="14190"/>
                    <a:pt x="13118" y="15171"/>
                    <a:pt x="12533" y="16159"/>
                  </a:cubicBezTo>
                  <a:cubicBezTo>
                    <a:pt x="12263" y="16615"/>
                    <a:pt x="12005" y="17074"/>
                    <a:pt x="11627" y="17513"/>
                  </a:cubicBezTo>
                  <a:cubicBezTo>
                    <a:pt x="11557" y="17594"/>
                    <a:pt x="11483" y="17675"/>
                    <a:pt x="11429" y="17758"/>
                  </a:cubicBezTo>
                  <a:cubicBezTo>
                    <a:pt x="11355" y="17873"/>
                    <a:pt x="11319" y="17993"/>
                    <a:pt x="11294" y="18112"/>
                  </a:cubicBezTo>
                  <a:cubicBezTo>
                    <a:pt x="11243" y="18347"/>
                    <a:pt x="11229" y="18584"/>
                    <a:pt x="11252" y="18820"/>
                  </a:cubicBezTo>
                  <a:lnTo>
                    <a:pt x="12793" y="18818"/>
                  </a:lnTo>
                  <a:lnTo>
                    <a:pt x="12854" y="18612"/>
                  </a:lnTo>
                  <a:lnTo>
                    <a:pt x="13932" y="18812"/>
                  </a:lnTo>
                  <a:lnTo>
                    <a:pt x="16620" y="18813"/>
                  </a:lnTo>
                  <a:cubicBezTo>
                    <a:pt x="16687" y="18718"/>
                    <a:pt x="16652" y="18613"/>
                    <a:pt x="16527" y="18532"/>
                  </a:cubicBezTo>
                  <a:cubicBezTo>
                    <a:pt x="16333" y="18408"/>
                    <a:pt x="15990" y="18370"/>
                    <a:pt x="15667" y="18332"/>
                  </a:cubicBezTo>
                  <a:cubicBezTo>
                    <a:pt x="15221" y="18280"/>
                    <a:pt x="14775" y="18213"/>
                    <a:pt x="14412" y="18080"/>
                  </a:cubicBezTo>
                  <a:cubicBezTo>
                    <a:pt x="14305" y="18041"/>
                    <a:pt x="14207" y="17996"/>
                    <a:pt x="14121" y="17947"/>
                  </a:cubicBezTo>
                  <a:cubicBezTo>
                    <a:pt x="14058" y="17911"/>
                    <a:pt x="14002" y="17873"/>
                    <a:pt x="13964" y="17831"/>
                  </a:cubicBezTo>
                  <a:cubicBezTo>
                    <a:pt x="13838" y="17686"/>
                    <a:pt x="13933" y="17542"/>
                    <a:pt x="14042" y="17399"/>
                  </a:cubicBezTo>
                  <a:cubicBezTo>
                    <a:pt x="14162" y="17241"/>
                    <a:pt x="14291" y="17071"/>
                    <a:pt x="14427" y="16910"/>
                  </a:cubicBezTo>
                  <a:cubicBezTo>
                    <a:pt x="15402" y="15757"/>
                    <a:pt x="16469" y="14622"/>
                    <a:pt x="17691" y="13522"/>
                  </a:cubicBezTo>
                  <a:cubicBezTo>
                    <a:pt x="17776" y="13445"/>
                    <a:pt x="17862" y="13369"/>
                    <a:pt x="17932" y="13289"/>
                  </a:cubicBezTo>
                  <a:cubicBezTo>
                    <a:pt x="18047" y="13159"/>
                    <a:pt x="18118" y="13017"/>
                    <a:pt x="18034" y="12881"/>
                  </a:cubicBezTo>
                  <a:cubicBezTo>
                    <a:pt x="17993" y="12815"/>
                    <a:pt x="17915" y="12755"/>
                    <a:pt x="17845" y="12694"/>
                  </a:cubicBezTo>
                  <a:cubicBezTo>
                    <a:pt x="17778" y="12635"/>
                    <a:pt x="17717" y="12575"/>
                    <a:pt x="17654" y="12515"/>
                  </a:cubicBezTo>
                  <a:cubicBezTo>
                    <a:pt x="17558" y="12426"/>
                    <a:pt x="17455" y="12337"/>
                    <a:pt x="17349" y="12250"/>
                  </a:cubicBezTo>
                  <a:cubicBezTo>
                    <a:pt x="16383" y="11454"/>
                    <a:pt x="15167" y="10729"/>
                    <a:pt x="13741" y="10100"/>
                  </a:cubicBezTo>
                  <a:lnTo>
                    <a:pt x="14133" y="10054"/>
                  </a:lnTo>
                  <a:cubicBezTo>
                    <a:pt x="13661" y="9893"/>
                    <a:pt x="13297" y="9673"/>
                    <a:pt x="13082" y="9420"/>
                  </a:cubicBezTo>
                  <a:cubicBezTo>
                    <a:pt x="12978" y="9297"/>
                    <a:pt x="12911" y="9167"/>
                    <a:pt x="12870" y="9035"/>
                  </a:cubicBezTo>
                  <a:cubicBezTo>
                    <a:pt x="12789" y="8773"/>
                    <a:pt x="12811" y="8505"/>
                    <a:pt x="12937" y="8246"/>
                  </a:cubicBezTo>
                  <a:lnTo>
                    <a:pt x="18413" y="9669"/>
                  </a:lnTo>
                  <a:lnTo>
                    <a:pt x="19266" y="8735"/>
                  </a:lnTo>
                  <a:cubicBezTo>
                    <a:pt x="17866" y="8415"/>
                    <a:pt x="16542" y="8027"/>
                    <a:pt x="15318" y="7577"/>
                  </a:cubicBezTo>
                  <a:cubicBezTo>
                    <a:pt x="15159" y="7519"/>
                    <a:pt x="15001" y="7459"/>
                    <a:pt x="14863" y="7390"/>
                  </a:cubicBezTo>
                  <a:cubicBezTo>
                    <a:pt x="14558" y="7238"/>
                    <a:pt x="14361" y="7050"/>
                    <a:pt x="14196" y="6857"/>
                  </a:cubicBezTo>
                  <a:cubicBezTo>
                    <a:pt x="14023" y="6656"/>
                    <a:pt x="13884" y="6449"/>
                    <a:pt x="13779" y="6237"/>
                  </a:cubicBezTo>
                  <a:lnTo>
                    <a:pt x="13205" y="5040"/>
                  </a:lnTo>
                  <a:cubicBezTo>
                    <a:pt x="13129" y="4501"/>
                    <a:pt x="13000" y="3968"/>
                    <a:pt x="12370" y="3520"/>
                  </a:cubicBezTo>
                  <a:cubicBezTo>
                    <a:pt x="11889" y="3178"/>
                    <a:pt x="11156" y="2927"/>
                    <a:pt x="10306" y="2816"/>
                  </a:cubicBezTo>
                  <a:close/>
                  <a:moveTo>
                    <a:pt x="19481" y="8805"/>
                  </a:moveTo>
                  <a:lnTo>
                    <a:pt x="18638" y="9711"/>
                  </a:lnTo>
                  <a:cubicBezTo>
                    <a:pt x="18922" y="9804"/>
                    <a:pt x="19211" y="9890"/>
                    <a:pt x="19503" y="9967"/>
                  </a:cubicBezTo>
                  <a:cubicBezTo>
                    <a:pt x="19817" y="10051"/>
                    <a:pt x="20164" y="10132"/>
                    <a:pt x="20539" y="10105"/>
                  </a:cubicBezTo>
                  <a:cubicBezTo>
                    <a:pt x="20727" y="10092"/>
                    <a:pt x="20899" y="10051"/>
                    <a:pt x="21045" y="9995"/>
                  </a:cubicBezTo>
                  <a:cubicBezTo>
                    <a:pt x="21340" y="9880"/>
                    <a:pt x="21505" y="9712"/>
                    <a:pt x="21574" y="9536"/>
                  </a:cubicBezTo>
                  <a:cubicBezTo>
                    <a:pt x="21585" y="9508"/>
                    <a:pt x="21594" y="9479"/>
                    <a:pt x="21587" y="9451"/>
                  </a:cubicBezTo>
                  <a:cubicBezTo>
                    <a:pt x="21575" y="9406"/>
                    <a:pt x="21527" y="9366"/>
                    <a:pt x="21465" y="9332"/>
                  </a:cubicBezTo>
                  <a:cubicBezTo>
                    <a:pt x="21360" y="9275"/>
                    <a:pt x="21220" y="9235"/>
                    <a:pt x="21063" y="9217"/>
                  </a:cubicBezTo>
                  <a:cubicBezTo>
                    <a:pt x="21100" y="9155"/>
                    <a:pt x="21074" y="9089"/>
                    <a:pt x="20992" y="9037"/>
                  </a:cubicBezTo>
                  <a:cubicBezTo>
                    <a:pt x="20890" y="8973"/>
                    <a:pt x="20722" y="8943"/>
                    <a:pt x="20564" y="8912"/>
                  </a:cubicBezTo>
                  <a:cubicBezTo>
                    <a:pt x="20456" y="8891"/>
                    <a:pt x="20349" y="8868"/>
                    <a:pt x="20238" y="8849"/>
                  </a:cubicBezTo>
                  <a:cubicBezTo>
                    <a:pt x="19995" y="8810"/>
                    <a:pt x="19737" y="8795"/>
                    <a:pt x="19481" y="8805"/>
                  </a:cubicBezTo>
                  <a:close/>
                  <a:moveTo>
                    <a:pt x="1504" y="10802"/>
                  </a:moveTo>
                  <a:cubicBezTo>
                    <a:pt x="1475" y="10975"/>
                    <a:pt x="1435" y="11143"/>
                    <a:pt x="1387" y="11309"/>
                  </a:cubicBezTo>
                  <a:cubicBezTo>
                    <a:pt x="1339" y="11473"/>
                    <a:pt x="1279" y="11650"/>
                    <a:pt x="1468" y="11799"/>
                  </a:cubicBezTo>
                  <a:cubicBezTo>
                    <a:pt x="1743" y="12015"/>
                    <a:pt x="2319" y="12037"/>
                    <a:pt x="2875" y="12061"/>
                  </a:cubicBezTo>
                  <a:cubicBezTo>
                    <a:pt x="2969" y="12065"/>
                    <a:pt x="3065" y="12070"/>
                    <a:pt x="3157" y="12060"/>
                  </a:cubicBezTo>
                  <a:cubicBezTo>
                    <a:pt x="3352" y="12041"/>
                    <a:pt x="3493" y="11968"/>
                    <a:pt x="3573" y="11882"/>
                  </a:cubicBezTo>
                  <a:cubicBezTo>
                    <a:pt x="3650" y="11798"/>
                    <a:pt x="3669" y="11704"/>
                    <a:pt x="3626" y="11615"/>
                  </a:cubicBezTo>
                  <a:cubicBezTo>
                    <a:pt x="3831" y="11585"/>
                    <a:pt x="3980" y="11502"/>
                    <a:pt x="4004" y="11403"/>
                  </a:cubicBezTo>
                  <a:cubicBezTo>
                    <a:pt x="4030" y="11299"/>
                    <a:pt x="3920" y="11205"/>
                    <a:pt x="3841" y="11112"/>
                  </a:cubicBezTo>
                  <a:cubicBezTo>
                    <a:pt x="3759" y="11016"/>
                    <a:pt x="3705" y="10913"/>
                    <a:pt x="3681" y="10807"/>
                  </a:cubicBezTo>
                  <a:lnTo>
                    <a:pt x="1504" y="10802"/>
                  </a:lnTo>
                  <a:close/>
                </a:path>
              </a:pathLst>
            </a:custGeom>
            <a:solidFill>
              <a:schemeClr val="bg1">
                <a:lumMod val="7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63" name="Shape 61837">
              <a:extLst>
                <a:ext uri="{FF2B5EF4-FFF2-40B4-BE49-F238E27FC236}">
                  <a16:creationId xmlns:a16="http://schemas.microsoft.com/office/drawing/2014/main" id="{963DA4FF-28E7-4C16-A118-23A362AF3407}"/>
                </a:ext>
              </a:extLst>
            </p:cNvPr>
            <p:cNvSpPr/>
            <p:nvPr/>
          </p:nvSpPr>
          <p:spPr>
            <a:xfrm rot="21563249">
              <a:off x="11726810" y="2669782"/>
              <a:ext cx="656209" cy="1807877"/>
            </a:xfrm>
            <a:custGeom>
              <a:avLst/>
              <a:gdLst/>
              <a:ahLst/>
              <a:cxnLst>
                <a:cxn ang="0">
                  <a:pos x="wd2" y="hd2"/>
                </a:cxn>
                <a:cxn ang="5400000">
                  <a:pos x="wd2" y="hd2"/>
                </a:cxn>
                <a:cxn ang="10800000">
                  <a:pos x="wd2" y="hd2"/>
                </a:cxn>
                <a:cxn ang="16200000">
                  <a:pos x="wd2" y="hd2"/>
                </a:cxn>
              </a:cxnLst>
              <a:rect l="0" t="0" r="r" b="b"/>
              <a:pathLst>
                <a:path w="21143" h="21600" extrusionOk="0">
                  <a:moveTo>
                    <a:pt x="12361" y="584"/>
                  </a:moveTo>
                  <a:lnTo>
                    <a:pt x="16034" y="2857"/>
                  </a:lnTo>
                  <a:cubicBezTo>
                    <a:pt x="17374" y="5894"/>
                    <a:pt x="16446" y="9009"/>
                    <a:pt x="13349" y="11865"/>
                  </a:cubicBezTo>
                  <a:cubicBezTo>
                    <a:pt x="10619" y="14382"/>
                    <a:pt x="6286" y="16617"/>
                    <a:pt x="720" y="18378"/>
                  </a:cubicBezTo>
                  <a:lnTo>
                    <a:pt x="0" y="21191"/>
                  </a:lnTo>
                  <a:lnTo>
                    <a:pt x="8154" y="21600"/>
                  </a:lnTo>
                  <a:cubicBezTo>
                    <a:pt x="11039" y="20156"/>
                    <a:pt x="13528" y="18608"/>
                    <a:pt x="15584" y="16981"/>
                  </a:cubicBezTo>
                  <a:cubicBezTo>
                    <a:pt x="18282" y="14844"/>
                    <a:pt x="20219" y="12579"/>
                    <a:pt x="20885" y="10232"/>
                  </a:cubicBezTo>
                  <a:cubicBezTo>
                    <a:pt x="21600" y="7709"/>
                    <a:pt x="20827" y="5155"/>
                    <a:pt x="18605" y="2748"/>
                  </a:cubicBezTo>
                  <a:lnTo>
                    <a:pt x="17671" y="0"/>
                  </a:lnTo>
                  <a:lnTo>
                    <a:pt x="16463" y="954"/>
                  </a:lnTo>
                  <a:lnTo>
                    <a:pt x="12361" y="584"/>
                  </a:lnTo>
                  <a:close/>
                </a:path>
              </a:pathLst>
            </a:custGeom>
            <a:solidFill>
              <a:schemeClr val="accent1">
                <a:lumMod val="60000"/>
                <a:lumOff val="4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grpSp>
      <p:sp>
        <p:nvSpPr>
          <p:cNvPr id="64" name="Shape 61903">
            <a:extLst>
              <a:ext uri="{FF2B5EF4-FFF2-40B4-BE49-F238E27FC236}">
                <a16:creationId xmlns:a16="http://schemas.microsoft.com/office/drawing/2014/main" id="{ED9DD199-5BBF-4F8B-AB22-BAF79CA77CFE}"/>
              </a:ext>
            </a:extLst>
          </p:cNvPr>
          <p:cNvSpPr/>
          <p:nvPr/>
        </p:nvSpPr>
        <p:spPr>
          <a:xfrm>
            <a:off x="9007192" y="3508525"/>
            <a:ext cx="723679" cy="1822814"/>
          </a:xfrm>
          <a:custGeom>
            <a:avLst/>
            <a:gdLst/>
            <a:ahLst/>
            <a:cxnLst>
              <a:cxn ang="0">
                <a:pos x="wd2" y="hd2"/>
              </a:cxn>
              <a:cxn ang="5400000">
                <a:pos x="wd2" y="hd2"/>
              </a:cxn>
              <a:cxn ang="10800000">
                <a:pos x="wd2" y="hd2"/>
              </a:cxn>
              <a:cxn ang="16200000">
                <a:pos x="wd2" y="hd2"/>
              </a:cxn>
            </a:cxnLst>
            <a:rect l="0" t="0" r="r" b="b"/>
            <a:pathLst>
              <a:path w="21573" h="21591" extrusionOk="0">
                <a:moveTo>
                  <a:pt x="6937" y="1"/>
                </a:moveTo>
                <a:cubicBezTo>
                  <a:pt x="6598" y="-7"/>
                  <a:pt x="6268" y="77"/>
                  <a:pt x="5961" y="197"/>
                </a:cubicBezTo>
                <a:cubicBezTo>
                  <a:pt x="5803" y="260"/>
                  <a:pt x="5643" y="342"/>
                  <a:pt x="5605" y="485"/>
                </a:cubicBezTo>
                <a:cubicBezTo>
                  <a:pt x="5584" y="559"/>
                  <a:pt x="5605" y="638"/>
                  <a:pt x="5660" y="699"/>
                </a:cubicBezTo>
                <a:cubicBezTo>
                  <a:pt x="5614" y="754"/>
                  <a:pt x="5577" y="814"/>
                  <a:pt x="5548" y="876"/>
                </a:cubicBezTo>
                <a:cubicBezTo>
                  <a:pt x="5478" y="1028"/>
                  <a:pt x="5461" y="1196"/>
                  <a:pt x="5525" y="1349"/>
                </a:cubicBezTo>
                <a:cubicBezTo>
                  <a:pt x="5553" y="1414"/>
                  <a:pt x="5594" y="1476"/>
                  <a:pt x="5592" y="1545"/>
                </a:cubicBezTo>
                <a:cubicBezTo>
                  <a:pt x="5588" y="1664"/>
                  <a:pt x="5464" y="1745"/>
                  <a:pt x="5383" y="1841"/>
                </a:cubicBezTo>
                <a:cubicBezTo>
                  <a:pt x="5329" y="1906"/>
                  <a:pt x="5294" y="1981"/>
                  <a:pt x="5282" y="2060"/>
                </a:cubicBezTo>
                <a:cubicBezTo>
                  <a:pt x="5330" y="2096"/>
                  <a:pt x="5384" y="2128"/>
                  <a:pt x="5441" y="2153"/>
                </a:cubicBezTo>
                <a:cubicBezTo>
                  <a:pt x="5463" y="2164"/>
                  <a:pt x="5487" y="2173"/>
                  <a:pt x="5511" y="2181"/>
                </a:cubicBezTo>
                <a:cubicBezTo>
                  <a:pt x="5520" y="2241"/>
                  <a:pt x="5515" y="2301"/>
                  <a:pt x="5496" y="2358"/>
                </a:cubicBezTo>
                <a:cubicBezTo>
                  <a:pt x="5479" y="2408"/>
                  <a:pt x="5451" y="2462"/>
                  <a:pt x="5479" y="2512"/>
                </a:cubicBezTo>
                <a:cubicBezTo>
                  <a:pt x="5511" y="2568"/>
                  <a:pt x="5596" y="2586"/>
                  <a:pt x="5655" y="2548"/>
                </a:cubicBezTo>
                <a:cubicBezTo>
                  <a:pt x="5656" y="2581"/>
                  <a:pt x="5644" y="2613"/>
                  <a:pt x="5620" y="2639"/>
                </a:cubicBezTo>
                <a:cubicBezTo>
                  <a:pt x="5597" y="2662"/>
                  <a:pt x="5565" y="2681"/>
                  <a:pt x="5562" y="2711"/>
                </a:cubicBezTo>
                <a:cubicBezTo>
                  <a:pt x="5557" y="2763"/>
                  <a:pt x="5632" y="2783"/>
                  <a:pt x="5669" y="2821"/>
                </a:cubicBezTo>
                <a:cubicBezTo>
                  <a:pt x="5726" y="2880"/>
                  <a:pt x="5686" y="2963"/>
                  <a:pt x="5704" y="3035"/>
                </a:cubicBezTo>
                <a:cubicBezTo>
                  <a:pt x="5721" y="3102"/>
                  <a:pt x="5784" y="3152"/>
                  <a:pt x="5859" y="3179"/>
                </a:cubicBezTo>
                <a:cubicBezTo>
                  <a:pt x="5902" y="3194"/>
                  <a:pt x="5949" y="3203"/>
                  <a:pt x="5996" y="3199"/>
                </a:cubicBezTo>
                <a:cubicBezTo>
                  <a:pt x="6120" y="3190"/>
                  <a:pt x="6236" y="3101"/>
                  <a:pt x="6354" y="3145"/>
                </a:cubicBezTo>
                <a:cubicBezTo>
                  <a:pt x="6434" y="3174"/>
                  <a:pt x="6466" y="3235"/>
                  <a:pt x="6496" y="3299"/>
                </a:cubicBezTo>
                <a:cubicBezTo>
                  <a:pt x="6532" y="3378"/>
                  <a:pt x="6575" y="3462"/>
                  <a:pt x="6612" y="3543"/>
                </a:cubicBezTo>
                <a:cubicBezTo>
                  <a:pt x="6677" y="3686"/>
                  <a:pt x="6736" y="3831"/>
                  <a:pt x="6791" y="3977"/>
                </a:cubicBezTo>
                <a:lnTo>
                  <a:pt x="7119" y="3338"/>
                </a:lnTo>
                <a:lnTo>
                  <a:pt x="7713" y="2693"/>
                </a:lnTo>
                <a:lnTo>
                  <a:pt x="7682" y="2480"/>
                </a:lnTo>
                <a:cubicBezTo>
                  <a:pt x="7857" y="2416"/>
                  <a:pt x="8013" y="2318"/>
                  <a:pt x="8137" y="2196"/>
                </a:cubicBezTo>
                <a:cubicBezTo>
                  <a:pt x="8316" y="2019"/>
                  <a:pt x="8421" y="1797"/>
                  <a:pt x="8438" y="1565"/>
                </a:cubicBezTo>
                <a:cubicBezTo>
                  <a:pt x="8531" y="1430"/>
                  <a:pt x="8688" y="1336"/>
                  <a:pt x="8868" y="1303"/>
                </a:cubicBezTo>
                <a:cubicBezTo>
                  <a:pt x="9030" y="1273"/>
                  <a:pt x="9199" y="1295"/>
                  <a:pt x="9342" y="1367"/>
                </a:cubicBezTo>
                <a:cubicBezTo>
                  <a:pt x="9498" y="1411"/>
                  <a:pt x="9643" y="1478"/>
                  <a:pt x="9772" y="1565"/>
                </a:cubicBezTo>
                <a:cubicBezTo>
                  <a:pt x="9976" y="1704"/>
                  <a:pt x="10132" y="1889"/>
                  <a:pt x="10347" y="2016"/>
                </a:cubicBezTo>
                <a:cubicBezTo>
                  <a:pt x="10595" y="2163"/>
                  <a:pt x="10898" y="2218"/>
                  <a:pt x="11181" y="2306"/>
                </a:cubicBezTo>
                <a:cubicBezTo>
                  <a:pt x="11266" y="2333"/>
                  <a:pt x="11351" y="2364"/>
                  <a:pt x="11415" y="2419"/>
                </a:cubicBezTo>
                <a:cubicBezTo>
                  <a:pt x="11467" y="2463"/>
                  <a:pt x="11500" y="2521"/>
                  <a:pt x="11511" y="2583"/>
                </a:cubicBezTo>
                <a:cubicBezTo>
                  <a:pt x="11533" y="2509"/>
                  <a:pt x="11534" y="2432"/>
                  <a:pt x="11515" y="2358"/>
                </a:cubicBezTo>
                <a:cubicBezTo>
                  <a:pt x="11492" y="2274"/>
                  <a:pt x="11444" y="2197"/>
                  <a:pt x="11374" y="2135"/>
                </a:cubicBezTo>
                <a:cubicBezTo>
                  <a:pt x="11610" y="2295"/>
                  <a:pt x="11918" y="2359"/>
                  <a:pt x="12216" y="2309"/>
                </a:cubicBezTo>
                <a:cubicBezTo>
                  <a:pt x="12573" y="2249"/>
                  <a:pt x="12856" y="2039"/>
                  <a:pt x="13101" y="1812"/>
                </a:cubicBezTo>
                <a:cubicBezTo>
                  <a:pt x="13514" y="1428"/>
                  <a:pt x="13848" y="988"/>
                  <a:pt x="14084" y="510"/>
                </a:cubicBezTo>
                <a:cubicBezTo>
                  <a:pt x="13749" y="1010"/>
                  <a:pt x="13043" y="1242"/>
                  <a:pt x="12396" y="1064"/>
                </a:cubicBezTo>
                <a:cubicBezTo>
                  <a:pt x="11823" y="906"/>
                  <a:pt x="11435" y="443"/>
                  <a:pt x="10856" y="297"/>
                </a:cubicBezTo>
                <a:cubicBezTo>
                  <a:pt x="10615" y="237"/>
                  <a:pt x="10360" y="238"/>
                  <a:pt x="10111" y="268"/>
                </a:cubicBezTo>
                <a:cubicBezTo>
                  <a:pt x="9924" y="290"/>
                  <a:pt x="9741" y="329"/>
                  <a:pt x="9561" y="379"/>
                </a:cubicBezTo>
                <a:cubicBezTo>
                  <a:pt x="9294" y="452"/>
                  <a:pt x="9029" y="555"/>
                  <a:pt x="8877" y="755"/>
                </a:cubicBezTo>
                <a:cubicBezTo>
                  <a:pt x="8808" y="845"/>
                  <a:pt x="8769" y="950"/>
                  <a:pt x="8764" y="1058"/>
                </a:cubicBezTo>
                <a:lnTo>
                  <a:pt x="8602" y="1070"/>
                </a:lnTo>
                <a:cubicBezTo>
                  <a:pt x="8526" y="806"/>
                  <a:pt x="8354" y="568"/>
                  <a:pt x="8113" y="388"/>
                </a:cubicBezTo>
                <a:cubicBezTo>
                  <a:pt x="7919" y="243"/>
                  <a:pt x="7687" y="141"/>
                  <a:pt x="7440" y="76"/>
                </a:cubicBezTo>
                <a:cubicBezTo>
                  <a:pt x="7277" y="32"/>
                  <a:pt x="7108" y="5"/>
                  <a:pt x="6937" y="1"/>
                </a:cubicBezTo>
                <a:close/>
                <a:moveTo>
                  <a:pt x="8899" y="2996"/>
                </a:moveTo>
                <a:cubicBezTo>
                  <a:pt x="8682" y="3007"/>
                  <a:pt x="8472" y="3068"/>
                  <a:pt x="8292" y="3173"/>
                </a:cubicBezTo>
                <a:lnTo>
                  <a:pt x="8106" y="3151"/>
                </a:lnTo>
                <a:lnTo>
                  <a:pt x="8431" y="3863"/>
                </a:lnTo>
                <a:cubicBezTo>
                  <a:pt x="8232" y="3758"/>
                  <a:pt x="8013" y="3685"/>
                  <a:pt x="7783" y="3652"/>
                </a:cubicBezTo>
                <a:cubicBezTo>
                  <a:pt x="7718" y="3642"/>
                  <a:pt x="7652" y="3636"/>
                  <a:pt x="7588" y="3649"/>
                </a:cubicBezTo>
                <a:cubicBezTo>
                  <a:pt x="7296" y="3706"/>
                  <a:pt x="7269" y="4012"/>
                  <a:pt x="7213" y="4272"/>
                </a:cubicBezTo>
                <a:cubicBezTo>
                  <a:pt x="7157" y="4534"/>
                  <a:pt x="6999" y="4773"/>
                  <a:pt x="6938" y="5035"/>
                </a:cubicBezTo>
                <a:cubicBezTo>
                  <a:pt x="6886" y="5261"/>
                  <a:pt x="6907" y="5494"/>
                  <a:pt x="6929" y="5723"/>
                </a:cubicBezTo>
                <a:cubicBezTo>
                  <a:pt x="6954" y="5983"/>
                  <a:pt x="6978" y="6243"/>
                  <a:pt x="7003" y="6502"/>
                </a:cubicBezTo>
                <a:cubicBezTo>
                  <a:pt x="6802" y="6351"/>
                  <a:pt x="6629" y="6175"/>
                  <a:pt x="6490" y="5981"/>
                </a:cubicBezTo>
                <a:cubicBezTo>
                  <a:pt x="6297" y="5711"/>
                  <a:pt x="6171" y="5409"/>
                  <a:pt x="6134" y="5094"/>
                </a:cubicBezTo>
                <a:cubicBezTo>
                  <a:pt x="6108" y="4869"/>
                  <a:pt x="6128" y="4641"/>
                  <a:pt x="6165" y="4417"/>
                </a:cubicBezTo>
                <a:cubicBezTo>
                  <a:pt x="6196" y="4236"/>
                  <a:pt x="6238" y="4056"/>
                  <a:pt x="6291" y="3878"/>
                </a:cubicBezTo>
                <a:cubicBezTo>
                  <a:pt x="6298" y="3832"/>
                  <a:pt x="6263" y="3788"/>
                  <a:pt x="6210" y="3777"/>
                </a:cubicBezTo>
                <a:cubicBezTo>
                  <a:pt x="6137" y="3762"/>
                  <a:pt x="6067" y="3810"/>
                  <a:pt x="6070" y="3874"/>
                </a:cubicBezTo>
                <a:lnTo>
                  <a:pt x="5905" y="4220"/>
                </a:lnTo>
                <a:lnTo>
                  <a:pt x="5907" y="3671"/>
                </a:lnTo>
                <a:lnTo>
                  <a:pt x="6060" y="3468"/>
                </a:lnTo>
                <a:cubicBezTo>
                  <a:pt x="5725" y="3504"/>
                  <a:pt x="5431" y="3674"/>
                  <a:pt x="5273" y="3927"/>
                </a:cubicBezTo>
                <a:cubicBezTo>
                  <a:pt x="5152" y="4120"/>
                  <a:pt x="5123" y="4342"/>
                  <a:pt x="5046" y="4550"/>
                </a:cubicBezTo>
                <a:cubicBezTo>
                  <a:pt x="5003" y="4664"/>
                  <a:pt x="4945" y="4775"/>
                  <a:pt x="4880" y="4882"/>
                </a:cubicBezTo>
                <a:cubicBezTo>
                  <a:pt x="4561" y="5404"/>
                  <a:pt x="4077" y="5842"/>
                  <a:pt x="3478" y="6140"/>
                </a:cubicBezTo>
                <a:cubicBezTo>
                  <a:pt x="3220" y="6030"/>
                  <a:pt x="2971" y="5906"/>
                  <a:pt x="2733" y="5768"/>
                </a:cubicBezTo>
                <a:cubicBezTo>
                  <a:pt x="2409" y="5579"/>
                  <a:pt x="2106" y="5366"/>
                  <a:pt x="1828" y="5131"/>
                </a:cubicBezTo>
                <a:lnTo>
                  <a:pt x="863" y="5919"/>
                </a:lnTo>
                <a:cubicBezTo>
                  <a:pt x="963" y="5982"/>
                  <a:pt x="1062" y="6046"/>
                  <a:pt x="1159" y="6111"/>
                </a:cubicBezTo>
                <a:cubicBezTo>
                  <a:pt x="1375" y="6257"/>
                  <a:pt x="1583" y="6410"/>
                  <a:pt x="1797" y="6557"/>
                </a:cubicBezTo>
                <a:cubicBezTo>
                  <a:pt x="2085" y="6754"/>
                  <a:pt x="2385" y="6939"/>
                  <a:pt x="2685" y="7123"/>
                </a:cubicBezTo>
                <a:cubicBezTo>
                  <a:pt x="2842" y="7220"/>
                  <a:pt x="3002" y="7317"/>
                  <a:pt x="3188" y="7364"/>
                </a:cubicBezTo>
                <a:cubicBezTo>
                  <a:pt x="3308" y="7394"/>
                  <a:pt x="3433" y="7402"/>
                  <a:pt x="3557" y="7391"/>
                </a:cubicBezTo>
                <a:cubicBezTo>
                  <a:pt x="3847" y="7363"/>
                  <a:pt x="4104" y="7235"/>
                  <a:pt x="4337" y="7087"/>
                </a:cubicBezTo>
                <a:cubicBezTo>
                  <a:pt x="4648" y="6890"/>
                  <a:pt x="4924" y="6656"/>
                  <a:pt x="5203" y="6427"/>
                </a:cubicBezTo>
                <a:cubicBezTo>
                  <a:pt x="5385" y="6278"/>
                  <a:pt x="5569" y="6130"/>
                  <a:pt x="5754" y="5984"/>
                </a:cubicBezTo>
                <a:cubicBezTo>
                  <a:pt x="6031" y="6167"/>
                  <a:pt x="6296" y="6362"/>
                  <a:pt x="6547" y="6569"/>
                </a:cubicBezTo>
                <a:cubicBezTo>
                  <a:pt x="6751" y="6737"/>
                  <a:pt x="6947" y="6913"/>
                  <a:pt x="7108" y="7111"/>
                </a:cubicBezTo>
                <a:cubicBezTo>
                  <a:pt x="7222" y="7251"/>
                  <a:pt x="7317" y="7400"/>
                  <a:pt x="7396" y="7556"/>
                </a:cubicBezTo>
                <a:cubicBezTo>
                  <a:pt x="7490" y="7743"/>
                  <a:pt x="7559" y="7938"/>
                  <a:pt x="7619" y="8135"/>
                </a:cubicBezTo>
                <a:cubicBezTo>
                  <a:pt x="7685" y="8351"/>
                  <a:pt x="7739" y="8569"/>
                  <a:pt x="7789" y="8788"/>
                </a:cubicBezTo>
                <a:cubicBezTo>
                  <a:pt x="7850" y="9058"/>
                  <a:pt x="7905" y="9336"/>
                  <a:pt x="7833" y="9606"/>
                </a:cubicBezTo>
                <a:cubicBezTo>
                  <a:pt x="7777" y="9816"/>
                  <a:pt x="7647" y="10005"/>
                  <a:pt x="7525" y="10194"/>
                </a:cubicBezTo>
                <a:cubicBezTo>
                  <a:pt x="7378" y="10421"/>
                  <a:pt x="7239" y="10652"/>
                  <a:pt x="7104" y="10884"/>
                </a:cubicBezTo>
                <a:cubicBezTo>
                  <a:pt x="6925" y="11192"/>
                  <a:pt x="6752" y="11504"/>
                  <a:pt x="6568" y="11810"/>
                </a:cubicBezTo>
                <a:cubicBezTo>
                  <a:pt x="6376" y="12127"/>
                  <a:pt x="6172" y="12438"/>
                  <a:pt x="5964" y="12748"/>
                </a:cubicBezTo>
                <a:cubicBezTo>
                  <a:pt x="5655" y="13209"/>
                  <a:pt x="5331" y="13694"/>
                  <a:pt x="5404" y="14221"/>
                </a:cubicBezTo>
                <a:cubicBezTo>
                  <a:pt x="5419" y="14332"/>
                  <a:pt x="5452" y="14440"/>
                  <a:pt x="5487" y="14548"/>
                </a:cubicBezTo>
                <a:cubicBezTo>
                  <a:pt x="5848" y="15674"/>
                  <a:pt x="6347" y="16764"/>
                  <a:pt x="6776" y="17873"/>
                </a:cubicBezTo>
                <a:cubicBezTo>
                  <a:pt x="6859" y="18086"/>
                  <a:pt x="6939" y="18301"/>
                  <a:pt x="7021" y="18514"/>
                </a:cubicBezTo>
                <a:cubicBezTo>
                  <a:pt x="7161" y="18876"/>
                  <a:pt x="7308" y="19237"/>
                  <a:pt x="7390" y="19612"/>
                </a:cubicBezTo>
                <a:cubicBezTo>
                  <a:pt x="7429" y="19788"/>
                  <a:pt x="7453" y="19966"/>
                  <a:pt x="7455" y="20145"/>
                </a:cubicBezTo>
                <a:cubicBezTo>
                  <a:pt x="7457" y="20312"/>
                  <a:pt x="7439" y="20480"/>
                  <a:pt x="7366" y="20636"/>
                </a:cubicBezTo>
                <a:cubicBezTo>
                  <a:pt x="7298" y="20780"/>
                  <a:pt x="7185" y="20906"/>
                  <a:pt x="7086" y="21037"/>
                </a:cubicBezTo>
                <a:cubicBezTo>
                  <a:pt x="7043" y="21094"/>
                  <a:pt x="7000" y="21154"/>
                  <a:pt x="6933" y="21191"/>
                </a:cubicBezTo>
                <a:cubicBezTo>
                  <a:pt x="6883" y="21219"/>
                  <a:pt x="6824" y="21232"/>
                  <a:pt x="6765" y="21240"/>
                </a:cubicBezTo>
                <a:cubicBezTo>
                  <a:pt x="6536" y="21270"/>
                  <a:pt x="6266" y="21264"/>
                  <a:pt x="6171" y="21441"/>
                </a:cubicBezTo>
                <a:cubicBezTo>
                  <a:pt x="6147" y="21486"/>
                  <a:pt x="6142" y="21537"/>
                  <a:pt x="6158" y="21585"/>
                </a:cubicBezTo>
                <a:cubicBezTo>
                  <a:pt x="6464" y="21591"/>
                  <a:pt x="6770" y="21593"/>
                  <a:pt x="7077" y="21591"/>
                </a:cubicBezTo>
                <a:cubicBezTo>
                  <a:pt x="7374" y="21589"/>
                  <a:pt x="7671" y="21583"/>
                  <a:pt x="7967" y="21573"/>
                </a:cubicBezTo>
                <a:cubicBezTo>
                  <a:pt x="8080" y="21238"/>
                  <a:pt x="8307" y="20939"/>
                  <a:pt x="8621" y="20714"/>
                </a:cubicBezTo>
                <a:cubicBezTo>
                  <a:pt x="8679" y="20672"/>
                  <a:pt x="8740" y="20633"/>
                  <a:pt x="8803" y="20597"/>
                </a:cubicBezTo>
                <a:lnTo>
                  <a:pt x="9050" y="21416"/>
                </a:lnTo>
                <a:lnTo>
                  <a:pt x="9185" y="21404"/>
                </a:lnTo>
                <a:cubicBezTo>
                  <a:pt x="9184" y="21232"/>
                  <a:pt x="9185" y="21061"/>
                  <a:pt x="9189" y="20890"/>
                </a:cubicBezTo>
                <a:cubicBezTo>
                  <a:pt x="9192" y="20724"/>
                  <a:pt x="9198" y="20559"/>
                  <a:pt x="9211" y="20394"/>
                </a:cubicBezTo>
                <a:cubicBezTo>
                  <a:pt x="9220" y="20281"/>
                  <a:pt x="9232" y="20168"/>
                  <a:pt x="9226" y="20055"/>
                </a:cubicBezTo>
                <a:cubicBezTo>
                  <a:pt x="9218" y="19923"/>
                  <a:pt x="9179" y="19786"/>
                  <a:pt x="9052" y="19711"/>
                </a:cubicBezTo>
                <a:cubicBezTo>
                  <a:pt x="8956" y="19655"/>
                  <a:pt x="8832" y="19652"/>
                  <a:pt x="8726" y="19612"/>
                </a:cubicBezTo>
                <a:cubicBezTo>
                  <a:pt x="8492" y="19523"/>
                  <a:pt x="8412" y="19329"/>
                  <a:pt x="8334" y="19128"/>
                </a:cubicBezTo>
                <a:cubicBezTo>
                  <a:pt x="8261" y="18938"/>
                  <a:pt x="8169" y="18731"/>
                  <a:pt x="8095" y="18533"/>
                </a:cubicBezTo>
                <a:cubicBezTo>
                  <a:pt x="8023" y="18342"/>
                  <a:pt x="7951" y="18150"/>
                  <a:pt x="7903" y="17954"/>
                </a:cubicBezTo>
                <a:cubicBezTo>
                  <a:pt x="7730" y="17249"/>
                  <a:pt x="7871" y="16521"/>
                  <a:pt x="7794" y="15806"/>
                </a:cubicBezTo>
                <a:cubicBezTo>
                  <a:pt x="7776" y="15632"/>
                  <a:pt x="7744" y="15459"/>
                  <a:pt x="7687" y="15291"/>
                </a:cubicBezTo>
                <a:cubicBezTo>
                  <a:pt x="7639" y="15148"/>
                  <a:pt x="7572" y="15010"/>
                  <a:pt x="7506" y="14872"/>
                </a:cubicBezTo>
                <a:cubicBezTo>
                  <a:pt x="7404" y="14659"/>
                  <a:pt x="7304" y="14444"/>
                  <a:pt x="7206" y="14229"/>
                </a:cubicBezTo>
                <a:cubicBezTo>
                  <a:pt x="7487" y="14277"/>
                  <a:pt x="7770" y="14317"/>
                  <a:pt x="8054" y="14349"/>
                </a:cubicBezTo>
                <a:cubicBezTo>
                  <a:pt x="9122" y="14469"/>
                  <a:pt x="10205" y="14474"/>
                  <a:pt x="11269" y="14332"/>
                </a:cubicBezTo>
                <a:cubicBezTo>
                  <a:pt x="11531" y="14297"/>
                  <a:pt x="11790" y="14254"/>
                  <a:pt x="12048" y="14201"/>
                </a:cubicBezTo>
                <a:cubicBezTo>
                  <a:pt x="12275" y="14493"/>
                  <a:pt x="12567" y="14743"/>
                  <a:pt x="12907" y="14941"/>
                </a:cubicBezTo>
                <a:cubicBezTo>
                  <a:pt x="13023" y="15008"/>
                  <a:pt x="13143" y="15069"/>
                  <a:pt x="13260" y="15133"/>
                </a:cubicBezTo>
                <a:cubicBezTo>
                  <a:pt x="13397" y="15208"/>
                  <a:pt x="13537" y="15289"/>
                  <a:pt x="13700" y="15292"/>
                </a:cubicBezTo>
                <a:cubicBezTo>
                  <a:pt x="13872" y="15294"/>
                  <a:pt x="14021" y="15209"/>
                  <a:pt x="14174" y="15143"/>
                </a:cubicBezTo>
                <a:cubicBezTo>
                  <a:pt x="14283" y="15096"/>
                  <a:pt x="14398" y="15059"/>
                  <a:pt x="14512" y="15021"/>
                </a:cubicBezTo>
                <a:cubicBezTo>
                  <a:pt x="14811" y="14919"/>
                  <a:pt x="15105" y="14806"/>
                  <a:pt x="15399" y="14694"/>
                </a:cubicBezTo>
                <a:cubicBezTo>
                  <a:pt x="15981" y="14473"/>
                  <a:pt x="16565" y="14256"/>
                  <a:pt x="17161" y="14064"/>
                </a:cubicBezTo>
                <a:cubicBezTo>
                  <a:pt x="17515" y="13949"/>
                  <a:pt x="17875" y="13843"/>
                  <a:pt x="18253" y="13809"/>
                </a:cubicBezTo>
                <a:cubicBezTo>
                  <a:pt x="18523" y="13785"/>
                  <a:pt x="18796" y="13798"/>
                  <a:pt x="19068" y="13795"/>
                </a:cubicBezTo>
                <a:cubicBezTo>
                  <a:pt x="19348" y="13792"/>
                  <a:pt x="19632" y="13772"/>
                  <a:pt x="19904" y="13831"/>
                </a:cubicBezTo>
                <a:cubicBezTo>
                  <a:pt x="20073" y="13868"/>
                  <a:pt x="20230" y="13934"/>
                  <a:pt x="20381" y="14008"/>
                </a:cubicBezTo>
                <a:cubicBezTo>
                  <a:pt x="20574" y="14101"/>
                  <a:pt x="20760" y="14208"/>
                  <a:pt x="20905" y="14351"/>
                </a:cubicBezTo>
                <a:cubicBezTo>
                  <a:pt x="20968" y="14413"/>
                  <a:pt x="21022" y="14481"/>
                  <a:pt x="21066" y="14554"/>
                </a:cubicBezTo>
                <a:cubicBezTo>
                  <a:pt x="21131" y="14663"/>
                  <a:pt x="21198" y="14790"/>
                  <a:pt x="21339" y="14793"/>
                </a:cubicBezTo>
                <a:cubicBezTo>
                  <a:pt x="21555" y="14797"/>
                  <a:pt x="21592" y="14556"/>
                  <a:pt x="21566" y="14333"/>
                </a:cubicBezTo>
                <a:cubicBezTo>
                  <a:pt x="21547" y="14174"/>
                  <a:pt x="21557" y="14002"/>
                  <a:pt x="21539" y="13844"/>
                </a:cubicBezTo>
                <a:cubicBezTo>
                  <a:pt x="21522" y="13693"/>
                  <a:pt x="21480" y="13555"/>
                  <a:pt x="21340" y="13453"/>
                </a:cubicBezTo>
                <a:cubicBezTo>
                  <a:pt x="21189" y="13344"/>
                  <a:pt x="20975" y="13335"/>
                  <a:pt x="20800" y="13257"/>
                </a:cubicBezTo>
                <a:cubicBezTo>
                  <a:pt x="20639" y="13184"/>
                  <a:pt x="20524" y="13059"/>
                  <a:pt x="20433" y="12926"/>
                </a:cubicBezTo>
                <a:cubicBezTo>
                  <a:pt x="20355" y="12812"/>
                  <a:pt x="20293" y="12691"/>
                  <a:pt x="20247" y="12565"/>
                </a:cubicBezTo>
                <a:lnTo>
                  <a:pt x="20783" y="12365"/>
                </a:lnTo>
                <a:lnTo>
                  <a:pt x="20747" y="12248"/>
                </a:lnTo>
                <a:cubicBezTo>
                  <a:pt x="20500" y="12204"/>
                  <a:pt x="20251" y="12167"/>
                  <a:pt x="20001" y="12137"/>
                </a:cubicBezTo>
                <a:cubicBezTo>
                  <a:pt x="19845" y="12119"/>
                  <a:pt x="19684" y="12104"/>
                  <a:pt x="19537" y="12152"/>
                </a:cubicBezTo>
                <a:cubicBezTo>
                  <a:pt x="19392" y="12198"/>
                  <a:pt x="19284" y="12296"/>
                  <a:pt x="19184" y="12395"/>
                </a:cubicBezTo>
                <a:cubicBezTo>
                  <a:pt x="19023" y="12555"/>
                  <a:pt x="18875" y="12725"/>
                  <a:pt x="18699" y="12874"/>
                </a:cubicBezTo>
                <a:cubicBezTo>
                  <a:pt x="18573" y="12982"/>
                  <a:pt x="18432" y="13078"/>
                  <a:pt x="18267" y="13138"/>
                </a:cubicBezTo>
                <a:cubicBezTo>
                  <a:pt x="18104" y="13197"/>
                  <a:pt x="17926" y="13217"/>
                  <a:pt x="17749" y="13235"/>
                </a:cubicBezTo>
                <a:cubicBezTo>
                  <a:pt x="17546" y="13256"/>
                  <a:pt x="17343" y="13276"/>
                  <a:pt x="17139" y="13272"/>
                </a:cubicBezTo>
                <a:cubicBezTo>
                  <a:pt x="16973" y="13269"/>
                  <a:pt x="16808" y="13250"/>
                  <a:pt x="16644" y="13230"/>
                </a:cubicBezTo>
                <a:cubicBezTo>
                  <a:pt x="16387" y="13198"/>
                  <a:pt x="16131" y="13163"/>
                  <a:pt x="15871" y="13149"/>
                </a:cubicBezTo>
                <a:cubicBezTo>
                  <a:pt x="15634" y="13136"/>
                  <a:pt x="15393" y="13142"/>
                  <a:pt x="15163" y="13194"/>
                </a:cubicBezTo>
                <a:cubicBezTo>
                  <a:pt x="14934" y="13246"/>
                  <a:pt x="14724" y="13342"/>
                  <a:pt x="14527" y="13453"/>
                </a:cubicBezTo>
                <a:cubicBezTo>
                  <a:pt x="14311" y="13576"/>
                  <a:pt x="14111" y="13716"/>
                  <a:pt x="13931" y="13875"/>
                </a:cubicBezTo>
                <a:cubicBezTo>
                  <a:pt x="13897" y="13746"/>
                  <a:pt x="13857" y="13617"/>
                  <a:pt x="13811" y="13491"/>
                </a:cubicBezTo>
                <a:cubicBezTo>
                  <a:pt x="13711" y="13214"/>
                  <a:pt x="13583" y="12945"/>
                  <a:pt x="13411" y="12695"/>
                </a:cubicBezTo>
                <a:cubicBezTo>
                  <a:pt x="13311" y="12549"/>
                  <a:pt x="13196" y="12410"/>
                  <a:pt x="13090" y="12267"/>
                </a:cubicBezTo>
                <a:cubicBezTo>
                  <a:pt x="12988" y="12131"/>
                  <a:pt x="12895" y="11990"/>
                  <a:pt x="12804" y="11849"/>
                </a:cubicBezTo>
                <a:cubicBezTo>
                  <a:pt x="12675" y="11647"/>
                  <a:pt x="12552" y="11441"/>
                  <a:pt x="12479" y="11220"/>
                </a:cubicBezTo>
                <a:cubicBezTo>
                  <a:pt x="12412" y="11014"/>
                  <a:pt x="12389" y="10801"/>
                  <a:pt x="12372" y="10589"/>
                </a:cubicBezTo>
                <a:cubicBezTo>
                  <a:pt x="12348" y="10279"/>
                  <a:pt x="12334" y="9965"/>
                  <a:pt x="12230" y="9666"/>
                </a:cubicBezTo>
                <a:cubicBezTo>
                  <a:pt x="12118" y="9343"/>
                  <a:pt x="11905" y="9051"/>
                  <a:pt x="11614" y="8820"/>
                </a:cubicBezTo>
                <a:cubicBezTo>
                  <a:pt x="11648" y="8698"/>
                  <a:pt x="11696" y="8580"/>
                  <a:pt x="11759" y="8469"/>
                </a:cubicBezTo>
                <a:cubicBezTo>
                  <a:pt x="11816" y="8366"/>
                  <a:pt x="11888" y="8259"/>
                  <a:pt x="11857" y="8143"/>
                </a:cubicBezTo>
                <a:cubicBezTo>
                  <a:pt x="11825" y="8023"/>
                  <a:pt x="11694" y="7949"/>
                  <a:pt x="11559" y="7901"/>
                </a:cubicBezTo>
                <a:cubicBezTo>
                  <a:pt x="11417" y="7850"/>
                  <a:pt x="11266" y="7818"/>
                  <a:pt x="11113" y="7807"/>
                </a:cubicBezTo>
                <a:lnTo>
                  <a:pt x="10799" y="8049"/>
                </a:lnTo>
                <a:cubicBezTo>
                  <a:pt x="10404" y="7898"/>
                  <a:pt x="10111" y="7604"/>
                  <a:pt x="10002" y="7248"/>
                </a:cubicBezTo>
                <a:cubicBezTo>
                  <a:pt x="9902" y="6921"/>
                  <a:pt x="9970" y="6580"/>
                  <a:pt x="10043" y="6248"/>
                </a:cubicBezTo>
                <a:cubicBezTo>
                  <a:pt x="10126" y="5868"/>
                  <a:pt x="10213" y="5488"/>
                  <a:pt x="10305" y="5110"/>
                </a:cubicBezTo>
                <a:cubicBezTo>
                  <a:pt x="10743" y="5228"/>
                  <a:pt x="11180" y="5349"/>
                  <a:pt x="11616" y="5475"/>
                </a:cubicBezTo>
                <a:cubicBezTo>
                  <a:pt x="11763" y="5517"/>
                  <a:pt x="11916" y="5566"/>
                  <a:pt x="11996" y="5678"/>
                </a:cubicBezTo>
                <a:cubicBezTo>
                  <a:pt x="12040" y="5740"/>
                  <a:pt x="12054" y="5813"/>
                  <a:pt x="12051" y="5885"/>
                </a:cubicBezTo>
                <a:cubicBezTo>
                  <a:pt x="12046" y="6055"/>
                  <a:pt x="11959" y="6206"/>
                  <a:pt x="11867" y="6355"/>
                </a:cubicBezTo>
                <a:cubicBezTo>
                  <a:pt x="11609" y="6773"/>
                  <a:pt x="11314" y="7174"/>
                  <a:pt x="10983" y="7553"/>
                </a:cubicBezTo>
                <a:cubicBezTo>
                  <a:pt x="11214" y="7562"/>
                  <a:pt x="11442" y="7601"/>
                  <a:pt x="11658" y="7670"/>
                </a:cubicBezTo>
                <a:cubicBezTo>
                  <a:pt x="11878" y="7741"/>
                  <a:pt x="12083" y="7841"/>
                  <a:pt x="12265" y="7967"/>
                </a:cubicBezTo>
                <a:cubicBezTo>
                  <a:pt x="12374" y="7768"/>
                  <a:pt x="12488" y="7572"/>
                  <a:pt x="12606" y="7377"/>
                </a:cubicBezTo>
                <a:cubicBezTo>
                  <a:pt x="12823" y="7017"/>
                  <a:pt x="13056" y="6664"/>
                  <a:pt x="13296" y="6315"/>
                </a:cubicBezTo>
                <a:cubicBezTo>
                  <a:pt x="13446" y="6098"/>
                  <a:pt x="13599" y="5883"/>
                  <a:pt x="13723" y="5655"/>
                </a:cubicBezTo>
                <a:cubicBezTo>
                  <a:pt x="13781" y="5548"/>
                  <a:pt x="13832" y="5436"/>
                  <a:pt x="13830" y="5318"/>
                </a:cubicBezTo>
                <a:cubicBezTo>
                  <a:pt x="13828" y="5241"/>
                  <a:pt x="13803" y="5167"/>
                  <a:pt x="13765" y="5097"/>
                </a:cubicBezTo>
                <a:cubicBezTo>
                  <a:pt x="13681" y="4943"/>
                  <a:pt x="13540" y="4819"/>
                  <a:pt x="13378" y="4720"/>
                </a:cubicBezTo>
                <a:cubicBezTo>
                  <a:pt x="13247" y="4640"/>
                  <a:pt x="13103" y="4577"/>
                  <a:pt x="12961" y="4512"/>
                </a:cubicBezTo>
                <a:cubicBezTo>
                  <a:pt x="11828" y="3996"/>
                  <a:pt x="10761" y="3348"/>
                  <a:pt x="9515" y="3067"/>
                </a:cubicBezTo>
                <a:cubicBezTo>
                  <a:pt x="9314" y="3021"/>
                  <a:pt x="9107" y="2986"/>
                  <a:pt x="8899" y="2996"/>
                </a:cubicBezTo>
                <a:close/>
                <a:moveTo>
                  <a:pt x="483" y="4319"/>
                </a:moveTo>
                <a:cubicBezTo>
                  <a:pt x="378" y="4347"/>
                  <a:pt x="309" y="4425"/>
                  <a:pt x="241" y="4498"/>
                </a:cubicBezTo>
                <a:cubicBezTo>
                  <a:pt x="155" y="4591"/>
                  <a:pt x="62" y="4683"/>
                  <a:pt x="21" y="4796"/>
                </a:cubicBezTo>
                <a:cubicBezTo>
                  <a:pt x="-6" y="4873"/>
                  <a:pt x="-8" y="4954"/>
                  <a:pt x="21" y="5030"/>
                </a:cubicBezTo>
                <a:cubicBezTo>
                  <a:pt x="77" y="5174"/>
                  <a:pt x="224" y="5267"/>
                  <a:pt x="359" y="5356"/>
                </a:cubicBezTo>
                <a:cubicBezTo>
                  <a:pt x="512" y="5459"/>
                  <a:pt x="663" y="5567"/>
                  <a:pt x="811" y="5681"/>
                </a:cubicBezTo>
                <a:lnTo>
                  <a:pt x="1512" y="5080"/>
                </a:lnTo>
                <a:cubicBezTo>
                  <a:pt x="1445" y="4915"/>
                  <a:pt x="1317" y="4773"/>
                  <a:pt x="1147" y="4674"/>
                </a:cubicBezTo>
                <a:cubicBezTo>
                  <a:pt x="1060" y="4624"/>
                  <a:pt x="965" y="4586"/>
                  <a:pt x="864" y="4562"/>
                </a:cubicBezTo>
                <a:cubicBezTo>
                  <a:pt x="869" y="4392"/>
                  <a:pt x="675" y="4268"/>
                  <a:pt x="483" y="4319"/>
                </a:cubicBezTo>
                <a:close/>
              </a:path>
            </a:pathLst>
          </a:custGeom>
          <a:solidFill>
            <a:schemeClr val="bg1">
              <a:lumMod val="7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 name="Arrow: Up-Down 2">
            <a:extLst>
              <a:ext uri="{FF2B5EF4-FFF2-40B4-BE49-F238E27FC236}">
                <a16:creationId xmlns:a16="http://schemas.microsoft.com/office/drawing/2014/main" id="{C52AC180-45A9-4F68-9256-302BB6FF2F28}"/>
              </a:ext>
            </a:extLst>
          </p:cNvPr>
          <p:cNvSpPr/>
          <p:nvPr/>
        </p:nvSpPr>
        <p:spPr>
          <a:xfrm>
            <a:off x="5347034" y="1639575"/>
            <a:ext cx="1143196" cy="813816"/>
          </a:xfrm>
          <a:prstGeom prst="upDownArrow">
            <a:avLst/>
          </a:prstGeom>
          <a:gradFill flip="none" rotWithShape="1">
            <a:gsLst>
              <a:gs pos="0">
                <a:schemeClr val="accent1">
                  <a:lumMod val="75000"/>
                </a:schemeClr>
              </a:gs>
              <a:gs pos="100000">
                <a:schemeClr val="accent1"/>
              </a:gs>
            </a:gsLst>
            <a:lin ang="0" scaled="1"/>
            <a:tileRect/>
          </a:gra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Lato Light" panose="020F0502020204030203" pitchFamily="34" charset="0"/>
            </a:endParaRPr>
          </a:p>
        </p:txBody>
      </p:sp>
      <p:sp>
        <p:nvSpPr>
          <p:cNvPr id="5" name="TextBox 4">
            <a:extLst>
              <a:ext uri="{FF2B5EF4-FFF2-40B4-BE49-F238E27FC236}">
                <a16:creationId xmlns:a16="http://schemas.microsoft.com/office/drawing/2014/main" id="{8508DC77-A533-44F3-8EB6-5691B02FC5F6}"/>
              </a:ext>
            </a:extLst>
          </p:cNvPr>
          <p:cNvSpPr txBox="1"/>
          <p:nvPr/>
        </p:nvSpPr>
        <p:spPr>
          <a:xfrm>
            <a:off x="5619028" y="1712974"/>
            <a:ext cx="645755" cy="707886"/>
          </a:xfrm>
          <a:prstGeom prst="rect">
            <a:avLst/>
          </a:prstGeom>
          <a:noFill/>
        </p:spPr>
        <p:txBody>
          <a:bodyPr wrap="square" rtlCol="0">
            <a:spAutoFit/>
          </a:bodyPr>
          <a:lstStyle/>
          <a:p>
            <a:pPr algn="ctr"/>
            <a:r>
              <a:rPr lang="en-US" sz="1000" b="1" dirty="0">
                <a:solidFill>
                  <a:schemeClr val="bg1"/>
                </a:solidFill>
              </a:rPr>
              <a:t>Collect &amp; Govern Data</a:t>
            </a:r>
          </a:p>
        </p:txBody>
      </p:sp>
      <p:sp>
        <p:nvSpPr>
          <p:cNvPr id="65" name="Arrow: Up-Down 64">
            <a:extLst>
              <a:ext uri="{FF2B5EF4-FFF2-40B4-BE49-F238E27FC236}">
                <a16:creationId xmlns:a16="http://schemas.microsoft.com/office/drawing/2014/main" id="{63FFE983-D8AC-4F53-8C9E-5653DAC53E17}"/>
              </a:ext>
            </a:extLst>
          </p:cNvPr>
          <p:cNvSpPr/>
          <p:nvPr/>
        </p:nvSpPr>
        <p:spPr>
          <a:xfrm>
            <a:off x="3449754" y="2492870"/>
            <a:ext cx="1143196" cy="813816"/>
          </a:xfrm>
          <a:prstGeom prst="upDownArrow">
            <a:avLst/>
          </a:prstGeom>
          <a:gradFill>
            <a:gsLst>
              <a:gs pos="0">
                <a:schemeClr val="accent2">
                  <a:lumMod val="75000"/>
                </a:schemeClr>
              </a:gs>
              <a:gs pos="100000">
                <a:schemeClr val="accent2"/>
              </a:gs>
            </a:gsLst>
            <a:lin ang="0" scaled="1"/>
          </a:gra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7157" tIns="18579" rIns="37157" bIns="18579" numCol="1" spcCol="0" rtlCol="0" fromWordArt="0" anchor="ctr" anchorCtr="0" forceAA="0" compatLnSpc="1">
            <a:prstTxWarp prst="textNoShape">
              <a:avLst/>
            </a:prstTxWarp>
            <a:noAutofit/>
          </a:bodyPr>
          <a:lstStyle/>
          <a:p>
            <a:pPr algn="ctr"/>
            <a:endParaRPr lang="en-US">
              <a:solidFill>
                <a:schemeClr val="tx1"/>
              </a:solidFill>
              <a:latin typeface="Lato Light" panose="020F0502020204030203" pitchFamily="34" charset="0"/>
            </a:endParaRPr>
          </a:p>
        </p:txBody>
      </p:sp>
      <p:sp>
        <p:nvSpPr>
          <p:cNvPr id="66" name="TextBox 65">
            <a:extLst>
              <a:ext uri="{FF2B5EF4-FFF2-40B4-BE49-F238E27FC236}">
                <a16:creationId xmlns:a16="http://schemas.microsoft.com/office/drawing/2014/main" id="{351D3F8D-3A41-4B88-9229-88BAD9E74345}"/>
              </a:ext>
            </a:extLst>
          </p:cNvPr>
          <p:cNvSpPr txBox="1"/>
          <p:nvPr/>
        </p:nvSpPr>
        <p:spPr>
          <a:xfrm>
            <a:off x="3721748" y="2699723"/>
            <a:ext cx="645755" cy="400110"/>
          </a:xfrm>
          <a:prstGeom prst="rect">
            <a:avLst/>
          </a:prstGeom>
          <a:noFill/>
        </p:spPr>
        <p:txBody>
          <a:bodyPr wrap="square" rtlCol="0">
            <a:spAutoFit/>
          </a:bodyPr>
          <a:lstStyle/>
          <a:p>
            <a:pPr algn="ctr"/>
            <a:r>
              <a:rPr lang="en-US" sz="1000" b="1" dirty="0">
                <a:solidFill>
                  <a:schemeClr val="bg1"/>
                </a:solidFill>
              </a:rPr>
              <a:t>Refine </a:t>
            </a:r>
          </a:p>
          <a:p>
            <a:pPr algn="ctr"/>
            <a:r>
              <a:rPr lang="en-US" sz="1000" b="1" dirty="0">
                <a:solidFill>
                  <a:schemeClr val="bg1"/>
                </a:solidFill>
              </a:rPr>
              <a:t>Data</a:t>
            </a:r>
          </a:p>
        </p:txBody>
      </p:sp>
      <p:sp>
        <p:nvSpPr>
          <p:cNvPr id="67" name="Arrow: Up-Down 66">
            <a:extLst>
              <a:ext uri="{FF2B5EF4-FFF2-40B4-BE49-F238E27FC236}">
                <a16:creationId xmlns:a16="http://schemas.microsoft.com/office/drawing/2014/main" id="{A3CAC9D6-958E-484D-BA14-F901097FD906}"/>
              </a:ext>
            </a:extLst>
          </p:cNvPr>
          <p:cNvSpPr/>
          <p:nvPr/>
        </p:nvSpPr>
        <p:spPr>
          <a:xfrm>
            <a:off x="5322014" y="3356990"/>
            <a:ext cx="1143196" cy="813816"/>
          </a:xfrm>
          <a:prstGeom prst="upDownArrow">
            <a:avLst/>
          </a:prstGeom>
          <a:gradFill>
            <a:gsLst>
              <a:gs pos="0">
                <a:schemeClr val="accent3">
                  <a:lumMod val="75000"/>
                </a:schemeClr>
              </a:gs>
              <a:gs pos="100000">
                <a:schemeClr val="accent3"/>
              </a:gs>
            </a:gsLst>
            <a:lin ang="0" scaled="1"/>
          </a:gra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7157" tIns="18579" rIns="37157" bIns="18579" numCol="1" spcCol="0" rtlCol="0" fromWordArt="0" anchor="ctr" anchorCtr="0" forceAA="0" compatLnSpc="1">
            <a:prstTxWarp prst="textNoShape">
              <a:avLst/>
            </a:prstTxWarp>
            <a:noAutofit/>
          </a:bodyPr>
          <a:lstStyle/>
          <a:p>
            <a:pPr algn="ctr"/>
            <a:endParaRPr lang="en-US">
              <a:solidFill>
                <a:schemeClr val="tx1"/>
              </a:solidFill>
              <a:latin typeface="Lato Light" panose="020F0502020204030203" pitchFamily="34" charset="0"/>
            </a:endParaRPr>
          </a:p>
        </p:txBody>
      </p:sp>
      <p:sp>
        <p:nvSpPr>
          <p:cNvPr id="69" name="TextBox 68">
            <a:extLst>
              <a:ext uri="{FF2B5EF4-FFF2-40B4-BE49-F238E27FC236}">
                <a16:creationId xmlns:a16="http://schemas.microsoft.com/office/drawing/2014/main" id="{53F70C84-A3B4-4E1E-9603-923291EAD920}"/>
              </a:ext>
            </a:extLst>
          </p:cNvPr>
          <p:cNvSpPr txBox="1"/>
          <p:nvPr/>
        </p:nvSpPr>
        <p:spPr>
          <a:xfrm>
            <a:off x="5385060" y="3501010"/>
            <a:ext cx="984896" cy="553998"/>
          </a:xfrm>
          <a:prstGeom prst="rect">
            <a:avLst/>
          </a:prstGeom>
          <a:noFill/>
        </p:spPr>
        <p:txBody>
          <a:bodyPr wrap="square" rtlCol="0">
            <a:spAutoFit/>
          </a:bodyPr>
          <a:lstStyle/>
          <a:p>
            <a:pPr algn="ctr"/>
            <a:r>
              <a:rPr lang="en-US" sz="1000" b="1" dirty="0">
                <a:solidFill>
                  <a:schemeClr val="bg1"/>
                </a:solidFill>
              </a:rPr>
              <a:t>Develop Actionable Insights</a:t>
            </a:r>
          </a:p>
        </p:txBody>
      </p:sp>
      <p:sp>
        <p:nvSpPr>
          <p:cNvPr id="70" name="Arrow: Up-Down 69">
            <a:extLst>
              <a:ext uri="{FF2B5EF4-FFF2-40B4-BE49-F238E27FC236}">
                <a16:creationId xmlns:a16="http://schemas.microsoft.com/office/drawing/2014/main" id="{5D8D84B2-FA54-49AB-9E66-7B943A1FBFE7}"/>
              </a:ext>
            </a:extLst>
          </p:cNvPr>
          <p:cNvSpPr/>
          <p:nvPr/>
        </p:nvSpPr>
        <p:spPr>
          <a:xfrm>
            <a:off x="3521764" y="4221110"/>
            <a:ext cx="1143196" cy="813816"/>
          </a:xfrm>
          <a:prstGeom prst="upDownArrow">
            <a:avLst/>
          </a:prstGeom>
          <a:gradFill>
            <a:gsLst>
              <a:gs pos="0">
                <a:schemeClr val="accent4">
                  <a:lumMod val="75000"/>
                </a:schemeClr>
              </a:gs>
              <a:gs pos="100000">
                <a:schemeClr val="accent4"/>
              </a:gs>
            </a:gsLst>
            <a:lin ang="0" scaled="1"/>
          </a:gra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7157" tIns="18579" rIns="37157" bIns="18579" numCol="1" spcCol="0" rtlCol="0" fromWordArt="0" anchor="ctr" anchorCtr="0" forceAA="0" compatLnSpc="1">
            <a:prstTxWarp prst="textNoShape">
              <a:avLst/>
            </a:prstTxWarp>
            <a:noAutofit/>
          </a:bodyPr>
          <a:lstStyle/>
          <a:p>
            <a:pPr algn="ctr"/>
            <a:endParaRPr lang="en-US">
              <a:solidFill>
                <a:schemeClr val="tx1"/>
              </a:solidFill>
              <a:latin typeface="Lato Light" panose="020F0502020204030203" pitchFamily="34" charset="0"/>
            </a:endParaRPr>
          </a:p>
        </p:txBody>
      </p:sp>
      <p:sp>
        <p:nvSpPr>
          <p:cNvPr id="71" name="TextBox 70">
            <a:extLst>
              <a:ext uri="{FF2B5EF4-FFF2-40B4-BE49-F238E27FC236}">
                <a16:creationId xmlns:a16="http://schemas.microsoft.com/office/drawing/2014/main" id="{DCFD3A67-C173-4115-9B31-6703B34DE0FE}"/>
              </a:ext>
            </a:extLst>
          </p:cNvPr>
          <p:cNvSpPr txBox="1"/>
          <p:nvPr/>
        </p:nvSpPr>
        <p:spPr>
          <a:xfrm>
            <a:off x="3584810" y="4469090"/>
            <a:ext cx="984896" cy="400110"/>
          </a:xfrm>
          <a:prstGeom prst="rect">
            <a:avLst/>
          </a:prstGeom>
          <a:noFill/>
        </p:spPr>
        <p:txBody>
          <a:bodyPr wrap="square" rtlCol="0">
            <a:spAutoFit/>
          </a:bodyPr>
          <a:lstStyle/>
          <a:p>
            <a:pPr algn="ctr"/>
            <a:r>
              <a:rPr lang="en-US" sz="1000" b="1" dirty="0">
                <a:solidFill>
                  <a:schemeClr val="bg1"/>
                </a:solidFill>
              </a:rPr>
              <a:t>Drive Digital adoption</a:t>
            </a:r>
          </a:p>
        </p:txBody>
      </p:sp>
      <p:sp>
        <p:nvSpPr>
          <p:cNvPr id="72" name="Arrow: Up-Down 71">
            <a:extLst>
              <a:ext uri="{FF2B5EF4-FFF2-40B4-BE49-F238E27FC236}">
                <a16:creationId xmlns:a16="http://schemas.microsoft.com/office/drawing/2014/main" id="{0BE331E6-2C17-40AA-AD10-D9D8E5D7C999}"/>
              </a:ext>
            </a:extLst>
          </p:cNvPr>
          <p:cNvSpPr/>
          <p:nvPr/>
        </p:nvSpPr>
        <p:spPr>
          <a:xfrm>
            <a:off x="5313050" y="5085230"/>
            <a:ext cx="1143196" cy="813816"/>
          </a:xfrm>
          <a:prstGeom prst="upDownArrow">
            <a:avLst/>
          </a:prstGeom>
          <a:gradFill>
            <a:gsLst>
              <a:gs pos="0">
                <a:schemeClr val="accent5">
                  <a:lumMod val="75000"/>
                  <a:lumOff val="25000"/>
                </a:schemeClr>
              </a:gs>
              <a:gs pos="100000">
                <a:schemeClr val="accent5"/>
              </a:gs>
            </a:gsLst>
            <a:lin ang="0" scaled="1"/>
          </a:gra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7157" tIns="18579" rIns="37157" bIns="18579" numCol="1" spcCol="0" rtlCol="0" fromWordArt="0" anchor="ctr" anchorCtr="0" forceAA="0" compatLnSpc="1">
            <a:prstTxWarp prst="textNoShape">
              <a:avLst/>
            </a:prstTxWarp>
            <a:noAutofit/>
          </a:bodyPr>
          <a:lstStyle/>
          <a:p>
            <a:pPr algn="ctr"/>
            <a:endParaRPr lang="en-US">
              <a:solidFill>
                <a:schemeClr val="tx1"/>
              </a:solidFill>
              <a:latin typeface="Lato Light" panose="020F0502020204030203" pitchFamily="34" charset="0"/>
            </a:endParaRPr>
          </a:p>
        </p:txBody>
      </p:sp>
      <p:sp>
        <p:nvSpPr>
          <p:cNvPr id="73" name="TextBox 72">
            <a:extLst>
              <a:ext uri="{FF2B5EF4-FFF2-40B4-BE49-F238E27FC236}">
                <a16:creationId xmlns:a16="http://schemas.microsoft.com/office/drawing/2014/main" id="{B025FF46-6A5A-4765-83F4-9FCE8E8CF9AD}"/>
              </a:ext>
            </a:extLst>
          </p:cNvPr>
          <p:cNvSpPr txBox="1"/>
          <p:nvPr/>
        </p:nvSpPr>
        <p:spPr>
          <a:xfrm>
            <a:off x="5408304" y="5179322"/>
            <a:ext cx="984896" cy="553998"/>
          </a:xfrm>
          <a:prstGeom prst="rect">
            <a:avLst/>
          </a:prstGeom>
          <a:noFill/>
        </p:spPr>
        <p:txBody>
          <a:bodyPr wrap="square" rtlCol="0">
            <a:spAutoFit/>
          </a:bodyPr>
          <a:lstStyle/>
          <a:p>
            <a:pPr algn="ctr"/>
            <a:r>
              <a:rPr lang="en-US" sz="1000" b="1" dirty="0"/>
              <a:t>Build a DATA DRIVEN Org. </a:t>
            </a:r>
          </a:p>
        </p:txBody>
      </p:sp>
      <p:pic>
        <p:nvPicPr>
          <p:cNvPr id="13" name="Picture 12">
            <a:extLst>
              <a:ext uri="{FF2B5EF4-FFF2-40B4-BE49-F238E27FC236}">
                <a16:creationId xmlns:a16="http://schemas.microsoft.com/office/drawing/2014/main" id="{F5FD55B2-8ABF-470C-8CF2-DB656A03012A}"/>
              </a:ext>
            </a:extLst>
          </p:cNvPr>
          <p:cNvPicPr>
            <a:picLocks noChangeAspect="1"/>
          </p:cNvPicPr>
          <p:nvPr/>
        </p:nvPicPr>
        <p:blipFill>
          <a:blip r:embed="rId2"/>
          <a:stretch>
            <a:fillRect/>
          </a:stretch>
        </p:blipFill>
        <p:spPr>
          <a:xfrm>
            <a:off x="6428382" y="5182851"/>
            <a:ext cx="936708" cy="668877"/>
          </a:xfrm>
          <a:prstGeom prst="rect">
            <a:avLst/>
          </a:prstGeom>
        </p:spPr>
      </p:pic>
      <p:sp>
        <p:nvSpPr>
          <p:cNvPr id="100" name="TextBox 99">
            <a:extLst>
              <a:ext uri="{FF2B5EF4-FFF2-40B4-BE49-F238E27FC236}">
                <a16:creationId xmlns:a16="http://schemas.microsoft.com/office/drawing/2014/main" id="{5AD59A95-F74E-45FB-9FBD-846D71C4E044}"/>
              </a:ext>
            </a:extLst>
          </p:cNvPr>
          <p:cNvSpPr txBox="1"/>
          <p:nvPr/>
        </p:nvSpPr>
        <p:spPr>
          <a:xfrm>
            <a:off x="81815" y="6577703"/>
            <a:ext cx="9734571" cy="307777"/>
          </a:xfrm>
          <a:prstGeom prst="rect">
            <a:avLst/>
          </a:prstGeom>
          <a:noFill/>
        </p:spPr>
        <p:txBody>
          <a:bodyPr wrap="square" rtlCol="0">
            <a:spAutoFit/>
          </a:bodyPr>
          <a:lstStyle/>
          <a:p>
            <a:r>
              <a:rPr lang="en-US" sz="1400" b="1" i="1" dirty="0"/>
              <a:t>Note – Actions refers to Framework of realizing &amp; improving on the Value to Data that has been ingested</a:t>
            </a:r>
          </a:p>
        </p:txBody>
      </p:sp>
    </p:spTree>
    <p:extLst>
      <p:ext uri="{BB962C8B-B14F-4D97-AF65-F5344CB8AC3E}">
        <p14:creationId xmlns:p14="http://schemas.microsoft.com/office/powerpoint/2010/main" val="2325359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5970C7A-8793-4FAE-A5FA-1F019147689D}"/>
              </a:ext>
            </a:extLst>
          </p:cNvPr>
          <p:cNvSpPr>
            <a:spLocks noGrp="1"/>
          </p:cNvSpPr>
          <p:nvPr>
            <p:ph type="title" idx="4294967295"/>
          </p:nvPr>
        </p:nvSpPr>
        <p:spPr>
          <a:xfrm>
            <a:off x="0" y="171450"/>
            <a:ext cx="9906000" cy="546100"/>
          </a:xfrm>
        </p:spPr>
        <p:txBody>
          <a:bodyPr/>
          <a:lstStyle/>
          <a:p>
            <a:r>
              <a:rPr lang="en-US" dirty="0"/>
              <a:t>Data factory – Patterns of Implementation</a:t>
            </a:r>
            <a:br>
              <a:rPr lang="en-US" dirty="0"/>
            </a:br>
            <a:br>
              <a:rPr lang="en-US" dirty="0"/>
            </a:br>
            <a:r>
              <a:rPr lang="fr-FR" b="1" dirty="0"/>
              <a:t>Acquisition / </a:t>
            </a:r>
            <a:r>
              <a:rPr lang="fr-FR" b="1" dirty="0" err="1"/>
              <a:t>Aggregation</a:t>
            </a:r>
            <a:r>
              <a:rPr lang="fr-FR" b="1" dirty="0"/>
              <a:t> / </a:t>
            </a:r>
            <a:r>
              <a:rPr lang="fr-FR" b="1" dirty="0" err="1"/>
              <a:t>Analysis</a:t>
            </a:r>
            <a:r>
              <a:rPr lang="fr-FR" b="1" dirty="0"/>
              <a:t> / </a:t>
            </a:r>
            <a:r>
              <a:rPr lang="fr-FR" b="1" dirty="0" err="1"/>
              <a:t>Assignment</a:t>
            </a:r>
            <a:r>
              <a:rPr lang="fr-FR" b="1" dirty="0"/>
              <a:t> / Action</a:t>
            </a:r>
            <a:br>
              <a:rPr lang="en-US" b="1" dirty="0"/>
            </a:br>
            <a:br>
              <a:rPr lang="en-US" dirty="0"/>
            </a:br>
            <a:br>
              <a:rPr lang="en-US" dirty="0"/>
            </a:br>
            <a:endParaRPr lang="en-US" b="1" dirty="0"/>
          </a:p>
        </p:txBody>
      </p:sp>
      <p:cxnSp>
        <p:nvCxnSpPr>
          <p:cNvPr id="74" name="Straight Connector 73">
            <a:extLst>
              <a:ext uri="{FF2B5EF4-FFF2-40B4-BE49-F238E27FC236}">
                <a16:creationId xmlns:a16="http://schemas.microsoft.com/office/drawing/2014/main" id="{74E9AA50-33DE-49D3-A829-E5FAE1BEB574}"/>
              </a:ext>
            </a:extLst>
          </p:cNvPr>
          <p:cNvCxnSpPr>
            <a:cxnSpLocks/>
          </p:cNvCxnSpPr>
          <p:nvPr/>
        </p:nvCxnSpPr>
        <p:spPr>
          <a:xfrm>
            <a:off x="0" y="1340710"/>
            <a:ext cx="9906000" cy="0"/>
          </a:xfrm>
          <a:prstGeom prst="line">
            <a:avLst/>
          </a:prstGeom>
          <a:ln w="38100">
            <a:solidFill>
              <a:srgbClr val="5D1738"/>
            </a:solidFill>
          </a:ln>
        </p:spPr>
        <p:style>
          <a:lnRef idx="1">
            <a:schemeClr val="accent1"/>
          </a:lnRef>
          <a:fillRef idx="0">
            <a:schemeClr val="accent1"/>
          </a:fillRef>
          <a:effectRef idx="0">
            <a:schemeClr val="accent1"/>
          </a:effectRef>
          <a:fontRef idx="minor">
            <a:schemeClr val="tx1"/>
          </a:fontRef>
        </p:style>
      </p:cxnSp>
      <p:sp>
        <p:nvSpPr>
          <p:cNvPr id="24" name="Rectangle: Rounded Corners 23">
            <a:extLst>
              <a:ext uri="{FF2B5EF4-FFF2-40B4-BE49-F238E27FC236}">
                <a16:creationId xmlns:a16="http://schemas.microsoft.com/office/drawing/2014/main" id="{E0E8042B-C89E-4D86-9F47-F1B42709E9AD}"/>
              </a:ext>
            </a:extLst>
          </p:cNvPr>
          <p:cNvSpPr/>
          <p:nvPr/>
        </p:nvSpPr>
        <p:spPr>
          <a:xfrm>
            <a:off x="131350" y="1772770"/>
            <a:ext cx="1872260" cy="64807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Assignment</a:t>
            </a:r>
          </a:p>
        </p:txBody>
      </p:sp>
      <p:sp>
        <p:nvSpPr>
          <p:cNvPr id="97" name="Rectangle: Rounded Corners 96">
            <a:extLst>
              <a:ext uri="{FF2B5EF4-FFF2-40B4-BE49-F238E27FC236}">
                <a16:creationId xmlns:a16="http://schemas.microsoft.com/office/drawing/2014/main" id="{4F9EDBD0-DBC7-40BD-BF0D-F82A082EEDF2}"/>
              </a:ext>
            </a:extLst>
          </p:cNvPr>
          <p:cNvSpPr/>
          <p:nvPr/>
        </p:nvSpPr>
        <p:spPr>
          <a:xfrm>
            <a:off x="131350" y="2646464"/>
            <a:ext cx="1872260" cy="648070"/>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Acquisition</a:t>
            </a:r>
          </a:p>
        </p:txBody>
      </p:sp>
      <p:sp>
        <p:nvSpPr>
          <p:cNvPr id="98" name="Rectangle: Rounded Corners 97">
            <a:extLst>
              <a:ext uri="{FF2B5EF4-FFF2-40B4-BE49-F238E27FC236}">
                <a16:creationId xmlns:a16="http://schemas.microsoft.com/office/drawing/2014/main" id="{D8DEF6F8-07BD-4547-A714-E066404AFE17}"/>
              </a:ext>
            </a:extLst>
          </p:cNvPr>
          <p:cNvSpPr/>
          <p:nvPr/>
        </p:nvSpPr>
        <p:spPr>
          <a:xfrm>
            <a:off x="131350" y="3520158"/>
            <a:ext cx="1872260" cy="648070"/>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Aggregation</a:t>
            </a:r>
          </a:p>
        </p:txBody>
      </p:sp>
      <p:sp>
        <p:nvSpPr>
          <p:cNvPr id="99" name="Rectangle: Rounded Corners 98">
            <a:extLst>
              <a:ext uri="{FF2B5EF4-FFF2-40B4-BE49-F238E27FC236}">
                <a16:creationId xmlns:a16="http://schemas.microsoft.com/office/drawing/2014/main" id="{D0B28B54-7F11-4BA9-AC42-7EEDAACD7461}"/>
              </a:ext>
            </a:extLst>
          </p:cNvPr>
          <p:cNvSpPr/>
          <p:nvPr/>
        </p:nvSpPr>
        <p:spPr>
          <a:xfrm>
            <a:off x="131350" y="4393852"/>
            <a:ext cx="1872260" cy="648070"/>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Analysis</a:t>
            </a:r>
          </a:p>
        </p:txBody>
      </p:sp>
      <p:sp>
        <p:nvSpPr>
          <p:cNvPr id="100" name="Rectangle: Rounded Corners 99">
            <a:extLst>
              <a:ext uri="{FF2B5EF4-FFF2-40B4-BE49-F238E27FC236}">
                <a16:creationId xmlns:a16="http://schemas.microsoft.com/office/drawing/2014/main" id="{1F1347FC-10CB-4381-9455-2E44FBF577BA}"/>
              </a:ext>
            </a:extLst>
          </p:cNvPr>
          <p:cNvSpPr/>
          <p:nvPr/>
        </p:nvSpPr>
        <p:spPr>
          <a:xfrm>
            <a:off x="131350" y="5267548"/>
            <a:ext cx="1872260" cy="648070"/>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Action</a:t>
            </a:r>
          </a:p>
        </p:txBody>
      </p:sp>
      <p:sp>
        <p:nvSpPr>
          <p:cNvPr id="25" name="Arrow: Down 24">
            <a:extLst>
              <a:ext uri="{FF2B5EF4-FFF2-40B4-BE49-F238E27FC236}">
                <a16:creationId xmlns:a16="http://schemas.microsoft.com/office/drawing/2014/main" id="{96D99BE6-C993-4B74-9BCE-FDFB2B6086BC}"/>
              </a:ext>
            </a:extLst>
          </p:cNvPr>
          <p:cNvSpPr/>
          <p:nvPr/>
        </p:nvSpPr>
        <p:spPr>
          <a:xfrm>
            <a:off x="887455" y="2420840"/>
            <a:ext cx="360050" cy="225624"/>
          </a:xfrm>
          <a:prstGeom prst="down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1" name="Arrow: Down 100">
            <a:extLst>
              <a:ext uri="{FF2B5EF4-FFF2-40B4-BE49-F238E27FC236}">
                <a16:creationId xmlns:a16="http://schemas.microsoft.com/office/drawing/2014/main" id="{CC679510-F006-4C68-ACCE-A33E79FAF3B1}"/>
              </a:ext>
            </a:extLst>
          </p:cNvPr>
          <p:cNvSpPr/>
          <p:nvPr/>
        </p:nvSpPr>
        <p:spPr>
          <a:xfrm>
            <a:off x="887455" y="3294534"/>
            <a:ext cx="360050" cy="225624"/>
          </a:xfrm>
          <a:prstGeom prst="down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2" name="Arrow: Down 101">
            <a:extLst>
              <a:ext uri="{FF2B5EF4-FFF2-40B4-BE49-F238E27FC236}">
                <a16:creationId xmlns:a16="http://schemas.microsoft.com/office/drawing/2014/main" id="{64EA1CC7-8DDA-4607-9A10-B38E30226428}"/>
              </a:ext>
            </a:extLst>
          </p:cNvPr>
          <p:cNvSpPr/>
          <p:nvPr/>
        </p:nvSpPr>
        <p:spPr>
          <a:xfrm>
            <a:off x="887455" y="4168228"/>
            <a:ext cx="360050" cy="225624"/>
          </a:xfrm>
          <a:prstGeom prst="down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3" name="Arrow: Down 102">
            <a:extLst>
              <a:ext uri="{FF2B5EF4-FFF2-40B4-BE49-F238E27FC236}">
                <a16:creationId xmlns:a16="http://schemas.microsoft.com/office/drawing/2014/main" id="{E3CFBEE2-F4C1-4BD2-ACD8-71C09F588F52}"/>
              </a:ext>
            </a:extLst>
          </p:cNvPr>
          <p:cNvSpPr/>
          <p:nvPr/>
        </p:nvSpPr>
        <p:spPr>
          <a:xfrm>
            <a:off x="887455" y="5041922"/>
            <a:ext cx="360050" cy="225624"/>
          </a:xfrm>
          <a:prstGeom prst="down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Rounded Corners 104">
            <a:extLst>
              <a:ext uri="{FF2B5EF4-FFF2-40B4-BE49-F238E27FC236}">
                <a16:creationId xmlns:a16="http://schemas.microsoft.com/office/drawing/2014/main" id="{C98E834B-0D24-4FB2-AA68-CA90ED4A966B}"/>
              </a:ext>
            </a:extLst>
          </p:cNvPr>
          <p:cNvSpPr/>
          <p:nvPr/>
        </p:nvSpPr>
        <p:spPr>
          <a:xfrm>
            <a:off x="2864710" y="2636870"/>
            <a:ext cx="1872260" cy="64807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Assignment (Light)</a:t>
            </a:r>
          </a:p>
        </p:txBody>
      </p:sp>
      <p:sp>
        <p:nvSpPr>
          <p:cNvPr id="106" name="Rectangle: Rounded Corners 105">
            <a:extLst>
              <a:ext uri="{FF2B5EF4-FFF2-40B4-BE49-F238E27FC236}">
                <a16:creationId xmlns:a16="http://schemas.microsoft.com/office/drawing/2014/main" id="{9B771F57-F17F-4867-8496-586D10E59E0E}"/>
              </a:ext>
            </a:extLst>
          </p:cNvPr>
          <p:cNvSpPr/>
          <p:nvPr/>
        </p:nvSpPr>
        <p:spPr>
          <a:xfrm>
            <a:off x="2864710" y="1782364"/>
            <a:ext cx="1872260" cy="648070"/>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Acquisition</a:t>
            </a:r>
          </a:p>
        </p:txBody>
      </p:sp>
      <p:sp>
        <p:nvSpPr>
          <p:cNvPr id="107" name="Rectangle: Rounded Corners 106">
            <a:extLst>
              <a:ext uri="{FF2B5EF4-FFF2-40B4-BE49-F238E27FC236}">
                <a16:creationId xmlns:a16="http://schemas.microsoft.com/office/drawing/2014/main" id="{85209A5A-9D1D-4C88-B3D0-5A062F211485}"/>
              </a:ext>
            </a:extLst>
          </p:cNvPr>
          <p:cNvSpPr/>
          <p:nvPr/>
        </p:nvSpPr>
        <p:spPr>
          <a:xfrm>
            <a:off x="2864710" y="3520158"/>
            <a:ext cx="1872260" cy="648070"/>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Aggregation</a:t>
            </a:r>
          </a:p>
        </p:txBody>
      </p:sp>
      <p:sp>
        <p:nvSpPr>
          <p:cNvPr id="108" name="Rectangle: Rounded Corners 107">
            <a:extLst>
              <a:ext uri="{FF2B5EF4-FFF2-40B4-BE49-F238E27FC236}">
                <a16:creationId xmlns:a16="http://schemas.microsoft.com/office/drawing/2014/main" id="{4F6DE03D-90F7-4E0D-ABC8-E25016CB4A33}"/>
              </a:ext>
            </a:extLst>
          </p:cNvPr>
          <p:cNvSpPr/>
          <p:nvPr/>
        </p:nvSpPr>
        <p:spPr>
          <a:xfrm>
            <a:off x="2864710" y="4393852"/>
            <a:ext cx="1872260" cy="648070"/>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Analysis</a:t>
            </a:r>
          </a:p>
        </p:txBody>
      </p:sp>
      <p:sp>
        <p:nvSpPr>
          <p:cNvPr id="109" name="Rectangle: Rounded Corners 108">
            <a:extLst>
              <a:ext uri="{FF2B5EF4-FFF2-40B4-BE49-F238E27FC236}">
                <a16:creationId xmlns:a16="http://schemas.microsoft.com/office/drawing/2014/main" id="{639826A6-F812-4FD0-8DD3-9FFC8C3291FD}"/>
              </a:ext>
            </a:extLst>
          </p:cNvPr>
          <p:cNvSpPr/>
          <p:nvPr/>
        </p:nvSpPr>
        <p:spPr>
          <a:xfrm>
            <a:off x="2864710" y="5267548"/>
            <a:ext cx="1872260" cy="648070"/>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Action</a:t>
            </a:r>
          </a:p>
        </p:txBody>
      </p:sp>
      <p:sp>
        <p:nvSpPr>
          <p:cNvPr id="110" name="Arrow: Down 109">
            <a:extLst>
              <a:ext uri="{FF2B5EF4-FFF2-40B4-BE49-F238E27FC236}">
                <a16:creationId xmlns:a16="http://schemas.microsoft.com/office/drawing/2014/main" id="{BF128508-D0AD-4566-B690-FD90C9EB131A}"/>
              </a:ext>
            </a:extLst>
          </p:cNvPr>
          <p:cNvSpPr/>
          <p:nvPr/>
        </p:nvSpPr>
        <p:spPr>
          <a:xfrm>
            <a:off x="3620815" y="2420840"/>
            <a:ext cx="360050" cy="225624"/>
          </a:xfrm>
          <a:prstGeom prst="down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1" name="Arrow: Down 110">
            <a:extLst>
              <a:ext uri="{FF2B5EF4-FFF2-40B4-BE49-F238E27FC236}">
                <a16:creationId xmlns:a16="http://schemas.microsoft.com/office/drawing/2014/main" id="{8D0F8590-498A-4E26-8313-EB6DA398426C}"/>
              </a:ext>
            </a:extLst>
          </p:cNvPr>
          <p:cNvSpPr/>
          <p:nvPr/>
        </p:nvSpPr>
        <p:spPr>
          <a:xfrm>
            <a:off x="3620815" y="3294534"/>
            <a:ext cx="360050" cy="225624"/>
          </a:xfrm>
          <a:prstGeom prst="down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2" name="Arrow: Down 111">
            <a:extLst>
              <a:ext uri="{FF2B5EF4-FFF2-40B4-BE49-F238E27FC236}">
                <a16:creationId xmlns:a16="http://schemas.microsoft.com/office/drawing/2014/main" id="{49B13772-9919-4112-876C-B6E97A848DE6}"/>
              </a:ext>
            </a:extLst>
          </p:cNvPr>
          <p:cNvSpPr/>
          <p:nvPr/>
        </p:nvSpPr>
        <p:spPr>
          <a:xfrm>
            <a:off x="3620815" y="4168228"/>
            <a:ext cx="360050" cy="225624"/>
          </a:xfrm>
          <a:prstGeom prst="down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3" name="Arrow: Down 112">
            <a:extLst>
              <a:ext uri="{FF2B5EF4-FFF2-40B4-BE49-F238E27FC236}">
                <a16:creationId xmlns:a16="http://schemas.microsoft.com/office/drawing/2014/main" id="{8A8CF69E-9474-4C0A-B0AC-750E2D54DDA4}"/>
              </a:ext>
            </a:extLst>
          </p:cNvPr>
          <p:cNvSpPr/>
          <p:nvPr/>
        </p:nvSpPr>
        <p:spPr>
          <a:xfrm>
            <a:off x="3620815" y="5041922"/>
            <a:ext cx="360050" cy="225624"/>
          </a:xfrm>
          <a:prstGeom prst="down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Rounded Corners 113">
            <a:extLst>
              <a:ext uri="{FF2B5EF4-FFF2-40B4-BE49-F238E27FC236}">
                <a16:creationId xmlns:a16="http://schemas.microsoft.com/office/drawing/2014/main" id="{70EF7B02-CD49-47B3-853A-A275DD133F87}"/>
              </a:ext>
            </a:extLst>
          </p:cNvPr>
          <p:cNvSpPr/>
          <p:nvPr/>
        </p:nvSpPr>
        <p:spPr>
          <a:xfrm>
            <a:off x="2864710" y="6139813"/>
            <a:ext cx="1872260" cy="64807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Assignment (Incremental)</a:t>
            </a:r>
          </a:p>
        </p:txBody>
      </p:sp>
      <p:sp>
        <p:nvSpPr>
          <p:cNvPr id="115" name="Arrow: Down 114">
            <a:extLst>
              <a:ext uri="{FF2B5EF4-FFF2-40B4-BE49-F238E27FC236}">
                <a16:creationId xmlns:a16="http://schemas.microsoft.com/office/drawing/2014/main" id="{6BFA5741-860D-4425-91D4-ED7C147DAC16}"/>
              </a:ext>
            </a:extLst>
          </p:cNvPr>
          <p:cNvSpPr/>
          <p:nvPr/>
        </p:nvSpPr>
        <p:spPr>
          <a:xfrm>
            <a:off x="3584810" y="5939756"/>
            <a:ext cx="360050" cy="225624"/>
          </a:xfrm>
          <a:prstGeom prst="down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Connector: Elbow 26">
            <a:extLst>
              <a:ext uri="{FF2B5EF4-FFF2-40B4-BE49-F238E27FC236}">
                <a16:creationId xmlns:a16="http://schemas.microsoft.com/office/drawing/2014/main" id="{A605D0D2-34B9-4DBF-8D59-9FC075CD8F6D}"/>
              </a:ext>
            </a:extLst>
          </p:cNvPr>
          <p:cNvCxnSpPr>
            <a:stCxn id="114" idx="1"/>
            <a:endCxn id="106" idx="1"/>
          </p:cNvCxnSpPr>
          <p:nvPr/>
        </p:nvCxnSpPr>
        <p:spPr>
          <a:xfrm rot="10800000">
            <a:off x="2864710" y="2106400"/>
            <a:ext cx="12700" cy="4357449"/>
          </a:xfrm>
          <a:prstGeom prst="bentConnector3">
            <a:avLst>
              <a:gd name="adj1" fmla="val 1800000"/>
            </a:avLst>
          </a:prstGeom>
          <a:ln w="38100">
            <a:solidFill>
              <a:srgbClr val="5D1738"/>
            </a:solidFill>
            <a:tailEnd type="triangle"/>
          </a:ln>
        </p:spPr>
        <p:style>
          <a:lnRef idx="1">
            <a:schemeClr val="accent1"/>
          </a:lnRef>
          <a:fillRef idx="0">
            <a:schemeClr val="accent1"/>
          </a:fillRef>
          <a:effectRef idx="0">
            <a:schemeClr val="accent1"/>
          </a:effectRef>
          <a:fontRef idx="minor">
            <a:schemeClr val="tx1"/>
          </a:fontRef>
        </p:style>
      </p:cxnSp>
      <p:sp>
        <p:nvSpPr>
          <p:cNvPr id="116" name="Rectangle: Rounded Corners 115">
            <a:extLst>
              <a:ext uri="{FF2B5EF4-FFF2-40B4-BE49-F238E27FC236}">
                <a16:creationId xmlns:a16="http://schemas.microsoft.com/office/drawing/2014/main" id="{C2D56997-EBA7-4C1B-9E20-9C922A633E2C}"/>
              </a:ext>
            </a:extLst>
          </p:cNvPr>
          <p:cNvSpPr/>
          <p:nvPr/>
        </p:nvSpPr>
        <p:spPr>
          <a:xfrm>
            <a:off x="5385060" y="1772770"/>
            <a:ext cx="1872260" cy="64807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Assignment</a:t>
            </a:r>
          </a:p>
        </p:txBody>
      </p:sp>
      <p:sp>
        <p:nvSpPr>
          <p:cNvPr id="117" name="Rectangle: Rounded Corners 116">
            <a:extLst>
              <a:ext uri="{FF2B5EF4-FFF2-40B4-BE49-F238E27FC236}">
                <a16:creationId xmlns:a16="http://schemas.microsoft.com/office/drawing/2014/main" id="{FDC86C0E-1019-41A7-88E6-2B0F21CF6822}"/>
              </a:ext>
            </a:extLst>
          </p:cNvPr>
          <p:cNvSpPr/>
          <p:nvPr/>
        </p:nvSpPr>
        <p:spPr>
          <a:xfrm>
            <a:off x="7552668" y="1772770"/>
            <a:ext cx="1872260" cy="648070"/>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Acquisition</a:t>
            </a:r>
          </a:p>
        </p:txBody>
      </p:sp>
      <p:sp>
        <p:nvSpPr>
          <p:cNvPr id="118" name="Rectangle: Rounded Corners 117">
            <a:extLst>
              <a:ext uri="{FF2B5EF4-FFF2-40B4-BE49-F238E27FC236}">
                <a16:creationId xmlns:a16="http://schemas.microsoft.com/office/drawing/2014/main" id="{BA69AAB9-EECA-455F-8156-7B43FF6B3A60}"/>
              </a:ext>
            </a:extLst>
          </p:cNvPr>
          <p:cNvSpPr/>
          <p:nvPr/>
        </p:nvSpPr>
        <p:spPr>
          <a:xfrm>
            <a:off x="6486793" y="2744875"/>
            <a:ext cx="1872260" cy="648070"/>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Aggregation</a:t>
            </a:r>
          </a:p>
        </p:txBody>
      </p:sp>
      <p:sp>
        <p:nvSpPr>
          <p:cNvPr id="119" name="Rectangle: Rounded Corners 118">
            <a:extLst>
              <a:ext uri="{FF2B5EF4-FFF2-40B4-BE49-F238E27FC236}">
                <a16:creationId xmlns:a16="http://schemas.microsoft.com/office/drawing/2014/main" id="{F9EE7DC2-9D9A-4660-A596-32EADF35A366}"/>
              </a:ext>
            </a:extLst>
          </p:cNvPr>
          <p:cNvSpPr/>
          <p:nvPr/>
        </p:nvSpPr>
        <p:spPr>
          <a:xfrm>
            <a:off x="6501215" y="3671592"/>
            <a:ext cx="1872260" cy="648070"/>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Analysis</a:t>
            </a:r>
          </a:p>
        </p:txBody>
      </p:sp>
      <p:sp>
        <p:nvSpPr>
          <p:cNvPr id="120" name="Rectangle: Rounded Corners 119">
            <a:extLst>
              <a:ext uri="{FF2B5EF4-FFF2-40B4-BE49-F238E27FC236}">
                <a16:creationId xmlns:a16="http://schemas.microsoft.com/office/drawing/2014/main" id="{31BCDACB-126D-4EB0-BB12-E43477E325BA}"/>
              </a:ext>
            </a:extLst>
          </p:cNvPr>
          <p:cNvSpPr/>
          <p:nvPr/>
        </p:nvSpPr>
        <p:spPr>
          <a:xfrm>
            <a:off x="6556256" y="4598309"/>
            <a:ext cx="1872260" cy="648070"/>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Action</a:t>
            </a:r>
          </a:p>
        </p:txBody>
      </p:sp>
      <p:sp>
        <p:nvSpPr>
          <p:cNvPr id="121" name="Arrow: Down 120">
            <a:extLst>
              <a:ext uri="{FF2B5EF4-FFF2-40B4-BE49-F238E27FC236}">
                <a16:creationId xmlns:a16="http://schemas.microsoft.com/office/drawing/2014/main" id="{C59957B9-B51B-4424-B896-E4D1E10580F6}"/>
              </a:ext>
            </a:extLst>
          </p:cNvPr>
          <p:cNvSpPr/>
          <p:nvPr/>
        </p:nvSpPr>
        <p:spPr>
          <a:xfrm>
            <a:off x="7237087" y="2430434"/>
            <a:ext cx="360050" cy="225624"/>
          </a:xfrm>
          <a:prstGeom prst="down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3" name="Arrow: Down 122">
            <a:extLst>
              <a:ext uri="{FF2B5EF4-FFF2-40B4-BE49-F238E27FC236}">
                <a16:creationId xmlns:a16="http://schemas.microsoft.com/office/drawing/2014/main" id="{243CEB67-C9AC-4B7B-9C66-1923C469D0DA}"/>
              </a:ext>
            </a:extLst>
          </p:cNvPr>
          <p:cNvSpPr/>
          <p:nvPr/>
        </p:nvSpPr>
        <p:spPr>
          <a:xfrm>
            <a:off x="7257320" y="3431341"/>
            <a:ext cx="360050" cy="225624"/>
          </a:xfrm>
          <a:prstGeom prst="down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4" name="Arrow: Down 123">
            <a:extLst>
              <a:ext uri="{FF2B5EF4-FFF2-40B4-BE49-F238E27FC236}">
                <a16:creationId xmlns:a16="http://schemas.microsoft.com/office/drawing/2014/main" id="{8383F2FF-BD05-4BC1-A5E0-6EB25CF83AFE}"/>
              </a:ext>
            </a:extLst>
          </p:cNvPr>
          <p:cNvSpPr/>
          <p:nvPr/>
        </p:nvSpPr>
        <p:spPr>
          <a:xfrm>
            <a:off x="7372643" y="4361653"/>
            <a:ext cx="360050" cy="225624"/>
          </a:xfrm>
          <a:prstGeom prst="down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Left-Right 27">
            <a:extLst>
              <a:ext uri="{FF2B5EF4-FFF2-40B4-BE49-F238E27FC236}">
                <a16:creationId xmlns:a16="http://schemas.microsoft.com/office/drawing/2014/main" id="{BE9D6A6C-DBCC-4C50-BF62-33F9BA112805}"/>
              </a:ext>
            </a:extLst>
          </p:cNvPr>
          <p:cNvSpPr/>
          <p:nvPr/>
        </p:nvSpPr>
        <p:spPr>
          <a:xfrm>
            <a:off x="7257320" y="1988800"/>
            <a:ext cx="339817" cy="172502"/>
          </a:xfrm>
          <a:prstGeom prst="lef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cxnSp>
        <p:nvCxnSpPr>
          <p:cNvPr id="30" name="Connector: Elbow 29">
            <a:extLst>
              <a:ext uri="{FF2B5EF4-FFF2-40B4-BE49-F238E27FC236}">
                <a16:creationId xmlns:a16="http://schemas.microsoft.com/office/drawing/2014/main" id="{37F44ACA-4E1E-4292-B2EF-EBDDEBB744F3}"/>
              </a:ext>
            </a:extLst>
          </p:cNvPr>
          <p:cNvCxnSpPr>
            <a:stCxn id="120" idx="2"/>
          </p:cNvCxnSpPr>
          <p:nvPr/>
        </p:nvCxnSpPr>
        <p:spPr>
          <a:xfrm rot="5400000" flipH="1">
            <a:off x="5246780" y="3000774"/>
            <a:ext cx="2815945" cy="1675266"/>
          </a:xfrm>
          <a:prstGeom prst="bentConnector3">
            <a:avLst>
              <a:gd name="adj1" fmla="val -8118"/>
            </a:avLst>
          </a:prstGeom>
          <a:ln w="38100">
            <a:solidFill>
              <a:srgbClr val="5D1738"/>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054A7BB8-7B58-4499-A16F-B9346C1F477A}"/>
              </a:ext>
            </a:extLst>
          </p:cNvPr>
          <p:cNvSpPr txBox="1"/>
          <p:nvPr/>
        </p:nvSpPr>
        <p:spPr>
          <a:xfrm>
            <a:off x="237855" y="1340710"/>
            <a:ext cx="1659250" cy="369332"/>
          </a:xfrm>
          <a:prstGeom prst="rect">
            <a:avLst/>
          </a:prstGeom>
          <a:noFill/>
        </p:spPr>
        <p:txBody>
          <a:bodyPr wrap="square" rtlCol="0">
            <a:spAutoFit/>
          </a:bodyPr>
          <a:lstStyle/>
          <a:p>
            <a:pPr algn="ctr"/>
            <a:r>
              <a:rPr lang="en-US" dirty="0"/>
              <a:t>Pattern 1</a:t>
            </a:r>
          </a:p>
        </p:txBody>
      </p:sp>
      <p:sp>
        <p:nvSpPr>
          <p:cNvPr id="125" name="TextBox 124">
            <a:extLst>
              <a:ext uri="{FF2B5EF4-FFF2-40B4-BE49-F238E27FC236}">
                <a16:creationId xmlns:a16="http://schemas.microsoft.com/office/drawing/2014/main" id="{4A3D7F7A-41F4-4F71-A70B-A27360590CE8}"/>
              </a:ext>
            </a:extLst>
          </p:cNvPr>
          <p:cNvSpPr txBox="1"/>
          <p:nvPr/>
        </p:nvSpPr>
        <p:spPr>
          <a:xfrm>
            <a:off x="3077720" y="1340710"/>
            <a:ext cx="1659250" cy="369332"/>
          </a:xfrm>
          <a:prstGeom prst="rect">
            <a:avLst/>
          </a:prstGeom>
          <a:noFill/>
        </p:spPr>
        <p:txBody>
          <a:bodyPr wrap="square" rtlCol="0">
            <a:spAutoFit/>
          </a:bodyPr>
          <a:lstStyle/>
          <a:p>
            <a:pPr algn="ctr"/>
            <a:r>
              <a:rPr lang="en-US" dirty="0"/>
              <a:t>Pattern 2</a:t>
            </a:r>
          </a:p>
        </p:txBody>
      </p:sp>
      <p:sp>
        <p:nvSpPr>
          <p:cNvPr id="126" name="TextBox 125">
            <a:extLst>
              <a:ext uri="{FF2B5EF4-FFF2-40B4-BE49-F238E27FC236}">
                <a16:creationId xmlns:a16="http://schemas.microsoft.com/office/drawing/2014/main" id="{07B5A4B5-2794-4CB1-B272-D3DC39F4C321}"/>
              </a:ext>
            </a:extLst>
          </p:cNvPr>
          <p:cNvSpPr txBox="1"/>
          <p:nvPr/>
        </p:nvSpPr>
        <p:spPr>
          <a:xfrm>
            <a:off x="6462190" y="1340710"/>
            <a:ext cx="1659250" cy="369332"/>
          </a:xfrm>
          <a:prstGeom prst="rect">
            <a:avLst/>
          </a:prstGeom>
          <a:noFill/>
        </p:spPr>
        <p:txBody>
          <a:bodyPr wrap="square" rtlCol="0">
            <a:spAutoFit/>
          </a:bodyPr>
          <a:lstStyle/>
          <a:p>
            <a:pPr algn="ctr"/>
            <a:r>
              <a:rPr lang="en-US" dirty="0"/>
              <a:t>Pattern 3</a:t>
            </a:r>
          </a:p>
        </p:txBody>
      </p:sp>
    </p:spTree>
    <p:extLst>
      <p:ext uri="{BB962C8B-B14F-4D97-AF65-F5344CB8AC3E}">
        <p14:creationId xmlns:p14="http://schemas.microsoft.com/office/powerpoint/2010/main" val="376081796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 reqver=&quot;21047&quot;&gt;&lt;version val=&quot;23043&quot;/&gt;&lt;CPresentation id=&quot;1&quot;&gt;&lt;m_precDefaultNumber&gt;&lt;m_bNumberIsYear val=&quot;1&quot;/&gt;&lt;m_chMinusSymbol&gt;-&lt;/m_chMinusSymbol&gt;&lt;m_chDecimalSymbol17909&gt;.&lt;/m_chDecimalSymbol17909&gt;&lt;m_nGroupingDigits17909 val=&quot;3&quot;/&gt;&lt;m_chGroupingSymbol17909&gt;,&lt;/m_chGroupingSymbol17909&gt;&lt;/m_precDefaultNumber&gt;&lt;m_precDefaultPercent&gt;&lt;m_bNumberIsYear val=&quot;1&quot;/&gt;&lt;m_chMinusSymbol&gt;-&lt;/m_chMinusSymbol&gt;&lt;m_nDecimalDigits17909 val=&quot;1&quot;/&gt;&lt;m_chDecimalSymbol17909&gt;.&lt;/m_chDecimalSymbol17909&gt;&lt;m_nGroupingDigits17909 val=&quot;3&quot;/&gt;&lt;m_chGroupingSymbol17909&gt;,&lt;/m_chGroupingSymbol17909&gt;&lt;m_strSuffix17909&gt;%&lt;/m_strSuffix17909&gt;&lt;/m_precDefaultPercent&gt;&lt;m_precDefaultDate&gt;&lt;m_bNumberIsYear val=&quot;0&quot;/&gt;&lt;m_strFormatTime&gt;%d.%m.%Y&lt;/m_strFormatTime&gt;&lt;/m_precDefaultDate&gt;&lt;m_precDefaultYear&gt;&lt;m_bNumberIsYear val=&quot;0&quot;/&gt;&lt;/m_precDefaultYear&gt;&lt;m_precDefaultQuarter&gt;&lt;m_bNumberIsYear val=&quot;0&quot;/&gt;&lt;/m_precDefaultQuarter&gt;&lt;m_precDefaultMonth&gt;&lt;m_bNumberIsYear val=&quot;0&quot;/&gt;&lt;/m_precDefaultMonth&gt;&lt;m_precDefaultWeek&gt;&lt;m_bNumberIsYear val=&quot;0&quot;/&gt;&lt;/m_precDefaultWeek&gt;&lt;m_precDefaultDay&gt;&lt;m_bNumberIsYear val=&quot;0&quot;/&gt;&lt;/m_precDefaultDay&gt;&lt;m_mruColor&gt;&lt;m_vecMRU length=&quot;0&quot;/&gt;&lt;/m_mruColor&gt;&lt;m_eweekdayFirstOfWeek val=&quot;1&quot;/&gt;&lt;m_eweekdayFirstOfWorkweek val=&quot;2&quot;/&gt;&lt;m_eweekdayFirstOfWeekend val=&quot;7&quot;/&gt;&lt;/CPresentation&gt;&lt;/root&gt;"/>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SxlXahoTQNu.UQuWjetXHA"/>
</p:tagLst>
</file>

<file path=ppt/theme/theme1.xml><?xml version="1.0" encoding="utf-8"?>
<a:theme xmlns:a="http://schemas.openxmlformats.org/drawingml/2006/main" name="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AC2B37"/>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pt-template.potx" id="{19B96144-1B90-4243-8535-F36EF2586247}" vid="{2C859F1C-AF6F-49E9-BAD6-1D458EC0F9B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blank</Template>
  <TotalTime>13780</TotalTime>
  <Words>2204</Words>
  <Application>Microsoft Office PowerPoint</Application>
  <PresentationFormat>A4 Paper (210x297 mm)</PresentationFormat>
  <Paragraphs>315</Paragraphs>
  <Slides>9</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9</vt:i4>
      </vt:variant>
    </vt:vector>
  </HeadingPairs>
  <TitlesOfParts>
    <vt:vector size="17" baseType="lpstr">
      <vt:lpstr>Arial</vt:lpstr>
      <vt:lpstr>Calibri</vt:lpstr>
      <vt:lpstr>Lato Light</vt:lpstr>
      <vt:lpstr>Poppins</vt:lpstr>
      <vt:lpstr>Verdana</vt:lpstr>
      <vt:lpstr>Wingdings</vt:lpstr>
      <vt:lpstr>Capgemini Master</vt:lpstr>
      <vt:lpstr>think-cell Slide</vt:lpstr>
      <vt:lpstr>PowerPoint Presentation</vt:lpstr>
      <vt:lpstr>What is the Need for a Data Factory for Data Products</vt:lpstr>
      <vt:lpstr>Data factory with ingestion teams responsible for prioritizing source systems - Acquisition</vt:lpstr>
      <vt:lpstr>Establish an effective Interaction model across all units in the data factory - Aggregation</vt:lpstr>
      <vt:lpstr>Data factory will be set up to operationalize data domains and ingest the data required to execute use cases - Analysis</vt:lpstr>
      <vt:lpstr>Data factory helps the organization to grow organically through controlled assignment of data – Assignment of Value (1/2)</vt:lpstr>
      <vt:lpstr>Data factory - Circulate list of prioritized use cases generating XXX Mil $’s in PBT uplift by year &lt;YYYY&gt;  – Assignment of Value (2/2)</vt:lpstr>
      <vt:lpstr>Data factory – Realizing the assigned value through ACTIONS</vt:lpstr>
      <vt:lpstr>Data factory – Patterns of Implementation  Acquisition / Aggregation / Analysis / Assignment / Action   </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Products</dc:title>
  <dc:creator>Kaza, Krishna</dc:creator>
  <cp:keywords>Data Products, Data Mesh</cp:keywords>
  <cp:lastModifiedBy>Sirisha Kaza</cp:lastModifiedBy>
  <cp:revision>549</cp:revision>
  <cp:lastPrinted>2011-09-22T15:06:49Z</cp:lastPrinted>
  <dcterms:created xsi:type="dcterms:W3CDTF">2014-03-19T11:22:43Z</dcterms:created>
  <dcterms:modified xsi:type="dcterms:W3CDTF">2021-09-30T21:54:45Z</dcterms:modified>
</cp:coreProperties>
</file>