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8ACC2-6D0A-4392-912E-29E63819B085}" v="3" dt="2021-08-19T17:40:25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Neil, Marilyn" userId="dcbf5721-3a94-4896-b2a3-5a08bcba1926" providerId="ADAL" clId="{631B57E5-C201-4901-AA32-0039454374B0}"/>
    <pc:docChg chg="custSel modSld">
      <pc:chgData name="McNeil, Marilyn" userId="dcbf5721-3a94-4896-b2a3-5a08bcba1926" providerId="ADAL" clId="{631B57E5-C201-4901-AA32-0039454374B0}" dt="2021-08-19T17:42:59.302" v="36" actId="14100"/>
      <pc:docMkLst>
        <pc:docMk/>
      </pc:docMkLst>
      <pc:sldChg chg="addSp delSp modSp">
        <pc:chgData name="McNeil, Marilyn" userId="dcbf5721-3a94-4896-b2a3-5a08bcba1926" providerId="ADAL" clId="{631B57E5-C201-4901-AA32-0039454374B0}" dt="2021-08-19T17:42:59.302" v="36" actId="14100"/>
        <pc:sldMkLst>
          <pc:docMk/>
          <pc:sldMk cId="959066902" sldId="258"/>
        </pc:sldMkLst>
        <pc:spChg chg="mod">
          <ac:chgData name="McNeil, Marilyn" userId="dcbf5721-3a94-4896-b2a3-5a08bcba1926" providerId="ADAL" clId="{631B57E5-C201-4901-AA32-0039454374B0}" dt="2021-08-19T17:42:59.302" v="36" actId="14100"/>
          <ac:spMkLst>
            <pc:docMk/>
            <pc:sldMk cId="959066902" sldId="258"/>
            <ac:spMk id="3" creationId="{C7E957BD-D7C8-4921-A5A7-DD196A00D0F2}"/>
          </ac:spMkLst>
        </pc:spChg>
        <pc:spChg chg="mod">
          <ac:chgData name="McNeil, Marilyn" userId="dcbf5721-3a94-4896-b2a3-5a08bcba1926" providerId="ADAL" clId="{631B57E5-C201-4901-AA32-0039454374B0}" dt="2021-08-19T17:39:37.491" v="27" actId="1076"/>
          <ac:spMkLst>
            <pc:docMk/>
            <pc:sldMk cId="959066902" sldId="258"/>
            <ac:spMk id="11" creationId="{A2CB71B1-D823-404D-B818-B0DA357FAA8C}"/>
          </ac:spMkLst>
        </pc:spChg>
        <pc:spChg chg="mod">
          <ac:chgData name="McNeil, Marilyn" userId="dcbf5721-3a94-4896-b2a3-5a08bcba1926" providerId="ADAL" clId="{631B57E5-C201-4901-AA32-0039454374B0}" dt="2021-08-19T17:41:27.170" v="35" actId="313"/>
          <ac:spMkLst>
            <pc:docMk/>
            <pc:sldMk cId="959066902" sldId="258"/>
            <ac:spMk id="12" creationId="{FE997C4B-00F3-415A-A559-794E15E3A471}"/>
          </ac:spMkLst>
        </pc:spChg>
        <pc:spChg chg="mod">
          <ac:chgData name="McNeil, Marilyn" userId="dcbf5721-3a94-4896-b2a3-5a08bcba1926" providerId="ADAL" clId="{631B57E5-C201-4901-AA32-0039454374B0}" dt="2021-08-19T17:39:47.405" v="29" actId="1076"/>
          <ac:spMkLst>
            <pc:docMk/>
            <pc:sldMk cId="959066902" sldId="258"/>
            <ac:spMk id="15" creationId="{57B1F035-C4F7-4F41-A852-094B920AB27C}"/>
          </ac:spMkLst>
        </pc:spChg>
        <pc:spChg chg="mod">
          <ac:chgData name="McNeil, Marilyn" userId="dcbf5721-3a94-4896-b2a3-5a08bcba1926" providerId="ADAL" clId="{631B57E5-C201-4901-AA32-0039454374B0}" dt="2021-08-19T17:39:51.991" v="30" actId="1076"/>
          <ac:spMkLst>
            <pc:docMk/>
            <pc:sldMk cId="959066902" sldId="258"/>
            <ac:spMk id="17" creationId="{4C7E7C33-2D3E-422F-85FC-A74A32081CB2}"/>
          </ac:spMkLst>
        </pc:spChg>
        <pc:cxnChg chg="add mod">
          <ac:chgData name="McNeil, Marilyn" userId="dcbf5721-3a94-4896-b2a3-5a08bcba1926" providerId="ADAL" clId="{631B57E5-C201-4901-AA32-0039454374B0}" dt="2021-08-19T17:40:05.008" v="31" actId="11529"/>
          <ac:cxnSpMkLst>
            <pc:docMk/>
            <pc:sldMk cId="959066902" sldId="258"/>
            <ac:cxnSpMk id="18" creationId="{202827CA-0323-48D1-8551-1A752AD4AF53}"/>
          </ac:cxnSpMkLst>
        </pc:cxnChg>
        <pc:cxnChg chg="add mod">
          <ac:chgData name="McNeil, Marilyn" userId="dcbf5721-3a94-4896-b2a3-5a08bcba1926" providerId="ADAL" clId="{631B57E5-C201-4901-AA32-0039454374B0}" dt="2021-08-19T17:40:15.520" v="32" actId="11529"/>
          <ac:cxnSpMkLst>
            <pc:docMk/>
            <pc:sldMk cId="959066902" sldId="258"/>
            <ac:cxnSpMk id="20" creationId="{310A9A5E-058D-4238-947E-271A76B44A30}"/>
          </ac:cxnSpMkLst>
        </pc:cxnChg>
        <pc:cxnChg chg="add mod">
          <ac:chgData name="McNeil, Marilyn" userId="dcbf5721-3a94-4896-b2a3-5a08bcba1926" providerId="ADAL" clId="{631B57E5-C201-4901-AA32-0039454374B0}" dt="2021-08-19T17:40:50.174" v="34" actId="14100"/>
          <ac:cxnSpMkLst>
            <pc:docMk/>
            <pc:sldMk cId="959066902" sldId="258"/>
            <ac:cxnSpMk id="24" creationId="{0E56DDD5-FBB1-46D8-AE54-D32B3574AEE8}"/>
          </ac:cxnSpMkLst>
        </pc:cxnChg>
        <pc:cxnChg chg="del mod">
          <ac:chgData name="McNeil, Marilyn" userId="dcbf5721-3a94-4896-b2a3-5a08bcba1926" providerId="ADAL" clId="{631B57E5-C201-4901-AA32-0039454374B0}" dt="2021-08-19T17:39:28.469" v="26" actId="478"/>
          <ac:cxnSpMkLst>
            <pc:docMk/>
            <pc:sldMk cId="959066902" sldId="258"/>
            <ac:cxnSpMk id="31" creationId="{B160A2E5-1AC8-423C-8C42-CAE8DC3ED191}"/>
          </ac:cxnSpMkLst>
        </pc:cxnChg>
        <pc:cxnChg chg="del mod">
          <ac:chgData name="McNeil, Marilyn" userId="dcbf5721-3a94-4896-b2a3-5a08bcba1926" providerId="ADAL" clId="{631B57E5-C201-4901-AA32-0039454374B0}" dt="2021-08-19T17:39:24.534" v="25" actId="478"/>
          <ac:cxnSpMkLst>
            <pc:docMk/>
            <pc:sldMk cId="959066902" sldId="258"/>
            <ac:cxnSpMk id="32" creationId="{3687E1E7-95A0-48FD-B535-FB6FCFBF52D1}"/>
          </ac:cxnSpMkLst>
        </pc:cxnChg>
        <pc:cxnChg chg="del mod">
          <ac:chgData name="McNeil, Marilyn" userId="dcbf5721-3a94-4896-b2a3-5a08bcba1926" providerId="ADAL" clId="{631B57E5-C201-4901-AA32-0039454374B0}" dt="2021-08-19T17:39:21.046" v="24" actId="478"/>
          <ac:cxnSpMkLst>
            <pc:docMk/>
            <pc:sldMk cId="959066902" sldId="258"/>
            <ac:cxnSpMk id="38" creationId="{70E7261F-481D-4ECC-AA7A-E20B0E70050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8D8C-A287-4F44-BE2B-1F347EF687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B0A-65D5-4F60-BE2D-E9D4FDFAE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8D8C-A287-4F44-BE2B-1F347EF687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B0A-65D5-4F60-BE2D-E9D4FDFAE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2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8D8C-A287-4F44-BE2B-1F347EF687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B0A-65D5-4F60-BE2D-E9D4FDFAE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8D8C-A287-4F44-BE2B-1F347EF687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B0A-65D5-4F60-BE2D-E9D4FDFAE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8D8C-A287-4F44-BE2B-1F347EF687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B0A-65D5-4F60-BE2D-E9D4FDFAE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2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8D8C-A287-4F44-BE2B-1F347EF687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B0A-65D5-4F60-BE2D-E9D4FDFAE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5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8D8C-A287-4F44-BE2B-1F347EF687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B0A-65D5-4F60-BE2D-E9D4FDFAE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1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8D8C-A287-4F44-BE2B-1F347EF687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B0A-65D5-4F60-BE2D-E9D4FDFAE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5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8D8C-A287-4F44-BE2B-1F347EF687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B0A-65D5-4F60-BE2D-E9D4FDFAE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8D8C-A287-4F44-BE2B-1F347EF687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B0A-65D5-4F60-BE2D-E9D4FDFAE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7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8D8C-A287-4F44-BE2B-1F347EF687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7B0A-65D5-4F60-BE2D-E9D4FDFAE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9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B8D8C-A287-4F44-BE2B-1F347EF687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F7B0A-65D5-4F60-BE2D-E9D4FDFAE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7863F5-E883-4B4E-9D16-3FEC0633928A}"/>
              </a:ext>
            </a:extLst>
          </p:cNvPr>
          <p:cNvSpPr/>
          <p:nvPr/>
        </p:nvSpPr>
        <p:spPr>
          <a:xfrm>
            <a:off x="165312" y="2181859"/>
            <a:ext cx="2230120" cy="148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8" tIns="24384" rIns="48768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" b="1" dirty="0">
                <a:latin typeface="Verdana" panose="020B0604030504040204" pitchFamily="34" charset="0"/>
                <a:ea typeface="Verdana" panose="020B0604030504040204" pitchFamily="34" charset="0"/>
              </a:rPr>
              <a:t>Business Consultant</a:t>
            </a:r>
          </a:p>
          <a:p>
            <a:pPr algn="ctr"/>
            <a:endParaRPr lang="en-US" sz="96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/>
          </a:p>
          <a:p>
            <a:pPr algn="ctr"/>
            <a:endParaRPr lang="en-US" sz="960" dirty="0"/>
          </a:p>
          <a:p>
            <a:pPr algn="ctr"/>
            <a:endParaRPr lang="en-US" sz="960" dirty="0"/>
          </a:p>
          <a:p>
            <a:pPr algn="ctr"/>
            <a:endParaRPr lang="en-US" sz="960" dirty="0"/>
          </a:p>
          <a:p>
            <a:pPr algn="ctr"/>
            <a:endParaRPr lang="en-US" sz="960" dirty="0"/>
          </a:p>
          <a:p>
            <a:pPr algn="ctr"/>
            <a:endParaRPr lang="en-US" sz="960" dirty="0"/>
          </a:p>
          <a:p>
            <a:pPr algn="ctr"/>
            <a:endParaRPr lang="en-US" sz="96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E957BD-D7C8-4921-A5A7-DD196A00D0F2}"/>
              </a:ext>
            </a:extLst>
          </p:cNvPr>
          <p:cNvSpPr/>
          <p:nvPr/>
        </p:nvSpPr>
        <p:spPr>
          <a:xfrm>
            <a:off x="383752" y="2452689"/>
            <a:ext cx="1793240" cy="1071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8" tIns="24384" rIns="48768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IIR</a:t>
            </a:r>
          </a:p>
          <a:p>
            <a:pPr algn="ctr"/>
            <a:endParaRPr lang="en-US" sz="96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96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  IIR to generate an </a:t>
            </a:r>
          </a:p>
          <a:p>
            <a:pPr algn="ctr"/>
            <a:r>
              <a:rPr lang="en-US" sz="96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INVIP # </a:t>
            </a:r>
          </a:p>
          <a:p>
            <a:pPr algn="ctr"/>
            <a:r>
              <a:rPr lang="en-US" sz="96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Then …</a:t>
            </a:r>
          </a:p>
          <a:p>
            <a:pPr algn="ctr"/>
            <a:r>
              <a:rPr lang="en-US" sz="96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Submit for ITAR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2ACC36-DD57-4F0E-BA70-169074265A30}"/>
              </a:ext>
            </a:extLst>
          </p:cNvPr>
          <p:cNvSpPr/>
          <p:nvPr/>
        </p:nvSpPr>
        <p:spPr>
          <a:xfrm>
            <a:off x="2796153" y="1748789"/>
            <a:ext cx="1610359" cy="2349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8" tIns="24384" rIns="48768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CIO’s Domain Architect</a:t>
            </a:r>
          </a:p>
          <a:p>
            <a:pPr algn="ctr"/>
            <a:endParaRPr lang="en-US" sz="96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C7F887-BC2B-4A41-9225-53CBFA9903B6}"/>
              </a:ext>
            </a:extLst>
          </p:cNvPr>
          <p:cNvSpPr/>
          <p:nvPr/>
        </p:nvSpPr>
        <p:spPr>
          <a:xfrm>
            <a:off x="3028563" y="2164399"/>
            <a:ext cx="1145539" cy="16484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8" tIns="24384" rIns="48768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ITAR Form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new ITAR form consists of 8 impact questions.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There are 3 possible ITAR assessment outcomes.</a:t>
            </a:r>
          </a:p>
          <a:p>
            <a:pPr algn="ctr"/>
            <a:endParaRPr lang="en-US" sz="853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2299AA-FAAD-4462-9AD4-F7C362C56DA8}"/>
              </a:ext>
            </a:extLst>
          </p:cNvPr>
          <p:cNvSpPr/>
          <p:nvPr/>
        </p:nvSpPr>
        <p:spPr>
          <a:xfrm>
            <a:off x="5000805" y="1954528"/>
            <a:ext cx="2569593" cy="60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5" tIns="5852" rIns="11705" bIns="58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" dirty="0">
                <a:latin typeface="Verdana" panose="020B0604030504040204" pitchFamily="34" charset="0"/>
                <a:ea typeface="Verdana" panose="020B0604030504040204" pitchFamily="34" charset="0"/>
              </a:rPr>
              <a:t>Run/Upgrade/Enhancement </a:t>
            </a: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960" dirty="0">
                <a:latin typeface="Verdana" panose="020B0604030504040204" pitchFamily="34" charset="0"/>
                <a:ea typeface="Verdana" panose="020B0604030504040204" pitchFamily="34" charset="0"/>
              </a:rPr>
              <a:t>No CSA, no arch review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0134D9-61AA-405B-A117-8753D951E454}"/>
              </a:ext>
            </a:extLst>
          </p:cNvPr>
          <p:cNvSpPr/>
          <p:nvPr/>
        </p:nvSpPr>
        <p:spPr>
          <a:xfrm>
            <a:off x="5000805" y="2988629"/>
            <a:ext cx="2569593" cy="6067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5" tIns="5852" rIns="11705" bIns="58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 Step/Grow/Strategic</a:t>
            </a:r>
          </a:p>
          <a:p>
            <a:pPr algn="ctr"/>
            <a:endParaRPr lang="en-US" sz="96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96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CSA or CSA lite, review by SDA board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CCED2-9DFC-462B-8F00-4DA2965E7CD9}"/>
              </a:ext>
            </a:extLst>
          </p:cNvPr>
          <p:cNvSpPr/>
          <p:nvPr/>
        </p:nvSpPr>
        <p:spPr>
          <a:xfrm>
            <a:off x="5000805" y="4022730"/>
            <a:ext cx="2569594" cy="599441"/>
          </a:xfrm>
          <a:prstGeom prst="rect">
            <a:avLst/>
          </a:prstGeom>
          <a:solidFill>
            <a:srgbClr val="7030A0"/>
          </a:solidFill>
          <a:ln>
            <a:solidFill>
              <a:srgbClr val="8320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5" tIns="5852" rIns="11705" bIns="58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" dirty="0">
                <a:latin typeface="Verdana" panose="020B0604030504040204" pitchFamily="34" charset="0"/>
                <a:ea typeface="Verdana" panose="020B0604030504040204" pitchFamily="34" charset="0"/>
              </a:rPr>
              <a:t>Transform</a:t>
            </a: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960" dirty="0">
                <a:latin typeface="Verdana" panose="020B0604030504040204" pitchFamily="34" charset="0"/>
                <a:ea typeface="Verdana" panose="020B0604030504040204" pitchFamily="34" charset="0"/>
              </a:rPr>
              <a:t>Solution Vision, review by ITGC (rare)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C13D193F-23DE-4C75-B2F9-1C631CFECB8F}"/>
              </a:ext>
            </a:extLst>
          </p:cNvPr>
          <p:cNvSpPr/>
          <p:nvPr/>
        </p:nvSpPr>
        <p:spPr>
          <a:xfrm>
            <a:off x="8039825" y="3043987"/>
            <a:ext cx="1494700" cy="167204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8" tIns="24384" rIns="48768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" b="1" dirty="0">
                <a:latin typeface="Verdana" panose="020B0604030504040204" pitchFamily="34" charset="0"/>
                <a:ea typeface="Verdana" panose="020B0604030504040204" pitchFamily="34" charset="0"/>
              </a:rPr>
              <a:t>Business Consultant</a:t>
            </a:r>
          </a:p>
          <a:p>
            <a:pPr algn="ctr"/>
            <a:endParaRPr lang="en-US" sz="96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/>
          </a:p>
          <a:p>
            <a:pPr algn="ctr"/>
            <a:endParaRPr lang="en-US" sz="960" dirty="0"/>
          </a:p>
          <a:p>
            <a:pPr algn="ctr"/>
            <a:endParaRPr lang="en-US" sz="960" dirty="0"/>
          </a:p>
          <a:p>
            <a:pPr algn="ctr"/>
            <a:endParaRPr lang="en-US" sz="960" dirty="0"/>
          </a:p>
          <a:p>
            <a:pPr algn="ctr"/>
            <a:endParaRPr lang="en-US" sz="960" dirty="0"/>
          </a:p>
          <a:p>
            <a:pPr algn="ctr"/>
            <a:endParaRPr lang="en-US" sz="960" dirty="0"/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BECCB040-944C-48F8-A208-D4368BDDF1FD}"/>
              </a:ext>
            </a:extLst>
          </p:cNvPr>
          <p:cNvSpPr/>
          <p:nvPr/>
        </p:nvSpPr>
        <p:spPr>
          <a:xfrm>
            <a:off x="8241494" y="3332442"/>
            <a:ext cx="1114697" cy="1147838"/>
          </a:xfrm>
          <a:prstGeom prst="flowChartDocumen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8" tIns="24384" rIns="48768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 Value Case</a:t>
            </a:r>
          </a:p>
          <a:p>
            <a:pPr algn="ctr"/>
            <a:r>
              <a:rPr lang="en-US" sz="96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One Page only</a:t>
            </a:r>
          </a:p>
          <a:p>
            <a:pPr algn="ctr"/>
            <a:r>
              <a:rPr lang="en-US" sz="96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CIO Approval required</a:t>
            </a:r>
          </a:p>
        </p:txBody>
      </p:sp>
      <p:sp>
        <p:nvSpPr>
          <p:cNvPr id="11" name="Flowchart: Predefined Process 10">
            <a:extLst>
              <a:ext uri="{FF2B5EF4-FFF2-40B4-BE49-F238E27FC236}">
                <a16:creationId xmlns:a16="http://schemas.microsoft.com/office/drawing/2014/main" id="{A2CB71B1-D823-404D-B818-B0DA357FAA8C}"/>
              </a:ext>
            </a:extLst>
          </p:cNvPr>
          <p:cNvSpPr/>
          <p:nvPr/>
        </p:nvSpPr>
        <p:spPr>
          <a:xfrm>
            <a:off x="9982200" y="1862570"/>
            <a:ext cx="1494700" cy="276150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Business Consultant</a:t>
            </a: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FE997C4B-00F3-415A-A559-794E15E3A471}"/>
              </a:ext>
            </a:extLst>
          </p:cNvPr>
          <p:cNvSpPr/>
          <p:nvPr/>
        </p:nvSpPr>
        <p:spPr>
          <a:xfrm>
            <a:off x="10086612" y="2329856"/>
            <a:ext cx="1285875" cy="1924289"/>
          </a:xfrm>
          <a:prstGeom prst="flowChartPredefined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Gate A Submission Form for CIO and BP Approval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0EE697-90B8-4EB6-A753-14856938FAA3}"/>
              </a:ext>
            </a:extLst>
          </p:cNvPr>
          <p:cNvSpPr txBox="1"/>
          <p:nvPr/>
        </p:nvSpPr>
        <p:spPr>
          <a:xfrm>
            <a:off x="5000805" y="5391150"/>
            <a:ext cx="248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CIO Exemption Process 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1C7EB61-A104-4E3B-B197-B2CCC75EA80C}"/>
              </a:ext>
            </a:extLst>
          </p:cNvPr>
          <p:cNvCxnSpPr>
            <a:stCxn id="4" idx="2"/>
            <a:endCxn id="14" idx="1"/>
          </p:cNvCxnSpPr>
          <p:nvPr/>
        </p:nvCxnSpPr>
        <p:spPr>
          <a:xfrm rot="16200000" flipH="1">
            <a:off x="3562306" y="4137316"/>
            <a:ext cx="1477527" cy="13994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7C1D658-F11D-45E9-A93E-360AB401513D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V="1">
            <a:off x="7486650" y="4624074"/>
            <a:ext cx="3242900" cy="9517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4DF5AD-C048-41DB-B3B6-389C9C40F194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395432" y="2923539"/>
            <a:ext cx="400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92B3BA-C8AB-4912-8417-CD57CBE28B4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406512" y="2257901"/>
            <a:ext cx="594293" cy="66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5FB71C-767C-4BEF-9D03-A56394AD174B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406512" y="2923539"/>
            <a:ext cx="594293" cy="36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FDC98B-1A44-48C6-A2AE-D0035910C83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406512" y="2923539"/>
            <a:ext cx="594293" cy="139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87E1E7-95A0-48FD-B535-FB6FCFBF52D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7570398" y="3292002"/>
            <a:ext cx="469427" cy="58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6624DC-36CB-4A1D-A8A7-2FBBA77EE7B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570399" y="3880010"/>
            <a:ext cx="469426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A84591-BC96-4226-94A1-2374879D9ED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9534525" y="3243322"/>
            <a:ext cx="447675" cy="63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E7261F-481D-4ECC-AA7A-E20B0E70050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570398" y="2257901"/>
            <a:ext cx="2411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877EF9-4A89-47A4-BDEE-5395E428AD38}"/>
              </a:ext>
            </a:extLst>
          </p:cNvPr>
          <p:cNvSpPr txBox="1"/>
          <p:nvPr/>
        </p:nvSpPr>
        <p:spPr>
          <a:xfrm>
            <a:off x="276225" y="342900"/>
            <a:ext cx="907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Gate A US Pre-Startup Process (infographic format) - DRAFT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085A13-83EA-47F1-B5CE-58C63B86212A}"/>
              </a:ext>
            </a:extLst>
          </p:cNvPr>
          <p:cNvSpPr txBox="1"/>
          <p:nvPr/>
        </p:nvSpPr>
        <p:spPr>
          <a:xfrm>
            <a:off x="7928936" y="4684446"/>
            <a:ext cx="1967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Note: Revisit 8 – 12 weeks after Sanctioning with Business Case details.</a:t>
            </a:r>
          </a:p>
        </p:txBody>
      </p:sp>
      <p:sp>
        <p:nvSpPr>
          <p:cNvPr id="15" name="Flowchart: Off-page Connector 14">
            <a:extLst>
              <a:ext uri="{FF2B5EF4-FFF2-40B4-BE49-F238E27FC236}">
                <a16:creationId xmlns:a16="http://schemas.microsoft.com/office/drawing/2014/main" id="{57B1F035-C4F7-4F41-A852-094B920AB27C}"/>
              </a:ext>
            </a:extLst>
          </p:cNvPr>
          <p:cNvSpPr/>
          <p:nvPr/>
        </p:nvSpPr>
        <p:spPr>
          <a:xfrm>
            <a:off x="11476900" y="1230200"/>
            <a:ext cx="580421" cy="64300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Gate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7E7C33-2D3E-422F-85FC-A74A32081CB2}"/>
              </a:ext>
            </a:extLst>
          </p:cNvPr>
          <p:cNvSpPr txBox="1"/>
          <p:nvPr/>
        </p:nvSpPr>
        <p:spPr>
          <a:xfrm>
            <a:off x="11656116" y="2475280"/>
            <a:ext cx="290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48DB303-CF44-4DD4-B27E-B3AF525C7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5708"/>
            <a:ext cx="2856811" cy="107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4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7863F5-E883-4B4E-9D16-3FEC0633928A}"/>
              </a:ext>
            </a:extLst>
          </p:cNvPr>
          <p:cNvSpPr/>
          <p:nvPr/>
        </p:nvSpPr>
        <p:spPr>
          <a:xfrm>
            <a:off x="165312" y="2181859"/>
            <a:ext cx="2230120" cy="148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8" tIns="24384" rIns="48768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" b="1" dirty="0">
                <a:latin typeface="Verdana" panose="020B0604030504040204" pitchFamily="34" charset="0"/>
                <a:ea typeface="Verdana" panose="020B0604030504040204" pitchFamily="34" charset="0"/>
              </a:rPr>
              <a:t>Business Consultant</a:t>
            </a:r>
          </a:p>
          <a:p>
            <a:pPr algn="ctr"/>
            <a:endParaRPr lang="en-US" sz="96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/>
          </a:p>
          <a:p>
            <a:pPr algn="ctr"/>
            <a:endParaRPr lang="en-US" sz="960" dirty="0"/>
          </a:p>
          <a:p>
            <a:pPr algn="ctr"/>
            <a:endParaRPr lang="en-US" sz="960" dirty="0"/>
          </a:p>
          <a:p>
            <a:pPr algn="ctr"/>
            <a:endParaRPr lang="en-US" sz="960" dirty="0"/>
          </a:p>
          <a:p>
            <a:pPr algn="ctr"/>
            <a:endParaRPr lang="en-US" sz="960" dirty="0"/>
          </a:p>
          <a:p>
            <a:pPr algn="ctr"/>
            <a:endParaRPr lang="en-US" sz="960" dirty="0"/>
          </a:p>
          <a:p>
            <a:pPr algn="ctr"/>
            <a:endParaRPr lang="en-US" sz="96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E957BD-D7C8-4921-A5A7-DD196A00D0F2}"/>
              </a:ext>
            </a:extLst>
          </p:cNvPr>
          <p:cNvSpPr/>
          <p:nvPr/>
        </p:nvSpPr>
        <p:spPr>
          <a:xfrm>
            <a:off x="383752" y="2442056"/>
            <a:ext cx="1793240" cy="1092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8" tIns="24384" rIns="48768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IIR</a:t>
            </a:r>
          </a:p>
          <a:p>
            <a:pPr algn="ctr"/>
            <a:endParaRPr lang="en-US" sz="96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96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  IIR to generate an </a:t>
            </a:r>
          </a:p>
          <a:p>
            <a:pPr algn="ctr"/>
            <a:r>
              <a:rPr lang="en-US" sz="96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INVIP # </a:t>
            </a:r>
          </a:p>
          <a:p>
            <a:pPr algn="ctr"/>
            <a:r>
              <a:rPr lang="en-US" sz="96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Then …</a:t>
            </a:r>
          </a:p>
          <a:p>
            <a:pPr algn="ctr"/>
            <a:r>
              <a:rPr lang="en-US" sz="96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Submit for ITAR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2ACC36-DD57-4F0E-BA70-169074265A30}"/>
              </a:ext>
            </a:extLst>
          </p:cNvPr>
          <p:cNvSpPr/>
          <p:nvPr/>
        </p:nvSpPr>
        <p:spPr>
          <a:xfrm>
            <a:off x="2796153" y="1748789"/>
            <a:ext cx="1610359" cy="2349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8" tIns="24384" rIns="48768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CIO’s Domain Architect</a:t>
            </a:r>
          </a:p>
          <a:p>
            <a:pPr algn="ctr"/>
            <a:endParaRPr lang="en-US" sz="96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C7F887-BC2B-4A41-9225-53CBFA9903B6}"/>
              </a:ext>
            </a:extLst>
          </p:cNvPr>
          <p:cNvSpPr/>
          <p:nvPr/>
        </p:nvSpPr>
        <p:spPr>
          <a:xfrm>
            <a:off x="3028563" y="2164399"/>
            <a:ext cx="1145539" cy="16484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8" tIns="24384" rIns="48768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ITAR Form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new ITAR form consists of 8 impact questions.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There are 3 possible ITAR assessment outcomes.</a:t>
            </a:r>
          </a:p>
          <a:p>
            <a:pPr algn="ctr"/>
            <a:endParaRPr lang="en-US" sz="853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2299AA-FAAD-4462-9AD4-F7C362C56DA8}"/>
              </a:ext>
            </a:extLst>
          </p:cNvPr>
          <p:cNvSpPr/>
          <p:nvPr/>
        </p:nvSpPr>
        <p:spPr>
          <a:xfrm>
            <a:off x="5000805" y="1954528"/>
            <a:ext cx="2569593" cy="60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5" tIns="5852" rIns="11705" bIns="58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" dirty="0">
                <a:latin typeface="Verdana" panose="020B0604030504040204" pitchFamily="34" charset="0"/>
                <a:ea typeface="Verdana" panose="020B0604030504040204" pitchFamily="34" charset="0"/>
              </a:rPr>
              <a:t>Run/Upgrade/Enhancement </a:t>
            </a: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960" dirty="0">
                <a:latin typeface="Verdana" panose="020B0604030504040204" pitchFamily="34" charset="0"/>
                <a:ea typeface="Verdana" panose="020B0604030504040204" pitchFamily="34" charset="0"/>
              </a:rPr>
              <a:t>No CSA, no arch review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0134D9-61AA-405B-A117-8753D951E454}"/>
              </a:ext>
            </a:extLst>
          </p:cNvPr>
          <p:cNvSpPr/>
          <p:nvPr/>
        </p:nvSpPr>
        <p:spPr>
          <a:xfrm>
            <a:off x="5000805" y="2988629"/>
            <a:ext cx="2569593" cy="6067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5" tIns="5852" rIns="11705" bIns="58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 Step/Grow/Strategic</a:t>
            </a:r>
          </a:p>
          <a:p>
            <a:pPr algn="ctr"/>
            <a:endParaRPr lang="en-US" sz="96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96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CSA or CSA lite, review by SDA board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CCED2-9DFC-462B-8F00-4DA2965E7CD9}"/>
              </a:ext>
            </a:extLst>
          </p:cNvPr>
          <p:cNvSpPr/>
          <p:nvPr/>
        </p:nvSpPr>
        <p:spPr>
          <a:xfrm>
            <a:off x="5000805" y="4022730"/>
            <a:ext cx="2569594" cy="599441"/>
          </a:xfrm>
          <a:prstGeom prst="rect">
            <a:avLst/>
          </a:prstGeom>
          <a:solidFill>
            <a:srgbClr val="7030A0"/>
          </a:solidFill>
          <a:ln>
            <a:solidFill>
              <a:srgbClr val="8320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5" tIns="5852" rIns="11705" bIns="58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" dirty="0">
                <a:latin typeface="Verdana" panose="020B0604030504040204" pitchFamily="34" charset="0"/>
                <a:ea typeface="Verdana" panose="020B0604030504040204" pitchFamily="34" charset="0"/>
              </a:rPr>
              <a:t>Transform</a:t>
            </a:r>
          </a:p>
          <a:p>
            <a:pPr algn="ctr"/>
            <a:endParaRPr lang="en-US" sz="96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960" dirty="0">
                <a:latin typeface="Verdana" panose="020B0604030504040204" pitchFamily="34" charset="0"/>
                <a:ea typeface="Verdana" panose="020B0604030504040204" pitchFamily="34" charset="0"/>
              </a:rPr>
              <a:t>Solution Vision, review by ITGC (rare)</a:t>
            </a:r>
          </a:p>
        </p:txBody>
      </p:sp>
      <p:sp>
        <p:nvSpPr>
          <p:cNvPr id="11" name="Flowchart: Predefined Process 10">
            <a:extLst>
              <a:ext uri="{FF2B5EF4-FFF2-40B4-BE49-F238E27FC236}">
                <a16:creationId xmlns:a16="http://schemas.microsoft.com/office/drawing/2014/main" id="{A2CB71B1-D823-404D-B818-B0DA357FAA8C}"/>
              </a:ext>
            </a:extLst>
          </p:cNvPr>
          <p:cNvSpPr/>
          <p:nvPr/>
        </p:nvSpPr>
        <p:spPr>
          <a:xfrm>
            <a:off x="8390887" y="1911249"/>
            <a:ext cx="1494700" cy="276150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Business Consultant</a:t>
            </a: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FE997C4B-00F3-415A-A559-794E15E3A471}"/>
              </a:ext>
            </a:extLst>
          </p:cNvPr>
          <p:cNvSpPr/>
          <p:nvPr/>
        </p:nvSpPr>
        <p:spPr>
          <a:xfrm>
            <a:off x="8495299" y="2442056"/>
            <a:ext cx="1285875" cy="1924289"/>
          </a:xfrm>
          <a:prstGeom prst="flowChartPredefined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Gate A Focal Point Gate A Submission Record for EPMO Approval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4DF5AD-C048-41DB-B3B6-389C9C40F194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395432" y="2923539"/>
            <a:ext cx="400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92B3BA-C8AB-4912-8417-CD57CBE28B4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406512" y="2257901"/>
            <a:ext cx="594293" cy="66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5FB71C-767C-4BEF-9D03-A56394AD174B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406512" y="2923539"/>
            <a:ext cx="594293" cy="36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FDC98B-1A44-48C6-A2AE-D0035910C83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406512" y="2923539"/>
            <a:ext cx="594293" cy="139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877EF9-4A89-47A4-BDEE-5395E428AD38}"/>
              </a:ext>
            </a:extLst>
          </p:cNvPr>
          <p:cNvSpPr txBox="1"/>
          <p:nvPr/>
        </p:nvSpPr>
        <p:spPr>
          <a:xfrm>
            <a:off x="276225" y="342900"/>
            <a:ext cx="907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Gate A UK Pre-Startup Process (infographic format) - DRAFT</a:t>
            </a:r>
          </a:p>
        </p:txBody>
      </p:sp>
      <p:sp>
        <p:nvSpPr>
          <p:cNvPr id="15" name="Flowchart: Off-page Connector 14">
            <a:extLst>
              <a:ext uri="{FF2B5EF4-FFF2-40B4-BE49-F238E27FC236}">
                <a16:creationId xmlns:a16="http://schemas.microsoft.com/office/drawing/2014/main" id="{57B1F035-C4F7-4F41-A852-094B920AB27C}"/>
              </a:ext>
            </a:extLst>
          </p:cNvPr>
          <p:cNvSpPr/>
          <p:nvPr/>
        </p:nvSpPr>
        <p:spPr>
          <a:xfrm>
            <a:off x="10011867" y="1427287"/>
            <a:ext cx="580421" cy="64300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Gate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7E7C33-2D3E-422F-85FC-A74A32081CB2}"/>
              </a:ext>
            </a:extLst>
          </p:cNvPr>
          <p:cNvSpPr txBox="1"/>
          <p:nvPr/>
        </p:nvSpPr>
        <p:spPr>
          <a:xfrm>
            <a:off x="10156971" y="2507605"/>
            <a:ext cx="290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AEC285-706B-4E8D-9117-FA4C7919F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5708"/>
            <a:ext cx="2856811" cy="107394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2827CA-0323-48D1-8551-1A752AD4AF53}"/>
              </a:ext>
            </a:extLst>
          </p:cNvPr>
          <p:cNvCxnSpPr>
            <a:stCxn id="6" idx="3"/>
          </p:cNvCxnSpPr>
          <p:nvPr/>
        </p:nvCxnSpPr>
        <p:spPr>
          <a:xfrm flipV="1">
            <a:off x="7570398" y="2257900"/>
            <a:ext cx="8204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0A9A5E-058D-4238-947E-271A76B44A30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7570398" y="3292001"/>
            <a:ext cx="8204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56DDD5-FBB1-46D8-AE54-D32B3574AEE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570399" y="4322450"/>
            <a:ext cx="8204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6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category xmlns="b9577f88-465e-4b3f-8c66-98665085bd79">
      <Value>Process and Governance</Value>
    </Documentcategory>
    <ArchitectureDomain xmlns="b9577f88-465e-4b3f-8c66-98665085bd79">
      <Value>Other</Value>
    </ArchitectureDomain>
    <TRM_L1 xmlns="b9577f88-465e-4b3f-8c66-98665085bd79" xsi:nil="true"/>
    <Doc_Type xmlns="b9577f88-465e-4b3f-8c66-98665085bd79">Other</Doc_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9B715A2108AD49AE70FD34EEC48679" ma:contentTypeVersion="12" ma:contentTypeDescription="Create a new document." ma:contentTypeScope="" ma:versionID="ef96c950acaaa703689e55b535ce3de9">
  <xsd:schema xmlns:xsd="http://www.w3.org/2001/XMLSchema" xmlns:xs="http://www.w3.org/2001/XMLSchema" xmlns:p="http://schemas.microsoft.com/office/2006/metadata/properties" xmlns:ns2="b9577f88-465e-4b3f-8c66-98665085bd79" xmlns:ns3="e4c3f9eb-1f38-45ed-8822-867047f808bb" targetNamespace="http://schemas.microsoft.com/office/2006/metadata/properties" ma:root="true" ma:fieldsID="e5b75e6e009f4bba83b7b422cf988f31" ns2:_="" ns3:_="">
    <xsd:import namespace="b9577f88-465e-4b3f-8c66-98665085bd79"/>
    <xsd:import namespace="e4c3f9eb-1f38-45ed-8822-867047f808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Documentcategory" minOccurs="0"/>
                <xsd:element ref="ns2:ArchitectureDomain" minOccurs="0"/>
                <xsd:element ref="ns2:TRM_L1" minOccurs="0"/>
                <xsd:element ref="ns2:Doc_Type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77f88-465e-4b3f-8c66-98665085bd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ocumentcategory" ma:index="12" nillable="true" ma:displayName="Document category" ma:description="Defines the document category" ma:format="Dropdown" ma:internalName="Documentcategor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Template"/>
                    <xsd:enumeration value="Newsletter"/>
                    <xsd:enumeration value="Policies, Standard  &amp; Guidelines"/>
                    <xsd:enumeration value="Process and Governance"/>
                    <xsd:enumeration value="Conceptual"/>
                    <xsd:enumeration value="Logical"/>
                    <xsd:enumeration value="Strategy or Plan"/>
                  </xsd:restriction>
                </xsd:simpleType>
              </xsd:element>
            </xsd:sequence>
          </xsd:extension>
        </xsd:complexContent>
      </xsd:complexType>
    </xsd:element>
    <xsd:element name="ArchitectureDomain" ma:index="13" nillable="true" ma:displayName="Architecture Domain" ma:format="Dropdown" ma:internalName="ArchitectureDomai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siness"/>
                    <xsd:enumeration value="Information"/>
                    <xsd:enumeration value="Application"/>
                    <xsd:enumeration value="Technology"/>
                    <xsd:enumeration value="Security"/>
                    <xsd:enumeration value="Infrastructure"/>
                    <xsd:enumeration value="Other"/>
                  </xsd:restriction>
                </xsd:simpleType>
              </xsd:element>
            </xsd:sequence>
          </xsd:extension>
        </xsd:complexContent>
      </xsd:complexType>
    </xsd:element>
    <xsd:element name="TRM_L1" ma:index="14" nillable="true" ma:displayName="TRM_L1" ma:format="Dropdown" ma:internalName="TRM_L1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Management of IT Services"/>
                    <xsd:enumeration value="Client Devices"/>
                    <xsd:enumeration value="Presentation &amp; Channel Services"/>
                    <xsd:enumeration value="Enterprise Content Management"/>
                    <xsd:enumeration value="Communication &amp; Collaboration"/>
                    <xsd:enumeration value="Application Lifecycle Management"/>
                    <xsd:enumeration value="Integration &amp; Automation"/>
                    <xsd:enumeration value="Data Management Services"/>
                    <xsd:enumeration value="Storage &amp; Compute Services"/>
                    <xsd:enumeration value="Network Services"/>
                    <xsd:enumeration value="Security Services"/>
                  </xsd:restriction>
                </xsd:simpleType>
              </xsd:element>
            </xsd:sequence>
          </xsd:extension>
        </xsd:complexContent>
      </xsd:complexType>
    </xsd:element>
    <xsd:element name="Doc_Type" ma:index="15" ma:displayName="Doc_Type" ma:description="Please choose a document" ma:format="Dropdown" ma:internalName="Doc_Type">
      <xsd:simpleType>
        <xsd:restriction base="dms:Choice">
          <xsd:enumeration value="Standard or Guardrails"/>
          <xsd:enumeration value="Reference Architecture"/>
          <xsd:enumeration value="Roadmap"/>
          <xsd:enumeration value="Decision Tree"/>
          <xsd:enumeration value="Product on a Page"/>
          <xsd:enumeration value="Design Decision"/>
          <xsd:enumeration value="Strategy or Plan"/>
          <xsd:enumeration value="Whitepaper"/>
          <xsd:enumeration value="Other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3f9eb-1f38-45ed-8822-867047f808b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5A0D0-1322-4ECB-A735-FC368BE5DE4C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f1323ed-e9fe-49ca-a7d8-4a7bcff9079e"/>
    <ds:schemaRef ds:uri="http://purl.org/dc/elements/1.1/"/>
    <ds:schemaRef ds:uri="http://schemas.microsoft.com/office/2006/metadata/properties"/>
    <ds:schemaRef ds:uri="http://purl.org/dc/terms/"/>
    <ds:schemaRef ds:uri="b86ffa54-8a61-480d-9e04-bedf182a6ec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FBE60C6-3B2E-4686-9478-1A9DFB0F6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771050-675B-4356-B961-1A0D107063D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230</Words>
  <Application>Microsoft Office PowerPoint</Application>
  <PresentationFormat>Widescreen</PresentationFormat>
  <Paragraphs>123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 A Infographic</dc:title>
  <dc:creator>McNeil, Marilyn</dc:creator>
  <cp:lastModifiedBy>McNeil, Marilyn</cp:lastModifiedBy>
  <cp:revision>2</cp:revision>
  <dcterms:created xsi:type="dcterms:W3CDTF">2021-08-17T18:31:26Z</dcterms:created>
  <dcterms:modified xsi:type="dcterms:W3CDTF">2021-08-19T17:43:03Z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0x0101008C9B715A2108AD49AE70FD34EEC48679</vt:lpwstr>
  </property>
</Properties>
</file>