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4"/>
  </p:sldMasterIdLst>
  <p:notesMasterIdLst>
    <p:notesMasterId r:id="rId9"/>
  </p:notesMasterIdLst>
  <p:sldIdLst>
    <p:sldId id="6972" r:id="rId5"/>
    <p:sldId id="2147376970" r:id="rId6"/>
    <p:sldId id="2147376968" r:id="rId7"/>
    <p:sldId id="21473769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879267-1CA6-4CD6-9CAD-CB3FCAB9A64F}">
          <p14:sldIdLst>
            <p14:sldId id="6972"/>
            <p14:sldId id="2147376970"/>
            <p14:sldId id="2147376968"/>
            <p14:sldId id="2147376969"/>
          </p14:sldIdLst>
        </p14:section>
        <p14:section name="Appendix" id="{F83E5042-3E1B-446B-B3DB-6955379F45C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yal, Nishant" initials="GN" lastIdx="21" clrIdx="0">
    <p:extLst>
      <p:ext uri="{19B8F6BF-5375-455C-9EA6-DF929625EA0E}">
        <p15:presenceInfo xmlns:p15="http://schemas.microsoft.com/office/powerpoint/2012/main" userId="Goyal, Nishant" providerId="None"/>
      </p:ext>
    </p:extLst>
  </p:cmAuthor>
  <p:cmAuthor id="2" name="Nishant Goyal" initials="NG" lastIdx="2" clrIdx="1">
    <p:extLst>
      <p:ext uri="{19B8F6BF-5375-455C-9EA6-DF929625EA0E}">
        <p15:presenceInfo xmlns:p15="http://schemas.microsoft.com/office/powerpoint/2012/main" userId="Nishant Goy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DB"/>
    <a:srgbClr val="D9E1F2"/>
    <a:srgbClr val="75FFB3"/>
    <a:srgbClr val="A7FFCF"/>
    <a:srgbClr val="FFD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2" autoAdjust="0"/>
  </p:normalViewPr>
  <p:slideViewPr>
    <p:cSldViewPr snapToGrid="0">
      <p:cViewPr varScale="1">
        <p:scale>
          <a:sx n="82" d="100"/>
          <a:sy n="82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28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0900F-A6CC-4222-912C-7F75DE06BF9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F414B-1A18-4485-AF30-489E0431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Grid assets : content types, and storage types (Unstructured , structured)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Notes view: </a:t>
            </a:r>
            <a:fld id="{128CEAFE-FA94-43E5-B0FF-D47E1CCDD1B4}" type="slidenum">
              <a:rPr lang="en-US" smtClean="0">
                <a:latin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0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Grid assets : content types, and storage types (Unstructured , structured)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Notes view: </a:t>
            </a:r>
            <a:fld id="{128CEAFE-FA94-43E5-B0FF-D47E1CCDD1B4}" type="slidenum">
              <a:rPr lang="en-US" smtClean="0">
                <a:latin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9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74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19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0"/>
            <a:ext cx="5378452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auto">
          <a:xfrm>
            <a:off x="5188815" y="2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auto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8BB8D5E-2F0C-4C01-9819-54341426AB7C}"/>
              </a:ext>
            </a:extLst>
          </p:cNvPr>
          <p:cNvSpPr/>
          <p:nvPr userDrawn="1"/>
        </p:nvSpPr>
        <p:spPr bwMode="auto">
          <a:xfrm rot="5400000">
            <a:off x="295347" y="437598"/>
            <a:ext cx="685356" cy="395529"/>
          </a:xfrm>
          <a:prstGeom prst="triangle">
            <a:avLst>
              <a:gd name="adj" fmla="val 50151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39997-7140-404F-9AE4-ABBEE44D2AA8}"/>
              </a:ext>
            </a:extLst>
          </p:cNvPr>
          <p:cNvSpPr txBox="1"/>
          <p:nvPr userDrawn="1"/>
        </p:nvSpPr>
        <p:spPr bwMode="auto">
          <a:xfrm>
            <a:off x="931454" y="278730"/>
            <a:ext cx="219274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  <a:buClr>
                <a:schemeClr val="tx1"/>
              </a:buClr>
            </a:pPr>
            <a:r>
              <a:rPr lang="en-US" sz="2400" b="1" kern="0">
                <a:solidFill>
                  <a:schemeClr val="bg1"/>
                </a:solidFill>
                <a:latin typeface="+mj-lt"/>
                <a:ea typeface="+mn-ea"/>
              </a:rPr>
              <a:t>Gas</a:t>
            </a:r>
          </a:p>
          <a:p>
            <a:pPr algn="l">
              <a:spcAft>
                <a:spcPts val="0"/>
              </a:spcAft>
              <a:buClr>
                <a:schemeClr val="tx1"/>
              </a:buClr>
            </a:pPr>
            <a:r>
              <a:rPr lang="en-US" sz="2400" b="1" kern="0">
                <a:solidFill>
                  <a:schemeClr val="bg1"/>
                </a:solidFill>
                <a:latin typeface="+mj-lt"/>
                <a:ea typeface="+mn-ea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2906099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1" y="3382039"/>
            <a:ext cx="3365500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4970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auto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2672F55-05FB-4769-A9F3-FBF2B9374CD1}"/>
              </a:ext>
            </a:extLst>
          </p:cNvPr>
          <p:cNvSpPr/>
          <p:nvPr userDrawn="1"/>
        </p:nvSpPr>
        <p:spPr bwMode="auto">
          <a:xfrm rot="5400000">
            <a:off x="295347" y="437597"/>
            <a:ext cx="685356" cy="395529"/>
          </a:xfrm>
          <a:prstGeom prst="triangle">
            <a:avLst>
              <a:gd name="adj" fmla="val 50151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BC6AF-1DE3-4ACB-814F-35C70FE9630B}"/>
              </a:ext>
            </a:extLst>
          </p:cNvPr>
          <p:cNvSpPr txBox="1"/>
          <p:nvPr userDrawn="1"/>
        </p:nvSpPr>
        <p:spPr bwMode="auto">
          <a:xfrm>
            <a:off x="931454" y="278729"/>
            <a:ext cx="219274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  <a:buClr>
                <a:schemeClr val="tx1"/>
              </a:buClr>
            </a:pPr>
            <a:r>
              <a:rPr lang="en-US" sz="2400" b="1" kern="0">
                <a:solidFill>
                  <a:schemeClr val="bg1"/>
                </a:solidFill>
                <a:latin typeface="+mj-lt"/>
                <a:ea typeface="+mn-ea"/>
              </a:rPr>
              <a:t>Gas</a:t>
            </a:r>
          </a:p>
          <a:p>
            <a:pPr algn="l">
              <a:spcAft>
                <a:spcPts val="0"/>
              </a:spcAft>
              <a:buClr>
                <a:schemeClr val="tx1"/>
              </a:buClr>
            </a:pPr>
            <a:r>
              <a:rPr lang="en-US" sz="2400" b="1" kern="0">
                <a:solidFill>
                  <a:schemeClr val="bg1"/>
                </a:solidFill>
                <a:latin typeface="+mj-lt"/>
                <a:ea typeface="+mn-ea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1655039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1" y="3382039"/>
            <a:ext cx="3365500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4970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auto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5528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27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1877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304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7"/>
            <a:ext cx="7392828" cy="1877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584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32751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148C"/>
          </a:solidFill>
          <a:ln w="9525" cap="rnd" cmpd="sng" algn="ctr">
            <a:solidFill>
              <a:srgbClr val="0014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28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2021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87798"/>
          </a:xfrm>
        </p:spPr>
        <p:txBody>
          <a:bodyPr/>
          <a:lstStyle>
            <a:lvl1pPr>
              <a:defRPr sz="2800">
                <a:solidFill>
                  <a:srgbClr val="00148C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C794E9C5-9B41-422E-BBE6-87C4C2AC4D7D}"/>
              </a:ext>
            </a:extLst>
          </p:cNvPr>
          <p:cNvSpPr txBox="1">
            <a:spLocks/>
          </p:cNvSpPr>
          <p:nvPr userDrawn="1"/>
        </p:nvSpPr>
        <p:spPr>
          <a:xfrm>
            <a:off x="628650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en-GB" sz="1467" b="1" dirty="0">
                <a:solidFill>
                  <a:schemeClr val="tx2"/>
                </a:solidFill>
              </a:rPr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4910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894E19E-2FC9-4AA4-92CA-0E9FD91F27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2118" y="2119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894E19E-2FC9-4AA4-92CA-0E9FD91F27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8" y="2119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20EEF02-6DDD-4FD2-A1B6-3C67AFE264FF}"/>
              </a:ext>
            </a:extLst>
          </p:cNvPr>
          <p:cNvSpPr/>
          <p:nvPr userDrawn="1">
            <p:custDataLst>
              <p:tags r:id="rId11"/>
            </p:custDataLst>
          </p:nvPr>
        </p:nvSpPr>
        <p:spPr bwMode="auto">
          <a:xfrm>
            <a:off x="0" y="1"/>
            <a:ext cx="211667" cy="2116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Aft>
                <a:spcPts val="450"/>
              </a:spcAft>
            </a:pPr>
            <a:endParaRPr lang="en-US" sz="2400" b="1" i="0" baseline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0374" y="6376993"/>
            <a:ext cx="12160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9013" algn="l"/>
              </a:tabLst>
            </a:pPr>
            <a:r>
              <a:rPr lang="fr-FR" sz="1100" b="1" spc="-20" baseline="0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03158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7" r:id="rId2"/>
    <p:sldLayoutId id="2147484467" r:id="rId3"/>
    <p:sldLayoutId id="2147483800" r:id="rId4"/>
    <p:sldLayoutId id="2147483662" r:id="rId5"/>
    <p:sldLayoutId id="2147484544" r:id="rId6"/>
    <p:sldLayoutId id="2147484546" r:id="rId7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spc="-50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 spc="-3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 spc="-30" baseline="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 spc="-30" baseline="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 spc="-30" baseline="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 spc="-30" baseline="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 spc="-30" baseline="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 spc="-30" baseline="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 spc="-30" baseline="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 spc="-30" baseline="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34986" y="461557"/>
            <a:ext cx="4857993" cy="4185761"/>
          </a:xfrm>
        </p:spPr>
        <p:txBody>
          <a:bodyPr/>
          <a:lstStyle/>
          <a:p>
            <a:r>
              <a:rPr lang="en-US" sz="4000" dirty="0">
                <a:cs typeface="Arial"/>
              </a:rPr>
              <a:t>Gas Transformation Office</a:t>
            </a:r>
          </a:p>
          <a:p>
            <a:endParaRPr lang="en-US" sz="4000" dirty="0">
              <a:cs typeface="Arial"/>
            </a:endParaRPr>
          </a:p>
          <a:p>
            <a:endParaRPr lang="en-US" sz="4000" dirty="0">
              <a:cs typeface="Arial"/>
            </a:endParaRPr>
          </a:p>
          <a:p>
            <a:endParaRPr lang="en-US" sz="4000" dirty="0">
              <a:cs typeface="Arial"/>
            </a:endParaRPr>
          </a:p>
          <a:p>
            <a:r>
              <a:rPr lang="en-US" sz="4000" dirty="0">
                <a:cs typeface="Arial"/>
              </a:rPr>
              <a:t>What is </a:t>
            </a:r>
            <a:r>
              <a:rPr lang="en-US" sz="4000" dirty="0" err="1">
                <a:cs typeface="Arial"/>
              </a:rPr>
              <a:t>Gridstack</a:t>
            </a:r>
            <a:r>
              <a:rPr lang="en-US" sz="4000" dirty="0">
                <a:cs typeface="Arial"/>
              </a:rPr>
              <a:t>?</a:t>
            </a:r>
          </a:p>
          <a:p>
            <a:endParaRPr lang="en-US" dirty="0">
              <a:cs typeface="Arial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0B1AA95-DD24-4929-A933-30BB8CC161D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3" r="20403"/>
          <a:stretch>
            <a:fillRect/>
          </a:stretch>
        </p:blipFill>
        <p:spPr>
          <a:xfrm>
            <a:off x="3939336" y="-214604"/>
            <a:ext cx="8268159" cy="7296539"/>
          </a:xfrm>
        </p:spPr>
      </p:pic>
    </p:spTree>
    <p:extLst>
      <p:ext uri="{BB962C8B-B14F-4D97-AF65-F5344CB8AC3E}">
        <p14:creationId xmlns:p14="http://schemas.microsoft.com/office/powerpoint/2010/main" val="36051735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D24DD-10E8-47F9-850A-8F4BD2DB6223}"/>
              </a:ext>
            </a:extLst>
          </p:cNvPr>
          <p:cNvSpPr/>
          <p:nvPr/>
        </p:nvSpPr>
        <p:spPr>
          <a:xfrm>
            <a:off x="1277480" y="2493383"/>
            <a:ext cx="6923056" cy="1370732"/>
          </a:xfrm>
          <a:prstGeom prst="rect">
            <a:avLst/>
          </a:prstGeom>
          <a:solidFill>
            <a:srgbClr val="6B80FF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4AF988-2BE5-4110-BCD0-AB75F0F4204C}"/>
              </a:ext>
            </a:extLst>
          </p:cNvPr>
          <p:cNvSpPr/>
          <p:nvPr/>
        </p:nvSpPr>
        <p:spPr>
          <a:xfrm>
            <a:off x="8242852" y="995268"/>
            <a:ext cx="1646427" cy="5187039"/>
          </a:xfrm>
          <a:prstGeom prst="rect">
            <a:avLst/>
          </a:prstGeom>
          <a:solidFill>
            <a:srgbClr val="00148C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700" kern="0" dirty="0">
              <a:solidFill>
                <a:srgbClr val="575757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968538-796F-4133-ACD1-2B6B7F9208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think-cell Slide" r:id="rId5" imgW="327" imgH="327" progId="TCLayout.ActiveDocument.1">
                  <p:embed/>
                </p:oleObj>
              </mc:Choice>
              <mc:Fallback>
                <p:oleObj name="think-cell Slide" r:id="rId5" imgW="327" imgH="327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968538-796F-4133-ACD1-2B6B7F9208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D0CA791-07C7-43E7-B9B0-D6DBA10E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79" y="343007"/>
            <a:ext cx="10933350" cy="430887"/>
          </a:xfrm>
        </p:spPr>
        <p:txBody>
          <a:bodyPr vert="horz">
            <a:spAutoFit/>
          </a:bodyPr>
          <a:lstStyle/>
          <a:p>
            <a:pPr>
              <a:buSzPts val="2800"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GridStack?</a:t>
            </a:r>
            <a:endParaRPr lang="en-US" sz="1600" b="0" dirty="0">
              <a:solidFill>
                <a:srgbClr val="575757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41AC9-7C60-4442-A89D-7764125B5073}"/>
              </a:ext>
            </a:extLst>
          </p:cNvPr>
          <p:cNvSpPr txBox="1"/>
          <p:nvPr/>
        </p:nvSpPr>
        <p:spPr>
          <a:xfrm>
            <a:off x="337931" y="5351725"/>
            <a:ext cx="939548" cy="39087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4. Infra-structure</a:t>
            </a:r>
          </a:p>
        </p:txBody>
      </p:sp>
      <p:sp>
        <p:nvSpPr>
          <p:cNvPr id="203" name="ee4pFootnotes">
            <a:extLst>
              <a:ext uri="{FF2B5EF4-FFF2-40B4-BE49-F238E27FC236}">
                <a16:creationId xmlns:a16="http://schemas.microsoft.com/office/drawing/2014/main" id="{76542BDD-2237-4612-8A8D-F298B181B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346" y="6220281"/>
            <a:ext cx="9788620" cy="147797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67" dirty="0">
                <a:solidFill>
                  <a:schemeClr val="bg1">
                    <a:lumMod val="50000"/>
                  </a:schemeClr>
                </a:solidFill>
                <a:sym typeface="+mn-lt"/>
              </a:rPr>
              <a:t>1. Analysis of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sym typeface="+mn-lt"/>
              </a:rPr>
              <a:t>Gridstack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sym typeface="+mn-lt"/>
              </a:rPr>
              <a:t> capabilities may lead to restructuring the current products into more or less products, especially GridFunctions and GridLake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6EF87-08BF-44FF-8AAD-57648C0DD694}"/>
              </a:ext>
            </a:extLst>
          </p:cNvPr>
          <p:cNvSpPr txBox="1"/>
          <p:nvPr/>
        </p:nvSpPr>
        <p:spPr>
          <a:xfrm>
            <a:off x="337931" y="4167765"/>
            <a:ext cx="939548" cy="39087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3. Core Systems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C969E-AE31-4226-BE44-6077DD786BE5}"/>
              </a:ext>
            </a:extLst>
          </p:cNvPr>
          <p:cNvSpPr txBox="1"/>
          <p:nvPr/>
        </p:nvSpPr>
        <p:spPr>
          <a:xfrm>
            <a:off x="337931" y="1139017"/>
            <a:ext cx="939548" cy="544765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bg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1. Digital Services</a:t>
            </a:r>
          </a:p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479B0D-EA76-42A8-9143-A82E14CDADB7}"/>
              </a:ext>
            </a:extLst>
          </p:cNvPr>
          <p:cNvSpPr txBox="1"/>
          <p:nvPr/>
        </p:nvSpPr>
        <p:spPr>
          <a:xfrm>
            <a:off x="337931" y="2762060"/>
            <a:ext cx="939548" cy="544765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2. Data &amp; analytics</a:t>
            </a:r>
          </a:p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D7166-C6F5-459D-83A1-80516A589E9D}"/>
              </a:ext>
            </a:extLst>
          </p:cNvPr>
          <p:cNvSpPr/>
          <p:nvPr/>
        </p:nvSpPr>
        <p:spPr>
          <a:xfrm>
            <a:off x="1277480" y="4861797"/>
            <a:ext cx="6923056" cy="1309540"/>
          </a:xfrm>
          <a:prstGeom prst="rect">
            <a:avLst/>
          </a:prstGeom>
          <a:solidFill>
            <a:srgbClr val="0073CD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rgbClr val="197A5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22939">
              <a:defRPr/>
            </a:pPr>
            <a:endParaRPr lang="en-US" sz="900" kern="0" dirty="0">
              <a:solidFill>
                <a:srgbClr val="575757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8AF4A44-F37F-461E-96E8-4A4CBC739718}"/>
              </a:ext>
            </a:extLst>
          </p:cNvPr>
          <p:cNvSpPr/>
          <p:nvPr/>
        </p:nvSpPr>
        <p:spPr>
          <a:xfrm>
            <a:off x="2456549" y="5030536"/>
            <a:ext cx="1111039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GridCompute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D4D711-0DE4-4354-AC47-ECB192058ADB}"/>
              </a:ext>
            </a:extLst>
          </p:cNvPr>
          <p:cNvSpPr/>
          <p:nvPr/>
        </p:nvSpPr>
        <p:spPr>
          <a:xfrm>
            <a:off x="1277480" y="3924478"/>
            <a:ext cx="6923056" cy="877457"/>
          </a:xfrm>
          <a:prstGeom prst="rect">
            <a:avLst/>
          </a:prstGeom>
          <a:solidFill>
            <a:srgbClr val="00AFF0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rgbClr val="3EAD9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AF6DA53-C0E6-44B8-91D2-7BEE08E43A94}"/>
              </a:ext>
            </a:extLst>
          </p:cNvPr>
          <p:cNvSpPr/>
          <p:nvPr/>
        </p:nvSpPr>
        <p:spPr>
          <a:xfrm>
            <a:off x="1305644" y="3961664"/>
            <a:ext cx="6865557" cy="799133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390FE-C58A-4241-840F-20BC0877090A}"/>
              </a:ext>
            </a:extLst>
          </p:cNvPr>
          <p:cNvSpPr/>
          <p:nvPr/>
        </p:nvSpPr>
        <p:spPr>
          <a:xfrm>
            <a:off x="1277481" y="985692"/>
            <a:ext cx="6925617" cy="1453329"/>
          </a:xfrm>
          <a:prstGeom prst="rect">
            <a:avLst/>
          </a:prstGeom>
          <a:solidFill>
            <a:srgbClr val="C800A1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rgbClr val="03522D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SzPct val="100000"/>
              <a:buFont typeface="Trebuchet MS" panose="020B0603020202020204" pitchFamily="34" charset="0"/>
              <a:buChar char="​"/>
              <a:defRPr/>
            </a:pPr>
            <a:endParaRPr lang="en-US" sz="900" kern="0" dirty="0">
              <a:solidFill>
                <a:srgbClr val="575757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D7FD00-411D-4EED-B2D4-19979717A567}"/>
              </a:ext>
            </a:extLst>
          </p:cNvPr>
          <p:cNvSpPr/>
          <p:nvPr/>
        </p:nvSpPr>
        <p:spPr>
          <a:xfrm>
            <a:off x="4074714" y="1058370"/>
            <a:ext cx="1241569" cy="134207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GridDesign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35A2A88-7F5E-42C6-9765-F99AAF910EF6}"/>
              </a:ext>
            </a:extLst>
          </p:cNvPr>
          <p:cNvSpPr/>
          <p:nvPr/>
        </p:nvSpPr>
        <p:spPr>
          <a:xfrm>
            <a:off x="4124415" y="1660138"/>
            <a:ext cx="1142168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  <a:cs typeface="Arial"/>
              </a:rPr>
              <a:t>Design Language System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82D168-CF14-4AF1-83C1-5BAAE38986EA}"/>
              </a:ext>
            </a:extLst>
          </p:cNvPr>
          <p:cNvSpPr/>
          <p:nvPr/>
        </p:nvSpPr>
        <p:spPr>
          <a:xfrm>
            <a:off x="4124415" y="1288909"/>
            <a:ext cx="1142168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UI component library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C82AB41-4132-443F-9391-CA44F8C83A61}"/>
              </a:ext>
            </a:extLst>
          </p:cNvPr>
          <p:cNvSpPr/>
          <p:nvPr/>
        </p:nvSpPr>
        <p:spPr>
          <a:xfrm>
            <a:off x="4119192" y="2031366"/>
            <a:ext cx="1142168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  <a:cs typeface="Arial"/>
              </a:rPr>
              <a:t>Checklists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7BE8B37-DEB5-4C71-B601-BD0053B0F072}"/>
              </a:ext>
            </a:extLst>
          </p:cNvPr>
          <p:cNvSpPr/>
          <p:nvPr/>
        </p:nvSpPr>
        <p:spPr>
          <a:xfrm>
            <a:off x="6650206" y="1058370"/>
            <a:ext cx="1521583" cy="134207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GridInit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1288908"/>
            <a:ext cx="1410388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Developer Toolchains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1474523"/>
            <a:ext cx="685261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Bootstrap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7439388" y="1474523"/>
            <a:ext cx="685261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Dev Env (s)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1660137"/>
            <a:ext cx="685261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Metadata tools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7439388" y="1660137"/>
            <a:ext cx="685261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Standards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1845752"/>
            <a:ext cx="1410388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Observability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2031367"/>
            <a:ext cx="1410388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Dev Portals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2216980"/>
            <a:ext cx="1410388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Inner Source interface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432701-EB28-4D8A-A549-93FB2839F510}"/>
              </a:ext>
            </a:extLst>
          </p:cNvPr>
          <p:cNvSpPr/>
          <p:nvPr/>
        </p:nvSpPr>
        <p:spPr>
          <a:xfrm>
            <a:off x="5362461" y="1058370"/>
            <a:ext cx="1241569" cy="134207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GridApp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0F9EC56-1870-41BE-9751-9B489C5A64F5}"/>
              </a:ext>
            </a:extLst>
          </p:cNvPr>
          <p:cNvSpPr/>
          <p:nvPr/>
        </p:nvSpPr>
        <p:spPr>
          <a:xfrm>
            <a:off x="5464424" y="1288909"/>
            <a:ext cx="1037645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Scaffolding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0F9EC56-1870-41BE-9751-9B489C5A64F5}"/>
              </a:ext>
            </a:extLst>
          </p:cNvPr>
          <p:cNvSpPr/>
          <p:nvPr/>
        </p:nvSpPr>
        <p:spPr>
          <a:xfrm>
            <a:off x="5464424" y="1660138"/>
            <a:ext cx="1037645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Server-side rendering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0F9EC56-1870-41BE-9751-9B489C5A64F5}"/>
              </a:ext>
            </a:extLst>
          </p:cNvPr>
          <p:cNvSpPr/>
          <p:nvPr/>
        </p:nvSpPr>
        <p:spPr>
          <a:xfrm>
            <a:off x="5464424" y="2031366"/>
            <a:ext cx="1037645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Mocking services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6DAA0F-CFC1-4775-BB9F-DD3887DB28D0}"/>
              </a:ext>
            </a:extLst>
          </p:cNvPr>
          <p:cNvSpPr/>
          <p:nvPr/>
        </p:nvSpPr>
        <p:spPr>
          <a:xfrm>
            <a:off x="1306229" y="1058370"/>
            <a:ext cx="2722307" cy="134207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Digital services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1359145" y="1288910"/>
            <a:ext cx="1291443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Experience services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2694261" y="1288910"/>
            <a:ext cx="1291441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Business services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1359147" y="1845753"/>
            <a:ext cx="623885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Channel orchestration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2026704" y="1845753"/>
            <a:ext cx="623885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Content management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2694260" y="1845753"/>
            <a:ext cx="623885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Digital personalization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3361816" y="1845753"/>
            <a:ext cx="623885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Preferences</a:t>
            </a:r>
            <a:br>
              <a:rPr lang="en-US" sz="700" kern="0" dirty="0">
                <a:solidFill>
                  <a:srgbClr val="FFFFFF"/>
                </a:solidFill>
              </a:rPr>
            </a:br>
            <a:r>
              <a:rPr lang="en-US" sz="700" kern="0" dirty="0">
                <a:solidFill>
                  <a:srgbClr val="FFFFFF"/>
                </a:solidFill>
              </a:rPr>
              <a:t>&amp; configuration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CF936C-2EEE-4951-A2D9-929C3F5913EE}"/>
              </a:ext>
            </a:extLst>
          </p:cNvPr>
          <p:cNvSpPr/>
          <p:nvPr/>
        </p:nvSpPr>
        <p:spPr>
          <a:xfrm>
            <a:off x="6830567" y="2629949"/>
            <a:ext cx="1341220" cy="109759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GridDataMarket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AD3E5E8-4704-4ACA-B505-85F72A0C6346}"/>
              </a:ext>
            </a:extLst>
          </p:cNvPr>
          <p:cNvSpPr/>
          <p:nvPr/>
        </p:nvSpPr>
        <p:spPr>
          <a:xfrm>
            <a:off x="4068399" y="2629950"/>
            <a:ext cx="1341220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GridDataManage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C26D3D6-0128-42A1-AF2D-92677348D8B1}"/>
              </a:ext>
            </a:extLst>
          </p:cNvPr>
          <p:cNvSpPr/>
          <p:nvPr/>
        </p:nvSpPr>
        <p:spPr>
          <a:xfrm>
            <a:off x="2687315" y="2629949"/>
            <a:ext cx="1341220" cy="109759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GridDataAssets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C26D3D6-0128-42A1-AF2D-92677348D8B1}"/>
              </a:ext>
            </a:extLst>
          </p:cNvPr>
          <p:cNvSpPr/>
          <p:nvPr/>
        </p:nvSpPr>
        <p:spPr>
          <a:xfrm>
            <a:off x="5449483" y="2629949"/>
            <a:ext cx="1341220" cy="109759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GridDataOps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C26D3D6-0128-42A1-AF2D-92677348D8B1}"/>
              </a:ext>
            </a:extLst>
          </p:cNvPr>
          <p:cNvSpPr/>
          <p:nvPr/>
        </p:nvSpPr>
        <p:spPr>
          <a:xfrm>
            <a:off x="1306231" y="2629949"/>
            <a:ext cx="1341220" cy="109759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GridInsights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357112" y="2830357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Analytic Sandbox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996774" y="2830357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AI/ML model libraries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357112" y="3126085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DS/DE Workbench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996774" y="3126085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Self-service data prep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357112" y="3421814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Business Intelligence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996774" y="3421814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AI/MLToolkits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2738196" y="2830357"/>
            <a:ext cx="599797" cy="397872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Models</a:t>
            </a:r>
          </a:p>
          <a:p>
            <a:pPr algn="ctr"/>
            <a:r>
              <a:rPr lang="en-US" sz="700" kern="0" dirty="0">
                <a:solidFill>
                  <a:srgbClr val="FFFFFF"/>
                </a:solidFill>
              </a:rPr>
              <a:t>Schemas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3377856" y="2830357"/>
            <a:ext cx="599797" cy="841464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Domain Data Products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2738196" y="3273949"/>
            <a:ext cx="599797" cy="397872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Transformation Pipelines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758942" y="3052153"/>
            <a:ext cx="599797" cy="176076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Quality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758942" y="3273949"/>
            <a:ext cx="599797" cy="176076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Lineage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758942" y="3495747"/>
            <a:ext cx="599797" cy="176076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Archiving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758942" y="2830357"/>
            <a:ext cx="599797" cy="176076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Policies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119280" y="2830357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Compliance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119280" y="3126085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MDM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119280" y="3421814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Domain Decomposition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5500363" y="2830358"/>
            <a:ext cx="1239459" cy="131717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Versioning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5500363" y="3007796"/>
            <a:ext cx="1239459" cy="131717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Pipeline Automation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5500363" y="3185233"/>
            <a:ext cx="1239459" cy="131717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DQ Automation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5500363" y="3362670"/>
            <a:ext cx="1239459" cy="131717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Model Lifecycle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5500363" y="3540106"/>
            <a:ext cx="1239459" cy="131717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Orchestration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6881448" y="2830357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Search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6881448" y="3126085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DQ Metrics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6881448" y="3421814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Access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7521110" y="2830357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Classification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7521110" y="3126085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Collaboration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7521110" y="3421814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Sharing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7112092" y="5513705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Storage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AD3E5E8-4704-4ACA-B505-85F72A0C6346}"/>
              </a:ext>
            </a:extLst>
          </p:cNvPr>
          <p:cNvSpPr/>
          <p:nvPr/>
        </p:nvSpPr>
        <p:spPr>
          <a:xfrm>
            <a:off x="1305645" y="5030536"/>
            <a:ext cx="1111039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GridStore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1354883" y="5217977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Relational data store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1354883" y="5395414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Unstructured data store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1354883" y="5572850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noSQL data store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1354883" y="5750286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MPP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1354883" y="5927724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Event Pub/Sub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2505788" y="5217977"/>
            <a:ext cx="1012557" cy="176076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Distributed Compute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2505788" y="5439773"/>
            <a:ext cx="1012557" cy="176076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Batch Compute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2505788" y="5661569"/>
            <a:ext cx="1012557" cy="176076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Stream Compute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2505788" y="5883365"/>
            <a:ext cx="1012557" cy="176076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Serverless Compute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AAD3E5E8-4704-4ACA-B505-85F72A0C6346}"/>
              </a:ext>
            </a:extLst>
          </p:cNvPr>
          <p:cNvSpPr/>
          <p:nvPr/>
        </p:nvSpPr>
        <p:spPr>
          <a:xfrm>
            <a:off x="3607453" y="5030536"/>
            <a:ext cx="1111039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GridPlatform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3656691" y="5217977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GridCaaS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3656691" y="5395414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Framework services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3656691" y="5572850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Technical services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3656691" y="5750286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GridStatus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3656691" y="5927724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GridFunctions (FaaS)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8AF4A44-F37F-461E-96E8-4A4CBC739718}"/>
              </a:ext>
            </a:extLst>
          </p:cNvPr>
          <p:cNvSpPr/>
          <p:nvPr/>
        </p:nvSpPr>
        <p:spPr>
          <a:xfrm>
            <a:off x="4758357" y="5030536"/>
            <a:ext cx="1111039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GridCI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E8AF4A44-F37F-461E-96E8-4A4CBC739718}"/>
              </a:ext>
            </a:extLst>
          </p:cNvPr>
          <p:cNvSpPr/>
          <p:nvPr/>
        </p:nvSpPr>
        <p:spPr>
          <a:xfrm>
            <a:off x="5909258" y="5030536"/>
            <a:ext cx="1111039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GridDevices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5958497" y="5217977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IoT mgmt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6484709" y="5217977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Fault detection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5958497" y="5513705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Centralized configuratio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6484709" y="5513705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Asset mgmt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5958497" y="5809433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Metering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6484709" y="5809433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8AF4A44-F37F-461E-96E8-4A4CBC739718}"/>
              </a:ext>
            </a:extLst>
          </p:cNvPr>
          <p:cNvSpPr/>
          <p:nvPr/>
        </p:nvSpPr>
        <p:spPr>
          <a:xfrm>
            <a:off x="7060162" y="5030536"/>
            <a:ext cx="1111039" cy="23794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IaC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8AF4A44-F37F-461E-96E8-4A4CBC739718}"/>
              </a:ext>
            </a:extLst>
          </p:cNvPr>
          <p:cNvSpPr/>
          <p:nvPr/>
        </p:nvSpPr>
        <p:spPr>
          <a:xfrm>
            <a:off x="7060162" y="5314202"/>
            <a:ext cx="1111039" cy="80527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7638303" y="5513705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Compute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7112092" y="5809433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NG Data Centers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7638303" y="5809433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IaaS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A7534-4C7F-47EF-8AA3-B7C88705D097}"/>
              </a:ext>
            </a:extLst>
          </p:cNvPr>
          <p:cNvSpPr txBox="1"/>
          <p:nvPr/>
        </p:nvSpPr>
        <p:spPr>
          <a:xfrm>
            <a:off x="9916923" y="750755"/>
            <a:ext cx="1646427" cy="221599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900" b="1" kern="0" dirty="0">
                <a:solidFill>
                  <a:srgbClr val="00148C"/>
                </a:solidFill>
              </a:rPr>
              <a:t>6. Security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340EC-9B17-4899-B70B-64F3DD00D5C5}"/>
              </a:ext>
            </a:extLst>
          </p:cNvPr>
          <p:cNvSpPr txBox="1"/>
          <p:nvPr/>
        </p:nvSpPr>
        <p:spPr>
          <a:xfrm>
            <a:off x="8242852" y="750755"/>
            <a:ext cx="1646427" cy="221599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900" b="1" kern="0" dirty="0">
                <a:solidFill>
                  <a:srgbClr val="00148C"/>
                </a:solidFill>
              </a:rPr>
              <a:t>5. Integration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1" y="1288907"/>
            <a:ext cx="1463489" cy="1382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Gateway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A53CF2A-FD49-4316-A210-BDEAA7F21E43}"/>
              </a:ext>
            </a:extLst>
          </p:cNvPr>
          <p:cNvSpPr/>
          <p:nvPr/>
        </p:nvSpPr>
        <p:spPr>
          <a:xfrm>
            <a:off x="8282817" y="1058367"/>
            <a:ext cx="1566497" cy="92727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GridAPI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18" y="1537057"/>
            <a:ext cx="1463489" cy="1382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API management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18" y="1785206"/>
            <a:ext cx="1463489" cy="1382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Policy Mgmt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1" y="2294241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Templates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FA53CF2A-FD49-4316-A210-BDEAA7F21E43}"/>
              </a:ext>
            </a:extLst>
          </p:cNvPr>
          <p:cNvSpPr/>
          <p:nvPr/>
        </p:nvSpPr>
        <p:spPr>
          <a:xfrm>
            <a:off x="8282818" y="2096271"/>
            <a:ext cx="1566497" cy="931724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GridSpecs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1" y="2555126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Standards</a:t>
            </a: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1" y="2816011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Knowledge mgmt.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53CF2A-FD49-4316-A210-BDEAA7F21E43}"/>
              </a:ext>
            </a:extLst>
          </p:cNvPr>
          <p:cNvSpPr/>
          <p:nvPr/>
        </p:nvSpPr>
        <p:spPr>
          <a:xfrm>
            <a:off x="8282818" y="3150007"/>
            <a:ext cx="1566497" cy="195071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GridSystemIntegration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3337782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Integration</a:t>
            </a:r>
            <a:r>
              <a:rPr lang="en-US" sz="700" kern="0" dirty="0">
                <a:solidFill>
                  <a:srgbClr val="FFFFFF"/>
                </a:solidFill>
              </a:rPr>
              <a:t> engine</a:t>
            </a: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3598667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3859553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Integration patterns</a:t>
            </a: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4120438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Rules engine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4381323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Source connector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4642209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Mediation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4903094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preprocess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3E2B810-095B-4A38-A8DA-90A678E2D495}"/>
              </a:ext>
            </a:extLst>
          </p:cNvPr>
          <p:cNvSpPr/>
          <p:nvPr/>
        </p:nvSpPr>
        <p:spPr>
          <a:xfrm>
            <a:off x="8282818" y="5222648"/>
            <a:ext cx="1566497" cy="89682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GridReplicate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17" y="5424865"/>
            <a:ext cx="1463491" cy="1382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Change data Capture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17" y="5673014"/>
            <a:ext cx="1463491" cy="1382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DB Snapshots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17" y="5921159"/>
            <a:ext cx="1463491" cy="1382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Migration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7F13149-FE57-417A-95B0-B46EC21FEC87}"/>
              </a:ext>
            </a:extLst>
          </p:cNvPr>
          <p:cNvSpPr/>
          <p:nvPr/>
        </p:nvSpPr>
        <p:spPr>
          <a:xfrm>
            <a:off x="9930725" y="991669"/>
            <a:ext cx="1646427" cy="5187040"/>
          </a:xfrm>
          <a:prstGeom prst="rect">
            <a:avLst/>
          </a:prstGeom>
          <a:solidFill>
            <a:srgbClr val="000F69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700" kern="0" dirty="0">
              <a:solidFill>
                <a:srgbClr val="575757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817EBC2-1827-4000-80AE-B60FF88B44C1}"/>
              </a:ext>
            </a:extLst>
          </p:cNvPr>
          <p:cNvSpPr/>
          <p:nvPr/>
        </p:nvSpPr>
        <p:spPr>
          <a:xfrm>
            <a:off x="9970692" y="1064347"/>
            <a:ext cx="1566497" cy="330427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GridVault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6DFCCA-8C84-4417-9518-F5705D7E3D32}"/>
              </a:ext>
            </a:extLst>
          </p:cNvPr>
          <p:cNvSpPr/>
          <p:nvPr/>
        </p:nvSpPr>
        <p:spPr>
          <a:xfrm>
            <a:off x="10022195" y="1220448"/>
            <a:ext cx="717277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Enterprise Vault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BD649E3-EC01-490D-9221-13B7CBAF6A8B}"/>
              </a:ext>
            </a:extLst>
          </p:cNvPr>
          <p:cNvSpPr/>
          <p:nvPr/>
        </p:nvSpPr>
        <p:spPr>
          <a:xfrm>
            <a:off x="10768407" y="1220448"/>
            <a:ext cx="717277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Enterprise Keys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4292F16-F5E5-436E-9E2D-AB90BF873047}"/>
              </a:ext>
            </a:extLst>
          </p:cNvPr>
          <p:cNvSpPr/>
          <p:nvPr/>
        </p:nvSpPr>
        <p:spPr>
          <a:xfrm>
            <a:off x="9970692" y="1517990"/>
            <a:ext cx="1566497" cy="656256"/>
          </a:xfrm>
          <a:prstGeom prst="rect">
            <a:avLst/>
          </a:prstGeom>
          <a:noFill/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GridAccess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D6124A9-38D7-4A82-B0F4-3C281447045B}"/>
              </a:ext>
            </a:extLst>
          </p:cNvPr>
          <p:cNvSpPr/>
          <p:nvPr/>
        </p:nvSpPr>
        <p:spPr>
          <a:xfrm>
            <a:off x="10022196" y="1850015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spc="-20" dirty="0">
                <a:solidFill>
                  <a:srgbClr val="FFFFFF"/>
                </a:solidFill>
              </a:rPr>
              <a:t>Digital identity and access governance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8B3C4C-D248-4E5F-91A9-3FFCC15D6F9F}"/>
              </a:ext>
            </a:extLst>
          </p:cNvPr>
          <p:cNvSpPr/>
          <p:nvPr/>
        </p:nvSpPr>
        <p:spPr>
          <a:xfrm>
            <a:off x="10022197" y="2017068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Third party vendors access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00B1C9C-F01E-4CDD-BB02-58E060D23FAF}"/>
              </a:ext>
            </a:extLst>
          </p:cNvPr>
          <p:cNvSpPr/>
          <p:nvPr/>
        </p:nvSpPr>
        <p:spPr>
          <a:xfrm>
            <a:off x="10022196" y="1658167"/>
            <a:ext cx="717277" cy="171116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Role Based Access Control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529CF48-DD16-40A9-BBE8-D113D377C5F7}"/>
              </a:ext>
            </a:extLst>
          </p:cNvPr>
          <p:cNvSpPr/>
          <p:nvPr/>
        </p:nvSpPr>
        <p:spPr>
          <a:xfrm>
            <a:off x="10768407" y="1658167"/>
            <a:ext cx="717277" cy="171116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Policy Based Access Control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2682951-90D3-469C-AE47-EF4BF9EF1702}"/>
              </a:ext>
            </a:extLst>
          </p:cNvPr>
          <p:cNvSpPr/>
          <p:nvPr/>
        </p:nvSpPr>
        <p:spPr>
          <a:xfrm>
            <a:off x="9970692" y="2270236"/>
            <a:ext cx="1566497" cy="777372"/>
          </a:xfrm>
          <a:prstGeom prst="rect">
            <a:avLst/>
          </a:prstGeom>
          <a:noFill/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Governance, compliance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&amp; monitoring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82BBE97-77AB-49E1-800E-3FCA00101F2D}"/>
              </a:ext>
            </a:extLst>
          </p:cNvPr>
          <p:cNvSpPr/>
          <p:nvPr/>
        </p:nvSpPr>
        <p:spPr>
          <a:xfrm>
            <a:off x="10022196" y="2715187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Third party vendors risk assessment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229EC81-3C47-42D7-8B98-B10F1C87C2EC}"/>
              </a:ext>
            </a:extLst>
          </p:cNvPr>
          <p:cNvSpPr/>
          <p:nvPr/>
        </p:nvSpPr>
        <p:spPr>
          <a:xfrm>
            <a:off x="10022201" y="2550063"/>
            <a:ext cx="470704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spc="-11" dirty="0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E4BFCAC-98C3-479A-A3A5-FC469BAC4E8B}"/>
              </a:ext>
            </a:extLst>
          </p:cNvPr>
          <p:cNvSpPr/>
          <p:nvPr/>
        </p:nvSpPr>
        <p:spPr>
          <a:xfrm>
            <a:off x="10518593" y="2550063"/>
            <a:ext cx="470704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spc="-11" dirty="0">
                <a:solidFill>
                  <a:srgbClr val="FFFFFF"/>
                </a:solidFill>
              </a:rPr>
              <a:t>Compliance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6FA5581-EC04-4CF7-A354-C49DF33124BC}"/>
              </a:ext>
            </a:extLst>
          </p:cNvPr>
          <p:cNvSpPr/>
          <p:nvPr/>
        </p:nvSpPr>
        <p:spPr>
          <a:xfrm>
            <a:off x="11014985" y="2550063"/>
            <a:ext cx="470704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spc="-11" dirty="0">
                <a:solidFill>
                  <a:srgbClr val="FFFFFF"/>
                </a:solidFill>
              </a:rPr>
              <a:t>Escalation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7693C9C-2220-424C-BBA6-AB68CD6FD757}"/>
              </a:ext>
            </a:extLst>
          </p:cNvPr>
          <p:cNvSpPr/>
          <p:nvPr/>
        </p:nvSpPr>
        <p:spPr>
          <a:xfrm>
            <a:off x="9970692" y="3134354"/>
            <a:ext cx="1566497" cy="646264"/>
          </a:xfrm>
          <a:prstGeom prst="rect">
            <a:avLst/>
          </a:prstGeom>
          <a:noFill/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GridIdentity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CD9C974-88E4-4917-AAFC-C347BA947D40}"/>
              </a:ext>
            </a:extLst>
          </p:cNvPr>
          <p:cNvSpPr/>
          <p:nvPr/>
        </p:nvSpPr>
        <p:spPr>
          <a:xfrm>
            <a:off x="10022195" y="3548238"/>
            <a:ext cx="717277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Identity mgmt.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AFD715A-AF78-434D-8AC3-CCAB2C042F71}"/>
              </a:ext>
            </a:extLst>
          </p:cNvPr>
          <p:cNvSpPr/>
          <p:nvPr/>
        </p:nvSpPr>
        <p:spPr>
          <a:xfrm>
            <a:off x="9970692" y="3905779"/>
            <a:ext cx="1566497" cy="732156"/>
          </a:xfrm>
          <a:prstGeom prst="rect">
            <a:avLst/>
          </a:prstGeom>
          <a:noFill/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Data integration security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1664A16-0CCD-4936-B9E4-5D16AE531798}"/>
              </a:ext>
            </a:extLst>
          </p:cNvPr>
          <p:cNvSpPr/>
          <p:nvPr/>
        </p:nvSpPr>
        <p:spPr>
          <a:xfrm>
            <a:off x="10022196" y="4060838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Data loss prevention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4842A55-59C4-4DA7-B835-6CE62B729C33}"/>
              </a:ext>
            </a:extLst>
          </p:cNvPr>
          <p:cNvSpPr/>
          <p:nvPr/>
        </p:nvSpPr>
        <p:spPr>
          <a:xfrm>
            <a:off x="10022196" y="4225620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Data encryption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B0997C5-C231-42B0-B00A-9B4595DD42B3}"/>
              </a:ext>
            </a:extLst>
          </p:cNvPr>
          <p:cNvSpPr/>
          <p:nvPr/>
        </p:nvSpPr>
        <p:spPr>
          <a:xfrm>
            <a:off x="10022200" y="3353311"/>
            <a:ext cx="717277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Authentication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86D379C-4BFF-4BA8-BC7E-4B97ECA8C7F2}"/>
              </a:ext>
            </a:extLst>
          </p:cNvPr>
          <p:cNvSpPr/>
          <p:nvPr/>
        </p:nvSpPr>
        <p:spPr>
          <a:xfrm>
            <a:off x="10768407" y="3353311"/>
            <a:ext cx="717277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Authorization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50335BC-AE06-4E56-B310-A87BD8D7906A}"/>
              </a:ext>
            </a:extLst>
          </p:cNvPr>
          <p:cNvSpPr/>
          <p:nvPr/>
        </p:nvSpPr>
        <p:spPr>
          <a:xfrm>
            <a:off x="9970692" y="4750769"/>
            <a:ext cx="1566497" cy="1374685"/>
          </a:xfrm>
          <a:prstGeom prst="rect">
            <a:avLst/>
          </a:prstGeom>
          <a:noFill/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Infrastructure security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260271-35CF-4C6C-89AB-405E150A398C}"/>
              </a:ext>
            </a:extLst>
          </p:cNvPr>
          <p:cNvSpPr/>
          <p:nvPr/>
        </p:nvSpPr>
        <p:spPr>
          <a:xfrm>
            <a:off x="10022195" y="5383813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Proactive attack prevention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C413D55-5AFC-42BB-BDE7-6615CD4112F6}"/>
              </a:ext>
            </a:extLst>
          </p:cNvPr>
          <p:cNvSpPr/>
          <p:nvPr/>
        </p:nvSpPr>
        <p:spPr>
          <a:xfrm>
            <a:off x="10022194" y="5132775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Physical</a:t>
            </a:r>
            <a:br>
              <a:rPr lang="en-US" sz="707" kern="0" dirty="0">
                <a:solidFill>
                  <a:srgbClr val="FFFFFF"/>
                </a:solidFill>
              </a:rPr>
            </a:br>
            <a:r>
              <a:rPr lang="en-US" sz="707" kern="0" dirty="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4F90C27-7C90-4B1F-8BB5-2C34F47042C8}"/>
              </a:ext>
            </a:extLst>
          </p:cNvPr>
          <p:cNvSpPr/>
          <p:nvPr/>
        </p:nvSpPr>
        <p:spPr>
          <a:xfrm>
            <a:off x="10768408" y="5132775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End point</a:t>
            </a:r>
            <a:br>
              <a:rPr lang="en-US" sz="707" kern="0" dirty="0">
                <a:solidFill>
                  <a:srgbClr val="FFFFFF"/>
                </a:solidFill>
              </a:rPr>
            </a:br>
            <a:r>
              <a:rPr lang="en-US" sz="707" kern="0" dirty="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0EEAC99-154F-4E82-8BF8-8C44B6120EF6}"/>
              </a:ext>
            </a:extLst>
          </p:cNvPr>
          <p:cNvSpPr/>
          <p:nvPr/>
        </p:nvSpPr>
        <p:spPr>
          <a:xfrm>
            <a:off x="10022195" y="5634852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Network</a:t>
            </a:r>
            <a:br>
              <a:rPr lang="en-US" sz="707" kern="0" dirty="0">
                <a:solidFill>
                  <a:srgbClr val="FFFFFF"/>
                </a:solidFill>
              </a:rPr>
            </a:br>
            <a:r>
              <a:rPr lang="en-US" sz="707" kern="0" dirty="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9A79AD6-BB04-4A6A-81D1-FDCEB96D1AD5}"/>
              </a:ext>
            </a:extLst>
          </p:cNvPr>
          <p:cNvSpPr/>
          <p:nvPr/>
        </p:nvSpPr>
        <p:spPr>
          <a:xfrm>
            <a:off x="10022195" y="5885891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Cyber</a:t>
            </a:r>
            <a:br>
              <a:rPr lang="en-US" sz="707" kern="0" dirty="0">
                <a:solidFill>
                  <a:srgbClr val="FFFFFF"/>
                </a:solidFill>
              </a:rPr>
            </a:br>
            <a:r>
              <a:rPr lang="en-US" sz="707" kern="0" dirty="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F4AAEF7-3D3C-4660-828B-EB2E971969AF}"/>
              </a:ext>
            </a:extLst>
          </p:cNvPr>
          <p:cNvSpPr/>
          <p:nvPr/>
        </p:nvSpPr>
        <p:spPr>
          <a:xfrm>
            <a:off x="10768407" y="5383813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Endpoint</a:t>
            </a:r>
            <a:br>
              <a:rPr lang="en-US" sz="707" kern="0" dirty="0">
                <a:solidFill>
                  <a:srgbClr val="FFFFFF"/>
                </a:solidFill>
              </a:rPr>
            </a:br>
            <a:r>
              <a:rPr lang="en-US" sz="707" kern="0" dirty="0">
                <a:solidFill>
                  <a:srgbClr val="FFFFFF"/>
                </a:solidFill>
              </a:rPr>
              <a:t>mgmt.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4F9AF7C-0D13-4BBA-8412-28EF8DC0D182}"/>
              </a:ext>
            </a:extLst>
          </p:cNvPr>
          <p:cNvSpPr/>
          <p:nvPr/>
        </p:nvSpPr>
        <p:spPr>
          <a:xfrm>
            <a:off x="10768407" y="5634852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Mobile device mgmt.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28CAF2A-266E-492B-99F0-23530DBD27FB}"/>
              </a:ext>
            </a:extLst>
          </p:cNvPr>
          <p:cNvSpPr/>
          <p:nvPr/>
        </p:nvSpPr>
        <p:spPr>
          <a:xfrm>
            <a:off x="10768407" y="5885891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Asset/service mgmt.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E7AEE16-A6A0-484E-A69D-7877BE93E046}"/>
              </a:ext>
            </a:extLst>
          </p:cNvPr>
          <p:cNvSpPr/>
          <p:nvPr/>
        </p:nvSpPr>
        <p:spPr>
          <a:xfrm>
            <a:off x="10022196" y="2885099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Testing &amp; monitoring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2EB9ED3-15C9-482C-B662-B769607E2CF1}"/>
              </a:ext>
            </a:extLst>
          </p:cNvPr>
          <p:cNvSpPr/>
          <p:nvPr/>
        </p:nvSpPr>
        <p:spPr>
          <a:xfrm>
            <a:off x="10024939" y="4415683"/>
            <a:ext cx="717277" cy="171116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5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Data security</a:t>
            </a:r>
          </a:p>
          <a:p>
            <a:pPr algn="ctr">
              <a:lnSpc>
                <a:spcPct val="65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and privacy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C38EDAA-8727-49B3-B98F-B2A3E81E8DDF}"/>
              </a:ext>
            </a:extLst>
          </p:cNvPr>
          <p:cNvSpPr/>
          <p:nvPr/>
        </p:nvSpPr>
        <p:spPr>
          <a:xfrm>
            <a:off x="10781752" y="4415683"/>
            <a:ext cx="717277" cy="171116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Data masking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72031F7-3A21-4905-B8C3-AA60675A84E0}"/>
              </a:ext>
            </a:extLst>
          </p:cNvPr>
          <p:cNvSpPr/>
          <p:nvPr/>
        </p:nvSpPr>
        <p:spPr>
          <a:xfrm>
            <a:off x="4827046" y="5190753"/>
            <a:ext cx="492677" cy="209319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Integration Automation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82ABCE-C635-4149-92AA-CE07981DDA5F}"/>
              </a:ext>
            </a:extLst>
          </p:cNvPr>
          <p:cNvSpPr/>
          <p:nvPr/>
        </p:nvSpPr>
        <p:spPr>
          <a:xfrm>
            <a:off x="4827046" y="5685257"/>
            <a:ext cx="492677" cy="200975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Environment Deployment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E5348EC-9420-478C-B2C0-7B4D29B97BA9}"/>
              </a:ext>
            </a:extLst>
          </p:cNvPr>
          <p:cNvSpPr/>
          <p:nvPr/>
        </p:nvSpPr>
        <p:spPr>
          <a:xfrm>
            <a:off x="4827046" y="5415988"/>
            <a:ext cx="492677" cy="209319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Code Quality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B59C23C-E83A-406F-85A6-EDFD37749DF0}"/>
              </a:ext>
            </a:extLst>
          </p:cNvPr>
          <p:cNvSpPr/>
          <p:nvPr/>
        </p:nvSpPr>
        <p:spPr>
          <a:xfrm>
            <a:off x="5365075" y="5190852"/>
            <a:ext cx="492677" cy="204961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Test Automation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CD59892-A16F-4AE5-8C38-5C869C4C659B}"/>
              </a:ext>
            </a:extLst>
          </p:cNvPr>
          <p:cNvSpPr/>
          <p:nvPr/>
        </p:nvSpPr>
        <p:spPr>
          <a:xfrm>
            <a:off x="5365075" y="5408081"/>
            <a:ext cx="492677" cy="212535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Build Versioning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FD1EC46-A4CF-4971-8F51-A0D6FA6F5231}"/>
              </a:ext>
            </a:extLst>
          </p:cNvPr>
          <p:cNvSpPr/>
          <p:nvPr/>
        </p:nvSpPr>
        <p:spPr>
          <a:xfrm>
            <a:off x="5365075" y="5680547"/>
            <a:ext cx="492677" cy="211105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Developer Enablement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351180E-7A32-4C6C-A44A-0B64D2DC4C3C}"/>
              </a:ext>
            </a:extLst>
          </p:cNvPr>
          <p:cNvSpPr/>
          <p:nvPr/>
        </p:nvSpPr>
        <p:spPr>
          <a:xfrm>
            <a:off x="5105339" y="5919901"/>
            <a:ext cx="492677" cy="17446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4490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968538-796F-4133-ACD1-2B6B7F9208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think-cell Slide" r:id="rId5" imgW="327" imgH="327" progId="TCLayout.ActiveDocument.1">
                  <p:embed/>
                </p:oleObj>
              </mc:Choice>
              <mc:Fallback>
                <p:oleObj name="think-cell Slide" r:id="rId5" imgW="327" imgH="327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968538-796F-4133-ACD1-2B6B7F9208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D0CA791-07C7-43E7-B9B0-D6DBA10E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79" y="343007"/>
            <a:ext cx="10933350" cy="430887"/>
          </a:xfrm>
        </p:spPr>
        <p:txBody>
          <a:bodyPr vert="horz">
            <a:spAutoFit/>
          </a:bodyPr>
          <a:lstStyle/>
          <a:p>
            <a:pPr>
              <a:buSzPts val="2800"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“DataHub” Capabilities already deployed &amp; “GridStack”</a:t>
            </a:r>
            <a:endParaRPr lang="en-US" sz="1600" b="0" dirty="0">
              <a:solidFill>
                <a:srgbClr val="575757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41AC9-7C60-4442-A89D-7764125B5073}"/>
              </a:ext>
            </a:extLst>
          </p:cNvPr>
          <p:cNvSpPr txBox="1"/>
          <p:nvPr/>
        </p:nvSpPr>
        <p:spPr>
          <a:xfrm>
            <a:off x="337931" y="5351725"/>
            <a:ext cx="939548" cy="39087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4. Infra-structure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6EF87-08BF-44FF-8AAD-57648C0DD694}"/>
              </a:ext>
            </a:extLst>
          </p:cNvPr>
          <p:cNvSpPr txBox="1"/>
          <p:nvPr/>
        </p:nvSpPr>
        <p:spPr>
          <a:xfrm>
            <a:off x="337931" y="4167765"/>
            <a:ext cx="939548" cy="39087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3. Core Systems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C969E-AE31-4226-BE44-6077DD786BE5}"/>
              </a:ext>
            </a:extLst>
          </p:cNvPr>
          <p:cNvSpPr txBox="1"/>
          <p:nvPr/>
        </p:nvSpPr>
        <p:spPr>
          <a:xfrm>
            <a:off x="337931" y="1139017"/>
            <a:ext cx="939548" cy="544765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bg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1. Digital Services</a:t>
            </a:r>
          </a:p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479B0D-EA76-42A8-9143-A82E14CDADB7}"/>
              </a:ext>
            </a:extLst>
          </p:cNvPr>
          <p:cNvSpPr txBox="1"/>
          <p:nvPr/>
        </p:nvSpPr>
        <p:spPr>
          <a:xfrm>
            <a:off x="337931" y="2762060"/>
            <a:ext cx="939548" cy="544765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2. Data &amp; analytics</a:t>
            </a:r>
          </a:p>
          <a:p>
            <a:pPr algn="r">
              <a:defRPr/>
            </a:pPr>
            <a:r>
              <a:rPr lang="en-US" sz="1000" b="1" kern="0" dirty="0">
                <a:solidFill>
                  <a:srgbClr val="00148C"/>
                </a:solidFill>
              </a:rPr>
              <a:t>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D7166-C6F5-459D-83A1-80516A589E9D}"/>
              </a:ext>
            </a:extLst>
          </p:cNvPr>
          <p:cNvSpPr/>
          <p:nvPr/>
        </p:nvSpPr>
        <p:spPr>
          <a:xfrm>
            <a:off x="1277480" y="4861797"/>
            <a:ext cx="6923056" cy="1309540"/>
          </a:xfrm>
          <a:prstGeom prst="rect">
            <a:avLst/>
          </a:prstGeom>
          <a:solidFill>
            <a:srgbClr val="0073CD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rgbClr val="197A5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22939">
              <a:defRPr/>
            </a:pPr>
            <a:endParaRPr lang="en-US" sz="900" kern="0" dirty="0">
              <a:solidFill>
                <a:srgbClr val="575757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8AF4A44-F37F-461E-96E8-4A4CBC739718}"/>
              </a:ext>
            </a:extLst>
          </p:cNvPr>
          <p:cNvSpPr/>
          <p:nvPr/>
        </p:nvSpPr>
        <p:spPr>
          <a:xfrm>
            <a:off x="2456549" y="5030536"/>
            <a:ext cx="1111039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GridCompute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D4D711-0DE4-4354-AC47-ECB192058ADB}"/>
              </a:ext>
            </a:extLst>
          </p:cNvPr>
          <p:cNvSpPr/>
          <p:nvPr/>
        </p:nvSpPr>
        <p:spPr>
          <a:xfrm>
            <a:off x="1277480" y="3924478"/>
            <a:ext cx="6923056" cy="877457"/>
          </a:xfrm>
          <a:prstGeom prst="rect">
            <a:avLst/>
          </a:prstGeom>
          <a:solidFill>
            <a:srgbClr val="00AFF0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rgbClr val="3EAD9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AF6DA53-C0E6-44B8-91D2-7BEE08E43A94}"/>
              </a:ext>
            </a:extLst>
          </p:cNvPr>
          <p:cNvSpPr/>
          <p:nvPr/>
        </p:nvSpPr>
        <p:spPr>
          <a:xfrm>
            <a:off x="1305644" y="3961664"/>
            <a:ext cx="6865557" cy="799133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390FE-C58A-4241-840F-20BC0877090A}"/>
              </a:ext>
            </a:extLst>
          </p:cNvPr>
          <p:cNvSpPr/>
          <p:nvPr/>
        </p:nvSpPr>
        <p:spPr>
          <a:xfrm>
            <a:off x="1277481" y="985692"/>
            <a:ext cx="6925617" cy="1453329"/>
          </a:xfrm>
          <a:prstGeom prst="rect">
            <a:avLst/>
          </a:prstGeom>
          <a:solidFill>
            <a:srgbClr val="C800A1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rgbClr val="03522D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SzPct val="100000"/>
              <a:buFont typeface="Trebuchet MS" panose="020B0603020202020204" pitchFamily="34" charset="0"/>
              <a:buChar char="​"/>
              <a:defRPr/>
            </a:pPr>
            <a:endParaRPr lang="en-US" sz="900" kern="0" dirty="0">
              <a:solidFill>
                <a:srgbClr val="575757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D7FD00-411D-4EED-B2D4-19979717A567}"/>
              </a:ext>
            </a:extLst>
          </p:cNvPr>
          <p:cNvSpPr/>
          <p:nvPr/>
        </p:nvSpPr>
        <p:spPr>
          <a:xfrm>
            <a:off x="4074714" y="1058370"/>
            <a:ext cx="1241569" cy="134207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GridDesign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35A2A88-7F5E-42C6-9765-F99AAF910EF6}"/>
              </a:ext>
            </a:extLst>
          </p:cNvPr>
          <p:cNvSpPr/>
          <p:nvPr/>
        </p:nvSpPr>
        <p:spPr>
          <a:xfrm>
            <a:off x="4124415" y="1660138"/>
            <a:ext cx="1142168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  <a:cs typeface="Arial"/>
              </a:rPr>
              <a:t>Design Language System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82D168-CF14-4AF1-83C1-5BAAE38986EA}"/>
              </a:ext>
            </a:extLst>
          </p:cNvPr>
          <p:cNvSpPr/>
          <p:nvPr/>
        </p:nvSpPr>
        <p:spPr>
          <a:xfrm>
            <a:off x="4124415" y="1288909"/>
            <a:ext cx="1142168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UI component library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C82AB41-4132-443F-9391-CA44F8C83A61}"/>
              </a:ext>
            </a:extLst>
          </p:cNvPr>
          <p:cNvSpPr/>
          <p:nvPr/>
        </p:nvSpPr>
        <p:spPr>
          <a:xfrm>
            <a:off x="4119192" y="2031366"/>
            <a:ext cx="1142168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  <a:cs typeface="Arial"/>
              </a:rPr>
              <a:t>Checklists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7BE8B37-DEB5-4C71-B601-BD0053B0F072}"/>
              </a:ext>
            </a:extLst>
          </p:cNvPr>
          <p:cNvSpPr/>
          <p:nvPr/>
        </p:nvSpPr>
        <p:spPr>
          <a:xfrm>
            <a:off x="6650206" y="1058370"/>
            <a:ext cx="1521583" cy="134207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GridInit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1288908"/>
            <a:ext cx="1410388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Developer Toolchains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1474523"/>
            <a:ext cx="685261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Bootstrap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7439388" y="1474523"/>
            <a:ext cx="685261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Dev Env (s)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1660137"/>
            <a:ext cx="685261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Metadata tools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7439388" y="1660137"/>
            <a:ext cx="685261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Standards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1845752"/>
            <a:ext cx="1410388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Observability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2031367"/>
            <a:ext cx="1410388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Dev Portals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EEE9825-BCE7-4D13-99EA-65AF360C2279}"/>
              </a:ext>
            </a:extLst>
          </p:cNvPr>
          <p:cNvSpPr/>
          <p:nvPr/>
        </p:nvSpPr>
        <p:spPr>
          <a:xfrm>
            <a:off x="6714263" y="2216980"/>
            <a:ext cx="1410388" cy="139895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Inner Source interface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432701-EB28-4D8A-A549-93FB2839F510}"/>
              </a:ext>
            </a:extLst>
          </p:cNvPr>
          <p:cNvSpPr/>
          <p:nvPr/>
        </p:nvSpPr>
        <p:spPr>
          <a:xfrm>
            <a:off x="5362461" y="1058370"/>
            <a:ext cx="1241569" cy="134207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GridApp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0F9EC56-1870-41BE-9751-9B489C5A64F5}"/>
              </a:ext>
            </a:extLst>
          </p:cNvPr>
          <p:cNvSpPr/>
          <p:nvPr/>
        </p:nvSpPr>
        <p:spPr>
          <a:xfrm>
            <a:off x="5464424" y="1288909"/>
            <a:ext cx="1037645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Scaffolding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0F9EC56-1870-41BE-9751-9B489C5A64F5}"/>
              </a:ext>
            </a:extLst>
          </p:cNvPr>
          <p:cNvSpPr/>
          <p:nvPr/>
        </p:nvSpPr>
        <p:spPr>
          <a:xfrm>
            <a:off x="5464424" y="1660138"/>
            <a:ext cx="1037645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Server-side rendering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0F9EC56-1870-41BE-9751-9B489C5A64F5}"/>
              </a:ext>
            </a:extLst>
          </p:cNvPr>
          <p:cNvSpPr/>
          <p:nvPr/>
        </p:nvSpPr>
        <p:spPr>
          <a:xfrm>
            <a:off x="5464424" y="2031366"/>
            <a:ext cx="1037645" cy="325509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700" kern="0" dirty="0">
                <a:solidFill>
                  <a:srgbClr val="FFFFFF"/>
                </a:solidFill>
              </a:rPr>
              <a:t>Mocking services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6DAA0F-CFC1-4775-BB9F-DD3887DB28D0}"/>
              </a:ext>
            </a:extLst>
          </p:cNvPr>
          <p:cNvSpPr/>
          <p:nvPr/>
        </p:nvSpPr>
        <p:spPr>
          <a:xfrm>
            <a:off x="1306229" y="1058370"/>
            <a:ext cx="2722307" cy="134207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Digital services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1359145" y="1288910"/>
            <a:ext cx="1291443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Experience services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2694261" y="1288910"/>
            <a:ext cx="1291441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Business services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1359147" y="1845753"/>
            <a:ext cx="623885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Channel orchestration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2026704" y="1845753"/>
            <a:ext cx="623885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Content management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2694260" y="1845753"/>
            <a:ext cx="623885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Digital personalization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8E6A4EA9-2FDC-4F4C-9E00-308C19552F55}"/>
              </a:ext>
            </a:extLst>
          </p:cNvPr>
          <p:cNvSpPr/>
          <p:nvPr/>
        </p:nvSpPr>
        <p:spPr>
          <a:xfrm>
            <a:off x="3361816" y="1845753"/>
            <a:ext cx="623885" cy="511123"/>
          </a:xfrm>
          <a:prstGeom prst="rect">
            <a:avLst/>
          </a:prstGeom>
          <a:solidFill>
            <a:srgbClr val="F200C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Preferences</a:t>
            </a:r>
            <a:br>
              <a:rPr lang="en-US" sz="700" kern="0" dirty="0">
                <a:solidFill>
                  <a:srgbClr val="FFFFFF"/>
                </a:solidFill>
              </a:rPr>
            </a:br>
            <a:r>
              <a:rPr lang="en-US" sz="700" kern="0" dirty="0">
                <a:solidFill>
                  <a:srgbClr val="FFFFFF"/>
                </a:solidFill>
              </a:rPr>
              <a:t>&amp; configuration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D24DD-10E8-47F9-850A-8F4BD2DB6223}"/>
              </a:ext>
            </a:extLst>
          </p:cNvPr>
          <p:cNvSpPr/>
          <p:nvPr/>
        </p:nvSpPr>
        <p:spPr>
          <a:xfrm>
            <a:off x="1277480" y="2493383"/>
            <a:ext cx="6923056" cy="1370732"/>
          </a:xfrm>
          <a:prstGeom prst="rect">
            <a:avLst/>
          </a:prstGeom>
          <a:solidFill>
            <a:srgbClr val="6B80FF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1600" kern="0" dirty="0">
              <a:solidFill>
                <a:prstClr val="white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CF936C-2EEE-4951-A2D9-929C3F5913EE}"/>
              </a:ext>
            </a:extLst>
          </p:cNvPr>
          <p:cNvSpPr/>
          <p:nvPr/>
        </p:nvSpPr>
        <p:spPr>
          <a:xfrm>
            <a:off x="6830567" y="2629949"/>
            <a:ext cx="1341220" cy="109759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GridDataMarket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AD3E5E8-4704-4ACA-B505-85F72A0C6346}"/>
              </a:ext>
            </a:extLst>
          </p:cNvPr>
          <p:cNvSpPr/>
          <p:nvPr/>
        </p:nvSpPr>
        <p:spPr>
          <a:xfrm>
            <a:off x="4068399" y="2629950"/>
            <a:ext cx="1341220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GridDataManage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C26D3D6-0128-42A1-AF2D-92677348D8B1}"/>
              </a:ext>
            </a:extLst>
          </p:cNvPr>
          <p:cNvSpPr/>
          <p:nvPr/>
        </p:nvSpPr>
        <p:spPr>
          <a:xfrm>
            <a:off x="2687315" y="2629949"/>
            <a:ext cx="1341220" cy="109759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GridDataAssets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C26D3D6-0128-42A1-AF2D-92677348D8B1}"/>
              </a:ext>
            </a:extLst>
          </p:cNvPr>
          <p:cNvSpPr/>
          <p:nvPr/>
        </p:nvSpPr>
        <p:spPr>
          <a:xfrm>
            <a:off x="5449483" y="2629949"/>
            <a:ext cx="1341220" cy="109759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GridDataOps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C26D3D6-0128-42A1-AF2D-92677348D8B1}"/>
              </a:ext>
            </a:extLst>
          </p:cNvPr>
          <p:cNvSpPr/>
          <p:nvPr/>
        </p:nvSpPr>
        <p:spPr>
          <a:xfrm>
            <a:off x="1306231" y="2629949"/>
            <a:ext cx="1341220" cy="109759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GridInsights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357112" y="2830357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Analytic Sandbox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996774" y="2830357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AI/ML model libraries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357112" y="3126085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DS/DE Workbench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996774" y="3126085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Self-service data prep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357112" y="3421814"/>
            <a:ext cx="599797" cy="250008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Business Intelligence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1996774" y="3421814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AI/MLToolkits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2738196" y="2830357"/>
            <a:ext cx="599797" cy="397872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Models</a:t>
            </a:r>
          </a:p>
          <a:p>
            <a:pPr algn="ctr"/>
            <a:r>
              <a:rPr lang="en-US" sz="700" kern="0" dirty="0">
                <a:solidFill>
                  <a:srgbClr val="FFFFFF"/>
                </a:solidFill>
              </a:rPr>
              <a:t>Schemas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3377856" y="2830357"/>
            <a:ext cx="599797" cy="841464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Domain Data Products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2738196" y="3273949"/>
            <a:ext cx="599797" cy="397872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Transformation Pipelines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758942" y="3052153"/>
            <a:ext cx="599797" cy="176076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Quality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758942" y="3273949"/>
            <a:ext cx="599797" cy="176076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Lineage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758942" y="3495747"/>
            <a:ext cx="599797" cy="176076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Archiving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758942" y="2830357"/>
            <a:ext cx="599797" cy="176076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Policies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119280" y="2830357"/>
            <a:ext cx="599797" cy="250008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Compliance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119280" y="3126085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MDM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4119280" y="3421814"/>
            <a:ext cx="599797" cy="250008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Domain Decomposition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5500363" y="2830358"/>
            <a:ext cx="1239459" cy="131717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Versioning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5500363" y="3007796"/>
            <a:ext cx="1239459" cy="131717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Pipeline Automation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5500363" y="3185233"/>
            <a:ext cx="1239459" cy="131717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DQ Automation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5500363" y="3362670"/>
            <a:ext cx="1239459" cy="131717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Model Lifecycle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5500363" y="3540106"/>
            <a:ext cx="1239459" cy="131717"/>
          </a:xfrm>
          <a:prstGeom prst="rect">
            <a:avLst/>
          </a:prstGeom>
          <a:solidFill>
            <a:srgbClr val="9BA9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Orchestration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6881448" y="2830357"/>
            <a:ext cx="599797" cy="250008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Search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6881448" y="3126085"/>
            <a:ext cx="599797" cy="250008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DQ Metrics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6881448" y="3421814"/>
            <a:ext cx="599797" cy="250008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Access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7521110" y="2830357"/>
            <a:ext cx="599797" cy="250008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Classification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7521110" y="3126085"/>
            <a:ext cx="599797" cy="250008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Collaboration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D3E016E6-A1AA-4809-A733-3DC5125A8A1F}"/>
              </a:ext>
            </a:extLst>
          </p:cNvPr>
          <p:cNvSpPr/>
          <p:nvPr/>
        </p:nvSpPr>
        <p:spPr>
          <a:xfrm>
            <a:off x="7521110" y="3421814"/>
            <a:ext cx="599797" cy="250008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Sharing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7112092" y="5513705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Storage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AD3E5E8-4704-4ACA-B505-85F72A0C6346}"/>
              </a:ext>
            </a:extLst>
          </p:cNvPr>
          <p:cNvSpPr/>
          <p:nvPr/>
        </p:nvSpPr>
        <p:spPr>
          <a:xfrm>
            <a:off x="1305645" y="5030536"/>
            <a:ext cx="1111039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GridStore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1354883" y="5217977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Relational data store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1354883" y="5395414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Unstructured data store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1354883" y="5572850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noSQL data store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1354883" y="5750286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MPP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1354883" y="5927724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Event Pub/Sub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2505788" y="5217977"/>
            <a:ext cx="1012557" cy="176076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Distributed Compute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2505788" y="5439773"/>
            <a:ext cx="1012557" cy="176076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Batch Compute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2505788" y="5661569"/>
            <a:ext cx="1012557" cy="176076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Stream Compute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2505788" y="5883365"/>
            <a:ext cx="1012557" cy="176076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Serverless Compute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AAD3E5E8-4704-4ACA-B505-85F72A0C6346}"/>
              </a:ext>
            </a:extLst>
          </p:cNvPr>
          <p:cNvSpPr/>
          <p:nvPr/>
        </p:nvSpPr>
        <p:spPr>
          <a:xfrm>
            <a:off x="3607453" y="5030536"/>
            <a:ext cx="1111039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GridPlatform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3656691" y="5217977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GridCaaS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3656691" y="5395414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Framework services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3656691" y="5572850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Technical services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3656691" y="5750286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GridStatus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3656691" y="5927724"/>
            <a:ext cx="1012559" cy="131717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GridFunctions (FaaS)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8AF4A44-F37F-461E-96E8-4A4CBC739718}"/>
              </a:ext>
            </a:extLst>
          </p:cNvPr>
          <p:cNvSpPr/>
          <p:nvPr/>
        </p:nvSpPr>
        <p:spPr>
          <a:xfrm>
            <a:off x="4758357" y="5030536"/>
            <a:ext cx="1111039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GridCI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E8AF4A44-F37F-461E-96E8-4A4CBC739718}"/>
              </a:ext>
            </a:extLst>
          </p:cNvPr>
          <p:cNvSpPr/>
          <p:nvPr/>
        </p:nvSpPr>
        <p:spPr>
          <a:xfrm>
            <a:off x="5909258" y="5030536"/>
            <a:ext cx="1111039" cy="1088941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GridDevices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5958497" y="5217977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IoT mgmt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6484709" y="5217977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Fault detection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5958497" y="5513705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Centralized configuratio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6484709" y="5513705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Asset mgmt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5958497" y="5809433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Metering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6484709" y="5809433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8AF4A44-F37F-461E-96E8-4A4CBC739718}"/>
              </a:ext>
            </a:extLst>
          </p:cNvPr>
          <p:cNvSpPr/>
          <p:nvPr/>
        </p:nvSpPr>
        <p:spPr>
          <a:xfrm>
            <a:off x="7060162" y="5030536"/>
            <a:ext cx="1111039" cy="23794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IaC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8AF4A44-F37F-461E-96E8-4A4CBC739718}"/>
              </a:ext>
            </a:extLst>
          </p:cNvPr>
          <p:cNvSpPr/>
          <p:nvPr/>
        </p:nvSpPr>
        <p:spPr>
          <a:xfrm>
            <a:off x="7060162" y="5314202"/>
            <a:ext cx="1111039" cy="805275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7638303" y="5513705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Compute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7112092" y="5809433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NG Data Centers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F328E6AA-E241-4064-A1DD-48E5CCA6667F}"/>
              </a:ext>
            </a:extLst>
          </p:cNvPr>
          <p:cNvSpPr/>
          <p:nvPr/>
        </p:nvSpPr>
        <p:spPr>
          <a:xfrm>
            <a:off x="7638303" y="5809433"/>
            <a:ext cx="486347" cy="25000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IaaS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4AF988-2BE5-4110-BCD0-AB75F0F4204C}"/>
              </a:ext>
            </a:extLst>
          </p:cNvPr>
          <p:cNvSpPr/>
          <p:nvPr/>
        </p:nvSpPr>
        <p:spPr>
          <a:xfrm>
            <a:off x="8242853" y="985692"/>
            <a:ext cx="1646427" cy="5187039"/>
          </a:xfrm>
          <a:prstGeom prst="rect">
            <a:avLst/>
          </a:prstGeom>
          <a:solidFill>
            <a:srgbClr val="00148C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700" kern="0" dirty="0">
              <a:solidFill>
                <a:srgbClr val="575757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A7534-4C7F-47EF-8AA3-B7C88705D097}"/>
              </a:ext>
            </a:extLst>
          </p:cNvPr>
          <p:cNvSpPr txBox="1"/>
          <p:nvPr/>
        </p:nvSpPr>
        <p:spPr>
          <a:xfrm>
            <a:off x="9916923" y="750755"/>
            <a:ext cx="1646427" cy="221599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900" b="1" kern="0" dirty="0">
                <a:solidFill>
                  <a:srgbClr val="00148C"/>
                </a:solidFill>
              </a:rPr>
              <a:t>6. Security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340EC-9B17-4899-B70B-64F3DD00D5C5}"/>
              </a:ext>
            </a:extLst>
          </p:cNvPr>
          <p:cNvSpPr txBox="1"/>
          <p:nvPr/>
        </p:nvSpPr>
        <p:spPr>
          <a:xfrm>
            <a:off x="8242852" y="750755"/>
            <a:ext cx="1646427" cy="221599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900" b="1" kern="0" dirty="0">
                <a:solidFill>
                  <a:srgbClr val="00148C"/>
                </a:solidFill>
              </a:rPr>
              <a:t>5. Integration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1" y="1288907"/>
            <a:ext cx="1463489" cy="1382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Gateway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A53CF2A-FD49-4316-A210-BDEAA7F21E43}"/>
              </a:ext>
            </a:extLst>
          </p:cNvPr>
          <p:cNvSpPr/>
          <p:nvPr/>
        </p:nvSpPr>
        <p:spPr>
          <a:xfrm>
            <a:off x="8282817" y="1058367"/>
            <a:ext cx="1566497" cy="92727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GridAPI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18" y="1537057"/>
            <a:ext cx="1463489" cy="1382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API management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18" y="1785206"/>
            <a:ext cx="1463489" cy="1382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Policy Mgmt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1" y="2294241"/>
            <a:ext cx="1463489" cy="151019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Templates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FA53CF2A-FD49-4316-A210-BDEAA7F21E43}"/>
              </a:ext>
            </a:extLst>
          </p:cNvPr>
          <p:cNvSpPr/>
          <p:nvPr/>
        </p:nvSpPr>
        <p:spPr>
          <a:xfrm>
            <a:off x="8282818" y="2096271"/>
            <a:ext cx="1566497" cy="931724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GridSpecs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1" y="2555126"/>
            <a:ext cx="1463489" cy="151019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Standards</a:t>
            </a: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1" y="2816011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Knowledge mgmt.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53CF2A-FD49-4316-A210-BDEAA7F21E43}"/>
              </a:ext>
            </a:extLst>
          </p:cNvPr>
          <p:cNvSpPr/>
          <p:nvPr/>
        </p:nvSpPr>
        <p:spPr>
          <a:xfrm>
            <a:off x="8282818" y="3150007"/>
            <a:ext cx="1566497" cy="195071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GridSystemIntegration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3337782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Integration</a:t>
            </a:r>
            <a:r>
              <a:rPr lang="en-US" sz="700" kern="0" dirty="0">
                <a:solidFill>
                  <a:srgbClr val="FFFFFF"/>
                </a:solidFill>
              </a:rPr>
              <a:t> engine</a:t>
            </a: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3598667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3859553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Integration patterns</a:t>
            </a: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4120438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Rules engine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4381323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Source connector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4642209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Mediation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20" y="4903094"/>
            <a:ext cx="1463489" cy="15101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preprocess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3E2B810-095B-4A38-A8DA-90A678E2D495}"/>
              </a:ext>
            </a:extLst>
          </p:cNvPr>
          <p:cNvSpPr/>
          <p:nvPr/>
        </p:nvSpPr>
        <p:spPr>
          <a:xfrm>
            <a:off x="8282818" y="5222648"/>
            <a:ext cx="1566497" cy="896829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GridReplicate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17" y="5424865"/>
            <a:ext cx="1463491" cy="138283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Change data Capture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17" y="5673014"/>
            <a:ext cx="1463491" cy="1382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DB Snapshots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A346393-98FF-49BD-99C4-860AB2DD36D9}"/>
              </a:ext>
            </a:extLst>
          </p:cNvPr>
          <p:cNvSpPr/>
          <p:nvPr/>
        </p:nvSpPr>
        <p:spPr>
          <a:xfrm>
            <a:off x="8334317" y="5921159"/>
            <a:ext cx="1463491" cy="13828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dirty="0">
                <a:solidFill>
                  <a:srgbClr val="FFFFFF"/>
                </a:solidFill>
              </a:rPr>
              <a:t>Data Migration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7F13149-FE57-417A-95B0-B46EC21FEC87}"/>
              </a:ext>
            </a:extLst>
          </p:cNvPr>
          <p:cNvSpPr/>
          <p:nvPr/>
        </p:nvSpPr>
        <p:spPr>
          <a:xfrm>
            <a:off x="9930725" y="991669"/>
            <a:ext cx="1646427" cy="5187040"/>
          </a:xfrm>
          <a:prstGeom prst="rect">
            <a:avLst/>
          </a:prstGeom>
          <a:solidFill>
            <a:srgbClr val="000F69"/>
          </a:solidFill>
          <a:ln w="381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8100" cap="rnd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700" kern="0" dirty="0">
              <a:solidFill>
                <a:srgbClr val="575757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817EBC2-1827-4000-80AE-B60FF88B44C1}"/>
              </a:ext>
            </a:extLst>
          </p:cNvPr>
          <p:cNvSpPr/>
          <p:nvPr/>
        </p:nvSpPr>
        <p:spPr>
          <a:xfrm>
            <a:off x="9970692" y="1064347"/>
            <a:ext cx="1566497" cy="330427"/>
          </a:xfrm>
          <a:prstGeom prst="rect">
            <a:avLst/>
          </a:prstGeom>
          <a:noFill/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GridVault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6DFCCA-8C84-4417-9518-F5705D7E3D32}"/>
              </a:ext>
            </a:extLst>
          </p:cNvPr>
          <p:cNvSpPr/>
          <p:nvPr/>
        </p:nvSpPr>
        <p:spPr>
          <a:xfrm>
            <a:off x="10022195" y="1220448"/>
            <a:ext cx="717277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Enterprise Vault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BD649E3-EC01-490D-9221-13B7CBAF6A8B}"/>
              </a:ext>
            </a:extLst>
          </p:cNvPr>
          <p:cNvSpPr/>
          <p:nvPr/>
        </p:nvSpPr>
        <p:spPr>
          <a:xfrm>
            <a:off x="10768407" y="1220448"/>
            <a:ext cx="717277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Enterprise Keys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4292F16-F5E5-436E-9E2D-AB90BF873047}"/>
              </a:ext>
            </a:extLst>
          </p:cNvPr>
          <p:cNvSpPr/>
          <p:nvPr/>
        </p:nvSpPr>
        <p:spPr>
          <a:xfrm>
            <a:off x="9970692" y="1517990"/>
            <a:ext cx="1566497" cy="656256"/>
          </a:xfrm>
          <a:prstGeom prst="rect">
            <a:avLst/>
          </a:prstGeom>
          <a:noFill/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GridAccess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D6124A9-38D7-4A82-B0F4-3C281447045B}"/>
              </a:ext>
            </a:extLst>
          </p:cNvPr>
          <p:cNvSpPr/>
          <p:nvPr/>
        </p:nvSpPr>
        <p:spPr>
          <a:xfrm>
            <a:off x="10022196" y="1850015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spc="-20" dirty="0">
                <a:solidFill>
                  <a:srgbClr val="FFFFFF"/>
                </a:solidFill>
              </a:rPr>
              <a:t>Digital identity and access governance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8B3C4C-D248-4E5F-91A9-3FFCC15D6F9F}"/>
              </a:ext>
            </a:extLst>
          </p:cNvPr>
          <p:cNvSpPr/>
          <p:nvPr/>
        </p:nvSpPr>
        <p:spPr>
          <a:xfrm>
            <a:off x="10022197" y="2017068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Third party vendors access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00B1C9C-F01E-4CDD-BB02-58E060D23FAF}"/>
              </a:ext>
            </a:extLst>
          </p:cNvPr>
          <p:cNvSpPr/>
          <p:nvPr/>
        </p:nvSpPr>
        <p:spPr>
          <a:xfrm>
            <a:off x="10022196" y="1658167"/>
            <a:ext cx="717277" cy="171116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Role Based Access Control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529CF48-DD16-40A9-BBE8-D113D377C5F7}"/>
              </a:ext>
            </a:extLst>
          </p:cNvPr>
          <p:cNvSpPr/>
          <p:nvPr/>
        </p:nvSpPr>
        <p:spPr>
          <a:xfrm>
            <a:off x="10768407" y="1658167"/>
            <a:ext cx="717277" cy="171116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Policy Based Access Control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2682951-90D3-469C-AE47-EF4BF9EF1702}"/>
              </a:ext>
            </a:extLst>
          </p:cNvPr>
          <p:cNvSpPr/>
          <p:nvPr/>
        </p:nvSpPr>
        <p:spPr>
          <a:xfrm>
            <a:off x="9970692" y="2270236"/>
            <a:ext cx="1566497" cy="777372"/>
          </a:xfrm>
          <a:prstGeom prst="rect">
            <a:avLst/>
          </a:prstGeom>
          <a:noFill/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Governance, compliance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&amp; monitoring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82BBE97-77AB-49E1-800E-3FCA00101F2D}"/>
              </a:ext>
            </a:extLst>
          </p:cNvPr>
          <p:cNvSpPr/>
          <p:nvPr/>
        </p:nvSpPr>
        <p:spPr>
          <a:xfrm>
            <a:off x="10022196" y="2715187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Third party vendors risk assessment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229EC81-3C47-42D7-8B98-B10F1C87C2EC}"/>
              </a:ext>
            </a:extLst>
          </p:cNvPr>
          <p:cNvSpPr/>
          <p:nvPr/>
        </p:nvSpPr>
        <p:spPr>
          <a:xfrm>
            <a:off x="10022201" y="2550063"/>
            <a:ext cx="470704" cy="128007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spc="-11" dirty="0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E4BFCAC-98C3-479A-A3A5-FC469BAC4E8B}"/>
              </a:ext>
            </a:extLst>
          </p:cNvPr>
          <p:cNvSpPr/>
          <p:nvPr/>
        </p:nvSpPr>
        <p:spPr>
          <a:xfrm>
            <a:off x="10518593" y="2550063"/>
            <a:ext cx="470704" cy="128007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spc="-11" dirty="0">
                <a:solidFill>
                  <a:srgbClr val="FFFFFF"/>
                </a:solidFill>
              </a:rPr>
              <a:t>Compliance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6FA5581-EC04-4CF7-A354-C49DF33124BC}"/>
              </a:ext>
            </a:extLst>
          </p:cNvPr>
          <p:cNvSpPr/>
          <p:nvPr/>
        </p:nvSpPr>
        <p:spPr>
          <a:xfrm>
            <a:off x="11014985" y="2550063"/>
            <a:ext cx="470704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spc="-11" dirty="0">
                <a:solidFill>
                  <a:srgbClr val="FFFFFF"/>
                </a:solidFill>
              </a:rPr>
              <a:t>Escalation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7693C9C-2220-424C-BBA6-AB68CD6FD757}"/>
              </a:ext>
            </a:extLst>
          </p:cNvPr>
          <p:cNvSpPr/>
          <p:nvPr/>
        </p:nvSpPr>
        <p:spPr>
          <a:xfrm>
            <a:off x="9970692" y="3134354"/>
            <a:ext cx="1566497" cy="646264"/>
          </a:xfrm>
          <a:prstGeom prst="rect">
            <a:avLst/>
          </a:prstGeom>
          <a:noFill/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GridIdentity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CD9C974-88E4-4917-AAFC-C347BA947D40}"/>
              </a:ext>
            </a:extLst>
          </p:cNvPr>
          <p:cNvSpPr/>
          <p:nvPr/>
        </p:nvSpPr>
        <p:spPr>
          <a:xfrm>
            <a:off x="10022195" y="3548238"/>
            <a:ext cx="717277" cy="128007"/>
          </a:xfrm>
          <a:prstGeom prst="rect">
            <a:avLst/>
          </a:prstGeom>
          <a:solidFill>
            <a:srgbClr val="3CE1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spc="-20" dirty="0">
                <a:solidFill>
                  <a:srgbClr val="FFFFFF"/>
                </a:solidFill>
              </a:rPr>
              <a:t>Identity mgmt.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AFD715A-AF78-434D-8AC3-CCAB2C042F71}"/>
              </a:ext>
            </a:extLst>
          </p:cNvPr>
          <p:cNvSpPr/>
          <p:nvPr/>
        </p:nvSpPr>
        <p:spPr>
          <a:xfrm>
            <a:off x="9970692" y="3905779"/>
            <a:ext cx="1566497" cy="732156"/>
          </a:xfrm>
          <a:prstGeom prst="rect">
            <a:avLst/>
          </a:prstGeom>
          <a:noFill/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Data integration security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1664A16-0CCD-4936-B9E4-5D16AE531798}"/>
              </a:ext>
            </a:extLst>
          </p:cNvPr>
          <p:cNvSpPr/>
          <p:nvPr/>
        </p:nvSpPr>
        <p:spPr>
          <a:xfrm>
            <a:off x="10022196" y="4060838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Data loss prevention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4842A55-59C4-4DA7-B835-6CE62B729C33}"/>
              </a:ext>
            </a:extLst>
          </p:cNvPr>
          <p:cNvSpPr/>
          <p:nvPr/>
        </p:nvSpPr>
        <p:spPr>
          <a:xfrm>
            <a:off x="10022196" y="4225620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Data encryption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B0997C5-C231-42B0-B00A-9B4595DD42B3}"/>
              </a:ext>
            </a:extLst>
          </p:cNvPr>
          <p:cNvSpPr/>
          <p:nvPr/>
        </p:nvSpPr>
        <p:spPr>
          <a:xfrm>
            <a:off x="10022200" y="3353311"/>
            <a:ext cx="717277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Authentication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86D379C-4BFF-4BA8-BC7E-4B97ECA8C7F2}"/>
              </a:ext>
            </a:extLst>
          </p:cNvPr>
          <p:cNvSpPr/>
          <p:nvPr/>
        </p:nvSpPr>
        <p:spPr>
          <a:xfrm>
            <a:off x="10768407" y="3353311"/>
            <a:ext cx="717277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Authorization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50335BC-AE06-4E56-B310-A87BD8D7906A}"/>
              </a:ext>
            </a:extLst>
          </p:cNvPr>
          <p:cNvSpPr/>
          <p:nvPr/>
        </p:nvSpPr>
        <p:spPr>
          <a:xfrm>
            <a:off x="9970692" y="4750769"/>
            <a:ext cx="1566497" cy="1374685"/>
          </a:xfrm>
          <a:prstGeom prst="rect">
            <a:avLst/>
          </a:prstGeom>
          <a:noFill/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Infrastructure security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E260271-35CF-4C6C-89AB-405E150A398C}"/>
              </a:ext>
            </a:extLst>
          </p:cNvPr>
          <p:cNvSpPr/>
          <p:nvPr/>
        </p:nvSpPr>
        <p:spPr>
          <a:xfrm>
            <a:off x="10022195" y="5383813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Proactive attack prevention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C413D55-5AFC-42BB-BDE7-6615CD4112F6}"/>
              </a:ext>
            </a:extLst>
          </p:cNvPr>
          <p:cNvSpPr/>
          <p:nvPr/>
        </p:nvSpPr>
        <p:spPr>
          <a:xfrm>
            <a:off x="10022194" y="5132775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Physical</a:t>
            </a:r>
            <a:br>
              <a:rPr lang="en-US" sz="707" kern="0" dirty="0">
                <a:solidFill>
                  <a:srgbClr val="FFFFFF"/>
                </a:solidFill>
              </a:rPr>
            </a:br>
            <a:r>
              <a:rPr lang="en-US" sz="707" kern="0" dirty="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4F90C27-7C90-4B1F-8BB5-2C34F47042C8}"/>
              </a:ext>
            </a:extLst>
          </p:cNvPr>
          <p:cNvSpPr/>
          <p:nvPr/>
        </p:nvSpPr>
        <p:spPr>
          <a:xfrm>
            <a:off x="10768408" y="5132775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End point</a:t>
            </a:r>
            <a:br>
              <a:rPr lang="en-US" sz="707" kern="0" dirty="0">
                <a:solidFill>
                  <a:srgbClr val="FFFFFF"/>
                </a:solidFill>
              </a:rPr>
            </a:br>
            <a:r>
              <a:rPr lang="en-US" sz="707" kern="0" dirty="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0EEAC99-154F-4E82-8BF8-8C44B6120EF6}"/>
              </a:ext>
            </a:extLst>
          </p:cNvPr>
          <p:cNvSpPr/>
          <p:nvPr/>
        </p:nvSpPr>
        <p:spPr>
          <a:xfrm>
            <a:off x="10022195" y="5634852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Network</a:t>
            </a:r>
            <a:br>
              <a:rPr lang="en-US" sz="707" kern="0" dirty="0">
                <a:solidFill>
                  <a:srgbClr val="FFFFFF"/>
                </a:solidFill>
              </a:rPr>
            </a:br>
            <a:r>
              <a:rPr lang="en-US" sz="707" kern="0" dirty="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9A79AD6-BB04-4A6A-81D1-FDCEB96D1AD5}"/>
              </a:ext>
            </a:extLst>
          </p:cNvPr>
          <p:cNvSpPr/>
          <p:nvPr/>
        </p:nvSpPr>
        <p:spPr>
          <a:xfrm>
            <a:off x="10022195" y="5885891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Cyber</a:t>
            </a:r>
            <a:br>
              <a:rPr lang="en-US" sz="707" kern="0" dirty="0">
                <a:solidFill>
                  <a:srgbClr val="FFFFFF"/>
                </a:solidFill>
              </a:rPr>
            </a:br>
            <a:r>
              <a:rPr lang="en-US" sz="707" kern="0" dirty="0">
                <a:solidFill>
                  <a:srgbClr val="FFFFFF"/>
                </a:solidFill>
              </a:rPr>
              <a:t>Security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F4AAEF7-3D3C-4660-828B-EB2E971969AF}"/>
              </a:ext>
            </a:extLst>
          </p:cNvPr>
          <p:cNvSpPr/>
          <p:nvPr/>
        </p:nvSpPr>
        <p:spPr>
          <a:xfrm>
            <a:off x="10768407" y="5383813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Endpoint</a:t>
            </a:r>
            <a:br>
              <a:rPr lang="en-US" sz="707" kern="0" dirty="0">
                <a:solidFill>
                  <a:srgbClr val="FFFFFF"/>
                </a:solidFill>
              </a:rPr>
            </a:br>
            <a:r>
              <a:rPr lang="en-US" sz="707" kern="0" dirty="0">
                <a:solidFill>
                  <a:srgbClr val="FFFFFF"/>
                </a:solidFill>
              </a:rPr>
              <a:t>mgmt.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4F9AF7C-0D13-4BBA-8412-28EF8DC0D182}"/>
              </a:ext>
            </a:extLst>
          </p:cNvPr>
          <p:cNvSpPr/>
          <p:nvPr/>
        </p:nvSpPr>
        <p:spPr>
          <a:xfrm>
            <a:off x="10768407" y="5634852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Mobile device mgmt.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28CAF2A-266E-492B-99F0-23530DBD27FB}"/>
              </a:ext>
            </a:extLst>
          </p:cNvPr>
          <p:cNvSpPr/>
          <p:nvPr/>
        </p:nvSpPr>
        <p:spPr>
          <a:xfrm>
            <a:off x="10768407" y="5885891"/>
            <a:ext cx="717277" cy="208479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Asset/service mgmt.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E7AEE16-A6A0-484E-A69D-7877BE93E046}"/>
              </a:ext>
            </a:extLst>
          </p:cNvPr>
          <p:cNvSpPr/>
          <p:nvPr/>
        </p:nvSpPr>
        <p:spPr>
          <a:xfrm>
            <a:off x="10022196" y="2885099"/>
            <a:ext cx="1463489" cy="128007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Testing &amp; monitoring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2EB9ED3-15C9-482C-B662-B769607E2CF1}"/>
              </a:ext>
            </a:extLst>
          </p:cNvPr>
          <p:cNvSpPr/>
          <p:nvPr/>
        </p:nvSpPr>
        <p:spPr>
          <a:xfrm>
            <a:off x="10024939" y="4415683"/>
            <a:ext cx="717277" cy="171116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5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Data security</a:t>
            </a:r>
          </a:p>
          <a:p>
            <a:pPr algn="ctr">
              <a:lnSpc>
                <a:spcPct val="65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and privacy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C38EDAA-8727-49B3-B98F-B2A3E81E8DDF}"/>
              </a:ext>
            </a:extLst>
          </p:cNvPr>
          <p:cNvSpPr/>
          <p:nvPr/>
        </p:nvSpPr>
        <p:spPr>
          <a:xfrm>
            <a:off x="10781752" y="4415683"/>
            <a:ext cx="717277" cy="171116"/>
          </a:xfrm>
          <a:prstGeom prst="rect">
            <a:avLst/>
          </a:prstGeom>
          <a:solidFill>
            <a:srgbClr val="0019AC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2438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707" kern="0" dirty="0">
                <a:solidFill>
                  <a:srgbClr val="FFFFFF"/>
                </a:solidFill>
              </a:rPr>
              <a:t>Data masking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72031F7-3A21-4905-B8C3-AA60675A84E0}"/>
              </a:ext>
            </a:extLst>
          </p:cNvPr>
          <p:cNvSpPr/>
          <p:nvPr/>
        </p:nvSpPr>
        <p:spPr>
          <a:xfrm>
            <a:off x="4827046" y="5190753"/>
            <a:ext cx="492677" cy="209319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Integration Automation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82ABCE-C635-4149-92AA-CE07981DDA5F}"/>
              </a:ext>
            </a:extLst>
          </p:cNvPr>
          <p:cNvSpPr/>
          <p:nvPr/>
        </p:nvSpPr>
        <p:spPr>
          <a:xfrm>
            <a:off x="4827046" y="5685257"/>
            <a:ext cx="492677" cy="200975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Environment Deployment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E5348EC-9420-478C-B2C0-7B4D29B97BA9}"/>
              </a:ext>
            </a:extLst>
          </p:cNvPr>
          <p:cNvSpPr/>
          <p:nvPr/>
        </p:nvSpPr>
        <p:spPr>
          <a:xfrm>
            <a:off x="4827046" y="5415988"/>
            <a:ext cx="492677" cy="209319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Code Quality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B59C23C-E83A-406F-85A6-EDFD37749DF0}"/>
              </a:ext>
            </a:extLst>
          </p:cNvPr>
          <p:cNvSpPr/>
          <p:nvPr/>
        </p:nvSpPr>
        <p:spPr>
          <a:xfrm>
            <a:off x="5365075" y="5190852"/>
            <a:ext cx="492677" cy="204961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Test Automation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CD59892-A16F-4AE5-8C38-5C869C4C659B}"/>
              </a:ext>
            </a:extLst>
          </p:cNvPr>
          <p:cNvSpPr/>
          <p:nvPr/>
        </p:nvSpPr>
        <p:spPr>
          <a:xfrm>
            <a:off x="5365075" y="5408081"/>
            <a:ext cx="492677" cy="212535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Build Versioning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FD1EC46-A4CF-4971-8F51-A0D6FA6F5231}"/>
              </a:ext>
            </a:extLst>
          </p:cNvPr>
          <p:cNvSpPr/>
          <p:nvPr/>
        </p:nvSpPr>
        <p:spPr>
          <a:xfrm>
            <a:off x="5365075" y="5680547"/>
            <a:ext cx="492677" cy="211105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Developer Enablement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351180E-7A32-4C6C-A44A-0B64D2DC4C3C}"/>
              </a:ext>
            </a:extLst>
          </p:cNvPr>
          <p:cNvSpPr/>
          <p:nvPr/>
        </p:nvSpPr>
        <p:spPr>
          <a:xfrm>
            <a:off x="5105339" y="5919901"/>
            <a:ext cx="492677" cy="174468"/>
          </a:xfrm>
          <a:prstGeom prst="rect">
            <a:avLst/>
          </a:prstGeom>
          <a:solidFill>
            <a:srgbClr val="0996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kern="0" spc="-20" dirty="0">
                <a:solidFill>
                  <a:srgbClr val="FFFFFF"/>
                </a:solidFill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40214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GridStack – Value Proposition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F543B9-99DA-4C6D-A0D3-7DB61C428FBD}"/>
              </a:ext>
            </a:extLst>
          </p:cNvPr>
          <p:cNvSpPr/>
          <p:nvPr/>
        </p:nvSpPr>
        <p:spPr bwMode="auto">
          <a:xfrm>
            <a:off x="337063" y="1700002"/>
            <a:ext cx="5665627" cy="45152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00148C"/>
                </a:solidFill>
                <a:cs typeface="Arial"/>
                <a:sym typeface="Arial"/>
              </a:rPr>
              <a:t>Near real-time data available instead of waiting for the next day for today’s activities in the field</a:t>
            </a: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400" b="1" dirty="0">
              <a:solidFill>
                <a:srgbClr val="00148C"/>
              </a:solidFill>
              <a:cs typeface="Arial"/>
              <a:sym typeface="Arial"/>
            </a:endParaRP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00148C"/>
                </a:solidFill>
                <a:cs typeface="Arial"/>
                <a:sym typeface="Arial"/>
              </a:rPr>
              <a:t>A data family product view to be leveraged by our Gas Business</a:t>
            </a: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400" b="1" dirty="0">
              <a:solidFill>
                <a:srgbClr val="00148C"/>
              </a:solidFill>
              <a:ea typeface="ＭＳ Ｐゴシック"/>
              <a:cs typeface="Arial"/>
              <a:sym typeface="Arial"/>
            </a:endParaRP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400" b="1" dirty="0">
              <a:solidFill>
                <a:srgbClr val="00148C"/>
              </a:solidFill>
              <a:ea typeface="ＭＳ Ｐゴシック"/>
              <a:cs typeface="Arial"/>
              <a:sym typeface="Arial"/>
            </a:endParaRP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00148C"/>
                </a:solidFill>
                <a:ea typeface="ＭＳ Ｐゴシック"/>
                <a:cs typeface="Arial"/>
                <a:sym typeface="Arial"/>
              </a:rPr>
              <a:t>A one-stop shop for leveraging non-curated and curated data by the digital products</a:t>
            </a: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400" b="1" dirty="0">
              <a:solidFill>
                <a:srgbClr val="00148C"/>
              </a:solidFill>
              <a:ea typeface="ＭＳ Ｐゴシック"/>
              <a:cs typeface="Arial"/>
              <a:sym typeface="Arial"/>
            </a:endParaRP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400" b="1" dirty="0">
              <a:solidFill>
                <a:srgbClr val="00148C"/>
              </a:solidFill>
              <a:ea typeface="ＭＳ Ｐゴシック"/>
              <a:cs typeface="Arial"/>
              <a:sym typeface="Arial"/>
            </a:endParaRP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00148C"/>
                </a:solidFill>
                <a:ea typeface="ＭＳ Ｐゴシック"/>
                <a:cs typeface="Arial"/>
                <a:sym typeface="Arial"/>
              </a:rPr>
              <a:t>Centralization of data with an ease of access to curated data for our GBU stakeholders: Res. Planning, Eng., DQM, and contractors</a:t>
            </a: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400" b="1" dirty="0">
              <a:solidFill>
                <a:srgbClr val="00148C"/>
              </a:solidFill>
              <a:ea typeface="ＭＳ Ｐゴシック"/>
              <a:cs typeface="Arial"/>
              <a:sym typeface="Arial"/>
            </a:endParaRP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400" b="1" dirty="0">
              <a:solidFill>
                <a:srgbClr val="00148C"/>
              </a:solidFill>
              <a:ea typeface="ＭＳ Ｐゴシック"/>
              <a:cs typeface="Arial"/>
              <a:sym typeface="Arial"/>
            </a:endParaRP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r>
              <a:rPr lang="en-US" sz="1400" b="1" dirty="0">
                <a:solidFill>
                  <a:srgbClr val="00148C"/>
                </a:solidFill>
                <a:ea typeface="ＭＳ Ｐゴシック"/>
                <a:cs typeface="Arial"/>
                <a:sym typeface="Arial"/>
              </a:rPr>
              <a:t>Faster ADA model prototyping instead of seeking access to multiple applications and match/merge 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FBFD0-F9D5-4C06-854E-7C2A649CCBA8}"/>
              </a:ext>
            </a:extLst>
          </p:cNvPr>
          <p:cNvSpPr/>
          <p:nvPr/>
        </p:nvSpPr>
        <p:spPr bwMode="auto">
          <a:xfrm>
            <a:off x="6312523" y="1700002"/>
            <a:ext cx="5665627" cy="45152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marL="344488" lvl="1" indent="-344488" defTabSz="914264">
              <a:spcAft>
                <a:spcPts val="451"/>
              </a:spcAft>
              <a:buClr>
                <a:srgbClr val="000000"/>
              </a:buClr>
              <a:buFont typeface="Symbol" panose="05050102010706020507" pitchFamily="18" charset="2"/>
              <a:buChar char="Þ"/>
              <a:defRPr/>
            </a:pPr>
            <a:r>
              <a:rPr lang="en-US" sz="1200" b="1" dirty="0">
                <a:solidFill>
                  <a:srgbClr val="00148C"/>
                </a:solidFill>
                <a:cs typeface="Arial"/>
                <a:sym typeface="Arial"/>
              </a:rPr>
              <a:t>Real-time report to monitor changes to a Work Order or to an Asset as these record changes occur in the source of records.</a:t>
            </a: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200" b="1" dirty="0">
              <a:solidFill>
                <a:srgbClr val="00148C"/>
              </a:solidFill>
              <a:cs typeface="Arial"/>
              <a:sym typeface="Arial"/>
            </a:endParaRPr>
          </a:p>
          <a:p>
            <a:pPr marL="342900" indent="-342900" defTabSz="914264">
              <a:spcAft>
                <a:spcPts val="451"/>
              </a:spcAft>
              <a:buClr>
                <a:srgbClr val="000000"/>
              </a:buClr>
              <a:buFont typeface="Symbol" panose="05050102010706020507" pitchFamily="18" charset="2"/>
              <a:buChar char="Þ"/>
              <a:defRPr/>
            </a:pPr>
            <a:r>
              <a:rPr lang="en-US" sz="1200" b="1" dirty="0">
                <a:solidFill>
                  <a:srgbClr val="00148C"/>
                </a:solidFill>
                <a:cs typeface="Arial"/>
                <a:sym typeface="Arial"/>
              </a:rPr>
              <a:t>Enable real time data quality to detect issues as these occur</a:t>
            </a:r>
          </a:p>
          <a:p>
            <a:pPr marL="342900" indent="-342900" defTabSz="914264">
              <a:spcAft>
                <a:spcPts val="451"/>
              </a:spcAft>
              <a:buClr>
                <a:srgbClr val="000000"/>
              </a:buClr>
              <a:buFont typeface="Symbol" panose="05050102010706020507" pitchFamily="18" charset="2"/>
              <a:buChar char="Þ"/>
              <a:defRPr/>
            </a:pPr>
            <a:r>
              <a:rPr lang="en-US" sz="1200" b="1" dirty="0">
                <a:solidFill>
                  <a:srgbClr val="00148C"/>
                </a:solidFill>
                <a:cs typeface="Arial"/>
                <a:sym typeface="Arial"/>
              </a:rPr>
              <a:t>Enable the ease of updating the data catalog for governance (today, the EDC is on a monthly update schedule) </a:t>
            </a: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200" b="1" dirty="0">
              <a:solidFill>
                <a:srgbClr val="00148C"/>
              </a:solidFill>
              <a:latin typeface="Arial"/>
              <a:ea typeface="ＭＳ Ｐゴシック"/>
              <a:cs typeface="Arial"/>
              <a:sym typeface="Arial"/>
            </a:endParaRPr>
          </a:p>
          <a:p>
            <a:pPr marL="342900" indent="-342900" defTabSz="914264">
              <a:spcAft>
                <a:spcPts val="451"/>
              </a:spcAft>
              <a:buClr>
                <a:srgbClr val="000000"/>
              </a:buClr>
              <a:buFont typeface="Symbol" panose="05050102010706020507" pitchFamily="18" charset="2"/>
              <a:buChar char="Þ"/>
              <a:defRPr/>
            </a:pPr>
            <a:r>
              <a:rPr lang="en-US" sz="1200" b="1" dirty="0">
                <a:solidFill>
                  <a:srgbClr val="00148C"/>
                </a:solidFill>
                <a:latin typeface="Arial"/>
                <a:ea typeface="ＭＳ Ｐゴシック"/>
                <a:cs typeface="Arial"/>
                <a:sym typeface="Arial"/>
              </a:rPr>
              <a:t>Reducing the number of handshakes to obtain data</a:t>
            </a:r>
          </a:p>
          <a:p>
            <a:pPr marL="342900" indent="-342900" defTabSz="914264">
              <a:spcAft>
                <a:spcPts val="451"/>
              </a:spcAft>
              <a:buClr>
                <a:srgbClr val="000000"/>
              </a:buClr>
              <a:buFont typeface="Symbol" panose="05050102010706020507" pitchFamily="18" charset="2"/>
              <a:buChar char="Þ"/>
              <a:defRPr/>
            </a:pPr>
            <a:r>
              <a:rPr lang="en-US" sz="1200" b="1" dirty="0">
                <a:solidFill>
                  <a:srgbClr val="00148C"/>
                </a:solidFill>
                <a:latin typeface="Arial"/>
                <a:ea typeface="ＭＳ Ｐゴシック"/>
                <a:cs typeface="Arial"/>
                <a:sym typeface="Arial"/>
              </a:rPr>
              <a:t>Prototyping a digital product with data </a:t>
            </a:r>
          </a:p>
          <a:p>
            <a:pPr marL="342900" indent="-342900" defTabSz="914264">
              <a:spcAft>
                <a:spcPts val="451"/>
              </a:spcAft>
              <a:buClr>
                <a:srgbClr val="000000"/>
              </a:buClr>
              <a:buFont typeface="Symbol" panose="05050102010706020507" pitchFamily="18" charset="2"/>
              <a:buChar char="Þ"/>
              <a:defRPr/>
            </a:pPr>
            <a:r>
              <a:rPr lang="en-US" sz="1200" b="1" dirty="0">
                <a:solidFill>
                  <a:srgbClr val="00148C"/>
                </a:solidFill>
                <a:latin typeface="Arial"/>
                <a:ea typeface="ＭＳ Ｐゴシック"/>
                <a:cs typeface="Arial"/>
                <a:sym typeface="Arial"/>
              </a:rPr>
              <a:t>Piloting the digital product and thus a faster product to market cycle</a:t>
            </a: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200" b="1" dirty="0">
              <a:solidFill>
                <a:srgbClr val="00148C"/>
              </a:solidFill>
              <a:latin typeface="Arial"/>
              <a:ea typeface="ＭＳ Ｐゴシック"/>
              <a:cs typeface="Arial"/>
              <a:sym typeface="Arial"/>
            </a:endParaRPr>
          </a:p>
          <a:p>
            <a:pPr marL="342900" indent="-342900" defTabSz="914264">
              <a:spcAft>
                <a:spcPts val="451"/>
              </a:spcAft>
              <a:buClr>
                <a:srgbClr val="000000"/>
              </a:buClr>
              <a:buFont typeface="Symbol" panose="05050102010706020507" pitchFamily="18" charset="2"/>
              <a:buChar char="Þ"/>
              <a:defRPr/>
            </a:pPr>
            <a:r>
              <a:rPr lang="en-US" sz="1200" b="1" dirty="0">
                <a:solidFill>
                  <a:srgbClr val="00148C"/>
                </a:solidFill>
                <a:latin typeface="Arial"/>
                <a:ea typeface="ＭＳ Ｐゴシック"/>
                <a:cs typeface="Arial"/>
                <a:sym typeface="Arial"/>
              </a:rPr>
              <a:t>Reducing the cost of multiple data warehouses (ADA, Gas Forecast)</a:t>
            </a:r>
          </a:p>
          <a:p>
            <a:pPr marL="342900" indent="-342900" defTabSz="914264">
              <a:spcAft>
                <a:spcPts val="451"/>
              </a:spcAft>
              <a:buClr>
                <a:srgbClr val="000000"/>
              </a:buClr>
              <a:buFont typeface="Symbol" panose="05050102010706020507" pitchFamily="18" charset="2"/>
              <a:buChar char="Þ"/>
              <a:defRPr/>
            </a:pPr>
            <a:r>
              <a:rPr lang="en-US" sz="1200" b="1" dirty="0">
                <a:solidFill>
                  <a:srgbClr val="00148C"/>
                </a:solidFill>
                <a:latin typeface="Arial"/>
                <a:ea typeface="ＭＳ Ｐゴシック"/>
                <a:cs typeface="Arial"/>
                <a:sym typeface="Arial"/>
              </a:rPr>
              <a:t>Being able to measure the data quality of our assets throughout its lifecycle (not waiting 6 years later to detect it i.e. ERT install dates overwriting Meter install dates) </a:t>
            </a: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200" b="1" dirty="0">
              <a:solidFill>
                <a:srgbClr val="00148C"/>
              </a:solidFill>
              <a:latin typeface="Arial"/>
              <a:ea typeface="ＭＳ Ｐゴシック"/>
              <a:cs typeface="Arial"/>
              <a:sym typeface="Arial"/>
            </a:endParaRPr>
          </a:p>
          <a:p>
            <a:pPr marL="342900" indent="-342900" defTabSz="914264">
              <a:spcAft>
                <a:spcPts val="451"/>
              </a:spcAft>
              <a:buClr>
                <a:srgbClr val="000000"/>
              </a:buClr>
              <a:buFont typeface="Symbol" panose="05050102010706020507" pitchFamily="18" charset="2"/>
              <a:buChar char="Þ"/>
              <a:defRPr/>
            </a:pPr>
            <a:r>
              <a:rPr lang="en-US" sz="1200" b="1" dirty="0">
                <a:solidFill>
                  <a:srgbClr val="00148C"/>
                </a:solidFill>
                <a:latin typeface="Arial"/>
                <a:ea typeface="ＭＳ Ｐゴシック"/>
                <a:cs typeface="Arial"/>
                <a:sym typeface="Arial"/>
              </a:rPr>
              <a:t>Reduction in Data Scientist Labor cost spent on ETL and data quality fixes</a:t>
            </a:r>
          </a:p>
          <a:p>
            <a:pPr marL="342900" indent="-342900" defTabSz="914264">
              <a:spcAft>
                <a:spcPts val="451"/>
              </a:spcAft>
              <a:buClr>
                <a:srgbClr val="000000"/>
              </a:buClr>
              <a:buFont typeface="Symbol" panose="05050102010706020507" pitchFamily="18" charset="2"/>
              <a:buChar char="Þ"/>
              <a:defRPr/>
            </a:pPr>
            <a:r>
              <a:rPr lang="en-US" sz="1200" b="1" dirty="0">
                <a:solidFill>
                  <a:srgbClr val="00148C"/>
                </a:solidFill>
                <a:latin typeface="Arial"/>
                <a:ea typeface="ＭＳ Ｐゴシック"/>
                <a:cs typeface="Arial"/>
                <a:sym typeface="Arial"/>
              </a:rPr>
              <a:t>Faster Prototyping of ADA and delivering faster the models</a:t>
            </a: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200" dirty="0">
              <a:solidFill>
                <a:srgbClr val="00148C"/>
              </a:solidFill>
              <a:latin typeface="Arial"/>
              <a:ea typeface="ＭＳ Ｐゴシック"/>
              <a:cs typeface="Arial"/>
              <a:sym typeface="Arial"/>
            </a:endParaRP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867" dirty="0">
              <a:solidFill>
                <a:srgbClr val="00148C"/>
              </a:solidFill>
              <a:latin typeface="Arial"/>
              <a:ea typeface="ＭＳ Ｐゴシック"/>
              <a:cs typeface="Arial"/>
              <a:sym typeface="Arial"/>
            </a:endParaRPr>
          </a:p>
          <a:p>
            <a:pPr defTabSz="914264">
              <a:spcAft>
                <a:spcPts val="451"/>
              </a:spcAft>
              <a:buClr>
                <a:srgbClr val="000000"/>
              </a:buClr>
              <a:defRPr/>
            </a:pPr>
            <a:endParaRPr lang="en-US" sz="1867" dirty="0">
              <a:solidFill>
                <a:srgbClr val="00148C"/>
              </a:solidFill>
              <a:latin typeface="Arial"/>
              <a:ea typeface="ＭＳ Ｐゴシック"/>
              <a:cs typeface="Arial"/>
              <a:sym typeface="Arial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C4D412BF-82B0-4637-ACE4-320F024BA72A}"/>
              </a:ext>
            </a:extLst>
          </p:cNvPr>
          <p:cNvSpPr txBox="1">
            <a:spLocks/>
          </p:cNvSpPr>
          <p:nvPr/>
        </p:nvSpPr>
        <p:spPr bwMode="auto">
          <a:xfrm>
            <a:off x="337063" y="1125486"/>
            <a:ext cx="5665627" cy="574516"/>
          </a:xfrm>
          <a:prstGeom prst="rect">
            <a:avLst/>
          </a:prstGeom>
          <a:solidFill>
            <a:srgbClr val="00148C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ctr"/>
            <a:r>
              <a:rPr lang="en-US" kern="0" dirty="0">
                <a:solidFill>
                  <a:schemeClr val="bg1"/>
                </a:solidFill>
              </a:rPr>
              <a:t>What does GridStack provide?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8FDD8880-3BC0-4092-8610-9D3566EB6130}"/>
              </a:ext>
            </a:extLst>
          </p:cNvPr>
          <p:cNvSpPr txBox="1">
            <a:spLocks/>
          </p:cNvSpPr>
          <p:nvPr/>
        </p:nvSpPr>
        <p:spPr bwMode="auto">
          <a:xfrm>
            <a:off x="6312524" y="1125486"/>
            <a:ext cx="5665626" cy="574516"/>
          </a:xfrm>
          <a:prstGeom prst="rect">
            <a:avLst/>
          </a:prstGeom>
          <a:solidFill>
            <a:srgbClr val="00148C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 kern="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fontAlgn="base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62781319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3137SbWodOjF9jDzlJos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t9TESWahJpSnCwYqy2Q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6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National Grid_Template 16x9.potx 13.9.18.potx  -  Repaired" id="{D5E13D20-4B84-440C-9288-03F2C78BBAB4}" vid="{F81FF168-F9DE-45CA-A486-16B0F3BA10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 xmlns="30ad0e3c-2053-4147-9402-d5c2f8df4890" xsi:nil="true"/>
    <_Flow_SignoffStatus xmlns="30ad0e3c-2053-4147-9402-d5c2f8df4890" xsi:nil="true"/>
    <MulesoftDebugged xmlns="30ad0e3c-2053-4147-9402-d5c2f8df4890" xsi:nil="true"/>
    <SharedWithUsers xmlns="ce8d68a4-2583-429b-ac26-0f188d8135ed">
      <UserInfo>
        <DisplayName>George, Pam</DisplayName>
        <AccountId>1158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22691A6EBE5D4387E82CAADEC737AA" ma:contentTypeVersion="15" ma:contentTypeDescription="Create a new document." ma:contentTypeScope="" ma:versionID="56318c9814468f8bcdf63e2b253656b3">
  <xsd:schema xmlns:xsd="http://www.w3.org/2001/XMLSchema" xmlns:xs="http://www.w3.org/2001/XMLSchema" xmlns:p="http://schemas.microsoft.com/office/2006/metadata/properties" xmlns:ns2="30ad0e3c-2053-4147-9402-d5c2f8df4890" xmlns:ns3="ce8d68a4-2583-429b-ac26-0f188d8135ed" targetNamespace="http://schemas.microsoft.com/office/2006/metadata/properties" ma:root="true" ma:fieldsID="dcd0ebb6ade916d1480f5e33b227ddf2" ns2:_="" ns3:_="">
    <xsd:import namespace="30ad0e3c-2053-4147-9402-d5c2f8df4890"/>
    <xsd:import namespace="ce8d68a4-2583-429b-ac26-0f188d813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Role" minOccurs="0"/>
                <xsd:element ref="ns2:_Flow_SignoffStatus" minOccurs="0"/>
                <xsd:element ref="ns2:MulesoftDebugg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d0e3c-2053-4147-9402-d5c2f8df48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Role" ma:index="20" nillable="true" ma:displayName="Role" ma:internalName="Role">
      <xsd:simpleType>
        <xsd:restriction base="dms:Text">
          <xsd:maxLength value="255"/>
        </xsd:restriction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  <xsd:element name="MulesoftDebugged" ma:index="22" nillable="true" ma:displayName="Mulesoft Debugged" ma:format="Dropdown" ma:internalName="MulesoftDebugged">
      <xsd:simpleType>
        <xsd:restriction base="dms:Choice">
          <xsd:enumeration value="Yes"/>
          <xsd:enumeration value="No"/>
          <xsd:enumeration value="Waiting on SF Set Up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d68a4-2583-429b-ac26-0f188d813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B4BCD6-4196-4FAD-8C73-096561C5DE71}">
  <ds:schemaRefs>
    <ds:schemaRef ds:uri="30ad0e3c-2053-4147-9402-d5c2f8df4890"/>
    <ds:schemaRef ds:uri="ce8d68a4-2583-429b-ac26-0f188d8135e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CC0DC9-5BAE-4B12-9EF3-4DB644530EEE}">
  <ds:schemaRefs>
    <ds:schemaRef ds:uri="30ad0e3c-2053-4147-9402-d5c2f8df4890"/>
    <ds:schemaRef ds:uri="ce8d68a4-2583-429b-ac26-0f188d8135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D5BF7C2-8011-4523-B2AC-43C8372A0B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13502</TotalTime>
  <Words>990</Words>
  <Application>Microsoft Office PowerPoint</Application>
  <PresentationFormat>Widescreen</PresentationFormat>
  <Paragraphs>377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Trebuchet MS</vt:lpstr>
      <vt:lpstr>6_NG_PPT_16x9_Generic_template-blue</vt:lpstr>
      <vt:lpstr>think-cell Slide</vt:lpstr>
      <vt:lpstr>PowerPoint Presentation</vt:lpstr>
      <vt:lpstr>What is GridStack?</vt:lpstr>
      <vt:lpstr>“DataHub” Capabilities already deployed &amp; “GridStack”</vt:lpstr>
      <vt:lpstr>GridStack – Value Proposition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GNG 1: Solution Readiness</dc:title>
  <dc:creator>Meeta Chaudhari</dc:creator>
  <cp:lastModifiedBy>Raad, Nicolas</cp:lastModifiedBy>
  <cp:revision>89</cp:revision>
  <cp:lastPrinted>2021-01-21T22:44:30Z</cp:lastPrinted>
  <dcterms:created xsi:type="dcterms:W3CDTF">2020-09-14T23:19:40Z</dcterms:created>
  <dcterms:modified xsi:type="dcterms:W3CDTF">2021-12-06T00:22:22Z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0x0101004022691A6EBE5D4387E82CAADEC737AA</vt:lpwstr>
  </property>
</Properties>
</file>