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2" r:id="rId5"/>
    <p:sldId id="269" r:id="rId6"/>
    <p:sldId id="257" r:id="rId7"/>
    <p:sldId id="258" r:id="rId8"/>
    <p:sldId id="259" r:id="rId9"/>
    <p:sldId id="260" r:id="rId10"/>
    <p:sldId id="270" r:id="rId11"/>
    <p:sldId id="27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0C6F8-38E4-4907-9CDD-29DB00F925EC}" v="2" dt="2022-03-17T10:04:30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DMF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understand information needs of enterprise and stakeholders</a:t>
          </a: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1E0746-7CDD-40A4-AB1D-0583E10E5DF8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capture, store, protect and ensure the integrity of data assets</a:t>
          </a:r>
        </a:p>
      </dgm:t>
    </dgm:pt>
    <dgm:pt modelId="{6C92899D-485A-41B7-8023-77CF58F90D5B}" type="parTrans" cxnId="{BC5ED495-CD5B-406C-82BE-3773126BF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3B2DB2-2347-40AE-89D3-E9DE0687E80C}" type="sibTrans" cxnId="{BC5ED495-CD5B-406C-82BE-3773126BF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338D68-3F57-425F-A2F1-18F2F9BF77AE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continually improve quality of data and information</a:t>
          </a:r>
        </a:p>
      </dgm:t>
    </dgm:pt>
    <dgm:pt modelId="{93F3E7A2-B988-43E5-92F6-2611E24FE26A}" type="parTrans" cxnId="{AF51C6B3-7477-4E05-860F-9A07E0716D9D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8CDB41-404F-4A15-82F8-784CB118E24F}" type="sibTrans" cxnId="{AF51C6B3-7477-4E05-860F-9A07E0716D9D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DMF Principles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Information and Data management will be a Business function and set of related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desiplines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CBB43F-A129-4855-BD2A-C7ED80006A9C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Information is a Business asset and it will be organized and managed to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maximise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enterprise value</a:t>
          </a:r>
        </a:p>
      </dgm:t>
    </dgm:pt>
    <dgm:pt modelId="{6518DD62-360E-4ACF-9E60-2FD887ECD351}" type="parTrans" cxnId="{B7D03484-9B7B-4FD1-A0C2-8A779D8D1E5B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BD8ED3-378B-4DDC-8144-61E27D5041C1}" type="sibTrans" cxnId="{B7D03484-9B7B-4FD1-A0C2-8A779D8D1E5B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8990FA-11BA-4D8A-8425-7C64DB15A328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ensure privacy and confidentiality, and to prevent unauthorized or inappropriate use of data</a:t>
          </a:r>
        </a:p>
      </dgm:t>
    </dgm:pt>
    <dgm:pt modelId="{56DEDB0B-5303-467E-A6AF-17C6A51D1A1F}" type="parTrans" cxnId="{88799965-AAAA-42D2-A015-51BA6A14E810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286BA5-201E-4A46-9171-B985E71E10A7}" type="sibTrans" cxnId="{88799965-AAAA-42D2-A015-51BA6A14E810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D66968-CEB8-4B65-A7F5-8D522B220E7C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maximise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effective value and use of data and information assets</a:t>
          </a:r>
        </a:p>
      </dgm:t>
    </dgm:pt>
    <dgm:pt modelId="{E6F29A0B-9589-4D21-840E-13B69C25A2D4}" type="parTrans" cxnId="{50C4D6CC-3FF3-4469-B2B1-A759280AB6B6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59E34-83FC-46E5-93D2-0DD6D866A079}" type="sibTrans" cxnId="{50C4D6CC-3FF3-4469-B2B1-A759280AB6B6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7C2708-0619-4D15-BB96-D900EC6E7695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control the cost of data management</a:t>
          </a:r>
        </a:p>
      </dgm:t>
    </dgm:pt>
    <dgm:pt modelId="{65AEDC06-E785-4D0D-9DF2-FD742F5341CD}" type="parTrans" cxnId="{1D183C35-E7AC-4EAA-B7AE-174627237D37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3D2D6-879D-4388-8DE4-A16BFCEDC7EA}" type="sibTrans" cxnId="{1D183C35-E7AC-4EAA-B7AE-174627237D37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EC6CBD-C83C-44D7-9523-1FD7F94A9A3D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promote wider and deeper understanding of data assets</a:t>
          </a:r>
        </a:p>
      </dgm:t>
    </dgm:pt>
    <dgm:pt modelId="{38B2C23C-E41B-499E-B0F8-927B1E356B1B}" type="parTrans" cxnId="{52084359-DC0A-4D71-ACB0-178BA859FA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F970D9-BED4-4299-9849-3D232DF3DB81}" type="sibTrans" cxnId="{52084359-DC0A-4D71-ACB0-178BA859FA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77BFC1-08D2-4738-A6C7-CB3543E54EC4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manage information consistently across enterprise</a:t>
          </a:r>
        </a:p>
      </dgm:t>
    </dgm:pt>
    <dgm:pt modelId="{8995D7B3-B53F-4901-B2A7-BC606A811488}" type="parTrans" cxnId="{7946C5C8-B22E-4C39-966B-09654B9CBD5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7EBEF-2DAD-4DFD-984E-446E4A99CBC8}" type="sibTrans" cxnId="{7946C5C8-B22E-4C39-966B-09654B9CBD5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DABB9-C786-4E54-8A34-ACD1B93FFFF8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align data management and governance efforts with Technology and Business needs</a:t>
          </a:r>
        </a:p>
      </dgm:t>
    </dgm:pt>
    <dgm:pt modelId="{0AF7DA3B-40A6-4EA3-BDEC-7211E972FD25}" type="parTrans" cxnId="{EEA918AF-7A4F-42B0-B8F7-0412F45FAFE1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89F49-AE0D-42F0-8099-EFEFA0F7B468}" type="sibTrans" cxnId="{EEA918AF-7A4F-42B0-B8F7-0412F45FAFE1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D08DD9-9D14-46A2-BBF7-44A1B24F3208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Information will be readily available supporting a clear Business need, to all authorized staff and relevant external entities</a:t>
          </a:r>
        </a:p>
      </dgm:t>
    </dgm:pt>
    <dgm:pt modelId="{4594D468-C38A-460A-8851-797B0958C3FA}" type="parTrans" cxnId="{D14F3A94-8A49-4751-8FED-9DCE31CCA86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18FD7E-E9DE-404E-BF5C-8D64E361E2C5}" type="sibTrans" cxnId="{D14F3A94-8A49-4751-8FED-9DCE31CCA86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21B590-FB39-4DCE-A50C-1D8D748B89C0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All enterprise information will be owned by Nationalgrid</a:t>
          </a:r>
        </a:p>
      </dgm:t>
    </dgm:pt>
    <dgm:pt modelId="{CC0316B9-1C31-43CE-A0C8-143BD17640DC}" type="parTrans" cxnId="{15A3F3DB-957F-488B-829D-46C04F726218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ACB7BC-86FC-436B-BAB7-1DF05600F548}" type="sibTrans" cxnId="{15A3F3DB-957F-488B-829D-46C04F726218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F580E-99C8-4BDB-A52C-D70F5C1A838B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All information will have data stewards who are accountable for its consistency, availability and accessibility</a:t>
          </a:r>
        </a:p>
      </dgm:t>
    </dgm:pt>
    <dgm:pt modelId="{D0A43E94-DE73-48AC-A659-A1406C998092}" type="parTrans" cxnId="{F9BADE75-0E0A-4920-A42A-2F0098A3111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2CDE25-335C-46AF-AC14-D50FA2CEB1D9}" type="sibTrans" cxnId="{F9BADE75-0E0A-4920-A42A-2F0098A3111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7862BB-B868-4B33-A05C-14B4B2CBCF8E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is required by users in order to perform their functions and data needs to be available in timely manner</a:t>
          </a:r>
        </a:p>
      </dgm:t>
    </dgm:pt>
    <dgm:pt modelId="{0BB0E276-EB01-4B47-B5E1-6A8BF9DFE86B}" type="parTrans" cxnId="{517BC912-225A-46F1-B42A-F833AE776691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6E1104-295A-461F-9539-691D87E54278}" type="sibTrans" cxnId="{517BC912-225A-46F1-B42A-F833AE776691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9E50870B-E079-46DB-8883-2B9F42270C61}" type="presOf" srcId="{EB1E0746-7CDD-40A4-AB1D-0583E10E5DF8}" destId="{BDD9E93B-84C3-48F5-8AF2-717A1D2715DE}" srcOrd="0" destOrd="1" presId="urn:microsoft.com/office/officeart/2005/8/layout/bList2"/>
    <dgm:cxn modelId="{FE40310D-8D38-42E3-960D-90948D5372F1}" type="presOf" srcId="{D28990FA-11BA-4D8A-8425-7C64DB15A328}" destId="{BDD9E93B-84C3-48F5-8AF2-717A1D2715DE}" srcOrd="0" destOrd="3" presId="urn:microsoft.com/office/officeart/2005/8/layout/bList2"/>
    <dgm:cxn modelId="{517BC912-225A-46F1-B42A-F833AE776691}" srcId="{977A185D-0960-449A-A519-7A37959FFD48}" destId="{647862BB-B868-4B33-A05C-14B4B2CBCF8E}" srcOrd="5" destOrd="0" parTransId="{0BB0E276-EB01-4B47-B5E1-6A8BF9DFE86B}" sibTransId="{CF6E1104-295A-461F-9539-691D87E54278}"/>
    <dgm:cxn modelId="{1D183C35-E7AC-4EAA-B7AE-174627237D37}" srcId="{681D06E4-E869-45C6-932D-99AE0F4C4350}" destId="{5D7C2708-0619-4D15-BB96-D900EC6E7695}" srcOrd="5" destOrd="0" parTransId="{65AEDC06-E785-4D0D-9DF2-FD742F5341CD}" sibTransId="{4873D2D6-879D-4388-8DE4-A16BFCEDC7EA}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016B6564-3CFA-46BB-83FF-BA111B323855}" type="presOf" srcId="{289F580E-99C8-4BDB-A52C-D70F5C1A838B}" destId="{DA09C3EF-2C9D-4607-BF4B-31CFE99CEB21}" srcOrd="0" destOrd="4" presId="urn:microsoft.com/office/officeart/2005/8/layout/bList2"/>
    <dgm:cxn modelId="{88799965-AAAA-42D2-A015-51BA6A14E810}" srcId="{681D06E4-E869-45C6-932D-99AE0F4C4350}" destId="{D28990FA-11BA-4D8A-8425-7C64DB15A328}" srcOrd="3" destOrd="0" parTransId="{56DEDB0B-5303-467E-A6AF-17C6A51D1A1F}" sibTransId="{3B286BA5-201E-4A46-9171-B985E71E10A7}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F9BADE75-0E0A-4920-A42A-2F0098A3111C}" srcId="{977A185D-0960-449A-A519-7A37959FFD48}" destId="{289F580E-99C8-4BDB-A52C-D70F5C1A838B}" srcOrd="4" destOrd="0" parTransId="{D0A43E94-DE73-48AC-A659-A1406C998092}" sibTransId="{4A2CDE25-335C-46AF-AC14-D50FA2CEB1D9}"/>
    <dgm:cxn modelId="{3DF52F77-3817-4FA7-B1DF-0734A17DB9A6}" type="presOf" srcId="{7BEC6CBD-C83C-44D7-9523-1FD7F94A9A3D}" destId="{BDD9E93B-84C3-48F5-8AF2-717A1D2715DE}" srcOrd="0" destOrd="6" presId="urn:microsoft.com/office/officeart/2005/8/layout/bList2"/>
    <dgm:cxn modelId="{270CE557-965B-4C75-B8A5-9781AB44C79C}" type="presOf" srcId="{71D66968-CEB8-4B65-A7F5-8D522B220E7C}" destId="{BDD9E93B-84C3-48F5-8AF2-717A1D2715DE}" srcOrd="0" destOrd="4" presId="urn:microsoft.com/office/officeart/2005/8/layout/bList2"/>
    <dgm:cxn modelId="{52084359-DC0A-4D71-ACB0-178BA859FA4F}" srcId="{681D06E4-E869-45C6-932D-99AE0F4C4350}" destId="{7BEC6CBD-C83C-44D7-9523-1FD7F94A9A3D}" srcOrd="6" destOrd="0" parTransId="{38B2C23C-E41B-499E-B0F8-927B1E356B1B}" sibTransId="{06F970D9-BED4-4299-9849-3D232DF3DB81}"/>
    <dgm:cxn modelId="{B7D03484-9B7B-4FD1-A0C2-8A779D8D1E5B}" srcId="{977A185D-0960-449A-A519-7A37959FFD48}" destId="{2FCBB43F-A129-4855-BD2A-C7ED80006A9C}" srcOrd="2" destOrd="0" parTransId="{6518DD62-360E-4ACF-9E60-2FD887ECD351}" sibTransId="{3DBD8ED3-378B-4DDC-8144-61E27D5041C1}"/>
    <dgm:cxn modelId="{35D9198D-6E2C-4211-9349-55C9B41B336A}" type="presOf" srcId="{58338D68-3F57-425F-A2F1-18F2F9BF77AE}" destId="{BDD9E93B-84C3-48F5-8AF2-717A1D2715DE}" srcOrd="0" destOrd="2" presId="urn:microsoft.com/office/officeart/2005/8/layout/bList2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D14F3A94-8A49-4751-8FED-9DCE31CCA86F}" srcId="{977A185D-0960-449A-A519-7A37959FFD48}" destId="{E2D08DD9-9D14-46A2-BBF7-44A1B24F3208}" srcOrd="1" destOrd="0" parTransId="{4594D468-C38A-460A-8851-797B0958C3FA}" sibTransId="{AA18FD7E-E9DE-404E-BF5C-8D64E361E2C5}"/>
    <dgm:cxn modelId="{BC5ED495-CD5B-406C-82BE-3773126BFF4F}" srcId="{681D06E4-E869-45C6-932D-99AE0F4C4350}" destId="{EB1E0746-7CDD-40A4-AB1D-0583E10E5DF8}" srcOrd="1" destOrd="0" parTransId="{6C92899D-485A-41B7-8023-77CF58F90D5B}" sibTransId="{F83B2DB2-2347-40AE-89D3-E9DE0687E80C}"/>
    <dgm:cxn modelId="{FB793198-E49C-4E0F-9EAC-27C71C23B88D}" type="presOf" srcId="{647862BB-B868-4B33-A05C-14B4B2CBCF8E}" destId="{DA09C3EF-2C9D-4607-BF4B-31CFE99CEB21}" srcOrd="0" destOrd="5" presId="urn:microsoft.com/office/officeart/2005/8/layout/bList2"/>
    <dgm:cxn modelId="{B9E4DBA3-8669-466E-91E3-846CBF9783B3}" type="presOf" srcId="{DA77BFC1-08D2-4738-A6C7-CB3543E54EC4}" destId="{BDD9E93B-84C3-48F5-8AF2-717A1D2715DE}" srcOrd="0" destOrd="7" presId="urn:microsoft.com/office/officeart/2005/8/layout/bList2"/>
    <dgm:cxn modelId="{EEA918AF-7A4F-42B0-B8F7-0412F45FAFE1}" srcId="{681D06E4-E869-45C6-932D-99AE0F4C4350}" destId="{989DABB9-C786-4E54-8A34-ACD1B93FFFF8}" srcOrd="8" destOrd="0" parTransId="{0AF7DA3B-40A6-4EA3-BDEC-7211E972FD25}" sibTransId="{A6A89F49-AE0D-42F0-8099-EFEFA0F7B468}"/>
    <dgm:cxn modelId="{F98624AF-D47F-4507-8CBD-0E4532D9241C}" type="presOf" srcId="{2FCBB43F-A129-4855-BD2A-C7ED80006A9C}" destId="{DA09C3EF-2C9D-4607-BF4B-31CFE99CEB21}" srcOrd="0" destOrd="2" presId="urn:microsoft.com/office/officeart/2005/8/layout/bList2"/>
    <dgm:cxn modelId="{AF51C6B3-7477-4E05-860F-9A07E0716D9D}" srcId="{681D06E4-E869-45C6-932D-99AE0F4C4350}" destId="{58338D68-3F57-425F-A2F1-18F2F9BF77AE}" srcOrd="2" destOrd="0" parTransId="{93F3E7A2-B988-43E5-92F6-2611E24FE26A}" sibTransId="{EC8CDB41-404F-4A15-82F8-784CB118E24F}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7946C5C8-B22E-4C39-966B-09654B9CBD5C}" srcId="{681D06E4-E869-45C6-932D-99AE0F4C4350}" destId="{DA77BFC1-08D2-4738-A6C7-CB3543E54EC4}" srcOrd="7" destOrd="0" parTransId="{8995D7B3-B53F-4901-B2A7-BC606A811488}" sibTransId="{B517EBEF-2DAD-4DFD-984E-446E4A99CBC8}"/>
    <dgm:cxn modelId="{50C4D6CC-3FF3-4469-B2B1-A759280AB6B6}" srcId="{681D06E4-E869-45C6-932D-99AE0F4C4350}" destId="{71D66968-CEB8-4B65-A7F5-8D522B220E7C}" srcOrd="4" destOrd="0" parTransId="{E6F29A0B-9589-4D21-840E-13B69C25A2D4}" sibTransId="{ADF59E34-83FC-46E5-93D2-0DD6D866A079}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15A3F3DB-957F-488B-829D-46C04F726218}" srcId="{977A185D-0960-449A-A519-7A37959FFD48}" destId="{C821B590-FB39-4DCE-A50C-1D8D748B89C0}" srcOrd="3" destOrd="0" parTransId="{CC0316B9-1C31-43CE-A0C8-143BD17640DC}" sibTransId="{47ACB7BC-86FC-436B-BAB7-1DF05600F548}"/>
    <dgm:cxn modelId="{4A525BDD-49CC-4098-8B7B-C5614E7C8D07}" type="presOf" srcId="{E2D08DD9-9D14-46A2-BBF7-44A1B24F3208}" destId="{DA09C3EF-2C9D-4607-BF4B-31CFE99CEB21}" srcOrd="0" destOrd="1" presId="urn:microsoft.com/office/officeart/2005/8/layout/bList2"/>
    <dgm:cxn modelId="{8E0A14E2-D587-45B9-98F6-69C7AE56CC47}" type="presOf" srcId="{5D7C2708-0619-4D15-BB96-D900EC6E7695}" destId="{BDD9E93B-84C3-48F5-8AF2-717A1D2715DE}" srcOrd="0" destOrd="5" presId="urn:microsoft.com/office/officeart/2005/8/layout/bList2"/>
    <dgm:cxn modelId="{AC2FB3E7-63CC-4046-9C08-F318CB3E00DB}" type="presOf" srcId="{989DABB9-C786-4E54-8A34-ACD1B93FFFF8}" destId="{BDD9E93B-84C3-48F5-8AF2-717A1D2715DE}" srcOrd="0" destOrd="8" presId="urn:microsoft.com/office/officeart/2005/8/layout/bList2"/>
    <dgm:cxn modelId="{FB29E2E8-6A79-4638-8CE5-3070AEC22E13}" type="presOf" srcId="{C821B590-FB39-4DCE-A50C-1D8D748B89C0}" destId="{DA09C3EF-2C9D-4607-BF4B-31CFE99CEB21}" srcOrd="0" destOrd="3" presId="urn:microsoft.com/office/officeart/2005/8/layout/bList2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Governance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define, approve and communicate data strategies, policies , standards, architecture, procedures and metrics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Governance Principles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Ownership will be established for data and information within Nationalgrid </a:t>
          </a: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47059D-5775-405D-BD65-C46566F48821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track and enforce regulatory compliance and conformance of data to data policies, standards, architecture and procedures</a:t>
          </a:r>
        </a:p>
      </dgm:t>
    </dgm:pt>
    <dgm:pt modelId="{E014698B-0EF1-40AA-9361-2F7C060FF14B}" type="parTrans" cxnId="{229BAD83-3C8D-48CC-9826-C94C41D2CFE3}">
      <dgm:prSet/>
      <dgm:spPr/>
      <dgm:t>
        <a:bodyPr/>
        <a:lstStyle/>
        <a:p>
          <a:endParaRPr lang="en-US" sz="1200"/>
        </a:p>
      </dgm:t>
    </dgm:pt>
    <dgm:pt modelId="{7D969C0F-C4F8-468A-B25B-1AF037DA5383}" type="sibTrans" cxnId="{229BAD83-3C8D-48CC-9826-C94C41D2CFE3}">
      <dgm:prSet/>
      <dgm:spPr/>
      <dgm:t>
        <a:bodyPr/>
        <a:lstStyle/>
        <a:p>
          <a:endParaRPr lang="en-US" sz="1200"/>
        </a:p>
      </dgm:t>
    </dgm:pt>
    <dgm:pt modelId="{57972E1F-D638-4859-B69E-960BC1F42177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sponsor, track and oversee the delivery of data management products and services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D88B28-AD58-4917-BA5A-C8FA216BA847}" type="parTrans" cxnId="{24EEECDF-CDA1-4ED1-B4E8-E73245792166}">
      <dgm:prSet/>
      <dgm:spPr/>
      <dgm:t>
        <a:bodyPr/>
        <a:lstStyle/>
        <a:p>
          <a:endParaRPr lang="en-US" sz="1200"/>
        </a:p>
      </dgm:t>
    </dgm:pt>
    <dgm:pt modelId="{D33897F0-8B85-4182-BFA7-84820524D196}" type="sibTrans" cxnId="{24EEECDF-CDA1-4ED1-B4E8-E73245792166}">
      <dgm:prSet/>
      <dgm:spPr/>
      <dgm:t>
        <a:bodyPr/>
        <a:lstStyle/>
        <a:p>
          <a:endParaRPr lang="en-US" sz="1200"/>
        </a:p>
      </dgm:t>
    </dgm:pt>
    <dgm:pt modelId="{4D93C09A-DD08-4C1E-ACEC-7599D67C9EA3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manage data related issues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BFCB9A-B8A0-41F7-BA8F-EDDBF3B27F43}" type="parTrans" cxnId="{5A980BA7-3A67-43E2-BD2A-6594E6A77A97}">
      <dgm:prSet/>
      <dgm:spPr/>
      <dgm:t>
        <a:bodyPr/>
        <a:lstStyle/>
        <a:p>
          <a:endParaRPr lang="en-US" sz="1200"/>
        </a:p>
      </dgm:t>
    </dgm:pt>
    <dgm:pt modelId="{E3CB8048-A5E5-40B8-8F8F-B6213B526D7A}" type="sibTrans" cxnId="{5A980BA7-3A67-43E2-BD2A-6594E6A77A97}">
      <dgm:prSet/>
      <dgm:spPr/>
      <dgm:t>
        <a:bodyPr/>
        <a:lstStyle/>
        <a:p>
          <a:endParaRPr lang="en-US" sz="1200"/>
        </a:p>
      </dgm:t>
    </dgm:pt>
    <dgm:pt modelId="{FCCA4C74-DAE0-43B7-BD67-1B99479FFC0F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understand and promote the value of data assets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EDDE49-C1D6-41D1-B395-5C8D3933D36B}" type="parTrans" cxnId="{6784B9EE-DEE5-4734-B466-565D4E92EAA1}">
      <dgm:prSet/>
      <dgm:spPr/>
      <dgm:t>
        <a:bodyPr/>
        <a:lstStyle/>
        <a:p>
          <a:endParaRPr lang="en-US" sz="1200"/>
        </a:p>
      </dgm:t>
    </dgm:pt>
    <dgm:pt modelId="{C2D4717F-1EA1-4C9E-B3F6-4D1945445638}" type="sibTrans" cxnId="{6784B9EE-DEE5-4734-B466-565D4E92EAA1}">
      <dgm:prSet/>
      <dgm:spPr/>
      <dgm:t>
        <a:bodyPr/>
        <a:lstStyle/>
        <a:p>
          <a:endParaRPr lang="en-US" sz="1200"/>
        </a:p>
      </dgm:t>
    </dgm:pt>
    <dgm:pt modelId="{BAED060C-D053-44E7-834A-6AA6CCA8EE81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COE for Information management will be owner of underlying conformed dimensions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670F4-D41C-4863-A9AA-DFF17A63DAE3}" type="parTrans" cxnId="{443D5B8F-D680-4807-B71E-26F9F498883C}">
      <dgm:prSet/>
      <dgm:spPr/>
      <dgm:t>
        <a:bodyPr/>
        <a:lstStyle/>
        <a:p>
          <a:endParaRPr lang="en-US" sz="1200"/>
        </a:p>
      </dgm:t>
    </dgm:pt>
    <dgm:pt modelId="{7958E006-268B-4B28-8086-BC68DD7BC514}" type="sibTrans" cxnId="{443D5B8F-D680-4807-B71E-26F9F498883C}">
      <dgm:prSet/>
      <dgm:spPr/>
      <dgm:t>
        <a:bodyPr/>
        <a:lstStyle/>
        <a:p>
          <a:endParaRPr lang="en-US" sz="1200"/>
        </a:p>
      </dgm:t>
    </dgm:pt>
    <dgm:pt modelId="{CC16CFA3-56E2-4F9E-A00A-D3655F26182B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Business community will be owners of metrics and KPI’s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B8F4C-4E71-4F37-8F45-9142E9206A5F}" type="parTrans" cxnId="{4D38706D-D4BA-4554-AC9F-872D12D4C9D2}">
      <dgm:prSet/>
      <dgm:spPr/>
      <dgm:t>
        <a:bodyPr/>
        <a:lstStyle/>
        <a:p>
          <a:endParaRPr lang="en-US" sz="1200"/>
        </a:p>
      </dgm:t>
    </dgm:pt>
    <dgm:pt modelId="{EF709F4B-09E7-4197-8A2E-D5DD319B013E}" type="sibTrans" cxnId="{4D38706D-D4BA-4554-AC9F-872D12D4C9D2}">
      <dgm:prSet/>
      <dgm:spPr/>
      <dgm:t>
        <a:bodyPr/>
        <a:lstStyle/>
        <a:p>
          <a:endParaRPr lang="en-US" sz="1200"/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E8C00D04-1A3E-474D-805B-29B3FD5FAC6F}" type="presOf" srcId="{57972E1F-D638-4859-B69E-960BC1F42177}" destId="{BDD9E93B-84C3-48F5-8AF2-717A1D2715DE}" srcOrd="0" destOrd="2" presId="urn:microsoft.com/office/officeart/2005/8/layout/bList2"/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C1CDC35E-2307-4100-B3CE-0316DDE43D7E}" type="presOf" srcId="{4D93C09A-DD08-4C1E-ACEC-7599D67C9EA3}" destId="{BDD9E93B-84C3-48F5-8AF2-717A1D2715DE}" srcOrd="0" destOrd="3" presId="urn:microsoft.com/office/officeart/2005/8/layout/bList2"/>
    <dgm:cxn modelId="{4D38706D-D4BA-4554-AC9F-872D12D4C9D2}" srcId="{977A185D-0960-449A-A519-7A37959FFD48}" destId="{CC16CFA3-56E2-4F9E-A00A-D3655F26182B}" srcOrd="2" destOrd="0" parTransId="{EE8B8F4C-4E71-4F37-8F45-9142E9206A5F}" sibTransId="{EF709F4B-09E7-4197-8A2E-D5DD319B013E}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229BAD83-3C8D-48CC-9826-C94C41D2CFE3}" srcId="{681D06E4-E869-45C6-932D-99AE0F4C4350}" destId="{7647059D-5775-405D-BD65-C46566F48821}" srcOrd="1" destOrd="0" parTransId="{E014698B-0EF1-40AA-9361-2F7C060FF14B}" sibTransId="{7D969C0F-C4F8-468A-B25B-1AF037DA5383}"/>
    <dgm:cxn modelId="{6B00E58D-B137-4C72-8021-E6C8294C8496}" type="presOf" srcId="{7647059D-5775-405D-BD65-C46566F48821}" destId="{BDD9E93B-84C3-48F5-8AF2-717A1D2715DE}" srcOrd="0" destOrd="1" presId="urn:microsoft.com/office/officeart/2005/8/layout/bList2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443D5B8F-D680-4807-B71E-26F9F498883C}" srcId="{977A185D-0960-449A-A519-7A37959FFD48}" destId="{BAED060C-D053-44E7-834A-6AA6CCA8EE81}" srcOrd="1" destOrd="0" parTransId="{381670F4-D41C-4863-A9AA-DFF17A63DAE3}" sibTransId="{7958E006-268B-4B28-8086-BC68DD7BC514}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5A980BA7-3A67-43E2-BD2A-6594E6A77A97}" srcId="{681D06E4-E869-45C6-932D-99AE0F4C4350}" destId="{4D93C09A-DD08-4C1E-ACEC-7599D67C9EA3}" srcOrd="3" destOrd="0" parTransId="{E2BFCB9A-B8A0-41F7-BA8F-EDDBF3B27F43}" sibTransId="{E3CB8048-A5E5-40B8-8F8F-B6213B526D7A}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135959C0-0759-4547-AC2F-A14AA5E99ABF}" type="presOf" srcId="{FCCA4C74-DAE0-43B7-BD67-1B99479FFC0F}" destId="{BDD9E93B-84C3-48F5-8AF2-717A1D2715DE}" srcOrd="0" destOrd="4" presId="urn:microsoft.com/office/officeart/2005/8/layout/bList2"/>
    <dgm:cxn modelId="{A0E47CC2-DA8A-4367-8F13-7FC3C49B9C20}" type="presOf" srcId="{BAED060C-D053-44E7-834A-6AA6CCA8EE81}" destId="{DA09C3EF-2C9D-4607-BF4B-31CFE99CEB21}" srcOrd="0" destOrd="1" presId="urn:microsoft.com/office/officeart/2005/8/layout/bList2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5C869DD2-AD71-4CF9-A2F2-0C2DDCD4EC46}" type="presOf" srcId="{CC16CFA3-56E2-4F9E-A00A-D3655F26182B}" destId="{DA09C3EF-2C9D-4607-BF4B-31CFE99CEB21}" srcOrd="0" destOrd="2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24EEECDF-CDA1-4ED1-B4E8-E73245792166}" srcId="{681D06E4-E869-45C6-932D-99AE0F4C4350}" destId="{57972E1F-D638-4859-B69E-960BC1F42177}" srcOrd="2" destOrd="0" parTransId="{F8D88B28-AD58-4917-BA5A-C8FA216BA847}" sibTransId="{D33897F0-8B85-4182-BFA7-84820524D196}"/>
    <dgm:cxn modelId="{6784B9EE-DEE5-4734-B466-565D4E92EAA1}" srcId="{681D06E4-E869-45C6-932D-99AE0F4C4350}" destId="{FCCA4C74-DAE0-43B7-BD67-1B99479FFC0F}" srcOrd="4" destOrd="0" parTransId="{C3EDDE49-C1D6-41D1-B395-5C8D3933D36B}" sibTransId="{C2D4717F-1EA1-4C9E-B3F6-4D1945445638}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F7EB5-802A-4512-BA88-E7811EF751DF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</dgm:pt>
    <dgm:pt modelId="{C6BFFD38-A850-4F28-8234-B4A205B744FA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Procedures</a:t>
          </a:r>
          <a:endParaRPr kumimoji="0" lang="en-US" altLang="en-US" sz="800" b="1" i="0" u="none" strike="noStrike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gm:t>
    </dgm:pt>
    <dgm:pt modelId="{6C3589B0-982D-4A9F-AC2B-C103FB1825FD}" type="parTrans" cxnId="{95202120-65DB-4B95-AC90-D51072F65F5A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F7E88CAE-0BD8-4E68-9D5B-09B1F421AC30}" type="sibTrans" cxnId="{95202120-65DB-4B95-AC90-D51072F65F5A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7A177093-4959-4512-89C9-E5B2BAEDE0A9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Policies</a:t>
          </a:r>
          <a:endParaRPr kumimoji="0" lang="en-US" altLang="en-US" sz="800" b="1" i="0" u="none" strike="noStrike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gm:t>
    </dgm:pt>
    <dgm:pt modelId="{A15E9436-DAF2-4506-9866-CFCAD64418D0}" type="parTrans" cxnId="{5F5066D1-7A92-4DE1-AA2C-8635EE2E19B0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602B1CF1-8441-46E9-942E-B464E31A4C77}" type="sibTrans" cxnId="{5F5066D1-7A92-4DE1-AA2C-8635EE2E19B0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A49B810F-8259-4F83-B7FF-950198CC7CA2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Roles</a:t>
          </a:r>
          <a:endParaRPr kumimoji="0" lang="en-US" altLang="en-US" sz="800" b="1" i="0" u="none" strike="noStrike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gm:t>
    </dgm:pt>
    <dgm:pt modelId="{3F3655C8-62B3-453F-A704-F5FE8D6C5136}" type="parTrans" cxnId="{5F21CE39-4CAB-49E8-ACEC-8AEEDEC0D8D3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2CE1B5FB-8C5C-4FB7-91D8-830CDAFB3B0D}" type="sibTrans" cxnId="{5F21CE39-4CAB-49E8-ACEC-8AEEDEC0D8D3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76263963-6CDF-4755-AAB3-79601340A0FB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Responsibilities</a:t>
          </a:r>
          <a:endParaRPr kumimoji="0" lang="en-US" altLang="en-US" sz="800" b="1" i="0" u="none" strike="noStrike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gm:t>
    </dgm:pt>
    <dgm:pt modelId="{078D3454-8668-4E1C-80E7-F694454495B3}" type="parTrans" cxnId="{961810E2-2B13-42BB-9005-7DD0AE7CB04C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C4A285A3-AAAB-4D42-B0B5-111915490881}" type="sibTrans" cxnId="{961810E2-2B13-42BB-9005-7DD0AE7CB04C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E28EFF7E-F567-489F-BE20-70B4F5A64D5A}" type="pres">
      <dgm:prSet presAssocID="{D0BF7EB5-802A-4512-BA88-E7811EF751D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145-3D85-479E-8771-DE2D558BB489}" type="pres">
      <dgm:prSet presAssocID="{C6BFFD38-A850-4F28-8234-B4A205B744FA}" presName="circ1" presStyleLbl="vennNode1" presStyleIdx="0" presStyleCnt="4"/>
      <dgm:spPr/>
    </dgm:pt>
    <dgm:pt modelId="{648BD978-87A4-46CA-AD4C-6FC460DD0334}" type="pres">
      <dgm:prSet presAssocID="{C6BFFD38-A850-4F28-8234-B4A205B744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7BB46D-8152-4D8B-AD56-A3A6BEE36307}" type="pres">
      <dgm:prSet presAssocID="{7A177093-4959-4512-89C9-E5B2BAEDE0A9}" presName="circ2" presStyleLbl="vennNode1" presStyleIdx="1" presStyleCnt="4"/>
      <dgm:spPr/>
    </dgm:pt>
    <dgm:pt modelId="{49ACADE6-0013-44E3-A995-4B6249AAB77C}" type="pres">
      <dgm:prSet presAssocID="{7A177093-4959-4512-89C9-E5B2BAEDE0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B10098-2C49-494A-8B13-D93B8EACFDD5}" type="pres">
      <dgm:prSet presAssocID="{A49B810F-8259-4F83-B7FF-950198CC7CA2}" presName="circ3" presStyleLbl="vennNode1" presStyleIdx="2" presStyleCnt="4"/>
      <dgm:spPr/>
    </dgm:pt>
    <dgm:pt modelId="{FD27ED56-9739-4376-BD6C-50C0AB7298F7}" type="pres">
      <dgm:prSet presAssocID="{A49B810F-8259-4F83-B7FF-950198CC7C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D5EB6A-B5D1-47CA-9163-D0D441DC8F6C}" type="pres">
      <dgm:prSet presAssocID="{76263963-6CDF-4755-AAB3-79601340A0FB}" presName="circ4" presStyleLbl="vennNode1" presStyleIdx="3" presStyleCnt="4"/>
      <dgm:spPr/>
    </dgm:pt>
    <dgm:pt modelId="{6FEB4A81-0B76-4E8F-90EE-1F0ECA6EDFB1}" type="pres">
      <dgm:prSet presAssocID="{76263963-6CDF-4755-AAB3-79601340A0F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5202120-65DB-4B95-AC90-D51072F65F5A}" srcId="{D0BF7EB5-802A-4512-BA88-E7811EF751DF}" destId="{C6BFFD38-A850-4F28-8234-B4A205B744FA}" srcOrd="0" destOrd="0" parTransId="{6C3589B0-982D-4A9F-AC2B-C103FB1825FD}" sibTransId="{F7E88CAE-0BD8-4E68-9D5B-09B1F421AC30}"/>
    <dgm:cxn modelId="{6FBE9D36-8A21-4C0A-ABE3-7270E7B217D4}" type="presOf" srcId="{C6BFFD38-A850-4F28-8234-B4A205B744FA}" destId="{59E6C145-3D85-479E-8771-DE2D558BB489}" srcOrd="0" destOrd="0" presId="urn:microsoft.com/office/officeart/2005/8/layout/venn1"/>
    <dgm:cxn modelId="{5F21CE39-4CAB-49E8-ACEC-8AEEDEC0D8D3}" srcId="{D0BF7EB5-802A-4512-BA88-E7811EF751DF}" destId="{A49B810F-8259-4F83-B7FF-950198CC7CA2}" srcOrd="2" destOrd="0" parTransId="{3F3655C8-62B3-453F-A704-F5FE8D6C5136}" sibTransId="{2CE1B5FB-8C5C-4FB7-91D8-830CDAFB3B0D}"/>
    <dgm:cxn modelId="{3CE5203F-702B-4E43-98E9-C7E1BDAF42B3}" type="presOf" srcId="{A49B810F-8259-4F83-B7FF-950198CC7CA2}" destId="{FD27ED56-9739-4376-BD6C-50C0AB7298F7}" srcOrd="1" destOrd="0" presId="urn:microsoft.com/office/officeart/2005/8/layout/venn1"/>
    <dgm:cxn modelId="{4CD1D77E-88A1-465D-A9B5-A258C16920A0}" type="presOf" srcId="{7A177093-4959-4512-89C9-E5B2BAEDE0A9}" destId="{49ACADE6-0013-44E3-A995-4B6249AAB77C}" srcOrd="1" destOrd="0" presId="urn:microsoft.com/office/officeart/2005/8/layout/venn1"/>
    <dgm:cxn modelId="{E4A9AB82-8240-4483-A2FB-DDC019910512}" type="presOf" srcId="{A49B810F-8259-4F83-B7FF-950198CC7CA2}" destId="{6CB10098-2C49-494A-8B13-D93B8EACFDD5}" srcOrd="0" destOrd="0" presId="urn:microsoft.com/office/officeart/2005/8/layout/venn1"/>
    <dgm:cxn modelId="{F91DD988-9599-4EE7-B493-72CD35D35D58}" type="presOf" srcId="{76263963-6CDF-4755-AAB3-79601340A0FB}" destId="{6FEB4A81-0B76-4E8F-90EE-1F0ECA6EDFB1}" srcOrd="1" destOrd="0" presId="urn:microsoft.com/office/officeart/2005/8/layout/venn1"/>
    <dgm:cxn modelId="{AA5F5B9D-56CA-4903-86CD-BF98F8772AAC}" type="presOf" srcId="{7A177093-4959-4512-89C9-E5B2BAEDE0A9}" destId="{747BB46D-8152-4D8B-AD56-A3A6BEE36307}" srcOrd="0" destOrd="0" presId="urn:microsoft.com/office/officeart/2005/8/layout/venn1"/>
    <dgm:cxn modelId="{28C627AF-8164-44F8-B5C4-9D333E0374A0}" type="presOf" srcId="{76263963-6CDF-4755-AAB3-79601340A0FB}" destId="{F0D5EB6A-B5D1-47CA-9163-D0D441DC8F6C}" srcOrd="0" destOrd="0" presId="urn:microsoft.com/office/officeart/2005/8/layout/venn1"/>
    <dgm:cxn modelId="{437A75CB-80BD-480F-B42C-17EBCCFB79F1}" type="presOf" srcId="{D0BF7EB5-802A-4512-BA88-E7811EF751DF}" destId="{E28EFF7E-F567-489F-BE20-70B4F5A64D5A}" srcOrd="0" destOrd="0" presId="urn:microsoft.com/office/officeart/2005/8/layout/venn1"/>
    <dgm:cxn modelId="{5F5066D1-7A92-4DE1-AA2C-8635EE2E19B0}" srcId="{D0BF7EB5-802A-4512-BA88-E7811EF751DF}" destId="{7A177093-4959-4512-89C9-E5B2BAEDE0A9}" srcOrd="1" destOrd="0" parTransId="{A15E9436-DAF2-4506-9866-CFCAD64418D0}" sibTransId="{602B1CF1-8441-46E9-942E-B464E31A4C77}"/>
    <dgm:cxn modelId="{36352FD8-2817-4348-A2AA-53981B0C9765}" type="presOf" srcId="{C6BFFD38-A850-4F28-8234-B4A205B744FA}" destId="{648BD978-87A4-46CA-AD4C-6FC460DD0334}" srcOrd="1" destOrd="0" presId="urn:microsoft.com/office/officeart/2005/8/layout/venn1"/>
    <dgm:cxn modelId="{961810E2-2B13-42BB-9005-7DD0AE7CB04C}" srcId="{D0BF7EB5-802A-4512-BA88-E7811EF751DF}" destId="{76263963-6CDF-4755-AAB3-79601340A0FB}" srcOrd="3" destOrd="0" parTransId="{078D3454-8668-4E1C-80E7-F694454495B3}" sibTransId="{C4A285A3-AAAB-4D42-B0B5-111915490881}"/>
    <dgm:cxn modelId="{A8CBCAC6-5C49-4F44-908A-BA07EDCAFF9E}" type="presParOf" srcId="{E28EFF7E-F567-489F-BE20-70B4F5A64D5A}" destId="{59E6C145-3D85-479E-8771-DE2D558BB489}" srcOrd="0" destOrd="0" presId="urn:microsoft.com/office/officeart/2005/8/layout/venn1"/>
    <dgm:cxn modelId="{6028E277-070A-4377-8401-769E6976D823}" type="presParOf" srcId="{E28EFF7E-F567-489F-BE20-70B4F5A64D5A}" destId="{648BD978-87A4-46CA-AD4C-6FC460DD0334}" srcOrd="1" destOrd="0" presId="urn:microsoft.com/office/officeart/2005/8/layout/venn1"/>
    <dgm:cxn modelId="{8534F11A-0D94-44AA-BD9C-C9A6DCD20D1A}" type="presParOf" srcId="{E28EFF7E-F567-489F-BE20-70B4F5A64D5A}" destId="{747BB46D-8152-4D8B-AD56-A3A6BEE36307}" srcOrd="2" destOrd="0" presId="urn:microsoft.com/office/officeart/2005/8/layout/venn1"/>
    <dgm:cxn modelId="{FDF5D854-8574-4543-A47E-61B106408AB4}" type="presParOf" srcId="{E28EFF7E-F567-489F-BE20-70B4F5A64D5A}" destId="{49ACADE6-0013-44E3-A995-4B6249AAB77C}" srcOrd="3" destOrd="0" presId="urn:microsoft.com/office/officeart/2005/8/layout/venn1"/>
    <dgm:cxn modelId="{E357F862-16B8-4D1A-917F-30C135EF43EC}" type="presParOf" srcId="{E28EFF7E-F567-489F-BE20-70B4F5A64D5A}" destId="{6CB10098-2C49-494A-8B13-D93B8EACFDD5}" srcOrd="4" destOrd="0" presId="urn:microsoft.com/office/officeart/2005/8/layout/venn1"/>
    <dgm:cxn modelId="{E566309B-CFC7-43ED-B5D9-9444725C8B27}" type="presParOf" srcId="{E28EFF7E-F567-489F-BE20-70B4F5A64D5A}" destId="{FD27ED56-9739-4376-BD6C-50C0AB7298F7}" srcOrd="5" destOrd="0" presId="urn:microsoft.com/office/officeart/2005/8/layout/venn1"/>
    <dgm:cxn modelId="{0979734D-77C1-477D-AF59-020AEAB8BBAF}" type="presParOf" srcId="{E28EFF7E-F567-489F-BE20-70B4F5A64D5A}" destId="{F0D5EB6A-B5D1-47CA-9163-D0D441DC8F6C}" srcOrd="6" destOrd="0" presId="urn:microsoft.com/office/officeart/2005/8/layout/venn1"/>
    <dgm:cxn modelId="{6FBB0DE3-1480-4A2E-AAE6-7A584BDBE3C1}" type="presParOf" srcId="{E28EFF7E-F567-489F-BE20-70B4F5A64D5A}" destId="{6FEB4A81-0B76-4E8F-90EE-1F0ECA6EDFB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BF7EB5-802A-4512-BA88-E7811EF751DF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</dgm:pt>
    <dgm:pt modelId="{C6BFFD38-A850-4F28-8234-B4A205B744FA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Tools Arch.</a:t>
          </a:r>
        </a:p>
      </dgm:t>
    </dgm:pt>
    <dgm:pt modelId="{6C3589B0-982D-4A9F-AC2B-C103FB1825FD}" type="parTrans" cxnId="{95202120-65DB-4B95-AC90-D51072F65F5A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F7E88CAE-0BD8-4E68-9D5B-09B1F421AC30}" type="sibTrans" cxnId="{95202120-65DB-4B95-AC90-D51072F65F5A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7A177093-4959-4512-89C9-E5B2BAEDE0A9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Data Models</a:t>
          </a:r>
        </a:p>
      </dgm:t>
    </dgm:pt>
    <dgm:pt modelId="{A15E9436-DAF2-4506-9866-CFCAD64418D0}" type="parTrans" cxnId="{5F5066D1-7A92-4DE1-AA2C-8635EE2E19B0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602B1CF1-8441-46E9-942E-B464E31A4C77}" type="sibTrans" cxnId="{5F5066D1-7A92-4DE1-AA2C-8635EE2E19B0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A49B810F-8259-4F83-B7FF-950198CC7CA2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Metadata Repository</a:t>
          </a:r>
        </a:p>
      </dgm:t>
    </dgm:pt>
    <dgm:pt modelId="{3F3655C8-62B3-453F-A704-F5FE8D6C5136}" type="parTrans" cxnId="{5F21CE39-4CAB-49E8-ACEC-8AEEDEC0D8D3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2CE1B5FB-8C5C-4FB7-91D8-830CDAFB3B0D}" type="sibTrans" cxnId="{5F21CE39-4CAB-49E8-ACEC-8AEEDEC0D8D3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76263963-6CDF-4755-AAB3-79601340A0FB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Business Analysis</a:t>
          </a:r>
        </a:p>
      </dgm:t>
    </dgm:pt>
    <dgm:pt modelId="{078D3454-8668-4E1C-80E7-F694454495B3}" type="parTrans" cxnId="{961810E2-2B13-42BB-9005-7DD0AE7CB04C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C4A285A3-AAAB-4D42-B0B5-111915490881}" type="sibTrans" cxnId="{961810E2-2B13-42BB-9005-7DD0AE7CB04C}">
      <dgm:prSet/>
      <dgm:spPr/>
      <dgm:t>
        <a:bodyPr/>
        <a:lstStyle/>
        <a:p>
          <a:endParaRPr lang="en-US" sz="800">
            <a:solidFill>
              <a:schemeClr val="bg1"/>
            </a:solidFill>
          </a:endParaRPr>
        </a:p>
      </dgm:t>
    </dgm:pt>
    <dgm:pt modelId="{E28EFF7E-F567-489F-BE20-70B4F5A64D5A}" type="pres">
      <dgm:prSet presAssocID="{D0BF7EB5-802A-4512-BA88-E7811EF751D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145-3D85-479E-8771-DE2D558BB489}" type="pres">
      <dgm:prSet presAssocID="{C6BFFD38-A850-4F28-8234-B4A205B744FA}" presName="circ1" presStyleLbl="vennNode1" presStyleIdx="0" presStyleCnt="4"/>
      <dgm:spPr/>
    </dgm:pt>
    <dgm:pt modelId="{648BD978-87A4-46CA-AD4C-6FC460DD0334}" type="pres">
      <dgm:prSet presAssocID="{C6BFFD38-A850-4F28-8234-B4A205B744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7BB46D-8152-4D8B-AD56-A3A6BEE36307}" type="pres">
      <dgm:prSet presAssocID="{7A177093-4959-4512-89C9-E5B2BAEDE0A9}" presName="circ2" presStyleLbl="vennNode1" presStyleIdx="1" presStyleCnt="4"/>
      <dgm:spPr/>
    </dgm:pt>
    <dgm:pt modelId="{49ACADE6-0013-44E3-A995-4B6249AAB77C}" type="pres">
      <dgm:prSet presAssocID="{7A177093-4959-4512-89C9-E5B2BAEDE0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B10098-2C49-494A-8B13-D93B8EACFDD5}" type="pres">
      <dgm:prSet presAssocID="{A49B810F-8259-4F83-B7FF-950198CC7CA2}" presName="circ3" presStyleLbl="vennNode1" presStyleIdx="2" presStyleCnt="4"/>
      <dgm:spPr/>
    </dgm:pt>
    <dgm:pt modelId="{FD27ED56-9739-4376-BD6C-50C0AB7298F7}" type="pres">
      <dgm:prSet presAssocID="{A49B810F-8259-4F83-B7FF-950198CC7C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D5EB6A-B5D1-47CA-9163-D0D441DC8F6C}" type="pres">
      <dgm:prSet presAssocID="{76263963-6CDF-4755-AAB3-79601340A0FB}" presName="circ4" presStyleLbl="vennNode1" presStyleIdx="3" presStyleCnt="4"/>
      <dgm:spPr/>
    </dgm:pt>
    <dgm:pt modelId="{6FEB4A81-0B76-4E8F-90EE-1F0ECA6EDFB1}" type="pres">
      <dgm:prSet presAssocID="{76263963-6CDF-4755-AAB3-79601340A0F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5202120-65DB-4B95-AC90-D51072F65F5A}" srcId="{D0BF7EB5-802A-4512-BA88-E7811EF751DF}" destId="{C6BFFD38-A850-4F28-8234-B4A205B744FA}" srcOrd="0" destOrd="0" parTransId="{6C3589B0-982D-4A9F-AC2B-C103FB1825FD}" sibTransId="{F7E88CAE-0BD8-4E68-9D5B-09B1F421AC30}"/>
    <dgm:cxn modelId="{6FBE9D36-8A21-4C0A-ABE3-7270E7B217D4}" type="presOf" srcId="{C6BFFD38-A850-4F28-8234-B4A205B744FA}" destId="{59E6C145-3D85-479E-8771-DE2D558BB489}" srcOrd="0" destOrd="0" presId="urn:microsoft.com/office/officeart/2005/8/layout/venn1"/>
    <dgm:cxn modelId="{5F21CE39-4CAB-49E8-ACEC-8AEEDEC0D8D3}" srcId="{D0BF7EB5-802A-4512-BA88-E7811EF751DF}" destId="{A49B810F-8259-4F83-B7FF-950198CC7CA2}" srcOrd="2" destOrd="0" parTransId="{3F3655C8-62B3-453F-A704-F5FE8D6C5136}" sibTransId="{2CE1B5FB-8C5C-4FB7-91D8-830CDAFB3B0D}"/>
    <dgm:cxn modelId="{3CE5203F-702B-4E43-98E9-C7E1BDAF42B3}" type="presOf" srcId="{A49B810F-8259-4F83-B7FF-950198CC7CA2}" destId="{FD27ED56-9739-4376-BD6C-50C0AB7298F7}" srcOrd="1" destOrd="0" presId="urn:microsoft.com/office/officeart/2005/8/layout/venn1"/>
    <dgm:cxn modelId="{4CD1D77E-88A1-465D-A9B5-A258C16920A0}" type="presOf" srcId="{7A177093-4959-4512-89C9-E5B2BAEDE0A9}" destId="{49ACADE6-0013-44E3-A995-4B6249AAB77C}" srcOrd="1" destOrd="0" presId="urn:microsoft.com/office/officeart/2005/8/layout/venn1"/>
    <dgm:cxn modelId="{E4A9AB82-8240-4483-A2FB-DDC019910512}" type="presOf" srcId="{A49B810F-8259-4F83-B7FF-950198CC7CA2}" destId="{6CB10098-2C49-494A-8B13-D93B8EACFDD5}" srcOrd="0" destOrd="0" presId="urn:microsoft.com/office/officeart/2005/8/layout/venn1"/>
    <dgm:cxn modelId="{F91DD988-9599-4EE7-B493-72CD35D35D58}" type="presOf" srcId="{76263963-6CDF-4755-AAB3-79601340A0FB}" destId="{6FEB4A81-0B76-4E8F-90EE-1F0ECA6EDFB1}" srcOrd="1" destOrd="0" presId="urn:microsoft.com/office/officeart/2005/8/layout/venn1"/>
    <dgm:cxn modelId="{AA5F5B9D-56CA-4903-86CD-BF98F8772AAC}" type="presOf" srcId="{7A177093-4959-4512-89C9-E5B2BAEDE0A9}" destId="{747BB46D-8152-4D8B-AD56-A3A6BEE36307}" srcOrd="0" destOrd="0" presId="urn:microsoft.com/office/officeart/2005/8/layout/venn1"/>
    <dgm:cxn modelId="{28C627AF-8164-44F8-B5C4-9D333E0374A0}" type="presOf" srcId="{76263963-6CDF-4755-AAB3-79601340A0FB}" destId="{F0D5EB6A-B5D1-47CA-9163-D0D441DC8F6C}" srcOrd="0" destOrd="0" presId="urn:microsoft.com/office/officeart/2005/8/layout/venn1"/>
    <dgm:cxn modelId="{437A75CB-80BD-480F-B42C-17EBCCFB79F1}" type="presOf" srcId="{D0BF7EB5-802A-4512-BA88-E7811EF751DF}" destId="{E28EFF7E-F567-489F-BE20-70B4F5A64D5A}" srcOrd="0" destOrd="0" presId="urn:microsoft.com/office/officeart/2005/8/layout/venn1"/>
    <dgm:cxn modelId="{5F5066D1-7A92-4DE1-AA2C-8635EE2E19B0}" srcId="{D0BF7EB5-802A-4512-BA88-E7811EF751DF}" destId="{7A177093-4959-4512-89C9-E5B2BAEDE0A9}" srcOrd="1" destOrd="0" parTransId="{A15E9436-DAF2-4506-9866-CFCAD64418D0}" sibTransId="{602B1CF1-8441-46E9-942E-B464E31A4C77}"/>
    <dgm:cxn modelId="{36352FD8-2817-4348-A2AA-53981B0C9765}" type="presOf" srcId="{C6BFFD38-A850-4F28-8234-B4A205B744FA}" destId="{648BD978-87A4-46CA-AD4C-6FC460DD0334}" srcOrd="1" destOrd="0" presId="urn:microsoft.com/office/officeart/2005/8/layout/venn1"/>
    <dgm:cxn modelId="{961810E2-2B13-42BB-9005-7DD0AE7CB04C}" srcId="{D0BF7EB5-802A-4512-BA88-E7811EF751DF}" destId="{76263963-6CDF-4755-AAB3-79601340A0FB}" srcOrd="3" destOrd="0" parTransId="{078D3454-8668-4E1C-80E7-F694454495B3}" sibTransId="{C4A285A3-AAAB-4D42-B0B5-111915490881}"/>
    <dgm:cxn modelId="{A8CBCAC6-5C49-4F44-908A-BA07EDCAFF9E}" type="presParOf" srcId="{E28EFF7E-F567-489F-BE20-70B4F5A64D5A}" destId="{59E6C145-3D85-479E-8771-DE2D558BB489}" srcOrd="0" destOrd="0" presId="urn:microsoft.com/office/officeart/2005/8/layout/venn1"/>
    <dgm:cxn modelId="{6028E277-070A-4377-8401-769E6976D823}" type="presParOf" srcId="{E28EFF7E-F567-489F-BE20-70B4F5A64D5A}" destId="{648BD978-87A4-46CA-AD4C-6FC460DD0334}" srcOrd="1" destOrd="0" presId="urn:microsoft.com/office/officeart/2005/8/layout/venn1"/>
    <dgm:cxn modelId="{8534F11A-0D94-44AA-BD9C-C9A6DCD20D1A}" type="presParOf" srcId="{E28EFF7E-F567-489F-BE20-70B4F5A64D5A}" destId="{747BB46D-8152-4D8B-AD56-A3A6BEE36307}" srcOrd="2" destOrd="0" presId="urn:microsoft.com/office/officeart/2005/8/layout/venn1"/>
    <dgm:cxn modelId="{FDF5D854-8574-4543-A47E-61B106408AB4}" type="presParOf" srcId="{E28EFF7E-F567-489F-BE20-70B4F5A64D5A}" destId="{49ACADE6-0013-44E3-A995-4B6249AAB77C}" srcOrd="3" destOrd="0" presId="urn:microsoft.com/office/officeart/2005/8/layout/venn1"/>
    <dgm:cxn modelId="{E357F862-16B8-4D1A-917F-30C135EF43EC}" type="presParOf" srcId="{E28EFF7E-F567-489F-BE20-70B4F5A64D5A}" destId="{6CB10098-2C49-494A-8B13-D93B8EACFDD5}" srcOrd="4" destOrd="0" presId="urn:microsoft.com/office/officeart/2005/8/layout/venn1"/>
    <dgm:cxn modelId="{E566309B-CFC7-43ED-B5D9-9444725C8B27}" type="presParOf" srcId="{E28EFF7E-F567-489F-BE20-70B4F5A64D5A}" destId="{FD27ED56-9739-4376-BD6C-50C0AB7298F7}" srcOrd="5" destOrd="0" presId="urn:microsoft.com/office/officeart/2005/8/layout/venn1"/>
    <dgm:cxn modelId="{0979734D-77C1-477D-AF59-020AEAB8BBAF}" type="presParOf" srcId="{E28EFF7E-F567-489F-BE20-70B4F5A64D5A}" destId="{F0D5EB6A-B5D1-47CA-9163-D0D441DC8F6C}" srcOrd="6" destOrd="0" presId="urn:microsoft.com/office/officeart/2005/8/layout/venn1"/>
    <dgm:cxn modelId="{6FBB0DE3-1480-4A2E-AAE6-7A584BDBE3C1}" type="presParOf" srcId="{E28EFF7E-F567-489F-BE20-70B4F5A64D5A}" destId="{6FEB4A81-0B76-4E8F-90EE-1F0ECA6EDFB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 Architecture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Plan with vision and foresignht to provide high quality data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 Architecture Principles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Solutions will be designed in an information centric manner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3DC103-124B-4DFF-B822-0BB7E2A9357E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identify and determinie common data requirements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D90D56-33BB-45FF-9204-F9566779C956}" type="parTrans" cxnId="{AC7596CB-3393-4794-A4E5-954A028A344C}">
      <dgm:prSet/>
      <dgm:spPr/>
      <dgm:t>
        <a:bodyPr/>
        <a:lstStyle/>
        <a:p>
          <a:endParaRPr lang="en-US"/>
        </a:p>
      </dgm:t>
    </dgm:pt>
    <dgm:pt modelId="{701D3891-444E-4151-81A7-CBCAD0C8CE44}" type="sibTrans" cxnId="{AC7596CB-3393-4794-A4E5-954A028A344C}">
      <dgm:prSet/>
      <dgm:spPr/>
      <dgm:t>
        <a:bodyPr/>
        <a:lstStyle/>
        <a:p>
          <a:endParaRPr lang="en-US"/>
        </a:p>
      </dgm:t>
    </dgm:pt>
    <dgm:pt modelId="{452178AD-49CC-47CD-87C3-0A85CE6F6D49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design conceptual structures and plan to meet current &amp; long term data requirements to the enterprise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D9713C-E5AE-4BFA-B4EC-C266EDAFEB2D}" type="parTrans" cxnId="{49D217E5-7F16-4223-B64E-2B6B78B24F50}">
      <dgm:prSet/>
      <dgm:spPr/>
      <dgm:t>
        <a:bodyPr/>
        <a:lstStyle/>
        <a:p>
          <a:endParaRPr lang="en-US"/>
        </a:p>
      </dgm:t>
    </dgm:pt>
    <dgm:pt modelId="{B573C27D-B47E-4A92-8ACC-39C65DDF6EB2}" type="sibTrans" cxnId="{49D217E5-7F16-4223-B64E-2B6B78B24F50}">
      <dgm:prSet/>
      <dgm:spPr/>
      <dgm:t>
        <a:bodyPr/>
        <a:lstStyle/>
        <a:p>
          <a:endParaRPr lang="en-US"/>
        </a:p>
      </dgm:t>
    </dgm:pt>
    <dgm:pt modelId="{95E35A48-28F6-4999-962F-5CC4495C4753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Data entered into one system will not be “re-keyed” into another system manually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873002-D3F2-4106-AD44-8F6C4906DCD2}" type="parTrans" cxnId="{9EA45996-0F9B-48B5-BC08-E0BF069DD346}">
      <dgm:prSet/>
      <dgm:spPr/>
      <dgm:t>
        <a:bodyPr/>
        <a:lstStyle/>
        <a:p>
          <a:endParaRPr lang="en-US"/>
        </a:p>
      </dgm:t>
    </dgm:pt>
    <dgm:pt modelId="{E02D665C-246A-4C4A-8EA9-94E059B5109C}" type="sibTrans" cxnId="{9EA45996-0F9B-48B5-BC08-E0BF069DD346}">
      <dgm:prSet/>
      <dgm:spPr/>
      <dgm:t>
        <a:bodyPr/>
        <a:lstStyle/>
        <a:p>
          <a:endParaRPr lang="en-US"/>
        </a:p>
      </dgm:t>
    </dgm:pt>
    <dgm:pt modelId="{14B38992-615D-4D0F-875B-70A08B625B97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Transactional data will never change in IT landscape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D5D5A2-9A03-45A0-AC89-9A9A0EA9EA45}" type="parTrans" cxnId="{98C580AC-7A5C-4ACC-97DD-BF99B0417E6D}">
      <dgm:prSet/>
      <dgm:spPr/>
      <dgm:t>
        <a:bodyPr/>
        <a:lstStyle/>
        <a:p>
          <a:endParaRPr lang="en-US"/>
        </a:p>
      </dgm:t>
    </dgm:pt>
    <dgm:pt modelId="{363E2321-FFC1-45AB-9FAF-EEA0039361BF}" type="sibTrans" cxnId="{98C580AC-7A5C-4ACC-97DD-BF99B0417E6D}">
      <dgm:prSet/>
      <dgm:spPr/>
      <dgm:t>
        <a:bodyPr/>
        <a:lstStyle/>
        <a:p>
          <a:endParaRPr lang="en-US"/>
        </a:p>
      </dgm:t>
    </dgm:pt>
    <dgm:pt modelId="{0FD10B79-7A4E-4166-A589-118F59075BE1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All data that that needs to be moved benween systems will refer to canonical data models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353926-C755-4F7E-BD0D-AD662C588D44}" type="parTrans" cxnId="{E837C800-BE32-4CCD-B3E8-D0B10241CD55}">
      <dgm:prSet/>
      <dgm:spPr/>
      <dgm:t>
        <a:bodyPr/>
        <a:lstStyle/>
        <a:p>
          <a:endParaRPr lang="en-US"/>
        </a:p>
      </dgm:t>
    </dgm:pt>
    <dgm:pt modelId="{B0285EC0-B7CF-4A0A-8D47-01C276E1B7F7}" type="sibTrans" cxnId="{E837C800-BE32-4CCD-B3E8-D0B10241CD55}">
      <dgm:prSet/>
      <dgm:spPr/>
      <dgm:t>
        <a:bodyPr/>
        <a:lstStyle/>
        <a:p>
          <a:endParaRPr lang="en-US"/>
        </a:p>
      </dgm:t>
    </dgm:pt>
    <dgm:pt modelId="{EBB7E2D0-923E-4F9F-9AC1-F0DB56CF7884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Data Integration events wil be triggered by Business process evnts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8706B-9720-4902-9FA8-1835933D1CA0}" type="parTrans" cxnId="{A48EFA96-9F23-4E0A-AA76-95911013C728}">
      <dgm:prSet/>
      <dgm:spPr/>
      <dgm:t>
        <a:bodyPr/>
        <a:lstStyle/>
        <a:p>
          <a:endParaRPr lang="en-US"/>
        </a:p>
      </dgm:t>
    </dgm:pt>
    <dgm:pt modelId="{C8E03BD5-837A-497D-AD4D-478FF690AEDC}" type="sibTrans" cxnId="{A48EFA96-9F23-4E0A-AA76-95911013C728}">
      <dgm:prSet/>
      <dgm:spPr/>
      <dgm:t>
        <a:bodyPr/>
        <a:lstStyle/>
        <a:p>
          <a:endParaRPr lang="en-US"/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E837C800-BE32-4CCD-B3E8-D0B10241CD55}" srcId="{977A185D-0960-449A-A519-7A37959FFD48}" destId="{0FD10B79-7A4E-4166-A589-118F59075BE1}" srcOrd="3" destOrd="0" parTransId="{7B353926-C755-4F7E-BD0D-AD662C588D44}" sibTransId="{B0285EC0-B7CF-4A0A-8D47-01C276E1B7F7}"/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CC124F08-D2A9-4EB7-8514-700B02916F3E}" type="presOf" srcId="{0FD10B79-7A4E-4166-A589-118F59075BE1}" destId="{DA09C3EF-2C9D-4607-BF4B-31CFE99CEB21}" srcOrd="0" destOrd="3" presId="urn:microsoft.com/office/officeart/2005/8/layout/bList2"/>
    <dgm:cxn modelId="{54373124-A270-4C83-A4A0-51A0FF59C024}" type="presOf" srcId="{EBB7E2D0-923E-4F9F-9AC1-F0DB56CF7884}" destId="{DA09C3EF-2C9D-4607-BF4B-31CFE99CEB21}" srcOrd="0" destOrd="4" presId="urn:microsoft.com/office/officeart/2005/8/layout/bList2"/>
    <dgm:cxn modelId="{82901031-3790-4AEA-8062-F567D67895F2}" type="presOf" srcId="{14B38992-615D-4D0F-875B-70A08B625B97}" destId="{DA09C3EF-2C9D-4607-BF4B-31CFE99CEB21}" srcOrd="0" destOrd="2" presId="urn:microsoft.com/office/officeart/2005/8/layout/bList2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9EA45996-0F9B-48B5-BC08-E0BF069DD346}" srcId="{977A185D-0960-449A-A519-7A37959FFD48}" destId="{95E35A48-28F6-4999-962F-5CC4495C4753}" srcOrd="1" destOrd="0" parTransId="{C5873002-D3F2-4106-AD44-8F6C4906DCD2}" sibTransId="{E02D665C-246A-4C4A-8EA9-94E059B5109C}"/>
    <dgm:cxn modelId="{A48EFA96-9F23-4E0A-AA76-95911013C728}" srcId="{977A185D-0960-449A-A519-7A37959FFD48}" destId="{EBB7E2D0-923E-4F9F-9AC1-F0DB56CF7884}" srcOrd="4" destOrd="0" parTransId="{5FF8706B-9720-4902-9FA8-1835933D1CA0}" sibTransId="{C8E03BD5-837A-497D-AD4D-478FF690AEDC}"/>
    <dgm:cxn modelId="{98C580AC-7A5C-4ACC-97DD-BF99B0417E6D}" srcId="{977A185D-0960-449A-A519-7A37959FFD48}" destId="{14B38992-615D-4D0F-875B-70A08B625B97}" srcOrd="2" destOrd="0" parTransId="{F6D5D5A2-9A03-45A0-AC89-9A9A0EA9EA45}" sibTransId="{363E2321-FFC1-45AB-9FAF-EEA0039361BF}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9840CBC8-A02B-487C-8668-E24E1606BC88}" type="presOf" srcId="{95E35A48-28F6-4999-962F-5CC4495C4753}" destId="{DA09C3EF-2C9D-4607-BF4B-31CFE99CEB21}" srcOrd="0" destOrd="1" presId="urn:microsoft.com/office/officeart/2005/8/layout/bList2"/>
    <dgm:cxn modelId="{AC7596CB-3393-4794-A4E5-954A028A344C}" srcId="{681D06E4-E869-45C6-932D-99AE0F4C4350}" destId="{683DC103-124B-4DFF-B822-0BB7E2A9357E}" srcOrd="1" destOrd="0" parTransId="{9CD90D56-33BB-45FF-9204-F9566779C956}" sibTransId="{701D3891-444E-4151-81A7-CBCAD0C8CE44}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49D217E5-7F16-4223-B64E-2B6B78B24F50}" srcId="{681D06E4-E869-45C6-932D-99AE0F4C4350}" destId="{452178AD-49CC-47CD-87C3-0A85CE6F6D49}" srcOrd="2" destOrd="0" parTransId="{CAD9713C-E5AE-4BFA-B4EC-C266EDAFEB2D}" sibTransId="{B573C27D-B47E-4A92-8ACC-39C65DDF6EB2}"/>
    <dgm:cxn modelId="{2B2A4DEF-E00B-4996-B00F-0D115E840AF1}" type="presOf" srcId="{452178AD-49CC-47CD-87C3-0A85CE6F6D49}" destId="{BDD9E93B-84C3-48F5-8AF2-717A1D2715DE}" srcOrd="0" destOrd="2" presId="urn:microsoft.com/office/officeart/2005/8/layout/bList2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566941FA-3A34-4453-9BC9-B64E4A633B94}" type="presOf" srcId="{683DC103-124B-4DFF-B822-0BB7E2A9357E}" destId="{BDD9E93B-84C3-48F5-8AF2-717A1D2715DE}" srcOrd="0" destOrd="1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MDM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Provide authoritative source of reconciled and high quality master data</a:t>
          </a: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MDM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A single version of truth will exist for all data in IT landscape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2A964B-0A67-4338-AAC6-495E3D90C4B0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Lower cost and lower complexity through reuse and leverage of standards</a:t>
          </a:r>
        </a:p>
      </dgm:t>
    </dgm:pt>
    <dgm:pt modelId="{3937B574-F96E-4082-8E27-8B10AFA36F7A}" type="parTrans" cxnId="{93AE7A7A-105A-47FF-A02F-CEF97D644AF8}">
      <dgm:prSet/>
      <dgm:spPr/>
      <dgm:t>
        <a:bodyPr/>
        <a:lstStyle/>
        <a:p>
          <a:endParaRPr lang="en-US" sz="1200"/>
        </a:p>
      </dgm:t>
    </dgm:pt>
    <dgm:pt modelId="{4B471068-36DF-4B59-9760-3EE0EE78EDD6}" type="sibTrans" cxnId="{93AE7A7A-105A-47FF-A02F-CEF97D644AF8}">
      <dgm:prSet/>
      <dgm:spPr/>
      <dgm:t>
        <a:bodyPr/>
        <a:lstStyle/>
        <a:p>
          <a:endParaRPr lang="en-US" sz="1200"/>
        </a:p>
      </dgm:t>
    </dgm:pt>
    <dgm:pt modelId="{FB95E0EF-FE3F-45C8-8AB9-5712DAE01402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Support Business intelligence and information integration efforts</a:t>
          </a:r>
        </a:p>
      </dgm:t>
    </dgm:pt>
    <dgm:pt modelId="{86D22481-D2D5-4BE8-B28A-27F2EB8B076B}" type="parTrans" cxnId="{297CBB0A-C2E1-4FDD-A662-220FF0F7622A}">
      <dgm:prSet/>
      <dgm:spPr/>
      <dgm:t>
        <a:bodyPr/>
        <a:lstStyle/>
        <a:p>
          <a:endParaRPr lang="en-US" sz="1200"/>
        </a:p>
      </dgm:t>
    </dgm:pt>
    <dgm:pt modelId="{6A027130-EEBD-4E04-8BAD-117C908E74A1}" type="sibTrans" cxnId="{297CBB0A-C2E1-4FDD-A662-220FF0F7622A}">
      <dgm:prSet/>
      <dgm:spPr/>
      <dgm:t>
        <a:bodyPr/>
        <a:lstStyle/>
        <a:p>
          <a:endParaRPr lang="en-US" sz="1200"/>
        </a:p>
      </dgm:t>
    </dgm:pt>
    <dgm:pt modelId="{19CEA1B5-2C64-45D7-BE9E-46D8723B979C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The single system of reference (SOR) will be official source of data sets for all subsequent inetration and dessimatetion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4B5BA-DDE2-4517-8608-E0A5428F0674}" type="parTrans" cxnId="{C0577A2D-4847-4192-A1C0-4ED60607B874}">
      <dgm:prSet/>
      <dgm:spPr/>
      <dgm:t>
        <a:bodyPr/>
        <a:lstStyle/>
        <a:p>
          <a:endParaRPr lang="en-US" sz="1200"/>
        </a:p>
      </dgm:t>
    </dgm:pt>
    <dgm:pt modelId="{5F2E8F37-178E-4CBD-9DA7-0DDF1514A0A8}" type="sibTrans" cxnId="{C0577A2D-4847-4192-A1C0-4ED60607B874}">
      <dgm:prSet/>
      <dgm:spPr/>
      <dgm:t>
        <a:bodyPr/>
        <a:lstStyle/>
        <a:p>
          <a:endParaRPr lang="en-US" sz="1200"/>
        </a:p>
      </dgm:t>
    </dgm:pt>
    <dgm:pt modelId="{9919AFAC-52DF-4DC5-91D3-BF429E4D7770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Book of Record (BOR) of data sets will be the systems where 80% of the process that maintain data are supported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635FA8-BCD3-4A76-8C3A-F0AD6CB748DE}" type="parTrans" cxnId="{79A26811-F148-49C2-A850-BFF53F80398E}">
      <dgm:prSet/>
      <dgm:spPr/>
      <dgm:t>
        <a:bodyPr/>
        <a:lstStyle/>
        <a:p>
          <a:endParaRPr lang="en-US" sz="1200"/>
        </a:p>
      </dgm:t>
    </dgm:pt>
    <dgm:pt modelId="{863A7036-C51D-46B5-B51B-B51EE4447C9E}" type="sibTrans" cxnId="{79A26811-F148-49C2-A850-BFF53F80398E}">
      <dgm:prSet/>
      <dgm:spPr/>
      <dgm:t>
        <a:bodyPr/>
        <a:lstStyle/>
        <a:p>
          <a:endParaRPr lang="en-US" sz="1200"/>
        </a:p>
      </dgm:t>
    </dgm:pt>
    <dgm:pt modelId="{F8CEAA71-71E9-48AE-8C76-8D48764E4964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Data will be entered and maintained in the nominated Book of Records (BOR)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375120-6412-4FC6-BBAF-953BC3AD2786}" type="parTrans" cxnId="{902A1481-B606-448A-B5B2-80BAE98A95C6}">
      <dgm:prSet/>
      <dgm:spPr/>
      <dgm:t>
        <a:bodyPr/>
        <a:lstStyle/>
        <a:p>
          <a:endParaRPr lang="en-US" sz="1200"/>
        </a:p>
      </dgm:t>
    </dgm:pt>
    <dgm:pt modelId="{A6F014E4-DFE2-4DCC-A0B9-3C97A5EEA3BE}" type="sibTrans" cxnId="{902A1481-B606-448A-B5B2-80BAE98A95C6}">
      <dgm:prSet/>
      <dgm:spPr/>
      <dgm:t>
        <a:bodyPr/>
        <a:lstStyle/>
        <a:p>
          <a:endParaRPr lang="en-US" sz="1200"/>
        </a:p>
      </dgm:t>
    </dgm:pt>
    <dgm:pt modelId="{5074E100-417E-4E8F-A748-DC99E687C0C3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Changes in global data will be synchronized across system landscape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36EDB5-0381-48D1-B988-F20B4BEF4956}" type="parTrans" cxnId="{351ECC04-A193-4A39-81CB-F5A82B9F6856}">
      <dgm:prSet/>
      <dgm:spPr/>
      <dgm:t>
        <a:bodyPr/>
        <a:lstStyle/>
        <a:p>
          <a:endParaRPr lang="en-US" sz="1200"/>
        </a:p>
      </dgm:t>
    </dgm:pt>
    <dgm:pt modelId="{7F682002-610E-4B6C-88D9-0E5790E3898D}" type="sibTrans" cxnId="{351ECC04-A193-4A39-81CB-F5A82B9F6856}">
      <dgm:prSet/>
      <dgm:spPr/>
      <dgm:t>
        <a:bodyPr/>
        <a:lstStyle/>
        <a:p>
          <a:endParaRPr lang="en-US" sz="1200"/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351ECC04-A193-4A39-81CB-F5A82B9F6856}" srcId="{977A185D-0960-449A-A519-7A37959FFD48}" destId="{5074E100-417E-4E8F-A748-DC99E687C0C3}" srcOrd="4" destOrd="0" parTransId="{C736EDB5-0381-48D1-B988-F20B4BEF4956}" sibTransId="{7F682002-610E-4B6C-88D9-0E5790E3898D}"/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297CBB0A-C2E1-4FDD-A662-220FF0F7622A}" srcId="{681D06E4-E869-45C6-932D-99AE0F4C4350}" destId="{FB95E0EF-FE3F-45C8-8AB9-5712DAE01402}" srcOrd="2" destOrd="0" parTransId="{86D22481-D2D5-4BE8-B28A-27F2EB8B076B}" sibTransId="{6A027130-EEBD-4E04-8BAD-117C908E74A1}"/>
    <dgm:cxn modelId="{79A26811-F148-49C2-A850-BFF53F80398E}" srcId="{977A185D-0960-449A-A519-7A37959FFD48}" destId="{9919AFAC-52DF-4DC5-91D3-BF429E4D7770}" srcOrd="2" destOrd="0" parTransId="{5C635FA8-BCD3-4A76-8C3A-F0AD6CB748DE}" sibTransId="{863A7036-C51D-46B5-B51B-B51EE4447C9E}"/>
    <dgm:cxn modelId="{C0577A2D-4847-4192-A1C0-4ED60607B874}" srcId="{977A185D-0960-449A-A519-7A37959FFD48}" destId="{19CEA1B5-2C64-45D7-BE9E-46D8723B979C}" srcOrd="1" destOrd="0" parTransId="{F0D4B5BA-DDE2-4517-8608-E0A5428F0674}" sibTransId="{5F2E8F37-178E-4CBD-9DA7-0DDF1514A0A8}"/>
    <dgm:cxn modelId="{49698736-4EB4-4EFE-88BA-6E0436CDA9A8}" type="presOf" srcId="{5074E100-417E-4E8F-A748-DC99E687C0C3}" destId="{DA09C3EF-2C9D-4607-BF4B-31CFE99CEB21}" srcOrd="0" destOrd="4" presId="urn:microsoft.com/office/officeart/2005/8/layout/bList2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34A65562-2327-4B9E-A802-22B9B6018D07}" type="presOf" srcId="{F8CEAA71-71E9-48AE-8C76-8D48764E4964}" destId="{DA09C3EF-2C9D-4607-BF4B-31CFE99CEB21}" srcOrd="0" destOrd="3" presId="urn:microsoft.com/office/officeart/2005/8/layout/bList2"/>
    <dgm:cxn modelId="{A3EA7F68-CA1A-4069-B99E-CFAE378EE8B0}" type="presOf" srcId="{172A964B-0A67-4338-AAC6-495E3D90C4B0}" destId="{BDD9E93B-84C3-48F5-8AF2-717A1D2715DE}" srcOrd="0" destOrd="1" presId="urn:microsoft.com/office/officeart/2005/8/layout/bList2"/>
    <dgm:cxn modelId="{21FE9A6A-57A9-4D23-8272-9AC6D6AA2CDB}" type="presOf" srcId="{FB95E0EF-FE3F-45C8-8AB9-5712DAE01402}" destId="{BDD9E93B-84C3-48F5-8AF2-717A1D2715DE}" srcOrd="0" destOrd="2" presId="urn:microsoft.com/office/officeart/2005/8/layout/bList2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BC52186F-B615-4D37-A3E4-5AFC48E97853}" type="presOf" srcId="{19CEA1B5-2C64-45D7-BE9E-46D8723B979C}" destId="{DA09C3EF-2C9D-4607-BF4B-31CFE99CEB21}" srcOrd="0" destOrd="1" presId="urn:microsoft.com/office/officeart/2005/8/layout/bList2"/>
    <dgm:cxn modelId="{93AE7A7A-105A-47FF-A02F-CEF97D644AF8}" srcId="{681D06E4-E869-45C6-932D-99AE0F4C4350}" destId="{172A964B-0A67-4338-AAC6-495E3D90C4B0}" srcOrd="1" destOrd="0" parTransId="{3937B574-F96E-4082-8E27-8B10AFA36F7A}" sibTransId="{4B471068-36DF-4B59-9760-3EE0EE78EDD6}"/>
    <dgm:cxn modelId="{902A1481-B606-448A-B5B2-80BAE98A95C6}" srcId="{977A185D-0960-449A-A519-7A37959FFD48}" destId="{F8CEAA71-71E9-48AE-8C76-8D48764E4964}" srcOrd="3" destOrd="0" parTransId="{19375120-6412-4FC6-BBAF-953BC3AD2786}" sibTransId="{A6F014E4-DFE2-4DCC-A0B9-3C97A5EEA3BE}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2A5E5FC3-4C13-4439-B195-802E4973B7BB}" type="presOf" srcId="{9919AFAC-52DF-4DC5-91D3-BF429E4D7770}" destId="{DA09C3EF-2C9D-4607-BF4B-31CFE99CEB21}" srcOrd="0" destOrd="2" presId="urn:microsoft.com/office/officeart/2005/8/layout/bList2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Security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Security Principles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74E100-417E-4E8F-A748-DC99E687C0C3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and Information will have same level of security and any other valuable asset within Nationalgrid</a:t>
          </a:r>
        </a:p>
      </dgm:t>
    </dgm:pt>
    <dgm:pt modelId="{C736EDB5-0381-48D1-B988-F20B4BEF4956}" type="parTrans" cxnId="{351ECC04-A193-4A39-81CB-F5A82B9F6856}">
      <dgm:prSet/>
      <dgm:spPr/>
      <dgm:t>
        <a:bodyPr/>
        <a:lstStyle/>
        <a:p>
          <a:endParaRPr lang="en-US" sz="1200"/>
        </a:p>
      </dgm:t>
    </dgm:pt>
    <dgm:pt modelId="{7F682002-610E-4B6C-88D9-0E5790E3898D}" type="sibTrans" cxnId="{351ECC04-A193-4A39-81CB-F5A82B9F6856}">
      <dgm:prSet/>
      <dgm:spPr/>
      <dgm:t>
        <a:bodyPr/>
        <a:lstStyle/>
        <a:p>
          <a:endParaRPr lang="en-US" sz="1200"/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95E0EF-FE3F-45C8-8AB9-5712DAE01402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Enable appropriate and prevent inappropriate , access and changes to data assets</a:t>
          </a:r>
        </a:p>
      </dgm:t>
    </dgm:pt>
    <dgm:pt modelId="{6A027130-EEBD-4E04-8BAD-117C908E74A1}" type="sibTrans" cxnId="{297CBB0A-C2E1-4FDD-A662-220FF0F7622A}">
      <dgm:prSet/>
      <dgm:spPr/>
      <dgm:t>
        <a:bodyPr/>
        <a:lstStyle/>
        <a:p>
          <a:endParaRPr lang="en-US" sz="1200"/>
        </a:p>
      </dgm:t>
    </dgm:pt>
    <dgm:pt modelId="{86D22481-D2D5-4BE8-B28A-27F2EB8B076B}" type="parTrans" cxnId="{297CBB0A-C2E1-4FDD-A662-220FF0F7622A}">
      <dgm:prSet/>
      <dgm:spPr/>
      <dgm:t>
        <a:bodyPr/>
        <a:lstStyle/>
        <a:p>
          <a:endParaRPr lang="en-US" sz="1200"/>
        </a:p>
      </dgm:t>
    </dgm:pt>
    <dgm:pt modelId="{C4FE4905-6555-409D-9296-ABC3AA7AED8A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Meet regulatory requirements for privacy and Confidentiality</a:t>
          </a:r>
        </a:p>
      </dgm:t>
    </dgm:pt>
    <dgm:pt modelId="{3339DDA1-2080-4867-A0D3-8EF080523E8F}" type="parTrans" cxnId="{98A57B3C-C4D7-4BD0-BDF4-612F75D5D25D}">
      <dgm:prSet/>
      <dgm:spPr/>
      <dgm:t>
        <a:bodyPr/>
        <a:lstStyle/>
        <a:p>
          <a:endParaRPr lang="en-US" sz="1200"/>
        </a:p>
      </dgm:t>
    </dgm:pt>
    <dgm:pt modelId="{FA6B0455-8D21-42E5-BC4A-52398B94EA5B}" type="sibTrans" cxnId="{98A57B3C-C4D7-4BD0-BDF4-612F75D5D25D}">
      <dgm:prSet/>
      <dgm:spPr/>
      <dgm:t>
        <a:bodyPr/>
        <a:lstStyle/>
        <a:p>
          <a:endParaRPr lang="en-US" sz="1200"/>
        </a:p>
      </dgm:t>
    </dgm:pt>
    <dgm:pt modelId="{0F790D2F-2503-4116-AFAA-1020CD5BF8E0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Ensure privacy and confidentiality is the need for all stakeholders</a:t>
          </a:r>
        </a:p>
      </dgm:t>
    </dgm:pt>
    <dgm:pt modelId="{D17DDF09-F941-47CF-B7DD-D4F938053AE8}" type="parTrans" cxnId="{9237B775-53CF-4220-BA72-289BA3806EE3}">
      <dgm:prSet/>
      <dgm:spPr/>
      <dgm:t>
        <a:bodyPr/>
        <a:lstStyle/>
        <a:p>
          <a:endParaRPr lang="en-US" sz="1200"/>
        </a:p>
      </dgm:t>
    </dgm:pt>
    <dgm:pt modelId="{1B6CBC05-858C-469D-9C71-AC6DE02121AC}" type="sibTrans" cxnId="{9237B775-53CF-4220-BA72-289BA3806EE3}">
      <dgm:prSet/>
      <dgm:spPr/>
      <dgm:t>
        <a:bodyPr/>
        <a:lstStyle/>
        <a:p>
          <a:endParaRPr lang="en-US" sz="1200"/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351ECC04-A193-4A39-81CB-F5A82B9F6856}" srcId="{977A185D-0960-449A-A519-7A37959FFD48}" destId="{5074E100-417E-4E8F-A748-DC99E687C0C3}" srcOrd="1" destOrd="0" parTransId="{C736EDB5-0381-48D1-B988-F20B4BEF4956}" sibTransId="{7F682002-610E-4B6C-88D9-0E5790E3898D}"/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297CBB0A-C2E1-4FDD-A662-220FF0F7622A}" srcId="{681D06E4-E869-45C6-932D-99AE0F4C4350}" destId="{FB95E0EF-FE3F-45C8-8AB9-5712DAE01402}" srcOrd="1" destOrd="0" parTransId="{86D22481-D2D5-4BE8-B28A-27F2EB8B076B}" sibTransId="{6A027130-EEBD-4E04-8BAD-117C908E74A1}"/>
    <dgm:cxn modelId="{49698736-4EB4-4EFE-88BA-6E0436CDA9A8}" type="presOf" srcId="{5074E100-417E-4E8F-A748-DC99E687C0C3}" destId="{DA09C3EF-2C9D-4607-BF4B-31CFE99CEB21}" srcOrd="0" destOrd="1" presId="urn:microsoft.com/office/officeart/2005/8/layout/bList2"/>
    <dgm:cxn modelId="{98A57B3C-C4D7-4BD0-BDF4-612F75D5D25D}" srcId="{681D06E4-E869-45C6-932D-99AE0F4C4350}" destId="{C4FE4905-6555-409D-9296-ABC3AA7AED8A}" srcOrd="2" destOrd="0" parTransId="{3339DDA1-2080-4867-A0D3-8EF080523E8F}" sibTransId="{FA6B0455-8D21-42E5-BC4A-52398B94EA5B}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21FE9A6A-57A9-4D23-8272-9AC6D6AA2CDB}" type="presOf" srcId="{FB95E0EF-FE3F-45C8-8AB9-5712DAE01402}" destId="{BDD9E93B-84C3-48F5-8AF2-717A1D2715DE}" srcOrd="0" destOrd="1" presId="urn:microsoft.com/office/officeart/2005/8/layout/bList2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9237B775-53CF-4220-BA72-289BA3806EE3}" srcId="{681D06E4-E869-45C6-932D-99AE0F4C4350}" destId="{0F790D2F-2503-4116-AFAA-1020CD5BF8E0}" srcOrd="3" destOrd="0" parTransId="{D17DDF09-F941-47CF-B7DD-D4F938053AE8}" sibTransId="{1B6CBC05-858C-469D-9C71-AC6DE02121AC}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DB6D0FB9-AF12-4782-8118-90D072B72BEF}" type="presOf" srcId="{C4FE4905-6555-409D-9296-ABC3AA7AED8A}" destId="{BDD9E93B-84C3-48F5-8AF2-717A1D2715DE}" srcOrd="0" destOrd="2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459787FB-0DBD-4706-9707-24EACF0A497D}" type="presOf" srcId="{0F790D2F-2503-4116-AFAA-1020CD5BF8E0}" destId="{BDD9E93B-84C3-48F5-8AF2-717A1D2715DE}" srcOrd="0" destOrd="3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B23B34-5256-430F-BCF2-ACD61669B46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D06E4-E869-45C6-932D-99AE0F4C4350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Goals</a:t>
          </a:r>
        </a:p>
      </dgm:t>
    </dgm:pt>
    <dgm:pt modelId="{BB079E6E-B108-4A6B-BA24-DC2C781378AC}" type="par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9A7FB2-90CE-4151-B1B5-50F7B75AC061}" type="sibTrans" cxnId="{1AA6E404-F745-4E79-B538-B9FE4A6F0F4F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77B39-3DB5-42E4-AE72-E1AA0B28ADCC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measurably improve the quality of data in relation to defined Business expectations</a:t>
          </a:r>
        </a:p>
      </dgm:t>
    </dgm:pt>
    <dgm:pt modelId="{41A30A6D-3F07-46D4-B353-2E3969181014}" type="par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F34B-E9C5-4E02-B221-7547A203D21F}" type="sibTrans" cxnId="{F589146E-4BC9-410C-B1C6-18C8BA4532F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A185D-0960-449A-A519-7A37959FFD4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Principles (Examples)</a:t>
          </a:r>
        </a:p>
      </dgm:t>
    </dgm:pt>
    <dgm:pt modelId="{93A4ABF3-D424-4985-8656-AE316BFD71C1}" type="par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8E8DA-E87F-4E1B-8A35-8E27164C467E}" type="sibTrans" cxnId="{7CA0C2BD-887D-4F46-AC53-09BC4AFA4C69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56AE3F-FB3B-434B-B742-529405A956C3}">
      <dgm:prSet phldrT="[Text]" custT="1"/>
      <dgm:spPr/>
      <dgm:t>
        <a:bodyPr/>
        <a:lstStyle/>
        <a:p>
          <a:pPr algn="l"/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To define requirements and specifications for integrating data quality control into system development lifecycle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F75697-EBF3-4484-86F4-F762FFC2B44A}" type="parTrans" cxnId="{26364585-C7B6-452D-BA35-50AF8A0BB3D1}">
      <dgm:prSet/>
      <dgm:spPr/>
      <dgm:t>
        <a:bodyPr/>
        <a:lstStyle/>
        <a:p>
          <a:endParaRPr lang="en-US" sz="1200"/>
        </a:p>
      </dgm:t>
    </dgm:pt>
    <dgm:pt modelId="{A314286E-9C5F-4A60-AE2D-54FD120DF8BB}" type="sibTrans" cxnId="{26364585-C7B6-452D-BA35-50AF8A0BB3D1}">
      <dgm:prSet/>
      <dgm:spPr/>
      <dgm:t>
        <a:bodyPr/>
        <a:lstStyle/>
        <a:p>
          <a:endParaRPr lang="en-US" sz="1200"/>
        </a:p>
      </dgm:t>
    </dgm:pt>
    <dgm:pt modelId="{730FCD82-436D-4192-8467-87F4445568DE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provide defined process for measuring, monitoring and reporting conformance to acceptable levels of data quality</a:t>
          </a:r>
        </a:p>
      </dgm:t>
    </dgm:pt>
    <dgm:pt modelId="{01279076-6FEE-415F-A57A-85AD9091DF58}" type="parTrans" cxnId="{0ECD5E84-A6A2-4B65-9D6F-5E90808B0D27}">
      <dgm:prSet/>
      <dgm:spPr/>
      <dgm:t>
        <a:bodyPr/>
        <a:lstStyle/>
        <a:p>
          <a:endParaRPr lang="en-US" sz="1200"/>
        </a:p>
      </dgm:t>
    </dgm:pt>
    <dgm:pt modelId="{FF1909B8-6C45-4E84-B05E-D5244F6B56D4}" type="sibTrans" cxnId="{0ECD5E84-A6A2-4B65-9D6F-5E90808B0D27}">
      <dgm:prSet/>
      <dgm:spPr/>
      <dgm:t>
        <a:bodyPr/>
        <a:lstStyle/>
        <a:p>
          <a:endParaRPr lang="en-US" sz="1200"/>
        </a:p>
      </dgm:t>
    </dgm:pt>
    <dgm:pt modelId="{95891038-B551-49F9-B77D-1B79C16902DD}">
      <dgm:prSet phldrT="[Text]" custT="1"/>
      <dgm:spPr/>
      <dgm:t>
        <a:bodyPr/>
        <a:lstStyle/>
        <a:p>
          <a:pPr algn="l"/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38D6CD-0ED9-40B8-B687-FE20E38C1AFC}" type="sib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7408D-82F0-465A-B3C1-7678B944A12D}" type="parTrans" cxnId="{BA326ED5-269B-4BC0-AF33-064781720CBC}">
      <dgm:prSet/>
      <dgm:spPr/>
      <dgm:t>
        <a:bodyPr/>
        <a:lstStyle/>
        <a:p>
          <a:pPr algn="l"/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74E100-417E-4E8F-A748-DC99E687C0C3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will be maintained and disseminated with necessary enterprise wide controls so that integrity is preserved</a:t>
          </a:r>
        </a:p>
      </dgm:t>
    </dgm:pt>
    <dgm:pt modelId="{7F682002-610E-4B6C-88D9-0E5790E3898D}" type="sibTrans" cxnId="{351ECC04-A193-4A39-81CB-F5A82B9F6856}">
      <dgm:prSet/>
      <dgm:spPr/>
      <dgm:t>
        <a:bodyPr/>
        <a:lstStyle/>
        <a:p>
          <a:endParaRPr lang="en-US" sz="1200"/>
        </a:p>
      </dgm:t>
    </dgm:pt>
    <dgm:pt modelId="{C736EDB5-0381-48D1-B988-F20B4BEF4956}" type="parTrans" cxnId="{351ECC04-A193-4A39-81CB-F5A82B9F6856}">
      <dgm:prSet/>
      <dgm:spPr/>
      <dgm:t>
        <a:bodyPr/>
        <a:lstStyle/>
        <a:p>
          <a:endParaRPr lang="en-US" sz="1200"/>
        </a:p>
      </dgm:t>
    </dgm:pt>
    <dgm:pt modelId="{5F2CE571-A36A-49C6-AD03-C0A6B3F1F28F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will be fit for purpose</a:t>
          </a:r>
        </a:p>
      </dgm:t>
    </dgm:pt>
    <dgm:pt modelId="{14638C30-36AB-42A0-A643-564CFB25906E}" type="parTrans" cxnId="{0282782F-19D9-411B-8AFF-B0DA8DA1D148}">
      <dgm:prSet/>
      <dgm:spPr/>
      <dgm:t>
        <a:bodyPr/>
        <a:lstStyle/>
        <a:p>
          <a:endParaRPr lang="en-US" sz="1200"/>
        </a:p>
      </dgm:t>
    </dgm:pt>
    <dgm:pt modelId="{D24DD30F-397F-47DB-9019-6D358BD2DDF5}" type="sibTrans" cxnId="{0282782F-19D9-411B-8AFF-B0DA8DA1D148}">
      <dgm:prSet/>
      <dgm:spPr/>
      <dgm:t>
        <a:bodyPr/>
        <a:lstStyle/>
        <a:p>
          <a:endParaRPr lang="en-US" sz="1200"/>
        </a:p>
      </dgm:t>
    </dgm:pt>
    <dgm:pt modelId="{A6E5D419-663C-4B82-B560-5D230572B01B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contracts will exist between producers and consumers of data</a:t>
          </a:r>
        </a:p>
      </dgm:t>
    </dgm:pt>
    <dgm:pt modelId="{B435AB55-CFAA-4608-A453-B42C674DBA30}" type="parTrans" cxnId="{085F4959-68ED-4600-A169-6913E045CA89}">
      <dgm:prSet/>
      <dgm:spPr/>
      <dgm:t>
        <a:bodyPr/>
        <a:lstStyle/>
        <a:p>
          <a:endParaRPr lang="en-US" sz="1200"/>
        </a:p>
      </dgm:t>
    </dgm:pt>
    <dgm:pt modelId="{8D771CFB-B041-4A70-A2D8-213CF3FE0873}" type="sibTrans" cxnId="{085F4959-68ED-4600-A169-6913E045CA89}">
      <dgm:prSet/>
      <dgm:spPr/>
      <dgm:t>
        <a:bodyPr/>
        <a:lstStyle/>
        <a:p>
          <a:endParaRPr lang="en-US" sz="1200"/>
        </a:p>
      </dgm:t>
    </dgm:pt>
    <dgm:pt modelId="{9575BFB1-B38C-4C05-9B3F-620008400DB4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rules will be mastered within the organization</a:t>
          </a:r>
        </a:p>
      </dgm:t>
    </dgm:pt>
    <dgm:pt modelId="{C033EAF5-79C0-4955-9247-55B776C6EDBD}" type="parTrans" cxnId="{4F22FEC5-1E92-4CA4-949A-44C3F83D11ED}">
      <dgm:prSet/>
      <dgm:spPr/>
      <dgm:t>
        <a:bodyPr/>
        <a:lstStyle/>
        <a:p>
          <a:endParaRPr lang="en-US" sz="1200"/>
        </a:p>
      </dgm:t>
    </dgm:pt>
    <dgm:pt modelId="{C2EB5D46-2889-4DBD-ACC6-FF1E820AA549}" type="sibTrans" cxnId="{4F22FEC5-1E92-4CA4-949A-44C3F83D11ED}">
      <dgm:prSet/>
      <dgm:spPr/>
      <dgm:t>
        <a:bodyPr/>
        <a:lstStyle/>
        <a:p>
          <a:endParaRPr lang="en-US" sz="1200"/>
        </a:p>
      </dgm:t>
    </dgm:pt>
    <dgm:pt modelId="{90593B3C-473B-4688-A730-C17117A1FA21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will be aligned with Business rules</a:t>
          </a:r>
        </a:p>
      </dgm:t>
    </dgm:pt>
    <dgm:pt modelId="{1B57764C-C74C-436E-A134-F90C32A69D6E}" type="parTrans" cxnId="{2A8A4C59-5F86-4EEB-B0FE-56C1483F88DC}">
      <dgm:prSet/>
      <dgm:spPr/>
      <dgm:t>
        <a:bodyPr/>
        <a:lstStyle/>
        <a:p>
          <a:endParaRPr lang="en-US" sz="1200"/>
        </a:p>
      </dgm:t>
    </dgm:pt>
    <dgm:pt modelId="{03604DB8-ADBF-4F58-8D30-FCFBCEC3F006}" type="sibTrans" cxnId="{2A8A4C59-5F86-4EEB-B0FE-56C1483F88DC}">
      <dgm:prSet/>
      <dgm:spPr/>
      <dgm:t>
        <a:bodyPr/>
        <a:lstStyle/>
        <a:p>
          <a:endParaRPr lang="en-US" sz="1200"/>
        </a:p>
      </dgm:t>
    </dgm:pt>
    <dgm:pt modelId="{020A95EE-6694-43B7-80FE-CA1341C7A54B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quality checks and cleansing will occur in system of records</a:t>
          </a:r>
        </a:p>
      </dgm:t>
    </dgm:pt>
    <dgm:pt modelId="{F037CE87-192A-4478-A319-74A729975880}" type="parTrans" cxnId="{57CE534F-BC9D-4332-9F4F-66C321E9C9E9}">
      <dgm:prSet/>
      <dgm:spPr/>
      <dgm:t>
        <a:bodyPr/>
        <a:lstStyle/>
        <a:p>
          <a:endParaRPr lang="en-US" sz="1200"/>
        </a:p>
      </dgm:t>
    </dgm:pt>
    <dgm:pt modelId="{D149B495-9D79-492F-A248-C470EE9904AE}" type="sibTrans" cxnId="{57CE534F-BC9D-4332-9F4F-66C321E9C9E9}">
      <dgm:prSet/>
      <dgm:spPr/>
      <dgm:t>
        <a:bodyPr/>
        <a:lstStyle/>
        <a:p>
          <a:endParaRPr lang="en-US" sz="1200"/>
        </a:p>
      </dgm:t>
    </dgm:pt>
    <dgm:pt modelId="{6F16E39D-839F-4DD3-99B3-01F2EC730F50}">
      <dgm:prSet phldrT="[Text]" custT="1"/>
      <dgm:spPr/>
      <dgm:t>
        <a:bodyPr/>
        <a:lstStyle/>
        <a:p>
          <a:pPr algn="l"/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FC811E-F5C6-4913-ADF0-7D217CD76F98}" type="parTrans" cxnId="{E3B663F4-7A2E-419B-9D1E-84EE7E602380}">
      <dgm:prSet/>
      <dgm:spPr/>
      <dgm:t>
        <a:bodyPr/>
        <a:lstStyle/>
        <a:p>
          <a:endParaRPr lang="en-US" sz="1200"/>
        </a:p>
      </dgm:t>
    </dgm:pt>
    <dgm:pt modelId="{616022F1-0B6B-4088-BAFA-05E31786DAC4}" type="sibTrans" cxnId="{E3B663F4-7A2E-419B-9D1E-84EE7E602380}">
      <dgm:prSet/>
      <dgm:spPr/>
      <dgm:t>
        <a:bodyPr/>
        <a:lstStyle/>
        <a:p>
          <a:endParaRPr lang="en-US" sz="1200"/>
        </a:p>
      </dgm:t>
    </dgm:pt>
    <dgm:pt modelId="{A8848DC3-EE79-48C5-9B6A-2364D3F3DFFA}">
      <dgm:prSet phldrT="[Text]" custT="1"/>
      <dgm:spPr/>
      <dgm:t>
        <a:bodyPr/>
        <a:lstStyle/>
        <a:p>
          <a:pPr algn="l"/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Downstream data consumers will specify data quality expectations</a:t>
          </a:r>
        </a:p>
      </dgm:t>
    </dgm:pt>
    <dgm:pt modelId="{787C4C0B-21EF-4FDB-AE7F-6D6BBA60C87B}" type="parTrans" cxnId="{45F166BD-9D56-4AD6-B20F-AF46C1607393}">
      <dgm:prSet/>
      <dgm:spPr/>
      <dgm:t>
        <a:bodyPr/>
        <a:lstStyle/>
        <a:p>
          <a:endParaRPr lang="en-US" sz="1200"/>
        </a:p>
      </dgm:t>
    </dgm:pt>
    <dgm:pt modelId="{EDF4136E-D4A2-4118-9D38-2D20E33FE71F}" type="sibTrans" cxnId="{45F166BD-9D56-4AD6-B20F-AF46C1607393}">
      <dgm:prSet/>
      <dgm:spPr/>
      <dgm:t>
        <a:bodyPr/>
        <a:lstStyle/>
        <a:p>
          <a:endParaRPr lang="en-US" sz="1200"/>
        </a:p>
      </dgm:t>
    </dgm:pt>
    <dgm:pt modelId="{F23EAACA-7C5E-49DE-A947-B5C93A2B00BF}" type="pres">
      <dgm:prSet presAssocID="{82B23B34-5256-430F-BCF2-ACD61669B469}" presName="diagram" presStyleCnt="0">
        <dgm:presLayoutVars>
          <dgm:dir/>
          <dgm:animLvl val="lvl"/>
          <dgm:resizeHandles val="exact"/>
        </dgm:presLayoutVars>
      </dgm:prSet>
      <dgm:spPr/>
    </dgm:pt>
    <dgm:pt modelId="{14C1D06F-BED2-41B3-A706-50FC86501AC2}" type="pres">
      <dgm:prSet presAssocID="{681D06E4-E869-45C6-932D-99AE0F4C4350}" presName="compNode" presStyleCnt="0"/>
      <dgm:spPr/>
    </dgm:pt>
    <dgm:pt modelId="{BDD9E93B-84C3-48F5-8AF2-717A1D2715DE}" type="pres">
      <dgm:prSet presAssocID="{681D06E4-E869-45C6-932D-99AE0F4C4350}" presName="childRect" presStyleLbl="bgAcc1" presStyleIdx="0" presStyleCnt="2">
        <dgm:presLayoutVars>
          <dgm:bulletEnabled val="1"/>
        </dgm:presLayoutVars>
      </dgm:prSet>
      <dgm:spPr/>
    </dgm:pt>
    <dgm:pt modelId="{8CDC93AD-75CD-46E3-A561-703DF93B45C3}" type="pres">
      <dgm:prSet presAssocID="{681D06E4-E869-45C6-932D-99AE0F4C43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95C53E-19EE-48BF-9E4E-BE93EE565B3E}" type="pres">
      <dgm:prSet presAssocID="{681D06E4-E869-45C6-932D-99AE0F4C4350}" presName="parentRect" presStyleLbl="alignNode1" presStyleIdx="0" presStyleCnt="2" custScaleY="58557"/>
      <dgm:spPr/>
    </dgm:pt>
    <dgm:pt modelId="{6BAC805F-7D42-4427-BC0B-25DDEABBD187}" type="pres">
      <dgm:prSet presAssocID="{681D06E4-E869-45C6-932D-99AE0F4C435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998C84F-A32F-42EC-81DC-405282877F72}" type="pres">
      <dgm:prSet presAssocID="{679A7FB2-90CE-4151-B1B5-50F7B75AC061}" presName="sibTrans" presStyleLbl="sibTrans2D1" presStyleIdx="0" presStyleCnt="0"/>
      <dgm:spPr/>
    </dgm:pt>
    <dgm:pt modelId="{0B6CAE14-2AD8-400D-933F-B3EB46840AF0}" type="pres">
      <dgm:prSet presAssocID="{977A185D-0960-449A-A519-7A37959FFD48}" presName="compNode" presStyleCnt="0"/>
      <dgm:spPr/>
    </dgm:pt>
    <dgm:pt modelId="{DA09C3EF-2C9D-4607-BF4B-31CFE99CEB21}" type="pres">
      <dgm:prSet presAssocID="{977A185D-0960-449A-A519-7A37959FFD48}" presName="childRect" presStyleLbl="bgAcc1" presStyleIdx="1" presStyleCnt="2">
        <dgm:presLayoutVars>
          <dgm:bulletEnabled val="1"/>
        </dgm:presLayoutVars>
      </dgm:prSet>
      <dgm:spPr/>
    </dgm:pt>
    <dgm:pt modelId="{E0C82B1B-EB8F-4B6B-8FB9-F01B0B123821}" type="pres">
      <dgm:prSet presAssocID="{977A185D-0960-449A-A519-7A37959FF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C595E8-0CC4-4A9E-8037-6ACC27F252DA}" type="pres">
      <dgm:prSet presAssocID="{977A185D-0960-449A-A519-7A37959FFD48}" presName="parentRect" presStyleLbl="alignNode1" presStyleIdx="1" presStyleCnt="2" custScaleY="58557"/>
      <dgm:spPr/>
    </dgm:pt>
    <dgm:pt modelId="{45FC8A4B-7E56-4440-BE96-A5F0805CB13F}" type="pres">
      <dgm:prSet presAssocID="{977A185D-0960-449A-A519-7A37959FFD48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351ECC04-A193-4A39-81CB-F5A82B9F6856}" srcId="{977A185D-0960-449A-A519-7A37959FFD48}" destId="{5074E100-417E-4E8F-A748-DC99E687C0C3}" srcOrd="1" destOrd="0" parTransId="{C736EDB5-0381-48D1-B988-F20B4BEF4956}" sibTransId="{7F682002-610E-4B6C-88D9-0E5790E3898D}"/>
    <dgm:cxn modelId="{1AA6E404-F745-4E79-B538-B9FE4A6F0F4F}" srcId="{82B23B34-5256-430F-BCF2-ACD61669B469}" destId="{681D06E4-E869-45C6-932D-99AE0F4C4350}" srcOrd="0" destOrd="0" parTransId="{BB079E6E-B108-4A6B-BA24-DC2C781378AC}" sibTransId="{679A7FB2-90CE-4151-B1B5-50F7B75AC061}"/>
    <dgm:cxn modelId="{5B8A492A-0B65-4270-9EED-DAA5F8B129A4}" type="presOf" srcId="{9575BFB1-B38C-4C05-9B3F-620008400DB4}" destId="{DA09C3EF-2C9D-4607-BF4B-31CFE99CEB21}" srcOrd="0" destOrd="4" presId="urn:microsoft.com/office/officeart/2005/8/layout/bList2"/>
    <dgm:cxn modelId="{0282782F-19D9-411B-8AFF-B0DA8DA1D148}" srcId="{977A185D-0960-449A-A519-7A37959FFD48}" destId="{5F2CE571-A36A-49C6-AD03-C0A6B3F1F28F}" srcOrd="2" destOrd="0" parTransId="{14638C30-36AB-42A0-A643-564CFB25906E}" sibTransId="{D24DD30F-397F-47DB-9019-6D358BD2DDF5}"/>
    <dgm:cxn modelId="{49698736-4EB4-4EFE-88BA-6E0436CDA9A8}" type="presOf" srcId="{5074E100-417E-4E8F-A748-DC99E687C0C3}" destId="{DA09C3EF-2C9D-4607-BF4B-31CFE99CEB21}" srcOrd="0" destOrd="1" presId="urn:microsoft.com/office/officeart/2005/8/layout/bList2"/>
    <dgm:cxn modelId="{72A03D3A-126B-474B-A14B-59BEBB53A248}" type="presOf" srcId="{4E56AE3F-FB3B-434B-B742-529405A956C3}" destId="{BDD9E93B-84C3-48F5-8AF2-717A1D2715DE}" srcOrd="0" destOrd="1" presId="urn:microsoft.com/office/officeart/2005/8/layout/bList2"/>
    <dgm:cxn modelId="{B6895F5D-BED2-4271-8DFC-5BDFB347B46A}" type="presOf" srcId="{977A185D-0960-449A-A519-7A37959FFD48}" destId="{8CC595E8-0CC4-4A9E-8037-6ACC27F252DA}" srcOrd="1" destOrd="0" presId="urn:microsoft.com/office/officeart/2005/8/layout/bList2"/>
    <dgm:cxn modelId="{51F8D36B-09B0-4E58-8595-2D56EAA645B2}" type="presOf" srcId="{730FCD82-436D-4192-8467-87F4445568DE}" destId="{BDD9E93B-84C3-48F5-8AF2-717A1D2715DE}" srcOrd="0" destOrd="2" presId="urn:microsoft.com/office/officeart/2005/8/layout/bList2"/>
    <dgm:cxn modelId="{F589146E-4BC9-410C-B1C6-18C8BA4532FC}" srcId="{681D06E4-E869-45C6-932D-99AE0F4C4350}" destId="{1A577B39-3DB5-42E4-AE72-E1AA0B28ADCC}" srcOrd="0" destOrd="0" parTransId="{41A30A6D-3F07-46D4-B353-2E3969181014}" sibTransId="{F1E6F34B-E9C5-4E02-B221-7547A203D21F}"/>
    <dgm:cxn modelId="{57CE534F-BC9D-4332-9F4F-66C321E9C9E9}" srcId="{977A185D-0960-449A-A519-7A37959FFD48}" destId="{020A95EE-6694-43B7-80FE-CA1341C7A54B}" srcOrd="6" destOrd="0" parTransId="{F037CE87-192A-4478-A319-74A729975880}" sibTransId="{D149B495-9D79-492F-A248-C470EE9904AE}"/>
    <dgm:cxn modelId="{085F4959-68ED-4600-A169-6913E045CA89}" srcId="{977A185D-0960-449A-A519-7A37959FFD48}" destId="{A6E5D419-663C-4B82-B560-5D230572B01B}" srcOrd="3" destOrd="0" parTransId="{B435AB55-CFAA-4608-A453-B42C674DBA30}" sibTransId="{8D771CFB-B041-4A70-A2D8-213CF3FE0873}"/>
    <dgm:cxn modelId="{2A8A4C59-5F86-4EEB-B0FE-56C1483F88DC}" srcId="{977A185D-0960-449A-A519-7A37959FFD48}" destId="{90593B3C-473B-4688-A730-C17117A1FA21}" srcOrd="5" destOrd="0" parTransId="{1B57764C-C74C-436E-A134-F90C32A69D6E}" sibTransId="{03604DB8-ADBF-4F58-8D30-FCFBCEC3F006}"/>
    <dgm:cxn modelId="{0ECD5E84-A6A2-4B65-9D6F-5E90808B0D27}" srcId="{681D06E4-E869-45C6-932D-99AE0F4C4350}" destId="{730FCD82-436D-4192-8467-87F4445568DE}" srcOrd="2" destOrd="0" parTransId="{01279076-6FEE-415F-A57A-85AD9091DF58}" sibTransId="{FF1909B8-6C45-4E84-B05E-D5244F6B56D4}"/>
    <dgm:cxn modelId="{26364585-C7B6-452D-BA35-50AF8A0BB3D1}" srcId="{681D06E4-E869-45C6-932D-99AE0F4C4350}" destId="{4E56AE3F-FB3B-434B-B742-529405A956C3}" srcOrd="1" destOrd="0" parTransId="{9BF75697-EBF3-4484-86F4-F762FFC2B44A}" sibTransId="{A314286E-9C5F-4A60-AE2D-54FD120DF8BB}"/>
    <dgm:cxn modelId="{60B1468E-79FD-4789-B225-C4C6036D80E9}" type="presOf" srcId="{82B23B34-5256-430F-BCF2-ACD61669B469}" destId="{F23EAACA-7C5E-49DE-A947-B5C93A2B00BF}" srcOrd="0" destOrd="0" presId="urn:microsoft.com/office/officeart/2005/8/layout/bList2"/>
    <dgm:cxn modelId="{F0120491-134D-4027-8DC1-F41810CD4EEE}" type="presOf" srcId="{679A7FB2-90CE-4151-B1B5-50F7B75AC061}" destId="{E998C84F-A32F-42EC-81DC-405282877F72}" srcOrd="0" destOrd="0" presId="urn:microsoft.com/office/officeart/2005/8/layout/bList2"/>
    <dgm:cxn modelId="{03EDFDB3-404F-473E-97DA-9131C5BCA62B}" type="presOf" srcId="{1A577B39-3DB5-42E4-AE72-E1AA0B28ADCC}" destId="{BDD9E93B-84C3-48F5-8AF2-717A1D2715DE}" srcOrd="0" destOrd="0" presId="urn:microsoft.com/office/officeart/2005/8/layout/bList2"/>
    <dgm:cxn modelId="{A11C40B8-E8FC-4B92-9680-0D6D4D923C84}" type="presOf" srcId="{90593B3C-473B-4688-A730-C17117A1FA21}" destId="{DA09C3EF-2C9D-4607-BF4B-31CFE99CEB21}" srcOrd="0" destOrd="5" presId="urn:microsoft.com/office/officeart/2005/8/layout/bList2"/>
    <dgm:cxn modelId="{1ECDF2BA-EC31-4B96-A1CC-B067BC65173C}" type="presOf" srcId="{95891038-B551-49F9-B77D-1B79C16902DD}" destId="{DA09C3EF-2C9D-4607-BF4B-31CFE99CEB21}" srcOrd="0" destOrd="0" presId="urn:microsoft.com/office/officeart/2005/8/layout/bList2"/>
    <dgm:cxn modelId="{45F166BD-9D56-4AD6-B20F-AF46C1607393}" srcId="{977A185D-0960-449A-A519-7A37959FFD48}" destId="{A8848DC3-EE79-48C5-9B6A-2364D3F3DFFA}" srcOrd="7" destOrd="0" parTransId="{787C4C0B-21EF-4FDB-AE7F-6D6BBA60C87B}" sibTransId="{EDF4136E-D4A2-4118-9D38-2D20E33FE71F}"/>
    <dgm:cxn modelId="{7CA0C2BD-887D-4F46-AC53-09BC4AFA4C69}" srcId="{82B23B34-5256-430F-BCF2-ACD61669B469}" destId="{977A185D-0960-449A-A519-7A37959FFD48}" srcOrd="1" destOrd="0" parTransId="{93A4ABF3-D424-4985-8656-AE316BFD71C1}" sibTransId="{5BE8E8DA-E87F-4E1B-8A35-8E27164C467E}"/>
    <dgm:cxn modelId="{8DC66EC5-A9F2-481C-A7C7-71C4F8C25ECB}" type="presOf" srcId="{020A95EE-6694-43B7-80FE-CA1341C7A54B}" destId="{DA09C3EF-2C9D-4607-BF4B-31CFE99CEB21}" srcOrd="0" destOrd="6" presId="urn:microsoft.com/office/officeart/2005/8/layout/bList2"/>
    <dgm:cxn modelId="{4F22FEC5-1E92-4CA4-949A-44C3F83D11ED}" srcId="{977A185D-0960-449A-A519-7A37959FFD48}" destId="{9575BFB1-B38C-4C05-9B3F-620008400DB4}" srcOrd="4" destOrd="0" parTransId="{C033EAF5-79C0-4955-9247-55B776C6EDBD}" sibTransId="{C2EB5D46-2889-4DBD-ACC6-FF1E820AA549}"/>
    <dgm:cxn modelId="{F47B83CF-DE47-4B8E-AB1D-7B97B93E663D}" type="presOf" srcId="{681D06E4-E869-45C6-932D-99AE0F4C4350}" destId="{8CDC93AD-75CD-46E3-A561-703DF93B45C3}" srcOrd="0" destOrd="0" presId="urn:microsoft.com/office/officeart/2005/8/layout/bList2"/>
    <dgm:cxn modelId="{E9180CD2-B8E7-427D-98BD-9C2DD71130C8}" type="presOf" srcId="{A8848DC3-EE79-48C5-9B6A-2364D3F3DFFA}" destId="{DA09C3EF-2C9D-4607-BF4B-31CFE99CEB21}" srcOrd="0" destOrd="7" presId="urn:microsoft.com/office/officeart/2005/8/layout/bList2"/>
    <dgm:cxn modelId="{BA326ED5-269B-4BC0-AF33-064781720CBC}" srcId="{977A185D-0960-449A-A519-7A37959FFD48}" destId="{95891038-B551-49F9-B77D-1B79C16902DD}" srcOrd="0" destOrd="0" parTransId="{8DC7408D-82F0-465A-B3C1-7678B944A12D}" sibTransId="{0C38D6CD-0ED9-40B8-B687-FE20E38C1AFC}"/>
    <dgm:cxn modelId="{64E4D3D5-5062-4DCF-A579-8F885B755744}" type="presOf" srcId="{977A185D-0960-449A-A519-7A37959FFD48}" destId="{E0C82B1B-EB8F-4B6B-8FB9-F01B0B123821}" srcOrd="0" destOrd="0" presId="urn:microsoft.com/office/officeart/2005/8/layout/bList2"/>
    <dgm:cxn modelId="{B43567E9-C73E-413F-A271-768085622A67}" type="presOf" srcId="{A6E5D419-663C-4B82-B560-5D230572B01B}" destId="{DA09C3EF-2C9D-4607-BF4B-31CFE99CEB21}" srcOrd="0" destOrd="3" presId="urn:microsoft.com/office/officeart/2005/8/layout/bList2"/>
    <dgm:cxn modelId="{03E87CEF-EE4F-40ED-843A-8A45E7EA6465}" type="presOf" srcId="{5F2CE571-A36A-49C6-AD03-C0A6B3F1F28F}" destId="{DA09C3EF-2C9D-4607-BF4B-31CFE99CEB21}" srcOrd="0" destOrd="2" presId="urn:microsoft.com/office/officeart/2005/8/layout/bList2"/>
    <dgm:cxn modelId="{3071C2F0-1B10-477A-AB26-445246470BD8}" type="presOf" srcId="{681D06E4-E869-45C6-932D-99AE0F4C4350}" destId="{F995C53E-19EE-48BF-9E4E-BE93EE565B3E}" srcOrd="1" destOrd="0" presId="urn:microsoft.com/office/officeart/2005/8/layout/bList2"/>
    <dgm:cxn modelId="{E3B663F4-7A2E-419B-9D1E-84EE7E602380}" srcId="{977A185D-0960-449A-A519-7A37959FFD48}" destId="{6F16E39D-839F-4DD3-99B3-01F2EC730F50}" srcOrd="8" destOrd="0" parTransId="{4DFC811E-F5C6-4913-ADF0-7D217CD76F98}" sibTransId="{616022F1-0B6B-4088-BAFA-05E31786DAC4}"/>
    <dgm:cxn modelId="{B0A0D9F4-69CB-4FC8-870F-CCC9D2ED1C6A}" type="presOf" srcId="{6F16E39D-839F-4DD3-99B3-01F2EC730F50}" destId="{DA09C3EF-2C9D-4607-BF4B-31CFE99CEB21}" srcOrd="0" destOrd="8" presId="urn:microsoft.com/office/officeart/2005/8/layout/bList2"/>
    <dgm:cxn modelId="{E9A9C6D9-01AB-4C77-9D10-D2E925FED181}" type="presParOf" srcId="{F23EAACA-7C5E-49DE-A947-B5C93A2B00BF}" destId="{14C1D06F-BED2-41B3-A706-50FC86501AC2}" srcOrd="0" destOrd="0" presId="urn:microsoft.com/office/officeart/2005/8/layout/bList2"/>
    <dgm:cxn modelId="{EF7DFDF0-EBBB-4170-86E2-D28DD5079DB2}" type="presParOf" srcId="{14C1D06F-BED2-41B3-A706-50FC86501AC2}" destId="{BDD9E93B-84C3-48F5-8AF2-717A1D2715DE}" srcOrd="0" destOrd="0" presId="urn:microsoft.com/office/officeart/2005/8/layout/bList2"/>
    <dgm:cxn modelId="{30CD2B53-B40D-4C6D-AF07-43976CFDEEF0}" type="presParOf" srcId="{14C1D06F-BED2-41B3-A706-50FC86501AC2}" destId="{8CDC93AD-75CD-46E3-A561-703DF93B45C3}" srcOrd="1" destOrd="0" presId="urn:microsoft.com/office/officeart/2005/8/layout/bList2"/>
    <dgm:cxn modelId="{C9BD6A7D-5C50-432A-B036-ED16EF22F82A}" type="presParOf" srcId="{14C1D06F-BED2-41B3-A706-50FC86501AC2}" destId="{F995C53E-19EE-48BF-9E4E-BE93EE565B3E}" srcOrd="2" destOrd="0" presId="urn:microsoft.com/office/officeart/2005/8/layout/bList2"/>
    <dgm:cxn modelId="{7382A4FE-CEF2-4DE4-AAC3-08606AC7BFCA}" type="presParOf" srcId="{14C1D06F-BED2-41B3-A706-50FC86501AC2}" destId="{6BAC805F-7D42-4427-BC0B-25DDEABBD187}" srcOrd="3" destOrd="0" presId="urn:microsoft.com/office/officeart/2005/8/layout/bList2"/>
    <dgm:cxn modelId="{53178FB3-26A8-4F34-9439-86AA11942486}" type="presParOf" srcId="{F23EAACA-7C5E-49DE-A947-B5C93A2B00BF}" destId="{E998C84F-A32F-42EC-81DC-405282877F72}" srcOrd="1" destOrd="0" presId="urn:microsoft.com/office/officeart/2005/8/layout/bList2"/>
    <dgm:cxn modelId="{787AF1A8-6B65-40AB-BBC5-3FF8B5808ACF}" type="presParOf" srcId="{F23EAACA-7C5E-49DE-A947-B5C93A2B00BF}" destId="{0B6CAE14-2AD8-400D-933F-B3EB46840AF0}" srcOrd="2" destOrd="0" presId="urn:microsoft.com/office/officeart/2005/8/layout/bList2"/>
    <dgm:cxn modelId="{E6A7EC7F-FCC7-4938-BE70-65891C262F3A}" type="presParOf" srcId="{0B6CAE14-2AD8-400D-933F-B3EB46840AF0}" destId="{DA09C3EF-2C9D-4607-BF4B-31CFE99CEB21}" srcOrd="0" destOrd="0" presId="urn:microsoft.com/office/officeart/2005/8/layout/bList2"/>
    <dgm:cxn modelId="{3DE3F85C-239B-40E1-B047-B94F2896E305}" type="presParOf" srcId="{0B6CAE14-2AD8-400D-933F-B3EB46840AF0}" destId="{E0C82B1B-EB8F-4B6B-8FB9-F01B0B123821}" srcOrd="1" destOrd="0" presId="urn:microsoft.com/office/officeart/2005/8/layout/bList2"/>
    <dgm:cxn modelId="{78884AB2-8626-4C19-BA2E-93A90CFF4E20}" type="presParOf" srcId="{0B6CAE14-2AD8-400D-933F-B3EB46840AF0}" destId="{8CC595E8-0CC4-4A9E-8037-6ACC27F252DA}" srcOrd="2" destOrd="0" presId="urn:microsoft.com/office/officeart/2005/8/layout/bList2"/>
    <dgm:cxn modelId="{E6527A28-3340-4CCC-8C2A-845063B2D804}" type="presParOf" srcId="{0B6CAE14-2AD8-400D-933F-B3EB46840AF0}" destId="{45FC8A4B-7E56-4440-BE96-A5F0805CB1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understand information needs of enterprise and stakeholders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capture, store, protect and ensure the integrity of data assets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continually improve quality of data and information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ensure privacy and confidentiality, and to prevent unauthorized or inappropriate use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maximise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effective value and use of data and information assets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control the cost of data management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promote wider and deeper understanding of data assets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manage information consistently across enterprise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align data management and governance efforts with Technology and Business needs</a:t>
          </a: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DMF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Information and Data management will be a Business function and set of related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desiplines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Information will be readily available supporting a clear Business need, to all authorized staff and relevant external entities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Information is a Business asset and it will be organized and managed to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maximise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enterprise value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All enterprise information will be owned by Nationalgrid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All information will have data stewards who are accountable for its consistency, availability and accessibility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is required by users in order to perform their functions and data needs to be available in timely manner</a:t>
          </a: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DMF Principles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define, approve and communicate data strategies, policies , standards, architecture, procedures and metrics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track and enforce regulatory compliance and conformance of data to data policies, standards, architecture and procedures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sponsor, track and oversee the delivery of data management products and services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manage data related issues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understand and promote the value of data assets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Governance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Ownership will be established for data and information within Nationalgrid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COE for Information management will be owner of underlying conformed dimensions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Business community will be owners of metrics and KPI’s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Governance Principles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145-3D85-479E-8771-DE2D558BB489}">
      <dsp:nvSpPr>
        <dsp:cNvPr id="0" name=""/>
        <dsp:cNvSpPr/>
      </dsp:nvSpPr>
      <dsp:spPr>
        <a:xfrm>
          <a:off x="857038" y="26176"/>
          <a:ext cx="1361172" cy="136117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Procedures</a:t>
          </a:r>
          <a:endParaRPr kumimoji="0" lang="en-US" altLang="en-US" sz="800" b="1" i="0" u="none" strike="noStrike" kern="1200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sp:txBody>
      <dsp:txXfrm>
        <a:off x="1014097" y="209411"/>
        <a:ext cx="1047055" cy="431910"/>
      </dsp:txXfrm>
    </dsp:sp>
    <dsp:sp modelId="{747BB46D-8152-4D8B-AD56-A3A6BEE36307}">
      <dsp:nvSpPr>
        <dsp:cNvPr id="0" name=""/>
        <dsp:cNvSpPr/>
      </dsp:nvSpPr>
      <dsp:spPr>
        <a:xfrm>
          <a:off x="1459095" y="628233"/>
          <a:ext cx="1361172" cy="136117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Policies</a:t>
          </a:r>
          <a:endParaRPr kumimoji="0" lang="en-US" altLang="en-US" sz="800" b="1" i="0" u="none" strike="noStrike" kern="1200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sp:txBody>
      <dsp:txXfrm>
        <a:off x="2192034" y="785291"/>
        <a:ext cx="523527" cy="1047055"/>
      </dsp:txXfrm>
    </dsp:sp>
    <dsp:sp modelId="{6CB10098-2C49-494A-8B13-D93B8EACFDD5}">
      <dsp:nvSpPr>
        <dsp:cNvPr id="0" name=""/>
        <dsp:cNvSpPr/>
      </dsp:nvSpPr>
      <dsp:spPr>
        <a:xfrm>
          <a:off x="857038" y="1230290"/>
          <a:ext cx="1361172" cy="136117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Roles</a:t>
          </a:r>
          <a:endParaRPr kumimoji="0" lang="en-US" altLang="en-US" sz="800" b="1" i="0" u="none" strike="noStrike" kern="1200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sp:txBody>
      <dsp:txXfrm>
        <a:off x="1014097" y="1976317"/>
        <a:ext cx="1047055" cy="431910"/>
      </dsp:txXfrm>
    </dsp:sp>
    <dsp:sp modelId="{F0D5EB6A-B5D1-47CA-9163-D0D441DC8F6C}">
      <dsp:nvSpPr>
        <dsp:cNvPr id="0" name=""/>
        <dsp:cNvSpPr/>
      </dsp:nvSpPr>
      <dsp:spPr>
        <a:xfrm>
          <a:off x="254981" y="628233"/>
          <a:ext cx="1361172" cy="136117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Responsibilities</a:t>
          </a:r>
          <a:endParaRPr kumimoji="0" lang="en-US" altLang="en-US" sz="800" b="1" i="0" u="none" strike="noStrike" kern="1200" cap="none" normalizeH="0" baseline="0" dirty="0">
            <a:ln/>
            <a:solidFill>
              <a:schemeClr val="bg1"/>
            </a:solidFill>
            <a:effectLst/>
            <a:latin typeface="Arial" panose="020B0604020202020204" pitchFamily="34" charset="0"/>
          </a:endParaRPr>
        </a:p>
      </dsp:txBody>
      <dsp:txXfrm>
        <a:off x="359687" y="785291"/>
        <a:ext cx="523527" cy="1047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145-3D85-479E-8771-DE2D558BB489}">
      <dsp:nvSpPr>
        <dsp:cNvPr id="0" name=""/>
        <dsp:cNvSpPr/>
      </dsp:nvSpPr>
      <dsp:spPr>
        <a:xfrm>
          <a:off x="907527" y="24234"/>
          <a:ext cx="1260194" cy="126019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Tools Arch.</a:t>
          </a:r>
        </a:p>
      </dsp:txBody>
      <dsp:txXfrm>
        <a:off x="1052934" y="193875"/>
        <a:ext cx="969380" cy="399869"/>
      </dsp:txXfrm>
    </dsp:sp>
    <dsp:sp modelId="{747BB46D-8152-4D8B-AD56-A3A6BEE36307}">
      <dsp:nvSpPr>
        <dsp:cNvPr id="0" name=""/>
        <dsp:cNvSpPr/>
      </dsp:nvSpPr>
      <dsp:spPr>
        <a:xfrm>
          <a:off x="1464921" y="581627"/>
          <a:ext cx="1260194" cy="126019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Data Models</a:t>
          </a:r>
        </a:p>
      </dsp:txBody>
      <dsp:txXfrm>
        <a:off x="2143487" y="727034"/>
        <a:ext cx="484690" cy="969380"/>
      </dsp:txXfrm>
    </dsp:sp>
    <dsp:sp modelId="{6CB10098-2C49-494A-8B13-D93B8EACFDD5}">
      <dsp:nvSpPr>
        <dsp:cNvPr id="0" name=""/>
        <dsp:cNvSpPr/>
      </dsp:nvSpPr>
      <dsp:spPr>
        <a:xfrm>
          <a:off x="907527" y="1139021"/>
          <a:ext cx="1260194" cy="126019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Metadata Repository</a:t>
          </a:r>
        </a:p>
      </dsp:txBody>
      <dsp:txXfrm>
        <a:off x="1052934" y="1829704"/>
        <a:ext cx="969380" cy="399869"/>
      </dsp:txXfrm>
    </dsp:sp>
    <dsp:sp modelId="{F0D5EB6A-B5D1-47CA-9163-D0D441DC8F6C}">
      <dsp:nvSpPr>
        <dsp:cNvPr id="0" name=""/>
        <dsp:cNvSpPr/>
      </dsp:nvSpPr>
      <dsp:spPr>
        <a:xfrm>
          <a:off x="350134" y="581627"/>
          <a:ext cx="1260194" cy="126019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800" b="1" i="0" u="none" strike="noStrike" kern="1200" cap="none" normalizeH="0" baseline="0" dirty="0">
              <a:ln/>
              <a:solidFill>
                <a:schemeClr val="bg1"/>
              </a:solidFill>
              <a:effectLst/>
              <a:latin typeface="Arial" panose="020B0604020202020204" pitchFamily="34" charset="0"/>
            </a:rPr>
            <a:t>Business Analysis</a:t>
          </a:r>
        </a:p>
      </dsp:txBody>
      <dsp:txXfrm>
        <a:off x="447072" y="727034"/>
        <a:ext cx="484690" cy="969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Plan with vision and foresignht to provide high quality data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identify and determinie common data requirements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design conceptual structures and plan to meet current &amp; long term data requirements to the enterprise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 Architecture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Solutions will be designed in an information centric manner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Data entered into one system will not be “re-keyed” into another system manually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Transactional data will never change in IT landscape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All data that that needs to be moved benween systems will refer to canonical data models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Data Integration events wil be triggered by Business process evnts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 Architecture Principles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Provide authoritative source of reconciled and high quality master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Lower cost and lower complexity through reuse and leverage of standards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Support Business intelligence and information integration efforts</a:t>
          </a: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MDM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A single version of truth will exist for all data in IT landscape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The single system of reference (SOR) will be official source of data sets for all subsequent inetration and dessimatetion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Book of Record (BOR) of data sets will be the systems where 80% of the process that maintain data are supported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Data will be entered and maintained in the nominated Book of Records (BOR)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Changes in global data will be synchronized across system landscape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MDM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Enable appropriate and prevent inappropriate , access and changes to data assets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Meet regulatory requirements for privacy and Confidentiality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Ensure privacy and confidentiality is the need for all stakeholders</a:t>
          </a: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Security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and Information will have same level of security and any other valuable asset within Nationalgrid</a:t>
          </a: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Security Principles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E93B-84C3-48F5-8AF2-717A1D2715DE}">
      <dsp:nvSpPr>
        <dsp:cNvPr id="0" name=""/>
        <dsp:cNvSpPr/>
      </dsp:nvSpPr>
      <dsp:spPr>
        <a:xfrm>
          <a:off x="303822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measurably improve the quality of data in relation to defined Business expectations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To define requirements and specifications for integrating data quality control into system development lifecycle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provide defined process for measuring, monitoring and reporting conformance to acceptable levels of data quality</a:t>
          </a:r>
        </a:p>
      </dsp:txBody>
      <dsp:txXfrm>
        <a:off x="388913" y="88799"/>
        <a:ext cx="4694698" cy="3546439"/>
      </dsp:txXfrm>
    </dsp:sp>
    <dsp:sp modelId="{F995C53E-19EE-48BF-9E4E-BE93EE565B3E}">
      <dsp:nvSpPr>
        <dsp:cNvPr id="0" name=""/>
        <dsp:cNvSpPr/>
      </dsp:nvSpPr>
      <dsp:spPr>
        <a:xfrm>
          <a:off x="303822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Goals</a:t>
          </a:r>
        </a:p>
      </dsp:txBody>
      <dsp:txXfrm>
        <a:off x="303822" y="3958816"/>
        <a:ext cx="3425971" cy="914401"/>
      </dsp:txXfrm>
    </dsp:sp>
    <dsp:sp modelId="{6BAC805F-7D42-4427-BC0B-25DDEABBD187}">
      <dsp:nvSpPr>
        <dsp:cNvPr id="0" name=""/>
        <dsp:cNvSpPr/>
      </dsp:nvSpPr>
      <dsp:spPr>
        <a:xfrm>
          <a:off x="3867414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C3EF-2C9D-4607-BF4B-31CFE99CEB21}">
      <dsp:nvSpPr>
        <dsp:cNvPr id="0" name=""/>
        <dsp:cNvSpPr/>
      </dsp:nvSpPr>
      <dsp:spPr>
        <a:xfrm>
          <a:off x="5991957" y="3708"/>
          <a:ext cx="4864880" cy="36315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will be maintained and disseminated with necessary enterprise wide controls so that integrity is preserved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will be fit for purpose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contracts will exist between producers and consumers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rules will be mastered within the organization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will be aligned with Business rules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checks and cleansing will occur in system of 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Downstream data consumers will specify data quality expectations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7048" y="88799"/>
        <a:ext cx="4694698" cy="3546439"/>
      </dsp:txXfrm>
    </dsp:sp>
    <dsp:sp modelId="{8CC595E8-0CC4-4A9E-8037-6ACC27F252DA}">
      <dsp:nvSpPr>
        <dsp:cNvPr id="0" name=""/>
        <dsp:cNvSpPr/>
      </dsp:nvSpPr>
      <dsp:spPr>
        <a:xfrm>
          <a:off x="5991957" y="3958816"/>
          <a:ext cx="4864880" cy="91440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Quality Principles (Examples)</a:t>
          </a:r>
        </a:p>
      </dsp:txBody>
      <dsp:txXfrm>
        <a:off x="5991957" y="3958816"/>
        <a:ext cx="3425971" cy="914401"/>
      </dsp:txXfrm>
    </dsp:sp>
    <dsp:sp modelId="{45FC8A4B-7E56-4440-BE96-A5F0805CB13F}">
      <dsp:nvSpPr>
        <dsp:cNvPr id="0" name=""/>
        <dsp:cNvSpPr/>
      </dsp:nvSpPr>
      <dsp:spPr>
        <a:xfrm>
          <a:off x="9555549" y="3883277"/>
          <a:ext cx="1702708" cy="17027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2828727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1"/>
            <a:ext cx="5231897" cy="450251"/>
          </a:xfrm>
        </p:spPr>
        <p:txBody>
          <a:bodyPr/>
          <a:lstStyle>
            <a:lvl1pPr>
              <a:spcAft>
                <a:spcPts val="0"/>
              </a:spcAft>
              <a:defRPr sz="1463">
                <a:solidFill>
                  <a:schemeClr val="bg1"/>
                </a:solidFill>
              </a:defRPr>
            </a:lvl1pPr>
            <a:lvl2pPr>
              <a:defRPr sz="1463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1" y="3530264"/>
            <a:ext cx="8187129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138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9" y="303497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391510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-1"/>
            <a:ext cx="12236741" cy="69172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0" tIns="37146" rIns="74290" bIns="37146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66"/>
              </a:spcAft>
            </a:pPr>
            <a:endParaRPr lang="en-US" sz="18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20" y="145807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762" y="3467401"/>
            <a:ext cx="5378452" cy="425181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rot="16200000" flipV="1">
            <a:off x="6352064" y="180564"/>
            <a:ext cx="6065240" cy="570411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8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9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0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1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2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3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4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5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6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7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8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9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0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1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2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3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4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5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6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122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0" tIns="37146" rIns="74290" bIns="37146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66"/>
              </a:spcAft>
            </a:pPr>
            <a:endParaRPr lang="en-US" sz="18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8762" y="3467401"/>
            <a:ext cx="5378452" cy="425181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3758269" y="2267568"/>
            <a:ext cx="8422546" cy="460721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1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5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6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7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8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9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0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1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2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3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4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5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6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7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391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8" y="3044281"/>
            <a:ext cx="5255711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384284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1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785170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8" y="3044281"/>
            <a:ext cx="5255711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384284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1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79574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8" y="3044281"/>
            <a:ext cx="5255711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384284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1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2101565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8" y="3044281"/>
            <a:ext cx="5255711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384284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1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6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41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8" y="3044281"/>
            <a:ext cx="5255711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384284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1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9" y="303497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3475286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0" tIns="37146" rIns="74290" bIns="37146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66"/>
              </a:spcAft>
            </a:pPr>
            <a:endParaRPr lang="en-US" sz="18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02" y="3382040"/>
            <a:ext cx="3365500" cy="625236"/>
          </a:xfrm>
        </p:spPr>
        <p:txBody>
          <a:bodyPr/>
          <a:lstStyle>
            <a:lvl1pPr>
              <a:spcAft>
                <a:spcPts val="0"/>
              </a:spcAft>
              <a:defRPr lang="en-U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463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640" y="1828786"/>
            <a:ext cx="3464990" cy="1437958"/>
          </a:xfrm>
        </p:spPr>
        <p:txBody>
          <a:bodyPr anchor="b" anchorCtr="0"/>
          <a:lstStyle>
            <a:lvl1pPr>
              <a:defRPr sz="9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7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0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1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2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3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4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5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6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7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8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9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0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1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2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3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4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5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r="23305" b="53486"/>
          <a:stretch/>
        </p:blipFill>
        <p:spPr>
          <a:xfrm>
            <a:off x="4587374" y="3179428"/>
            <a:ext cx="7604626" cy="3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87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1" y="2909034"/>
            <a:ext cx="6578601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883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540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6" y="1412482"/>
            <a:ext cx="11040533" cy="1538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F123-DAB6-413D-8B37-7C1E6485D6A9}" type="datetime1">
              <a:rPr lang="en-US">
                <a:solidFill>
                  <a:srgbClr val="55555A"/>
                </a:solidFill>
              </a:rPr>
              <a:pPr>
                <a:defRPr/>
              </a:pPr>
              <a:t>3/17/2022</a:t>
            </a:fld>
            <a:endParaRPr lang="en-US">
              <a:solidFill>
                <a:srgbClr val="55555A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83874"/>
            <a:ext cx="3860800" cy="13760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148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817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E05EBF-D7FF-4BFE-AAEA-D1BB0133F22A}" type="slidenum">
              <a:rPr lang="en-US" altLang="en-US">
                <a:solidFill>
                  <a:srgbClr val="55555A"/>
                </a:solidFill>
              </a:rPr>
              <a:pPr/>
              <a:t>‹#›</a:t>
            </a:fld>
            <a:endParaRPr lang="en-US" altLang="en-US">
              <a:solidFill>
                <a:srgbClr val="555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9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833626"/>
          </a:xfrm>
        </p:spPr>
        <p:txBody>
          <a:bodyPr/>
          <a:lstStyle>
            <a:lvl1pPr>
              <a:spcAft>
                <a:spcPts val="0"/>
              </a:spcAft>
              <a:defRPr lang="en-US" sz="34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2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349613"/>
            <a:ext cx="3464990" cy="1917128"/>
          </a:xfrm>
        </p:spPr>
        <p:txBody>
          <a:bodyPr anchor="b" anchorCtr="0"/>
          <a:lstStyle>
            <a:lvl1pPr>
              <a:defRPr sz="12458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100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14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008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1AF8-DF3C-4707-BB05-3278123DAE08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DE2-5028-4E84-A079-610CE754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55" y="1411203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2"/>
            <a:ext cx="3456000" cy="15383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2"/>
            <a:ext cx="3456000" cy="15383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4" y="0"/>
            <a:ext cx="2706315" cy="1574396"/>
            <a:chOff x="3528102" y="847657"/>
            <a:chExt cx="2029736" cy="15743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5743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22"/>
                  </a:spcAft>
                  <a:defRPr/>
                </a:pPr>
                <a:endParaRPr lang="en-GB" sz="488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34" y="2140326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859805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35" y="1411290"/>
            <a:ext cx="7247465" cy="15383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4" y="0"/>
            <a:ext cx="2706315" cy="1574396"/>
            <a:chOff x="3528102" y="847657"/>
            <a:chExt cx="2029736" cy="1574396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5743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87" lvl="2">
                <a:defRPr/>
              </a:pPr>
              <a:endPara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88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73522" lvl="2" indent="-73522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88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22"/>
                  </a:spcAft>
                  <a:defRPr/>
                </a:pPr>
                <a:endParaRPr lang="en-GB" sz="488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2742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0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4" y="48037"/>
            <a:ext cx="2706315" cy="7348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9250" tIns="29250" rIns="29250" bIns="2925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88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532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1"/>
            <a:ext cx="5231897" cy="450251"/>
          </a:xfrm>
        </p:spPr>
        <p:txBody>
          <a:bodyPr/>
          <a:lstStyle>
            <a:lvl1pPr>
              <a:spcAft>
                <a:spcPts val="0"/>
              </a:spcAft>
              <a:defRPr sz="1463">
                <a:solidFill>
                  <a:schemeClr val="bg1"/>
                </a:solidFill>
              </a:defRPr>
            </a:lvl1pPr>
            <a:lvl2pPr>
              <a:defRPr sz="1463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1" y="3530264"/>
            <a:ext cx="8187129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138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34" y="0"/>
            <a:ext cx="2707513" cy="23214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endParaRPr lang="en-GB" sz="488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endParaRPr lang="en-GB" sz="488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endParaRPr lang="en-GB" sz="488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113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There are 3 options for covers and 2 for divider pages. Please delete any options you aren’t using.</a:t>
            </a:r>
          </a:p>
        </p:txBody>
      </p:sp>
    </p:spTree>
    <p:extLst>
      <p:ext uri="{BB962C8B-B14F-4D97-AF65-F5344CB8AC3E}">
        <p14:creationId xmlns:p14="http://schemas.microsoft.com/office/powerpoint/2010/main" val="1819108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1"/>
            <a:ext cx="5231897" cy="450251"/>
          </a:xfrm>
        </p:spPr>
        <p:txBody>
          <a:bodyPr/>
          <a:lstStyle>
            <a:lvl1pPr>
              <a:spcAft>
                <a:spcPts val="0"/>
              </a:spcAft>
              <a:defRPr sz="1463">
                <a:solidFill>
                  <a:schemeClr val="bg1"/>
                </a:solidFill>
              </a:defRPr>
            </a:lvl1pPr>
            <a:lvl2pPr>
              <a:defRPr sz="1463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1" y="3530264"/>
            <a:ext cx="8187129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138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088083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1"/>
            <a:ext cx="5231897" cy="450251"/>
          </a:xfrm>
        </p:spPr>
        <p:txBody>
          <a:bodyPr/>
          <a:lstStyle>
            <a:lvl1pPr>
              <a:spcAft>
                <a:spcPts val="0"/>
              </a:spcAft>
              <a:defRPr sz="1463">
                <a:solidFill>
                  <a:schemeClr val="bg1"/>
                </a:solidFill>
              </a:defRPr>
            </a:lvl1pPr>
            <a:lvl2pPr>
              <a:defRPr sz="1463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1" y="3530264"/>
            <a:ext cx="8187129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138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951005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1"/>
            <a:ext cx="5231897" cy="450251"/>
          </a:xfrm>
        </p:spPr>
        <p:txBody>
          <a:bodyPr/>
          <a:lstStyle>
            <a:lvl1pPr>
              <a:spcAft>
                <a:spcPts val="0"/>
              </a:spcAft>
              <a:defRPr sz="1463">
                <a:solidFill>
                  <a:schemeClr val="bg1"/>
                </a:solidFill>
              </a:defRPr>
            </a:lvl1pPr>
            <a:lvl2pPr>
              <a:defRPr sz="1463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1" y="3530264"/>
            <a:ext cx="8187129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138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8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>
                <a:solidFill>
                  <a:srgbClr val="55555A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4957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4237" tIns="34237" rIns="34237" bIns="34237" rtlCol="0" anchor="t" anchorCtr="0">
            <a:spAutoFit/>
          </a:bodyPr>
          <a:lstStyle/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88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73522" lvl="2" indent="-73522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88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6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993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36" y="361387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6" y="1412481"/>
            <a:ext cx="11040533" cy="295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53" y="6383729"/>
            <a:ext cx="712377" cy="13760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sz="894">
                <a:solidFill>
                  <a:srgbClr val="00148C"/>
                </a:solidFill>
              </a:rPr>
              <a:pPr/>
              <a:t>‹#›</a:t>
            </a:fld>
            <a:endParaRPr sz="894">
              <a:solidFill>
                <a:srgbClr val="00148C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1811" y="6383729"/>
            <a:ext cx="8730140" cy="13760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894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575735" y="6383729"/>
            <a:ext cx="1216078" cy="13760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803573" algn="l"/>
              </a:tabLst>
            </a:pPr>
            <a:r>
              <a:rPr lang="fr-FR" sz="894" b="1">
                <a:solidFill>
                  <a:srgbClr val="00148C"/>
                </a:solidFill>
              </a:rPr>
              <a:t>National Grid </a:t>
            </a:r>
          </a:p>
        </p:txBody>
      </p:sp>
      <p:sp>
        <p:nvSpPr>
          <p:cNvPr id="3" name="MSIPCMContentMarking" descr="{&quot;HashCode&quot;:2133105206,&quot;Placement&quot;:&quot;Footer&quot;}"/>
          <p:cNvSpPr txBox="1"/>
          <p:nvPr userDrawn="1"/>
        </p:nvSpPr>
        <p:spPr bwMode="auto">
          <a:xfrm>
            <a:off x="5344710" y="6713270"/>
            <a:ext cx="1502583" cy="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IN" sz="569" b="0" kern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Sensitivity: Internal &amp; Restricted</a:t>
            </a:r>
            <a:endParaRPr lang="en-IN" sz="569" b="0" kern="0" err="1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8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78579"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57157"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835736"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114315" algn="l" rtl="0" eaLnBrk="1" fontAlgn="base" hangingPunct="1">
        <a:spcBef>
          <a:spcPct val="0"/>
        </a:spcBef>
        <a:spcAft>
          <a:spcPct val="0"/>
        </a:spcAft>
        <a:defRPr sz="1706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75"/>
        </a:spcAft>
        <a:buClr>
          <a:schemeClr val="tx1"/>
        </a:buClr>
        <a:buFontTx/>
        <a:buNone/>
        <a:defRPr sz="1463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75"/>
        </a:spcAft>
        <a:buClr>
          <a:schemeClr val="tx1"/>
        </a:buClr>
        <a:buFontTx/>
        <a:buNone/>
        <a:defRPr sz="1300">
          <a:solidFill>
            <a:schemeClr val="tx1"/>
          </a:solidFill>
          <a:latin typeface="+mn-lt"/>
          <a:ea typeface="+mn-ea"/>
        </a:defRPr>
      </a:lvl2pPr>
      <a:lvl3pPr marL="219375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3pPr>
      <a:lvl4pPr marL="438750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Arial" panose="020B0604020202020204" pitchFamily="34" charset="0"/>
        <a:buChar char="-"/>
        <a:defRPr sz="1300">
          <a:solidFill>
            <a:schemeClr val="tx1"/>
          </a:solidFill>
          <a:latin typeface="+mn-lt"/>
          <a:ea typeface="+mn-ea"/>
        </a:defRPr>
      </a:lvl4pPr>
      <a:lvl5pPr marL="658125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Arial" panose="020B0604020202020204" pitchFamily="34" charset="0"/>
        <a:buChar char="◦"/>
        <a:defRPr sz="1300">
          <a:solidFill>
            <a:schemeClr val="tx1"/>
          </a:solidFill>
          <a:latin typeface="+mn-lt"/>
          <a:ea typeface="+mn-ea"/>
        </a:defRPr>
      </a:lvl5pPr>
      <a:lvl6pPr marL="0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+mj-lt"/>
        <a:buAutoNum type="arabicPeriod"/>
        <a:defRPr sz="1300">
          <a:solidFill>
            <a:schemeClr val="tx1"/>
          </a:solidFill>
          <a:latin typeface="+mn-lt"/>
          <a:ea typeface="+mn-ea"/>
        </a:defRPr>
      </a:lvl6pPr>
      <a:lvl7pPr marL="438750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+mj-lt"/>
        <a:buAutoNum type="alphaLcPeriod"/>
        <a:defRPr sz="1300">
          <a:solidFill>
            <a:schemeClr val="tx1"/>
          </a:solidFill>
          <a:latin typeface="+mn-lt"/>
          <a:ea typeface="+mn-ea"/>
        </a:defRPr>
      </a:lvl7pPr>
      <a:lvl8pPr marL="658125" indent="-219375" algn="l" rtl="0" eaLnBrk="1" fontAlgn="base" hangingPunct="1">
        <a:spcBef>
          <a:spcPct val="0"/>
        </a:spcBef>
        <a:spcAft>
          <a:spcPts val="975"/>
        </a:spcAft>
        <a:buClr>
          <a:schemeClr val="accent1"/>
        </a:buClr>
        <a:buFont typeface="+mj-lt"/>
        <a:buAutoNum type="romanLcPeriod"/>
        <a:defRPr sz="13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75"/>
        </a:spcAft>
        <a:buClr>
          <a:schemeClr val="tx1"/>
        </a:buClr>
        <a:buFontTx/>
        <a:buNone/>
        <a:defRPr sz="195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88"/>
        </a:spcAft>
        <a:buClr>
          <a:schemeClr val="tx1"/>
        </a:buClr>
        <a:buFontTx/>
        <a:buNone/>
        <a:defRPr sz="975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88"/>
        </a:spcAft>
        <a:buClr>
          <a:schemeClr val="tx1"/>
        </a:buClr>
        <a:buFontTx/>
        <a:buNone/>
        <a:defRPr sz="975">
          <a:solidFill>
            <a:schemeClr val="tx1"/>
          </a:solidFill>
          <a:latin typeface="+mn-lt"/>
          <a:ea typeface="+mn-ea"/>
        </a:defRPr>
      </a:lvl2pPr>
      <a:lvl3pPr marL="14625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Arial" panose="020B0604020202020204" pitchFamily="34" charset="0"/>
        <a:buChar char="•"/>
        <a:defRPr sz="975">
          <a:solidFill>
            <a:schemeClr val="tx1"/>
          </a:solidFill>
          <a:latin typeface="+mn-lt"/>
          <a:ea typeface="+mn-ea"/>
        </a:defRPr>
      </a:lvl3pPr>
      <a:lvl4pPr marL="29250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Arial" panose="020B0604020202020204" pitchFamily="34" charset="0"/>
        <a:buChar char="-"/>
        <a:defRPr sz="975">
          <a:solidFill>
            <a:schemeClr val="tx1"/>
          </a:solidFill>
          <a:latin typeface="+mn-lt"/>
          <a:ea typeface="+mn-ea"/>
        </a:defRPr>
      </a:lvl4pPr>
      <a:lvl5pPr marL="43875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Arial" panose="020B0604020202020204" pitchFamily="34" charset="0"/>
        <a:buChar char="◦"/>
        <a:defRPr sz="975">
          <a:solidFill>
            <a:schemeClr val="tx1"/>
          </a:solidFill>
          <a:latin typeface="+mn-lt"/>
          <a:ea typeface="+mn-ea"/>
        </a:defRPr>
      </a:lvl5pPr>
      <a:lvl6pPr marL="14625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+mj-lt"/>
        <a:buAutoNum type="arabicPeriod"/>
        <a:defRPr sz="975">
          <a:solidFill>
            <a:schemeClr val="tx1"/>
          </a:solidFill>
          <a:latin typeface="+mn-lt"/>
          <a:ea typeface="+mn-ea"/>
        </a:defRPr>
      </a:lvl6pPr>
      <a:lvl7pPr marL="29250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+mj-lt"/>
        <a:buAutoNum type="alphaLcPeriod"/>
        <a:defRPr sz="975">
          <a:solidFill>
            <a:schemeClr val="tx1"/>
          </a:solidFill>
          <a:latin typeface="+mn-lt"/>
          <a:ea typeface="+mn-ea"/>
        </a:defRPr>
      </a:lvl7pPr>
      <a:lvl8pPr marL="438750" indent="-146250" algn="l" rtl="0" eaLnBrk="1" fontAlgn="base" hangingPunct="1">
        <a:spcBef>
          <a:spcPct val="0"/>
        </a:spcBef>
        <a:spcAft>
          <a:spcPts val="488"/>
        </a:spcAft>
        <a:buClr>
          <a:schemeClr val="accent1"/>
        </a:buClr>
        <a:buFont typeface="+mj-lt"/>
        <a:buAutoNum type="romanLcPeriod"/>
        <a:defRPr sz="975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88"/>
        </a:spcAft>
        <a:buClr>
          <a:schemeClr val="tx1"/>
        </a:buClr>
        <a:buFontTx/>
        <a:buNone/>
        <a:defRPr sz="975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1" pos="2767">
          <p15:clr>
            <a:srgbClr val="F26B43"/>
          </p15:clr>
        </p15:guide>
        <p15:guide id="2" pos="5488">
          <p15:clr>
            <a:srgbClr val="F26B43"/>
          </p15:clr>
        </p15:guide>
        <p15:guide id="3" orient="horz" pos="3793">
          <p15:clr>
            <a:srgbClr val="F26B43"/>
          </p15:clr>
        </p15:guide>
        <p15:guide id="4" pos="272">
          <p15:clr>
            <a:srgbClr val="F26B43"/>
          </p15:clr>
        </p15:guide>
        <p15:guide id="5" pos="2993">
          <p15:clr>
            <a:srgbClr val="F26B43"/>
          </p15:clr>
        </p15:guide>
        <p15:guide id="6" orient="horz" pos="414">
          <p15:clr>
            <a:srgbClr val="F26B43"/>
          </p15:clr>
        </p15:guide>
        <p15:guide id="7" orient="horz" pos="889">
          <p15:clr>
            <a:srgbClr val="F26B43"/>
          </p15:clr>
        </p15:guide>
        <p15:guide id="8" pos="2064">
          <p15:clr>
            <a:srgbClr val="F26B43"/>
          </p15:clr>
        </p15:guide>
        <p15:guide id="9" pos="3855">
          <p15:clr>
            <a:srgbClr val="F26B43"/>
          </p15:clr>
        </p15:guide>
        <p15:guide id="10" pos="3696">
          <p15:clr>
            <a:srgbClr val="F26B43"/>
          </p15:clr>
        </p15:guide>
        <p15:guide id="11" pos="1905">
          <p15:clr>
            <a:srgbClr val="F26B43"/>
          </p15:clr>
        </p15:guide>
        <p15:guide id="12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41978-C3E8-444A-AFE5-6366C987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2" y="1411820"/>
            <a:ext cx="7800428" cy="2164500"/>
          </a:xfrm>
        </p:spPr>
        <p:txBody>
          <a:bodyPr/>
          <a:lstStyle/>
          <a:p>
            <a:r>
              <a:rPr lang="en-GB" dirty="0"/>
              <a:t>DATA MANAGEMENT FRAMEWORK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2000" dirty="0"/>
              <a:t>Data Management covers Data Governance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03D0C-A96A-4C4A-AA4E-E01806A0A17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62338" y="6383338"/>
            <a:ext cx="8729662" cy="138112"/>
          </a:xfrm>
        </p:spPr>
        <p:txBody>
          <a:bodyPr/>
          <a:lstStyle/>
          <a:p>
            <a:pPr>
              <a:tabLst>
                <a:tab pos="803573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2718221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goals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&amp; IT strategies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Process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 Objectives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strategies, Data Issues &amp; Needs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473086"/>
            <a:ext cx="3474720" cy="1645920"/>
            <a:chOff x="303822" y="3708"/>
            <a:chExt cx="4864880" cy="363153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Producers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Information consumers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634461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modelling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repository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Information management tools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28038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634461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 and SME’s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Enterprise Data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analysts and modelers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execs &amp; Managers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CIO and other execs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modelling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1" y="5898027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91116"/>
            <a:ext cx="3474720" cy="3536699"/>
            <a:chOff x="303822" y="3708"/>
            <a:chExt cx="4864880" cy="3631530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Planning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Understand enterprise information needs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Develop and maintain enterprise data model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Analyze and align with other Business models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data technology architecture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data integration architecture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Datawarehouse,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Datalake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and Business Intelligence architecture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enterprise data taxonomies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metadata architecture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2777157"/>
            <a:chOff x="303822" y="3708"/>
            <a:chExt cx="4864880" cy="3631530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Enterprise data models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Information Value chain analysis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Technology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and MDM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Datawarehouse,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Datalake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and Business Intelligence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Enterprise taxonomies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 management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29" y="336200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PRIMARY DELIVERABLES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29" y="624760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3931920"/>
            <a:ext cx="3474720" cy="2329178"/>
            <a:chOff x="303822" y="-1503821"/>
            <a:chExt cx="4864880" cy="5139059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-1503821"/>
              <a:ext cx="4694698" cy="5139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analysts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Software developers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Project managers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producers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Managers and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ARCHITECTURE MANAGEMENT – FUNCTIONS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4DFDD-E8B8-4BE5-9C1B-C8662165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080" y="1"/>
            <a:ext cx="62992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5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313037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100A8E-1D1F-45E7-85EE-7B541C10D8C6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– REFERENCE &amp; MASTER DATA MANAGEMENT – GOALS AND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FDE3B-CA76-4D0A-AC8A-4225541C7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8736" y="1"/>
            <a:ext cx="81511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80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drivers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requirements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Policies and regulations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Standards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Master &amp; Transactional data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558150"/>
            <a:ext cx="3474720" cy="1691511"/>
            <a:chOff x="303822" y="3708"/>
            <a:chExt cx="4864880" cy="3732121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18420"/>
              <a:ext cx="4694698" cy="37174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Steering committees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Subject matter experts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consumers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Standards organizations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providers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751419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Reference and MDM applications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and process modelling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repositories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profiling and cleansing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processes and rules engines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 management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751419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 and SME’s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Enterprise Data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analysts and modelers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Application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governance councils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providers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1" y="59315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91116"/>
            <a:ext cx="3474720" cy="3605379"/>
            <a:chOff x="303822" y="3708"/>
            <a:chExt cx="4864880" cy="3631530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Planning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Understand reference and Master data management needs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Identify reference and Master data sources and contributors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data integration architecture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Implement reference and Master data management solutions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match rules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Establish “Golden records”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and maintain hierarchies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Plan and implement integration of new data sources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Replicate and distribute - reference &amp; master data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 changes to reference and Master data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1665203"/>
            <a:chOff x="303822" y="3708"/>
            <a:chExt cx="4864880" cy="3631530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Master / Reference data requirements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models and documentation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Reliable Master / Reference data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Reliable Master / reference Data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“Golden record” data lineage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metrics and reports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cleansing activities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29" y="223028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DELIVERABLES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29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4770703"/>
            <a:ext cx="3474720" cy="1626636"/>
            <a:chOff x="303822" y="-1503821"/>
            <a:chExt cx="4864880" cy="5139059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-1038109"/>
              <a:ext cx="4694698" cy="3953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Reference and Master data duality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change activity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issues / Cost / Volume stats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Use and Re-Use statistics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availability statistics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Coverage of Data by 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– REFERENCE &amp; MASTER DATA MANAGEMENT – FUNCTIONS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2B37F5-E4A7-4581-B550-B0C586C8661E}"/>
              </a:ext>
            </a:extLst>
          </p:cNvPr>
          <p:cNvSpPr/>
          <p:nvPr/>
        </p:nvSpPr>
        <p:spPr>
          <a:xfrm>
            <a:off x="8632628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2ACA0-392F-4304-81DB-3BA9EA839EFF}"/>
              </a:ext>
            </a:extLst>
          </p:cNvPr>
          <p:cNvGrpSpPr/>
          <p:nvPr/>
        </p:nvGrpSpPr>
        <p:grpSpPr>
          <a:xfrm>
            <a:off x="8632629" y="2700632"/>
            <a:ext cx="3474720" cy="1579525"/>
            <a:chOff x="303822" y="-1609976"/>
            <a:chExt cx="4864880" cy="5309580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7CCB2D1A-903C-4AD9-98F1-8219332F9496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: Top Corners Rounded 4">
              <a:extLst>
                <a:ext uri="{FF2B5EF4-FFF2-40B4-BE49-F238E27FC236}">
                  <a16:creationId xmlns:a16="http://schemas.microsoft.com/office/drawing/2014/main" id="{D1247C92-CBA4-4D71-AF3A-685E12054668}"/>
                </a:ext>
              </a:extLst>
            </p:cNvPr>
            <p:cNvSpPr txBox="1"/>
            <p:nvPr/>
          </p:nvSpPr>
          <p:spPr>
            <a:xfrm>
              <a:off x="388913" y="-1609976"/>
              <a:ext cx="4694698" cy="530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Application users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BI and Reporting users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Application developers/architects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developers and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 developers and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Vendors, Customers and Partners</a:t>
              </a: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E48811E-4FD9-40E0-9642-1D13C133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736" y="1"/>
            <a:ext cx="81511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18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886285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100A8E-1D1F-45E7-85EE-7B541C10D8C6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SECURITY MANAGEMENT – GOALS AND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5F456-6146-4A5E-AD8A-04C49BB7D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2080" y="0"/>
            <a:ext cx="62992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29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Goals and strategy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rules and processes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strategy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privacy issues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 policies and standards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547517"/>
            <a:ext cx="3474720" cy="1645920"/>
            <a:chOff x="303822" y="3708"/>
            <a:chExt cx="4864880" cy="363153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 steering committees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governance council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Customers, Internal &amp; external stakeholders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751419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Management systems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Intelligence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Application frameworks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Identity and access management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 control systems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751419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 and SME’s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security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leaders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CIO / CTO / CSO’s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0" y="59315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91116"/>
            <a:ext cx="3474720" cy="3630010"/>
            <a:chOff x="303822" y="3708"/>
            <a:chExt cx="4864880" cy="3631530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Planning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Understand Data security needs and regulatory requirements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data security policies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data security standards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Data security controls and procedures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 IAM and Access controls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 Data access views and permissions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Monitor user authentications and behaviors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Classify information confidentiality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Audit Data security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2413368"/>
            <a:chOff x="303822" y="3708"/>
            <a:chExt cx="4864880" cy="5263153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5263153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800"/>
              <a:ext cx="4694698" cy="2546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security policies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privacy and confidentiality standards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profiles, passwords and memberships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security – Permissions and controls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access views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and Document classifications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Authentication and access history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29" y="298520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DELIVERABLES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29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4770703"/>
            <a:ext cx="3474720" cy="1626636"/>
            <a:chOff x="303822" y="-1503821"/>
            <a:chExt cx="4864880" cy="5139059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-1038109"/>
              <a:ext cx="4694698" cy="3953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producers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Managers and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SECURITY MANAGEMENT – FUNCTIONS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D513AB8-6097-44FD-83EA-7467E7E4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080" y="0"/>
            <a:ext cx="62992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89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18836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100A8E-1D1F-45E7-85EE-7B541C10D8C6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QUALITY MANAGEMENT – GOALS AND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26A75-7968-445E-B2CB-5BFF1C965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6837" y="0"/>
            <a:ext cx="815163" cy="5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10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requirements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requirements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expectations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policies and standards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and Technical metadata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sources and Data stores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473086"/>
            <a:ext cx="3474720" cy="1645920"/>
            <a:chOff x="303822" y="3708"/>
            <a:chExt cx="4864880" cy="363153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External suppliers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SMEs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Information consumers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producers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architects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modelers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751419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profiling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Statistical analytical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cleansing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Issues &amp; Event Management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751419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analysts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analysts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administrators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requirement management SME’s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stewardship council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1" y="5952839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91116"/>
            <a:ext cx="3474720" cy="3536699"/>
            <a:chOff x="303822" y="3708"/>
            <a:chExt cx="4864880" cy="3631530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Planning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Develop and promote awareness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data quality requirements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Profile /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/ Assess Data quality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Data quality metrics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Test and validate Data quality requirements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 and evaluate Data quality service levels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Continually measure and Monitor Data quality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 Data quality issues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Clean and correct defects related to data quality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Design and implement operational data quality management procedures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Monitor operational Data quality management procedures and performance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1665203"/>
            <a:chOff x="303822" y="3708"/>
            <a:chExt cx="4864880" cy="3631530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Improved Data quality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operational analysis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profiles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certification reports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service level agreements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29" y="223028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DELIVERABLES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29" y="6376073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4770703"/>
            <a:ext cx="3474720" cy="1626636"/>
            <a:chOff x="303822" y="-1503821"/>
            <a:chExt cx="4864880" cy="5139059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-1038109"/>
              <a:ext cx="4694698" cy="3953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and Value statistics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Errors and Requirements violations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Conformance to expectations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Conformance to service levels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QUALITY MANAGEMENT – FUNCTIONS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2B37F5-E4A7-4581-B550-B0C586C8661E}"/>
              </a:ext>
            </a:extLst>
          </p:cNvPr>
          <p:cNvSpPr/>
          <p:nvPr/>
        </p:nvSpPr>
        <p:spPr>
          <a:xfrm>
            <a:off x="8632628" y="419649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2ACA0-392F-4304-81DB-3BA9EA839EFF}"/>
              </a:ext>
            </a:extLst>
          </p:cNvPr>
          <p:cNvGrpSpPr/>
          <p:nvPr/>
        </p:nvGrpSpPr>
        <p:grpSpPr>
          <a:xfrm>
            <a:off x="8632629" y="2700632"/>
            <a:ext cx="3474720" cy="1579525"/>
            <a:chOff x="303822" y="-1609976"/>
            <a:chExt cx="4864880" cy="5309580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7CCB2D1A-903C-4AD9-98F1-8219332F9496}"/>
                </a:ext>
              </a:extLst>
            </p:cNvPr>
            <p:cNvSpPr/>
            <p:nvPr/>
          </p:nvSpPr>
          <p:spPr>
            <a:xfrm>
              <a:off x="303822" y="-1503821"/>
              <a:ext cx="4864880" cy="513905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: Top Corners Rounded 4">
              <a:extLst>
                <a:ext uri="{FF2B5EF4-FFF2-40B4-BE49-F238E27FC236}">
                  <a16:creationId xmlns:a16="http://schemas.microsoft.com/office/drawing/2014/main" id="{D1247C92-CBA4-4D71-AF3A-685E12054668}"/>
                </a:ext>
              </a:extLst>
            </p:cNvPr>
            <p:cNvSpPr txBox="1"/>
            <p:nvPr/>
          </p:nvSpPr>
          <p:spPr>
            <a:xfrm>
              <a:off x="388913" y="-1609976"/>
              <a:ext cx="4694698" cy="530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Other IT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Managers and execs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Customers and external agencies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Regulatory bodies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3450CFF4-1BCC-48BD-A7D1-FD3EAE9B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37" y="0"/>
            <a:ext cx="815163" cy="5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3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9CED5008-46BA-40FE-A2B0-FDB00D67B4C4}"/>
              </a:ext>
            </a:extLst>
          </p:cNvPr>
          <p:cNvGrpSpPr>
            <a:grpSpLocks/>
          </p:cNvGrpSpPr>
          <p:nvPr/>
        </p:nvGrpSpPr>
        <p:grpSpPr bwMode="auto">
          <a:xfrm>
            <a:off x="6220460" y="1085214"/>
            <a:ext cx="5734050" cy="4895851"/>
            <a:chOff x="1170" y="2523"/>
            <a:chExt cx="1632" cy="150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E553F0B4-D846-4CB5-AA59-36F96F202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891"/>
              <a:ext cx="687" cy="636"/>
            </a:xfrm>
            <a:custGeom>
              <a:avLst/>
              <a:gdLst>
                <a:gd name="T0" fmla="*/ 178 w 850"/>
                <a:gd name="T1" fmla="*/ 601 h 853"/>
                <a:gd name="T2" fmla="*/ 148 w 850"/>
                <a:gd name="T3" fmla="*/ 609 h 853"/>
                <a:gd name="T4" fmla="*/ 94 w 850"/>
                <a:gd name="T5" fmla="*/ 627 h 853"/>
                <a:gd name="T6" fmla="*/ 43 w 850"/>
                <a:gd name="T7" fmla="*/ 606 h 853"/>
                <a:gd name="T8" fmla="*/ 6 w 850"/>
                <a:gd name="T9" fmla="*/ 555 h 853"/>
                <a:gd name="T10" fmla="*/ 0 w 850"/>
                <a:gd name="T11" fmla="*/ 478 h 853"/>
                <a:gd name="T12" fmla="*/ 27 w 850"/>
                <a:gd name="T13" fmla="*/ 432 h 853"/>
                <a:gd name="T14" fmla="*/ 81 w 850"/>
                <a:gd name="T15" fmla="*/ 406 h 853"/>
                <a:gd name="T16" fmla="*/ 144 w 850"/>
                <a:gd name="T17" fmla="*/ 426 h 853"/>
                <a:gd name="T18" fmla="*/ 178 w 850"/>
                <a:gd name="T19" fmla="*/ 427 h 853"/>
                <a:gd name="T20" fmla="*/ 433 w 850"/>
                <a:gd name="T21" fmla="*/ 178 h 853"/>
                <a:gd name="T22" fmla="*/ 423 w 850"/>
                <a:gd name="T23" fmla="*/ 154 h 853"/>
                <a:gd name="T24" fmla="*/ 400 w 850"/>
                <a:gd name="T25" fmla="*/ 111 h 853"/>
                <a:gd name="T26" fmla="*/ 402 w 850"/>
                <a:gd name="T27" fmla="*/ 73 h 853"/>
                <a:gd name="T28" fmla="*/ 420 w 850"/>
                <a:gd name="T29" fmla="*/ 39 h 853"/>
                <a:gd name="T30" fmla="*/ 480 w 850"/>
                <a:gd name="T31" fmla="*/ 4 h 853"/>
                <a:gd name="T32" fmla="*/ 538 w 850"/>
                <a:gd name="T33" fmla="*/ 1 h 853"/>
                <a:gd name="T34" fmla="*/ 598 w 850"/>
                <a:gd name="T35" fmla="*/ 28 h 853"/>
                <a:gd name="T36" fmla="*/ 619 w 850"/>
                <a:gd name="T37" fmla="*/ 84 h 853"/>
                <a:gd name="T38" fmla="*/ 607 w 850"/>
                <a:gd name="T39" fmla="*/ 130 h 853"/>
                <a:gd name="T40" fmla="*/ 585 w 850"/>
                <a:gd name="T41" fmla="*/ 168 h 853"/>
                <a:gd name="T42" fmla="*/ 850 w 850"/>
                <a:gd name="T43" fmla="*/ 178 h 853"/>
                <a:gd name="T44" fmla="*/ 837 w 850"/>
                <a:gd name="T45" fmla="*/ 436 h 853"/>
                <a:gd name="T46" fmla="*/ 789 w 850"/>
                <a:gd name="T47" fmla="*/ 411 h 853"/>
                <a:gd name="T48" fmla="*/ 735 w 850"/>
                <a:gd name="T49" fmla="*/ 408 h 853"/>
                <a:gd name="T50" fmla="*/ 694 w 850"/>
                <a:gd name="T51" fmla="*/ 435 h 853"/>
                <a:gd name="T52" fmla="*/ 673 w 850"/>
                <a:gd name="T53" fmla="*/ 481 h 853"/>
                <a:gd name="T54" fmla="*/ 673 w 850"/>
                <a:gd name="T55" fmla="*/ 550 h 853"/>
                <a:gd name="T56" fmla="*/ 708 w 850"/>
                <a:gd name="T57" fmla="*/ 601 h 853"/>
                <a:gd name="T58" fmla="*/ 759 w 850"/>
                <a:gd name="T59" fmla="*/ 625 h 853"/>
                <a:gd name="T60" fmla="*/ 807 w 850"/>
                <a:gd name="T61" fmla="*/ 616 h 853"/>
                <a:gd name="T62" fmla="*/ 843 w 850"/>
                <a:gd name="T63" fmla="*/ 589 h 853"/>
                <a:gd name="T64" fmla="*/ 850 w 850"/>
                <a:gd name="T65" fmla="*/ 853 h 853"/>
                <a:gd name="T66" fmla="*/ 588 w 850"/>
                <a:gd name="T67" fmla="*/ 841 h 853"/>
                <a:gd name="T68" fmla="*/ 613 w 850"/>
                <a:gd name="T69" fmla="*/ 817 h 853"/>
                <a:gd name="T70" fmla="*/ 627 w 850"/>
                <a:gd name="T71" fmla="*/ 775 h 853"/>
                <a:gd name="T72" fmla="*/ 615 w 850"/>
                <a:gd name="T73" fmla="*/ 733 h 853"/>
                <a:gd name="T74" fmla="*/ 580 w 850"/>
                <a:gd name="T75" fmla="*/ 697 h 853"/>
                <a:gd name="T76" fmla="*/ 510 w 850"/>
                <a:gd name="T77" fmla="*/ 675 h 853"/>
                <a:gd name="T78" fmla="*/ 462 w 850"/>
                <a:gd name="T79" fmla="*/ 684 h 853"/>
                <a:gd name="T80" fmla="*/ 423 w 850"/>
                <a:gd name="T81" fmla="*/ 712 h 853"/>
                <a:gd name="T82" fmla="*/ 405 w 850"/>
                <a:gd name="T83" fmla="*/ 765 h 853"/>
                <a:gd name="T84" fmla="*/ 417 w 850"/>
                <a:gd name="T85" fmla="*/ 810 h 853"/>
                <a:gd name="T86" fmla="*/ 436 w 850"/>
                <a:gd name="T87" fmla="*/ 843 h 853"/>
                <a:gd name="T88" fmla="*/ 178 w 850"/>
                <a:gd name="T89" fmla="*/ 853 h 8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50"/>
                <a:gd name="T136" fmla="*/ 0 h 853"/>
                <a:gd name="T137" fmla="*/ 850 w 850"/>
                <a:gd name="T138" fmla="*/ 853 h 8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50" h="853">
                  <a:moveTo>
                    <a:pt x="178" y="853"/>
                  </a:moveTo>
                  <a:lnTo>
                    <a:pt x="178" y="601"/>
                  </a:lnTo>
                  <a:lnTo>
                    <a:pt x="165" y="592"/>
                  </a:lnTo>
                  <a:lnTo>
                    <a:pt x="148" y="609"/>
                  </a:lnTo>
                  <a:lnTo>
                    <a:pt x="124" y="621"/>
                  </a:lnTo>
                  <a:lnTo>
                    <a:pt x="94" y="627"/>
                  </a:lnTo>
                  <a:lnTo>
                    <a:pt x="69" y="621"/>
                  </a:lnTo>
                  <a:lnTo>
                    <a:pt x="43" y="606"/>
                  </a:lnTo>
                  <a:lnTo>
                    <a:pt x="22" y="583"/>
                  </a:lnTo>
                  <a:lnTo>
                    <a:pt x="6" y="555"/>
                  </a:lnTo>
                  <a:lnTo>
                    <a:pt x="0" y="520"/>
                  </a:lnTo>
                  <a:lnTo>
                    <a:pt x="0" y="478"/>
                  </a:lnTo>
                  <a:lnTo>
                    <a:pt x="13" y="447"/>
                  </a:lnTo>
                  <a:lnTo>
                    <a:pt x="27" y="432"/>
                  </a:lnTo>
                  <a:lnTo>
                    <a:pt x="43" y="417"/>
                  </a:lnTo>
                  <a:lnTo>
                    <a:pt x="81" y="406"/>
                  </a:lnTo>
                  <a:lnTo>
                    <a:pt x="115" y="411"/>
                  </a:lnTo>
                  <a:lnTo>
                    <a:pt x="144" y="426"/>
                  </a:lnTo>
                  <a:lnTo>
                    <a:pt x="166" y="439"/>
                  </a:lnTo>
                  <a:lnTo>
                    <a:pt x="178" y="427"/>
                  </a:lnTo>
                  <a:lnTo>
                    <a:pt x="178" y="178"/>
                  </a:lnTo>
                  <a:lnTo>
                    <a:pt x="433" y="178"/>
                  </a:lnTo>
                  <a:lnTo>
                    <a:pt x="438" y="168"/>
                  </a:lnTo>
                  <a:lnTo>
                    <a:pt x="423" y="154"/>
                  </a:lnTo>
                  <a:lnTo>
                    <a:pt x="409" y="138"/>
                  </a:lnTo>
                  <a:lnTo>
                    <a:pt x="400" y="111"/>
                  </a:lnTo>
                  <a:lnTo>
                    <a:pt x="399" y="93"/>
                  </a:lnTo>
                  <a:lnTo>
                    <a:pt x="402" y="73"/>
                  </a:lnTo>
                  <a:lnTo>
                    <a:pt x="406" y="57"/>
                  </a:lnTo>
                  <a:lnTo>
                    <a:pt x="420" y="39"/>
                  </a:lnTo>
                  <a:lnTo>
                    <a:pt x="447" y="18"/>
                  </a:lnTo>
                  <a:lnTo>
                    <a:pt x="480" y="4"/>
                  </a:lnTo>
                  <a:lnTo>
                    <a:pt x="507" y="0"/>
                  </a:lnTo>
                  <a:lnTo>
                    <a:pt x="538" y="1"/>
                  </a:lnTo>
                  <a:lnTo>
                    <a:pt x="568" y="7"/>
                  </a:lnTo>
                  <a:lnTo>
                    <a:pt x="598" y="28"/>
                  </a:lnTo>
                  <a:lnTo>
                    <a:pt x="613" y="55"/>
                  </a:lnTo>
                  <a:lnTo>
                    <a:pt x="619" y="84"/>
                  </a:lnTo>
                  <a:lnTo>
                    <a:pt x="615" y="109"/>
                  </a:lnTo>
                  <a:lnTo>
                    <a:pt x="607" y="130"/>
                  </a:lnTo>
                  <a:lnTo>
                    <a:pt x="594" y="151"/>
                  </a:lnTo>
                  <a:lnTo>
                    <a:pt x="585" y="168"/>
                  </a:lnTo>
                  <a:lnTo>
                    <a:pt x="595" y="178"/>
                  </a:lnTo>
                  <a:lnTo>
                    <a:pt x="850" y="178"/>
                  </a:lnTo>
                  <a:lnTo>
                    <a:pt x="850" y="421"/>
                  </a:lnTo>
                  <a:lnTo>
                    <a:pt x="837" y="436"/>
                  </a:lnTo>
                  <a:lnTo>
                    <a:pt x="820" y="429"/>
                  </a:lnTo>
                  <a:lnTo>
                    <a:pt x="789" y="411"/>
                  </a:lnTo>
                  <a:lnTo>
                    <a:pt x="759" y="405"/>
                  </a:lnTo>
                  <a:lnTo>
                    <a:pt x="735" y="408"/>
                  </a:lnTo>
                  <a:lnTo>
                    <a:pt x="712" y="418"/>
                  </a:lnTo>
                  <a:lnTo>
                    <a:pt x="694" y="435"/>
                  </a:lnTo>
                  <a:lnTo>
                    <a:pt x="682" y="453"/>
                  </a:lnTo>
                  <a:lnTo>
                    <a:pt x="673" y="481"/>
                  </a:lnTo>
                  <a:lnTo>
                    <a:pt x="667" y="513"/>
                  </a:lnTo>
                  <a:lnTo>
                    <a:pt x="673" y="550"/>
                  </a:lnTo>
                  <a:lnTo>
                    <a:pt x="690" y="579"/>
                  </a:lnTo>
                  <a:lnTo>
                    <a:pt x="708" y="601"/>
                  </a:lnTo>
                  <a:lnTo>
                    <a:pt x="733" y="618"/>
                  </a:lnTo>
                  <a:lnTo>
                    <a:pt x="759" y="625"/>
                  </a:lnTo>
                  <a:lnTo>
                    <a:pt x="781" y="625"/>
                  </a:lnTo>
                  <a:lnTo>
                    <a:pt x="807" y="616"/>
                  </a:lnTo>
                  <a:lnTo>
                    <a:pt x="825" y="601"/>
                  </a:lnTo>
                  <a:lnTo>
                    <a:pt x="843" y="589"/>
                  </a:lnTo>
                  <a:lnTo>
                    <a:pt x="850" y="601"/>
                  </a:lnTo>
                  <a:lnTo>
                    <a:pt x="850" y="853"/>
                  </a:lnTo>
                  <a:lnTo>
                    <a:pt x="592" y="853"/>
                  </a:lnTo>
                  <a:lnTo>
                    <a:pt x="588" y="841"/>
                  </a:lnTo>
                  <a:lnTo>
                    <a:pt x="600" y="831"/>
                  </a:lnTo>
                  <a:lnTo>
                    <a:pt x="613" y="817"/>
                  </a:lnTo>
                  <a:lnTo>
                    <a:pt x="621" y="798"/>
                  </a:lnTo>
                  <a:lnTo>
                    <a:pt x="627" y="775"/>
                  </a:lnTo>
                  <a:lnTo>
                    <a:pt x="621" y="753"/>
                  </a:lnTo>
                  <a:lnTo>
                    <a:pt x="615" y="733"/>
                  </a:lnTo>
                  <a:lnTo>
                    <a:pt x="601" y="715"/>
                  </a:lnTo>
                  <a:lnTo>
                    <a:pt x="580" y="697"/>
                  </a:lnTo>
                  <a:lnTo>
                    <a:pt x="550" y="682"/>
                  </a:lnTo>
                  <a:lnTo>
                    <a:pt x="510" y="675"/>
                  </a:lnTo>
                  <a:lnTo>
                    <a:pt x="487" y="678"/>
                  </a:lnTo>
                  <a:lnTo>
                    <a:pt x="462" y="684"/>
                  </a:lnTo>
                  <a:lnTo>
                    <a:pt x="439" y="697"/>
                  </a:lnTo>
                  <a:lnTo>
                    <a:pt x="423" y="712"/>
                  </a:lnTo>
                  <a:lnTo>
                    <a:pt x="411" y="736"/>
                  </a:lnTo>
                  <a:lnTo>
                    <a:pt x="405" y="765"/>
                  </a:lnTo>
                  <a:lnTo>
                    <a:pt x="408" y="787"/>
                  </a:lnTo>
                  <a:lnTo>
                    <a:pt x="417" y="810"/>
                  </a:lnTo>
                  <a:lnTo>
                    <a:pt x="429" y="828"/>
                  </a:lnTo>
                  <a:lnTo>
                    <a:pt x="436" y="843"/>
                  </a:lnTo>
                  <a:lnTo>
                    <a:pt x="427" y="853"/>
                  </a:lnTo>
                  <a:lnTo>
                    <a:pt x="178" y="853"/>
                  </a:lnTo>
                  <a:close/>
                </a:path>
              </a:pathLst>
            </a:custGeom>
            <a:solidFill>
              <a:srgbClr val="002060"/>
            </a:solidFill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Governance</a:t>
              </a: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4A2B26E7-D707-4264-A274-38A8A1BC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23"/>
              <a:ext cx="691" cy="500"/>
            </a:xfrm>
            <a:custGeom>
              <a:avLst/>
              <a:gdLst>
                <a:gd name="T0" fmla="*/ 0 w 2312"/>
                <a:gd name="T1" fmla="*/ 0 h 1823"/>
                <a:gd name="T2" fmla="*/ 1822 w 2312"/>
                <a:gd name="T3" fmla="*/ 0 h 1823"/>
                <a:gd name="T4" fmla="*/ 1822 w 2312"/>
                <a:gd name="T5" fmla="*/ 672 h 1823"/>
                <a:gd name="T6" fmla="*/ 2020 w 2312"/>
                <a:gd name="T7" fmla="*/ 606 h 1823"/>
                <a:gd name="T8" fmla="*/ 2308 w 2312"/>
                <a:gd name="T9" fmla="*/ 921 h 1823"/>
                <a:gd name="T10" fmla="*/ 2058 w 2312"/>
                <a:gd name="T11" fmla="*/ 1203 h 1823"/>
                <a:gd name="T12" fmla="*/ 1822 w 2312"/>
                <a:gd name="T13" fmla="*/ 1159 h 1823"/>
                <a:gd name="T14" fmla="*/ 1822 w 2312"/>
                <a:gd name="T15" fmla="*/ 1823 h 1823"/>
                <a:gd name="T16" fmla="*/ 1151 w 2312"/>
                <a:gd name="T17" fmla="*/ 1823 h 1823"/>
                <a:gd name="T18" fmla="*/ 1200 w 2312"/>
                <a:gd name="T19" fmla="*/ 1584 h 1823"/>
                <a:gd name="T20" fmla="*/ 916 w 2312"/>
                <a:gd name="T21" fmla="*/ 1344 h 1823"/>
                <a:gd name="T22" fmla="*/ 608 w 2312"/>
                <a:gd name="T23" fmla="*/ 1620 h 1823"/>
                <a:gd name="T24" fmla="*/ 671 w 2312"/>
                <a:gd name="T25" fmla="*/ 1823 h 1823"/>
                <a:gd name="T26" fmla="*/ 0 w 2312"/>
                <a:gd name="T27" fmla="*/ 1823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Quality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7CC51448-6286-43BF-A8D4-6F40E0B7A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523"/>
              <a:ext cx="691" cy="500"/>
            </a:xfrm>
            <a:custGeom>
              <a:avLst/>
              <a:gdLst>
                <a:gd name="T0" fmla="*/ 0 w 2312"/>
                <a:gd name="T1" fmla="*/ 0 h 1823"/>
                <a:gd name="T2" fmla="*/ 1822 w 2312"/>
                <a:gd name="T3" fmla="*/ 0 h 1823"/>
                <a:gd name="T4" fmla="*/ 1822 w 2312"/>
                <a:gd name="T5" fmla="*/ 672 h 1823"/>
                <a:gd name="T6" fmla="*/ 2020 w 2312"/>
                <a:gd name="T7" fmla="*/ 606 h 1823"/>
                <a:gd name="T8" fmla="*/ 2308 w 2312"/>
                <a:gd name="T9" fmla="*/ 921 h 1823"/>
                <a:gd name="T10" fmla="*/ 2058 w 2312"/>
                <a:gd name="T11" fmla="*/ 1203 h 1823"/>
                <a:gd name="T12" fmla="*/ 1822 w 2312"/>
                <a:gd name="T13" fmla="*/ 1159 h 1823"/>
                <a:gd name="T14" fmla="*/ 1822 w 2312"/>
                <a:gd name="T15" fmla="*/ 1823 h 1823"/>
                <a:gd name="T16" fmla="*/ 1151 w 2312"/>
                <a:gd name="T17" fmla="*/ 1823 h 1823"/>
                <a:gd name="T18" fmla="*/ 1200 w 2312"/>
                <a:gd name="T19" fmla="*/ 1584 h 1823"/>
                <a:gd name="T20" fmla="*/ 916 w 2312"/>
                <a:gd name="T21" fmla="*/ 1344 h 1823"/>
                <a:gd name="T22" fmla="*/ 608 w 2312"/>
                <a:gd name="T23" fmla="*/ 1620 h 1823"/>
                <a:gd name="T24" fmla="*/ 671 w 2312"/>
                <a:gd name="T25" fmla="*/ 1823 h 1823"/>
                <a:gd name="T26" fmla="*/ 0 w 2312"/>
                <a:gd name="T27" fmla="*/ 1823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Metadata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DC093103-C818-4C50-A346-74912CC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888"/>
              <a:ext cx="545" cy="772"/>
            </a:xfrm>
            <a:custGeom>
              <a:avLst/>
              <a:gdLst>
                <a:gd name="T0" fmla="*/ 0 w 673"/>
                <a:gd name="T1" fmla="*/ 859 h 1036"/>
                <a:gd name="T2" fmla="*/ 0 w 673"/>
                <a:gd name="T3" fmla="*/ 181 h 1036"/>
                <a:gd name="T4" fmla="*/ 248 w 673"/>
                <a:gd name="T5" fmla="*/ 181 h 1036"/>
                <a:gd name="T6" fmla="*/ 224 w 673"/>
                <a:gd name="T7" fmla="*/ 108 h 1036"/>
                <a:gd name="T8" fmla="*/ 340 w 673"/>
                <a:gd name="T9" fmla="*/ 1 h 1036"/>
                <a:gd name="T10" fmla="*/ 444 w 673"/>
                <a:gd name="T11" fmla="*/ 94 h 1036"/>
                <a:gd name="T12" fmla="*/ 428 w 673"/>
                <a:gd name="T13" fmla="*/ 181 h 1036"/>
                <a:gd name="T14" fmla="*/ 673 w 673"/>
                <a:gd name="T15" fmla="*/ 181 h 1036"/>
                <a:gd name="T16" fmla="*/ 673 w 673"/>
                <a:gd name="T17" fmla="*/ 428 h 1036"/>
                <a:gd name="T18" fmla="*/ 585 w 673"/>
                <a:gd name="T19" fmla="*/ 410 h 1036"/>
                <a:gd name="T20" fmla="*/ 496 w 673"/>
                <a:gd name="T21" fmla="*/ 515 h 1036"/>
                <a:gd name="T22" fmla="*/ 598 w 673"/>
                <a:gd name="T23" fmla="*/ 629 h 1036"/>
                <a:gd name="T24" fmla="*/ 673 w 673"/>
                <a:gd name="T25" fmla="*/ 605 h 1036"/>
                <a:gd name="T26" fmla="*/ 673 w 673"/>
                <a:gd name="T27" fmla="*/ 859 h 1036"/>
                <a:gd name="T28" fmla="*/ 421 w 673"/>
                <a:gd name="T29" fmla="*/ 859 h 1036"/>
                <a:gd name="T30" fmla="*/ 409 w 673"/>
                <a:gd name="T31" fmla="*/ 872 h 1036"/>
                <a:gd name="T32" fmla="*/ 420 w 673"/>
                <a:gd name="T33" fmla="*/ 889 h 1036"/>
                <a:gd name="T34" fmla="*/ 433 w 673"/>
                <a:gd name="T35" fmla="*/ 907 h 1036"/>
                <a:gd name="T36" fmla="*/ 441 w 673"/>
                <a:gd name="T37" fmla="*/ 923 h 1036"/>
                <a:gd name="T38" fmla="*/ 445 w 673"/>
                <a:gd name="T39" fmla="*/ 946 h 1036"/>
                <a:gd name="T40" fmla="*/ 442 w 673"/>
                <a:gd name="T41" fmla="*/ 971 h 1036"/>
                <a:gd name="T42" fmla="*/ 433 w 673"/>
                <a:gd name="T43" fmla="*/ 992 h 1036"/>
                <a:gd name="T44" fmla="*/ 418 w 673"/>
                <a:gd name="T45" fmla="*/ 1010 h 1036"/>
                <a:gd name="T46" fmla="*/ 396 w 673"/>
                <a:gd name="T47" fmla="*/ 1027 h 1036"/>
                <a:gd name="T48" fmla="*/ 363 w 673"/>
                <a:gd name="T49" fmla="*/ 1033 h 1036"/>
                <a:gd name="T50" fmla="*/ 336 w 673"/>
                <a:gd name="T51" fmla="*/ 1036 h 1036"/>
                <a:gd name="T52" fmla="*/ 309 w 673"/>
                <a:gd name="T53" fmla="*/ 1033 h 1036"/>
                <a:gd name="T54" fmla="*/ 285 w 673"/>
                <a:gd name="T55" fmla="*/ 1024 h 1036"/>
                <a:gd name="T56" fmla="*/ 262 w 673"/>
                <a:gd name="T57" fmla="*/ 1007 h 1036"/>
                <a:gd name="T58" fmla="*/ 243 w 673"/>
                <a:gd name="T59" fmla="*/ 994 h 1036"/>
                <a:gd name="T60" fmla="*/ 229 w 673"/>
                <a:gd name="T61" fmla="*/ 965 h 1036"/>
                <a:gd name="T62" fmla="*/ 226 w 673"/>
                <a:gd name="T63" fmla="*/ 941 h 1036"/>
                <a:gd name="T64" fmla="*/ 225 w 673"/>
                <a:gd name="T65" fmla="*/ 919 h 1036"/>
                <a:gd name="T66" fmla="*/ 237 w 673"/>
                <a:gd name="T67" fmla="*/ 887 h 1036"/>
                <a:gd name="T68" fmla="*/ 258 w 673"/>
                <a:gd name="T69" fmla="*/ 871 h 1036"/>
                <a:gd name="T70" fmla="*/ 250 w 673"/>
                <a:gd name="T71" fmla="*/ 859 h 1036"/>
                <a:gd name="T72" fmla="*/ 0 w 673"/>
                <a:gd name="T73" fmla="*/ 859 h 10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73"/>
                <a:gd name="T112" fmla="*/ 0 h 1036"/>
                <a:gd name="T113" fmla="*/ 673 w 673"/>
                <a:gd name="T114" fmla="*/ 1036 h 10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73" h="1036">
                  <a:moveTo>
                    <a:pt x="0" y="859"/>
                  </a:moveTo>
                  <a:lnTo>
                    <a:pt x="0" y="181"/>
                  </a:lnTo>
                  <a:lnTo>
                    <a:pt x="248" y="181"/>
                  </a:lnTo>
                  <a:cubicBezTo>
                    <a:pt x="285" y="169"/>
                    <a:pt x="226" y="159"/>
                    <a:pt x="224" y="108"/>
                  </a:cubicBezTo>
                  <a:cubicBezTo>
                    <a:pt x="222" y="57"/>
                    <a:pt x="272" y="0"/>
                    <a:pt x="340" y="1"/>
                  </a:cubicBezTo>
                  <a:cubicBezTo>
                    <a:pt x="408" y="3"/>
                    <a:pt x="441" y="44"/>
                    <a:pt x="444" y="94"/>
                  </a:cubicBezTo>
                  <a:cubicBezTo>
                    <a:pt x="447" y="144"/>
                    <a:pt x="389" y="165"/>
                    <a:pt x="428" y="181"/>
                  </a:cubicBezTo>
                  <a:lnTo>
                    <a:pt x="673" y="181"/>
                  </a:lnTo>
                  <a:lnTo>
                    <a:pt x="673" y="428"/>
                  </a:lnTo>
                  <a:cubicBezTo>
                    <a:pt x="658" y="467"/>
                    <a:pt x="641" y="409"/>
                    <a:pt x="585" y="410"/>
                  </a:cubicBezTo>
                  <a:cubicBezTo>
                    <a:pt x="529" y="412"/>
                    <a:pt x="496" y="453"/>
                    <a:pt x="496" y="515"/>
                  </a:cubicBezTo>
                  <a:cubicBezTo>
                    <a:pt x="497" y="577"/>
                    <a:pt x="542" y="629"/>
                    <a:pt x="598" y="629"/>
                  </a:cubicBezTo>
                  <a:cubicBezTo>
                    <a:pt x="654" y="629"/>
                    <a:pt x="661" y="570"/>
                    <a:pt x="673" y="605"/>
                  </a:cubicBezTo>
                  <a:lnTo>
                    <a:pt x="673" y="859"/>
                  </a:lnTo>
                  <a:lnTo>
                    <a:pt x="421" y="859"/>
                  </a:lnTo>
                  <a:lnTo>
                    <a:pt x="409" y="872"/>
                  </a:lnTo>
                  <a:lnTo>
                    <a:pt x="420" y="889"/>
                  </a:lnTo>
                  <a:lnTo>
                    <a:pt x="433" y="907"/>
                  </a:lnTo>
                  <a:lnTo>
                    <a:pt x="441" y="923"/>
                  </a:lnTo>
                  <a:lnTo>
                    <a:pt x="445" y="946"/>
                  </a:lnTo>
                  <a:lnTo>
                    <a:pt x="442" y="971"/>
                  </a:lnTo>
                  <a:lnTo>
                    <a:pt x="433" y="992"/>
                  </a:lnTo>
                  <a:lnTo>
                    <a:pt x="418" y="1010"/>
                  </a:lnTo>
                  <a:lnTo>
                    <a:pt x="396" y="1027"/>
                  </a:lnTo>
                  <a:lnTo>
                    <a:pt x="363" y="1033"/>
                  </a:lnTo>
                  <a:lnTo>
                    <a:pt x="336" y="1036"/>
                  </a:lnTo>
                  <a:lnTo>
                    <a:pt x="309" y="1033"/>
                  </a:lnTo>
                  <a:lnTo>
                    <a:pt x="285" y="1024"/>
                  </a:lnTo>
                  <a:lnTo>
                    <a:pt x="262" y="1007"/>
                  </a:lnTo>
                  <a:lnTo>
                    <a:pt x="243" y="994"/>
                  </a:lnTo>
                  <a:lnTo>
                    <a:pt x="229" y="965"/>
                  </a:lnTo>
                  <a:lnTo>
                    <a:pt x="226" y="941"/>
                  </a:lnTo>
                  <a:lnTo>
                    <a:pt x="225" y="919"/>
                  </a:lnTo>
                  <a:lnTo>
                    <a:pt x="237" y="887"/>
                  </a:lnTo>
                  <a:lnTo>
                    <a:pt x="258" y="871"/>
                  </a:lnTo>
                  <a:lnTo>
                    <a:pt x="250" y="859"/>
                  </a:lnTo>
                  <a:lnTo>
                    <a:pt x="0" y="859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Document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And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5483DC37-4A7A-4553-B169-072F5F63A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3391"/>
              <a:ext cx="544" cy="638"/>
            </a:xfrm>
            <a:custGeom>
              <a:avLst/>
              <a:gdLst>
                <a:gd name="T0" fmla="*/ 0 w 673"/>
                <a:gd name="T1" fmla="*/ 855 h 857"/>
                <a:gd name="T2" fmla="*/ 1 w 673"/>
                <a:gd name="T3" fmla="*/ 181 h 857"/>
                <a:gd name="T4" fmla="*/ 249 w 673"/>
                <a:gd name="T5" fmla="*/ 181 h 857"/>
                <a:gd name="T6" fmla="*/ 224 w 673"/>
                <a:gd name="T7" fmla="*/ 108 h 857"/>
                <a:gd name="T8" fmla="*/ 341 w 673"/>
                <a:gd name="T9" fmla="*/ 1 h 857"/>
                <a:gd name="T10" fmla="*/ 444 w 673"/>
                <a:gd name="T11" fmla="*/ 94 h 857"/>
                <a:gd name="T12" fmla="*/ 428 w 673"/>
                <a:gd name="T13" fmla="*/ 181 h 857"/>
                <a:gd name="T14" fmla="*/ 673 w 673"/>
                <a:gd name="T15" fmla="*/ 181 h 857"/>
                <a:gd name="T16" fmla="*/ 673 w 673"/>
                <a:gd name="T17" fmla="*/ 429 h 857"/>
                <a:gd name="T18" fmla="*/ 673 w 673"/>
                <a:gd name="T19" fmla="*/ 606 h 857"/>
                <a:gd name="T20" fmla="*/ 673 w 673"/>
                <a:gd name="T21" fmla="*/ 857 h 857"/>
                <a:gd name="T22" fmla="*/ 0 w 673"/>
                <a:gd name="T23" fmla="*/ 855 h 8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73"/>
                <a:gd name="T37" fmla="*/ 0 h 857"/>
                <a:gd name="T38" fmla="*/ 673 w 673"/>
                <a:gd name="T39" fmla="*/ 857 h 8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73" h="857">
                  <a:moveTo>
                    <a:pt x="0" y="855"/>
                  </a:moveTo>
                  <a:lnTo>
                    <a:pt x="1" y="181"/>
                  </a:lnTo>
                  <a:lnTo>
                    <a:pt x="249" y="181"/>
                  </a:lnTo>
                  <a:cubicBezTo>
                    <a:pt x="286" y="169"/>
                    <a:pt x="227" y="159"/>
                    <a:pt x="224" y="108"/>
                  </a:cubicBezTo>
                  <a:cubicBezTo>
                    <a:pt x="222" y="57"/>
                    <a:pt x="273" y="0"/>
                    <a:pt x="341" y="1"/>
                  </a:cubicBezTo>
                  <a:cubicBezTo>
                    <a:pt x="408" y="3"/>
                    <a:pt x="442" y="44"/>
                    <a:pt x="444" y="94"/>
                  </a:cubicBezTo>
                  <a:cubicBezTo>
                    <a:pt x="447" y="144"/>
                    <a:pt x="389" y="165"/>
                    <a:pt x="428" y="181"/>
                  </a:cubicBezTo>
                  <a:lnTo>
                    <a:pt x="673" y="181"/>
                  </a:lnTo>
                  <a:lnTo>
                    <a:pt x="673" y="429"/>
                  </a:lnTo>
                  <a:cubicBezTo>
                    <a:pt x="673" y="500"/>
                    <a:pt x="673" y="535"/>
                    <a:pt x="673" y="606"/>
                  </a:cubicBezTo>
                  <a:lnTo>
                    <a:pt x="673" y="857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Warehouse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And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MI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797B18B-B498-419E-9692-F3E4ACF41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3393"/>
              <a:ext cx="693" cy="636"/>
            </a:xfrm>
            <a:custGeom>
              <a:avLst/>
              <a:gdLst>
                <a:gd name="T0" fmla="*/ 857 w 857"/>
                <a:gd name="T1" fmla="*/ 853 h 853"/>
                <a:gd name="T2" fmla="*/ 857 w 857"/>
                <a:gd name="T3" fmla="*/ 181 h 853"/>
                <a:gd name="T4" fmla="*/ 609 w 857"/>
                <a:gd name="T5" fmla="*/ 181 h 853"/>
                <a:gd name="T6" fmla="*/ 633 w 857"/>
                <a:gd name="T7" fmla="*/ 108 h 853"/>
                <a:gd name="T8" fmla="*/ 517 w 857"/>
                <a:gd name="T9" fmla="*/ 1 h 853"/>
                <a:gd name="T10" fmla="*/ 413 w 857"/>
                <a:gd name="T11" fmla="*/ 94 h 853"/>
                <a:gd name="T12" fmla="*/ 429 w 857"/>
                <a:gd name="T13" fmla="*/ 181 h 853"/>
                <a:gd name="T14" fmla="*/ 184 w 857"/>
                <a:gd name="T15" fmla="*/ 181 h 853"/>
                <a:gd name="T16" fmla="*/ 184 w 857"/>
                <a:gd name="T17" fmla="*/ 428 h 853"/>
                <a:gd name="T18" fmla="*/ 134 w 857"/>
                <a:gd name="T19" fmla="*/ 417 h 853"/>
                <a:gd name="T20" fmla="*/ 59 w 857"/>
                <a:gd name="T21" fmla="*/ 414 h 853"/>
                <a:gd name="T22" fmla="*/ 16 w 857"/>
                <a:gd name="T23" fmla="*/ 456 h 853"/>
                <a:gd name="T24" fmla="*/ 4 w 857"/>
                <a:gd name="T25" fmla="*/ 530 h 853"/>
                <a:gd name="T26" fmla="*/ 43 w 857"/>
                <a:gd name="T27" fmla="*/ 603 h 853"/>
                <a:gd name="T28" fmla="*/ 107 w 857"/>
                <a:gd name="T29" fmla="*/ 617 h 853"/>
                <a:gd name="T30" fmla="*/ 182 w 857"/>
                <a:gd name="T31" fmla="*/ 600 h 853"/>
                <a:gd name="T32" fmla="*/ 182 w 857"/>
                <a:gd name="T33" fmla="*/ 852 h 853"/>
                <a:gd name="T34" fmla="*/ 857 w 857"/>
                <a:gd name="T35" fmla="*/ 853 h 8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57"/>
                <a:gd name="T55" fmla="*/ 0 h 853"/>
                <a:gd name="T56" fmla="*/ 857 w 857"/>
                <a:gd name="T57" fmla="*/ 853 h 8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57" h="853">
                  <a:moveTo>
                    <a:pt x="857" y="853"/>
                  </a:moveTo>
                  <a:lnTo>
                    <a:pt x="857" y="181"/>
                  </a:lnTo>
                  <a:lnTo>
                    <a:pt x="609" y="181"/>
                  </a:lnTo>
                  <a:cubicBezTo>
                    <a:pt x="572" y="169"/>
                    <a:pt x="631" y="159"/>
                    <a:pt x="633" y="108"/>
                  </a:cubicBezTo>
                  <a:cubicBezTo>
                    <a:pt x="635" y="57"/>
                    <a:pt x="585" y="0"/>
                    <a:pt x="517" y="1"/>
                  </a:cubicBezTo>
                  <a:cubicBezTo>
                    <a:pt x="449" y="3"/>
                    <a:pt x="416" y="44"/>
                    <a:pt x="413" y="94"/>
                  </a:cubicBezTo>
                  <a:cubicBezTo>
                    <a:pt x="410" y="144"/>
                    <a:pt x="468" y="165"/>
                    <a:pt x="429" y="181"/>
                  </a:cubicBezTo>
                  <a:lnTo>
                    <a:pt x="184" y="181"/>
                  </a:lnTo>
                  <a:lnTo>
                    <a:pt x="184" y="428"/>
                  </a:lnTo>
                  <a:cubicBezTo>
                    <a:pt x="176" y="467"/>
                    <a:pt x="152" y="424"/>
                    <a:pt x="134" y="417"/>
                  </a:cubicBezTo>
                  <a:cubicBezTo>
                    <a:pt x="116" y="410"/>
                    <a:pt x="83" y="404"/>
                    <a:pt x="59" y="414"/>
                  </a:cubicBezTo>
                  <a:cubicBezTo>
                    <a:pt x="40" y="421"/>
                    <a:pt x="26" y="440"/>
                    <a:pt x="16" y="456"/>
                  </a:cubicBezTo>
                  <a:cubicBezTo>
                    <a:pt x="7" y="475"/>
                    <a:pt x="0" y="506"/>
                    <a:pt x="4" y="530"/>
                  </a:cubicBezTo>
                  <a:cubicBezTo>
                    <a:pt x="8" y="554"/>
                    <a:pt x="26" y="589"/>
                    <a:pt x="43" y="603"/>
                  </a:cubicBezTo>
                  <a:cubicBezTo>
                    <a:pt x="60" y="617"/>
                    <a:pt x="84" y="617"/>
                    <a:pt x="107" y="617"/>
                  </a:cubicBezTo>
                  <a:cubicBezTo>
                    <a:pt x="130" y="617"/>
                    <a:pt x="170" y="561"/>
                    <a:pt x="182" y="600"/>
                  </a:cubicBezTo>
                  <a:lnTo>
                    <a:pt x="182" y="852"/>
                  </a:lnTo>
                  <a:lnTo>
                    <a:pt x="857" y="853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Reference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And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Master Data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BB22E12B-B9F1-41AE-BC13-02A4F512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023"/>
              <a:ext cx="690" cy="636"/>
            </a:xfrm>
            <a:custGeom>
              <a:avLst/>
              <a:gdLst>
                <a:gd name="T0" fmla="*/ 854 w 854"/>
                <a:gd name="T1" fmla="*/ 676 h 853"/>
                <a:gd name="T2" fmla="*/ 604 w 854"/>
                <a:gd name="T3" fmla="*/ 676 h 853"/>
                <a:gd name="T4" fmla="*/ 593 w 854"/>
                <a:gd name="T5" fmla="*/ 690 h 853"/>
                <a:gd name="T6" fmla="*/ 608 w 854"/>
                <a:gd name="T7" fmla="*/ 700 h 853"/>
                <a:gd name="T8" fmla="*/ 617 w 854"/>
                <a:gd name="T9" fmla="*/ 715 h 853"/>
                <a:gd name="T10" fmla="*/ 625 w 854"/>
                <a:gd name="T11" fmla="*/ 730 h 853"/>
                <a:gd name="T12" fmla="*/ 628 w 854"/>
                <a:gd name="T13" fmla="*/ 748 h 853"/>
                <a:gd name="T14" fmla="*/ 629 w 854"/>
                <a:gd name="T15" fmla="*/ 766 h 853"/>
                <a:gd name="T16" fmla="*/ 622 w 854"/>
                <a:gd name="T17" fmla="*/ 784 h 853"/>
                <a:gd name="T18" fmla="*/ 613 w 854"/>
                <a:gd name="T19" fmla="*/ 802 h 853"/>
                <a:gd name="T20" fmla="*/ 599 w 854"/>
                <a:gd name="T21" fmla="*/ 817 h 853"/>
                <a:gd name="T22" fmla="*/ 581 w 854"/>
                <a:gd name="T23" fmla="*/ 832 h 853"/>
                <a:gd name="T24" fmla="*/ 562 w 854"/>
                <a:gd name="T25" fmla="*/ 844 h 853"/>
                <a:gd name="T26" fmla="*/ 541 w 854"/>
                <a:gd name="T27" fmla="*/ 852 h 853"/>
                <a:gd name="T28" fmla="*/ 517 w 854"/>
                <a:gd name="T29" fmla="*/ 853 h 853"/>
                <a:gd name="T30" fmla="*/ 488 w 854"/>
                <a:gd name="T31" fmla="*/ 852 h 853"/>
                <a:gd name="T32" fmla="*/ 464 w 854"/>
                <a:gd name="T33" fmla="*/ 846 h 853"/>
                <a:gd name="T34" fmla="*/ 442 w 854"/>
                <a:gd name="T35" fmla="*/ 834 h 853"/>
                <a:gd name="T36" fmla="*/ 427 w 854"/>
                <a:gd name="T37" fmla="*/ 819 h 853"/>
                <a:gd name="T38" fmla="*/ 415 w 854"/>
                <a:gd name="T39" fmla="*/ 795 h 853"/>
                <a:gd name="T40" fmla="*/ 409 w 854"/>
                <a:gd name="T41" fmla="*/ 772 h 853"/>
                <a:gd name="T42" fmla="*/ 413 w 854"/>
                <a:gd name="T43" fmla="*/ 741 h 853"/>
                <a:gd name="T44" fmla="*/ 421 w 854"/>
                <a:gd name="T45" fmla="*/ 723 h 853"/>
                <a:gd name="T46" fmla="*/ 433 w 854"/>
                <a:gd name="T47" fmla="*/ 706 h 853"/>
                <a:gd name="T48" fmla="*/ 440 w 854"/>
                <a:gd name="T49" fmla="*/ 687 h 853"/>
                <a:gd name="T50" fmla="*/ 431 w 854"/>
                <a:gd name="T51" fmla="*/ 676 h 853"/>
                <a:gd name="T52" fmla="*/ 181 w 854"/>
                <a:gd name="T53" fmla="*/ 676 h 853"/>
                <a:gd name="T54" fmla="*/ 181 w 854"/>
                <a:gd name="T55" fmla="*/ 424 h 853"/>
                <a:gd name="T56" fmla="*/ 108 w 854"/>
                <a:gd name="T57" fmla="*/ 449 h 853"/>
                <a:gd name="T58" fmla="*/ 1 w 854"/>
                <a:gd name="T59" fmla="*/ 332 h 853"/>
                <a:gd name="T60" fmla="*/ 94 w 854"/>
                <a:gd name="T61" fmla="*/ 229 h 853"/>
                <a:gd name="T62" fmla="*/ 181 w 854"/>
                <a:gd name="T63" fmla="*/ 245 h 853"/>
                <a:gd name="T64" fmla="*/ 181 w 854"/>
                <a:gd name="T65" fmla="*/ 0 h 853"/>
                <a:gd name="T66" fmla="*/ 429 w 854"/>
                <a:gd name="T67" fmla="*/ 0 h 853"/>
                <a:gd name="T68" fmla="*/ 411 w 854"/>
                <a:gd name="T69" fmla="*/ 88 h 853"/>
                <a:gd name="T70" fmla="*/ 516 w 854"/>
                <a:gd name="T71" fmla="*/ 177 h 853"/>
                <a:gd name="T72" fmla="*/ 629 w 854"/>
                <a:gd name="T73" fmla="*/ 75 h 853"/>
                <a:gd name="T74" fmla="*/ 606 w 854"/>
                <a:gd name="T75" fmla="*/ 0 h 853"/>
                <a:gd name="T76" fmla="*/ 854 w 854"/>
                <a:gd name="T77" fmla="*/ 0 h 853"/>
                <a:gd name="T78" fmla="*/ 854 w 854"/>
                <a:gd name="T79" fmla="*/ 676 h 8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54"/>
                <a:gd name="T121" fmla="*/ 0 h 853"/>
                <a:gd name="T122" fmla="*/ 854 w 854"/>
                <a:gd name="T123" fmla="*/ 853 h 85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54" h="853">
                  <a:moveTo>
                    <a:pt x="854" y="676"/>
                  </a:moveTo>
                  <a:lnTo>
                    <a:pt x="604" y="676"/>
                  </a:lnTo>
                  <a:lnTo>
                    <a:pt x="593" y="690"/>
                  </a:lnTo>
                  <a:lnTo>
                    <a:pt x="608" y="700"/>
                  </a:lnTo>
                  <a:lnTo>
                    <a:pt x="617" y="715"/>
                  </a:lnTo>
                  <a:lnTo>
                    <a:pt x="625" y="730"/>
                  </a:lnTo>
                  <a:lnTo>
                    <a:pt x="628" y="748"/>
                  </a:lnTo>
                  <a:lnTo>
                    <a:pt x="629" y="766"/>
                  </a:lnTo>
                  <a:lnTo>
                    <a:pt x="622" y="784"/>
                  </a:lnTo>
                  <a:lnTo>
                    <a:pt x="613" y="802"/>
                  </a:lnTo>
                  <a:lnTo>
                    <a:pt x="599" y="817"/>
                  </a:lnTo>
                  <a:lnTo>
                    <a:pt x="581" y="832"/>
                  </a:lnTo>
                  <a:lnTo>
                    <a:pt x="562" y="844"/>
                  </a:lnTo>
                  <a:lnTo>
                    <a:pt x="541" y="852"/>
                  </a:lnTo>
                  <a:lnTo>
                    <a:pt x="517" y="853"/>
                  </a:lnTo>
                  <a:lnTo>
                    <a:pt x="488" y="852"/>
                  </a:lnTo>
                  <a:lnTo>
                    <a:pt x="464" y="846"/>
                  </a:lnTo>
                  <a:lnTo>
                    <a:pt x="442" y="834"/>
                  </a:lnTo>
                  <a:lnTo>
                    <a:pt x="427" y="819"/>
                  </a:lnTo>
                  <a:lnTo>
                    <a:pt x="415" y="795"/>
                  </a:lnTo>
                  <a:lnTo>
                    <a:pt x="409" y="772"/>
                  </a:lnTo>
                  <a:lnTo>
                    <a:pt x="413" y="741"/>
                  </a:lnTo>
                  <a:lnTo>
                    <a:pt x="421" y="723"/>
                  </a:lnTo>
                  <a:lnTo>
                    <a:pt x="433" y="706"/>
                  </a:lnTo>
                  <a:lnTo>
                    <a:pt x="440" y="687"/>
                  </a:lnTo>
                  <a:lnTo>
                    <a:pt x="431" y="676"/>
                  </a:lnTo>
                  <a:lnTo>
                    <a:pt x="181" y="676"/>
                  </a:lnTo>
                  <a:lnTo>
                    <a:pt x="181" y="424"/>
                  </a:lnTo>
                  <a:cubicBezTo>
                    <a:pt x="169" y="386"/>
                    <a:pt x="159" y="446"/>
                    <a:pt x="108" y="449"/>
                  </a:cubicBezTo>
                  <a:cubicBezTo>
                    <a:pt x="57" y="451"/>
                    <a:pt x="0" y="400"/>
                    <a:pt x="1" y="332"/>
                  </a:cubicBezTo>
                  <a:cubicBezTo>
                    <a:pt x="3" y="265"/>
                    <a:pt x="44" y="231"/>
                    <a:pt x="94" y="229"/>
                  </a:cubicBezTo>
                  <a:cubicBezTo>
                    <a:pt x="144" y="226"/>
                    <a:pt x="165" y="284"/>
                    <a:pt x="181" y="245"/>
                  </a:cubicBezTo>
                  <a:lnTo>
                    <a:pt x="181" y="0"/>
                  </a:lnTo>
                  <a:lnTo>
                    <a:pt x="429" y="0"/>
                  </a:lnTo>
                  <a:cubicBezTo>
                    <a:pt x="467" y="15"/>
                    <a:pt x="409" y="32"/>
                    <a:pt x="411" y="88"/>
                  </a:cubicBezTo>
                  <a:cubicBezTo>
                    <a:pt x="412" y="144"/>
                    <a:pt x="453" y="177"/>
                    <a:pt x="516" y="177"/>
                  </a:cubicBezTo>
                  <a:cubicBezTo>
                    <a:pt x="578" y="176"/>
                    <a:pt x="629" y="131"/>
                    <a:pt x="629" y="75"/>
                  </a:cubicBezTo>
                  <a:cubicBezTo>
                    <a:pt x="629" y="19"/>
                    <a:pt x="571" y="12"/>
                    <a:pt x="606" y="0"/>
                  </a:cubicBezTo>
                  <a:lnTo>
                    <a:pt x="854" y="0"/>
                  </a:lnTo>
                  <a:lnTo>
                    <a:pt x="854" y="676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9B815053-ACB5-4549-8BFA-C0A8B738A46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12" y="2569"/>
              <a:ext cx="636" cy="544"/>
            </a:xfrm>
            <a:custGeom>
              <a:avLst/>
              <a:gdLst>
                <a:gd name="T0" fmla="*/ 0 w 2312"/>
                <a:gd name="T1" fmla="*/ 0 h 1823"/>
                <a:gd name="T2" fmla="*/ 1822 w 2312"/>
                <a:gd name="T3" fmla="*/ 0 h 1823"/>
                <a:gd name="T4" fmla="*/ 1822 w 2312"/>
                <a:gd name="T5" fmla="*/ 672 h 1823"/>
                <a:gd name="T6" fmla="*/ 2020 w 2312"/>
                <a:gd name="T7" fmla="*/ 606 h 1823"/>
                <a:gd name="T8" fmla="*/ 2308 w 2312"/>
                <a:gd name="T9" fmla="*/ 921 h 1823"/>
                <a:gd name="T10" fmla="*/ 2058 w 2312"/>
                <a:gd name="T11" fmla="*/ 1203 h 1823"/>
                <a:gd name="T12" fmla="*/ 1822 w 2312"/>
                <a:gd name="T13" fmla="*/ 1159 h 1823"/>
                <a:gd name="T14" fmla="*/ 1822 w 2312"/>
                <a:gd name="T15" fmla="*/ 1823 h 1823"/>
                <a:gd name="T16" fmla="*/ 1151 w 2312"/>
                <a:gd name="T17" fmla="*/ 1823 h 1823"/>
                <a:gd name="T18" fmla="*/ 1200 w 2312"/>
                <a:gd name="T19" fmla="*/ 1584 h 1823"/>
                <a:gd name="T20" fmla="*/ 916 w 2312"/>
                <a:gd name="T21" fmla="*/ 1344 h 1823"/>
                <a:gd name="T22" fmla="*/ 608 w 2312"/>
                <a:gd name="T23" fmla="*/ 1620 h 1823"/>
                <a:gd name="T24" fmla="*/ 671 w 2312"/>
                <a:gd name="T25" fmla="*/ 1823 h 1823"/>
                <a:gd name="T26" fmla="*/ 0 w 2312"/>
                <a:gd name="T27" fmla="*/ 1823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vert270" wrap="none"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Architecture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8CCFFAB2-2C70-4891-8268-09611DDA15F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13" y="3527"/>
              <a:ext cx="689" cy="502"/>
            </a:xfrm>
            <a:custGeom>
              <a:avLst/>
              <a:gdLst>
                <a:gd name="T0" fmla="*/ 0 w 2312"/>
                <a:gd name="T1" fmla="*/ 0 h 1823"/>
                <a:gd name="T2" fmla="*/ 1822 w 2312"/>
                <a:gd name="T3" fmla="*/ 0 h 1823"/>
                <a:gd name="T4" fmla="*/ 1822 w 2312"/>
                <a:gd name="T5" fmla="*/ 672 h 1823"/>
                <a:gd name="T6" fmla="*/ 2020 w 2312"/>
                <a:gd name="T7" fmla="*/ 606 h 1823"/>
                <a:gd name="T8" fmla="*/ 2308 w 2312"/>
                <a:gd name="T9" fmla="*/ 921 h 1823"/>
                <a:gd name="T10" fmla="*/ 2058 w 2312"/>
                <a:gd name="T11" fmla="*/ 1203 h 1823"/>
                <a:gd name="T12" fmla="*/ 1822 w 2312"/>
                <a:gd name="T13" fmla="*/ 1159 h 1823"/>
                <a:gd name="T14" fmla="*/ 1822 w 2312"/>
                <a:gd name="T15" fmla="*/ 1823 h 1823"/>
                <a:gd name="T16" fmla="*/ 1151 w 2312"/>
                <a:gd name="T17" fmla="*/ 1823 h 1823"/>
                <a:gd name="T18" fmla="*/ 1200 w 2312"/>
                <a:gd name="T19" fmla="*/ 1584 h 1823"/>
                <a:gd name="T20" fmla="*/ 916 w 2312"/>
                <a:gd name="T21" fmla="*/ 1344 h 1823"/>
                <a:gd name="T22" fmla="*/ 608 w 2312"/>
                <a:gd name="T23" fmla="*/ 1620 h 1823"/>
                <a:gd name="T24" fmla="*/ 671 w 2312"/>
                <a:gd name="T25" fmla="*/ 1823 h 1823"/>
                <a:gd name="T26" fmla="*/ 0 w 2312"/>
                <a:gd name="T27" fmla="*/ 1823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Operation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428BF-95F0-4D45-BFBA-90CA937E0DD5}"/>
              </a:ext>
            </a:extLst>
          </p:cNvPr>
          <p:cNvSpPr/>
          <p:nvPr/>
        </p:nvSpPr>
        <p:spPr>
          <a:xfrm>
            <a:off x="6220460" y="5981065"/>
            <a:ext cx="5734050" cy="3384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Security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68E8D-932A-4601-B1D6-1EE8DB1BC2C5}"/>
              </a:ext>
            </a:extLst>
          </p:cNvPr>
          <p:cNvSpPr txBox="1"/>
          <p:nvPr/>
        </p:nvSpPr>
        <p:spPr>
          <a:xfrm>
            <a:off x="172720" y="1085213"/>
            <a:ext cx="5923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 Framework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Data Governance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sits at center of closely interrelated functions. Establishing a Data Governance is a pre-requisite of successful delivery of all other functions.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Governance – Planning, Supervision and Control over Data management and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Quality Management – Defining, monitoring, and improving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Architecture Management – Integral part of Enterprise architecture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Development – Analysis, Design, Building, Testing, Deployment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Operation Management – Providing support for structured physical data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 and Master Data Management – Managing golden version and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Datawarehouse, Data Lakes and Management Information Management – Providing utilities for decision support, business enablers, statistics, and analysis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and Content Management – Storing protecting and &amp; indexing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 Management – Integrating, controlling, and delivering Metadata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2F607-8244-410E-8158-CC5A2F173CA0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MANAGEMENT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5B60F-EFD5-4618-8F6C-E38108D6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673" y="8801"/>
            <a:ext cx="588327" cy="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120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33936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09EB071-7C60-4B2C-9238-5CA4BB1AF07F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MANAGEMENT FRAMEWORK – GOALS AND PRINCIPLES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A94A83-2853-4091-829F-023C1C993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3673" y="8801"/>
            <a:ext cx="588327" cy="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1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strategy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Activity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IT Activity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Issues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473086"/>
            <a:ext cx="3474720" cy="1645920"/>
            <a:chOff x="303822" y="3708"/>
            <a:chExt cx="4864880" cy="363153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Creators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External sources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Regulatory Bodies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634461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Modelling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 Management systems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Integration and Quality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Intelligence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 Management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Repository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28038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634461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Creators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Information consumers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1" y="628038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91116"/>
            <a:ext cx="3474720" cy="3536699"/>
            <a:chOff x="303822" y="3708"/>
            <a:chExt cx="4864880" cy="3631530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Governance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Architecture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Operations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Security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Reference &amp; Master Data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Datawarehouse, Big Data,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Datalake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 &amp; Content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Management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Management</a:t>
              </a: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1645920"/>
            <a:chOff x="303822" y="3708"/>
            <a:chExt cx="4864880" cy="3631530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Improved Data quality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strategy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Architecture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services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Databases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30" y="195596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DELIVERABLES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6D8705-127E-4AB2-974D-C1AA0114ACD1}"/>
              </a:ext>
            </a:extLst>
          </p:cNvPr>
          <p:cNvGrpSpPr/>
          <p:nvPr/>
        </p:nvGrpSpPr>
        <p:grpSpPr>
          <a:xfrm>
            <a:off x="8632630" y="2453803"/>
            <a:ext cx="3474720" cy="1645920"/>
            <a:chOff x="303822" y="3708"/>
            <a:chExt cx="4864880" cy="3631530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839B30A9-9783-46CF-B3BA-C6A156BE3059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: Top Corners Rounded 4">
              <a:extLst>
                <a:ext uri="{FF2B5EF4-FFF2-40B4-BE49-F238E27FC236}">
                  <a16:creationId xmlns:a16="http://schemas.microsoft.com/office/drawing/2014/main" id="{A46494E2-F010-4B90-8F02-5FEBA5BF228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Operations staff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Regulatory bodies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30" y="4108532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4615178"/>
            <a:ext cx="3474720" cy="1645920"/>
            <a:chOff x="303822" y="3708"/>
            <a:chExt cx="4864880" cy="3631530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Value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program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652DD-575D-4D10-8112-02169F7B8168}"/>
              </a:ext>
            </a:extLst>
          </p:cNvPr>
          <p:cNvSpPr/>
          <p:nvPr/>
        </p:nvSpPr>
        <p:spPr>
          <a:xfrm>
            <a:off x="8632630" y="626109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D1D1F8-D031-4385-9C49-3CFEE1875B5D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MANAGEMENT FRAMEWORK – FUNCTION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345991-6EAB-4A83-B9AD-C9EC3C01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673" y="8801"/>
            <a:ext cx="588327" cy="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40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130812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100A8E-1D1F-45E7-85EE-7B541C10D8C6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GOVERNANCE – GOALS AND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21AFF-9C55-4879-A224-7E11F44CB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5060" y="-37960"/>
            <a:ext cx="676940" cy="6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58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C1F87-6F8C-4CD0-A5CF-FB89A4E371FE}"/>
              </a:ext>
            </a:extLst>
          </p:cNvPr>
          <p:cNvGrpSpPr/>
          <p:nvPr/>
        </p:nvGrpSpPr>
        <p:grpSpPr>
          <a:xfrm>
            <a:off x="84651" y="591116"/>
            <a:ext cx="3474720" cy="1645920"/>
            <a:chOff x="303822" y="3708"/>
            <a:chExt cx="4864880" cy="363153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42D616-A641-46C6-8EBA-F925A8D93F88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6B7DE117-CAF9-4B13-9A8A-AF4DB64BAB3C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goals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&amp; IT strategies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 Objectives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needs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Issues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Regulatory requirements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1FEAE11-204F-439C-8611-35CFBCE0CF9E}"/>
              </a:ext>
            </a:extLst>
          </p:cNvPr>
          <p:cNvSpPr/>
          <p:nvPr/>
        </p:nvSpPr>
        <p:spPr>
          <a:xfrm>
            <a:off x="84651" y="197524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3F1F7-2ADC-4560-BA49-61E8E7AE55C6}"/>
              </a:ext>
            </a:extLst>
          </p:cNvPr>
          <p:cNvGrpSpPr/>
          <p:nvPr/>
        </p:nvGrpSpPr>
        <p:grpSpPr>
          <a:xfrm>
            <a:off x="84651" y="2473086"/>
            <a:ext cx="3474720" cy="1645920"/>
            <a:chOff x="303822" y="3708"/>
            <a:chExt cx="4864880" cy="363153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DD91BA0-28D5-41F1-802A-570CB4694A12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021E1632-CE29-4BD3-BFD2-FF32A250FA0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Regulatory bodies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9E1D8-97E5-4EC2-83FE-3F164F33E10B}"/>
              </a:ext>
            </a:extLst>
          </p:cNvPr>
          <p:cNvSpPr/>
          <p:nvPr/>
        </p:nvSpPr>
        <p:spPr>
          <a:xfrm>
            <a:off x="84651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CC151-2D9D-4D7A-86F5-A7339B3561F3}"/>
              </a:ext>
            </a:extLst>
          </p:cNvPr>
          <p:cNvGrpSpPr/>
          <p:nvPr/>
        </p:nvGrpSpPr>
        <p:grpSpPr>
          <a:xfrm>
            <a:off x="4337880" y="4634461"/>
            <a:ext cx="3474720" cy="1645920"/>
            <a:chOff x="303822" y="3708"/>
            <a:chExt cx="4864880" cy="363153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79FC402-CD45-4F50-8FC0-5D2FDCE7C243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A9CECA97-9DCF-4A55-A015-20C144EA123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 websites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Emails and other communication channels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Metadata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Issues management tools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governance KPI dashboards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E9708-D751-4BD0-B7D2-F35CDFB32B24}"/>
              </a:ext>
            </a:extLst>
          </p:cNvPr>
          <p:cNvSpPr/>
          <p:nvPr/>
        </p:nvSpPr>
        <p:spPr>
          <a:xfrm>
            <a:off x="4337880" y="628038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C1DCFC-C6BA-47E5-AB39-B4F70D8B2B62}"/>
              </a:ext>
            </a:extLst>
          </p:cNvPr>
          <p:cNvGrpSpPr/>
          <p:nvPr/>
        </p:nvGrpSpPr>
        <p:grpSpPr>
          <a:xfrm>
            <a:off x="84651" y="4634461"/>
            <a:ext cx="3474720" cy="1645920"/>
            <a:chOff x="303822" y="3708"/>
            <a:chExt cx="4864880" cy="363153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2187B54-FA7F-476C-A8AA-A4C25E2E8EA1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7B34F617-B897-4F6E-986F-EF419E156037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 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data stewards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CIO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AEF9B-16C2-4F3A-B236-D3C124B8F95A}"/>
              </a:ext>
            </a:extLst>
          </p:cNvPr>
          <p:cNvSpPr/>
          <p:nvPr/>
        </p:nvSpPr>
        <p:spPr>
          <a:xfrm>
            <a:off x="84651" y="5843501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D503D-C1A4-4D8D-B3B5-8DAD75DA0D57}"/>
              </a:ext>
            </a:extLst>
          </p:cNvPr>
          <p:cNvGrpSpPr/>
          <p:nvPr/>
        </p:nvGrpSpPr>
        <p:grpSpPr>
          <a:xfrm>
            <a:off x="4337880" y="552065"/>
            <a:ext cx="3474720" cy="3575750"/>
            <a:chOff x="303822" y="-36389"/>
            <a:chExt cx="4864880" cy="3671627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72337044-DAA1-47DE-9D93-6D618974DFCB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33F1159C-E4BB-4A45-953C-870324A4319E}"/>
                </a:ext>
              </a:extLst>
            </p:cNvPr>
            <p:cNvSpPr txBox="1"/>
            <p:nvPr/>
          </p:nvSpPr>
          <p:spPr>
            <a:xfrm>
              <a:off x="460037" y="-3638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Planning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Understand strategic enterprise data needs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Establish data professional roles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Identify and appoint data stewards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Establish COE to support data governance and stewards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Develop and approve data policies, standards and procedures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Review and approve data architecture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Plan and sponsor Data mgmt. projects</a:t>
              </a:r>
            </a:p>
            <a:p>
              <a:pPr marL="171450" lvl="1" indent="-1714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Estimate data asset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values and costs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Controls 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Supervise data professionals activities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Coordinate Data governance activities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 and resolve data related issues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Monitor and ensure regulatory compliance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Monitor and enforce data conformance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Oversee data management projects and services</a:t>
              </a:r>
            </a:p>
            <a:p>
              <a:pPr marL="171450" lvl="1" indent="-1714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Communicate and promote value of data assets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09F7D-ED7D-4480-B70D-BD86A1D469E0}"/>
              </a:ext>
            </a:extLst>
          </p:cNvPr>
          <p:cNvSpPr/>
          <p:nvPr/>
        </p:nvSpPr>
        <p:spPr>
          <a:xfrm>
            <a:off x="4337880" y="412781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0A241-8D0D-4C3D-BE0C-EC1716AF3685}"/>
              </a:ext>
            </a:extLst>
          </p:cNvPr>
          <p:cNvGrpSpPr/>
          <p:nvPr/>
        </p:nvGrpSpPr>
        <p:grpSpPr>
          <a:xfrm>
            <a:off x="8632630" y="571833"/>
            <a:ext cx="3474720" cy="1645920"/>
            <a:chOff x="303822" y="3708"/>
            <a:chExt cx="4864880" cy="3631530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A265012-9D3F-49F8-9906-22FD63BB14DC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74D3B27B-A918-4E93-B30B-3091CBD17946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policies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standards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Issue resolution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projects and services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quality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value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47FAC-98D9-484D-8C4D-3DE71B634951}"/>
              </a:ext>
            </a:extLst>
          </p:cNvPr>
          <p:cNvSpPr/>
          <p:nvPr/>
        </p:nvSpPr>
        <p:spPr>
          <a:xfrm>
            <a:off x="8632630" y="1955965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DELIVERABLES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6D8705-127E-4AB2-974D-C1AA0114ACD1}"/>
              </a:ext>
            </a:extLst>
          </p:cNvPr>
          <p:cNvGrpSpPr/>
          <p:nvPr/>
        </p:nvGrpSpPr>
        <p:grpSpPr>
          <a:xfrm>
            <a:off x="8632630" y="2453803"/>
            <a:ext cx="3474720" cy="1645920"/>
            <a:chOff x="303822" y="3708"/>
            <a:chExt cx="4864880" cy="3631530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839B30A9-9783-46CF-B3BA-C6A156BE3059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: Top Corners Rounded 4">
              <a:extLst>
                <a:ext uri="{FF2B5EF4-FFF2-40B4-BE49-F238E27FC236}">
                  <a16:creationId xmlns:a16="http://schemas.microsoft.com/office/drawing/2014/main" id="{A46494E2-F010-4B90-8F02-5FEBA5BF228D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producers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Knowledge workers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Managers and executives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professionals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3065C79-ABB9-4E4B-AD69-B96F0C1F0A43}"/>
              </a:ext>
            </a:extLst>
          </p:cNvPr>
          <p:cNvSpPr/>
          <p:nvPr/>
        </p:nvSpPr>
        <p:spPr>
          <a:xfrm>
            <a:off x="8632630" y="4108532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1BB39-0FE6-4B27-8F21-4FE8ADFC6DED}"/>
              </a:ext>
            </a:extLst>
          </p:cNvPr>
          <p:cNvGrpSpPr/>
          <p:nvPr/>
        </p:nvGrpSpPr>
        <p:grpSpPr>
          <a:xfrm>
            <a:off x="8632630" y="4615178"/>
            <a:ext cx="3474720" cy="1645920"/>
            <a:chOff x="303822" y="3708"/>
            <a:chExt cx="4864880" cy="3631530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79E01B-B768-4652-9E44-53BA0B8E4E69}"/>
                </a:ext>
              </a:extLst>
            </p:cNvPr>
            <p:cNvSpPr/>
            <p:nvPr/>
          </p:nvSpPr>
          <p:spPr>
            <a:xfrm>
              <a:off x="303822" y="3708"/>
              <a:ext cx="4864880" cy="3631530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070DA4E9-54FB-49F9-BCCD-DE971856BC2B}"/>
                </a:ext>
              </a:extLst>
            </p:cNvPr>
            <p:cNvSpPr txBox="1"/>
            <p:nvPr/>
          </p:nvSpPr>
          <p:spPr>
            <a:xfrm>
              <a:off x="388913" y="88799"/>
              <a:ext cx="4694698" cy="3546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Value metrics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costs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Number of decisions made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Stewardship representation and coverage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 process maturity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652DD-575D-4D10-8112-02169F7B8168}"/>
              </a:ext>
            </a:extLst>
          </p:cNvPr>
          <p:cNvSpPr/>
          <p:nvPr/>
        </p:nvSpPr>
        <p:spPr>
          <a:xfrm>
            <a:off x="8632630" y="6261098"/>
            <a:ext cx="347472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1A627A-CA58-44F8-93DA-0DFB3504EE3D}"/>
              </a:ext>
            </a:extLst>
          </p:cNvPr>
          <p:cNvSpPr/>
          <p:nvPr/>
        </p:nvSpPr>
        <p:spPr>
          <a:xfrm>
            <a:off x="3699098" y="1955965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445891A-3012-4CA1-9DC7-97947EC3AD20}"/>
              </a:ext>
            </a:extLst>
          </p:cNvPr>
          <p:cNvSpPr/>
          <p:nvPr/>
        </p:nvSpPr>
        <p:spPr>
          <a:xfrm>
            <a:off x="7910806" y="1778711"/>
            <a:ext cx="540576" cy="3073235"/>
          </a:xfrm>
          <a:prstGeom prst="rightArrow">
            <a:avLst>
              <a:gd name="adj1" fmla="val 50000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GOVERNANCE – FUNCTIONS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309CB7-8B54-4356-AD72-76FB0E4B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060" y="-37960"/>
            <a:ext cx="676940" cy="6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87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610BFBF-D055-4833-A7A8-F77C753F1EA4}"/>
              </a:ext>
            </a:extLst>
          </p:cNvPr>
          <p:cNvSpPr/>
          <p:nvPr/>
        </p:nvSpPr>
        <p:spPr>
          <a:xfrm>
            <a:off x="5592725" y="2993313"/>
            <a:ext cx="4210493" cy="3683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B423DA-0E7A-4A8F-97BA-CD5C2F051F02}"/>
              </a:ext>
            </a:extLst>
          </p:cNvPr>
          <p:cNvSpPr/>
          <p:nvPr/>
        </p:nvSpPr>
        <p:spPr>
          <a:xfrm>
            <a:off x="5592726" y="744279"/>
            <a:ext cx="4210493" cy="2288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GOVERNANCE ORGANIZATION - ILLUSTRATION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309CB7-8B54-4356-AD72-76FB0E4B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060" y="-37960"/>
            <a:ext cx="676940" cy="61439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566145-ADC1-479C-B508-1E4B739F03B5}"/>
              </a:ext>
            </a:extLst>
          </p:cNvPr>
          <p:cNvSpPr/>
          <p:nvPr/>
        </p:nvSpPr>
        <p:spPr>
          <a:xfrm>
            <a:off x="-24865" y="882502"/>
            <a:ext cx="3754247" cy="56246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C40944E-69C5-417E-8A01-701CB1273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60329"/>
              </p:ext>
            </p:extLst>
          </p:nvPr>
        </p:nvGraphicFramePr>
        <p:xfrm>
          <a:off x="314633" y="922262"/>
          <a:ext cx="3075250" cy="2617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86B24961-AA33-48AC-9599-6324C28C9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355973"/>
              </p:ext>
            </p:extLst>
          </p:nvPr>
        </p:nvGraphicFramePr>
        <p:xfrm>
          <a:off x="314633" y="4083675"/>
          <a:ext cx="3075250" cy="242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D258A-4890-4681-A005-DA6B4A11B5F9}"/>
              </a:ext>
            </a:extLst>
          </p:cNvPr>
          <p:cNvSpPr txBox="1"/>
          <p:nvPr/>
        </p:nvSpPr>
        <p:spPr>
          <a:xfrm>
            <a:off x="757105" y="3514063"/>
            <a:ext cx="219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 Organization (DMO)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CCB28F-9F0D-4EC5-A5DD-B1423445AEF5}"/>
              </a:ext>
            </a:extLst>
          </p:cNvPr>
          <p:cNvSpPr/>
          <p:nvPr/>
        </p:nvSpPr>
        <p:spPr>
          <a:xfrm>
            <a:off x="5834573" y="956134"/>
            <a:ext cx="3590261" cy="20095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20230F30-9627-47F6-99E0-59DB8FC98DB6}"/>
              </a:ext>
            </a:extLst>
          </p:cNvPr>
          <p:cNvSpPr/>
          <p:nvPr/>
        </p:nvSpPr>
        <p:spPr>
          <a:xfrm>
            <a:off x="6145727" y="1187279"/>
            <a:ext cx="3221556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Executive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44" name="Flowchart: Manual Operation 43">
            <a:extLst>
              <a:ext uri="{FF2B5EF4-FFF2-40B4-BE49-F238E27FC236}">
                <a16:creationId xmlns:a16="http://schemas.microsoft.com/office/drawing/2014/main" id="{FAA4938C-F723-41CF-BC88-C493EA6920F0}"/>
              </a:ext>
            </a:extLst>
          </p:cNvPr>
          <p:cNvSpPr/>
          <p:nvPr/>
        </p:nvSpPr>
        <p:spPr>
          <a:xfrm>
            <a:off x="6145727" y="1728034"/>
            <a:ext cx="3221556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Governance</a:t>
            </a:r>
          </a:p>
          <a:p>
            <a:pPr algn="ctr"/>
            <a:r>
              <a:rPr lang="en-US" dirty="0"/>
              <a:t>Council</a:t>
            </a:r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C37D3AFE-E327-4E1A-8609-A1B9688C13B1}"/>
              </a:ext>
            </a:extLst>
          </p:cNvPr>
          <p:cNvSpPr/>
          <p:nvPr/>
        </p:nvSpPr>
        <p:spPr>
          <a:xfrm>
            <a:off x="6298127" y="2241936"/>
            <a:ext cx="3221556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&amp; tech</a:t>
            </a:r>
          </a:p>
          <a:p>
            <a:pPr algn="ctr"/>
            <a:r>
              <a:rPr lang="en-US" dirty="0"/>
              <a:t>Domain stewards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FEA2F-BF5B-4A18-8DAB-94BE9661818A}"/>
              </a:ext>
            </a:extLst>
          </p:cNvPr>
          <p:cNvSpPr txBox="1"/>
          <p:nvPr/>
        </p:nvSpPr>
        <p:spPr>
          <a:xfrm>
            <a:off x="9339771" y="1104990"/>
            <a:ext cx="369332" cy="17224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/>
              <a:t>EXECUTIVE COUNCIL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2C975D-C00D-4621-BD03-28887AEB89D7}"/>
              </a:ext>
            </a:extLst>
          </p:cNvPr>
          <p:cNvSpPr txBox="1"/>
          <p:nvPr/>
        </p:nvSpPr>
        <p:spPr>
          <a:xfrm>
            <a:off x="6298127" y="956134"/>
            <a:ext cx="306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MANDATA &amp; AUTHORIZE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435408-D446-4748-8ACD-48257EBEA24A}"/>
              </a:ext>
            </a:extLst>
          </p:cNvPr>
          <p:cNvSpPr/>
          <p:nvPr/>
        </p:nvSpPr>
        <p:spPr>
          <a:xfrm>
            <a:off x="5834573" y="3103183"/>
            <a:ext cx="3590261" cy="14254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AD70544D-8FC0-4391-8991-E4336F6FF2D0}"/>
              </a:ext>
            </a:extLst>
          </p:cNvPr>
          <p:cNvSpPr/>
          <p:nvPr/>
        </p:nvSpPr>
        <p:spPr>
          <a:xfrm>
            <a:off x="6145727" y="3334328"/>
            <a:ext cx="3221556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Domain Stewards</a:t>
            </a:r>
          </a:p>
        </p:txBody>
      </p:sp>
      <p:sp>
        <p:nvSpPr>
          <p:cNvPr id="50" name="Flowchart: Manual Operation 49">
            <a:extLst>
              <a:ext uri="{FF2B5EF4-FFF2-40B4-BE49-F238E27FC236}">
                <a16:creationId xmlns:a16="http://schemas.microsoft.com/office/drawing/2014/main" id="{71129A40-C166-47E3-9591-A8EB4858B262}"/>
              </a:ext>
            </a:extLst>
          </p:cNvPr>
          <p:cNvSpPr/>
          <p:nvPr/>
        </p:nvSpPr>
        <p:spPr>
          <a:xfrm>
            <a:off x="6145727" y="3875083"/>
            <a:ext cx="3221556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Domain Stewards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4FC5A-D82B-440A-A9DA-9A41378506E9}"/>
              </a:ext>
            </a:extLst>
          </p:cNvPr>
          <p:cNvSpPr txBox="1"/>
          <p:nvPr/>
        </p:nvSpPr>
        <p:spPr>
          <a:xfrm>
            <a:off x="9339771" y="3103183"/>
            <a:ext cx="553998" cy="14254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/>
              <a:t>DATA GOVERNANCE  COUNCIL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5CD656-5B6B-4415-BA77-5CE397339BAC}"/>
              </a:ext>
            </a:extLst>
          </p:cNvPr>
          <p:cNvSpPr txBox="1"/>
          <p:nvPr/>
        </p:nvSpPr>
        <p:spPr>
          <a:xfrm>
            <a:off x="6298127" y="3103183"/>
            <a:ext cx="306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 &amp; ACCOUNTABILITY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2C4FF86-6D55-4F8C-ABD1-6FC6BAA81B0F}"/>
              </a:ext>
            </a:extLst>
          </p:cNvPr>
          <p:cNvSpPr/>
          <p:nvPr/>
        </p:nvSpPr>
        <p:spPr>
          <a:xfrm>
            <a:off x="5834573" y="4598829"/>
            <a:ext cx="3590261" cy="19819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859D599F-716D-41AE-BA49-E1EC0E38A12C}"/>
              </a:ext>
            </a:extLst>
          </p:cNvPr>
          <p:cNvSpPr/>
          <p:nvPr/>
        </p:nvSpPr>
        <p:spPr>
          <a:xfrm>
            <a:off x="5979040" y="4937340"/>
            <a:ext cx="2133602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Stewards</a:t>
            </a:r>
          </a:p>
        </p:txBody>
      </p:sp>
      <p:sp>
        <p:nvSpPr>
          <p:cNvPr id="56" name="Flowchart: Manual Operation 55">
            <a:extLst>
              <a:ext uri="{FF2B5EF4-FFF2-40B4-BE49-F238E27FC236}">
                <a16:creationId xmlns:a16="http://schemas.microsoft.com/office/drawing/2014/main" id="{83B4FB8F-9191-4C2A-B705-0A12E114CA33}"/>
              </a:ext>
            </a:extLst>
          </p:cNvPr>
          <p:cNvSpPr/>
          <p:nvPr/>
        </p:nvSpPr>
        <p:spPr>
          <a:xfrm>
            <a:off x="7315199" y="5437558"/>
            <a:ext cx="2109635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Data Stewards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EC21CA-4ED8-40F7-8AF1-71DFEA432F18}"/>
              </a:ext>
            </a:extLst>
          </p:cNvPr>
          <p:cNvSpPr txBox="1"/>
          <p:nvPr/>
        </p:nvSpPr>
        <p:spPr>
          <a:xfrm>
            <a:off x="9339771" y="5155266"/>
            <a:ext cx="553998" cy="14254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/>
              <a:t>LINE OF BUSINESS GOVERNANCE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E5A6B7-773E-4307-BB1C-AD5428AD5990}"/>
              </a:ext>
            </a:extLst>
          </p:cNvPr>
          <p:cNvSpPr txBox="1"/>
          <p:nvPr/>
        </p:nvSpPr>
        <p:spPr>
          <a:xfrm>
            <a:off x="6095125" y="4611718"/>
            <a:ext cx="306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STEWARDSHIP &amp; EXECUTION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6B73ECDC-180B-47E2-BD65-BCF47FC3DD00}"/>
              </a:ext>
            </a:extLst>
          </p:cNvPr>
          <p:cNvSpPr/>
          <p:nvPr/>
        </p:nvSpPr>
        <p:spPr>
          <a:xfrm>
            <a:off x="6003007" y="5926515"/>
            <a:ext cx="2109635" cy="470601"/>
          </a:xfrm>
          <a:prstGeom prst="flowChartManualOperati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19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Stewards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0BA15823-E70F-467A-A0D2-076EB5A9E2EF}"/>
              </a:ext>
            </a:extLst>
          </p:cNvPr>
          <p:cNvSpPr/>
          <p:nvPr/>
        </p:nvSpPr>
        <p:spPr>
          <a:xfrm>
            <a:off x="9893769" y="744279"/>
            <a:ext cx="553998" cy="228875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40129984-E229-4AB5-A43B-383C9C770226}"/>
              </a:ext>
            </a:extLst>
          </p:cNvPr>
          <p:cNvSpPr/>
          <p:nvPr/>
        </p:nvSpPr>
        <p:spPr>
          <a:xfrm>
            <a:off x="9893769" y="3037302"/>
            <a:ext cx="553998" cy="36399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F861E-5C47-4933-B046-4E19FA822FD8}"/>
              </a:ext>
            </a:extLst>
          </p:cNvPr>
          <p:cNvSpPr txBox="1"/>
          <p:nvPr/>
        </p:nvSpPr>
        <p:spPr>
          <a:xfrm>
            <a:off x="10114373" y="1311626"/>
            <a:ext cx="2047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Regulatory Responsibility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4112B7-0ACE-4E62-9126-5696EC3FAA41}"/>
              </a:ext>
            </a:extLst>
          </p:cNvPr>
          <p:cNvSpPr txBox="1"/>
          <p:nvPr/>
        </p:nvSpPr>
        <p:spPr>
          <a:xfrm>
            <a:off x="10361746" y="4293033"/>
            <a:ext cx="2047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Operational Responsibility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766678B-F576-417A-A1DB-D0896CF2DEDD}"/>
              </a:ext>
            </a:extLst>
          </p:cNvPr>
          <p:cNvSpPr/>
          <p:nvPr/>
        </p:nvSpPr>
        <p:spPr>
          <a:xfrm>
            <a:off x="3853437" y="3091540"/>
            <a:ext cx="1584360" cy="84504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ADVISORS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6CA6BBA-0B66-43F5-8DCD-85CC93DFF965}"/>
              </a:ext>
            </a:extLst>
          </p:cNvPr>
          <p:cNvSpPr/>
          <p:nvPr/>
        </p:nvSpPr>
        <p:spPr>
          <a:xfrm>
            <a:off x="3853437" y="3936585"/>
            <a:ext cx="1584360" cy="84504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CONSULTANT</a:t>
            </a:r>
          </a:p>
        </p:txBody>
      </p:sp>
    </p:spTree>
    <p:extLst>
      <p:ext uri="{BB962C8B-B14F-4D97-AF65-F5344CB8AC3E}">
        <p14:creationId xmlns:p14="http://schemas.microsoft.com/office/powerpoint/2010/main" val="26278009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B840B6-D680-4AFC-B0EB-4FCB961A3774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GOVERNANCE ORGANIZATION – ROLES AND RESPONSIBILITIES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309CB7-8B54-4356-AD72-76FB0E4B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060" y="-37960"/>
            <a:ext cx="676940" cy="61439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B4B988-3520-4290-874D-571B2533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85125"/>
              </p:ext>
            </p:extLst>
          </p:nvPr>
        </p:nvGraphicFramePr>
        <p:xfrm>
          <a:off x="563526" y="719665"/>
          <a:ext cx="11291775" cy="55014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5665">
                  <a:extLst>
                    <a:ext uri="{9D8B030D-6E8A-4147-A177-3AD203B41FA5}">
                      <a16:colId xmlns:a16="http://schemas.microsoft.com/office/drawing/2014/main" val="21322616"/>
                    </a:ext>
                  </a:extLst>
                </a:gridCol>
                <a:gridCol w="3306725">
                  <a:extLst>
                    <a:ext uri="{9D8B030D-6E8A-4147-A177-3AD203B41FA5}">
                      <a16:colId xmlns:a16="http://schemas.microsoft.com/office/drawing/2014/main" val="949592137"/>
                    </a:ext>
                  </a:extLst>
                </a:gridCol>
                <a:gridCol w="7049385">
                  <a:extLst>
                    <a:ext uri="{9D8B030D-6E8A-4147-A177-3AD203B41FA5}">
                      <a16:colId xmlns:a16="http://schemas.microsoft.com/office/drawing/2014/main" val="2410144624"/>
                    </a:ext>
                  </a:extLst>
                </a:gridCol>
              </a:tblGrid>
              <a:tr h="245535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00014"/>
                  </a:ext>
                </a:extLst>
              </a:tr>
              <a:tr h="600521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GOVERNANCE COUNCILS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 SPONSOR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 oversight of Data programs and related Data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3510"/>
                  </a:ext>
                </a:extLst>
              </a:tr>
              <a:tr h="6005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UNIT MANAGERS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subject matter advise on Data usage and definitions. Resolve issues raised by Data quality analysts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691590"/>
                  </a:ext>
                </a:extLst>
              </a:tr>
              <a:tr h="6005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SYSTEM MANAGERS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Owners of legacy system-specific issue resolution. Provisions systems Subject Matter experts on issue remediation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669640"/>
                  </a:ext>
                </a:extLst>
              </a:tr>
              <a:tr h="102353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STEWARDS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AREA STEWARDS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Ownership of Data across all processes and functions. Helps to resolve Data issues, signs off requirements and specifications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45874"/>
                  </a:ext>
                </a:extLst>
              </a:tr>
              <a:tr h="60052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QUALITY WORKING GROUP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QUALITY MANAGERS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 issue escalation to Business executives and source system owners. Has an oversight on execution of Data quality testing and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018682"/>
                  </a:ext>
                </a:extLst>
              </a:tr>
              <a:tr h="600521"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ANALYSTS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Defines Standards, Business rules and Business process definitions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841813"/>
                  </a:ext>
                </a:extLst>
              </a:tr>
              <a:tr h="600521"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ANALYSTS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Performs source data collaboration, Data Modelling collaboration and Physical design 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361950"/>
                  </a:ext>
                </a:extLst>
              </a:tr>
              <a:tr h="600521"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QUALITY ANALYSTS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auditing – Data standards, Business rules, Data management processes, Issue Management, Profile and measure Data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61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587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CE6242-1523-498F-8D5E-9DB5275F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788548"/>
              </p:ext>
            </p:extLst>
          </p:nvPr>
        </p:nvGraphicFramePr>
        <p:xfrm>
          <a:off x="0" y="1126066"/>
          <a:ext cx="11562080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100A8E-1D1F-45E7-85EE-7B541C10D8C6}"/>
              </a:ext>
            </a:extLst>
          </p:cNvPr>
          <p:cNvSpPr/>
          <p:nvPr/>
        </p:nvSpPr>
        <p:spPr>
          <a:xfrm>
            <a:off x="0" y="0"/>
            <a:ext cx="12192000" cy="537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ARCHITECTURE MANAGEMENT – GOALS AND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F6347-54EE-4D1A-B50F-ACEAAE92D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2080" y="1"/>
            <a:ext cx="62992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01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S PPT 2018 4x3_template_internal or external">
  <a:themeElements>
    <a:clrScheme name="Custom 6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E405E24-4D8F-45E9-B7C1-DE8CFE413F7C}" vid="{32376E27-65FC-4E1F-8C9A-962F9B38E9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04DC9DC0F8846BCB2592A8ED64479" ma:contentTypeVersion="9" ma:contentTypeDescription="Create a new document." ma:contentTypeScope="" ma:versionID="8ae646b46bb02b45564990615c088585">
  <xsd:schema xmlns:xsd="http://www.w3.org/2001/XMLSchema" xmlns:xs="http://www.w3.org/2001/XMLSchema" xmlns:p="http://schemas.microsoft.com/office/2006/metadata/properties" xmlns:ns3="42535403-9458-4787-ab00-cd330e23358b" targetNamespace="http://schemas.microsoft.com/office/2006/metadata/properties" ma:root="true" ma:fieldsID="9775e975b9869572ce362a110d91f563" ns3:_="">
    <xsd:import namespace="42535403-9458-4787-ab00-cd330e2335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35403-9458-4787-ab00-cd330e2335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FE535-B4D0-4CB6-9417-6E92ABEC3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35403-9458-4787-ab00-cd330e2335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1C5AA6-A7C0-43B4-AF60-70D46CDE4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DACEC-501B-48B8-BD74-99D7E081BD68}">
  <ds:schemaRefs>
    <ds:schemaRef ds:uri="42535403-9458-4787-ab00-cd330e23358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2279</Words>
  <Application>Microsoft Office PowerPoint</Application>
  <PresentationFormat>Widescreen</PresentationFormat>
  <Paragraphs>509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3_US PPT 2018 4x3_template_internal or external</vt:lpstr>
      <vt:lpstr>DATA MANAGEMENT FRAMEWORK    Data Management covers Data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Kaza, Krishna</dc:creator>
  <cp:lastModifiedBy>Ajwaliya, Nishit</cp:lastModifiedBy>
  <cp:revision>52</cp:revision>
  <dcterms:created xsi:type="dcterms:W3CDTF">2019-05-05T03:26:11Z</dcterms:created>
  <dcterms:modified xsi:type="dcterms:W3CDTF">2022-03-17T19:52:09Z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0x01010038704DC9DC0F8846BCB2592A8ED64479</vt:lpwstr>
  </property>
</Properties>
</file>