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0.xml" ContentType="application/vnd.openxmlformats-officedocument.presentationml.tags+xml"/>
  <Override PartName="/ppt/tags/tag12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202" r:id="rId1"/>
  </p:sldMasterIdLst>
  <p:notesMasterIdLst>
    <p:notesMasterId r:id="rId4"/>
  </p:notesMasterIdLst>
  <p:handoutMasterIdLst>
    <p:handoutMasterId r:id="rId5"/>
  </p:handoutMasterIdLst>
  <p:sldIdLst>
    <p:sldId id="2147378198" r:id="rId2"/>
    <p:sldId id="2147378290"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garwal, Vishal" initials="AV" lastIdx="3" clrIdx="0">
    <p:extLst>
      <p:ext uri="{19B8F6BF-5375-455C-9EA6-DF929625EA0E}">
        <p15:presenceInfo xmlns:p15="http://schemas.microsoft.com/office/powerpoint/2012/main" userId="Aggarwal, Vis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F0"/>
    <a:srgbClr val="A6B3FF"/>
    <a:srgbClr val="0073CD"/>
    <a:srgbClr val="A6A6A6"/>
    <a:srgbClr val="78A22F"/>
    <a:srgbClr val="FFB45A"/>
    <a:srgbClr val="C800A1"/>
    <a:srgbClr val="7F7F7F"/>
    <a:srgbClr val="F7A941"/>
    <a:srgbClr val="506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C51F1-D8E9-45F5-B674-5053EFB7FC0B}" v="1" dt="2022-01-19T21:32:18.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91" autoAdjust="0"/>
    <p:restoredTop sz="93333" autoAdjust="0"/>
  </p:normalViewPr>
  <p:slideViewPr>
    <p:cSldViewPr snapToGrid="0">
      <p:cViewPr>
        <p:scale>
          <a:sx n="66" d="100"/>
          <a:sy n="66" d="100"/>
        </p:scale>
        <p:origin x="64" y="248"/>
      </p:cViewPr>
      <p:guideLst>
        <p:guide orient="horz" pos="204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2/25/2022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2/25/2022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sym typeface="+mn-lt"/>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sym typeface="+mn-lt"/>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0.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1.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3.xml"/><Relationship Id="rId7" Type="http://schemas.openxmlformats.org/officeDocument/2006/relationships/image" Target="../media/image3.png"/><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9.png"/><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9.png"/><Relationship Id="rId2" Type="http://schemas.openxmlformats.org/officeDocument/2006/relationships/tags" Target="../tags/tag70.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9.png"/><Relationship Id="rId2" Type="http://schemas.openxmlformats.org/officeDocument/2006/relationships/tags" Target="../tags/tag72.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9.png"/><Relationship Id="rId2" Type="http://schemas.openxmlformats.org/officeDocument/2006/relationships/tags" Target="../tags/tag74.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0.png"/><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0.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0.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6.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8.xml"/><Relationship Id="rId7" Type="http://schemas.openxmlformats.org/officeDocument/2006/relationships/image" Target="../media/image19.png"/><Relationship Id="rId2" Type="http://schemas.openxmlformats.org/officeDocument/2006/relationships/tags" Target="../tags/tag117.xml"/><Relationship Id="rId1" Type="http://schemas.openxmlformats.org/officeDocument/2006/relationships/vmlDrawing" Target="../drawings/vmlDrawing75.vml"/><Relationship Id="rId6" Type="http://schemas.openxmlformats.org/officeDocument/2006/relationships/image" Target="../media/image18.emf"/><Relationship Id="rId5" Type="http://schemas.openxmlformats.org/officeDocument/2006/relationships/oleObject" Target="../embeddings/oleObject75.bin"/><Relationship Id="rId4"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9.xml"/><Relationship Id="rId1" Type="http://schemas.openxmlformats.org/officeDocument/2006/relationships/vmlDrawing" Target="../drawings/vmlDrawing76.vml"/><Relationship Id="rId5" Type="http://schemas.openxmlformats.org/officeDocument/2006/relationships/image" Target="../media/image20.emf"/><Relationship Id="rId4" Type="http://schemas.openxmlformats.org/officeDocument/2006/relationships/oleObject" Target="../embeddings/oleObject76.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19805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462271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17535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7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582787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9845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93119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34333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051238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8986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4601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075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84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71859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90"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85059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59957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1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1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6281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26318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2445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63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51557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291330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9452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1278754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65809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450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5216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68743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481512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5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615075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5327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82"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3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63876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0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85907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88608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730"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023591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63900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5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815214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25543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7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84032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3930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0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635084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9088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627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38566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2"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72433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841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5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1501760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7557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7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188335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42763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9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3110821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7511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92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8692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81221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946"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112240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024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97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2462438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66592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94"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394044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56525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712125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548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63329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7391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37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48702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86597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457633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231320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352925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1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02108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88029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3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8510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71453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1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25883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2719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18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56175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8023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1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42944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20204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23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14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735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97735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49907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18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868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45642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36318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79037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7459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50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99380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5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785152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97471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527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405336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56558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5975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04225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7914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5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807235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17764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474"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802080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975381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98"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43593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05593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2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005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20097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507859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5423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20555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26194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7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7562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16364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9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03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07623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618"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260031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89614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724305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72960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6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47109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27516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286572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06935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71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0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915917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73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256072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550679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7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760296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837249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8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4134201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958062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8"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780993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66215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8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187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407670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8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41138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028115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8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87382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971541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82"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1660955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207397"/>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6074563"/>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127522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58305179"/>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94894696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109651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221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8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9808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6643158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7222701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739674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892515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553929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80004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Gradient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CF7E18-C977-BC40-9DBF-7D85BE8D71B5}"/>
              </a:ext>
            </a:extLst>
          </p:cNvPr>
          <p:cNvGraphicFramePr>
            <a:graphicFrameLocks noChangeAspect="1"/>
          </p:cNvGraphicFramePr>
          <p:nvPr userDrawn="1">
            <p:custDataLst>
              <p:tags r:id="rId2"/>
            </p:custDataLst>
            <p:extLst>
              <p:ext uri="{D42A27DB-BD31-4B8C-83A1-F6EECF244321}">
                <p14:modId xmlns:p14="http://schemas.microsoft.com/office/powerpoint/2010/main" val="5736964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06"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B8CF7E18-C977-BC40-9DBF-7D85BE8D71B5}"/>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0" i="0" baseline="0" dirty="0">
              <a:solidFill>
                <a:srgbClr val="FFFFFF"/>
              </a:solidFill>
              <a:latin typeface="Trebuchet MS" panose="020B0603020202020204" pitchFamily="34" charset="0"/>
              <a:ea typeface="+mn-ea"/>
              <a:cs typeface="+mn-cs"/>
              <a:sym typeface="Trebuchet MS" panose="020B0603020202020204" pitchFamily="34" charset="0"/>
            </a:endParaRPr>
          </a:p>
        </p:txBody>
      </p:sp>
      <p:pic>
        <p:nvPicPr>
          <p:cNvPr id="10" name="Picture 9">
            <a:extLst>
              <a:ext uri="{FF2B5EF4-FFF2-40B4-BE49-F238E27FC236}">
                <a16:creationId xmlns:a16="http://schemas.microsoft.com/office/drawing/2014/main" id="{0674D9F6-CD4D-2D4D-A8DE-EF903D6F557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 r="-2" b="13809"/>
          <a:stretch/>
        </p:blipFill>
        <p:spPr>
          <a:xfrm>
            <a:off x="4365200" y="0"/>
            <a:ext cx="7826800" cy="6856691"/>
          </a:xfrm>
          <a:prstGeom prst="rect">
            <a:avLst/>
          </a:prstGeom>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0" i="0" u="none" kern="1200" spc="0">
                <a:solidFill>
                  <a:srgbClr val="0F273B"/>
                </a:solidFill>
                <a:latin typeface="Trebuchet MS" panose="020B0603020202020204" pitchFamily="34" charset="0"/>
                <a:ea typeface="+mj-ea"/>
                <a:cs typeface="+mj-cs"/>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only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930"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1DF59FF-7E93-064D-B86C-875F8EA797A0}"/>
              </a:ext>
            </a:extLst>
          </p:cNvPr>
          <p:cNvSpPr>
            <a:spLocks noGrp="1"/>
          </p:cNvSpPr>
          <p:nvPr>
            <p:ph type="title"/>
          </p:nvPr>
        </p:nvSpPr>
        <p:spPr>
          <a:xfrm>
            <a:off x="628800" y="521825"/>
            <a:ext cx="10972800" cy="350865"/>
          </a:xfrm>
        </p:spPr>
        <p:txBody>
          <a:bodyPr>
            <a:spAutoFit/>
          </a:bodyPr>
          <a:lstStyle>
            <a:lvl1pPr>
              <a:defRPr b="0" baseline="0">
                <a:solidFill>
                  <a:schemeClr val="tx2"/>
                </a:solidFill>
                <a:latin typeface="Century Gothic" panose="020B0502020202020204" pitchFamily="34" charset="0"/>
                <a:ea typeface="+mj-ea"/>
                <a:cs typeface="+mj-cs"/>
                <a:sym typeface="Century Gothic" panose="020B0502020202020204" pitchFamily="34" charset="0"/>
              </a:defRPr>
            </a:lvl1pPr>
          </a:lstStyle>
          <a:p>
            <a:endParaRPr lang="en-US"/>
          </a:p>
        </p:txBody>
      </p:sp>
    </p:spTree>
    <p:extLst>
      <p:ext uri="{BB962C8B-B14F-4D97-AF65-F5344CB8AC3E}">
        <p14:creationId xmlns:p14="http://schemas.microsoft.com/office/powerpoint/2010/main" val="43308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3412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128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vmlDrawing" Target="../drawings/vmlDrawing1.v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1"/>
            </p:custDataLst>
            <p:extLst>
              <p:ext uri="{D42A27DB-BD31-4B8C-83A1-F6EECF244321}">
                <p14:modId xmlns:p14="http://schemas.microsoft.com/office/powerpoint/2010/main" val="31465159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0" name="think-cell Slide" r:id="rId93" imgW="270" imgH="270" progId="TCLayout.ActiveDocument.1">
                  <p:embed/>
                </p:oleObj>
              </mc:Choice>
              <mc:Fallback>
                <p:oleObj name="think-cell Slide" r:id="rId93" imgW="270" imgH="270" progId="TCLayout.ActiveDocument.1">
                  <p:embed/>
                  <p:pic>
                    <p:nvPicPr>
                      <p:cNvPr id="2" name="Object 1" hidden="1"/>
                      <p:cNvPicPr/>
                      <p:nvPr/>
                    </p:nvPicPr>
                    <p:blipFill>
                      <a:blip r:embed="rId94"/>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604480446"/>
      </p:ext>
    </p:extLst>
  </p:cSld>
  <p:clrMap bg1="lt1" tx1="dk1" bg2="lt2" tx2="dk2" accent1="accent1" accent2="accent2" accent3="accent3" accent4="accent4" accent5="accent5" accent6="accent6" hlink="hlink" folHlink="folHlink"/>
  <p:sldLayoutIdLst>
    <p:sldLayoutId id="2147485203" r:id="rId1"/>
    <p:sldLayoutId id="2147485204" r:id="rId2"/>
    <p:sldLayoutId id="2147485205" r:id="rId3"/>
    <p:sldLayoutId id="2147485206" r:id="rId4"/>
    <p:sldLayoutId id="2147485207" r:id="rId5"/>
    <p:sldLayoutId id="2147485208" r:id="rId6"/>
    <p:sldLayoutId id="2147485209" r:id="rId7"/>
    <p:sldLayoutId id="2147485210" r:id="rId8"/>
    <p:sldLayoutId id="2147485211" r:id="rId9"/>
    <p:sldLayoutId id="2147485212" r:id="rId10"/>
    <p:sldLayoutId id="2147485213" r:id="rId11"/>
    <p:sldLayoutId id="2147485214" r:id="rId12"/>
    <p:sldLayoutId id="2147485215" r:id="rId13"/>
    <p:sldLayoutId id="2147485216" r:id="rId14"/>
    <p:sldLayoutId id="2147485217" r:id="rId15"/>
    <p:sldLayoutId id="2147485218" r:id="rId16"/>
    <p:sldLayoutId id="2147485219" r:id="rId17"/>
    <p:sldLayoutId id="2147485220" r:id="rId18"/>
    <p:sldLayoutId id="2147485221" r:id="rId19"/>
    <p:sldLayoutId id="2147485222" r:id="rId20"/>
    <p:sldLayoutId id="2147485223" r:id="rId21"/>
    <p:sldLayoutId id="2147485224" r:id="rId22"/>
    <p:sldLayoutId id="2147485225" r:id="rId23"/>
    <p:sldLayoutId id="2147485226" r:id="rId24"/>
    <p:sldLayoutId id="2147485227" r:id="rId25"/>
    <p:sldLayoutId id="2147485228" r:id="rId26"/>
    <p:sldLayoutId id="2147485229" r:id="rId27"/>
    <p:sldLayoutId id="2147485230" r:id="rId28"/>
    <p:sldLayoutId id="2147485231" r:id="rId29"/>
    <p:sldLayoutId id="2147485232" r:id="rId30"/>
    <p:sldLayoutId id="2147485233" r:id="rId31"/>
    <p:sldLayoutId id="2147485234" r:id="rId32"/>
    <p:sldLayoutId id="2147485287" r:id="rId33"/>
    <p:sldLayoutId id="2147485288" r:id="rId34"/>
    <p:sldLayoutId id="2147485235" r:id="rId35"/>
    <p:sldLayoutId id="2147485236" r:id="rId36"/>
    <p:sldLayoutId id="2147485237" r:id="rId37"/>
    <p:sldLayoutId id="2147485238" r:id="rId38"/>
    <p:sldLayoutId id="2147485239" r:id="rId39"/>
    <p:sldLayoutId id="2147485240" r:id="rId40"/>
    <p:sldLayoutId id="2147485241" r:id="rId41"/>
    <p:sldLayoutId id="2147485242" r:id="rId42"/>
    <p:sldLayoutId id="2147485243" r:id="rId43"/>
    <p:sldLayoutId id="2147485244" r:id="rId44"/>
    <p:sldLayoutId id="2147485245" r:id="rId45"/>
    <p:sldLayoutId id="2147485246" r:id="rId46"/>
    <p:sldLayoutId id="2147485247" r:id="rId47"/>
    <p:sldLayoutId id="2147485248" r:id="rId48"/>
    <p:sldLayoutId id="2147485249" r:id="rId49"/>
    <p:sldLayoutId id="2147485250" r:id="rId50"/>
    <p:sldLayoutId id="2147485251" r:id="rId51"/>
    <p:sldLayoutId id="2147485252" r:id="rId52"/>
    <p:sldLayoutId id="2147485253" r:id="rId53"/>
    <p:sldLayoutId id="2147485254" r:id="rId54"/>
    <p:sldLayoutId id="2147485255" r:id="rId55"/>
    <p:sldLayoutId id="2147485256" r:id="rId56"/>
    <p:sldLayoutId id="2147485257" r:id="rId57"/>
    <p:sldLayoutId id="2147485258" r:id="rId58"/>
    <p:sldLayoutId id="2147485259" r:id="rId59"/>
    <p:sldLayoutId id="2147485260" r:id="rId60"/>
    <p:sldLayoutId id="2147485261" r:id="rId61"/>
    <p:sldLayoutId id="2147485262" r:id="rId62"/>
    <p:sldLayoutId id="2147485263" r:id="rId63"/>
    <p:sldLayoutId id="2147485264" r:id="rId64"/>
    <p:sldLayoutId id="2147485265" r:id="rId65"/>
    <p:sldLayoutId id="2147485266" r:id="rId66"/>
    <p:sldLayoutId id="2147485267" r:id="rId67"/>
    <p:sldLayoutId id="2147485268" r:id="rId68"/>
    <p:sldLayoutId id="2147485269" r:id="rId69"/>
    <p:sldLayoutId id="2147485270" r:id="rId70"/>
    <p:sldLayoutId id="2147485271" r:id="rId71"/>
    <p:sldLayoutId id="2147485272" r:id="rId72"/>
    <p:sldLayoutId id="2147485273" r:id="rId73"/>
    <p:sldLayoutId id="2147485274" r:id="rId74"/>
    <p:sldLayoutId id="2147485275" r:id="rId75"/>
    <p:sldLayoutId id="2147485276" r:id="rId76"/>
    <p:sldLayoutId id="2147485277" r:id="rId77"/>
    <p:sldLayoutId id="2147485278" r:id="rId78"/>
    <p:sldLayoutId id="2147485279" r:id="rId79"/>
    <p:sldLayoutId id="2147485280" r:id="rId80"/>
    <p:sldLayoutId id="2147485281" r:id="rId81"/>
    <p:sldLayoutId id="2147485282" r:id="rId82"/>
    <p:sldLayoutId id="2147485283" r:id="rId83"/>
    <p:sldLayoutId id="2147485284" r:id="rId84"/>
    <p:sldLayoutId id="2147485285" r:id="rId85"/>
    <p:sldLayoutId id="2147485286" r:id="rId86"/>
    <p:sldLayoutId id="2147485289" r:id="rId87"/>
    <p:sldLayoutId id="2147485290"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0.xml"/><Relationship Id="rId1" Type="http://schemas.openxmlformats.org/officeDocument/2006/relationships/vmlDrawing" Target="../drawings/vmlDrawing77.vml"/><Relationship Id="rId5" Type="http://schemas.openxmlformats.org/officeDocument/2006/relationships/image" Target="../media/image21.emf"/><Relationship Id="rId4" Type="http://schemas.openxmlformats.org/officeDocument/2006/relationships/oleObject" Target="../embeddings/oleObject77.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1.xml"/><Relationship Id="rId1" Type="http://schemas.openxmlformats.org/officeDocument/2006/relationships/vmlDrawing" Target="../drawings/vmlDrawing78.vml"/><Relationship Id="rId5" Type="http://schemas.openxmlformats.org/officeDocument/2006/relationships/image" Target="../media/image22.emf"/><Relationship Id="rId4" Type="http://schemas.openxmlformats.org/officeDocument/2006/relationships/oleObject" Target="../embeddings/oleObject7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E1D08AF-FC86-45AB-8FF8-6F9175FA50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72" name="think-cell Slide" r:id="rId4" imgW="254" imgH="254" progId="TCLayout.ActiveDocument.1">
                  <p:embed/>
                </p:oleObj>
              </mc:Choice>
              <mc:Fallback>
                <p:oleObj name="think-cell Slide" r:id="rId4" imgW="254" imgH="254" progId="TCLayout.ActiveDocument.1">
                  <p:embed/>
                  <p:pic>
                    <p:nvPicPr>
                      <p:cNvPr id="5" name="Object 4" hidden="1">
                        <a:extLst>
                          <a:ext uri="{FF2B5EF4-FFF2-40B4-BE49-F238E27FC236}">
                            <a16:creationId xmlns:a16="http://schemas.microsoft.com/office/drawing/2014/main" id="{0E1D08AF-FC86-45AB-8FF8-6F9175FA50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3060C8-0E89-4694-A34C-5CC5AE1AC113}"/>
              </a:ext>
            </a:extLst>
          </p:cNvPr>
          <p:cNvSpPr>
            <a:spLocks noGrp="1"/>
          </p:cNvSpPr>
          <p:nvPr>
            <p:ph type="title"/>
          </p:nvPr>
        </p:nvSpPr>
        <p:spPr/>
        <p:txBody>
          <a:bodyPr vert="horz"/>
          <a:lstStyle/>
          <a:p>
            <a:r>
              <a:rPr lang="en-US"/>
              <a:t>Overlap of CDP/ </a:t>
            </a:r>
            <a:r>
              <a:rPr lang="en-US" err="1"/>
              <a:t>ZBR</a:t>
            </a:r>
            <a:r>
              <a:rPr lang="en-US"/>
              <a:t> scope with GS products</a:t>
            </a:r>
          </a:p>
        </p:txBody>
      </p:sp>
      <p:graphicFrame>
        <p:nvGraphicFramePr>
          <p:cNvPr id="3" name="Table 2">
            <a:extLst>
              <a:ext uri="{FF2B5EF4-FFF2-40B4-BE49-F238E27FC236}">
                <a16:creationId xmlns:a16="http://schemas.microsoft.com/office/drawing/2014/main" id="{F76EF5AC-2948-48BC-B329-20856732E32A}"/>
              </a:ext>
            </a:extLst>
          </p:cNvPr>
          <p:cNvGraphicFramePr>
            <a:graphicFrameLocks noGrp="1"/>
          </p:cNvGraphicFramePr>
          <p:nvPr/>
        </p:nvGraphicFramePr>
        <p:xfrm>
          <a:off x="629999" y="1374573"/>
          <a:ext cx="10640257" cy="4530466"/>
        </p:xfrm>
        <a:graphic>
          <a:graphicData uri="http://schemas.openxmlformats.org/drawingml/2006/table">
            <a:tbl>
              <a:tblPr firstRow="1">
                <a:tableStyleId>{5C22544A-7EE6-4342-B048-85BDC9FD1C3A}</a:tableStyleId>
              </a:tblPr>
              <a:tblGrid>
                <a:gridCol w="587965">
                  <a:extLst>
                    <a:ext uri="{9D8B030D-6E8A-4147-A177-3AD203B41FA5}">
                      <a16:colId xmlns:a16="http://schemas.microsoft.com/office/drawing/2014/main" val="80574195"/>
                    </a:ext>
                  </a:extLst>
                </a:gridCol>
                <a:gridCol w="4478026">
                  <a:extLst>
                    <a:ext uri="{9D8B030D-6E8A-4147-A177-3AD203B41FA5}">
                      <a16:colId xmlns:a16="http://schemas.microsoft.com/office/drawing/2014/main" val="4057181408"/>
                    </a:ext>
                  </a:extLst>
                </a:gridCol>
                <a:gridCol w="2213159">
                  <a:extLst>
                    <a:ext uri="{9D8B030D-6E8A-4147-A177-3AD203B41FA5}">
                      <a16:colId xmlns:a16="http://schemas.microsoft.com/office/drawing/2014/main" val="654165772"/>
                    </a:ext>
                  </a:extLst>
                </a:gridCol>
                <a:gridCol w="2130424">
                  <a:extLst>
                    <a:ext uri="{9D8B030D-6E8A-4147-A177-3AD203B41FA5}">
                      <a16:colId xmlns:a16="http://schemas.microsoft.com/office/drawing/2014/main" val="224070818"/>
                    </a:ext>
                  </a:extLst>
                </a:gridCol>
                <a:gridCol w="1230683">
                  <a:extLst>
                    <a:ext uri="{9D8B030D-6E8A-4147-A177-3AD203B41FA5}">
                      <a16:colId xmlns:a16="http://schemas.microsoft.com/office/drawing/2014/main" val="1486849381"/>
                    </a:ext>
                  </a:extLst>
                </a:gridCol>
              </a:tblGrid>
              <a:tr h="440119">
                <a:tc>
                  <a:txBody>
                    <a:bodyPr/>
                    <a:lstStyle/>
                    <a:p>
                      <a:pPr marL="0" marR="0" algn="l" fontAlgn="ctr">
                        <a:spcBef>
                          <a:spcPts val="0"/>
                        </a:spcBef>
                        <a:spcAft>
                          <a:spcPts val="0"/>
                        </a:spcAft>
                      </a:pPr>
                      <a:r>
                        <a:rPr lang="en-US" sz="1200">
                          <a:solidFill>
                            <a:srgbClr val="00148C"/>
                          </a:solidFill>
                          <a:effectLst/>
                          <a:latin typeface="+mn-lt"/>
                          <a:ea typeface="Calibri" panose="020F0502020204030204" pitchFamily="34" charset="0"/>
                          <a:cs typeface="Kokila" panose="020B0604020202020204" pitchFamily="34" charset="0"/>
                        </a:rPr>
                        <a:t>S.NO</a:t>
                      </a:r>
                    </a:p>
                  </a:txBody>
                  <a:tcPr marL="9520" marR="71718" marT="72988" marB="72988">
                    <a:lnB w="12700" cap="flat" cmpd="sng" algn="ctr">
                      <a:solidFill>
                        <a:srgbClr val="00148C"/>
                      </a:solidFill>
                      <a:prstDash val="solid"/>
                      <a:round/>
                      <a:headEnd type="none" w="med" len="med"/>
                      <a:tailEnd type="none" w="med" len="med"/>
                    </a:lnB>
                    <a:solidFill>
                      <a:schemeClr val="bg1"/>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a:solidFill>
                            <a:srgbClr val="00148C"/>
                          </a:solidFill>
                          <a:effectLst/>
                          <a:latin typeface="+mn-lt"/>
                        </a:rPr>
                        <a:t>CDP / ZBR scope to be delivered in FY23</a:t>
                      </a:r>
                      <a:endParaRPr lang="en-US" sz="1200">
                        <a:solidFill>
                          <a:srgbClr val="00148C"/>
                        </a:solidFill>
                        <a:effectLst/>
                        <a:latin typeface="+mn-lt"/>
                        <a:ea typeface="Calibri" panose="020F0502020204030204" pitchFamily="34" charset="0"/>
                        <a:cs typeface="Kokila" panose="020B0604020202020204" pitchFamily="34" charset="0"/>
                      </a:endParaRPr>
                    </a:p>
                  </a:txBody>
                  <a:tcPr marL="9520" marR="71718" marT="72988" marB="72988">
                    <a:lnB w="12700" cap="flat" cmpd="sng" algn="ctr">
                      <a:solidFill>
                        <a:srgbClr val="00148C"/>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a:solidFill>
                            <a:srgbClr val="00148C"/>
                          </a:solidFill>
                          <a:effectLst/>
                          <a:latin typeface="+mn-lt"/>
                        </a:rPr>
                        <a:t>NG product /BU overlap</a:t>
                      </a:r>
                      <a:endParaRPr lang="en-US" sz="1200">
                        <a:solidFill>
                          <a:srgbClr val="00148C"/>
                        </a:solidFill>
                        <a:effectLst/>
                        <a:latin typeface="+mn-lt"/>
                        <a:ea typeface="Calibri" panose="020F0502020204030204" pitchFamily="34" charset="0"/>
                        <a:cs typeface="Kokila" panose="020B0604020202020204" pitchFamily="34" charset="0"/>
                      </a:endParaRPr>
                    </a:p>
                  </a:txBody>
                  <a:tcPr marL="9520" marR="71718" marT="72988" marB="72988">
                    <a:lnB w="12700" cap="flat" cmpd="sng" algn="ctr">
                      <a:solidFill>
                        <a:srgbClr val="00148C"/>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a:solidFill>
                            <a:srgbClr val="00148C"/>
                          </a:solidFill>
                          <a:effectLst/>
                          <a:latin typeface="+mn-lt"/>
                        </a:rPr>
                        <a:t>GS product </a:t>
                      </a:r>
                      <a:endParaRPr lang="en-US" sz="1200">
                        <a:solidFill>
                          <a:srgbClr val="00148C"/>
                        </a:solidFill>
                        <a:effectLst/>
                        <a:latin typeface="+mn-lt"/>
                        <a:ea typeface="Calibri" panose="020F0502020204030204" pitchFamily="34" charset="0"/>
                        <a:cs typeface="Kokila" panose="020B0604020202020204" pitchFamily="34" charset="0"/>
                      </a:endParaRPr>
                    </a:p>
                  </a:txBody>
                  <a:tcPr marL="9520" marR="71718" marT="72988" marB="72988">
                    <a:lnB w="12700" cap="flat" cmpd="sng" algn="ctr">
                      <a:solidFill>
                        <a:srgbClr val="00148C"/>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a:solidFill>
                            <a:srgbClr val="00148C"/>
                          </a:solidFill>
                          <a:effectLst/>
                          <a:latin typeface="+mn-lt"/>
                        </a:rPr>
                        <a:t>PI</a:t>
                      </a:r>
                      <a:r>
                        <a:rPr lang="en-US" sz="1200" baseline="30000">
                          <a:solidFill>
                            <a:srgbClr val="00148C"/>
                          </a:solidFill>
                          <a:effectLst/>
                          <a:latin typeface="+mn-lt"/>
                        </a:rPr>
                        <a:t>1</a:t>
                      </a:r>
                      <a:r>
                        <a:rPr lang="en-US" sz="1200">
                          <a:solidFill>
                            <a:srgbClr val="00148C"/>
                          </a:solidFill>
                          <a:effectLst/>
                          <a:latin typeface="+mn-lt"/>
                        </a:rPr>
                        <a:t> for build</a:t>
                      </a:r>
                      <a:endParaRPr lang="en-US" sz="1200">
                        <a:solidFill>
                          <a:srgbClr val="00148C"/>
                        </a:solidFill>
                        <a:effectLst/>
                        <a:latin typeface="+mn-lt"/>
                        <a:ea typeface="Calibri" panose="020F0502020204030204" pitchFamily="34" charset="0"/>
                        <a:cs typeface="Kokila" panose="020B0604020202020204" pitchFamily="34" charset="0"/>
                      </a:endParaRPr>
                    </a:p>
                  </a:txBody>
                  <a:tcPr marL="9520" marR="71718" marT="72988" marB="72988">
                    <a:lnB w="12700" cap="flat" cmpd="sng" algn="ctr">
                      <a:solidFill>
                        <a:srgbClr val="00148C"/>
                      </a:solidFill>
                      <a:prstDash val="solid"/>
                      <a:round/>
                      <a:headEnd type="none" w="med" len="med"/>
                      <a:tailEnd type="none" w="med" len="med"/>
                    </a:lnB>
                    <a:solidFill>
                      <a:schemeClr val="bg1"/>
                    </a:solidFill>
                  </a:tcPr>
                </a:tc>
                <a:extLst>
                  <a:ext uri="{0D108BD9-81ED-4DB2-BD59-A6C34878D82A}">
                    <a16:rowId xmlns:a16="http://schemas.microsoft.com/office/drawing/2014/main" val="3485757055"/>
                  </a:ext>
                </a:extLst>
              </a:tr>
              <a:tr h="615772">
                <a:tc>
                  <a:txBody>
                    <a:bodyPr/>
                    <a:lstStyle/>
                    <a:p>
                      <a:pPr marL="0" marR="0" algn="ctr" fontAlgn="ctr">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rgbClr val="00148C"/>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Stand up Qlick (CDC) tool to offer near real time access to CSS/CRISS mainframe data</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rgbClr val="00148C"/>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UWP/MBA </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rgbClr val="00148C"/>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GridReplicate</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rgbClr val="00148C"/>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PI3</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rgbClr val="00148C"/>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062921723"/>
                  </a:ext>
                </a:extLst>
              </a:tr>
              <a:tr h="835832">
                <a:tc>
                  <a:txBody>
                    <a:bodyPr/>
                    <a:lstStyle/>
                    <a:p>
                      <a:pPr marL="0" marR="0" algn="ctr" fontAlgn="ctr">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Customer profile data domain scope</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UWP, MBA, SmartTarget, CIAP decommission, GBE P4, and more</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GDA Customer Profile</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PI3</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2974206443"/>
                  </a:ext>
                </a:extLst>
              </a:tr>
              <a:tr h="835832">
                <a:tc>
                  <a:txBody>
                    <a:bodyPr/>
                    <a:lstStyle/>
                    <a:p>
                      <a:pPr marL="0" marR="0" algn="ctr" fontAlgn="ctr">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Billing data &amp; customer consumption data domain scope</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UWP, MBA, SmartTarget, CIAP decommission, GBE P4, and more</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GDA Customer Consumption</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PI4</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2376506204"/>
                  </a:ext>
                </a:extLst>
              </a:tr>
              <a:tr h="395713">
                <a:tc>
                  <a:txBody>
                    <a:bodyPr/>
                    <a:lstStyle/>
                    <a:p>
                      <a:pPr marL="0" marR="0" algn="ctr" fontAlgn="ctr">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Customer service data and interaction data domain scope</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err="1">
                          <a:effectLst/>
                        </a:rPr>
                        <a:t>ZBR</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GDA Customer Interaction </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PI3</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400344743"/>
                  </a:ext>
                </a:extLst>
              </a:tr>
              <a:tr h="615772">
                <a:tc>
                  <a:txBody>
                    <a:bodyPr/>
                    <a:lstStyle/>
                    <a:p>
                      <a:pPr marL="0" marR="0" algn="ctr" fontAlgn="ctr">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Code and the data science work for CDP</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Customer, </a:t>
                      </a:r>
                      <a:r>
                        <a:rPr lang="en-US" sz="1200" err="1">
                          <a:effectLst/>
                        </a:rPr>
                        <a:t>EBU</a:t>
                      </a:r>
                      <a:r>
                        <a:rPr lang="en-US" sz="1200">
                          <a:effectLst/>
                        </a:rPr>
                        <a:t>, </a:t>
                      </a:r>
                      <a:r>
                        <a:rPr lang="en-US" sz="1200" err="1">
                          <a:effectLst/>
                        </a:rPr>
                        <a:t>GBU</a:t>
                      </a:r>
                      <a:r>
                        <a:rPr lang="en-US" sz="1200">
                          <a:effectLst/>
                        </a:rPr>
                        <a:t> (tentative)</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err="1">
                          <a:effectLst/>
                        </a:rPr>
                        <a:t>GridInsights</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PI4</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648313218"/>
                  </a:ext>
                </a:extLst>
              </a:tr>
              <a:tr h="395713">
                <a:tc>
                  <a:txBody>
                    <a:bodyPr/>
                    <a:lstStyle/>
                    <a:p>
                      <a:pPr marL="0" marR="0" algn="ctr" fontAlgn="ctr">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Data catalogue </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err="1">
                          <a:effectLst/>
                        </a:rPr>
                        <a:t>ZBR</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err="1">
                          <a:effectLst/>
                        </a:rPr>
                        <a:t>GridDataMarket</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algn="l" fontAlgn="ctr">
                        <a:spcBef>
                          <a:spcPts val="0"/>
                        </a:spcBef>
                        <a:spcAft>
                          <a:spcPts val="0"/>
                        </a:spcAft>
                      </a:pPr>
                      <a:r>
                        <a:rPr lang="en-US" sz="1200">
                          <a:effectLst/>
                        </a:rPr>
                        <a:t>PI4</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93761127"/>
                  </a:ext>
                </a:extLst>
              </a:tr>
              <a:tr h="395713">
                <a:tc>
                  <a:txBody>
                    <a:bodyPr/>
                    <a:lstStyle/>
                    <a:p>
                      <a:pPr marL="0" marR="0" algn="ctr" fontAlgn="ctr">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solidFill>
                      <a:schemeClr val="bg1"/>
                    </a:solidFill>
                  </a:tcPr>
                </a:tc>
                <a:tc>
                  <a:txBody>
                    <a:bodyPr/>
                    <a:lstStyle/>
                    <a:p>
                      <a:pPr marL="0" marR="0" indent="0" algn="l" defTabSz="914400" rtl="0" eaLnBrk="1" fontAlgn="ctr" latinLnBrk="0" hangingPunct="1">
                        <a:spcBef>
                          <a:spcPts val="0"/>
                        </a:spcBef>
                        <a:spcAft>
                          <a:spcPts val="0"/>
                        </a:spcAft>
                        <a:buClr>
                          <a:srgbClr val="00148C"/>
                        </a:buClr>
                        <a:buFont typeface="Trebuchet MS" panose="020B0603020202020204" pitchFamily="34" charset="0"/>
                        <a:buChar char="​"/>
                      </a:pPr>
                      <a:r>
                        <a:rPr lang="en-US" sz="1200">
                          <a:solidFill>
                            <a:srgbClr val="55555A"/>
                          </a:solidFill>
                          <a:effectLst/>
                        </a:rPr>
                        <a:t>Role based access </a:t>
                      </a:r>
                      <a:endParaRPr lang="en-US" sz="1200">
                        <a:solidFill>
                          <a:srgbClr val="55555A"/>
                        </a:solidFill>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solidFill>
                      <a:schemeClr val="bg1"/>
                    </a:solidFill>
                  </a:tcPr>
                </a:tc>
                <a:tc>
                  <a:txBody>
                    <a:bodyPr/>
                    <a:lstStyle/>
                    <a:p>
                      <a:pPr marL="0" marR="0" algn="l" fontAlgn="ctr">
                        <a:spcBef>
                          <a:spcPts val="0"/>
                        </a:spcBef>
                        <a:spcAft>
                          <a:spcPts val="0"/>
                        </a:spcAft>
                      </a:pPr>
                      <a:r>
                        <a:rPr lang="en-US" sz="1200">
                          <a:effectLst/>
                          <a:latin typeface="Calibri" panose="020F0502020204030204" pitchFamily="34" charset="0"/>
                          <a:ea typeface="Calibri" panose="020F0502020204030204" pitchFamily="34" charset="0"/>
                          <a:cs typeface="Kokila" panose="020B0604020202020204" pitchFamily="34" charset="0"/>
                        </a:rPr>
                        <a:t>-</a:t>
                      </a:r>
                    </a:p>
                  </a:txBody>
                  <a:tcPr marL="9520" marR="71718" marT="72988" marB="72988">
                    <a:lnT w="12700" cap="flat" cmpd="sng" algn="ctr">
                      <a:solidFill>
                        <a:schemeClr val="tx1"/>
                      </a:solidFill>
                      <a:prstDash val="sysDot"/>
                      <a:round/>
                      <a:headEnd type="none" w="med" len="med"/>
                      <a:tailEnd type="none" w="med" len="med"/>
                    </a:lnT>
                    <a:solidFill>
                      <a:schemeClr val="bg1"/>
                    </a:solidFill>
                  </a:tcPr>
                </a:tc>
                <a:tc>
                  <a:txBody>
                    <a:bodyPr/>
                    <a:lstStyle/>
                    <a:p>
                      <a:pPr marL="0" marR="0" algn="l" fontAlgn="ctr">
                        <a:spcBef>
                          <a:spcPts val="0"/>
                        </a:spcBef>
                        <a:spcAft>
                          <a:spcPts val="0"/>
                        </a:spcAft>
                      </a:pPr>
                      <a:r>
                        <a:rPr lang="en-US" sz="1200" err="1">
                          <a:effectLst/>
                        </a:rPr>
                        <a:t>GridDataManage</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solidFill>
                      <a:schemeClr val="bg1"/>
                    </a:solidFill>
                  </a:tcPr>
                </a:tc>
                <a:tc>
                  <a:txBody>
                    <a:bodyPr/>
                    <a:lstStyle/>
                    <a:p>
                      <a:pPr marL="0" marR="0" algn="l" fontAlgn="ctr">
                        <a:spcBef>
                          <a:spcPts val="0"/>
                        </a:spcBef>
                        <a:spcAft>
                          <a:spcPts val="0"/>
                        </a:spcAft>
                      </a:pPr>
                      <a:r>
                        <a:rPr lang="en-US" sz="1200">
                          <a:effectLst/>
                        </a:rPr>
                        <a:t>PI3</a:t>
                      </a:r>
                      <a:endParaRPr lang="en-US" sz="1200">
                        <a:effectLst/>
                        <a:latin typeface="Calibri" panose="020F0502020204030204" pitchFamily="34" charset="0"/>
                        <a:ea typeface="Calibri" panose="020F0502020204030204" pitchFamily="34" charset="0"/>
                        <a:cs typeface="Kokila" panose="020B0604020202020204" pitchFamily="34" charset="0"/>
                      </a:endParaRPr>
                    </a:p>
                  </a:txBody>
                  <a:tcPr marL="9520" marR="71718" marT="72988" marB="72988">
                    <a:lnT w="12700" cap="flat" cmpd="sng" algn="ctr">
                      <a:solidFill>
                        <a:schemeClr val="tx1"/>
                      </a:solidFill>
                      <a:prstDash val="sysDot"/>
                      <a:round/>
                      <a:headEnd type="none" w="med" len="med"/>
                      <a:tailEnd type="none" w="med" len="med"/>
                    </a:lnT>
                    <a:solidFill>
                      <a:schemeClr val="bg1"/>
                    </a:solidFill>
                  </a:tcPr>
                </a:tc>
                <a:extLst>
                  <a:ext uri="{0D108BD9-81ED-4DB2-BD59-A6C34878D82A}">
                    <a16:rowId xmlns:a16="http://schemas.microsoft.com/office/drawing/2014/main" val="761682169"/>
                  </a:ext>
                </a:extLst>
              </a:tr>
            </a:tbl>
          </a:graphicData>
        </a:graphic>
      </p:graphicFrame>
      <p:sp>
        <p:nvSpPr>
          <p:cNvPr id="14" name="ee4pFootnotes">
            <a:extLst>
              <a:ext uri="{FF2B5EF4-FFF2-40B4-BE49-F238E27FC236}">
                <a16:creationId xmlns:a16="http://schemas.microsoft.com/office/drawing/2014/main" id="{479D5FE5-0A22-489C-9ADC-A2E3A572D38D}"/>
              </a:ext>
            </a:extLst>
          </p:cNvPr>
          <p:cNvSpPr>
            <a:spLocks noChangeArrowheads="1"/>
          </p:cNvSpPr>
          <p:nvPr/>
        </p:nvSpPr>
        <p:spPr bwMode="auto">
          <a:xfrm>
            <a:off x="1980648"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a:solidFill>
                  <a:srgbClr val="7F7F7F"/>
                </a:solidFill>
                <a:sym typeface="+mn-lt"/>
              </a:rPr>
              <a:t>1. PI indication is tentative </a:t>
            </a:r>
          </a:p>
        </p:txBody>
      </p:sp>
      <p:sp>
        <p:nvSpPr>
          <p:cNvPr id="6" name="TextBox 5">
            <a:extLst>
              <a:ext uri="{FF2B5EF4-FFF2-40B4-BE49-F238E27FC236}">
                <a16:creationId xmlns:a16="http://schemas.microsoft.com/office/drawing/2014/main" id="{12EE6F02-427D-487A-9321-5A124C750221}"/>
              </a:ext>
            </a:extLst>
          </p:cNvPr>
          <p:cNvSpPr txBox="1"/>
          <p:nvPr/>
        </p:nvSpPr>
        <p:spPr>
          <a:xfrm>
            <a:off x="3906078" y="0"/>
            <a:ext cx="4094922" cy="2981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rgbClr val="C800A1"/>
                </a:solidFill>
              </a:rPr>
              <a:t>Preliminary</a:t>
            </a:r>
          </a:p>
        </p:txBody>
      </p:sp>
    </p:spTree>
    <p:extLst>
      <p:ext uri="{BB962C8B-B14F-4D97-AF65-F5344CB8AC3E}">
        <p14:creationId xmlns:p14="http://schemas.microsoft.com/office/powerpoint/2010/main" val="2735820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C3DE8E4-28FF-447E-8EE7-7E7E5503EAE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7644"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DC3DE8E4-28FF-447E-8EE7-7E7E5503EAE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8911301-783A-417C-94B1-5E69F4E8E0AB}"/>
              </a:ext>
            </a:extLst>
          </p:cNvPr>
          <p:cNvSpPr>
            <a:spLocks noGrp="1"/>
          </p:cNvSpPr>
          <p:nvPr>
            <p:ph type="title"/>
          </p:nvPr>
        </p:nvSpPr>
        <p:spPr>
          <a:xfrm>
            <a:off x="630000" y="622800"/>
            <a:ext cx="10933350" cy="775597"/>
          </a:xfrm>
        </p:spPr>
        <p:txBody>
          <a:bodyPr vert="horz"/>
          <a:lstStyle/>
          <a:p>
            <a:r>
              <a:rPr lang="en-US"/>
              <a:t>Backup | Consolidated view of customer data products to be built</a:t>
            </a:r>
          </a:p>
        </p:txBody>
      </p:sp>
      <p:sp>
        <p:nvSpPr>
          <p:cNvPr id="8" name="ee4pContent1">
            <a:extLst>
              <a:ext uri="{FF2B5EF4-FFF2-40B4-BE49-F238E27FC236}">
                <a16:creationId xmlns:a16="http://schemas.microsoft.com/office/drawing/2014/main" id="{5913F083-1300-47A7-A8F2-890080AFDC74}"/>
              </a:ext>
            </a:extLst>
          </p:cNvPr>
          <p:cNvSpPr txBox="1"/>
          <p:nvPr/>
        </p:nvSpPr>
        <p:spPr>
          <a:xfrm>
            <a:off x="1837995" y="1582244"/>
            <a:ext cx="2103120" cy="365760"/>
          </a:xfrm>
          <a:prstGeom prst="rect">
            <a:avLst/>
          </a:prstGeom>
          <a:solidFill>
            <a:schemeClr val="accent3">
              <a:lumMod val="20000"/>
              <a:lumOff val="80000"/>
            </a:schemeClr>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Profile</a:t>
            </a:r>
          </a:p>
        </p:txBody>
      </p:sp>
      <p:sp>
        <p:nvSpPr>
          <p:cNvPr id="9" name="ee4pContent1">
            <a:extLst>
              <a:ext uri="{FF2B5EF4-FFF2-40B4-BE49-F238E27FC236}">
                <a16:creationId xmlns:a16="http://schemas.microsoft.com/office/drawing/2014/main" id="{A457681F-9BA3-43C7-A201-835DE4122CBC}"/>
              </a:ext>
            </a:extLst>
          </p:cNvPr>
          <p:cNvSpPr txBox="1"/>
          <p:nvPr/>
        </p:nvSpPr>
        <p:spPr>
          <a:xfrm>
            <a:off x="5329431" y="1582244"/>
            <a:ext cx="2103120" cy="365760"/>
          </a:xfrm>
          <a:prstGeom prst="rect">
            <a:avLst/>
          </a:prstGeom>
          <a:solidFill>
            <a:schemeClr val="accent3">
              <a:lumMod val="20000"/>
              <a:lumOff val="80000"/>
            </a:schemeClr>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buNone/>
            </a:pPr>
            <a:r>
              <a:rPr lang="en-US" sz="1200">
                <a:solidFill>
                  <a:schemeClr val="tx1"/>
                </a:solidFill>
              </a:rPr>
              <a:t>Customer consumption</a:t>
            </a:r>
          </a:p>
        </p:txBody>
      </p:sp>
      <p:sp>
        <p:nvSpPr>
          <p:cNvPr id="12" name="ee4pContent1">
            <a:extLst>
              <a:ext uri="{FF2B5EF4-FFF2-40B4-BE49-F238E27FC236}">
                <a16:creationId xmlns:a16="http://schemas.microsoft.com/office/drawing/2014/main" id="{1C7F2768-F608-4B70-A113-242411B4932E}"/>
              </a:ext>
            </a:extLst>
          </p:cNvPr>
          <p:cNvSpPr txBox="1"/>
          <p:nvPr/>
        </p:nvSpPr>
        <p:spPr>
          <a:xfrm>
            <a:off x="8820868" y="1582244"/>
            <a:ext cx="2103120" cy="365760"/>
          </a:xfrm>
          <a:prstGeom prst="rect">
            <a:avLst/>
          </a:prstGeom>
          <a:solidFill>
            <a:schemeClr val="accent3">
              <a:lumMod val="20000"/>
              <a:lumOff val="80000"/>
            </a:schemeClr>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Interactions</a:t>
            </a:r>
          </a:p>
        </p:txBody>
      </p:sp>
      <p:sp>
        <p:nvSpPr>
          <p:cNvPr id="25" name="ee4pContent1">
            <a:extLst>
              <a:ext uri="{FF2B5EF4-FFF2-40B4-BE49-F238E27FC236}">
                <a16:creationId xmlns:a16="http://schemas.microsoft.com/office/drawing/2014/main" id="{3896BA74-46B6-4779-B60D-FD1D95644EDE}"/>
              </a:ext>
            </a:extLst>
          </p:cNvPr>
          <p:cNvSpPr txBox="1"/>
          <p:nvPr/>
        </p:nvSpPr>
        <p:spPr>
          <a:xfrm>
            <a:off x="1837995" y="2028251"/>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Details</a:t>
            </a:r>
          </a:p>
        </p:txBody>
      </p:sp>
      <p:sp>
        <p:nvSpPr>
          <p:cNvPr id="26" name="ee4pContent1">
            <a:extLst>
              <a:ext uri="{FF2B5EF4-FFF2-40B4-BE49-F238E27FC236}">
                <a16:creationId xmlns:a16="http://schemas.microsoft.com/office/drawing/2014/main" id="{0CAD1C2A-1BD5-4A20-817C-5B582A266308}"/>
              </a:ext>
            </a:extLst>
          </p:cNvPr>
          <p:cNvSpPr txBox="1"/>
          <p:nvPr/>
        </p:nvSpPr>
        <p:spPr>
          <a:xfrm>
            <a:off x="1837995" y="2474258"/>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Demographics</a:t>
            </a:r>
          </a:p>
        </p:txBody>
      </p:sp>
      <p:sp>
        <p:nvSpPr>
          <p:cNvPr id="27" name="ee4pContent1">
            <a:extLst>
              <a:ext uri="{FF2B5EF4-FFF2-40B4-BE49-F238E27FC236}">
                <a16:creationId xmlns:a16="http://schemas.microsoft.com/office/drawing/2014/main" id="{538AE028-17DC-4215-9C1C-43391FCD1603}"/>
              </a:ext>
            </a:extLst>
          </p:cNvPr>
          <p:cNvSpPr txBox="1"/>
          <p:nvPr/>
        </p:nvSpPr>
        <p:spPr>
          <a:xfrm>
            <a:off x="1837995" y="2920265"/>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Residence Details</a:t>
            </a:r>
          </a:p>
        </p:txBody>
      </p:sp>
      <p:sp>
        <p:nvSpPr>
          <p:cNvPr id="32" name="ee4pContent1">
            <a:extLst>
              <a:ext uri="{FF2B5EF4-FFF2-40B4-BE49-F238E27FC236}">
                <a16:creationId xmlns:a16="http://schemas.microsoft.com/office/drawing/2014/main" id="{FE1572A4-5381-4DEF-B082-FB1C865E1CC5}"/>
              </a:ext>
            </a:extLst>
          </p:cNvPr>
          <p:cNvSpPr txBox="1"/>
          <p:nvPr/>
        </p:nvSpPr>
        <p:spPr>
          <a:xfrm>
            <a:off x="8820868" y="2028251"/>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Mobile</a:t>
            </a:r>
          </a:p>
        </p:txBody>
      </p:sp>
      <p:sp>
        <p:nvSpPr>
          <p:cNvPr id="33" name="ee4pContent1">
            <a:extLst>
              <a:ext uri="{FF2B5EF4-FFF2-40B4-BE49-F238E27FC236}">
                <a16:creationId xmlns:a16="http://schemas.microsoft.com/office/drawing/2014/main" id="{3E675D57-C25B-4E92-A0BA-913DD8699EDA}"/>
              </a:ext>
            </a:extLst>
          </p:cNvPr>
          <p:cNvSpPr txBox="1"/>
          <p:nvPr/>
        </p:nvSpPr>
        <p:spPr>
          <a:xfrm>
            <a:off x="8820868" y="2474258"/>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Web</a:t>
            </a:r>
          </a:p>
        </p:txBody>
      </p:sp>
      <p:sp>
        <p:nvSpPr>
          <p:cNvPr id="35" name="ee4pContent1">
            <a:extLst>
              <a:ext uri="{FF2B5EF4-FFF2-40B4-BE49-F238E27FC236}">
                <a16:creationId xmlns:a16="http://schemas.microsoft.com/office/drawing/2014/main" id="{A55F78FF-4B7A-42F6-B741-15B8173445ED}"/>
              </a:ext>
            </a:extLst>
          </p:cNvPr>
          <p:cNvSpPr txBox="1"/>
          <p:nvPr/>
        </p:nvSpPr>
        <p:spPr>
          <a:xfrm>
            <a:off x="8820868" y="5150300"/>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Email / Marketing Comms</a:t>
            </a:r>
          </a:p>
        </p:txBody>
      </p:sp>
      <p:sp>
        <p:nvSpPr>
          <p:cNvPr id="37" name="ee4pContent1">
            <a:extLst>
              <a:ext uri="{FF2B5EF4-FFF2-40B4-BE49-F238E27FC236}">
                <a16:creationId xmlns:a16="http://schemas.microsoft.com/office/drawing/2014/main" id="{6CA01E17-138E-4B3D-BB80-13B1AF5635C2}"/>
              </a:ext>
            </a:extLst>
          </p:cNvPr>
          <p:cNvSpPr txBox="1"/>
          <p:nvPr/>
        </p:nvSpPr>
        <p:spPr>
          <a:xfrm>
            <a:off x="8820868" y="2920265"/>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err="1">
                <a:solidFill>
                  <a:schemeClr val="tx1"/>
                </a:solidFill>
              </a:rPr>
              <a:t>IVR</a:t>
            </a:r>
            <a:endParaRPr lang="en-US" sz="1200">
              <a:solidFill>
                <a:schemeClr val="tx1"/>
              </a:solidFill>
            </a:endParaRPr>
          </a:p>
        </p:txBody>
      </p:sp>
      <p:sp>
        <p:nvSpPr>
          <p:cNvPr id="38" name="ee4pContent1">
            <a:extLst>
              <a:ext uri="{FF2B5EF4-FFF2-40B4-BE49-F238E27FC236}">
                <a16:creationId xmlns:a16="http://schemas.microsoft.com/office/drawing/2014/main" id="{6701F26E-1C26-4180-870F-D2600FF93234}"/>
              </a:ext>
            </a:extLst>
          </p:cNvPr>
          <p:cNvSpPr txBox="1"/>
          <p:nvPr/>
        </p:nvSpPr>
        <p:spPr>
          <a:xfrm>
            <a:off x="8820868" y="3366272"/>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Chatbots</a:t>
            </a:r>
          </a:p>
        </p:txBody>
      </p:sp>
      <p:sp>
        <p:nvSpPr>
          <p:cNvPr id="40" name="ee4pContent1">
            <a:extLst>
              <a:ext uri="{FF2B5EF4-FFF2-40B4-BE49-F238E27FC236}">
                <a16:creationId xmlns:a16="http://schemas.microsoft.com/office/drawing/2014/main" id="{3094626E-2967-4D7E-9C70-86C60A8EB1F1}"/>
              </a:ext>
            </a:extLst>
          </p:cNvPr>
          <p:cNvSpPr txBox="1"/>
          <p:nvPr/>
        </p:nvSpPr>
        <p:spPr>
          <a:xfrm>
            <a:off x="8820868" y="3812279"/>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Social Media</a:t>
            </a:r>
          </a:p>
        </p:txBody>
      </p:sp>
      <p:sp>
        <p:nvSpPr>
          <p:cNvPr id="41" name="ee4pContent1">
            <a:extLst>
              <a:ext uri="{FF2B5EF4-FFF2-40B4-BE49-F238E27FC236}">
                <a16:creationId xmlns:a16="http://schemas.microsoft.com/office/drawing/2014/main" id="{D7B0AA76-2284-4843-A115-0A6B7FFE29C6}"/>
              </a:ext>
            </a:extLst>
          </p:cNvPr>
          <p:cNvSpPr txBox="1"/>
          <p:nvPr/>
        </p:nvSpPr>
        <p:spPr>
          <a:xfrm>
            <a:off x="8820868" y="4258286"/>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Contact Center</a:t>
            </a:r>
          </a:p>
        </p:txBody>
      </p:sp>
      <p:sp>
        <p:nvSpPr>
          <p:cNvPr id="44" name="ee4pContent1">
            <a:extLst>
              <a:ext uri="{FF2B5EF4-FFF2-40B4-BE49-F238E27FC236}">
                <a16:creationId xmlns:a16="http://schemas.microsoft.com/office/drawing/2014/main" id="{3EEB996B-F6A8-494F-BA2E-0FF7ACAA94AA}"/>
              </a:ext>
            </a:extLst>
          </p:cNvPr>
          <p:cNvSpPr txBox="1"/>
          <p:nvPr/>
        </p:nvSpPr>
        <p:spPr>
          <a:xfrm>
            <a:off x="5329431" y="2442480"/>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Meter Data Reading</a:t>
            </a:r>
          </a:p>
        </p:txBody>
      </p:sp>
      <p:sp>
        <p:nvSpPr>
          <p:cNvPr id="45" name="ee4pContent1">
            <a:extLst>
              <a:ext uri="{FF2B5EF4-FFF2-40B4-BE49-F238E27FC236}">
                <a16:creationId xmlns:a16="http://schemas.microsoft.com/office/drawing/2014/main" id="{283D9319-A64D-49C7-B2E0-523A662ACE65}"/>
              </a:ext>
            </a:extLst>
          </p:cNvPr>
          <p:cNvSpPr txBox="1"/>
          <p:nvPr/>
        </p:nvSpPr>
        <p:spPr>
          <a:xfrm>
            <a:off x="5329431" y="2012362"/>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Account</a:t>
            </a:r>
          </a:p>
        </p:txBody>
      </p:sp>
      <p:sp>
        <p:nvSpPr>
          <p:cNvPr id="46" name="ee4pContent1">
            <a:extLst>
              <a:ext uri="{FF2B5EF4-FFF2-40B4-BE49-F238E27FC236}">
                <a16:creationId xmlns:a16="http://schemas.microsoft.com/office/drawing/2014/main" id="{D98A9E93-7E22-4828-9D91-23FB2861F36F}"/>
              </a:ext>
            </a:extLst>
          </p:cNvPr>
          <p:cNvSpPr txBox="1"/>
          <p:nvPr/>
        </p:nvSpPr>
        <p:spPr>
          <a:xfrm>
            <a:off x="5329431" y="2872598"/>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Payment Details(CC/Bank)</a:t>
            </a:r>
          </a:p>
        </p:txBody>
      </p:sp>
      <p:sp>
        <p:nvSpPr>
          <p:cNvPr id="48" name="ee4pContent1">
            <a:extLst>
              <a:ext uri="{FF2B5EF4-FFF2-40B4-BE49-F238E27FC236}">
                <a16:creationId xmlns:a16="http://schemas.microsoft.com/office/drawing/2014/main" id="{A70B0D29-48AF-4B10-8749-6B5FEFC1D513}"/>
              </a:ext>
            </a:extLst>
          </p:cNvPr>
          <p:cNvSpPr txBox="1"/>
          <p:nvPr/>
        </p:nvSpPr>
        <p:spPr>
          <a:xfrm>
            <a:off x="8820868" y="4704293"/>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Sentiment</a:t>
            </a:r>
          </a:p>
        </p:txBody>
      </p:sp>
      <p:sp>
        <p:nvSpPr>
          <p:cNvPr id="50" name="ee4pContent1">
            <a:extLst>
              <a:ext uri="{FF2B5EF4-FFF2-40B4-BE49-F238E27FC236}">
                <a16:creationId xmlns:a16="http://schemas.microsoft.com/office/drawing/2014/main" id="{3A1C5DEC-AA62-4B98-A2FE-C2FB3DB662ED}"/>
              </a:ext>
            </a:extLst>
          </p:cNvPr>
          <p:cNvSpPr txBox="1"/>
          <p:nvPr/>
        </p:nvSpPr>
        <p:spPr>
          <a:xfrm>
            <a:off x="5329431" y="3302716"/>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Billing Cycles</a:t>
            </a:r>
          </a:p>
        </p:txBody>
      </p:sp>
      <p:sp>
        <p:nvSpPr>
          <p:cNvPr id="52" name="ee4pContent1">
            <a:extLst>
              <a:ext uri="{FF2B5EF4-FFF2-40B4-BE49-F238E27FC236}">
                <a16:creationId xmlns:a16="http://schemas.microsoft.com/office/drawing/2014/main" id="{753F52D2-2A11-48D8-8F48-A06B29BECD84}"/>
              </a:ext>
            </a:extLst>
          </p:cNvPr>
          <p:cNvSpPr txBox="1"/>
          <p:nvPr/>
        </p:nvSpPr>
        <p:spPr>
          <a:xfrm>
            <a:off x="5329431" y="3732834"/>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buNone/>
            </a:pPr>
            <a:r>
              <a:rPr lang="en-US" sz="1200">
                <a:solidFill>
                  <a:schemeClr val="tx1"/>
                </a:solidFill>
              </a:rPr>
              <a:t>Meter Reading Details</a:t>
            </a:r>
          </a:p>
        </p:txBody>
      </p:sp>
      <p:sp>
        <p:nvSpPr>
          <p:cNvPr id="53" name="ee4pContent1">
            <a:extLst>
              <a:ext uri="{FF2B5EF4-FFF2-40B4-BE49-F238E27FC236}">
                <a16:creationId xmlns:a16="http://schemas.microsoft.com/office/drawing/2014/main" id="{1AFC641F-0174-42B7-9484-4879B06EC159}"/>
              </a:ext>
            </a:extLst>
          </p:cNvPr>
          <p:cNvSpPr txBox="1"/>
          <p:nvPr/>
        </p:nvSpPr>
        <p:spPr>
          <a:xfrm>
            <a:off x="5329431" y="4162953"/>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Consumption Insights</a:t>
            </a:r>
          </a:p>
        </p:txBody>
      </p:sp>
      <p:sp>
        <p:nvSpPr>
          <p:cNvPr id="54" name="ee4pContent1">
            <a:extLst>
              <a:ext uri="{FF2B5EF4-FFF2-40B4-BE49-F238E27FC236}">
                <a16:creationId xmlns:a16="http://schemas.microsoft.com/office/drawing/2014/main" id="{DF855722-17F3-4861-AE0C-A0D9DC4ED133}"/>
              </a:ext>
            </a:extLst>
          </p:cNvPr>
          <p:cNvSpPr txBox="1"/>
          <p:nvPr/>
        </p:nvSpPr>
        <p:spPr>
          <a:xfrm>
            <a:off x="1837995" y="4258286"/>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Equipment Details</a:t>
            </a:r>
          </a:p>
        </p:txBody>
      </p:sp>
      <p:sp>
        <p:nvSpPr>
          <p:cNvPr id="55" name="ee4pContent1">
            <a:extLst>
              <a:ext uri="{FF2B5EF4-FFF2-40B4-BE49-F238E27FC236}">
                <a16:creationId xmlns:a16="http://schemas.microsoft.com/office/drawing/2014/main" id="{0AF7E9CC-1A55-43AB-A072-B4F0E08A2BA3}"/>
              </a:ext>
            </a:extLst>
          </p:cNvPr>
          <p:cNvSpPr txBox="1"/>
          <p:nvPr/>
        </p:nvSpPr>
        <p:spPr>
          <a:xfrm>
            <a:off x="1837995" y="4704293"/>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buNone/>
            </a:pPr>
            <a:r>
              <a:rPr lang="en-US" sz="1200">
                <a:solidFill>
                  <a:schemeClr val="tx1"/>
                </a:solidFill>
              </a:rPr>
              <a:t>Installation History</a:t>
            </a:r>
          </a:p>
        </p:txBody>
      </p:sp>
      <p:sp>
        <p:nvSpPr>
          <p:cNvPr id="56" name="ee4pContent1">
            <a:extLst>
              <a:ext uri="{FF2B5EF4-FFF2-40B4-BE49-F238E27FC236}">
                <a16:creationId xmlns:a16="http://schemas.microsoft.com/office/drawing/2014/main" id="{BD11D6F5-16D0-4072-BA89-2E521C3AFC5C}"/>
              </a:ext>
            </a:extLst>
          </p:cNvPr>
          <p:cNvSpPr txBox="1"/>
          <p:nvPr/>
        </p:nvSpPr>
        <p:spPr>
          <a:xfrm>
            <a:off x="1837995" y="3366272"/>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1200">
                <a:solidFill>
                  <a:schemeClr val="tx1"/>
                </a:solidFill>
              </a:rPr>
              <a:t>Customer Type</a:t>
            </a:r>
          </a:p>
        </p:txBody>
      </p:sp>
      <p:sp>
        <p:nvSpPr>
          <p:cNvPr id="57" name="ee4pContent1">
            <a:extLst>
              <a:ext uri="{FF2B5EF4-FFF2-40B4-BE49-F238E27FC236}">
                <a16:creationId xmlns:a16="http://schemas.microsoft.com/office/drawing/2014/main" id="{66EF8CBA-1D07-424A-BB40-6A7795ECB5DA}"/>
              </a:ext>
            </a:extLst>
          </p:cNvPr>
          <p:cNvSpPr txBox="1"/>
          <p:nvPr/>
        </p:nvSpPr>
        <p:spPr>
          <a:xfrm>
            <a:off x="1837995" y="3812279"/>
            <a:ext cx="2103120" cy="365760"/>
          </a:xfrm>
          <a:prstGeom prst="rect">
            <a:avLst/>
          </a:prstGeom>
          <a:noFill/>
          <a:ln w="6350" cap="flat" cmpd="sng" algn="ctr">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buNone/>
            </a:pPr>
            <a:r>
              <a:rPr lang="en-US" sz="1200">
                <a:solidFill>
                  <a:schemeClr val="tx1"/>
                </a:solidFill>
              </a:rPr>
              <a:t>Service Details</a:t>
            </a:r>
          </a:p>
        </p:txBody>
      </p:sp>
      <p:sp>
        <p:nvSpPr>
          <p:cNvPr id="58" name="Rectangle 57">
            <a:extLst>
              <a:ext uri="{FF2B5EF4-FFF2-40B4-BE49-F238E27FC236}">
                <a16:creationId xmlns:a16="http://schemas.microsoft.com/office/drawing/2014/main" id="{A1EC1831-B9CD-4E7A-9457-F5FE61AA3E20}"/>
              </a:ext>
            </a:extLst>
          </p:cNvPr>
          <p:cNvSpPr/>
          <p:nvPr/>
        </p:nvSpPr>
        <p:spPr>
          <a:xfrm>
            <a:off x="3876040" y="11430"/>
            <a:ext cx="3789680" cy="457200"/>
          </a:xfrm>
          <a:prstGeom prst="rect">
            <a:avLst/>
          </a:prstGeom>
          <a:solidFill>
            <a:schemeClr val="bg1"/>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rgbClr val="C800A1"/>
                </a:solidFill>
              </a:rPr>
              <a:t>For discussion</a:t>
            </a:r>
          </a:p>
        </p:txBody>
      </p:sp>
      <p:sp>
        <p:nvSpPr>
          <p:cNvPr id="62" name="Oval 20">
            <a:extLst>
              <a:ext uri="{FF2B5EF4-FFF2-40B4-BE49-F238E27FC236}">
                <a16:creationId xmlns:a16="http://schemas.microsoft.com/office/drawing/2014/main" id="{F9C87629-1D15-451C-B55F-69140845FBD6}"/>
              </a:ext>
            </a:extLst>
          </p:cNvPr>
          <p:cNvSpPr>
            <a:spLocks noChangeAspect="1" noChangeArrowheads="1"/>
          </p:cNvSpPr>
          <p:nvPr/>
        </p:nvSpPr>
        <p:spPr bwMode="auto">
          <a:xfrm>
            <a:off x="5463598" y="5375976"/>
            <a:ext cx="306910" cy="306910"/>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en-US" sz="1100" err="1">
                <a:solidFill>
                  <a:schemeClr val="bg1"/>
                </a:solidFill>
                <a:latin typeface="Arial" panose="020B0604020202020204" pitchFamily="34" charset="0"/>
              </a:rPr>
              <a:t>PIx</a:t>
            </a:r>
            <a:endParaRPr lang="en-US" sz="1100">
              <a:solidFill>
                <a:schemeClr val="bg1"/>
              </a:solidFill>
              <a:latin typeface="Arial" panose="020B0604020202020204" pitchFamily="34" charset="0"/>
            </a:endParaRPr>
          </a:p>
        </p:txBody>
      </p:sp>
      <p:sp>
        <p:nvSpPr>
          <p:cNvPr id="3" name="TextBox 2">
            <a:extLst>
              <a:ext uri="{FF2B5EF4-FFF2-40B4-BE49-F238E27FC236}">
                <a16:creationId xmlns:a16="http://schemas.microsoft.com/office/drawing/2014/main" id="{C4941A1F-3320-419E-ACC2-CB0AC9DD2D90}"/>
              </a:ext>
            </a:extLst>
          </p:cNvPr>
          <p:cNvSpPr txBox="1"/>
          <p:nvPr/>
        </p:nvSpPr>
        <p:spPr>
          <a:xfrm>
            <a:off x="5784073" y="5392185"/>
            <a:ext cx="1499573" cy="2340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Clr>
                <a:srgbClr val="00148C"/>
              </a:buClr>
              <a:buFont typeface="Trebuchet MS" panose="020B0603020202020204" pitchFamily="34" charset="0"/>
              <a:buChar char="​"/>
            </a:pPr>
            <a:r>
              <a:rPr lang="en-US" sz="1200">
                <a:solidFill>
                  <a:srgbClr val="00148C"/>
                </a:solidFill>
              </a:rPr>
              <a:t>PI for build</a:t>
            </a:r>
          </a:p>
        </p:txBody>
      </p:sp>
      <p:sp>
        <p:nvSpPr>
          <p:cNvPr id="75" name="Oval 20">
            <a:extLst>
              <a:ext uri="{FF2B5EF4-FFF2-40B4-BE49-F238E27FC236}">
                <a16:creationId xmlns:a16="http://schemas.microsoft.com/office/drawing/2014/main" id="{183C91CF-08D9-4D29-88C5-C7658E033B34}"/>
              </a:ext>
            </a:extLst>
          </p:cNvPr>
          <p:cNvSpPr>
            <a:spLocks noChangeAspect="1" noChangeArrowheads="1"/>
          </p:cNvSpPr>
          <p:nvPr/>
        </p:nvSpPr>
        <p:spPr bwMode="auto">
          <a:xfrm>
            <a:off x="1874864" y="1612216"/>
            <a:ext cx="274320" cy="274320"/>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1000">
                <a:solidFill>
                  <a:srgbClr val="FFFFFF">
                    <a:lumMod val="100000"/>
                  </a:srgbClr>
                </a:solidFill>
                <a:latin typeface="Arial" panose="020B0604020202020204" pitchFamily="34" charset="0"/>
              </a:rPr>
              <a:t>PI3</a:t>
            </a:r>
          </a:p>
        </p:txBody>
      </p:sp>
      <p:sp>
        <p:nvSpPr>
          <p:cNvPr id="76" name="Oval 20">
            <a:extLst>
              <a:ext uri="{FF2B5EF4-FFF2-40B4-BE49-F238E27FC236}">
                <a16:creationId xmlns:a16="http://schemas.microsoft.com/office/drawing/2014/main" id="{F8DAE72F-FE31-4E3F-94BC-43D8F9D4DD79}"/>
              </a:ext>
            </a:extLst>
          </p:cNvPr>
          <p:cNvSpPr>
            <a:spLocks noChangeAspect="1" noChangeArrowheads="1"/>
          </p:cNvSpPr>
          <p:nvPr/>
        </p:nvSpPr>
        <p:spPr bwMode="auto">
          <a:xfrm>
            <a:off x="5329431" y="1612216"/>
            <a:ext cx="274320" cy="274320"/>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1000">
                <a:solidFill>
                  <a:srgbClr val="FFFFFF">
                    <a:lumMod val="100000"/>
                  </a:srgbClr>
                </a:solidFill>
                <a:latin typeface="Arial" panose="020B0604020202020204" pitchFamily="34" charset="0"/>
              </a:rPr>
              <a:t>PI4</a:t>
            </a:r>
          </a:p>
        </p:txBody>
      </p:sp>
      <p:sp>
        <p:nvSpPr>
          <p:cNvPr id="77" name="Oval 20">
            <a:extLst>
              <a:ext uri="{FF2B5EF4-FFF2-40B4-BE49-F238E27FC236}">
                <a16:creationId xmlns:a16="http://schemas.microsoft.com/office/drawing/2014/main" id="{0D62F101-097C-40C2-A344-2796F075323A}"/>
              </a:ext>
            </a:extLst>
          </p:cNvPr>
          <p:cNvSpPr>
            <a:spLocks noChangeAspect="1" noChangeArrowheads="1"/>
          </p:cNvSpPr>
          <p:nvPr/>
        </p:nvSpPr>
        <p:spPr bwMode="auto">
          <a:xfrm>
            <a:off x="8820868" y="1612216"/>
            <a:ext cx="274320" cy="274320"/>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1000">
                <a:solidFill>
                  <a:srgbClr val="FFFFFF">
                    <a:lumMod val="100000"/>
                  </a:srgbClr>
                </a:solidFill>
                <a:latin typeface="Arial" panose="020B0604020202020204" pitchFamily="34" charset="0"/>
              </a:rPr>
              <a:t>PI3</a:t>
            </a:r>
          </a:p>
        </p:txBody>
      </p:sp>
      <p:sp>
        <p:nvSpPr>
          <p:cNvPr id="14" name="TextBox 13">
            <a:extLst>
              <a:ext uri="{FF2B5EF4-FFF2-40B4-BE49-F238E27FC236}">
                <a16:creationId xmlns:a16="http://schemas.microsoft.com/office/drawing/2014/main" id="{D8DE1A4A-5062-4BCB-AB3A-8C696BE74C74}"/>
              </a:ext>
            </a:extLst>
          </p:cNvPr>
          <p:cNvSpPr txBox="1"/>
          <p:nvPr/>
        </p:nvSpPr>
        <p:spPr>
          <a:xfrm>
            <a:off x="0" y="5876925"/>
            <a:ext cx="12192000" cy="274320"/>
          </a:xfrm>
          <a:prstGeom prst="rect">
            <a:avLst/>
          </a:prstGeom>
          <a:solidFill>
            <a:srgbClr val="EEE89A"/>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rPr>
              <a:t>Customer sub-domains have been consolidated to practical data products for implementation with </a:t>
            </a:r>
            <a:r>
              <a:rPr lang="en-US" sz="1400" err="1">
                <a:solidFill>
                  <a:schemeClr val="tx1"/>
                </a:solidFill>
              </a:rPr>
              <a:t>GridStack</a:t>
            </a:r>
            <a:endParaRPr lang="en-US" sz="1400">
              <a:solidFill>
                <a:schemeClr val="tx1"/>
              </a:solidFill>
            </a:endParaRPr>
          </a:p>
        </p:txBody>
      </p:sp>
    </p:spTree>
    <p:extLst>
      <p:ext uri="{BB962C8B-B14F-4D97-AF65-F5344CB8AC3E}">
        <p14:creationId xmlns:p14="http://schemas.microsoft.com/office/powerpoint/2010/main" val="949693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DRAFT" val="0"/>
  <p:tag name="EE4P_LANGUAGE_ID" val="1033"/>
  <p:tag name="EE4P_MASTERWIZARD_MARGINS" val="0"/>
  <p:tag name="EE4P_STYLE_NAME" val="National Grid 16:9"/>
  <p:tag name="THINKCELLPRESENTATIONDONOTDELETE" val="&lt;?xml version=&quot;1.0&quot; encoding=&quot;UTF-16&quot; standalone=&quot;yes&quot;?&gt;&lt;root reqver=&quot;27037&quot;&gt;&lt;version val=&quot;3265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EE4P_STYLE_ID" val="1n7uOElc"/>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W13HglNRvLZyTiFbaZqjq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249</Words>
  <Application>Microsoft Office PowerPoint</Application>
  <PresentationFormat>Widescreen</PresentationFormat>
  <Paragraphs>75</Paragraphs>
  <Slides>2</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9" baseType="lpstr">
      <vt:lpstr>Arial</vt:lpstr>
      <vt:lpstr>Calibri</vt:lpstr>
      <vt:lpstr>Century Gothic</vt:lpstr>
      <vt:lpstr>Trebuchet MS</vt:lpstr>
      <vt:lpstr>1_NationalGrid Grid 16:9</vt:lpstr>
      <vt:lpstr>think-cell Slide</vt:lpstr>
      <vt:lpstr>Overlap of CDP/ ZBR scope with GS products</vt:lpstr>
      <vt:lpstr>Backup | Consolidated view of customer data products to be built</vt:lpstr>
      <vt:lpstr>Format Guide Workshop</vt:lpstr>
    </vt:vector>
  </TitlesOfParts>
  <Manager/>
  <Company>The Boston Consulting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The Boston Consulting Group</dc:creator>
  <cp:keywords/>
  <dc:description/>
  <cp:lastModifiedBy>Aggarwal, Vishal</cp:lastModifiedBy>
  <cp:revision>1114</cp:revision>
  <cp:lastPrinted>1999-12-31T22:00:00Z</cp:lastPrinted>
  <dcterms:created xsi:type="dcterms:W3CDTF">2021-05-18T12:59:38Z</dcterms:created>
  <dcterms:modified xsi:type="dcterms:W3CDTF">2022-02-25T13:58:14Z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2022-02-25T13:58:06Z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b4faed65-9da5-4184-80dd-4ae823c7cdd9</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