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57064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40"/>
  </p:normalViewPr>
  <p:slideViewPr>
    <p:cSldViewPr snapToGrid="0" snapToObjects="1">
      <p:cViewPr varScale="1">
        <p:scale>
          <a:sx n="121" d="100"/>
          <a:sy n="121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2A366-EBE4-934F-AFED-3A85B063FEF7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1EE6-8823-3C4D-B23A-1E28469F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141B4-9526-471E-9D38-1C4950D34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E433-7AAC-3642-B635-2A73A3968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2286-7D2A-3E46-A69F-E0BC5B757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3B9A-3F6D-A141-96BA-886F8C67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3CF5-9418-7341-8E91-CE237BDA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365A-C473-9E46-9359-3254A2C0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312B-CE00-E140-B603-181ADC17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5C9B-F88F-E145-88E1-3BE16C41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FCF4-2503-B843-A149-5D4FB1A6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FEEE-FAE0-CF45-826C-4D404ABA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2FC3-6546-9240-87F8-0EA7A35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AA131-8574-7D46-92E5-47E3035ED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085CA-F873-AF40-82F6-24092D22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A059-E8B0-8748-B974-1999F66F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405C-58DA-5642-B3D4-36C65152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3C75-FAAA-5740-9C78-398ED56D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75" y="531203"/>
            <a:ext cx="11116476" cy="666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267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609F-9EBF-054C-A580-6C0F4C22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64FC-E3CA-6740-9774-ED1CD250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AD37-DB0E-6148-9C65-977ABB8A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C917-C25B-744F-864B-3112E050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68DB-FFD3-4145-8BE3-D9F1F7D6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709D-0480-DB44-8F62-D4CAA4C6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C867-7A70-374D-8BA4-45CFF34B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638E-E043-094D-8869-6CEF9740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ECC0-39FC-2F41-B8B2-1738B394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7E5D-E602-C54F-A19D-28786310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038E-197B-8F4A-BAB2-0EE3085E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4B75-F14A-3C41-8F38-A3ED7623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3BEC7-9012-F940-8BA5-7DD632B2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5D19-B3D5-2247-9753-B6226DA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E302-1F9C-D247-9FBB-8425EF89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DC6-CFFE-DF41-8EED-93935DD3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9E52-10FC-FC4F-A094-258BFC22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CD8E-7634-F94F-8BBD-8002F067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57B83-8269-544B-92BD-041B6466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359B3-FCA0-804D-8670-40AD2BA4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D4F24-2B38-1743-B54D-2B6F4676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1A80E-1511-9E43-8A90-B0AC2896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0449-C9E9-364C-B789-97C7792E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9AA2-5398-6D46-B8E6-6381905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0B8-B323-0241-91D8-26C9F5F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847DE-EE36-484C-BB37-12B09D86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3A1E-69B9-3D4F-83A1-E57CDAC9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B2F0A-CED1-5B41-9458-E592BB78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B0EE6-2E4F-7F47-83C5-4B0E9FE6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16D7-6E26-B143-8CA7-9A032A68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2B5-B398-D242-89FE-3E9A555F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E39D-42C2-0145-A46A-55D91B0D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0B16-E6B0-0646-B1D7-FAA71D93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EC946-3E3B-D145-9863-08D115E8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C866-A60C-D440-BB47-62774F86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F244-DC1F-BB4D-9A18-5307A059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A2FD-E71D-1F44-B0A4-B34D4D8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E6B-7083-9C47-909C-3839220B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75FD2-1BFC-F24D-A363-CA08B6AE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2B36-8AF9-0D4B-91AF-9E6ABD56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588B-CFED-5C4F-AA61-8A76E08C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8F954-72CC-1A49-9215-5E484D4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1987-F91A-504E-BD52-55BC7DB9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421C1-C183-FA4E-8967-3669DA55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60C4-FB03-994F-AD17-6B986D2A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FA12-F53A-9F41-8A55-9A1005B4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3E9A-D79F-7744-9F91-8E03A4C07E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12B5-3A14-8E4B-B594-5EC9A4A8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43C1-9BDC-E047-8075-7F1DEF0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B54E-DA3F-774B-A2F5-E872F99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993A-797F-4565-8382-550FCB2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1" y="48838"/>
            <a:ext cx="11958078" cy="40892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/>
              <a:t>My Finance 2022 Release Timeline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730F51-5EB4-4B03-AA8B-360F3F1C20AA}"/>
              </a:ext>
            </a:extLst>
          </p:cNvPr>
          <p:cNvSpPr/>
          <p:nvPr/>
        </p:nvSpPr>
        <p:spPr>
          <a:xfrm>
            <a:off x="104911" y="435724"/>
            <a:ext cx="1217381" cy="1497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2021 Releases 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R2.1: Aug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R2.2: Sep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R2.3a: Oct 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R2.3b: Nov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R2.4: Dec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50 CRs delivered</a:t>
            </a:r>
          </a:p>
          <a:p>
            <a:pPr marL="88900" indent="-88900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52 defects resolved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B8E8E-9191-426B-BF68-9414D0A3429C}"/>
              </a:ext>
            </a:extLst>
          </p:cNvPr>
          <p:cNvSpPr txBox="1"/>
          <p:nvPr/>
        </p:nvSpPr>
        <p:spPr>
          <a:xfrm>
            <a:off x="5456487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May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92AA7-0620-40EC-A7E3-533429AC1361}"/>
              </a:ext>
            </a:extLst>
          </p:cNvPr>
          <p:cNvSpPr txBox="1"/>
          <p:nvPr/>
        </p:nvSpPr>
        <p:spPr>
          <a:xfrm>
            <a:off x="4185815" y="2181069"/>
            <a:ext cx="57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Apr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B47DE-0762-41DB-934E-7B11FFAEDE17}"/>
              </a:ext>
            </a:extLst>
          </p:cNvPr>
          <p:cNvSpPr txBox="1"/>
          <p:nvPr/>
        </p:nvSpPr>
        <p:spPr>
          <a:xfrm>
            <a:off x="-72654" y="2181068"/>
            <a:ext cx="71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148C"/>
                </a:solidFill>
              </a:rPr>
              <a:t>2021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2B711-8923-4EBB-81BE-A59DC597B90B}"/>
              </a:ext>
            </a:extLst>
          </p:cNvPr>
          <p:cNvSpPr txBox="1"/>
          <p:nvPr/>
        </p:nvSpPr>
        <p:spPr>
          <a:xfrm>
            <a:off x="436306" y="2181069"/>
            <a:ext cx="52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148C"/>
                </a:solidFill>
              </a:rPr>
              <a:t>Jan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466CE-2548-47DA-9F69-8C7DA616827C}"/>
              </a:ext>
            </a:extLst>
          </p:cNvPr>
          <p:cNvSpPr txBox="1"/>
          <p:nvPr/>
        </p:nvSpPr>
        <p:spPr>
          <a:xfrm>
            <a:off x="1696734" y="2181069"/>
            <a:ext cx="52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148C"/>
                </a:solidFill>
              </a:rPr>
              <a:t>Feb</a:t>
            </a:r>
            <a:endParaRPr lang="en-GB" dirty="0">
              <a:solidFill>
                <a:srgbClr val="00148C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34A68-50D8-459E-B5E1-F85B39B67F39}"/>
              </a:ext>
            </a:extLst>
          </p:cNvPr>
          <p:cNvCxnSpPr>
            <a:cxnSpLocks/>
          </p:cNvCxnSpPr>
          <p:nvPr/>
        </p:nvCxnSpPr>
        <p:spPr>
          <a:xfrm>
            <a:off x="77431" y="2117646"/>
            <a:ext cx="1195140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3BD1BE-82CF-4FFC-998A-288DE08A24C4}"/>
              </a:ext>
            </a:extLst>
          </p:cNvPr>
          <p:cNvCxnSpPr>
            <a:cxnSpLocks/>
          </p:cNvCxnSpPr>
          <p:nvPr/>
        </p:nvCxnSpPr>
        <p:spPr>
          <a:xfrm>
            <a:off x="9507987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696513-EA0F-4842-A9DE-29F7E1678EC2}"/>
              </a:ext>
            </a:extLst>
          </p:cNvPr>
          <p:cNvCxnSpPr>
            <a:cxnSpLocks/>
          </p:cNvCxnSpPr>
          <p:nvPr/>
        </p:nvCxnSpPr>
        <p:spPr>
          <a:xfrm>
            <a:off x="77431" y="1993488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0D8B4-CAE6-4B46-84D5-7CCE71AEDA7C}"/>
              </a:ext>
            </a:extLst>
          </p:cNvPr>
          <p:cNvCxnSpPr>
            <a:cxnSpLocks/>
          </p:cNvCxnSpPr>
          <p:nvPr/>
        </p:nvCxnSpPr>
        <p:spPr>
          <a:xfrm>
            <a:off x="685012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D1A3FA-9EE6-4B89-8C7E-5B256AD6BF66}"/>
              </a:ext>
            </a:extLst>
          </p:cNvPr>
          <p:cNvCxnSpPr>
            <a:cxnSpLocks/>
          </p:cNvCxnSpPr>
          <p:nvPr/>
        </p:nvCxnSpPr>
        <p:spPr>
          <a:xfrm>
            <a:off x="1945437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CC0D03-85AD-4FD8-9BB8-71C776933B3F}"/>
              </a:ext>
            </a:extLst>
          </p:cNvPr>
          <p:cNvCxnSpPr>
            <a:cxnSpLocks/>
          </p:cNvCxnSpPr>
          <p:nvPr/>
        </p:nvCxnSpPr>
        <p:spPr>
          <a:xfrm>
            <a:off x="8247562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04F6A0-D72C-4933-9EFD-4B6076DD2794}"/>
              </a:ext>
            </a:extLst>
          </p:cNvPr>
          <p:cNvCxnSpPr>
            <a:cxnSpLocks/>
          </p:cNvCxnSpPr>
          <p:nvPr/>
        </p:nvCxnSpPr>
        <p:spPr>
          <a:xfrm>
            <a:off x="388006" y="1933617"/>
            <a:ext cx="0" cy="161130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07101F-7348-4843-B82A-C187F9753A48}"/>
              </a:ext>
            </a:extLst>
          </p:cNvPr>
          <p:cNvCxnSpPr>
            <a:cxnSpLocks/>
          </p:cNvCxnSpPr>
          <p:nvPr/>
        </p:nvCxnSpPr>
        <p:spPr>
          <a:xfrm>
            <a:off x="6987137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4CF85E-45BF-45F5-8E15-9F2F7E91A294}"/>
              </a:ext>
            </a:extLst>
          </p:cNvPr>
          <p:cNvSpPr txBox="1"/>
          <p:nvPr/>
        </p:nvSpPr>
        <p:spPr>
          <a:xfrm>
            <a:off x="2898138" y="2181069"/>
            <a:ext cx="57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Mar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2D3E-1626-3B49-AE5C-3D1D830F2981}"/>
              </a:ext>
            </a:extLst>
          </p:cNvPr>
          <p:cNvSpPr txBox="1"/>
          <p:nvPr/>
        </p:nvSpPr>
        <p:spPr>
          <a:xfrm>
            <a:off x="328123" y="1717877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Completed</a:t>
            </a:r>
          </a:p>
        </p:txBody>
      </p:sp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0B299234-6593-EB42-835A-29621A3DFBEC}"/>
              </a:ext>
            </a:extLst>
          </p:cNvPr>
          <p:cNvGraphicFramePr>
            <a:graphicFrameLocks noGrp="1"/>
          </p:cNvGraphicFramePr>
          <p:nvPr/>
        </p:nvGraphicFramePr>
        <p:xfrm>
          <a:off x="127700" y="3923837"/>
          <a:ext cx="11912499" cy="2223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95654"/>
                    </a:ext>
                  </a:extLst>
                </a:gridCol>
                <a:gridCol w="491709">
                  <a:extLst>
                    <a:ext uri="{9D8B030D-6E8A-4147-A177-3AD203B41FA5}">
                      <a16:colId xmlns:a16="http://schemas.microsoft.com/office/drawing/2014/main" val="30531520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82404319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70564740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2593869699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2386071049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172950396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673224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6529842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5659343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589535982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2450577156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1661232446"/>
                    </a:ext>
                  </a:extLst>
                </a:gridCol>
                <a:gridCol w="901465">
                  <a:extLst>
                    <a:ext uri="{9D8B030D-6E8A-4147-A177-3AD203B41FA5}">
                      <a16:colId xmlns:a16="http://schemas.microsoft.com/office/drawing/2014/main" val="1758450214"/>
                    </a:ext>
                  </a:extLst>
                </a:gridCol>
              </a:tblGrid>
              <a:tr h="207287">
                <a:tc rowSpan="2"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Release Delivery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Jan22 Drop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R22.01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R22.02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R22.03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Emergency CR Track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28354"/>
                  </a:ext>
                </a:extLst>
              </a:tr>
              <a:tr h="207287">
                <a:tc v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Baseline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Baseline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Drop 1 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Drop 2 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Baseline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Baseline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CRs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Delivered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In 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0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TBA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TBA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41824"/>
                  </a:ext>
                </a:extLst>
              </a:tr>
              <a:tr h="1452874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 delayed CRs from 2021.</a:t>
                      </a: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CR536 complete and ready to implement.</a:t>
                      </a:r>
                    </a:p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CR427 revised CR to be approved by cop 17/01. IA completed. Walkthrough planned 18</a:t>
                      </a:r>
                      <a:r>
                        <a:rPr lang="en-US" sz="9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Jan.</a:t>
                      </a:r>
                    </a:p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MCR5368 code fix made and testing in Dev complete. Walkthrough planned for 18</a:t>
                      </a:r>
                      <a:r>
                        <a:rPr lang="en-US" sz="9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Jan.</a:t>
                      </a: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CR466 UAT testing complete. Awaiting agreed BRF+ update process.</a:t>
                      </a: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 emergency CR (CR665) successfully deployed 27</a:t>
                      </a:r>
                      <a:r>
                        <a:rPr lang="en-US" sz="9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Jan.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 x PS, 2 x Reporting and 1 x RE</a:t>
                      </a: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Drop 1: On track</a:t>
                      </a: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– final walkthrough of CR649 on 31/01. CR655 UAT complete. S</a:t>
                      </a:r>
                      <a:r>
                        <a:rPr lang="en-GB" sz="9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mall change required to Master data in Production. Will be delivered by MDG team (Lucie Grail).</a:t>
                      </a:r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Drop 2: On track. </a:t>
                      </a:r>
                      <a:r>
                        <a:rPr lang="en-GB" sz="9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SP-1456:</a:t>
                      </a:r>
                      <a:r>
                        <a:rPr lang="en-GB" sz="9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Potential impact with Jupiter delivery. Meetings underway to review.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Scoping not yet started</a:t>
                      </a:r>
                    </a:p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Some candidate CRs identified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Scoping not yet started</a:t>
                      </a:r>
                    </a:p>
                    <a:p>
                      <a:pPr marL="90488" marR="0" lvl="0" indent="-90488" algn="l" defTabSz="3636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Some candidate CRs identified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90488" marR="0" lvl="0" indent="-90488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 665: Amendment to House Banks. Delivered 27</a:t>
                      </a:r>
                      <a:r>
                        <a:rPr lang="en-US" sz="9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Jan. </a:t>
                      </a:r>
                    </a:p>
                    <a:p>
                      <a:pPr marL="90488" marR="0" lvl="0" indent="-90488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 CRs (SP-1439 PTP Resolution for Credit Notes, SP-1455 PAPM Unallocated Values Automated Report - SF Company Codes, SP-1460 MA IT GSA to be posted on a separate GL Code) undergoing deliverability assessment with Jupiter due to complexity and potential impact.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488" marR="0" lvl="0" indent="-90488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marL="90488" marR="0" lvl="0" indent="-90488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2979775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4320605-9DEB-7F45-8CA8-B5DF288D9974}"/>
              </a:ext>
            </a:extLst>
          </p:cNvPr>
          <p:cNvSpPr txBox="1"/>
          <p:nvPr/>
        </p:nvSpPr>
        <p:spPr>
          <a:xfrm>
            <a:off x="55778" y="6311171"/>
            <a:ext cx="119844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148C"/>
                </a:solidFill>
                <a:cs typeface="Arial" panose="020B0604020202020204" pitchFamily="34" charset="0"/>
              </a:rPr>
              <a:t>Deployment of 1 CRs </a:t>
            </a:r>
            <a:r>
              <a:rPr lang="en-GB" sz="900" dirty="0">
                <a:solidFill>
                  <a:srgbClr val="00148C"/>
                </a:solidFill>
              </a:rPr>
              <a:t>is being replanned:</a:t>
            </a:r>
            <a:endParaRPr lang="en-GB" sz="900" dirty="0">
              <a:solidFill>
                <a:srgbClr val="00148C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MCR5291: NoX and 0EM mapping - Meeting held with Business and </a:t>
            </a:r>
            <a:r>
              <a:rPr lang="en-GB" sz="900" dirty="0" err="1">
                <a:solidFill>
                  <a:srgbClr val="000000"/>
                </a:solidFill>
                <a:cs typeface="Arial" panose="020B0604020202020204" pitchFamily="34" charset="0"/>
              </a:rPr>
              <a:t>Kinto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 team on 26th Jan. Current process to update SAP IT0442  Car </a:t>
            </a:r>
            <a:r>
              <a:rPr lang="en-GB" sz="900" dirty="0" err="1">
                <a:solidFill>
                  <a:srgbClr val="000000"/>
                </a:solidFill>
                <a:cs typeface="Arial" panose="020B0604020202020204" pitchFamily="34" charset="0"/>
              </a:rPr>
              <a:t>NoX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 and Zero EM Fields to be shared and follow-up call with the same group to be scheduled for this week.</a:t>
            </a:r>
            <a:endParaRPr lang="en-GB" sz="900" dirty="0">
              <a:solidFill>
                <a:srgbClr val="000000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056B6A0-93D5-9D4A-9EFA-85A48FA0E8E7}"/>
              </a:ext>
            </a:extLst>
          </p:cNvPr>
          <p:cNvCxnSpPr>
            <a:cxnSpLocks/>
          </p:cNvCxnSpPr>
          <p:nvPr/>
        </p:nvCxnSpPr>
        <p:spPr>
          <a:xfrm>
            <a:off x="10768412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44E3630-30F5-C04E-B19D-141FDCACE7E8}"/>
              </a:ext>
            </a:extLst>
          </p:cNvPr>
          <p:cNvSpPr txBox="1"/>
          <p:nvPr/>
        </p:nvSpPr>
        <p:spPr>
          <a:xfrm>
            <a:off x="6717053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Jun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95" name="Rectangle: Rounded Corners 73">
            <a:extLst>
              <a:ext uri="{FF2B5EF4-FFF2-40B4-BE49-F238E27FC236}">
                <a16:creationId xmlns:a16="http://schemas.microsoft.com/office/drawing/2014/main" id="{30FFE27F-CA42-FB4B-B1BE-7CAE456A98A2}"/>
              </a:ext>
            </a:extLst>
          </p:cNvPr>
          <p:cNvSpPr/>
          <p:nvPr/>
        </p:nvSpPr>
        <p:spPr>
          <a:xfrm>
            <a:off x="6443762" y="435729"/>
            <a:ext cx="3064224" cy="1481274"/>
          </a:xfrm>
          <a:prstGeom prst="roundRect">
            <a:avLst/>
          </a:prstGeom>
          <a:solidFill>
            <a:srgbClr val="92D050"/>
          </a:solidFill>
          <a:ln>
            <a:solidFill>
              <a:srgbClr val="78A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R22.02 </a:t>
            </a:r>
            <a:r>
              <a:rPr lang="en-GB" sz="900" i="1" dirty="0">
                <a:solidFill>
                  <a:schemeClr val="tx1"/>
                </a:solidFill>
              </a:rPr>
              <a:t>(July)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CR446 Reg Rep Changes to Report 3.4 and 3.6 Reg Reports 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CR477 PS VOWD Sox Control &amp; TOTEX Report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CR499 PS File Server replacement by Azure File Server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CR654 Reg Rep: Entries generated automatically but need to be split into more than 1 reg activity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CR664 FA Asset History Report - Variants (enduring solution)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SP-1358 Settlements: Settlements Invoicing Requirements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SP-1365 RTR True Up &amp; monthly inst. open at same time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SP-1447 Reg Rep Ofgem ’Additional Info’ RRP Report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009415-E381-3542-9874-443DB91DCD61}"/>
              </a:ext>
            </a:extLst>
          </p:cNvPr>
          <p:cNvCxnSpPr>
            <a:cxnSpLocks/>
          </p:cNvCxnSpPr>
          <p:nvPr/>
        </p:nvCxnSpPr>
        <p:spPr>
          <a:xfrm>
            <a:off x="12028837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D149ED2-AF8F-5A4D-BD9D-3762B02C7672}"/>
              </a:ext>
            </a:extLst>
          </p:cNvPr>
          <p:cNvSpPr txBox="1"/>
          <p:nvPr/>
        </p:nvSpPr>
        <p:spPr>
          <a:xfrm>
            <a:off x="7983039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Jul</a:t>
            </a:r>
            <a:endParaRPr lang="en-GB" dirty="0">
              <a:solidFill>
                <a:srgbClr val="00148C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C88E03-B7F5-9249-BA89-622CE3F88BEF}"/>
              </a:ext>
            </a:extLst>
          </p:cNvPr>
          <p:cNvCxnSpPr>
            <a:cxnSpLocks/>
          </p:cNvCxnSpPr>
          <p:nvPr/>
        </p:nvCxnSpPr>
        <p:spPr>
          <a:xfrm>
            <a:off x="11961648" y="1854397"/>
            <a:ext cx="47770" cy="268150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81F78836-BA86-A047-97CA-B370BE1C082A}"/>
              </a:ext>
            </a:extLst>
          </p:cNvPr>
          <p:cNvSpPr/>
          <p:nvPr/>
        </p:nvSpPr>
        <p:spPr>
          <a:xfrm>
            <a:off x="9638156" y="2544975"/>
            <a:ext cx="2390677" cy="1279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CR Emergency Track</a:t>
            </a:r>
            <a:r>
              <a:rPr lang="en-GB" sz="900" i="1" dirty="0">
                <a:solidFill>
                  <a:schemeClr val="tx1"/>
                </a:solidFill>
              </a:rPr>
              <a:t> (TBA)</a:t>
            </a:r>
          </a:p>
          <a:p>
            <a:pPr marL="92075" indent="-92075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9 additional candidate CRs under review against emergency CR criteria. </a:t>
            </a:r>
          </a:p>
          <a:p>
            <a:pPr marL="92075" indent="-92075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Once accepted, CR IAs and deliverability assessments will begin and a release date will be determined.</a:t>
            </a:r>
          </a:p>
          <a:p>
            <a:pPr marL="92075" indent="-92075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7E5A58-EF11-9045-AAE4-0F3FE0652F9E}"/>
              </a:ext>
            </a:extLst>
          </p:cNvPr>
          <p:cNvCxnSpPr>
            <a:cxnSpLocks/>
          </p:cNvCxnSpPr>
          <p:nvPr/>
        </p:nvCxnSpPr>
        <p:spPr>
          <a:xfrm>
            <a:off x="5073594" y="2488845"/>
            <a:ext cx="0" cy="5016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95F8B26-4457-AB47-8EF1-E504540C9C9D}"/>
              </a:ext>
            </a:extLst>
          </p:cNvPr>
          <p:cNvCxnSpPr>
            <a:cxnSpLocks/>
          </p:cNvCxnSpPr>
          <p:nvPr/>
        </p:nvCxnSpPr>
        <p:spPr>
          <a:xfrm>
            <a:off x="3205862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617F60-CB5C-804C-8ACE-763CE0BF85C0}"/>
              </a:ext>
            </a:extLst>
          </p:cNvPr>
          <p:cNvCxnSpPr>
            <a:cxnSpLocks/>
          </p:cNvCxnSpPr>
          <p:nvPr/>
        </p:nvCxnSpPr>
        <p:spPr>
          <a:xfrm>
            <a:off x="4466287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25F836-6BA9-1D48-B903-5EE4985AF095}"/>
              </a:ext>
            </a:extLst>
          </p:cNvPr>
          <p:cNvCxnSpPr>
            <a:cxnSpLocks/>
          </p:cNvCxnSpPr>
          <p:nvPr/>
        </p:nvCxnSpPr>
        <p:spPr>
          <a:xfrm>
            <a:off x="5726712" y="1973134"/>
            <a:ext cx="0" cy="23934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308B821-8147-ED43-86D0-6E6D2351A69D}"/>
              </a:ext>
            </a:extLst>
          </p:cNvPr>
          <p:cNvSpPr txBox="1"/>
          <p:nvPr/>
        </p:nvSpPr>
        <p:spPr>
          <a:xfrm>
            <a:off x="9240268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Aug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423177-6A35-4046-8121-04C496D922CD}"/>
              </a:ext>
            </a:extLst>
          </p:cNvPr>
          <p:cNvSpPr txBox="1"/>
          <p:nvPr/>
        </p:nvSpPr>
        <p:spPr>
          <a:xfrm>
            <a:off x="10497497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Sep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296D02-B269-7949-86CB-F98A42488015}"/>
              </a:ext>
            </a:extLst>
          </p:cNvPr>
          <p:cNvSpPr txBox="1"/>
          <p:nvPr/>
        </p:nvSpPr>
        <p:spPr>
          <a:xfrm>
            <a:off x="11736664" y="2181069"/>
            <a:ext cx="53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C"/>
                </a:solidFill>
              </a:rPr>
              <a:t>Oct</a:t>
            </a:r>
            <a:endParaRPr lang="en-GB" dirty="0">
              <a:solidFill>
                <a:srgbClr val="00148C"/>
              </a:solidFill>
            </a:endParaRPr>
          </a:p>
        </p:txBody>
      </p:sp>
      <p:sp>
        <p:nvSpPr>
          <p:cNvPr id="114" name="Rectangle: Rounded Corners 12">
            <a:extLst>
              <a:ext uri="{FF2B5EF4-FFF2-40B4-BE49-F238E27FC236}">
                <a16:creationId xmlns:a16="http://schemas.microsoft.com/office/drawing/2014/main" id="{1559186C-BBE1-FB43-8BDD-49049BF0EAFC}"/>
              </a:ext>
            </a:extLst>
          </p:cNvPr>
          <p:cNvSpPr/>
          <p:nvPr/>
        </p:nvSpPr>
        <p:spPr>
          <a:xfrm>
            <a:off x="104911" y="2544151"/>
            <a:ext cx="3687694" cy="1281569"/>
          </a:xfrm>
          <a:prstGeom prst="roundRect">
            <a:avLst/>
          </a:prstGeom>
          <a:solidFill>
            <a:srgbClr val="92D050"/>
          </a:solidFill>
          <a:ln>
            <a:solidFill>
              <a:srgbClr val="78A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Jan22 CR Drop </a:t>
            </a:r>
            <a:r>
              <a:rPr lang="en-GB" sz="900" i="1" dirty="0">
                <a:solidFill>
                  <a:schemeClr val="tx1"/>
                </a:solidFill>
              </a:rPr>
              <a:t>(5</a:t>
            </a:r>
            <a:r>
              <a:rPr lang="en-GB" sz="900" i="1" baseline="30000" dirty="0">
                <a:solidFill>
                  <a:schemeClr val="tx1"/>
                </a:solidFill>
              </a:rPr>
              <a:t>th</a:t>
            </a:r>
            <a:r>
              <a:rPr lang="en-GB" sz="900" i="1" dirty="0">
                <a:solidFill>
                  <a:schemeClr val="tx1"/>
                </a:solidFill>
              </a:rPr>
              <a:t> Feb)</a:t>
            </a:r>
            <a:endParaRPr lang="en-GB" sz="900" i="1" dirty="0">
              <a:solidFill>
                <a:srgbClr val="FF0000"/>
              </a:solidFill>
            </a:endParaRP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CR427 MDG Complete customer credit mgmt data, auto derivation &amp; MDG role consolidation (5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CR466 PS All Entities sanction DOA and workflow update (5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CR536 MDG FI - Hierarchy Mass Changes (5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CR594 MDG Authorisations Groups (5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MCR5368 OTC Payments terms applied to negative invoices (5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Emergency CR665 Banking Amendment and updates to House Banks (completed 27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Jan)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7D4A2A-C33E-C24B-B217-BCD29D564CAF}"/>
              </a:ext>
            </a:extLst>
          </p:cNvPr>
          <p:cNvCxnSpPr>
            <a:cxnSpLocks/>
          </p:cNvCxnSpPr>
          <p:nvPr/>
        </p:nvCxnSpPr>
        <p:spPr>
          <a:xfrm>
            <a:off x="2148287" y="2132475"/>
            <a:ext cx="0" cy="411352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73">
            <a:extLst>
              <a:ext uri="{FF2B5EF4-FFF2-40B4-BE49-F238E27FC236}">
                <a16:creationId xmlns:a16="http://schemas.microsoft.com/office/drawing/2014/main" id="{C8F30544-4393-0A48-8760-AA6D8EC8E5A3}"/>
              </a:ext>
            </a:extLst>
          </p:cNvPr>
          <p:cNvSpPr/>
          <p:nvPr/>
        </p:nvSpPr>
        <p:spPr>
          <a:xfrm>
            <a:off x="1425379" y="435724"/>
            <a:ext cx="2898233" cy="1489649"/>
          </a:xfrm>
          <a:prstGeom prst="roundRect">
            <a:avLst/>
          </a:prstGeom>
          <a:solidFill>
            <a:srgbClr val="92D050"/>
          </a:solidFill>
          <a:ln>
            <a:solidFill>
              <a:srgbClr val="78A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R22.01 Drop 1 </a:t>
            </a:r>
            <a:r>
              <a:rPr lang="en-GB" sz="900" i="1" dirty="0">
                <a:solidFill>
                  <a:schemeClr val="tx1"/>
                </a:solidFill>
              </a:rPr>
              <a:t>(26</a:t>
            </a:r>
            <a:r>
              <a:rPr lang="en-GB" sz="900" i="1" baseline="30000" dirty="0">
                <a:solidFill>
                  <a:schemeClr val="tx1"/>
                </a:solidFill>
              </a:rPr>
              <a:t>th</a:t>
            </a:r>
            <a:r>
              <a:rPr lang="en-GB" sz="900" i="1" dirty="0">
                <a:solidFill>
                  <a:schemeClr val="tx1"/>
                </a:solidFill>
              </a:rPr>
              <a:t> Feb)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CR649 PS Excel extract of settlement run error spool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CR588 PS Project Flag creation for selecting auto accruals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CR653 PS: Cap Interest Calculation to exclude Manual Accruals AC/AR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CR584 PS Default vs. CR on Capitalised Interest Rates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CR655 Reporting Enduring solution that ensures values that are not required in RRP are not posted to P1 Ledger</a:t>
            </a:r>
          </a:p>
          <a:p>
            <a:pPr marL="90488" indent="-90488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  <a:p>
            <a:pPr marL="90488" indent="-90488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  <a:p>
            <a:pPr marL="90488" indent="-90488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73">
            <a:extLst>
              <a:ext uri="{FF2B5EF4-FFF2-40B4-BE49-F238E27FC236}">
                <a16:creationId xmlns:a16="http://schemas.microsoft.com/office/drawing/2014/main" id="{C99AA635-4579-5C42-8B70-35B6E6F01ABF}"/>
              </a:ext>
            </a:extLst>
          </p:cNvPr>
          <p:cNvSpPr/>
          <p:nvPr/>
        </p:nvSpPr>
        <p:spPr>
          <a:xfrm>
            <a:off x="4419956" y="435724"/>
            <a:ext cx="1893636" cy="1481274"/>
          </a:xfrm>
          <a:prstGeom prst="roundRect">
            <a:avLst/>
          </a:prstGeom>
          <a:solidFill>
            <a:srgbClr val="92D050"/>
          </a:solidFill>
          <a:ln>
            <a:solidFill>
              <a:srgbClr val="78A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R22.01 Drop 2 </a:t>
            </a:r>
            <a:r>
              <a:rPr lang="en-GB" sz="900" i="1" dirty="0">
                <a:solidFill>
                  <a:schemeClr val="tx1"/>
                </a:solidFill>
              </a:rPr>
              <a:t>(9 Apr)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SP-1435 PS Update to VOWD workflow escalations – Project VOWD workflow extension to CR611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SP-1456 Reporting Redesign of roles and authorisations for SAP BW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CR634 RE CRHA - Lack of posting date on file</a:t>
            </a:r>
          </a:p>
          <a:p>
            <a:pPr marL="90488" indent="-90488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  <a:p>
            <a:pPr marL="90488" indent="-90488">
              <a:buFontTx/>
              <a:buChar char="-"/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9" name="Rectangle: Rounded Corners 73">
            <a:extLst>
              <a:ext uri="{FF2B5EF4-FFF2-40B4-BE49-F238E27FC236}">
                <a16:creationId xmlns:a16="http://schemas.microsoft.com/office/drawing/2014/main" id="{C4E4A89D-D384-0C4A-BEA4-A3822E1CC88C}"/>
              </a:ext>
            </a:extLst>
          </p:cNvPr>
          <p:cNvSpPr/>
          <p:nvPr/>
        </p:nvSpPr>
        <p:spPr>
          <a:xfrm>
            <a:off x="9638156" y="435728"/>
            <a:ext cx="2424836" cy="1481274"/>
          </a:xfrm>
          <a:prstGeom prst="roundRect">
            <a:avLst/>
          </a:prstGeom>
          <a:solidFill>
            <a:srgbClr val="92D050"/>
          </a:solidFill>
          <a:ln>
            <a:solidFill>
              <a:srgbClr val="78A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R22.03 </a:t>
            </a:r>
            <a:r>
              <a:rPr lang="en-GB" sz="900" i="1" dirty="0">
                <a:solidFill>
                  <a:schemeClr val="tx1"/>
                </a:solidFill>
              </a:rPr>
              <a:t>(Oct)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CR625 PS Mass data maintenance, attributes/values – projects</a:t>
            </a:r>
          </a:p>
          <a:p>
            <a:pPr marL="90488" indent="-90488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CR626 FA Mass data maintenance, attributes/values – assets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35731E-C198-124B-8ECA-C4BE516953FA}"/>
              </a:ext>
            </a:extLst>
          </p:cNvPr>
          <p:cNvSpPr txBox="1"/>
          <p:nvPr/>
        </p:nvSpPr>
        <p:spPr>
          <a:xfrm>
            <a:off x="6539453" y="1728700"/>
            <a:ext cx="2762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rgbClr val="0070C0"/>
                </a:solidFill>
              </a:rPr>
              <a:t>Candidate CRs subject to prioritisation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6F38A6-9B48-8542-9325-B58F8EE4EFB3}"/>
              </a:ext>
            </a:extLst>
          </p:cNvPr>
          <p:cNvSpPr txBox="1"/>
          <p:nvPr/>
        </p:nvSpPr>
        <p:spPr>
          <a:xfrm>
            <a:off x="9507986" y="1702787"/>
            <a:ext cx="26566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rgbClr val="0070C0"/>
                </a:solidFill>
              </a:rPr>
              <a:t>Candidate CRs subject to prioritisation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18634C-A3CA-4346-9D4A-E482911852E2}"/>
              </a:ext>
            </a:extLst>
          </p:cNvPr>
          <p:cNvCxnSpPr>
            <a:cxnSpLocks/>
          </p:cNvCxnSpPr>
          <p:nvPr/>
        </p:nvCxnSpPr>
        <p:spPr>
          <a:xfrm>
            <a:off x="3093362" y="1933619"/>
            <a:ext cx="0" cy="195539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C3383B-4826-2D46-88C5-CC032CD7513F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5366774" y="1916998"/>
            <a:ext cx="1" cy="108247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1753FC6-942D-7C47-91F1-2416918A6EE7}"/>
              </a:ext>
            </a:extLst>
          </p:cNvPr>
          <p:cNvCxnSpPr>
            <a:cxnSpLocks/>
          </p:cNvCxnSpPr>
          <p:nvPr/>
        </p:nvCxnSpPr>
        <p:spPr>
          <a:xfrm flipH="1">
            <a:off x="4747994" y="2019955"/>
            <a:ext cx="618780" cy="0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A72FCA5-483D-B144-9439-CDCA5D26D2B1}"/>
              </a:ext>
            </a:extLst>
          </p:cNvPr>
          <p:cNvCxnSpPr>
            <a:cxnSpLocks/>
          </p:cNvCxnSpPr>
          <p:nvPr/>
        </p:nvCxnSpPr>
        <p:spPr>
          <a:xfrm>
            <a:off x="4752897" y="2019955"/>
            <a:ext cx="0" cy="93203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C18029C-BF42-BB4A-BF31-82490E5BF3C8}"/>
              </a:ext>
            </a:extLst>
          </p:cNvPr>
          <p:cNvSpPr txBox="1"/>
          <p:nvPr/>
        </p:nvSpPr>
        <p:spPr>
          <a:xfrm>
            <a:off x="2583247" y="171435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In Test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1A13E75-D7DD-384A-AC2A-38B07786BAF1}"/>
              </a:ext>
            </a:extLst>
          </p:cNvPr>
          <p:cNvSpPr txBox="1"/>
          <p:nvPr/>
        </p:nvSpPr>
        <p:spPr>
          <a:xfrm>
            <a:off x="5099192" y="1716811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In Test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A1A574-83D4-5841-8524-D19771F63A21}"/>
              </a:ext>
            </a:extLst>
          </p:cNvPr>
          <p:cNvCxnSpPr>
            <a:cxnSpLocks/>
          </p:cNvCxnSpPr>
          <p:nvPr/>
        </p:nvCxnSpPr>
        <p:spPr>
          <a:xfrm>
            <a:off x="8926976" y="1917002"/>
            <a:ext cx="0" cy="177745"/>
          </a:xfrm>
          <a:prstGeom prst="line">
            <a:avLst/>
          </a:prstGeom>
          <a:ln w="12700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">
            <a:extLst>
              <a:ext uri="{FF2B5EF4-FFF2-40B4-BE49-F238E27FC236}">
                <a16:creationId xmlns:a16="http://schemas.microsoft.com/office/drawing/2014/main" id="{288157BA-F10F-2446-858A-9A6D30462AF5}"/>
              </a:ext>
            </a:extLst>
          </p:cNvPr>
          <p:cNvSpPr/>
          <p:nvPr/>
        </p:nvSpPr>
        <p:spPr>
          <a:xfrm>
            <a:off x="3905474" y="2543827"/>
            <a:ext cx="2423411" cy="12717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Emergency CR Track Drop 1 </a:t>
            </a:r>
            <a:r>
              <a:rPr lang="en-GB" sz="900" dirty="0">
                <a:solidFill>
                  <a:schemeClr val="tx1"/>
                </a:solidFill>
              </a:rPr>
              <a:t>(</a:t>
            </a:r>
            <a:r>
              <a:rPr lang="en-GB" sz="900" i="1" dirty="0">
                <a:solidFill>
                  <a:schemeClr val="tx1"/>
                </a:solidFill>
              </a:rPr>
              <a:t>TBA)</a:t>
            </a:r>
            <a:endParaRPr lang="en-GB" sz="900" b="1" dirty="0">
              <a:solidFill>
                <a:schemeClr val="tx1"/>
              </a:solidFill>
            </a:endParaRPr>
          </a:p>
          <a:p>
            <a:pPr marL="92075" indent="-92075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SP-1439 PTP Resolution for Credit Notes</a:t>
            </a:r>
          </a:p>
          <a:p>
            <a:pPr marL="92075" indent="-92075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SP-1455 PAPM Unallocated Values Automated Report - SF Company Codes</a:t>
            </a:r>
          </a:p>
          <a:p>
            <a:pPr marL="92075" indent="-92075">
              <a:buFontTx/>
              <a:buChar char="-"/>
            </a:pPr>
            <a:r>
              <a:rPr lang="en-GB" sz="800" dirty="0">
                <a:solidFill>
                  <a:schemeClr val="tx1"/>
                </a:solidFill>
              </a:rPr>
              <a:t>SP-1460 MA IT GSA to be posted on a separate GL Code</a:t>
            </a:r>
          </a:p>
          <a:p>
            <a:pPr marL="92075" indent="-92075">
              <a:buFontTx/>
              <a:buChar char="-"/>
            </a:pP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0BE29E-50B8-7C40-ADDC-935287EA7F6F}"/>
              </a:ext>
            </a:extLst>
          </p:cNvPr>
          <p:cNvSpPr txBox="1"/>
          <p:nvPr/>
        </p:nvSpPr>
        <p:spPr>
          <a:xfrm>
            <a:off x="4173167" y="3602391"/>
            <a:ext cx="1768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In IA/Deliverability Assessment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9107A35-277B-7E49-AE61-E00677060C55}"/>
              </a:ext>
            </a:extLst>
          </p:cNvPr>
          <p:cNvCxnSpPr>
            <a:cxnSpLocks/>
          </p:cNvCxnSpPr>
          <p:nvPr/>
        </p:nvCxnSpPr>
        <p:spPr>
          <a:xfrm>
            <a:off x="3215777" y="2390094"/>
            <a:ext cx="0" cy="8769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8996815-6069-064A-A494-2273F11901FF}"/>
              </a:ext>
            </a:extLst>
          </p:cNvPr>
          <p:cNvSpPr txBox="1"/>
          <p:nvPr/>
        </p:nvSpPr>
        <p:spPr>
          <a:xfrm>
            <a:off x="1355860" y="3626608"/>
            <a:ext cx="1204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In Deployment Prep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F16E363-2FB0-DF44-BBF9-EA29E804A670}"/>
              </a:ext>
            </a:extLst>
          </p:cNvPr>
          <p:cNvCxnSpPr>
            <a:cxnSpLocks/>
          </p:cNvCxnSpPr>
          <p:nvPr/>
        </p:nvCxnSpPr>
        <p:spPr>
          <a:xfrm flipH="1">
            <a:off x="3215778" y="2480924"/>
            <a:ext cx="1867383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845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Macintosh PowerPoint</Application>
  <PresentationFormat>Widescreen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Finance 2022 Release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Finance 2022 Release Timeline</dc:title>
  <dc:creator>Ian Clarke</dc:creator>
  <cp:lastModifiedBy>Ian Clarke</cp:lastModifiedBy>
  <cp:revision>1</cp:revision>
  <dcterms:created xsi:type="dcterms:W3CDTF">2022-02-01T15:46:45Z</dcterms:created>
  <dcterms:modified xsi:type="dcterms:W3CDTF">2022-02-01T15:47:35Z</dcterms:modified>
</cp:coreProperties>
</file>