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12"/>
  </p:notesMasterIdLst>
  <p:handoutMasterIdLst>
    <p:handoutMasterId r:id="rId13"/>
  </p:handoutMasterIdLst>
  <p:sldIdLst>
    <p:sldId id="256" r:id="rId5"/>
    <p:sldId id="534" r:id="rId6"/>
    <p:sldId id="536" r:id="rId7"/>
    <p:sldId id="537" r:id="rId8"/>
    <p:sldId id="539" r:id="rId9"/>
    <p:sldId id="540" r:id="rId10"/>
    <p:sldId id="541" r:id="rId11"/>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 id="2" name="Clutterbuck1, David" initials="CD" lastIdx="13" clrIdx="1">
    <p:extLst>
      <p:ext uri="{19B8F6BF-5375-455C-9EA6-DF929625EA0E}">
        <p15:presenceInfo xmlns:p15="http://schemas.microsoft.com/office/powerpoint/2012/main" userId="S-1-5-21-852109325-4236797708-1392725387-1949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B07BFA-48B3-4950-BA3B-E24F634BA660}" v="334" dt="2020-10-13T17:01:57.71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79" autoAdjust="0"/>
    <p:restoredTop sz="96215" autoAdjust="0"/>
  </p:normalViewPr>
  <p:slideViewPr>
    <p:cSldViewPr snapToGrid="0">
      <p:cViewPr varScale="1">
        <p:scale>
          <a:sx n="85" d="100"/>
          <a:sy n="85" d="100"/>
        </p:scale>
        <p:origin x="948" y="48"/>
      </p:cViewPr>
      <p:guideLst>
        <p:guide orient="horz" pos="962"/>
        <p:guide pos="748"/>
        <p:guide orient="horz" pos="2255"/>
      </p:guideLst>
    </p:cSldViewPr>
  </p:slideViewPr>
  <p:outlineViewPr>
    <p:cViewPr>
      <p:scale>
        <a:sx n="33" d="100"/>
        <a:sy n="33" d="100"/>
      </p:scale>
      <p:origin x="0" y="-17172"/>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dirty="0"/>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18/12/2020</a:t>
            </a:fld>
            <a:endParaRPr lang="en-US" dirty="0"/>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dirty="0"/>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dirty="0"/>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dirty="0"/>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18/12/2020</a:t>
            </a:fld>
            <a:endParaRPr lang="en-GB" dirty="0"/>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dirty="0"/>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dirty="0"/>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en-GB" dirty="0"/>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lang="en-GB" dirty="0"/>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323999" y="1062500"/>
            <a:ext cx="5544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dirty="0"/>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9206425" y="0"/>
            <a:ext cx="2029736" cy="2104028"/>
            <a:chOff x="3528102" y="847657"/>
            <a:chExt cx="2029736" cy="2104028"/>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115501864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323999"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2760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lang="en-GB" dirty="0"/>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dirty="0"/>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06087982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dirty="0"/>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dirty="0"/>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323850" y="1062500"/>
            <a:ext cx="5543550" cy="3453938"/>
          </a:xfrm>
          <a:prstGeom prst="rect">
            <a:avLst/>
          </a:prstGeom>
        </p:spPr>
        <p:txBody>
          <a:bodyPr>
            <a:noAutofit/>
          </a:bodyPr>
          <a:lstStyle>
            <a:lvl1pPr>
              <a:defRPr>
                <a:solidFill>
                  <a:schemeClr val="accent1"/>
                </a:solidFill>
              </a:defRPr>
            </a:lvl1pPr>
          </a:lstStyle>
          <a:p>
            <a:endParaRPr lang="en-GB" dirty="0"/>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dirty="0"/>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252957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2760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323850" y="2218065"/>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323851" y="1062000"/>
            <a:ext cx="994286" cy="1080000"/>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dirty="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323850" y="2311146"/>
            <a:ext cx="2592388" cy="1087477"/>
          </a:xfrm>
        </p:spPr>
        <p:txBody>
          <a:bodyPr/>
          <a:lstStyle>
            <a:lvl1pPr>
              <a:spcBef>
                <a:spcPts val="0"/>
              </a:spcBef>
              <a:spcAft>
                <a:spcPts val="200"/>
              </a:spcAft>
              <a:defRPr sz="1400"/>
            </a:lvl1pPr>
            <a:lvl2pPr>
              <a:spcBef>
                <a:spcPts val="0"/>
              </a:spcBef>
              <a:spcAft>
                <a:spcPts val="200"/>
              </a:spcAft>
              <a:defRPr sz="1400">
                <a:solidFill>
                  <a:schemeClr val="accent1"/>
                </a:solidFill>
              </a:defRPr>
            </a:lvl2pPr>
            <a:lvl3pPr marL="0" indent="0">
              <a:spcBef>
                <a:spcPts val="0"/>
              </a:spcBef>
              <a:spcAft>
                <a:spcPts val="200"/>
              </a:spcAft>
              <a:buFontTx/>
              <a:buNone/>
              <a:defRPr sz="1200">
                <a:solidFill>
                  <a:schemeClr val="accent1"/>
                </a:solidFill>
              </a:defRPr>
            </a:lvl3pPr>
            <a:lvl4pPr marL="213690" indent="-209974">
              <a:spcBef>
                <a:spcPts val="0"/>
              </a:spcBef>
              <a:spcAft>
                <a:spcPts val="200"/>
              </a:spcAft>
              <a:buFont typeface="Arial" panose="020B0604020202020204" pitchFamily="34" charset="0"/>
              <a:buChar char="•"/>
              <a:defRPr sz="1200">
                <a:solidFill>
                  <a:schemeClr val="accent1"/>
                </a:solidFill>
              </a:defRPr>
            </a:lvl4pPr>
            <a:lvl5pPr marL="419946" indent="-209974">
              <a:spcBef>
                <a:spcPts val="0"/>
              </a:spcBef>
              <a:spcAft>
                <a:spcPts val="200"/>
              </a:spcAft>
              <a:defRPr sz="12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dirty="0"/>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9206425" y="0"/>
            <a:ext cx="2029736" cy="2104028"/>
            <a:chOff x="3528102" y="847657"/>
            <a:chExt cx="2029736" cy="2104028"/>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42215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32385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32385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323851"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dirty="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27660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327660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276601"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dirty="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7762"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6227762"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7763"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dirty="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dirty="0"/>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228725" y="1062000"/>
            <a:ext cx="1687514" cy="85664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4181475" y="1062000"/>
            <a:ext cx="1687514" cy="85664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7134225" y="1062000"/>
            <a:ext cx="1687514" cy="85664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9206425" y="0"/>
            <a:ext cx="2029736" cy="2104028"/>
            <a:chOff x="3528102" y="847657"/>
            <a:chExt cx="2029736" cy="2104028"/>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567497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lang="en-GB" dirty="0"/>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endParaRPr lang="en-GB" dirty="0"/>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endParaRPr lang="en-GB" dirty="0"/>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dirty="0"/>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dirty="0"/>
              <a:t>Name</a:t>
            </a:r>
          </a:p>
          <a:p>
            <a:pPr lvl="1"/>
            <a:r>
              <a:rPr lang="en-GB" dirty="0"/>
              <a:t>Date</a:t>
            </a:r>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558169163"/>
      </p:ext>
    </p:extLst>
  </p:cSld>
  <p:clrMapOvr>
    <a:masterClrMapping/>
  </p:clrMapOvr>
  <p:transition>
    <p:fade/>
  </p:transition>
  <p:extLst>
    <p:ext uri="{DCECCB84-F9BA-43D5-87BE-67443E8EF086}">
      <p15:sldGuideLst xmlns:p15="http://schemas.microsoft.com/office/powerpoint/2012/main">
        <p15:guide id="1" orient="horz" pos="162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dirty="0"/>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dirty="0"/>
              <a:t>Name</a:t>
            </a:r>
          </a:p>
          <a:p>
            <a:pPr lvl="1"/>
            <a:r>
              <a:rPr lang="en-GB" dirty="0"/>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dirty="0"/>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dirty="0"/>
              <a:t> </a:t>
            </a:r>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GB" dirty="0"/>
              <a:t> </a:t>
            </a:r>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3"/>
            <a:ext cx="1153207" cy="514016"/>
          </a:xfrm>
          <a:prstGeom prst="rect">
            <a:avLst/>
          </a:prstGeom>
        </p:spPr>
      </p:pic>
    </p:spTree>
    <p:extLst>
      <p:ext uri="{BB962C8B-B14F-4D97-AF65-F5344CB8AC3E}">
        <p14:creationId xmlns:p14="http://schemas.microsoft.com/office/powerpoint/2010/main" val="23169590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dirty="0"/>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dirty="0"/>
              <a:t>Name</a:t>
            </a:r>
          </a:p>
          <a:p>
            <a:pPr lvl="1"/>
            <a:r>
              <a:rPr lang="en-GB" dirty="0"/>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dirty="0"/>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dirty="0"/>
              <a:t> </a:t>
            </a:r>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GB" dirty="0"/>
              <a:t> </a:t>
            </a:r>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5" name="Graphic 24">
            <a:extLst>
              <a:ext uri="{FF2B5EF4-FFF2-40B4-BE49-F238E27FC236}">
                <a16:creationId xmlns:a16="http://schemas.microsoft.com/office/drawing/2014/main" id="{D45BF049-76A9-444A-BE2F-250E5729485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dirty="0"/>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dirty="0"/>
              <a:t>Name</a:t>
            </a:r>
          </a:p>
          <a:p>
            <a:pPr lvl="1"/>
            <a:r>
              <a:rPr lang="en-GB" dirty="0"/>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dirty="0"/>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dirty="0"/>
              <a:t> </a:t>
            </a:r>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GB" dirty="0"/>
              <a:t> </a:t>
            </a:r>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1" name="Graphic 30">
            <a:extLst>
              <a:ext uri="{FF2B5EF4-FFF2-40B4-BE49-F238E27FC236}">
                <a16:creationId xmlns:a16="http://schemas.microsoft.com/office/drawing/2014/main" id="{743C6D98-1722-4E05-929E-AB343311CA2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324001" y="1062500"/>
            <a:ext cx="55434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322780" y="267573"/>
            <a:ext cx="5544620" cy="430887"/>
          </a:xfrm>
        </p:spPr>
        <p:txBody>
          <a:bodyPr/>
          <a:lstStyle/>
          <a:p>
            <a:r>
              <a:rPr lang="en-US"/>
              <a:t>Click to edit Master title style</a:t>
            </a:r>
            <a:endParaRPr lang="en-GB" dirty="0"/>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9978605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dirty="0"/>
              <a:t>Title</a:t>
            </a:r>
          </a:p>
          <a:p>
            <a:pPr lvl="1"/>
            <a:r>
              <a:rPr lang="en-GB" dirty="0"/>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GB" dirty="0"/>
              <a:t>1</a:t>
            </a:r>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lang="en-GB" dirty="0"/>
          </a:p>
        </p:txBody>
      </p:sp>
      <p:sp>
        <p:nvSpPr>
          <p:cNvPr id="7" name="Round Diagonal Corner Rectangle 4">
            <a:extLst>
              <a:ext uri="{FF2B5EF4-FFF2-40B4-BE49-F238E27FC236}">
                <a16:creationId xmlns:a16="http://schemas.microsoft.com/office/drawing/2014/main" id="{231B8D91-3113-4251-BBA5-C25AE54B04E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8434431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dirty="0"/>
              <a:t>Title</a:t>
            </a:r>
          </a:p>
          <a:p>
            <a:pPr lvl="1"/>
            <a:r>
              <a:rPr lang="en-GB" dirty="0"/>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GB" dirty="0"/>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lang="en-GB" dirty="0"/>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5" name="Round Diagonal Corner Rectangle 4">
            <a:extLst>
              <a:ext uri="{FF2B5EF4-FFF2-40B4-BE49-F238E27FC236}">
                <a16:creationId xmlns:a16="http://schemas.microsoft.com/office/drawing/2014/main" id="{37609B83-716F-4C19-B524-DF1CE466DE04}"/>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0" name="Graphic 19">
            <a:extLst>
              <a:ext uri="{FF2B5EF4-FFF2-40B4-BE49-F238E27FC236}">
                <a16:creationId xmlns:a16="http://schemas.microsoft.com/office/drawing/2014/main" id="{044AFBBA-7610-4A43-B583-B8E6F6343F8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3"/>
            <a:ext cx="1153207" cy="514016"/>
          </a:xfrm>
          <a:prstGeom prst="rect">
            <a:avLst/>
          </a:prstGeom>
        </p:spPr>
      </p:pic>
    </p:spTree>
    <p:extLst>
      <p:ext uri="{BB962C8B-B14F-4D97-AF65-F5344CB8AC3E}">
        <p14:creationId xmlns:p14="http://schemas.microsoft.com/office/powerpoint/2010/main" val="44460403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dirty="0"/>
              <a:t>Title</a:t>
            </a:r>
          </a:p>
          <a:p>
            <a:pPr lvl="1"/>
            <a:r>
              <a:rPr lang="en-GB" dirty="0"/>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GB" dirty="0"/>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dirty="0"/>
              <a:t> </a:t>
            </a:r>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dirty="0"/>
              <a:t>Title</a:t>
            </a:r>
          </a:p>
          <a:p>
            <a:pPr lvl="1"/>
            <a:r>
              <a:rPr lang="en-GB" dirty="0"/>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GB" dirty="0"/>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dirty="0"/>
              <a:t> </a:t>
            </a:r>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dirty="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dirty="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dirty="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dirty="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dirty="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dirty="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dirty="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dirty="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dirty="0"/>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1_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6"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9" name="Picture 8"/>
          <p:cNvPicPr>
            <a:picLocks noChangeAspect="1"/>
          </p:cNvPicPr>
          <p:nvPr/>
        </p:nvPicPr>
        <p:blipFill rotWithShape="1">
          <a:blip r:embed="rId4"/>
          <a:srcRect l="7480" t="27066" r="32612"/>
          <a:stretch/>
        </p:blipFill>
        <p:spPr>
          <a:xfrm rot="16200000" flipV="1">
            <a:off x="4696555" y="696055"/>
            <a:ext cx="5143500" cy="3751391"/>
          </a:xfrm>
          <a:prstGeom prst="rect">
            <a:avLst/>
          </a:prstGeom>
        </p:spPr>
      </p:pic>
    </p:spTree>
    <p:extLst>
      <p:ext uri="{BB962C8B-B14F-4D97-AF65-F5344CB8AC3E}">
        <p14:creationId xmlns:p14="http://schemas.microsoft.com/office/powerpoint/2010/main" val="3078820291"/>
      </p:ext>
    </p:extLst>
  </p:cSld>
  <p:clrMapOvr>
    <a:masterClrMapping/>
  </p:clrMapOvr>
  <p:transition>
    <p:fade/>
  </p:transition>
  <p:extLst mod="1">
    <p:ext uri="{DCECCB84-F9BA-43D5-87BE-67443E8EF086}">
      <p15:sldGuideLst xmlns:p15="http://schemas.microsoft.com/office/powerpoint/2012/main">
        <p15:guide id="1" orient="horz" pos="16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323999" y="1062500"/>
            <a:ext cx="4068613"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0"/>
            <a:ext cx="4068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dirty="0"/>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38366306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323999" y="1062500"/>
            <a:ext cx="4068613"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5" y="1062038"/>
            <a:ext cx="4051937" cy="3454400"/>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dirty="0"/>
          </a:p>
        </p:txBody>
      </p:sp>
      <p:sp>
        <p:nvSpPr>
          <p:cNvPr id="12" name="Footer Placeholder 2">
            <a:extLst>
              <a:ext uri="{FF2B5EF4-FFF2-40B4-BE49-F238E27FC236}">
                <a16:creationId xmlns:a16="http://schemas.microsoft.com/office/drawing/2014/main" id="{44373E4D-07C5-468F-A7BD-C7AD22C7764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9206425" y="0"/>
            <a:ext cx="2029736" cy="2104028"/>
            <a:chOff x="3528102" y="847657"/>
            <a:chExt cx="2029736" cy="2104028"/>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23966111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dirty="0"/>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4000" y="1062500"/>
            <a:ext cx="259223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6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1" y="1062500"/>
            <a:ext cx="2592000" cy="1569660"/>
          </a:xfrm>
        </p:spPr>
        <p:txBody>
          <a:bodyPr wrap="square">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dirty="0"/>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9164807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3999" y="1062500"/>
            <a:ext cx="2592000" cy="2664000"/>
          </a:xfrm>
          <a:solidFill>
            <a:srgbClr val="0073CD"/>
          </a:solidFill>
        </p:spPr>
        <p:txBody>
          <a:bodyPr wrap="square" lIns="144000" tIns="108000" rIns="144000" bIns="108000">
            <a:noAutofit/>
          </a:bodyPr>
          <a:lstStyle>
            <a:lvl1pPr>
              <a:spcAft>
                <a:spcPts val="600"/>
              </a:spcAft>
              <a:defRPr>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dirty="0"/>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9206425" y="0"/>
            <a:ext cx="2029736" cy="2104028"/>
            <a:chOff x="3528102" y="847657"/>
            <a:chExt cx="2029736" cy="2104028"/>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63599285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323999"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dirty="0"/>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6228000" y="1062500"/>
            <a:ext cx="2592000" cy="2664000"/>
          </a:xfrm>
          <a:solidFill>
            <a:srgbClr val="0073CD"/>
          </a:solidFill>
        </p:spPr>
        <p:txBody>
          <a:bodyPr wrap="square" lIns="144000" tIns="108000" rIns="144000" bIns="108000">
            <a:noAutofit/>
          </a:bodyPr>
          <a:lstStyle>
            <a:lvl1pPr>
              <a:spcAft>
                <a:spcPts val="600"/>
              </a:spcAft>
              <a:defRPr sz="1800">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dirty="0"/>
              <a:t>| [Insert document title] | [Insert date]</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5717105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en-GB" dirty="0"/>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1877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dirty="0"/>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dirty="0"/>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dirty="0"/>
              <a:t>Heading 1</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7" name="Slide Number Placeholder 5"/>
          <p:cNvSpPr txBox="1">
            <a:spLocks/>
          </p:cNvSpPr>
          <p:nvPr/>
        </p:nvSpPr>
        <p:spPr>
          <a:xfrm>
            <a:off x="8286937" y="4740424"/>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dirty="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8" y="4740424"/>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en-GB" dirty="0"/>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en-GB" b="1" dirty="0"/>
              <a:t>National Grid </a:t>
            </a:r>
          </a:p>
        </p:txBody>
      </p:sp>
    </p:spTree>
  </p:cSld>
  <p:clrMap bg1="lt1" tx1="dk1" bg2="lt2" tx2="dk2" accent1="accent1" accent2="accent2" accent3="accent3" accent4="accent4" accent5="accent5" accent6="accent6" hlink="hlink" folHlink="folHlink"/>
  <p:sldLayoutIdLst>
    <p:sldLayoutId id="2147483785" r:id="rId1"/>
    <p:sldLayoutId id="2147483800" r:id="rId2"/>
    <p:sldLayoutId id="2147483801" r:id="rId3"/>
    <p:sldLayoutId id="2147483803" r:id="rId4"/>
    <p:sldLayoutId id="2147483813" r:id="rId5"/>
    <p:sldLayoutId id="2147483804" r:id="rId6"/>
    <p:sldLayoutId id="2147483805" r:id="rId7"/>
    <p:sldLayoutId id="2147483806" r:id="rId8"/>
    <p:sldLayoutId id="2147483786" r:id="rId9"/>
    <p:sldLayoutId id="2147483808" r:id="rId10"/>
    <p:sldLayoutId id="2147483809" r:id="rId11"/>
    <p:sldLayoutId id="2147483814" r:id="rId12"/>
    <p:sldLayoutId id="2147483810" r:id="rId13"/>
    <p:sldLayoutId id="2147483811" r:id="rId14"/>
    <p:sldLayoutId id="2147483812" r:id="rId15"/>
    <p:sldLayoutId id="2147483790" r:id="rId16"/>
    <p:sldLayoutId id="2147483794" r:id="rId17"/>
    <p:sldLayoutId id="2147483796" r:id="rId18"/>
    <p:sldLayoutId id="2147483795" r:id="rId19"/>
    <p:sldLayoutId id="2147483792" r:id="rId20"/>
    <p:sldLayoutId id="2147483793" r:id="rId21"/>
    <p:sldLayoutId id="2147483798" r:id="rId22"/>
    <p:sldLayoutId id="2147483797" r:id="rId23"/>
    <p:sldLayoutId id="2147483784" r:id="rId24"/>
    <p:sldLayoutId id="2147483815" r:id="rId25"/>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A04D84-46A0-435A-A20B-0616EE8BDC5F}"/>
              </a:ext>
            </a:extLst>
          </p:cNvPr>
          <p:cNvSpPr>
            <a:spLocks noGrp="1"/>
          </p:cNvSpPr>
          <p:nvPr>
            <p:ph type="title"/>
          </p:nvPr>
        </p:nvSpPr>
        <p:spPr/>
        <p:txBody>
          <a:bodyPr/>
          <a:lstStyle/>
          <a:p>
            <a:r>
              <a:rPr lang="en-GB" dirty="0"/>
              <a:t>Insights Platform Roadmap</a:t>
            </a:r>
          </a:p>
        </p:txBody>
      </p:sp>
      <p:sp>
        <p:nvSpPr>
          <p:cNvPr id="5" name="Text Placeholder 4">
            <a:extLst>
              <a:ext uri="{FF2B5EF4-FFF2-40B4-BE49-F238E27FC236}">
                <a16:creationId xmlns:a16="http://schemas.microsoft.com/office/drawing/2014/main" id="{B08494EA-666A-4E45-BE8A-A10898427AA5}"/>
              </a:ext>
            </a:extLst>
          </p:cNvPr>
          <p:cNvSpPr>
            <a:spLocks noGrp="1"/>
          </p:cNvSpPr>
          <p:nvPr>
            <p:ph type="body" sz="quarter" idx="10"/>
          </p:nvPr>
        </p:nvSpPr>
        <p:spPr>
          <a:xfrm>
            <a:off x="330196" y="2600550"/>
            <a:ext cx="4033839" cy="276999"/>
          </a:xfrm>
        </p:spPr>
        <p:txBody>
          <a:bodyPr/>
          <a:lstStyle/>
          <a:p>
            <a:r>
              <a:rPr lang="en-GB"/>
              <a:t>Electricity Transmission</a:t>
            </a:r>
          </a:p>
        </p:txBody>
      </p:sp>
    </p:spTree>
    <p:extLst>
      <p:ext uri="{BB962C8B-B14F-4D97-AF65-F5344CB8AC3E}">
        <p14:creationId xmlns:p14="http://schemas.microsoft.com/office/powerpoint/2010/main" val="17385683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708D62AD-89DC-4DA7-AA12-1176EDCA180B}"/>
              </a:ext>
            </a:extLst>
          </p:cNvPr>
          <p:cNvSpPr>
            <a:spLocks noGrp="1"/>
          </p:cNvSpPr>
          <p:nvPr>
            <p:ph type="title"/>
          </p:nvPr>
        </p:nvSpPr>
        <p:spPr>
          <a:xfrm>
            <a:off x="322780" y="267573"/>
            <a:ext cx="8623512" cy="430887"/>
          </a:xfrm>
        </p:spPr>
        <p:txBody>
          <a:bodyPr/>
          <a:lstStyle/>
          <a:p>
            <a:r>
              <a:rPr lang="en-GB" dirty="0"/>
              <a:t>Insights Platform Roadmap</a:t>
            </a:r>
          </a:p>
        </p:txBody>
      </p:sp>
      <p:sp>
        <p:nvSpPr>
          <p:cNvPr id="2" name="Footer Placeholder 1">
            <a:extLst>
              <a:ext uri="{FF2B5EF4-FFF2-40B4-BE49-F238E27FC236}">
                <a16:creationId xmlns:a16="http://schemas.microsoft.com/office/drawing/2014/main" id="{9D09EAD8-D954-436C-B348-6B93F4BA838C}"/>
              </a:ext>
            </a:extLst>
          </p:cNvPr>
          <p:cNvSpPr>
            <a:spLocks noGrp="1"/>
          </p:cNvSpPr>
          <p:nvPr>
            <p:ph type="ftr" sz="quarter" idx="10"/>
          </p:nvPr>
        </p:nvSpPr>
        <p:spPr>
          <a:xfrm>
            <a:off x="1234838" y="4740424"/>
            <a:ext cx="7195415" cy="169277"/>
          </a:xfrm>
        </p:spPr>
        <p:txBody>
          <a:bodyPr/>
          <a:lstStyle/>
          <a:p>
            <a:r>
              <a:rPr lang="en-GB" dirty="0"/>
              <a:t>| Insights Platform Roadmap</a:t>
            </a:r>
          </a:p>
        </p:txBody>
      </p:sp>
      <p:graphicFrame>
        <p:nvGraphicFramePr>
          <p:cNvPr id="6" name="Table 5">
            <a:extLst>
              <a:ext uri="{FF2B5EF4-FFF2-40B4-BE49-F238E27FC236}">
                <a16:creationId xmlns:a16="http://schemas.microsoft.com/office/drawing/2014/main" id="{E47A4DEC-2DA1-45AD-837A-D3CBF068F9A1}"/>
              </a:ext>
            </a:extLst>
          </p:cNvPr>
          <p:cNvGraphicFramePr>
            <a:graphicFrameLocks noGrp="1"/>
          </p:cNvGraphicFramePr>
          <p:nvPr>
            <p:extLst>
              <p:ext uri="{D42A27DB-BD31-4B8C-83A1-F6EECF244321}">
                <p14:modId xmlns:p14="http://schemas.microsoft.com/office/powerpoint/2010/main" val="4256088212"/>
              </p:ext>
            </p:extLst>
          </p:nvPr>
        </p:nvGraphicFramePr>
        <p:xfrm>
          <a:off x="776419" y="745157"/>
          <a:ext cx="1674340" cy="3906000"/>
        </p:xfrm>
        <a:graphic>
          <a:graphicData uri="http://schemas.openxmlformats.org/drawingml/2006/table">
            <a:tbl>
              <a:tblPr firstRow="1" bandRow="1">
                <a:tableStyleId>{5C22544A-7EE6-4342-B048-85BDC9FD1C3A}</a:tableStyleId>
              </a:tblPr>
              <a:tblGrid>
                <a:gridCol w="1674340">
                  <a:extLst>
                    <a:ext uri="{9D8B030D-6E8A-4147-A177-3AD203B41FA5}">
                      <a16:colId xmlns:a16="http://schemas.microsoft.com/office/drawing/2014/main" val="3506666270"/>
                    </a:ext>
                  </a:extLst>
                </a:gridCol>
              </a:tblGrid>
              <a:tr h="234000">
                <a:tc>
                  <a:txBody>
                    <a:bodyPr/>
                    <a:lstStyle/>
                    <a:p>
                      <a:pPr algn="ctr"/>
                      <a:r>
                        <a:rPr lang="en-GB" sz="800" dirty="0"/>
                        <a:t>Requirement</a:t>
                      </a:r>
                    </a:p>
                  </a:txBody>
                  <a:tcPr/>
                </a:tc>
                <a:extLst>
                  <a:ext uri="{0D108BD9-81ED-4DB2-BD59-A6C34878D82A}">
                    <a16:rowId xmlns:a16="http://schemas.microsoft.com/office/drawing/2014/main" val="380262214"/>
                  </a:ext>
                </a:extLst>
              </a:tr>
              <a:tr h="216000">
                <a:tc>
                  <a:txBody>
                    <a:bodyPr/>
                    <a:lstStyle/>
                    <a:p>
                      <a:r>
                        <a:rPr lang="en-GB" sz="800" dirty="0"/>
                        <a:t>Data Onboarding</a:t>
                      </a:r>
                    </a:p>
                  </a:txBody>
                  <a:tcPr>
                    <a:solidFill>
                      <a:schemeClr val="tx2">
                        <a:lumMod val="40000"/>
                        <a:lumOff val="60000"/>
                      </a:schemeClr>
                    </a:solidFill>
                  </a:tcPr>
                </a:tc>
                <a:extLst>
                  <a:ext uri="{0D108BD9-81ED-4DB2-BD59-A6C34878D82A}">
                    <a16:rowId xmlns:a16="http://schemas.microsoft.com/office/drawing/2014/main" val="2777191633"/>
                  </a:ext>
                </a:extLst>
              </a:tr>
              <a:tr h="216000">
                <a:tc>
                  <a:txBody>
                    <a:bodyPr/>
                    <a:lstStyle/>
                    <a:p>
                      <a:r>
                        <a:rPr lang="en-GB" sz="800" dirty="0"/>
                        <a:t>ETL</a:t>
                      </a:r>
                    </a:p>
                  </a:txBody>
                  <a:tcPr>
                    <a:solidFill>
                      <a:schemeClr val="tx2">
                        <a:lumMod val="20000"/>
                        <a:lumOff val="80000"/>
                      </a:schemeClr>
                    </a:solidFill>
                  </a:tcPr>
                </a:tc>
                <a:extLst>
                  <a:ext uri="{0D108BD9-81ED-4DB2-BD59-A6C34878D82A}">
                    <a16:rowId xmlns:a16="http://schemas.microsoft.com/office/drawing/2014/main" val="4044767010"/>
                  </a:ext>
                </a:extLst>
              </a:tr>
              <a:tr h="216000">
                <a:tc>
                  <a:txBody>
                    <a:bodyPr/>
                    <a:lstStyle/>
                    <a:p>
                      <a:r>
                        <a:rPr lang="en-GB" sz="800" dirty="0"/>
                        <a:t>Data Storage</a:t>
                      </a:r>
                    </a:p>
                  </a:txBody>
                  <a:tcPr>
                    <a:solidFill>
                      <a:schemeClr val="tx2">
                        <a:lumMod val="40000"/>
                        <a:lumOff val="60000"/>
                      </a:schemeClr>
                    </a:solidFill>
                  </a:tcPr>
                </a:tc>
                <a:extLst>
                  <a:ext uri="{0D108BD9-81ED-4DB2-BD59-A6C34878D82A}">
                    <a16:rowId xmlns:a16="http://schemas.microsoft.com/office/drawing/2014/main" val="3710503138"/>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Data Catalogue </a:t>
                      </a:r>
                    </a:p>
                  </a:txBody>
                  <a:tcPr>
                    <a:solidFill>
                      <a:schemeClr val="accent3">
                        <a:lumMod val="20000"/>
                        <a:lumOff val="80000"/>
                      </a:schemeClr>
                    </a:solidFill>
                  </a:tcPr>
                </a:tc>
                <a:extLst>
                  <a:ext uri="{0D108BD9-81ED-4DB2-BD59-A6C34878D82A}">
                    <a16:rowId xmlns:a16="http://schemas.microsoft.com/office/drawing/2014/main" val="3984864262"/>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Data Quality</a:t>
                      </a:r>
                    </a:p>
                  </a:txBody>
                  <a:tcPr>
                    <a:solidFill>
                      <a:schemeClr val="accent3">
                        <a:lumMod val="40000"/>
                        <a:lumOff val="60000"/>
                      </a:schemeClr>
                    </a:solidFill>
                  </a:tcPr>
                </a:tc>
                <a:extLst>
                  <a:ext uri="{0D108BD9-81ED-4DB2-BD59-A6C34878D82A}">
                    <a16:rowId xmlns:a16="http://schemas.microsoft.com/office/drawing/2014/main" val="4127162087"/>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Data Connections</a:t>
                      </a:r>
                    </a:p>
                  </a:txBody>
                  <a:tcPr>
                    <a:solidFill>
                      <a:schemeClr val="accent3">
                        <a:lumMod val="20000"/>
                        <a:lumOff val="80000"/>
                      </a:schemeClr>
                    </a:solidFill>
                  </a:tcPr>
                </a:tc>
                <a:extLst>
                  <a:ext uri="{0D108BD9-81ED-4DB2-BD59-A6C34878D82A}">
                    <a16:rowId xmlns:a16="http://schemas.microsoft.com/office/drawing/2014/main" val="2584611971"/>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Data Modelling</a:t>
                      </a:r>
                    </a:p>
                  </a:txBody>
                  <a:tcPr>
                    <a:solidFill>
                      <a:schemeClr val="accent3">
                        <a:lumMod val="40000"/>
                        <a:lumOff val="60000"/>
                      </a:schemeClr>
                    </a:solidFill>
                  </a:tcPr>
                </a:tc>
                <a:extLst>
                  <a:ext uri="{0D108BD9-81ED-4DB2-BD59-A6C34878D82A}">
                    <a16:rowId xmlns:a16="http://schemas.microsoft.com/office/drawing/2014/main" val="3421494371"/>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Code and Work Management</a:t>
                      </a:r>
                    </a:p>
                  </a:txBody>
                  <a:tcPr>
                    <a:solidFill>
                      <a:schemeClr val="accent3">
                        <a:lumMod val="20000"/>
                        <a:lumOff val="80000"/>
                      </a:schemeClr>
                    </a:solidFill>
                  </a:tcPr>
                </a:tc>
                <a:extLst>
                  <a:ext uri="{0D108BD9-81ED-4DB2-BD59-A6C34878D82A}">
                    <a16:rowId xmlns:a16="http://schemas.microsoft.com/office/drawing/2014/main" val="3711081202"/>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Platform Management</a:t>
                      </a:r>
                    </a:p>
                  </a:txBody>
                  <a:tcPr>
                    <a:solidFill>
                      <a:schemeClr val="accent3">
                        <a:lumMod val="40000"/>
                        <a:lumOff val="60000"/>
                      </a:schemeClr>
                    </a:solidFill>
                  </a:tcPr>
                </a:tc>
                <a:extLst>
                  <a:ext uri="{0D108BD9-81ED-4DB2-BD59-A6C34878D82A}">
                    <a16:rowId xmlns:a16="http://schemas.microsoft.com/office/drawing/2014/main" val="837584471"/>
                  </a:ext>
                </a:extLst>
              </a:tr>
              <a:tr h="216000">
                <a:tc>
                  <a:txBody>
                    <a:bodyPr/>
                    <a:lstStyle/>
                    <a:p>
                      <a:r>
                        <a:rPr lang="en-GB" sz="800" dirty="0"/>
                        <a:t>Data Transformations</a:t>
                      </a:r>
                    </a:p>
                  </a:txBody>
                  <a:tcPr>
                    <a:solidFill>
                      <a:schemeClr val="accent4">
                        <a:lumMod val="20000"/>
                        <a:lumOff val="80000"/>
                      </a:schemeClr>
                    </a:solidFill>
                  </a:tcPr>
                </a:tc>
                <a:extLst>
                  <a:ext uri="{0D108BD9-81ED-4DB2-BD59-A6C34878D82A}">
                    <a16:rowId xmlns:a16="http://schemas.microsoft.com/office/drawing/2014/main" val="4212103459"/>
                  </a:ext>
                </a:extLst>
              </a:tr>
              <a:tr h="216000">
                <a:tc>
                  <a:txBody>
                    <a:bodyPr/>
                    <a:lstStyle/>
                    <a:p>
                      <a:r>
                        <a:rPr lang="en-GB" sz="800" dirty="0"/>
                        <a:t>Data Analytics</a:t>
                      </a:r>
                    </a:p>
                  </a:txBody>
                  <a:tcPr>
                    <a:solidFill>
                      <a:schemeClr val="accent4">
                        <a:lumMod val="40000"/>
                        <a:lumOff val="60000"/>
                      </a:schemeClr>
                    </a:solidFill>
                  </a:tcPr>
                </a:tc>
                <a:extLst>
                  <a:ext uri="{0D108BD9-81ED-4DB2-BD59-A6C34878D82A}">
                    <a16:rowId xmlns:a16="http://schemas.microsoft.com/office/drawing/2014/main" val="1602797968"/>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Artificial Intelligence</a:t>
                      </a:r>
                    </a:p>
                  </a:txBody>
                  <a:tcPr>
                    <a:solidFill>
                      <a:schemeClr val="accent4">
                        <a:lumMod val="20000"/>
                        <a:lumOff val="80000"/>
                      </a:schemeClr>
                    </a:solidFill>
                  </a:tcPr>
                </a:tc>
                <a:extLst>
                  <a:ext uri="{0D108BD9-81ED-4DB2-BD59-A6C34878D82A}">
                    <a16:rowId xmlns:a16="http://schemas.microsoft.com/office/drawing/2014/main" val="788377553"/>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Data Visualisation</a:t>
                      </a:r>
                    </a:p>
                  </a:txBody>
                  <a:tcPr>
                    <a:solidFill>
                      <a:schemeClr val="accent2">
                        <a:lumMod val="60000"/>
                        <a:lumOff val="40000"/>
                      </a:schemeClr>
                    </a:solidFill>
                  </a:tcPr>
                </a:tc>
                <a:extLst>
                  <a:ext uri="{0D108BD9-81ED-4DB2-BD59-A6C34878D82A}">
                    <a16:rowId xmlns:a16="http://schemas.microsoft.com/office/drawing/2014/main" val="1348560229"/>
                  </a:ext>
                </a:extLst>
              </a:tr>
              <a:tr h="216000">
                <a:tc>
                  <a:txBody>
                    <a:bodyPr/>
                    <a:lstStyle/>
                    <a:p>
                      <a:r>
                        <a:rPr lang="en-GB" sz="800" dirty="0"/>
                        <a:t>Data Table Outputs</a:t>
                      </a:r>
                    </a:p>
                  </a:txBody>
                  <a:tcPr>
                    <a:solidFill>
                      <a:schemeClr val="accent2">
                        <a:lumMod val="20000"/>
                        <a:lumOff val="80000"/>
                      </a:schemeClr>
                    </a:solidFill>
                  </a:tcPr>
                </a:tc>
                <a:extLst>
                  <a:ext uri="{0D108BD9-81ED-4DB2-BD59-A6C34878D82A}">
                    <a16:rowId xmlns:a16="http://schemas.microsoft.com/office/drawing/2014/main" val="3262223067"/>
                  </a:ext>
                </a:extLst>
              </a:tr>
              <a:tr h="216000">
                <a:tc>
                  <a:txBody>
                    <a:bodyPr/>
                    <a:lstStyle/>
                    <a:p>
                      <a:r>
                        <a:rPr lang="en-GB" sz="800" dirty="0"/>
                        <a:t>External Reporting</a:t>
                      </a:r>
                    </a:p>
                  </a:txBody>
                  <a:tcPr>
                    <a:solidFill>
                      <a:schemeClr val="accent2">
                        <a:lumMod val="60000"/>
                        <a:lumOff val="40000"/>
                      </a:schemeClr>
                    </a:solidFill>
                  </a:tcPr>
                </a:tc>
                <a:extLst>
                  <a:ext uri="{0D108BD9-81ED-4DB2-BD59-A6C34878D82A}">
                    <a16:rowId xmlns:a16="http://schemas.microsoft.com/office/drawing/2014/main" val="2645065124"/>
                  </a:ext>
                </a:extLst>
              </a:tr>
              <a:tr h="216000">
                <a:tc>
                  <a:txBody>
                    <a:bodyPr/>
                    <a:lstStyle/>
                    <a:p>
                      <a:r>
                        <a:rPr lang="en-GB" sz="800" dirty="0"/>
                        <a:t>Platform Management</a:t>
                      </a:r>
                    </a:p>
                  </a:txBody>
                  <a:tcPr>
                    <a:solidFill>
                      <a:schemeClr val="accent2">
                        <a:lumMod val="20000"/>
                        <a:lumOff val="80000"/>
                      </a:schemeClr>
                    </a:solidFill>
                  </a:tcPr>
                </a:tc>
                <a:extLst>
                  <a:ext uri="{0D108BD9-81ED-4DB2-BD59-A6C34878D82A}">
                    <a16:rowId xmlns:a16="http://schemas.microsoft.com/office/drawing/2014/main" val="2890057274"/>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Self Service</a:t>
                      </a:r>
                    </a:p>
                  </a:txBody>
                  <a:tcPr>
                    <a:solidFill>
                      <a:schemeClr val="accent1">
                        <a:lumMod val="40000"/>
                        <a:lumOff val="60000"/>
                      </a:schemeClr>
                    </a:solidFill>
                  </a:tcPr>
                </a:tc>
                <a:extLst>
                  <a:ext uri="{0D108BD9-81ED-4DB2-BD59-A6C34878D82A}">
                    <a16:rowId xmlns:a16="http://schemas.microsoft.com/office/drawing/2014/main" val="3819308729"/>
                  </a:ext>
                </a:extLst>
              </a:tr>
            </a:tbl>
          </a:graphicData>
        </a:graphic>
      </p:graphicFrame>
      <p:graphicFrame>
        <p:nvGraphicFramePr>
          <p:cNvPr id="8" name="Table 7">
            <a:extLst>
              <a:ext uri="{FF2B5EF4-FFF2-40B4-BE49-F238E27FC236}">
                <a16:creationId xmlns:a16="http://schemas.microsoft.com/office/drawing/2014/main" id="{223EA12B-C8D2-4A26-8A20-38C176B9D77B}"/>
              </a:ext>
            </a:extLst>
          </p:cNvPr>
          <p:cNvGraphicFramePr>
            <a:graphicFrameLocks noGrp="1"/>
          </p:cNvGraphicFramePr>
          <p:nvPr>
            <p:extLst>
              <p:ext uri="{D42A27DB-BD31-4B8C-83A1-F6EECF244321}">
                <p14:modId xmlns:p14="http://schemas.microsoft.com/office/powerpoint/2010/main" val="1250491977"/>
              </p:ext>
            </p:extLst>
          </p:nvPr>
        </p:nvGraphicFramePr>
        <p:xfrm>
          <a:off x="2485768" y="745157"/>
          <a:ext cx="1533781" cy="3906000"/>
        </p:xfrm>
        <a:graphic>
          <a:graphicData uri="http://schemas.openxmlformats.org/drawingml/2006/table">
            <a:tbl>
              <a:tblPr firstRow="1" bandRow="1">
                <a:tableStyleId>{5C22544A-7EE6-4342-B048-85BDC9FD1C3A}</a:tableStyleId>
              </a:tblPr>
              <a:tblGrid>
                <a:gridCol w="1533781">
                  <a:extLst>
                    <a:ext uri="{9D8B030D-6E8A-4147-A177-3AD203B41FA5}">
                      <a16:colId xmlns:a16="http://schemas.microsoft.com/office/drawing/2014/main" val="3506666270"/>
                    </a:ext>
                  </a:extLst>
                </a:gridCol>
              </a:tblGrid>
              <a:tr h="234000">
                <a:tc>
                  <a:txBody>
                    <a:bodyPr/>
                    <a:lstStyle/>
                    <a:p>
                      <a:pPr algn="ctr"/>
                      <a:r>
                        <a:rPr lang="en-GB" sz="800" dirty="0"/>
                        <a:t>Present Tools</a:t>
                      </a:r>
                    </a:p>
                  </a:txBody>
                  <a:tcPr/>
                </a:tc>
                <a:extLst>
                  <a:ext uri="{0D108BD9-81ED-4DB2-BD59-A6C34878D82A}">
                    <a16:rowId xmlns:a16="http://schemas.microsoft.com/office/drawing/2014/main" val="380262214"/>
                  </a:ext>
                </a:extLst>
              </a:tr>
              <a:tr h="216000">
                <a:tc>
                  <a:txBody>
                    <a:bodyPr/>
                    <a:lstStyle/>
                    <a:p>
                      <a:r>
                        <a:rPr lang="en-GB" sz="800" dirty="0"/>
                        <a:t>IBM </a:t>
                      </a:r>
                      <a:r>
                        <a:rPr lang="en-GB" sz="800" dirty="0" err="1"/>
                        <a:t>Datastage</a:t>
                      </a:r>
                      <a:endParaRPr lang="en-GB" sz="800" dirty="0"/>
                    </a:p>
                  </a:txBody>
                  <a:tcPr>
                    <a:solidFill>
                      <a:schemeClr val="tx2">
                        <a:lumMod val="40000"/>
                        <a:lumOff val="60000"/>
                      </a:schemeClr>
                    </a:solidFill>
                  </a:tcPr>
                </a:tc>
                <a:extLst>
                  <a:ext uri="{0D108BD9-81ED-4DB2-BD59-A6C34878D82A}">
                    <a16:rowId xmlns:a16="http://schemas.microsoft.com/office/drawing/2014/main" val="2777191633"/>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IBM </a:t>
                      </a:r>
                      <a:r>
                        <a:rPr lang="en-GB" sz="800" dirty="0" err="1"/>
                        <a:t>Datastage</a:t>
                      </a:r>
                      <a:endParaRPr lang="en-GB" sz="800" dirty="0"/>
                    </a:p>
                  </a:txBody>
                  <a:tcPr>
                    <a:solidFill>
                      <a:schemeClr val="tx2">
                        <a:lumMod val="20000"/>
                        <a:lumOff val="80000"/>
                      </a:schemeClr>
                    </a:solidFill>
                  </a:tcPr>
                </a:tc>
                <a:extLst>
                  <a:ext uri="{0D108BD9-81ED-4DB2-BD59-A6C34878D82A}">
                    <a16:rowId xmlns:a16="http://schemas.microsoft.com/office/drawing/2014/main" val="3065524889"/>
                  </a:ext>
                </a:extLst>
              </a:tr>
              <a:tr h="216000">
                <a:tc>
                  <a:txBody>
                    <a:bodyPr/>
                    <a:lstStyle/>
                    <a:p>
                      <a:r>
                        <a:rPr lang="en-GB" sz="800" dirty="0"/>
                        <a:t>Oracle (On-Premise)</a:t>
                      </a:r>
                    </a:p>
                  </a:txBody>
                  <a:tcPr>
                    <a:solidFill>
                      <a:schemeClr val="tx2">
                        <a:lumMod val="40000"/>
                        <a:lumOff val="60000"/>
                      </a:schemeClr>
                    </a:solidFill>
                  </a:tcPr>
                </a:tc>
                <a:extLst>
                  <a:ext uri="{0D108BD9-81ED-4DB2-BD59-A6C34878D82A}">
                    <a16:rowId xmlns:a16="http://schemas.microsoft.com/office/drawing/2014/main" val="3710503138"/>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IBM Glossary Anywhere</a:t>
                      </a:r>
                    </a:p>
                  </a:txBody>
                  <a:tcPr>
                    <a:solidFill>
                      <a:schemeClr val="accent3">
                        <a:lumMod val="20000"/>
                        <a:lumOff val="80000"/>
                      </a:schemeClr>
                    </a:solidFill>
                  </a:tcPr>
                </a:tc>
                <a:extLst>
                  <a:ext uri="{0D108BD9-81ED-4DB2-BD59-A6C34878D82A}">
                    <a16:rowId xmlns:a16="http://schemas.microsoft.com/office/drawing/2014/main" val="3984864262"/>
                  </a:ext>
                </a:extLst>
              </a:tr>
              <a:tr h="216000">
                <a:tc>
                  <a:txBody>
                    <a:bodyPr/>
                    <a:lstStyle/>
                    <a:p>
                      <a:r>
                        <a:rPr lang="en-GB" sz="800" dirty="0"/>
                        <a:t>IBM Information Analyser</a:t>
                      </a:r>
                    </a:p>
                  </a:txBody>
                  <a:tcPr>
                    <a:solidFill>
                      <a:schemeClr val="accent3">
                        <a:lumMod val="40000"/>
                        <a:lumOff val="60000"/>
                      </a:schemeClr>
                    </a:solidFill>
                  </a:tcPr>
                </a:tc>
                <a:extLst>
                  <a:ext uri="{0D108BD9-81ED-4DB2-BD59-A6C34878D82A}">
                    <a16:rowId xmlns:a16="http://schemas.microsoft.com/office/drawing/2014/main" val="4127162087"/>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Oracle</a:t>
                      </a:r>
                    </a:p>
                  </a:txBody>
                  <a:tcPr>
                    <a:solidFill>
                      <a:schemeClr val="accent3">
                        <a:lumMod val="20000"/>
                        <a:lumOff val="80000"/>
                      </a:schemeClr>
                    </a:solidFill>
                  </a:tcPr>
                </a:tc>
                <a:extLst>
                  <a:ext uri="{0D108BD9-81ED-4DB2-BD59-A6C34878D82A}">
                    <a16:rowId xmlns:a16="http://schemas.microsoft.com/office/drawing/2014/main" val="2667115021"/>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IBM Data Architect</a:t>
                      </a:r>
                    </a:p>
                  </a:txBody>
                  <a:tcPr>
                    <a:solidFill>
                      <a:schemeClr val="accent3">
                        <a:lumMod val="40000"/>
                        <a:lumOff val="60000"/>
                      </a:schemeClr>
                    </a:solidFill>
                  </a:tcPr>
                </a:tc>
                <a:extLst>
                  <a:ext uri="{0D108BD9-81ED-4DB2-BD59-A6C34878D82A}">
                    <a16:rowId xmlns:a16="http://schemas.microsoft.com/office/drawing/2014/main" val="610069131"/>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Azure Dev Ops</a:t>
                      </a:r>
                    </a:p>
                  </a:txBody>
                  <a:tcPr>
                    <a:solidFill>
                      <a:schemeClr val="accent3">
                        <a:lumMod val="20000"/>
                        <a:lumOff val="80000"/>
                      </a:schemeClr>
                    </a:solidFill>
                  </a:tcPr>
                </a:tc>
                <a:extLst>
                  <a:ext uri="{0D108BD9-81ED-4DB2-BD59-A6C34878D82A}">
                    <a16:rowId xmlns:a16="http://schemas.microsoft.com/office/drawing/2014/main" val="1829324297"/>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IBM Infosphere 11.5</a:t>
                      </a:r>
                    </a:p>
                  </a:txBody>
                  <a:tcPr>
                    <a:solidFill>
                      <a:schemeClr val="accent3">
                        <a:lumMod val="40000"/>
                        <a:lumOff val="60000"/>
                      </a:schemeClr>
                    </a:solidFill>
                  </a:tcPr>
                </a:tc>
                <a:extLst>
                  <a:ext uri="{0D108BD9-81ED-4DB2-BD59-A6C34878D82A}">
                    <a16:rowId xmlns:a16="http://schemas.microsoft.com/office/drawing/2014/main" val="1535628622"/>
                  </a:ext>
                </a:extLst>
              </a:tr>
              <a:tr h="216000">
                <a:tc>
                  <a:txBody>
                    <a:bodyPr/>
                    <a:lstStyle/>
                    <a:p>
                      <a:r>
                        <a:rPr lang="en-GB" sz="800" dirty="0"/>
                        <a:t>BO Universe / Tableau</a:t>
                      </a:r>
                    </a:p>
                  </a:txBody>
                  <a:tcPr>
                    <a:solidFill>
                      <a:schemeClr val="accent4">
                        <a:lumMod val="20000"/>
                        <a:lumOff val="80000"/>
                      </a:schemeClr>
                    </a:solidFill>
                  </a:tcPr>
                </a:tc>
                <a:extLst>
                  <a:ext uri="{0D108BD9-81ED-4DB2-BD59-A6C34878D82A}">
                    <a16:rowId xmlns:a16="http://schemas.microsoft.com/office/drawing/2014/main" val="745368976"/>
                  </a:ext>
                </a:extLst>
              </a:tr>
              <a:tr h="216000">
                <a:tc>
                  <a:txBody>
                    <a:bodyPr/>
                    <a:lstStyle/>
                    <a:p>
                      <a:r>
                        <a:rPr lang="en-GB" sz="800" dirty="0"/>
                        <a:t>Python/Anaconda</a:t>
                      </a:r>
                    </a:p>
                  </a:txBody>
                  <a:tcPr>
                    <a:solidFill>
                      <a:schemeClr val="accent4">
                        <a:lumMod val="40000"/>
                        <a:lumOff val="60000"/>
                      </a:schemeClr>
                    </a:solidFill>
                  </a:tcPr>
                </a:tc>
                <a:extLst>
                  <a:ext uri="{0D108BD9-81ED-4DB2-BD59-A6C34878D82A}">
                    <a16:rowId xmlns:a16="http://schemas.microsoft.com/office/drawing/2014/main" val="796279782"/>
                  </a:ext>
                </a:extLst>
              </a:tr>
              <a:tr h="216000">
                <a:tc>
                  <a:txBody>
                    <a:bodyPr/>
                    <a:lstStyle/>
                    <a:p>
                      <a:r>
                        <a:rPr lang="en-GB" sz="800" dirty="0"/>
                        <a:t>Proof of concepts</a:t>
                      </a:r>
                    </a:p>
                  </a:txBody>
                  <a:tcPr>
                    <a:solidFill>
                      <a:schemeClr val="accent4">
                        <a:lumMod val="20000"/>
                        <a:lumOff val="80000"/>
                      </a:schemeClr>
                    </a:solidFill>
                  </a:tcPr>
                </a:tc>
                <a:extLst>
                  <a:ext uri="{0D108BD9-81ED-4DB2-BD59-A6C34878D82A}">
                    <a16:rowId xmlns:a16="http://schemas.microsoft.com/office/drawing/2014/main" val="3993533464"/>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Tableau</a:t>
                      </a:r>
                    </a:p>
                  </a:txBody>
                  <a:tcPr>
                    <a:solidFill>
                      <a:schemeClr val="accent2">
                        <a:lumMod val="60000"/>
                        <a:lumOff val="40000"/>
                      </a:schemeClr>
                    </a:solidFill>
                  </a:tcPr>
                </a:tc>
                <a:extLst>
                  <a:ext uri="{0D108BD9-81ED-4DB2-BD59-A6C34878D82A}">
                    <a16:rowId xmlns:a16="http://schemas.microsoft.com/office/drawing/2014/main" val="1348410314"/>
                  </a:ext>
                </a:extLst>
              </a:tr>
              <a:tr h="216000">
                <a:tc>
                  <a:txBody>
                    <a:bodyPr/>
                    <a:lstStyle/>
                    <a:p>
                      <a:r>
                        <a:rPr lang="en-GB" sz="800" dirty="0"/>
                        <a:t>Business Objects</a:t>
                      </a:r>
                    </a:p>
                  </a:txBody>
                  <a:tcPr>
                    <a:solidFill>
                      <a:schemeClr val="accent2">
                        <a:lumMod val="20000"/>
                        <a:lumOff val="80000"/>
                      </a:schemeClr>
                    </a:solidFill>
                  </a:tcPr>
                </a:tc>
                <a:extLst>
                  <a:ext uri="{0D108BD9-81ED-4DB2-BD59-A6C34878D82A}">
                    <a16:rowId xmlns:a16="http://schemas.microsoft.com/office/drawing/2014/main" val="1525389852"/>
                  </a:ext>
                </a:extLst>
              </a:tr>
              <a:tr h="216000">
                <a:tc>
                  <a:txBody>
                    <a:bodyPr/>
                    <a:lstStyle/>
                    <a:p>
                      <a:r>
                        <a:rPr lang="en-GB" sz="800" dirty="0"/>
                        <a:t>Business Objects (limited)</a:t>
                      </a:r>
                    </a:p>
                  </a:txBody>
                  <a:tcPr>
                    <a:solidFill>
                      <a:schemeClr val="accent2">
                        <a:lumMod val="60000"/>
                        <a:lumOff val="40000"/>
                      </a:schemeClr>
                    </a:solidFill>
                  </a:tcPr>
                </a:tc>
                <a:extLst>
                  <a:ext uri="{0D108BD9-81ED-4DB2-BD59-A6C34878D82A}">
                    <a16:rowId xmlns:a16="http://schemas.microsoft.com/office/drawing/2014/main" val="1434160260"/>
                  </a:ext>
                </a:extLst>
              </a:tr>
              <a:tr h="216000">
                <a:tc>
                  <a:txBody>
                    <a:bodyPr/>
                    <a:lstStyle/>
                    <a:p>
                      <a:r>
                        <a:rPr lang="en-GB" sz="800" dirty="0"/>
                        <a:t>Tableau / Business Objects</a:t>
                      </a:r>
                    </a:p>
                  </a:txBody>
                  <a:tcPr>
                    <a:solidFill>
                      <a:schemeClr val="accent2">
                        <a:lumMod val="20000"/>
                        <a:lumOff val="80000"/>
                      </a:schemeClr>
                    </a:solidFill>
                  </a:tcPr>
                </a:tc>
                <a:extLst>
                  <a:ext uri="{0D108BD9-81ED-4DB2-BD59-A6C34878D82A}">
                    <a16:rowId xmlns:a16="http://schemas.microsoft.com/office/drawing/2014/main" val="1769688341"/>
                  </a:ext>
                </a:extLst>
              </a:tr>
              <a:tr h="216000">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800" dirty="0"/>
                        <a:t>N/A</a:t>
                      </a:r>
                    </a:p>
                  </a:txBody>
                  <a:tcPr>
                    <a:solidFill>
                      <a:schemeClr val="accent1">
                        <a:lumMod val="40000"/>
                        <a:lumOff val="60000"/>
                      </a:schemeClr>
                    </a:solidFill>
                  </a:tcPr>
                </a:tc>
                <a:extLst>
                  <a:ext uri="{0D108BD9-81ED-4DB2-BD59-A6C34878D82A}">
                    <a16:rowId xmlns:a16="http://schemas.microsoft.com/office/drawing/2014/main" val="936068668"/>
                  </a:ext>
                </a:extLst>
              </a:tr>
            </a:tbl>
          </a:graphicData>
        </a:graphic>
      </p:graphicFrame>
      <p:graphicFrame>
        <p:nvGraphicFramePr>
          <p:cNvPr id="9" name="Table 8">
            <a:extLst>
              <a:ext uri="{FF2B5EF4-FFF2-40B4-BE49-F238E27FC236}">
                <a16:creationId xmlns:a16="http://schemas.microsoft.com/office/drawing/2014/main" id="{5BE818D7-BEC6-4467-A85D-FC40BF315106}"/>
              </a:ext>
            </a:extLst>
          </p:cNvPr>
          <p:cNvGraphicFramePr>
            <a:graphicFrameLocks noGrp="1"/>
          </p:cNvGraphicFramePr>
          <p:nvPr>
            <p:extLst>
              <p:ext uri="{D42A27DB-BD31-4B8C-83A1-F6EECF244321}">
                <p14:modId xmlns:p14="http://schemas.microsoft.com/office/powerpoint/2010/main" val="4274975436"/>
              </p:ext>
            </p:extLst>
          </p:nvPr>
        </p:nvGraphicFramePr>
        <p:xfrm>
          <a:off x="4054558" y="745157"/>
          <a:ext cx="5000678" cy="3915132"/>
        </p:xfrm>
        <a:graphic>
          <a:graphicData uri="http://schemas.openxmlformats.org/drawingml/2006/table">
            <a:tbl>
              <a:tblPr firstRow="1" bandRow="1">
                <a:tableStyleId>{5C22544A-7EE6-4342-B048-85BDC9FD1C3A}</a:tableStyleId>
              </a:tblPr>
              <a:tblGrid>
                <a:gridCol w="795355">
                  <a:extLst>
                    <a:ext uri="{9D8B030D-6E8A-4147-A177-3AD203B41FA5}">
                      <a16:colId xmlns:a16="http://schemas.microsoft.com/office/drawing/2014/main" val="3506666270"/>
                    </a:ext>
                  </a:extLst>
                </a:gridCol>
                <a:gridCol w="136185">
                  <a:extLst>
                    <a:ext uri="{9D8B030D-6E8A-4147-A177-3AD203B41FA5}">
                      <a16:colId xmlns:a16="http://schemas.microsoft.com/office/drawing/2014/main" val="3820967309"/>
                    </a:ext>
                  </a:extLst>
                </a:gridCol>
                <a:gridCol w="259002">
                  <a:extLst>
                    <a:ext uri="{9D8B030D-6E8A-4147-A177-3AD203B41FA5}">
                      <a16:colId xmlns:a16="http://schemas.microsoft.com/office/drawing/2014/main" val="4120659427"/>
                    </a:ext>
                  </a:extLst>
                </a:gridCol>
                <a:gridCol w="520112">
                  <a:extLst>
                    <a:ext uri="{9D8B030D-6E8A-4147-A177-3AD203B41FA5}">
                      <a16:colId xmlns:a16="http://schemas.microsoft.com/office/drawing/2014/main" val="1522238535"/>
                    </a:ext>
                  </a:extLst>
                </a:gridCol>
                <a:gridCol w="136186">
                  <a:extLst>
                    <a:ext uri="{9D8B030D-6E8A-4147-A177-3AD203B41FA5}">
                      <a16:colId xmlns:a16="http://schemas.microsoft.com/office/drawing/2014/main" val="1319057973"/>
                    </a:ext>
                  </a:extLst>
                </a:gridCol>
                <a:gridCol w="259643">
                  <a:extLst>
                    <a:ext uri="{9D8B030D-6E8A-4147-A177-3AD203B41FA5}">
                      <a16:colId xmlns:a16="http://schemas.microsoft.com/office/drawing/2014/main" val="1034344467"/>
                    </a:ext>
                  </a:extLst>
                </a:gridCol>
                <a:gridCol w="400656">
                  <a:extLst>
                    <a:ext uri="{9D8B030D-6E8A-4147-A177-3AD203B41FA5}">
                      <a16:colId xmlns:a16="http://schemas.microsoft.com/office/drawing/2014/main" val="2343487351"/>
                    </a:ext>
                  </a:extLst>
                </a:gridCol>
                <a:gridCol w="145803">
                  <a:extLst>
                    <a:ext uri="{9D8B030D-6E8A-4147-A177-3AD203B41FA5}">
                      <a16:colId xmlns:a16="http://schemas.microsoft.com/office/drawing/2014/main" val="2031375957"/>
                    </a:ext>
                  </a:extLst>
                </a:gridCol>
                <a:gridCol w="385278">
                  <a:extLst>
                    <a:ext uri="{9D8B030D-6E8A-4147-A177-3AD203B41FA5}">
                      <a16:colId xmlns:a16="http://schemas.microsoft.com/office/drawing/2014/main" val="4057374246"/>
                    </a:ext>
                  </a:extLst>
                </a:gridCol>
                <a:gridCol w="375444">
                  <a:extLst>
                    <a:ext uri="{9D8B030D-6E8A-4147-A177-3AD203B41FA5}">
                      <a16:colId xmlns:a16="http://schemas.microsoft.com/office/drawing/2014/main" val="2161528165"/>
                    </a:ext>
                  </a:extLst>
                </a:gridCol>
                <a:gridCol w="237664">
                  <a:extLst>
                    <a:ext uri="{9D8B030D-6E8A-4147-A177-3AD203B41FA5}">
                      <a16:colId xmlns:a16="http://schemas.microsoft.com/office/drawing/2014/main" val="3931352088"/>
                    </a:ext>
                  </a:extLst>
                </a:gridCol>
                <a:gridCol w="553995">
                  <a:extLst>
                    <a:ext uri="{9D8B030D-6E8A-4147-A177-3AD203B41FA5}">
                      <a16:colId xmlns:a16="http://schemas.microsoft.com/office/drawing/2014/main" val="2607580217"/>
                    </a:ext>
                  </a:extLst>
                </a:gridCol>
                <a:gridCol w="795355">
                  <a:extLst>
                    <a:ext uri="{9D8B030D-6E8A-4147-A177-3AD203B41FA5}">
                      <a16:colId xmlns:a16="http://schemas.microsoft.com/office/drawing/2014/main" val="2296838471"/>
                    </a:ext>
                  </a:extLst>
                </a:gridCol>
              </a:tblGrid>
              <a:tr h="233498">
                <a:tc>
                  <a:txBody>
                    <a:bodyPr/>
                    <a:lstStyle/>
                    <a:p>
                      <a:pPr algn="ctr"/>
                      <a:r>
                        <a:rPr lang="en-GB" sz="800" dirty="0"/>
                        <a:t>T1</a:t>
                      </a:r>
                    </a:p>
                  </a:txBody>
                  <a:tcPr/>
                </a:tc>
                <a:tc gridSpan="3">
                  <a:txBody>
                    <a:bodyPr/>
                    <a:lstStyle/>
                    <a:p>
                      <a:pPr algn="ctr"/>
                      <a:r>
                        <a:rPr lang="en-GB" sz="800" dirty="0"/>
                        <a:t>FY21</a:t>
                      </a:r>
                    </a:p>
                  </a:txBody>
                  <a:tcPr/>
                </a:tc>
                <a:tc hMerge="1">
                  <a:txBody>
                    <a:bodyPr/>
                    <a:lstStyle/>
                    <a:p>
                      <a:pPr algn="ctr"/>
                      <a:endParaRPr lang="en-GB" sz="800" dirty="0"/>
                    </a:p>
                  </a:txBody>
                  <a:tcPr/>
                </a:tc>
                <a:tc hMerge="1">
                  <a:txBody>
                    <a:bodyPr/>
                    <a:lstStyle/>
                    <a:p>
                      <a:pPr algn="ctr"/>
                      <a:endParaRPr lang="en-GB" sz="800" dirty="0"/>
                    </a:p>
                  </a:txBody>
                  <a:tcPr/>
                </a:tc>
                <a:tc gridSpan="3">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GB" sz="800" dirty="0"/>
                        <a:t>FY22</a:t>
                      </a:r>
                    </a:p>
                  </a:txBody>
                  <a:tcPr/>
                </a:tc>
                <a:tc hMerge="1">
                  <a:txBody>
                    <a:bodyPr/>
                    <a:lstStyle/>
                    <a:p>
                      <a:endParaRPr lang="en-GB"/>
                    </a:p>
                  </a:txBody>
                  <a:tcPr/>
                </a:tc>
                <a:tc hMerge="1">
                  <a:txBody>
                    <a:bodyPr/>
                    <a:lstStyle/>
                    <a:p>
                      <a:endParaRPr lang="en-GB" dirty="0"/>
                    </a:p>
                  </a:txBody>
                  <a:tcPr/>
                </a:tc>
                <a:tc gridSpan="3">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GB" sz="800" dirty="0"/>
                        <a:t>FY23</a:t>
                      </a:r>
                    </a:p>
                  </a:txBody>
                  <a:tcPr/>
                </a:tc>
                <a:tc hMerge="1">
                  <a:txBody>
                    <a:bodyPr/>
                    <a:lstStyle/>
                    <a:p>
                      <a:endParaRPr lang="en-GB"/>
                    </a:p>
                  </a:txBody>
                  <a:tcPr/>
                </a:tc>
                <a:tc hMerge="1">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endParaRPr lang="en-GB" sz="800" dirty="0"/>
                    </a:p>
                  </a:txBody>
                  <a:tcPr/>
                </a:tc>
                <a:tc gridSpan="2">
                  <a:txBody>
                    <a:bodyPr/>
                    <a:lstStyle/>
                    <a:p>
                      <a:pPr algn="ctr"/>
                      <a:r>
                        <a:rPr lang="en-GB" sz="800" dirty="0"/>
                        <a:t>FY24</a:t>
                      </a:r>
                    </a:p>
                  </a:txBody>
                  <a:tcPr/>
                </a:tc>
                <a:tc hMerge="1">
                  <a:txBody>
                    <a:bodyPr/>
                    <a:lstStyle/>
                    <a:p>
                      <a:pPr algn="ctr"/>
                      <a:endParaRPr lang="en-GB" sz="800" dirty="0"/>
                    </a:p>
                  </a:txBody>
                  <a:tcPr/>
                </a:tc>
                <a:tc>
                  <a:txBody>
                    <a:bodyPr/>
                    <a:lstStyle/>
                    <a:p>
                      <a:pPr algn="ctr"/>
                      <a:r>
                        <a:rPr lang="en-GB" sz="800" dirty="0"/>
                        <a:t>FY25</a:t>
                      </a:r>
                    </a:p>
                  </a:txBody>
                  <a:tcPr/>
                </a:tc>
                <a:extLst>
                  <a:ext uri="{0D108BD9-81ED-4DB2-BD59-A6C34878D82A}">
                    <a16:rowId xmlns:a16="http://schemas.microsoft.com/office/drawing/2014/main" val="380262214"/>
                  </a:ext>
                </a:extLst>
              </a:tr>
              <a:tr h="215536">
                <a:tc gridSpan="2">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GB" sz="500" b="1" dirty="0"/>
                        <a:t>V11.5 out of support</a:t>
                      </a:r>
                    </a:p>
                  </a:txBody>
                  <a:tcPr marL="36000" marR="36000" marT="36000" marB="36000" anchor="ctr">
                    <a:solidFill>
                      <a:schemeClr val="tx2">
                        <a:lumMod val="40000"/>
                        <a:lumOff val="60000"/>
                      </a:schemeClr>
                    </a:solidFill>
                  </a:tcPr>
                </a:tc>
                <a:tc hMerge="1">
                  <a:txBody>
                    <a:bodyPr/>
                    <a:lstStyle/>
                    <a:p>
                      <a:endParaRPr lang="en-GB" sz="800" dirty="0"/>
                    </a:p>
                  </a:txBody>
                  <a:tcPr marL="36000" marR="36000" marT="36000" marB="36000" anchor="ctr">
                    <a:solidFill>
                      <a:schemeClr val="tx2">
                        <a:lumMod val="40000"/>
                        <a:lumOff val="60000"/>
                      </a:schemeClr>
                    </a:solidFill>
                  </a:tcPr>
                </a:tc>
                <a:tc gridSpan="3">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GB" sz="500" b="1" dirty="0"/>
                        <a:t>Infosphere v11.7</a:t>
                      </a:r>
                    </a:p>
                  </a:txBody>
                  <a:tcPr marL="36000" marR="36000" marT="36000" marB="36000" anchor="ctr">
                    <a:lnR w="12700" cap="flat" cmpd="sng" algn="ctr">
                      <a:solidFill>
                        <a:schemeClr val="tx2">
                          <a:lumMod val="40000"/>
                          <a:lumOff val="60000"/>
                        </a:schemeClr>
                      </a:solidFill>
                      <a:prstDash val="solid"/>
                      <a:round/>
                      <a:headEnd type="none" w="med" len="med"/>
                      <a:tailEnd type="none" w="med" len="med"/>
                    </a:lnR>
                    <a:solidFill>
                      <a:schemeClr val="tx2">
                        <a:lumMod val="40000"/>
                        <a:lumOff val="60000"/>
                      </a:schemeClr>
                    </a:solidFill>
                  </a:tcPr>
                </a:tc>
                <a:tc hMerge="1">
                  <a:txBody>
                    <a:bodyPr/>
                    <a:lstStyle/>
                    <a:p>
                      <a:endParaRPr lang="en-GB"/>
                    </a:p>
                  </a:txBody>
                  <a:tcPr>
                    <a:lnL w="12700" cap="flat" cmpd="sng" algn="ctr">
                      <a:solidFill>
                        <a:schemeClr val="tx2">
                          <a:lumMod val="40000"/>
                          <a:lumOff val="60000"/>
                        </a:schemeClr>
                      </a:solidFill>
                      <a:prstDash val="solid"/>
                      <a:round/>
                      <a:headEnd type="none" w="med" len="med"/>
                      <a:tailEnd type="none" w="med" len="med"/>
                    </a:lnL>
                  </a:tcPr>
                </a:tc>
                <a:tc hMerge="1">
                  <a:txBody>
                    <a:bodyPr/>
                    <a:lstStyle/>
                    <a:p>
                      <a:endParaRPr lang="en-GB" sz="800" dirty="0"/>
                    </a:p>
                  </a:txBody>
                  <a:tcPr>
                    <a:lnL w="12700" cap="flat" cmpd="sng" algn="ctr">
                      <a:solidFill>
                        <a:schemeClr val="tx2">
                          <a:lumMod val="40000"/>
                          <a:lumOff val="60000"/>
                        </a:schemeClr>
                      </a:solidFill>
                      <a:prstDash val="solid"/>
                      <a:round/>
                      <a:headEnd type="none" w="med" len="med"/>
                      <a:tailEnd type="none" w="med" len="med"/>
                    </a:lnL>
                  </a:tcPr>
                </a:tc>
                <a:tc gridSpan="4">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endParaRPr lang="en-GB" sz="500" b="1" dirty="0"/>
                    </a:p>
                  </a:txBody>
                  <a:tcPr marL="36000" marR="36000" marT="36000" marB="3600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lToBr w="12700" cap="flat" cmpd="sng" algn="ctr">
                      <a:solidFill>
                        <a:schemeClr val="bg1"/>
                      </a:solidFill>
                      <a:prstDash val="solid"/>
                      <a:round/>
                      <a:headEnd type="none" w="med" len="med"/>
                      <a:tailEnd type="none" w="med" len="med"/>
                    </a:lnTlToBr>
                    <a:solidFill>
                      <a:schemeClr val="tx2">
                        <a:lumMod val="40000"/>
                        <a:lumOff val="60000"/>
                      </a:schemeClr>
                    </a:solidFill>
                  </a:tcPr>
                </a:tc>
                <a:tc hMerge="1">
                  <a:txBody>
                    <a:bodyPr/>
                    <a:lstStyle/>
                    <a:p>
                      <a:endParaRPr lang="en-GB" sz="700" dirty="0"/>
                    </a:p>
                  </a:txBody>
                  <a:tcPr marL="36000" marR="36000" marT="36000" marB="36000" anchor="ctr">
                    <a:lnL w="12700" cap="flat" cmpd="sng" algn="ctr">
                      <a:solidFill>
                        <a:schemeClr val="tx2">
                          <a:lumMod val="40000"/>
                          <a:lumOff val="60000"/>
                        </a:schemeClr>
                      </a:solidFill>
                      <a:prstDash val="solid"/>
                      <a:round/>
                      <a:headEnd type="none" w="med" len="med"/>
                      <a:tailEnd type="none" w="med" len="med"/>
                    </a:lnL>
                  </a:tcPr>
                </a:tc>
                <a:tc hMerge="1">
                  <a:txBody>
                    <a:bodyPr/>
                    <a:lstStyle/>
                    <a:p>
                      <a:endParaRPr lang="en-GB"/>
                    </a:p>
                  </a:txBody>
                  <a:tcPr>
                    <a:lnL w="12700" cap="flat" cmpd="sng" algn="ctr">
                      <a:solidFill>
                        <a:schemeClr val="tx2">
                          <a:lumMod val="40000"/>
                          <a:lumOff val="60000"/>
                        </a:schemeClr>
                      </a:solidFill>
                      <a:prstDash val="solid"/>
                      <a:round/>
                      <a:headEnd type="none" w="med" len="med"/>
                      <a:tailEnd type="none" w="med" len="med"/>
                    </a:lnL>
                  </a:tcPr>
                </a:tc>
                <a:tc hMerge="1">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500" b="1" dirty="0"/>
                        <a:t>Snowflake</a:t>
                      </a:r>
                    </a:p>
                  </a:txBody>
                  <a:tcPr marL="36000" marR="36000" marT="36000" marB="36000" anchor="ctr">
                    <a:lnL w="12700" cap="flat" cmpd="sng" algn="ctr">
                      <a:solidFill>
                        <a:schemeClr val="tx2">
                          <a:lumMod val="40000"/>
                          <a:lumOff val="60000"/>
                        </a:schemeClr>
                      </a:solidFill>
                      <a:prstDash val="solid"/>
                      <a:round/>
                      <a:headEnd type="none" w="med" len="med"/>
                      <a:tailEnd type="none" w="med" len="med"/>
                    </a:lnL>
                    <a:solidFill>
                      <a:schemeClr val="tx2">
                        <a:lumMod val="40000"/>
                        <a:lumOff val="60000"/>
                      </a:schemeClr>
                    </a:solidFill>
                  </a:tcPr>
                </a:tc>
                <a:tc gridSpan="4">
                  <a:txBody>
                    <a:bodyPr/>
                    <a:lstStyle/>
                    <a:p>
                      <a:r>
                        <a:rPr lang="en-GB" sz="500" b="1"/>
                        <a:t>Snowflake</a:t>
                      </a:r>
                      <a:endParaRPr lang="en-GB"/>
                    </a:p>
                  </a:txBody>
                  <a:tcPr marL="36000" marR="36000" marT="36000" marB="36000" anchor="ctr">
                    <a:lnL w="12700" cap="flat" cmpd="sng" algn="ctr">
                      <a:solidFill>
                        <a:schemeClr val="tx2">
                          <a:lumMod val="40000"/>
                          <a:lumOff val="60000"/>
                        </a:schemeClr>
                      </a:solidFill>
                      <a:prstDash val="solid"/>
                      <a:round/>
                      <a:headEnd type="none" w="med" len="med"/>
                      <a:tailEnd type="none" w="med" len="med"/>
                    </a:lnL>
                    <a:solidFill>
                      <a:schemeClr val="tx2">
                        <a:lumMod val="40000"/>
                        <a:lumOff val="60000"/>
                      </a:schemeClr>
                    </a:solidFill>
                  </a:tcPr>
                </a:tc>
                <a:tc hMerge="1">
                  <a:txBody>
                    <a:bodyPr/>
                    <a:lstStyle/>
                    <a:p>
                      <a:endParaRPr lang="en-GB" sz="800" dirty="0"/>
                    </a:p>
                  </a:txBody>
                  <a:tcPr/>
                </a:tc>
                <a:tc hMerge="1">
                  <a:txBody>
                    <a:bodyPr/>
                    <a:lstStyle/>
                    <a:p>
                      <a:endParaRPr lang="en-GB"/>
                    </a:p>
                  </a:txBody>
                  <a:tcPr/>
                </a:tc>
                <a:tc hMerge="1">
                  <a:txBody>
                    <a:bodyPr/>
                    <a:lstStyle/>
                    <a:p>
                      <a:endParaRPr lang="en-GB" sz="800" dirty="0"/>
                    </a:p>
                  </a:txBody>
                  <a:tcPr anchor="ctr"/>
                </a:tc>
                <a:extLst>
                  <a:ext uri="{0D108BD9-81ED-4DB2-BD59-A6C34878D82A}">
                    <a16:rowId xmlns:a16="http://schemas.microsoft.com/office/drawing/2014/main" val="2777191633"/>
                  </a:ext>
                </a:extLst>
              </a:tr>
              <a:tr h="215536">
                <a:tc gridSpan="2">
                  <a:txBody>
                    <a:bodyPr/>
                    <a:lstStyle/>
                    <a:p>
                      <a:pPr algn="ctr"/>
                      <a:r>
                        <a:rPr lang="en-GB" sz="500" b="1" dirty="0"/>
                        <a:t>V11.5 out of support</a:t>
                      </a:r>
                    </a:p>
                  </a:txBody>
                  <a:tcPr marL="36000" marR="36000" marT="36000" marB="36000" anchor="ctr">
                    <a:solidFill>
                      <a:schemeClr val="tx2">
                        <a:lumMod val="20000"/>
                        <a:lumOff val="80000"/>
                      </a:schemeClr>
                    </a:solidFill>
                  </a:tcPr>
                </a:tc>
                <a:tc hMerge="1">
                  <a:txBody>
                    <a:bodyPr/>
                    <a:lstStyle/>
                    <a:p>
                      <a:r>
                        <a:rPr lang="en-GB" sz="500" dirty="0"/>
                        <a:t>Infosphere v11.7</a:t>
                      </a:r>
                      <a:endParaRPr lang="en-GB" sz="800" dirty="0"/>
                    </a:p>
                  </a:txBody>
                  <a:tcPr marL="36000" marR="36000" marT="36000" marB="36000" anchor="ctr"/>
                </a:tc>
                <a:tc gridSpan="3">
                  <a:txBody>
                    <a:bodyPr/>
                    <a:lstStyle/>
                    <a:p>
                      <a:pPr algn="ctr"/>
                      <a:r>
                        <a:rPr lang="en-GB" sz="500" b="1" dirty="0"/>
                        <a:t>Infosphere v11.7</a:t>
                      </a:r>
                    </a:p>
                  </a:txBody>
                  <a:tcPr marL="36000" marR="36000" marT="36000" marB="36000" anchor="ctr">
                    <a:lnR w="12700" cap="flat" cmpd="sng" algn="ctr">
                      <a:solidFill>
                        <a:schemeClr val="tx2">
                          <a:lumMod val="20000"/>
                          <a:lumOff val="80000"/>
                        </a:schemeClr>
                      </a:solidFill>
                      <a:prstDash val="solid"/>
                      <a:round/>
                      <a:headEnd type="none" w="med" len="med"/>
                      <a:tailEnd type="none" w="med" len="med"/>
                    </a:lnR>
                    <a:solidFill>
                      <a:schemeClr val="tx2">
                        <a:lumMod val="20000"/>
                        <a:lumOff val="80000"/>
                      </a:schemeClr>
                    </a:solidFill>
                  </a:tcPr>
                </a:tc>
                <a:tc hMerge="1">
                  <a:txBody>
                    <a:bodyPr/>
                    <a:lstStyle/>
                    <a:p>
                      <a:endParaRPr lang="en-GB"/>
                    </a:p>
                  </a:txBody>
                  <a:tcPr>
                    <a:lnL w="12700" cap="flat" cmpd="sng" algn="ctr">
                      <a:solidFill>
                        <a:schemeClr val="tx2">
                          <a:lumMod val="20000"/>
                          <a:lumOff val="80000"/>
                        </a:schemeClr>
                      </a:solidFill>
                      <a:prstDash val="solid"/>
                      <a:round/>
                      <a:headEnd type="none" w="med" len="med"/>
                      <a:tailEnd type="none" w="med" len="med"/>
                    </a:lnL>
                  </a:tcPr>
                </a:tc>
                <a:tc hMerge="1">
                  <a:txBody>
                    <a:bodyPr/>
                    <a:lstStyle/>
                    <a:p>
                      <a:endParaRPr lang="en-GB" sz="800" dirty="0"/>
                    </a:p>
                  </a:txBody>
                  <a:tcPr>
                    <a:lnL w="12700" cap="flat" cmpd="sng" algn="ctr">
                      <a:solidFill>
                        <a:schemeClr val="tx2">
                          <a:lumMod val="20000"/>
                          <a:lumOff val="80000"/>
                        </a:schemeClr>
                      </a:solidFill>
                      <a:prstDash val="solid"/>
                      <a:round/>
                      <a:headEnd type="none" w="med" len="med"/>
                      <a:tailEnd type="none" w="med" len="med"/>
                    </a:lnL>
                  </a:tcPr>
                </a:tc>
                <a:tc gridSpan="4">
                  <a:txBody>
                    <a:bodyPr/>
                    <a:lstStyle/>
                    <a:p>
                      <a:pPr algn="ctr"/>
                      <a:endParaRPr lang="en-GB" sz="500" b="1" dirty="0"/>
                    </a:p>
                  </a:txBody>
                  <a:tcPr marL="36000" marR="36000" marT="36000" marB="3600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lToBr w="12700" cap="flat" cmpd="sng" algn="ctr">
                      <a:solidFill>
                        <a:schemeClr val="bg1"/>
                      </a:solidFill>
                      <a:prstDash val="solid"/>
                      <a:round/>
                      <a:headEnd type="none" w="med" len="med"/>
                      <a:tailEnd type="none" w="med" len="med"/>
                    </a:lnTlToBr>
                    <a:solidFill>
                      <a:schemeClr val="tx2">
                        <a:lumMod val="20000"/>
                        <a:lumOff val="80000"/>
                      </a:schemeClr>
                    </a:solidFill>
                  </a:tcPr>
                </a:tc>
                <a:tc hMerge="1">
                  <a:txBody>
                    <a:bodyPr/>
                    <a:lstStyle/>
                    <a:p>
                      <a:endParaRPr lang="en-GB" sz="700" dirty="0"/>
                    </a:p>
                  </a:txBody>
                  <a:tcPr marL="36000" marR="36000" marT="36000" marB="36000" anchor="ctr">
                    <a:lnL w="12700" cap="flat" cmpd="sng" algn="ctr">
                      <a:solidFill>
                        <a:schemeClr val="tx2">
                          <a:lumMod val="20000"/>
                          <a:lumOff val="80000"/>
                        </a:schemeClr>
                      </a:solidFill>
                      <a:prstDash val="solid"/>
                      <a:round/>
                      <a:headEnd type="none" w="med" len="med"/>
                      <a:tailEnd type="none" w="med" len="med"/>
                    </a:lnL>
                  </a:tcPr>
                </a:tc>
                <a:tc hMerge="1">
                  <a:txBody>
                    <a:bodyPr/>
                    <a:lstStyle/>
                    <a:p>
                      <a:endParaRPr lang="en-GB" sz="800" dirty="0"/>
                    </a:p>
                  </a:txBody>
                  <a:tcPr marL="36000" marR="36000" marT="36000" marB="36000" anchor="ctr">
                    <a:lnL w="12700" cap="flat" cmpd="sng" algn="ctr">
                      <a:solidFill>
                        <a:schemeClr val="tx2">
                          <a:lumMod val="20000"/>
                          <a:lumOff val="80000"/>
                        </a:schemeClr>
                      </a:solidFill>
                      <a:prstDash val="solid"/>
                      <a:round/>
                      <a:headEnd type="none" w="med" len="med"/>
                      <a:tailEnd type="none" w="med" len="med"/>
                    </a:lnL>
                  </a:tcPr>
                </a:tc>
                <a:tc hMerge="1">
                  <a:txBody>
                    <a:bodyPr/>
                    <a:lstStyle/>
                    <a:p>
                      <a:pPr algn="l"/>
                      <a:r>
                        <a:rPr lang="en-GB" sz="500" b="1" dirty="0"/>
                        <a:t>Snowflake</a:t>
                      </a:r>
                    </a:p>
                  </a:txBody>
                  <a:tcPr marL="36000" marR="36000" marT="36000" marB="36000" anchor="ctr">
                    <a:lnL w="12700" cap="flat" cmpd="sng" algn="ctr">
                      <a:solidFill>
                        <a:schemeClr val="tx2">
                          <a:lumMod val="20000"/>
                          <a:lumOff val="80000"/>
                        </a:schemeClr>
                      </a:solidFill>
                      <a:prstDash val="solid"/>
                      <a:round/>
                      <a:headEnd type="none" w="med" len="med"/>
                      <a:tailEnd type="none" w="med" len="med"/>
                    </a:lnL>
                    <a:solidFill>
                      <a:schemeClr val="tx2">
                        <a:lumMod val="20000"/>
                        <a:lumOff val="80000"/>
                      </a:schemeClr>
                    </a:solidFill>
                  </a:tcPr>
                </a:tc>
                <a:tc gridSpan="4">
                  <a:txBody>
                    <a:bodyPr/>
                    <a:lstStyle/>
                    <a:p>
                      <a:r>
                        <a:rPr lang="en-GB" sz="500" b="1" dirty="0"/>
                        <a:t>Snowflake</a:t>
                      </a:r>
                      <a:endParaRPr lang="en-GB" dirty="0"/>
                    </a:p>
                  </a:txBody>
                  <a:tcPr marL="36000" marR="36000" marT="36000" marB="36000" anchor="ctr">
                    <a:lnL w="12700" cap="flat" cmpd="sng" algn="ctr">
                      <a:solidFill>
                        <a:schemeClr val="tx2">
                          <a:lumMod val="20000"/>
                          <a:lumOff val="80000"/>
                        </a:schemeClr>
                      </a:solidFill>
                      <a:prstDash val="solid"/>
                      <a:round/>
                      <a:headEnd type="none" w="med" len="med"/>
                      <a:tailEnd type="none" w="med" len="med"/>
                    </a:lnL>
                    <a:solidFill>
                      <a:schemeClr val="tx2">
                        <a:lumMod val="20000"/>
                        <a:lumOff val="80000"/>
                      </a:schemeClr>
                    </a:solidFill>
                  </a:tcPr>
                </a:tc>
                <a:tc hMerge="1">
                  <a:txBody>
                    <a:bodyPr/>
                    <a:lstStyle/>
                    <a:p>
                      <a:endParaRPr lang="en-GB" sz="800" dirty="0"/>
                    </a:p>
                  </a:txBody>
                  <a:tcPr/>
                </a:tc>
                <a:tc hMerge="1">
                  <a:txBody>
                    <a:bodyPr/>
                    <a:lstStyle/>
                    <a:p>
                      <a:endParaRPr lang="en-GB"/>
                    </a:p>
                  </a:txBody>
                  <a:tcPr/>
                </a:tc>
                <a:tc hMerge="1">
                  <a:txBody>
                    <a:bodyPr/>
                    <a:lstStyle/>
                    <a:p>
                      <a:endParaRPr lang="en-GB" sz="800" dirty="0"/>
                    </a:p>
                  </a:txBody>
                  <a:tcPr anchor="ctr"/>
                </a:tc>
                <a:extLst>
                  <a:ext uri="{0D108BD9-81ED-4DB2-BD59-A6C34878D82A}">
                    <a16:rowId xmlns:a16="http://schemas.microsoft.com/office/drawing/2014/main" val="3190709444"/>
                  </a:ext>
                </a:extLst>
              </a:tr>
              <a:tr h="215536">
                <a:tc gridSpan="5">
                  <a:txBody>
                    <a:bodyPr/>
                    <a:lstStyle/>
                    <a:p>
                      <a:pPr algn="ctr"/>
                      <a:r>
                        <a:rPr lang="en-GB" sz="500" b="1" dirty="0"/>
                        <a:t>Oracle</a:t>
                      </a:r>
                    </a:p>
                  </a:txBody>
                  <a:tcPr marL="36000" marR="36000" marT="36000" marB="36000" anchor="ctr">
                    <a:solidFill>
                      <a:schemeClr val="tx2">
                        <a:lumMod val="40000"/>
                        <a:lumOff val="60000"/>
                      </a:schemeClr>
                    </a:solidFill>
                  </a:tcPr>
                </a:tc>
                <a:tc hMerge="1">
                  <a:txBody>
                    <a:bodyPr/>
                    <a:lstStyle/>
                    <a:p>
                      <a:endParaRPr lang="en-GB" sz="800" dirty="0"/>
                    </a:p>
                  </a:txBody>
                  <a:tcPr/>
                </a:tc>
                <a:tc hMerge="1">
                  <a:txBody>
                    <a:bodyPr/>
                    <a:lstStyle/>
                    <a:p>
                      <a:endParaRPr lang="en-GB"/>
                    </a:p>
                  </a:txBody>
                  <a:tcPr/>
                </a:tc>
                <a:tc hMerge="1">
                  <a:txBody>
                    <a:bodyPr/>
                    <a:lstStyle/>
                    <a:p>
                      <a:pPr algn="l"/>
                      <a:endParaRPr lang="en-GB" sz="500" dirty="0"/>
                    </a:p>
                  </a:txBody>
                  <a:tcPr marL="36000" marR="36000" marT="36000" marB="36000" anchor="ctr">
                    <a:solidFill>
                      <a:schemeClr val="tx2">
                        <a:lumMod val="40000"/>
                        <a:lumOff val="60000"/>
                      </a:schemeClr>
                    </a:solidFill>
                  </a:tcPr>
                </a:tc>
                <a:tc hMerge="1">
                  <a:txBody>
                    <a:bodyPr/>
                    <a:lstStyle/>
                    <a:p>
                      <a:pPr algn="ctr"/>
                      <a:r>
                        <a:rPr lang="en-GB" sz="500" dirty="0"/>
                        <a:t>Azure</a:t>
                      </a:r>
                    </a:p>
                  </a:txBody>
                  <a:tcPr marL="36000" marR="36000" marT="36000" marB="36000" anchor="ctr">
                    <a:solidFill>
                      <a:schemeClr val="tx2">
                        <a:lumMod val="40000"/>
                        <a:lumOff val="60000"/>
                      </a:schemeClr>
                    </a:solidFill>
                  </a:tcPr>
                </a:tc>
                <a:tc gridSpan="8">
                  <a:txBody>
                    <a:bodyPr/>
                    <a:lstStyle/>
                    <a:p>
                      <a:pPr algn="ctr"/>
                      <a:r>
                        <a:rPr lang="en-GB" sz="500" b="1" dirty="0"/>
                        <a:t>Azure</a:t>
                      </a:r>
                      <a:endParaRPr lang="en-GB" dirty="0"/>
                    </a:p>
                  </a:txBody>
                  <a:tcPr marL="36000" marR="36000" marT="36000" marB="36000" anchor="ctr">
                    <a:solidFill>
                      <a:schemeClr val="tx2">
                        <a:lumMod val="40000"/>
                        <a:lumOff val="60000"/>
                      </a:schemeClr>
                    </a:solidFill>
                  </a:tcPr>
                </a:tc>
                <a:tc hMerge="1">
                  <a:txBody>
                    <a:bodyPr/>
                    <a:lstStyle/>
                    <a:p>
                      <a:pPr algn="ctr"/>
                      <a:r>
                        <a:rPr lang="en-GB" sz="500" b="1" dirty="0"/>
                        <a:t>Azure</a:t>
                      </a:r>
                    </a:p>
                  </a:txBody>
                  <a:tcPr marL="36000" marR="36000" marT="36000" marB="36000" anchor="ctr">
                    <a:solidFill>
                      <a:schemeClr val="tx2">
                        <a:lumMod val="40000"/>
                        <a:lumOff val="60000"/>
                      </a:schemeClr>
                    </a:solidFill>
                  </a:tcPr>
                </a:tc>
                <a:tc hMerge="1">
                  <a:txBody>
                    <a:bodyPr/>
                    <a:lstStyle/>
                    <a:p>
                      <a:endParaRPr lang="en-GB" sz="500" dirty="0"/>
                    </a:p>
                  </a:txBody>
                  <a:tcPr marL="36000" marR="36000" marT="36000" marB="36000" anchor="ctr">
                    <a:solidFill>
                      <a:schemeClr val="tx2">
                        <a:lumMod val="40000"/>
                        <a:lumOff val="60000"/>
                      </a:schemeClr>
                    </a:solidFill>
                  </a:tcPr>
                </a:tc>
                <a:tc hMerge="1">
                  <a:txBody>
                    <a:bodyPr/>
                    <a:lstStyle/>
                    <a:p>
                      <a:endParaRPr lang="en-GB" sz="500" dirty="0"/>
                    </a:p>
                  </a:txBody>
                  <a:tcPr marL="36000" marR="36000" marT="36000" marB="36000" anchor="ctr">
                    <a:solidFill>
                      <a:schemeClr val="tx2">
                        <a:lumMod val="40000"/>
                        <a:lumOff val="60000"/>
                      </a:schemeClr>
                    </a:solidFill>
                  </a:tcPr>
                </a:tc>
                <a:tc hMerge="1">
                  <a:txBody>
                    <a:bodyPr/>
                    <a:lstStyle/>
                    <a:p>
                      <a:endParaRPr lang="en-GB"/>
                    </a:p>
                  </a:txBody>
                  <a:tcPr/>
                </a:tc>
                <a:tc hMerge="1">
                  <a:txBody>
                    <a:bodyPr/>
                    <a:lstStyle/>
                    <a:p>
                      <a:endParaRPr lang="en-GB" sz="800" dirty="0"/>
                    </a:p>
                  </a:txBody>
                  <a:tcPr/>
                </a:tc>
                <a:tc hMerge="1">
                  <a:txBody>
                    <a:bodyPr/>
                    <a:lstStyle/>
                    <a:p>
                      <a:endParaRPr lang="en-GB"/>
                    </a:p>
                  </a:txBody>
                  <a:tcPr/>
                </a:tc>
                <a:tc hMerge="1">
                  <a:txBody>
                    <a:bodyPr/>
                    <a:lstStyle/>
                    <a:p>
                      <a:endParaRPr lang="en-GB" sz="800" dirty="0"/>
                    </a:p>
                  </a:txBody>
                  <a:tcPr anchor="ctr"/>
                </a:tc>
                <a:extLst>
                  <a:ext uri="{0D108BD9-81ED-4DB2-BD59-A6C34878D82A}">
                    <a16:rowId xmlns:a16="http://schemas.microsoft.com/office/drawing/2014/main" val="3710503138"/>
                  </a:ext>
                </a:extLst>
              </a:tr>
              <a:tr h="215536">
                <a:tc gridSpan="2">
                  <a:txBody>
                    <a:bodyPr/>
                    <a:lstStyle/>
                    <a:p>
                      <a:pPr algn="ctr"/>
                      <a:r>
                        <a:rPr lang="en-GB" sz="500" b="1" dirty="0"/>
                        <a:t>V11.5 out of support</a:t>
                      </a:r>
                    </a:p>
                  </a:txBody>
                  <a:tcPr marL="36000" marR="36000" marT="36000" marB="36000" anchor="ctr">
                    <a:solidFill>
                      <a:schemeClr val="accent3">
                        <a:lumMod val="20000"/>
                        <a:lumOff val="80000"/>
                      </a:schemeClr>
                    </a:solidFill>
                  </a:tcPr>
                </a:tc>
                <a:tc hMerge="1">
                  <a:txBody>
                    <a:bodyPr/>
                    <a:lstStyle/>
                    <a:p>
                      <a:r>
                        <a:rPr lang="en-GB" sz="500"/>
                        <a:t>Infosphere v11.7</a:t>
                      </a:r>
                      <a:endParaRPr lang="en-GB" sz="800" dirty="0"/>
                    </a:p>
                  </a:txBody>
                  <a:tcPr marL="36000" marR="36000" marT="36000" marB="36000" anchor="ctr">
                    <a:solidFill>
                      <a:schemeClr val="accent3">
                        <a:lumMod val="20000"/>
                        <a:lumOff val="80000"/>
                      </a:schemeClr>
                    </a:solidFill>
                  </a:tcPr>
                </a:tc>
                <a:tc gridSpan="3">
                  <a:txBody>
                    <a:bodyPr/>
                    <a:lstStyle/>
                    <a:p>
                      <a:pPr algn="ctr"/>
                      <a:r>
                        <a:rPr lang="en-GB" sz="500" b="1" dirty="0"/>
                        <a:t>Infosphere v11.7</a:t>
                      </a:r>
                    </a:p>
                  </a:txBody>
                  <a:tcPr marL="36000" marR="36000" marT="36000" marB="36000" anchor="ctr">
                    <a:lnR w="12700" cap="flat" cmpd="sng" algn="ctr">
                      <a:solidFill>
                        <a:schemeClr val="accent3">
                          <a:lumMod val="20000"/>
                          <a:lumOff val="80000"/>
                        </a:schemeClr>
                      </a:solidFill>
                      <a:prstDash val="solid"/>
                      <a:round/>
                      <a:headEnd type="none" w="med" len="med"/>
                      <a:tailEnd type="none" w="med" len="med"/>
                    </a:lnR>
                    <a:solidFill>
                      <a:schemeClr val="accent3">
                        <a:lumMod val="20000"/>
                        <a:lumOff val="80000"/>
                      </a:schemeClr>
                    </a:solidFill>
                  </a:tcPr>
                </a:tc>
                <a:tc hMerge="1">
                  <a:txBody>
                    <a:bodyPr/>
                    <a:lstStyle/>
                    <a:p>
                      <a:endParaRPr lang="en-GB"/>
                    </a:p>
                  </a:txBody>
                  <a:tcPr>
                    <a:lnL w="12700" cap="flat" cmpd="sng" algn="ctr">
                      <a:solidFill>
                        <a:schemeClr val="accent3">
                          <a:lumMod val="20000"/>
                          <a:lumOff val="80000"/>
                        </a:schemeClr>
                      </a:solidFill>
                      <a:prstDash val="solid"/>
                      <a:round/>
                      <a:headEnd type="none" w="med" len="med"/>
                      <a:tailEnd type="none" w="med" len="med"/>
                    </a:lnL>
                  </a:tcPr>
                </a:tc>
                <a:tc hMerge="1">
                  <a:txBody>
                    <a:bodyPr/>
                    <a:lstStyle/>
                    <a:p>
                      <a:endParaRPr lang="en-GB" sz="800" dirty="0"/>
                    </a:p>
                  </a:txBody>
                  <a:tcPr>
                    <a:lnL w="12700" cap="flat" cmpd="sng" algn="ctr">
                      <a:solidFill>
                        <a:schemeClr val="accent3">
                          <a:lumMod val="20000"/>
                          <a:lumOff val="80000"/>
                        </a:schemeClr>
                      </a:solidFill>
                      <a:prstDash val="solid"/>
                      <a:round/>
                      <a:headEnd type="none" w="med" len="med"/>
                      <a:tailEnd type="none" w="med" len="med"/>
                    </a:lnL>
                    <a:solidFill>
                      <a:schemeClr val="accent3">
                        <a:lumMod val="20000"/>
                        <a:lumOff val="80000"/>
                      </a:schemeClr>
                    </a:solidFill>
                  </a:tcPr>
                </a:tc>
                <a:tc gridSpan="4">
                  <a:txBody>
                    <a:bodyPr/>
                    <a:lstStyle/>
                    <a:p>
                      <a:pPr algn="ctr"/>
                      <a:endParaRPr lang="en-GB" sz="500" b="1" dirty="0"/>
                    </a:p>
                  </a:txBody>
                  <a:tcPr marL="36000" marR="36000" marT="36000" marB="36000" anchor="ctr">
                    <a:lnL w="12700" cap="flat" cmpd="sng" algn="ctr">
                      <a:solidFill>
                        <a:schemeClr val="accent3">
                          <a:lumMod val="20000"/>
                          <a:lumOff val="80000"/>
                        </a:schemeClr>
                      </a:solidFill>
                      <a:prstDash val="solid"/>
                      <a:round/>
                      <a:headEnd type="none" w="med" len="med"/>
                      <a:tailEnd type="none" w="med" len="med"/>
                    </a:lnL>
                    <a:lnR w="12700" cap="flat" cmpd="sng" algn="ctr">
                      <a:solidFill>
                        <a:schemeClr val="accent3">
                          <a:lumMod val="20000"/>
                          <a:lumOff val="80000"/>
                        </a:schemeClr>
                      </a:solidFill>
                      <a:prstDash val="solid"/>
                      <a:round/>
                      <a:headEnd type="none" w="med" len="med"/>
                      <a:tailEnd type="none" w="med" len="med"/>
                    </a:lnR>
                    <a:lnTlToBr w="12700" cap="flat" cmpd="sng" algn="ctr">
                      <a:solidFill>
                        <a:schemeClr val="bg1"/>
                      </a:solidFill>
                      <a:prstDash val="solid"/>
                      <a:round/>
                      <a:headEnd type="none" w="med" len="med"/>
                      <a:tailEnd type="none" w="med" len="med"/>
                    </a:lnTlToBr>
                    <a:solidFill>
                      <a:schemeClr val="accent3">
                        <a:lumMod val="20000"/>
                        <a:lumOff val="80000"/>
                      </a:schemeClr>
                    </a:solidFill>
                  </a:tcPr>
                </a:tc>
                <a:tc hMerge="1">
                  <a:txBody>
                    <a:bodyPr/>
                    <a:lstStyle/>
                    <a:p>
                      <a:endParaRPr lang="en-GB" sz="700" dirty="0"/>
                    </a:p>
                  </a:txBody>
                  <a:tcPr marL="36000" marR="36000" marT="36000" marB="36000" anchor="ctr">
                    <a:lnL w="12700" cap="flat" cmpd="sng" algn="ctr">
                      <a:solidFill>
                        <a:schemeClr val="accent3">
                          <a:lumMod val="20000"/>
                          <a:lumOff val="80000"/>
                        </a:schemeClr>
                      </a:solidFill>
                      <a:prstDash val="solid"/>
                      <a:round/>
                      <a:headEnd type="none" w="med" len="med"/>
                      <a:tailEnd type="none" w="med" len="med"/>
                    </a:lnL>
                    <a:lnR w="12700" cap="flat" cmpd="sng" algn="ctr">
                      <a:solidFill>
                        <a:schemeClr val="accent3">
                          <a:lumMod val="20000"/>
                          <a:lumOff val="80000"/>
                        </a:schemeClr>
                      </a:solidFill>
                      <a:prstDash val="solid"/>
                      <a:round/>
                      <a:headEnd type="none" w="med" len="med"/>
                      <a:tailEnd type="none" w="med" len="med"/>
                    </a:lnR>
                    <a:lnTlToBr w="12700" cap="flat" cmpd="sng" algn="ctr">
                      <a:solidFill>
                        <a:schemeClr val="bg1"/>
                      </a:solidFill>
                      <a:prstDash val="solid"/>
                      <a:round/>
                      <a:headEnd type="none" w="med" len="med"/>
                      <a:tailEnd type="none" w="med" len="med"/>
                    </a:lnTlToBr>
                    <a:solidFill>
                      <a:schemeClr val="accent3">
                        <a:lumMod val="20000"/>
                        <a:lumOff val="80000"/>
                      </a:schemeClr>
                    </a:solidFill>
                  </a:tcPr>
                </a:tc>
                <a:tc hMerge="1">
                  <a:txBody>
                    <a:bodyPr/>
                    <a:lstStyle/>
                    <a:p>
                      <a:endParaRPr lang="en-GB" sz="800" dirty="0"/>
                    </a:p>
                  </a:txBody>
                  <a:tcPr marL="36000" marR="36000" marT="36000" marB="36000" anchor="ctr">
                    <a:lnL w="12700" cap="flat" cmpd="sng" algn="ctr">
                      <a:solidFill>
                        <a:schemeClr val="accent3">
                          <a:lumMod val="20000"/>
                          <a:lumOff val="80000"/>
                        </a:schemeClr>
                      </a:solidFill>
                      <a:prstDash val="solid"/>
                      <a:round/>
                      <a:headEnd type="none" w="med" len="med"/>
                      <a:tailEnd type="none" w="med" len="med"/>
                    </a:lnL>
                    <a:solidFill>
                      <a:schemeClr val="accent3">
                        <a:lumMod val="20000"/>
                        <a:lumOff val="80000"/>
                      </a:schemeClr>
                    </a:solidFill>
                  </a:tcPr>
                </a:tc>
                <a:tc hMerge="1">
                  <a:txBody>
                    <a:bodyPr/>
                    <a:lstStyle/>
                    <a:p>
                      <a:pPr algn="l"/>
                      <a:r>
                        <a:rPr lang="en-GB" sz="500" b="1" dirty="0"/>
                        <a:t>Informatica </a:t>
                      </a:r>
                    </a:p>
                  </a:txBody>
                  <a:tcPr marL="36000" marR="36000" marT="36000" marB="36000" anchor="ctr">
                    <a:lnL w="12700" cap="flat" cmpd="sng" algn="ctr">
                      <a:solidFill>
                        <a:schemeClr val="accent3">
                          <a:lumMod val="20000"/>
                          <a:lumOff val="80000"/>
                        </a:schemeClr>
                      </a:solidFill>
                      <a:prstDash val="solid"/>
                      <a:round/>
                      <a:headEnd type="none" w="med" len="med"/>
                      <a:tailEnd type="none" w="med" len="med"/>
                    </a:lnL>
                    <a:solidFill>
                      <a:schemeClr val="accent3">
                        <a:lumMod val="20000"/>
                        <a:lumOff val="80000"/>
                      </a:schemeClr>
                    </a:solidFill>
                  </a:tcPr>
                </a:tc>
                <a:tc gridSpan="4">
                  <a:txBody>
                    <a:bodyPr/>
                    <a:lstStyle/>
                    <a:p>
                      <a:r>
                        <a:rPr lang="en-GB" sz="500" b="1"/>
                        <a:t>Informatica </a:t>
                      </a:r>
                      <a:endParaRPr lang="en-GB"/>
                    </a:p>
                  </a:txBody>
                  <a:tcPr marL="36000" marR="36000" marT="36000" marB="36000" anchor="ctr">
                    <a:lnL w="12700" cap="flat" cmpd="sng" algn="ctr">
                      <a:solidFill>
                        <a:schemeClr val="accent3">
                          <a:lumMod val="20000"/>
                          <a:lumOff val="80000"/>
                        </a:schemeClr>
                      </a:solidFill>
                      <a:prstDash val="solid"/>
                      <a:round/>
                      <a:headEnd type="none" w="med" len="med"/>
                      <a:tailEnd type="none" w="med" len="med"/>
                    </a:lnL>
                    <a:solidFill>
                      <a:schemeClr val="accent3">
                        <a:lumMod val="20000"/>
                        <a:lumOff val="80000"/>
                      </a:schemeClr>
                    </a:solidFill>
                  </a:tcPr>
                </a:tc>
                <a:tc hMerge="1">
                  <a:txBody>
                    <a:bodyPr/>
                    <a:lstStyle/>
                    <a:p>
                      <a:endParaRPr lang="en-GB" sz="800" dirty="0"/>
                    </a:p>
                  </a:txBody>
                  <a:tcPr>
                    <a:solidFill>
                      <a:schemeClr val="accent3">
                        <a:lumMod val="20000"/>
                        <a:lumOff val="80000"/>
                      </a:schemeClr>
                    </a:solidFill>
                  </a:tcPr>
                </a:tc>
                <a:tc hMerge="1">
                  <a:txBody>
                    <a:bodyPr/>
                    <a:lstStyle/>
                    <a:p>
                      <a:endParaRPr lang="en-GB"/>
                    </a:p>
                  </a:txBody>
                  <a:tcPr/>
                </a:tc>
                <a:tc hMerge="1">
                  <a:txBody>
                    <a:bodyPr/>
                    <a:lstStyle/>
                    <a:p>
                      <a:endParaRPr lang="en-GB" sz="800" dirty="0"/>
                    </a:p>
                  </a:txBody>
                  <a:tcPr anchor="ctr">
                    <a:solidFill>
                      <a:schemeClr val="accent3">
                        <a:lumMod val="20000"/>
                        <a:lumOff val="80000"/>
                      </a:schemeClr>
                    </a:solidFill>
                  </a:tcPr>
                </a:tc>
                <a:extLst>
                  <a:ext uri="{0D108BD9-81ED-4DB2-BD59-A6C34878D82A}">
                    <a16:rowId xmlns:a16="http://schemas.microsoft.com/office/drawing/2014/main" val="3984864262"/>
                  </a:ext>
                </a:extLst>
              </a:tr>
              <a:tr h="215536">
                <a:tc gridSpan="2">
                  <a:txBody>
                    <a:bodyPr/>
                    <a:lstStyle/>
                    <a:p>
                      <a:pPr algn="ctr"/>
                      <a:r>
                        <a:rPr lang="en-GB" sz="500" b="1" dirty="0"/>
                        <a:t>V11.5 out of support</a:t>
                      </a:r>
                    </a:p>
                  </a:txBody>
                  <a:tcPr marL="36000" marR="36000" marT="36000" marB="36000" anchor="ctr">
                    <a:solidFill>
                      <a:schemeClr val="accent3">
                        <a:lumMod val="40000"/>
                        <a:lumOff val="60000"/>
                      </a:schemeClr>
                    </a:solidFill>
                  </a:tcPr>
                </a:tc>
                <a:tc hMerge="1">
                  <a:txBody>
                    <a:bodyPr/>
                    <a:lstStyle/>
                    <a:p>
                      <a:r>
                        <a:rPr lang="en-GB" sz="500" dirty="0"/>
                        <a:t>Infosphere v11.7</a:t>
                      </a:r>
                      <a:endParaRPr lang="en-GB" sz="800" dirty="0"/>
                    </a:p>
                  </a:txBody>
                  <a:tcPr marL="36000" marR="36000" marT="36000" marB="36000" anchor="ctr">
                    <a:solidFill>
                      <a:schemeClr val="accent3">
                        <a:lumMod val="40000"/>
                        <a:lumOff val="60000"/>
                      </a:schemeClr>
                    </a:solidFill>
                  </a:tcPr>
                </a:tc>
                <a:tc gridSpan="3">
                  <a:txBody>
                    <a:bodyPr/>
                    <a:lstStyle/>
                    <a:p>
                      <a:pPr algn="ctr"/>
                      <a:r>
                        <a:rPr lang="en-GB" sz="500" b="1" dirty="0"/>
                        <a:t>Infosphere v11.7</a:t>
                      </a:r>
                    </a:p>
                  </a:txBody>
                  <a:tcPr marL="36000" marR="36000" marT="36000" marB="36000" anchor="ctr">
                    <a:lnR w="12700" cap="flat" cmpd="sng" algn="ctr">
                      <a:solidFill>
                        <a:schemeClr val="accent3">
                          <a:lumMod val="40000"/>
                          <a:lumOff val="60000"/>
                        </a:schemeClr>
                      </a:solidFill>
                      <a:prstDash val="solid"/>
                      <a:round/>
                      <a:headEnd type="none" w="med" len="med"/>
                      <a:tailEnd type="none" w="med" len="med"/>
                    </a:lnR>
                    <a:solidFill>
                      <a:schemeClr val="accent3">
                        <a:lumMod val="40000"/>
                        <a:lumOff val="60000"/>
                      </a:schemeClr>
                    </a:solidFill>
                  </a:tcPr>
                </a:tc>
                <a:tc hMerge="1">
                  <a:txBody>
                    <a:bodyPr/>
                    <a:lstStyle/>
                    <a:p>
                      <a:endParaRPr lang="en-GB"/>
                    </a:p>
                  </a:txBody>
                  <a:tcPr>
                    <a:lnL w="12700" cap="flat" cmpd="sng" algn="ctr">
                      <a:solidFill>
                        <a:schemeClr val="accent3">
                          <a:lumMod val="40000"/>
                          <a:lumOff val="60000"/>
                        </a:schemeClr>
                      </a:solidFill>
                      <a:prstDash val="solid"/>
                      <a:round/>
                      <a:headEnd type="none" w="med" len="med"/>
                      <a:tailEnd type="none" w="med" len="med"/>
                    </a:lnL>
                  </a:tcPr>
                </a:tc>
                <a:tc hMerge="1">
                  <a:txBody>
                    <a:bodyPr/>
                    <a:lstStyle/>
                    <a:p>
                      <a:endParaRPr lang="en-GB" sz="800" dirty="0"/>
                    </a:p>
                  </a:txBody>
                  <a:tcPr>
                    <a:lnL w="12700" cap="flat" cmpd="sng" algn="ctr">
                      <a:solidFill>
                        <a:schemeClr val="accent3">
                          <a:lumMod val="40000"/>
                          <a:lumOff val="60000"/>
                        </a:schemeClr>
                      </a:solidFill>
                      <a:prstDash val="solid"/>
                      <a:round/>
                      <a:headEnd type="none" w="med" len="med"/>
                      <a:tailEnd type="none" w="med" len="med"/>
                    </a:lnL>
                    <a:solidFill>
                      <a:schemeClr val="accent3">
                        <a:lumMod val="40000"/>
                        <a:lumOff val="60000"/>
                      </a:schemeClr>
                    </a:solidFill>
                  </a:tcPr>
                </a:tc>
                <a:tc gridSpan="4">
                  <a:txBody>
                    <a:bodyPr/>
                    <a:lstStyle/>
                    <a:p>
                      <a:pPr algn="ctr"/>
                      <a:endParaRPr lang="en-GB" sz="500" b="1" dirty="0"/>
                    </a:p>
                  </a:txBody>
                  <a:tcPr marL="36000" marR="36000" marT="36000" marB="36000" anchor="ctr">
                    <a:lnL w="12700" cap="flat" cmpd="sng" algn="ctr">
                      <a:solidFill>
                        <a:schemeClr val="accent3">
                          <a:lumMod val="40000"/>
                          <a:lumOff val="60000"/>
                        </a:schemeClr>
                      </a:solidFill>
                      <a:prstDash val="solid"/>
                      <a:round/>
                      <a:headEnd type="none" w="med" len="med"/>
                      <a:tailEnd type="none" w="med" len="med"/>
                    </a:lnL>
                    <a:lnR w="12700" cap="flat" cmpd="sng" algn="ctr">
                      <a:solidFill>
                        <a:schemeClr val="accent3">
                          <a:lumMod val="40000"/>
                          <a:lumOff val="60000"/>
                        </a:schemeClr>
                      </a:solidFill>
                      <a:prstDash val="solid"/>
                      <a:round/>
                      <a:headEnd type="none" w="med" len="med"/>
                      <a:tailEnd type="none" w="med" len="med"/>
                    </a:lnR>
                    <a:lnTlToBr w="12700" cap="flat" cmpd="sng" algn="ctr">
                      <a:solidFill>
                        <a:schemeClr val="bg1"/>
                      </a:solidFill>
                      <a:prstDash val="solid"/>
                      <a:round/>
                      <a:headEnd type="none" w="med" len="med"/>
                      <a:tailEnd type="none" w="med" len="med"/>
                    </a:lnTlToBr>
                    <a:solidFill>
                      <a:schemeClr val="accent3">
                        <a:lumMod val="40000"/>
                        <a:lumOff val="60000"/>
                      </a:schemeClr>
                    </a:solidFill>
                  </a:tcPr>
                </a:tc>
                <a:tc hMerge="1">
                  <a:txBody>
                    <a:bodyPr/>
                    <a:lstStyle/>
                    <a:p>
                      <a:endParaRPr lang="en-GB" sz="700" dirty="0"/>
                    </a:p>
                  </a:txBody>
                  <a:tcPr marL="36000" marR="36000" marT="36000" marB="36000" anchor="ctr">
                    <a:lnL w="12700" cap="flat" cmpd="sng" algn="ctr">
                      <a:solidFill>
                        <a:schemeClr val="accent3">
                          <a:lumMod val="40000"/>
                          <a:lumOff val="60000"/>
                        </a:schemeClr>
                      </a:solidFill>
                      <a:prstDash val="solid"/>
                      <a:round/>
                      <a:headEnd type="none" w="med" len="med"/>
                      <a:tailEnd type="none" w="med" len="med"/>
                    </a:lnL>
                    <a:lnR w="12700" cap="flat" cmpd="sng" algn="ctr">
                      <a:solidFill>
                        <a:schemeClr val="accent3">
                          <a:lumMod val="40000"/>
                          <a:lumOff val="60000"/>
                        </a:schemeClr>
                      </a:solidFill>
                      <a:prstDash val="solid"/>
                      <a:round/>
                      <a:headEnd type="none" w="med" len="med"/>
                      <a:tailEnd type="none" w="med" len="med"/>
                    </a:lnR>
                    <a:lnTlToBr w="12700" cap="flat" cmpd="sng" algn="ctr">
                      <a:solidFill>
                        <a:schemeClr val="bg1"/>
                      </a:solidFill>
                      <a:prstDash val="solid"/>
                      <a:round/>
                      <a:headEnd type="none" w="med" len="med"/>
                      <a:tailEnd type="none" w="med" len="med"/>
                    </a:lnTlToBr>
                    <a:solidFill>
                      <a:schemeClr val="accent3">
                        <a:lumMod val="40000"/>
                        <a:lumOff val="60000"/>
                      </a:schemeClr>
                    </a:solidFill>
                  </a:tcPr>
                </a:tc>
                <a:tc hMerge="1">
                  <a:txBody>
                    <a:bodyPr/>
                    <a:lstStyle/>
                    <a:p>
                      <a:endParaRPr lang="en-GB" sz="800" dirty="0"/>
                    </a:p>
                  </a:txBody>
                  <a:tcPr marL="36000" marR="36000" marT="36000" marB="36000" anchor="ctr">
                    <a:lnL w="12700" cap="flat" cmpd="sng" algn="ctr">
                      <a:solidFill>
                        <a:schemeClr val="accent3">
                          <a:lumMod val="40000"/>
                          <a:lumOff val="60000"/>
                        </a:schemeClr>
                      </a:solidFill>
                      <a:prstDash val="solid"/>
                      <a:round/>
                      <a:headEnd type="none" w="med" len="med"/>
                      <a:tailEnd type="none" w="med" len="med"/>
                    </a:lnL>
                    <a:solidFill>
                      <a:schemeClr val="accent3">
                        <a:lumMod val="40000"/>
                        <a:lumOff val="60000"/>
                      </a:schemeClr>
                    </a:solidFill>
                  </a:tcPr>
                </a:tc>
                <a:tc hMerge="1">
                  <a:txBody>
                    <a:bodyPr/>
                    <a:lstStyle/>
                    <a:p>
                      <a:pPr algn="l"/>
                      <a:r>
                        <a:rPr lang="en-GB" sz="500" b="1" dirty="0"/>
                        <a:t>Informatica</a:t>
                      </a:r>
                    </a:p>
                  </a:txBody>
                  <a:tcPr marL="36000" marR="36000" marT="36000" marB="36000" anchor="ctr">
                    <a:lnL w="12700" cap="flat" cmpd="sng" algn="ctr">
                      <a:solidFill>
                        <a:schemeClr val="accent3">
                          <a:lumMod val="40000"/>
                          <a:lumOff val="60000"/>
                        </a:schemeClr>
                      </a:solidFill>
                      <a:prstDash val="solid"/>
                      <a:round/>
                      <a:headEnd type="none" w="med" len="med"/>
                      <a:tailEnd type="none" w="med" len="med"/>
                    </a:lnL>
                    <a:solidFill>
                      <a:schemeClr val="accent3">
                        <a:lumMod val="40000"/>
                        <a:lumOff val="60000"/>
                      </a:schemeClr>
                    </a:solidFill>
                  </a:tcPr>
                </a:tc>
                <a:tc gridSpan="4">
                  <a:txBody>
                    <a:bodyPr/>
                    <a:lstStyle/>
                    <a:p>
                      <a:r>
                        <a:rPr lang="en-GB" sz="500" b="1" dirty="0"/>
                        <a:t>Informatica</a:t>
                      </a:r>
                      <a:endParaRPr lang="en-GB" dirty="0"/>
                    </a:p>
                  </a:txBody>
                  <a:tcPr marL="36000" marR="36000" marT="36000" marB="36000" anchor="ctr">
                    <a:lnL w="12700" cap="flat" cmpd="sng" algn="ctr">
                      <a:solidFill>
                        <a:schemeClr val="accent3">
                          <a:lumMod val="40000"/>
                          <a:lumOff val="60000"/>
                        </a:schemeClr>
                      </a:solidFill>
                      <a:prstDash val="solid"/>
                      <a:round/>
                      <a:headEnd type="none" w="med" len="med"/>
                      <a:tailEnd type="none" w="med" len="med"/>
                    </a:lnL>
                    <a:solidFill>
                      <a:schemeClr val="accent3">
                        <a:lumMod val="40000"/>
                        <a:lumOff val="60000"/>
                      </a:schemeClr>
                    </a:solidFill>
                  </a:tcPr>
                </a:tc>
                <a:tc hMerge="1">
                  <a:txBody>
                    <a:bodyPr/>
                    <a:lstStyle/>
                    <a:p>
                      <a:endParaRPr lang="en-GB" sz="800" dirty="0"/>
                    </a:p>
                  </a:txBody>
                  <a:tcPr>
                    <a:solidFill>
                      <a:schemeClr val="accent3">
                        <a:lumMod val="40000"/>
                        <a:lumOff val="60000"/>
                      </a:schemeClr>
                    </a:solidFill>
                  </a:tcPr>
                </a:tc>
                <a:tc hMerge="1">
                  <a:txBody>
                    <a:bodyPr/>
                    <a:lstStyle/>
                    <a:p>
                      <a:endParaRPr lang="en-GB"/>
                    </a:p>
                  </a:txBody>
                  <a:tcPr/>
                </a:tc>
                <a:tc hMerge="1">
                  <a:txBody>
                    <a:bodyPr/>
                    <a:lstStyle/>
                    <a:p>
                      <a:endParaRPr lang="en-GB" sz="800" dirty="0"/>
                    </a:p>
                  </a:txBody>
                  <a:tcPr anchor="ctr">
                    <a:solidFill>
                      <a:schemeClr val="accent3">
                        <a:lumMod val="40000"/>
                        <a:lumOff val="60000"/>
                      </a:schemeClr>
                    </a:solidFill>
                  </a:tcPr>
                </a:tc>
                <a:extLst>
                  <a:ext uri="{0D108BD9-81ED-4DB2-BD59-A6C34878D82A}">
                    <a16:rowId xmlns:a16="http://schemas.microsoft.com/office/drawing/2014/main" val="4127162087"/>
                  </a:ext>
                </a:extLst>
              </a:tr>
              <a:tr h="215536">
                <a:tc gridSpan="5">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GB" sz="500" b="1" dirty="0"/>
                        <a:t>Oracle</a:t>
                      </a:r>
                    </a:p>
                  </a:txBody>
                  <a:tcPr marL="36000" marR="36000" marT="36000" marB="36000" anchor="ctr">
                    <a:solidFill>
                      <a:schemeClr val="accent3">
                        <a:lumMod val="20000"/>
                        <a:lumOff val="80000"/>
                      </a:schemeClr>
                    </a:solidFill>
                  </a:tcPr>
                </a:tc>
                <a:tc hMerge="1">
                  <a:txBody>
                    <a:bodyPr/>
                    <a:lstStyle/>
                    <a:p>
                      <a:endParaRPr lang="en-GB" sz="800" dirty="0"/>
                    </a:p>
                  </a:txBody>
                  <a:tcPr>
                    <a:solidFill>
                      <a:schemeClr val="accent3">
                        <a:lumMod val="20000"/>
                        <a:lumOff val="80000"/>
                      </a:schemeClr>
                    </a:solidFill>
                  </a:tcPr>
                </a:tc>
                <a:tc hMerge="1">
                  <a:txBody>
                    <a:bodyPr/>
                    <a:lstStyle/>
                    <a:p>
                      <a:endParaRPr lang="en-GB"/>
                    </a:p>
                  </a:txBody>
                  <a:tcPr/>
                </a:tc>
                <a:tc hMerge="1">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endParaRPr lang="en-GB" sz="500" dirty="0"/>
                    </a:p>
                  </a:txBody>
                  <a:tcPr marL="36000" marR="36000" marT="36000" marB="36000" anchor="ctr">
                    <a:solidFill>
                      <a:schemeClr val="accent3">
                        <a:lumMod val="20000"/>
                        <a:lumOff val="80000"/>
                      </a:schemeClr>
                    </a:solidFill>
                  </a:tcPr>
                </a:tc>
                <a:tc hMerge="1">
                  <a:txBody>
                    <a:bodyPr/>
                    <a:lstStyle/>
                    <a:p>
                      <a:pPr algn="l"/>
                      <a:r>
                        <a:rPr lang="en-GB" sz="500" b="1" dirty="0"/>
                        <a:t>Azure</a:t>
                      </a:r>
                    </a:p>
                  </a:txBody>
                  <a:tcPr marL="36000" marR="36000" marT="36000" marB="36000" anchor="ctr">
                    <a:solidFill>
                      <a:schemeClr val="accent3">
                        <a:lumMod val="20000"/>
                        <a:lumOff val="80000"/>
                      </a:schemeClr>
                    </a:solidFill>
                  </a:tcPr>
                </a:tc>
                <a:tc gridSpan="8">
                  <a:txBody>
                    <a:bodyPr/>
                    <a:lstStyle/>
                    <a:p>
                      <a:pPr algn="ctr"/>
                      <a:r>
                        <a:rPr lang="en-GB" sz="500" b="1" dirty="0"/>
                        <a:t>Azure</a:t>
                      </a:r>
                      <a:endParaRPr lang="en-GB" dirty="0"/>
                    </a:p>
                  </a:txBody>
                  <a:tcPr marL="36000" marR="36000" marT="36000" marB="36000" anchor="ctr">
                    <a:solidFill>
                      <a:schemeClr val="accent3">
                        <a:lumMod val="20000"/>
                        <a:lumOff val="80000"/>
                      </a:schemeClr>
                    </a:solidFill>
                  </a:tcPr>
                </a:tc>
                <a:tc hMerge="1">
                  <a:txBody>
                    <a:bodyPr/>
                    <a:lstStyle/>
                    <a:p>
                      <a:pPr algn="ctr"/>
                      <a:r>
                        <a:rPr lang="en-GB" sz="500" b="1" dirty="0"/>
                        <a:t>Azure</a:t>
                      </a:r>
                      <a:endParaRPr lang="en-GB" sz="700" dirty="0"/>
                    </a:p>
                  </a:txBody>
                  <a:tcPr marL="36000" marR="36000" marT="36000" marB="36000" anchor="ctr">
                    <a:solidFill>
                      <a:schemeClr val="accent3">
                        <a:lumMod val="20000"/>
                        <a:lumOff val="80000"/>
                      </a:schemeClr>
                    </a:solidFill>
                  </a:tcPr>
                </a:tc>
                <a:tc hMerge="1">
                  <a:txBody>
                    <a:bodyPr/>
                    <a:lstStyle/>
                    <a:p>
                      <a:endParaRPr lang="en-GB" sz="500" dirty="0"/>
                    </a:p>
                  </a:txBody>
                  <a:tcPr marL="36000" marR="36000" marT="36000" marB="36000" anchor="ctr">
                    <a:solidFill>
                      <a:schemeClr val="accent3">
                        <a:lumMod val="20000"/>
                        <a:lumOff val="80000"/>
                      </a:schemeClr>
                    </a:solidFill>
                  </a:tcPr>
                </a:tc>
                <a:tc hMerge="1">
                  <a:txBody>
                    <a:bodyPr/>
                    <a:lstStyle/>
                    <a:p>
                      <a:pPr algn="l"/>
                      <a:endParaRPr lang="en-GB" sz="500" dirty="0"/>
                    </a:p>
                  </a:txBody>
                  <a:tcPr marL="36000" marR="36000" marT="36000" marB="36000" anchor="ctr">
                    <a:lnL w="12700" cap="flat" cmpd="sng" algn="ctr">
                      <a:solidFill>
                        <a:schemeClr val="accent3">
                          <a:lumMod val="20000"/>
                          <a:lumOff val="80000"/>
                        </a:schemeClr>
                      </a:solidFill>
                      <a:prstDash val="solid"/>
                      <a:round/>
                      <a:headEnd type="none" w="med" len="med"/>
                      <a:tailEnd type="none" w="med" len="med"/>
                    </a:lnL>
                    <a:solidFill>
                      <a:schemeClr val="accent3">
                        <a:lumMod val="20000"/>
                        <a:lumOff val="80000"/>
                      </a:schemeClr>
                    </a:solidFill>
                  </a:tcPr>
                </a:tc>
                <a:tc hMerge="1">
                  <a:txBody>
                    <a:bodyPr/>
                    <a:lstStyle/>
                    <a:p>
                      <a:endParaRPr lang="en-GB"/>
                    </a:p>
                  </a:txBody>
                  <a:tcPr/>
                </a:tc>
                <a:tc hMerge="1">
                  <a:txBody>
                    <a:bodyPr/>
                    <a:lstStyle/>
                    <a:p>
                      <a:endParaRPr lang="en-GB" sz="800" dirty="0"/>
                    </a:p>
                  </a:txBody>
                  <a:tcPr>
                    <a:solidFill>
                      <a:schemeClr val="accent3">
                        <a:lumMod val="20000"/>
                        <a:lumOff val="80000"/>
                      </a:schemeClr>
                    </a:solidFill>
                  </a:tcPr>
                </a:tc>
                <a:tc hMerge="1">
                  <a:txBody>
                    <a:bodyPr/>
                    <a:lstStyle/>
                    <a:p>
                      <a:endParaRPr lang="en-GB"/>
                    </a:p>
                  </a:txBody>
                  <a:tcPr/>
                </a:tc>
                <a:tc hMerge="1">
                  <a:txBody>
                    <a:bodyPr/>
                    <a:lstStyle/>
                    <a:p>
                      <a:endParaRPr lang="en-GB" sz="800" dirty="0"/>
                    </a:p>
                  </a:txBody>
                  <a:tcPr anchor="ctr">
                    <a:solidFill>
                      <a:schemeClr val="accent3">
                        <a:lumMod val="20000"/>
                        <a:lumOff val="80000"/>
                      </a:schemeClr>
                    </a:solidFill>
                  </a:tcPr>
                </a:tc>
                <a:extLst>
                  <a:ext uri="{0D108BD9-81ED-4DB2-BD59-A6C34878D82A}">
                    <a16:rowId xmlns:a16="http://schemas.microsoft.com/office/drawing/2014/main" val="1036229266"/>
                  </a:ext>
                </a:extLst>
              </a:tr>
              <a:tr h="224194">
                <a:tc gridSpan="2">
                  <a:txBody>
                    <a:bodyPr/>
                    <a:lstStyle/>
                    <a:p>
                      <a:pPr algn="ctr"/>
                      <a:r>
                        <a:rPr lang="en-GB" sz="500" b="1" dirty="0"/>
                        <a:t>V11.5 out of support</a:t>
                      </a:r>
                    </a:p>
                  </a:txBody>
                  <a:tcPr marL="36000" marR="36000" marT="36000" marB="36000" anchor="ctr">
                    <a:lnB w="12700" cap="flat" cmpd="sng" algn="ctr">
                      <a:solidFill>
                        <a:schemeClr val="bg1"/>
                      </a:solidFill>
                      <a:prstDash val="solid"/>
                      <a:round/>
                      <a:headEnd type="none" w="med" len="med"/>
                      <a:tailEnd type="none" w="med" len="med"/>
                    </a:lnB>
                    <a:solidFill>
                      <a:schemeClr val="accent3">
                        <a:lumMod val="40000"/>
                        <a:lumOff val="60000"/>
                      </a:schemeClr>
                    </a:solidFill>
                  </a:tcPr>
                </a:tc>
                <a:tc hMerge="1">
                  <a:txBody>
                    <a:bodyPr/>
                    <a:lstStyle/>
                    <a:p>
                      <a:r>
                        <a:rPr lang="en-GB" sz="500" dirty="0"/>
                        <a:t>Infosphere v11.7</a:t>
                      </a:r>
                    </a:p>
                  </a:txBody>
                  <a:tcPr marL="36000" marR="36000" marT="36000" marB="36000" anchor="ctr">
                    <a:solidFill>
                      <a:schemeClr val="accent3">
                        <a:lumMod val="40000"/>
                        <a:lumOff val="60000"/>
                      </a:schemeClr>
                    </a:solidFill>
                  </a:tcPr>
                </a:tc>
                <a:tc>
                  <a:txBody>
                    <a:bodyPr/>
                    <a:lstStyle/>
                    <a:p>
                      <a:pPr algn="ctr"/>
                      <a:r>
                        <a:rPr lang="en-GB" sz="500" b="1" dirty="0"/>
                        <a:t>v11.7</a:t>
                      </a:r>
                    </a:p>
                  </a:txBody>
                  <a:tcPr marL="36000" marR="36000" marT="36000" marB="36000" anchor="ctr">
                    <a:lnR w="12700" cap="flat" cmpd="sng" algn="ctr">
                      <a:solidFill>
                        <a:schemeClr val="accent3">
                          <a:lumMod val="40000"/>
                          <a:lumOff val="60000"/>
                        </a:schemeClr>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3">
                        <a:lumMod val="40000"/>
                        <a:lumOff val="60000"/>
                      </a:schemeClr>
                    </a:solidFill>
                  </a:tcPr>
                </a:tc>
                <a:tc gridSpan="5">
                  <a:txBody>
                    <a:bodyPr/>
                    <a:lstStyle/>
                    <a:p>
                      <a:endParaRPr lang="en-GB" sz="500" dirty="0"/>
                    </a:p>
                  </a:txBody>
                  <a:tcPr marL="36000" marR="36000" marT="36000" marB="36000" anchor="ctr">
                    <a:lnL w="12700" cap="flat" cmpd="sng" algn="ctr">
                      <a:solidFill>
                        <a:schemeClr val="accent3">
                          <a:lumMod val="40000"/>
                          <a:lumOff val="60000"/>
                        </a:schemeClr>
                      </a:solidFill>
                      <a:prstDash val="solid"/>
                      <a:round/>
                      <a:headEnd type="none" w="med" len="med"/>
                      <a:tailEnd type="none" w="med" len="med"/>
                    </a:lnL>
                    <a:lnR w="12700" cap="flat" cmpd="sng" algn="ctr">
                      <a:solidFill>
                        <a:schemeClr val="accent3">
                          <a:lumMod val="40000"/>
                          <a:lumOff val="60000"/>
                        </a:schemeClr>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solidFill>
                      <a:schemeClr val="accent3">
                        <a:lumMod val="40000"/>
                        <a:lumOff val="60000"/>
                      </a:schemeClr>
                    </a:solidFill>
                  </a:tcPr>
                </a:tc>
                <a:tc hMerge="1">
                  <a:txBody>
                    <a:bodyPr/>
                    <a:lstStyle/>
                    <a:p>
                      <a:endParaRPr lang="en-GB" sz="800" dirty="0"/>
                    </a:p>
                  </a:txBody>
                  <a:tcPr>
                    <a:lnL w="12700" cap="flat" cmpd="sng" algn="ctr">
                      <a:solidFill>
                        <a:schemeClr val="accent3">
                          <a:lumMod val="40000"/>
                          <a:lumOff val="60000"/>
                        </a:schemeClr>
                      </a:solidFill>
                      <a:prstDash val="solid"/>
                      <a:round/>
                      <a:headEnd type="none" w="med" len="med"/>
                      <a:tailEnd type="none" w="med" len="med"/>
                    </a:lnL>
                  </a:tcPr>
                </a:tc>
                <a:tc hMerge="1">
                  <a:txBody>
                    <a:bodyPr/>
                    <a:lstStyle/>
                    <a:p>
                      <a:pPr algn="ctr"/>
                      <a:endParaRPr lang="en-GB" sz="500" b="1" dirty="0"/>
                    </a:p>
                  </a:txBody>
                  <a:tcPr marL="36000" marR="36000" marT="36000" marB="36000" anchor="ctr">
                    <a:lnL w="12700" cap="flat" cmpd="sng" algn="ctr">
                      <a:solidFill>
                        <a:schemeClr val="accent3">
                          <a:lumMod val="40000"/>
                          <a:lumOff val="60000"/>
                        </a:schemeClr>
                      </a:solidFill>
                      <a:prstDash val="solid"/>
                      <a:round/>
                      <a:headEnd type="none" w="med" len="med"/>
                      <a:tailEnd type="none" w="med" len="med"/>
                    </a:lnL>
                    <a:lnR w="12700" cap="flat" cmpd="sng" algn="ctr">
                      <a:solidFill>
                        <a:schemeClr val="accent3">
                          <a:lumMod val="40000"/>
                          <a:lumOff val="60000"/>
                        </a:schemeClr>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solidFill>
                      <a:schemeClr val="accent3">
                        <a:lumMod val="40000"/>
                        <a:lumOff val="60000"/>
                      </a:schemeClr>
                    </a:solidFill>
                  </a:tcPr>
                </a:tc>
                <a:tc hMerge="1">
                  <a:txBody>
                    <a:bodyPr/>
                    <a:lstStyle/>
                    <a:p>
                      <a:endParaRPr lang="en-GB" sz="700" dirty="0"/>
                    </a:p>
                  </a:txBody>
                  <a:tcPr marL="36000" marR="36000" marT="36000" marB="36000" anchor="ctr">
                    <a:lnL w="12700" cap="flat" cmpd="sng" algn="ctr">
                      <a:solidFill>
                        <a:schemeClr val="accent3">
                          <a:lumMod val="40000"/>
                          <a:lumOff val="60000"/>
                        </a:schemeClr>
                      </a:solidFill>
                      <a:prstDash val="solid"/>
                      <a:round/>
                      <a:headEnd type="none" w="med" len="med"/>
                      <a:tailEnd type="none" w="med" len="med"/>
                    </a:lnL>
                  </a:tcPr>
                </a:tc>
                <a:tc hMerge="1">
                  <a:txBody>
                    <a:bodyPr/>
                    <a:lstStyle/>
                    <a:p>
                      <a:endParaRPr lang="en-GB" sz="500" dirty="0"/>
                    </a:p>
                  </a:txBody>
                  <a:tcPr marL="36000" marR="36000" marT="36000" marB="36000" anchor="ctr">
                    <a:lnL w="12700" cap="flat" cmpd="sng" algn="ctr">
                      <a:solidFill>
                        <a:schemeClr val="accent3">
                          <a:lumMod val="40000"/>
                          <a:lumOff val="60000"/>
                        </a:schemeClr>
                      </a:solidFill>
                      <a:prstDash val="solid"/>
                      <a:round/>
                      <a:headEnd type="none" w="med" len="med"/>
                      <a:tailEnd type="none" w="med" len="med"/>
                    </a:lnL>
                    <a:solidFill>
                      <a:schemeClr val="accent3">
                        <a:lumMod val="40000"/>
                        <a:lumOff val="60000"/>
                      </a:schemeClr>
                    </a:solidFill>
                  </a:tcPr>
                </a:tc>
                <a:tc gridSpan="5">
                  <a:txBody>
                    <a:bodyPr/>
                    <a:lstStyle/>
                    <a:p>
                      <a:pPr algn="l"/>
                      <a:r>
                        <a:rPr lang="en-GB" sz="500" b="1" dirty="0"/>
                        <a:t>ER Studio</a:t>
                      </a:r>
                    </a:p>
                  </a:txBody>
                  <a:tcPr marL="36000" marR="36000" marT="36000" marB="36000" anchor="ctr">
                    <a:lnL w="12700" cap="flat" cmpd="sng" algn="ctr">
                      <a:solidFill>
                        <a:schemeClr val="accent3">
                          <a:lumMod val="40000"/>
                          <a:lumOff val="60000"/>
                        </a:schemeClr>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3">
                        <a:lumMod val="40000"/>
                        <a:lumOff val="6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485977479"/>
                  </a:ext>
                </a:extLst>
              </a:tr>
              <a:tr h="215536">
                <a:tc gridSpan="13">
                  <a:txBody>
                    <a:bodyPr/>
                    <a:lstStyle/>
                    <a:p>
                      <a:pPr algn="ctr"/>
                      <a:r>
                        <a:rPr lang="en-GB" sz="500" b="1" dirty="0"/>
                        <a:t>Jira &amp; Bitbucket</a:t>
                      </a: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1"/>
                      </a:solidFill>
                      <a:prstDash val="solid"/>
                      <a:round/>
                      <a:headEnd type="none" w="med" len="med"/>
                      <a:tailEnd type="none" w="med" len="med"/>
                    </a:lnL>
                  </a:tcPr>
                </a:tc>
                <a:tc hMerge="1">
                  <a:txBody>
                    <a:bodyPr/>
                    <a:lstStyle/>
                    <a:p>
                      <a:endParaRPr lang="en-GB"/>
                    </a:p>
                  </a:txBody>
                  <a:tcPr>
                    <a:lnL w="12700" cap="flat" cmpd="sng" algn="ctr">
                      <a:solidFill>
                        <a:schemeClr val="bg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599070336"/>
                  </a:ext>
                </a:extLst>
              </a:tr>
              <a:tr h="215536">
                <a:tc gridSpan="2">
                  <a:txBody>
                    <a:bodyPr/>
                    <a:lstStyle/>
                    <a:p>
                      <a:pPr algn="ctr"/>
                      <a:r>
                        <a:rPr lang="en-GB" sz="500" b="1" dirty="0"/>
                        <a:t>V11.5 out of support</a:t>
                      </a: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hMerge="1">
                  <a:txBody>
                    <a:bodyPr/>
                    <a:lstStyle/>
                    <a:p>
                      <a:r>
                        <a:rPr lang="en-GB" sz="500" dirty="0"/>
                        <a:t>Infosphere v11.7</a:t>
                      </a:r>
                      <a:endParaRPr lang="en-GB" sz="800" dirty="0"/>
                    </a:p>
                  </a:txBody>
                  <a:tcPr marL="36000" marR="36000" marT="36000" marB="36000" anchor="ctr">
                    <a:solidFill>
                      <a:schemeClr val="accent3">
                        <a:lumMod val="40000"/>
                        <a:lumOff val="60000"/>
                      </a:schemeClr>
                    </a:solidFill>
                  </a:tcPr>
                </a:tc>
                <a:tc gridSpan="3">
                  <a:txBody>
                    <a:bodyPr/>
                    <a:lstStyle/>
                    <a:p>
                      <a:pPr algn="ctr"/>
                      <a:r>
                        <a:rPr lang="en-GB" sz="500" b="1" dirty="0"/>
                        <a:t>Infosphere v11.7</a:t>
                      </a: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accent3">
                          <a:lumMod val="40000"/>
                          <a:lumOff val="6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hMerge="1">
                  <a:txBody>
                    <a:bodyPr/>
                    <a:lstStyle/>
                    <a:p>
                      <a:endParaRPr lang="en-GB"/>
                    </a:p>
                  </a:txBody>
                  <a:tcPr>
                    <a:lnL w="12700" cap="flat" cmpd="sng" algn="ctr">
                      <a:solidFill>
                        <a:schemeClr val="accent3">
                          <a:lumMod val="40000"/>
                          <a:lumOff val="60000"/>
                        </a:schemeClr>
                      </a:solidFill>
                      <a:prstDash val="solid"/>
                      <a:round/>
                      <a:headEnd type="none" w="med" len="med"/>
                      <a:tailEnd type="none" w="med" len="med"/>
                    </a:lnL>
                  </a:tcPr>
                </a:tc>
                <a:tc hMerge="1">
                  <a:txBody>
                    <a:bodyPr/>
                    <a:lstStyle/>
                    <a:p>
                      <a:endParaRPr lang="en-GB" sz="800" dirty="0"/>
                    </a:p>
                  </a:txBody>
                  <a:tcPr>
                    <a:lnL w="12700" cap="flat" cmpd="sng" algn="ctr">
                      <a:solidFill>
                        <a:schemeClr val="accent3">
                          <a:lumMod val="40000"/>
                          <a:lumOff val="60000"/>
                        </a:schemeClr>
                      </a:solidFill>
                      <a:prstDash val="solid"/>
                      <a:round/>
                      <a:headEnd type="none" w="med" len="med"/>
                      <a:tailEnd type="none" w="med" len="med"/>
                    </a:lnL>
                    <a:solidFill>
                      <a:schemeClr val="accent3">
                        <a:lumMod val="40000"/>
                        <a:lumOff val="60000"/>
                      </a:schemeClr>
                    </a:solidFill>
                  </a:tcPr>
                </a:tc>
                <a:tc gridSpan="4">
                  <a:txBody>
                    <a:bodyPr/>
                    <a:lstStyle/>
                    <a:p>
                      <a:pPr algn="ctr"/>
                      <a:endParaRPr lang="en-GB" sz="500" b="1" dirty="0"/>
                    </a:p>
                  </a:txBody>
                  <a:tcPr marL="36000" marR="36000" marT="36000" marB="36000" anchor="ctr">
                    <a:lnL w="12700" cap="flat" cmpd="sng" algn="ctr">
                      <a:solidFill>
                        <a:schemeClr val="accent3">
                          <a:lumMod val="40000"/>
                          <a:lumOff val="60000"/>
                        </a:schemeClr>
                      </a:solidFill>
                      <a:prstDash val="solid"/>
                      <a:round/>
                      <a:headEnd type="none" w="med" len="med"/>
                      <a:tailEnd type="none" w="med" len="med"/>
                    </a:lnL>
                    <a:lnR w="12700" cap="flat" cmpd="sng" algn="ctr">
                      <a:solidFill>
                        <a:schemeClr val="accent3">
                          <a:lumMod val="40000"/>
                          <a:lumOff val="6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solidFill>
                      <a:schemeClr val="accent3">
                        <a:lumMod val="40000"/>
                        <a:lumOff val="60000"/>
                      </a:schemeClr>
                    </a:solidFill>
                  </a:tcPr>
                </a:tc>
                <a:tc hMerge="1">
                  <a:txBody>
                    <a:bodyPr/>
                    <a:lstStyle/>
                    <a:p>
                      <a:endParaRPr lang="en-GB" sz="700" dirty="0"/>
                    </a:p>
                  </a:txBody>
                  <a:tcPr marL="36000" marR="36000" marT="36000" marB="36000" anchor="ctr">
                    <a:lnL w="12700" cap="flat" cmpd="sng" algn="ctr">
                      <a:solidFill>
                        <a:schemeClr val="accent3">
                          <a:lumMod val="40000"/>
                          <a:lumOff val="60000"/>
                        </a:schemeClr>
                      </a:solidFill>
                      <a:prstDash val="solid"/>
                      <a:round/>
                      <a:headEnd type="none" w="med" len="med"/>
                      <a:tailEnd type="none" w="med" len="med"/>
                    </a:lnL>
                    <a:solidFill>
                      <a:schemeClr val="accent3">
                        <a:lumMod val="40000"/>
                        <a:lumOff val="60000"/>
                      </a:schemeClr>
                    </a:solidFill>
                  </a:tcPr>
                </a:tc>
                <a:tc hMerge="1">
                  <a:txBody>
                    <a:bodyPr/>
                    <a:lstStyle/>
                    <a:p>
                      <a:endParaRPr lang="en-GB" sz="800" dirty="0"/>
                    </a:p>
                  </a:txBody>
                  <a:tcPr marL="36000" marR="36000" marT="36000" marB="36000" anchor="ctr">
                    <a:lnL w="12700" cap="flat" cmpd="sng" algn="ctr">
                      <a:solidFill>
                        <a:schemeClr val="accent3">
                          <a:lumMod val="40000"/>
                          <a:lumOff val="60000"/>
                        </a:schemeClr>
                      </a:solidFill>
                      <a:prstDash val="solid"/>
                      <a:round/>
                      <a:headEnd type="none" w="med" len="med"/>
                      <a:tailEnd type="none" w="med" len="med"/>
                    </a:lnL>
                    <a:solidFill>
                      <a:schemeClr val="accent3">
                        <a:lumMod val="40000"/>
                        <a:lumOff val="60000"/>
                      </a:schemeClr>
                    </a:solidFill>
                  </a:tcPr>
                </a:tc>
                <a:tc hMerge="1">
                  <a:txBody>
                    <a:bodyPr/>
                    <a:lstStyle/>
                    <a:p>
                      <a:pPr algn="l"/>
                      <a:r>
                        <a:rPr lang="en-GB" sz="500" b="1" dirty="0"/>
                        <a:t>Snowflake / Informatica / ER Studio / Azure</a:t>
                      </a:r>
                    </a:p>
                  </a:txBody>
                  <a:tcPr marL="36000" marR="36000" marT="36000" marB="36000" anchor="ctr">
                    <a:lnL w="12700" cap="flat" cmpd="sng" algn="ctr">
                      <a:solidFill>
                        <a:schemeClr val="accent3">
                          <a:lumMod val="40000"/>
                          <a:lumOff val="6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gridSpan="4">
                  <a:txBody>
                    <a:bodyPr/>
                    <a:lstStyle/>
                    <a:p>
                      <a:r>
                        <a:rPr lang="en-GB" sz="500" b="1" dirty="0"/>
                        <a:t>Snowflake / Informatica / ER Studio / Azure</a:t>
                      </a:r>
                      <a:endParaRPr lang="en-GB" dirty="0"/>
                    </a:p>
                  </a:txBody>
                  <a:tcPr marL="36000" marR="36000" marT="36000" marB="36000" anchor="ctr">
                    <a:lnL w="12700" cap="flat" cmpd="sng" algn="ctr">
                      <a:solidFill>
                        <a:schemeClr val="accent3">
                          <a:lumMod val="40000"/>
                          <a:lumOff val="6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hMerge="1">
                  <a:txBody>
                    <a:bodyPr/>
                    <a:lstStyle/>
                    <a:p>
                      <a:endParaRPr lang="en-GB" sz="800" dirty="0"/>
                    </a:p>
                  </a:txBody>
                  <a:tcPr>
                    <a:lnL w="12700" cap="flat" cmpd="sng" algn="ctr">
                      <a:solidFill>
                        <a:schemeClr val="bg1"/>
                      </a:solidFill>
                      <a:prstDash val="solid"/>
                      <a:round/>
                      <a:headEnd type="none" w="med" len="med"/>
                      <a:tailEnd type="none" w="med" len="med"/>
                    </a:lnL>
                    <a:solidFill>
                      <a:schemeClr val="accent3">
                        <a:lumMod val="40000"/>
                        <a:lumOff val="60000"/>
                      </a:schemeClr>
                    </a:solidFill>
                  </a:tcPr>
                </a:tc>
                <a:tc hMerge="1">
                  <a:txBody>
                    <a:bodyPr/>
                    <a:lstStyle/>
                    <a:p>
                      <a:endParaRPr lang="en-GB"/>
                    </a:p>
                  </a:txBody>
                  <a:tcPr/>
                </a:tc>
                <a:tc hMerge="1">
                  <a:txBody>
                    <a:bodyPr/>
                    <a:lstStyle/>
                    <a:p>
                      <a:endParaRPr lang="en-GB" sz="800" dirty="0"/>
                    </a:p>
                  </a:txBody>
                  <a:tcPr anchor="ctr">
                    <a:solidFill>
                      <a:schemeClr val="accent3">
                        <a:lumMod val="40000"/>
                        <a:lumOff val="60000"/>
                      </a:schemeClr>
                    </a:solidFill>
                  </a:tcPr>
                </a:tc>
                <a:extLst>
                  <a:ext uri="{0D108BD9-81ED-4DB2-BD59-A6C34878D82A}">
                    <a16:rowId xmlns:a16="http://schemas.microsoft.com/office/drawing/2014/main" val="3665718889"/>
                  </a:ext>
                </a:extLst>
              </a:tr>
              <a:tr h="215536">
                <a:tc gridSpan="6">
                  <a:txBody>
                    <a:bodyPr/>
                    <a:lstStyle/>
                    <a:p>
                      <a:pPr algn="ctr"/>
                      <a:endParaRPr lang="en-GB" sz="500" b="1" dirty="0"/>
                    </a:p>
                  </a:txBody>
                  <a:tcPr marL="36000" marR="36000" marT="36000" marB="36000" anchor="ctr">
                    <a:lnT w="12700" cap="flat" cmpd="sng" algn="ctr">
                      <a:solidFill>
                        <a:schemeClr val="bg1"/>
                      </a:solidFill>
                      <a:prstDash val="solid"/>
                      <a:round/>
                      <a:headEnd type="none" w="med" len="med"/>
                      <a:tailEnd type="none" w="med" len="med"/>
                    </a:lnT>
                    <a:solidFill>
                      <a:schemeClr val="accent4">
                        <a:lumMod val="20000"/>
                        <a:lumOff val="80000"/>
                      </a:schemeClr>
                    </a:solidFill>
                  </a:tcPr>
                </a:tc>
                <a:tc hMerge="1">
                  <a:txBody>
                    <a:bodyPr/>
                    <a:lstStyle/>
                    <a:p>
                      <a:endParaRPr lang="en-GB" sz="800" dirty="0"/>
                    </a:p>
                  </a:txBody>
                  <a:tcPr anchor="ctr">
                    <a:solidFill>
                      <a:schemeClr val="accent4">
                        <a:lumMod val="20000"/>
                        <a:lumOff val="80000"/>
                      </a:schemeClr>
                    </a:solidFill>
                  </a:tcPr>
                </a:tc>
                <a:tc hMerge="1">
                  <a:txBody>
                    <a:bodyPr/>
                    <a:lstStyle/>
                    <a:p>
                      <a:endParaRPr lang="en-GB"/>
                    </a:p>
                  </a:txBody>
                  <a:tcPr/>
                </a:tc>
                <a:tc hMerge="1">
                  <a:txBody>
                    <a:bodyPr/>
                    <a:lstStyle/>
                    <a:p>
                      <a:endParaRPr lang="en-GB"/>
                    </a:p>
                  </a:txBody>
                  <a:tcPr/>
                </a:tc>
                <a:tc hMerge="1">
                  <a:txBody>
                    <a:bodyPr/>
                    <a:lstStyle/>
                    <a:p>
                      <a:endParaRPr lang="en-GB" sz="700" dirty="0"/>
                    </a:p>
                  </a:txBody>
                  <a:tcPr marL="36000" marR="36000" marT="36000" marB="36000" anchor="ctr">
                    <a:solidFill>
                      <a:schemeClr val="accent4">
                        <a:lumMod val="20000"/>
                        <a:lumOff val="80000"/>
                      </a:schemeClr>
                    </a:solidFill>
                  </a:tcPr>
                </a:tc>
                <a:tc hMerge="1">
                  <a:txBody>
                    <a:bodyPr/>
                    <a:lstStyle/>
                    <a:p>
                      <a:endParaRPr lang="en-GB"/>
                    </a:p>
                  </a:txBody>
                  <a:tcPr/>
                </a:tc>
                <a:tc gridSpan="7">
                  <a:txBody>
                    <a:bodyPr/>
                    <a:lstStyle/>
                    <a:p>
                      <a:pPr marL="180000" lvl="3" indent="0" algn="l">
                        <a:buNone/>
                      </a:pPr>
                      <a:r>
                        <a:rPr lang="en-GB" sz="500" b="1" dirty="0"/>
                        <a:t>Business Objects Universe / Tableau / Power Query</a:t>
                      </a:r>
                    </a:p>
                  </a:txBody>
                  <a:tcPr marL="36000" marR="36000" marT="36000" marB="36000" anchor="ctr">
                    <a:lnT w="12700" cap="flat" cmpd="sng" algn="ctr">
                      <a:solidFill>
                        <a:schemeClr val="bg1"/>
                      </a:solidFill>
                      <a:prstDash val="solid"/>
                      <a:round/>
                      <a:headEnd type="none" w="med" len="med"/>
                      <a:tailEnd type="none" w="med" len="med"/>
                    </a:lnT>
                    <a:solidFill>
                      <a:schemeClr val="accent4">
                        <a:lumMod val="20000"/>
                        <a:lumOff val="8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sz="800" dirty="0"/>
                    </a:p>
                  </a:txBody>
                  <a:tcPr anchor="ctr">
                    <a:solidFill>
                      <a:schemeClr val="accent4">
                        <a:lumMod val="20000"/>
                        <a:lumOff val="80000"/>
                      </a:schemeClr>
                    </a:solidFill>
                  </a:tcPr>
                </a:tc>
                <a:tc hMerge="1">
                  <a:txBody>
                    <a:bodyPr/>
                    <a:lstStyle/>
                    <a:p>
                      <a:endParaRPr lang="en-GB"/>
                    </a:p>
                  </a:txBody>
                  <a:tcPr/>
                </a:tc>
                <a:tc hMerge="1">
                  <a:txBody>
                    <a:bodyPr/>
                    <a:lstStyle/>
                    <a:p>
                      <a:endParaRPr lang="en-GB" sz="800" dirty="0"/>
                    </a:p>
                  </a:txBody>
                  <a:tcPr anchor="ctr">
                    <a:solidFill>
                      <a:schemeClr val="accent4">
                        <a:lumMod val="20000"/>
                        <a:lumOff val="80000"/>
                      </a:schemeClr>
                    </a:solidFill>
                  </a:tcPr>
                </a:tc>
                <a:extLst>
                  <a:ext uri="{0D108BD9-81ED-4DB2-BD59-A6C34878D82A}">
                    <a16:rowId xmlns:a16="http://schemas.microsoft.com/office/drawing/2014/main" val="3326589793"/>
                  </a:ext>
                </a:extLst>
              </a:tr>
              <a:tr h="215536">
                <a:tc gridSpan="13">
                  <a:txBody>
                    <a:bodyPr/>
                    <a:lstStyle/>
                    <a:p>
                      <a:pPr algn="ctr"/>
                      <a:r>
                        <a:rPr lang="en-GB" sz="500" b="1" dirty="0"/>
                        <a:t>Python/Anaconda</a:t>
                      </a:r>
                    </a:p>
                  </a:txBody>
                  <a:tcPr marL="36000" marR="36000" marT="36000" marB="36000" anchor="ctr">
                    <a:solidFill>
                      <a:schemeClr val="accent4">
                        <a:lumMod val="40000"/>
                        <a:lumOff val="60000"/>
                      </a:schemeClr>
                    </a:solidFill>
                  </a:tcPr>
                </a:tc>
                <a:tc hMerge="1">
                  <a:txBody>
                    <a:bodyPr/>
                    <a:lstStyle/>
                    <a:p>
                      <a:endParaRPr lang="en-GB" sz="800" dirty="0"/>
                    </a:p>
                  </a:txBody>
                  <a:tcPr marL="36000" marR="36000" marT="36000" marB="36000" anchor="ctr">
                    <a:solidFill>
                      <a:schemeClr val="accent4">
                        <a:lumMod val="40000"/>
                        <a:lumOff val="60000"/>
                      </a:schemeClr>
                    </a:solidFill>
                  </a:tcPr>
                </a:tc>
                <a:tc hMerge="1">
                  <a:txBody>
                    <a:bodyPr/>
                    <a:lstStyle/>
                    <a:p>
                      <a:endParaRPr lang="en-GB"/>
                    </a:p>
                  </a:txBody>
                  <a:tcPr/>
                </a:tc>
                <a:tc hMerge="1">
                  <a:txBody>
                    <a:bodyPr/>
                    <a:lstStyle/>
                    <a:p>
                      <a:endParaRPr lang="en-GB"/>
                    </a:p>
                  </a:txBody>
                  <a:tcPr/>
                </a:tc>
                <a:tc hMerge="1">
                  <a:txBody>
                    <a:bodyPr/>
                    <a:lstStyle/>
                    <a:p>
                      <a:endParaRPr lang="en-GB" sz="800" dirty="0"/>
                    </a:p>
                  </a:txBody>
                  <a:tcPr marL="36000" marR="36000" marT="36000" marB="36000" anchor="ctr">
                    <a:solidFill>
                      <a:schemeClr val="accent4">
                        <a:lumMod val="40000"/>
                        <a:lumOff val="6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sz="800" dirty="0"/>
                    </a:p>
                  </a:txBody>
                  <a:tcPr marL="36000" marR="36000" marT="36000" marB="36000" anchor="ctr">
                    <a:solidFill>
                      <a:schemeClr val="accent4">
                        <a:lumMod val="40000"/>
                        <a:lumOff val="60000"/>
                      </a:schemeClr>
                    </a:solidFill>
                  </a:tcPr>
                </a:tc>
                <a:tc hMerge="1">
                  <a:txBody>
                    <a:bodyPr/>
                    <a:lstStyle/>
                    <a:p>
                      <a:endParaRPr lang="en-GB"/>
                    </a:p>
                  </a:txBody>
                  <a:tcPr/>
                </a:tc>
                <a:tc hMerge="1">
                  <a:txBody>
                    <a:bodyPr/>
                    <a:lstStyle/>
                    <a:p>
                      <a:endParaRPr lang="en-GB" sz="800" dirty="0"/>
                    </a:p>
                  </a:txBody>
                  <a:tcPr marL="36000" marR="36000" marT="36000" marB="36000" anchor="ctr">
                    <a:solidFill>
                      <a:schemeClr val="accent4">
                        <a:lumMod val="40000"/>
                        <a:lumOff val="60000"/>
                      </a:schemeClr>
                    </a:solidFill>
                  </a:tcPr>
                </a:tc>
                <a:extLst>
                  <a:ext uri="{0D108BD9-81ED-4DB2-BD59-A6C34878D82A}">
                    <a16:rowId xmlns:a16="http://schemas.microsoft.com/office/drawing/2014/main" val="1707227029"/>
                  </a:ext>
                </a:extLst>
              </a:tr>
              <a:tr h="215536">
                <a:tc gridSpan="2">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endParaRPr lang="en-GB" sz="500" b="1" dirty="0"/>
                    </a:p>
                  </a:txBody>
                  <a:tcPr marL="36000" marR="36000" marT="36000" marB="36000" anchor="ctr">
                    <a:solidFill>
                      <a:schemeClr val="accent4">
                        <a:lumMod val="20000"/>
                        <a:lumOff val="80000"/>
                      </a:schemeClr>
                    </a:solidFill>
                  </a:tcPr>
                </a:tc>
                <a:tc hMerge="1">
                  <a:txBody>
                    <a:bodyPr/>
                    <a:lstStyle/>
                    <a:p>
                      <a:endParaRPr lang="en-GB" sz="800" dirty="0"/>
                    </a:p>
                  </a:txBody>
                  <a:tcPr marL="36000" marR="36000" marT="36000" marB="36000" anchor="ctr">
                    <a:solidFill>
                      <a:schemeClr val="accent4">
                        <a:lumMod val="20000"/>
                        <a:lumOff val="80000"/>
                      </a:schemeClr>
                    </a:solidFill>
                  </a:tcPr>
                </a:tc>
                <a:tc gridSpan="11">
                  <a:txBody>
                    <a:bodyPr/>
                    <a:lstStyle/>
                    <a:p>
                      <a:r>
                        <a:rPr lang="en-GB" sz="500" b="1" dirty="0"/>
                        <a:t>Azure / Snowflake</a:t>
                      </a:r>
                    </a:p>
                  </a:txBody>
                  <a:tcPr marL="36000" marR="36000" marT="36000" marB="36000" anchor="ctr">
                    <a:solidFill>
                      <a:schemeClr val="accent4">
                        <a:lumMod val="20000"/>
                        <a:lumOff val="80000"/>
                      </a:schemeClr>
                    </a:solidFill>
                  </a:tcPr>
                </a:tc>
                <a:tc hMerge="1">
                  <a:txBody>
                    <a:bodyPr/>
                    <a:lstStyle/>
                    <a:p>
                      <a:endParaRPr lang="en-GB"/>
                    </a:p>
                  </a:txBody>
                  <a:tcPr/>
                </a:tc>
                <a:tc hMerge="1">
                  <a:txBody>
                    <a:bodyPr/>
                    <a:lstStyle/>
                    <a:p>
                      <a:endParaRPr lang="en-GB" sz="800" dirty="0"/>
                    </a:p>
                  </a:txBody>
                  <a:tcPr marL="36000" marR="36000" marT="36000" marB="36000" anchor="ctr">
                    <a:solidFill>
                      <a:schemeClr val="accent4">
                        <a:lumMod val="20000"/>
                        <a:lumOff val="80000"/>
                      </a:schemeClr>
                    </a:solidFill>
                  </a:tcPr>
                </a:tc>
                <a:tc hMerge="1">
                  <a:txBody>
                    <a:bodyPr/>
                    <a:lstStyle/>
                    <a:p>
                      <a:endParaRPr lang="en-GB"/>
                    </a:p>
                  </a:txBody>
                  <a:tcPr/>
                </a:tc>
                <a:tc hMerge="1">
                  <a:txBody>
                    <a:bodyPr/>
                    <a:lstStyle/>
                    <a:p>
                      <a:endParaRPr lang="en-GB"/>
                    </a:p>
                  </a:txBody>
                  <a:tcPr/>
                </a:tc>
                <a:tc hMerge="1">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GB" sz="500" dirty="0"/>
                        <a:t>Azure / Snowflake</a:t>
                      </a:r>
                    </a:p>
                  </a:txBody>
                  <a:tcPr marL="36000" marR="36000" marT="36000" marB="36000" anchor="ctr">
                    <a:solidFill>
                      <a:schemeClr val="accent4">
                        <a:lumMod val="20000"/>
                        <a:lumOff val="80000"/>
                      </a:schemeClr>
                    </a:solidFill>
                  </a:tcPr>
                </a:tc>
                <a:tc hMerge="1">
                  <a:txBody>
                    <a:bodyPr/>
                    <a:lstStyle/>
                    <a:p>
                      <a:endParaRPr lang="en-GB"/>
                    </a:p>
                  </a:txBody>
                  <a:tcPr/>
                </a:tc>
                <a:tc hMerge="1">
                  <a:txBody>
                    <a:bodyPr/>
                    <a:lstStyle/>
                    <a:p>
                      <a:endParaRPr lang="en-GB"/>
                    </a:p>
                  </a:txBody>
                  <a:tcPr/>
                </a:tc>
                <a:tc hMerge="1">
                  <a:txBody>
                    <a:bodyPr/>
                    <a:lstStyle/>
                    <a:p>
                      <a:endParaRPr lang="en-GB" sz="800" dirty="0"/>
                    </a:p>
                  </a:txBody>
                  <a:tcPr marL="36000" marR="36000" marT="36000" marB="36000" anchor="ctr">
                    <a:solidFill>
                      <a:schemeClr val="accent4">
                        <a:lumMod val="20000"/>
                        <a:lumOff val="80000"/>
                      </a:schemeClr>
                    </a:solidFill>
                  </a:tcPr>
                </a:tc>
                <a:tc hMerge="1">
                  <a:txBody>
                    <a:bodyPr/>
                    <a:lstStyle/>
                    <a:p>
                      <a:endParaRPr lang="en-GB"/>
                    </a:p>
                  </a:txBody>
                  <a:tcPr/>
                </a:tc>
                <a:tc hMerge="1">
                  <a:txBody>
                    <a:bodyPr/>
                    <a:lstStyle/>
                    <a:p>
                      <a:endParaRPr lang="en-GB" sz="800" dirty="0"/>
                    </a:p>
                  </a:txBody>
                  <a:tcPr marL="36000" marR="36000" marT="36000" marB="36000" anchor="ctr">
                    <a:solidFill>
                      <a:schemeClr val="accent4">
                        <a:lumMod val="20000"/>
                        <a:lumOff val="80000"/>
                      </a:schemeClr>
                    </a:solidFill>
                  </a:tcPr>
                </a:tc>
                <a:extLst>
                  <a:ext uri="{0D108BD9-81ED-4DB2-BD59-A6C34878D82A}">
                    <a16:rowId xmlns:a16="http://schemas.microsoft.com/office/drawing/2014/main" val="3432597213"/>
                  </a:ext>
                </a:extLst>
              </a:tr>
              <a:tr h="215536">
                <a:tc gridSpan="3">
                  <a:txBody>
                    <a:bodyPr/>
                    <a:lstStyle/>
                    <a:p>
                      <a:pPr algn="ctr"/>
                      <a:r>
                        <a:rPr lang="en-GB" sz="500" b="1" dirty="0"/>
                        <a:t>Tableau 5 year capitalisation lifespan</a:t>
                      </a:r>
                    </a:p>
                  </a:txBody>
                  <a:tcPr marL="36000" marR="36000" marT="36000" marB="36000" anchor="ctr">
                    <a:lnR w="12700" cap="flat" cmpd="sng" algn="ctr">
                      <a:solidFill>
                        <a:schemeClr val="accent2">
                          <a:lumMod val="60000"/>
                          <a:lumOff val="40000"/>
                        </a:schemeClr>
                      </a:solidFill>
                      <a:prstDash val="solid"/>
                      <a:round/>
                      <a:headEnd type="none" w="med" len="med"/>
                      <a:tailEnd type="none" w="med" len="med"/>
                    </a:lnR>
                    <a:solidFill>
                      <a:schemeClr val="accent2">
                        <a:lumMod val="60000"/>
                        <a:lumOff val="40000"/>
                      </a:schemeClr>
                    </a:solidFill>
                  </a:tcPr>
                </a:tc>
                <a:tc hMerge="1">
                  <a:txBody>
                    <a:bodyPr/>
                    <a:lstStyle/>
                    <a:p>
                      <a:endParaRPr lang="en-GB" sz="800" dirty="0"/>
                    </a:p>
                  </a:txBody>
                  <a:tcPr anchor="ctr">
                    <a:solidFill>
                      <a:schemeClr val="accent2">
                        <a:lumMod val="60000"/>
                        <a:lumOff val="40000"/>
                      </a:schemeClr>
                    </a:solidFill>
                  </a:tcPr>
                </a:tc>
                <a:tc hMerge="1">
                  <a:txBody>
                    <a:bodyPr/>
                    <a:lstStyle/>
                    <a:p>
                      <a:endParaRPr lang="en-GB"/>
                    </a:p>
                  </a:txBody>
                  <a:tcPr/>
                </a:tc>
                <a:tc gridSpan="8">
                  <a:txBody>
                    <a:bodyPr/>
                    <a:lstStyle/>
                    <a:p>
                      <a:pPr algn="ctr"/>
                      <a:endParaRPr lang="en-GB" sz="500" b="1" dirty="0"/>
                    </a:p>
                  </a:txBody>
                  <a:tcPr marL="36000" marR="36000" marT="36000" marB="36000"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lToBr w="12700" cap="flat" cmpd="sng" algn="ctr">
                      <a:solidFill>
                        <a:schemeClr val="bg1"/>
                      </a:solidFill>
                      <a:prstDash val="solid"/>
                      <a:round/>
                      <a:headEnd type="none" w="med" len="med"/>
                      <a:tailEnd type="none" w="med" len="med"/>
                    </a:lnTlToBr>
                    <a:solidFill>
                      <a:schemeClr val="accent2">
                        <a:lumMod val="60000"/>
                        <a:lumOff val="40000"/>
                      </a:schemeClr>
                    </a:solidFill>
                  </a:tcPr>
                </a:tc>
                <a:tc hMerge="1">
                  <a:txBody>
                    <a:bodyPr/>
                    <a:lstStyle/>
                    <a:p>
                      <a:r>
                        <a:rPr lang="en-GB" sz="700" dirty="0"/>
                        <a:t>Tableau / Power BI</a:t>
                      </a:r>
                    </a:p>
                  </a:txBody>
                  <a:tcPr marL="36000" marR="36000" marT="36000" marB="36000" anchor="ctr">
                    <a:lnL w="12700" cap="flat" cmpd="sng" algn="ctr">
                      <a:solidFill>
                        <a:schemeClr val="accent2">
                          <a:lumMod val="60000"/>
                          <a:lumOff val="40000"/>
                        </a:schemeClr>
                      </a:solidFill>
                      <a:prstDash val="solid"/>
                      <a:round/>
                      <a:headEnd type="none" w="med" len="med"/>
                      <a:tailEnd type="none" w="med" len="med"/>
                    </a:lnL>
                    <a:solidFill>
                      <a:schemeClr val="accent2">
                        <a:lumMod val="60000"/>
                        <a:lumOff val="40000"/>
                      </a:schemeClr>
                    </a:solidFill>
                  </a:tcPr>
                </a:tc>
                <a:tc hMerge="1">
                  <a:txBody>
                    <a:bodyPr/>
                    <a:lstStyle/>
                    <a:p>
                      <a:endParaRPr lang="en-GB"/>
                    </a:p>
                  </a:txBody>
                  <a:tcPr/>
                </a:tc>
                <a:tc hMerge="1">
                  <a:txBody>
                    <a:bodyPr/>
                    <a:lstStyle/>
                    <a:p>
                      <a:pPr marL="0" lvl="2" indent="0">
                        <a:buNone/>
                      </a:pPr>
                      <a:r>
                        <a:rPr lang="en-GB" sz="500" b="1" dirty="0"/>
                        <a:t>Power BI</a:t>
                      </a:r>
                    </a:p>
                  </a:txBody>
                  <a:tcPr marL="36000" marR="36000" marT="36000" marB="36000" anchor="ctr">
                    <a:solidFill>
                      <a:schemeClr val="accent2">
                        <a:lumMod val="60000"/>
                        <a:lumOff val="40000"/>
                      </a:schemeClr>
                    </a:solidFill>
                  </a:tcPr>
                </a:tc>
                <a:tc hMerge="1">
                  <a:txBody>
                    <a:bodyPr/>
                    <a:lstStyle/>
                    <a:p>
                      <a:endParaRPr lang="en-GB"/>
                    </a:p>
                  </a:txBody>
                  <a:tcPr>
                    <a:lnL w="12700" cap="flat" cmpd="sng" algn="ctr">
                      <a:solidFill>
                        <a:schemeClr val="accent2">
                          <a:lumMod val="60000"/>
                          <a:lumOff val="4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sz="800" dirty="0"/>
                    </a:p>
                  </a:txBody>
                  <a:tcPr anchor="ctr">
                    <a:lnL w="12700" cap="flat" cmpd="sng" algn="ctr">
                      <a:solidFill>
                        <a:schemeClr val="accent2">
                          <a:lumMod val="60000"/>
                          <a:lumOff val="40000"/>
                        </a:schemeClr>
                      </a:solidFill>
                      <a:prstDash val="solid"/>
                      <a:round/>
                      <a:headEnd type="none" w="med" len="med"/>
                      <a:tailEnd type="none" w="med" len="med"/>
                    </a:lnL>
                    <a:solidFill>
                      <a:schemeClr val="accent2">
                        <a:lumMod val="60000"/>
                        <a:lumOff val="40000"/>
                      </a:schemeClr>
                    </a:solidFill>
                  </a:tcPr>
                </a:tc>
                <a:tc gridSpan="2">
                  <a:txBody>
                    <a:bodyPr/>
                    <a:lstStyle/>
                    <a:p>
                      <a:pPr algn="ctr"/>
                      <a:r>
                        <a:rPr lang="en-GB" sz="500" b="1" dirty="0"/>
                        <a:t>Power BI</a:t>
                      </a:r>
                      <a:endParaRPr lang="en-GB" sz="500" dirty="0"/>
                    </a:p>
                  </a:txBody>
                  <a:tcPr marL="36000" marR="36000" marT="36000" marB="36000" anchor="ctr">
                    <a:lnL w="12700" cap="flat" cmpd="sng" algn="ctr">
                      <a:solidFill>
                        <a:schemeClr val="accent2">
                          <a:lumMod val="60000"/>
                          <a:lumOff val="40000"/>
                        </a:schemeClr>
                      </a:solidFill>
                      <a:prstDash val="solid"/>
                      <a:round/>
                      <a:headEnd type="none" w="med" len="med"/>
                      <a:tailEnd type="none" w="med" len="med"/>
                    </a:lnL>
                    <a:solidFill>
                      <a:schemeClr val="accent2">
                        <a:lumMod val="60000"/>
                        <a:lumOff val="40000"/>
                      </a:schemeClr>
                    </a:solidFill>
                  </a:tcPr>
                </a:tc>
                <a:tc hMerge="1">
                  <a:txBody>
                    <a:bodyPr/>
                    <a:lstStyle/>
                    <a:p>
                      <a:endParaRPr lang="en-GB" sz="800" dirty="0"/>
                    </a:p>
                  </a:txBody>
                  <a:tcPr anchor="ctr">
                    <a:solidFill>
                      <a:schemeClr val="accent2">
                        <a:lumMod val="60000"/>
                        <a:lumOff val="40000"/>
                      </a:schemeClr>
                    </a:solidFill>
                  </a:tcPr>
                </a:tc>
                <a:extLst>
                  <a:ext uri="{0D108BD9-81ED-4DB2-BD59-A6C34878D82A}">
                    <a16:rowId xmlns:a16="http://schemas.microsoft.com/office/drawing/2014/main" val="189749586"/>
                  </a:ext>
                </a:extLst>
              </a:tr>
              <a:tr h="215536">
                <a:tc>
                  <a:txBody>
                    <a:bodyPr/>
                    <a:lstStyle/>
                    <a:p>
                      <a:pPr algn="ctr"/>
                      <a:endParaRPr lang="en-GB" sz="500" b="1" dirty="0"/>
                    </a:p>
                  </a:txBody>
                  <a:tcPr marL="36000" marR="36000" marT="36000" marB="36000" anchor="ctr">
                    <a:solidFill>
                      <a:schemeClr val="accent2">
                        <a:lumMod val="20000"/>
                        <a:lumOff val="80000"/>
                      </a:schemeClr>
                    </a:solidFill>
                  </a:tcPr>
                </a:tc>
                <a:tc gridSpan="12">
                  <a:txBody>
                    <a:bodyPr/>
                    <a:lstStyle/>
                    <a:p>
                      <a:pPr algn="l"/>
                      <a:r>
                        <a:rPr lang="en-GB" sz="500" b="1" dirty="0"/>
                        <a:t>BO upgrade to v4.2</a:t>
                      </a:r>
                    </a:p>
                  </a:txBody>
                  <a:tcPr marL="36000" marR="36000" marT="36000" marB="36000" anchor="ctr">
                    <a:solidFill>
                      <a:schemeClr val="accent2">
                        <a:lumMod val="20000"/>
                        <a:lumOff val="80000"/>
                      </a:schemeClr>
                    </a:solidFill>
                  </a:tcPr>
                </a:tc>
                <a:tc hMerge="1">
                  <a:txBody>
                    <a:bodyPr/>
                    <a:lstStyle/>
                    <a:p>
                      <a:r>
                        <a:rPr lang="en-GB" sz="500" b="1"/>
                        <a:t>BO upgrade to v4.2</a:t>
                      </a:r>
                      <a:endParaRPr lang="en-GB"/>
                    </a:p>
                  </a:txBody>
                  <a:tcPr marL="36000" marR="36000" marT="36000" marB="36000" anchor="ctr">
                    <a:solidFill>
                      <a:schemeClr val="accent2">
                        <a:lumMod val="20000"/>
                        <a:lumOff val="80000"/>
                      </a:schemeClr>
                    </a:solidFill>
                  </a:tcPr>
                </a:tc>
                <a:tc hMerge="1">
                  <a:txBody>
                    <a:bodyPr/>
                    <a:lstStyle/>
                    <a:p>
                      <a:endParaRPr lang="en-GB"/>
                    </a:p>
                  </a:txBody>
                  <a:tcPr/>
                </a:tc>
                <a:tc hMerge="1">
                  <a:txBody>
                    <a:bodyPr/>
                    <a:lstStyle/>
                    <a:p>
                      <a:endParaRPr lang="en-GB" sz="800" dirty="0"/>
                    </a:p>
                  </a:txBody>
                  <a:tcPr anchor="ctr">
                    <a:solidFill>
                      <a:schemeClr val="accent2">
                        <a:lumMod val="20000"/>
                        <a:lumOff val="80000"/>
                      </a:schemeClr>
                    </a:solidFill>
                  </a:tcPr>
                </a:tc>
                <a:tc hMerge="1">
                  <a:txBody>
                    <a:bodyPr/>
                    <a:lstStyle/>
                    <a:p>
                      <a:endParaRPr lang="en-GB"/>
                    </a:p>
                  </a:txBody>
                  <a:tcPr/>
                </a:tc>
                <a:tc hMerge="1">
                  <a:txBody>
                    <a:bodyPr/>
                    <a:lstStyle/>
                    <a:p>
                      <a:endParaRPr lang="en-GB" sz="800" dirty="0"/>
                    </a:p>
                  </a:txBody>
                  <a:tcPr marL="36000" marR="36000" marT="36000" marB="36000" anchor="ctr">
                    <a:solidFill>
                      <a:schemeClr val="accent2">
                        <a:lumMod val="20000"/>
                        <a:lumOff val="8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sz="800" dirty="0"/>
                    </a:p>
                  </a:txBody>
                  <a:tcPr anchor="ctr">
                    <a:solidFill>
                      <a:schemeClr val="accent2">
                        <a:lumMod val="20000"/>
                        <a:lumOff val="80000"/>
                      </a:schemeClr>
                    </a:solidFill>
                  </a:tcPr>
                </a:tc>
                <a:tc hMerge="1">
                  <a:txBody>
                    <a:bodyPr/>
                    <a:lstStyle/>
                    <a:p>
                      <a:endParaRPr lang="en-GB"/>
                    </a:p>
                  </a:txBody>
                  <a:tcPr/>
                </a:tc>
                <a:tc hMerge="1">
                  <a:txBody>
                    <a:bodyPr/>
                    <a:lstStyle/>
                    <a:p>
                      <a:endParaRPr lang="en-GB" sz="800" dirty="0"/>
                    </a:p>
                  </a:txBody>
                  <a:tcPr anchor="ctr">
                    <a:solidFill>
                      <a:schemeClr val="accent2">
                        <a:lumMod val="20000"/>
                        <a:lumOff val="80000"/>
                      </a:schemeClr>
                    </a:solidFill>
                  </a:tcPr>
                </a:tc>
                <a:extLst>
                  <a:ext uri="{0D108BD9-81ED-4DB2-BD59-A6C34878D82A}">
                    <a16:rowId xmlns:a16="http://schemas.microsoft.com/office/drawing/2014/main" val="3968816475"/>
                  </a:ext>
                </a:extLst>
              </a:tr>
              <a:tr h="215536">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endParaRPr lang="en-GB" sz="500" b="1" dirty="0"/>
                    </a:p>
                  </a:txBody>
                  <a:tcPr marL="36000" marR="36000" marT="36000" marB="36000" anchor="ctr">
                    <a:solidFill>
                      <a:schemeClr val="accent2">
                        <a:lumMod val="60000"/>
                        <a:lumOff val="40000"/>
                      </a:schemeClr>
                    </a:solidFill>
                  </a:tcPr>
                </a:tc>
                <a:tc gridSpan="12">
                  <a:txBody>
                    <a:bodyPr/>
                    <a:lstStyle/>
                    <a:p>
                      <a:pPr algn="l"/>
                      <a:r>
                        <a:rPr lang="en-GB" sz="500" b="1" dirty="0"/>
                        <a:t>BO upgrade to v4.2</a:t>
                      </a:r>
                    </a:p>
                  </a:txBody>
                  <a:tcPr marL="36000" marR="36000" marT="36000" marB="36000" anchor="ctr">
                    <a:solidFill>
                      <a:schemeClr val="accent2">
                        <a:lumMod val="60000"/>
                        <a:lumOff val="40000"/>
                      </a:schemeClr>
                    </a:solidFill>
                  </a:tcPr>
                </a:tc>
                <a:tc hMerge="1">
                  <a:txBody>
                    <a:bodyPr/>
                    <a:lstStyle/>
                    <a:p>
                      <a:r>
                        <a:rPr lang="en-GB" sz="500" b="1" dirty="0"/>
                        <a:t>BO upgrade to v4.2</a:t>
                      </a:r>
                      <a:endParaRPr lang="en-GB" dirty="0"/>
                    </a:p>
                  </a:txBody>
                  <a:tcPr marL="36000" marR="36000" marT="36000" marB="36000" anchor="ctr">
                    <a:solidFill>
                      <a:schemeClr val="accent2">
                        <a:lumMod val="60000"/>
                        <a:lumOff val="40000"/>
                      </a:schemeClr>
                    </a:solidFill>
                  </a:tcPr>
                </a:tc>
                <a:tc hMerge="1">
                  <a:txBody>
                    <a:bodyPr/>
                    <a:lstStyle/>
                    <a:p>
                      <a:endParaRPr lang="en-GB"/>
                    </a:p>
                  </a:txBody>
                  <a:tcPr/>
                </a:tc>
                <a:tc hMerge="1">
                  <a:txBody>
                    <a:bodyPr/>
                    <a:lstStyle/>
                    <a:p>
                      <a:endParaRPr lang="en-GB" sz="800" dirty="0"/>
                    </a:p>
                  </a:txBody>
                  <a:tcPr anchor="ctr">
                    <a:solidFill>
                      <a:schemeClr val="accent2">
                        <a:lumMod val="60000"/>
                        <a:lumOff val="40000"/>
                      </a:schemeClr>
                    </a:solidFill>
                  </a:tcPr>
                </a:tc>
                <a:tc hMerge="1">
                  <a:txBody>
                    <a:bodyPr/>
                    <a:lstStyle/>
                    <a:p>
                      <a:endParaRPr lang="en-GB"/>
                    </a:p>
                  </a:txBody>
                  <a:tcPr/>
                </a:tc>
                <a:tc hMerge="1">
                  <a:txBody>
                    <a:bodyPr/>
                    <a:lstStyle/>
                    <a:p>
                      <a:endParaRPr lang="en-GB" sz="800" dirty="0"/>
                    </a:p>
                  </a:txBody>
                  <a:tcPr marL="36000" marR="36000" marT="36000" marB="36000" anchor="ctr">
                    <a:solidFill>
                      <a:schemeClr val="accent2">
                        <a:lumMod val="60000"/>
                        <a:lumOff val="4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sz="800" dirty="0"/>
                    </a:p>
                  </a:txBody>
                  <a:tcPr anchor="ctr">
                    <a:solidFill>
                      <a:schemeClr val="accent2">
                        <a:lumMod val="60000"/>
                        <a:lumOff val="40000"/>
                      </a:schemeClr>
                    </a:solidFill>
                  </a:tcPr>
                </a:tc>
                <a:tc hMerge="1">
                  <a:txBody>
                    <a:bodyPr/>
                    <a:lstStyle/>
                    <a:p>
                      <a:endParaRPr lang="en-GB"/>
                    </a:p>
                  </a:txBody>
                  <a:tcPr/>
                </a:tc>
                <a:tc hMerge="1">
                  <a:txBody>
                    <a:bodyPr/>
                    <a:lstStyle/>
                    <a:p>
                      <a:endParaRPr lang="en-GB" sz="800" dirty="0"/>
                    </a:p>
                  </a:txBody>
                  <a:tcPr anchor="ctr">
                    <a:solidFill>
                      <a:schemeClr val="accent2">
                        <a:lumMod val="60000"/>
                        <a:lumOff val="40000"/>
                      </a:schemeClr>
                    </a:solidFill>
                  </a:tcPr>
                </a:tc>
                <a:extLst>
                  <a:ext uri="{0D108BD9-81ED-4DB2-BD59-A6C34878D82A}">
                    <a16:rowId xmlns:a16="http://schemas.microsoft.com/office/drawing/2014/main" val="1550027566"/>
                  </a:ext>
                </a:extLst>
              </a:tr>
              <a:tr h="203366">
                <a:tc gridSpan="3">
                  <a:txBody>
                    <a:bodyPr/>
                    <a:lstStyle/>
                    <a:p>
                      <a:pPr algn="ctr"/>
                      <a:r>
                        <a:rPr lang="en-GB" sz="500" b="1" dirty="0"/>
                        <a:t>Business Objects / Tableau Server </a:t>
                      </a:r>
                    </a:p>
                  </a:txBody>
                  <a:tcPr marL="36000" marR="36000" marT="36000" marB="36000" anchor="ctr">
                    <a:lnR w="12700" cap="flat" cmpd="sng" algn="ctr">
                      <a:solidFill>
                        <a:schemeClr val="accent2">
                          <a:lumMod val="20000"/>
                          <a:lumOff val="80000"/>
                        </a:schemeClr>
                      </a:solidFill>
                      <a:prstDash val="solid"/>
                      <a:round/>
                      <a:headEnd type="none" w="med" len="med"/>
                      <a:tailEnd type="none" w="med" len="med"/>
                    </a:lnR>
                    <a:solidFill>
                      <a:schemeClr val="accent2">
                        <a:lumMod val="20000"/>
                        <a:lumOff val="80000"/>
                      </a:schemeClr>
                    </a:solidFill>
                  </a:tcPr>
                </a:tc>
                <a:tc hMerge="1">
                  <a:txBody>
                    <a:bodyPr/>
                    <a:lstStyle/>
                    <a:p>
                      <a:endParaRPr lang="en-GB" sz="800" dirty="0"/>
                    </a:p>
                  </a:txBody>
                  <a:tcPr marL="36000" marR="36000" marT="36000" marB="36000" anchor="ctr">
                    <a:solidFill>
                      <a:schemeClr val="accent2">
                        <a:lumMod val="20000"/>
                        <a:lumOff val="80000"/>
                      </a:schemeClr>
                    </a:solidFill>
                  </a:tcPr>
                </a:tc>
                <a:tc hMerge="1">
                  <a:txBody>
                    <a:bodyPr/>
                    <a:lstStyle/>
                    <a:p>
                      <a:endParaRPr lang="en-GB"/>
                    </a:p>
                  </a:txBody>
                  <a:tcPr/>
                </a:tc>
                <a:tc gridSpan="8">
                  <a:txBody>
                    <a:bodyPr/>
                    <a:lstStyle/>
                    <a:p>
                      <a:endParaRPr lang="en-GB" sz="500" b="1" dirty="0"/>
                    </a:p>
                  </a:txBody>
                  <a:tcPr marL="36000" marR="36000" marT="36000" marB="3600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solidFill>
                      <a:schemeClr val="accent2">
                        <a:lumMod val="20000"/>
                        <a:lumOff val="80000"/>
                      </a:schemeClr>
                    </a:solidFill>
                  </a:tcPr>
                </a:tc>
                <a:tc hMerge="1">
                  <a:txBody>
                    <a:bodyPr/>
                    <a:lstStyle/>
                    <a:p>
                      <a:endParaRPr lang="en-GB" sz="800" dirty="0"/>
                    </a:p>
                  </a:txBody>
                  <a:tcPr marL="36000" marR="36000" marT="36000" marB="36000" anchor="ctr">
                    <a:solidFill>
                      <a:schemeClr val="accent2">
                        <a:lumMod val="20000"/>
                        <a:lumOff val="8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accent2">
                          <a:lumMod val="20000"/>
                          <a:lumOff val="8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sz="800" dirty="0"/>
                    </a:p>
                  </a:txBody>
                  <a:tcPr marL="36000" marR="36000" marT="36000" marB="36000" anchor="ctr">
                    <a:solidFill>
                      <a:schemeClr val="accent2">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GB" sz="500" dirty="0"/>
                        <a:t>Business Objects / Power BI equivalent (SharePoint?)</a:t>
                      </a:r>
                    </a:p>
                  </a:txBody>
                  <a:tcPr marL="36000" marR="36000" marT="36000" marB="36000" anchor="ctr">
                    <a:lnL w="12700" cap="flat" cmpd="sng" algn="ctr">
                      <a:solidFill>
                        <a:schemeClr val="accent2">
                          <a:lumMod val="20000"/>
                          <a:lumOff val="80000"/>
                        </a:schemeClr>
                      </a:solidFill>
                      <a:prstDash val="solid"/>
                      <a:round/>
                      <a:headEnd type="none" w="med" len="med"/>
                      <a:tailEnd type="none" w="med" len="med"/>
                    </a:lnL>
                    <a:solidFill>
                      <a:schemeClr val="accent2">
                        <a:lumMod val="20000"/>
                        <a:lumOff val="80000"/>
                      </a:schemeClr>
                    </a:solidFill>
                  </a:tcPr>
                </a:tc>
                <a:tc hMerge="1">
                  <a:txBody>
                    <a:bodyPr/>
                    <a:lstStyle/>
                    <a:p>
                      <a:endParaRPr lang="en-GB" sz="800" dirty="0"/>
                    </a:p>
                  </a:txBody>
                  <a:tcPr marL="36000" marR="36000" marT="36000" marB="36000" anchor="ctr">
                    <a:solidFill>
                      <a:schemeClr val="accent2">
                        <a:lumMod val="20000"/>
                        <a:lumOff val="80000"/>
                      </a:schemeClr>
                    </a:solidFill>
                  </a:tcPr>
                </a:tc>
                <a:extLst>
                  <a:ext uri="{0D108BD9-81ED-4DB2-BD59-A6C34878D82A}">
                    <a16:rowId xmlns:a16="http://schemas.microsoft.com/office/drawing/2014/main" val="3674214580"/>
                  </a:ext>
                </a:extLst>
              </a:tr>
              <a:tr h="215536">
                <a:tc gridSpan="13">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GB" sz="500" b="1" dirty="0"/>
                        <a:t>Tableau / Power BI / Python</a:t>
                      </a:r>
                    </a:p>
                  </a:txBody>
                  <a:tcPr marL="36000" marR="36000" marT="36000" marB="36000" anchor="ctr">
                    <a:solidFill>
                      <a:schemeClr val="accent1">
                        <a:lumMod val="40000"/>
                        <a:lumOff val="60000"/>
                      </a:schemeClr>
                    </a:solidFill>
                  </a:tcPr>
                </a:tc>
                <a:tc hMerge="1">
                  <a:txBody>
                    <a:bodyPr/>
                    <a:lstStyle/>
                    <a:p>
                      <a:endParaRPr lang="en-GB" sz="800" dirty="0"/>
                    </a:p>
                  </a:txBody>
                  <a:tcPr anchor="ctr">
                    <a:solidFill>
                      <a:schemeClr val="accent2">
                        <a:lumMod val="60000"/>
                        <a:lumOff val="40000"/>
                      </a:schemeClr>
                    </a:solidFill>
                  </a:tcPr>
                </a:tc>
                <a:tc hMerge="1">
                  <a:txBody>
                    <a:bodyPr/>
                    <a:lstStyle/>
                    <a:p>
                      <a:endParaRPr lang="en-GB"/>
                    </a:p>
                  </a:txBody>
                  <a:tcPr/>
                </a:tc>
                <a:tc hMerge="1">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endParaRPr lang="en-GB" sz="5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2">
                        <a:lumMod val="60000"/>
                        <a:lumOff val="40000"/>
                      </a:schemeClr>
                    </a:solidFill>
                  </a:tcPr>
                </a:tc>
                <a:tc hMerge="1">
                  <a:txBody>
                    <a:bodyPr/>
                    <a:lstStyle/>
                    <a:p>
                      <a:endParaRPr lang="en-GB" sz="700" dirty="0"/>
                    </a:p>
                  </a:txBody>
                  <a:tcPr marL="36000" marR="36000" marT="36000" marB="36000" anchor="ctr">
                    <a:lnL w="12700" cap="flat" cmpd="sng" algn="ctr">
                      <a:solidFill>
                        <a:schemeClr val="accent2">
                          <a:lumMod val="60000"/>
                          <a:lumOff val="40000"/>
                        </a:schemeClr>
                      </a:solidFill>
                      <a:prstDash val="solid"/>
                      <a:round/>
                      <a:headEnd type="none" w="med" len="med"/>
                      <a:tailEnd type="none" w="med" len="med"/>
                    </a:lnL>
                    <a:solidFill>
                      <a:schemeClr val="accent2">
                        <a:lumMod val="60000"/>
                        <a:lumOff val="40000"/>
                      </a:schemeClr>
                    </a:solidFill>
                  </a:tcPr>
                </a:tc>
                <a:tc hMerge="1">
                  <a:txBody>
                    <a:bodyPr/>
                    <a:lstStyle/>
                    <a:p>
                      <a:endParaRPr lang="en-GB"/>
                    </a:p>
                  </a:txBody>
                  <a:tcPr/>
                </a:tc>
                <a:tc hMerge="1">
                  <a:txBody>
                    <a:bodyPr/>
                    <a:lstStyle/>
                    <a:p>
                      <a:pPr algn="r"/>
                      <a:endParaRPr lang="en-GB" sz="500" dirty="0"/>
                    </a:p>
                  </a:txBody>
                  <a:tcPr marL="36000" marR="36000" marT="36000" marB="36000" anchor="ctr">
                    <a:solidFill>
                      <a:schemeClr val="accent2">
                        <a:lumMod val="60000"/>
                        <a:lumOff val="40000"/>
                      </a:schemeClr>
                    </a:solidFill>
                  </a:tcPr>
                </a:tc>
                <a:tc hMerge="1">
                  <a:txBody>
                    <a:bodyPr/>
                    <a:lstStyle/>
                    <a:p>
                      <a:endParaRPr lang="en-GB"/>
                    </a:p>
                  </a:txBody>
                  <a:tcPr/>
                </a:tc>
                <a:tc hMerge="1">
                  <a:txBody>
                    <a:bodyPr/>
                    <a:lstStyle/>
                    <a:p>
                      <a:endParaRPr lang="en-GB" dirty="0"/>
                    </a:p>
                  </a:txBody>
                  <a:tcPr marL="36000" marR="36000" marT="36000" marB="36000" anchor="ctr">
                    <a:solidFill>
                      <a:schemeClr val="accent2">
                        <a:lumMod val="60000"/>
                        <a:lumOff val="40000"/>
                      </a:schemeClr>
                    </a:solidFill>
                  </a:tcPr>
                </a:tc>
                <a:tc hMerge="1">
                  <a:txBody>
                    <a:bodyPr/>
                    <a:lstStyle/>
                    <a:p>
                      <a:endParaRPr lang="en-GB"/>
                    </a:p>
                  </a:txBody>
                  <a:tcPr/>
                </a:tc>
                <a:tc hMerge="1">
                  <a:txBody>
                    <a:bodyPr/>
                    <a:lstStyle/>
                    <a:p>
                      <a:endParaRPr lang="en-GB" sz="800" dirty="0"/>
                    </a:p>
                  </a:txBody>
                  <a:tcPr anchor="ctr">
                    <a:lnL w="12700" cap="flat" cmpd="sng" algn="ctr">
                      <a:solidFill>
                        <a:schemeClr val="accent2">
                          <a:lumMod val="60000"/>
                          <a:lumOff val="40000"/>
                        </a:schemeClr>
                      </a:solidFill>
                      <a:prstDash val="solid"/>
                      <a:round/>
                      <a:headEnd type="none" w="med" len="med"/>
                      <a:tailEnd type="none" w="med" len="med"/>
                    </a:lnL>
                    <a:solidFill>
                      <a:schemeClr val="accent2">
                        <a:lumMod val="60000"/>
                        <a:lumOff val="40000"/>
                      </a:schemeClr>
                    </a:solidFill>
                  </a:tcPr>
                </a:tc>
                <a:tc hMerge="1">
                  <a:txBody>
                    <a:bodyPr/>
                    <a:lstStyle/>
                    <a:p>
                      <a:pPr algn="ctr"/>
                      <a:endParaRPr lang="en-GB" sz="500" dirty="0"/>
                    </a:p>
                  </a:txBody>
                  <a:tcPr marL="36000" marR="36000" marT="36000" marB="36000" anchor="ctr">
                    <a:lnL w="12700" cap="flat" cmpd="sng" algn="ctr">
                      <a:solidFill>
                        <a:schemeClr val="bg1"/>
                      </a:solidFill>
                      <a:prstDash val="solid"/>
                      <a:round/>
                      <a:headEnd type="none" w="med" len="med"/>
                      <a:tailEnd type="none" w="med" len="med"/>
                    </a:lnL>
                    <a:solidFill>
                      <a:schemeClr val="accent1">
                        <a:lumMod val="40000"/>
                        <a:lumOff val="60000"/>
                      </a:schemeClr>
                    </a:solidFill>
                  </a:tcPr>
                </a:tc>
                <a:tc hMerge="1">
                  <a:txBody>
                    <a:bodyPr/>
                    <a:lstStyle/>
                    <a:p>
                      <a:endParaRPr lang="en-GB" sz="800" dirty="0"/>
                    </a:p>
                  </a:txBody>
                  <a:tcPr anchor="ctr">
                    <a:solidFill>
                      <a:schemeClr val="accent2">
                        <a:lumMod val="60000"/>
                        <a:lumOff val="40000"/>
                      </a:schemeClr>
                    </a:solidFill>
                  </a:tcPr>
                </a:tc>
                <a:extLst>
                  <a:ext uri="{0D108BD9-81ED-4DB2-BD59-A6C34878D82A}">
                    <a16:rowId xmlns:a16="http://schemas.microsoft.com/office/drawing/2014/main" val="1170989127"/>
                  </a:ext>
                </a:extLst>
              </a:tr>
            </a:tbl>
          </a:graphicData>
        </a:graphic>
      </p:graphicFrame>
      <p:graphicFrame>
        <p:nvGraphicFramePr>
          <p:cNvPr id="10" name="Table 9">
            <a:extLst>
              <a:ext uri="{FF2B5EF4-FFF2-40B4-BE49-F238E27FC236}">
                <a16:creationId xmlns:a16="http://schemas.microsoft.com/office/drawing/2014/main" id="{3E1D6CD3-338C-4DB5-BE5D-18EA80691176}"/>
              </a:ext>
            </a:extLst>
          </p:cNvPr>
          <p:cNvGraphicFramePr>
            <a:graphicFrameLocks noGrp="1"/>
          </p:cNvGraphicFramePr>
          <p:nvPr>
            <p:extLst>
              <p:ext uri="{D42A27DB-BD31-4B8C-83A1-F6EECF244321}">
                <p14:modId xmlns:p14="http://schemas.microsoft.com/office/powerpoint/2010/main" val="1157769715"/>
              </p:ext>
            </p:extLst>
          </p:nvPr>
        </p:nvGraphicFramePr>
        <p:xfrm>
          <a:off x="322780" y="745159"/>
          <a:ext cx="335280" cy="3905999"/>
        </p:xfrm>
        <a:graphic>
          <a:graphicData uri="http://schemas.openxmlformats.org/drawingml/2006/table">
            <a:tbl>
              <a:tblPr firstRow="1" bandRow="1">
                <a:tableStyleId>{5C22544A-7EE6-4342-B048-85BDC9FD1C3A}</a:tableStyleId>
              </a:tblPr>
              <a:tblGrid>
                <a:gridCol w="335280">
                  <a:extLst>
                    <a:ext uri="{9D8B030D-6E8A-4147-A177-3AD203B41FA5}">
                      <a16:colId xmlns:a16="http://schemas.microsoft.com/office/drawing/2014/main" val="3506666270"/>
                    </a:ext>
                  </a:extLst>
                </a:gridCol>
              </a:tblGrid>
              <a:tr h="191712">
                <a:tc>
                  <a:txBody>
                    <a:bodyPr/>
                    <a:lstStyle/>
                    <a:p>
                      <a:pPr algn="ctr">
                        <a:spcAft>
                          <a:spcPts val="0"/>
                        </a:spcAft>
                      </a:pPr>
                      <a:endParaRPr lang="en-GB" sz="800" dirty="0"/>
                    </a:p>
                  </a:txBody>
                  <a:tcPr marL="45720" marR="45720" vert="vert270">
                    <a:noFill/>
                  </a:tcPr>
                </a:tc>
                <a:extLst>
                  <a:ext uri="{0D108BD9-81ED-4DB2-BD59-A6C34878D82A}">
                    <a16:rowId xmlns:a16="http://schemas.microsoft.com/office/drawing/2014/main" val="380262214"/>
                  </a:ext>
                </a:extLst>
              </a:tr>
              <a:tr h="697905">
                <a:tc>
                  <a:txBody>
                    <a:bodyPr/>
                    <a:lstStyle/>
                    <a:p>
                      <a:pPr marL="0" marR="0" lvl="0" indent="0" algn="ctr" defTabSz="914400" rtl="0" eaLnBrk="1" fontAlgn="base" latinLnBrk="0" hangingPunct="1">
                        <a:lnSpc>
                          <a:spcPct val="100000"/>
                        </a:lnSpc>
                        <a:spcBef>
                          <a:spcPct val="0"/>
                        </a:spcBef>
                        <a:spcAft>
                          <a:spcPts val="0"/>
                        </a:spcAft>
                        <a:buClr>
                          <a:schemeClr val="tx1"/>
                        </a:buClr>
                        <a:buSzTx/>
                        <a:buFontTx/>
                        <a:buNone/>
                        <a:tabLst/>
                        <a:defRPr/>
                      </a:pPr>
                      <a:r>
                        <a:rPr lang="en-GB" sz="800" dirty="0"/>
                        <a:t>Data Integration</a:t>
                      </a:r>
                    </a:p>
                  </a:txBody>
                  <a:tcPr marL="45720" marR="45720" vert="vert270" anchor="ctr">
                    <a:solidFill>
                      <a:schemeClr val="tx2">
                        <a:lumMod val="40000"/>
                        <a:lumOff val="60000"/>
                      </a:schemeClr>
                    </a:solidFill>
                  </a:tcPr>
                </a:tc>
                <a:extLst>
                  <a:ext uri="{0D108BD9-81ED-4DB2-BD59-A6C34878D82A}">
                    <a16:rowId xmlns:a16="http://schemas.microsoft.com/office/drawing/2014/main" val="2777191633"/>
                  </a:ext>
                </a:extLst>
              </a:tr>
              <a:tr h="1290447">
                <a:tc>
                  <a:txBody>
                    <a:bodyPr/>
                    <a:lstStyle/>
                    <a:p>
                      <a:pPr algn="ctr">
                        <a:spcAft>
                          <a:spcPts val="0"/>
                        </a:spcAft>
                      </a:pPr>
                      <a:r>
                        <a:rPr lang="en-GB" sz="800" dirty="0"/>
                        <a:t>Data Management</a:t>
                      </a:r>
                    </a:p>
                  </a:txBody>
                  <a:tcPr marL="45720" marR="45720" vert="vert270" anchor="ctr">
                    <a:solidFill>
                      <a:schemeClr val="accent3">
                        <a:lumMod val="40000"/>
                        <a:lumOff val="60000"/>
                      </a:schemeClr>
                    </a:solidFill>
                  </a:tcPr>
                </a:tc>
                <a:extLst>
                  <a:ext uri="{0D108BD9-81ED-4DB2-BD59-A6C34878D82A}">
                    <a16:rowId xmlns:a16="http://schemas.microsoft.com/office/drawing/2014/main" val="1145047804"/>
                  </a:ext>
                </a:extLst>
              </a:tr>
              <a:tr h="657631">
                <a:tc>
                  <a:txBody>
                    <a:bodyPr/>
                    <a:lstStyle/>
                    <a:p>
                      <a:pPr algn="ctr">
                        <a:spcAft>
                          <a:spcPts val="0"/>
                        </a:spcAft>
                      </a:pPr>
                      <a:r>
                        <a:rPr lang="en-GB" sz="800" dirty="0"/>
                        <a:t>Advanced Analytics</a:t>
                      </a:r>
                    </a:p>
                  </a:txBody>
                  <a:tcPr marL="45720" marR="45720" vert="vert270" anchor="ctr">
                    <a:solidFill>
                      <a:schemeClr val="accent4">
                        <a:lumMod val="40000"/>
                        <a:lumOff val="60000"/>
                      </a:schemeClr>
                    </a:solidFill>
                  </a:tcPr>
                </a:tc>
                <a:extLst>
                  <a:ext uri="{0D108BD9-81ED-4DB2-BD59-A6C34878D82A}">
                    <a16:rowId xmlns:a16="http://schemas.microsoft.com/office/drawing/2014/main" val="923406406"/>
                  </a:ext>
                </a:extLst>
              </a:tr>
              <a:tr h="868570">
                <a:tc>
                  <a:txBody>
                    <a:bodyPr/>
                    <a:lstStyle/>
                    <a:p>
                      <a:pPr algn="ctr">
                        <a:spcAft>
                          <a:spcPts val="0"/>
                        </a:spcAft>
                      </a:pPr>
                      <a:r>
                        <a:rPr lang="en-GB" sz="800" dirty="0"/>
                        <a:t>Outputs</a:t>
                      </a:r>
                    </a:p>
                  </a:txBody>
                  <a:tcPr marL="45720" marR="45720" vert="vert270" anchor="ctr">
                    <a:solidFill>
                      <a:schemeClr val="accent2">
                        <a:lumMod val="60000"/>
                        <a:lumOff val="40000"/>
                      </a:schemeClr>
                    </a:solidFill>
                  </a:tcPr>
                </a:tc>
                <a:extLst>
                  <a:ext uri="{0D108BD9-81ED-4DB2-BD59-A6C34878D82A}">
                    <a16:rowId xmlns:a16="http://schemas.microsoft.com/office/drawing/2014/main" val="3900725709"/>
                  </a:ext>
                </a:extLst>
              </a:tr>
              <a:tr h="199734">
                <a:tc>
                  <a:txBody>
                    <a:bodyPr/>
                    <a:lstStyle/>
                    <a:p>
                      <a:pPr algn="ctr">
                        <a:spcAft>
                          <a:spcPts val="0"/>
                        </a:spcAft>
                      </a:pPr>
                      <a:endParaRPr lang="en-GB" sz="800" dirty="0"/>
                    </a:p>
                  </a:txBody>
                  <a:tcPr marL="45720" marR="45720" vert="vert270" anchor="ctr">
                    <a:solidFill>
                      <a:schemeClr val="accent1">
                        <a:lumMod val="40000"/>
                        <a:lumOff val="60000"/>
                      </a:schemeClr>
                    </a:solidFill>
                  </a:tcPr>
                </a:tc>
                <a:extLst>
                  <a:ext uri="{0D108BD9-81ED-4DB2-BD59-A6C34878D82A}">
                    <a16:rowId xmlns:a16="http://schemas.microsoft.com/office/drawing/2014/main" val="2016376724"/>
                  </a:ext>
                </a:extLst>
              </a:tr>
            </a:tbl>
          </a:graphicData>
        </a:graphic>
      </p:graphicFrame>
      <p:sp>
        <p:nvSpPr>
          <p:cNvPr id="5" name="TextBox 4">
            <a:extLst>
              <a:ext uri="{FF2B5EF4-FFF2-40B4-BE49-F238E27FC236}">
                <a16:creationId xmlns:a16="http://schemas.microsoft.com/office/drawing/2014/main" id="{9E1F6D93-C12D-4BA4-A4ED-FDB94D09B39F}"/>
              </a:ext>
            </a:extLst>
          </p:cNvPr>
          <p:cNvSpPr txBox="1"/>
          <p:nvPr/>
        </p:nvSpPr>
        <p:spPr bwMode="auto">
          <a:xfrm>
            <a:off x="5549211" y="1439561"/>
            <a:ext cx="1277885" cy="153888"/>
          </a:xfrm>
          <a:prstGeom prst="rect">
            <a:avLst/>
          </a:prstGeom>
          <a:solidFill>
            <a:srgbClr val="FFFFFF">
              <a:alpha val="50196"/>
            </a:srgbClr>
          </a:solidFill>
          <a:ln>
            <a:noFill/>
          </a:ln>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500" b="0" kern="0" dirty="0">
                <a:solidFill>
                  <a:schemeClr val="tx1"/>
                </a:solidFill>
                <a:latin typeface="+mn-lt"/>
                <a:ea typeface="+mn-ea"/>
              </a:rPr>
              <a:t>* Further analysis needed to identify whether data storage will need dual running</a:t>
            </a:r>
          </a:p>
        </p:txBody>
      </p:sp>
      <p:sp>
        <p:nvSpPr>
          <p:cNvPr id="11" name="TextBox 10">
            <a:extLst>
              <a:ext uri="{FF2B5EF4-FFF2-40B4-BE49-F238E27FC236}">
                <a16:creationId xmlns:a16="http://schemas.microsoft.com/office/drawing/2014/main" id="{9DE2CD5F-3EBE-4187-8D79-8A6FC4CE6932}"/>
              </a:ext>
            </a:extLst>
          </p:cNvPr>
          <p:cNvSpPr txBox="1"/>
          <p:nvPr/>
        </p:nvSpPr>
        <p:spPr bwMode="auto">
          <a:xfrm>
            <a:off x="5549211" y="2073663"/>
            <a:ext cx="1277885" cy="153888"/>
          </a:xfrm>
          <a:prstGeom prst="rect">
            <a:avLst/>
          </a:prstGeom>
          <a:solidFill>
            <a:srgbClr val="FFFFFF">
              <a:alpha val="50196"/>
            </a:srgbClr>
          </a:solidFill>
          <a:ln>
            <a:noFill/>
          </a:ln>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500" b="0" kern="0" dirty="0">
                <a:solidFill>
                  <a:schemeClr val="tx1"/>
                </a:solidFill>
                <a:latin typeface="+mn-lt"/>
                <a:ea typeface="+mn-ea"/>
              </a:rPr>
              <a:t>* Further analysis needed to identify whether data storage will need dual running</a:t>
            </a:r>
          </a:p>
        </p:txBody>
      </p:sp>
    </p:spTree>
    <p:extLst>
      <p:ext uri="{BB962C8B-B14F-4D97-AF65-F5344CB8AC3E}">
        <p14:creationId xmlns:p14="http://schemas.microsoft.com/office/powerpoint/2010/main" val="2628729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FC9139-F2C5-4FF1-843B-E14A4627DF14}"/>
              </a:ext>
            </a:extLst>
          </p:cNvPr>
          <p:cNvSpPr>
            <a:spLocks noGrp="1"/>
          </p:cNvSpPr>
          <p:nvPr>
            <p:ph type="body" sz="quarter" idx="16"/>
          </p:nvPr>
        </p:nvSpPr>
        <p:spPr>
          <a:xfrm>
            <a:off x="324000" y="883336"/>
            <a:ext cx="7930999" cy="3570208"/>
          </a:xfrm>
        </p:spPr>
        <p:txBody>
          <a:bodyPr/>
          <a:lstStyle/>
          <a:p>
            <a:pPr>
              <a:spcAft>
                <a:spcPts val="500"/>
              </a:spcAft>
            </a:pPr>
            <a:r>
              <a:rPr lang="en-GB" sz="1400" dirty="0"/>
              <a:t>Data Onboarding</a:t>
            </a:r>
          </a:p>
          <a:p>
            <a:pPr lvl="1">
              <a:spcAft>
                <a:spcPts val="500"/>
              </a:spcAft>
            </a:pPr>
            <a:r>
              <a:rPr lang="en-US" sz="1000" dirty="0"/>
              <a:t>ET require a tool to extract historised core system data. </a:t>
            </a:r>
          </a:p>
          <a:p>
            <a:pPr lvl="1">
              <a:spcAft>
                <a:spcPts val="500"/>
              </a:spcAft>
            </a:pPr>
            <a:r>
              <a:rPr lang="en-US" sz="1000" dirty="0"/>
              <a:t>The tool should allow new data sources to be onboarded quickly and cost effectively.</a:t>
            </a:r>
          </a:p>
          <a:p>
            <a:pPr lvl="1">
              <a:spcAft>
                <a:spcPts val="500"/>
              </a:spcAft>
            </a:pPr>
            <a:r>
              <a:rPr lang="en-US" sz="1000" dirty="0"/>
              <a:t>The capability to onboard alternative data types (images, Video, audio, geospatial) will provide new opportunities for process optimisation and monetisation of data assets.</a:t>
            </a:r>
          </a:p>
          <a:p>
            <a:pPr lvl="1">
              <a:spcAft>
                <a:spcPts val="500"/>
              </a:spcAft>
            </a:pPr>
            <a:r>
              <a:rPr lang="en-US" sz="1000" dirty="0"/>
              <a:t>The capability to onboard or access external datasets would support the training of Artificial Intelligence models to make better predictions and optimisations. (API's need to be supported and security concerns understood and mitigated)</a:t>
            </a:r>
          </a:p>
          <a:p>
            <a:pPr lvl="1">
              <a:spcAft>
                <a:spcPts val="500"/>
              </a:spcAft>
            </a:pPr>
            <a:r>
              <a:rPr lang="en-US" sz="1000" dirty="0"/>
              <a:t>Potential to onboard streaming data to support real time reporting and analysis (e.g. Alarms and Sensor data from Scada)</a:t>
            </a:r>
          </a:p>
          <a:p>
            <a:pPr>
              <a:spcBef>
                <a:spcPts val="600"/>
              </a:spcBef>
              <a:spcAft>
                <a:spcPts val="500"/>
              </a:spcAft>
            </a:pPr>
            <a:r>
              <a:rPr lang="en-GB" sz="1400" dirty="0"/>
              <a:t>ETL</a:t>
            </a:r>
          </a:p>
          <a:p>
            <a:pPr lvl="1">
              <a:spcAft>
                <a:spcPts val="500"/>
              </a:spcAft>
            </a:pPr>
            <a:r>
              <a:rPr lang="en-US" sz="1000" dirty="0"/>
              <a:t>ET require a tool to transform the historised core system data into a logical data model that can be used for data quality analysis, business reporting, data modelling and customer self service analysis.</a:t>
            </a:r>
          </a:p>
          <a:p>
            <a:pPr lvl="1">
              <a:spcAft>
                <a:spcPts val="500"/>
              </a:spcAft>
            </a:pPr>
            <a:r>
              <a:rPr lang="en-US" sz="1000" dirty="0"/>
              <a:t>Capability for multiple changes to be made simultaneously by different teams then merge the changes together (Non-linear development).</a:t>
            </a:r>
          </a:p>
          <a:p>
            <a:pPr>
              <a:spcBef>
                <a:spcPts val="600"/>
              </a:spcBef>
              <a:spcAft>
                <a:spcPts val="500"/>
              </a:spcAft>
            </a:pPr>
            <a:r>
              <a:rPr lang="en-GB" sz="1400" dirty="0"/>
              <a:t>Data Storage</a:t>
            </a:r>
          </a:p>
          <a:p>
            <a:pPr lvl="1">
              <a:spcAft>
                <a:spcPts val="500"/>
              </a:spcAft>
            </a:pPr>
            <a:r>
              <a:rPr lang="en-US" sz="1000" dirty="0"/>
              <a:t>Scalable data storage is required for the onboarded core system data and the logical data model. </a:t>
            </a:r>
          </a:p>
          <a:p>
            <a:pPr lvl="1">
              <a:spcAft>
                <a:spcPts val="500"/>
              </a:spcAft>
            </a:pPr>
            <a:r>
              <a:rPr lang="en-US" sz="1000" dirty="0"/>
              <a:t>The tool needs to allow authorised users to access to data relevant for their role.</a:t>
            </a:r>
          </a:p>
          <a:p>
            <a:pPr lvl="1">
              <a:spcAft>
                <a:spcPts val="500"/>
              </a:spcAft>
            </a:pPr>
            <a:r>
              <a:rPr lang="en-US" sz="1000" dirty="0"/>
              <a:t>Needs to support the storage of unstructured data (images, Video, audio, geospatial) </a:t>
            </a:r>
            <a:endParaRPr lang="en-GB" sz="1000" dirty="0"/>
          </a:p>
        </p:txBody>
      </p:sp>
      <p:sp>
        <p:nvSpPr>
          <p:cNvPr id="3" name="Title 2">
            <a:extLst>
              <a:ext uri="{FF2B5EF4-FFF2-40B4-BE49-F238E27FC236}">
                <a16:creationId xmlns:a16="http://schemas.microsoft.com/office/drawing/2014/main" id="{B63F2E8B-84B2-4289-8AB9-E2BAFEC2577B}"/>
              </a:ext>
            </a:extLst>
          </p:cNvPr>
          <p:cNvSpPr>
            <a:spLocks noGrp="1"/>
          </p:cNvSpPr>
          <p:nvPr>
            <p:ph type="title"/>
          </p:nvPr>
        </p:nvSpPr>
        <p:spPr/>
        <p:txBody>
          <a:bodyPr/>
          <a:lstStyle/>
          <a:p>
            <a:r>
              <a:rPr lang="en-GB" dirty="0"/>
              <a:t>Data Integration</a:t>
            </a:r>
          </a:p>
        </p:txBody>
      </p:sp>
      <p:sp>
        <p:nvSpPr>
          <p:cNvPr id="4" name="Footer Placeholder 3">
            <a:extLst>
              <a:ext uri="{FF2B5EF4-FFF2-40B4-BE49-F238E27FC236}">
                <a16:creationId xmlns:a16="http://schemas.microsoft.com/office/drawing/2014/main" id="{28368091-2269-4AEA-911B-37C6E9476FD4}"/>
              </a:ext>
            </a:extLst>
          </p:cNvPr>
          <p:cNvSpPr>
            <a:spLocks noGrp="1"/>
          </p:cNvSpPr>
          <p:nvPr>
            <p:ph type="ftr" sz="quarter" idx="10"/>
          </p:nvPr>
        </p:nvSpPr>
        <p:spPr/>
        <p:txBody>
          <a:bodyPr/>
          <a:lstStyle/>
          <a:p>
            <a:r>
              <a:rPr lang="en-GB" dirty="0"/>
              <a:t>| Insights Platform Roadmap</a:t>
            </a:r>
          </a:p>
        </p:txBody>
      </p:sp>
    </p:spTree>
    <p:extLst>
      <p:ext uri="{BB962C8B-B14F-4D97-AF65-F5344CB8AC3E}">
        <p14:creationId xmlns:p14="http://schemas.microsoft.com/office/powerpoint/2010/main" val="26331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FC9139-F2C5-4FF1-843B-E14A4627DF14}"/>
              </a:ext>
            </a:extLst>
          </p:cNvPr>
          <p:cNvSpPr>
            <a:spLocks noGrp="1"/>
          </p:cNvSpPr>
          <p:nvPr>
            <p:ph type="body" sz="quarter" idx="16"/>
          </p:nvPr>
        </p:nvSpPr>
        <p:spPr>
          <a:xfrm>
            <a:off x="324000" y="882000"/>
            <a:ext cx="8013549" cy="3877985"/>
          </a:xfrm>
        </p:spPr>
        <p:txBody>
          <a:bodyPr/>
          <a:lstStyle/>
          <a:p>
            <a:pPr>
              <a:spcAft>
                <a:spcPts val="500"/>
              </a:spcAft>
            </a:pPr>
            <a:r>
              <a:rPr lang="en-GB" sz="1400" dirty="0"/>
              <a:t>Data Catalogue </a:t>
            </a:r>
          </a:p>
          <a:p>
            <a:pPr lvl="1">
              <a:spcAft>
                <a:spcPts val="500"/>
              </a:spcAft>
            </a:pPr>
            <a:r>
              <a:rPr lang="en-US" sz="1000" dirty="0"/>
              <a:t>As part of the Data Management BMS, ET are required to govern the management of data to ensure quality, compliance and security​.</a:t>
            </a:r>
          </a:p>
          <a:p>
            <a:pPr lvl="1">
              <a:spcAft>
                <a:spcPts val="500"/>
              </a:spcAft>
            </a:pPr>
            <a:r>
              <a:rPr lang="en-US" sz="1000" dirty="0"/>
              <a:t>The Insights platform needs to support this governance by maintaining data controls and a framework of metadata and lineage across all systems.</a:t>
            </a:r>
          </a:p>
          <a:p>
            <a:pPr>
              <a:spcBef>
                <a:spcPts val="600"/>
              </a:spcBef>
              <a:spcAft>
                <a:spcPts val="500"/>
              </a:spcAft>
            </a:pPr>
            <a:r>
              <a:rPr lang="en-GB" sz="1400" dirty="0"/>
              <a:t>Data Quality</a:t>
            </a:r>
          </a:p>
          <a:p>
            <a:pPr lvl="1">
              <a:spcAft>
                <a:spcPts val="500"/>
              </a:spcAft>
            </a:pPr>
            <a:r>
              <a:rPr lang="en-US" sz="1000" dirty="0"/>
              <a:t>Creation of data quality rules that include simple, moderate and/or complex logical tests to help business stakeholders monitor their data quality in a manner intuitive to them without requiring significant additional data preparation.</a:t>
            </a:r>
          </a:p>
          <a:p>
            <a:pPr lvl="1">
              <a:spcAft>
                <a:spcPts val="500"/>
              </a:spcAft>
            </a:pPr>
            <a:r>
              <a:rPr lang="en-US" sz="1000" dirty="0"/>
              <a:t>Requirement to share results with data stakeholders to support corrective activities and build confidence in data.</a:t>
            </a:r>
          </a:p>
          <a:p>
            <a:pPr>
              <a:spcBef>
                <a:spcPts val="600"/>
              </a:spcBef>
              <a:spcAft>
                <a:spcPts val="500"/>
              </a:spcAft>
            </a:pPr>
            <a:r>
              <a:rPr lang="en-GB" sz="1400" dirty="0"/>
              <a:t>Data Connections</a:t>
            </a:r>
          </a:p>
          <a:p>
            <a:pPr lvl="1">
              <a:spcAft>
                <a:spcPts val="500"/>
              </a:spcAft>
            </a:pPr>
            <a:r>
              <a:rPr lang="en-US" sz="1000" dirty="0"/>
              <a:t>Onboarded data needs to be accessible by other insights platforms for both scheduled task and ad-hoc data exploration. </a:t>
            </a:r>
          </a:p>
          <a:p>
            <a:pPr>
              <a:spcBef>
                <a:spcPts val="600"/>
              </a:spcBef>
              <a:spcAft>
                <a:spcPts val="500"/>
              </a:spcAft>
            </a:pPr>
            <a:r>
              <a:rPr lang="en-GB" sz="1400" dirty="0"/>
              <a:t>Data Modelling</a:t>
            </a:r>
          </a:p>
          <a:p>
            <a:pPr lvl="1">
              <a:spcAft>
                <a:spcPts val="500"/>
              </a:spcAft>
            </a:pPr>
            <a:r>
              <a:rPr lang="en-US" sz="1000" dirty="0"/>
              <a:t>Capability to produce data models in either a visual format or by technical specification of its elements coordinating with data stakeholders to build a common understanding of data architecture.</a:t>
            </a:r>
            <a:endParaRPr lang="en-GB" sz="1000" dirty="0"/>
          </a:p>
          <a:p>
            <a:pPr>
              <a:spcBef>
                <a:spcPts val="600"/>
              </a:spcBef>
              <a:spcAft>
                <a:spcPts val="500"/>
              </a:spcAft>
            </a:pPr>
            <a:r>
              <a:rPr lang="en-GB" sz="1400" dirty="0"/>
              <a:t>Code and Work Management</a:t>
            </a:r>
          </a:p>
          <a:p>
            <a:pPr lvl="1">
              <a:spcAft>
                <a:spcPts val="500"/>
              </a:spcAft>
            </a:pPr>
            <a:r>
              <a:rPr lang="en-GB" sz="1000" dirty="0"/>
              <a:t>Tool to support the management &amp; version control of code used across all platforms.</a:t>
            </a:r>
          </a:p>
          <a:p>
            <a:pPr lvl="1">
              <a:spcAft>
                <a:spcPts val="500"/>
              </a:spcAft>
            </a:pPr>
            <a:endParaRPr lang="en-GB" sz="1200" dirty="0"/>
          </a:p>
        </p:txBody>
      </p:sp>
      <p:sp>
        <p:nvSpPr>
          <p:cNvPr id="3" name="Title 2">
            <a:extLst>
              <a:ext uri="{FF2B5EF4-FFF2-40B4-BE49-F238E27FC236}">
                <a16:creationId xmlns:a16="http://schemas.microsoft.com/office/drawing/2014/main" id="{B63F2E8B-84B2-4289-8AB9-E2BAFEC2577B}"/>
              </a:ext>
            </a:extLst>
          </p:cNvPr>
          <p:cNvSpPr>
            <a:spLocks noGrp="1"/>
          </p:cNvSpPr>
          <p:nvPr>
            <p:ph type="title"/>
          </p:nvPr>
        </p:nvSpPr>
        <p:spPr/>
        <p:txBody>
          <a:bodyPr/>
          <a:lstStyle/>
          <a:p>
            <a:pPr>
              <a:spcAft>
                <a:spcPts val="0"/>
              </a:spcAft>
            </a:pPr>
            <a:r>
              <a:rPr lang="en-GB" dirty="0"/>
              <a:t>Data Management</a:t>
            </a:r>
          </a:p>
        </p:txBody>
      </p:sp>
      <p:sp>
        <p:nvSpPr>
          <p:cNvPr id="4" name="Footer Placeholder 3">
            <a:extLst>
              <a:ext uri="{FF2B5EF4-FFF2-40B4-BE49-F238E27FC236}">
                <a16:creationId xmlns:a16="http://schemas.microsoft.com/office/drawing/2014/main" id="{28368091-2269-4AEA-911B-37C6E9476FD4}"/>
              </a:ext>
            </a:extLst>
          </p:cNvPr>
          <p:cNvSpPr>
            <a:spLocks noGrp="1"/>
          </p:cNvSpPr>
          <p:nvPr>
            <p:ph type="ftr" sz="quarter" idx="10"/>
          </p:nvPr>
        </p:nvSpPr>
        <p:spPr/>
        <p:txBody>
          <a:bodyPr/>
          <a:lstStyle/>
          <a:p>
            <a:r>
              <a:rPr lang="en-GB" dirty="0"/>
              <a:t>| Insights Platform Roadmap</a:t>
            </a:r>
          </a:p>
        </p:txBody>
      </p:sp>
    </p:spTree>
    <p:extLst>
      <p:ext uri="{BB962C8B-B14F-4D97-AF65-F5344CB8AC3E}">
        <p14:creationId xmlns:p14="http://schemas.microsoft.com/office/powerpoint/2010/main" val="43050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FC9139-F2C5-4FF1-843B-E14A4627DF14}"/>
              </a:ext>
            </a:extLst>
          </p:cNvPr>
          <p:cNvSpPr>
            <a:spLocks noGrp="1"/>
          </p:cNvSpPr>
          <p:nvPr>
            <p:ph type="body" sz="quarter" idx="16"/>
          </p:nvPr>
        </p:nvSpPr>
        <p:spPr>
          <a:xfrm>
            <a:off x="324000" y="882000"/>
            <a:ext cx="8019899" cy="3698448"/>
          </a:xfrm>
        </p:spPr>
        <p:txBody>
          <a:bodyPr/>
          <a:lstStyle/>
          <a:p>
            <a:pPr>
              <a:spcAft>
                <a:spcPts val="500"/>
              </a:spcAft>
            </a:pPr>
            <a:r>
              <a:rPr lang="en-GB" sz="1400" dirty="0"/>
              <a:t>Data Transformations</a:t>
            </a:r>
          </a:p>
          <a:p>
            <a:pPr lvl="1">
              <a:spcAft>
                <a:spcPts val="500"/>
              </a:spcAft>
            </a:pPr>
            <a:r>
              <a:rPr lang="en-GB" sz="1000" dirty="0"/>
              <a:t>Capability to combine data from multiple core systems for a single output.</a:t>
            </a:r>
          </a:p>
          <a:p>
            <a:pPr lvl="1">
              <a:spcAft>
                <a:spcPts val="500"/>
              </a:spcAft>
            </a:pPr>
            <a:r>
              <a:rPr lang="en-GB" sz="1000" dirty="0"/>
              <a:t>Data Aggregation capability required for development of business KPI’s and related data drill down’s.</a:t>
            </a:r>
          </a:p>
          <a:p>
            <a:pPr lvl="1">
              <a:spcAft>
                <a:spcPts val="500"/>
              </a:spcAft>
            </a:pPr>
            <a:r>
              <a:rPr lang="en-GB" sz="1000" dirty="0"/>
              <a:t>Access to historised data and appropriate tools to allow reporting of change over time.</a:t>
            </a:r>
          </a:p>
          <a:p>
            <a:pPr>
              <a:spcBef>
                <a:spcPts val="600"/>
              </a:spcBef>
              <a:spcAft>
                <a:spcPts val="500"/>
              </a:spcAft>
            </a:pPr>
            <a:r>
              <a:rPr lang="en-GB" sz="1400" dirty="0"/>
              <a:t>Data Analytics</a:t>
            </a:r>
          </a:p>
          <a:p>
            <a:pPr>
              <a:spcBef>
                <a:spcPts val="0"/>
              </a:spcBef>
              <a:spcAft>
                <a:spcPts val="500"/>
              </a:spcAft>
            </a:pPr>
            <a:r>
              <a:rPr lang="en-GB" sz="1000" b="0" dirty="0">
                <a:solidFill>
                  <a:schemeClr val="tx1"/>
                </a:solidFill>
              </a:rPr>
              <a:t>Easily perform and share exploratory data analysis.</a:t>
            </a:r>
          </a:p>
          <a:p>
            <a:pPr>
              <a:spcBef>
                <a:spcPts val="0"/>
              </a:spcBef>
              <a:spcAft>
                <a:spcPts val="500"/>
              </a:spcAft>
            </a:pPr>
            <a:r>
              <a:rPr lang="en-GB" sz="1000" b="0" dirty="0">
                <a:solidFill>
                  <a:schemeClr val="tx1"/>
                </a:solidFill>
              </a:rPr>
              <a:t>Deploy and publish automatic analysis to wider audience.</a:t>
            </a:r>
          </a:p>
          <a:p>
            <a:pPr lvl="1">
              <a:spcBef>
                <a:spcPts val="0"/>
              </a:spcBef>
              <a:spcAft>
                <a:spcPts val="500"/>
              </a:spcAft>
            </a:pPr>
            <a:r>
              <a:rPr lang="en-US" sz="1000" dirty="0"/>
              <a:t>Access, analyse and visualise unstructured data (images, Video, audio, geospatial).</a:t>
            </a:r>
          </a:p>
          <a:p>
            <a:pPr lvl="1">
              <a:spcBef>
                <a:spcPts val="0"/>
              </a:spcBef>
              <a:spcAft>
                <a:spcPts val="500"/>
              </a:spcAft>
            </a:pPr>
            <a:r>
              <a:rPr lang="en-GB" sz="1000" dirty="0"/>
              <a:t>Capability to process and </a:t>
            </a:r>
            <a:r>
              <a:rPr lang="en-US" sz="1000" dirty="0"/>
              <a:t>visualise</a:t>
            </a:r>
            <a:r>
              <a:rPr lang="en-GB" sz="1000" dirty="0"/>
              <a:t> real time data </a:t>
            </a:r>
            <a:r>
              <a:rPr lang="en-US" sz="1000" dirty="0"/>
              <a:t>(e.g. Alarms and Sensor data from Scada).</a:t>
            </a:r>
            <a:endParaRPr lang="en-GB" sz="1000" dirty="0"/>
          </a:p>
          <a:p>
            <a:pPr>
              <a:spcBef>
                <a:spcPts val="600"/>
              </a:spcBef>
              <a:spcAft>
                <a:spcPts val="500"/>
              </a:spcAft>
            </a:pPr>
            <a:r>
              <a:rPr lang="en-GB" sz="1400" dirty="0"/>
              <a:t>Artificial Intelligence</a:t>
            </a:r>
          </a:p>
          <a:p>
            <a:pPr lvl="1">
              <a:spcBef>
                <a:spcPts val="0"/>
              </a:spcBef>
              <a:spcAft>
                <a:spcPts val="500"/>
              </a:spcAft>
            </a:pPr>
            <a:r>
              <a:rPr lang="en-GB" sz="1000" dirty="0"/>
              <a:t>Capability to build and train AI models to</a:t>
            </a:r>
            <a:r>
              <a:rPr lang="en-US" sz="1000" dirty="0"/>
              <a:t> trial, prototype and if successful build tools and models based on state of the art machine learning techniques to increase the value NG gains from its data.</a:t>
            </a:r>
          </a:p>
          <a:p>
            <a:pPr lvl="1">
              <a:spcBef>
                <a:spcPts val="0"/>
              </a:spcBef>
              <a:spcAft>
                <a:spcPts val="500"/>
              </a:spcAft>
            </a:pPr>
            <a:r>
              <a:rPr lang="en-US" sz="1000" dirty="0"/>
              <a:t>Host pre-built open source models (e.g. BERT for Natural Language Processing) to process data.</a:t>
            </a:r>
          </a:p>
          <a:p>
            <a:pPr lvl="1">
              <a:spcBef>
                <a:spcPts val="0"/>
              </a:spcBef>
              <a:spcAft>
                <a:spcPts val="500"/>
              </a:spcAft>
            </a:pPr>
            <a:r>
              <a:rPr lang="en-US" sz="1000" dirty="0"/>
              <a:t>Train AI models on new data.</a:t>
            </a:r>
          </a:p>
          <a:p>
            <a:pPr lvl="1">
              <a:spcBef>
                <a:spcPts val="0"/>
              </a:spcBef>
              <a:spcAft>
                <a:spcPts val="500"/>
              </a:spcAft>
            </a:pPr>
            <a:r>
              <a:rPr lang="en-US" sz="1000" dirty="0"/>
              <a:t>Deploy AI models into production and monitor ongoing performance.</a:t>
            </a:r>
          </a:p>
          <a:p>
            <a:pPr lvl="1">
              <a:spcBef>
                <a:spcPts val="0"/>
              </a:spcBef>
              <a:spcAft>
                <a:spcPts val="500"/>
              </a:spcAft>
            </a:pPr>
            <a:r>
              <a:rPr lang="en-US" sz="1000" dirty="0"/>
              <a:t>Toolset to capture labels for datasets (e.g. Thermal image asset recognition).</a:t>
            </a:r>
            <a:endParaRPr lang="en-GB" sz="1000" dirty="0"/>
          </a:p>
        </p:txBody>
      </p:sp>
      <p:sp>
        <p:nvSpPr>
          <p:cNvPr id="3" name="Title 2">
            <a:extLst>
              <a:ext uri="{FF2B5EF4-FFF2-40B4-BE49-F238E27FC236}">
                <a16:creationId xmlns:a16="http://schemas.microsoft.com/office/drawing/2014/main" id="{B63F2E8B-84B2-4289-8AB9-E2BAFEC2577B}"/>
              </a:ext>
            </a:extLst>
          </p:cNvPr>
          <p:cNvSpPr>
            <a:spLocks noGrp="1"/>
          </p:cNvSpPr>
          <p:nvPr>
            <p:ph type="title"/>
          </p:nvPr>
        </p:nvSpPr>
        <p:spPr/>
        <p:txBody>
          <a:bodyPr/>
          <a:lstStyle/>
          <a:p>
            <a:r>
              <a:rPr lang="en-GB" dirty="0"/>
              <a:t>Advanced Analytics</a:t>
            </a:r>
          </a:p>
        </p:txBody>
      </p:sp>
      <p:sp>
        <p:nvSpPr>
          <p:cNvPr id="4" name="Footer Placeholder 3">
            <a:extLst>
              <a:ext uri="{FF2B5EF4-FFF2-40B4-BE49-F238E27FC236}">
                <a16:creationId xmlns:a16="http://schemas.microsoft.com/office/drawing/2014/main" id="{28368091-2269-4AEA-911B-37C6E9476FD4}"/>
              </a:ext>
            </a:extLst>
          </p:cNvPr>
          <p:cNvSpPr>
            <a:spLocks noGrp="1"/>
          </p:cNvSpPr>
          <p:nvPr>
            <p:ph type="ftr" sz="quarter" idx="10"/>
          </p:nvPr>
        </p:nvSpPr>
        <p:spPr/>
        <p:txBody>
          <a:bodyPr/>
          <a:lstStyle/>
          <a:p>
            <a:r>
              <a:rPr lang="en-GB" dirty="0"/>
              <a:t>| Insights Platform Roadmap</a:t>
            </a:r>
          </a:p>
        </p:txBody>
      </p:sp>
    </p:spTree>
    <p:extLst>
      <p:ext uri="{BB962C8B-B14F-4D97-AF65-F5344CB8AC3E}">
        <p14:creationId xmlns:p14="http://schemas.microsoft.com/office/powerpoint/2010/main" val="128086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FC9139-F2C5-4FF1-843B-E14A4627DF14}"/>
              </a:ext>
            </a:extLst>
          </p:cNvPr>
          <p:cNvSpPr>
            <a:spLocks noGrp="1"/>
          </p:cNvSpPr>
          <p:nvPr>
            <p:ph type="body" sz="quarter" idx="16"/>
          </p:nvPr>
        </p:nvSpPr>
        <p:spPr>
          <a:xfrm>
            <a:off x="324000" y="882000"/>
            <a:ext cx="8019899" cy="2980303"/>
          </a:xfrm>
        </p:spPr>
        <p:txBody>
          <a:bodyPr/>
          <a:lstStyle/>
          <a:p>
            <a:pPr>
              <a:spcAft>
                <a:spcPts val="500"/>
              </a:spcAft>
            </a:pPr>
            <a:r>
              <a:rPr lang="en-GB" sz="1400" dirty="0"/>
              <a:t>Data Visualisation</a:t>
            </a:r>
          </a:p>
          <a:p>
            <a:pPr lvl="1">
              <a:spcAft>
                <a:spcPts val="500"/>
              </a:spcAft>
            </a:pPr>
            <a:r>
              <a:rPr lang="en-GB" sz="1000" dirty="0"/>
              <a:t>The capability to visualise core system data and share it across the business in an easy to use and understand format will support decision making and business performance. </a:t>
            </a:r>
          </a:p>
          <a:p>
            <a:pPr lvl="1">
              <a:spcAft>
                <a:spcPts val="500"/>
              </a:spcAft>
            </a:pPr>
            <a:r>
              <a:rPr lang="en-GB" sz="1000" dirty="0"/>
              <a:t>Users should be able to drill down from high level outputs into the underlying data.</a:t>
            </a:r>
          </a:p>
          <a:p>
            <a:pPr lvl="1">
              <a:spcAft>
                <a:spcPts val="500"/>
              </a:spcAft>
            </a:pPr>
            <a:r>
              <a:rPr lang="en-GB" sz="1000" dirty="0"/>
              <a:t>Outputs customised to an users role or location improves user experience and help focus on the relevant data.</a:t>
            </a:r>
          </a:p>
          <a:p>
            <a:pPr>
              <a:spcBef>
                <a:spcPts val="600"/>
              </a:spcBef>
              <a:spcAft>
                <a:spcPts val="500"/>
              </a:spcAft>
            </a:pPr>
            <a:r>
              <a:rPr lang="en-GB" sz="1400" dirty="0"/>
              <a:t>Data Table Outputs</a:t>
            </a:r>
          </a:p>
          <a:p>
            <a:pPr lvl="1">
              <a:spcAft>
                <a:spcPts val="500"/>
              </a:spcAft>
            </a:pPr>
            <a:r>
              <a:rPr lang="en-GB" sz="1000" dirty="0"/>
              <a:t>There are a number of process that require access to validated data sets output in a consistent format. </a:t>
            </a:r>
          </a:p>
          <a:p>
            <a:pPr lvl="1">
              <a:spcAft>
                <a:spcPts val="500"/>
              </a:spcAft>
            </a:pPr>
            <a:r>
              <a:rPr lang="en-GB" sz="1000" dirty="0"/>
              <a:t>Capability for users to have the data sent on a regular basis.</a:t>
            </a:r>
          </a:p>
          <a:p>
            <a:pPr>
              <a:spcBef>
                <a:spcPts val="600"/>
              </a:spcBef>
              <a:spcAft>
                <a:spcPts val="500"/>
              </a:spcAft>
            </a:pPr>
            <a:r>
              <a:rPr lang="en-GB" sz="1400" dirty="0"/>
              <a:t>External Reporting</a:t>
            </a:r>
          </a:p>
          <a:p>
            <a:pPr lvl="1">
              <a:spcAft>
                <a:spcPts val="500"/>
              </a:spcAft>
            </a:pPr>
            <a:r>
              <a:rPr lang="en-GB" sz="1000" dirty="0"/>
              <a:t>Requirement to send Asset data to ESO as part of Business Separation.</a:t>
            </a:r>
          </a:p>
          <a:p>
            <a:pPr lvl="1">
              <a:spcAft>
                <a:spcPts val="500"/>
              </a:spcAft>
            </a:pPr>
            <a:r>
              <a:rPr lang="en-US" sz="1000" dirty="0"/>
              <a:t>Ofgem recommendation captured in IEC 61968 Standard - "intended to facilitate inter-application integration, as opposed to intra-application integration of the various distributed software application systems supporting the management of utility electrical distribution networks".</a:t>
            </a:r>
            <a:endParaRPr lang="en-GB" sz="1000" dirty="0"/>
          </a:p>
          <a:p>
            <a:pPr lvl="1">
              <a:spcBef>
                <a:spcPts val="0"/>
              </a:spcBef>
              <a:spcAft>
                <a:spcPts val="500"/>
              </a:spcAft>
            </a:pPr>
            <a:endParaRPr lang="en-GB" sz="1000" dirty="0"/>
          </a:p>
        </p:txBody>
      </p:sp>
      <p:sp>
        <p:nvSpPr>
          <p:cNvPr id="3" name="Title 2">
            <a:extLst>
              <a:ext uri="{FF2B5EF4-FFF2-40B4-BE49-F238E27FC236}">
                <a16:creationId xmlns:a16="http://schemas.microsoft.com/office/drawing/2014/main" id="{B63F2E8B-84B2-4289-8AB9-E2BAFEC2577B}"/>
              </a:ext>
            </a:extLst>
          </p:cNvPr>
          <p:cNvSpPr>
            <a:spLocks noGrp="1"/>
          </p:cNvSpPr>
          <p:nvPr>
            <p:ph type="title"/>
          </p:nvPr>
        </p:nvSpPr>
        <p:spPr/>
        <p:txBody>
          <a:bodyPr/>
          <a:lstStyle/>
          <a:p>
            <a:r>
              <a:rPr lang="en-GB" dirty="0"/>
              <a:t>Outputs</a:t>
            </a:r>
          </a:p>
        </p:txBody>
      </p:sp>
      <p:sp>
        <p:nvSpPr>
          <p:cNvPr id="4" name="Footer Placeholder 3">
            <a:extLst>
              <a:ext uri="{FF2B5EF4-FFF2-40B4-BE49-F238E27FC236}">
                <a16:creationId xmlns:a16="http://schemas.microsoft.com/office/drawing/2014/main" id="{28368091-2269-4AEA-911B-37C6E9476FD4}"/>
              </a:ext>
            </a:extLst>
          </p:cNvPr>
          <p:cNvSpPr>
            <a:spLocks noGrp="1"/>
          </p:cNvSpPr>
          <p:nvPr>
            <p:ph type="ftr" sz="quarter" idx="10"/>
          </p:nvPr>
        </p:nvSpPr>
        <p:spPr/>
        <p:txBody>
          <a:bodyPr/>
          <a:lstStyle/>
          <a:p>
            <a:r>
              <a:rPr lang="en-GB" dirty="0"/>
              <a:t>| Insights Platform Roadmap</a:t>
            </a:r>
          </a:p>
        </p:txBody>
      </p:sp>
    </p:spTree>
    <p:extLst>
      <p:ext uri="{BB962C8B-B14F-4D97-AF65-F5344CB8AC3E}">
        <p14:creationId xmlns:p14="http://schemas.microsoft.com/office/powerpoint/2010/main" val="2602156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FC9139-F2C5-4FF1-843B-E14A4627DF14}"/>
              </a:ext>
            </a:extLst>
          </p:cNvPr>
          <p:cNvSpPr>
            <a:spLocks noGrp="1"/>
          </p:cNvSpPr>
          <p:nvPr>
            <p:ph type="body" sz="quarter" idx="16"/>
          </p:nvPr>
        </p:nvSpPr>
        <p:spPr>
          <a:xfrm>
            <a:off x="324000" y="882000"/>
            <a:ext cx="8019899" cy="1241365"/>
          </a:xfrm>
        </p:spPr>
        <p:txBody>
          <a:bodyPr/>
          <a:lstStyle/>
          <a:p>
            <a:pPr>
              <a:spcBef>
                <a:spcPts val="600"/>
              </a:spcBef>
              <a:spcAft>
                <a:spcPts val="500"/>
              </a:spcAft>
            </a:pPr>
            <a:r>
              <a:rPr lang="en-GB" sz="1400" dirty="0"/>
              <a:t>Self Service</a:t>
            </a:r>
          </a:p>
          <a:p>
            <a:pPr lvl="1">
              <a:spcBef>
                <a:spcPts val="0"/>
              </a:spcBef>
              <a:spcAft>
                <a:spcPts val="500"/>
              </a:spcAft>
            </a:pPr>
            <a:r>
              <a:rPr lang="en-GB" sz="1000" dirty="0"/>
              <a:t>Support users in the business to incorporate core system data into their own analysis without needing to create duplicate data sets or negatively impact on system performance.</a:t>
            </a:r>
          </a:p>
          <a:p>
            <a:pPr lvl="1">
              <a:spcBef>
                <a:spcPts val="0"/>
              </a:spcBef>
              <a:spcAft>
                <a:spcPts val="500"/>
              </a:spcAft>
            </a:pPr>
            <a:r>
              <a:rPr lang="en-GB" sz="1000" dirty="0"/>
              <a:t>Self service automation tools to help users create and manage their own scripts and automations.</a:t>
            </a:r>
          </a:p>
          <a:p>
            <a:pPr lvl="1">
              <a:spcBef>
                <a:spcPts val="0"/>
              </a:spcBef>
              <a:spcAft>
                <a:spcPts val="500"/>
              </a:spcAft>
            </a:pPr>
            <a:endParaRPr lang="en-GB" sz="1000" dirty="0"/>
          </a:p>
          <a:p>
            <a:pPr lvl="1">
              <a:spcBef>
                <a:spcPts val="0"/>
              </a:spcBef>
              <a:spcAft>
                <a:spcPts val="500"/>
              </a:spcAft>
            </a:pPr>
            <a:endParaRPr lang="en-GB" sz="1000" dirty="0"/>
          </a:p>
        </p:txBody>
      </p:sp>
      <p:sp>
        <p:nvSpPr>
          <p:cNvPr id="3" name="Title 2">
            <a:extLst>
              <a:ext uri="{FF2B5EF4-FFF2-40B4-BE49-F238E27FC236}">
                <a16:creationId xmlns:a16="http://schemas.microsoft.com/office/drawing/2014/main" id="{B63F2E8B-84B2-4289-8AB9-E2BAFEC2577B}"/>
              </a:ext>
            </a:extLst>
          </p:cNvPr>
          <p:cNvSpPr>
            <a:spLocks noGrp="1"/>
          </p:cNvSpPr>
          <p:nvPr>
            <p:ph type="title"/>
          </p:nvPr>
        </p:nvSpPr>
        <p:spPr/>
        <p:txBody>
          <a:bodyPr/>
          <a:lstStyle/>
          <a:p>
            <a:pPr>
              <a:spcBef>
                <a:spcPts val="600"/>
              </a:spcBef>
              <a:spcAft>
                <a:spcPts val="500"/>
              </a:spcAft>
            </a:pPr>
            <a:r>
              <a:rPr lang="en-GB" dirty="0"/>
              <a:t>Self Service</a:t>
            </a:r>
          </a:p>
        </p:txBody>
      </p:sp>
      <p:sp>
        <p:nvSpPr>
          <p:cNvPr id="4" name="Footer Placeholder 3">
            <a:extLst>
              <a:ext uri="{FF2B5EF4-FFF2-40B4-BE49-F238E27FC236}">
                <a16:creationId xmlns:a16="http://schemas.microsoft.com/office/drawing/2014/main" id="{28368091-2269-4AEA-911B-37C6E9476FD4}"/>
              </a:ext>
            </a:extLst>
          </p:cNvPr>
          <p:cNvSpPr>
            <a:spLocks noGrp="1"/>
          </p:cNvSpPr>
          <p:nvPr>
            <p:ph type="ftr" sz="quarter" idx="10"/>
          </p:nvPr>
        </p:nvSpPr>
        <p:spPr/>
        <p:txBody>
          <a:bodyPr/>
          <a:lstStyle/>
          <a:p>
            <a:r>
              <a:rPr lang="en-GB" dirty="0"/>
              <a:t>| Insights Platform Roadmap</a:t>
            </a:r>
          </a:p>
        </p:txBody>
      </p:sp>
    </p:spTree>
    <p:extLst>
      <p:ext uri="{BB962C8B-B14F-4D97-AF65-F5344CB8AC3E}">
        <p14:creationId xmlns:p14="http://schemas.microsoft.com/office/powerpoint/2010/main" val="4234936422"/>
      </p:ext>
    </p:extLst>
  </p:cSld>
  <p:clrMapOvr>
    <a:masterClrMapping/>
  </p:clrMapOvr>
</p:sld>
</file>

<file path=ppt/theme/theme1.xml><?xml version="1.0" encoding="utf-8"?>
<a:theme xmlns:a="http://schemas.openxmlformats.org/drawingml/2006/main" name="NG_PPT_16x9_Generic_template-blue">
  <a:themeElements>
    <a:clrScheme name="Custom 39">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563C1"/>
      </a:hlink>
      <a:folHlink>
        <a:srgbClr val="954F72"/>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Draft Roadmap.potx" id="{E3E01320-F5FB-4BB5-BD66-084FF7F1C64B}" vid="{C2037899-9A8F-4B7A-B90C-9038B3503D4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haredWithUsers xmlns="d04553ff-5444-4dd5-ba90-cf9ec227a264">
      <UserInfo>
        <DisplayName>Jones, Daniel</DisplayName>
        <AccountId>37</AccountId>
        <AccountType/>
      </UserInfo>
      <UserInfo>
        <DisplayName>Young, Samuel</DisplayName>
        <AccountId>25</AccountId>
        <AccountType/>
      </UserInfo>
      <UserInfo>
        <DisplayName>Mohammed, Shemshuddin</DisplayName>
        <AccountId>44</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D0F478B68CCB418629D5A3D5ECB678" ma:contentTypeVersion="12" ma:contentTypeDescription="Create a new document." ma:contentTypeScope="" ma:versionID="138bd2563609da7d5a9db950db7f5b8f">
  <xsd:schema xmlns:xsd="http://www.w3.org/2001/XMLSchema" xmlns:xs="http://www.w3.org/2001/XMLSchema" xmlns:p="http://schemas.microsoft.com/office/2006/metadata/properties" xmlns:ns3="2fb88c42-9484-45db-b1a7-c717f8961fa6" xmlns:ns4="d04553ff-5444-4dd5-ba90-cf9ec227a264" targetNamespace="http://schemas.microsoft.com/office/2006/metadata/properties" ma:root="true" ma:fieldsID="2e3ed490b5bcd9cf790df84676ec4f50" ns3:_="" ns4:_="">
    <xsd:import namespace="2fb88c42-9484-45db-b1a7-c717f8961fa6"/>
    <xsd:import namespace="d04553ff-5444-4dd5-ba90-cf9ec227a2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b88c42-9484-45db-b1a7-c717f8961f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53ff-5444-4dd5-ba90-cf9ec227a2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24E34E-9B02-4350-A2E3-2729DACCB301}">
  <ds:schemaRefs>
    <ds:schemaRef ds:uri="http://purl.org/dc/elements/1.1/"/>
    <ds:schemaRef ds:uri="http://schemas.microsoft.com/office/2006/metadata/properties"/>
    <ds:schemaRef ds:uri="2fb88c42-9484-45db-b1a7-c717f8961fa6"/>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04553ff-5444-4dd5-ba90-cf9ec227a264"/>
    <ds:schemaRef ds:uri="http://www.w3.org/XML/1998/namespace"/>
    <ds:schemaRef ds:uri="http://purl.org/dc/dcmitype/"/>
  </ds:schemaRefs>
</ds:datastoreItem>
</file>

<file path=customXml/itemProps2.xml><?xml version="1.0" encoding="utf-8"?>
<ds:datastoreItem xmlns:ds="http://schemas.openxmlformats.org/officeDocument/2006/customXml" ds:itemID="{B30F59C6-8286-424B-8542-B16269B37803}">
  <ds:schemaRefs>
    <ds:schemaRef ds:uri="http://schemas.microsoft.com/sharepoint/v3/contenttype/forms"/>
  </ds:schemaRefs>
</ds:datastoreItem>
</file>

<file path=customXml/itemProps3.xml><?xml version="1.0" encoding="utf-8"?>
<ds:datastoreItem xmlns:ds="http://schemas.openxmlformats.org/officeDocument/2006/customXml" ds:itemID="{B4212BE7-C916-4B38-8265-BCA1EABA2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b88c42-9484-45db-b1a7-c717f8961fa6"/>
    <ds:schemaRef ds:uri="d04553ff-5444-4dd5-ba90-cf9ec227a2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Draft Roadmap</Template>
  <TotalTime>15411</TotalTime>
  <Words>1068</Words>
  <Application>Microsoft Office PowerPoint</Application>
  <PresentationFormat>On-screen Show (16:9)</PresentationFormat>
  <Paragraphs>148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NG_PPT_16x9_Generic_template-blue</vt:lpstr>
      <vt:lpstr>Insights Platform Roadmap</vt:lpstr>
      <vt:lpstr>Insights Platform Roadmap</vt:lpstr>
      <vt:lpstr>Data Integration</vt:lpstr>
      <vt:lpstr>Data Management</vt:lpstr>
      <vt:lpstr>Advanced Analytics</vt:lpstr>
      <vt:lpstr>Outputs</vt:lpstr>
      <vt:lpstr>Self Service</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Platform Roadmap (Draft)</dc:title>
  <dc:creator>Clutterbuck1, David</dc:creator>
  <cp:lastModifiedBy>Ajwaliya, Nishit</cp:lastModifiedBy>
  <cp:revision>54</cp:revision>
  <cp:lastPrinted>2018-08-10T07:16:05Z</cp:lastPrinted>
  <dcterms:created xsi:type="dcterms:W3CDTF">2020-09-18T08:33:06Z</dcterms:created>
  <dcterms:modified xsi:type="dcterms:W3CDTF">2020-12-18T19:28:34Z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0x0101001AD0F478B68CCB418629D5A3D5ECB678</vt:lpwstr>
  </property>
  <property fmtid="{D5CDD505-2E9C-101B-9397-08002B2CF9AE}" pid="4" name="_AdHocReviewCycleID">
    <vt:i4>-469034345</vt:i4>
  </property>
  <property fmtid="{D5CDD505-2E9C-101B-9397-08002B2CF9AE}" pid="5" name="_EmailSubject">
    <vt:lpwstr>Master Data Management at National Grid</vt:lpwstr>
  </property>
  <property fmtid="{D5CDD505-2E9C-101B-9397-08002B2CF9AE}" pid="6" name="_AuthorEmail">
    <vt:lpwstr>David.Clutterbuck1@nationalgrid.com</vt:lpwstr>
  </property>
  <property fmtid="{D5CDD505-2E9C-101B-9397-08002B2CF9AE}" pid="7" name="_AuthorEmailDisplayName">
    <vt:lpwstr>Clutterbuck1, David</vt:lpwstr>
  </property>
</Properties>
</file>