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 id="260" r:id="rId7"/>
    <p:sldId id="261" r:id="rId8"/>
    <p:sldId id="257" r:id="rId9"/>
    <p:sldId id="258" r:id="rId10"/>
  </p:sldIdLst>
  <p:sldSz cx="12192000" cy="6858000"/>
  <p:notesSz cx="6858000" cy="9144000"/>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6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24BC4E23-E7D0-4086-B8A3-807E8E92F0F6}"/>
    <pc:docChg chg="modSld">
      <pc:chgData name="Ajwaliya, Nishit" userId="d6171631-3d08-453d-8afd-2dc62a5026e2" providerId="ADAL" clId="{24BC4E23-E7D0-4086-B8A3-807E8E92F0F6}" dt="2021-02-08T13:54:22.203" v="1" actId="20577"/>
      <pc:docMkLst>
        <pc:docMk/>
      </pc:docMkLst>
      <pc:sldChg chg="modSp">
        <pc:chgData name="Ajwaliya, Nishit" userId="d6171631-3d08-453d-8afd-2dc62a5026e2" providerId="ADAL" clId="{24BC4E23-E7D0-4086-B8A3-807E8E92F0F6}" dt="2021-02-08T13:54:22.203" v="1" actId="20577"/>
        <pc:sldMkLst>
          <pc:docMk/>
          <pc:sldMk cId="1515306040" sldId="259"/>
        </pc:sldMkLst>
        <pc:spChg chg="mod">
          <ac:chgData name="Ajwaliya, Nishit" userId="d6171631-3d08-453d-8afd-2dc62a5026e2" providerId="ADAL" clId="{24BC4E23-E7D0-4086-B8A3-807E8E92F0F6}" dt="2021-02-08T13:54:22.203" v="1" actId="20577"/>
          <ac:spMkLst>
            <pc:docMk/>
            <pc:sldMk cId="1515306040" sldId="259"/>
            <ac:spMk id="6" creationId="{8F996E63-C714-4CBF-8A5C-F077C9F203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a:xfrm>
            <a:off x="1646451" y="6320502"/>
            <a:ext cx="9593887" cy="225767"/>
          </a:xfrm>
        </p:spPr>
        <p:txBody>
          <a:bodyPr/>
          <a:lstStyle>
            <a:lvl1pPr>
              <a:defRPr b="0"/>
            </a:lvl1pPr>
          </a:lstStyle>
          <a:p>
            <a:endParaRPr lang="en-GB"/>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019861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1" y="6320502"/>
            <a:ext cx="9593887" cy="225767"/>
          </a:xfrm>
        </p:spPr>
        <p:txBody>
          <a:bodyPr/>
          <a:lstStyle>
            <a:lvl1pPr>
              <a:defRPr b="0"/>
            </a:lvl1pPr>
          </a:lstStyle>
          <a:p>
            <a:endParaRPr lang="en-GB"/>
          </a:p>
        </p:txBody>
      </p:sp>
      <p:grpSp>
        <p:nvGrpSpPr>
          <p:cNvPr id="14" name="Group 13">
            <a:extLst>
              <a:ext uri="{FF2B5EF4-FFF2-40B4-BE49-F238E27FC236}">
                <a16:creationId xmlns:a16="http://schemas.microsoft.com/office/drawing/2014/main" id="{566203AC-F147-41C5-B406-E8249CBBDB54}"/>
              </a:ext>
            </a:extLst>
          </p:cNvPr>
          <p:cNvGrpSpPr/>
          <p:nvPr/>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6666376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a:xfrm>
            <a:off x="2195269" y="8502591"/>
            <a:ext cx="12791849" cy="225767"/>
          </a:xfrm>
        </p:spPr>
        <p:txBody>
          <a:bodyPr/>
          <a:lstStyle>
            <a:lvl1pPr>
              <a:defRPr b="0"/>
            </a:lvl1pPr>
          </a:lstStyle>
          <a:p>
            <a:endParaRPr lang="en-GB"/>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800863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endParaRPr lang="en-GB"/>
          </a:p>
        </p:txBody>
      </p:sp>
      <p:sp>
        <p:nvSpPr>
          <p:cNvPr id="12" name="Guidance note">
            <a:extLst>
              <a:ext uri="{FF2B5EF4-FFF2-40B4-BE49-F238E27FC236}">
                <a16:creationId xmlns:a16="http://schemas.microsoft.com/office/drawing/2014/main" id="{DF4D906A-19FE-4A37-9F71-EBD603DB8313}"/>
              </a:ext>
            </a:extLst>
          </p:cNvPr>
          <p:cNvSpPr/>
          <p:nvPr/>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436256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p:nvPicPr>
        <p:blipFill rotWithShape="1">
          <a:blip r:embed="rId4"/>
          <a:srcRect l="7480" t="27066" r="32612"/>
          <a:stretch/>
        </p:blipFill>
        <p:spPr>
          <a:xfrm rot="16200000" flipV="1">
            <a:off x="6262073" y="928073"/>
            <a:ext cx="6858000" cy="5001855"/>
          </a:xfrm>
          <a:prstGeom prst="rect">
            <a:avLst/>
          </a:prstGeom>
        </p:spPr>
      </p:pic>
    </p:spTree>
    <p:extLst>
      <p:ext uri="{BB962C8B-B14F-4D97-AF65-F5344CB8AC3E}">
        <p14:creationId xmlns:p14="http://schemas.microsoft.com/office/powerpoint/2010/main" val="429071370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7480" t="27066" r="32612"/>
          <a:stretch/>
        </p:blipFill>
        <p:spPr>
          <a:xfrm flipV="1">
            <a:off x="5334000" y="1856146"/>
            <a:ext cx="6858000" cy="5001855"/>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75266022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pic>
        <p:nvPicPr>
          <p:cNvPr id="14" name="Picture 13"/>
          <p:cNvPicPr>
            <a:picLocks noChangeAspect="1"/>
          </p:cNvPicPr>
          <p:nvPr/>
        </p:nvPicPr>
        <p:blipFill rotWithShape="1">
          <a:blip r:embed="rId4"/>
          <a:srcRect r="23305" b="53486"/>
          <a:stretch/>
        </p:blipFill>
        <p:spPr>
          <a:xfrm>
            <a:off x="5855432" y="2771098"/>
            <a:ext cx="6336569" cy="4086903"/>
          </a:xfrm>
          <a:prstGeom prst="rect">
            <a:avLst/>
          </a:prstGeom>
        </p:spPr>
      </p:pic>
    </p:spTree>
    <p:extLst>
      <p:ext uri="{BB962C8B-B14F-4D97-AF65-F5344CB8AC3E}">
        <p14:creationId xmlns:p14="http://schemas.microsoft.com/office/powerpoint/2010/main" val="1129517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2348193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36933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95C21E3-BC70-4FE4-87FE-DCF71CFC490C}" type="datetimeFigureOut">
              <a:rPr lang="en-GB" smtClean="0"/>
              <a:t>08/02/2021</a:t>
            </a:fld>
            <a:endParaRPr lang="en-GB"/>
          </a:p>
        </p:txBody>
      </p:sp>
      <p:sp>
        <p:nvSpPr>
          <p:cNvPr id="5" name="Footer Placeholder 4"/>
          <p:cNvSpPr>
            <a:spLocks noGrp="1"/>
          </p:cNvSpPr>
          <p:nvPr>
            <p:ph type="ftr" sz="quarter" idx="11"/>
          </p:nvPr>
        </p:nvSpPr>
        <p:spPr>
          <a:xfrm>
            <a:off x="1646451" y="6320566"/>
            <a:ext cx="9593887" cy="225703"/>
          </a:xfrm>
        </p:spPr>
        <p:txBody>
          <a:bodyPr/>
          <a:lstStyle/>
          <a:p>
            <a:endParaRPr lang="en-GB"/>
          </a:p>
        </p:txBody>
      </p:sp>
      <p:sp>
        <p:nvSpPr>
          <p:cNvPr id="6" name="Slide Number Placeholder 5"/>
          <p:cNvSpPr>
            <a:spLocks noGrp="1"/>
          </p:cNvSpPr>
          <p:nvPr>
            <p:ph type="sldNum" sz="quarter" idx="12"/>
          </p:nvPr>
        </p:nvSpPr>
        <p:spPr/>
        <p:txBody>
          <a:bodyPr/>
          <a:lstStyle/>
          <a:p>
            <a:fld id="{2F6208A1-DA14-4F87-A84C-63A1A44373E3}" type="slidenum">
              <a:rPr lang="en-GB" smtClean="0"/>
              <a:t>‹#›</a:t>
            </a:fld>
            <a:endParaRPr lang="en-GB"/>
          </a:p>
        </p:txBody>
      </p:sp>
    </p:spTree>
    <p:extLst>
      <p:ext uri="{BB962C8B-B14F-4D97-AF65-F5344CB8AC3E}">
        <p14:creationId xmlns:p14="http://schemas.microsoft.com/office/powerpoint/2010/main" val="143809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20502"/>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1" y="6094734"/>
            <a:ext cx="9593887" cy="451534"/>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endParaRPr lang="en-GB"/>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0374"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fr-FR" sz="1467" b="1"/>
              <a:t>National Grid </a:t>
            </a:r>
          </a:p>
        </p:txBody>
      </p:sp>
    </p:spTree>
    <p:extLst>
      <p:ext uri="{BB962C8B-B14F-4D97-AF65-F5344CB8AC3E}">
        <p14:creationId xmlns:p14="http://schemas.microsoft.com/office/powerpoint/2010/main" val="2915986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mod="1">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3D7362-7D53-403F-9C9F-EEFD6A7A1FCC}"/>
              </a:ext>
            </a:extLst>
          </p:cNvPr>
          <p:cNvSpPr>
            <a:spLocks noGrp="1"/>
          </p:cNvSpPr>
          <p:nvPr>
            <p:ph type="title"/>
          </p:nvPr>
        </p:nvSpPr>
        <p:spPr/>
        <p:txBody>
          <a:bodyPr/>
          <a:lstStyle/>
          <a:p>
            <a:r>
              <a:rPr lang="en-GB" dirty="0"/>
              <a:t>Ellipse system (MSO600 – Asset register screen)</a:t>
            </a:r>
          </a:p>
        </p:txBody>
      </p:sp>
      <p:pic>
        <p:nvPicPr>
          <p:cNvPr id="7" name="Picture 6" descr="C:\Users\darya.nizhnikova1\AppData\Local\Microsoft\Windows\INetCache\Content.MSO\5E5D1FC0.tmp">
            <a:extLst>
              <a:ext uri="{FF2B5EF4-FFF2-40B4-BE49-F238E27FC236}">
                <a16:creationId xmlns:a16="http://schemas.microsoft.com/office/drawing/2014/main" id="{B15A060C-1560-44FF-BB4A-4CBF2D11F8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373" y="1153477"/>
            <a:ext cx="7623810" cy="4286885"/>
          </a:xfrm>
          <a:prstGeom prst="rect">
            <a:avLst/>
          </a:prstGeom>
          <a:noFill/>
          <a:ln>
            <a:noFill/>
          </a:ln>
        </p:spPr>
      </p:pic>
      <p:sp>
        <p:nvSpPr>
          <p:cNvPr id="8" name="TextBox 7">
            <a:extLst>
              <a:ext uri="{FF2B5EF4-FFF2-40B4-BE49-F238E27FC236}">
                <a16:creationId xmlns:a16="http://schemas.microsoft.com/office/drawing/2014/main" id="{C41A8F3F-C8E4-4C67-BE10-A5AC689B5E25}"/>
              </a:ext>
            </a:extLst>
          </p:cNvPr>
          <p:cNvSpPr txBox="1"/>
          <p:nvPr/>
        </p:nvSpPr>
        <p:spPr bwMode="auto">
          <a:xfrm>
            <a:off x="8142417" y="1241649"/>
            <a:ext cx="3617783"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400" b="0" kern="0" dirty="0">
                <a:solidFill>
                  <a:schemeClr val="tx1"/>
                </a:solidFill>
              </a:rPr>
              <a:t>Data related issues:</a:t>
            </a:r>
          </a:p>
          <a:p>
            <a:pPr algn="l">
              <a:spcAft>
                <a:spcPts val="600"/>
              </a:spcAft>
              <a:buClr>
                <a:schemeClr val="tx1"/>
              </a:buClr>
            </a:pPr>
            <a:r>
              <a:rPr lang="en-GB" sz="1400" kern="0" dirty="0"/>
              <a:t>Asset hierarchy data does not get updated timel</a:t>
            </a:r>
            <a:r>
              <a:rPr lang="en-GB" sz="1400" dirty="0"/>
              <a:t>y.</a:t>
            </a:r>
          </a:p>
          <a:p>
            <a:pPr marL="342900" indent="-342900" algn="l">
              <a:spcAft>
                <a:spcPts val="600"/>
              </a:spcAft>
              <a:buClr>
                <a:schemeClr val="tx1"/>
              </a:buClr>
              <a:buAutoNum type="alphaLcParenR"/>
            </a:pPr>
            <a:endParaRPr lang="en-GB" sz="1400" b="0" dirty="0">
              <a:solidFill>
                <a:schemeClr val="tx1"/>
              </a:solidFill>
            </a:endParaRPr>
          </a:p>
          <a:p>
            <a:pPr algn="l">
              <a:spcAft>
                <a:spcPts val="600"/>
              </a:spcAft>
              <a:buClr>
                <a:schemeClr val="tx1"/>
              </a:buClr>
            </a:pPr>
            <a:r>
              <a:rPr lang="en-GB" sz="1400" b="0" dirty="0">
                <a:solidFill>
                  <a:schemeClr val="tx1"/>
                </a:solidFill>
              </a:rPr>
              <a:t>This means that: there are physical assets on sites</a:t>
            </a:r>
          </a:p>
          <a:p>
            <a:pPr algn="l">
              <a:spcAft>
                <a:spcPts val="600"/>
              </a:spcAft>
              <a:buClr>
                <a:schemeClr val="tx1"/>
              </a:buClr>
            </a:pPr>
            <a:r>
              <a:rPr lang="en-GB" sz="1400" b="0" dirty="0">
                <a:solidFill>
                  <a:schemeClr val="tx1"/>
                </a:solidFill>
              </a:rPr>
              <a:t> that have been decommissioned but they are</a:t>
            </a:r>
          </a:p>
          <a:p>
            <a:pPr algn="l">
              <a:spcAft>
                <a:spcPts val="600"/>
              </a:spcAft>
              <a:buClr>
                <a:schemeClr val="tx1"/>
              </a:buClr>
            </a:pPr>
            <a:r>
              <a:rPr lang="en-GB" sz="1400" b="0" dirty="0">
                <a:solidFill>
                  <a:schemeClr val="tx1"/>
                </a:solidFill>
              </a:rPr>
              <a:t>still present in the Ellipse system; and vice a versa.</a:t>
            </a:r>
          </a:p>
          <a:p>
            <a:pPr algn="l">
              <a:spcAft>
                <a:spcPts val="600"/>
              </a:spcAft>
              <a:buClr>
                <a:schemeClr val="tx1"/>
              </a:buClr>
            </a:pPr>
            <a:r>
              <a:rPr lang="en-GB" sz="1400" b="0" dirty="0">
                <a:solidFill>
                  <a:schemeClr val="tx1"/>
                </a:solidFill>
              </a:rPr>
              <a:t>This results in Planners planning the outages </a:t>
            </a:r>
          </a:p>
          <a:p>
            <a:pPr algn="l">
              <a:spcAft>
                <a:spcPts val="600"/>
              </a:spcAft>
              <a:buClr>
                <a:schemeClr val="tx1"/>
              </a:buClr>
            </a:pPr>
            <a:r>
              <a:rPr lang="en-GB" sz="1400" b="0" dirty="0">
                <a:solidFill>
                  <a:schemeClr val="tx1"/>
                </a:solidFill>
              </a:rPr>
              <a:t>on “ghost” assets which </a:t>
            </a:r>
          </a:p>
          <a:p>
            <a:pPr algn="l">
              <a:spcAft>
                <a:spcPts val="600"/>
              </a:spcAft>
              <a:buClr>
                <a:schemeClr val="tx1"/>
              </a:buClr>
            </a:pPr>
            <a:r>
              <a:rPr lang="en-GB" sz="1400" b="0" dirty="0">
                <a:solidFill>
                  <a:schemeClr val="tx1"/>
                </a:solidFill>
              </a:rPr>
              <a:t>costs us time, money and resource.</a:t>
            </a:r>
          </a:p>
        </p:txBody>
      </p:sp>
    </p:spTree>
    <p:extLst>
      <p:ext uri="{BB962C8B-B14F-4D97-AF65-F5344CB8AC3E}">
        <p14:creationId xmlns:p14="http://schemas.microsoft.com/office/powerpoint/2010/main" val="17044650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996E63-C714-4CBF-8A5C-F077C9F20380}"/>
              </a:ext>
            </a:extLst>
          </p:cNvPr>
          <p:cNvSpPr>
            <a:spLocks noGrp="1"/>
          </p:cNvSpPr>
          <p:nvPr>
            <p:ph type="title"/>
          </p:nvPr>
        </p:nvSpPr>
        <p:spPr/>
        <p:txBody>
          <a:bodyPr/>
          <a:lstStyle/>
          <a:p>
            <a:r>
              <a:rPr lang="en-GB" dirty="0"/>
              <a:t>Ellipse system (MSOWOT – Work Order screen 1)</a:t>
            </a:r>
          </a:p>
        </p:txBody>
      </p:sp>
      <p:pic>
        <p:nvPicPr>
          <p:cNvPr id="3074" name="Picture 2">
            <a:extLst>
              <a:ext uri="{FF2B5EF4-FFF2-40B4-BE49-F238E27FC236}">
                <a16:creationId xmlns:a16="http://schemas.microsoft.com/office/drawing/2014/main" id="{07C47295-D1DC-4A46-8A94-EB996114E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73" y="1285875"/>
            <a:ext cx="7620000" cy="4286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CB081F2-8B39-4818-8924-E180880E868A}"/>
              </a:ext>
            </a:extLst>
          </p:cNvPr>
          <p:cNvSpPr txBox="1"/>
          <p:nvPr/>
        </p:nvSpPr>
        <p:spPr bwMode="auto">
          <a:xfrm>
            <a:off x="8142417" y="1241649"/>
            <a:ext cx="3617783"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400" b="0" kern="0" dirty="0">
                <a:solidFill>
                  <a:schemeClr val="tx1"/>
                </a:solidFill>
              </a:rPr>
              <a:t>Data related issues:</a:t>
            </a:r>
          </a:p>
          <a:p>
            <a:pPr algn="l">
              <a:spcAft>
                <a:spcPts val="600"/>
              </a:spcAft>
              <a:buClr>
                <a:schemeClr val="tx1"/>
              </a:buClr>
            </a:pPr>
            <a:r>
              <a:rPr lang="en-GB" sz="1400" kern="0" dirty="0"/>
              <a:t>Stuck Work Orders</a:t>
            </a:r>
            <a:endParaRPr lang="en-GB" sz="1400" dirty="0"/>
          </a:p>
          <a:p>
            <a:pPr marL="342900" indent="-342900" algn="l">
              <a:spcAft>
                <a:spcPts val="600"/>
              </a:spcAft>
              <a:buClr>
                <a:schemeClr val="tx1"/>
              </a:buClr>
              <a:buAutoNum type="alphaLcParenR"/>
            </a:pPr>
            <a:endParaRPr lang="en-GB" sz="1400" b="0" dirty="0">
              <a:solidFill>
                <a:schemeClr val="tx1"/>
              </a:solidFill>
            </a:endParaRPr>
          </a:p>
          <a:p>
            <a:pPr algn="l">
              <a:spcAft>
                <a:spcPts val="600"/>
              </a:spcAft>
              <a:buClr>
                <a:schemeClr val="tx1"/>
              </a:buClr>
            </a:pPr>
            <a:r>
              <a:rPr lang="en-GB" sz="1400" b="0" dirty="0">
                <a:solidFill>
                  <a:schemeClr val="tx1"/>
                </a:solidFill>
              </a:rPr>
              <a:t>This means that: there are work orders which get stuck due to poor system integration, lack of understanding of system configuration and how it should be used from front end user perspective, or incorrect data input caused by human error.</a:t>
            </a:r>
            <a:br>
              <a:rPr lang="en-GB" sz="1400" b="0" dirty="0">
                <a:solidFill>
                  <a:schemeClr val="tx1"/>
                </a:solidFill>
              </a:rPr>
            </a:br>
            <a:endParaRPr lang="en-GB" sz="1400" b="0" dirty="0">
              <a:solidFill>
                <a:schemeClr val="tx1"/>
              </a:solidFill>
            </a:endParaRPr>
          </a:p>
          <a:p>
            <a:pPr algn="l">
              <a:spcAft>
                <a:spcPts val="600"/>
              </a:spcAft>
              <a:buClr>
                <a:schemeClr val="tx1"/>
              </a:buClr>
            </a:pPr>
            <a:r>
              <a:rPr lang="en-GB" sz="1400" b="0" dirty="0">
                <a:solidFill>
                  <a:schemeClr val="tx1"/>
                </a:solidFill>
              </a:rPr>
              <a:t>This results in Planners planning chasing the Work Order correction, and sometimes even fixing the data by themselves.</a:t>
            </a:r>
          </a:p>
        </p:txBody>
      </p:sp>
    </p:spTree>
    <p:extLst>
      <p:ext uri="{BB962C8B-B14F-4D97-AF65-F5344CB8AC3E}">
        <p14:creationId xmlns:p14="http://schemas.microsoft.com/office/powerpoint/2010/main" val="15153060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D8411C-5201-4D77-87CB-E62BB0DE43D3}"/>
              </a:ext>
            </a:extLst>
          </p:cNvPr>
          <p:cNvSpPr>
            <a:spLocks noGrp="1"/>
          </p:cNvSpPr>
          <p:nvPr>
            <p:ph type="title"/>
          </p:nvPr>
        </p:nvSpPr>
        <p:spPr/>
        <p:txBody>
          <a:bodyPr/>
          <a:lstStyle/>
          <a:p>
            <a:r>
              <a:rPr lang="en-GB" dirty="0"/>
              <a:t>Ellipse system (MSOWOT – Work Order screen 2)</a:t>
            </a:r>
          </a:p>
        </p:txBody>
      </p:sp>
      <p:pic>
        <p:nvPicPr>
          <p:cNvPr id="4098" name="Picture 2">
            <a:extLst>
              <a:ext uri="{FF2B5EF4-FFF2-40B4-BE49-F238E27FC236}">
                <a16:creationId xmlns:a16="http://schemas.microsoft.com/office/drawing/2014/main" id="{7D733FC3-985C-4F7E-9855-B6AB883C8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73" y="1095375"/>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111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D8411C-5201-4D77-87CB-E62BB0DE43D3}"/>
              </a:ext>
            </a:extLst>
          </p:cNvPr>
          <p:cNvSpPr>
            <a:spLocks noGrp="1"/>
          </p:cNvSpPr>
          <p:nvPr>
            <p:ph type="title"/>
          </p:nvPr>
        </p:nvSpPr>
        <p:spPr/>
        <p:txBody>
          <a:bodyPr/>
          <a:lstStyle/>
          <a:p>
            <a:r>
              <a:rPr lang="en-GB" dirty="0"/>
              <a:t>Ellipse system – Work Order Screen 3 (Work Order task)</a:t>
            </a:r>
          </a:p>
        </p:txBody>
      </p:sp>
      <p:pic>
        <p:nvPicPr>
          <p:cNvPr id="5122" name="Picture 2">
            <a:extLst>
              <a:ext uri="{FF2B5EF4-FFF2-40B4-BE49-F238E27FC236}">
                <a16:creationId xmlns:a16="http://schemas.microsoft.com/office/drawing/2014/main" id="{140A2163-A0E2-4C62-A5AB-736652364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73" y="1285875"/>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6120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6A7B9E-E85B-425B-A791-E8084E9C7925}"/>
              </a:ext>
            </a:extLst>
          </p:cNvPr>
          <p:cNvSpPr>
            <a:spLocks noGrp="1"/>
          </p:cNvSpPr>
          <p:nvPr>
            <p:ph type="title"/>
          </p:nvPr>
        </p:nvSpPr>
        <p:spPr/>
        <p:txBody>
          <a:bodyPr/>
          <a:lstStyle/>
          <a:p>
            <a:r>
              <a:rPr lang="en-GB" dirty="0" err="1"/>
              <a:t>MyCalendar</a:t>
            </a:r>
            <a:r>
              <a:rPr lang="en-GB" dirty="0"/>
              <a:t> system – User Account Screen</a:t>
            </a:r>
          </a:p>
        </p:txBody>
      </p:sp>
      <p:pic>
        <p:nvPicPr>
          <p:cNvPr id="1026" name="Picture 2">
            <a:extLst>
              <a:ext uri="{FF2B5EF4-FFF2-40B4-BE49-F238E27FC236}">
                <a16:creationId xmlns:a16="http://schemas.microsoft.com/office/drawing/2014/main" id="{D77CB961-DE87-4613-B899-0B3349110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73" y="1066800"/>
            <a:ext cx="7620000" cy="4286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121AD04-090F-47B8-B6A0-C5306954400E}"/>
              </a:ext>
            </a:extLst>
          </p:cNvPr>
          <p:cNvSpPr txBox="1"/>
          <p:nvPr/>
        </p:nvSpPr>
        <p:spPr bwMode="auto">
          <a:xfrm>
            <a:off x="8142417" y="1066800"/>
            <a:ext cx="3617783" cy="404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400" b="0" kern="0" dirty="0">
                <a:solidFill>
                  <a:schemeClr val="tx1"/>
                </a:solidFill>
              </a:rPr>
              <a:t>Data related issues:</a:t>
            </a:r>
          </a:p>
          <a:p>
            <a:pPr algn="l">
              <a:spcAft>
                <a:spcPts val="600"/>
              </a:spcAft>
              <a:buClr>
                <a:schemeClr val="tx1"/>
              </a:buClr>
            </a:pPr>
            <a:r>
              <a:rPr lang="en-GB" sz="1400" kern="0" dirty="0"/>
              <a:t>The employee data in the system does not match the reality</a:t>
            </a:r>
            <a:endParaRPr lang="en-GB" sz="1400" dirty="0"/>
          </a:p>
          <a:p>
            <a:pPr marL="342900" indent="-342900" algn="l">
              <a:spcAft>
                <a:spcPts val="600"/>
              </a:spcAft>
              <a:buClr>
                <a:schemeClr val="tx1"/>
              </a:buClr>
              <a:buAutoNum type="alphaLcParenR"/>
            </a:pPr>
            <a:endParaRPr lang="en-GB" sz="1400" b="0" dirty="0">
              <a:solidFill>
                <a:schemeClr val="tx1"/>
              </a:solidFill>
            </a:endParaRPr>
          </a:p>
          <a:p>
            <a:pPr algn="l">
              <a:spcAft>
                <a:spcPts val="600"/>
              </a:spcAft>
              <a:buClr>
                <a:schemeClr val="tx1"/>
              </a:buClr>
            </a:pPr>
            <a:r>
              <a:rPr lang="en-GB" sz="1400" b="0" dirty="0">
                <a:solidFill>
                  <a:schemeClr val="tx1"/>
                </a:solidFill>
              </a:rPr>
              <a:t>This means that: there are employee records (e.g. Annual leave entitlement data or Working Pattern) that has been populated in My Calendar but it does not match the Employee contract data hold and managed by the HR.</a:t>
            </a:r>
          </a:p>
          <a:p>
            <a:pPr algn="l">
              <a:spcAft>
                <a:spcPts val="600"/>
              </a:spcAft>
              <a:buClr>
                <a:schemeClr val="tx1"/>
              </a:buClr>
            </a:pPr>
            <a:r>
              <a:rPr lang="en-GB" sz="1400" b="0" dirty="0">
                <a:solidFill>
                  <a:schemeClr val="tx1"/>
                </a:solidFill>
              </a:rPr>
              <a:t>This results in Business System Owners (Sys Admins) chasing the data correction from HR, and fixing the data on user behalf. </a:t>
            </a:r>
          </a:p>
          <a:p>
            <a:pPr algn="l">
              <a:spcAft>
                <a:spcPts val="600"/>
              </a:spcAft>
              <a:buClr>
                <a:schemeClr val="tx1"/>
              </a:buClr>
            </a:pPr>
            <a:r>
              <a:rPr lang="en-GB" sz="1400" b="0" dirty="0">
                <a:solidFill>
                  <a:schemeClr val="tx1"/>
                </a:solidFill>
              </a:rPr>
              <a:t>The employees and managers also do not follow the Leavers and Movers HR process which creates more pressure for the Sys Admins.</a:t>
            </a:r>
          </a:p>
        </p:txBody>
      </p:sp>
    </p:spTree>
    <p:extLst>
      <p:ext uri="{BB962C8B-B14F-4D97-AF65-F5344CB8AC3E}">
        <p14:creationId xmlns:p14="http://schemas.microsoft.com/office/powerpoint/2010/main" val="35273560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181903-FA6E-47FB-AEB8-691A1C39D1BB}"/>
              </a:ext>
            </a:extLst>
          </p:cNvPr>
          <p:cNvSpPr>
            <a:spLocks noGrp="1"/>
          </p:cNvSpPr>
          <p:nvPr>
            <p:ph type="title"/>
          </p:nvPr>
        </p:nvSpPr>
        <p:spPr/>
        <p:txBody>
          <a:bodyPr/>
          <a:lstStyle/>
          <a:p>
            <a:r>
              <a:rPr lang="en-GB" dirty="0"/>
              <a:t>SAP ECC (joined with </a:t>
            </a:r>
            <a:r>
              <a:rPr lang="en-GB" dirty="0" err="1"/>
              <a:t>MyCalendar</a:t>
            </a:r>
            <a:r>
              <a:rPr lang="en-GB" dirty="0"/>
              <a:t>) – Timesheet Input screen</a:t>
            </a:r>
          </a:p>
        </p:txBody>
      </p:sp>
      <p:pic>
        <p:nvPicPr>
          <p:cNvPr id="2050" name="Picture 2">
            <a:extLst>
              <a:ext uri="{FF2B5EF4-FFF2-40B4-BE49-F238E27FC236}">
                <a16:creationId xmlns:a16="http://schemas.microsoft.com/office/drawing/2014/main" id="{1FEBED74-6BB0-4C71-B477-67E6D6675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73" y="173119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106480"/>
      </p:ext>
    </p:extLst>
  </p:cSld>
  <p:clrMapOvr>
    <a:masterClrMapping/>
  </p:clrMapOvr>
  <p:transition>
    <p:fade/>
  </p:transition>
</p:sld>
</file>

<file path=ppt/theme/theme1.xml><?xml version="1.0" encoding="utf-8"?>
<a:theme xmlns:a="http://schemas.openxmlformats.org/drawingml/2006/main" name="NationaGrid20Theme">
  <a:themeElements>
    <a:clrScheme name="Custom 4">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ationaGrid20Theme" id="{60D6FC0A-EFA3-4B87-834B-ED36AF87D2BF}" vid="{C15FBF16-C6AA-49FC-A2FA-72201D4AD6E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2" ma:contentTypeDescription="Create a new document." ma:contentTypeScope="" ma:versionID="138bd2563609da7d5a9db950db7f5b8f">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2e3ed490b5bcd9cf790df84676ec4f5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F96864-18BE-476A-9F09-AF6D173034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8A263D-E583-4B45-9876-8AE5174B87C5}">
  <ds:schemaRef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d04553ff-5444-4dd5-ba90-cf9ec227a264"/>
    <ds:schemaRef ds:uri="http://schemas.microsoft.com/office/2006/documentManagement/types"/>
    <ds:schemaRef ds:uri="2fb88c42-9484-45db-b1a7-c717f8961fa6"/>
    <ds:schemaRef ds:uri="http://www.w3.org/XML/1998/namespace"/>
    <ds:schemaRef ds:uri="http://purl.org/dc/dcmitype/"/>
  </ds:schemaRefs>
</ds:datastoreItem>
</file>

<file path=customXml/itemProps3.xml><?xml version="1.0" encoding="utf-8"?>
<ds:datastoreItem xmlns:ds="http://schemas.openxmlformats.org/officeDocument/2006/customXml" ds:itemID="{8FD3B9C3-D9F9-42BA-B666-2DAE268C71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NationaGrid20Theme</Template>
  <TotalTime>134</TotalTime>
  <Words>280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NationaGrid20Theme</vt:lpstr>
      <vt:lpstr>Ellipse system (MSO600 – Asset register screen)</vt:lpstr>
      <vt:lpstr>Ellipse system (MSOWOT – Work Order screen 1)</vt:lpstr>
      <vt:lpstr>Ellipse system (MSOWOT – Work Order screen 2)</vt:lpstr>
      <vt:lpstr>Ellipse system – Work Order Screen 3 (Work Order task)</vt:lpstr>
      <vt:lpstr>MyCalendar system – User Account Screen</vt:lpstr>
      <vt:lpstr>SAP ECC (joined with MyCalendar) – Timesheet Input screen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Nizhnikova, Darya</dc:creator>
  <cp:lastModifiedBy>Ajwaliya, Nishit</cp:lastModifiedBy>
  <cp:revision>4</cp:revision>
  <dcterms:created xsi:type="dcterms:W3CDTF">2020-12-18T16:38:39Z</dcterms:created>
  <dcterms:modified xsi:type="dcterms:W3CDTF">2021-02-08T13:54:30Z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0x0101001AD0F478B68CCB418629D5A3D5ECB678</vt:lpwstr>
  </property>
</Properties>
</file>