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 id="2147483826" r:id="rId5"/>
  </p:sldMasterIdLst>
  <p:notesMasterIdLst>
    <p:notesMasterId r:id="rId50"/>
  </p:notesMasterIdLst>
  <p:handoutMasterIdLst>
    <p:handoutMasterId r:id="rId51"/>
  </p:handoutMasterIdLst>
  <p:sldIdLst>
    <p:sldId id="489" r:id="rId6"/>
    <p:sldId id="8483" r:id="rId7"/>
    <p:sldId id="8484" r:id="rId8"/>
    <p:sldId id="598" r:id="rId9"/>
    <p:sldId id="529" r:id="rId10"/>
    <p:sldId id="547" r:id="rId11"/>
    <p:sldId id="621" r:id="rId12"/>
    <p:sldId id="8440" r:id="rId13"/>
    <p:sldId id="8458" r:id="rId14"/>
    <p:sldId id="8463" r:id="rId15"/>
    <p:sldId id="8464" r:id="rId16"/>
    <p:sldId id="8465" r:id="rId17"/>
    <p:sldId id="8466" r:id="rId18"/>
    <p:sldId id="8462" r:id="rId19"/>
    <p:sldId id="8468" r:id="rId20"/>
    <p:sldId id="8449" r:id="rId21"/>
    <p:sldId id="8469" r:id="rId22"/>
    <p:sldId id="606" r:id="rId23"/>
    <p:sldId id="8478" r:id="rId24"/>
    <p:sldId id="8467" r:id="rId25"/>
    <p:sldId id="8475" r:id="rId26"/>
    <p:sldId id="610" r:id="rId27"/>
    <p:sldId id="546" r:id="rId28"/>
    <p:sldId id="625" r:id="rId29"/>
    <p:sldId id="626" r:id="rId30"/>
    <p:sldId id="8457" r:id="rId31"/>
    <p:sldId id="622" r:id="rId32"/>
    <p:sldId id="599" r:id="rId33"/>
    <p:sldId id="602" r:id="rId34"/>
    <p:sldId id="608" r:id="rId35"/>
    <p:sldId id="581" r:id="rId36"/>
    <p:sldId id="624" r:id="rId37"/>
    <p:sldId id="592" r:id="rId38"/>
    <p:sldId id="8480" r:id="rId39"/>
    <p:sldId id="623" r:id="rId40"/>
    <p:sldId id="8459" r:id="rId41"/>
    <p:sldId id="8461" r:id="rId42"/>
    <p:sldId id="576" r:id="rId43"/>
    <p:sldId id="596" r:id="rId44"/>
    <p:sldId id="607" r:id="rId45"/>
    <p:sldId id="580" r:id="rId46"/>
    <p:sldId id="8479" r:id="rId47"/>
    <p:sldId id="595" r:id="rId48"/>
    <p:sldId id="442" r:id="rId49"/>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521415D9-36F7-43E2-AB2F-B90AF26B5E84}">
      <p14:sectionLst xmlns:p14="http://schemas.microsoft.com/office/powerpoint/2010/main">
        <p14:section name="Default Section" id="{B3089C6F-F565-4E24-B23A-6E843AE5BE14}">
          <p14:sldIdLst>
            <p14:sldId id="489"/>
            <p14:sldId id="8483"/>
            <p14:sldId id="8484"/>
          </p14:sldIdLst>
        </p14:section>
        <p14:section name="Project Overview" id="{9AEE6B52-847A-4123-B140-78F7C9DFF3D4}">
          <p14:sldIdLst>
            <p14:sldId id="598"/>
            <p14:sldId id="529"/>
            <p14:sldId id="547"/>
            <p14:sldId id="621"/>
            <p14:sldId id="8440"/>
          </p14:sldIdLst>
        </p14:section>
        <p14:section name="Functional Requirements" id="{0AFCB48C-752B-46BF-81B2-31E1F7B9084F}">
          <p14:sldIdLst>
            <p14:sldId id="8458"/>
            <p14:sldId id="8463"/>
            <p14:sldId id="8464"/>
            <p14:sldId id="8465"/>
            <p14:sldId id="8466"/>
          </p14:sldIdLst>
        </p14:section>
        <p14:section name="Solution Overview" id="{2646ADB0-A232-4F64-B0B3-1D6AA0886622}">
          <p14:sldIdLst>
            <p14:sldId id="8462"/>
            <p14:sldId id="8468"/>
            <p14:sldId id="8449"/>
            <p14:sldId id="8469"/>
            <p14:sldId id="606"/>
            <p14:sldId id="8478"/>
          </p14:sldIdLst>
        </p14:section>
        <p14:section name="Non-functional Requirements" id="{2F5AA19A-4E3E-4725-89CC-27C01C2CC37F}">
          <p14:sldIdLst>
            <p14:sldId id="8467"/>
            <p14:sldId id="8475"/>
          </p14:sldIdLst>
        </p14:section>
        <p14:section name="Security NFRs" id="{5D1E529C-4F81-4305-9CFB-1288AAFAEE78}">
          <p14:sldIdLst>
            <p14:sldId id="610"/>
            <p14:sldId id="546"/>
            <p14:sldId id="625"/>
            <p14:sldId id="626"/>
          </p14:sldIdLst>
        </p14:section>
        <p14:section name="Operating NFRs" id="{D6D72707-6F3B-4D39-84E8-7E0C4AEAA25F}">
          <p14:sldIdLst>
            <p14:sldId id="8457"/>
            <p14:sldId id="622"/>
            <p14:sldId id="599"/>
            <p14:sldId id="602"/>
            <p14:sldId id="608"/>
            <p14:sldId id="581"/>
            <p14:sldId id="624"/>
          </p14:sldIdLst>
        </p14:section>
        <p14:section name="Supplementary Slides" id="{5A47C099-82BF-4CAB-AF34-33F502F8DED4}">
          <p14:sldIdLst>
            <p14:sldId id="592"/>
            <p14:sldId id="8480"/>
          </p14:sldIdLst>
        </p14:section>
        <p14:section name="Checklists" id="{D051AF2D-2DF9-417A-9CDD-8132486648FE}">
          <p14:sldIdLst>
            <p14:sldId id="623"/>
            <p14:sldId id="8459"/>
            <p14:sldId id="8461"/>
            <p14:sldId id="576"/>
            <p14:sldId id="596"/>
            <p14:sldId id="607"/>
            <p14:sldId id="580"/>
            <p14:sldId id="8479"/>
          </p14:sldIdLst>
        </p14:section>
        <p14:section name="Appendix A: Superseded Slides" id="{A6CED72C-4F4C-48AB-B122-9FC56DCF474D}">
          <p14:sldIdLst>
            <p14:sldId id="595"/>
            <p14:sldId id="442"/>
          </p14:sldIdLst>
        </p14:section>
      </p14:sectionLst>
    </p:ex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Hird, Nicholas" initials="HN" lastIdx="3" clrIdx="1">
    <p:extLst>
      <p:ext uri="{19B8F6BF-5375-455C-9EA6-DF929625EA0E}">
        <p15:presenceInfo xmlns:p15="http://schemas.microsoft.com/office/powerpoint/2012/main" userId="S-1-5-21-852109325-4236797708-1392725387-159934" providerId="AD"/>
      </p:ext>
    </p:extLst>
  </p:cmAuthor>
  <p:cmAuthor id="3" name="Reid, Mike" initials="MAR" lastIdx="4" clrIdx="2">
    <p:extLst>
      <p:ext uri="{19B8F6BF-5375-455C-9EA6-DF929625EA0E}">
        <p15:presenceInfo xmlns:p15="http://schemas.microsoft.com/office/powerpoint/2012/main" userId="Reid, Mike" providerId="None"/>
      </p:ext>
    </p:extLst>
  </p:cmAuthor>
  <p:cmAuthor id="4" name="Reid, Michael" initials="MAR" lastIdx="2" clrIdx="3">
    <p:extLst>
      <p:ext uri="{19B8F6BF-5375-455C-9EA6-DF929625EA0E}">
        <p15:presenceInfo xmlns:p15="http://schemas.microsoft.com/office/powerpoint/2012/main" userId="Reid, Micha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1"/>
    <a:srgbClr val="E7E7EE"/>
    <a:srgbClr val="E6E6E6"/>
    <a:srgbClr val="CBCCDB"/>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0DE74-E6EA-38E6-6B51-B1868C17A05E}" v="113" dt="2021-07-26T09:29:00.631"/>
    <p1510:client id="{D15B6D65-C5A1-4531-9D95-599FD8F16642}" v="16" dt="2021-07-26T09:27:49.431"/>
    <p1510:client id="{DF3741FD-D2BA-7D43-040D-7F5F29D055BA}" v="48" dt="2021-07-26T09:27:11.2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62"/>
        <p:guide pos="748"/>
        <p:guide orient="horz" pos="2255"/>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06/08/2021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06/08/2021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solidFill>
                  <a:srgbClr val="FA4616"/>
                </a:solidFill>
              </a:rPr>
              <a:t>Is there any way to pick up title etc from the Document Properties?</a:t>
            </a:r>
          </a:p>
          <a:p>
            <a:r>
              <a:rPr lang="en-GB">
                <a:solidFill>
                  <a:srgbClr val="FA4616"/>
                </a:solidFill>
              </a:rPr>
              <a:t>We may need to created alternative slides for Agile projects?</a:t>
            </a:r>
          </a:p>
          <a:p>
            <a:r>
              <a:rPr lang="en-GB">
                <a:solidFill>
                  <a:srgbClr val="FA4616"/>
                </a:solidFill>
              </a:rPr>
              <a:t>Extend security classification, onto title and in slide footer</a:t>
            </a:r>
          </a:p>
          <a:p>
            <a:r>
              <a:rPr lang="en-GB">
                <a:solidFill>
                  <a:srgbClr val="FA4616"/>
                </a:solidFill>
              </a:rPr>
              <a:t>Use Master Slide for footer</a:t>
            </a:r>
          </a:p>
          <a:p>
            <a:r>
              <a:rPr lang="en-GB">
                <a:solidFill>
                  <a:srgbClr val="FA4616"/>
                </a:solidFill>
              </a:rPr>
              <a:t>Do we need cost information in SIG? What? / Why?</a:t>
            </a:r>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57618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15</a:t>
            </a:fld>
            <a:endParaRPr lang="en-GB"/>
          </a:p>
        </p:txBody>
      </p:sp>
    </p:spTree>
    <p:extLst>
      <p:ext uri="{BB962C8B-B14F-4D97-AF65-F5344CB8AC3E}">
        <p14:creationId xmlns:p14="http://schemas.microsoft.com/office/powerpoint/2010/main" val="12113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Where are issues / opportunities formally recorded?</a:t>
            </a:r>
          </a:p>
          <a:p>
            <a:r>
              <a:rPr lang="en-GB"/>
              <a:t>What columns do we need?</a:t>
            </a:r>
          </a:p>
          <a:p>
            <a:endParaRPr lang="en-GB"/>
          </a:p>
          <a:p>
            <a:r>
              <a:rPr lang="en-GB"/>
              <a:t>New design patterns defined / required should be recorded here.</a:t>
            </a:r>
          </a:p>
        </p:txBody>
      </p:sp>
      <p:sp>
        <p:nvSpPr>
          <p:cNvPr id="4" name="Slide Number Placeholder 3"/>
          <p:cNvSpPr>
            <a:spLocks noGrp="1"/>
          </p:cNvSpPr>
          <p:nvPr>
            <p:ph type="sldNum" sz="quarter" idx="5"/>
          </p:nvPr>
        </p:nvSpPr>
        <p:spPr/>
        <p:txBody>
          <a:bodyPr/>
          <a:lstStyle/>
          <a:p>
            <a:fld id="{DD779895-3E67-4CB8-BE0C-23F3FD5FF7F3}" type="slidenum">
              <a:rPr lang="en-GB" smtClean="0"/>
              <a:pPr/>
              <a:t>16</a:t>
            </a:fld>
            <a:endParaRPr lang="en-GB"/>
          </a:p>
        </p:txBody>
      </p:sp>
    </p:spTree>
    <p:extLst>
      <p:ext uri="{BB962C8B-B14F-4D97-AF65-F5344CB8AC3E}">
        <p14:creationId xmlns:p14="http://schemas.microsoft.com/office/powerpoint/2010/main" val="420031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17</a:t>
            </a:fld>
            <a:endParaRPr lang="en-GB"/>
          </a:p>
        </p:txBody>
      </p:sp>
    </p:spTree>
    <p:extLst>
      <p:ext uri="{BB962C8B-B14F-4D97-AF65-F5344CB8AC3E}">
        <p14:creationId xmlns:p14="http://schemas.microsoft.com/office/powerpoint/2010/main" val="297531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18</a:t>
            </a:fld>
            <a:endParaRPr lang="en-GB"/>
          </a:p>
        </p:txBody>
      </p:sp>
    </p:spTree>
    <p:extLst>
      <p:ext uri="{BB962C8B-B14F-4D97-AF65-F5344CB8AC3E}">
        <p14:creationId xmlns:p14="http://schemas.microsoft.com/office/powerpoint/2010/main" val="396901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19</a:t>
            </a:fld>
            <a:endParaRPr lang="en-GB"/>
          </a:p>
        </p:txBody>
      </p:sp>
    </p:spTree>
    <p:extLst>
      <p:ext uri="{BB962C8B-B14F-4D97-AF65-F5344CB8AC3E}">
        <p14:creationId xmlns:p14="http://schemas.microsoft.com/office/powerpoint/2010/main" val="647211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21</a:t>
            </a:fld>
            <a:endParaRPr lang="en-GB"/>
          </a:p>
        </p:txBody>
      </p:sp>
    </p:spTree>
    <p:extLst>
      <p:ext uri="{BB962C8B-B14F-4D97-AF65-F5344CB8AC3E}">
        <p14:creationId xmlns:p14="http://schemas.microsoft.com/office/powerpoint/2010/main" val="158674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22</a:t>
            </a:fld>
            <a:endParaRPr lang="en-GB"/>
          </a:p>
        </p:txBody>
      </p:sp>
    </p:spTree>
    <p:extLst>
      <p:ext uri="{BB962C8B-B14F-4D97-AF65-F5344CB8AC3E}">
        <p14:creationId xmlns:p14="http://schemas.microsoft.com/office/powerpoint/2010/main" val="2963099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23</a:t>
            </a:fld>
            <a:endParaRPr lang="en-GB"/>
          </a:p>
        </p:txBody>
      </p:sp>
    </p:spTree>
    <p:extLst>
      <p:ext uri="{BB962C8B-B14F-4D97-AF65-F5344CB8AC3E}">
        <p14:creationId xmlns:p14="http://schemas.microsoft.com/office/powerpoint/2010/main" val="2913982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24</a:t>
            </a:fld>
            <a:endParaRPr lang="en-GB"/>
          </a:p>
        </p:txBody>
      </p:sp>
    </p:spTree>
    <p:extLst>
      <p:ext uri="{BB962C8B-B14F-4D97-AF65-F5344CB8AC3E}">
        <p14:creationId xmlns:p14="http://schemas.microsoft.com/office/powerpoint/2010/main" val="420471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25</a:t>
            </a:fld>
            <a:endParaRPr lang="en-GB"/>
          </a:p>
        </p:txBody>
      </p:sp>
    </p:spTree>
    <p:extLst>
      <p:ext uri="{BB962C8B-B14F-4D97-AF65-F5344CB8AC3E}">
        <p14:creationId xmlns:p14="http://schemas.microsoft.com/office/powerpoint/2010/main" val="323078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sz="160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Edit the Footer on this slide, then select </a:t>
            </a:r>
            <a:r>
              <a:rPr lang="en-GB" sz="1600" b="1"/>
              <a:t>Header &amp; Footer </a:t>
            </a:r>
            <a:r>
              <a:rPr lang="en-GB" sz="1600"/>
              <a:t>from the </a:t>
            </a:r>
            <a:r>
              <a:rPr lang="en-GB" sz="1600" b="1"/>
              <a:t>Insert</a:t>
            </a:r>
            <a:r>
              <a:rPr lang="en-GB" sz="1600"/>
              <a:t> Toolbar, and press </a:t>
            </a:r>
            <a:r>
              <a:rPr lang="en-GB" sz="1600" b="1"/>
              <a:t>Apply to All</a:t>
            </a:r>
            <a:r>
              <a:rPr lang="en-GB" sz="1600"/>
              <a:t>.</a:t>
            </a:r>
          </a:p>
          <a:p>
            <a:endParaRPr lang="en-GB" sz="1600"/>
          </a:p>
        </p:txBody>
      </p:sp>
      <p:sp>
        <p:nvSpPr>
          <p:cNvPr id="4" name="Slide Number Placeholder 3"/>
          <p:cNvSpPr>
            <a:spLocks noGrp="1"/>
          </p:cNvSpPr>
          <p:nvPr>
            <p:ph type="sldNum" sz="quarter" idx="5"/>
          </p:nvPr>
        </p:nvSpPr>
        <p:spPr/>
        <p:txBody>
          <a:bodyPr/>
          <a:lstStyle/>
          <a:p>
            <a:fld id="{DD779895-3E67-4CB8-BE0C-23F3FD5FF7F3}" type="slidenum">
              <a:rPr lang="en-GB" smtClean="0"/>
              <a:pPr/>
              <a:t>5</a:t>
            </a:fld>
            <a:endParaRPr lang="en-GB"/>
          </a:p>
        </p:txBody>
      </p:sp>
    </p:spTree>
    <p:extLst>
      <p:ext uri="{BB962C8B-B14F-4D97-AF65-F5344CB8AC3E}">
        <p14:creationId xmlns:p14="http://schemas.microsoft.com/office/powerpoint/2010/main" val="3415044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26</a:t>
            </a:fld>
            <a:endParaRPr lang="en-GB"/>
          </a:p>
        </p:txBody>
      </p:sp>
    </p:spTree>
    <p:extLst>
      <p:ext uri="{BB962C8B-B14F-4D97-AF65-F5344CB8AC3E}">
        <p14:creationId xmlns:p14="http://schemas.microsoft.com/office/powerpoint/2010/main" val="1830751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27</a:t>
            </a:fld>
            <a:endParaRPr lang="en-GB"/>
          </a:p>
        </p:txBody>
      </p:sp>
    </p:spTree>
    <p:extLst>
      <p:ext uri="{BB962C8B-B14F-4D97-AF65-F5344CB8AC3E}">
        <p14:creationId xmlns:p14="http://schemas.microsoft.com/office/powerpoint/2010/main" val="2872222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28</a:t>
            </a:fld>
            <a:endParaRPr lang="en-GB"/>
          </a:p>
        </p:txBody>
      </p:sp>
    </p:spTree>
    <p:extLst>
      <p:ext uri="{BB962C8B-B14F-4D97-AF65-F5344CB8AC3E}">
        <p14:creationId xmlns:p14="http://schemas.microsoft.com/office/powerpoint/2010/main" val="347748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29</a:t>
            </a:fld>
            <a:endParaRPr lang="en-GB"/>
          </a:p>
        </p:txBody>
      </p:sp>
    </p:spTree>
    <p:extLst>
      <p:ext uri="{BB962C8B-B14F-4D97-AF65-F5344CB8AC3E}">
        <p14:creationId xmlns:p14="http://schemas.microsoft.com/office/powerpoint/2010/main" val="1079910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30</a:t>
            </a:fld>
            <a:endParaRPr lang="en-GB"/>
          </a:p>
        </p:txBody>
      </p:sp>
    </p:spTree>
    <p:extLst>
      <p:ext uri="{BB962C8B-B14F-4D97-AF65-F5344CB8AC3E}">
        <p14:creationId xmlns:p14="http://schemas.microsoft.com/office/powerpoint/2010/main" val="416932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by implication a summary – where is the detail recorded.</a:t>
            </a:r>
          </a:p>
        </p:txBody>
      </p:sp>
      <p:sp>
        <p:nvSpPr>
          <p:cNvPr id="4" name="Slide Number Placeholder 3"/>
          <p:cNvSpPr>
            <a:spLocks noGrp="1"/>
          </p:cNvSpPr>
          <p:nvPr>
            <p:ph type="sldNum" sz="quarter" idx="5"/>
          </p:nvPr>
        </p:nvSpPr>
        <p:spPr/>
        <p:txBody>
          <a:bodyPr/>
          <a:lstStyle/>
          <a:p>
            <a:fld id="{DD779895-3E67-4CB8-BE0C-23F3FD5FF7F3}" type="slidenum">
              <a:rPr lang="en-GB" smtClean="0"/>
              <a:pPr/>
              <a:t>31</a:t>
            </a:fld>
            <a:endParaRPr lang="en-GB"/>
          </a:p>
        </p:txBody>
      </p:sp>
    </p:spTree>
    <p:extLst>
      <p:ext uri="{BB962C8B-B14F-4D97-AF65-F5344CB8AC3E}">
        <p14:creationId xmlns:p14="http://schemas.microsoft.com/office/powerpoint/2010/main" val="1545166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32</a:t>
            </a:fld>
            <a:endParaRPr lang="en-GB"/>
          </a:p>
        </p:txBody>
      </p:sp>
    </p:spTree>
    <p:extLst>
      <p:ext uri="{BB962C8B-B14F-4D97-AF65-F5344CB8AC3E}">
        <p14:creationId xmlns:p14="http://schemas.microsoft.com/office/powerpoint/2010/main" val="1560184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Insert copy of any Overview Slide or Diagram superseded from an earlier stage.</a:t>
            </a:r>
          </a:p>
        </p:txBody>
      </p:sp>
      <p:sp>
        <p:nvSpPr>
          <p:cNvPr id="4" name="Slide Number Placeholder 3"/>
          <p:cNvSpPr>
            <a:spLocks noGrp="1"/>
          </p:cNvSpPr>
          <p:nvPr>
            <p:ph type="sldNum" sz="quarter" idx="5"/>
          </p:nvPr>
        </p:nvSpPr>
        <p:spPr/>
        <p:txBody>
          <a:bodyPr/>
          <a:lstStyle/>
          <a:p>
            <a:fld id="{DD779895-3E67-4CB8-BE0C-23F3FD5FF7F3}" type="slidenum">
              <a:rPr lang="en-GB" smtClean="0"/>
              <a:pPr/>
              <a:t>33</a:t>
            </a:fld>
            <a:endParaRPr lang="en-GB"/>
          </a:p>
        </p:txBody>
      </p:sp>
    </p:spTree>
    <p:extLst>
      <p:ext uri="{BB962C8B-B14F-4D97-AF65-F5344CB8AC3E}">
        <p14:creationId xmlns:p14="http://schemas.microsoft.com/office/powerpoint/2010/main" val="2001068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34</a:t>
            </a:fld>
            <a:endParaRPr lang="en-GB"/>
          </a:p>
        </p:txBody>
      </p:sp>
    </p:spTree>
    <p:extLst>
      <p:ext uri="{BB962C8B-B14F-4D97-AF65-F5344CB8AC3E}">
        <p14:creationId xmlns:p14="http://schemas.microsoft.com/office/powerpoint/2010/main" val="1908655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Deliverables should not be removed from template, but can be notes as ‘Not Required’ where appropriate.</a:t>
            </a:r>
          </a:p>
          <a:p>
            <a:r>
              <a:rPr lang="en-GB"/>
              <a:t>Confirmation of Approval should be uploaded to the SIG Portal and linked here.</a:t>
            </a:r>
          </a:p>
          <a:p>
            <a:endParaRPr lang="en-GB"/>
          </a:p>
          <a:p>
            <a:r>
              <a:rPr lang="en-GB"/>
              <a:t>Significant project specific deliverables should be added.</a:t>
            </a:r>
          </a:p>
          <a:p>
            <a:r>
              <a:rPr lang="en-GB"/>
              <a:t>Status should show date of completion of deliverable, with cell showing RAG status.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Approved should show actual or planned date of approval of deliverable, with cell showing RAG status.</a:t>
            </a:r>
          </a:p>
          <a:p>
            <a:endParaRPr lang="en-GB"/>
          </a:p>
          <a:p>
            <a:r>
              <a:rPr lang="en-GB"/>
              <a:t>Should we create Design Assurance Forums for detailed review of project deliverables, and include approval in checklist.</a:t>
            </a:r>
          </a:p>
          <a:p>
            <a:endParaRPr lang="en-GB"/>
          </a:p>
          <a:p>
            <a:r>
              <a:rPr lang="en-GB"/>
              <a:t>Hyperlink to the actual</a:t>
            </a:r>
            <a:r>
              <a:rPr lang="en-GB" baseline="0"/>
              <a:t> </a:t>
            </a:r>
            <a:r>
              <a:rPr lang="en-GB"/>
              <a:t>SharePoint  document - Right-click on “</a:t>
            </a:r>
            <a:r>
              <a:rPr lang="en-GB" u="sng"/>
              <a:t>Link</a:t>
            </a:r>
            <a:r>
              <a:rPr lang="en-GB"/>
              <a:t>”, select the Hyperlink</a:t>
            </a:r>
            <a:r>
              <a:rPr lang="en-GB" baseline="0"/>
              <a:t> option drop the drop down menu and complete the path to the document in SharePoint.</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36</a:t>
            </a:fld>
            <a:endParaRPr lang="en-GB"/>
          </a:p>
        </p:txBody>
      </p:sp>
    </p:spTree>
    <p:extLst>
      <p:ext uri="{BB962C8B-B14F-4D97-AF65-F5344CB8AC3E}">
        <p14:creationId xmlns:p14="http://schemas.microsoft.com/office/powerpoint/2010/main" val="131980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6</a:t>
            </a:fld>
            <a:endParaRPr lang="en-GB"/>
          </a:p>
        </p:txBody>
      </p:sp>
    </p:spTree>
    <p:extLst>
      <p:ext uri="{BB962C8B-B14F-4D97-AF65-F5344CB8AC3E}">
        <p14:creationId xmlns:p14="http://schemas.microsoft.com/office/powerpoint/2010/main" val="2577495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Deliverables should not be removed from template, but can be notes as ‘Not Required’ where appropriate.</a:t>
            </a:r>
          </a:p>
          <a:p>
            <a:r>
              <a:rPr lang="en-GB"/>
              <a:t>Significant project specific deliverables should be added.</a:t>
            </a:r>
          </a:p>
          <a:p>
            <a:r>
              <a:rPr lang="en-GB"/>
              <a:t>Status should show date of completion of deliverable, with cell showing RAG status.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Approved should show actual or planned date of approval of deliverable, with cell showing RAG status.</a:t>
            </a:r>
          </a:p>
          <a:p>
            <a:endParaRPr lang="en-GB"/>
          </a:p>
          <a:p>
            <a:r>
              <a:rPr lang="en-GB"/>
              <a:t>Should we create Design Assurance Forums for detailed review of project deliverables, and include approval in checklist.</a:t>
            </a:r>
          </a:p>
          <a:p>
            <a:endParaRPr lang="en-GB"/>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Hyperlink to the actual</a:t>
            </a:r>
            <a:r>
              <a:rPr lang="en-GB" baseline="0"/>
              <a:t> </a:t>
            </a:r>
            <a:r>
              <a:rPr lang="en-GB"/>
              <a:t>SharePoint  document - Right-click on “</a:t>
            </a:r>
            <a:r>
              <a:rPr lang="en-GB" u="sng"/>
              <a:t>Link</a:t>
            </a:r>
            <a:r>
              <a:rPr lang="en-GB"/>
              <a:t>”, select the Hyperlink</a:t>
            </a:r>
            <a:r>
              <a:rPr lang="en-GB" baseline="0"/>
              <a:t> option drop the drop down menu and complete the path to the document in SharePoint.</a:t>
            </a:r>
            <a:endParaRPr lang="en-GB"/>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37</a:t>
            </a:fld>
            <a:endParaRPr lang="en-GB"/>
          </a:p>
        </p:txBody>
      </p:sp>
    </p:spTree>
    <p:extLst>
      <p:ext uri="{BB962C8B-B14F-4D97-AF65-F5344CB8AC3E}">
        <p14:creationId xmlns:p14="http://schemas.microsoft.com/office/powerpoint/2010/main" val="3957042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a:t>Key review / discussion points should include, but not be limited to the placeholders; using multiple slides where applicable.</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38</a:t>
            </a:fld>
            <a:endParaRPr lang="en-GB"/>
          </a:p>
        </p:txBody>
      </p:sp>
    </p:spTree>
    <p:extLst>
      <p:ext uri="{BB962C8B-B14F-4D97-AF65-F5344CB8AC3E}">
        <p14:creationId xmlns:p14="http://schemas.microsoft.com/office/powerpoint/2010/main" val="1293463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a:t>Key review / discussion points should include, but not be limited to the placeholders; using multiple slides where applicable.</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39</a:t>
            </a:fld>
            <a:endParaRPr lang="en-GB"/>
          </a:p>
        </p:txBody>
      </p:sp>
    </p:spTree>
    <p:extLst>
      <p:ext uri="{BB962C8B-B14F-4D97-AF65-F5344CB8AC3E}">
        <p14:creationId xmlns:p14="http://schemas.microsoft.com/office/powerpoint/2010/main" val="2374344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40</a:t>
            </a:fld>
            <a:endParaRPr lang="en-GB"/>
          </a:p>
        </p:txBody>
      </p:sp>
    </p:spTree>
    <p:extLst>
      <p:ext uri="{BB962C8B-B14F-4D97-AF65-F5344CB8AC3E}">
        <p14:creationId xmlns:p14="http://schemas.microsoft.com/office/powerpoint/2010/main" val="2386067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Where are issues / opportunities formally recorded?</a:t>
            </a:r>
          </a:p>
          <a:p>
            <a:r>
              <a:rPr lang="en-GB"/>
              <a:t>What columns do we need?</a:t>
            </a:r>
          </a:p>
          <a:p>
            <a:endParaRPr lang="en-GB"/>
          </a:p>
          <a:p>
            <a:r>
              <a:rPr lang="en-GB"/>
              <a:t>New design patterns defined / required should be recorded here.</a:t>
            </a:r>
          </a:p>
        </p:txBody>
      </p:sp>
      <p:sp>
        <p:nvSpPr>
          <p:cNvPr id="4" name="Slide Number Placeholder 3"/>
          <p:cNvSpPr>
            <a:spLocks noGrp="1"/>
          </p:cNvSpPr>
          <p:nvPr>
            <p:ph type="sldNum" sz="quarter" idx="5"/>
          </p:nvPr>
        </p:nvSpPr>
        <p:spPr/>
        <p:txBody>
          <a:bodyPr/>
          <a:lstStyle/>
          <a:p>
            <a:fld id="{DD779895-3E67-4CB8-BE0C-23F3FD5FF7F3}" type="slidenum">
              <a:rPr lang="en-GB" smtClean="0"/>
              <a:pPr/>
              <a:t>41</a:t>
            </a:fld>
            <a:endParaRPr lang="en-GB"/>
          </a:p>
        </p:txBody>
      </p:sp>
    </p:spTree>
    <p:extLst>
      <p:ext uri="{BB962C8B-B14F-4D97-AF65-F5344CB8AC3E}">
        <p14:creationId xmlns:p14="http://schemas.microsoft.com/office/powerpoint/2010/main" val="3886207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Where are issues / opportunities formally recorded?</a:t>
            </a:r>
          </a:p>
          <a:p>
            <a:r>
              <a:rPr lang="en-GB"/>
              <a:t>What columns do we need?</a:t>
            </a:r>
          </a:p>
          <a:p>
            <a:endParaRPr lang="en-GB"/>
          </a:p>
          <a:p>
            <a:r>
              <a:rPr lang="en-GB"/>
              <a:t>New design patterns defined / required should be recorded here.</a:t>
            </a:r>
          </a:p>
        </p:txBody>
      </p:sp>
      <p:sp>
        <p:nvSpPr>
          <p:cNvPr id="4" name="Slide Number Placeholder 3"/>
          <p:cNvSpPr>
            <a:spLocks noGrp="1"/>
          </p:cNvSpPr>
          <p:nvPr>
            <p:ph type="sldNum" sz="quarter" idx="5"/>
          </p:nvPr>
        </p:nvSpPr>
        <p:spPr/>
        <p:txBody>
          <a:bodyPr/>
          <a:lstStyle/>
          <a:p>
            <a:fld id="{DD779895-3E67-4CB8-BE0C-23F3FD5FF7F3}" type="slidenum">
              <a:rPr lang="en-GB" smtClean="0"/>
              <a:pPr/>
              <a:t>42</a:t>
            </a:fld>
            <a:endParaRPr lang="en-GB"/>
          </a:p>
        </p:txBody>
      </p:sp>
    </p:spTree>
    <p:extLst>
      <p:ext uri="{BB962C8B-B14F-4D97-AF65-F5344CB8AC3E}">
        <p14:creationId xmlns:p14="http://schemas.microsoft.com/office/powerpoint/2010/main" val="4199728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Any updated diagrams, add the old ones here for reference</a:t>
            </a:r>
          </a:p>
        </p:txBody>
      </p:sp>
      <p:sp>
        <p:nvSpPr>
          <p:cNvPr id="4" name="Slide Number Placeholder 3"/>
          <p:cNvSpPr>
            <a:spLocks noGrp="1"/>
          </p:cNvSpPr>
          <p:nvPr>
            <p:ph type="sldNum" sz="quarter" idx="10"/>
          </p:nvPr>
        </p:nvSpPr>
        <p:spPr/>
        <p:txBody>
          <a:bodyPr/>
          <a:lstStyle/>
          <a:p>
            <a:fld id="{DD779895-3E67-4CB8-BE0C-23F3FD5FF7F3}" type="slidenum">
              <a:rPr lang="en-GB" smtClean="0"/>
              <a:pPr/>
              <a:t>43</a:t>
            </a:fld>
            <a:endParaRPr lang="en-GB"/>
          </a:p>
        </p:txBody>
      </p:sp>
    </p:spTree>
    <p:extLst>
      <p:ext uri="{BB962C8B-B14F-4D97-AF65-F5344CB8AC3E}">
        <p14:creationId xmlns:p14="http://schemas.microsoft.com/office/powerpoint/2010/main" val="426666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Add additional key stakeholders as required.</a:t>
            </a:r>
          </a:p>
        </p:txBody>
      </p:sp>
      <p:sp>
        <p:nvSpPr>
          <p:cNvPr id="4" name="Slide Number Placeholder 3"/>
          <p:cNvSpPr>
            <a:spLocks noGrp="1"/>
          </p:cNvSpPr>
          <p:nvPr>
            <p:ph type="sldNum" sz="quarter" idx="5"/>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35209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96349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11</a:t>
            </a:fld>
            <a:endParaRPr lang="en-GB"/>
          </a:p>
        </p:txBody>
      </p:sp>
    </p:spTree>
    <p:extLst>
      <p:ext uri="{BB962C8B-B14F-4D97-AF65-F5344CB8AC3E}">
        <p14:creationId xmlns:p14="http://schemas.microsoft.com/office/powerpoint/2010/main" val="286213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252040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a:t>Use Format </a:t>
            </a:r>
            <a:r>
              <a:rPr lang="en-GB" sz="1600" err="1"/>
              <a:t>Shape</a:t>
            </a:r>
            <a:r>
              <a:rPr lang="en-GB" sz="1600" err="1">
                <a:sym typeface="Wingdings" panose="05000000000000000000" pitchFamily="2" charset="2"/>
              </a:rPr>
              <a:t>Fill</a:t>
            </a:r>
            <a:r>
              <a:rPr lang="en-GB" sz="1600">
                <a:sym typeface="Wingdings" panose="05000000000000000000" pitchFamily="2" charset="2"/>
              </a:rPr>
              <a:t>:</a:t>
            </a:r>
            <a:r>
              <a:rPr lang="en-GB" sz="1600"/>
              <a:t> Solid Fill / Custom </a:t>
            </a:r>
            <a:r>
              <a:rPr lang="en-GB" sz="1600" err="1"/>
              <a:t>Colors</a:t>
            </a:r>
            <a:r>
              <a:rPr lang="en-GB" sz="1600"/>
              <a:t> – Light Blue to highlight options</a:t>
            </a:r>
          </a:p>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13</a:t>
            </a:fld>
            <a:endParaRPr lang="en-GB"/>
          </a:p>
        </p:txBody>
      </p:sp>
    </p:spTree>
    <p:extLst>
      <p:ext uri="{BB962C8B-B14F-4D97-AF65-F5344CB8AC3E}">
        <p14:creationId xmlns:p14="http://schemas.microsoft.com/office/powerpoint/2010/main" val="7432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
        <p:nvSpPr>
          <p:cNvPr id="2" name="Footer Placeholder 1">
            <a:extLst>
              <a:ext uri="{FF2B5EF4-FFF2-40B4-BE49-F238E27FC236}">
                <a16:creationId xmlns:a16="http://schemas.microsoft.com/office/drawing/2014/main" id="{59AB8F00-0ADE-4717-99B8-32D969CA64AA}"/>
              </a:ext>
            </a:extLst>
          </p:cNvPr>
          <p:cNvSpPr>
            <a:spLocks noGrp="1"/>
          </p:cNvSpPr>
          <p:nvPr>
            <p:ph type="ftr" sz="quarter" idx="10"/>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9" y="208022"/>
            <a:ext cx="1736469" cy="514017"/>
          </a:xfrm>
          <a:prstGeom prst="rect">
            <a:avLst/>
          </a:prstGeom>
        </p:spPr>
      </p:pic>
      <p:pic>
        <p:nvPicPr>
          <p:cNvPr id="10" name="Graphic 10"/>
          <p:cNvPicPr>
            <a:picLocks noChangeAspect="1"/>
          </p:cNvPicPr>
          <p:nvPr userDrawn="1"/>
        </p:nvPicPr>
        <p:blipFill>
          <a:blip r:embed="rId4"/>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userDrawn="1"/>
        </p:nvPicPr>
        <p:blipFill>
          <a:blip r:embed="rId2"/>
          <a:stretch>
            <a:fillRect/>
          </a:stretch>
        </p:blipFill>
        <p:spPr>
          <a:xfrm>
            <a:off x="394067" y="4526246"/>
            <a:ext cx="2522172" cy="299272"/>
          </a:xfrm>
          <a:prstGeom prst="rect">
            <a:avLst/>
          </a:prstGeom>
        </p:spPr>
      </p:pic>
    </p:spTree>
    <p:extLst>
      <p:ext uri="{BB962C8B-B14F-4D97-AF65-F5344CB8AC3E}">
        <p14:creationId xmlns:p14="http://schemas.microsoft.com/office/powerpoint/2010/main" val="11324127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741760" algn="l"/>
              </a:tabLst>
            </a:pPr>
            <a:r>
              <a:rPr lang="en-US"/>
              <a:t>InsertDocumentTitle  |  InsertDate | Internal/Confidential/Strictly Confidential</a:t>
            </a:r>
            <a:endParaRPr lang="fr-FR" b="1"/>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496410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7"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4" y="1062503"/>
            <a:ext cx="2592239"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3"/>
            <a:ext cx="2592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6" y="4814717"/>
            <a:ext cx="5814941" cy="126958"/>
          </a:xfrm>
        </p:spPr>
        <p:txBody>
          <a:bodyPr/>
          <a:lstStyle>
            <a:lvl1pPr>
              <a:defRPr b="0"/>
            </a:lvl1pPr>
          </a:lstStyle>
          <a:p>
            <a:pPr>
              <a:tabLst>
                <a:tab pos="741760" algn="l"/>
              </a:tabLst>
            </a:pPr>
            <a:r>
              <a:rPr lang="en-US"/>
              <a:t>InsertDocumentTitle  |  InsertDate | Internal/Confidential/Strictly Confidential</a:t>
            </a:r>
            <a:endParaRPr lang="fr-FR"/>
          </a:p>
        </p:txBody>
      </p:sp>
    </p:spTree>
    <p:extLst>
      <p:ext uri="{BB962C8B-B14F-4D97-AF65-F5344CB8AC3E}">
        <p14:creationId xmlns:p14="http://schemas.microsoft.com/office/powerpoint/2010/main" val="337566842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2711672" y="4839588"/>
            <a:ext cx="5871079" cy="126958"/>
          </a:xfrm>
        </p:spPr>
        <p:txBody>
          <a:bodyPr/>
          <a:lstStyle>
            <a:lvl1pPr>
              <a:defRPr b="0"/>
            </a:lvl1pPr>
          </a:lstStyle>
          <a:p>
            <a:pPr>
              <a:tabLst>
                <a:tab pos="741760" algn="l"/>
              </a:tabLst>
            </a:pPr>
            <a:r>
              <a:rPr lang="en-US"/>
              <a:t>InsertDocumentTitle  |  InsertDate | Internal/Confidential/Strictly Confidential</a:t>
            </a:r>
            <a:endParaRPr lang="fr-FR" b="1"/>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4" y="1068390"/>
            <a:ext cx="5544621"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8565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endParaRPr lang="en-US"/>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42" y="4782746"/>
            <a:ext cx="7195415" cy="126958"/>
          </a:xfrm>
        </p:spPr>
        <p:txBody>
          <a:bodyPr/>
          <a:lstStyle>
            <a:lvl1pPr>
              <a:defRPr b="0"/>
            </a:lvl1pPr>
          </a:lstStyle>
          <a:p>
            <a:pPr>
              <a:tabLst>
                <a:tab pos="741760" algn="l"/>
              </a:tabLst>
            </a:pPr>
            <a:r>
              <a:rPr lang="en-US"/>
              <a:t>InsertDocumentTitle  |  InsertDate | Internal/Confidential/Strictly Confidential</a:t>
            </a:r>
            <a:endParaRPr lang="fr-FR"/>
          </a:p>
        </p:txBody>
      </p:sp>
    </p:spTree>
    <p:extLst>
      <p:ext uri="{BB962C8B-B14F-4D97-AF65-F5344CB8AC3E}">
        <p14:creationId xmlns:p14="http://schemas.microsoft.com/office/powerpoint/2010/main" val="23212069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3266" y="4540030"/>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260579072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877437"/>
          </a:xfrm>
        </p:spPr>
        <p:txBody>
          <a:bodyPr wrap="square">
            <a:spAutoFit/>
          </a:bodyPr>
          <a:lstStyle>
            <a:lvl2pPr marL="285750" indent="-285750">
              <a:buFont typeface="Arial" panose="020B0604020202020204" pitchFamily="34" charset="0"/>
              <a:buChar char="•"/>
              <a:defRPr/>
            </a:lvl2pPr>
            <a:lvl8pPr>
              <a:defRPr sz="1200"/>
            </a:lvl8pPr>
          </a:lstStyle>
          <a:p>
            <a:pPr lvl="0"/>
            <a:r>
              <a:rPr lang="en-US"/>
              <a:t>Edit Master text styles</a:t>
            </a:r>
          </a:p>
          <a:p>
            <a:pPr lvl="2"/>
            <a:r>
              <a:rPr lang="en-US"/>
              <a:t>Second level</a:t>
            </a:r>
          </a:p>
          <a:p>
            <a:pPr lvl="3"/>
            <a:r>
              <a:rPr lang="en-US"/>
              <a:t>Third level</a:t>
            </a:r>
          </a:p>
          <a:p>
            <a:pPr lvl="4"/>
            <a:r>
              <a:rPr lang="en-US"/>
              <a:t>Fourth level</a:t>
            </a:r>
          </a:p>
          <a:p>
            <a:pPr lvl="7"/>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877437"/>
          </a:xfrm>
        </p:spPr>
        <p:txBody>
          <a:bodyPr wrap="square">
            <a:spAutoFit/>
          </a:bodyPr>
          <a:lstStyle>
            <a:lvl2pPr marL="285750" indent="-285750">
              <a:buFont typeface="Arial" panose="020B0604020202020204" pitchFamily="34" charset="0"/>
              <a:buChar char="•"/>
              <a:defRPr/>
            </a:lvl2pPr>
            <a:lvl8pPr>
              <a:defRPr sz="1200"/>
            </a:lvl8pPr>
          </a:lstStyle>
          <a:p>
            <a:pPr lvl="0"/>
            <a:r>
              <a:rPr lang="en-US"/>
              <a:t>Edit Master text styles</a:t>
            </a:r>
          </a:p>
          <a:p>
            <a:pPr lvl="2"/>
            <a:r>
              <a:rPr lang="en-US"/>
              <a:t>Second level</a:t>
            </a:r>
          </a:p>
          <a:p>
            <a:pPr lvl="3"/>
            <a:r>
              <a:rPr lang="en-US"/>
              <a:t>Third level</a:t>
            </a:r>
          </a:p>
          <a:p>
            <a:pPr lvl="4"/>
            <a:r>
              <a:rPr lang="en-US"/>
              <a:t>Fourth level</a:t>
            </a:r>
          </a:p>
          <a:p>
            <a:pPr lvl="7"/>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3" name="Title 2">
            <a:extLst>
              <a:ext uri="{FF2B5EF4-FFF2-40B4-BE49-F238E27FC236}">
                <a16:creationId xmlns:a16="http://schemas.microsoft.com/office/drawing/2014/main" id="{824FAB7D-E8E3-4644-9A60-2A7DC2B9DCAA}"/>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279037C0-362C-4E9E-B974-E8FCC69255CC}"/>
              </a:ext>
            </a:extLst>
          </p:cNvPr>
          <p:cNvSpPr>
            <a:spLocks noGrp="1"/>
          </p:cNvSpPr>
          <p:nvPr>
            <p:ph type="ftr" sz="quarter" idx="20"/>
          </p:nvPr>
        </p:nvSpPr>
        <p:spPr/>
        <p:txBody>
          <a:bodyPr/>
          <a:lstStyle/>
          <a:p>
            <a:pPr>
              <a:tabLst>
                <a:tab pos="55626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195" y="242989"/>
            <a:ext cx="3458140" cy="410332"/>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3291626"/>
            <a:ext cx="2809458" cy="600164"/>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sp>
        <p:nvSpPr>
          <p:cNvPr id="2" name="TextBox 1"/>
          <p:cNvSpPr txBox="1"/>
          <p:nvPr userDrawn="1"/>
        </p:nvSpPr>
        <p:spPr bwMode="auto">
          <a:xfrm>
            <a:off x="330195" y="1500871"/>
            <a:ext cx="46643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450"/>
              </a:spcAft>
              <a:buClr>
                <a:schemeClr val="tx1"/>
              </a:buClr>
            </a:pPr>
            <a:r>
              <a:rPr lang="en-GB" sz="3000" b="0" kern="0">
                <a:solidFill>
                  <a:schemeClr val="bg1"/>
                </a:solidFill>
                <a:latin typeface="+mn-lt"/>
                <a:ea typeface="+mn-ea"/>
              </a:rPr>
              <a:t>Extended </a:t>
            </a:r>
            <a:r>
              <a:rPr lang="en-GB" sz="3000" b="1" kern="0">
                <a:solidFill>
                  <a:schemeClr val="bg1"/>
                </a:solidFill>
                <a:latin typeface="+mn-lt"/>
                <a:ea typeface="+mn-ea"/>
              </a:rPr>
              <a:t>ITLT </a:t>
            </a:r>
            <a:r>
              <a:rPr lang="en-GB" sz="3000" b="0" kern="0">
                <a:solidFill>
                  <a:schemeClr val="bg1"/>
                </a:solidFill>
                <a:latin typeface="+mn-lt"/>
                <a:ea typeface="+mn-ea"/>
              </a:rPr>
              <a:t>Conference</a:t>
            </a:r>
            <a:endParaRPr lang="en-GB" sz="3000" b="1" kern="0">
              <a:solidFill>
                <a:schemeClr val="bg1"/>
              </a:solidFill>
              <a:latin typeface="+mn-lt"/>
              <a:ea typeface="+mn-ea"/>
            </a:endParaRPr>
          </a:p>
        </p:txBody>
      </p:sp>
    </p:spTree>
    <p:extLst>
      <p:ext uri="{BB962C8B-B14F-4D97-AF65-F5344CB8AC3E}">
        <p14:creationId xmlns:p14="http://schemas.microsoft.com/office/powerpoint/2010/main" val="38426870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03134" y="356358"/>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8419034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79" y="255603"/>
            <a:ext cx="1547332" cy="457949"/>
          </a:xfrm>
          <a:prstGeom prst="rect">
            <a:avLst/>
          </a:prstGeom>
        </p:spPr>
      </p:pic>
    </p:spTree>
    <p:extLst>
      <p:ext uri="{BB962C8B-B14F-4D97-AF65-F5344CB8AC3E}">
        <p14:creationId xmlns:p14="http://schemas.microsoft.com/office/powerpoint/2010/main" val="52634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8" y="208025"/>
            <a:ext cx="1153207" cy="514016"/>
          </a:xfrm>
          <a:prstGeom prst="rect">
            <a:avLst/>
          </a:prstGeom>
        </p:spPr>
      </p:pic>
    </p:spTree>
    <p:extLst>
      <p:ext uri="{BB962C8B-B14F-4D97-AF65-F5344CB8AC3E}">
        <p14:creationId xmlns:p14="http://schemas.microsoft.com/office/powerpoint/2010/main" val="325102300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4067" y="4526248"/>
            <a:ext cx="2522172" cy="299272"/>
          </a:xfrm>
          <a:prstGeom prst="rect">
            <a:avLst/>
          </a:prstGeom>
        </p:spPr>
      </p:pic>
    </p:spTree>
    <p:extLst>
      <p:ext uri="{BB962C8B-B14F-4D97-AF65-F5344CB8AC3E}">
        <p14:creationId xmlns:p14="http://schemas.microsoft.com/office/powerpoint/2010/main" val="226278763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78" y="208022"/>
            <a:ext cx="1736469" cy="514017"/>
          </a:xfrm>
          <a:prstGeom prst="rect">
            <a:avLst/>
          </a:prstGeom>
        </p:spPr>
      </p:pic>
      <p:pic>
        <p:nvPicPr>
          <p:cNvPr id="10" name="Graphic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17500" y="4518572"/>
            <a:ext cx="2016703" cy="351464"/>
          </a:xfrm>
          <a:prstGeom prst="rect">
            <a:avLst/>
          </a:prstGeom>
        </p:spPr>
      </p:pic>
    </p:spTree>
    <p:extLst>
      <p:ext uri="{BB962C8B-B14F-4D97-AF65-F5344CB8AC3E}">
        <p14:creationId xmlns:p14="http://schemas.microsoft.com/office/powerpoint/2010/main" val="27076947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7346" y="4596215"/>
            <a:ext cx="1356744" cy="366143"/>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259284915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10" name="Picture 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79" y="255603"/>
            <a:ext cx="1547332" cy="457949"/>
          </a:xfrm>
          <a:prstGeom prst="rect">
            <a:avLst/>
          </a:prstGeom>
        </p:spPr>
      </p:pic>
    </p:spTree>
    <p:extLst>
      <p:ext uri="{BB962C8B-B14F-4D97-AF65-F5344CB8AC3E}">
        <p14:creationId xmlns:p14="http://schemas.microsoft.com/office/powerpoint/2010/main" val="72841226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9" y="4778378"/>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450" smtClean="0"/>
              <a:pPr/>
              <a:t>‹#›</a:t>
            </a:fld>
            <a:endParaRPr lang="en-GB" sz="45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21040991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InsertDocumentTitle  |  InsertDate | Internal/Confidential/Strictly Confidential</a:t>
            </a:r>
          </a:p>
        </p:txBody>
      </p:sp>
      <p:sp>
        <p:nvSpPr>
          <p:cNvPr id="6" name="Slide Number Placeholder 5"/>
          <p:cNvSpPr>
            <a:spLocks noGrp="1"/>
          </p:cNvSpPr>
          <p:nvPr>
            <p:ph type="sldNum" sz="quarter" idx="12"/>
          </p:nvPr>
        </p:nvSpPr>
        <p:spPr/>
        <p:txBody>
          <a:bodyPr/>
          <a:lstStyle/>
          <a:p>
            <a:fld id="{8873FF14-5F5F-439C-B95D-BDA344B3E602}" type="slidenum">
              <a:rPr lang="en-US" smtClean="0"/>
              <a:t>‹#›</a:t>
            </a:fld>
            <a:endParaRPr lang="en-US"/>
          </a:p>
        </p:txBody>
      </p:sp>
    </p:spTree>
    <p:extLst>
      <p:ext uri="{BB962C8B-B14F-4D97-AF65-F5344CB8AC3E}">
        <p14:creationId xmlns:p14="http://schemas.microsoft.com/office/powerpoint/2010/main" val="8783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a:xfrm>
            <a:off x="322780" y="267573"/>
            <a:ext cx="6471720" cy="430887"/>
          </a:xfrm>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Text Placeholder 3">
            <a:extLst>
              <a:ext uri="{FF2B5EF4-FFF2-40B4-BE49-F238E27FC236}">
                <a16:creationId xmlns:a16="http://schemas.microsoft.com/office/drawing/2014/main" id="{8A081227-58E5-4B8F-8672-83D45570AE71}"/>
              </a:ext>
            </a:extLst>
          </p:cNvPr>
          <p:cNvSpPr>
            <a:spLocks noGrp="1"/>
          </p:cNvSpPr>
          <p:nvPr>
            <p:ph type="body" sz="quarter" idx="16"/>
          </p:nvPr>
        </p:nvSpPr>
        <p:spPr>
          <a:xfrm>
            <a:off x="324000" y="1062500"/>
            <a:ext cx="8496150" cy="1877437"/>
          </a:xfrm>
        </p:spPr>
        <p:txBody>
          <a:bodyPr wrap="square">
            <a:spAutoFit/>
          </a:bodyPr>
          <a:lstStyle>
            <a:lvl2pPr marL="285750" indent="-285750">
              <a:buFont typeface="Arial" panose="020B0604020202020204" pitchFamily="34" charset="0"/>
              <a:buChar char="•"/>
              <a:defRPr/>
            </a:lvl2pPr>
            <a:lvl8pPr>
              <a:defRPr sz="1200"/>
            </a:lvl8pPr>
          </a:lstStyle>
          <a:p>
            <a:pPr lvl="0"/>
            <a:r>
              <a:rPr lang="en-US"/>
              <a:t>Edit Master text styles</a:t>
            </a:r>
          </a:p>
          <a:p>
            <a:pPr lvl="2"/>
            <a:r>
              <a:rPr lang="en-US"/>
              <a:t>Second level</a:t>
            </a:r>
          </a:p>
          <a:p>
            <a:pPr lvl="3"/>
            <a:r>
              <a:rPr lang="en-US"/>
              <a:t>Third level</a:t>
            </a:r>
          </a:p>
          <a:p>
            <a:pPr lvl="4"/>
            <a:r>
              <a:rPr lang="en-US"/>
              <a:t>Fourth level</a:t>
            </a:r>
          </a:p>
          <a:p>
            <a:pPr lvl="7"/>
            <a:r>
              <a:rPr lang="en-US"/>
              <a:t>Fifth level</a:t>
            </a:r>
            <a:endParaRPr lang="en-GB"/>
          </a:p>
        </p:txBody>
      </p:sp>
      <p:sp>
        <p:nvSpPr>
          <p:cNvPr id="2" name="Footer Placeholder 1">
            <a:extLst>
              <a:ext uri="{FF2B5EF4-FFF2-40B4-BE49-F238E27FC236}">
                <a16:creationId xmlns:a16="http://schemas.microsoft.com/office/drawing/2014/main" id="{5DEB540F-C669-49FD-B5D2-2A332178D925}"/>
              </a:ext>
            </a:extLst>
          </p:cNvPr>
          <p:cNvSpPr>
            <a:spLocks noGrp="1"/>
          </p:cNvSpPr>
          <p:nvPr>
            <p:ph type="ftr" sz="quarter" idx="17"/>
          </p:nvPr>
        </p:nvSpPr>
        <p:spPr/>
        <p:txBody>
          <a:bodyPr/>
          <a:lstStyle>
            <a:lvl1pPr>
              <a:defRPr sz="900"/>
            </a:lvl1p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r>
              <a:rPr lang="en-GB"/>
              <a:t> </a:t>
            </a: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2"/>
            <a:ext cx="5544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46" y="4782749"/>
            <a:ext cx="7195415" cy="126958"/>
          </a:xfrm>
        </p:spPr>
        <p:txBody>
          <a:bodyPr/>
          <a:lstStyle>
            <a:lvl1pPr>
              <a:defRPr b="0"/>
            </a:lvl1pPr>
          </a:lstStyle>
          <a:p>
            <a:pPr>
              <a:tabLst>
                <a:tab pos="741688" algn="l"/>
              </a:tabLst>
            </a:pPr>
            <a:r>
              <a:rPr lang="en-US"/>
              <a:t>InsertDocumentTitle  |  InsertDate | Internal/Confidential/Strictly Confidential</a:t>
            </a:r>
            <a:endParaRPr lang="fr-F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2"/>
            <a:ext cx="2029736" cy="1457698"/>
            <a:chOff x="3528102" y="847657"/>
            <a:chExt cx="2029736" cy="145769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14576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732"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732"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0" marR="0" lvl="2" indent="-67860" defTabSz="685732"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0" marR="0" lvl="2" indent="-67860" defTabSz="685732"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0" marR="0" lvl="2" indent="-67860" defTabSz="685732"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732"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732"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732"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732"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732"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732"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732"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732"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5"/>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732"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732"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0" marR="0" lvl="2" indent="-67860" algn="l" defTabSz="685732"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19166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030737" y="4782749"/>
            <a:ext cx="7195415" cy="126958"/>
          </a:xfrm>
        </p:spPr>
        <p:txBody>
          <a:bodyPr/>
          <a:lstStyle>
            <a:lvl1pPr>
              <a:defRPr b="0"/>
            </a:lvl1pPr>
          </a:lstStyle>
          <a:p>
            <a:pPr>
              <a:buClr>
                <a:srgbClr val="55555A"/>
              </a:buClr>
              <a:tabLst>
                <a:tab pos="602665" algn="l"/>
              </a:tabLst>
            </a:pPr>
            <a:r>
              <a:rPr lang="en-US">
                <a:solidFill>
                  <a:srgbClr val="00148C"/>
                </a:solidFill>
              </a:rPr>
              <a:t>InsertDocumentTitle  |  InsertDate | Internal/Confidential/Strictly Confidential</a:t>
            </a:r>
            <a:endParaRPr lang="fr-FR">
              <a:solidFill>
                <a:srgbClr val="00148C"/>
              </a:solidFill>
            </a:endParaRPr>
          </a:p>
        </p:txBody>
      </p:sp>
      <p:sp>
        <p:nvSpPr>
          <p:cNvPr id="8" name="Content Placeholder 4"/>
          <p:cNvSpPr>
            <a:spLocks noGrp="1"/>
          </p:cNvSpPr>
          <p:nvPr>
            <p:ph sz="quarter" idx="16"/>
          </p:nvPr>
        </p:nvSpPr>
        <p:spPr>
          <a:xfrm>
            <a:off x="323852" y="1057275"/>
            <a:ext cx="8496300" cy="1408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2924930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497" y="4518571"/>
            <a:ext cx="2016703" cy="351464"/>
          </a:xfrm>
          <a:prstGeom prst="rect">
            <a:avLst/>
          </a:prstGeom>
        </p:spPr>
      </p:pic>
    </p:spTree>
    <p:extLst>
      <p:ext uri="{BB962C8B-B14F-4D97-AF65-F5344CB8AC3E}">
        <p14:creationId xmlns:p14="http://schemas.microsoft.com/office/powerpoint/2010/main" val="4354908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52425" y="552519"/>
            <a:ext cx="8439150" cy="567941"/>
          </a:xfrm>
          <a:prstGeom prst="rect">
            <a:avLst/>
          </a:prstGeom>
        </p:spPr>
        <p:txBody>
          <a:bodyPr lIns="0" tIns="0" rIns="0" bIns="0">
            <a:noAutofit/>
          </a:bodyPr>
          <a:lstStyle>
            <a:lvl1pPr marL="0" indent="0">
              <a:buNone/>
              <a:defRPr sz="1125"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352425" y="301942"/>
            <a:ext cx="8439150" cy="250577"/>
          </a:xfrm>
          <a:prstGeom prst="rect">
            <a:avLst/>
          </a:prstGeom>
        </p:spPr>
        <p:txBody>
          <a:bodyPr vert="horz" lIns="0" tIns="0" rIns="0" bIns="0" rtlCol="0" anchor="t" anchorCtr="0">
            <a:noAutofit/>
          </a:bodyPr>
          <a:lstStyle>
            <a:lvl1pPr>
              <a:defRPr sz="1125"/>
            </a:lvl1pPr>
          </a:lstStyle>
          <a:p>
            <a:r>
              <a:rPr lang="en-US" noProof="0"/>
              <a:t>Click to edit Master title style</a:t>
            </a:r>
          </a:p>
        </p:txBody>
      </p:sp>
      <p:sp>
        <p:nvSpPr>
          <p:cNvPr id="2" name="Footer Placeholder 1">
            <a:extLst>
              <a:ext uri="{FF2B5EF4-FFF2-40B4-BE49-F238E27FC236}">
                <a16:creationId xmlns:a16="http://schemas.microsoft.com/office/drawing/2014/main" id="{EA65F4A5-787E-4680-8F5A-FA86131D8270}"/>
              </a:ext>
            </a:extLst>
          </p:cNvPr>
          <p:cNvSpPr>
            <a:spLocks noGrp="1"/>
          </p:cNvSpPr>
          <p:nvPr>
            <p:ph type="ftr" sz="quarter" idx="14"/>
          </p:nvPr>
        </p:nvSpPr>
        <p:spPr/>
        <p:txBody>
          <a:bodyPr/>
          <a:lstStyle/>
          <a:p>
            <a:pPr>
              <a:tabLst>
                <a:tab pos="741760" algn="l"/>
              </a:tabLst>
            </a:pPr>
            <a:r>
              <a:rPr lang="en-US"/>
              <a:t>InsertDocumentTitle  |  InsertDate | Internal/Confidential/Strictly Confidential</a:t>
            </a:r>
            <a:endParaRPr lang="fr-FR" b="1"/>
          </a:p>
        </p:txBody>
      </p:sp>
    </p:spTree>
    <p:extLst>
      <p:ext uri="{BB962C8B-B14F-4D97-AF65-F5344CB8AC3E}">
        <p14:creationId xmlns:p14="http://schemas.microsoft.com/office/powerpoint/2010/main" val="32829685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3266" y="4616762"/>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14370348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592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9" y="4782744"/>
            <a:ext cx="7195415" cy="126958"/>
          </a:xfrm>
        </p:spPr>
        <p:txBody>
          <a:bodyPr/>
          <a:lstStyle>
            <a:lvl1pPr>
              <a:defRPr b="0"/>
            </a:lvl1pPr>
          </a:lstStyle>
          <a:p>
            <a:pPr>
              <a:tabLst>
                <a:tab pos="988988" algn="l"/>
              </a:tabLst>
            </a:pPr>
            <a:r>
              <a:rPr lang="en-US"/>
              <a:t>InsertDocumentTitle  |  InsertDate | Internal/Confidential/Strictly Confidential</a:t>
            </a:r>
            <a:endParaRPr lang="fr-F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6401222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3" name="Footer Placeholder 2">
            <a:extLst>
              <a:ext uri="{FF2B5EF4-FFF2-40B4-BE49-F238E27FC236}">
                <a16:creationId xmlns:a16="http://schemas.microsoft.com/office/drawing/2014/main" id="{576369C6-EC7E-43A7-B8B1-6DA572248C72}"/>
              </a:ext>
            </a:extLst>
          </p:cNvPr>
          <p:cNvSpPr>
            <a:spLocks noGrp="1"/>
          </p:cNvSpPr>
          <p:nvPr>
            <p:ph type="ftr" sz="quarter" idx="16"/>
          </p:nvPr>
        </p:nvSpPr>
        <p:spPr/>
        <p:txBody>
          <a:bodyPr/>
          <a:lstStyle>
            <a:lvl1pPr>
              <a:defRPr sz="900"/>
            </a:lvl1pPr>
          </a:lstStyle>
          <a:p>
            <a:pPr>
              <a:tabLst>
                <a:tab pos="55626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Picture Placeholder 12"/>
          <p:cNvSpPr>
            <a:spLocks noGrp="1" noChangeAspect="1"/>
          </p:cNvSpPr>
          <p:nvPr>
            <p:ph type="pic" sz="quarter" idx="15" hasCustomPrompt="1"/>
          </p:nvPr>
        </p:nvSpPr>
        <p:spPr bwMode="gray">
          <a:xfrm rot="16200000">
            <a:off x="-103134" y="356357"/>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image" Target="../media/image15.jpe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648244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2"/>
            <a:r>
              <a:rPr lang="en-US"/>
              <a:t>Second level</a:t>
            </a:r>
          </a:p>
          <a:p>
            <a:pPr lvl="3"/>
            <a:r>
              <a:rPr lang="en-US"/>
              <a:t>Third level</a:t>
            </a:r>
          </a:p>
          <a:p>
            <a:pPr lvl="4"/>
            <a:r>
              <a:rPr lang="en-US"/>
              <a:t>Fourth level</a:t>
            </a:r>
          </a:p>
          <a:p>
            <a:pPr lvl="7"/>
            <a:r>
              <a:rPr lang="en-US"/>
              <a:t>Fifth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
        <p:nvSpPr>
          <p:cNvPr id="3" name="Footer Placeholder 2">
            <a:extLst>
              <a:ext uri="{FF2B5EF4-FFF2-40B4-BE49-F238E27FC236}">
                <a16:creationId xmlns:a16="http://schemas.microsoft.com/office/drawing/2014/main" id="{0BE4B46F-5E83-4859-905F-F2CE4FB64301}"/>
              </a:ext>
            </a:extLst>
          </p:cNvPr>
          <p:cNvSpPr>
            <a:spLocks noGrp="1"/>
          </p:cNvSpPr>
          <p:nvPr>
            <p:ph type="ftr" sz="quarter" idx="3"/>
          </p:nvPr>
        </p:nvSpPr>
        <p:spPr>
          <a:xfrm>
            <a:off x="2731982" y="4767264"/>
            <a:ext cx="5789718" cy="237993"/>
          </a:xfrm>
          <a:prstGeom prst="rect">
            <a:avLst/>
          </a:prstGeom>
        </p:spPr>
        <p:txBody>
          <a:bodyPr vert="horz" lIns="91440" tIns="45720" rIns="91440" bIns="45720" rtlCol="0" anchor="ctr"/>
          <a:lstStyle>
            <a:lvl1pPr algn="l">
              <a:defRPr sz="900">
                <a:solidFill>
                  <a:srgbClr val="00148C"/>
                </a:solidFill>
              </a:defRPr>
            </a:lvl1pPr>
          </a:lstStyle>
          <a:p>
            <a:pPr>
              <a:tabLst>
                <a:tab pos="5562600" algn="r"/>
              </a:tabLst>
            </a:pPr>
            <a:r>
              <a:rPr lang="en-US"/>
              <a:t>InsertDocumentTitle  |  InsertDate | Internal/Confidential/Strictly Confidential</a:t>
            </a:r>
            <a:endParaRPr lang="en-GB"/>
          </a:p>
        </p:txBody>
      </p:sp>
      <p:graphicFrame>
        <p:nvGraphicFramePr>
          <p:cNvPr id="10" name="Table 9">
            <a:extLst>
              <a:ext uri="{FF2B5EF4-FFF2-40B4-BE49-F238E27FC236}">
                <a16:creationId xmlns:a16="http://schemas.microsoft.com/office/drawing/2014/main" id="{0D7EAE48-98A3-457B-B3B4-40B7292E4529}"/>
              </a:ext>
            </a:extLst>
          </p:cNvPr>
          <p:cNvGraphicFramePr>
            <a:graphicFrameLocks noGrp="1"/>
          </p:cNvGraphicFramePr>
          <p:nvPr userDrawn="1">
            <p:extLst>
              <p:ext uri="{D42A27DB-BD31-4B8C-83A1-F6EECF244321}">
                <p14:modId xmlns:p14="http://schemas.microsoft.com/office/powerpoint/2010/main" val="2097886714"/>
              </p:ext>
            </p:extLst>
          </p:nvPr>
        </p:nvGraphicFramePr>
        <p:xfrm>
          <a:off x="7424357" y="61914"/>
          <a:ext cx="1390382" cy="576000"/>
        </p:xfrm>
        <a:graphic>
          <a:graphicData uri="http://schemas.openxmlformats.org/drawingml/2006/table">
            <a:tbl>
              <a:tblPr firstRow="1" bandRow="1">
                <a:tableStyleId>{2D5ABB26-0587-4C30-8999-92F81FD0307C}</a:tableStyleId>
              </a:tblPr>
              <a:tblGrid>
                <a:gridCol w="634382">
                  <a:extLst>
                    <a:ext uri="{9D8B030D-6E8A-4147-A177-3AD203B41FA5}">
                      <a16:colId xmlns:a16="http://schemas.microsoft.com/office/drawing/2014/main" val="2886392278"/>
                    </a:ext>
                  </a:extLst>
                </a:gridCol>
                <a:gridCol w="126000">
                  <a:extLst>
                    <a:ext uri="{9D8B030D-6E8A-4147-A177-3AD203B41FA5}">
                      <a16:colId xmlns:a16="http://schemas.microsoft.com/office/drawing/2014/main" val="3201261353"/>
                    </a:ext>
                  </a:extLst>
                </a:gridCol>
                <a:gridCol w="126000">
                  <a:extLst>
                    <a:ext uri="{9D8B030D-6E8A-4147-A177-3AD203B41FA5}">
                      <a16:colId xmlns:a16="http://schemas.microsoft.com/office/drawing/2014/main" val="1939344390"/>
                    </a:ext>
                  </a:extLst>
                </a:gridCol>
                <a:gridCol w="126000">
                  <a:extLst>
                    <a:ext uri="{9D8B030D-6E8A-4147-A177-3AD203B41FA5}">
                      <a16:colId xmlns:a16="http://schemas.microsoft.com/office/drawing/2014/main" val="2564190641"/>
                    </a:ext>
                  </a:extLst>
                </a:gridCol>
                <a:gridCol w="126000">
                  <a:extLst>
                    <a:ext uri="{9D8B030D-6E8A-4147-A177-3AD203B41FA5}">
                      <a16:colId xmlns:a16="http://schemas.microsoft.com/office/drawing/2014/main" val="3077586260"/>
                    </a:ext>
                  </a:extLst>
                </a:gridCol>
                <a:gridCol w="126000">
                  <a:extLst>
                    <a:ext uri="{9D8B030D-6E8A-4147-A177-3AD203B41FA5}">
                      <a16:colId xmlns:a16="http://schemas.microsoft.com/office/drawing/2014/main" val="1490374753"/>
                    </a:ext>
                  </a:extLst>
                </a:gridCol>
                <a:gridCol w="126000">
                  <a:extLst>
                    <a:ext uri="{9D8B030D-6E8A-4147-A177-3AD203B41FA5}">
                      <a16:colId xmlns:a16="http://schemas.microsoft.com/office/drawing/2014/main" val="1483609436"/>
                    </a:ext>
                  </a:extLst>
                </a:gridCol>
              </a:tblGrid>
              <a:tr h="144000">
                <a:tc>
                  <a:txBody>
                    <a:bodyPr/>
                    <a:lstStyle/>
                    <a:p>
                      <a:pPr algn="l"/>
                      <a:endParaRPr lang="en-GB" sz="500">
                        <a:solidFill>
                          <a:schemeClr val="bg2"/>
                        </a:solidFill>
                      </a:endParaRPr>
                    </a:p>
                  </a:txBody>
                  <a:tcPr marL="36000" marR="36000" marT="0" marB="0" anchor="ctr">
                    <a:lnL w="6350"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500">
                          <a:solidFill>
                            <a:schemeClr val="bg2"/>
                          </a:solidFill>
                        </a:rPr>
                        <a:t>A</a:t>
                      </a: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500" b="0">
                          <a:solidFill>
                            <a:schemeClr val="bg2"/>
                          </a:solidFill>
                        </a:rPr>
                        <a:t>B</a:t>
                      </a: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500" b="0">
                          <a:solidFill>
                            <a:schemeClr val="bg2"/>
                          </a:solidFill>
                        </a:rPr>
                        <a:t>C</a:t>
                      </a: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500" b="0">
                          <a:solidFill>
                            <a:schemeClr val="bg2"/>
                          </a:solidFill>
                        </a:rPr>
                        <a:t>D</a:t>
                      </a: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500">
                          <a:solidFill>
                            <a:schemeClr val="bg2"/>
                          </a:solidFill>
                        </a:rPr>
                        <a:t>E</a:t>
                      </a: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500" b="0">
                          <a:solidFill>
                            <a:schemeClr val="bg2"/>
                          </a:solidFill>
                        </a:rPr>
                        <a:t>F</a:t>
                      </a: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635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295106"/>
                  </a:ext>
                </a:extLst>
              </a:tr>
              <a:tr h="144000">
                <a:tc>
                  <a:txBody>
                    <a:bodyPr/>
                    <a:lstStyle/>
                    <a:p>
                      <a:pPr algn="l"/>
                      <a:r>
                        <a:rPr lang="en-GB" sz="500" b="0">
                          <a:solidFill>
                            <a:schemeClr val="bg2"/>
                          </a:solidFill>
                        </a:rPr>
                        <a:t>Small:</a:t>
                      </a:r>
                    </a:p>
                  </a:txBody>
                  <a:tcPr marL="36000" marR="36000" marT="0" marB="0" anchor="ctr">
                    <a:lnL w="6350"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6350"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299575"/>
                  </a:ext>
                </a:extLst>
              </a:tr>
              <a:tr h="144000">
                <a:tc>
                  <a:txBody>
                    <a:bodyPr/>
                    <a:lstStyle/>
                    <a:p>
                      <a:pPr algn="l"/>
                      <a:r>
                        <a:rPr lang="en-GB" sz="500" b="0">
                          <a:solidFill>
                            <a:schemeClr val="bg2"/>
                          </a:solidFill>
                        </a:rPr>
                        <a:t>Medium:</a:t>
                      </a:r>
                    </a:p>
                  </a:txBody>
                  <a:tcPr marL="36000" marR="36000" marT="0" marB="0" anchor="ctr">
                    <a:lnL w="6350"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1388262"/>
                  </a:ext>
                </a:extLst>
              </a:tr>
              <a:tr h="144000">
                <a:tc>
                  <a:txBody>
                    <a:bodyPr/>
                    <a:lstStyle/>
                    <a:p>
                      <a:pPr algn="l"/>
                      <a:r>
                        <a:rPr lang="en-GB" sz="500" b="0">
                          <a:solidFill>
                            <a:schemeClr val="bg2"/>
                          </a:solidFill>
                        </a:rPr>
                        <a:t>Large:</a:t>
                      </a:r>
                    </a:p>
                  </a:txBody>
                  <a:tcPr marL="36000" marR="36000" marT="0" marB="0" anchor="ctr">
                    <a:lnL w="6350"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500" b="0">
                        <a:solidFill>
                          <a:schemeClr val="bg2"/>
                        </a:solidFill>
                      </a:endParaRPr>
                    </a:p>
                  </a:txBody>
                  <a:tcPr marL="36000" marR="36000" marT="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787965"/>
                  </a:ext>
                </a:extLst>
              </a:tr>
            </a:tbl>
          </a:graphicData>
        </a:graphic>
      </p:graphicFrame>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0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285750" indent="-285750" algn="l" rtl="0" eaLnBrk="1" fontAlgn="base" hangingPunct="1">
        <a:spcBef>
          <a:spcPct val="0"/>
        </a:spcBef>
        <a:spcAft>
          <a:spcPts val="1200"/>
        </a:spcAft>
        <a:buClr>
          <a:schemeClr val="tx1"/>
        </a:buClr>
        <a:buFont typeface="Arial" panose="020B0604020202020204" pitchFamily="34" charset="0"/>
        <a:buChar char="•"/>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3"/>
            <a:ext cx="8498440" cy="270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41" y="4833194"/>
            <a:ext cx="534283"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72" y="4833194"/>
            <a:ext cx="5871079" cy="126958"/>
          </a:xfrm>
          <a:prstGeom prst="rect">
            <a:avLst/>
          </a:prstGeom>
        </p:spPr>
        <p:txBody>
          <a:bodyPr wrap="square" lIns="0" tIns="0" rIns="0" bIns="0" anchor="b">
            <a:spAutoFit/>
          </a:bodyPr>
          <a:lstStyle>
            <a:lvl1pPr algn="r">
              <a:defRPr lang="en-GB" sz="825" b="0" dirty="0">
                <a:solidFill>
                  <a:schemeClr val="accent1"/>
                </a:solidFill>
                <a:latin typeface="+mn-lt"/>
                <a:ea typeface="+mn-ea"/>
              </a:defRPr>
            </a:lvl1pPr>
          </a:lstStyle>
          <a:p>
            <a:pPr>
              <a:tabLst>
                <a:tab pos="741760" algn="l"/>
              </a:tabLst>
            </a:pPr>
            <a:r>
              <a:rPr lang="en-US"/>
              <a:t>InsertDocumentTitle  |  InsertDate | Internal/Confidential/Strictly Confidential</a:t>
            </a:r>
            <a:endParaRPr lang="fr-FR" b="1"/>
          </a:p>
        </p:txBody>
      </p:sp>
      <p:pic>
        <p:nvPicPr>
          <p:cNvPr id="4" name="Picture 3"/>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22780" y="4740427"/>
            <a:ext cx="2231234" cy="264832"/>
          </a:xfrm>
          <a:prstGeom prst="rect">
            <a:avLst/>
          </a:prstGeom>
        </p:spPr>
      </p:pic>
      <p:sp>
        <p:nvSpPr>
          <p:cNvPr id="3" name="MSIPCMContentMarking" descr="{&quot;HashCode&quot;:-1330317080,&quot;Placement&quot;:&quot;Footer&quot;}">
            <a:extLst>
              <a:ext uri="{FF2B5EF4-FFF2-40B4-BE49-F238E27FC236}">
                <a16:creationId xmlns:a16="http://schemas.microsoft.com/office/drawing/2014/main" id="{B61AEB88-E954-4DC7-AB3C-AAB1949FD87B}"/>
              </a:ext>
            </a:extLst>
          </p:cNvPr>
          <p:cNvSpPr txBox="1"/>
          <p:nvPr userDrawn="1"/>
        </p:nvSpPr>
        <p:spPr bwMode="auto">
          <a:xfrm>
            <a:off x="0" y="5011773"/>
            <a:ext cx="921427"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l">
              <a:spcBef>
                <a:spcPts val="0"/>
              </a:spcBef>
              <a:spcAft>
                <a:spcPts val="0"/>
              </a:spcAft>
              <a:buClr>
                <a:schemeClr val="tx1"/>
              </a:buClr>
            </a:pPr>
            <a:r>
              <a:rPr lang="en-GB" sz="600" b="0" kern="0">
                <a:solidFill>
                  <a:srgbClr val="000000"/>
                </a:solidFill>
                <a:latin typeface="Calibri" panose="020F0502020204030204" pitchFamily="34" charset="0"/>
                <a:ea typeface="+mn-ea"/>
              </a:rPr>
              <a:t>Sensitivity: Confidential</a:t>
            </a:r>
            <a:endParaRPr lang="en-GB" sz="600" b="0" kern="0" err="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322815108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8" r:id="rId21"/>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7.jpeg"/><Relationship Id="rId4" Type="http://schemas.openxmlformats.org/officeDocument/2006/relationships/image" Target="../media/image2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nationalgridplc.sharepoint.com/:x:/s/GRP-COMMS-Global-Architecture/EQpv1N9QO1xHm7SqSwPQZMUB3K0JqAgXR5WjOgegBNW-RQ?e=uMvioQ"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600550"/>
            <a:ext cx="4033839" cy="1107996"/>
          </a:xfrm>
        </p:spPr>
        <p:txBody>
          <a:bodyPr/>
          <a:lstStyle/>
          <a:p>
            <a:endParaRPr lang="en-GB"/>
          </a:p>
          <a:p>
            <a:endParaRPr lang="en-GB"/>
          </a:p>
          <a:p>
            <a:endParaRPr lang="en-GB"/>
          </a:p>
          <a:p>
            <a:endParaRPr lang="en-GB"/>
          </a:p>
        </p:txBody>
      </p:sp>
      <p:pic>
        <p:nvPicPr>
          <p:cNvPr id="23" name="Picture Placeholder 22">
            <a:extLst>
              <a:ext uri="{FF2B5EF4-FFF2-40B4-BE49-F238E27FC236}">
                <a16:creationId xmlns:a16="http://schemas.microsoft.com/office/drawing/2014/main" id="{D7E18426-1F28-4DCF-B96E-4F01E74DC593}"/>
              </a:ext>
            </a:extLst>
          </p:cNvPr>
          <p:cNvPicPr>
            <a:picLocks noGrp="1" noChangeAspect="1"/>
          </p:cNvPicPr>
          <p:nvPr>
            <p:ph type="pic" sz="quarter" idx="11"/>
          </p:nvPr>
        </p:nvPicPr>
        <p:blipFill>
          <a:blip r:embed="rId3"/>
          <a:srcRect t="12527" b="12527"/>
          <a:stretch>
            <a:fillRect/>
          </a:stretch>
        </p:blipFill>
        <p:spPr bwMode="gray"/>
      </p:pic>
      <p:pic>
        <p:nvPicPr>
          <p:cNvPr id="16" name="Picture Placeholder 15">
            <a:extLst>
              <a:ext uri="{FF2B5EF4-FFF2-40B4-BE49-F238E27FC236}">
                <a16:creationId xmlns:a16="http://schemas.microsoft.com/office/drawing/2014/main" id="{EFFE97B9-3C92-45FC-A4C1-6128E02AD171}"/>
              </a:ext>
            </a:extLst>
          </p:cNvPr>
          <p:cNvPicPr>
            <a:picLocks noGrp="1" noChangeAspect="1"/>
          </p:cNvPicPr>
          <p:nvPr>
            <p:ph type="pic" sz="quarter" idx="13"/>
          </p:nvPr>
        </p:nvPicPr>
        <p:blipFill>
          <a:blip r:embed="rId4"/>
          <a:srcRect l="16692" r="16692"/>
          <a:stretch>
            <a:fillRect/>
          </a:stretch>
        </p:blipFill>
        <p:spPr bwMode="gray"/>
      </p:pic>
      <p:pic>
        <p:nvPicPr>
          <p:cNvPr id="32" name="Picture Placeholder 31">
            <a:extLst>
              <a:ext uri="{FF2B5EF4-FFF2-40B4-BE49-F238E27FC236}">
                <a16:creationId xmlns:a16="http://schemas.microsoft.com/office/drawing/2014/main" id="{E99E3076-0AC9-4F1E-A319-386F3646A42B}"/>
              </a:ext>
            </a:extLst>
          </p:cNvPr>
          <p:cNvPicPr>
            <a:picLocks noGrp="1" noChangeAspect="1"/>
          </p:cNvPicPr>
          <p:nvPr>
            <p:ph type="pic" sz="quarter" idx="12"/>
          </p:nvPr>
        </p:nvPicPr>
        <p:blipFill rotWithShape="1">
          <a:blip r:embed="rId5"/>
          <a:srcRect l="10148" t="25643" r="4834" b="10662"/>
          <a:stretch/>
        </p:blipFill>
        <p:spPr bwMode="gray">
          <a:xfrm>
            <a:off x="2279659" y="2663100"/>
            <a:ext cx="4960800" cy="2480400"/>
          </a:xfrm>
        </p:spPr>
      </p:pic>
      <p:graphicFrame>
        <p:nvGraphicFramePr>
          <p:cNvPr id="2" name="Table 1">
            <a:extLst>
              <a:ext uri="{FF2B5EF4-FFF2-40B4-BE49-F238E27FC236}">
                <a16:creationId xmlns:a16="http://schemas.microsoft.com/office/drawing/2014/main" id="{5CFA32D3-8FC3-4214-95B4-E8AAC38EE82D}"/>
              </a:ext>
            </a:extLst>
          </p:cNvPr>
          <p:cNvGraphicFramePr>
            <a:graphicFrameLocks noGrp="1"/>
          </p:cNvGraphicFramePr>
          <p:nvPr>
            <p:extLst>
              <p:ext uri="{D42A27DB-BD31-4B8C-83A1-F6EECF244321}">
                <p14:modId xmlns:p14="http://schemas.microsoft.com/office/powerpoint/2010/main" val="247803888"/>
              </p:ext>
            </p:extLst>
          </p:nvPr>
        </p:nvGraphicFramePr>
        <p:xfrm>
          <a:off x="203195" y="1257348"/>
          <a:ext cx="4033839" cy="1897200"/>
        </p:xfrm>
        <a:graphic>
          <a:graphicData uri="http://schemas.openxmlformats.org/drawingml/2006/table">
            <a:tbl>
              <a:tblPr firstRow="1" bandRow="1">
                <a:tableStyleId>{2D5ABB26-0587-4C30-8999-92F81FD0307C}</a:tableStyleId>
              </a:tblPr>
              <a:tblGrid>
                <a:gridCol w="2080601">
                  <a:extLst>
                    <a:ext uri="{9D8B030D-6E8A-4147-A177-3AD203B41FA5}">
                      <a16:colId xmlns:a16="http://schemas.microsoft.com/office/drawing/2014/main" val="3676739582"/>
                    </a:ext>
                  </a:extLst>
                </a:gridCol>
                <a:gridCol w="1953238">
                  <a:extLst>
                    <a:ext uri="{9D8B030D-6E8A-4147-A177-3AD203B41FA5}">
                      <a16:colId xmlns:a16="http://schemas.microsoft.com/office/drawing/2014/main" val="3895420987"/>
                    </a:ext>
                  </a:extLst>
                </a:gridCol>
              </a:tblGrid>
              <a:tr h="288000">
                <a:tc>
                  <a:txBody>
                    <a:bodyPr/>
                    <a:lstStyle/>
                    <a:p>
                      <a:r>
                        <a:rPr lang="en-GB">
                          <a:solidFill>
                            <a:schemeClr val="tx1">
                              <a:lumMod val="20000"/>
                              <a:lumOff val="80000"/>
                            </a:schemeClr>
                          </a:solidFill>
                        </a:rPr>
                        <a:t>Project Classification:</a:t>
                      </a:r>
                    </a:p>
                  </a:txBody>
                  <a:tcPr anchor="ctr"/>
                </a:tc>
                <a:tc>
                  <a:txBody>
                    <a:bodyPr/>
                    <a:lstStyle/>
                    <a:p>
                      <a:r>
                        <a:rPr lang="en-GB" err="1">
                          <a:solidFill>
                            <a:schemeClr val="bg1"/>
                          </a:solidFill>
                        </a:rPr>
                        <a:t>HighMediumLow</a:t>
                      </a:r>
                      <a:endParaRPr lang="en-GB">
                        <a:solidFill>
                          <a:schemeClr val="bg1"/>
                        </a:solidFill>
                      </a:endParaRPr>
                    </a:p>
                  </a:txBody>
                  <a:tcPr anchor="ctr"/>
                </a:tc>
                <a:extLst>
                  <a:ext uri="{0D108BD9-81ED-4DB2-BD59-A6C34878D82A}">
                    <a16:rowId xmlns:a16="http://schemas.microsoft.com/office/drawing/2014/main" val="2107407263"/>
                  </a:ext>
                </a:extLst>
              </a:tr>
              <a:tr h="288000">
                <a:tc>
                  <a:txBody>
                    <a:bodyPr/>
                    <a:lstStyle/>
                    <a:p>
                      <a:r>
                        <a:rPr lang="en-GB">
                          <a:solidFill>
                            <a:schemeClr val="tx1">
                              <a:lumMod val="20000"/>
                              <a:lumOff val="80000"/>
                            </a:schemeClr>
                          </a:solidFill>
                        </a:rPr>
                        <a:t>Doc. Sec. Classification:</a:t>
                      </a:r>
                    </a:p>
                  </a:txBody>
                  <a:tcPr anchor="ctr"/>
                </a:tc>
                <a:tc>
                  <a:txBody>
                    <a:bodyPr/>
                    <a:lstStyle/>
                    <a:p>
                      <a:endParaRPr lang="en-GB">
                        <a:solidFill>
                          <a:schemeClr val="bg1"/>
                        </a:solidFill>
                      </a:endParaRPr>
                    </a:p>
                  </a:txBody>
                  <a:tcPr anchor="ctr"/>
                </a:tc>
                <a:extLst>
                  <a:ext uri="{0D108BD9-81ED-4DB2-BD59-A6C34878D82A}">
                    <a16:rowId xmlns:a16="http://schemas.microsoft.com/office/drawing/2014/main" val="3694376682"/>
                  </a:ext>
                </a:extLst>
              </a:tr>
              <a:tr h="288000">
                <a:tc>
                  <a:txBody>
                    <a:bodyPr/>
                    <a:lstStyle/>
                    <a:p>
                      <a:r>
                        <a:rPr lang="en-GB">
                          <a:solidFill>
                            <a:schemeClr val="tx1">
                              <a:lumMod val="20000"/>
                              <a:lumOff val="80000"/>
                            </a:schemeClr>
                          </a:solidFill>
                        </a:rPr>
                        <a:t>Date:</a:t>
                      </a:r>
                    </a:p>
                  </a:txBody>
                  <a:tcPr anchor="ctr"/>
                </a:tc>
                <a:tc>
                  <a:txBody>
                    <a:bodyPr/>
                    <a:lstStyle/>
                    <a:p>
                      <a:r>
                        <a:rPr lang="en-GB">
                          <a:solidFill>
                            <a:schemeClr val="bg1"/>
                          </a:solidFill>
                        </a:rPr>
                        <a:t>DDMMYY</a:t>
                      </a:r>
                    </a:p>
                  </a:txBody>
                  <a:tcPr anchor="ctr"/>
                </a:tc>
                <a:extLst>
                  <a:ext uri="{0D108BD9-81ED-4DB2-BD59-A6C34878D82A}">
                    <a16:rowId xmlns:a16="http://schemas.microsoft.com/office/drawing/2014/main" val="3956600746"/>
                  </a:ext>
                </a:extLst>
              </a:tr>
              <a:tr h="288000">
                <a:tc>
                  <a:txBody>
                    <a:bodyPr/>
                    <a:lstStyle/>
                    <a:p>
                      <a:r>
                        <a:rPr lang="en-GB">
                          <a:solidFill>
                            <a:schemeClr val="tx1">
                              <a:lumMod val="20000"/>
                              <a:lumOff val="80000"/>
                            </a:schemeClr>
                          </a:solidFill>
                        </a:rPr>
                        <a:t>Author:</a:t>
                      </a:r>
                    </a:p>
                  </a:txBody>
                  <a:tcPr anchor="ctr"/>
                </a:tc>
                <a:tc>
                  <a:txBody>
                    <a:bodyPr/>
                    <a:lstStyle/>
                    <a:p>
                      <a:r>
                        <a:rPr lang="en-GB">
                          <a:solidFill>
                            <a:schemeClr val="bg1"/>
                          </a:solidFill>
                        </a:rPr>
                        <a:t>Name</a:t>
                      </a:r>
                    </a:p>
                  </a:txBody>
                  <a:tcPr anchor="ctr"/>
                </a:tc>
                <a:extLst>
                  <a:ext uri="{0D108BD9-81ED-4DB2-BD59-A6C34878D82A}">
                    <a16:rowId xmlns:a16="http://schemas.microsoft.com/office/drawing/2014/main" val="512835696"/>
                  </a:ext>
                </a:extLst>
              </a:tr>
              <a:tr h="288000">
                <a:tc>
                  <a:txBody>
                    <a:bodyPr/>
                    <a:lstStyle/>
                    <a:p>
                      <a:r>
                        <a:rPr lang="en-GB">
                          <a:solidFill>
                            <a:schemeClr val="tx1">
                              <a:lumMod val="20000"/>
                              <a:lumOff val="80000"/>
                            </a:schemeClr>
                          </a:solidFill>
                        </a:rPr>
                        <a:t>Version:</a:t>
                      </a:r>
                    </a:p>
                  </a:txBody>
                  <a:tcPr anchor="ctr"/>
                </a:tc>
                <a:tc>
                  <a:txBody>
                    <a:bodyPr/>
                    <a:lstStyle/>
                    <a:p>
                      <a:r>
                        <a:rPr lang="en-GB">
                          <a:solidFill>
                            <a:schemeClr val="bg1"/>
                          </a:solidFill>
                        </a:rPr>
                        <a:t>&lt;Gate&gt;.&lt;Ver&gt;</a:t>
                      </a:r>
                    </a:p>
                  </a:txBody>
                  <a:tcPr anchor="ctr"/>
                </a:tc>
                <a:extLst>
                  <a:ext uri="{0D108BD9-81ED-4DB2-BD59-A6C34878D82A}">
                    <a16:rowId xmlns:a16="http://schemas.microsoft.com/office/drawing/2014/main" val="1649144110"/>
                  </a:ext>
                </a:extLst>
              </a:tr>
              <a:tr h="288000">
                <a:tc>
                  <a:txBody>
                    <a:bodyPr/>
                    <a:lstStyle/>
                    <a:p>
                      <a:r>
                        <a:rPr lang="en-GB">
                          <a:solidFill>
                            <a:schemeClr val="tx1">
                              <a:lumMod val="20000"/>
                              <a:lumOff val="80000"/>
                            </a:schemeClr>
                          </a:solidFill>
                        </a:rPr>
                        <a:t>Applicable Region (US/UK/Both)</a:t>
                      </a:r>
                    </a:p>
                  </a:txBody>
                  <a:tcPr anchor="ctr"/>
                </a:tc>
                <a:tc>
                  <a:txBody>
                    <a:bodyPr/>
                    <a:lstStyle/>
                    <a:p>
                      <a:r>
                        <a:rPr lang="en-GB">
                          <a:solidFill>
                            <a:schemeClr val="bg1"/>
                          </a:solidFill>
                        </a:rPr>
                        <a:t>UK/US/BOTH</a:t>
                      </a:r>
                    </a:p>
                  </a:txBody>
                  <a:tcPr anchor="ctr"/>
                </a:tc>
                <a:extLst>
                  <a:ext uri="{0D108BD9-81ED-4DB2-BD59-A6C34878D82A}">
                    <a16:rowId xmlns:a16="http://schemas.microsoft.com/office/drawing/2014/main" val="2917633427"/>
                  </a:ext>
                </a:extLst>
              </a:tr>
            </a:tbl>
          </a:graphicData>
        </a:graphic>
      </p:graphicFrame>
      <p:graphicFrame>
        <p:nvGraphicFramePr>
          <p:cNvPr id="8" name="Table 7">
            <a:extLst>
              <a:ext uri="{FF2B5EF4-FFF2-40B4-BE49-F238E27FC236}">
                <a16:creationId xmlns:a16="http://schemas.microsoft.com/office/drawing/2014/main" id="{068158FC-C64C-41FD-B437-72FCE53525EF}"/>
              </a:ext>
            </a:extLst>
          </p:cNvPr>
          <p:cNvGraphicFramePr>
            <a:graphicFrameLocks noGrp="1"/>
          </p:cNvGraphicFramePr>
          <p:nvPr>
            <p:extLst>
              <p:ext uri="{D42A27DB-BD31-4B8C-83A1-F6EECF244321}">
                <p14:modId xmlns:p14="http://schemas.microsoft.com/office/powerpoint/2010/main" val="2584445748"/>
              </p:ext>
            </p:extLst>
          </p:nvPr>
        </p:nvGraphicFramePr>
        <p:xfrm>
          <a:off x="7587608" y="4291620"/>
          <a:ext cx="1264297" cy="288000"/>
        </p:xfrm>
        <a:graphic>
          <a:graphicData uri="http://schemas.openxmlformats.org/drawingml/2006/table">
            <a:tbl>
              <a:tblPr firstRow="1" bandRow="1">
                <a:tableStyleId>{2D5ABB26-0587-4C30-8999-92F81FD0307C}</a:tableStyleId>
              </a:tblPr>
              <a:tblGrid>
                <a:gridCol w="965718">
                  <a:extLst>
                    <a:ext uri="{9D8B030D-6E8A-4147-A177-3AD203B41FA5}">
                      <a16:colId xmlns:a16="http://schemas.microsoft.com/office/drawing/2014/main" val="3676739582"/>
                    </a:ext>
                  </a:extLst>
                </a:gridCol>
                <a:gridCol w="298579">
                  <a:extLst>
                    <a:ext uri="{9D8B030D-6E8A-4147-A177-3AD203B41FA5}">
                      <a16:colId xmlns:a16="http://schemas.microsoft.com/office/drawing/2014/main" val="3895420987"/>
                    </a:ext>
                  </a:extLst>
                </a:gridCol>
              </a:tblGrid>
              <a:tr h="288000">
                <a:tc>
                  <a:txBody>
                    <a:bodyPr/>
                    <a:lstStyle/>
                    <a:p>
                      <a:r>
                        <a:rPr lang="en-GB" sz="800" b="0">
                          <a:solidFill>
                            <a:schemeClr val="tx1">
                              <a:lumMod val="20000"/>
                              <a:lumOff val="80000"/>
                            </a:schemeClr>
                          </a:solidFill>
                        </a:rPr>
                        <a:t>Template Version:</a:t>
                      </a:r>
                    </a:p>
                  </a:txBody>
                  <a:tcPr marL="36000" marR="36000" marT="36000" marB="36000" anchor="ctr"/>
                </a:tc>
                <a:tc>
                  <a:txBody>
                    <a:bodyPr/>
                    <a:lstStyle/>
                    <a:p>
                      <a:r>
                        <a:rPr lang="en-GB" sz="800" b="0">
                          <a:solidFill>
                            <a:schemeClr val="bg1"/>
                          </a:solidFill>
                        </a:rPr>
                        <a:t>0.9</a:t>
                      </a:r>
                    </a:p>
                  </a:txBody>
                  <a:tcPr marL="36000" marR="36000" marT="36000" marB="36000" anchor="ctr"/>
                </a:tc>
                <a:extLst>
                  <a:ext uri="{0D108BD9-81ED-4DB2-BD59-A6C34878D82A}">
                    <a16:rowId xmlns:a16="http://schemas.microsoft.com/office/drawing/2014/main" val="2107407263"/>
                  </a:ext>
                </a:extLst>
              </a:tr>
            </a:tbl>
          </a:graphicData>
        </a:graphic>
      </p:graphicFrame>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203195" y="561965"/>
            <a:ext cx="4515840" cy="868039"/>
          </a:xfrm>
        </p:spPr>
        <p:txBody>
          <a:bodyPr/>
          <a:lstStyle/>
          <a:p>
            <a:r>
              <a:rPr lang="en-US" sz="2000"/>
              <a:t>CSA Lite – [Title]</a:t>
            </a:r>
            <a:endParaRPr lang="en-GB" sz="2000"/>
          </a:p>
        </p:txBody>
      </p:sp>
    </p:spTree>
    <p:extLst>
      <p:ext uri="{BB962C8B-B14F-4D97-AF65-F5344CB8AC3E}">
        <p14:creationId xmlns:p14="http://schemas.microsoft.com/office/powerpoint/2010/main" val="97480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Functional Requirements</a:t>
            </a:r>
          </a:p>
        </p:txBody>
      </p:sp>
      <p:graphicFrame>
        <p:nvGraphicFramePr>
          <p:cNvPr id="8" name="Table 7">
            <a:extLst>
              <a:ext uri="{FF2B5EF4-FFF2-40B4-BE49-F238E27FC236}">
                <a16:creationId xmlns:a16="http://schemas.microsoft.com/office/drawing/2014/main" id="{DF29D606-F796-4FE2-B4F3-AAA1D696726B}"/>
              </a:ext>
            </a:extLst>
          </p:cNvPr>
          <p:cNvGraphicFramePr>
            <a:graphicFrameLocks noGrp="1"/>
          </p:cNvGraphicFramePr>
          <p:nvPr>
            <p:extLst>
              <p:ext uri="{D42A27DB-BD31-4B8C-83A1-F6EECF244321}">
                <p14:modId xmlns:p14="http://schemas.microsoft.com/office/powerpoint/2010/main" val="3851152449"/>
              </p:ext>
            </p:extLst>
          </p:nvPr>
        </p:nvGraphicFramePr>
        <p:xfrm>
          <a:off x="360000" y="900000"/>
          <a:ext cx="8280000" cy="3781483"/>
        </p:xfrm>
        <a:graphic>
          <a:graphicData uri="http://schemas.openxmlformats.org/drawingml/2006/table">
            <a:tbl>
              <a:tblPr firstRow="1" firstCol="1" bandRow="1"/>
              <a:tblGrid>
                <a:gridCol w="1620000">
                  <a:extLst>
                    <a:ext uri="{9D8B030D-6E8A-4147-A177-3AD203B41FA5}">
                      <a16:colId xmlns:a16="http://schemas.microsoft.com/office/drawing/2014/main" val="1750401925"/>
                    </a:ext>
                  </a:extLst>
                </a:gridCol>
                <a:gridCol w="6660000">
                  <a:extLst>
                    <a:ext uri="{9D8B030D-6E8A-4147-A177-3AD203B41FA5}">
                      <a16:colId xmlns:a16="http://schemas.microsoft.com/office/drawing/2014/main" val="2999056108"/>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3356801564"/>
                  </a:ext>
                </a:extLst>
              </a:tr>
              <a:tr h="900000">
                <a:tc>
                  <a:txBody>
                    <a:bodyPr/>
                    <a:lstStyle/>
                    <a:p>
                      <a:pPr>
                        <a:lnSpc>
                          <a:spcPct val="115000"/>
                        </a:lnSpc>
                        <a:spcAft>
                          <a:spcPts val="0"/>
                        </a:spcAft>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Business Vision:</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l">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76061966"/>
                  </a:ext>
                </a:extLst>
              </a:tr>
              <a:tr h="900000">
                <a:tc>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Business Context: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l">
                        <a:spcAft>
                          <a:spcPts val="20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31743421"/>
                  </a:ext>
                </a:extLst>
              </a:tr>
              <a:tr h="900000">
                <a:tc>
                  <a:txBody>
                    <a:bodyPr/>
                    <a:lstStyle/>
                    <a:p>
                      <a:pPr marL="0" indent="0" algn="l" rtl="0" eaLnBrk="1" fontAlgn="base" hangingPunct="1">
                        <a:lnSpc>
                          <a:spcPct val="115000"/>
                        </a:lnSpc>
                        <a:spcBef>
                          <a:spcPct val="0"/>
                        </a:spcBef>
                        <a:spcAft>
                          <a:spcPts val="0"/>
                        </a:spcAft>
                        <a:buClr>
                          <a:schemeClr val="tx1"/>
                        </a:buClr>
                        <a:buFontTx/>
                        <a:buNone/>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Business Scenarios</a:t>
                      </a: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119186355"/>
                  </a:ext>
                </a:extLst>
              </a:tr>
              <a:tr h="90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Stakeholders and their Concerns:</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846173714"/>
                  </a:ext>
                </a:extLst>
              </a:tr>
            </a:tbl>
          </a:graphicData>
        </a:graphic>
      </p:graphicFrame>
      <p:sp>
        <p:nvSpPr>
          <p:cNvPr id="4" name="Footer Placeholder 3">
            <a:extLst>
              <a:ext uri="{FF2B5EF4-FFF2-40B4-BE49-F238E27FC236}">
                <a16:creationId xmlns:a16="http://schemas.microsoft.com/office/drawing/2014/main" id="{ED0A10EC-AE6A-453A-AEB8-AE2D0B79D20C}"/>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3" name="TextBox 2">
            <a:extLst>
              <a:ext uri="{FF2B5EF4-FFF2-40B4-BE49-F238E27FC236}">
                <a16:creationId xmlns:a16="http://schemas.microsoft.com/office/drawing/2014/main" id="{DC670487-183A-4F98-A4C7-12F50099D58B}"/>
              </a:ext>
            </a:extLst>
          </p:cNvPr>
          <p:cNvSpPr txBox="1"/>
          <p:nvPr/>
        </p:nvSpPr>
        <p:spPr bwMode="auto">
          <a:xfrm>
            <a:off x="2985309" y="2120962"/>
            <a:ext cx="4102782" cy="59079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context which frames the solution covered by this document</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the project / scope is part of a wider programme, or, if the project has external dependencies on other projects – add a diagram slide showing a roadmap showing how the current scope aligns to the wider scope</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621D4A1-57D3-4E8C-AA27-8137F4FBCE43}"/>
              </a:ext>
            </a:extLst>
          </p:cNvPr>
          <p:cNvSpPr txBox="1"/>
          <p:nvPr/>
        </p:nvSpPr>
        <p:spPr bwMode="auto">
          <a:xfrm>
            <a:off x="2988260" y="1400593"/>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business vision for the proposed solution</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necessary, add a diagram slide to clarify the end state vision</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2523A2F-C92E-40BF-8593-39195C0DB079}"/>
              </a:ext>
            </a:extLst>
          </p:cNvPr>
          <p:cNvSpPr txBox="1"/>
          <p:nvPr/>
        </p:nvSpPr>
        <p:spPr bwMode="auto">
          <a:xfrm>
            <a:off x="2985309" y="3281814"/>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business scenarios for the proposed solution</a:t>
            </a:r>
          </a:p>
        </p:txBody>
      </p:sp>
      <p:sp>
        <p:nvSpPr>
          <p:cNvPr id="10" name="TextBox 9">
            <a:extLst>
              <a:ext uri="{FF2B5EF4-FFF2-40B4-BE49-F238E27FC236}">
                <a16:creationId xmlns:a16="http://schemas.microsoft.com/office/drawing/2014/main" id="{8E03A5C1-A70E-44FA-85AD-EBF2355934CA}"/>
              </a:ext>
            </a:extLst>
          </p:cNvPr>
          <p:cNvSpPr txBox="1"/>
          <p:nvPr/>
        </p:nvSpPr>
        <p:spPr bwMode="auto">
          <a:xfrm>
            <a:off x="2985309" y="4047686"/>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Identify the key stakeholders for the solution, and their key concerns</a:t>
            </a:r>
          </a:p>
        </p:txBody>
      </p:sp>
    </p:spTree>
    <p:extLst>
      <p:ext uri="{BB962C8B-B14F-4D97-AF65-F5344CB8AC3E}">
        <p14:creationId xmlns:p14="http://schemas.microsoft.com/office/powerpoint/2010/main" val="258393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Constraints</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8123190"/>
              </p:ext>
            </p:extLst>
          </p:nvPr>
        </p:nvGraphicFramePr>
        <p:xfrm>
          <a:off x="360000" y="900000"/>
          <a:ext cx="8280000" cy="1621483"/>
        </p:xfrm>
        <a:graphic>
          <a:graphicData uri="http://schemas.openxmlformats.org/drawingml/2006/table">
            <a:tbl>
              <a:tblPr firstRow="1" firstCol="1" bandRow="1"/>
              <a:tblGrid>
                <a:gridCol w="1620000">
                  <a:extLst>
                    <a:ext uri="{9D8B030D-6E8A-4147-A177-3AD203B41FA5}">
                      <a16:colId xmlns:a16="http://schemas.microsoft.com/office/drawing/2014/main" val="3632216860"/>
                    </a:ext>
                  </a:extLst>
                </a:gridCol>
                <a:gridCol w="6660000">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144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a:cs typeface="Times New Roman"/>
                        </a:rPr>
                        <a:t>Constraints:</a:t>
                      </a:r>
                      <a:endParaRPr lang="en-GB" sz="1000" b="1">
                        <a:solidFill>
                          <a:srgbClr val="0079C1"/>
                        </a:solidFill>
                        <a:effectLst/>
                        <a:latin typeface="Calibri"/>
                        <a:ea typeface="Calibri" panose="020F0502020204030204" pitchFamily="34" charset="0"/>
                        <a:cs typeface="Times New Roman"/>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US"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67282336"/>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sp>
        <p:nvSpPr>
          <p:cNvPr id="7" name="TextBox 6">
            <a:extLst>
              <a:ext uri="{FF2B5EF4-FFF2-40B4-BE49-F238E27FC236}">
                <a16:creationId xmlns:a16="http://schemas.microsoft.com/office/drawing/2014/main" id="{F5AE5333-61CF-47B5-B777-3E0D864B1556}"/>
              </a:ext>
            </a:extLst>
          </p:cNvPr>
          <p:cNvSpPr txBox="1"/>
          <p:nvPr/>
        </p:nvSpPr>
        <p:spPr bwMode="auto">
          <a:xfrm>
            <a:off x="2691718" y="1612834"/>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any constraints which influence the architecture for the proposed solution</a:t>
            </a:r>
          </a:p>
        </p:txBody>
      </p:sp>
    </p:spTree>
    <p:extLst>
      <p:ext uri="{BB962C8B-B14F-4D97-AF65-F5344CB8AC3E}">
        <p14:creationId xmlns:p14="http://schemas.microsoft.com/office/powerpoint/2010/main" val="319552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Business Architecture</a:t>
            </a:r>
            <a:endParaRPr lang="en-GB" sz="1200"/>
          </a:p>
        </p:txBody>
      </p:sp>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pic>
        <p:nvPicPr>
          <p:cNvPr id="8" name="Picture 7">
            <a:extLst>
              <a:ext uri="{FF2B5EF4-FFF2-40B4-BE49-F238E27FC236}">
                <a16:creationId xmlns:a16="http://schemas.microsoft.com/office/drawing/2014/main" id="{3EB2D3B9-16A1-404D-8196-0B660405949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17557" y="2074228"/>
            <a:ext cx="2879725" cy="1310005"/>
          </a:xfrm>
          <a:prstGeom prst="rect">
            <a:avLst/>
          </a:prstGeom>
        </p:spPr>
      </p:pic>
      <p:pic>
        <p:nvPicPr>
          <p:cNvPr id="9" name="Picture 8">
            <a:extLst>
              <a:ext uri="{FF2B5EF4-FFF2-40B4-BE49-F238E27FC236}">
                <a16:creationId xmlns:a16="http://schemas.microsoft.com/office/drawing/2014/main" id="{9F536147-1A6E-42F5-84B8-863071B2A4F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946717" y="1759268"/>
            <a:ext cx="2879725" cy="1454150"/>
          </a:xfrm>
          <a:prstGeom prst="rect">
            <a:avLst/>
          </a:prstGeom>
        </p:spPr>
      </p:pic>
      <p:pic>
        <p:nvPicPr>
          <p:cNvPr id="7" name="Picture 6">
            <a:extLst>
              <a:ext uri="{FF2B5EF4-FFF2-40B4-BE49-F238E27FC236}">
                <a16:creationId xmlns:a16="http://schemas.microsoft.com/office/drawing/2014/main" id="{C756D1C6-E9A5-4972-AD36-D6FBC741F69C}"/>
              </a:ext>
            </a:extLst>
          </p:cNvPr>
          <p:cNvPicPr/>
          <p:nvPr/>
        </p:nvPicPr>
        <p:blipFill>
          <a:blip r:embed="rId5"/>
          <a:stretch>
            <a:fillRect/>
          </a:stretch>
        </p:blipFill>
        <p:spPr>
          <a:xfrm>
            <a:off x="2606264" y="1557728"/>
            <a:ext cx="2879725" cy="1295400"/>
          </a:xfrm>
          <a:prstGeom prst="rect">
            <a:avLst/>
          </a:prstGeom>
        </p:spPr>
      </p:pic>
      <p:sp>
        <p:nvSpPr>
          <p:cNvPr id="10" name="TextBox 9">
            <a:extLst>
              <a:ext uri="{FF2B5EF4-FFF2-40B4-BE49-F238E27FC236}">
                <a16:creationId xmlns:a16="http://schemas.microsoft.com/office/drawing/2014/main" id="{56440773-61C7-45FC-87A1-FCA54B380A04}"/>
              </a:ext>
            </a:extLst>
          </p:cNvPr>
          <p:cNvSpPr txBox="1"/>
          <p:nvPr/>
        </p:nvSpPr>
        <p:spPr bwMode="auto">
          <a:xfrm>
            <a:off x="1933839" y="2473843"/>
            <a:ext cx="5276322" cy="442035"/>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Include, and annotate 1 or more Business, Security , and / or Infrastructure Capability models</a:t>
            </a:r>
            <a:br>
              <a:rPr lang="en-GB" sz="800">
                <a:solidFill>
                  <a:srgbClr val="0079C1"/>
                </a:solidFill>
                <a:highlight>
                  <a:srgbClr val="FFFF00"/>
                </a:highlight>
                <a:latin typeface="Calibri" panose="020F0502020204030204" pitchFamily="34" charset="0"/>
                <a:cs typeface="Times New Roman" panose="02020603050405020304" pitchFamily="18" charset="0"/>
              </a:rPr>
            </a:br>
            <a:br>
              <a:rPr lang="en-GB" sz="800">
                <a:solidFill>
                  <a:srgbClr val="0079C1"/>
                </a:solidFill>
                <a:highlight>
                  <a:srgbClr val="FFFF00"/>
                </a:highlight>
                <a:latin typeface="Calibri" panose="020F0502020204030204" pitchFamily="34" charset="0"/>
                <a:cs typeface="Times New Roman" panose="02020603050405020304" pitchFamily="18" charset="0"/>
              </a:rPr>
            </a:br>
            <a:r>
              <a:rPr lang="en-GB" sz="800">
                <a:solidFill>
                  <a:srgbClr val="0079C1"/>
                </a:solidFill>
                <a:highlight>
                  <a:srgbClr val="FFFF00"/>
                </a:highlight>
                <a:latin typeface="Calibri" panose="020F0502020204030204" pitchFamily="34" charset="0"/>
                <a:cs typeface="Times New Roman" panose="02020603050405020304" pitchFamily="18" charset="0"/>
              </a:rPr>
              <a:t>Need more diagrams and link to source from new CSA</a:t>
            </a:r>
          </a:p>
        </p:txBody>
      </p:sp>
    </p:spTree>
    <p:extLst>
      <p:ext uri="{BB962C8B-B14F-4D97-AF65-F5344CB8AC3E}">
        <p14:creationId xmlns:p14="http://schemas.microsoft.com/office/powerpoint/2010/main" val="3647249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Users and User Experience Expectations</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1804443074"/>
              </p:ext>
            </p:extLst>
          </p:nvPr>
        </p:nvGraphicFramePr>
        <p:xfrm>
          <a:off x="360000" y="900000"/>
          <a:ext cx="8280000" cy="2871055"/>
        </p:xfrm>
        <a:graphic>
          <a:graphicData uri="http://schemas.openxmlformats.org/drawingml/2006/table">
            <a:tbl>
              <a:tblPr firstRow="1" firstCol="1" bandRow="1"/>
              <a:tblGrid>
                <a:gridCol w="1800000">
                  <a:extLst>
                    <a:ext uri="{9D8B030D-6E8A-4147-A177-3AD203B41FA5}">
                      <a16:colId xmlns:a16="http://schemas.microsoft.com/office/drawing/2014/main" val="3632216860"/>
                    </a:ext>
                  </a:extLst>
                </a:gridCol>
                <a:gridCol w="1440000">
                  <a:extLst>
                    <a:ext uri="{9D8B030D-6E8A-4147-A177-3AD203B41FA5}">
                      <a16:colId xmlns:a16="http://schemas.microsoft.com/office/drawing/2014/main" val="1146656105"/>
                    </a:ext>
                  </a:extLst>
                </a:gridCol>
                <a:gridCol w="5040000">
                  <a:extLst>
                    <a:ext uri="{9D8B030D-6E8A-4147-A177-3AD203B41FA5}">
                      <a16:colId xmlns:a16="http://schemas.microsoft.com/office/drawing/2014/main" val="194932336"/>
                    </a:ext>
                  </a:extLst>
                </a:gridCol>
              </a:tblGrid>
              <a:tr h="184789">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Persona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Interaction internal / external to Corp. network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l">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User Impact of User Expectations</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288000">
                <a:tc>
                  <a:txBody>
                    <a:bodyPr/>
                    <a:lstStyle/>
                    <a:p>
                      <a:pPr marL="0" indent="0" algn="l" rtl="0" eaLnBrk="1" fontAlgn="base" hangingPunct="1">
                        <a:lnSpc>
                          <a:spcPct val="107000"/>
                        </a:lnSpc>
                        <a:spcBef>
                          <a:spcPct val="0"/>
                        </a:spcBef>
                        <a:spcAft>
                          <a:spcPts val="0"/>
                        </a:spcAft>
                        <a:buClr>
                          <a:schemeClr val="tx1"/>
                        </a:buClr>
                        <a:buFontTx/>
                        <a:buNone/>
                      </a:pPr>
                      <a:r>
                        <a:rPr lang="en-GB" sz="1100" b="1">
                          <a:solidFill>
                            <a:schemeClr val="tx1"/>
                          </a:solidFill>
                          <a:effectLst/>
                          <a:latin typeface="Arial" panose="020B0604020202020204" pitchFamily="34" charset="0"/>
                          <a:ea typeface="Arial" panose="020B0604020202020204" pitchFamily="34" charset="0"/>
                          <a:cs typeface="+mn-cs"/>
                        </a:rPr>
                        <a:t>Field Engineer (e.g.)</a:t>
                      </a:r>
                      <a:endParaRPr lang="en-GB" sz="1100" b="1">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1100" b="1">
                        <a:solidFill>
                          <a:schemeClr val="tx1"/>
                        </a:solidFill>
                        <a:effectLst/>
                        <a:latin typeface="Arial" panose="020B0604020202020204" pitchFamily="34" charset="0"/>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1100" b="1">
                        <a:solidFill>
                          <a:schemeClr val="tx1"/>
                        </a:solidFill>
                        <a:effectLst/>
                        <a:latin typeface="Arial" panose="020B0604020202020204" pitchFamily="34" charset="0"/>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288000">
                <a:tc>
                  <a:txBody>
                    <a:bodyPr/>
                    <a:lstStyle/>
                    <a:p>
                      <a:pPr>
                        <a:lnSpc>
                          <a:spcPct val="107000"/>
                        </a:lnSpc>
                        <a:spcAft>
                          <a:spcPts val="0"/>
                        </a:spcAft>
                      </a:pPr>
                      <a:r>
                        <a:rPr lang="en-GB" sz="1100">
                          <a:effectLst/>
                          <a:latin typeface="Arial" panose="020B0604020202020204" pitchFamily="34" charset="0"/>
                          <a:ea typeface="Times New Roman" panose="02020603050405020304" pitchFamily="18" charset="0"/>
                        </a:rPr>
                        <a:t>Supervisor</a:t>
                      </a:r>
                    </a:p>
                  </a:txBody>
                  <a:tcPr marL="68580" marR="68580"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8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950804940"/>
                  </a:ext>
                </a:extLst>
              </a:tr>
              <a:tr h="288000">
                <a:tc>
                  <a:txBody>
                    <a:bodyPr/>
                    <a:lstStyle/>
                    <a:p>
                      <a:pPr>
                        <a:lnSpc>
                          <a:spcPct val="107000"/>
                        </a:lnSpc>
                        <a:spcAft>
                          <a:spcPts val="0"/>
                        </a:spcAft>
                      </a:pPr>
                      <a:r>
                        <a:rPr lang="en-GB" sz="1100">
                          <a:effectLst/>
                          <a:latin typeface="Arial" panose="020B0604020202020204" pitchFamily="34" charset="0"/>
                          <a:ea typeface="Times New Roman" panose="02020603050405020304" pitchFamily="18" charset="0"/>
                        </a:rPr>
                        <a:t>Customer</a:t>
                      </a:r>
                    </a:p>
                  </a:txBody>
                  <a:tcPr marL="68580" marR="68580"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8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967232523"/>
                  </a:ext>
                </a:extLst>
              </a:tr>
              <a:tr h="288000">
                <a:tc>
                  <a:txBody>
                    <a:bodyPr/>
                    <a:lstStyle/>
                    <a:p>
                      <a:pPr>
                        <a:lnSpc>
                          <a:spcPct val="107000"/>
                        </a:lnSpc>
                        <a:spcAft>
                          <a:spcPts val="0"/>
                        </a:spcAft>
                      </a:pPr>
                      <a:r>
                        <a:rPr lang="en-GB" sz="1100">
                          <a:effectLst/>
                          <a:latin typeface="Arial" panose="020B0604020202020204" pitchFamily="34" charset="0"/>
                          <a:ea typeface="Times New Roman" panose="02020603050405020304" pitchFamily="18" charset="0"/>
                        </a:rPr>
                        <a:t>Office Based Worker</a:t>
                      </a:r>
                    </a:p>
                  </a:txBody>
                  <a:tcPr marL="68580" marR="68580"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8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938806284"/>
                  </a:ext>
                </a:extLst>
              </a:tr>
              <a:tr h="288000">
                <a:tc>
                  <a:txBody>
                    <a:bodyPr/>
                    <a:lstStyle/>
                    <a:p>
                      <a:pPr>
                        <a:lnSpc>
                          <a:spcPct val="107000"/>
                        </a:lnSpc>
                        <a:spcAft>
                          <a:spcPts val="0"/>
                        </a:spcAft>
                      </a:pPr>
                      <a:r>
                        <a:rPr lang="en-GB" sz="1100">
                          <a:effectLst/>
                          <a:latin typeface="Arial" panose="020B0604020202020204" pitchFamily="34" charset="0"/>
                          <a:ea typeface="Times New Roman" panose="02020603050405020304" pitchFamily="18" charset="0"/>
                        </a:rPr>
                        <a:t>Mobile Worker</a:t>
                      </a:r>
                    </a:p>
                  </a:txBody>
                  <a:tcPr marL="68580" marR="68580"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8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45160373"/>
                  </a:ext>
                </a:extLst>
              </a:tr>
              <a:tr h="288000">
                <a:tc>
                  <a:txBody>
                    <a:bodyPr/>
                    <a:lstStyle/>
                    <a:p>
                      <a:pPr>
                        <a:lnSpc>
                          <a:spcPct val="107000"/>
                        </a:lnSpc>
                        <a:spcAft>
                          <a:spcPts val="0"/>
                        </a:spcAft>
                      </a:pPr>
                      <a:r>
                        <a:rPr lang="en-GB" sz="1100">
                          <a:effectLst/>
                          <a:latin typeface="Arial" panose="020B0604020202020204" pitchFamily="34" charset="0"/>
                          <a:ea typeface="Times New Roman" panose="02020603050405020304" pitchFamily="18" charset="0"/>
                        </a:rPr>
                        <a:t>Privileged / Admin users</a:t>
                      </a:r>
                    </a:p>
                  </a:txBody>
                  <a:tcPr marL="68580" marR="68580"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8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17908224"/>
                  </a:ext>
                </a:extLst>
              </a:tr>
              <a:tr h="288000">
                <a:tc>
                  <a:txBody>
                    <a:bodyPr/>
                    <a:lstStyle/>
                    <a:p>
                      <a:pPr marL="0" indent="0" algn="l"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33817411"/>
                  </a:ext>
                </a:extLst>
              </a:tr>
              <a:tr h="288000">
                <a:tc>
                  <a:txBody>
                    <a:bodyPr/>
                    <a:lstStyle/>
                    <a:p>
                      <a:pPr marL="0" indent="0" algn="l"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0"/>
                        </a:spcAft>
                        <a:buClr>
                          <a:schemeClr val="tx1"/>
                        </a:buClr>
                        <a:buFontTx/>
                        <a:buNone/>
                      </a:pPr>
                      <a:endParaRPr lang="en-GB" sz="900" b="0">
                        <a:solidFill>
                          <a:schemeClr val="lt1"/>
                        </a:solidFill>
                        <a:effectLst/>
                        <a:latin typeface="+mn-lt"/>
                        <a:ea typeface="+mn-ea"/>
                        <a:cs typeface="+mn-cs"/>
                      </a:endParaRPr>
                    </a:p>
                  </a:txBody>
                  <a:tcPr marL="72189" marR="72189"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98534924"/>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7" name="TextBox 6">
            <a:extLst>
              <a:ext uri="{FF2B5EF4-FFF2-40B4-BE49-F238E27FC236}">
                <a16:creationId xmlns:a16="http://schemas.microsoft.com/office/drawing/2014/main" id="{572E1371-60D4-4782-AF91-DEA111AC1ED6}"/>
              </a:ext>
            </a:extLst>
          </p:cNvPr>
          <p:cNvSpPr txBox="1"/>
          <p:nvPr/>
        </p:nvSpPr>
        <p:spPr bwMode="auto">
          <a:xfrm>
            <a:off x="2691718" y="2473843"/>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user impact or expectation for the proposed solution</a:t>
            </a:r>
          </a:p>
        </p:txBody>
      </p:sp>
    </p:spTree>
    <p:extLst>
      <p:ext uri="{BB962C8B-B14F-4D97-AF65-F5344CB8AC3E}">
        <p14:creationId xmlns:p14="http://schemas.microsoft.com/office/powerpoint/2010/main" val="1074708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2"/>
          <a:srcRect l="10844" r="10844"/>
          <a:stretch>
            <a:fillRect/>
          </a:stretch>
        </p:blipFill>
        <p:spPr bwMode="gray"/>
      </p:pic>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272528" y="701173"/>
            <a:ext cx="3534797" cy="1477328"/>
          </a:xfrm>
        </p:spPr>
        <p:txBody>
          <a:bodyPr/>
          <a:lstStyle/>
          <a:p>
            <a:r>
              <a:rPr lang="en-US"/>
              <a:t>CSA Lite:</a:t>
            </a:r>
          </a:p>
          <a:p>
            <a:r>
              <a:rPr lang="en-US"/>
              <a:t>Solution Overview</a:t>
            </a:r>
          </a:p>
        </p:txBody>
      </p:sp>
    </p:spTree>
    <p:extLst>
      <p:ext uri="{BB962C8B-B14F-4D97-AF65-F5344CB8AC3E}">
        <p14:creationId xmlns:p14="http://schemas.microsoft.com/office/powerpoint/2010/main" val="208876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pPr>
              <a:tabLst>
                <a:tab pos="1885950" algn="l"/>
              </a:tabLst>
            </a:pPr>
            <a:r>
              <a:rPr lang="en-GB"/>
              <a:t>Current State</a:t>
            </a:r>
            <a:endParaRPr lang="en-GB" sz="1200"/>
          </a:p>
        </p:txBody>
      </p:sp>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sp>
        <p:nvSpPr>
          <p:cNvPr id="10" name="TextBox 9">
            <a:extLst>
              <a:ext uri="{FF2B5EF4-FFF2-40B4-BE49-F238E27FC236}">
                <a16:creationId xmlns:a16="http://schemas.microsoft.com/office/drawing/2014/main" id="{DB5A4F12-E407-451F-B505-9F01090B242B}"/>
              </a:ext>
            </a:extLst>
          </p:cNvPr>
          <p:cNvSpPr txBox="1"/>
          <p:nvPr/>
        </p:nvSpPr>
        <p:spPr bwMode="auto">
          <a:xfrm>
            <a:off x="1933839" y="2473843"/>
            <a:ext cx="527632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Include a diagram to provide a summary of the as-is position for the scope area covered by the proposed solution</a:t>
            </a:r>
          </a:p>
        </p:txBody>
      </p:sp>
    </p:spTree>
    <p:extLst>
      <p:ext uri="{BB962C8B-B14F-4D97-AF65-F5344CB8AC3E}">
        <p14:creationId xmlns:p14="http://schemas.microsoft.com/office/powerpoint/2010/main" val="965480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95F0F-E793-47D9-ACC4-840E9DF80CDD}"/>
              </a:ext>
            </a:extLst>
          </p:cNvPr>
          <p:cNvSpPr>
            <a:spLocks noGrp="1"/>
          </p:cNvSpPr>
          <p:nvPr>
            <p:ph type="title"/>
          </p:nvPr>
        </p:nvSpPr>
        <p:spPr/>
        <p:txBody>
          <a:bodyPr/>
          <a:lstStyle/>
          <a:p>
            <a:r>
              <a:rPr lang="en-GB"/>
              <a:t>Risks, Assumptions, Issues and Dependencies</a:t>
            </a:r>
          </a:p>
        </p:txBody>
      </p:sp>
      <p:graphicFrame>
        <p:nvGraphicFramePr>
          <p:cNvPr id="5" name="Table 4">
            <a:extLst>
              <a:ext uri="{FF2B5EF4-FFF2-40B4-BE49-F238E27FC236}">
                <a16:creationId xmlns:a16="http://schemas.microsoft.com/office/drawing/2014/main" id="{3D0C3E5C-BB76-46B5-8DB4-C046A6207370}"/>
              </a:ext>
            </a:extLst>
          </p:cNvPr>
          <p:cNvGraphicFramePr>
            <a:graphicFrameLocks noGrp="1"/>
          </p:cNvGraphicFramePr>
          <p:nvPr>
            <p:extLst>
              <p:ext uri="{D42A27DB-BD31-4B8C-83A1-F6EECF244321}">
                <p14:modId xmlns:p14="http://schemas.microsoft.com/office/powerpoint/2010/main" val="1388855280"/>
              </p:ext>
            </p:extLst>
          </p:nvPr>
        </p:nvGraphicFramePr>
        <p:xfrm>
          <a:off x="360000" y="900000"/>
          <a:ext cx="8405818" cy="2641955"/>
        </p:xfrm>
        <a:graphic>
          <a:graphicData uri="http://schemas.openxmlformats.org/drawingml/2006/table">
            <a:tbl>
              <a:tblPr firstRow="1" firstCol="1" bandRow="1"/>
              <a:tblGrid>
                <a:gridCol w="305818">
                  <a:extLst>
                    <a:ext uri="{9D8B030D-6E8A-4147-A177-3AD203B41FA5}">
                      <a16:colId xmlns:a16="http://schemas.microsoft.com/office/drawing/2014/main" val="3632216860"/>
                    </a:ext>
                  </a:extLst>
                </a:gridCol>
                <a:gridCol w="540000">
                  <a:extLst>
                    <a:ext uri="{9D8B030D-6E8A-4147-A177-3AD203B41FA5}">
                      <a16:colId xmlns:a16="http://schemas.microsoft.com/office/drawing/2014/main" val="1146656105"/>
                    </a:ext>
                  </a:extLst>
                </a:gridCol>
                <a:gridCol w="3240000">
                  <a:extLst>
                    <a:ext uri="{9D8B030D-6E8A-4147-A177-3AD203B41FA5}">
                      <a16:colId xmlns:a16="http://schemas.microsoft.com/office/drawing/2014/main" val="417552164"/>
                    </a:ext>
                  </a:extLst>
                </a:gridCol>
                <a:gridCol w="3240000">
                  <a:extLst>
                    <a:ext uri="{9D8B030D-6E8A-4147-A177-3AD203B41FA5}">
                      <a16:colId xmlns:a16="http://schemas.microsoft.com/office/drawing/2014/main" val="2930137875"/>
                    </a:ext>
                  </a:extLst>
                </a:gridCol>
                <a:gridCol w="540000">
                  <a:extLst>
                    <a:ext uri="{9D8B030D-6E8A-4147-A177-3AD203B41FA5}">
                      <a16:colId xmlns:a16="http://schemas.microsoft.com/office/drawing/2014/main" val="770604093"/>
                    </a:ext>
                  </a:extLst>
                </a:gridCol>
                <a:gridCol w="540000">
                  <a:extLst>
                    <a:ext uri="{9D8B030D-6E8A-4147-A177-3AD203B41FA5}">
                      <a16:colId xmlns:a16="http://schemas.microsoft.com/office/drawing/2014/main" val="122027369"/>
                    </a:ext>
                  </a:extLst>
                </a:gridCol>
              </a:tblGrid>
              <a:tr h="36000">
                <a:tc>
                  <a:txBody>
                    <a:bodyPr/>
                    <a:lstStyle/>
                    <a:p>
                      <a:pPr>
                        <a:lnSpc>
                          <a:spcPct val="115000"/>
                        </a:lnSpc>
                        <a:spcAft>
                          <a:spcPts val="0"/>
                        </a:spcAft>
                      </a:pPr>
                      <a:r>
                        <a:rPr lang="en-GB" sz="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Item</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Type (RAID)</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Risk / Assumption/…</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Mitigation</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Severity</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Likelihood</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0">
                <a:tc>
                  <a:txBody>
                    <a:bodyPr/>
                    <a:lstStyle/>
                    <a:p>
                      <a:pPr marL="0" indent="0" algn="l" rtl="0" eaLnBrk="1" fontAlgn="base" hangingPunct="1">
                        <a:lnSpc>
                          <a:spcPct val="115000"/>
                        </a:lnSpc>
                        <a:spcBef>
                          <a:spcPct val="0"/>
                        </a:spcBef>
                        <a:spcAft>
                          <a:spcPts val="0"/>
                        </a:spcAft>
                        <a:buClr>
                          <a:schemeClr val="tx1"/>
                        </a:buClr>
                        <a:buFontTx/>
                        <a:buNone/>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33599729"/>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092579796"/>
                  </a:ext>
                </a:extLst>
              </a:tr>
              <a:tr h="0">
                <a:tc>
                  <a:txBody>
                    <a:bodyPr/>
                    <a:lstStyle/>
                    <a:p>
                      <a:pPr>
                        <a:lnSpc>
                          <a:spcPct val="115000"/>
                        </a:lnSpc>
                        <a:spcAft>
                          <a:spcPts val="0"/>
                        </a:spcAf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89527894"/>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970852732"/>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22781275"/>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524383972"/>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809716683"/>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544529277"/>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024384549"/>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54414048"/>
                  </a:ext>
                </a:extLst>
              </a:tr>
            </a:tbl>
          </a:graphicData>
        </a:graphic>
      </p:graphicFrame>
      <p:sp>
        <p:nvSpPr>
          <p:cNvPr id="3" name="Footer Placeholder 2">
            <a:extLst>
              <a:ext uri="{FF2B5EF4-FFF2-40B4-BE49-F238E27FC236}">
                <a16:creationId xmlns:a16="http://schemas.microsoft.com/office/drawing/2014/main" id="{9896035A-B0FA-485B-8E59-A3D54310BE61}"/>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7" name="TextBox 6">
            <a:extLst>
              <a:ext uri="{FF2B5EF4-FFF2-40B4-BE49-F238E27FC236}">
                <a16:creationId xmlns:a16="http://schemas.microsoft.com/office/drawing/2014/main" id="{6B16AB60-6A9E-447E-81AF-FD225DD71007}"/>
              </a:ext>
            </a:extLst>
          </p:cNvPr>
          <p:cNvSpPr txBox="1"/>
          <p:nvPr/>
        </p:nvSpPr>
        <p:spPr bwMode="auto">
          <a:xfrm>
            <a:off x="2788738" y="4079008"/>
            <a:ext cx="3167882" cy="688256"/>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technical risks, assumptions, issues and dependencies along with any mitigations, and the residual risk impact</a:t>
            </a:r>
          </a:p>
          <a:p>
            <a:pPr>
              <a:spcAft>
                <a:spcPts val="0"/>
              </a:spcAft>
            </a:pPr>
            <a:r>
              <a:rPr lang="en-GB" sz="800">
                <a:solidFill>
                  <a:srgbClr val="0079C1"/>
                </a:solidFill>
                <a:highlight>
                  <a:srgbClr val="FFFF00"/>
                </a:highlight>
                <a:latin typeface="Calibri" panose="020F0502020204030204" pitchFamily="34" charset="0"/>
                <a:cs typeface="Times New Roman" panose="02020603050405020304" pitchFamily="18" charset="0"/>
              </a:rPr>
              <a:t>Type:	R = Risk, A =Assumption, I =Issue, D = Dependency</a:t>
            </a:r>
          </a:p>
          <a:p>
            <a:pPr>
              <a:spcAft>
                <a:spcPts val="0"/>
              </a:spcAft>
            </a:pPr>
            <a:r>
              <a:rPr lang="en-GB" sz="800">
                <a:solidFill>
                  <a:srgbClr val="0079C1"/>
                </a:solidFill>
                <a:highlight>
                  <a:srgbClr val="FFFF00"/>
                </a:highlight>
                <a:latin typeface="Calibri" panose="020F0502020204030204" pitchFamily="34" charset="0"/>
                <a:cs typeface="Times New Roman" panose="02020603050405020304" pitchFamily="18" charset="0"/>
              </a:rPr>
              <a:t>Severity:	L = Low, M = Medium, H= High</a:t>
            </a:r>
          </a:p>
          <a:p>
            <a:r>
              <a:rPr lang="en-GB" sz="800">
                <a:solidFill>
                  <a:srgbClr val="0079C1"/>
                </a:solidFill>
                <a:highlight>
                  <a:srgbClr val="FFFF00"/>
                </a:highlight>
                <a:latin typeface="Calibri" panose="020F0502020204030204" pitchFamily="34" charset="0"/>
                <a:cs typeface="Times New Roman" panose="02020603050405020304" pitchFamily="18" charset="0"/>
              </a:rPr>
              <a:t>Likelihood:	L = Low, M = Medium, H= High</a:t>
            </a:r>
          </a:p>
        </p:txBody>
      </p:sp>
    </p:spTree>
    <p:extLst>
      <p:ext uri="{BB962C8B-B14F-4D97-AF65-F5344CB8AC3E}">
        <p14:creationId xmlns:p14="http://schemas.microsoft.com/office/powerpoint/2010/main" val="27817585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pPr>
              <a:tabLst>
                <a:tab pos="1885950" algn="l"/>
              </a:tabLst>
            </a:pPr>
            <a:r>
              <a:rPr lang="en-GB"/>
              <a:t>High Level Solution Architecture</a:t>
            </a:r>
            <a:endParaRPr lang="en-GB" sz="1200"/>
          </a:p>
        </p:txBody>
      </p:sp>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sp>
        <p:nvSpPr>
          <p:cNvPr id="7" name="TextBox 6">
            <a:extLst>
              <a:ext uri="{FF2B5EF4-FFF2-40B4-BE49-F238E27FC236}">
                <a16:creationId xmlns:a16="http://schemas.microsoft.com/office/drawing/2014/main" id="{3EDDE127-1136-4FCB-9824-E417C0205DE7}"/>
              </a:ext>
            </a:extLst>
          </p:cNvPr>
          <p:cNvSpPr txBox="1"/>
          <p:nvPr/>
        </p:nvSpPr>
        <p:spPr bwMode="auto">
          <a:xfrm>
            <a:off x="1933839" y="2473843"/>
            <a:ext cx="527632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Include a diagram to provide a summary of the to-be position for the scope area covered by the proposed solution</a:t>
            </a:r>
          </a:p>
        </p:txBody>
      </p:sp>
    </p:spTree>
    <p:extLst>
      <p:ext uri="{BB962C8B-B14F-4D97-AF65-F5344CB8AC3E}">
        <p14:creationId xmlns:p14="http://schemas.microsoft.com/office/powerpoint/2010/main" val="3714707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solidFill>
                  <a:srgbClr val="00148C"/>
                </a:solidFill>
              </a:rPr>
              <a:t>Technology Disposition Implications</a:t>
            </a:r>
            <a:endParaRPr lang="en-GB" sz="1200">
              <a:solidFill>
                <a:srgbClr val="00148C"/>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53945153"/>
              </p:ext>
            </p:extLst>
          </p:nvPr>
        </p:nvGraphicFramePr>
        <p:xfrm>
          <a:off x="360000" y="900000"/>
          <a:ext cx="7740000" cy="2827039"/>
        </p:xfrm>
        <a:graphic>
          <a:graphicData uri="http://schemas.openxmlformats.org/drawingml/2006/table">
            <a:tbl>
              <a:tblPr firstRow="1" firstCol="1" bandRow="1"/>
              <a:tblGrid>
                <a:gridCol w="1800000">
                  <a:extLst>
                    <a:ext uri="{9D8B030D-6E8A-4147-A177-3AD203B41FA5}">
                      <a16:colId xmlns:a16="http://schemas.microsoft.com/office/drawing/2014/main" val="3632216860"/>
                    </a:ext>
                  </a:extLst>
                </a:gridCol>
                <a:gridCol w="1800000">
                  <a:extLst>
                    <a:ext uri="{9D8B030D-6E8A-4147-A177-3AD203B41FA5}">
                      <a16:colId xmlns:a16="http://schemas.microsoft.com/office/drawing/2014/main" val="1146656105"/>
                    </a:ext>
                  </a:extLst>
                </a:gridCol>
                <a:gridCol w="900000">
                  <a:extLst>
                    <a:ext uri="{9D8B030D-6E8A-4147-A177-3AD203B41FA5}">
                      <a16:colId xmlns:a16="http://schemas.microsoft.com/office/drawing/2014/main" val="2040522221"/>
                    </a:ext>
                  </a:extLst>
                </a:gridCol>
                <a:gridCol w="3240000">
                  <a:extLst>
                    <a:ext uri="{9D8B030D-6E8A-4147-A177-3AD203B41FA5}">
                      <a16:colId xmlns:a16="http://schemas.microsoft.com/office/drawing/2014/main" val="1132707747"/>
                    </a:ext>
                  </a:extLst>
                </a:gridCol>
              </a:tblGrid>
              <a:tr h="36000">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Logical Component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 Component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Disposition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e.g. 8.5.1 Data Warehouse</a:t>
                      </a: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Snowflake</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Provisional</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Pilot to align with future standard</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e.g. 8.5.1 Data Warehouse</a:t>
                      </a: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MongoDB</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Non-Standard</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Legacy platform in use to support legacy applications</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67282336"/>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45160373"/>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60423834"/>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17908224"/>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949056654"/>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58309359"/>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200045056"/>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662533963"/>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57876623"/>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361649551"/>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6" name="TextBox 5">
            <a:extLst>
              <a:ext uri="{FF2B5EF4-FFF2-40B4-BE49-F238E27FC236}">
                <a16:creationId xmlns:a16="http://schemas.microsoft.com/office/drawing/2014/main" id="{C5D07FDF-DF6E-4D97-BA07-605B51B64733}"/>
              </a:ext>
            </a:extLst>
          </p:cNvPr>
          <p:cNvSpPr txBox="1"/>
          <p:nvPr/>
        </p:nvSpPr>
        <p:spPr bwMode="auto">
          <a:xfrm>
            <a:off x="1221939" y="4319175"/>
            <a:ext cx="6016122" cy="38304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450"/>
              </a:spcAft>
            </a:pPr>
            <a:r>
              <a:rPr lang="en-GB" sz="800">
                <a:solidFill>
                  <a:srgbClr val="0079C1"/>
                </a:solidFill>
                <a:highlight>
                  <a:srgbClr val="FFFF00"/>
                </a:highlight>
                <a:latin typeface="Calibri" panose="020F0502020204030204" pitchFamily="34" charset="0"/>
                <a:cs typeface="Times New Roman" panose="02020603050405020304" pitchFamily="18" charset="0"/>
              </a:rPr>
              <a:t>List all key components plus any components not listed as ‘Standard’ (i.e. Approved) in the EA </a:t>
            </a:r>
            <a:r>
              <a:rPr lang="en-GB" sz="800">
                <a:solidFill>
                  <a:srgbClr val="0079C1"/>
                </a:solidFill>
                <a:highlight>
                  <a:srgbClr val="FFFF00"/>
                </a:highlight>
                <a:latin typeface="Calibri" panose="020F0502020204030204" pitchFamily="34" charset="0"/>
                <a:cs typeface="Times New Roman" panose="02020603050405020304" pitchFamily="18" charset="0"/>
                <a:hlinkClick r:id="rId3"/>
              </a:rPr>
              <a:t>Technology Reference Model</a:t>
            </a:r>
            <a:endParaRPr lang="en-GB" sz="800">
              <a:solidFill>
                <a:srgbClr val="0079C1"/>
              </a:solidFill>
              <a:highlight>
                <a:srgbClr val="FFFF00"/>
              </a:highlight>
              <a:latin typeface="Calibri" panose="020F0502020204030204" pitchFamily="34" charset="0"/>
              <a:cs typeface="Times New Roman" panose="02020603050405020304" pitchFamily="18" charset="0"/>
            </a:endParaRPr>
          </a:p>
          <a:p>
            <a:pPr algn="ctr">
              <a:spcAft>
                <a:spcPts val="450"/>
              </a:spcAft>
            </a:pPr>
            <a:r>
              <a:rPr lang="en-GB" sz="800">
                <a:solidFill>
                  <a:srgbClr val="0079C1"/>
                </a:solidFill>
                <a:highlight>
                  <a:srgbClr val="FFFF00"/>
                </a:highlight>
                <a:latin typeface="Calibri" panose="020F0502020204030204" pitchFamily="34" charset="0"/>
                <a:cs typeface="Times New Roman" panose="02020603050405020304" pitchFamily="18" charset="0"/>
              </a:rPr>
              <a:t>Add guidance on how to identify field from TRM / Find new link</a:t>
            </a:r>
          </a:p>
        </p:txBody>
      </p:sp>
    </p:spTree>
    <p:extLst>
      <p:ext uri="{BB962C8B-B14F-4D97-AF65-F5344CB8AC3E}">
        <p14:creationId xmlns:p14="http://schemas.microsoft.com/office/powerpoint/2010/main" val="28883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Architecture Non-Functional Requirements</a:t>
            </a:r>
          </a:p>
        </p:txBody>
      </p:sp>
      <p:graphicFrame>
        <p:nvGraphicFramePr>
          <p:cNvPr id="8" name="Table 7">
            <a:extLst>
              <a:ext uri="{FF2B5EF4-FFF2-40B4-BE49-F238E27FC236}">
                <a16:creationId xmlns:a16="http://schemas.microsoft.com/office/drawing/2014/main" id="{DF29D606-F796-4FE2-B4F3-AAA1D696726B}"/>
              </a:ext>
            </a:extLst>
          </p:cNvPr>
          <p:cNvGraphicFramePr>
            <a:graphicFrameLocks noGrp="1"/>
          </p:cNvGraphicFramePr>
          <p:nvPr>
            <p:extLst>
              <p:ext uri="{D42A27DB-BD31-4B8C-83A1-F6EECF244321}">
                <p14:modId xmlns:p14="http://schemas.microsoft.com/office/powerpoint/2010/main" val="3032134107"/>
              </p:ext>
            </p:extLst>
          </p:nvPr>
        </p:nvGraphicFramePr>
        <p:xfrm>
          <a:off x="360000" y="900000"/>
          <a:ext cx="7989370" cy="3781483"/>
        </p:xfrm>
        <a:graphic>
          <a:graphicData uri="http://schemas.openxmlformats.org/drawingml/2006/table">
            <a:tbl>
              <a:tblPr firstRow="1" firstCol="1" bandRow="1"/>
              <a:tblGrid>
                <a:gridCol w="1612997">
                  <a:extLst>
                    <a:ext uri="{9D8B030D-6E8A-4147-A177-3AD203B41FA5}">
                      <a16:colId xmlns:a16="http://schemas.microsoft.com/office/drawing/2014/main" val="1750401925"/>
                    </a:ext>
                  </a:extLst>
                </a:gridCol>
                <a:gridCol w="6376373">
                  <a:extLst>
                    <a:ext uri="{9D8B030D-6E8A-4147-A177-3AD203B41FA5}">
                      <a16:colId xmlns:a16="http://schemas.microsoft.com/office/drawing/2014/main" val="2999056108"/>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3356801564"/>
                  </a:ext>
                </a:extLst>
              </a:tr>
              <a:tr h="720000">
                <a:tc>
                  <a:txBody>
                    <a:bodyPr/>
                    <a:lstStyle/>
                    <a:p>
                      <a:pPr>
                        <a:lnSpc>
                          <a:spcPct val="115000"/>
                        </a:lnSpc>
                        <a:spcAft>
                          <a:spcPts val="0"/>
                        </a:spcAft>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Integration Architecture: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76061966"/>
                  </a:ext>
                </a:extLst>
              </a:tr>
              <a:tr h="720000">
                <a:tc>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Information Architecture: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31743421"/>
                  </a:ext>
                </a:extLst>
              </a:tr>
              <a:tr h="720000">
                <a:tc>
                  <a:txBody>
                    <a:bodyPr/>
                    <a:lstStyle/>
                    <a:p>
                      <a:pPr marL="0" indent="0" algn="l" rtl="0" eaLnBrk="1" fontAlgn="base" hangingPunct="1">
                        <a:lnSpc>
                          <a:spcPct val="115000"/>
                        </a:lnSpc>
                        <a:spcBef>
                          <a:spcPct val="0"/>
                        </a:spcBef>
                        <a:spcAft>
                          <a:spcPts val="0"/>
                        </a:spcAft>
                        <a:buClr>
                          <a:schemeClr val="tx1"/>
                        </a:buClr>
                        <a:buFontTx/>
                        <a:buNone/>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End User Compute Architecture</a:t>
                      </a: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119186355"/>
                  </a:ext>
                </a:extLst>
              </a:tr>
              <a:tr h="72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Infrastructure Hosting Architecture: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846173714"/>
                  </a:ext>
                </a:extLst>
              </a:tr>
              <a:tr h="72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Infrastructure Network Architecture: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9426716"/>
                  </a:ext>
                </a:extLst>
              </a:tr>
            </a:tbl>
          </a:graphicData>
        </a:graphic>
      </p:graphicFrame>
      <p:sp>
        <p:nvSpPr>
          <p:cNvPr id="4" name="Footer Placeholder 3">
            <a:extLst>
              <a:ext uri="{FF2B5EF4-FFF2-40B4-BE49-F238E27FC236}">
                <a16:creationId xmlns:a16="http://schemas.microsoft.com/office/drawing/2014/main" id="{ED0A10EC-AE6A-453A-AEB8-AE2D0B79D20C}"/>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5" name="TextBox 4">
            <a:extLst>
              <a:ext uri="{FF2B5EF4-FFF2-40B4-BE49-F238E27FC236}">
                <a16:creationId xmlns:a16="http://schemas.microsoft.com/office/drawing/2014/main" id="{812BF9C8-72CA-41E0-812D-9B8A4FEFA604}"/>
              </a:ext>
            </a:extLst>
          </p:cNvPr>
          <p:cNvSpPr txBox="1"/>
          <p:nvPr/>
        </p:nvSpPr>
        <p:spPr bwMode="auto">
          <a:xfrm>
            <a:off x="2115880" y="1170545"/>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integration architecture for the proposed solution</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necessary, add a diagram slide to clarify the end state vision</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DF8834E-1BB6-44E7-A14F-2EEF196E529A}"/>
              </a:ext>
            </a:extLst>
          </p:cNvPr>
          <p:cNvSpPr txBox="1"/>
          <p:nvPr/>
        </p:nvSpPr>
        <p:spPr bwMode="auto">
          <a:xfrm>
            <a:off x="2115880" y="1890504"/>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information architecture for the proposed solution</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necessary, add a diagram slide to clarify the end state vision</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437882A-D92B-4D2D-ACE2-05E4C3DE76B3}"/>
              </a:ext>
            </a:extLst>
          </p:cNvPr>
          <p:cNvSpPr txBox="1"/>
          <p:nvPr/>
        </p:nvSpPr>
        <p:spPr bwMode="auto">
          <a:xfrm>
            <a:off x="2115880" y="2618455"/>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end user compute architecture for the proposed solution</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necessary, add a diagram slide to clarify the end state vision</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F859794-73F1-41BD-BBF3-6ED0F3D6A004}"/>
              </a:ext>
            </a:extLst>
          </p:cNvPr>
          <p:cNvSpPr txBox="1"/>
          <p:nvPr/>
        </p:nvSpPr>
        <p:spPr bwMode="auto">
          <a:xfrm>
            <a:off x="2115880" y="3337191"/>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hosting architecture for the proposed solution</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necessary, add a diagram slide to clarify the end state vision</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E04724F-E3D4-4030-8730-7AD189294054}"/>
              </a:ext>
            </a:extLst>
          </p:cNvPr>
          <p:cNvSpPr txBox="1"/>
          <p:nvPr/>
        </p:nvSpPr>
        <p:spPr bwMode="auto">
          <a:xfrm>
            <a:off x="2115880" y="4071214"/>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network architecture for the proposed solution</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If necessary, add a diagram slide to clarify the end state vision</a:t>
            </a:r>
            <a:endParaRPr lang="en-GB" sz="800" b="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0415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34F0BA-131A-4FF6-B2C6-4C8ED2B3BE70}"/>
              </a:ext>
            </a:extLst>
          </p:cNvPr>
          <p:cNvSpPr>
            <a:spLocks noGrp="1"/>
          </p:cNvSpPr>
          <p:nvPr>
            <p:ph type="title"/>
          </p:nvPr>
        </p:nvSpPr>
        <p:spPr/>
        <p:txBody>
          <a:bodyPr/>
          <a:lstStyle/>
          <a:p>
            <a:r>
              <a:rPr lang="en-GB"/>
              <a:t>User Guide</a:t>
            </a:r>
          </a:p>
        </p:txBody>
      </p:sp>
      <p:sp>
        <p:nvSpPr>
          <p:cNvPr id="6" name="Footer Placeholder 5">
            <a:extLst>
              <a:ext uri="{FF2B5EF4-FFF2-40B4-BE49-F238E27FC236}">
                <a16:creationId xmlns:a16="http://schemas.microsoft.com/office/drawing/2014/main" id="{F3FCDB17-4130-4FCC-9499-B9AF99C79D57}"/>
              </a:ext>
            </a:extLst>
          </p:cNvPr>
          <p:cNvSpPr>
            <a:spLocks noGrp="1"/>
          </p:cNvSpPr>
          <p:nvPr>
            <p:ph type="ftr" sz="quarter" idx="20"/>
          </p:nvPr>
        </p:nvSpPr>
        <p:spPr/>
        <p:txBody>
          <a:bodyPr/>
          <a:lstStyle/>
          <a:p>
            <a:pPr>
              <a:tabLst>
                <a:tab pos="5562600" algn="r"/>
              </a:tabLst>
            </a:pPr>
            <a:r>
              <a:rPr lang="en-US" err="1"/>
              <a:t>InsertDocumentTitle</a:t>
            </a:r>
            <a:r>
              <a:rPr lang="en-US"/>
              <a:t>  |  </a:t>
            </a:r>
            <a:r>
              <a:rPr lang="en-US" err="1"/>
              <a:t>InsertDate</a:t>
            </a:r>
            <a:r>
              <a:rPr lang="en-US"/>
              <a:t> | Internal/Confidential/Strictly Confidential</a:t>
            </a:r>
            <a:endParaRPr lang="en-GB"/>
          </a:p>
        </p:txBody>
      </p:sp>
      <p:sp>
        <p:nvSpPr>
          <p:cNvPr id="7" name="Text Placeholder 6">
            <a:extLst>
              <a:ext uri="{FF2B5EF4-FFF2-40B4-BE49-F238E27FC236}">
                <a16:creationId xmlns:a16="http://schemas.microsoft.com/office/drawing/2014/main" id="{7C6D2BC2-DE6C-43DB-A74E-EFC8AC8BFC72}"/>
              </a:ext>
            </a:extLst>
          </p:cNvPr>
          <p:cNvSpPr>
            <a:spLocks noGrp="1"/>
          </p:cNvSpPr>
          <p:nvPr>
            <p:ph type="body" sz="quarter" idx="16"/>
          </p:nvPr>
        </p:nvSpPr>
        <p:spPr>
          <a:xfrm>
            <a:off x="324000" y="1062500"/>
            <a:ext cx="8505207" cy="1738938"/>
          </a:xfrm>
        </p:spPr>
        <p:txBody>
          <a:bodyPr/>
          <a:lstStyle/>
          <a:p>
            <a:r>
              <a:rPr lang="en-GB" sz="900" b="0"/>
              <a:t>For small projects – complete …</a:t>
            </a:r>
          </a:p>
          <a:p>
            <a:r>
              <a:rPr lang="en-GB" sz="900" b="0"/>
              <a:t>For medium projects – complete…</a:t>
            </a:r>
          </a:p>
          <a:p>
            <a:endParaRPr lang="en-GB" sz="900" b="0"/>
          </a:p>
          <a:p>
            <a:r>
              <a:rPr lang="en-GB" sz="900" b="0"/>
              <a:t>To provide additional context for any text box, provide a brief summary in the existing box, and add an additional slide in the Supplementary Slides section. And end with </a:t>
            </a:r>
            <a:r>
              <a:rPr lang="en-GB" sz="900"/>
              <a:t>See more…</a:t>
            </a:r>
            <a:r>
              <a:rPr lang="en-GB" sz="900" b="0"/>
              <a:t> and link to the new slide.</a:t>
            </a:r>
          </a:p>
          <a:p>
            <a:r>
              <a:rPr lang="en-GB" sz="900" b="0"/>
              <a:t>Delete all red boxes (guidance text) before submission.</a:t>
            </a:r>
          </a:p>
          <a:p>
            <a:r>
              <a:rPr lang="en-GB" sz="900" b="0"/>
              <a:t>To update the footer on all slides Go to the Insert Menu, click on </a:t>
            </a:r>
            <a:r>
              <a:rPr lang="en-GB" sz="900" u="sng"/>
              <a:t>Header &amp; Footer</a:t>
            </a:r>
            <a:r>
              <a:rPr lang="en-GB" sz="900" b="0"/>
              <a:t>, update the Footer text and press </a:t>
            </a:r>
            <a:r>
              <a:rPr lang="en-GB" sz="900" u="sng"/>
              <a:t>Apply to All</a:t>
            </a:r>
            <a:r>
              <a:rPr lang="en-GB" sz="900" b="0"/>
              <a:t>.</a:t>
            </a:r>
          </a:p>
        </p:txBody>
      </p:sp>
    </p:spTree>
    <p:extLst>
      <p:ext uri="{BB962C8B-B14F-4D97-AF65-F5344CB8AC3E}">
        <p14:creationId xmlns:p14="http://schemas.microsoft.com/office/powerpoint/2010/main" val="474134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2"/>
          <a:srcRect l="10844" r="10844"/>
          <a:stretch>
            <a:fillRect/>
          </a:stretch>
        </p:blipFill>
        <p:spPr bwMode="gray"/>
      </p:pic>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272528" y="701173"/>
            <a:ext cx="3534797" cy="1477328"/>
          </a:xfrm>
        </p:spPr>
        <p:txBody>
          <a:bodyPr/>
          <a:lstStyle/>
          <a:p>
            <a:r>
              <a:rPr lang="en-US"/>
              <a:t>CSA Lite:</a:t>
            </a:r>
          </a:p>
          <a:p>
            <a:r>
              <a:rPr lang="en-US"/>
              <a:t>Non-Functional Requirements</a:t>
            </a:r>
          </a:p>
        </p:txBody>
      </p:sp>
      <p:sp>
        <p:nvSpPr>
          <p:cNvPr id="2" name="TextBox 1">
            <a:extLst>
              <a:ext uri="{FF2B5EF4-FFF2-40B4-BE49-F238E27FC236}">
                <a16:creationId xmlns:a16="http://schemas.microsoft.com/office/drawing/2014/main" id="{137E9856-6F4D-4559-9C4F-AA4D51A265A0}"/>
              </a:ext>
            </a:extLst>
          </p:cNvPr>
          <p:cNvSpPr txBox="1"/>
          <p:nvPr/>
        </p:nvSpPr>
        <p:spPr bwMode="auto">
          <a:xfrm>
            <a:off x="3200400" y="2343150"/>
            <a:ext cx="2743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Aft>
                <a:spcPts val="600"/>
              </a:spcAft>
              <a:buClr>
                <a:schemeClr val="tx1"/>
              </a:buClr>
            </a:pPr>
            <a:r>
              <a:rPr lang="en-GB" sz="1800" b="0" kern="0" err="1">
                <a:solidFill>
                  <a:schemeClr val="tx1"/>
                </a:solidFill>
                <a:latin typeface="+mn-lt"/>
                <a:ea typeface="+mn-ea"/>
              </a:rPr>
              <a:t>Click to add text</a:t>
            </a:r>
          </a:p>
        </p:txBody>
      </p:sp>
    </p:spTree>
    <p:extLst>
      <p:ext uri="{BB962C8B-B14F-4D97-AF65-F5344CB8AC3E}">
        <p14:creationId xmlns:p14="http://schemas.microsoft.com/office/powerpoint/2010/main" val="69544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Non-Functional Requirements</a:t>
            </a:r>
          </a:p>
        </p:txBody>
      </p:sp>
      <p:graphicFrame>
        <p:nvGraphicFramePr>
          <p:cNvPr id="8" name="Table 7">
            <a:extLst>
              <a:ext uri="{FF2B5EF4-FFF2-40B4-BE49-F238E27FC236}">
                <a16:creationId xmlns:a16="http://schemas.microsoft.com/office/drawing/2014/main" id="{DF29D606-F796-4FE2-B4F3-AAA1D696726B}"/>
              </a:ext>
            </a:extLst>
          </p:cNvPr>
          <p:cNvGraphicFramePr>
            <a:graphicFrameLocks noGrp="1"/>
          </p:cNvGraphicFramePr>
          <p:nvPr>
            <p:extLst>
              <p:ext uri="{D42A27DB-BD31-4B8C-83A1-F6EECF244321}">
                <p14:modId xmlns:p14="http://schemas.microsoft.com/office/powerpoint/2010/main" val="1983738689"/>
              </p:ext>
            </p:extLst>
          </p:nvPr>
        </p:nvGraphicFramePr>
        <p:xfrm>
          <a:off x="360000" y="900000"/>
          <a:ext cx="7989370" cy="3421483"/>
        </p:xfrm>
        <a:graphic>
          <a:graphicData uri="http://schemas.openxmlformats.org/drawingml/2006/table">
            <a:tbl>
              <a:tblPr firstRow="1" firstCol="1" bandRow="1"/>
              <a:tblGrid>
                <a:gridCol w="1612997">
                  <a:extLst>
                    <a:ext uri="{9D8B030D-6E8A-4147-A177-3AD203B41FA5}">
                      <a16:colId xmlns:a16="http://schemas.microsoft.com/office/drawing/2014/main" val="1750401925"/>
                    </a:ext>
                  </a:extLst>
                </a:gridCol>
                <a:gridCol w="6376373">
                  <a:extLst>
                    <a:ext uri="{9D8B030D-6E8A-4147-A177-3AD203B41FA5}">
                      <a16:colId xmlns:a16="http://schemas.microsoft.com/office/drawing/2014/main" val="2999056108"/>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3356801564"/>
                  </a:ext>
                </a:extLst>
              </a:tr>
              <a:tr h="1080000">
                <a:tc>
                  <a:txBody>
                    <a:bodyPr/>
                    <a:lstStyle/>
                    <a:p>
                      <a:pPr>
                        <a:lnSpc>
                          <a:spcPct val="115000"/>
                        </a:lnSpc>
                        <a:spcAft>
                          <a:spcPts val="0"/>
                        </a:spcAft>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Performance Requirements:</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76061966"/>
                  </a:ext>
                </a:extLst>
              </a:tr>
              <a:tr h="1080000">
                <a:tc>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Backup Requirements:</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31743421"/>
                  </a:ext>
                </a:extLst>
              </a:tr>
              <a:tr h="1080000">
                <a:tc>
                  <a:txBody>
                    <a:bodyPr/>
                    <a:lstStyle/>
                    <a:p>
                      <a:pPr marL="0" indent="0" algn="l" rtl="0" eaLnBrk="1" fontAlgn="base" hangingPunct="1">
                        <a:lnSpc>
                          <a:spcPct val="115000"/>
                        </a:lnSpc>
                        <a:spcBef>
                          <a:spcPct val="0"/>
                        </a:spcBef>
                        <a:spcAft>
                          <a:spcPts val="0"/>
                        </a:spcAft>
                        <a:buClr>
                          <a:schemeClr val="tx1"/>
                        </a:buClr>
                        <a:buFontTx/>
                        <a:buNone/>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Disaster Recovery Requirements</a:t>
                      </a: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119186355"/>
                  </a:ext>
                </a:extLst>
              </a:tr>
            </a:tbl>
          </a:graphicData>
        </a:graphic>
      </p:graphicFrame>
      <p:sp>
        <p:nvSpPr>
          <p:cNvPr id="4" name="Footer Placeholder 3">
            <a:extLst>
              <a:ext uri="{FF2B5EF4-FFF2-40B4-BE49-F238E27FC236}">
                <a16:creationId xmlns:a16="http://schemas.microsoft.com/office/drawing/2014/main" id="{ED0A10EC-AE6A-453A-AEB8-AE2D0B79D20C}"/>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5" name="TextBox 4">
            <a:extLst>
              <a:ext uri="{FF2B5EF4-FFF2-40B4-BE49-F238E27FC236}">
                <a16:creationId xmlns:a16="http://schemas.microsoft.com/office/drawing/2014/main" id="{043085A5-CACA-41CC-8D54-3EE98568C644}"/>
              </a:ext>
            </a:extLst>
          </p:cNvPr>
          <p:cNvSpPr txBox="1"/>
          <p:nvPr/>
        </p:nvSpPr>
        <p:spPr bwMode="auto">
          <a:xfrm>
            <a:off x="2064561" y="1178724"/>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performance requirements which impact the architecture for the proposed solution</a:t>
            </a:r>
          </a:p>
        </p:txBody>
      </p:sp>
      <p:sp>
        <p:nvSpPr>
          <p:cNvPr id="6" name="TextBox 5">
            <a:extLst>
              <a:ext uri="{FF2B5EF4-FFF2-40B4-BE49-F238E27FC236}">
                <a16:creationId xmlns:a16="http://schemas.microsoft.com/office/drawing/2014/main" id="{93106AB9-A96C-45B2-9202-6278AA7AACAC}"/>
              </a:ext>
            </a:extLst>
          </p:cNvPr>
          <p:cNvSpPr txBox="1"/>
          <p:nvPr/>
        </p:nvSpPr>
        <p:spPr bwMode="auto">
          <a:xfrm>
            <a:off x="2064561" y="2236194"/>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backup requirements which impact the architecture for the proposed solution</a:t>
            </a:r>
          </a:p>
        </p:txBody>
      </p:sp>
      <p:sp>
        <p:nvSpPr>
          <p:cNvPr id="7" name="TextBox 6">
            <a:extLst>
              <a:ext uri="{FF2B5EF4-FFF2-40B4-BE49-F238E27FC236}">
                <a16:creationId xmlns:a16="http://schemas.microsoft.com/office/drawing/2014/main" id="{DD02B975-4742-4758-BCBF-50792E2A33F9}"/>
              </a:ext>
            </a:extLst>
          </p:cNvPr>
          <p:cNvSpPr txBox="1"/>
          <p:nvPr/>
        </p:nvSpPr>
        <p:spPr bwMode="auto">
          <a:xfrm>
            <a:off x="2064561" y="3349647"/>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DR requirements which impact the architecture for the proposed solution</a:t>
            </a:r>
          </a:p>
        </p:txBody>
      </p:sp>
    </p:spTree>
    <p:extLst>
      <p:ext uri="{BB962C8B-B14F-4D97-AF65-F5344CB8AC3E}">
        <p14:creationId xmlns:p14="http://schemas.microsoft.com/office/powerpoint/2010/main" val="460980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Regulatory Regimes</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191090865"/>
              </p:ext>
            </p:extLst>
          </p:nvPr>
        </p:nvGraphicFramePr>
        <p:xfrm>
          <a:off x="360000" y="900000"/>
          <a:ext cx="8497370" cy="3637663"/>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4835480">
                  <a:extLst>
                    <a:ext uri="{9D8B030D-6E8A-4147-A177-3AD203B41FA5}">
                      <a16:colId xmlns:a16="http://schemas.microsoft.com/office/drawing/2014/main" val="1146656105"/>
                    </a:ext>
                  </a:extLst>
                </a:gridCol>
                <a:gridCol w="889791">
                  <a:extLst>
                    <a:ext uri="{9D8B030D-6E8A-4147-A177-3AD203B41FA5}">
                      <a16:colId xmlns:a16="http://schemas.microsoft.com/office/drawing/2014/main" val="194932336"/>
                    </a:ext>
                  </a:extLst>
                </a:gridCol>
              </a:tblGrid>
              <a:tr h="184789">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Regulatory Regime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Scope (Y/N)</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NERC CIP (US) </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North American Electric Reliability Corporation critical infrastructure protection</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CRITICAL ELECTRIC (ENERGY) INFRASTRUCTURE INFORMATION (CEII)</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US regulation covering specific engineering, vulnerability, or detailed design information about proposed or existing critical infrastructure</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950804940"/>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NIS-D (UK) </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EU NIS Directive/UK NIS Regulations 2018 set out cybersecurity obligations for network and information systems in the critical national infrastructure.</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967232523"/>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FINANCIAL</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Sarbanes-Oxley Act (SOX) is a federal law for auditing and financial regulations for public companies.</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938806284"/>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HEALTH </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Health Insurance Portability and Accountability Act (HIPAA)</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45160373"/>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CREDIT CARD</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Payment Card Industry Data Security Standard.  PCI/DSS</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17908224"/>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PRIVACY INCLUDING PERSONAL IDENTIFIABLE INFORMATION (PII)</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r>
                        <a:rPr lang="en-GB" sz="1000" b="0">
                          <a:solidFill>
                            <a:srgbClr val="0079C1"/>
                          </a:solidFill>
                          <a:effectLst/>
                          <a:latin typeface="Calibri" panose="020F0502020204030204" pitchFamily="34" charset="0"/>
                          <a:cs typeface="Times New Roman" panose="02020603050405020304" pitchFamily="18" charset="0"/>
                        </a:rPr>
                        <a:t>EU GDPR (General Data Protection Regulation) and DPA 2018 (Data Protection Act)</a:t>
                      </a: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593643769"/>
                  </a:ext>
                </a:extLst>
              </a:tr>
              <a:tr h="288000">
                <a:tc>
                  <a:txBody>
                    <a:bodyPr/>
                    <a:lstStyle/>
                    <a:p>
                      <a:pPr marL="0" indent="0" algn="l" rtl="0" eaLnBrk="1" fontAlgn="base" hangingPunct="1">
                        <a:lnSpc>
                          <a:spcPct val="107000"/>
                        </a:lnSpc>
                        <a:spcBef>
                          <a:spcPct val="0"/>
                        </a:spcBef>
                        <a:spcAft>
                          <a:spcPts val="10"/>
                        </a:spcAft>
                        <a:buClr>
                          <a:schemeClr val="tx1"/>
                        </a:buClr>
                        <a:buFontTx/>
                        <a:buNone/>
                      </a:pPr>
                      <a:r>
                        <a:rPr lang="en-GB" sz="1000" b="1">
                          <a:solidFill>
                            <a:srgbClr val="0079C1"/>
                          </a:solidFill>
                          <a:effectLst/>
                          <a:latin typeface="Calibri" panose="020F0502020204030204" pitchFamily="34" charset="0"/>
                          <a:ea typeface="+mn-ea"/>
                          <a:cs typeface="Times New Roman" panose="02020603050405020304" pitchFamily="18" charset="0"/>
                        </a:rPr>
                        <a:t>Others</a:t>
                      </a: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r>
                        <a:rPr lang="en-GB" sz="900" b="0">
                          <a:effectLst/>
                        </a:rPr>
                        <a:t> </a:t>
                      </a: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56388365"/>
                  </a:ext>
                </a:extLst>
              </a:tr>
              <a:tr h="288000">
                <a:tc>
                  <a:txBody>
                    <a:bodyPr/>
                    <a:lstStyle/>
                    <a:p>
                      <a:pPr marL="0" indent="0" algn="l" rtl="0" eaLnBrk="1" fontAlgn="base" hangingPunct="1">
                        <a:lnSpc>
                          <a:spcPct val="107000"/>
                        </a:lnSpc>
                        <a:spcBef>
                          <a:spcPct val="0"/>
                        </a:spcBef>
                        <a:spcAft>
                          <a:spcPts val="10"/>
                        </a:spcAft>
                        <a:buClr>
                          <a:schemeClr val="tx1"/>
                        </a:buClr>
                        <a:buFontTx/>
                        <a:buNone/>
                      </a:pPr>
                      <a:endParaRPr lang="en-GB" sz="1000" b="1">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29914862"/>
                  </a:ext>
                </a:extLst>
              </a:tr>
              <a:tr h="288000">
                <a:tc>
                  <a:txBody>
                    <a:bodyPr/>
                    <a:lstStyle/>
                    <a:p>
                      <a:pPr marL="0" indent="0" algn="l" rtl="0" eaLnBrk="1" fontAlgn="base" hangingPunct="1">
                        <a:lnSpc>
                          <a:spcPct val="107000"/>
                        </a:lnSpc>
                        <a:spcBef>
                          <a:spcPct val="0"/>
                        </a:spcBef>
                        <a:spcAft>
                          <a:spcPts val="10"/>
                        </a:spcAft>
                        <a:buClr>
                          <a:schemeClr val="tx1"/>
                        </a:buClr>
                        <a:buFontTx/>
                        <a:buNone/>
                      </a:pPr>
                      <a:endParaRPr lang="en-GB" sz="1000" b="1">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lnSpc>
                          <a:spcPct val="100000"/>
                        </a:lnSpc>
                        <a:spcBef>
                          <a:spcPct val="0"/>
                        </a:spcBef>
                        <a:spcAft>
                          <a:spcPts val="10"/>
                        </a:spcAft>
                        <a:buClr>
                          <a:schemeClr val="tx1"/>
                        </a:buClr>
                        <a:buFontTx/>
                        <a:buNone/>
                      </a:pPr>
                      <a:endParaRPr lang="en-GB" sz="1000" b="0">
                        <a:solidFill>
                          <a:srgbClr val="0079C1"/>
                        </a:solidFill>
                        <a:effectLst/>
                        <a:latin typeface="Calibri" panose="020F0502020204030204" pitchFamily="34" charset="0"/>
                        <a:ea typeface="+mn-ea"/>
                        <a:cs typeface="Times New Roman" panose="02020603050405020304" pitchFamily="18" charset="0"/>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lnSpc>
                          <a:spcPct val="107000"/>
                        </a:lnSpc>
                        <a:spcBef>
                          <a:spcPct val="0"/>
                        </a:spcBef>
                        <a:spcAft>
                          <a:spcPts val="10"/>
                        </a:spcAft>
                        <a:buClr>
                          <a:schemeClr val="tx1"/>
                        </a:buClr>
                        <a:buFontTx/>
                        <a:buNone/>
                      </a:pPr>
                      <a:endParaRPr lang="en-GB" sz="900" b="0">
                        <a:solidFill>
                          <a:schemeClr val="lt1"/>
                        </a:solidFill>
                        <a:effectLst/>
                        <a:latin typeface="+mn-lt"/>
                        <a:ea typeface="+mn-ea"/>
                        <a:cs typeface="+mn-cs"/>
                      </a:endParaRPr>
                    </a:p>
                  </a:txBody>
                  <a:tcPr marL="72189" marR="72189"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98534924"/>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6" name="TextBox 5">
            <a:extLst>
              <a:ext uri="{FF2B5EF4-FFF2-40B4-BE49-F238E27FC236}">
                <a16:creationId xmlns:a16="http://schemas.microsoft.com/office/drawing/2014/main" id="{F2189DC3-1814-4EEB-931B-BD7353B3EE59}"/>
              </a:ext>
            </a:extLst>
          </p:cNvPr>
          <p:cNvSpPr txBox="1"/>
          <p:nvPr/>
        </p:nvSpPr>
        <p:spPr bwMode="auto">
          <a:xfrm>
            <a:off x="1933839" y="4439756"/>
            <a:ext cx="527632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Indicate all applicable regulatory regimes</a:t>
            </a:r>
          </a:p>
        </p:txBody>
      </p:sp>
    </p:spTree>
    <p:extLst>
      <p:ext uri="{BB962C8B-B14F-4D97-AF65-F5344CB8AC3E}">
        <p14:creationId xmlns:p14="http://schemas.microsoft.com/office/powerpoint/2010/main" val="2439035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Data Security Requirements</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354671279"/>
              </p:ext>
            </p:extLst>
          </p:nvPr>
        </p:nvGraphicFramePr>
        <p:xfrm>
          <a:off x="360000" y="900000"/>
          <a:ext cx="8497370" cy="3781483"/>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162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mn-ea"/>
                          <a:cs typeface="Times New Roman" panose="02020603050405020304" pitchFamily="18" charset="0"/>
                        </a:rPr>
                        <a:t>Data</a:t>
                      </a:r>
                      <a:r>
                        <a:rPr lang="en-GB" sz="1000" b="1">
                          <a:solidFill>
                            <a:srgbClr val="0079C1"/>
                          </a:solidFill>
                          <a:effectLst/>
                          <a:latin typeface="Calibri" panose="020F0502020204030204" pitchFamily="34" charset="0"/>
                          <a:cs typeface="Times New Roman" panose="02020603050405020304" pitchFamily="18" charset="0"/>
                        </a:rPr>
                        <a:t> Classification:</a:t>
                      </a:r>
                    </a:p>
                    <a:p>
                      <a:pPr marL="0" indent="0" algn="l" rtl="0" eaLnBrk="1" fontAlgn="base" hangingPunct="1">
                        <a:lnSpc>
                          <a:spcPct val="115000"/>
                        </a:lnSpc>
                        <a:spcBef>
                          <a:spcPct val="0"/>
                        </a:spcBef>
                        <a:spcAft>
                          <a:spcPts val="0"/>
                        </a:spcAft>
                        <a:buClr>
                          <a:schemeClr val="tx1"/>
                        </a:buClr>
                        <a:buFontTx/>
                        <a:buNone/>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all applicable categories)</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468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Confidential Sub-Classification:</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(Where applicable)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180000" marR="180000"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r h="432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Strictly Confidential Sub-Classification:</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(Where applicable)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180000"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67282336"/>
                  </a:ext>
                </a:extLst>
              </a:tr>
              <a:tr h="1080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Key Confidential / Strictly Confidential Data Items:</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(Summarise key data entities, including any key risks / mitigations)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9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17908224"/>
                  </a:ext>
                </a:extLst>
              </a:tr>
            </a:tbl>
          </a:graphicData>
        </a:graphic>
      </p:graphicFrame>
      <p:graphicFrame>
        <p:nvGraphicFramePr>
          <p:cNvPr id="8" name="Table 7">
            <a:extLst>
              <a:ext uri="{FF2B5EF4-FFF2-40B4-BE49-F238E27FC236}">
                <a16:creationId xmlns:a16="http://schemas.microsoft.com/office/drawing/2014/main" id="{44767D60-EB21-437A-86E1-3B36F5946D28}"/>
              </a:ext>
            </a:extLst>
          </p:cNvPr>
          <p:cNvGraphicFramePr>
            <a:graphicFrameLocks noGrp="1"/>
          </p:cNvGraphicFramePr>
          <p:nvPr>
            <p:extLst>
              <p:ext uri="{D42A27DB-BD31-4B8C-83A1-F6EECF244321}">
                <p14:modId xmlns:p14="http://schemas.microsoft.com/office/powerpoint/2010/main" val="2267462316"/>
              </p:ext>
            </p:extLst>
          </p:nvPr>
        </p:nvGraphicFramePr>
        <p:xfrm>
          <a:off x="3234667" y="2769284"/>
          <a:ext cx="5184000" cy="315840"/>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3610358629"/>
                    </a:ext>
                  </a:extLst>
                </a:gridCol>
                <a:gridCol w="1728000">
                  <a:extLst>
                    <a:ext uri="{9D8B030D-6E8A-4147-A177-3AD203B41FA5}">
                      <a16:colId xmlns:a16="http://schemas.microsoft.com/office/drawing/2014/main" val="1054248843"/>
                    </a:ext>
                  </a:extLst>
                </a:gridCol>
                <a:gridCol w="1728000">
                  <a:extLst>
                    <a:ext uri="{9D8B030D-6E8A-4147-A177-3AD203B41FA5}">
                      <a16:colId xmlns:a16="http://schemas.microsoft.com/office/drawing/2014/main" val="1774354102"/>
                    </a:ext>
                  </a:extLst>
                </a:gridCol>
              </a:tblGrid>
              <a:tr h="252000">
                <a:tc>
                  <a:txBody>
                    <a:bodyPr/>
                    <a:lstStyle/>
                    <a:p>
                      <a:pPr algn="ctr"/>
                      <a:r>
                        <a:rPr lang="en-GB" sz="800" b="1">
                          <a:solidFill>
                            <a:schemeClr val="tx1"/>
                          </a:solidFill>
                        </a:rPr>
                        <a:t>Legally Privileged</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b="1">
                          <a:solidFill>
                            <a:schemeClr val="tx1"/>
                          </a:solidFill>
                        </a:rPr>
                        <a:t>Personally identifiable Information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b="1">
                          <a:solidFill>
                            <a:schemeClr val="tx1"/>
                          </a:solidFill>
                        </a:rPr>
                        <a:t>Sensitive Personally identifiable information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15" name="Table 14">
            <a:extLst>
              <a:ext uri="{FF2B5EF4-FFF2-40B4-BE49-F238E27FC236}">
                <a16:creationId xmlns:a16="http://schemas.microsoft.com/office/drawing/2014/main" id="{8F4DBCE9-9EC3-4012-BF84-60E8A931600F}"/>
              </a:ext>
            </a:extLst>
          </p:cNvPr>
          <p:cNvGraphicFramePr>
            <a:graphicFrameLocks noGrp="1"/>
          </p:cNvGraphicFramePr>
          <p:nvPr>
            <p:extLst>
              <p:ext uri="{D42A27DB-BD31-4B8C-83A1-F6EECF244321}">
                <p14:modId xmlns:p14="http://schemas.microsoft.com/office/powerpoint/2010/main" val="843623750"/>
              </p:ext>
            </p:extLst>
          </p:nvPr>
        </p:nvGraphicFramePr>
        <p:xfrm>
          <a:off x="3234667" y="3238609"/>
          <a:ext cx="5184000" cy="252000"/>
        </p:xfrm>
        <a:graphic>
          <a:graphicData uri="http://schemas.openxmlformats.org/drawingml/2006/table">
            <a:tbl>
              <a:tblPr firstRow="1" bandRow="1">
                <a:tableStyleId>{2D5ABB26-0587-4C30-8999-92F81FD0307C}</a:tableStyleId>
              </a:tblPr>
              <a:tblGrid>
                <a:gridCol w="2592000">
                  <a:extLst>
                    <a:ext uri="{9D8B030D-6E8A-4147-A177-3AD203B41FA5}">
                      <a16:colId xmlns:a16="http://schemas.microsoft.com/office/drawing/2014/main" val="3610358629"/>
                    </a:ext>
                  </a:extLst>
                </a:gridCol>
                <a:gridCol w="2592000">
                  <a:extLst>
                    <a:ext uri="{9D8B030D-6E8A-4147-A177-3AD203B41FA5}">
                      <a16:colId xmlns:a16="http://schemas.microsoft.com/office/drawing/2014/main" val="1054248843"/>
                    </a:ext>
                  </a:extLst>
                </a:gridCol>
              </a:tblGrid>
              <a:tr h="252000">
                <a:tc>
                  <a:txBody>
                    <a:bodyPr/>
                    <a:lstStyle/>
                    <a:p>
                      <a:pPr algn="ctr"/>
                      <a:r>
                        <a:rPr lang="en-GB" sz="900" b="1">
                          <a:solidFill>
                            <a:schemeClr val="tx1"/>
                          </a:solidFill>
                        </a:rPr>
                        <a:t>Price Sensitive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a:solidFill>
                            <a:schemeClr val="tx1"/>
                          </a:solidFill>
                        </a:rPr>
                        <a:t>Critical National infrastructure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11" name="Table 10">
            <a:extLst>
              <a:ext uri="{FF2B5EF4-FFF2-40B4-BE49-F238E27FC236}">
                <a16:creationId xmlns:a16="http://schemas.microsoft.com/office/drawing/2014/main" id="{3F9FFE80-5854-458A-AE1D-3E25ECF4F0E4}"/>
              </a:ext>
            </a:extLst>
          </p:cNvPr>
          <p:cNvGraphicFramePr>
            <a:graphicFrameLocks noGrp="1"/>
          </p:cNvGraphicFramePr>
          <p:nvPr>
            <p:extLst>
              <p:ext uri="{D42A27DB-BD31-4B8C-83A1-F6EECF244321}">
                <p14:modId xmlns:p14="http://schemas.microsoft.com/office/powerpoint/2010/main" val="3038954770"/>
              </p:ext>
            </p:extLst>
          </p:nvPr>
        </p:nvGraphicFramePr>
        <p:xfrm>
          <a:off x="3412954" y="1139141"/>
          <a:ext cx="4827426" cy="1390320"/>
        </p:xfrm>
        <a:graphic>
          <a:graphicData uri="http://schemas.openxmlformats.org/drawingml/2006/table">
            <a:tbl>
              <a:tblPr firstRow="1" firstCol="1" bandRow="1"/>
              <a:tblGrid>
                <a:gridCol w="1225176">
                  <a:extLst>
                    <a:ext uri="{9D8B030D-6E8A-4147-A177-3AD203B41FA5}">
                      <a16:colId xmlns:a16="http://schemas.microsoft.com/office/drawing/2014/main" val="3921563915"/>
                    </a:ext>
                  </a:extLst>
                </a:gridCol>
                <a:gridCol w="900562">
                  <a:extLst>
                    <a:ext uri="{9D8B030D-6E8A-4147-A177-3AD203B41FA5}">
                      <a16:colId xmlns:a16="http://schemas.microsoft.com/office/drawing/2014/main" val="1940455451"/>
                    </a:ext>
                  </a:extLst>
                </a:gridCol>
                <a:gridCol w="770716">
                  <a:extLst>
                    <a:ext uri="{9D8B030D-6E8A-4147-A177-3AD203B41FA5}">
                      <a16:colId xmlns:a16="http://schemas.microsoft.com/office/drawing/2014/main" val="583765131"/>
                    </a:ext>
                  </a:extLst>
                </a:gridCol>
                <a:gridCol w="965486">
                  <a:extLst>
                    <a:ext uri="{9D8B030D-6E8A-4147-A177-3AD203B41FA5}">
                      <a16:colId xmlns:a16="http://schemas.microsoft.com/office/drawing/2014/main" val="768664799"/>
                    </a:ext>
                  </a:extLst>
                </a:gridCol>
                <a:gridCol w="965486">
                  <a:extLst>
                    <a:ext uri="{9D8B030D-6E8A-4147-A177-3AD203B41FA5}">
                      <a16:colId xmlns:a16="http://schemas.microsoft.com/office/drawing/2014/main" val="4134507287"/>
                    </a:ext>
                  </a:extLst>
                </a:gridCol>
              </a:tblGrid>
              <a:tr h="252000">
                <a:tc>
                  <a:txBody>
                    <a:bodyPr/>
                    <a:lstStyle/>
                    <a:p>
                      <a:endParaRPr lang="en-GB" sz="800">
                        <a:solidFill>
                          <a:schemeClr val="bg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GB" sz="800" b="1">
                          <a:solidFill>
                            <a:srgbClr val="0079C1"/>
                          </a:solidFill>
                          <a:effectLst/>
                          <a:latin typeface="Calibri" panose="020F0502020204030204" pitchFamily="34" charset="0"/>
                          <a:ea typeface="+mn-ea"/>
                          <a:cs typeface="Times New Roman" panose="02020603050405020304" pitchFamily="18" charset="0"/>
                        </a:rPr>
                        <a:t>Public</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rgbClr val="0079C1"/>
                          </a:solidFill>
                          <a:effectLst/>
                          <a:latin typeface="Calibri" panose="020F0502020204030204" pitchFamily="34" charset="0"/>
                          <a:ea typeface="+mn-ea"/>
                          <a:cs typeface="Times New Roman" panose="02020603050405020304" pitchFamily="18" charset="0"/>
                        </a:rPr>
                        <a:t>Internal Use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rgbClr val="0079C1"/>
                          </a:solidFill>
                          <a:effectLst/>
                          <a:latin typeface="Calibri" panose="020F0502020204030204" pitchFamily="34" charset="0"/>
                          <a:ea typeface="+mn-ea"/>
                          <a:cs typeface="Times New Roman" panose="02020603050405020304" pitchFamily="18" charset="0"/>
                        </a:rPr>
                        <a:t>Confidential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rgbClr val="0079C1"/>
                          </a:solidFill>
                          <a:effectLst/>
                          <a:latin typeface="Calibri" panose="020F0502020204030204" pitchFamily="34" charset="0"/>
                          <a:ea typeface="+mn-ea"/>
                          <a:cs typeface="Times New Roman" panose="02020603050405020304" pitchFamily="18" charset="0"/>
                        </a:rPr>
                        <a:t>Strictly Confidential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0688340"/>
                  </a:ext>
                </a:extLst>
              </a:tr>
              <a:tr h="252000">
                <a:tc>
                  <a:txBody>
                    <a:bodyPr/>
                    <a:lstStyle/>
                    <a:p>
                      <a:pPr algn="ctr">
                        <a:spcAft>
                          <a:spcPts val="0"/>
                        </a:spcAft>
                      </a:pPr>
                      <a:r>
                        <a:rPr lang="en-GB" sz="800" b="1">
                          <a:solidFill>
                            <a:srgbClr val="0079C1"/>
                          </a:solidFill>
                          <a:effectLst/>
                          <a:latin typeface="Calibri" panose="020F0502020204030204" pitchFamily="34" charset="0"/>
                          <a:ea typeface="+mn-ea"/>
                          <a:cs typeface="Times New Roman" panose="02020603050405020304" pitchFamily="18" charset="0"/>
                        </a:rPr>
                        <a:t>Operationally Critical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Forbidden</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Private</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Private</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Private</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0024427"/>
                  </a:ext>
                </a:extLst>
              </a:tr>
              <a:tr h="252000">
                <a:tc>
                  <a:txBody>
                    <a:bodyPr/>
                    <a:lstStyle/>
                    <a:p>
                      <a:pPr algn="ctr">
                        <a:spcAft>
                          <a:spcPts val="0"/>
                        </a:spcAft>
                      </a:pPr>
                      <a:r>
                        <a:rPr lang="en-GB" sz="800" b="1">
                          <a:solidFill>
                            <a:srgbClr val="0079C1"/>
                          </a:solidFill>
                          <a:effectLst/>
                          <a:latin typeface="Calibri" panose="020F0502020204030204" pitchFamily="34" charset="0"/>
                          <a:ea typeface="+mn-ea"/>
                          <a:cs typeface="Times New Roman" panose="02020603050405020304" pitchFamily="18" charset="0"/>
                        </a:rPr>
                        <a:t>Critical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Private / Hybrid</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Private / Hybrid</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panose="020B0604020202020204" pitchFamily="34" charset="0"/>
                          <a:ea typeface="Times New Roman" panose="02020603050405020304" pitchFamily="18" charset="0"/>
                        </a:rPr>
                        <a:t>Private / Hybrid</a:t>
                      </a:r>
                      <a:endParaRPr lang="en-GB" sz="1000" b="1">
                        <a:effectLst/>
                        <a:latin typeface="Arial" panose="020B0604020202020204" pitchFamily="34" charset="0"/>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Private</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301724"/>
                  </a:ext>
                </a:extLst>
              </a:tr>
              <a:tr h="252000">
                <a:tc>
                  <a:txBody>
                    <a:bodyPr/>
                    <a:lstStyle/>
                    <a:p>
                      <a:pPr algn="ctr">
                        <a:spcAft>
                          <a:spcPts val="0"/>
                        </a:spcAft>
                      </a:pPr>
                      <a:r>
                        <a:rPr lang="en-GB" sz="800" b="1">
                          <a:solidFill>
                            <a:srgbClr val="0079C1"/>
                          </a:solidFill>
                          <a:effectLst/>
                          <a:latin typeface="Calibri" panose="020F0502020204030204" pitchFamily="34" charset="0"/>
                          <a:ea typeface="+mn-ea"/>
                          <a:cs typeface="Times New Roman" panose="02020603050405020304" pitchFamily="18" charset="0"/>
                        </a:rPr>
                        <a:t> Core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solidFill>
                            <a:schemeClr val="tx1"/>
                          </a:solidFill>
                          <a:effectLst/>
                          <a:latin typeface="Arial"/>
                          <a:ea typeface="Times New Roman" panose="02020603050405020304" pitchFamily="18" charset="0"/>
                          <a:cs typeface="+mn-cs"/>
                        </a:rPr>
                        <a:t>Public</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solidFill>
                            <a:schemeClr val="tx1"/>
                          </a:solidFill>
                          <a:effectLst/>
                          <a:latin typeface="Arial"/>
                          <a:ea typeface="Times New Roman" panose="02020603050405020304" pitchFamily="18" charset="0"/>
                          <a:cs typeface="+mn-cs"/>
                        </a:rPr>
                        <a:t>Internal Use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solidFill>
                            <a:schemeClr val="tx1"/>
                          </a:solidFill>
                          <a:effectLst/>
                          <a:latin typeface="Arial"/>
                          <a:ea typeface="Times New Roman" panose="02020603050405020304" pitchFamily="18" charset="0"/>
                          <a:cs typeface="+mn-cs"/>
                        </a:rPr>
                        <a:t>Confidential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solidFill>
                            <a:schemeClr val="tx1"/>
                          </a:solidFill>
                          <a:effectLst/>
                          <a:latin typeface="+mn-lt"/>
                          <a:ea typeface="Times New Roman" panose="02020603050405020304" pitchFamily="18" charset="0"/>
                          <a:cs typeface="+mn-cs"/>
                        </a:rPr>
                        <a:t>Public / Private / Hybrid </a:t>
                      </a:r>
                    </a:p>
                    <a:p>
                      <a:pPr algn="ctr">
                        <a:spcAft>
                          <a:spcPts val="0"/>
                        </a:spcAft>
                      </a:pPr>
                      <a:r>
                        <a:rPr lang="en-GB" sz="600" b="1">
                          <a:solidFill>
                            <a:schemeClr val="tx1"/>
                          </a:solidFill>
                          <a:effectLst/>
                          <a:latin typeface="+mn-lt"/>
                          <a:ea typeface="Times New Roman" panose="02020603050405020304" pitchFamily="18" charset="0"/>
                          <a:cs typeface="+mn-cs"/>
                        </a:rPr>
                        <a:t>Under review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155913"/>
                  </a:ext>
                </a:extLst>
              </a:tr>
              <a:tr h="360000">
                <a:tc>
                  <a:txBody>
                    <a:bodyPr/>
                    <a:lstStyle/>
                    <a:p>
                      <a:pPr algn="ctr">
                        <a:spcAft>
                          <a:spcPts val="0"/>
                        </a:spcAft>
                      </a:pPr>
                      <a:r>
                        <a:rPr lang="en-GB" sz="800" b="1">
                          <a:solidFill>
                            <a:srgbClr val="0079C1"/>
                          </a:solidFill>
                          <a:effectLst/>
                          <a:latin typeface="Calibri" panose="020F0502020204030204" pitchFamily="34" charset="0"/>
                          <a:ea typeface="+mn-ea"/>
                          <a:cs typeface="Times New Roman" panose="02020603050405020304" pitchFamily="18" charset="0"/>
                        </a:rPr>
                        <a:t>Efficiency &amp; Performance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Public / Private / Hybrid</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panose="020B0604020202020204" pitchFamily="34" charset="0"/>
                          <a:ea typeface="Times New Roman" panose="02020603050405020304" pitchFamily="18" charset="0"/>
                        </a:rPr>
                        <a:t>Public / Private / Hybrid</a:t>
                      </a:r>
                      <a:endParaRPr lang="en-GB" sz="1000" b="1">
                        <a:effectLst/>
                        <a:latin typeface="Arial" panose="020B0604020202020204" pitchFamily="34" charset="0"/>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a:ea typeface="Times New Roman" panose="02020603050405020304" pitchFamily="18" charset="0"/>
                        </a:rPr>
                        <a:t>Public / Private / Hybrid</a:t>
                      </a:r>
                      <a:endParaRPr lang="en-GB" sz="1000" b="1">
                        <a:effectLst/>
                        <a:latin typeface="Arial"/>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GB" sz="600" b="1">
                          <a:effectLst/>
                          <a:latin typeface="Arial" panose="020B0604020202020204" pitchFamily="34" charset="0"/>
                          <a:ea typeface="Times New Roman" panose="02020603050405020304" pitchFamily="18" charset="0"/>
                        </a:rPr>
                        <a:t>Public / Private / Hybrid</a:t>
                      </a:r>
                      <a:endParaRPr lang="en-GB" sz="1000" b="1">
                        <a:effectLst/>
                        <a:latin typeface="Arial" panose="020B0604020202020204" pitchFamily="34" charset="0"/>
                        <a:ea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4905128"/>
                  </a:ext>
                </a:extLst>
              </a:tr>
            </a:tbl>
          </a:graphicData>
        </a:graphic>
      </p:graphicFrame>
      <p:sp>
        <p:nvSpPr>
          <p:cNvPr id="9" name="TextBox 8">
            <a:extLst>
              <a:ext uri="{FF2B5EF4-FFF2-40B4-BE49-F238E27FC236}">
                <a16:creationId xmlns:a16="http://schemas.microsoft.com/office/drawing/2014/main" id="{D0EF1D25-8662-4C0D-AF20-17D9846B3B16}"/>
              </a:ext>
            </a:extLst>
          </p:cNvPr>
          <p:cNvSpPr txBox="1"/>
          <p:nvPr/>
        </p:nvSpPr>
        <p:spPr bwMode="auto">
          <a:xfrm>
            <a:off x="4663874" y="1802069"/>
            <a:ext cx="2325585"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all applicable categories</a:t>
            </a:r>
          </a:p>
        </p:txBody>
      </p:sp>
      <p:sp>
        <p:nvSpPr>
          <p:cNvPr id="10" name="TextBox 9">
            <a:extLst>
              <a:ext uri="{FF2B5EF4-FFF2-40B4-BE49-F238E27FC236}">
                <a16:creationId xmlns:a16="http://schemas.microsoft.com/office/drawing/2014/main" id="{44107C28-3CFA-4DD7-995B-2205C4639442}"/>
              </a:ext>
            </a:extLst>
          </p:cNvPr>
          <p:cNvSpPr txBox="1"/>
          <p:nvPr/>
        </p:nvSpPr>
        <p:spPr bwMode="auto">
          <a:xfrm>
            <a:off x="4663874" y="2831177"/>
            <a:ext cx="2325585"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all applicable categories</a:t>
            </a:r>
          </a:p>
        </p:txBody>
      </p:sp>
      <p:sp>
        <p:nvSpPr>
          <p:cNvPr id="12" name="TextBox 11">
            <a:extLst>
              <a:ext uri="{FF2B5EF4-FFF2-40B4-BE49-F238E27FC236}">
                <a16:creationId xmlns:a16="http://schemas.microsoft.com/office/drawing/2014/main" id="{AF82C0E2-EC78-4276-894C-39A5A8BA147F}"/>
              </a:ext>
            </a:extLst>
          </p:cNvPr>
          <p:cNvSpPr txBox="1"/>
          <p:nvPr/>
        </p:nvSpPr>
        <p:spPr bwMode="auto">
          <a:xfrm>
            <a:off x="4663874" y="3188757"/>
            <a:ext cx="2325585"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all applicable categories</a:t>
            </a:r>
          </a:p>
        </p:txBody>
      </p:sp>
    </p:spTree>
    <p:extLst>
      <p:ext uri="{BB962C8B-B14F-4D97-AF65-F5344CB8AC3E}">
        <p14:creationId xmlns:p14="http://schemas.microsoft.com/office/powerpoint/2010/main" val="1671293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Data Security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4286292348"/>
              </p:ext>
            </p:extLst>
          </p:nvPr>
        </p:nvGraphicFramePr>
        <p:xfrm>
          <a:off x="360000" y="900000"/>
          <a:ext cx="8497370" cy="1189483"/>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96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Data Protection Impact Assessment:</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45160373"/>
                  </a:ext>
                </a:extLst>
              </a:tr>
              <a:tr h="612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GDPR Impact:</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(UK Only)</a:t>
                      </a:r>
                      <a:endPar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9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60423834"/>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14" name="Table 13">
            <a:extLst>
              <a:ext uri="{FF2B5EF4-FFF2-40B4-BE49-F238E27FC236}">
                <a16:creationId xmlns:a16="http://schemas.microsoft.com/office/drawing/2014/main" id="{15EF84D3-E42A-44B3-9673-DA46DAEFF0A6}"/>
              </a:ext>
            </a:extLst>
          </p:cNvPr>
          <p:cNvGraphicFramePr>
            <a:graphicFrameLocks noGrp="1"/>
          </p:cNvGraphicFramePr>
          <p:nvPr>
            <p:extLst>
              <p:ext uri="{D42A27DB-BD31-4B8C-83A1-F6EECF244321}">
                <p14:modId xmlns:p14="http://schemas.microsoft.com/office/powerpoint/2010/main" val="1638037861"/>
              </p:ext>
            </p:extLst>
          </p:nvPr>
        </p:nvGraphicFramePr>
        <p:xfrm>
          <a:off x="3202578" y="1151668"/>
          <a:ext cx="1296000" cy="252000"/>
        </p:xfrm>
        <a:graphic>
          <a:graphicData uri="http://schemas.openxmlformats.org/drawingml/2006/table">
            <a:tbl>
              <a:tblPr firstRow="1" bandRow="1">
                <a:tableStyleId>{2D5ABB26-0587-4C30-8999-92F81FD0307C}</a:tableStyleId>
              </a:tblPr>
              <a:tblGrid>
                <a:gridCol w="1296000">
                  <a:extLst>
                    <a:ext uri="{9D8B030D-6E8A-4147-A177-3AD203B41FA5}">
                      <a16:colId xmlns:a16="http://schemas.microsoft.com/office/drawing/2014/main" val="3610358629"/>
                    </a:ext>
                  </a:extLst>
                </a:gridCol>
              </a:tblGrid>
              <a:tr h="252000">
                <a:tc>
                  <a:txBody>
                    <a:bodyPr/>
                    <a:lstStyle/>
                    <a:p>
                      <a:pPr algn="ctr"/>
                      <a:r>
                        <a:rPr lang="en-GB" sz="900" b="1">
                          <a:solidFill>
                            <a:schemeClr val="tx1"/>
                          </a:solidFill>
                        </a:rPr>
                        <a:t>Complete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sp>
        <p:nvSpPr>
          <p:cNvPr id="6" name="TextBox 5">
            <a:extLst>
              <a:ext uri="{FF2B5EF4-FFF2-40B4-BE49-F238E27FC236}">
                <a16:creationId xmlns:a16="http://schemas.microsoft.com/office/drawing/2014/main" id="{8E8AA8B0-7A5D-409D-82A9-AF3DE9A64038}"/>
              </a:ext>
            </a:extLst>
          </p:cNvPr>
          <p:cNvSpPr txBox="1"/>
          <p:nvPr/>
        </p:nvSpPr>
        <p:spPr bwMode="auto">
          <a:xfrm>
            <a:off x="4705862" y="1179761"/>
            <a:ext cx="2325585"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to confirm completion</a:t>
            </a:r>
          </a:p>
        </p:txBody>
      </p:sp>
      <p:sp>
        <p:nvSpPr>
          <p:cNvPr id="7" name="TextBox 6">
            <a:extLst>
              <a:ext uri="{FF2B5EF4-FFF2-40B4-BE49-F238E27FC236}">
                <a16:creationId xmlns:a16="http://schemas.microsoft.com/office/drawing/2014/main" id="{D1C31239-521F-4626-A34D-6D5A29103461}"/>
              </a:ext>
            </a:extLst>
          </p:cNvPr>
          <p:cNvSpPr txBox="1"/>
          <p:nvPr/>
        </p:nvSpPr>
        <p:spPr bwMode="auto">
          <a:xfrm>
            <a:off x="3202578" y="1577115"/>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GDPR impact the architecture for the proposed solution</a:t>
            </a:r>
          </a:p>
        </p:txBody>
      </p:sp>
    </p:spTree>
    <p:extLst>
      <p:ext uri="{BB962C8B-B14F-4D97-AF65-F5344CB8AC3E}">
        <p14:creationId xmlns:p14="http://schemas.microsoft.com/office/powerpoint/2010/main" val="2896363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Security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892964885"/>
              </p:ext>
            </p:extLst>
          </p:nvPr>
        </p:nvGraphicFramePr>
        <p:xfrm>
          <a:off x="360000" y="900000"/>
          <a:ext cx="8497370" cy="3578482"/>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4789">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1296000">
                <a:tc>
                  <a:txBody>
                    <a:bodyPr/>
                    <a:lstStyle/>
                    <a:p>
                      <a:pPr>
                        <a:lnSpc>
                          <a:spcPct val="115000"/>
                        </a:lnSpc>
                        <a:spcAft>
                          <a:spcPts val="0"/>
                        </a:spcAft>
                      </a:pPr>
                      <a:r>
                        <a:rPr lang="en-GB" sz="1000">
                          <a:solidFill>
                            <a:srgbClr val="0079C1"/>
                          </a:solidFill>
                          <a:effectLst/>
                          <a:latin typeface="Calibri"/>
                          <a:ea typeface="Calibri" panose="020F0502020204030204" pitchFamily="34" charset="0"/>
                          <a:cs typeface="Times New Roman"/>
                        </a:rPr>
                        <a:t>Security Regulation Impact:</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648000">
                <a:tc>
                  <a:txBody>
                    <a:bodyPr/>
                    <a:lstStyle/>
                    <a:p>
                      <a:pPr>
                        <a:lnSpc>
                          <a:spcPct val="115000"/>
                        </a:lnSpc>
                        <a:spcAft>
                          <a:spcPts val="0"/>
                        </a:spcAft>
                      </a:pPr>
                      <a:r>
                        <a:rPr lang="en-GB" sz="1000">
                          <a:solidFill>
                            <a:srgbClr val="0079C1"/>
                          </a:solidFill>
                          <a:effectLst/>
                          <a:latin typeface="Calibri"/>
                          <a:ea typeface="Calibri" panose="020F0502020204030204" pitchFamily="34" charset="0"/>
                          <a:cs typeface="Times New Roman"/>
                        </a:rPr>
                        <a:t>Applicable Baseline Security Requirement Categories:</a:t>
                      </a:r>
                    </a:p>
                    <a:p>
                      <a:pPr lvl="0">
                        <a:lnSpc>
                          <a:spcPct val="114999"/>
                        </a:lnSpc>
                        <a:spcAft>
                          <a:spcPts val="0"/>
                        </a:spcAft>
                        <a:buNone/>
                      </a:pPr>
                      <a:r>
                        <a:rPr lang="en-GB" sz="600" b="1" i="0" u="none" strike="noStrike" noProof="0">
                          <a:solidFill>
                            <a:srgbClr val="0079C1"/>
                          </a:solidFill>
                          <a:effectLst/>
                          <a:latin typeface="Calibri"/>
                        </a:rPr>
                        <a:t>(Highlight all applicable categories)</a:t>
                      </a:r>
                      <a:endParaRPr lang="en-GB" sz="600"/>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9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17908224"/>
                  </a:ext>
                </a:extLst>
              </a:tr>
              <a:tr h="504000">
                <a:tc>
                  <a:txBody>
                    <a:bodyPr/>
                    <a:lstStyle/>
                    <a:p>
                      <a:pPr lvl="0">
                        <a:lnSpc>
                          <a:spcPct val="114999"/>
                        </a:lnSpc>
                        <a:spcAft>
                          <a:spcPts val="0"/>
                        </a:spcAft>
                        <a:buNone/>
                      </a:pPr>
                      <a:r>
                        <a:rPr lang="en-GB" sz="1000" b="1" i="0" u="none" strike="noStrike" noProof="0">
                          <a:solidFill>
                            <a:srgbClr val="0079C1"/>
                          </a:solidFill>
                          <a:effectLst/>
                          <a:latin typeface="Calibri"/>
                        </a:rPr>
                        <a:t>Additional Requirements Discussed:</a:t>
                      </a:r>
                    </a:p>
                    <a:p>
                      <a:pPr lvl="0">
                        <a:lnSpc>
                          <a:spcPct val="114999"/>
                        </a:lnSpc>
                        <a:spcAft>
                          <a:spcPts val="0"/>
                        </a:spcAft>
                        <a:buNone/>
                      </a:pPr>
                      <a:r>
                        <a:rPr lang="en-GB" sz="600" b="1" i="0" u="none" strike="noStrike" noProof="0">
                          <a:solidFill>
                            <a:srgbClr val="0079C1"/>
                          </a:solidFill>
                          <a:effectLst/>
                          <a:latin typeface="Calibri"/>
                        </a:rPr>
                        <a:t>(controls above and beyond the baseline security requirements, discussed with Security Business Partner)</a:t>
                      </a:r>
                      <a:endParaRPr lang="en-GB" sz="1000" b="1" i="0" u="none" strike="noStrike" noProof="0">
                        <a:solidFill>
                          <a:srgbClr val="0079C1"/>
                        </a:solidFill>
                        <a:effectLst/>
                        <a:latin typeface="Calibri"/>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lvl="0">
                        <a:lnSpc>
                          <a:spcPct val="114999"/>
                        </a:lnSpc>
                        <a:spcAft>
                          <a:spcPts val="0"/>
                        </a:spcAft>
                        <a:buNone/>
                      </a:pPr>
                      <a:endParaRPr lang="en-GB" sz="900" b="0">
                        <a:effectLst/>
                        <a:latin typeface="Calibri"/>
                        <a:ea typeface="Calibri" panose="020F0502020204030204" pitchFamily="34" charset="0"/>
                        <a:cs typeface="Times New Roman"/>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593643769"/>
                  </a:ext>
                </a:extLst>
              </a:tr>
              <a:tr h="945693">
                <a:tc>
                  <a:txBody>
                    <a:bodyPr/>
                    <a:lstStyle/>
                    <a:p>
                      <a:pPr lvl="0">
                        <a:lnSpc>
                          <a:spcPct val="114999"/>
                        </a:lnSpc>
                        <a:spcAft>
                          <a:spcPts val="0"/>
                        </a:spcAft>
                        <a:buNone/>
                      </a:pPr>
                      <a:r>
                        <a:rPr lang="en-GB" sz="1000" b="1" i="0" u="none" strike="noStrike" noProof="0">
                          <a:solidFill>
                            <a:srgbClr val="0079C1"/>
                          </a:solidFill>
                          <a:effectLst/>
                          <a:latin typeface="Calibri"/>
                        </a:rPr>
                        <a:t>Key Controls:</a:t>
                      </a:r>
                      <a:endParaRPr lang="en-GB" sz="600" b="1" i="0" u="none" strike="noStrike" noProof="0">
                        <a:solidFill>
                          <a:srgbClr val="0079C1"/>
                        </a:solidFill>
                        <a:effectLst/>
                        <a:latin typeface="Calibri"/>
                      </a:endParaRPr>
                    </a:p>
                    <a:p>
                      <a:pPr lvl="0">
                        <a:lnSpc>
                          <a:spcPct val="114999"/>
                        </a:lnSpc>
                        <a:spcAft>
                          <a:spcPts val="0"/>
                        </a:spcAft>
                        <a:buNone/>
                      </a:pPr>
                      <a:r>
                        <a:rPr lang="en-GB" sz="600" b="1" i="0" u="none" strike="noStrike" noProof="0">
                          <a:solidFill>
                            <a:srgbClr val="0079C1"/>
                          </a:solidFill>
                          <a:effectLst/>
                          <a:latin typeface="Calibri"/>
                        </a:rPr>
                        <a:t>(Summarise key security controls identified, based on project classification and business requirements)</a:t>
                      </a:r>
                      <a:endParaRPr lang="en-GB" sz="600"/>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lvl="0">
                        <a:lnSpc>
                          <a:spcPct val="114999"/>
                        </a:lnSpc>
                        <a:spcAft>
                          <a:spcPts val="0"/>
                        </a:spcAft>
                        <a:buNone/>
                      </a:pPr>
                      <a:endParaRPr lang="en-GB" sz="900" b="0">
                        <a:effectLst/>
                        <a:latin typeface="Calibri"/>
                        <a:ea typeface="Calibri" panose="020F0502020204030204" pitchFamily="34" charset="0"/>
                        <a:cs typeface="Times New Roman"/>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56388365"/>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12" name="Table 11">
            <a:extLst>
              <a:ext uri="{FF2B5EF4-FFF2-40B4-BE49-F238E27FC236}">
                <a16:creationId xmlns:a16="http://schemas.microsoft.com/office/drawing/2014/main" id="{D54F3825-A4FF-4A54-8E21-836564344DBE}"/>
              </a:ext>
            </a:extLst>
          </p:cNvPr>
          <p:cNvGraphicFramePr>
            <a:graphicFrameLocks noGrp="1"/>
          </p:cNvGraphicFramePr>
          <p:nvPr/>
        </p:nvGraphicFramePr>
        <p:xfrm>
          <a:off x="3319778" y="2441831"/>
          <a:ext cx="5184000" cy="504000"/>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18324142"/>
                    </a:ext>
                  </a:extLst>
                </a:gridCol>
                <a:gridCol w="1728000">
                  <a:extLst>
                    <a:ext uri="{9D8B030D-6E8A-4147-A177-3AD203B41FA5}">
                      <a16:colId xmlns:a16="http://schemas.microsoft.com/office/drawing/2014/main" val="3263955210"/>
                    </a:ext>
                  </a:extLst>
                </a:gridCol>
                <a:gridCol w="1728000">
                  <a:extLst>
                    <a:ext uri="{9D8B030D-6E8A-4147-A177-3AD203B41FA5}">
                      <a16:colId xmlns:a16="http://schemas.microsoft.com/office/drawing/2014/main" val="3328345093"/>
                    </a:ext>
                  </a:extLst>
                </a:gridCol>
              </a:tblGrid>
              <a:tr h="252000">
                <a:tc>
                  <a:txBody>
                    <a:bodyPr/>
                    <a:lstStyle/>
                    <a:p>
                      <a:pPr marL="0" lvl="0" indent="0" algn="ctr">
                        <a:spcBef>
                          <a:spcPct val="0"/>
                        </a:spcBef>
                        <a:spcAft>
                          <a:spcPts val="600"/>
                        </a:spcAft>
                        <a:buClr>
                          <a:schemeClr val="tx1"/>
                        </a:buClr>
                        <a:buNone/>
                      </a:pPr>
                      <a:r>
                        <a:rPr lang="en-GB" sz="900" b="1">
                          <a:solidFill>
                            <a:schemeClr val="tx1"/>
                          </a:solidFill>
                          <a:latin typeface="+mn-lt"/>
                          <a:ea typeface="+mn-ea"/>
                          <a:cs typeface="+mn-cs"/>
                        </a:rPr>
                        <a:t>Server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GB" sz="900" b="1">
                          <a:solidFill>
                            <a:schemeClr val="tx1"/>
                          </a:solidFill>
                        </a:rPr>
                        <a:t>End User Device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900" b="1">
                          <a:solidFill>
                            <a:schemeClr val="tx1"/>
                          </a:solidFill>
                        </a:rPr>
                        <a:t>Application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503558"/>
                  </a:ext>
                </a:extLst>
              </a:tr>
              <a:tr h="252000">
                <a:tc>
                  <a:txBody>
                    <a:bodyPr/>
                    <a:lstStyle/>
                    <a:p>
                      <a:pPr marL="0" indent="0" algn="ctr" rtl="0" eaLnBrk="1" fontAlgn="base" hangingPunct="1">
                        <a:spcBef>
                          <a:spcPct val="0"/>
                        </a:spcBef>
                        <a:spcAft>
                          <a:spcPts val="600"/>
                        </a:spcAft>
                        <a:buClr>
                          <a:schemeClr val="tx1"/>
                        </a:buClr>
                        <a:buFontTx/>
                        <a:buNone/>
                      </a:pPr>
                      <a:r>
                        <a:rPr lang="en-GB" sz="900" b="1">
                          <a:solidFill>
                            <a:schemeClr val="tx1"/>
                          </a:solidFill>
                          <a:latin typeface="+mn-lt"/>
                          <a:ea typeface="+mn-ea"/>
                          <a:cs typeface="+mn-cs"/>
                        </a:rPr>
                        <a:t>SaaS/PaaS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1">
                          <a:solidFill>
                            <a:schemeClr val="tx1"/>
                          </a:solidFill>
                        </a:rPr>
                        <a:t>Network</a:t>
                      </a:r>
                      <a:endParaRPr lang="en-GB" sz="900" b="1" err="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a:solidFill>
                            <a:schemeClr val="tx1"/>
                          </a:solidFill>
                        </a:rPr>
                        <a:t>Software Development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9" name="Table 8">
            <a:extLst>
              <a:ext uri="{FF2B5EF4-FFF2-40B4-BE49-F238E27FC236}">
                <a16:creationId xmlns:a16="http://schemas.microsoft.com/office/drawing/2014/main" id="{B551985F-E588-459E-BF8B-D5983B4B0F2C}"/>
              </a:ext>
            </a:extLst>
          </p:cNvPr>
          <p:cNvGraphicFramePr>
            <a:graphicFrameLocks noGrp="1"/>
          </p:cNvGraphicFramePr>
          <p:nvPr/>
        </p:nvGraphicFramePr>
        <p:xfrm>
          <a:off x="3337839" y="3129162"/>
          <a:ext cx="1296000" cy="252000"/>
        </p:xfrm>
        <a:graphic>
          <a:graphicData uri="http://schemas.openxmlformats.org/drawingml/2006/table">
            <a:tbl>
              <a:tblPr firstRow="1" bandRow="1">
                <a:tableStyleId>{2D5ABB26-0587-4C30-8999-92F81FD0307C}</a:tableStyleId>
              </a:tblPr>
              <a:tblGrid>
                <a:gridCol w="1296000">
                  <a:extLst>
                    <a:ext uri="{9D8B030D-6E8A-4147-A177-3AD203B41FA5}">
                      <a16:colId xmlns:a16="http://schemas.microsoft.com/office/drawing/2014/main" val="3610358629"/>
                    </a:ext>
                  </a:extLst>
                </a:gridCol>
              </a:tblGrid>
              <a:tr h="252000">
                <a:tc>
                  <a:txBody>
                    <a:bodyPr/>
                    <a:lstStyle/>
                    <a:p>
                      <a:pPr algn="ctr"/>
                      <a:r>
                        <a:rPr lang="en-GB" sz="900" b="1">
                          <a:solidFill>
                            <a:schemeClr val="tx1"/>
                          </a:solidFill>
                        </a:rPr>
                        <a:t>Complete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sp>
        <p:nvSpPr>
          <p:cNvPr id="7" name="TextBox 6">
            <a:extLst>
              <a:ext uri="{FF2B5EF4-FFF2-40B4-BE49-F238E27FC236}">
                <a16:creationId xmlns:a16="http://schemas.microsoft.com/office/drawing/2014/main" id="{139ED8CD-FF18-418D-9B90-BB8FA906CCB5}"/>
              </a:ext>
            </a:extLst>
          </p:cNvPr>
          <p:cNvSpPr txBox="1"/>
          <p:nvPr/>
        </p:nvSpPr>
        <p:spPr bwMode="auto">
          <a:xfrm>
            <a:off x="3230570" y="1171064"/>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security regulation impact the architecture for the proposed solution</a:t>
            </a:r>
          </a:p>
        </p:txBody>
      </p:sp>
      <p:sp>
        <p:nvSpPr>
          <p:cNvPr id="8" name="TextBox 7">
            <a:extLst>
              <a:ext uri="{FF2B5EF4-FFF2-40B4-BE49-F238E27FC236}">
                <a16:creationId xmlns:a16="http://schemas.microsoft.com/office/drawing/2014/main" id="{9E0CA97C-F2C1-4A36-8B6F-ABC4CA1A69B2}"/>
              </a:ext>
            </a:extLst>
          </p:cNvPr>
          <p:cNvSpPr txBox="1"/>
          <p:nvPr/>
        </p:nvSpPr>
        <p:spPr bwMode="auto">
          <a:xfrm>
            <a:off x="3779521" y="2521456"/>
            <a:ext cx="4424880" cy="31892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all BSR sections which impact the architecture for the proposed solution</a:t>
            </a:r>
            <a:br>
              <a:rPr lang="en-GB" sz="800">
                <a:solidFill>
                  <a:srgbClr val="0079C1"/>
                </a:solidFill>
                <a:highlight>
                  <a:srgbClr val="FFFF00"/>
                </a:highlight>
                <a:latin typeface="Calibri" panose="020F0502020204030204" pitchFamily="34" charset="0"/>
                <a:cs typeface="Times New Roman" panose="02020603050405020304" pitchFamily="18" charset="0"/>
              </a:rPr>
            </a:br>
            <a:r>
              <a:rPr lang="en-GB" sz="800">
                <a:solidFill>
                  <a:srgbClr val="0079C1"/>
                </a:solidFill>
                <a:highlight>
                  <a:srgbClr val="FFFF00"/>
                </a:highlight>
                <a:latin typeface="Calibri" panose="020F0502020204030204" pitchFamily="34" charset="0"/>
                <a:cs typeface="Times New Roman" panose="02020603050405020304" pitchFamily="18" charset="0"/>
              </a:rPr>
              <a:t>Summarise any specific controls identified by Security in the Key Controls section below</a:t>
            </a:r>
          </a:p>
        </p:txBody>
      </p:sp>
      <p:sp>
        <p:nvSpPr>
          <p:cNvPr id="10" name="TextBox 9">
            <a:extLst>
              <a:ext uri="{FF2B5EF4-FFF2-40B4-BE49-F238E27FC236}">
                <a16:creationId xmlns:a16="http://schemas.microsoft.com/office/drawing/2014/main" id="{E1A1636A-E415-4CDD-9739-6FA441B625EB}"/>
              </a:ext>
            </a:extLst>
          </p:cNvPr>
          <p:cNvSpPr txBox="1"/>
          <p:nvPr/>
        </p:nvSpPr>
        <p:spPr bwMode="auto">
          <a:xfrm>
            <a:off x="4829168" y="3157255"/>
            <a:ext cx="2325585"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to confirm completion</a:t>
            </a:r>
          </a:p>
        </p:txBody>
      </p:sp>
      <p:sp>
        <p:nvSpPr>
          <p:cNvPr id="11" name="TextBox 10">
            <a:extLst>
              <a:ext uri="{FF2B5EF4-FFF2-40B4-BE49-F238E27FC236}">
                <a16:creationId xmlns:a16="http://schemas.microsoft.com/office/drawing/2014/main" id="{4750C535-5AFC-4DCD-A2AA-3692118C8E2C}"/>
              </a:ext>
            </a:extLst>
          </p:cNvPr>
          <p:cNvSpPr txBox="1"/>
          <p:nvPr/>
        </p:nvSpPr>
        <p:spPr bwMode="auto">
          <a:xfrm>
            <a:off x="3319778" y="3641851"/>
            <a:ext cx="4424880" cy="31892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specific controls identified by Security to comply with Baseline Security Requirements</a:t>
            </a:r>
            <a:br>
              <a:rPr lang="en-GB" sz="800">
                <a:solidFill>
                  <a:srgbClr val="0079C1"/>
                </a:solidFill>
                <a:highlight>
                  <a:srgbClr val="FFFF00"/>
                </a:highlight>
                <a:latin typeface="Calibri" panose="020F0502020204030204" pitchFamily="34" charset="0"/>
                <a:cs typeface="Times New Roman" panose="02020603050405020304" pitchFamily="18" charset="0"/>
              </a:rPr>
            </a:br>
            <a:r>
              <a:rPr lang="en-GB" sz="800">
                <a:solidFill>
                  <a:srgbClr val="0079C1"/>
                </a:solidFill>
                <a:highlight>
                  <a:srgbClr val="FFFF00"/>
                </a:highlight>
                <a:latin typeface="Calibri" panose="020F0502020204030204" pitchFamily="34" charset="0"/>
                <a:cs typeface="Times New Roman" panose="02020603050405020304" pitchFamily="18" charset="0"/>
              </a:rPr>
              <a:t>(A full BSR summary should be populated and be review / approved by security)</a:t>
            </a:r>
          </a:p>
        </p:txBody>
      </p:sp>
    </p:spTree>
    <p:extLst>
      <p:ext uri="{BB962C8B-B14F-4D97-AF65-F5344CB8AC3E}">
        <p14:creationId xmlns:p14="http://schemas.microsoft.com/office/powerpoint/2010/main" val="598658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a:t>Design to Operate</a:t>
            </a:r>
          </a:p>
        </p:txBody>
      </p:sp>
      <p:graphicFrame>
        <p:nvGraphicFramePr>
          <p:cNvPr id="5" name="Table 4"/>
          <p:cNvGraphicFramePr>
            <a:graphicFrameLocks noGrp="1"/>
          </p:cNvGraphicFramePr>
          <p:nvPr>
            <p:extLst>
              <p:ext uri="{D42A27DB-BD31-4B8C-83A1-F6EECF244321}">
                <p14:modId xmlns:p14="http://schemas.microsoft.com/office/powerpoint/2010/main" val="1355259187"/>
              </p:ext>
            </p:extLst>
          </p:nvPr>
        </p:nvGraphicFramePr>
        <p:xfrm>
          <a:off x="360000" y="900000"/>
          <a:ext cx="8199209" cy="1804789"/>
        </p:xfrm>
        <a:graphic>
          <a:graphicData uri="http://schemas.openxmlformats.org/drawingml/2006/table">
            <a:tbl>
              <a:tblPr firstRow="1" firstCol="1" bandRow="1"/>
              <a:tblGrid>
                <a:gridCol w="2845716">
                  <a:extLst>
                    <a:ext uri="{9D8B030D-6E8A-4147-A177-3AD203B41FA5}">
                      <a16:colId xmlns:a16="http://schemas.microsoft.com/office/drawing/2014/main" val="3632216860"/>
                    </a:ext>
                  </a:extLst>
                </a:gridCol>
                <a:gridCol w="5353493">
                  <a:extLst>
                    <a:ext uri="{9D8B030D-6E8A-4147-A177-3AD203B41FA5}">
                      <a16:colId xmlns:a16="http://schemas.microsoft.com/office/drawing/2014/main" val="1146656105"/>
                    </a:ext>
                  </a:extLst>
                </a:gridCol>
              </a:tblGrid>
              <a:tr h="184789">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720000">
                <a:tc>
                  <a:txBody>
                    <a:bodyPr/>
                    <a:lstStyle/>
                    <a:p>
                      <a:pPr>
                        <a:lnSpc>
                          <a:spcPct val="115000"/>
                        </a:lnSpc>
                        <a:spcAft>
                          <a:spcPts val="0"/>
                        </a:spcAft>
                      </a:pPr>
                      <a:r>
                        <a:rPr lang="en-GB" sz="1000">
                          <a:solidFill>
                            <a:srgbClr val="0079C1"/>
                          </a:solidFill>
                          <a:effectLst/>
                          <a:latin typeface="Calibri"/>
                          <a:ea typeface="Calibri" panose="020F0502020204030204" pitchFamily="34" charset="0"/>
                          <a:cs typeface="Times New Roman"/>
                        </a:rPr>
                        <a:t>Applicable Design to Operate Categories:</a:t>
                      </a:r>
                    </a:p>
                    <a:p>
                      <a:pPr lvl="0">
                        <a:lnSpc>
                          <a:spcPct val="114999"/>
                        </a:lnSpc>
                        <a:spcAft>
                          <a:spcPts val="0"/>
                        </a:spcAft>
                        <a:buNone/>
                      </a:pPr>
                      <a:r>
                        <a:rPr lang="en-GB" sz="600" b="1" i="0" u="none" strike="noStrike" noProof="0">
                          <a:solidFill>
                            <a:srgbClr val="0079C1"/>
                          </a:solidFill>
                          <a:effectLst/>
                          <a:latin typeface="Calibri"/>
                        </a:rPr>
                        <a:t>(Highlight all applicable categories)</a:t>
                      </a:r>
                      <a:endParaRPr lang="en-GB" sz="600"/>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9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17908224"/>
                  </a:ext>
                </a:extLst>
              </a:tr>
              <a:tr h="900000">
                <a:tc>
                  <a:txBody>
                    <a:bodyPr/>
                    <a:lstStyle/>
                    <a:p>
                      <a:pPr lvl="0">
                        <a:lnSpc>
                          <a:spcPct val="114999"/>
                        </a:lnSpc>
                        <a:spcAft>
                          <a:spcPts val="0"/>
                        </a:spcAft>
                        <a:buNone/>
                      </a:pPr>
                      <a:r>
                        <a:rPr lang="en-GB" sz="1000" b="1" i="0" u="none" strike="noStrike" noProof="0">
                          <a:solidFill>
                            <a:srgbClr val="0079C1"/>
                          </a:solidFill>
                          <a:effectLst/>
                          <a:latin typeface="Calibri"/>
                        </a:rPr>
                        <a:t>Additional Requirements Discussed:</a:t>
                      </a:r>
                    </a:p>
                    <a:p>
                      <a:pPr lvl="0">
                        <a:lnSpc>
                          <a:spcPct val="114999"/>
                        </a:lnSpc>
                        <a:spcAft>
                          <a:spcPts val="0"/>
                        </a:spcAft>
                        <a:buNone/>
                      </a:pPr>
                      <a:r>
                        <a:rPr lang="en-GB" sz="600" b="1" i="0" u="none" strike="noStrike" noProof="0">
                          <a:solidFill>
                            <a:srgbClr val="0079C1"/>
                          </a:solidFill>
                          <a:effectLst/>
                          <a:latin typeface="Calibri"/>
                        </a:rPr>
                        <a:t>(controls above and beyond the baseline </a:t>
                      </a:r>
                      <a:r>
                        <a:rPr lang="en-GB" sz="600" b="1" i="0" u="none" strike="noStrike" noProof="0" err="1">
                          <a:solidFill>
                            <a:srgbClr val="0079C1"/>
                          </a:solidFill>
                          <a:effectLst/>
                          <a:latin typeface="Calibri"/>
                        </a:rPr>
                        <a:t>DtO</a:t>
                      </a:r>
                      <a:r>
                        <a:rPr lang="en-GB" sz="600" b="1" i="0" u="none" strike="noStrike" noProof="0">
                          <a:solidFill>
                            <a:srgbClr val="0079C1"/>
                          </a:solidFill>
                          <a:effectLst/>
                          <a:latin typeface="Calibri"/>
                        </a:rPr>
                        <a:t> requirements, discussed with Service Transition Analyst)</a:t>
                      </a:r>
                      <a:endParaRPr lang="en-GB" sz="1000" b="1" i="0" u="none" strike="noStrike" noProof="0">
                        <a:solidFill>
                          <a:srgbClr val="0079C1"/>
                        </a:solidFill>
                        <a:effectLst/>
                        <a:latin typeface="Calibri"/>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lvl="0">
                        <a:lnSpc>
                          <a:spcPct val="114999"/>
                        </a:lnSpc>
                        <a:spcAft>
                          <a:spcPts val="0"/>
                        </a:spcAft>
                        <a:buNone/>
                      </a:pPr>
                      <a:endParaRPr lang="en-GB" sz="900" b="0">
                        <a:effectLst/>
                        <a:latin typeface="Calibri"/>
                        <a:ea typeface="Calibri" panose="020F0502020204030204" pitchFamily="34" charset="0"/>
                        <a:cs typeface="Times New Roman"/>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593643769"/>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10" name="Table 9">
            <a:extLst>
              <a:ext uri="{FF2B5EF4-FFF2-40B4-BE49-F238E27FC236}">
                <a16:creationId xmlns:a16="http://schemas.microsoft.com/office/drawing/2014/main" id="{BD45F5A0-E763-4B14-A599-E907C3926904}"/>
              </a:ext>
            </a:extLst>
          </p:cNvPr>
          <p:cNvGraphicFramePr>
            <a:graphicFrameLocks noGrp="1"/>
          </p:cNvGraphicFramePr>
          <p:nvPr>
            <p:extLst>
              <p:ext uri="{D42A27DB-BD31-4B8C-83A1-F6EECF244321}">
                <p14:modId xmlns:p14="http://schemas.microsoft.com/office/powerpoint/2010/main" val="3993261423"/>
              </p:ext>
            </p:extLst>
          </p:nvPr>
        </p:nvGraphicFramePr>
        <p:xfrm>
          <a:off x="3277247" y="1155291"/>
          <a:ext cx="5184000" cy="504000"/>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18324142"/>
                    </a:ext>
                  </a:extLst>
                </a:gridCol>
                <a:gridCol w="1728000">
                  <a:extLst>
                    <a:ext uri="{9D8B030D-6E8A-4147-A177-3AD203B41FA5}">
                      <a16:colId xmlns:a16="http://schemas.microsoft.com/office/drawing/2014/main" val="3263955210"/>
                    </a:ext>
                  </a:extLst>
                </a:gridCol>
                <a:gridCol w="1728000">
                  <a:extLst>
                    <a:ext uri="{9D8B030D-6E8A-4147-A177-3AD203B41FA5}">
                      <a16:colId xmlns:a16="http://schemas.microsoft.com/office/drawing/2014/main" val="3328345093"/>
                    </a:ext>
                  </a:extLst>
                </a:gridCol>
              </a:tblGrid>
              <a:tr h="252000">
                <a:tc>
                  <a:txBody>
                    <a:bodyPr/>
                    <a:lstStyle/>
                    <a:p>
                      <a:pPr marL="0" lvl="0" indent="0" algn="ctr">
                        <a:spcBef>
                          <a:spcPct val="0"/>
                        </a:spcBef>
                        <a:spcAft>
                          <a:spcPts val="600"/>
                        </a:spcAft>
                        <a:buClr>
                          <a:schemeClr val="tx1"/>
                        </a:buClr>
                        <a:buNone/>
                      </a:pPr>
                      <a:r>
                        <a:rPr lang="en-GB" sz="800" b="1">
                          <a:solidFill>
                            <a:schemeClr val="tx1"/>
                          </a:solidFill>
                          <a:latin typeface="+mn-lt"/>
                          <a:ea typeface="+mn-ea"/>
                          <a:cs typeface="+mn-cs"/>
                        </a:rPr>
                        <a:t>Service Operations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GB" sz="800" b="1">
                          <a:solidFill>
                            <a:schemeClr val="tx1"/>
                          </a:solidFill>
                        </a:rPr>
                        <a:t>Identity Access Management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800" b="1">
                          <a:solidFill>
                            <a:schemeClr val="tx1"/>
                          </a:solidFill>
                        </a:rPr>
                        <a:t>Technology Risk</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503558"/>
                  </a:ext>
                </a:extLst>
              </a:tr>
              <a:tr h="252000">
                <a:tc>
                  <a:txBody>
                    <a:bodyPr/>
                    <a:lstStyle/>
                    <a:p>
                      <a:pPr marL="0" indent="0" algn="ctr" rtl="0" eaLnBrk="1" fontAlgn="base" hangingPunct="1">
                        <a:spcBef>
                          <a:spcPct val="0"/>
                        </a:spcBef>
                        <a:spcAft>
                          <a:spcPts val="600"/>
                        </a:spcAft>
                        <a:buClr>
                          <a:schemeClr val="tx1"/>
                        </a:buClr>
                        <a:buFontTx/>
                        <a:buNone/>
                      </a:pPr>
                      <a:r>
                        <a:rPr lang="en-GB" sz="800" b="1">
                          <a:solidFill>
                            <a:schemeClr val="tx1"/>
                          </a:solidFill>
                          <a:latin typeface="+mn-lt"/>
                          <a:ea typeface="+mn-ea"/>
                          <a:cs typeface="+mn-cs"/>
                        </a:rPr>
                        <a:t>Testing / Quality Control</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800" b="1" err="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sp>
        <p:nvSpPr>
          <p:cNvPr id="6" name="TextBox 5">
            <a:extLst>
              <a:ext uri="{FF2B5EF4-FFF2-40B4-BE49-F238E27FC236}">
                <a16:creationId xmlns:a16="http://schemas.microsoft.com/office/drawing/2014/main" id="{56933549-91E5-4E30-A688-BD63E69087B7}"/>
              </a:ext>
            </a:extLst>
          </p:cNvPr>
          <p:cNvSpPr txBox="1"/>
          <p:nvPr/>
        </p:nvSpPr>
        <p:spPr bwMode="auto">
          <a:xfrm>
            <a:off x="3906469" y="1309384"/>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Highlight all </a:t>
            </a:r>
            <a:r>
              <a:rPr lang="en-GB" sz="800" err="1">
                <a:solidFill>
                  <a:srgbClr val="0079C1"/>
                </a:solidFill>
                <a:highlight>
                  <a:srgbClr val="FFFF00"/>
                </a:highlight>
                <a:latin typeface="Calibri" panose="020F0502020204030204" pitchFamily="34" charset="0"/>
                <a:cs typeface="Times New Roman" panose="02020603050405020304" pitchFamily="18" charset="0"/>
              </a:rPr>
              <a:t>DtO</a:t>
            </a:r>
            <a:r>
              <a:rPr lang="en-GB" sz="800">
                <a:solidFill>
                  <a:srgbClr val="0079C1"/>
                </a:solidFill>
                <a:highlight>
                  <a:srgbClr val="FFFF00"/>
                </a:highlight>
                <a:latin typeface="Calibri" panose="020F0502020204030204" pitchFamily="34" charset="0"/>
                <a:cs typeface="Times New Roman" panose="02020603050405020304" pitchFamily="18" charset="0"/>
              </a:rPr>
              <a:t> sections which impact the architecture for the proposed solution</a:t>
            </a:r>
          </a:p>
        </p:txBody>
      </p:sp>
      <p:sp>
        <p:nvSpPr>
          <p:cNvPr id="7" name="TextBox 6">
            <a:extLst>
              <a:ext uri="{FF2B5EF4-FFF2-40B4-BE49-F238E27FC236}">
                <a16:creationId xmlns:a16="http://schemas.microsoft.com/office/drawing/2014/main" id="{5FA1E17D-C85E-477D-805B-497EBF6EC0EC}"/>
              </a:ext>
            </a:extLst>
          </p:cNvPr>
          <p:cNvSpPr txBox="1"/>
          <p:nvPr/>
        </p:nvSpPr>
        <p:spPr bwMode="auto">
          <a:xfrm>
            <a:off x="3277247" y="1863116"/>
            <a:ext cx="4424880"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design to operate impact the architecture for the proposed solution</a:t>
            </a:r>
          </a:p>
        </p:txBody>
      </p:sp>
    </p:spTree>
    <p:extLst>
      <p:ext uri="{BB962C8B-B14F-4D97-AF65-F5344CB8AC3E}">
        <p14:creationId xmlns:p14="http://schemas.microsoft.com/office/powerpoint/2010/main" val="1908589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Service Recovery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514478177"/>
              </p:ext>
            </p:extLst>
          </p:nvPr>
        </p:nvGraphicFramePr>
        <p:xfrm>
          <a:off x="360000" y="900000"/>
          <a:ext cx="8401226" cy="3349483"/>
        </p:xfrm>
        <a:graphic>
          <a:graphicData uri="http://schemas.openxmlformats.org/drawingml/2006/table">
            <a:tbl>
              <a:tblPr firstRow="1" firstCol="1" bandRow="1"/>
              <a:tblGrid>
                <a:gridCol w="2675955">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6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Inheritance:</a:t>
                      </a:r>
                      <a:b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DR Capability is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673261606"/>
                  </a:ext>
                </a:extLst>
              </a:tr>
              <a:tr h="504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cs typeface="Times New Roman" panose="02020603050405020304" pitchFamily="18" charset="0"/>
                        </a:rPr>
                        <a:t>Recovery Time Objective (RTO):</a:t>
                      </a:r>
                    </a:p>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(From Service Impact Assessment)</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504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cs typeface="Times New Roman" panose="02020603050405020304" pitchFamily="18" charset="0"/>
                        </a:rPr>
                        <a:t>Recovery Point Objective (RPO):</a:t>
                      </a:r>
                    </a:p>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(From Service Impact Assessment)</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793277355"/>
                  </a:ext>
                </a:extLst>
              </a:tr>
              <a:tr h="90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US" sz="1000">
                          <a:solidFill>
                            <a:srgbClr val="0079C1"/>
                          </a:solidFill>
                          <a:effectLst/>
                          <a:latin typeface="Calibri"/>
                          <a:ea typeface="Calibri" panose="020F0502020204030204" pitchFamily="34" charset="0"/>
                          <a:cs typeface="Times New Roman"/>
                        </a:rPr>
                        <a:t>Recovery Methodology:</a:t>
                      </a:r>
                      <a:endParaRPr lang="en-US" sz="1000"/>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r>
                        <a:rPr lang="en-GB"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Describe how the solution will meet RTO and RPO objectives</a:t>
                      </a: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r h="90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a:ea typeface="+mn-ea"/>
                          <a:cs typeface="Times New Roman"/>
                        </a:rPr>
                        <a:t>Business Resumption:</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US" sz="1000" b="0">
                          <a:effectLst/>
                          <a:latin typeface="Calibri" panose="020F0502020204030204" pitchFamily="34" charset="0"/>
                          <a:ea typeface="Calibri" panose="020F0502020204030204" pitchFamily="34" charset="0"/>
                          <a:cs typeface="Times New Roman" panose="02020603050405020304" pitchFamily="18" charset="0"/>
                        </a:rPr>
                        <a:t>Detail the business resumption requirements and describe how the proposed solution will meet  them. Provide diagrams as necessary. E.g. Recovery to an alternate site within 72 hours</a:t>
                      </a:r>
                    </a:p>
                    <a:p>
                      <a:pPr>
                        <a:lnSpc>
                          <a:spcPct val="115000"/>
                        </a:lnSpc>
                        <a:spcAft>
                          <a:spcPts val="0"/>
                        </a:spcAft>
                      </a:pPr>
                      <a:endParaRPr lang="en-GB" sz="10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872268338"/>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graphicFrame>
        <p:nvGraphicFramePr>
          <p:cNvPr id="3" name="Table 2">
            <a:extLst>
              <a:ext uri="{FF2B5EF4-FFF2-40B4-BE49-F238E27FC236}">
                <a16:creationId xmlns:a16="http://schemas.microsoft.com/office/drawing/2014/main" id="{5E9E50F7-09C5-44C4-9830-1A79D534ED58}"/>
              </a:ext>
            </a:extLst>
          </p:cNvPr>
          <p:cNvGraphicFramePr>
            <a:graphicFrameLocks noGrp="1"/>
          </p:cNvGraphicFramePr>
          <p:nvPr>
            <p:extLst>
              <p:ext uri="{D42A27DB-BD31-4B8C-83A1-F6EECF244321}">
                <p14:modId xmlns:p14="http://schemas.microsoft.com/office/powerpoint/2010/main" val="2118238222"/>
              </p:ext>
            </p:extLst>
          </p:nvPr>
        </p:nvGraphicFramePr>
        <p:xfrm>
          <a:off x="3106841" y="1510392"/>
          <a:ext cx="5040000" cy="396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1989336165"/>
                    </a:ext>
                  </a:extLst>
                </a:gridCol>
                <a:gridCol w="720000">
                  <a:extLst>
                    <a:ext uri="{9D8B030D-6E8A-4147-A177-3AD203B41FA5}">
                      <a16:colId xmlns:a16="http://schemas.microsoft.com/office/drawing/2014/main" val="262006573"/>
                    </a:ext>
                  </a:extLst>
                </a:gridCol>
                <a:gridCol w="720000">
                  <a:extLst>
                    <a:ext uri="{9D8B030D-6E8A-4147-A177-3AD203B41FA5}">
                      <a16:colId xmlns:a16="http://schemas.microsoft.com/office/drawing/2014/main" val="3319323025"/>
                    </a:ext>
                  </a:extLst>
                </a:gridCol>
                <a:gridCol w="720000">
                  <a:extLst>
                    <a:ext uri="{9D8B030D-6E8A-4147-A177-3AD203B41FA5}">
                      <a16:colId xmlns:a16="http://schemas.microsoft.com/office/drawing/2014/main" val="245835748"/>
                    </a:ext>
                  </a:extLst>
                </a:gridCol>
                <a:gridCol w="720000">
                  <a:extLst>
                    <a:ext uri="{9D8B030D-6E8A-4147-A177-3AD203B41FA5}">
                      <a16:colId xmlns:a16="http://schemas.microsoft.com/office/drawing/2014/main" val="126488407"/>
                    </a:ext>
                  </a:extLst>
                </a:gridCol>
                <a:gridCol w="720000">
                  <a:extLst>
                    <a:ext uri="{9D8B030D-6E8A-4147-A177-3AD203B41FA5}">
                      <a16:colId xmlns:a16="http://schemas.microsoft.com/office/drawing/2014/main" val="1852909973"/>
                    </a:ext>
                  </a:extLst>
                </a:gridCol>
                <a:gridCol w="720000">
                  <a:extLst>
                    <a:ext uri="{9D8B030D-6E8A-4147-A177-3AD203B41FA5}">
                      <a16:colId xmlns:a16="http://schemas.microsoft.com/office/drawing/2014/main" val="57658400"/>
                    </a:ext>
                  </a:extLst>
                </a:gridCol>
              </a:tblGrid>
              <a:tr h="396000">
                <a:tc>
                  <a:txBody>
                    <a:bodyPr/>
                    <a:lstStyle/>
                    <a:p>
                      <a:pPr algn="ctr"/>
                      <a:r>
                        <a:rPr lang="en-GB" sz="1000" b="0">
                          <a:solidFill>
                            <a:schemeClr val="tx1"/>
                          </a:solidFill>
                        </a:rPr>
                        <a:t>15 Minutes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0">
                          <a:solidFill>
                            <a:schemeClr val="tx1"/>
                          </a:solidFill>
                        </a:rPr>
                        <a:t>8 Hours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0">
                          <a:solidFill>
                            <a:schemeClr val="tx1"/>
                          </a:solidFill>
                        </a:rPr>
                        <a:t>24 Hours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0">
                          <a:solidFill>
                            <a:schemeClr val="tx1"/>
                          </a:solidFill>
                        </a:rPr>
                        <a:t>48 Hours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0">
                          <a:solidFill>
                            <a:schemeClr val="tx1"/>
                          </a:solidFill>
                        </a:rPr>
                        <a:t>5 Days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0">
                          <a:solidFill>
                            <a:schemeClr val="tx1"/>
                          </a:solidFill>
                        </a:rPr>
                        <a:t>1 Month</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0">
                          <a:solidFill>
                            <a:schemeClr val="tx1"/>
                          </a:solidFill>
                        </a:rPr>
                        <a:t>On Request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1119"/>
                  </a:ext>
                </a:extLst>
              </a:tr>
            </a:tbl>
          </a:graphicData>
        </a:graphic>
      </p:graphicFrame>
      <p:graphicFrame>
        <p:nvGraphicFramePr>
          <p:cNvPr id="6" name="Table 5">
            <a:extLst>
              <a:ext uri="{FF2B5EF4-FFF2-40B4-BE49-F238E27FC236}">
                <a16:creationId xmlns:a16="http://schemas.microsoft.com/office/drawing/2014/main" id="{4B9542D7-F4C4-4A09-8A6A-913E443520C4}"/>
              </a:ext>
            </a:extLst>
          </p:cNvPr>
          <p:cNvGraphicFramePr>
            <a:graphicFrameLocks noGrp="1"/>
          </p:cNvGraphicFramePr>
          <p:nvPr>
            <p:extLst>
              <p:ext uri="{D42A27DB-BD31-4B8C-83A1-F6EECF244321}">
                <p14:modId xmlns:p14="http://schemas.microsoft.com/office/powerpoint/2010/main" val="1244810786"/>
              </p:ext>
            </p:extLst>
          </p:nvPr>
        </p:nvGraphicFramePr>
        <p:xfrm>
          <a:off x="3106841" y="1996610"/>
          <a:ext cx="5040000" cy="387145"/>
        </p:xfrm>
        <a:graphic>
          <a:graphicData uri="http://schemas.openxmlformats.org/drawingml/2006/table">
            <a:tbl>
              <a:tblPr firstRow="1" bandRow="1">
                <a:tableStyleId>{2D5ABB26-0587-4C30-8999-92F81FD0307C}</a:tableStyleId>
              </a:tblPr>
              <a:tblGrid>
                <a:gridCol w="1008000">
                  <a:extLst>
                    <a:ext uri="{9D8B030D-6E8A-4147-A177-3AD203B41FA5}">
                      <a16:colId xmlns:a16="http://schemas.microsoft.com/office/drawing/2014/main" val="4022462088"/>
                    </a:ext>
                  </a:extLst>
                </a:gridCol>
                <a:gridCol w="1008000">
                  <a:extLst>
                    <a:ext uri="{9D8B030D-6E8A-4147-A177-3AD203B41FA5}">
                      <a16:colId xmlns:a16="http://schemas.microsoft.com/office/drawing/2014/main" val="3011108071"/>
                    </a:ext>
                  </a:extLst>
                </a:gridCol>
                <a:gridCol w="1008000">
                  <a:extLst>
                    <a:ext uri="{9D8B030D-6E8A-4147-A177-3AD203B41FA5}">
                      <a16:colId xmlns:a16="http://schemas.microsoft.com/office/drawing/2014/main" val="2678579188"/>
                    </a:ext>
                  </a:extLst>
                </a:gridCol>
                <a:gridCol w="1008000">
                  <a:extLst>
                    <a:ext uri="{9D8B030D-6E8A-4147-A177-3AD203B41FA5}">
                      <a16:colId xmlns:a16="http://schemas.microsoft.com/office/drawing/2014/main" val="3518422700"/>
                    </a:ext>
                  </a:extLst>
                </a:gridCol>
                <a:gridCol w="1008000">
                  <a:extLst>
                    <a:ext uri="{9D8B030D-6E8A-4147-A177-3AD203B41FA5}">
                      <a16:colId xmlns:a16="http://schemas.microsoft.com/office/drawing/2014/main" val="2263461628"/>
                    </a:ext>
                  </a:extLst>
                </a:gridCol>
              </a:tblGrid>
              <a:tr h="387145">
                <a:tc>
                  <a:txBody>
                    <a:bodyPr/>
                    <a:lstStyle/>
                    <a:p>
                      <a:pPr lvl="0" algn="ctr">
                        <a:buNone/>
                      </a:pPr>
                      <a:r>
                        <a:rPr lang="en-GB" sz="1000" b="0">
                          <a:solidFill>
                            <a:schemeClr val="tx1"/>
                          </a:solidFill>
                        </a:rPr>
                        <a:t>Near 0</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15 Mins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15 Mins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24 hours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Last Backup</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3313275"/>
                  </a:ext>
                </a:extLst>
              </a:tr>
            </a:tbl>
          </a:graphicData>
        </a:graphic>
      </p:graphicFrame>
    </p:spTree>
    <p:extLst>
      <p:ext uri="{BB962C8B-B14F-4D97-AF65-F5344CB8AC3E}">
        <p14:creationId xmlns:p14="http://schemas.microsoft.com/office/powerpoint/2010/main" val="26553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Disaster Recovery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2780495793"/>
              </p:ext>
            </p:extLst>
          </p:nvPr>
        </p:nvGraphicFramePr>
        <p:xfrm>
          <a:off x="360000" y="900000"/>
          <a:ext cx="8401226" cy="2074183"/>
        </p:xfrm>
        <a:graphic>
          <a:graphicData uri="http://schemas.openxmlformats.org/drawingml/2006/table">
            <a:tbl>
              <a:tblPr firstRow="1" firstCol="1" bandRow="1"/>
              <a:tblGrid>
                <a:gridCol w="2675955">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6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Inheritance:</a:t>
                      </a:r>
                      <a:b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DR Capability is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673261606"/>
                  </a:ext>
                </a:extLst>
              </a:tr>
              <a:tr h="4191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US" sz="1000">
                          <a:solidFill>
                            <a:srgbClr val="0079C1"/>
                          </a:solidFill>
                          <a:effectLst/>
                          <a:latin typeface="Calibri"/>
                          <a:ea typeface="Calibri" panose="020F0502020204030204" pitchFamily="34" charset="0"/>
                          <a:cs typeface="Times New Roman"/>
                        </a:rPr>
                        <a:t>DR Tier:</a:t>
                      </a:r>
                      <a:endParaRPr lang="en-US" sz="1000"/>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r h="504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a:cs typeface="Times New Roman"/>
                        </a:rPr>
                        <a:t>DR Testing Frequency:</a:t>
                      </a:r>
                      <a:endParaRPr lang="en-GB" sz="1000" b="1">
                        <a:solidFill>
                          <a:srgbClr val="0079C1"/>
                        </a:solidFill>
                        <a:effectLst/>
                        <a:latin typeface="Calibri"/>
                        <a:ea typeface="Calibri" panose="020F0502020204030204" pitchFamily="34" charset="0"/>
                        <a:cs typeface="Times New Roman"/>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67282336"/>
                  </a:ext>
                </a:extLst>
              </a:tr>
              <a:tr h="6096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a:ea typeface="+mn-ea"/>
                          <a:cs typeface="Times New Roman"/>
                        </a:rPr>
                        <a:t>DR Test Methodology:</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45160373"/>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graphicFrame>
        <p:nvGraphicFramePr>
          <p:cNvPr id="14" name="Table 13">
            <a:extLst>
              <a:ext uri="{FF2B5EF4-FFF2-40B4-BE49-F238E27FC236}">
                <a16:creationId xmlns:a16="http://schemas.microsoft.com/office/drawing/2014/main" id="{052C1A5E-191F-4E94-A7CA-B9922CCD5EB3}"/>
              </a:ext>
            </a:extLst>
          </p:cNvPr>
          <p:cNvGraphicFramePr>
            <a:graphicFrameLocks noGrp="1"/>
          </p:cNvGraphicFramePr>
          <p:nvPr>
            <p:extLst>
              <p:ext uri="{D42A27DB-BD31-4B8C-83A1-F6EECF244321}">
                <p14:modId xmlns:p14="http://schemas.microsoft.com/office/powerpoint/2010/main" val="3198678263"/>
              </p:ext>
            </p:extLst>
          </p:nvPr>
        </p:nvGraphicFramePr>
        <p:xfrm>
          <a:off x="3106841" y="1538855"/>
          <a:ext cx="5040000" cy="252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3002852547"/>
                    </a:ext>
                  </a:extLst>
                </a:gridCol>
                <a:gridCol w="720000">
                  <a:extLst>
                    <a:ext uri="{9D8B030D-6E8A-4147-A177-3AD203B41FA5}">
                      <a16:colId xmlns:a16="http://schemas.microsoft.com/office/drawing/2014/main" val="2949416159"/>
                    </a:ext>
                  </a:extLst>
                </a:gridCol>
                <a:gridCol w="720000">
                  <a:extLst>
                    <a:ext uri="{9D8B030D-6E8A-4147-A177-3AD203B41FA5}">
                      <a16:colId xmlns:a16="http://schemas.microsoft.com/office/drawing/2014/main" val="1189530276"/>
                    </a:ext>
                  </a:extLst>
                </a:gridCol>
                <a:gridCol w="720000">
                  <a:extLst>
                    <a:ext uri="{9D8B030D-6E8A-4147-A177-3AD203B41FA5}">
                      <a16:colId xmlns:a16="http://schemas.microsoft.com/office/drawing/2014/main" val="1184003966"/>
                    </a:ext>
                  </a:extLst>
                </a:gridCol>
                <a:gridCol w="720000">
                  <a:extLst>
                    <a:ext uri="{9D8B030D-6E8A-4147-A177-3AD203B41FA5}">
                      <a16:colId xmlns:a16="http://schemas.microsoft.com/office/drawing/2014/main" val="990375804"/>
                    </a:ext>
                  </a:extLst>
                </a:gridCol>
                <a:gridCol w="720000">
                  <a:extLst>
                    <a:ext uri="{9D8B030D-6E8A-4147-A177-3AD203B41FA5}">
                      <a16:colId xmlns:a16="http://schemas.microsoft.com/office/drawing/2014/main" val="2395013641"/>
                    </a:ext>
                  </a:extLst>
                </a:gridCol>
                <a:gridCol w="720000">
                  <a:extLst>
                    <a:ext uri="{9D8B030D-6E8A-4147-A177-3AD203B41FA5}">
                      <a16:colId xmlns:a16="http://schemas.microsoft.com/office/drawing/2014/main" val="708174832"/>
                    </a:ext>
                  </a:extLst>
                </a:gridCol>
              </a:tblGrid>
              <a:tr h="252000">
                <a:tc>
                  <a:txBody>
                    <a:bodyPr/>
                    <a:lstStyle/>
                    <a:p>
                      <a:pPr lvl="0" algn="ctr">
                        <a:buNone/>
                      </a:pPr>
                      <a:r>
                        <a:rPr lang="en-GB" sz="1000" b="0">
                          <a:solidFill>
                            <a:schemeClr val="tx1"/>
                          </a:solidFill>
                        </a:rPr>
                        <a:t>0</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6</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197066"/>
                  </a:ext>
                </a:extLst>
              </a:tr>
            </a:tbl>
          </a:graphicData>
        </a:graphic>
      </p:graphicFrame>
      <p:graphicFrame>
        <p:nvGraphicFramePr>
          <p:cNvPr id="15" name="Table 14">
            <a:extLst>
              <a:ext uri="{FF2B5EF4-FFF2-40B4-BE49-F238E27FC236}">
                <a16:creationId xmlns:a16="http://schemas.microsoft.com/office/drawing/2014/main" id="{7FFBF48F-B81D-49C8-8F44-28C2E8D389A6}"/>
              </a:ext>
            </a:extLst>
          </p:cNvPr>
          <p:cNvGraphicFramePr>
            <a:graphicFrameLocks noGrp="1"/>
          </p:cNvGraphicFramePr>
          <p:nvPr>
            <p:extLst>
              <p:ext uri="{D42A27DB-BD31-4B8C-83A1-F6EECF244321}">
                <p14:modId xmlns:p14="http://schemas.microsoft.com/office/powerpoint/2010/main" val="3596323907"/>
              </p:ext>
            </p:extLst>
          </p:nvPr>
        </p:nvGraphicFramePr>
        <p:xfrm>
          <a:off x="3106841" y="1914080"/>
          <a:ext cx="5076000" cy="376800"/>
        </p:xfrm>
        <a:graphic>
          <a:graphicData uri="http://schemas.openxmlformats.org/drawingml/2006/table">
            <a:tbl>
              <a:tblPr firstRow="1" bandRow="1">
                <a:tableStyleId>{2D5ABB26-0587-4C30-8999-92F81FD0307C}</a:tableStyleId>
              </a:tblPr>
              <a:tblGrid>
                <a:gridCol w="846000">
                  <a:extLst>
                    <a:ext uri="{9D8B030D-6E8A-4147-A177-3AD203B41FA5}">
                      <a16:colId xmlns:a16="http://schemas.microsoft.com/office/drawing/2014/main" val="2431061613"/>
                    </a:ext>
                  </a:extLst>
                </a:gridCol>
                <a:gridCol w="846000">
                  <a:extLst>
                    <a:ext uri="{9D8B030D-6E8A-4147-A177-3AD203B41FA5}">
                      <a16:colId xmlns:a16="http://schemas.microsoft.com/office/drawing/2014/main" val="731820354"/>
                    </a:ext>
                  </a:extLst>
                </a:gridCol>
                <a:gridCol w="846000">
                  <a:extLst>
                    <a:ext uri="{9D8B030D-6E8A-4147-A177-3AD203B41FA5}">
                      <a16:colId xmlns:a16="http://schemas.microsoft.com/office/drawing/2014/main" val="1884231114"/>
                    </a:ext>
                  </a:extLst>
                </a:gridCol>
                <a:gridCol w="846000">
                  <a:extLst>
                    <a:ext uri="{9D8B030D-6E8A-4147-A177-3AD203B41FA5}">
                      <a16:colId xmlns:a16="http://schemas.microsoft.com/office/drawing/2014/main" val="1114237972"/>
                    </a:ext>
                  </a:extLst>
                </a:gridCol>
                <a:gridCol w="846000">
                  <a:extLst>
                    <a:ext uri="{9D8B030D-6E8A-4147-A177-3AD203B41FA5}">
                      <a16:colId xmlns:a16="http://schemas.microsoft.com/office/drawing/2014/main" val="3753239037"/>
                    </a:ext>
                  </a:extLst>
                </a:gridCol>
                <a:gridCol w="846000">
                  <a:extLst>
                    <a:ext uri="{9D8B030D-6E8A-4147-A177-3AD203B41FA5}">
                      <a16:colId xmlns:a16="http://schemas.microsoft.com/office/drawing/2014/main" val="4192572754"/>
                    </a:ext>
                  </a:extLst>
                </a:gridCol>
              </a:tblGrid>
              <a:tr h="252000">
                <a:tc>
                  <a:txBody>
                    <a:bodyPr/>
                    <a:lstStyle/>
                    <a:p>
                      <a:pPr lvl="0" algn="ctr">
                        <a:buNone/>
                      </a:pPr>
                      <a:r>
                        <a:rPr lang="en-GB" sz="1000" b="0">
                          <a:solidFill>
                            <a:schemeClr val="tx1"/>
                          </a:solidFill>
                        </a:rPr>
                        <a:t>2 x Year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Annual</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2 Years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3 Years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On Request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GB" sz="1000" b="0">
                          <a:solidFill>
                            <a:schemeClr val="tx1"/>
                          </a:solidFill>
                        </a:rPr>
                        <a:t>Not to Exceed 3 Y</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621872"/>
                  </a:ext>
                </a:extLst>
              </a:tr>
            </a:tbl>
          </a:graphicData>
        </a:graphic>
      </p:graphicFrame>
    </p:spTree>
    <p:extLst>
      <p:ext uri="{BB962C8B-B14F-4D97-AF65-F5344CB8AC3E}">
        <p14:creationId xmlns:p14="http://schemas.microsoft.com/office/powerpoint/2010/main" val="2890197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Service &amp; Support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844073922"/>
              </p:ext>
            </p:extLst>
          </p:nvPr>
        </p:nvGraphicFramePr>
        <p:xfrm>
          <a:off x="360000" y="900000"/>
          <a:ext cx="8497370" cy="3403694"/>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96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Inheritance:</a:t>
                      </a:r>
                      <a:b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Support model is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13352927"/>
                  </a:ext>
                </a:extLst>
              </a:tr>
              <a:tr h="509911">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Criticality:</a:t>
                      </a:r>
                    </a:p>
                    <a:p>
                      <a:pPr>
                        <a:lnSpc>
                          <a:spcPct val="115000"/>
                        </a:lnSpc>
                        <a:spcAft>
                          <a:spcPts val="0"/>
                        </a:spcAft>
                      </a:pPr>
                      <a:r>
                        <a:rPr lang="en-GB" sz="7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as appropriate)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54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Hours:</a:t>
                      </a:r>
                    </a:p>
                    <a:p>
                      <a:pPr marL="0" indent="0" algn="l" rtl="0" eaLnBrk="1" fontAlgn="base" hangingPunct="1">
                        <a:lnSpc>
                          <a:spcPct val="115000"/>
                        </a:lnSpc>
                        <a:spcBef>
                          <a:spcPct val="0"/>
                        </a:spcBef>
                        <a:spcAft>
                          <a:spcPts val="0"/>
                        </a:spcAft>
                        <a:buClr>
                          <a:schemeClr val="tx1"/>
                        </a:buClr>
                        <a:buFontTx/>
                        <a:buNone/>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all that apply – Standard 24x7 </a:t>
                      </a: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boxes 1-4</a:t>
                      </a: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718336050"/>
                  </a:ext>
                </a:extLst>
              </a:tr>
              <a:tr h="90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Critical Periods:</a:t>
                      </a:r>
                      <a:b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8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Only applicable when enhanced support required for key times of day / week / month / year</a:t>
                      </a:r>
                    </a:p>
                    <a:p>
                      <a:pPr marL="0" indent="0" algn="l" rtl="0" eaLnBrk="1" fontAlgn="base" hangingPunct="1">
                        <a:lnSpc>
                          <a:spcPct val="115000"/>
                        </a:lnSpc>
                        <a:spcBef>
                          <a:spcPct val="0"/>
                        </a:spcBef>
                        <a:spcAft>
                          <a:spcPts val="0"/>
                        </a:spcAft>
                        <a:buClr>
                          <a:schemeClr val="tx1"/>
                        </a:buClr>
                        <a:buFontTx/>
                        <a:buNone/>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(Description, plus start / end times)</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622493070"/>
                  </a:ext>
                </a:extLst>
              </a:tr>
              <a:tr h="4191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Highest Severity Incident Level:</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worst case)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r h="4572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Metal Band:</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all that apply)</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67282336"/>
                  </a:ext>
                </a:extLst>
              </a:tr>
            </a:tbl>
          </a:graphicData>
        </a:graphic>
      </p:graphicFrame>
      <p:graphicFrame>
        <p:nvGraphicFramePr>
          <p:cNvPr id="8" name="Table 7">
            <a:extLst>
              <a:ext uri="{FF2B5EF4-FFF2-40B4-BE49-F238E27FC236}">
                <a16:creationId xmlns:a16="http://schemas.microsoft.com/office/drawing/2014/main" id="{44767D60-EB21-437A-86E1-3B36F5946D28}"/>
              </a:ext>
            </a:extLst>
          </p:cNvPr>
          <p:cNvGraphicFramePr>
            <a:graphicFrameLocks noGrp="1"/>
          </p:cNvGraphicFramePr>
          <p:nvPr>
            <p:extLst>
              <p:ext uri="{D42A27DB-BD31-4B8C-83A1-F6EECF244321}">
                <p14:modId xmlns:p14="http://schemas.microsoft.com/office/powerpoint/2010/main" val="1470666454"/>
              </p:ext>
            </p:extLst>
          </p:nvPr>
        </p:nvGraphicFramePr>
        <p:xfrm>
          <a:off x="3375665" y="3487985"/>
          <a:ext cx="5184000" cy="252000"/>
        </p:xfrm>
        <a:graphic>
          <a:graphicData uri="http://schemas.openxmlformats.org/drawingml/2006/table">
            <a:tbl>
              <a:tblPr firstRow="1" bandRow="1">
                <a:tableStyleId>{2D5ABB26-0587-4C30-8999-92F81FD0307C}</a:tableStyleId>
              </a:tblPr>
              <a:tblGrid>
                <a:gridCol w="1296000">
                  <a:extLst>
                    <a:ext uri="{9D8B030D-6E8A-4147-A177-3AD203B41FA5}">
                      <a16:colId xmlns:a16="http://schemas.microsoft.com/office/drawing/2014/main" val="3610358629"/>
                    </a:ext>
                  </a:extLst>
                </a:gridCol>
                <a:gridCol w="1296000">
                  <a:extLst>
                    <a:ext uri="{9D8B030D-6E8A-4147-A177-3AD203B41FA5}">
                      <a16:colId xmlns:a16="http://schemas.microsoft.com/office/drawing/2014/main" val="1054248843"/>
                    </a:ext>
                  </a:extLst>
                </a:gridCol>
                <a:gridCol w="1296000">
                  <a:extLst>
                    <a:ext uri="{9D8B030D-6E8A-4147-A177-3AD203B41FA5}">
                      <a16:colId xmlns:a16="http://schemas.microsoft.com/office/drawing/2014/main" val="1774354102"/>
                    </a:ext>
                  </a:extLst>
                </a:gridCol>
                <a:gridCol w="1296000">
                  <a:extLst>
                    <a:ext uri="{9D8B030D-6E8A-4147-A177-3AD203B41FA5}">
                      <a16:colId xmlns:a16="http://schemas.microsoft.com/office/drawing/2014/main" val="2926813117"/>
                    </a:ext>
                  </a:extLst>
                </a:gridCol>
              </a:tblGrid>
              <a:tr h="252000">
                <a:tc>
                  <a:txBody>
                    <a:bodyPr/>
                    <a:lstStyle/>
                    <a:p>
                      <a:pPr algn="ctr"/>
                      <a:r>
                        <a:rPr lang="en-GB" sz="1000" b="1">
                          <a:solidFill>
                            <a:schemeClr val="tx1"/>
                          </a:solidFill>
                        </a:rPr>
                        <a:t>P1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P2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P3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P4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9" name="Table 8">
            <a:extLst>
              <a:ext uri="{FF2B5EF4-FFF2-40B4-BE49-F238E27FC236}">
                <a16:creationId xmlns:a16="http://schemas.microsoft.com/office/drawing/2014/main" id="{24392CA4-2D22-4919-9012-B12F65DFAE28}"/>
              </a:ext>
            </a:extLst>
          </p:cNvPr>
          <p:cNvGraphicFramePr>
            <a:graphicFrameLocks noGrp="1"/>
          </p:cNvGraphicFramePr>
          <p:nvPr>
            <p:extLst>
              <p:ext uri="{D42A27DB-BD31-4B8C-83A1-F6EECF244321}">
                <p14:modId xmlns:p14="http://schemas.microsoft.com/office/powerpoint/2010/main" val="2053784045"/>
              </p:ext>
            </p:extLst>
          </p:nvPr>
        </p:nvGraphicFramePr>
        <p:xfrm>
          <a:off x="3375665" y="4017733"/>
          <a:ext cx="5184000" cy="224400"/>
        </p:xfrm>
        <a:graphic>
          <a:graphicData uri="http://schemas.openxmlformats.org/drawingml/2006/table">
            <a:tbl>
              <a:tblPr firstRow="1" bandRow="1">
                <a:tableStyleId>{2D5ABB26-0587-4C30-8999-92F81FD0307C}</a:tableStyleId>
              </a:tblPr>
              <a:tblGrid>
                <a:gridCol w="1296000">
                  <a:extLst>
                    <a:ext uri="{9D8B030D-6E8A-4147-A177-3AD203B41FA5}">
                      <a16:colId xmlns:a16="http://schemas.microsoft.com/office/drawing/2014/main" val="3610358629"/>
                    </a:ext>
                  </a:extLst>
                </a:gridCol>
                <a:gridCol w="1296000">
                  <a:extLst>
                    <a:ext uri="{9D8B030D-6E8A-4147-A177-3AD203B41FA5}">
                      <a16:colId xmlns:a16="http://schemas.microsoft.com/office/drawing/2014/main" val="1054248843"/>
                    </a:ext>
                  </a:extLst>
                </a:gridCol>
                <a:gridCol w="1296000">
                  <a:extLst>
                    <a:ext uri="{9D8B030D-6E8A-4147-A177-3AD203B41FA5}">
                      <a16:colId xmlns:a16="http://schemas.microsoft.com/office/drawing/2014/main" val="1774354102"/>
                    </a:ext>
                  </a:extLst>
                </a:gridCol>
                <a:gridCol w="1296000">
                  <a:extLst>
                    <a:ext uri="{9D8B030D-6E8A-4147-A177-3AD203B41FA5}">
                      <a16:colId xmlns:a16="http://schemas.microsoft.com/office/drawing/2014/main" val="2926813117"/>
                    </a:ext>
                  </a:extLst>
                </a:gridCol>
              </a:tblGrid>
              <a:tr h="155679">
                <a:tc>
                  <a:txBody>
                    <a:bodyPr/>
                    <a:lstStyle/>
                    <a:p>
                      <a:pPr algn="ctr"/>
                      <a:r>
                        <a:rPr lang="en-GB" sz="1000" b="1">
                          <a:solidFill>
                            <a:schemeClr val="tx1"/>
                          </a:solidFill>
                        </a:rPr>
                        <a:t>Platinum</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Gold</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Silver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Bronze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10" name="Table 9">
            <a:extLst>
              <a:ext uri="{FF2B5EF4-FFF2-40B4-BE49-F238E27FC236}">
                <a16:creationId xmlns:a16="http://schemas.microsoft.com/office/drawing/2014/main" id="{3E2E7B84-A7EA-4DA3-851E-2D10E803E836}"/>
              </a:ext>
            </a:extLst>
          </p:cNvPr>
          <p:cNvGraphicFramePr>
            <a:graphicFrameLocks noGrp="1"/>
          </p:cNvGraphicFramePr>
          <p:nvPr>
            <p:extLst>
              <p:ext uri="{D42A27DB-BD31-4B8C-83A1-F6EECF244321}">
                <p14:modId xmlns:p14="http://schemas.microsoft.com/office/powerpoint/2010/main" val="3885434481"/>
              </p:ext>
            </p:extLst>
          </p:nvPr>
        </p:nvGraphicFramePr>
        <p:xfrm>
          <a:off x="3375665" y="2032412"/>
          <a:ext cx="5184000" cy="396000"/>
        </p:xfrm>
        <a:graphic>
          <a:graphicData uri="http://schemas.openxmlformats.org/drawingml/2006/table">
            <a:tbl>
              <a:tblPr firstRow="1" bandRow="1">
                <a:tableStyleId>{2D5ABB26-0587-4C30-8999-92F81FD0307C}</a:tableStyleId>
              </a:tblPr>
              <a:tblGrid>
                <a:gridCol w="1036800">
                  <a:extLst>
                    <a:ext uri="{9D8B030D-6E8A-4147-A177-3AD203B41FA5}">
                      <a16:colId xmlns:a16="http://schemas.microsoft.com/office/drawing/2014/main" val="3610358629"/>
                    </a:ext>
                  </a:extLst>
                </a:gridCol>
                <a:gridCol w="1036800">
                  <a:extLst>
                    <a:ext uri="{9D8B030D-6E8A-4147-A177-3AD203B41FA5}">
                      <a16:colId xmlns:a16="http://schemas.microsoft.com/office/drawing/2014/main" val="1054248843"/>
                    </a:ext>
                  </a:extLst>
                </a:gridCol>
                <a:gridCol w="1036800">
                  <a:extLst>
                    <a:ext uri="{9D8B030D-6E8A-4147-A177-3AD203B41FA5}">
                      <a16:colId xmlns:a16="http://schemas.microsoft.com/office/drawing/2014/main" val="1774354102"/>
                    </a:ext>
                  </a:extLst>
                </a:gridCol>
                <a:gridCol w="1036800">
                  <a:extLst>
                    <a:ext uri="{9D8B030D-6E8A-4147-A177-3AD203B41FA5}">
                      <a16:colId xmlns:a16="http://schemas.microsoft.com/office/drawing/2014/main" val="2926813117"/>
                    </a:ext>
                  </a:extLst>
                </a:gridCol>
                <a:gridCol w="1036800">
                  <a:extLst>
                    <a:ext uri="{9D8B030D-6E8A-4147-A177-3AD203B41FA5}">
                      <a16:colId xmlns:a16="http://schemas.microsoft.com/office/drawing/2014/main" val="668270722"/>
                    </a:ext>
                  </a:extLst>
                </a:gridCol>
              </a:tblGrid>
              <a:tr h="396000">
                <a:tc>
                  <a:txBody>
                    <a:bodyPr/>
                    <a:lstStyle/>
                    <a:p>
                      <a:pPr algn="ctr"/>
                      <a:r>
                        <a:rPr lang="en-GB" sz="1000" b="1">
                          <a:solidFill>
                            <a:schemeClr val="tx1"/>
                          </a:solidFill>
                        </a:rPr>
                        <a:t>Weekdays</a:t>
                      </a:r>
                      <a:br>
                        <a:rPr lang="en-GB" sz="1000" b="1">
                          <a:solidFill>
                            <a:schemeClr val="tx1"/>
                          </a:solidFill>
                        </a:rPr>
                      </a:br>
                      <a:r>
                        <a:rPr lang="en-GB" sz="1000" b="1">
                          <a:solidFill>
                            <a:schemeClr val="tx1"/>
                          </a:solidFill>
                        </a:rPr>
                        <a:t> (Peak Hours)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Weekdays </a:t>
                      </a:r>
                      <a:br>
                        <a:rPr lang="en-GB" sz="1000" b="1">
                          <a:solidFill>
                            <a:schemeClr val="tx1"/>
                          </a:solidFill>
                        </a:rPr>
                      </a:br>
                      <a:r>
                        <a:rPr lang="en-GB" sz="1000" b="1">
                          <a:solidFill>
                            <a:schemeClr val="tx1"/>
                          </a:solidFill>
                        </a:rPr>
                        <a:t>(Off-peak)</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Weekends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Public Holidays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Critical Periods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12" name="Table 11">
            <a:extLst>
              <a:ext uri="{FF2B5EF4-FFF2-40B4-BE49-F238E27FC236}">
                <a16:creationId xmlns:a16="http://schemas.microsoft.com/office/drawing/2014/main" id="{34EAE189-BFC0-4855-9A34-EB139E778639}"/>
              </a:ext>
            </a:extLst>
          </p:cNvPr>
          <p:cNvGraphicFramePr>
            <a:graphicFrameLocks noGrp="1"/>
          </p:cNvGraphicFramePr>
          <p:nvPr>
            <p:extLst>
              <p:ext uri="{D42A27DB-BD31-4B8C-83A1-F6EECF244321}">
                <p14:modId xmlns:p14="http://schemas.microsoft.com/office/powerpoint/2010/main" val="3418490564"/>
              </p:ext>
            </p:extLst>
          </p:nvPr>
        </p:nvGraphicFramePr>
        <p:xfrm>
          <a:off x="3375665" y="1514856"/>
          <a:ext cx="5184000" cy="43776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18324142"/>
                    </a:ext>
                  </a:extLst>
                </a:gridCol>
                <a:gridCol w="864000">
                  <a:extLst>
                    <a:ext uri="{9D8B030D-6E8A-4147-A177-3AD203B41FA5}">
                      <a16:colId xmlns:a16="http://schemas.microsoft.com/office/drawing/2014/main" val="3263955210"/>
                    </a:ext>
                  </a:extLst>
                </a:gridCol>
                <a:gridCol w="864000">
                  <a:extLst>
                    <a:ext uri="{9D8B030D-6E8A-4147-A177-3AD203B41FA5}">
                      <a16:colId xmlns:a16="http://schemas.microsoft.com/office/drawing/2014/main" val="3328345093"/>
                    </a:ext>
                  </a:extLst>
                </a:gridCol>
                <a:gridCol w="864000">
                  <a:extLst>
                    <a:ext uri="{9D8B030D-6E8A-4147-A177-3AD203B41FA5}">
                      <a16:colId xmlns:a16="http://schemas.microsoft.com/office/drawing/2014/main" val="2684348271"/>
                    </a:ext>
                  </a:extLst>
                </a:gridCol>
                <a:gridCol w="864000">
                  <a:extLst>
                    <a:ext uri="{9D8B030D-6E8A-4147-A177-3AD203B41FA5}">
                      <a16:colId xmlns:a16="http://schemas.microsoft.com/office/drawing/2014/main" val="2136483060"/>
                    </a:ext>
                  </a:extLst>
                </a:gridCol>
                <a:gridCol w="864000">
                  <a:extLst>
                    <a:ext uri="{9D8B030D-6E8A-4147-A177-3AD203B41FA5}">
                      <a16:colId xmlns:a16="http://schemas.microsoft.com/office/drawing/2014/main" val="2303682042"/>
                    </a:ext>
                  </a:extLst>
                </a:gridCol>
              </a:tblGrid>
              <a:tr h="396000">
                <a:tc>
                  <a:txBody>
                    <a:bodyPr/>
                    <a:lstStyle/>
                    <a:p>
                      <a:pPr marL="0" indent="0" algn="ctr" rtl="0" eaLnBrk="1" fontAlgn="base" hangingPunct="1">
                        <a:spcBef>
                          <a:spcPct val="0"/>
                        </a:spcBef>
                        <a:spcAft>
                          <a:spcPts val="600"/>
                        </a:spcAft>
                        <a:buClr>
                          <a:schemeClr val="tx1"/>
                        </a:buClr>
                        <a:buFontTx/>
                        <a:buNone/>
                      </a:pPr>
                      <a:r>
                        <a:rPr lang="en-GB" sz="1000" b="1">
                          <a:solidFill>
                            <a:schemeClr val="tx1"/>
                          </a:solidFill>
                          <a:latin typeface="+mn-lt"/>
                          <a:ea typeface="+mn-ea"/>
                          <a:cs typeface="+mn-cs"/>
                        </a:rPr>
                        <a:t>Business Critical</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000" b="1">
                          <a:solidFill>
                            <a:schemeClr val="tx1"/>
                          </a:solidFill>
                        </a:rPr>
                        <a:t>Business Core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b="1">
                          <a:solidFill>
                            <a:schemeClr val="tx1"/>
                          </a:solidFill>
                        </a:rPr>
                        <a:t>Efficiency &amp; Performance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Operationally Critical (Other)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b="1">
                          <a:solidFill>
                            <a:schemeClr val="tx1"/>
                          </a:solidFill>
                        </a:rPr>
                        <a:t>Operationally Critical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b="1">
                          <a:solidFill>
                            <a:schemeClr val="tx1"/>
                          </a:solidFill>
                        </a:rPr>
                        <a:t>Operationally Critical (CNI)</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13" name="Table 12">
            <a:extLst>
              <a:ext uri="{FF2B5EF4-FFF2-40B4-BE49-F238E27FC236}">
                <a16:creationId xmlns:a16="http://schemas.microsoft.com/office/drawing/2014/main" id="{99C4D322-DF59-4371-AFE4-F6B3AB2E3B6C}"/>
              </a:ext>
            </a:extLst>
          </p:cNvPr>
          <p:cNvGraphicFramePr>
            <a:graphicFrameLocks noGrp="1"/>
          </p:cNvGraphicFramePr>
          <p:nvPr>
            <p:extLst>
              <p:ext uri="{D42A27DB-BD31-4B8C-83A1-F6EECF244321}">
                <p14:modId xmlns:p14="http://schemas.microsoft.com/office/powerpoint/2010/main" val="2635323088"/>
              </p:ext>
            </p:extLst>
          </p:nvPr>
        </p:nvGraphicFramePr>
        <p:xfrm>
          <a:off x="3375665" y="2571030"/>
          <a:ext cx="5184000" cy="798040"/>
        </p:xfrm>
        <a:graphic>
          <a:graphicData uri="http://schemas.openxmlformats.org/drawingml/2006/table">
            <a:tbl>
              <a:tblPr firstRow="1" bandRow="1">
                <a:tableStyleId>{2D5ABB26-0587-4C30-8999-92F81FD0307C}</a:tableStyleId>
              </a:tblPr>
              <a:tblGrid>
                <a:gridCol w="1296000">
                  <a:extLst>
                    <a:ext uri="{9D8B030D-6E8A-4147-A177-3AD203B41FA5}">
                      <a16:colId xmlns:a16="http://schemas.microsoft.com/office/drawing/2014/main" val="3610358629"/>
                    </a:ext>
                  </a:extLst>
                </a:gridCol>
                <a:gridCol w="1296000">
                  <a:extLst>
                    <a:ext uri="{9D8B030D-6E8A-4147-A177-3AD203B41FA5}">
                      <a16:colId xmlns:a16="http://schemas.microsoft.com/office/drawing/2014/main" val="1054248843"/>
                    </a:ext>
                  </a:extLst>
                </a:gridCol>
                <a:gridCol w="1296000">
                  <a:extLst>
                    <a:ext uri="{9D8B030D-6E8A-4147-A177-3AD203B41FA5}">
                      <a16:colId xmlns:a16="http://schemas.microsoft.com/office/drawing/2014/main" val="1774354102"/>
                    </a:ext>
                  </a:extLst>
                </a:gridCol>
                <a:gridCol w="1296000">
                  <a:extLst>
                    <a:ext uri="{9D8B030D-6E8A-4147-A177-3AD203B41FA5}">
                      <a16:colId xmlns:a16="http://schemas.microsoft.com/office/drawing/2014/main" val="2926813117"/>
                    </a:ext>
                  </a:extLst>
                </a:gridCol>
              </a:tblGrid>
              <a:tr h="546040">
                <a:tc gridSpan="4">
                  <a:txBody>
                    <a:bodyPr/>
                    <a:lstStyle/>
                    <a:p>
                      <a:pPr algn="l"/>
                      <a:r>
                        <a:rPr lang="en-GB" sz="1000" b="1">
                          <a:solidFill>
                            <a:srgbClr val="00AFF0"/>
                          </a:solidFill>
                        </a:rPr>
                        <a:t>Description:</a:t>
                      </a:r>
                      <a:r>
                        <a:rPr lang="en-GB" sz="800" b="1">
                          <a:solidFill>
                            <a:schemeClr val="tx1">
                              <a:lumMod val="50000"/>
                            </a:schemeClr>
                          </a:solidFill>
                        </a:rPr>
                        <a:t>  </a:t>
                      </a:r>
                      <a:r>
                        <a:rPr lang="en-GB" sz="800" b="1">
                          <a:solidFill>
                            <a:schemeClr val="tx1"/>
                          </a:solidFill>
                        </a:rPr>
                        <a:t>Describe</a:t>
                      </a:r>
                      <a:endParaRPr lang="en-GB" sz="1000" b="1">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a:solidFill>
                          <a:srgbClr val="00AFF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a:solidFill>
                          <a:srgbClr val="00AFF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a:solidFill>
                          <a:srgbClr val="00AFF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r h="252000">
                <a:tc>
                  <a:txBody>
                    <a:bodyPr/>
                    <a:lstStyle/>
                    <a:p>
                      <a:pPr algn="l"/>
                      <a:r>
                        <a:rPr lang="en-GB" sz="1000" b="1">
                          <a:solidFill>
                            <a:srgbClr val="00AFF0"/>
                          </a:solidFill>
                        </a:rPr>
                        <a:t>Start: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1000" b="1">
                        <a:solidFill>
                          <a:srgbClr val="00AFF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1">
                          <a:solidFill>
                            <a:srgbClr val="00AFF0"/>
                          </a:solidFill>
                        </a:rPr>
                        <a:t>End:</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1000" b="1">
                        <a:solidFill>
                          <a:srgbClr val="00AFF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884586"/>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2617352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34F0BA-131A-4FF6-B2C6-4C8ED2B3BE70}"/>
              </a:ext>
            </a:extLst>
          </p:cNvPr>
          <p:cNvSpPr>
            <a:spLocks noGrp="1"/>
          </p:cNvSpPr>
          <p:nvPr>
            <p:ph type="title"/>
          </p:nvPr>
        </p:nvSpPr>
        <p:spPr/>
        <p:txBody>
          <a:bodyPr/>
          <a:lstStyle/>
          <a:p>
            <a:r>
              <a:rPr lang="en-GB"/>
              <a:t>To Do List</a:t>
            </a:r>
          </a:p>
        </p:txBody>
      </p:sp>
      <p:sp>
        <p:nvSpPr>
          <p:cNvPr id="6" name="Footer Placeholder 5">
            <a:extLst>
              <a:ext uri="{FF2B5EF4-FFF2-40B4-BE49-F238E27FC236}">
                <a16:creationId xmlns:a16="http://schemas.microsoft.com/office/drawing/2014/main" id="{F3FCDB17-4130-4FCC-9499-B9AF99C79D57}"/>
              </a:ext>
            </a:extLst>
          </p:cNvPr>
          <p:cNvSpPr>
            <a:spLocks noGrp="1"/>
          </p:cNvSpPr>
          <p:nvPr>
            <p:ph type="ftr" sz="quarter" idx="20"/>
          </p:nvPr>
        </p:nvSpPr>
        <p:spPr/>
        <p:txBody>
          <a:bodyPr/>
          <a:lstStyle/>
          <a:p>
            <a:pPr>
              <a:tabLst>
                <a:tab pos="5562600" algn="r"/>
              </a:tabLst>
            </a:pPr>
            <a:r>
              <a:rPr lang="en-US"/>
              <a:t>InsertDocumentTitle  |  InsertDate | Internal/Confidential/Strictly Confidential</a:t>
            </a:r>
            <a:endParaRPr lang="en-GB"/>
          </a:p>
        </p:txBody>
      </p:sp>
      <p:graphicFrame>
        <p:nvGraphicFramePr>
          <p:cNvPr id="2" name="Table 1">
            <a:extLst>
              <a:ext uri="{FF2B5EF4-FFF2-40B4-BE49-F238E27FC236}">
                <a16:creationId xmlns:a16="http://schemas.microsoft.com/office/drawing/2014/main" id="{3E76D74C-84B6-4CA5-936B-D9EF69F5469F}"/>
              </a:ext>
            </a:extLst>
          </p:cNvPr>
          <p:cNvGraphicFramePr>
            <a:graphicFrameLocks noGrp="1"/>
          </p:cNvGraphicFramePr>
          <p:nvPr>
            <p:extLst>
              <p:ext uri="{D42A27DB-BD31-4B8C-83A1-F6EECF244321}">
                <p14:modId xmlns:p14="http://schemas.microsoft.com/office/powerpoint/2010/main" val="1092582068"/>
              </p:ext>
            </p:extLst>
          </p:nvPr>
        </p:nvGraphicFramePr>
        <p:xfrm>
          <a:off x="352269" y="577121"/>
          <a:ext cx="8439000" cy="6076920"/>
        </p:xfrm>
        <a:graphic>
          <a:graphicData uri="http://schemas.openxmlformats.org/drawingml/2006/table">
            <a:tbl>
              <a:tblPr firstRow="1" bandRow="1">
                <a:tableStyleId>{5C22544A-7EE6-4342-B048-85BDC9FD1C3A}</a:tableStyleId>
              </a:tblPr>
              <a:tblGrid>
                <a:gridCol w="345000">
                  <a:extLst>
                    <a:ext uri="{9D8B030D-6E8A-4147-A177-3AD203B41FA5}">
                      <a16:colId xmlns:a16="http://schemas.microsoft.com/office/drawing/2014/main" val="2502587067"/>
                    </a:ext>
                  </a:extLst>
                </a:gridCol>
                <a:gridCol w="504000">
                  <a:extLst>
                    <a:ext uri="{9D8B030D-6E8A-4147-A177-3AD203B41FA5}">
                      <a16:colId xmlns:a16="http://schemas.microsoft.com/office/drawing/2014/main" val="2703437407"/>
                    </a:ext>
                  </a:extLst>
                </a:gridCol>
                <a:gridCol w="3795000">
                  <a:extLst>
                    <a:ext uri="{9D8B030D-6E8A-4147-A177-3AD203B41FA5}">
                      <a16:colId xmlns:a16="http://schemas.microsoft.com/office/drawing/2014/main" val="1165570382"/>
                    </a:ext>
                  </a:extLst>
                </a:gridCol>
                <a:gridCol w="3795000">
                  <a:extLst>
                    <a:ext uri="{9D8B030D-6E8A-4147-A177-3AD203B41FA5}">
                      <a16:colId xmlns:a16="http://schemas.microsoft.com/office/drawing/2014/main" val="504574255"/>
                    </a:ext>
                  </a:extLst>
                </a:gridCol>
              </a:tblGrid>
              <a:tr h="252000">
                <a:tc>
                  <a:txBody>
                    <a:bodyPr/>
                    <a:lstStyle/>
                    <a:p>
                      <a:pPr algn="ctr"/>
                      <a:r>
                        <a:rPr lang="en-GB" sz="900"/>
                        <a:t>#</a:t>
                      </a:r>
                    </a:p>
                  </a:txBody>
                  <a:tcPr marL="45720" marR="45720"/>
                </a:tc>
                <a:tc>
                  <a:txBody>
                    <a:bodyPr/>
                    <a:lstStyle/>
                    <a:p>
                      <a:pPr algn="ctr"/>
                      <a:endParaRPr lang="en-GB" sz="900"/>
                    </a:p>
                  </a:txBody>
                  <a:tcPr marL="45720" marR="45720"/>
                </a:tc>
                <a:tc>
                  <a:txBody>
                    <a:bodyPr/>
                    <a:lstStyle/>
                    <a:p>
                      <a:r>
                        <a:rPr lang="en-GB" sz="900"/>
                        <a:t>Action</a:t>
                      </a:r>
                    </a:p>
                  </a:txBody>
                  <a:tcPr marL="45720" marR="45720"/>
                </a:tc>
                <a:tc>
                  <a:txBody>
                    <a:bodyPr/>
                    <a:lstStyle/>
                    <a:p>
                      <a:r>
                        <a:rPr lang="en-GB" sz="900"/>
                        <a:t>Comments</a:t>
                      </a:r>
                    </a:p>
                  </a:txBody>
                  <a:tcPr marL="45720" marR="45720"/>
                </a:tc>
                <a:extLst>
                  <a:ext uri="{0D108BD9-81ED-4DB2-BD59-A6C34878D82A}">
                    <a16:rowId xmlns:a16="http://schemas.microsoft.com/office/drawing/2014/main" val="1449934083"/>
                  </a:ext>
                </a:extLst>
              </a:tr>
              <a:tr h="252000">
                <a:tc>
                  <a:txBody>
                    <a:bodyPr/>
                    <a:lstStyle/>
                    <a:p>
                      <a:pPr algn="ctr"/>
                      <a:r>
                        <a:rPr lang="en-GB" sz="900" b="0"/>
                        <a:t>1</a:t>
                      </a:r>
                    </a:p>
                  </a:txBody>
                  <a:tcPr marL="45720" marR="45720"/>
                </a:tc>
                <a:tc>
                  <a:txBody>
                    <a:bodyPr/>
                    <a:lstStyle/>
                    <a:p>
                      <a:pPr algn="ctr"/>
                      <a:r>
                        <a:rPr lang="en-GB" sz="900" b="0"/>
                        <a:t>Mike</a:t>
                      </a:r>
                    </a:p>
                  </a:txBody>
                  <a:tcPr marL="45720" marR="45720"/>
                </a:tc>
                <a:tc>
                  <a:txBody>
                    <a:bodyPr/>
                    <a:lstStyle/>
                    <a:p>
                      <a:r>
                        <a:rPr lang="en-GB" sz="900" b="0"/>
                        <a:t>Update to new digital template</a:t>
                      </a:r>
                    </a:p>
                  </a:txBody>
                  <a:tcPr marL="45720" marR="45720"/>
                </a:tc>
                <a:tc>
                  <a:txBody>
                    <a:bodyPr/>
                    <a:lstStyle/>
                    <a:p>
                      <a:endParaRPr lang="en-GB" sz="900" b="0"/>
                    </a:p>
                  </a:txBody>
                  <a:tcPr marL="45720" marR="45720"/>
                </a:tc>
                <a:extLst>
                  <a:ext uri="{0D108BD9-81ED-4DB2-BD59-A6C34878D82A}">
                    <a16:rowId xmlns:a16="http://schemas.microsoft.com/office/drawing/2014/main" val="472075593"/>
                  </a:ext>
                </a:extLst>
              </a:tr>
              <a:tr h="252000">
                <a:tc>
                  <a:txBody>
                    <a:bodyPr/>
                    <a:lstStyle/>
                    <a:p>
                      <a:pPr algn="ctr"/>
                      <a:r>
                        <a:rPr lang="en-GB" sz="900" b="0"/>
                        <a:t>2</a:t>
                      </a:r>
                    </a:p>
                  </a:txBody>
                  <a:tcPr marL="45720" marR="45720"/>
                </a:tc>
                <a:tc>
                  <a:txBody>
                    <a:bodyPr/>
                    <a:lstStyle/>
                    <a:p>
                      <a:pPr algn="ctr"/>
                      <a:r>
                        <a:rPr lang="en-GB" sz="900" b="0"/>
                        <a:t>Mike</a:t>
                      </a:r>
                    </a:p>
                  </a:txBody>
                  <a:tcPr marL="45720" marR="45720"/>
                </a:tc>
                <a:tc>
                  <a:txBody>
                    <a:bodyPr/>
                    <a:lstStyle/>
                    <a:p>
                      <a:r>
                        <a:rPr lang="en-GB" sz="900" b="0"/>
                        <a:t>Update Capability / TRM Reference etc</a:t>
                      </a:r>
                    </a:p>
                  </a:txBody>
                  <a:tcPr marL="45720" marR="45720"/>
                </a:tc>
                <a:tc>
                  <a:txBody>
                    <a:bodyPr/>
                    <a:lstStyle/>
                    <a:p>
                      <a:endParaRPr lang="en-GB" sz="900" b="0"/>
                    </a:p>
                  </a:txBody>
                  <a:tcPr marL="45720" marR="45720"/>
                </a:tc>
                <a:extLst>
                  <a:ext uri="{0D108BD9-81ED-4DB2-BD59-A6C34878D82A}">
                    <a16:rowId xmlns:a16="http://schemas.microsoft.com/office/drawing/2014/main" val="2740402762"/>
                  </a:ext>
                </a:extLst>
              </a:tr>
              <a:tr h="252000">
                <a:tc>
                  <a:txBody>
                    <a:bodyPr/>
                    <a:lstStyle/>
                    <a:p>
                      <a:pPr algn="ctr"/>
                      <a:r>
                        <a:rPr lang="en-GB" sz="900" b="0"/>
                        <a:t>3</a:t>
                      </a:r>
                    </a:p>
                  </a:txBody>
                  <a:tcPr marL="45720" marR="45720"/>
                </a:tc>
                <a:tc>
                  <a:txBody>
                    <a:bodyPr/>
                    <a:lstStyle/>
                    <a:p>
                      <a:pPr algn="ctr"/>
                      <a:r>
                        <a:rPr lang="en-GB" sz="900" b="0"/>
                        <a:t>Mike</a:t>
                      </a:r>
                    </a:p>
                  </a:txBody>
                  <a:tcPr marL="45720" marR="45720"/>
                </a:tc>
                <a:tc>
                  <a:txBody>
                    <a:bodyPr/>
                    <a:lstStyle/>
                    <a:p>
                      <a:r>
                        <a:rPr lang="en-GB" sz="900" b="0"/>
                        <a:t>Simplify preface section</a:t>
                      </a:r>
                    </a:p>
                  </a:txBody>
                  <a:tcPr marL="45720" marR="45720"/>
                </a:tc>
                <a:tc>
                  <a:txBody>
                    <a:bodyPr/>
                    <a:lstStyle/>
                    <a:p>
                      <a:r>
                        <a:rPr lang="en-GB" sz="900" b="0"/>
                        <a:t>Add ITAR</a:t>
                      </a:r>
                    </a:p>
                  </a:txBody>
                  <a:tcPr marL="45720" marR="45720"/>
                </a:tc>
                <a:extLst>
                  <a:ext uri="{0D108BD9-81ED-4DB2-BD59-A6C34878D82A}">
                    <a16:rowId xmlns:a16="http://schemas.microsoft.com/office/drawing/2014/main" val="2838916991"/>
                  </a:ext>
                </a:extLst>
              </a:tr>
              <a:tr h="252000">
                <a:tc>
                  <a:txBody>
                    <a:bodyPr/>
                    <a:lstStyle/>
                    <a:p>
                      <a:pPr algn="ctr"/>
                      <a:r>
                        <a:rPr lang="en-GB" sz="900" b="0"/>
                        <a:t>4</a:t>
                      </a:r>
                    </a:p>
                  </a:txBody>
                  <a:tcPr marL="45720" marR="45720"/>
                </a:tc>
                <a:tc>
                  <a:txBody>
                    <a:bodyPr/>
                    <a:lstStyle/>
                    <a:p>
                      <a:pPr algn="ctr"/>
                      <a:r>
                        <a:rPr lang="en-GB" sz="900" b="0"/>
                        <a:t>Mike</a:t>
                      </a:r>
                    </a:p>
                  </a:txBody>
                  <a:tcPr marL="45720" marR="45720"/>
                </a:tc>
                <a:tc>
                  <a:txBody>
                    <a:bodyPr/>
                    <a:lstStyle/>
                    <a:p>
                      <a:r>
                        <a:rPr lang="en-GB" sz="900" b="0"/>
                        <a:t>Keep stage Gate Check lists, or relocate?</a:t>
                      </a:r>
                    </a:p>
                  </a:txBody>
                  <a:tcPr marL="45720" marR="45720"/>
                </a:tc>
                <a:tc>
                  <a:txBody>
                    <a:bodyPr/>
                    <a:lstStyle/>
                    <a:p>
                      <a:r>
                        <a:rPr lang="en-GB" sz="900" b="0"/>
                        <a:t>If keep, embed the minutes here?</a:t>
                      </a:r>
                    </a:p>
                  </a:txBody>
                  <a:tcPr marL="45720" marR="45720"/>
                </a:tc>
                <a:extLst>
                  <a:ext uri="{0D108BD9-81ED-4DB2-BD59-A6C34878D82A}">
                    <a16:rowId xmlns:a16="http://schemas.microsoft.com/office/drawing/2014/main" val="413425872"/>
                  </a:ext>
                </a:extLst>
              </a:tr>
              <a:tr h="252000">
                <a:tc>
                  <a:txBody>
                    <a:bodyPr/>
                    <a:lstStyle/>
                    <a:p>
                      <a:pPr algn="ctr"/>
                      <a:r>
                        <a:rPr lang="en-GB" sz="900" b="0"/>
                        <a:t>5</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Perhaps add an instruction slide (hidden) telling people to only fill out the applicable sections. If some are mandatory, may list those.</a:t>
                      </a:r>
                    </a:p>
                  </a:txBody>
                  <a:tcPr marL="45720" marR="45720"/>
                </a:tc>
                <a:tc>
                  <a:txBody>
                    <a:bodyPr/>
                    <a:lstStyle/>
                    <a:p>
                      <a:r>
                        <a:rPr lang="en-GB" sz="900" b="0"/>
                        <a:t>Placeholder User Guide slide added.</a:t>
                      </a:r>
                    </a:p>
                    <a:p>
                      <a:r>
                        <a:rPr lang="en-GB" sz="900" b="0"/>
                        <a:t>Need to think about whether / how to use guide in top left corner for this</a:t>
                      </a:r>
                    </a:p>
                  </a:txBody>
                  <a:tcPr marL="45720" marR="45720"/>
                </a:tc>
                <a:extLst>
                  <a:ext uri="{0D108BD9-81ED-4DB2-BD59-A6C34878D82A}">
                    <a16:rowId xmlns:a16="http://schemas.microsoft.com/office/drawing/2014/main" val="2031326861"/>
                  </a:ext>
                </a:extLst>
              </a:tr>
              <a:tr h="252000">
                <a:tc>
                  <a:txBody>
                    <a:bodyPr/>
                    <a:lstStyle/>
                    <a:p>
                      <a:pPr algn="ctr"/>
                      <a:r>
                        <a:rPr lang="en-GB" sz="900" b="0"/>
                        <a:t>6</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Should we add 'Minor Works' as an intake item?</a:t>
                      </a:r>
                    </a:p>
                  </a:txBody>
                  <a:tcPr marL="45720" marR="45720"/>
                </a:tc>
                <a:tc>
                  <a:txBody>
                    <a:bodyPr/>
                    <a:lstStyle/>
                    <a:p>
                      <a:r>
                        <a:rPr lang="en-GB" sz="900" b="0"/>
                        <a:t>Are you thinking about flagging a subset of slides for this use case?</a:t>
                      </a:r>
                    </a:p>
                    <a:p>
                      <a:r>
                        <a:rPr lang="en-GB" sz="900" b="0"/>
                        <a:t>Plus add this as a type in the preface.</a:t>
                      </a:r>
                    </a:p>
                  </a:txBody>
                  <a:tcPr marL="45720" marR="45720"/>
                </a:tc>
                <a:extLst>
                  <a:ext uri="{0D108BD9-81ED-4DB2-BD59-A6C34878D82A}">
                    <a16:rowId xmlns:a16="http://schemas.microsoft.com/office/drawing/2014/main" val="3763486306"/>
                  </a:ext>
                </a:extLst>
              </a:tr>
              <a:tr h="252000">
                <a:tc>
                  <a:txBody>
                    <a:bodyPr/>
                    <a:lstStyle/>
                    <a:p>
                      <a:pPr algn="ctr"/>
                      <a:r>
                        <a:rPr lang="en-GB" sz="900" b="0"/>
                        <a:t>7</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For Business architecture, add a link to the actual templates</a:t>
                      </a:r>
                    </a:p>
                  </a:txBody>
                  <a:tcPr marL="45720" marR="45720"/>
                </a:tc>
                <a:tc>
                  <a:txBody>
                    <a:bodyPr/>
                    <a:lstStyle/>
                    <a:p>
                      <a:r>
                        <a:rPr lang="en-GB" sz="900" b="0"/>
                        <a:t>Need to copy from new CSA</a:t>
                      </a:r>
                    </a:p>
                  </a:txBody>
                  <a:tcPr marL="45720" marR="45720"/>
                </a:tc>
                <a:extLst>
                  <a:ext uri="{0D108BD9-81ED-4DB2-BD59-A6C34878D82A}">
                    <a16:rowId xmlns:a16="http://schemas.microsoft.com/office/drawing/2014/main" val="3363249409"/>
                  </a:ext>
                </a:extLst>
              </a:tr>
              <a:tr h="252000">
                <a:tc>
                  <a:txBody>
                    <a:bodyPr/>
                    <a:lstStyle/>
                    <a:p>
                      <a:pPr algn="ctr"/>
                      <a:r>
                        <a:rPr lang="en-GB" sz="900" b="0"/>
                        <a:t>8</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Should we add a column for access restrictions to the Users (slide 11)?</a:t>
                      </a:r>
                    </a:p>
                  </a:txBody>
                  <a:tcPr marL="45720" marR="45720"/>
                </a:tc>
                <a:tc>
                  <a:txBody>
                    <a:bodyPr/>
                    <a:lstStyle/>
                    <a:p>
                      <a:r>
                        <a:rPr lang="en-GB" sz="900" b="0"/>
                        <a:t>Can we make better use of column 2?</a:t>
                      </a:r>
                      <a:br>
                        <a:rPr lang="en-GB" sz="900" b="0"/>
                      </a:br>
                      <a:r>
                        <a:rPr lang="en-GB" sz="900" b="0"/>
                        <a:t>Need to update in CSA as well</a:t>
                      </a:r>
                    </a:p>
                  </a:txBody>
                  <a:tcPr marL="45720" marR="45720"/>
                </a:tc>
                <a:extLst>
                  <a:ext uri="{0D108BD9-81ED-4DB2-BD59-A6C34878D82A}">
                    <a16:rowId xmlns:a16="http://schemas.microsoft.com/office/drawing/2014/main" val="4160051282"/>
                  </a:ext>
                </a:extLst>
              </a:tr>
              <a:tr h="252000">
                <a:tc>
                  <a:txBody>
                    <a:bodyPr/>
                    <a:lstStyle/>
                    <a:p>
                      <a:pPr algn="ctr"/>
                      <a:r>
                        <a:rPr lang="en-GB" sz="900" b="0"/>
                        <a:t>9</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Should the RAID slide be after the Solution Architecture? I assume it is the RAID on the new approach, not old.</a:t>
                      </a:r>
                    </a:p>
                  </a:txBody>
                  <a:tcPr marL="45720" marR="45720"/>
                </a:tc>
                <a:tc>
                  <a:txBody>
                    <a:bodyPr/>
                    <a:lstStyle/>
                    <a:p>
                      <a:r>
                        <a:rPr lang="en-GB" sz="900" b="0"/>
                        <a:t>I was in 2 minds about this in the CSA. From an author point of view, it probably feels more logic to have it after, but for us as reviewers, it probably makes sense for us to be aware of these items before we look at the design.</a:t>
                      </a:r>
                    </a:p>
                  </a:txBody>
                  <a:tcPr marL="45720" marR="45720"/>
                </a:tc>
                <a:extLst>
                  <a:ext uri="{0D108BD9-81ED-4DB2-BD59-A6C34878D82A}">
                    <a16:rowId xmlns:a16="http://schemas.microsoft.com/office/drawing/2014/main" val="1893415382"/>
                  </a:ext>
                </a:extLst>
              </a:tr>
              <a:tr h="252000">
                <a:tc>
                  <a:txBody>
                    <a:bodyPr/>
                    <a:lstStyle/>
                    <a:p>
                      <a:pPr algn="ctr"/>
                      <a:r>
                        <a:rPr lang="en-GB" sz="900" b="0"/>
                        <a:t>10</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Define what Disposition means, so people have the context.</a:t>
                      </a:r>
                    </a:p>
                  </a:txBody>
                  <a:tcPr marL="45720" marR="45720"/>
                </a:tc>
                <a:tc>
                  <a:txBody>
                    <a:bodyPr/>
                    <a:lstStyle/>
                    <a:p>
                      <a:r>
                        <a:rPr lang="en-GB" sz="900" b="0"/>
                        <a:t>I am sure I already wrote notes on that </a:t>
                      </a:r>
                      <a:r>
                        <a:rPr lang="en-GB" sz="900" b="0">
                          <a:sym typeface="Wingdings" panose="05000000000000000000" pitchFamily="2" charset="2"/>
                        </a:rPr>
                        <a:t> need to find where I put them.</a:t>
                      </a:r>
                      <a:endParaRPr lang="en-GB" sz="900" b="0"/>
                    </a:p>
                  </a:txBody>
                  <a:tcPr marL="45720" marR="45720"/>
                </a:tc>
                <a:extLst>
                  <a:ext uri="{0D108BD9-81ED-4DB2-BD59-A6C34878D82A}">
                    <a16:rowId xmlns:a16="http://schemas.microsoft.com/office/drawing/2014/main" val="2711954895"/>
                  </a:ext>
                </a:extLst>
              </a:tr>
              <a:tr h="252000">
                <a:tc>
                  <a:txBody>
                    <a:bodyPr/>
                    <a:lstStyle/>
                    <a:p>
                      <a:pPr algn="ctr"/>
                      <a:r>
                        <a:rPr lang="en-GB" sz="900" b="0"/>
                        <a:t>11</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Security - are the BSRs covered?</a:t>
                      </a:r>
                    </a:p>
                  </a:txBody>
                  <a:tcPr marL="45720" marR="45720"/>
                </a:tc>
                <a:tc>
                  <a:txBody>
                    <a:bodyPr/>
                    <a:lstStyle/>
                    <a:p>
                      <a:r>
                        <a:rPr lang="en-GB" sz="900" b="0"/>
                        <a:t>Need to balance too much / too little info maybe keep short version in main flow and more detail in an appendix where required</a:t>
                      </a:r>
                    </a:p>
                  </a:txBody>
                  <a:tcPr marL="45720" marR="45720"/>
                </a:tc>
                <a:extLst>
                  <a:ext uri="{0D108BD9-81ED-4DB2-BD59-A6C34878D82A}">
                    <a16:rowId xmlns:a16="http://schemas.microsoft.com/office/drawing/2014/main" val="2227000965"/>
                  </a:ext>
                </a:extLst>
              </a:tr>
              <a:tr h="252000">
                <a:tc>
                  <a:txBody>
                    <a:bodyPr/>
                    <a:lstStyle/>
                    <a:p>
                      <a:pPr algn="ctr"/>
                      <a:r>
                        <a:rPr lang="en-GB" sz="900" b="0"/>
                        <a:t>12</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Is listing DTO categories sufficient, or do we need to expand on those selected?</a:t>
                      </a:r>
                    </a:p>
                  </a:txBody>
                  <a:tcPr marL="45720" marR="45720"/>
                </a:tc>
                <a:tc>
                  <a:txBody>
                    <a:bodyPr/>
                    <a:lstStyle/>
                    <a:p>
                      <a:r>
                        <a:rPr lang="en-GB" sz="900" b="0"/>
                        <a:t>Need to copy new section from CSA, but also see above.</a:t>
                      </a:r>
                    </a:p>
                  </a:txBody>
                  <a:tcPr marL="45720" marR="45720"/>
                </a:tc>
                <a:extLst>
                  <a:ext uri="{0D108BD9-81ED-4DB2-BD59-A6C34878D82A}">
                    <a16:rowId xmlns:a16="http://schemas.microsoft.com/office/drawing/2014/main" val="223008770"/>
                  </a:ext>
                </a:extLst>
              </a:tr>
              <a:tr h="252000">
                <a:tc>
                  <a:txBody>
                    <a:bodyPr/>
                    <a:lstStyle/>
                    <a:p>
                      <a:pPr algn="ctr"/>
                      <a:r>
                        <a:rPr lang="en-GB" sz="900" b="0"/>
                        <a:t>13</a:t>
                      </a:r>
                    </a:p>
                  </a:txBody>
                  <a:tcPr marL="45720" marR="45720"/>
                </a:tc>
                <a:tc>
                  <a:txBody>
                    <a:bodyPr/>
                    <a:lstStyle/>
                    <a:p>
                      <a:pPr algn="ctr"/>
                      <a:r>
                        <a:rPr lang="en-GB" sz="900" b="0"/>
                        <a:t>Craig</a:t>
                      </a:r>
                    </a:p>
                  </a:txBody>
                  <a:tcPr marL="45720" marR="45720"/>
                </a:tc>
                <a:tc>
                  <a:txBody>
                    <a:bodyPr/>
                    <a:lstStyle/>
                    <a:p>
                      <a:r>
                        <a:rPr lang="en-GB" sz="900" b="0" i="0">
                          <a:solidFill>
                            <a:schemeClr val="dk1"/>
                          </a:solidFill>
                          <a:effectLst/>
                          <a:latin typeface="+mn-lt"/>
                          <a:ea typeface="+mn-ea"/>
                          <a:cs typeface="+mn-cs"/>
                        </a:rPr>
                        <a:t>I think the solution needs to explain any new technology or infrastructure. The High level may not be enough.</a:t>
                      </a:r>
                    </a:p>
                  </a:txBody>
                  <a:tcPr marL="45720" marR="45720"/>
                </a:tc>
                <a:tc>
                  <a:txBody>
                    <a:bodyPr/>
                    <a:lstStyle/>
                    <a:p>
                      <a:r>
                        <a:rPr lang="en-GB" sz="900" b="0"/>
                        <a:t>Expand this for large project only?</a:t>
                      </a:r>
                      <a:br>
                        <a:rPr lang="en-GB" sz="900" b="0"/>
                      </a:br>
                      <a:r>
                        <a:rPr lang="en-GB" sz="900" b="0"/>
                        <a:t>See V2 draft CSA – I was playing with re-ordering things, partly in preparation for discussion requested by Infrastructure – which may also cover some of this.</a:t>
                      </a:r>
                    </a:p>
                  </a:txBody>
                  <a:tcPr marL="45720" marR="45720"/>
                </a:tc>
                <a:extLst>
                  <a:ext uri="{0D108BD9-81ED-4DB2-BD59-A6C34878D82A}">
                    <a16:rowId xmlns:a16="http://schemas.microsoft.com/office/drawing/2014/main" val="967969918"/>
                  </a:ext>
                </a:extLst>
              </a:tr>
              <a:tr h="252000">
                <a:tc>
                  <a:txBody>
                    <a:bodyPr/>
                    <a:lstStyle/>
                    <a:p>
                      <a:pPr algn="ctr"/>
                      <a:r>
                        <a:rPr lang="en-GB" sz="900" b="0"/>
                        <a:t>14</a:t>
                      </a:r>
                    </a:p>
                  </a:txBody>
                  <a:tcPr marL="45720" marR="45720"/>
                </a:tc>
                <a:tc>
                  <a:txBody>
                    <a:bodyPr/>
                    <a:lstStyle/>
                    <a:p>
                      <a:pPr algn="ctr"/>
                      <a:r>
                        <a:rPr lang="en-GB" sz="900" b="0"/>
                        <a:t>Craig</a:t>
                      </a:r>
                    </a:p>
                  </a:txBody>
                  <a:tcPr marL="45720" marR="45720"/>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900" b="0" i="0">
                          <a:solidFill>
                            <a:schemeClr val="dk1"/>
                          </a:solidFill>
                          <a:effectLst/>
                          <a:latin typeface="+mn-lt"/>
                          <a:ea typeface="+mn-ea"/>
                          <a:cs typeface="+mn-cs"/>
                        </a:rPr>
                        <a:t>For stage gate E, should we add security approval, test approval, and SOM?</a:t>
                      </a:r>
                    </a:p>
                  </a:txBody>
                  <a:tcPr marL="45720" marR="45720"/>
                </a:tc>
                <a:tc>
                  <a:txBody>
                    <a:bodyPr/>
                    <a:lstStyle/>
                    <a:p>
                      <a:r>
                        <a:rPr lang="en-GB" sz="900" b="0"/>
                        <a:t>Do you want to retain this section or move elsewhere.</a:t>
                      </a:r>
                      <a:br>
                        <a:rPr lang="en-GB" sz="900" b="0"/>
                      </a:br>
                      <a:r>
                        <a:rPr lang="en-GB" sz="900" b="0"/>
                        <a:t>I am wondering if we make this mandatory for all projects, and keep the CSA lite and the Gate E checks etc all in one place, and then if we delegate Gate E to a DA Forum / project level, they have a consistent way to feed back to PMO.</a:t>
                      </a:r>
                      <a:br>
                        <a:rPr lang="en-GB" sz="900" b="0"/>
                      </a:br>
                      <a:r>
                        <a:rPr lang="en-GB" sz="900" b="0"/>
                        <a:t>If we do this, I would also consider including the minutes table proposed by the PMO into here as well.</a:t>
                      </a:r>
                    </a:p>
                  </a:txBody>
                  <a:tcPr marL="45720" marR="45720"/>
                </a:tc>
                <a:extLst>
                  <a:ext uri="{0D108BD9-81ED-4DB2-BD59-A6C34878D82A}">
                    <a16:rowId xmlns:a16="http://schemas.microsoft.com/office/drawing/2014/main" val="2078832129"/>
                  </a:ext>
                </a:extLst>
              </a:tr>
            </a:tbl>
          </a:graphicData>
        </a:graphic>
      </p:graphicFrame>
    </p:spTree>
    <p:extLst>
      <p:ext uri="{BB962C8B-B14F-4D97-AF65-F5344CB8AC3E}">
        <p14:creationId xmlns:p14="http://schemas.microsoft.com/office/powerpoint/2010/main" val="9089396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Environments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152559166"/>
              </p:ext>
            </p:extLst>
          </p:nvPr>
        </p:nvGraphicFramePr>
        <p:xfrm>
          <a:off x="360000" y="900000"/>
          <a:ext cx="8497370" cy="3817483"/>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96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Environment Inheritance:</a:t>
                      </a:r>
                      <a:b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environments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13352927"/>
                  </a:ext>
                </a:extLst>
              </a:tr>
              <a:tr h="2520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Environments:</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(List all environments impacted by / supporting development scope)</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(Update / add instance names as required)</a:t>
                      </a:r>
                    </a:p>
                    <a:p>
                      <a:pPr>
                        <a:lnSpc>
                          <a:spcPct val="115000"/>
                        </a:lnSpc>
                        <a:spcAft>
                          <a:spcPts val="0"/>
                        </a:spcAft>
                      </a:pPr>
                      <a:endPar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tabLst>
                          <a:tab pos="625475" algn="l"/>
                        </a:tabLs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Location: 	CNI / Azure / OCI / DXC etc</a:t>
                      </a:r>
                    </a:p>
                    <a:p>
                      <a:pPr defTabSz="625475">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Sub: Location:	e.g. ION / IEMS etc</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720000">
                <a:tc>
                  <a:txBody>
                    <a:bodyPr/>
                    <a:lstStyle/>
                    <a:p>
                      <a:pPr marL="0" indent="0" algn="l" rtl="0" eaLnBrk="1" fontAlgn="base" hangingPunct="1">
                        <a:lnSpc>
                          <a:spcPct val="115000"/>
                        </a:lnSpc>
                        <a:spcBef>
                          <a:spcPct val="0"/>
                        </a:spcBef>
                        <a:spcAft>
                          <a:spcPts val="0"/>
                        </a:spcAft>
                        <a:buClr>
                          <a:schemeClr val="tx1"/>
                        </a:buClr>
                        <a:buFontTx/>
                        <a:buNone/>
                      </a:pPr>
                      <a:r>
                        <a:rPr lang="en-GB" sz="9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Notes:</a:t>
                      </a:r>
                      <a:br>
                        <a:rPr lang="en-GB" sz="9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(Supporting information)</a:t>
                      </a:r>
                    </a:p>
                    <a:p>
                      <a:pPr marL="0" indent="0" algn="l" rtl="0" eaLnBrk="1" fontAlgn="base" hangingPunct="1">
                        <a:lnSpc>
                          <a:spcPct val="115000"/>
                        </a:lnSpc>
                        <a:spcBef>
                          <a:spcPct val="0"/>
                        </a:spcBef>
                        <a:spcAft>
                          <a:spcPts val="0"/>
                        </a:spcAft>
                        <a:buClr>
                          <a:schemeClr val="tx1"/>
                        </a:buClr>
                        <a:buFontTx/>
                        <a:buNone/>
                      </a:pP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9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bl>
          </a:graphicData>
        </a:graphic>
      </p:graphicFrame>
      <p:graphicFrame>
        <p:nvGraphicFramePr>
          <p:cNvPr id="12" name="Table 11">
            <a:extLst>
              <a:ext uri="{FF2B5EF4-FFF2-40B4-BE49-F238E27FC236}">
                <a16:creationId xmlns:a16="http://schemas.microsoft.com/office/drawing/2014/main" id="{34EAE189-BFC0-4855-9A34-EB139E778639}"/>
              </a:ext>
            </a:extLst>
          </p:cNvPr>
          <p:cNvGraphicFramePr>
            <a:graphicFrameLocks noGrp="1"/>
          </p:cNvGraphicFramePr>
          <p:nvPr>
            <p:extLst>
              <p:ext uri="{D42A27DB-BD31-4B8C-83A1-F6EECF244321}">
                <p14:modId xmlns:p14="http://schemas.microsoft.com/office/powerpoint/2010/main" val="1473056165"/>
              </p:ext>
            </p:extLst>
          </p:nvPr>
        </p:nvGraphicFramePr>
        <p:xfrm>
          <a:off x="3375665" y="1539404"/>
          <a:ext cx="5184000" cy="194400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18324142"/>
                    </a:ext>
                  </a:extLst>
                </a:gridCol>
                <a:gridCol w="864000">
                  <a:extLst>
                    <a:ext uri="{9D8B030D-6E8A-4147-A177-3AD203B41FA5}">
                      <a16:colId xmlns:a16="http://schemas.microsoft.com/office/drawing/2014/main" val="3263955210"/>
                    </a:ext>
                  </a:extLst>
                </a:gridCol>
                <a:gridCol w="864000">
                  <a:extLst>
                    <a:ext uri="{9D8B030D-6E8A-4147-A177-3AD203B41FA5}">
                      <a16:colId xmlns:a16="http://schemas.microsoft.com/office/drawing/2014/main" val="3328345093"/>
                    </a:ext>
                  </a:extLst>
                </a:gridCol>
                <a:gridCol w="864000">
                  <a:extLst>
                    <a:ext uri="{9D8B030D-6E8A-4147-A177-3AD203B41FA5}">
                      <a16:colId xmlns:a16="http://schemas.microsoft.com/office/drawing/2014/main" val="2684348271"/>
                    </a:ext>
                  </a:extLst>
                </a:gridCol>
                <a:gridCol w="864000">
                  <a:extLst>
                    <a:ext uri="{9D8B030D-6E8A-4147-A177-3AD203B41FA5}">
                      <a16:colId xmlns:a16="http://schemas.microsoft.com/office/drawing/2014/main" val="2136483060"/>
                    </a:ext>
                  </a:extLst>
                </a:gridCol>
                <a:gridCol w="864000">
                  <a:extLst>
                    <a:ext uri="{9D8B030D-6E8A-4147-A177-3AD203B41FA5}">
                      <a16:colId xmlns:a16="http://schemas.microsoft.com/office/drawing/2014/main" val="2303682042"/>
                    </a:ext>
                  </a:extLst>
                </a:gridCol>
              </a:tblGrid>
              <a:tr h="216000">
                <a:tc>
                  <a:txBody>
                    <a:bodyPr/>
                    <a:lstStyle/>
                    <a:p>
                      <a:pPr marL="0" indent="0" algn="l" rtl="0" eaLnBrk="1" fontAlgn="base" hangingPunct="1">
                        <a:spcBef>
                          <a:spcPct val="0"/>
                        </a:spcBef>
                        <a:spcAft>
                          <a:spcPts val="600"/>
                        </a:spcAft>
                        <a:buClr>
                          <a:schemeClr val="tx1"/>
                        </a:buClr>
                        <a:buFontTx/>
                        <a:buNone/>
                      </a:pPr>
                      <a:r>
                        <a:rPr lang="en-GB" sz="800" b="1">
                          <a:solidFill>
                            <a:srgbClr val="0070C0"/>
                          </a:solidFill>
                          <a:latin typeface="+mn-lt"/>
                          <a:ea typeface="+mn-ea"/>
                          <a:cs typeface="+mn-cs"/>
                        </a:rPr>
                        <a:t>Category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rgbClr val="0070C0"/>
                          </a:solidFill>
                        </a:rPr>
                        <a:t>Instance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800" b="1">
                          <a:solidFill>
                            <a:srgbClr val="0070C0"/>
                          </a:solidFill>
                        </a:rPr>
                        <a:t>Location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rgbClr val="0070C0"/>
                          </a:solidFill>
                        </a:rPr>
                        <a:t>Sub-Location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rgbClr val="0070C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rgbClr val="0070C0"/>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r h="216000">
                <a:tc>
                  <a:txBody>
                    <a:bodyPr/>
                    <a:lstStyle/>
                    <a:p>
                      <a:pPr marL="0" indent="0" algn="l" rtl="0" eaLnBrk="1" fontAlgn="base" hangingPunct="1">
                        <a:spcBef>
                          <a:spcPct val="0"/>
                        </a:spcBef>
                        <a:spcAft>
                          <a:spcPts val="600"/>
                        </a:spcAft>
                        <a:buClr>
                          <a:schemeClr val="tx1"/>
                        </a:buClr>
                        <a:buFontTx/>
                        <a:buNone/>
                      </a:pPr>
                      <a:r>
                        <a:rPr lang="en-GB" sz="800" b="1">
                          <a:solidFill>
                            <a:schemeClr val="tx1"/>
                          </a:solidFill>
                          <a:latin typeface="+mn-lt"/>
                          <a:ea typeface="+mn-ea"/>
                          <a:cs typeface="+mn-cs"/>
                        </a:rPr>
                        <a:t>Development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chemeClr val="tx1"/>
                          </a:solidFill>
                        </a:rPr>
                        <a:t>Dev</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921289"/>
                  </a:ext>
                </a:extLst>
              </a:tr>
              <a:tr h="216000">
                <a:tc>
                  <a:txBody>
                    <a:bodyPr/>
                    <a:lstStyle/>
                    <a:p>
                      <a:pPr marL="0" indent="0" algn="l" rtl="0" eaLnBrk="1" fontAlgn="base" hangingPunct="1">
                        <a:spcBef>
                          <a:spcPct val="0"/>
                        </a:spcBef>
                        <a:spcAft>
                          <a:spcPts val="600"/>
                        </a:spcAft>
                        <a:buClr>
                          <a:schemeClr val="tx1"/>
                        </a:buClr>
                        <a:buFontTx/>
                        <a:buNone/>
                      </a:pPr>
                      <a:endParaRPr lang="en-GB" sz="800" b="1">
                        <a:solidFill>
                          <a:schemeClr val="tx1"/>
                        </a:solidFill>
                        <a:latin typeface="+mn-lt"/>
                        <a:ea typeface="+mn-ea"/>
                        <a:cs typeface="+mn-cs"/>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34855"/>
                  </a:ext>
                </a:extLst>
              </a:tr>
              <a:tr h="216000">
                <a:tc>
                  <a:txBody>
                    <a:bodyPr/>
                    <a:lstStyle/>
                    <a:p>
                      <a:pPr marL="0" indent="0" algn="l" rtl="0" eaLnBrk="1" fontAlgn="base" hangingPunct="1">
                        <a:spcBef>
                          <a:spcPct val="0"/>
                        </a:spcBef>
                        <a:spcAft>
                          <a:spcPts val="600"/>
                        </a:spcAft>
                        <a:buClr>
                          <a:schemeClr val="tx1"/>
                        </a:buClr>
                        <a:buFontTx/>
                        <a:buNone/>
                      </a:pPr>
                      <a:r>
                        <a:rPr lang="en-GB" sz="800" b="1">
                          <a:solidFill>
                            <a:schemeClr val="tx1"/>
                          </a:solidFill>
                          <a:latin typeface="+mn-lt"/>
                          <a:ea typeface="+mn-ea"/>
                          <a:cs typeface="+mn-cs"/>
                        </a:rPr>
                        <a:t>Test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chemeClr val="tx1"/>
                          </a:solidFill>
                        </a:rPr>
                        <a:t>Test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004934"/>
                  </a:ext>
                </a:extLst>
              </a:tr>
              <a:tr h="216000">
                <a:tc>
                  <a:txBody>
                    <a:bodyPr/>
                    <a:lstStyle/>
                    <a:p>
                      <a:pPr marL="0" indent="0" algn="l" rtl="0" eaLnBrk="1" fontAlgn="base" hangingPunct="1">
                        <a:spcBef>
                          <a:spcPct val="0"/>
                        </a:spcBef>
                        <a:spcAft>
                          <a:spcPts val="600"/>
                        </a:spcAft>
                        <a:buClr>
                          <a:schemeClr val="tx1"/>
                        </a:buClr>
                        <a:buFontTx/>
                        <a:buNone/>
                      </a:pPr>
                      <a:endParaRPr lang="en-GB" sz="800" b="1">
                        <a:solidFill>
                          <a:schemeClr val="tx1"/>
                        </a:solidFill>
                        <a:latin typeface="+mn-lt"/>
                        <a:ea typeface="+mn-ea"/>
                        <a:cs typeface="+mn-cs"/>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6276165"/>
                  </a:ext>
                </a:extLst>
              </a:tr>
              <a:tr h="216000">
                <a:tc>
                  <a:txBody>
                    <a:bodyPr/>
                    <a:lstStyle/>
                    <a:p>
                      <a:pPr marL="0" indent="0" algn="l" rtl="0" eaLnBrk="1" fontAlgn="base" hangingPunct="1">
                        <a:spcBef>
                          <a:spcPct val="0"/>
                        </a:spcBef>
                        <a:spcAft>
                          <a:spcPts val="600"/>
                        </a:spcAft>
                        <a:buClr>
                          <a:schemeClr val="tx1"/>
                        </a:buClr>
                        <a:buFontTx/>
                        <a:buNone/>
                      </a:pPr>
                      <a:r>
                        <a:rPr lang="en-GB" sz="800" b="1">
                          <a:solidFill>
                            <a:schemeClr val="tx1"/>
                          </a:solidFill>
                          <a:latin typeface="+mn-lt"/>
                          <a:ea typeface="+mn-ea"/>
                          <a:cs typeface="+mn-cs"/>
                        </a:rPr>
                        <a:t>Production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chemeClr val="tx1"/>
                          </a:solidFill>
                        </a:rPr>
                        <a:t>Fix-On-Fail</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273364"/>
                  </a:ext>
                </a:extLst>
              </a:tr>
              <a:tr h="216000">
                <a:tc>
                  <a:txBody>
                    <a:bodyPr/>
                    <a:lstStyle/>
                    <a:p>
                      <a:pPr marL="0" indent="0" algn="l" rtl="0" eaLnBrk="1" fontAlgn="base" hangingPunct="1">
                        <a:spcBef>
                          <a:spcPct val="0"/>
                        </a:spcBef>
                        <a:spcAft>
                          <a:spcPts val="600"/>
                        </a:spcAft>
                        <a:buClr>
                          <a:schemeClr val="tx1"/>
                        </a:buClr>
                        <a:buFontTx/>
                        <a:buNone/>
                      </a:pPr>
                      <a:endParaRPr lang="en-GB" sz="800" b="1">
                        <a:solidFill>
                          <a:schemeClr val="tx1"/>
                        </a:solidFill>
                        <a:latin typeface="+mn-lt"/>
                        <a:ea typeface="+mn-ea"/>
                        <a:cs typeface="+mn-cs"/>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chemeClr val="tx1"/>
                          </a:solidFill>
                        </a:rPr>
                        <a:t>Production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612109"/>
                  </a:ext>
                </a:extLst>
              </a:tr>
              <a:tr h="216000">
                <a:tc>
                  <a:txBody>
                    <a:bodyPr/>
                    <a:lstStyle/>
                    <a:p>
                      <a:pPr marL="0" indent="0" algn="l" rtl="0" eaLnBrk="1" fontAlgn="base" hangingPunct="1">
                        <a:spcBef>
                          <a:spcPct val="0"/>
                        </a:spcBef>
                        <a:spcAft>
                          <a:spcPts val="600"/>
                        </a:spcAft>
                        <a:buClr>
                          <a:schemeClr val="tx1"/>
                        </a:buClr>
                        <a:buFontTx/>
                        <a:buNone/>
                      </a:pPr>
                      <a:endParaRPr lang="en-GB" sz="800" b="1">
                        <a:solidFill>
                          <a:schemeClr val="tx1"/>
                        </a:solidFill>
                        <a:latin typeface="+mn-lt"/>
                        <a:ea typeface="+mn-ea"/>
                        <a:cs typeface="+mn-cs"/>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chemeClr val="tx1"/>
                          </a:solidFill>
                        </a:rPr>
                        <a:t>Standby</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438886"/>
                  </a:ext>
                </a:extLst>
              </a:tr>
              <a:tr h="216000">
                <a:tc>
                  <a:txBody>
                    <a:bodyPr/>
                    <a:lstStyle/>
                    <a:p>
                      <a:pPr marL="0" indent="0" algn="l" rtl="0" eaLnBrk="1" fontAlgn="base" hangingPunct="1">
                        <a:spcBef>
                          <a:spcPct val="0"/>
                        </a:spcBef>
                        <a:spcAft>
                          <a:spcPts val="600"/>
                        </a:spcAft>
                        <a:buClr>
                          <a:schemeClr val="tx1"/>
                        </a:buClr>
                        <a:buFontTx/>
                        <a:buNone/>
                      </a:pPr>
                      <a:endParaRPr lang="en-GB" sz="800" b="1">
                        <a:solidFill>
                          <a:schemeClr val="tx1"/>
                        </a:solidFill>
                        <a:latin typeface="+mn-lt"/>
                        <a:ea typeface="+mn-ea"/>
                        <a:cs typeface="+mn-cs"/>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a:solidFill>
                            <a:schemeClr val="tx1"/>
                          </a:solidFill>
                        </a:rPr>
                        <a:t>DR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055116"/>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333207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Service Lifetime</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1819857372"/>
              </p:ext>
            </p:extLst>
          </p:nvPr>
        </p:nvGraphicFramePr>
        <p:xfrm>
          <a:off x="360000" y="900000"/>
          <a:ext cx="8460000" cy="3421483"/>
        </p:xfrm>
        <a:graphic>
          <a:graphicData uri="http://schemas.openxmlformats.org/drawingml/2006/table">
            <a:tbl>
              <a:tblPr firstRow="1" firstCol="1" bandRow="1"/>
              <a:tblGrid>
                <a:gridCol w="2160000">
                  <a:extLst>
                    <a:ext uri="{9D8B030D-6E8A-4147-A177-3AD203B41FA5}">
                      <a16:colId xmlns:a16="http://schemas.microsoft.com/office/drawing/2014/main" val="3632216860"/>
                    </a:ext>
                  </a:extLst>
                </a:gridCol>
                <a:gridCol w="900000">
                  <a:extLst>
                    <a:ext uri="{9D8B030D-6E8A-4147-A177-3AD203B41FA5}">
                      <a16:colId xmlns:a16="http://schemas.microsoft.com/office/drawing/2014/main" val="1146656105"/>
                    </a:ext>
                  </a:extLst>
                </a:gridCol>
                <a:gridCol w="5400000">
                  <a:extLst>
                    <a:ext uri="{9D8B030D-6E8A-4147-A177-3AD203B41FA5}">
                      <a16:colId xmlns:a16="http://schemas.microsoft.com/office/drawing/2014/main" val="4106549909"/>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l">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54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Inheritance:</a:t>
                      </a:r>
                      <a:b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Service lifetime is inherited unchanged from an existing Platform please specify)</a:t>
                      </a:r>
                      <a:endPar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912553671"/>
                  </a:ext>
                </a:extLst>
              </a:tr>
              <a:tr h="54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Solution Proposed End of Life:</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DD/MM/YY</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33599729"/>
                  </a:ext>
                </a:extLst>
              </a:tr>
              <a:tr h="54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Host Platform End of Life:</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(Worst case Component)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ctr"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DD/MM/YY</a:t>
                      </a:r>
                    </a:p>
                    <a:p>
                      <a:pPr algn="ct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092579796"/>
                  </a:ext>
                </a:extLst>
              </a:tr>
              <a:tr h="54000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Application End of Life:</a:t>
                      </a:r>
                    </a:p>
                    <a:p>
                      <a:pPr>
                        <a:lnSpc>
                          <a:spcPct val="115000"/>
                        </a:lnSpc>
                        <a:spcAft>
                          <a:spcPts val="0"/>
                        </a:spcAft>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(Worst case Component)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DD/MM/YY</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89527894"/>
                  </a:ext>
                </a:extLst>
              </a:tr>
              <a:tr h="54000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O/S End of Life:</a:t>
                      </a:r>
                    </a:p>
                    <a:p>
                      <a:pPr>
                        <a:lnSpc>
                          <a:spcPct val="115000"/>
                        </a:lnSpc>
                        <a:spcAft>
                          <a:spcPts val="0"/>
                        </a:spcAft>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(Worst case component)</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DD/MM/YY</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970852732"/>
                  </a:ext>
                </a:extLst>
              </a:tr>
              <a:tr h="54000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Database End of Life:</a:t>
                      </a:r>
                    </a:p>
                    <a:p>
                      <a:pPr>
                        <a:lnSpc>
                          <a:spcPct val="115000"/>
                        </a:lnSpc>
                        <a:spcAft>
                          <a:spcPts val="0"/>
                        </a:spcAft>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(Worst case component)</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DD/MM/YY</a:t>
                      </a: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22781275"/>
                  </a:ext>
                </a:extLst>
              </a:tr>
            </a:tbl>
          </a:graphicData>
        </a:graphic>
      </p:graphicFrame>
      <p:sp>
        <p:nvSpPr>
          <p:cNvPr id="4" name="Footer Placeholder 3">
            <a:extLst>
              <a:ext uri="{FF2B5EF4-FFF2-40B4-BE49-F238E27FC236}">
                <a16:creationId xmlns:a16="http://schemas.microsoft.com/office/drawing/2014/main" id="{3EC64449-D813-4781-870A-7040B7AD7FD8}"/>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2639208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IT Commercial</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3522975789"/>
              </p:ext>
            </p:extLst>
          </p:nvPr>
        </p:nvGraphicFramePr>
        <p:xfrm>
          <a:off x="360000" y="900000"/>
          <a:ext cx="8036101" cy="2072896"/>
        </p:xfrm>
        <a:graphic>
          <a:graphicData uri="http://schemas.openxmlformats.org/drawingml/2006/table">
            <a:tbl>
              <a:tblPr firstRow="1" firstCol="1" bandRow="1"/>
              <a:tblGrid>
                <a:gridCol w="2310830">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6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Inheritance:</a:t>
                      </a:r>
                      <a:b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Commercial position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673261606"/>
                  </a:ext>
                </a:extLst>
              </a:tr>
              <a:tr h="144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US" sz="1000">
                          <a:solidFill>
                            <a:srgbClr val="0079C1"/>
                          </a:solidFill>
                          <a:effectLst/>
                          <a:latin typeface="Calibri"/>
                          <a:ea typeface="Calibri" panose="020F0502020204030204" pitchFamily="34" charset="0"/>
                          <a:cs typeface="Times New Roman"/>
                        </a:rPr>
                        <a:t>Input from IT Commercial:</a:t>
                      </a:r>
                      <a:endParaRPr lang="en-US" sz="1000"/>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US"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sp>
        <p:nvSpPr>
          <p:cNvPr id="6" name="TextBox 5">
            <a:extLst>
              <a:ext uri="{FF2B5EF4-FFF2-40B4-BE49-F238E27FC236}">
                <a16:creationId xmlns:a16="http://schemas.microsoft.com/office/drawing/2014/main" id="{EFA0209E-2137-4FE2-80EB-C45F34552466}"/>
              </a:ext>
            </a:extLst>
          </p:cNvPr>
          <p:cNvSpPr txBox="1"/>
          <p:nvPr/>
        </p:nvSpPr>
        <p:spPr bwMode="auto">
          <a:xfrm>
            <a:off x="2807714" y="1697227"/>
            <a:ext cx="4424880" cy="493331"/>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specific commercial impacts associated with this solution, e.g.</a:t>
            </a:r>
          </a:p>
          <a:p>
            <a:pPr marL="171450" indent="-171450">
              <a:spcAft>
                <a:spcPts val="200"/>
              </a:spcAft>
              <a:buFont typeface="Arial" panose="020B0604020202020204" pitchFamily="34" charset="0"/>
              <a:buChar char="•"/>
            </a:pPr>
            <a:r>
              <a:rPr lang="en-GB" sz="800">
                <a:solidFill>
                  <a:srgbClr val="0079C1"/>
                </a:solidFill>
                <a:highlight>
                  <a:srgbClr val="FFFF00"/>
                </a:highlight>
                <a:latin typeface="Calibri" panose="020F0502020204030204" pitchFamily="34" charset="0"/>
                <a:cs typeface="Times New Roman" panose="02020603050405020304" pitchFamily="18" charset="0"/>
              </a:rPr>
              <a:t>What are the commercial implications of this architecture?</a:t>
            </a:r>
          </a:p>
          <a:p>
            <a:pPr marL="171450" indent="-171450">
              <a:spcAft>
                <a:spcPts val="200"/>
              </a:spcAft>
              <a:buFont typeface="Arial" panose="020B0604020202020204" pitchFamily="34" charset="0"/>
              <a:buChar char="•"/>
            </a:pPr>
            <a:r>
              <a:rPr lang="en-GB" sz="800">
                <a:solidFill>
                  <a:srgbClr val="0079C1"/>
                </a:solidFill>
                <a:highlight>
                  <a:srgbClr val="FFFF00"/>
                </a:highlight>
                <a:latin typeface="Calibri" panose="020F0502020204030204" pitchFamily="34" charset="0"/>
                <a:cs typeface="Times New Roman" panose="02020603050405020304" pitchFamily="18" charset="0"/>
              </a:rPr>
              <a:t>Do we need new licenses? Do we need new services?</a:t>
            </a:r>
          </a:p>
        </p:txBody>
      </p:sp>
    </p:spTree>
    <p:extLst>
      <p:ext uri="{BB962C8B-B14F-4D97-AF65-F5344CB8AC3E}">
        <p14:creationId xmlns:p14="http://schemas.microsoft.com/office/powerpoint/2010/main" val="204196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272529" y="701173"/>
            <a:ext cx="3385071" cy="1477328"/>
          </a:xfrm>
        </p:spPr>
        <p:txBody>
          <a:bodyPr/>
          <a:lstStyle/>
          <a:p>
            <a:r>
              <a:rPr lang="en-US"/>
              <a:t>Appendix A</a:t>
            </a:r>
          </a:p>
          <a:p>
            <a:r>
              <a:rPr lang="en-US"/>
              <a:t>Supplementary Slides</a:t>
            </a:r>
          </a:p>
        </p:txBody>
      </p:sp>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3"/>
          <a:srcRect l="10844" r="10844"/>
          <a:stretch>
            <a:fillRect/>
          </a:stretch>
        </p:blipFill>
        <p:spPr bwMode="gray"/>
      </p:pic>
    </p:spTree>
    <p:extLst>
      <p:ext uri="{BB962C8B-B14F-4D97-AF65-F5344CB8AC3E}">
        <p14:creationId xmlns:p14="http://schemas.microsoft.com/office/powerpoint/2010/main" val="4283354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Other Non-functional Requirements</a:t>
            </a:r>
            <a:endParaRPr lang="en-GB" sz="1200"/>
          </a:p>
        </p:txBody>
      </p:sp>
      <p:graphicFrame>
        <p:nvGraphicFramePr>
          <p:cNvPr id="5" name="Table 4"/>
          <p:cNvGraphicFramePr>
            <a:graphicFrameLocks noGrp="1"/>
          </p:cNvGraphicFramePr>
          <p:nvPr/>
        </p:nvGraphicFramePr>
        <p:xfrm>
          <a:off x="360000" y="900000"/>
          <a:ext cx="8036101" cy="3421483"/>
        </p:xfrm>
        <a:graphic>
          <a:graphicData uri="http://schemas.openxmlformats.org/drawingml/2006/table">
            <a:tbl>
              <a:tblPr firstRow="1" firstCol="1" bandRow="1"/>
              <a:tblGrid>
                <a:gridCol w="2310830">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6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Inheritance:</a:t>
                      </a:r>
                      <a:b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NFR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673261606"/>
                  </a:ext>
                </a:extLst>
              </a:tr>
              <a:tr h="144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US" sz="1000">
                          <a:solidFill>
                            <a:srgbClr val="0079C1"/>
                          </a:solidFill>
                          <a:effectLst/>
                          <a:latin typeface="Calibri"/>
                          <a:ea typeface="Calibri" panose="020F0502020204030204" pitchFamily="34" charset="0"/>
                          <a:cs typeface="Times New Roman"/>
                        </a:rPr>
                        <a:t>Performance and Response Times:</a:t>
                      </a:r>
                      <a:endParaRPr lang="en-US" sz="1000"/>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r>
                        <a:rPr lang="en-US"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Detail the performance and response requirements and provide details of how the proposed solution will meet them E.g. 3 second page load in the 95th percentile</a:t>
                      </a: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r h="1440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a:cs typeface="Times New Roman"/>
                        </a:rPr>
                        <a:t>Geographic Requirements:</a:t>
                      </a:r>
                      <a:endParaRPr lang="en-GB" sz="1000" b="1">
                        <a:solidFill>
                          <a:srgbClr val="0079C1"/>
                        </a:solidFill>
                        <a:effectLst/>
                        <a:latin typeface="Calibri"/>
                        <a:ea typeface="Calibri" panose="020F0502020204030204" pitchFamily="34" charset="0"/>
                        <a:cs typeface="Times New Roman"/>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r>
                        <a:rPr lang="en-US" sz="1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Detail any location requirements and how the proposed solution will meet them e.g. Data must reside in the UK due to latency requirements</a:t>
                      </a: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67282336"/>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a:xfrm>
            <a:off x="2731982" y="4767264"/>
            <a:ext cx="5789718" cy="237993"/>
          </a:xfrm>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4209109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272528" y="701173"/>
            <a:ext cx="3534797" cy="984885"/>
          </a:xfrm>
        </p:spPr>
        <p:txBody>
          <a:bodyPr/>
          <a:lstStyle/>
          <a:p>
            <a:r>
              <a:rPr lang="en-US"/>
              <a:t>Stage Gate: Checklists</a:t>
            </a:r>
          </a:p>
        </p:txBody>
      </p:sp>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2"/>
          <a:srcRect l="10844" r="10844"/>
          <a:stretch>
            <a:fillRect/>
          </a:stretch>
        </p:blipFill>
        <p:spPr bwMode="gray"/>
      </p:pic>
    </p:spTree>
    <p:extLst>
      <p:ext uri="{BB962C8B-B14F-4D97-AF65-F5344CB8AC3E}">
        <p14:creationId xmlns:p14="http://schemas.microsoft.com/office/powerpoint/2010/main" val="1854186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7AEB0-46CC-471F-9677-3B5C4CA892B5}"/>
              </a:ext>
            </a:extLst>
          </p:cNvPr>
          <p:cNvSpPr>
            <a:spLocks noGrp="1"/>
          </p:cNvSpPr>
          <p:nvPr>
            <p:ph type="title"/>
          </p:nvPr>
        </p:nvSpPr>
        <p:spPr/>
        <p:txBody>
          <a:bodyPr/>
          <a:lstStyle/>
          <a:p>
            <a:r>
              <a:rPr lang="en-GB"/>
              <a:t>Stage Gate A (Pre Start-up): Checklist</a:t>
            </a:r>
          </a:p>
        </p:txBody>
      </p:sp>
      <p:graphicFrame>
        <p:nvGraphicFramePr>
          <p:cNvPr id="5" name="Table 4">
            <a:extLst>
              <a:ext uri="{FF2B5EF4-FFF2-40B4-BE49-F238E27FC236}">
                <a16:creationId xmlns:a16="http://schemas.microsoft.com/office/drawing/2014/main" id="{2DABB3EC-F1EB-41AD-BE8D-E6C62315F95E}"/>
              </a:ext>
            </a:extLst>
          </p:cNvPr>
          <p:cNvGraphicFramePr>
            <a:graphicFrameLocks noGrp="1"/>
          </p:cNvGraphicFramePr>
          <p:nvPr>
            <p:extLst>
              <p:ext uri="{D42A27DB-BD31-4B8C-83A1-F6EECF244321}">
                <p14:modId xmlns:p14="http://schemas.microsoft.com/office/powerpoint/2010/main" val="3210318122"/>
              </p:ext>
            </p:extLst>
          </p:nvPr>
        </p:nvGraphicFramePr>
        <p:xfrm>
          <a:off x="360001" y="900000"/>
          <a:ext cx="8460000" cy="289084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822075564"/>
                    </a:ext>
                  </a:extLst>
                </a:gridCol>
                <a:gridCol w="720000">
                  <a:extLst>
                    <a:ext uri="{9D8B030D-6E8A-4147-A177-3AD203B41FA5}">
                      <a16:colId xmlns:a16="http://schemas.microsoft.com/office/drawing/2014/main" val="3168558821"/>
                    </a:ext>
                  </a:extLst>
                </a:gridCol>
                <a:gridCol w="900000">
                  <a:extLst>
                    <a:ext uri="{9D8B030D-6E8A-4147-A177-3AD203B41FA5}">
                      <a16:colId xmlns:a16="http://schemas.microsoft.com/office/drawing/2014/main" val="1724510043"/>
                    </a:ext>
                  </a:extLst>
                </a:gridCol>
                <a:gridCol w="4320000">
                  <a:extLst>
                    <a:ext uri="{9D8B030D-6E8A-4147-A177-3AD203B41FA5}">
                      <a16:colId xmlns:a16="http://schemas.microsoft.com/office/drawing/2014/main" val="2641950632"/>
                    </a:ext>
                  </a:extLst>
                </a:gridCol>
              </a:tblGrid>
              <a:tr h="370840">
                <a:tc>
                  <a:txBody>
                    <a:bodyPr/>
                    <a:lstStyle/>
                    <a:p>
                      <a:r>
                        <a:rPr lang="en-GB" sz="800"/>
                        <a:t>Deliverable / Check</a:t>
                      </a:r>
                    </a:p>
                  </a:txBody>
                  <a:tcPr marT="36000" marB="36000" anchor="ctr"/>
                </a:tc>
                <a:tc>
                  <a:txBody>
                    <a:bodyPr/>
                    <a:lstStyle/>
                    <a:p>
                      <a:pPr algn="ctr"/>
                      <a:r>
                        <a:rPr lang="en-GB" sz="800"/>
                        <a:t>Owning Authority</a:t>
                      </a:r>
                    </a:p>
                  </a:txBody>
                  <a:tcPr marT="36000" marB="36000" anchor="ctr"/>
                </a:tc>
                <a:tc>
                  <a:txBody>
                    <a:bodyPr/>
                    <a:lstStyle/>
                    <a:p>
                      <a:pPr algn="ctr"/>
                      <a:r>
                        <a:rPr lang="en-GB" sz="900"/>
                        <a:t>Status</a:t>
                      </a:r>
                      <a:br>
                        <a:rPr lang="en-GB" sz="900"/>
                      </a:br>
                      <a:r>
                        <a:rPr lang="en-GB" sz="600"/>
                        <a:t>(Done / WIP / N/A)</a:t>
                      </a:r>
                      <a:endParaRPr lang="en-GB" sz="900"/>
                    </a:p>
                  </a:txBody>
                  <a:tcPr marT="36000" marB="36000" anchor="ctr"/>
                </a:tc>
                <a:tc>
                  <a:txBody>
                    <a:bodyPr/>
                    <a:lstStyle/>
                    <a:p>
                      <a:r>
                        <a:rPr lang="en-GB" sz="800"/>
                        <a:t>Notes</a:t>
                      </a:r>
                      <a:br>
                        <a:rPr lang="en-GB" sz="800"/>
                      </a:br>
                      <a:r>
                        <a:rPr lang="en-GB" sz="500"/>
                        <a:t>(If not done, provide  status / ETA / Justification)</a:t>
                      </a:r>
                      <a:endParaRPr lang="en-GB" sz="800"/>
                    </a:p>
                  </a:txBody>
                  <a:tcPr marT="36000" marB="36000" anchor="ctr"/>
                </a:tc>
                <a:extLst>
                  <a:ext uri="{0D108BD9-81ED-4DB2-BD59-A6C34878D82A}">
                    <a16:rowId xmlns:a16="http://schemas.microsoft.com/office/drawing/2014/main" val="711797147"/>
                  </a:ext>
                </a:extLst>
              </a:tr>
              <a:tr h="360000">
                <a:tc>
                  <a:txBody>
                    <a:bodyPr/>
                    <a:lstStyle/>
                    <a:p>
                      <a:pPr lvl="0">
                        <a:buNone/>
                        <a:tabLst>
                          <a:tab pos="3949700" algn="r"/>
                        </a:tabLst>
                      </a:pPr>
                      <a:r>
                        <a:rPr lang="en-GB" sz="800"/>
                        <a:t>Architecture Intake Outcome (ITAR)</a:t>
                      </a:r>
                    </a:p>
                  </a:txBody>
                  <a:tcPr marT="36000" marB="36000" anchor="ctr"/>
                </a:tc>
                <a:tc>
                  <a:txBody>
                    <a:bodyPr/>
                    <a:lstStyle/>
                    <a:p>
                      <a:pPr algn="ctr"/>
                      <a:r>
                        <a:rPr lang="en-GB" sz="800"/>
                        <a:t>ITGC</a:t>
                      </a:r>
                    </a:p>
                  </a:txBody>
                  <a:tcPr marT="36000" marB="36000" anchor="ctr"/>
                </a:tc>
                <a:tc>
                  <a:txBody>
                    <a:bodyPr/>
                    <a:lstStyle/>
                    <a:p>
                      <a:pPr algn="ctr"/>
                      <a:endParaRPr lang="en-GB" sz="700"/>
                    </a:p>
                  </a:txBody>
                  <a:tcPr marT="36000" marB="36000"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600"/>
                        <a:t>ITAR outcome directs SV / CSA requirement</a:t>
                      </a:r>
                    </a:p>
                  </a:txBody>
                  <a:tcPr marT="36000" marB="36000" anchor="ctr"/>
                </a:tc>
                <a:extLst>
                  <a:ext uri="{0D108BD9-81ED-4DB2-BD59-A6C34878D82A}">
                    <a16:rowId xmlns:a16="http://schemas.microsoft.com/office/drawing/2014/main" val="26548875"/>
                  </a:ext>
                </a:extLst>
              </a:tr>
              <a:tr h="360000">
                <a:tc>
                  <a:txBody>
                    <a:bodyPr/>
                    <a:lstStyle/>
                    <a:p>
                      <a:pPr lvl="0">
                        <a:buNone/>
                        <a:tabLst>
                          <a:tab pos="3949700" algn="r"/>
                        </a:tabLst>
                      </a:pPr>
                      <a:r>
                        <a:rPr lang="en-GB" sz="800"/>
                        <a:t>Solution Vision (SV)</a:t>
                      </a:r>
                    </a:p>
                  </a:txBody>
                  <a:tcPr marT="36000" marB="36000" anchor="ctr"/>
                </a:tc>
                <a:tc>
                  <a:txBody>
                    <a:bodyPr/>
                    <a:lstStyle/>
                    <a:p>
                      <a:pPr lvl="0" algn="ctr">
                        <a:buNone/>
                      </a:pPr>
                      <a:r>
                        <a:rPr lang="en-GB" sz="800" b="1" u="none">
                          <a:solidFill>
                            <a:schemeClr val="dk1"/>
                          </a:solidFill>
                          <a:latin typeface="+mn-lt"/>
                          <a:ea typeface="+mn-ea"/>
                          <a:cs typeface="+mn-cs"/>
                        </a:rPr>
                        <a:t>ITGC</a:t>
                      </a:r>
                    </a:p>
                  </a:txBody>
                  <a:tcPr marT="36000" marB="36000" anchor="ctr"/>
                </a:tc>
                <a:tc>
                  <a:txBody>
                    <a:bodyPr/>
                    <a:lstStyle/>
                    <a:p>
                      <a:pPr lvl="0" algn="ctr">
                        <a:buNone/>
                      </a:pPr>
                      <a:endParaRPr lang="en-GB" sz="700" b="1" u="none">
                        <a:solidFill>
                          <a:schemeClr val="dk1"/>
                        </a:solidFill>
                        <a:latin typeface="+mn-lt"/>
                        <a:ea typeface="+mn-ea"/>
                        <a:cs typeface="+mn-cs"/>
                      </a:endParaRPr>
                    </a:p>
                  </a:txBody>
                  <a:tcPr marT="36000" marB="36000" anchor="ctr"/>
                </a:tc>
                <a:tc>
                  <a:txBody>
                    <a:bodyPr/>
                    <a:lstStyle/>
                    <a:p>
                      <a:r>
                        <a:rPr lang="en-GB" sz="600"/>
                        <a:t>Only required for ITAR Outcome Medium / Large Known</a:t>
                      </a:r>
                    </a:p>
                  </a:txBody>
                  <a:tcPr marT="36000" marB="36000" anchor="ctr"/>
                </a:tc>
                <a:extLst>
                  <a:ext uri="{0D108BD9-81ED-4DB2-BD59-A6C34878D82A}">
                    <a16:rowId xmlns:a16="http://schemas.microsoft.com/office/drawing/2014/main" val="450973782"/>
                  </a:ext>
                </a:extLst>
              </a:tr>
              <a:tr h="360000">
                <a:tc>
                  <a:txBody>
                    <a:bodyPr/>
                    <a:lstStyle/>
                    <a:p>
                      <a:r>
                        <a:rPr lang="en-GB" sz="800"/>
                        <a:t>Conceptual Solution Architecture (CSA)</a:t>
                      </a:r>
                    </a:p>
                  </a:txBody>
                  <a:tcPr marT="36000" marB="36000" anchor="ctr"/>
                </a:tc>
                <a:tc>
                  <a:txBody>
                    <a:bodyPr/>
                    <a:lstStyle/>
                    <a:p>
                      <a:pPr algn="ctr"/>
                      <a:r>
                        <a:rPr lang="en-GB" sz="800"/>
                        <a:t>SDA</a:t>
                      </a:r>
                    </a:p>
                  </a:txBody>
                  <a:tcPr marT="36000" marB="36000" anchor="ctr"/>
                </a:tc>
                <a:tc>
                  <a:txBody>
                    <a:bodyPr/>
                    <a:lstStyle/>
                    <a:p>
                      <a:pPr algn="ctr"/>
                      <a:endParaRPr lang="en-GB" sz="800"/>
                    </a:p>
                  </a:txBody>
                  <a:tcPr marT="36000" marB="36000" anchor="ctr"/>
                </a:tc>
                <a:tc>
                  <a:txBody>
                    <a:bodyPr/>
                    <a:lstStyle/>
                    <a:p>
                      <a:r>
                        <a:rPr lang="en-GB" sz="600"/>
                        <a:t>Required for all ITAR Outcomes except F&amp;A, </a:t>
                      </a:r>
                      <a:r>
                        <a:rPr lang="en-GB" sz="600" err="1"/>
                        <a:t>PoC</a:t>
                      </a:r>
                      <a:r>
                        <a:rPr lang="en-GB" sz="600"/>
                        <a:t> and Small Known</a:t>
                      </a:r>
                    </a:p>
                  </a:txBody>
                  <a:tcPr marT="36000" marB="36000" anchor="ctr"/>
                </a:tc>
                <a:extLst>
                  <a:ext uri="{0D108BD9-81ED-4DB2-BD59-A6C34878D82A}">
                    <a16:rowId xmlns:a16="http://schemas.microsoft.com/office/drawing/2014/main" val="482773404"/>
                  </a:ext>
                </a:extLst>
              </a:tr>
              <a:tr h="360000">
                <a:tc>
                  <a:txBody>
                    <a:bodyPr/>
                    <a:lstStyle/>
                    <a:p>
                      <a:r>
                        <a:rPr lang="en-GB" sz="800"/>
                        <a:t>Service Impact Assessment (Mini) (SIA)</a:t>
                      </a:r>
                    </a:p>
                  </a:txBody>
                  <a:tcPr marT="36000" marB="36000" anchor="ctr"/>
                </a:tc>
                <a:tc>
                  <a:txBody>
                    <a:bodyPr/>
                    <a:lstStyle/>
                    <a:p>
                      <a:pPr algn="ctr"/>
                      <a:r>
                        <a:rPr lang="en-GB" sz="800"/>
                        <a:t>ST</a:t>
                      </a:r>
                    </a:p>
                  </a:txBody>
                  <a:tcPr marT="36000" marB="36000" anchor="ctr"/>
                </a:tc>
                <a:tc>
                  <a:txBody>
                    <a:bodyPr/>
                    <a:lstStyle/>
                    <a:p>
                      <a:pPr algn="ctr"/>
                      <a:endParaRPr lang="en-GB" sz="800"/>
                    </a:p>
                  </a:txBody>
                  <a:tcPr marT="36000" marB="36000" anchor="ctr"/>
                </a:tc>
                <a:tc>
                  <a:txBody>
                    <a:bodyPr/>
                    <a:lstStyle/>
                    <a:p>
                      <a:r>
                        <a:rPr lang="en-GB" sz="600"/>
                        <a:t>Require for ???</a:t>
                      </a:r>
                    </a:p>
                  </a:txBody>
                  <a:tcPr marT="36000" marB="36000" anchor="ctr"/>
                </a:tc>
                <a:extLst>
                  <a:ext uri="{0D108BD9-81ED-4DB2-BD59-A6C34878D82A}">
                    <a16:rowId xmlns:a16="http://schemas.microsoft.com/office/drawing/2014/main" val="3968607905"/>
                  </a:ext>
                </a:extLst>
              </a:tr>
              <a:tr h="360000">
                <a:tc>
                  <a:txBody>
                    <a:bodyPr/>
                    <a:lstStyle/>
                    <a:p>
                      <a:r>
                        <a:rPr lang="en-GB" sz="800" b="1">
                          <a:solidFill>
                            <a:srgbClr val="FF0000"/>
                          </a:solidFill>
                          <a:latin typeface="+mn-lt"/>
                          <a:ea typeface="+mn-ea"/>
                          <a:cs typeface="+mn-cs"/>
                        </a:rPr>
                        <a:t>Baseline Security Requirements (BSR)</a:t>
                      </a:r>
                    </a:p>
                  </a:txBody>
                  <a:tcPr marT="36000" marB="36000" anchor="ctr"/>
                </a:tc>
                <a:tc>
                  <a:txBody>
                    <a:bodyPr/>
                    <a:lstStyle/>
                    <a:p>
                      <a:pPr algn="ctr"/>
                      <a:r>
                        <a:rPr lang="en-GB" sz="800">
                          <a:solidFill>
                            <a:srgbClr val="FF0000"/>
                          </a:solidFill>
                        </a:rPr>
                        <a:t>Sec</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835902233"/>
                  </a:ext>
                </a:extLst>
              </a:tr>
              <a:tr h="360000">
                <a:tc>
                  <a:txBody>
                    <a:bodyPr/>
                    <a:lstStyle/>
                    <a:p>
                      <a:r>
                        <a:rPr lang="en-GB" sz="800" b="1">
                          <a:solidFill>
                            <a:srgbClr val="FF0000"/>
                          </a:solidFill>
                          <a:latin typeface="+mn-lt"/>
                          <a:ea typeface="+mn-ea"/>
                          <a:cs typeface="+mn-cs"/>
                        </a:rPr>
                        <a:t>GDPR Assessment</a:t>
                      </a:r>
                    </a:p>
                  </a:txBody>
                  <a:tcPr marT="36000" marB="36000" anchor="ctr"/>
                </a:tc>
                <a:tc>
                  <a:txBody>
                    <a:bodyPr/>
                    <a:lstStyle/>
                    <a:p>
                      <a:pPr algn="ctr"/>
                      <a:r>
                        <a:rPr lang="en-GB" sz="800">
                          <a:solidFill>
                            <a:srgbClr val="FF0000"/>
                          </a:solidFill>
                        </a:rPr>
                        <a:t>Sec</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2008039899"/>
                  </a:ext>
                </a:extLst>
              </a:tr>
              <a:tr h="360000">
                <a:tc>
                  <a:txBody>
                    <a:bodyPr/>
                    <a:lstStyle/>
                    <a:p>
                      <a:r>
                        <a:rPr lang="en-GB" sz="800" b="1">
                          <a:solidFill>
                            <a:srgbClr val="FF0000"/>
                          </a:solidFill>
                          <a:latin typeface="+mn-lt"/>
                          <a:ea typeface="+mn-ea"/>
                          <a:cs typeface="+mn-cs"/>
                        </a:rPr>
                        <a:t>Design to Operate Checklist (</a:t>
                      </a:r>
                      <a:r>
                        <a:rPr lang="en-GB" sz="800" b="1" err="1">
                          <a:solidFill>
                            <a:srgbClr val="FF0000"/>
                          </a:solidFill>
                          <a:latin typeface="+mn-lt"/>
                          <a:ea typeface="+mn-ea"/>
                          <a:cs typeface="+mn-cs"/>
                        </a:rPr>
                        <a:t>DtO</a:t>
                      </a:r>
                      <a:r>
                        <a:rPr lang="en-GB" sz="800" b="1">
                          <a:solidFill>
                            <a:srgbClr val="FF0000"/>
                          </a:solidFill>
                          <a:latin typeface="+mn-lt"/>
                          <a:ea typeface="+mn-ea"/>
                          <a:cs typeface="+mn-cs"/>
                        </a:rPr>
                        <a:t>)</a:t>
                      </a:r>
                    </a:p>
                  </a:txBody>
                  <a:tcPr marT="36000" marB="36000" anchor="ctr"/>
                </a:tc>
                <a:tc>
                  <a:txBody>
                    <a:bodyPr/>
                    <a:lstStyle/>
                    <a:p>
                      <a:pPr algn="ctr"/>
                      <a:r>
                        <a:rPr lang="en-GB" sz="800">
                          <a:solidFill>
                            <a:srgbClr val="FF0000"/>
                          </a:solidFill>
                        </a:rPr>
                        <a:t>ST</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3372576926"/>
                  </a:ext>
                </a:extLst>
              </a:tr>
            </a:tbl>
          </a:graphicData>
        </a:graphic>
      </p:graphicFrame>
      <p:sp>
        <p:nvSpPr>
          <p:cNvPr id="3" name="Footer Placeholder 2">
            <a:extLst>
              <a:ext uri="{FF2B5EF4-FFF2-40B4-BE49-F238E27FC236}">
                <a16:creationId xmlns:a16="http://schemas.microsoft.com/office/drawing/2014/main" id="{68FFD861-0781-4C16-9402-D4D1346CD4D8}"/>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29063119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7AEB0-46CC-471F-9677-3B5C4CA892B5}"/>
              </a:ext>
            </a:extLst>
          </p:cNvPr>
          <p:cNvSpPr>
            <a:spLocks noGrp="1"/>
          </p:cNvSpPr>
          <p:nvPr>
            <p:ph type="title"/>
          </p:nvPr>
        </p:nvSpPr>
        <p:spPr/>
        <p:txBody>
          <a:bodyPr/>
          <a:lstStyle/>
          <a:p>
            <a:r>
              <a:rPr lang="en-GB"/>
              <a:t>Stage Gate E (Go-Decision): Checklist</a:t>
            </a:r>
          </a:p>
        </p:txBody>
      </p:sp>
      <p:sp>
        <p:nvSpPr>
          <p:cNvPr id="3" name="Footer Placeholder 2">
            <a:extLst>
              <a:ext uri="{FF2B5EF4-FFF2-40B4-BE49-F238E27FC236}">
                <a16:creationId xmlns:a16="http://schemas.microsoft.com/office/drawing/2014/main" id="{AD381A34-43B9-4D20-9647-EEEA37B3A58E}"/>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6" name="Table 5">
            <a:extLst>
              <a:ext uri="{FF2B5EF4-FFF2-40B4-BE49-F238E27FC236}">
                <a16:creationId xmlns:a16="http://schemas.microsoft.com/office/drawing/2014/main" id="{0CDAC5AA-A919-4823-9CF5-401AA472CD0E}"/>
              </a:ext>
            </a:extLst>
          </p:cNvPr>
          <p:cNvGraphicFramePr>
            <a:graphicFrameLocks noGrp="1"/>
          </p:cNvGraphicFramePr>
          <p:nvPr>
            <p:extLst>
              <p:ext uri="{D42A27DB-BD31-4B8C-83A1-F6EECF244321}">
                <p14:modId xmlns:p14="http://schemas.microsoft.com/office/powerpoint/2010/main" val="415064666"/>
              </p:ext>
            </p:extLst>
          </p:nvPr>
        </p:nvGraphicFramePr>
        <p:xfrm>
          <a:off x="360001" y="900000"/>
          <a:ext cx="8460000" cy="361084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822075564"/>
                    </a:ext>
                  </a:extLst>
                </a:gridCol>
                <a:gridCol w="720000">
                  <a:extLst>
                    <a:ext uri="{9D8B030D-6E8A-4147-A177-3AD203B41FA5}">
                      <a16:colId xmlns:a16="http://schemas.microsoft.com/office/drawing/2014/main" val="3168558821"/>
                    </a:ext>
                  </a:extLst>
                </a:gridCol>
                <a:gridCol w="900000">
                  <a:extLst>
                    <a:ext uri="{9D8B030D-6E8A-4147-A177-3AD203B41FA5}">
                      <a16:colId xmlns:a16="http://schemas.microsoft.com/office/drawing/2014/main" val="1724510043"/>
                    </a:ext>
                  </a:extLst>
                </a:gridCol>
                <a:gridCol w="4320000">
                  <a:extLst>
                    <a:ext uri="{9D8B030D-6E8A-4147-A177-3AD203B41FA5}">
                      <a16:colId xmlns:a16="http://schemas.microsoft.com/office/drawing/2014/main" val="2641950632"/>
                    </a:ext>
                  </a:extLst>
                </a:gridCol>
              </a:tblGrid>
              <a:tr h="370840">
                <a:tc>
                  <a:txBody>
                    <a:bodyPr/>
                    <a:lstStyle/>
                    <a:p>
                      <a:r>
                        <a:rPr lang="en-GB" sz="800"/>
                        <a:t>Deliverable / Check</a:t>
                      </a:r>
                    </a:p>
                  </a:txBody>
                  <a:tcPr marT="36000" marB="36000" anchor="ctr"/>
                </a:tc>
                <a:tc>
                  <a:txBody>
                    <a:bodyPr/>
                    <a:lstStyle/>
                    <a:p>
                      <a:pPr algn="ctr"/>
                      <a:r>
                        <a:rPr lang="en-GB" sz="800"/>
                        <a:t>Owning Authority</a:t>
                      </a:r>
                    </a:p>
                  </a:txBody>
                  <a:tcPr marT="36000" marB="36000" anchor="ctr"/>
                </a:tc>
                <a:tc>
                  <a:txBody>
                    <a:bodyPr/>
                    <a:lstStyle/>
                    <a:p>
                      <a:pPr algn="ctr"/>
                      <a:r>
                        <a:rPr lang="en-GB" sz="900"/>
                        <a:t>Status</a:t>
                      </a:r>
                      <a:br>
                        <a:rPr lang="en-GB" sz="900"/>
                      </a:br>
                      <a:r>
                        <a:rPr lang="en-GB" sz="600"/>
                        <a:t>(Done / WIP / N/A)</a:t>
                      </a:r>
                      <a:endParaRPr lang="en-GB" sz="900"/>
                    </a:p>
                  </a:txBody>
                  <a:tcPr marT="36000" marB="36000" anchor="ctr"/>
                </a:tc>
                <a:tc>
                  <a:txBody>
                    <a:bodyPr/>
                    <a:lstStyle/>
                    <a:p>
                      <a:r>
                        <a:rPr lang="en-GB" sz="800"/>
                        <a:t>Notes</a:t>
                      </a:r>
                      <a:br>
                        <a:rPr lang="en-GB" sz="800"/>
                      </a:br>
                      <a:r>
                        <a:rPr lang="en-GB" sz="500"/>
                        <a:t>(If not done, provide  status / ETA / Justification)</a:t>
                      </a:r>
                      <a:endParaRPr lang="en-GB" sz="800"/>
                    </a:p>
                  </a:txBody>
                  <a:tcPr marT="36000" marB="36000" anchor="ctr"/>
                </a:tc>
                <a:extLst>
                  <a:ext uri="{0D108BD9-81ED-4DB2-BD59-A6C34878D82A}">
                    <a16:rowId xmlns:a16="http://schemas.microsoft.com/office/drawing/2014/main" val="711797147"/>
                  </a:ext>
                </a:extLst>
              </a:tr>
              <a:tr h="360000">
                <a:tc>
                  <a:txBody>
                    <a:bodyPr/>
                    <a:lstStyle/>
                    <a:p>
                      <a:r>
                        <a:rPr lang="en-GB" sz="800"/>
                        <a:t>Conceptual Solution Architecture (CSA)</a:t>
                      </a:r>
                    </a:p>
                  </a:txBody>
                  <a:tcPr marT="36000" marB="36000" anchor="ctr"/>
                </a:tc>
                <a:tc>
                  <a:txBody>
                    <a:bodyPr/>
                    <a:lstStyle/>
                    <a:p>
                      <a:pPr algn="ctr"/>
                      <a:r>
                        <a:rPr lang="en-GB" sz="800"/>
                        <a:t>SDA</a:t>
                      </a:r>
                    </a:p>
                  </a:txBody>
                  <a:tcPr marT="36000" marB="36000" anchor="ctr"/>
                </a:tc>
                <a:tc>
                  <a:txBody>
                    <a:bodyPr/>
                    <a:lstStyle/>
                    <a:p>
                      <a:pPr algn="ctr"/>
                      <a:endParaRPr lang="en-GB" sz="700"/>
                    </a:p>
                  </a:txBody>
                  <a:tcPr marT="36000" marB="36000"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600"/>
                        <a:t>As needed to changes since Gate A</a:t>
                      </a:r>
                    </a:p>
                  </a:txBody>
                  <a:tcPr marT="36000" marB="36000" anchor="ctr"/>
                </a:tc>
                <a:extLst>
                  <a:ext uri="{0D108BD9-81ED-4DB2-BD59-A6C34878D82A}">
                    <a16:rowId xmlns:a16="http://schemas.microsoft.com/office/drawing/2014/main" val="26548875"/>
                  </a:ext>
                </a:extLst>
              </a:tr>
              <a:tr h="360000">
                <a:tc>
                  <a:txBody>
                    <a:bodyPr/>
                    <a:lstStyle/>
                    <a:p>
                      <a:pPr algn="l" fontAlgn="ctr"/>
                      <a:r>
                        <a:rPr lang="en-GB" sz="800" b="1" i="0" u="none" strike="noStrike">
                          <a:solidFill>
                            <a:schemeClr val="tx1"/>
                          </a:solidFill>
                          <a:effectLst/>
                          <a:latin typeface="+mj-lt"/>
                        </a:rPr>
                        <a:t>Capacity Scaling Plan (CSP)</a:t>
                      </a:r>
                    </a:p>
                  </a:txBody>
                  <a:tcPr marL="108000" marR="9525" marT="9525" marB="0" anchor="ctr"/>
                </a:tc>
                <a:tc>
                  <a:txBody>
                    <a:bodyPr/>
                    <a:lstStyle/>
                    <a:p>
                      <a:pPr algn="ctr"/>
                      <a:r>
                        <a:rPr lang="en-GB" sz="800"/>
                        <a:t>CM</a:t>
                      </a:r>
                    </a:p>
                  </a:txBody>
                  <a:tcPr marT="36000" marB="36000" anchor="ctr"/>
                </a:tc>
                <a:tc>
                  <a:txBody>
                    <a:bodyPr/>
                    <a:lstStyle/>
                    <a:p>
                      <a:pPr algn="ctr"/>
                      <a:endParaRPr lang="en-GB" sz="700"/>
                    </a:p>
                  </a:txBody>
                  <a:tcPr marT="36000" marB="36000"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endParaRPr lang="en-GB" sz="600"/>
                    </a:p>
                  </a:txBody>
                  <a:tcPr marT="36000" marB="36000" anchor="ctr"/>
                </a:tc>
                <a:extLst>
                  <a:ext uri="{0D108BD9-81ED-4DB2-BD59-A6C34878D82A}">
                    <a16:rowId xmlns:a16="http://schemas.microsoft.com/office/drawing/2014/main" val="1236988572"/>
                  </a:ext>
                </a:extLst>
              </a:tr>
              <a:tr h="360000">
                <a:tc>
                  <a:txBody>
                    <a:bodyPr/>
                    <a:lstStyle/>
                    <a:p>
                      <a:pPr algn="l" fontAlgn="ctr"/>
                      <a:r>
                        <a:rPr lang="en-GB" sz="800" b="1" i="0" u="none" strike="noStrike">
                          <a:solidFill>
                            <a:schemeClr val="tx1"/>
                          </a:solidFill>
                          <a:effectLst/>
                          <a:latin typeface="+mj-lt"/>
                        </a:rPr>
                        <a:t>Logical Solution Architecture (LSA)</a:t>
                      </a:r>
                    </a:p>
                  </a:txBody>
                  <a:tcPr marL="108000" marR="9525" marT="9525" marB="0" anchor="ctr"/>
                </a:tc>
                <a:tc>
                  <a:txBody>
                    <a:bodyPr/>
                    <a:lstStyle/>
                    <a:p>
                      <a:pPr lvl="0" algn="ctr">
                        <a:buNone/>
                      </a:pPr>
                      <a:r>
                        <a:rPr lang="en-GB" sz="800"/>
                        <a:t>SA</a:t>
                      </a:r>
                    </a:p>
                  </a:txBody>
                  <a:tcPr marT="36000" marB="36000" anchor="ctr"/>
                </a:tc>
                <a:tc>
                  <a:txBody>
                    <a:bodyPr/>
                    <a:lstStyle/>
                    <a:p>
                      <a:pPr lvl="0" algn="ctr">
                        <a:buNone/>
                      </a:pPr>
                      <a:endParaRPr lang="en-GB" sz="700"/>
                    </a:p>
                  </a:txBody>
                  <a:tcPr marT="36000" marB="36000"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endParaRPr lang="en-GB" sz="600"/>
                    </a:p>
                  </a:txBody>
                  <a:tcPr marT="36000" marB="36000" anchor="ctr"/>
                </a:tc>
                <a:extLst>
                  <a:ext uri="{0D108BD9-81ED-4DB2-BD59-A6C34878D82A}">
                    <a16:rowId xmlns:a16="http://schemas.microsoft.com/office/drawing/2014/main" val="2525016085"/>
                  </a:ext>
                </a:extLst>
              </a:tr>
              <a:tr h="360000">
                <a:tc>
                  <a:txBody>
                    <a:bodyPr/>
                    <a:lstStyle/>
                    <a:p>
                      <a:pPr marL="0" indent="0" algn="l" rtl="0" eaLnBrk="1" fontAlgn="base" hangingPunct="1">
                        <a:spcBef>
                          <a:spcPct val="0"/>
                        </a:spcBef>
                        <a:spcAft>
                          <a:spcPts val="600"/>
                        </a:spcAft>
                        <a:buFontTx/>
                        <a:buNone/>
                      </a:pPr>
                      <a:r>
                        <a:rPr lang="en-GB" sz="800" b="1">
                          <a:solidFill>
                            <a:schemeClr val="tx1"/>
                          </a:solidFill>
                          <a:latin typeface="+mj-lt"/>
                          <a:ea typeface="+mn-ea"/>
                          <a:cs typeface="+mn-cs"/>
                        </a:rPr>
                        <a:t>Functional Design (FD)</a:t>
                      </a:r>
                    </a:p>
                  </a:txBody>
                  <a:tcPr marL="108000" marT="36000" marB="36000" anchor="ctr"/>
                </a:tc>
                <a:tc>
                  <a:txBody>
                    <a:bodyPr/>
                    <a:lstStyle/>
                    <a:p>
                      <a:pPr lvl="0" algn="ctr">
                        <a:buNone/>
                      </a:pPr>
                      <a:r>
                        <a:rPr lang="en-GB" sz="800" b="1" u="none">
                          <a:solidFill>
                            <a:schemeClr val="dk1"/>
                          </a:solidFill>
                          <a:latin typeface="+mn-lt"/>
                          <a:ea typeface="+mn-ea"/>
                          <a:cs typeface="+mn-cs"/>
                        </a:rPr>
                        <a:t>SA</a:t>
                      </a:r>
                    </a:p>
                  </a:txBody>
                  <a:tcPr marT="36000" marB="36000" anchor="ctr"/>
                </a:tc>
                <a:tc>
                  <a:txBody>
                    <a:bodyPr/>
                    <a:lstStyle/>
                    <a:p>
                      <a:pPr lvl="0" algn="ctr">
                        <a:buNone/>
                      </a:pPr>
                      <a:endParaRPr lang="en-GB" sz="700" b="1" u="none">
                        <a:solidFill>
                          <a:schemeClr val="dk1"/>
                        </a:solidFill>
                        <a:latin typeface="+mn-lt"/>
                        <a:ea typeface="+mn-ea"/>
                        <a:cs typeface="+mn-cs"/>
                      </a:endParaRPr>
                    </a:p>
                  </a:txBody>
                  <a:tcPr marT="36000" marB="36000" anchor="ctr"/>
                </a:tc>
                <a:tc>
                  <a:txBody>
                    <a:bodyPr/>
                    <a:lstStyle/>
                    <a:p>
                      <a:endParaRPr lang="en-GB" sz="600"/>
                    </a:p>
                  </a:txBody>
                  <a:tcPr marT="36000" marB="36000" anchor="ctr"/>
                </a:tc>
                <a:extLst>
                  <a:ext uri="{0D108BD9-81ED-4DB2-BD59-A6C34878D82A}">
                    <a16:rowId xmlns:a16="http://schemas.microsoft.com/office/drawing/2014/main" val="450973782"/>
                  </a:ext>
                </a:extLst>
              </a:tr>
              <a:tr h="360000">
                <a:tc>
                  <a:txBody>
                    <a:bodyPr/>
                    <a:lstStyle/>
                    <a:p>
                      <a:r>
                        <a:rPr lang="en-GB" sz="800"/>
                        <a:t>Detailed Application Design (DAD)</a:t>
                      </a:r>
                    </a:p>
                  </a:txBody>
                  <a:tcPr marT="36000" marB="36000" anchor="ctr"/>
                </a:tc>
                <a:tc>
                  <a:txBody>
                    <a:bodyPr/>
                    <a:lstStyle/>
                    <a:p>
                      <a:pPr algn="ctr"/>
                      <a:r>
                        <a:rPr lang="en-GB" sz="800"/>
                        <a:t>SA</a:t>
                      </a:r>
                    </a:p>
                  </a:txBody>
                  <a:tcPr marT="36000" marB="36000" anchor="ctr"/>
                </a:tc>
                <a:tc>
                  <a:txBody>
                    <a:bodyPr/>
                    <a:lstStyle/>
                    <a:p>
                      <a:pPr algn="ctr"/>
                      <a:endParaRPr lang="en-GB" sz="800"/>
                    </a:p>
                  </a:txBody>
                  <a:tcPr marT="36000" marB="36000"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endParaRPr lang="en-GB" sz="600"/>
                    </a:p>
                  </a:txBody>
                  <a:tcPr marT="36000" marB="36000" anchor="ctr"/>
                </a:tc>
                <a:extLst>
                  <a:ext uri="{0D108BD9-81ED-4DB2-BD59-A6C34878D82A}">
                    <a16:rowId xmlns:a16="http://schemas.microsoft.com/office/drawing/2014/main" val="1596111412"/>
                  </a:ext>
                </a:extLst>
              </a:tr>
              <a:tr h="360000">
                <a:tc>
                  <a:txBody>
                    <a:bodyPr/>
                    <a:lstStyle/>
                    <a:p>
                      <a:r>
                        <a:rPr lang="en-GB" sz="800"/>
                        <a:t>Physical Technical Model (PTM)</a:t>
                      </a:r>
                    </a:p>
                  </a:txBody>
                  <a:tcPr marT="36000" marB="36000" anchor="ctr"/>
                </a:tc>
                <a:tc>
                  <a:txBody>
                    <a:bodyPr/>
                    <a:lstStyle/>
                    <a:p>
                      <a:pPr algn="ctr"/>
                      <a:r>
                        <a:rPr lang="en-GB" sz="800"/>
                        <a:t>SA</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482773404"/>
                  </a:ext>
                </a:extLst>
              </a:tr>
              <a:tr h="360000">
                <a:tc>
                  <a:txBody>
                    <a:bodyPr/>
                    <a:lstStyle/>
                    <a:p>
                      <a:r>
                        <a:rPr lang="en-GB" sz="800" b="1">
                          <a:solidFill>
                            <a:srgbClr val="FF0000"/>
                          </a:solidFill>
                          <a:latin typeface="+mn-lt"/>
                          <a:ea typeface="+mn-ea"/>
                          <a:cs typeface="+mn-cs"/>
                        </a:rPr>
                        <a:t>Baseline Security Requirements (BSR)</a:t>
                      </a:r>
                    </a:p>
                  </a:txBody>
                  <a:tcPr marT="36000" marB="36000" anchor="ctr"/>
                </a:tc>
                <a:tc>
                  <a:txBody>
                    <a:bodyPr/>
                    <a:lstStyle/>
                    <a:p>
                      <a:pPr algn="ctr"/>
                      <a:r>
                        <a:rPr lang="en-GB" sz="800">
                          <a:solidFill>
                            <a:srgbClr val="FF0000"/>
                          </a:solidFill>
                        </a:rPr>
                        <a:t>Sec</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2686157730"/>
                  </a:ext>
                </a:extLst>
              </a:tr>
              <a:tr h="360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a:solidFill>
                            <a:srgbClr val="FF0000"/>
                          </a:solidFill>
                        </a:rPr>
                        <a:t>Test Closure</a:t>
                      </a:r>
                    </a:p>
                  </a:txBody>
                  <a:tcPr marT="36000" marB="36000" anchor="ctr"/>
                </a:tc>
                <a:tc>
                  <a:txBody>
                    <a:bodyPr/>
                    <a:lstStyle/>
                    <a:p>
                      <a:pPr algn="ctr"/>
                      <a:r>
                        <a:rPr lang="en-GB" sz="800">
                          <a:solidFill>
                            <a:srgbClr val="FF0000"/>
                          </a:solidFill>
                        </a:rPr>
                        <a:t>QES</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4216343579"/>
                  </a:ext>
                </a:extLst>
              </a:tr>
              <a:tr h="360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a:solidFill>
                            <a:srgbClr val="FF0000"/>
                          </a:solidFill>
                        </a:rPr>
                        <a:t>Operating Model</a:t>
                      </a:r>
                    </a:p>
                  </a:txBody>
                  <a:tcPr marT="36000" marB="36000" anchor="ctr"/>
                </a:tc>
                <a:tc>
                  <a:txBody>
                    <a:bodyPr/>
                    <a:lstStyle/>
                    <a:p>
                      <a:pPr algn="ctr"/>
                      <a:r>
                        <a:rPr lang="en-GB" sz="800">
                          <a:solidFill>
                            <a:srgbClr val="FF0000"/>
                          </a:solidFill>
                        </a:rPr>
                        <a:t>ST</a:t>
                      </a:r>
                    </a:p>
                  </a:txBody>
                  <a:tcPr marT="36000" marB="36000" anchor="ctr"/>
                </a:tc>
                <a:tc>
                  <a:txBody>
                    <a:bodyPr/>
                    <a:lstStyle/>
                    <a:p>
                      <a:pPr algn="ctr"/>
                      <a:endParaRPr lang="en-GB" sz="800"/>
                    </a:p>
                  </a:txBody>
                  <a:tcPr marT="36000" marB="36000" anchor="ctr"/>
                </a:tc>
                <a:tc>
                  <a:txBody>
                    <a:bodyPr/>
                    <a:lstStyle/>
                    <a:p>
                      <a:endParaRPr lang="en-GB" sz="600"/>
                    </a:p>
                  </a:txBody>
                  <a:tcPr marT="36000" marB="36000" anchor="ctr"/>
                </a:tc>
                <a:extLst>
                  <a:ext uri="{0D108BD9-81ED-4DB2-BD59-A6C34878D82A}">
                    <a16:rowId xmlns:a16="http://schemas.microsoft.com/office/drawing/2014/main" val="141297732"/>
                  </a:ext>
                </a:extLst>
              </a:tr>
            </a:tbl>
          </a:graphicData>
        </a:graphic>
      </p:graphicFrame>
      <p:sp>
        <p:nvSpPr>
          <p:cNvPr id="5" name="TextBox 4">
            <a:extLst>
              <a:ext uri="{FF2B5EF4-FFF2-40B4-BE49-F238E27FC236}">
                <a16:creationId xmlns:a16="http://schemas.microsoft.com/office/drawing/2014/main" id="{2805AF8F-A6A0-4DD3-A98F-ED7F24F322B3}"/>
              </a:ext>
            </a:extLst>
          </p:cNvPr>
          <p:cNvSpPr txBox="1"/>
          <p:nvPr/>
        </p:nvSpPr>
        <p:spPr bwMode="auto">
          <a:xfrm>
            <a:off x="3546103" y="2446648"/>
            <a:ext cx="2051793" cy="31892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0000"/>
                </a:highlight>
                <a:latin typeface="Calibri" panose="020F0502020204030204" pitchFamily="34" charset="0"/>
                <a:cs typeface="Times New Roman" panose="02020603050405020304" pitchFamily="18" charset="0"/>
              </a:rPr>
              <a:t>Need to review what else a project SDA / SIG / DA Forum should be checking</a:t>
            </a:r>
          </a:p>
        </p:txBody>
      </p:sp>
    </p:spTree>
    <p:extLst>
      <p:ext uri="{BB962C8B-B14F-4D97-AF65-F5344CB8AC3E}">
        <p14:creationId xmlns:p14="http://schemas.microsoft.com/office/powerpoint/2010/main" val="350564886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EDA6F-7C82-4CBA-9D93-60E12FBA434E}"/>
              </a:ext>
            </a:extLst>
          </p:cNvPr>
          <p:cNvSpPr>
            <a:spLocks noGrp="1"/>
          </p:cNvSpPr>
          <p:nvPr>
            <p:ph type="title"/>
          </p:nvPr>
        </p:nvSpPr>
        <p:spPr/>
        <p:txBody>
          <a:bodyPr/>
          <a:lstStyle/>
          <a:p>
            <a:r>
              <a:rPr lang="en-GB"/>
              <a:t>Stage Gate E (Go-Decision): Discussion Points</a:t>
            </a:r>
          </a:p>
        </p:txBody>
      </p:sp>
      <p:sp>
        <p:nvSpPr>
          <p:cNvPr id="5" name="Text Placeholder 2">
            <a:extLst>
              <a:ext uri="{FF2B5EF4-FFF2-40B4-BE49-F238E27FC236}">
                <a16:creationId xmlns:a16="http://schemas.microsoft.com/office/drawing/2014/main" id="{A07C65A3-FB1B-4B38-AB85-38EC9AB57305}"/>
              </a:ext>
            </a:extLst>
          </p:cNvPr>
          <p:cNvSpPr>
            <a:spLocks noGrp="1"/>
          </p:cNvSpPr>
          <p:nvPr>
            <p:ph type="body" sz="quarter" idx="4294967295"/>
          </p:nvPr>
        </p:nvSpPr>
        <p:spPr>
          <a:xfrm>
            <a:off x="322263" y="1068388"/>
            <a:ext cx="8497887" cy="276999"/>
          </a:xfrm>
        </p:spPr>
        <p:txBody>
          <a:bodyPr/>
          <a:lstStyle/>
          <a:p>
            <a:endParaRPr lang="en-GB"/>
          </a:p>
        </p:txBody>
      </p:sp>
      <p:sp>
        <p:nvSpPr>
          <p:cNvPr id="3" name="Footer Placeholder 2">
            <a:extLst>
              <a:ext uri="{FF2B5EF4-FFF2-40B4-BE49-F238E27FC236}">
                <a16:creationId xmlns:a16="http://schemas.microsoft.com/office/drawing/2014/main" id="{808AAC62-51BF-4A08-A4DA-37EF8AC29970}"/>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6" name="TextBox 5">
            <a:extLst>
              <a:ext uri="{FF2B5EF4-FFF2-40B4-BE49-F238E27FC236}">
                <a16:creationId xmlns:a16="http://schemas.microsoft.com/office/drawing/2014/main" id="{137E4FDD-18AD-43CE-BF09-CDA46DA72E56}"/>
              </a:ext>
            </a:extLst>
          </p:cNvPr>
          <p:cNvSpPr txBox="1"/>
          <p:nvPr/>
        </p:nvSpPr>
        <p:spPr bwMode="auto">
          <a:xfrm>
            <a:off x="3289983" y="2250705"/>
            <a:ext cx="2562446" cy="642090"/>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any discussion point, such as:</a:t>
            </a:r>
          </a:p>
          <a:p>
            <a:pPr marL="171450" indent="-171450">
              <a:spcAft>
                <a:spcPts val="200"/>
              </a:spcAft>
              <a:buFont typeface="Arial" panose="020B0604020202020204" pitchFamily="34" charset="0"/>
              <a:buChar char="•"/>
            </a:pPr>
            <a:r>
              <a:rPr lang="en-GB" sz="800">
                <a:solidFill>
                  <a:srgbClr val="0079C1"/>
                </a:solidFill>
                <a:highlight>
                  <a:srgbClr val="FFFF00"/>
                </a:highlight>
                <a:latin typeface="Calibri" panose="020F0502020204030204" pitchFamily="34" charset="0"/>
                <a:cs typeface="Times New Roman" panose="02020603050405020304" pitchFamily="18" charset="0"/>
              </a:rPr>
              <a:t>New Information since last review / approval</a:t>
            </a:r>
          </a:p>
          <a:p>
            <a:pPr marL="171450" indent="-171450">
              <a:spcAft>
                <a:spcPts val="200"/>
              </a:spcAft>
              <a:buFont typeface="Arial" panose="020B0604020202020204" pitchFamily="34" charset="0"/>
              <a:buChar char="•"/>
            </a:pPr>
            <a:r>
              <a:rPr lang="en-GB" sz="800">
                <a:solidFill>
                  <a:srgbClr val="0079C1"/>
                </a:solidFill>
                <a:highlight>
                  <a:srgbClr val="FFFF00"/>
                </a:highlight>
                <a:latin typeface="Calibri" panose="020F0502020204030204" pitchFamily="34" charset="0"/>
                <a:cs typeface="Times New Roman" panose="02020603050405020304" pitchFamily="18" charset="0"/>
              </a:rPr>
              <a:t>Any changes made to previously approved documents</a:t>
            </a:r>
          </a:p>
          <a:p>
            <a:pPr marL="171450" indent="-171450">
              <a:spcAft>
                <a:spcPts val="200"/>
              </a:spcAft>
              <a:buFont typeface="Arial" panose="020B0604020202020204" pitchFamily="34" charset="0"/>
              <a:buChar char="•"/>
            </a:pPr>
            <a:r>
              <a:rPr lang="en-GB" sz="800">
                <a:solidFill>
                  <a:srgbClr val="0079C1"/>
                </a:solidFill>
                <a:highlight>
                  <a:srgbClr val="FFFF00"/>
                </a:highlight>
                <a:latin typeface="Calibri" panose="020F0502020204030204" pitchFamily="34" charset="0"/>
                <a:cs typeface="Times New Roman" panose="02020603050405020304" pitchFamily="18" charset="0"/>
              </a:rPr>
              <a:t>Any outstanding design risks / opportunities</a:t>
            </a:r>
          </a:p>
        </p:txBody>
      </p:sp>
    </p:spTree>
    <p:extLst>
      <p:ext uri="{BB962C8B-B14F-4D97-AF65-F5344CB8AC3E}">
        <p14:creationId xmlns:p14="http://schemas.microsoft.com/office/powerpoint/2010/main" val="32676058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EDA6F-7C82-4CBA-9D93-60E12FBA434E}"/>
              </a:ext>
            </a:extLst>
          </p:cNvPr>
          <p:cNvSpPr>
            <a:spLocks noGrp="1"/>
          </p:cNvSpPr>
          <p:nvPr>
            <p:ph type="title"/>
          </p:nvPr>
        </p:nvSpPr>
        <p:spPr/>
        <p:txBody>
          <a:bodyPr/>
          <a:lstStyle/>
          <a:p>
            <a:r>
              <a:rPr lang="en-GB"/>
              <a:t>Stage Gate E (Go-Decision): Support Model Overview</a:t>
            </a:r>
          </a:p>
        </p:txBody>
      </p:sp>
      <p:sp>
        <p:nvSpPr>
          <p:cNvPr id="5" name="Text Placeholder 2">
            <a:extLst>
              <a:ext uri="{FF2B5EF4-FFF2-40B4-BE49-F238E27FC236}">
                <a16:creationId xmlns:a16="http://schemas.microsoft.com/office/drawing/2014/main" id="{A07C65A3-FB1B-4B38-AB85-38EC9AB57305}"/>
              </a:ext>
            </a:extLst>
          </p:cNvPr>
          <p:cNvSpPr>
            <a:spLocks noGrp="1"/>
          </p:cNvSpPr>
          <p:nvPr>
            <p:ph type="body" sz="quarter" idx="4294967295"/>
          </p:nvPr>
        </p:nvSpPr>
        <p:spPr>
          <a:xfrm>
            <a:off x="322263" y="1068388"/>
            <a:ext cx="8497887" cy="276999"/>
          </a:xfrm>
        </p:spPr>
        <p:txBody>
          <a:bodyPr/>
          <a:lstStyle/>
          <a:p>
            <a:endParaRPr lang="en-GB"/>
          </a:p>
        </p:txBody>
      </p:sp>
      <p:sp>
        <p:nvSpPr>
          <p:cNvPr id="3" name="Footer Placeholder 2">
            <a:extLst>
              <a:ext uri="{FF2B5EF4-FFF2-40B4-BE49-F238E27FC236}">
                <a16:creationId xmlns:a16="http://schemas.microsoft.com/office/drawing/2014/main" id="{1B62D26E-645F-48F5-9F47-15E92B81FF4E}"/>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6" name="TextBox 5">
            <a:extLst>
              <a:ext uri="{FF2B5EF4-FFF2-40B4-BE49-F238E27FC236}">
                <a16:creationId xmlns:a16="http://schemas.microsoft.com/office/drawing/2014/main" id="{B51F130A-3426-4606-B256-BA6930751CCC}"/>
              </a:ext>
            </a:extLst>
          </p:cNvPr>
          <p:cNvSpPr txBox="1"/>
          <p:nvPr/>
        </p:nvSpPr>
        <p:spPr bwMode="auto">
          <a:xfrm>
            <a:off x="3289983" y="2337908"/>
            <a:ext cx="2562446" cy="467683"/>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Summarise the support / operating model</a:t>
            </a:r>
          </a:p>
          <a:p>
            <a:pP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Include an overview diagram if the operating model spans multiple teams / providers</a:t>
            </a:r>
          </a:p>
        </p:txBody>
      </p:sp>
    </p:spTree>
    <p:extLst>
      <p:ext uri="{BB962C8B-B14F-4D97-AF65-F5344CB8AC3E}">
        <p14:creationId xmlns:p14="http://schemas.microsoft.com/office/powerpoint/2010/main" val="8259756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272529" y="701173"/>
            <a:ext cx="2524125" cy="984885"/>
          </a:xfrm>
        </p:spPr>
        <p:txBody>
          <a:bodyPr/>
          <a:lstStyle/>
          <a:p>
            <a:r>
              <a:rPr lang="en-US"/>
              <a:t>Project Overview</a:t>
            </a:r>
          </a:p>
        </p:txBody>
      </p:sp>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2"/>
          <a:srcRect l="10844" r="10844"/>
          <a:stretch>
            <a:fillRect/>
          </a:stretch>
        </p:blipFill>
        <p:spPr bwMode="gray"/>
      </p:pic>
    </p:spTree>
    <p:extLst>
      <p:ext uri="{BB962C8B-B14F-4D97-AF65-F5344CB8AC3E}">
        <p14:creationId xmlns:p14="http://schemas.microsoft.com/office/powerpoint/2010/main" val="22847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Testing Overview</a:t>
            </a:r>
            <a:endParaRPr lang="en-GB" sz="1200"/>
          </a:p>
        </p:txBody>
      </p:sp>
      <p:graphicFrame>
        <p:nvGraphicFramePr>
          <p:cNvPr id="5" name="Table 4"/>
          <p:cNvGraphicFramePr>
            <a:graphicFrameLocks noGrp="1"/>
          </p:cNvGraphicFramePr>
          <p:nvPr>
            <p:extLst>
              <p:ext uri="{D42A27DB-BD31-4B8C-83A1-F6EECF244321}">
                <p14:modId xmlns:p14="http://schemas.microsoft.com/office/powerpoint/2010/main" val="4060379067"/>
              </p:ext>
            </p:extLst>
          </p:nvPr>
        </p:nvGraphicFramePr>
        <p:xfrm>
          <a:off x="360000" y="900000"/>
          <a:ext cx="8497370" cy="3573997"/>
        </p:xfrm>
        <a:graphic>
          <a:graphicData uri="http://schemas.openxmlformats.org/drawingml/2006/table">
            <a:tbl>
              <a:tblPr firstRow="1" firstCol="1" bandRow="1"/>
              <a:tblGrid>
                <a:gridCol w="2772099">
                  <a:extLst>
                    <a:ext uri="{9D8B030D-6E8A-4147-A177-3AD203B41FA5}">
                      <a16:colId xmlns:a16="http://schemas.microsoft.com/office/drawing/2014/main" val="3632216860"/>
                    </a:ext>
                  </a:extLst>
                </a:gridCol>
                <a:gridCol w="5725271">
                  <a:extLst>
                    <a:ext uri="{9D8B030D-6E8A-4147-A177-3AD203B41FA5}">
                      <a16:colId xmlns:a16="http://schemas.microsoft.com/office/drawing/2014/main" val="1146656105"/>
                    </a:ext>
                  </a:extLst>
                </a:gridCol>
              </a:tblGrid>
              <a:tr h="180801">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39600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Regression Test Inheritance:</a:t>
                      </a:r>
                      <a:b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(If Regression testing inherited unchanged from an existing Platform please specify)</a:t>
                      </a: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13352927"/>
                  </a:ext>
                </a:extLst>
              </a:tr>
              <a:tr h="324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Test Environment:</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as appropriate)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08943248"/>
                  </a:ext>
                </a:extLst>
              </a:tr>
              <a:tr h="324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Test Platform:</a:t>
                      </a:r>
                    </a:p>
                    <a:p>
                      <a:pPr marL="0" indent="0" algn="l" rtl="0" eaLnBrk="1" fontAlgn="base" hangingPunct="1">
                        <a:lnSpc>
                          <a:spcPct val="115000"/>
                        </a:lnSpc>
                        <a:spcBef>
                          <a:spcPct val="0"/>
                        </a:spcBef>
                        <a:spcAft>
                          <a:spcPts val="0"/>
                        </a:spcAft>
                        <a:buClr>
                          <a:schemeClr val="tx1"/>
                        </a:buClr>
                        <a:buFontTx/>
                        <a:buNone/>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(Yes if a test environment need be retained as an integration test platform)</a:t>
                      </a:r>
                      <a:endPar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718336050"/>
                  </a:ext>
                </a:extLst>
              </a:tr>
              <a:tr h="1188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Test Integration:</a:t>
                      </a:r>
                      <a:b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8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List key test integration platforms</a:t>
                      </a:r>
                    </a:p>
                    <a:p>
                      <a:pPr marL="0" indent="0" algn="l" rtl="0" eaLnBrk="1" fontAlgn="base" hangingPunct="1">
                        <a:lnSpc>
                          <a:spcPct val="115000"/>
                        </a:lnSpc>
                        <a:spcBef>
                          <a:spcPct val="0"/>
                        </a:spcBef>
                        <a:spcAft>
                          <a:spcPts val="0"/>
                        </a:spcAft>
                        <a:buClr>
                          <a:schemeClr val="tx1"/>
                        </a:buClr>
                        <a:buFontTx/>
                        <a:buNone/>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(Confirm that an integration test platform is available; identify whether the system is internal / external, and whether it is an operational system or not</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11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622493070"/>
                  </a:ext>
                </a:extLst>
              </a:tr>
              <a:tr h="1116000">
                <a:tc>
                  <a:txBody>
                    <a:bodyPr/>
                    <a:lstStyle/>
                    <a:p>
                      <a:pPr marL="0" indent="0" algn="l" rtl="0" eaLnBrk="1" fontAlgn="base" hangingPunct="1">
                        <a:lnSpc>
                          <a:spcPct val="115000"/>
                        </a:lnSpc>
                        <a:spcBef>
                          <a:spcPct val="0"/>
                        </a:spcBef>
                        <a:spcAft>
                          <a:spcPts val="0"/>
                        </a:spcAft>
                        <a:buClr>
                          <a:schemeClr val="tx1"/>
                        </a:buClr>
                        <a:buFontTx/>
                        <a:buNone/>
                      </a:pPr>
                      <a:r>
                        <a:rPr lang="en-GB" sz="9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Testing Risks:</a:t>
                      </a:r>
                      <a:br>
                        <a:rPr lang="en-GB" sz="9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b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(For integration with external / operational systems describe risks and mitigation plans)</a:t>
                      </a:r>
                    </a:p>
                    <a:p>
                      <a:pPr marL="0" indent="0" algn="l" rtl="0" eaLnBrk="1" fontAlgn="base" hangingPunct="1">
                        <a:lnSpc>
                          <a:spcPct val="115000"/>
                        </a:lnSpc>
                        <a:spcBef>
                          <a:spcPct val="0"/>
                        </a:spcBef>
                        <a:spcAft>
                          <a:spcPts val="0"/>
                        </a:spcAft>
                        <a:buClr>
                          <a:schemeClr val="tx1"/>
                        </a:buClr>
                        <a:buFontTx/>
                        <a:buNone/>
                      </a:pP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gn="l" rtl="0" eaLnBrk="1" fontAlgn="base" hangingPunct="1">
                        <a:lnSpc>
                          <a:spcPct val="115000"/>
                        </a:lnSpc>
                        <a:spcBef>
                          <a:spcPct val="0"/>
                        </a:spcBef>
                        <a:spcAft>
                          <a:spcPts val="0"/>
                        </a:spcAft>
                        <a:buClr>
                          <a:schemeClr val="tx1"/>
                        </a:buClr>
                        <a:buFont typeface="Arial" panose="020B0604020202020204" pitchFamily="34" charset="0"/>
                        <a:buNone/>
                        <a:tabLst>
                          <a:tab pos="457200" algn="l"/>
                        </a:tabLst>
                      </a:pPr>
                      <a:endParaRPr lang="en-GB" sz="9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720033593"/>
                  </a:ext>
                </a:extLst>
              </a:tr>
            </a:tbl>
          </a:graphicData>
        </a:graphic>
      </p:graphicFrame>
      <p:graphicFrame>
        <p:nvGraphicFramePr>
          <p:cNvPr id="12" name="Table 11">
            <a:extLst>
              <a:ext uri="{FF2B5EF4-FFF2-40B4-BE49-F238E27FC236}">
                <a16:creationId xmlns:a16="http://schemas.microsoft.com/office/drawing/2014/main" id="{34EAE189-BFC0-4855-9A34-EB139E778639}"/>
              </a:ext>
            </a:extLst>
          </p:cNvPr>
          <p:cNvGraphicFramePr>
            <a:graphicFrameLocks noGrp="1"/>
          </p:cNvGraphicFramePr>
          <p:nvPr>
            <p:extLst>
              <p:ext uri="{D42A27DB-BD31-4B8C-83A1-F6EECF244321}">
                <p14:modId xmlns:p14="http://schemas.microsoft.com/office/powerpoint/2010/main" val="4056426826"/>
              </p:ext>
            </p:extLst>
          </p:nvPr>
        </p:nvGraphicFramePr>
        <p:xfrm>
          <a:off x="3375665" y="1539404"/>
          <a:ext cx="5184000" cy="21600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18324142"/>
                    </a:ext>
                  </a:extLst>
                </a:gridCol>
                <a:gridCol w="864000">
                  <a:extLst>
                    <a:ext uri="{9D8B030D-6E8A-4147-A177-3AD203B41FA5}">
                      <a16:colId xmlns:a16="http://schemas.microsoft.com/office/drawing/2014/main" val="3263955210"/>
                    </a:ext>
                  </a:extLst>
                </a:gridCol>
                <a:gridCol w="864000">
                  <a:extLst>
                    <a:ext uri="{9D8B030D-6E8A-4147-A177-3AD203B41FA5}">
                      <a16:colId xmlns:a16="http://schemas.microsoft.com/office/drawing/2014/main" val="3328345093"/>
                    </a:ext>
                  </a:extLst>
                </a:gridCol>
                <a:gridCol w="864000">
                  <a:extLst>
                    <a:ext uri="{9D8B030D-6E8A-4147-A177-3AD203B41FA5}">
                      <a16:colId xmlns:a16="http://schemas.microsoft.com/office/drawing/2014/main" val="2684348271"/>
                    </a:ext>
                  </a:extLst>
                </a:gridCol>
                <a:gridCol w="864000">
                  <a:extLst>
                    <a:ext uri="{9D8B030D-6E8A-4147-A177-3AD203B41FA5}">
                      <a16:colId xmlns:a16="http://schemas.microsoft.com/office/drawing/2014/main" val="2136483060"/>
                    </a:ext>
                  </a:extLst>
                </a:gridCol>
                <a:gridCol w="864000">
                  <a:extLst>
                    <a:ext uri="{9D8B030D-6E8A-4147-A177-3AD203B41FA5}">
                      <a16:colId xmlns:a16="http://schemas.microsoft.com/office/drawing/2014/main" val="2303682042"/>
                    </a:ext>
                  </a:extLst>
                </a:gridCol>
              </a:tblGrid>
              <a:tr h="216000">
                <a:tc>
                  <a:txBody>
                    <a:bodyPr/>
                    <a:lstStyle/>
                    <a:p>
                      <a:pPr marL="0" indent="0" algn="ctr" rtl="0" eaLnBrk="1" fontAlgn="base" hangingPunct="1">
                        <a:spcBef>
                          <a:spcPct val="0"/>
                        </a:spcBef>
                        <a:spcAft>
                          <a:spcPts val="600"/>
                        </a:spcAft>
                        <a:buClr>
                          <a:schemeClr val="tx1"/>
                        </a:buClr>
                        <a:buFontTx/>
                        <a:buNone/>
                      </a:pPr>
                      <a:r>
                        <a:rPr lang="en-GB" sz="800" b="1">
                          <a:solidFill>
                            <a:schemeClr val="tx1"/>
                          </a:solidFill>
                          <a:latin typeface="+mn-lt"/>
                          <a:ea typeface="+mn-ea"/>
                          <a:cs typeface="+mn-cs"/>
                        </a:rPr>
                        <a:t>Existing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Create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sp>
        <p:nvSpPr>
          <p:cNvPr id="4" name="Footer Placeholder 3">
            <a:extLst>
              <a:ext uri="{FF2B5EF4-FFF2-40B4-BE49-F238E27FC236}">
                <a16:creationId xmlns:a16="http://schemas.microsoft.com/office/drawing/2014/main" id="{6A9EA512-3A4E-451A-940E-F42F3CEF58ED}"/>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14" name="Table 13">
            <a:extLst>
              <a:ext uri="{FF2B5EF4-FFF2-40B4-BE49-F238E27FC236}">
                <a16:creationId xmlns:a16="http://schemas.microsoft.com/office/drawing/2014/main" id="{5D03996D-FDAC-4422-82F5-601A3FD2EB31}"/>
              </a:ext>
            </a:extLst>
          </p:cNvPr>
          <p:cNvGraphicFramePr>
            <a:graphicFrameLocks noGrp="1"/>
          </p:cNvGraphicFramePr>
          <p:nvPr>
            <p:extLst>
              <p:ext uri="{D42A27DB-BD31-4B8C-83A1-F6EECF244321}">
                <p14:modId xmlns:p14="http://schemas.microsoft.com/office/powerpoint/2010/main" val="48614272"/>
              </p:ext>
            </p:extLst>
          </p:nvPr>
        </p:nvGraphicFramePr>
        <p:xfrm>
          <a:off x="3375665" y="1889518"/>
          <a:ext cx="1728000" cy="21600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18324142"/>
                    </a:ext>
                  </a:extLst>
                </a:gridCol>
                <a:gridCol w="864000">
                  <a:extLst>
                    <a:ext uri="{9D8B030D-6E8A-4147-A177-3AD203B41FA5}">
                      <a16:colId xmlns:a16="http://schemas.microsoft.com/office/drawing/2014/main" val="3263955210"/>
                    </a:ext>
                  </a:extLst>
                </a:gridCol>
              </a:tblGrid>
              <a:tr h="216000">
                <a:tc>
                  <a:txBody>
                    <a:bodyPr/>
                    <a:lstStyle/>
                    <a:p>
                      <a:pPr marL="0" indent="0" algn="ctr" rtl="0" eaLnBrk="1" fontAlgn="base" hangingPunct="1">
                        <a:spcBef>
                          <a:spcPct val="0"/>
                        </a:spcBef>
                        <a:spcAft>
                          <a:spcPts val="600"/>
                        </a:spcAft>
                        <a:buClr>
                          <a:schemeClr val="tx1"/>
                        </a:buClr>
                        <a:buFontTx/>
                        <a:buNone/>
                      </a:pPr>
                      <a:r>
                        <a:rPr lang="en-GB" sz="800" b="1">
                          <a:solidFill>
                            <a:schemeClr val="tx1"/>
                          </a:solidFill>
                          <a:latin typeface="+mn-lt"/>
                          <a:ea typeface="+mn-ea"/>
                          <a:cs typeface="+mn-cs"/>
                        </a:rPr>
                        <a:t>Yes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No</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bl>
          </a:graphicData>
        </a:graphic>
      </p:graphicFrame>
      <p:graphicFrame>
        <p:nvGraphicFramePr>
          <p:cNvPr id="15" name="Table 14">
            <a:extLst>
              <a:ext uri="{FF2B5EF4-FFF2-40B4-BE49-F238E27FC236}">
                <a16:creationId xmlns:a16="http://schemas.microsoft.com/office/drawing/2014/main" id="{8D48E573-7ADF-40C6-988D-040780993EAF}"/>
              </a:ext>
            </a:extLst>
          </p:cNvPr>
          <p:cNvGraphicFramePr>
            <a:graphicFrameLocks noGrp="1"/>
          </p:cNvGraphicFramePr>
          <p:nvPr>
            <p:extLst>
              <p:ext uri="{D42A27DB-BD31-4B8C-83A1-F6EECF244321}">
                <p14:modId xmlns:p14="http://schemas.microsoft.com/office/powerpoint/2010/main" val="134696473"/>
              </p:ext>
            </p:extLst>
          </p:nvPr>
        </p:nvGraphicFramePr>
        <p:xfrm>
          <a:off x="3375665" y="2208715"/>
          <a:ext cx="5184000" cy="108000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18324142"/>
                    </a:ext>
                  </a:extLst>
                </a:gridCol>
                <a:gridCol w="864000">
                  <a:extLst>
                    <a:ext uri="{9D8B030D-6E8A-4147-A177-3AD203B41FA5}">
                      <a16:colId xmlns:a16="http://schemas.microsoft.com/office/drawing/2014/main" val="3263955210"/>
                    </a:ext>
                  </a:extLst>
                </a:gridCol>
                <a:gridCol w="864000">
                  <a:extLst>
                    <a:ext uri="{9D8B030D-6E8A-4147-A177-3AD203B41FA5}">
                      <a16:colId xmlns:a16="http://schemas.microsoft.com/office/drawing/2014/main" val="3328345093"/>
                    </a:ext>
                  </a:extLst>
                </a:gridCol>
                <a:gridCol w="864000">
                  <a:extLst>
                    <a:ext uri="{9D8B030D-6E8A-4147-A177-3AD203B41FA5}">
                      <a16:colId xmlns:a16="http://schemas.microsoft.com/office/drawing/2014/main" val="2684348271"/>
                    </a:ext>
                  </a:extLst>
                </a:gridCol>
                <a:gridCol w="864000">
                  <a:extLst>
                    <a:ext uri="{9D8B030D-6E8A-4147-A177-3AD203B41FA5}">
                      <a16:colId xmlns:a16="http://schemas.microsoft.com/office/drawing/2014/main" val="2136483060"/>
                    </a:ext>
                  </a:extLst>
                </a:gridCol>
                <a:gridCol w="864000">
                  <a:extLst>
                    <a:ext uri="{9D8B030D-6E8A-4147-A177-3AD203B41FA5}">
                      <a16:colId xmlns:a16="http://schemas.microsoft.com/office/drawing/2014/main" val="2303682042"/>
                    </a:ext>
                  </a:extLst>
                </a:gridCol>
              </a:tblGrid>
              <a:tr h="216000">
                <a:tc>
                  <a:txBody>
                    <a:bodyPr/>
                    <a:lstStyle/>
                    <a:p>
                      <a:pPr marL="0" indent="0" algn="l" rtl="0" eaLnBrk="1" fontAlgn="base" hangingPunct="1">
                        <a:spcBef>
                          <a:spcPct val="0"/>
                        </a:spcBef>
                        <a:spcAft>
                          <a:spcPts val="600"/>
                        </a:spcAft>
                        <a:buClr>
                          <a:schemeClr val="tx1"/>
                        </a:buClr>
                        <a:buFontTx/>
                        <a:buNone/>
                      </a:pPr>
                      <a:r>
                        <a:rPr lang="en-GB" sz="800" b="1">
                          <a:solidFill>
                            <a:srgbClr val="0073CD"/>
                          </a:solidFill>
                          <a:latin typeface="+mn-lt"/>
                          <a:ea typeface="+mn-ea"/>
                          <a:cs typeface="+mn-cs"/>
                        </a:rPr>
                        <a:t>Platform: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System 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b="1">
                          <a:solidFill>
                            <a:schemeClr val="tx1"/>
                          </a:solidFill>
                        </a:rPr>
                        <a:t>System 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r h="216000">
                <a:tc>
                  <a:txBody>
                    <a:bodyPr/>
                    <a:lstStyle/>
                    <a:p>
                      <a:pPr marL="0" indent="0" algn="l" rtl="0" eaLnBrk="1" fontAlgn="base" hangingPunct="1">
                        <a:spcBef>
                          <a:spcPct val="0"/>
                        </a:spcBef>
                        <a:spcAft>
                          <a:spcPts val="600"/>
                        </a:spcAft>
                        <a:buClr>
                          <a:schemeClr val="tx1"/>
                        </a:buClr>
                        <a:buFontTx/>
                        <a:buNone/>
                      </a:pPr>
                      <a:r>
                        <a:rPr lang="en-GB" sz="800" b="1">
                          <a:solidFill>
                            <a:srgbClr val="0073CD"/>
                          </a:solidFill>
                          <a:latin typeface="+mn-lt"/>
                          <a:ea typeface="+mn-ea"/>
                          <a:cs typeface="+mn-cs"/>
                        </a:rPr>
                        <a:t>Available: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Yes/No</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654866"/>
                  </a:ext>
                </a:extLst>
              </a:tr>
              <a:tr h="216000">
                <a:tc>
                  <a:txBody>
                    <a:bodyPr/>
                    <a:lstStyle/>
                    <a:p>
                      <a:pPr marL="0" indent="0" algn="l" rtl="0" eaLnBrk="1" fontAlgn="base" hangingPunct="1">
                        <a:spcBef>
                          <a:spcPct val="0"/>
                        </a:spcBef>
                        <a:spcAft>
                          <a:spcPts val="600"/>
                        </a:spcAft>
                        <a:buClr>
                          <a:schemeClr val="tx1"/>
                        </a:buClr>
                        <a:buFontTx/>
                        <a:buNone/>
                      </a:pPr>
                      <a:r>
                        <a:rPr lang="en-GB" sz="800" b="1">
                          <a:solidFill>
                            <a:srgbClr val="0073CD"/>
                          </a:solidFill>
                          <a:latin typeface="+mn-lt"/>
                          <a:ea typeface="+mn-ea"/>
                          <a:cs typeface="+mn-cs"/>
                        </a:rPr>
                        <a:t>External:</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Yes/No</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040972"/>
                  </a:ext>
                </a:extLst>
              </a:tr>
              <a:tr h="216000">
                <a:tc>
                  <a:txBody>
                    <a:bodyPr/>
                    <a:lstStyle/>
                    <a:p>
                      <a:pPr marL="0" indent="0" algn="l" rtl="0" eaLnBrk="1" fontAlgn="base" hangingPunct="1">
                        <a:spcBef>
                          <a:spcPct val="0"/>
                        </a:spcBef>
                        <a:spcAft>
                          <a:spcPts val="600"/>
                        </a:spcAft>
                        <a:buClr>
                          <a:schemeClr val="tx1"/>
                        </a:buClr>
                        <a:buFontTx/>
                        <a:buNone/>
                      </a:pPr>
                      <a:r>
                        <a:rPr lang="en-GB" sz="800" b="1">
                          <a:solidFill>
                            <a:srgbClr val="0073CD"/>
                          </a:solidFill>
                          <a:latin typeface="+mn-lt"/>
                          <a:ea typeface="+mn-ea"/>
                          <a:cs typeface="+mn-cs"/>
                        </a:rPr>
                        <a:t>Operational:</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a:solidFill>
                            <a:schemeClr val="tx1"/>
                          </a:solidFill>
                        </a:rPr>
                        <a:t>Yes/No</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532416"/>
                  </a:ext>
                </a:extLst>
              </a:tr>
              <a:tr h="216000">
                <a:tc>
                  <a:txBody>
                    <a:bodyPr/>
                    <a:lstStyle/>
                    <a:p>
                      <a:pPr marL="0" indent="0" algn="l" rtl="0" eaLnBrk="1" fontAlgn="base" hangingPunct="1">
                        <a:spcBef>
                          <a:spcPct val="0"/>
                        </a:spcBef>
                        <a:spcAft>
                          <a:spcPts val="600"/>
                        </a:spcAft>
                        <a:buClr>
                          <a:schemeClr val="tx1"/>
                        </a:buClr>
                        <a:buFontTx/>
                        <a:buNone/>
                      </a:pPr>
                      <a:r>
                        <a:rPr lang="en-GB" sz="600" b="1">
                          <a:solidFill>
                            <a:srgbClr val="0073CD"/>
                          </a:solidFill>
                          <a:latin typeface="+mn-lt"/>
                          <a:ea typeface="+mn-ea"/>
                          <a:cs typeface="+mn-cs"/>
                        </a:rPr>
                        <a:t>Risk Assessment: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800" b="1">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341193"/>
                  </a:ext>
                </a:extLst>
              </a:tr>
            </a:tbl>
          </a:graphicData>
        </a:graphic>
      </p:graphicFrame>
    </p:spTree>
    <p:extLst>
      <p:ext uri="{BB962C8B-B14F-4D97-AF65-F5344CB8AC3E}">
        <p14:creationId xmlns:p14="http://schemas.microsoft.com/office/powerpoint/2010/main" val="340218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95F0F-E793-47D9-ACC4-840E9DF80CDD}"/>
              </a:ext>
            </a:extLst>
          </p:cNvPr>
          <p:cNvSpPr>
            <a:spLocks noGrp="1"/>
          </p:cNvSpPr>
          <p:nvPr>
            <p:ph type="title"/>
          </p:nvPr>
        </p:nvSpPr>
        <p:spPr/>
        <p:txBody>
          <a:bodyPr/>
          <a:lstStyle/>
          <a:p>
            <a:r>
              <a:rPr lang="en-GB"/>
              <a:t>IT Principles Compliance</a:t>
            </a:r>
          </a:p>
        </p:txBody>
      </p:sp>
      <p:graphicFrame>
        <p:nvGraphicFramePr>
          <p:cNvPr id="5" name="Table 4">
            <a:extLst>
              <a:ext uri="{FF2B5EF4-FFF2-40B4-BE49-F238E27FC236}">
                <a16:creationId xmlns:a16="http://schemas.microsoft.com/office/drawing/2014/main" id="{3D0C3E5C-BB76-46B5-8DB4-C046A6207370}"/>
              </a:ext>
            </a:extLst>
          </p:cNvPr>
          <p:cNvGraphicFramePr>
            <a:graphicFrameLocks noGrp="1"/>
          </p:cNvGraphicFramePr>
          <p:nvPr>
            <p:extLst>
              <p:ext uri="{D42A27DB-BD31-4B8C-83A1-F6EECF244321}">
                <p14:modId xmlns:p14="http://schemas.microsoft.com/office/powerpoint/2010/main" val="3919809101"/>
              </p:ext>
            </p:extLst>
          </p:nvPr>
        </p:nvGraphicFramePr>
        <p:xfrm>
          <a:off x="360000" y="861642"/>
          <a:ext cx="8387032" cy="2900533"/>
        </p:xfrm>
        <a:graphic>
          <a:graphicData uri="http://schemas.openxmlformats.org/drawingml/2006/table">
            <a:tbl>
              <a:tblPr firstRow="1" firstCol="1" bandRow="1"/>
              <a:tblGrid>
                <a:gridCol w="287032">
                  <a:extLst>
                    <a:ext uri="{9D8B030D-6E8A-4147-A177-3AD203B41FA5}">
                      <a16:colId xmlns:a16="http://schemas.microsoft.com/office/drawing/2014/main" val="3632216860"/>
                    </a:ext>
                  </a:extLst>
                </a:gridCol>
                <a:gridCol w="2520000">
                  <a:extLst>
                    <a:ext uri="{9D8B030D-6E8A-4147-A177-3AD203B41FA5}">
                      <a16:colId xmlns:a16="http://schemas.microsoft.com/office/drawing/2014/main" val="1146656105"/>
                    </a:ext>
                  </a:extLst>
                </a:gridCol>
                <a:gridCol w="900000">
                  <a:extLst>
                    <a:ext uri="{9D8B030D-6E8A-4147-A177-3AD203B41FA5}">
                      <a16:colId xmlns:a16="http://schemas.microsoft.com/office/drawing/2014/main" val="417552164"/>
                    </a:ext>
                  </a:extLst>
                </a:gridCol>
                <a:gridCol w="4680000">
                  <a:extLst>
                    <a:ext uri="{9D8B030D-6E8A-4147-A177-3AD203B41FA5}">
                      <a16:colId xmlns:a16="http://schemas.microsoft.com/office/drawing/2014/main" val="122027369"/>
                    </a:ext>
                  </a:extLst>
                </a:gridCol>
              </a:tblGrid>
              <a:tr h="36000">
                <a:tc>
                  <a:txBody>
                    <a:bodyPr/>
                    <a:lstStyle/>
                    <a:p>
                      <a:pPr>
                        <a:lnSpc>
                          <a:spcPct val="115000"/>
                        </a:lnSpc>
                        <a:spcAft>
                          <a:spcPts val="0"/>
                        </a:spcAft>
                      </a:pPr>
                      <a:r>
                        <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l">
                        <a:lnSpc>
                          <a:spcPct val="115000"/>
                        </a:lnSpc>
                        <a:spcAft>
                          <a:spcPts val="0"/>
                        </a:spcAft>
                      </a:pPr>
                      <a:r>
                        <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Principle</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Compliance</a:t>
                      </a:r>
                      <a:br>
                        <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(Complies/ Partial / Not Compliant)</a:t>
                      </a:r>
                      <a:endPar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Justification </a:t>
                      </a:r>
                    </a:p>
                    <a:p>
                      <a:pPr>
                        <a:lnSpc>
                          <a:spcPct val="115000"/>
                        </a:lnSpc>
                        <a:spcAft>
                          <a:spcPts val="0"/>
                        </a:spcAft>
                      </a:pPr>
                      <a:r>
                        <a:rPr lang="en-GB" sz="5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 example compliance text)</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0">
                <a:tc>
                  <a:txBody>
                    <a:bodyPr/>
                    <a:lstStyle/>
                    <a:p>
                      <a:r>
                        <a:rPr lang="en-US" sz="800" b="0">
                          <a:solidFill>
                            <a:srgbClr val="0079C1"/>
                          </a:solidFill>
                          <a:latin typeface="Calibri" panose="020F0502020204030204" pitchFamily="34" charset="0"/>
                        </a:rPr>
                        <a:t>1</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a:lnSpc>
                          <a:spcPct val="107000"/>
                        </a:lnSpc>
                        <a:spcBef>
                          <a:spcPts val="0"/>
                        </a:spcBef>
                        <a:spcAft>
                          <a:spcPts val="0"/>
                        </a:spcAft>
                      </a:pPr>
                      <a:r>
                        <a:rPr lang="en-GB" sz="800" b="0">
                          <a:solidFill>
                            <a:srgbClr val="0079C1"/>
                          </a:solidFill>
                          <a:latin typeface="Calibri" panose="020F0502020204030204" pitchFamily="34" charset="0"/>
                        </a:rPr>
                        <a:t>Projects will be justified with business cases including total cost of ownership and business benefits.</a:t>
                      </a:r>
                      <a:endParaRPr lang="en-US" sz="800" b="0">
                        <a:solidFill>
                          <a:srgbClr val="0079C1"/>
                        </a:solidFill>
                        <a:effectLst/>
                        <a:latin typeface="Calibri" panose="020F0502020204030204" pitchFamily="34" charset="0"/>
                        <a:ea typeface="Calibri" panose="020F0502020204030204" pitchFamily="34" charset="0"/>
                        <a:cs typeface="Arial" panose="020B060402020202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8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800" b="0" i="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33599729"/>
                  </a:ext>
                </a:extLst>
              </a:tr>
              <a:tr h="0">
                <a:tc>
                  <a:txBody>
                    <a:bodyPr/>
                    <a:lstStyle/>
                    <a:p>
                      <a:r>
                        <a:rPr lang="en-US" sz="800" b="0">
                          <a:solidFill>
                            <a:srgbClr val="0079C1"/>
                          </a:solidFill>
                          <a:latin typeface="Calibri" panose="020F0502020204030204" pitchFamily="34" charset="0"/>
                        </a:rPr>
                        <a:t>2</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IT will build for today’s needs as well as innovate for the future.</a:t>
                      </a: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092579796"/>
                  </a:ext>
                </a:extLst>
              </a:tr>
              <a:tr h="0">
                <a:tc>
                  <a:txBody>
                    <a:bodyPr/>
                    <a:lstStyle/>
                    <a:p>
                      <a:r>
                        <a:rPr lang="en-US" sz="800" b="0">
                          <a:solidFill>
                            <a:srgbClr val="0079C1"/>
                          </a:solidFill>
                          <a:latin typeface="Calibri" panose="020F0502020204030204" pitchFamily="34" charset="0"/>
                        </a:rPr>
                        <a:t>3</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End user experience will be at the forefront of IT designs</a:t>
                      </a: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89527894"/>
                  </a:ext>
                </a:extLst>
              </a:tr>
              <a:tr h="0">
                <a:tc>
                  <a:txBody>
                    <a:bodyPr/>
                    <a:lstStyle/>
                    <a:p>
                      <a:r>
                        <a:rPr lang="en-US" sz="800" b="0">
                          <a:solidFill>
                            <a:srgbClr val="0079C1"/>
                          </a:solidFill>
                          <a:latin typeface="Calibri" panose="020F0502020204030204" pitchFamily="34" charset="0"/>
                        </a:rPr>
                        <a:t>4</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Leverage Out of Box Over Proprietary Solutions</a:t>
                      </a: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970852732"/>
                  </a:ext>
                </a:extLst>
              </a:tr>
              <a:tr h="0">
                <a:tc>
                  <a:txBody>
                    <a:bodyPr/>
                    <a:lstStyle/>
                    <a:p>
                      <a:r>
                        <a:rPr lang="en-US" sz="800" b="0">
                          <a:solidFill>
                            <a:srgbClr val="0079C1"/>
                          </a:solidFill>
                          <a:latin typeface="Calibri" panose="020F0502020204030204" pitchFamily="34" charset="0"/>
                        </a:rPr>
                        <a:t>5</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Re-Use existing platforms before Buying new or Building unless a strategic advantage can be gained</a:t>
                      </a: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22781275"/>
                  </a:ext>
                </a:extLst>
              </a:tr>
              <a:tr h="0">
                <a:tc>
                  <a:txBody>
                    <a:bodyPr/>
                    <a:lstStyle/>
                    <a:p>
                      <a:r>
                        <a:rPr lang="en-US" sz="800" b="0">
                          <a:solidFill>
                            <a:srgbClr val="0079C1"/>
                          </a:solidFill>
                          <a:latin typeface="Calibri" panose="020F0502020204030204" pitchFamily="34" charset="0"/>
                        </a:rPr>
                        <a:t>6</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spcBef>
                          <a:spcPct val="0"/>
                        </a:spcBef>
                        <a:spcAft>
                          <a:spcPts val="600"/>
                        </a:spcAft>
                        <a:buClr>
                          <a:schemeClr val="tx1"/>
                        </a:buClr>
                        <a:buFontTx/>
                        <a:buNone/>
                      </a:pPr>
                      <a:r>
                        <a:rPr lang="en-US" sz="800" b="0">
                          <a:solidFill>
                            <a:srgbClr val="0079C1"/>
                          </a:solidFill>
                          <a:latin typeface="Calibri" panose="020F0502020204030204" pitchFamily="34" charset="0"/>
                        </a:rPr>
                        <a:t>Use open standards over proprietary solutions</a:t>
                      </a:r>
                      <a:endParaRPr lang="en-GB" sz="800" b="0" i="0">
                        <a:solidFill>
                          <a:srgbClr val="0079C1"/>
                        </a:solidFill>
                        <a:effectLst/>
                        <a:latin typeface="Calibri" panose="020F0502020204030204" pitchFamily="34" charset="0"/>
                        <a:ea typeface="+mn-ea"/>
                        <a:cs typeface="+mn-cs"/>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spcBef>
                          <a:spcPct val="0"/>
                        </a:spcBef>
                        <a:spcAft>
                          <a:spcPts val="600"/>
                        </a:spcAft>
                        <a:buClr>
                          <a:schemeClr val="tx1"/>
                        </a:buClr>
                        <a:buFontTx/>
                        <a:buNone/>
                      </a:pPr>
                      <a:endParaRPr lang="en-GB" sz="800" b="0" i="0">
                        <a:solidFill>
                          <a:schemeClr val="tx1"/>
                        </a:solidFill>
                        <a:effectLst/>
                        <a:latin typeface="Calibri" panose="020F0502020204030204" pitchFamily="34" charset="0"/>
                        <a:ea typeface="+mn-ea"/>
                        <a:cs typeface="+mn-cs"/>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spcBef>
                          <a:spcPct val="0"/>
                        </a:spcBef>
                        <a:spcAft>
                          <a:spcPts val="600"/>
                        </a:spcAft>
                        <a:buClr>
                          <a:schemeClr val="tx1"/>
                        </a:buClr>
                        <a:buFontTx/>
                        <a:buNone/>
                      </a:pPr>
                      <a:endParaRPr lang="en-GB" sz="800" b="0" i="1">
                        <a:solidFill>
                          <a:schemeClr val="tx1"/>
                        </a:solidFill>
                        <a:effectLst/>
                        <a:latin typeface="Calibri" panose="020F0502020204030204" pitchFamily="34" charset="0"/>
                        <a:ea typeface="+mn-ea"/>
                        <a:cs typeface="+mn-cs"/>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524383972"/>
                  </a:ext>
                </a:extLst>
              </a:tr>
              <a:tr h="0">
                <a:tc>
                  <a:txBody>
                    <a:bodyPr/>
                    <a:lstStyle/>
                    <a:p>
                      <a:r>
                        <a:rPr lang="en-US" sz="800" b="0">
                          <a:solidFill>
                            <a:srgbClr val="0079C1"/>
                          </a:solidFill>
                          <a:latin typeface="Calibri" panose="020F0502020204030204" pitchFamily="34" charset="0"/>
                        </a:rPr>
                        <a:t>7</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Be conscious of vendor lock-in</a:t>
                      </a:r>
                      <a:endParaRPr lang="en-US" sz="800" b="0" baseline="0">
                        <a:solidFill>
                          <a:srgbClr val="0079C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baseline="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baseline="0">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809716683"/>
                  </a:ext>
                </a:extLst>
              </a:tr>
              <a:tr h="0">
                <a:tc>
                  <a:txBody>
                    <a:bodyPr/>
                    <a:lstStyle/>
                    <a:p>
                      <a:r>
                        <a:rPr lang="en-US" sz="800" b="0">
                          <a:solidFill>
                            <a:srgbClr val="0079C1"/>
                          </a:solidFill>
                          <a:latin typeface="Calibri" panose="020F0502020204030204" pitchFamily="34" charset="0"/>
                        </a:rPr>
                        <a:t>8</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Leverage cloud technologies where possible versus on premise data centers</a:t>
                      </a: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544529277"/>
                  </a:ext>
                </a:extLst>
              </a:tr>
              <a:tr h="0">
                <a:tc>
                  <a:txBody>
                    <a:bodyPr/>
                    <a:lstStyle/>
                    <a:p>
                      <a:r>
                        <a:rPr lang="en-US" sz="800" b="0">
                          <a:solidFill>
                            <a:srgbClr val="0079C1"/>
                          </a:solidFill>
                          <a:latin typeface="Calibri" panose="020F0502020204030204" pitchFamily="34" charset="0"/>
                        </a:rPr>
                        <a:t>9</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Design for operations keeping security, scalability and disaster recovery at front of mind </a:t>
                      </a: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024384549"/>
                  </a:ext>
                </a:extLst>
              </a:tr>
              <a:tr h="0">
                <a:tc>
                  <a:txBody>
                    <a:bodyPr/>
                    <a:lstStyle/>
                    <a:p>
                      <a:r>
                        <a:rPr lang="en-US" sz="800" b="0">
                          <a:solidFill>
                            <a:srgbClr val="0079C1"/>
                          </a:solidFill>
                          <a:latin typeface="Calibri" panose="020F0502020204030204" pitchFamily="34" charset="0"/>
                        </a:rPr>
                        <a:t>10</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r>
                        <a:rPr lang="en-US" sz="800" b="0">
                          <a:solidFill>
                            <a:srgbClr val="0079C1"/>
                          </a:solidFill>
                          <a:latin typeface="Calibri" panose="020F0502020204030204" pitchFamily="34" charset="0"/>
                        </a:rPr>
                        <a:t>Information is an asset</a:t>
                      </a:r>
                      <a:r>
                        <a:rPr lang="en-GB" sz="800" b="0">
                          <a:solidFill>
                            <a:srgbClr val="0079C1"/>
                          </a:solidFill>
                          <a:latin typeface="Calibri" panose="020F0502020204030204" pitchFamily="34" charset="0"/>
                        </a:rPr>
                        <a:t> </a:t>
                      </a:r>
                      <a:r>
                        <a:rPr lang="en-US" sz="800" b="0">
                          <a:solidFill>
                            <a:srgbClr val="0079C1"/>
                          </a:solidFill>
                          <a:latin typeface="Calibri" panose="020F0502020204030204" pitchFamily="34" charset="0"/>
                        </a:rPr>
                        <a:t>which is fundamental to the efficient and effective delivery of IT services</a:t>
                      </a:r>
                      <a:r>
                        <a:rPr lang="en-GB" sz="800" b="0">
                          <a:solidFill>
                            <a:srgbClr val="0079C1"/>
                          </a:solidFill>
                          <a:latin typeface="Calibri" panose="020F0502020204030204" pitchFamily="34" charset="0"/>
                        </a:rPr>
                        <a:t> </a:t>
                      </a:r>
                      <a:endParaRPr lang="en-US" sz="800" b="0">
                        <a:solidFill>
                          <a:srgbClr val="0079C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54414048"/>
                  </a:ext>
                </a:extLst>
              </a:tr>
            </a:tbl>
          </a:graphicData>
        </a:graphic>
      </p:graphicFrame>
      <p:sp>
        <p:nvSpPr>
          <p:cNvPr id="3" name="Footer Placeholder 2">
            <a:extLst>
              <a:ext uri="{FF2B5EF4-FFF2-40B4-BE49-F238E27FC236}">
                <a16:creationId xmlns:a16="http://schemas.microsoft.com/office/drawing/2014/main" id="{9896035A-B0FA-485B-8E59-A3D54310BE61}"/>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6" name="TextBox 5">
            <a:extLst>
              <a:ext uri="{FF2B5EF4-FFF2-40B4-BE49-F238E27FC236}">
                <a16:creationId xmlns:a16="http://schemas.microsoft.com/office/drawing/2014/main" id="{10C2D233-CD8D-4269-B49A-CFD434B3B39D}"/>
              </a:ext>
            </a:extLst>
          </p:cNvPr>
          <p:cNvSpPr txBox="1"/>
          <p:nvPr/>
        </p:nvSpPr>
        <p:spPr bwMode="auto">
          <a:xfrm>
            <a:off x="3375968" y="1175865"/>
            <a:ext cx="482354"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Complies</a:t>
            </a:r>
            <a:endParaRPr lang="en-GB" sz="800" b="0">
              <a:solidFill>
                <a:schemeClr val="tx2">
                  <a:lumMod val="50000"/>
                </a:schemeClr>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C09968A-37D2-4DB9-92A7-F22054D375FA}"/>
              </a:ext>
            </a:extLst>
          </p:cNvPr>
          <p:cNvSpPr txBox="1"/>
          <p:nvPr/>
        </p:nvSpPr>
        <p:spPr bwMode="auto">
          <a:xfrm>
            <a:off x="3409422" y="2214001"/>
            <a:ext cx="482354"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highlight>
                  <a:srgbClr val="FFFF00"/>
                </a:highlight>
                <a:latin typeface="Calibri" panose="020F0502020204030204" pitchFamily="34" charset="0"/>
                <a:cs typeface="Times New Roman" panose="02020603050405020304" pitchFamily="18" charset="0"/>
              </a:rPr>
              <a:t>Partial</a:t>
            </a:r>
            <a:endParaRPr lang="en-GB" sz="800" b="0">
              <a:solidFill>
                <a:schemeClr val="tx2">
                  <a:lumMod val="50000"/>
                </a:schemeClr>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A3786BC-7A8B-4D6E-9C81-8B3689C7C228}"/>
              </a:ext>
            </a:extLst>
          </p:cNvPr>
          <p:cNvSpPr txBox="1"/>
          <p:nvPr/>
        </p:nvSpPr>
        <p:spPr bwMode="auto">
          <a:xfrm>
            <a:off x="4207966" y="1175865"/>
            <a:ext cx="4039593" cy="180425"/>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spcAft>
                <a:spcPts val="200"/>
              </a:spcAft>
            </a:pPr>
            <a:r>
              <a:rPr lang="en-GB" sz="700" b="0">
                <a:solidFill>
                  <a:srgbClr val="0079C1"/>
                </a:solidFill>
                <a:highlight>
                  <a:srgbClr val="FFFF00"/>
                </a:highlight>
                <a:latin typeface="Calibri" panose="020F0502020204030204" pitchFamily="34" charset="0"/>
                <a:cs typeface="Times New Roman" panose="02020603050405020304" pitchFamily="18" charset="0"/>
              </a:rPr>
              <a:t>IT case has been defined and agreed, additional business benefits will be defined as part of the prototype</a:t>
            </a:r>
          </a:p>
        </p:txBody>
      </p:sp>
      <p:sp>
        <p:nvSpPr>
          <p:cNvPr id="9" name="TextBox 8">
            <a:extLst>
              <a:ext uri="{FF2B5EF4-FFF2-40B4-BE49-F238E27FC236}">
                <a16:creationId xmlns:a16="http://schemas.microsoft.com/office/drawing/2014/main" id="{3D5C6FD9-0D7A-4AED-9B87-62D599CFEDAB}"/>
              </a:ext>
            </a:extLst>
          </p:cNvPr>
          <p:cNvSpPr txBox="1"/>
          <p:nvPr/>
        </p:nvSpPr>
        <p:spPr bwMode="auto">
          <a:xfrm>
            <a:off x="4207966" y="2167834"/>
            <a:ext cx="4039593" cy="288147"/>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r>
              <a:rPr lang="en-US" sz="700" b="0">
                <a:solidFill>
                  <a:srgbClr val="0079C1"/>
                </a:solidFill>
                <a:highlight>
                  <a:srgbClr val="FFFF00"/>
                </a:highlight>
                <a:latin typeface="Calibri" panose="020F0502020204030204" pitchFamily="34" charset="0"/>
                <a:cs typeface="Times New Roman" panose="02020603050405020304" pitchFamily="18" charset="0"/>
              </a:rPr>
              <a:t>We are tied to the platform but a clearly abstracted integration approach will mitigate lock in risks and will be core to the design</a:t>
            </a:r>
          </a:p>
        </p:txBody>
      </p:sp>
    </p:spTree>
    <p:extLst>
      <p:ext uri="{BB962C8B-B14F-4D97-AF65-F5344CB8AC3E}">
        <p14:creationId xmlns:p14="http://schemas.microsoft.com/office/powerpoint/2010/main" val="25078668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95F0F-E793-47D9-ACC4-840E9DF80CDD}"/>
              </a:ext>
            </a:extLst>
          </p:cNvPr>
          <p:cNvSpPr>
            <a:spLocks noGrp="1"/>
          </p:cNvSpPr>
          <p:nvPr>
            <p:ph type="title"/>
          </p:nvPr>
        </p:nvSpPr>
        <p:spPr/>
        <p:txBody>
          <a:bodyPr/>
          <a:lstStyle/>
          <a:p>
            <a:r>
              <a:rPr lang="en-GB"/>
              <a:t>IT Principles Compliance</a:t>
            </a:r>
          </a:p>
        </p:txBody>
      </p:sp>
      <p:graphicFrame>
        <p:nvGraphicFramePr>
          <p:cNvPr id="5" name="Table 4">
            <a:extLst>
              <a:ext uri="{FF2B5EF4-FFF2-40B4-BE49-F238E27FC236}">
                <a16:creationId xmlns:a16="http://schemas.microsoft.com/office/drawing/2014/main" id="{3D0C3E5C-BB76-46B5-8DB4-C046A6207370}"/>
              </a:ext>
            </a:extLst>
          </p:cNvPr>
          <p:cNvGraphicFramePr>
            <a:graphicFrameLocks noGrp="1"/>
          </p:cNvGraphicFramePr>
          <p:nvPr>
            <p:extLst>
              <p:ext uri="{D42A27DB-BD31-4B8C-83A1-F6EECF244321}">
                <p14:modId xmlns:p14="http://schemas.microsoft.com/office/powerpoint/2010/main" val="3747774584"/>
              </p:ext>
            </p:extLst>
          </p:nvPr>
        </p:nvGraphicFramePr>
        <p:xfrm>
          <a:off x="360000" y="874131"/>
          <a:ext cx="8388000" cy="3180640"/>
        </p:xfrm>
        <a:graphic>
          <a:graphicData uri="http://schemas.openxmlformats.org/drawingml/2006/table">
            <a:tbl>
              <a:tblPr firstRow="1" firstCol="1" bandRow="1"/>
              <a:tblGrid>
                <a:gridCol w="288000">
                  <a:extLst>
                    <a:ext uri="{9D8B030D-6E8A-4147-A177-3AD203B41FA5}">
                      <a16:colId xmlns:a16="http://schemas.microsoft.com/office/drawing/2014/main" val="3632216860"/>
                    </a:ext>
                  </a:extLst>
                </a:gridCol>
                <a:gridCol w="2520000">
                  <a:extLst>
                    <a:ext uri="{9D8B030D-6E8A-4147-A177-3AD203B41FA5}">
                      <a16:colId xmlns:a16="http://schemas.microsoft.com/office/drawing/2014/main" val="1146656105"/>
                    </a:ext>
                  </a:extLst>
                </a:gridCol>
                <a:gridCol w="900000">
                  <a:extLst>
                    <a:ext uri="{9D8B030D-6E8A-4147-A177-3AD203B41FA5}">
                      <a16:colId xmlns:a16="http://schemas.microsoft.com/office/drawing/2014/main" val="417552164"/>
                    </a:ext>
                  </a:extLst>
                </a:gridCol>
                <a:gridCol w="4680000">
                  <a:extLst>
                    <a:ext uri="{9D8B030D-6E8A-4147-A177-3AD203B41FA5}">
                      <a16:colId xmlns:a16="http://schemas.microsoft.com/office/drawing/2014/main" val="122027369"/>
                    </a:ext>
                  </a:extLst>
                </a:gridCol>
              </a:tblGrid>
              <a:tr h="36000">
                <a:tc>
                  <a:txBody>
                    <a:bodyPr/>
                    <a:lstStyle/>
                    <a:p>
                      <a:pPr>
                        <a:lnSpc>
                          <a:spcPct val="115000"/>
                        </a:lnSpc>
                        <a:spcAft>
                          <a:spcPts val="0"/>
                        </a:spcAft>
                      </a:pPr>
                      <a:r>
                        <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l">
                        <a:lnSpc>
                          <a:spcPct val="115000"/>
                        </a:lnSpc>
                        <a:spcAft>
                          <a:spcPts val="0"/>
                        </a:spcAft>
                      </a:pPr>
                      <a:r>
                        <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Principle</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gn="ctr">
                        <a:lnSpc>
                          <a:spcPct val="115000"/>
                        </a:lnSpc>
                        <a:spcAft>
                          <a:spcPts val="0"/>
                        </a:spcAft>
                      </a:pPr>
                      <a:r>
                        <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Compliance</a:t>
                      </a:r>
                      <a:br>
                        <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(Complies/ Partial / Not Compliant)</a:t>
                      </a:r>
                      <a:endPar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05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Justification </a:t>
                      </a:r>
                    </a:p>
                    <a:p>
                      <a:pPr>
                        <a:lnSpc>
                          <a:spcPct val="115000"/>
                        </a:lnSpc>
                        <a:spcAft>
                          <a:spcPts val="0"/>
                        </a:spcAft>
                      </a:pPr>
                      <a:r>
                        <a:rPr lang="en-GB" sz="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 example compliance text)</a:t>
                      </a:r>
                    </a:p>
                  </a:txBody>
                  <a:tcPr marL="44165" marR="44165"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1298271825"/>
                  </a:ext>
                </a:extLst>
              </a:tr>
              <a:tr h="0">
                <a:tc>
                  <a:txBody>
                    <a:bodyPr/>
                    <a:lstStyle/>
                    <a:p>
                      <a:r>
                        <a:rPr lang="en-US" sz="800" b="0">
                          <a:solidFill>
                            <a:srgbClr val="0079C1"/>
                          </a:solidFill>
                          <a:latin typeface="Calibri" panose="020F0502020204030204" pitchFamily="34" charset="0"/>
                        </a:rPr>
                        <a:t>1</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The solution is designed to be resilient at both infrastructure and application layer</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8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800" b="0" i="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733599729"/>
                  </a:ext>
                </a:extLst>
              </a:tr>
              <a:tr h="0">
                <a:tc>
                  <a:txBody>
                    <a:bodyPr/>
                    <a:lstStyle/>
                    <a:p>
                      <a:r>
                        <a:rPr lang="en-US" sz="800" b="0">
                          <a:solidFill>
                            <a:srgbClr val="0079C1"/>
                          </a:solidFill>
                          <a:latin typeface="Calibri" panose="020F0502020204030204" pitchFamily="34" charset="0"/>
                        </a:rPr>
                        <a:t>2</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The service monitoring requirements are defined and can be implemented in standard NG strategic operations tools</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092579796"/>
                  </a:ext>
                </a:extLst>
              </a:tr>
              <a:tr h="0">
                <a:tc>
                  <a:txBody>
                    <a:bodyPr/>
                    <a:lstStyle/>
                    <a:p>
                      <a:r>
                        <a:rPr lang="en-US" sz="800" b="0">
                          <a:solidFill>
                            <a:srgbClr val="0079C1"/>
                          </a:solidFill>
                          <a:latin typeface="Calibri" panose="020F0502020204030204" pitchFamily="34" charset="0"/>
                        </a:rPr>
                        <a:t>3</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Solution is scalable with minimum component change. </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89527894"/>
                  </a:ext>
                </a:extLst>
              </a:tr>
              <a:tr h="0">
                <a:tc>
                  <a:txBody>
                    <a:bodyPr/>
                    <a:lstStyle/>
                    <a:p>
                      <a:r>
                        <a:rPr lang="en-US" sz="800" b="0">
                          <a:solidFill>
                            <a:srgbClr val="0079C1"/>
                          </a:solidFill>
                          <a:latin typeface="Calibri" panose="020F0502020204030204" pitchFamily="34" charset="0"/>
                        </a:rPr>
                        <a:t>4</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All component of solution has established support arrangements </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970852732"/>
                  </a:ext>
                </a:extLst>
              </a:tr>
              <a:tr h="0">
                <a:tc>
                  <a:txBody>
                    <a:bodyPr/>
                    <a:lstStyle/>
                    <a:p>
                      <a:r>
                        <a:rPr lang="en-US" sz="800" b="0">
                          <a:solidFill>
                            <a:srgbClr val="0079C1"/>
                          </a:solidFill>
                          <a:latin typeface="Calibri" panose="020F0502020204030204" pitchFamily="34" charset="0"/>
                        </a:rPr>
                        <a:t>5</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Accurate and well baselined Run The Business costing model to include full and end to end total cost of ownership including and not limited to support contract costs, licensing costs, service management costs.  </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22781275"/>
                  </a:ext>
                </a:extLst>
              </a:tr>
              <a:tr h="0">
                <a:tc>
                  <a:txBody>
                    <a:bodyPr/>
                    <a:lstStyle/>
                    <a:p>
                      <a:r>
                        <a:rPr lang="en-US" sz="800" b="0">
                          <a:solidFill>
                            <a:srgbClr val="0079C1"/>
                          </a:solidFill>
                          <a:latin typeface="Calibri" panose="020F0502020204030204" pitchFamily="34" charset="0"/>
                        </a:rPr>
                        <a:t>6</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All Starter movers and leavers requirements are considered for the solution</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ctr" rtl="0" eaLnBrk="1" fontAlgn="base" hangingPunct="1">
                        <a:spcBef>
                          <a:spcPct val="0"/>
                        </a:spcBef>
                        <a:spcAft>
                          <a:spcPts val="600"/>
                        </a:spcAft>
                        <a:buClr>
                          <a:schemeClr val="tx1"/>
                        </a:buClr>
                        <a:buFontTx/>
                        <a:buNone/>
                      </a:pPr>
                      <a:endParaRPr lang="en-GB" sz="800" b="0" i="0">
                        <a:solidFill>
                          <a:schemeClr val="tx1"/>
                        </a:solidFill>
                        <a:effectLst/>
                        <a:latin typeface="Calibri" panose="020F0502020204030204" pitchFamily="34" charset="0"/>
                        <a:ea typeface="+mn-ea"/>
                        <a:cs typeface="+mn-cs"/>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indent="0" algn="l" rtl="0" eaLnBrk="1" fontAlgn="base" hangingPunct="1">
                        <a:spcBef>
                          <a:spcPct val="0"/>
                        </a:spcBef>
                        <a:spcAft>
                          <a:spcPts val="600"/>
                        </a:spcAft>
                        <a:buClr>
                          <a:schemeClr val="tx1"/>
                        </a:buClr>
                        <a:buFontTx/>
                        <a:buNone/>
                      </a:pPr>
                      <a:endParaRPr lang="en-GB" sz="800" b="0" i="1">
                        <a:solidFill>
                          <a:schemeClr val="tx1"/>
                        </a:solidFill>
                        <a:effectLst/>
                        <a:latin typeface="Calibri" panose="020F0502020204030204" pitchFamily="34" charset="0"/>
                        <a:ea typeface="+mn-ea"/>
                        <a:cs typeface="+mn-cs"/>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524383972"/>
                  </a:ext>
                </a:extLst>
              </a:tr>
              <a:tr h="0">
                <a:tc>
                  <a:txBody>
                    <a:bodyPr/>
                    <a:lstStyle/>
                    <a:p>
                      <a:r>
                        <a:rPr lang="en-US" sz="800" b="0">
                          <a:solidFill>
                            <a:srgbClr val="0079C1"/>
                          </a:solidFill>
                          <a:latin typeface="Calibri" panose="020F0502020204030204" pitchFamily="34" charset="0"/>
                        </a:rPr>
                        <a:t>7</a:t>
                      </a:r>
                    </a:p>
                  </a:txBody>
                  <a:tcPr marL="48000" marR="48000" marT="48000" marB="48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indent="0" algn="l" rtl="0" eaLnBrk="1" fontAlgn="base" hangingPunct="1">
                        <a:lnSpc>
                          <a:spcPct val="100000"/>
                        </a:lnSpc>
                        <a:spcBef>
                          <a:spcPts val="0"/>
                        </a:spcBef>
                        <a:spcAft>
                          <a:spcPts val="0"/>
                        </a:spcAft>
                        <a:buClr>
                          <a:schemeClr val="tx1"/>
                        </a:buClr>
                        <a:buFontTx/>
                        <a:buNone/>
                      </a:pPr>
                      <a:r>
                        <a:rPr lang="en-US" sz="800" b="0">
                          <a:solidFill>
                            <a:srgbClr val="0079C1"/>
                          </a:solidFill>
                          <a:latin typeface="Calibri" panose="020F0502020204030204" pitchFamily="34" charset="0"/>
                          <a:ea typeface="+mn-ea"/>
                          <a:cs typeface="+mn-cs"/>
                        </a:rPr>
                        <a:t>All the applicable service support activities from list below are considered and documented for proposed solution:</a:t>
                      </a:r>
                      <a:endParaRPr lang="en-GB" sz="8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OS Support Services,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OS Patching,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Database Management,</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Event Management,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Storage Management,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Backups,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Restoration,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Backup monitoring,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Capacity Management, </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Network Management</a:t>
                      </a:r>
                      <a:endParaRPr lang="en-GB" sz="600" b="0">
                        <a:solidFill>
                          <a:srgbClr val="0079C1"/>
                        </a:solidFill>
                        <a:latin typeface="Calibri" panose="020F0502020204030204" pitchFamily="34" charset="0"/>
                        <a:ea typeface="+mn-ea"/>
                        <a:cs typeface="+mn-cs"/>
                      </a:endParaRPr>
                    </a:p>
                    <a:p>
                      <a:pPr marL="171450" marR="0" lvl="0"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600" b="0">
                          <a:solidFill>
                            <a:srgbClr val="0079C1"/>
                          </a:solidFill>
                          <a:latin typeface="Calibri" panose="020F0502020204030204" pitchFamily="34" charset="0"/>
                          <a:ea typeface="+mn-ea"/>
                          <a:cs typeface="+mn-cs"/>
                        </a:rPr>
                        <a:t>Data Protection at Rest (Encryption)</a:t>
                      </a:r>
                      <a:endParaRPr lang="en-GB" sz="800" b="0">
                        <a:solidFill>
                          <a:srgbClr val="0079C1"/>
                        </a:solidFill>
                        <a:latin typeface="Calibri" panose="020F0502020204030204" pitchFamily="34" charset="0"/>
                        <a:ea typeface="+mn-ea"/>
                        <a:cs typeface="+mn-cs"/>
                      </a:endParaRPr>
                    </a:p>
                  </a:txBody>
                  <a:tcPr marL="39891" marR="39891" marT="0" marB="0" anchor="ctr">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gn="ctr"/>
                      <a:endParaRPr lang="en-US" sz="800" b="0">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endParaRPr lang="en-US" sz="800" b="0" i="1">
                        <a:solidFill>
                          <a:schemeClr val="tx1"/>
                        </a:solidFill>
                        <a:latin typeface="Calibri" panose="020F0502020204030204" pitchFamily="34" charset="0"/>
                      </a:endParaRPr>
                    </a:p>
                  </a:txBody>
                  <a:tcPr marL="48000" marR="48000" marT="24000" marB="24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754414048"/>
                  </a:ext>
                </a:extLst>
              </a:tr>
            </a:tbl>
          </a:graphicData>
        </a:graphic>
      </p:graphicFrame>
      <p:sp>
        <p:nvSpPr>
          <p:cNvPr id="3" name="Footer Placeholder 2">
            <a:extLst>
              <a:ext uri="{FF2B5EF4-FFF2-40B4-BE49-F238E27FC236}">
                <a16:creationId xmlns:a16="http://schemas.microsoft.com/office/drawing/2014/main" id="{9896035A-B0FA-485B-8E59-A3D54310BE61}"/>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41121785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EDA6F-7C82-4CBA-9D93-60E12FBA434E}"/>
              </a:ext>
            </a:extLst>
          </p:cNvPr>
          <p:cNvSpPr>
            <a:spLocks noGrp="1"/>
          </p:cNvSpPr>
          <p:nvPr>
            <p:ph type="title"/>
          </p:nvPr>
        </p:nvSpPr>
        <p:spPr/>
        <p:txBody>
          <a:bodyPr/>
          <a:lstStyle/>
          <a:p>
            <a:r>
              <a:rPr lang="en-GB"/>
              <a:t>As-Is / To-Be &lt;Type&gt; Diagram – Pre-Stage X</a:t>
            </a:r>
          </a:p>
        </p:txBody>
      </p:sp>
      <p:sp>
        <p:nvSpPr>
          <p:cNvPr id="3" name="Footer Placeholder 2">
            <a:extLst>
              <a:ext uri="{FF2B5EF4-FFF2-40B4-BE49-F238E27FC236}">
                <a16:creationId xmlns:a16="http://schemas.microsoft.com/office/drawing/2014/main" id="{9AAAE6D1-76A7-41A3-92D3-98D4362433FF}"/>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Tree>
    <p:extLst>
      <p:ext uri="{BB962C8B-B14F-4D97-AF65-F5344CB8AC3E}">
        <p14:creationId xmlns:p14="http://schemas.microsoft.com/office/powerpoint/2010/main" val="379356435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66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a:xfrm>
            <a:off x="322780" y="102813"/>
            <a:ext cx="8497370" cy="430887"/>
          </a:xfrm>
        </p:spPr>
        <p:txBody>
          <a:bodyPr/>
          <a:lstStyle/>
          <a:p>
            <a:r>
              <a:rPr lang="en-GB"/>
              <a:t>Project Summary</a:t>
            </a:r>
            <a:endParaRPr lang="en-GB" sz="1600" b="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013741755"/>
              </p:ext>
            </p:extLst>
          </p:nvPr>
        </p:nvGraphicFramePr>
        <p:xfrm>
          <a:off x="360000" y="864000"/>
          <a:ext cx="8449747" cy="3265329"/>
        </p:xfrm>
        <a:graphic>
          <a:graphicData uri="http://schemas.openxmlformats.org/drawingml/2006/table">
            <a:tbl>
              <a:tblPr firstRow="1" firstCol="1" bandRow="1"/>
              <a:tblGrid>
                <a:gridCol w="2073372">
                  <a:extLst>
                    <a:ext uri="{9D8B030D-6E8A-4147-A177-3AD203B41FA5}">
                      <a16:colId xmlns:a16="http://schemas.microsoft.com/office/drawing/2014/main" val="1750401925"/>
                    </a:ext>
                  </a:extLst>
                </a:gridCol>
                <a:gridCol w="1275275">
                  <a:extLst>
                    <a:ext uri="{9D8B030D-6E8A-4147-A177-3AD203B41FA5}">
                      <a16:colId xmlns:a16="http://schemas.microsoft.com/office/drawing/2014/main" val="2999056108"/>
                    </a:ext>
                  </a:extLst>
                </a:gridCol>
                <a:gridCol w="639418">
                  <a:extLst>
                    <a:ext uri="{9D8B030D-6E8A-4147-A177-3AD203B41FA5}">
                      <a16:colId xmlns:a16="http://schemas.microsoft.com/office/drawing/2014/main" val="3632650007"/>
                    </a:ext>
                  </a:extLst>
                </a:gridCol>
                <a:gridCol w="635857">
                  <a:extLst>
                    <a:ext uri="{9D8B030D-6E8A-4147-A177-3AD203B41FA5}">
                      <a16:colId xmlns:a16="http://schemas.microsoft.com/office/drawing/2014/main" val="2149476680"/>
                    </a:ext>
                  </a:extLst>
                </a:gridCol>
                <a:gridCol w="311200">
                  <a:extLst>
                    <a:ext uri="{9D8B030D-6E8A-4147-A177-3AD203B41FA5}">
                      <a16:colId xmlns:a16="http://schemas.microsoft.com/office/drawing/2014/main" val="1639619180"/>
                    </a:ext>
                  </a:extLst>
                </a:gridCol>
                <a:gridCol w="499188">
                  <a:extLst>
                    <a:ext uri="{9D8B030D-6E8A-4147-A177-3AD203B41FA5}">
                      <a16:colId xmlns:a16="http://schemas.microsoft.com/office/drawing/2014/main" val="723066976"/>
                    </a:ext>
                  </a:extLst>
                </a:gridCol>
                <a:gridCol w="326572">
                  <a:extLst>
                    <a:ext uri="{9D8B030D-6E8A-4147-A177-3AD203B41FA5}">
                      <a16:colId xmlns:a16="http://schemas.microsoft.com/office/drawing/2014/main" val="250642532"/>
                    </a:ext>
                  </a:extLst>
                </a:gridCol>
                <a:gridCol w="2688865">
                  <a:extLst>
                    <a:ext uri="{9D8B030D-6E8A-4147-A177-3AD203B41FA5}">
                      <a16:colId xmlns:a16="http://schemas.microsoft.com/office/drawing/2014/main" val="3328440305"/>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gridSpan="7">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3356801564"/>
                  </a:ext>
                </a:extLst>
              </a:tr>
              <a:tr h="252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INVP: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3">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pPr marL="0" indent="0" algn="r"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WBS Code: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pPr>
                        <a:lnSpc>
                          <a:spcPct val="115000"/>
                        </a:lnSpc>
                        <a:spcAft>
                          <a:spcPts val="0"/>
                        </a:spcAft>
                      </a:pP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2">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ITAR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pPr>
                        <a:lnSpc>
                          <a:spcPct val="115000"/>
                        </a:lnSpc>
                        <a:spcAft>
                          <a:spcPts val="0"/>
                        </a:spcAft>
                      </a:pP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2">
                  <a:txBody>
                    <a:bodyPr/>
                    <a:lstStyle/>
                    <a:p>
                      <a:pPr>
                        <a:lnSpc>
                          <a:spcPct val="115000"/>
                        </a:lnSpc>
                        <a:spcAft>
                          <a:spcPts val="0"/>
                        </a:spcAft>
                      </a:pP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2376061966"/>
                  </a:ext>
                </a:extLst>
              </a:tr>
              <a:tr h="252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Name (as per POL):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7">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lnT w="12700" cap="flat" cmpd="sng" algn="ctr">
                      <a:solidFill>
                        <a:srgbClr val="0079C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3831743421"/>
                  </a:ext>
                </a:extLst>
              </a:tr>
              <a:tr h="252000">
                <a:tc>
                  <a:txBody>
                    <a:bodyPr/>
                    <a:lstStyle/>
                    <a:p>
                      <a:pPr marL="0" indent="0" algn="l" rtl="0" eaLnBrk="1" fontAlgn="base" hangingPunct="1">
                        <a:lnSpc>
                          <a:spcPct val="115000"/>
                        </a:lnSpc>
                        <a:spcBef>
                          <a:spcPct val="0"/>
                        </a:spcBef>
                        <a:spcAft>
                          <a:spcPts val="0"/>
                        </a:spcAft>
                        <a:buClr>
                          <a:schemeClr val="tx1"/>
                        </a:buClr>
                        <a:buFontTx/>
                        <a:buNone/>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3">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tc>
                <a:tc hMerge="1">
                  <a:txBody>
                    <a:bodyPr/>
                    <a:lstStyle/>
                    <a:p>
                      <a:pPr>
                        <a:lnSpc>
                          <a:spcPct val="115000"/>
                        </a:lnSpc>
                        <a:spcAft>
                          <a:spcPts val="0"/>
                        </a:spcAft>
                      </a:pP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B w="12700" cap="flat" cmpd="sng" algn="ctr">
                      <a:solidFill>
                        <a:srgbClr val="0079C1"/>
                      </a:solidFill>
                      <a:prstDash val="solid"/>
                      <a:round/>
                      <a:headEnd type="none" w="med" len="med"/>
                      <a:tailEnd type="none" w="med" len="med"/>
                    </a:lnB>
                  </a:tcPr>
                </a:tc>
                <a:tc gridSpan="3">
                  <a:txBody>
                    <a:bodyPr/>
                    <a:lstStyle/>
                    <a:p>
                      <a:endParaRPr lang="en-GB"/>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568762752"/>
                  </a:ext>
                </a:extLst>
              </a:tr>
              <a:tr h="252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Region: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Portfolio:</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2">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pPr>
                        <a:lnSpc>
                          <a:spcPct val="115000"/>
                        </a:lnSpc>
                        <a:spcAft>
                          <a:spcPts val="0"/>
                        </a:spcAf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2">
                  <a:txBody>
                    <a:bodyPr/>
                    <a:lstStyle/>
                    <a:p>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Capability:</a:t>
                      </a:r>
                      <a:endParaRPr lang="en-GB"/>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pPr>
                        <a:lnSpc>
                          <a:spcPct val="115000"/>
                        </a:lnSpc>
                        <a:spcAft>
                          <a:spcPts val="0"/>
                        </a:spcAf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87672293"/>
                  </a:ext>
                </a:extLst>
              </a:tr>
              <a:tr h="37800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Architecture Intake Outcome:</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as applicable)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7">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lnT w="12700" cap="flat" cmpd="sng" algn="ctr">
                      <a:solidFill>
                        <a:srgbClr val="0079C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lnT w="12700" cap="flat" cmpd="sng" algn="ctr">
                      <a:solidFill>
                        <a:srgbClr val="0079C1"/>
                      </a:solidFill>
                      <a:prstDash val="solid"/>
                      <a:round/>
                      <a:headEnd type="none" w="med" len="med"/>
                      <a:tailEnd type="none" w="med" len="med"/>
                    </a:lnT>
                  </a:tcPr>
                </a:tc>
                <a:extLst>
                  <a:ext uri="{0D108BD9-81ED-4DB2-BD59-A6C34878D82A}">
                    <a16:rowId xmlns:a16="http://schemas.microsoft.com/office/drawing/2014/main" val="2602711733"/>
                  </a:ext>
                </a:extLst>
              </a:tr>
              <a:tr h="36000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Classification:</a:t>
                      </a:r>
                    </a:p>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6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as applicable)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7">
                  <a:txBody>
                    <a:bodyPr/>
                    <a:lstStyle/>
                    <a:p>
                      <a:pPr>
                        <a:lnSpc>
                          <a:spcPct val="115000"/>
                        </a:lnSpc>
                        <a:spcAft>
                          <a:spcPts val="0"/>
                        </a:spcAf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3641152186"/>
                  </a:ext>
                </a:extLst>
              </a:tr>
              <a:tr h="900000">
                <a:tc>
                  <a:txBody>
                    <a:bodyPr/>
                    <a:lstStyle/>
                    <a:p>
                      <a:pPr>
                        <a:lnSpc>
                          <a:spcPct val="115000"/>
                        </a:lnSpc>
                        <a:spcAft>
                          <a:spcPts val="0"/>
                        </a:spcAft>
                      </a:pPr>
                      <a:r>
                        <a:rPr lang="en-GB" sz="10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SDF Stage Gate (Highlight):</a:t>
                      </a:r>
                    </a:p>
                    <a:p>
                      <a:pPr>
                        <a:lnSpc>
                          <a:spcPct val="115000"/>
                        </a:lnSpc>
                        <a:spcAft>
                          <a:spcPts val="0"/>
                        </a:spcAft>
                      </a:pPr>
                      <a:endParaRPr lang="en-GB" sz="70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000">
                          <a:solidFill>
                            <a:srgbClr val="0079C1"/>
                          </a:solidFill>
                          <a:effectLst/>
                          <a:latin typeface="Calibri"/>
                          <a:ea typeface="Calibri" panose="020F0502020204030204" pitchFamily="34" charset="0"/>
                          <a:cs typeface="Times New Roman"/>
                        </a:rPr>
                        <a:t>(Last approval date)</a:t>
                      </a:r>
                    </a:p>
                    <a:p>
                      <a:pPr>
                        <a:lnSpc>
                          <a:spcPct val="115000"/>
                        </a:lnSpc>
                        <a:spcAft>
                          <a:spcPts val="0"/>
                        </a:spcAft>
                      </a:pPr>
                      <a:r>
                        <a:rPr lang="en-GB" sz="1000">
                          <a:solidFill>
                            <a:srgbClr val="0079C1"/>
                          </a:solidFill>
                          <a:effectLst/>
                          <a:latin typeface="Calibri"/>
                          <a:ea typeface="Calibri" panose="020F0502020204030204" pitchFamily="34" charset="0"/>
                          <a:cs typeface="Times New Roman"/>
                        </a:rPr>
                        <a:t>(This submission date)</a:t>
                      </a:r>
                      <a:endParaRPr lang="en-GB" sz="1000">
                        <a:effectLst/>
                        <a:latin typeface="Calibri"/>
                        <a:ea typeface="Calibri" panose="020F0502020204030204" pitchFamily="34" charset="0"/>
                        <a:cs typeface="Times New Roman"/>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7">
                  <a:txBody>
                    <a:bodyPr/>
                    <a:lstStyle/>
                    <a:p>
                      <a:pPr>
                        <a:lnSpc>
                          <a:spcPct val="115000"/>
                        </a:lnSpc>
                        <a:spcAft>
                          <a:spcPts val="0"/>
                        </a:spcAf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1570896035"/>
                  </a:ext>
                </a:extLst>
              </a:tr>
              <a:tr h="432000">
                <a:tc>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Reason for Submission:</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(Highlight as applicable)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gridSpan="7">
                  <a:txBody>
                    <a:bodyPr/>
                    <a:lstStyle/>
                    <a:p>
                      <a:pPr marL="0" lvl="0" indent="0">
                        <a:lnSpc>
                          <a:spcPct val="115000"/>
                        </a:lnSpc>
                        <a:spcAft>
                          <a:spcPts val="0"/>
                        </a:spcAft>
                        <a:buFont typeface="Arial" panose="020B0604020202020204" pitchFamily="34" charset="0"/>
                        <a:buNone/>
                        <a:tabLst>
                          <a:tab pos="457200" algn="l"/>
                        </a:tabLst>
                      </a:pP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rgbClr val="0079C1"/>
                      </a:solidFill>
                      <a:prstDash val="solid"/>
                      <a:round/>
                      <a:headEnd type="none" w="med" len="med"/>
                      <a:tailEnd type="none" w="med" len="med"/>
                    </a:lnL>
                  </a:tcPr>
                </a:tc>
                <a:extLst>
                  <a:ext uri="{0D108BD9-81ED-4DB2-BD59-A6C34878D82A}">
                    <a16:rowId xmlns:a16="http://schemas.microsoft.com/office/drawing/2014/main" val="4196023950"/>
                  </a:ext>
                </a:extLst>
              </a:tr>
            </a:tbl>
          </a:graphicData>
        </a:graphic>
      </p:graphicFrame>
      <p:graphicFrame>
        <p:nvGraphicFramePr>
          <p:cNvPr id="4" name="Table 3">
            <a:extLst>
              <a:ext uri="{FF2B5EF4-FFF2-40B4-BE49-F238E27FC236}">
                <a16:creationId xmlns:a16="http://schemas.microsoft.com/office/drawing/2014/main" id="{B195C885-3D57-40DB-B297-41C956914121}"/>
              </a:ext>
            </a:extLst>
          </p:cNvPr>
          <p:cNvGraphicFramePr>
            <a:graphicFrameLocks noGrp="1"/>
          </p:cNvGraphicFramePr>
          <p:nvPr>
            <p:extLst>
              <p:ext uri="{D42A27DB-BD31-4B8C-83A1-F6EECF244321}">
                <p14:modId xmlns:p14="http://schemas.microsoft.com/office/powerpoint/2010/main" val="200383474"/>
              </p:ext>
            </p:extLst>
          </p:nvPr>
        </p:nvGraphicFramePr>
        <p:xfrm>
          <a:off x="2557382" y="2843818"/>
          <a:ext cx="5040000" cy="76464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3690137073"/>
                    </a:ext>
                  </a:extLst>
                </a:gridCol>
                <a:gridCol w="720000">
                  <a:extLst>
                    <a:ext uri="{9D8B030D-6E8A-4147-A177-3AD203B41FA5}">
                      <a16:colId xmlns:a16="http://schemas.microsoft.com/office/drawing/2014/main" val="18324142"/>
                    </a:ext>
                  </a:extLst>
                </a:gridCol>
                <a:gridCol w="720000">
                  <a:extLst>
                    <a:ext uri="{9D8B030D-6E8A-4147-A177-3AD203B41FA5}">
                      <a16:colId xmlns:a16="http://schemas.microsoft.com/office/drawing/2014/main" val="3263955210"/>
                    </a:ext>
                  </a:extLst>
                </a:gridCol>
                <a:gridCol w="720000">
                  <a:extLst>
                    <a:ext uri="{9D8B030D-6E8A-4147-A177-3AD203B41FA5}">
                      <a16:colId xmlns:a16="http://schemas.microsoft.com/office/drawing/2014/main" val="3328345093"/>
                    </a:ext>
                  </a:extLst>
                </a:gridCol>
                <a:gridCol w="720000">
                  <a:extLst>
                    <a:ext uri="{9D8B030D-6E8A-4147-A177-3AD203B41FA5}">
                      <a16:colId xmlns:a16="http://schemas.microsoft.com/office/drawing/2014/main" val="2684348271"/>
                    </a:ext>
                  </a:extLst>
                </a:gridCol>
                <a:gridCol w="720000">
                  <a:extLst>
                    <a:ext uri="{9D8B030D-6E8A-4147-A177-3AD203B41FA5}">
                      <a16:colId xmlns:a16="http://schemas.microsoft.com/office/drawing/2014/main" val="1774354102"/>
                    </a:ext>
                  </a:extLst>
                </a:gridCol>
                <a:gridCol w="720000">
                  <a:extLst>
                    <a:ext uri="{9D8B030D-6E8A-4147-A177-3AD203B41FA5}">
                      <a16:colId xmlns:a16="http://schemas.microsoft.com/office/drawing/2014/main" val="2926813117"/>
                    </a:ext>
                  </a:extLst>
                </a:gridCol>
              </a:tblGrid>
              <a:tr h="0">
                <a:tc>
                  <a:txBody>
                    <a:bodyPr/>
                    <a:lstStyle/>
                    <a:p>
                      <a:pPr algn="ctr"/>
                      <a:r>
                        <a:rPr lang="en-GB" sz="1000" b="1">
                          <a:solidFill>
                            <a:schemeClr val="tx1"/>
                          </a:solidFill>
                        </a:rPr>
                        <a:t>ITAR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000" b="1">
                          <a:solidFill>
                            <a:schemeClr val="tx1"/>
                          </a:solidFill>
                        </a:rPr>
                        <a:t>A</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FF0"/>
                    </a:solidFill>
                  </a:tcPr>
                </a:tc>
                <a:tc>
                  <a:txBody>
                    <a:bodyPr/>
                    <a:lstStyle/>
                    <a:p>
                      <a:pPr algn="ctr"/>
                      <a:r>
                        <a:rPr lang="en-GB" sz="1000" b="1">
                          <a:solidFill>
                            <a:schemeClr val="tx1"/>
                          </a:solidFill>
                        </a:rPr>
                        <a:t>Sprint Plan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Release Train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Last Release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a:solidFill>
                            <a:schemeClr val="tx1"/>
                          </a:solidFill>
                        </a:rPr>
                        <a:t>F</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587944"/>
                  </a:ext>
                </a:extLst>
              </a:tr>
              <a:tr h="0">
                <a:tc>
                  <a:txBody>
                    <a:bodyPr/>
                    <a:lstStyle/>
                    <a:p>
                      <a:pPr algn="ctr"/>
                      <a:r>
                        <a:rPr lang="en-GB" sz="800" b="0">
                          <a:solidFill>
                            <a:schemeClr val="tx1"/>
                          </a:solidFill>
                        </a:rPr>
                        <a:t>DD/MM/YY</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b="0">
                          <a:solidFill>
                            <a:schemeClr val="tx1"/>
                          </a:solidFill>
                        </a:rPr>
                        <a:t>N/A</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0623859"/>
                  </a:ext>
                </a:extLst>
              </a:tr>
              <a:tr h="0">
                <a:tc>
                  <a:txBody>
                    <a:bodyPr/>
                    <a:lstStyle/>
                    <a:p>
                      <a:pPr algn="ctr"/>
                      <a:r>
                        <a:rPr lang="en-GB" sz="800" b="0">
                          <a:solidFill>
                            <a:schemeClr val="tx1"/>
                          </a:solidFill>
                        </a:rPr>
                        <a:t>N/A</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b="0">
                          <a:solidFill>
                            <a:schemeClr val="tx1"/>
                          </a:solidFill>
                        </a:rPr>
                        <a:t>DD/MM/YY</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b="0">
                        <a:solidFill>
                          <a:schemeClr val="tx1"/>
                        </a:solidFill>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030816"/>
                  </a:ext>
                </a:extLst>
              </a:tr>
            </a:tbl>
          </a:graphicData>
        </a:graphic>
      </p:graphicFrame>
      <p:graphicFrame>
        <p:nvGraphicFramePr>
          <p:cNvPr id="7" name="Table 6">
            <a:extLst>
              <a:ext uri="{FF2B5EF4-FFF2-40B4-BE49-F238E27FC236}">
                <a16:creationId xmlns:a16="http://schemas.microsoft.com/office/drawing/2014/main" id="{57796615-A6D5-4B84-A56F-A6A914B35320}"/>
              </a:ext>
            </a:extLst>
          </p:cNvPr>
          <p:cNvGraphicFramePr>
            <a:graphicFrameLocks noGrp="1"/>
          </p:cNvGraphicFramePr>
          <p:nvPr>
            <p:extLst>
              <p:ext uri="{D42A27DB-BD31-4B8C-83A1-F6EECF244321}">
                <p14:modId xmlns:p14="http://schemas.microsoft.com/office/powerpoint/2010/main" val="3986014885"/>
              </p:ext>
            </p:extLst>
          </p:nvPr>
        </p:nvGraphicFramePr>
        <p:xfrm>
          <a:off x="2557382" y="3760115"/>
          <a:ext cx="5328000" cy="274320"/>
        </p:xfrm>
        <a:graphic>
          <a:graphicData uri="http://schemas.openxmlformats.org/drawingml/2006/table">
            <a:tbl>
              <a:tblPr firstRow="1" bandRow="1">
                <a:tableStyleId>{5940675A-B579-460E-94D1-54222C63F5DA}</a:tableStyleId>
              </a:tblPr>
              <a:tblGrid>
                <a:gridCol w="1332000">
                  <a:extLst>
                    <a:ext uri="{9D8B030D-6E8A-4147-A177-3AD203B41FA5}">
                      <a16:colId xmlns:a16="http://schemas.microsoft.com/office/drawing/2014/main" val="1238100819"/>
                    </a:ext>
                  </a:extLst>
                </a:gridCol>
                <a:gridCol w="1332000">
                  <a:extLst>
                    <a:ext uri="{9D8B030D-6E8A-4147-A177-3AD203B41FA5}">
                      <a16:colId xmlns:a16="http://schemas.microsoft.com/office/drawing/2014/main" val="1943677065"/>
                    </a:ext>
                  </a:extLst>
                </a:gridCol>
                <a:gridCol w="1332000">
                  <a:extLst>
                    <a:ext uri="{9D8B030D-6E8A-4147-A177-3AD203B41FA5}">
                      <a16:colId xmlns:a16="http://schemas.microsoft.com/office/drawing/2014/main" val="436802504"/>
                    </a:ext>
                  </a:extLst>
                </a:gridCol>
                <a:gridCol w="1332000">
                  <a:extLst>
                    <a:ext uri="{9D8B030D-6E8A-4147-A177-3AD203B41FA5}">
                      <a16:colId xmlns:a16="http://schemas.microsoft.com/office/drawing/2014/main" val="2684626992"/>
                    </a:ext>
                  </a:extLst>
                </a:gridCol>
              </a:tblGrid>
              <a:tr h="252000">
                <a:tc>
                  <a:txBody>
                    <a:bodyPr/>
                    <a:lstStyle/>
                    <a:p>
                      <a:pPr algn="ctr"/>
                      <a:r>
                        <a:rPr lang="en-GB" sz="900" b="1">
                          <a:solidFill>
                            <a:schemeClr val="tx1"/>
                          </a:solidFill>
                        </a:rPr>
                        <a:t>Stage Gate A</a:t>
                      </a:r>
                    </a:p>
                  </a:txBody>
                  <a:tcPr marT="0" marB="0" anchor="ctr"/>
                </a:tc>
                <a:tc>
                  <a:txBody>
                    <a:bodyPr/>
                    <a:lstStyle/>
                    <a:p>
                      <a:pPr algn="ctr"/>
                      <a:r>
                        <a:rPr lang="en-GB" sz="900" b="1">
                          <a:solidFill>
                            <a:schemeClr val="tx1"/>
                          </a:solidFill>
                        </a:rPr>
                        <a:t>Change</a:t>
                      </a:r>
                    </a:p>
                  </a:txBody>
                  <a:tcPr marT="0" marB="0" anchor="ctr"/>
                </a:tc>
                <a:tc>
                  <a:txBody>
                    <a:bodyPr/>
                    <a:lstStyle/>
                    <a:p>
                      <a:pPr algn="ctr"/>
                      <a:r>
                        <a:rPr lang="en-GB" sz="900" b="1">
                          <a:solidFill>
                            <a:schemeClr val="tx1"/>
                          </a:solidFill>
                        </a:rPr>
                        <a:t>Periodic Review / Requested by SDA</a:t>
                      </a:r>
                    </a:p>
                  </a:txBody>
                  <a:tcPr marT="0" marB="0" anchor="ctr"/>
                </a:tc>
                <a:tc>
                  <a:txBody>
                    <a:bodyPr/>
                    <a:lstStyle/>
                    <a:p>
                      <a:pPr algn="ctr"/>
                      <a:r>
                        <a:rPr lang="en-GB" sz="900" b="1">
                          <a:solidFill>
                            <a:schemeClr val="tx1"/>
                          </a:solidFill>
                        </a:rPr>
                        <a:t>Stage Gate E</a:t>
                      </a:r>
                    </a:p>
                  </a:txBody>
                  <a:tcPr marT="0" marB="0" anchor="ctr"/>
                </a:tc>
                <a:extLst>
                  <a:ext uri="{0D108BD9-81ED-4DB2-BD59-A6C34878D82A}">
                    <a16:rowId xmlns:a16="http://schemas.microsoft.com/office/drawing/2014/main" val="1981013370"/>
                  </a:ext>
                </a:extLst>
              </a:tr>
            </a:tbl>
          </a:graphicData>
        </a:graphic>
      </p:graphicFrame>
      <p:sp>
        <p:nvSpPr>
          <p:cNvPr id="5" name="Footer Placeholder 4">
            <a:extLst>
              <a:ext uri="{FF2B5EF4-FFF2-40B4-BE49-F238E27FC236}">
                <a16:creationId xmlns:a16="http://schemas.microsoft.com/office/drawing/2014/main" id="{BD21296D-BC80-483F-B606-62FEEF3AA6B4}"/>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graphicFrame>
        <p:nvGraphicFramePr>
          <p:cNvPr id="9" name="Table 8">
            <a:extLst>
              <a:ext uri="{FF2B5EF4-FFF2-40B4-BE49-F238E27FC236}">
                <a16:creationId xmlns:a16="http://schemas.microsoft.com/office/drawing/2014/main" id="{8F9496A3-B9C4-49F7-BDD4-BC095A41AE20}"/>
              </a:ext>
            </a:extLst>
          </p:cNvPr>
          <p:cNvGraphicFramePr>
            <a:graphicFrameLocks noGrp="1"/>
          </p:cNvGraphicFramePr>
          <p:nvPr>
            <p:extLst>
              <p:ext uri="{D42A27DB-BD31-4B8C-83A1-F6EECF244321}">
                <p14:modId xmlns:p14="http://schemas.microsoft.com/office/powerpoint/2010/main" val="4129764007"/>
              </p:ext>
            </p:extLst>
          </p:nvPr>
        </p:nvGraphicFramePr>
        <p:xfrm>
          <a:off x="2558894" y="2489496"/>
          <a:ext cx="2160000" cy="252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238100819"/>
                    </a:ext>
                  </a:extLst>
                </a:gridCol>
                <a:gridCol w="720000">
                  <a:extLst>
                    <a:ext uri="{9D8B030D-6E8A-4147-A177-3AD203B41FA5}">
                      <a16:colId xmlns:a16="http://schemas.microsoft.com/office/drawing/2014/main" val="1943677065"/>
                    </a:ext>
                  </a:extLst>
                </a:gridCol>
                <a:gridCol w="720000">
                  <a:extLst>
                    <a:ext uri="{9D8B030D-6E8A-4147-A177-3AD203B41FA5}">
                      <a16:colId xmlns:a16="http://schemas.microsoft.com/office/drawing/2014/main" val="3034569519"/>
                    </a:ext>
                  </a:extLst>
                </a:gridCol>
              </a:tblGrid>
              <a:tr h="252000">
                <a:tc>
                  <a:txBody>
                    <a:bodyPr/>
                    <a:lstStyle/>
                    <a:p>
                      <a:pPr algn="ctr"/>
                      <a:r>
                        <a:rPr lang="en-GB" sz="900" b="1">
                          <a:solidFill>
                            <a:schemeClr val="tx1"/>
                          </a:solidFill>
                        </a:rPr>
                        <a:t>Waterfall</a:t>
                      </a:r>
                    </a:p>
                  </a:txBody>
                  <a:tcPr marT="0" marB="0" anchor="ctr"/>
                </a:tc>
                <a:tc>
                  <a:txBody>
                    <a:bodyPr/>
                    <a:lstStyle/>
                    <a:p>
                      <a:pPr algn="ctr"/>
                      <a:r>
                        <a:rPr lang="en-GB" sz="900" b="1">
                          <a:solidFill>
                            <a:schemeClr val="tx1"/>
                          </a:solidFill>
                        </a:rPr>
                        <a:t>Agile</a:t>
                      </a:r>
                    </a:p>
                  </a:txBody>
                  <a:tcPr marT="0" marB="0" anchor="ctr"/>
                </a:tc>
                <a:tc>
                  <a:txBody>
                    <a:bodyPr/>
                    <a:lstStyle/>
                    <a:p>
                      <a:pPr algn="ctr"/>
                      <a:r>
                        <a:rPr lang="en-GB" sz="900" b="1">
                          <a:solidFill>
                            <a:schemeClr val="tx1"/>
                          </a:solidFill>
                        </a:rPr>
                        <a:t>Hybrid</a:t>
                      </a:r>
                    </a:p>
                  </a:txBody>
                  <a:tcPr marT="0" marB="0" anchor="ctr"/>
                </a:tc>
                <a:extLst>
                  <a:ext uri="{0D108BD9-81ED-4DB2-BD59-A6C34878D82A}">
                    <a16:rowId xmlns:a16="http://schemas.microsoft.com/office/drawing/2014/main" val="1981013370"/>
                  </a:ext>
                </a:extLst>
              </a:tr>
            </a:tbl>
          </a:graphicData>
        </a:graphic>
      </p:graphicFrame>
      <p:graphicFrame>
        <p:nvGraphicFramePr>
          <p:cNvPr id="15" name="Table 14">
            <a:extLst>
              <a:ext uri="{FF2B5EF4-FFF2-40B4-BE49-F238E27FC236}">
                <a16:creationId xmlns:a16="http://schemas.microsoft.com/office/drawing/2014/main" id="{8D89B649-4955-4C88-9CDE-8A8E09F75154}"/>
              </a:ext>
            </a:extLst>
          </p:cNvPr>
          <p:cNvGraphicFramePr>
            <a:graphicFrameLocks noGrp="1"/>
          </p:cNvGraphicFramePr>
          <p:nvPr>
            <p:extLst>
              <p:ext uri="{D42A27DB-BD31-4B8C-83A1-F6EECF244321}">
                <p14:modId xmlns:p14="http://schemas.microsoft.com/office/powerpoint/2010/main" val="3189529643"/>
              </p:ext>
            </p:extLst>
          </p:nvPr>
        </p:nvGraphicFramePr>
        <p:xfrm>
          <a:off x="2557381" y="2117921"/>
          <a:ext cx="5788854" cy="252000"/>
        </p:xfrm>
        <a:graphic>
          <a:graphicData uri="http://schemas.openxmlformats.org/drawingml/2006/table">
            <a:tbl>
              <a:tblPr firstRow="1" bandRow="1">
                <a:tableStyleId>{5940675A-B579-460E-94D1-54222C63F5DA}</a:tableStyleId>
              </a:tblPr>
              <a:tblGrid>
                <a:gridCol w="964809">
                  <a:extLst>
                    <a:ext uri="{9D8B030D-6E8A-4147-A177-3AD203B41FA5}">
                      <a16:colId xmlns:a16="http://schemas.microsoft.com/office/drawing/2014/main" val="1238100819"/>
                    </a:ext>
                  </a:extLst>
                </a:gridCol>
                <a:gridCol w="964809">
                  <a:extLst>
                    <a:ext uri="{9D8B030D-6E8A-4147-A177-3AD203B41FA5}">
                      <a16:colId xmlns:a16="http://schemas.microsoft.com/office/drawing/2014/main" val="1943677065"/>
                    </a:ext>
                  </a:extLst>
                </a:gridCol>
                <a:gridCol w="964809">
                  <a:extLst>
                    <a:ext uri="{9D8B030D-6E8A-4147-A177-3AD203B41FA5}">
                      <a16:colId xmlns:a16="http://schemas.microsoft.com/office/drawing/2014/main" val="436802504"/>
                    </a:ext>
                  </a:extLst>
                </a:gridCol>
                <a:gridCol w="964809">
                  <a:extLst>
                    <a:ext uri="{9D8B030D-6E8A-4147-A177-3AD203B41FA5}">
                      <a16:colId xmlns:a16="http://schemas.microsoft.com/office/drawing/2014/main" val="3583148656"/>
                    </a:ext>
                  </a:extLst>
                </a:gridCol>
                <a:gridCol w="964809">
                  <a:extLst>
                    <a:ext uri="{9D8B030D-6E8A-4147-A177-3AD203B41FA5}">
                      <a16:colId xmlns:a16="http://schemas.microsoft.com/office/drawing/2014/main" val="1949622107"/>
                    </a:ext>
                  </a:extLst>
                </a:gridCol>
                <a:gridCol w="964809">
                  <a:extLst>
                    <a:ext uri="{9D8B030D-6E8A-4147-A177-3AD203B41FA5}">
                      <a16:colId xmlns:a16="http://schemas.microsoft.com/office/drawing/2014/main" val="1124955605"/>
                    </a:ext>
                  </a:extLst>
                </a:gridCol>
              </a:tblGrid>
              <a:tr h="252000">
                <a:tc>
                  <a:txBody>
                    <a:bodyPr/>
                    <a:lstStyle/>
                    <a:p>
                      <a:pPr algn="ctr"/>
                      <a:r>
                        <a:rPr lang="en-GB" sz="800" b="1">
                          <a:solidFill>
                            <a:schemeClr val="tx1"/>
                          </a:solidFill>
                        </a:rPr>
                        <a:t>Medium / Large Unknown</a:t>
                      </a:r>
                    </a:p>
                  </a:txBody>
                  <a:tcPr marT="0" marB="0" anchor="ctr"/>
                </a:tc>
                <a:tc>
                  <a:txBody>
                    <a:bodyPr/>
                    <a:lstStyle/>
                    <a:p>
                      <a:pPr algn="ctr"/>
                      <a:r>
                        <a:rPr lang="en-GB" sz="800" b="1">
                          <a:solidFill>
                            <a:schemeClr val="tx1"/>
                          </a:solidFill>
                        </a:rPr>
                        <a:t>Medium / Large Known</a:t>
                      </a:r>
                    </a:p>
                  </a:txBody>
                  <a:tcPr marT="0" marB="0" anchor="ctr"/>
                </a:tc>
                <a:tc>
                  <a:txBody>
                    <a:bodyPr/>
                    <a:lstStyle/>
                    <a:p>
                      <a:pPr algn="ctr"/>
                      <a:r>
                        <a:rPr lang="en-GB" sz="800" b="1">
                          <a:solidFill>
                            <a:schemeClr val="tx1"/>
                          </a:solidFill>
                        </a:rPr>
                        <a:t>Small Unknown</a:t>
                      </a:r>
                    </a:p>
                  </a:txBody>
                  <a:tcPr marT="0" marB="0" anchor="ctr"/>
                </a:tc>
                <a:tc>
                  <a:txBody>
                    <a:bodyPr/>
                    <a:lstStyle/>
                    <a:p>
                      <a:pPr algn="ctr"/>
                      <a:r>
                        <a:rPr lang="en-GB" sz="800" b="1">
                          <a:solidFill>
                            <a:schemeClr val="tx1"/>
                          </a:solidFill>
                        </a:rPr>
                        <a:t>Small Known</a:t>
                      </a:r>
                    </a:p>
                  </a:txBody>
                  <a:tcPr marT="0" marB="0" anchor="ctr"/>
                </a:tc>
                <a:tc>
                  <a:txBody>
                    <a:bodyPr/>
                    <a:lstStyle/>
                    <a:p>
                      <a:pPr algn="ctr"/>
                      <a:r>
                        <a:rPr lang="en-GB" sz="800" b="1" err="1">
                          <a:solidFill>
                            <a:schemeClr val="tx1"/>
                          </a:solidFill>
                        </a:rPr>
                        <a:t>PoC</a:t>
                      </a:r>
                      <a:endParaRPr lang="en-GB" sz="800" b="1">
                        <a:solidFill>
                          <a:schemeClr val="tx1"/>
                        </a:solidFill>
                      </a:endParaRPr>
                    </a:p>
                  </a:txBody>
                  <a:tcPr marT="0" marB="0" anchor="ctr"/>
                </a:tc>
                <a:tc>
                  <a:txBody>
                    <a:bodyPr/>
                    <a:lstStyle/>
                    <a:p>
                      <a:pPr algn="ctr"/>
                      <a:r>
                        <a:rPr lang="en-GB" sz="800" b="1">
                          <a:solidFill>
                            <a:schemeClr val="tx1"/>
                          </a:solidFill>
                        </a:rPr>
                        <a:t>F&amp;A</a:t>
                      </a:r>
                    </a:p>
                  </a:txBody>
                  <a:tcPr marT="0" marB="0" anchor="ctr"/>
                </a:tc>
                <a:extLst>
                  <a:ext uri="{0D108BD9-81ED-4DB2-BD59-A6C34878D82A}">
                    <a16:rowId xmlns:a16="http://schemas.microsoft.com/office/drawing/2014/main" val="1981013370"/>
                  </a:ext>
                </a:extLst>
              </a:tr>
            </a:tbl>
          </a:graphicData>
        </a:graphic>
      </p:graphicFrame>
    </p:spTree>
    <p:extLst>
      <p:ext uri="{BB962C8B-B14F-4D97-AF65-F5344CB8AC3E}">
        <p14:creationId xmlns:p14="http://schemas.microsoft.com/office/powerpoint/2010/main" val="2766033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Project Description – Executive Summary</a:t>
            </a:r>
          </a:p>
        </p:txBody>
      </p:sp>
      <p:graphicFrame>
        <p:nvGraphicFramePr>
          <p:cNvPr id="8" name="Table 7">
            <a:extLst>
              <a:ext uri="{FF2B5EF4-FFF2-40B4-BE49-F238E27FC236}">
                <a16:creationId xmlns:a16="http://schemas.microsoft.com/office/drawing/2014/main" id="{DF29D606-F796-4FE2-B4F3-AAA1D696726B}"/>
              </a:ext>
            </a:extLst>
          </p:cNvPr>
          <p:cNvGraphicFramePr>
            <a:graphicFrameLocks noGrp="1"/>
          </p:cNvGraphicFramePr>
          <p:nvPr>
            <p:extLst>
              <p:ext uri="{D42A27DB-BD31-4B8C-83A1-F6EECF244321}">
                <p14:modId xmlns:p14="http://schemas.microsoft.com/office/powerpoint/2010/main" val="6050098"/>
              </p:ext>
            </p:extLst>
          </p:nvPr>
        </p:nvGraphicFramePr>
        <p:xfrm>
          <a:off x="360000" y="900000"/>
          <a:ext cx="7989370" cy="3601483"/>
        </p:xfrm>
        <a:graphic>
          <a:graphicData uri="http://schemas.openxmlformats.org/drawingml/2006/table">
            <a:tbl>
              <a:tblPr firstRow="1" firstCol="1" bandRow="1"/>
              <a:tblGrid>
                <a:gridCol w="1612997">
                  <a:extLst>
                    <a:ext uri="{9D8B030D-6E8A-4147-A177-3AD203B41FA5}">
                      <a16:colId xmlns:a16="http://schemas.microsoft.com/office/drawing/2014/main" val="1750401925"/>
                    </a:ext>
                  </a:extLst>
                </a:gridCol>
                <a:gridCol w="6376373">
                  <a:extLst>
                    <a:ext uri="{9D8B030D-6E8A-4147-A177-3AD203B41FA5}">
                      <a16:colId xmlns:a16="http://schemas.microsoft.com/office/drawing/2014/main" val="2999056108"/>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3356801564"/>
                  </a:ext>
                </a:extLst>
              </a:tr>
              <a:tr h="900000">
                <a:tc>
                  <a:txBody>
                    <a:bodyPr/>
                    <a:lstStyle/>
                    <a:p>
                      <a:pPr>
                        <a:lnSpc>
                          <a:spcPct val="115000"/>
                        </a:lnSpc>
                        <a:spcAft>
                          <a:spcPts val="0"/>
                        </a:spcAft>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Mandate:</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76061966"/>
                  </a:ext>
                </a:extLst>
              </a:tr>
              <a:tr h="1080000">
                <a:tc>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High Level Requirements:</a:t>
                      </a:r>
                    </a:p>
                    <a:p>
                      <a:pPr>
                        <a:lnSpc>
                          <a:spcPct val="115000"/>
                        </a:lnSpc>
                        <a:spcAft>
                          <a:spcPts val="0"/>
                        </a:spcAft>
                      </a:pPr>
                      <a:r>
                        <a:rPr lang="en-GB" sz="6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(Top 5 bullets)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31743421"/>
                  </a:ext>
                </a:extLst>
              </a:tr>
              <a:tr h="144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Solution Overview:</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119186355"/>
                  </a:ext>
                </a:extLst>
              </a:tr>
            </a:tbl>
          </a:graphicData>
        </a:graphic>
      </p:graphicFrame>
      <p:sp>
        <p:nvSpPr>
          <p:cNvPr id="4" name="Footer Placeholder 3">
            <a:extLst>
              <a:ext uri="{FF2B5EF4-FFF2-40B4-BE49-F238E27FC236}">
                <a16:creationId xmlns:a16="http://schemas.microsoft.com/office/drawing/2014/main" id="{ED0A10EC-AE6A-453A-AEB8-AE2D0B79D20C}"/>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5" name="TextBox 4">
            <a:extLst>
              <a:ext uri="{FF2B5EF4-FFF2-40B4-BE49-F238E27FC236}">
                <a16:creationId xmlns:a16="http://schemas.microsoft.com/office/drawing/2014/main" id="{9212D386-A987-4FA0-9C4C-F2EACD9DC1EC}"/>
              </a:ext>
            </a:extLst>
          </p:cNvPr>
          <p:cNvSpPr txBox="1"/>
          <p:nvPr/>
        </p:nvSpPr>
        <p:spPr bwMode="auto">
          <a:xfrm>
            <a:off x="2731982" y="1388505"/>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project mandate for this scope</a:t>
            </a:r>
          </a:p>
        </p:txBody>
      </p:sp>
      <p:sp>
        <p:nvSpPr>
          <p:cNvPr id="6" name="TextBox 5">
            <a:extLst>
              <a:ext uri="{FF2B5EF4-FFF2-40B4-BE49-F238E27FC236}">
                <a16:creationId xmlns:a16="http://schemas.microsoft.com/office/drawing/2014/main" id="{2E14FDCA-1A8C-4641-8B73-D3B830C5CB55}"/>
              </a:ext>
            </a:extLst>
          </p:cNvPr>
          <p:cNvSpPr txBox="1"/>
          <p:nvPr/>
        </p:nvSpPr>
        <p:spPr bwMode="auto">
          <a:xfrm>
            <a:off x="2691718" y="2375936"/>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high level requirements, e.g. top 5 bullets</a:t>
            </a:r>
          </a:p>
        </p:txBody>
      </p:sp>
      <p:sp>
        <p:nvSpPr>
          <p:cNvPr id="7" name="TextBox 6">
            <a:extLst>
              <a:ext uri="{FF2B5EF4-FFF2-40B4-BE49-F238E27FC236}">
                <a16:creationId xmlns:a16="http://schemas.microsoft.com/office/drawing/2014/main" id="{477545A3-DFA6-4D07-B7E9-45A459DAE8A7}"/>
              </a:ext>
            </a:extLst>
          </p:cNvPr>
          <p:cNvSpPr txBox="1"/>
          <p:nvPr/>
        </p:nvSpPr>
        <p:spPr bwMode="auto">
          <a:xfrm>
            <a:off x="2691718" y="3439729"/>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Summarise the proposed solution</a:t>
            </a:r>
          </a:p>
        </p:txBody>
      </p:sp>
    </p:spTree>
    <p:extLst>
      <p:ext uri="{BB962C8B-B14F-4D97-AF65-F5344CB8AC3E}">
        <p14:creationId xmlns:p14="http://schemas.microsoft.com/office/powerpoint/2010/main" val="2433711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p:txBody>
          <a:bodyPr/>
          <a:lstStyle/>
          <a:p>
            <a:r>
              <a:rPr lang="en-GB"/>
              <a:t>Project Description – Executive Summary</a:t>
            </a:r>
          </a:p>
        </p:txBody>
      </p:sp>
      <p:graphicFrame>
        <p:nvGraphicFramePr>
          <p:cNvPr id="8" name="Table 7">
            <a:extLst>
              <a:ext uri="{FF2B5EF4-FFF2-40B4-BE49-F238E27FC236}">
                <a16:creationId xmlns:a16="http://schemas.microsoft.com/office/drawing/2014/main" id="{DF29D606-F796-4FE2-B4F3-AAA1D696726B}"/>
              </a:ext>
            </a:extLst>
          </p:cNvPr>
          <p:cNvGraphicFramePr>
            <a:graphicFrameLocks noGrp="1"/>
          </p:cNvGraphicFramePr>
          <p:nvPr>
            <p:extLst>
              <p:ext uri="{D42A27DB-BD31-4B8C-83A1-F6EECF244321}">
                <p14:modId xmlns:p14="http://schemas.microsoft.com/office/powerpoint/2010/main" val="4008341972"/>
              </p:ext>
            </p:extLst>
          </p:nvPr>
        </p:nvGraphicFramePr>
        <p:xfrm>
          <a:off x="360000" y="900000"/>
          <a:ext cx="7989370" cy="3781483"/>
        </p:xfrm>
        <a:graphic>
          <a:graphicData uri="http://schemas.openxmlformats.org/drawingml/2006/table">
            <a:tbl>
              <a:tblPr firstRow="1" firstCol="1" bandRow="1"/>
              <a:tblGrid>
                <a:gridCol w="1612997">
                  <a:extLst>
                    <a:ext uri="{9D8B030D-6E8A-4147-A177-3AD203B41FA5}">
                      <a16:colId xmlns:a16="http://schemas.microsoft.com/office/drawing/2014/main" val="1750401925"/>
                    </a:ext>
                  </a:extLst>
                </a:gridCol>
                <a:gridCol w="6376373">
                  <a:extLst>
                    <a:ext uri="{9D8B030D-6E8A-4147-A177-3AD203B41FA5}">
                      <a16:colId xmlns:a16="http://schemas.microsoft.com/office/drawing/2014/main" val="2999056108"/>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extLst>
                  <a:ext uri="{0D108BD9-81ED-4DB2-BD59-A6C34878D82A}">
                    <a16:rowId xmlns:a16="http://schemas.microsoft.com/office/drawing/2014/main" val="3356801564"/>
                  </a:ext>
                </a:extLst>
              </a:tr>
              <a:tr h="900000">
                <a:tc>
                  <a:txBody>
                    <a:bodyPr/>
                    <a:lstStyle/>
                    <a:p>
                      <a:pPr>
                        <a:lnSpc>
                          <a:spcPct val="115000"/>
                        </a:lnSpc>
                        <a:spcAft>
                          <a:spcPts val="0"/>
                        </a:spcAft>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Architecture Context: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US" sz="1100" b="0">
                          <a:solidFill>
                            <a:schemeClr val="tx2">
                              <a:lumMod val="50000"/>
                            </a:schemeClr>
                          </a:solidFill>
                          <a:effectLst/>
                          <a:latin typeface="Calibri" panose="020F0502020204030204" pitchFamily="34" charset="0"/>
                          <a:ea typeface="+mn-ea"/>
                          <a:cs typeface="Times New Roman" panose="02020603050405020304" pitchFamily="18" charset="0"/>
                        </a:rPr>
                        <a:t>​</a:t>
                      </a: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76061966"/>
                  </a:ext>
                </a:extLst>
              </a:tr>
              <a:tr h="900000">
                <a:tc>
                  <a:txBody>
                    <a:bodyPr/>
                    <a:lstStyle/>
                    <a:p>
                      <a:pPr>
                        <a:lnSpc>
                          <a:spcPct val="115000"/>
                        </a:lnSpc>
                        <a:spcAft>
                          <a:spcPts val="0"/>
                        </a:spcAft>
                      </a:pPr>
                      <a:r>
                        <a:rPr lang="en-GB" sz="110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Architecture Approach:</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US"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31743421"/>
                  </a:ext>
                </a:extLst>
              </a:tr>
              <a:tr h="90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Decisions and Actions Required:</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119186355"/>
                  </a:ext>
                </a:extLst>
              </a:tr>
              <a:tr h="900000">
                <a:tc>
                  <a:txBody>
                    <a:bodyPr/>
                    <a:lstStyle/>
                    <a:p>
                      <a:pPr marL="0" indent="0" algn="l" rtl="0" eaLnBrk="1" fontAlgn="base" hangingPunct="1">
                        <a:lnSpc>
                          <a:spcPct val="115000"/>
                        </a:lnSpc>
                        <a:spcBef>
                          <a:spcPct val="0"/>
                        </a:spcBef>
                        <a:spcAft>
                          <a:spcPts val="0"/>
                        </a:spcAft>
                        <a:buClr>
                          <a:schemeClr val="tx1"/>
                        </a:buClr>
                        <a:buFontTx/>
                        <a:buNone/>
                      </a:pPr>
                      <a:r>
                        <a:rPr lang="en-GB" sz="11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Key Initiative Dates:</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100" b="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83339134"/>
                  </a:ext>
                </a:extLst>
              </a:tr>
            </a:tbl>
          </a:graphicData>
        </a:graphic>
      </p:graphicFrame>
      <p:sp>
        <p:nvSpPr>
          <p:cNvPr id="4" name="Footer Placeholder 3">
            <a:extLst>
              <a:ext uri="{FF2B5EF4-FFF2-40B4-BE49-F238E27FC236}">
                <a16:creationId xmlns:a16="http://schemas.microsoft.com/office/drawing/2014/main" id="{ED0A10EC-AE6A-453A-AEB8-AE2D0B79D20C}"/>
              </a:ext>
            </a:extLst>
          </p:cNvPr>
          <p:cNvSpPr>
            <a:spLocks noGrp="1"/>
          </p:cNvSpPr>
          <p:nvPr>
            <p:ph type="ftr" sz="quarter" idx="17"/>
          </p:nvPr>
        </p:nvSpPr>
        <p:spPr/>
        <p:txBody>
          <a:bodyPr/>
          <a:lstStyle/>
          <a:p>
            <a:pPr>
              <a:tabLst>
                <a:tab pos="5473700" algn="r"/>
              </a:tabLst>
            </a:pPr>
            <a:r>
              <a:rPr lang="en-US" err="1"/>
              <a:t>InsertDocumentTitle</a:t>
            </a:r>
            <a:r>
              <a:rPr lang="en-US"/>
              <a:t>  |  </a:t>
            </a:r>
            <a:r>
              <a:rPr lang="en-US" err="1"/>
              <a:t>InsertDate</a:t>
            </a:r>
            <a:r>
              <a:rPr lang="en-US"/>
              <a:t> | Internal/Confidential/Strictly Confidential</a:t>
            </a:r>
            <a:endParaRPr lang="en-GB"/>
          </a:p>
        </p:txBody>
      </p:sp>
      <p:sp>
        <p:nvSpPr>
          <p:cNvPr id="5" name="TextBox 4">
            <a:extLst>
              <a:ext uri="{FF2B5EF4-FFF2-40B4-BE49-F238E27FC236}">
                <a16:creationId xmlns:a16="http://schemas.microsoft.com/office/drawing/2014/main" id="{27673EDB-B111-4AD1-9EFF-4379998DAFE0}"/>
              </a:ext>
            </a:extLst>
          </p:cNvPr>
          <p:cNvSpPr txBox="1"/>
          <p:nvPr/>
        </p:nvSpPr>
        <p:spPr bwMode="auto">
          <a:xfrm>
            <a:off x="2948982" y="4147876"/>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Define any key dates and milestones for the initiative​</a:t>
            </a:r>
          </a:p>
        </p:txBody>
      </p:sp>
      <p:sp>
        <p:nvSpPr>
          <p:cNvPr id="6" name="TextBox 5">
            <a:extLst>
              <a:ext uri="{FF2B5EF4-FFF2-40B4-BE49-F238E27FC236}">
                <a16:creationId xmlns:a16="http://schemas.microsoft.com/office/drawing/2014/main" id="{9A035260-EE79-4E45-B2DD-9D03D9AACC82}"/>
              </a:ext>
            </a:extLst>
          </p:cNvPr>
          <p:cNvSpPr txBox="1"/>
          <p:nvPr/>
        </p:nvSpPr>
        <p:spPr bwMode="auto">
          <a:xfrm>
            <a:off x="2948982" y="1359075"/>
            <a:ext cx="4102782" cy="31892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Provide a summary of the overall context of the Solution Vision and details of the proposed solution design</a:t>
            </a:r>
          </a:p>
        </p:txBody>
      </p:sp>
      <p:sp>
        <p:nvSpPr>
          <p:cNvPr id="7" name="TextBox 6">
            <a:extLst>
              <a:ext uri="{FF2B5EF4-FFF2-40B4-BE49-F238E27FC236}">
                <a16:creationId xmlns:a16="http://schemas.microsoft.com/office/drawing/2014/main" id="{18377AEB-07C8-4A5B-B407-48AF740B535B}"/>
              </a:ext>
            </a:extLst>
          </p:cNvPr>
          <p:cNvSpPr txBox="1"/>
          <p:nvPr/>
        </p:nvSpPr>
        <p:spPr bwMode="auto">
          <a:xfrm>
            <a:off x="2948982" y="2239089"/>
            <a:ext cx="4102782" cy="442035"/>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Provide details of the architecture approach, this can include things such as major transition phases, replacing or refactoring elements of the architecture or any other major approaches driving the solutioning approach </a:t>
            </a:r>
          </a:p>
        </p:txBody>
      </p:sp>
      <p:sp>
        <p:nvSpPr>
          <p:cNvPr id="9" name="TextBox 8">
            <a:extLst>
              <a:ext uri="{FF2B5EF4-FFF2-40B4-BE49-F238E27FC236}">
                <a16:creationId xmlns:a16="http://schemas.microsoft.com/office/drawing/2014/main" id="{EC33EDCB-E92E-4A77-BF5B-D71F14A41920}"/>
              </a:ext>
            </a:extLst>
          </p:cNvPr>
          <p:cNvSpPr txBox="1"/>
          <p:nvPr/>
        </p:nvSpPr>
        <p:spPr bwMode="auto">
          <a:xfrm>
            <a:off x="2948982" y="3242214"/>
            <a:ext cx="4102782" cy="344572"/>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E.g. Approval to proceed with this phase​</a:t>
            </a:r>
          </a:p>
          <a:p>
            <a:pPr algn="ctr">
              <a:spcAft>
                <a:spcPts val="200"/>
              </a:spcAft>
            </a:pPr>
            <a:r>
              <a:rPr lang="en-GB" sz="800">
                <a:solidFill>
                  <a:srgbClr val="0079C1"/>
                </a:solidFill>
                <a:latin typeface="Calibri" panose="020F0502020204030204" pitchFamily="34" charset="0"/>
                <a:cs typeface="Times New Roman" panose="02020603050405020304" pitchFamily="18" charset="0"/>
              </a:rPr>
              <a:t>E.g. Commitment to develop organizational capabilities​</a:t>
            </a:r>
          </a:p>
        </p:txBody>
      </p:sp>
    </p:spTree>
    <p:extLst>
      <p:ext uri="{BB962C8B-B14F-4D97-AF65-F5344CB8AC3E}">
        <p14:creationId xmlns:p14="http://schemas.microsoft.com/office/powerpoint/2010/main" val="3282571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689A-C375-43FA-9B00-7F6913C5DC6D}"/>
              </a:ext>
            </a:extLst>
          </p:cNvPr>
          <p:cNvSpPr>
            <a:spLocks noGrp="1"/>
          </p:cNvSpPr>
          <p:nvPr>
            <p:ph type="title"/>
          </p:nvPr>
        </p:nvSpPr>
        <p:spPr>
          <a:xfrm>
            <a:off x="322780" y="102813"/>
            <a:ext cx="8497370" cy="430887"/>
          </a:xfrm>
        </p:spPr>
        <p:txBody>
          <a:bodyPr/>
          <a:lstStyle/>
          <a:p>
            <a:r>
              <a:rPr lang="en-GB"/>
              <a:t>Project Contacts</a:t>
            </a:r>
            <a:endParaRPr lang="en-GB" sz="1600" b="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881473128"/>
              </p:ext>
            </p:extLst>
          </p:nvPr>
        </p:nvGraphicFramePr>
        <p:xfrm>
          <a:off x="360000" y="900000"/>
          <a:ext cx="8449744" cy="3025159"/>
        </p:xfrm>
        <a:graphic>
          <a:graphicData uri="http://schemas.openxmlformats.org/drawingml/2006/table">
            <a:tbl>
              <a:tblPr firstRow="1" firstCol="1" bandRow="1"/>
              <a:tblGrid>
                <a:gridCol w="2112436">
                  <a:extLst>
                    <a:ext uri="{9D8B030D-6E8A-4147-A177-3AD203B41FA5}">
                      <a16:colId xmlns:a16="http://schemas.microsoft.com/office/drawing/2014/main" val="1750401925"/>
                    </a:ext>
                  </a:extLst>
                </a:gridCol>
                <a:gridCol w="2112436">
                  <a:extLst>
                    <a:ext uri="{9D8B030D-6E8A-4147-A177-3AD203B41FA5}">
                      <a16:colId xmlns:a16="http://schemas.microsoft.com/office/drawing/2014/main" val="2999056108"/>
                    </a:ext>
                  </a:extLst>
                </a:gridCol>
                <a:gridCol w="2112436">
                  <a:extLst>
                    <a:ext uri="{9D8B030D-6E8A-4147-A177-3AD203B41FA5}">
                      <a16:colId xmlns:a16="http://schemas.microsoft.com/office/drawing/2014/main" val="1893519621"/>
                    </a:ext>
                  </a:extLst>
                </a:gridCol>
                <a:gridCol w="2112436">
                  <a:extLst>
                    <a:ext uri="{9D8B030D-6E8A-4147-A177-3AD203B41FA5}">
                      <a16:colId xmlns:a16="http://schemas.microsoft.com/office/drawing/2014/main" val="4248062856"/>
                    </a:ext>
                  </a:extLst>
                </a:gridCol>
              </a:tblGrid>
              <a:tr h="175033">
                <a:tc>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Role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gridSpan="3">
                  <a:txBody>
                    <a:bodyPr/>
                    <a:lstStyle/>
                    <a:p>
                      <a:pPr>
                        <a:lnSpc>
                          <a:spcPct val="115000"/>
                        </a:lnSpc>
                        <a:spcAft>
                          <a:spcPts val="0"/>
                        </a:spcAft>
                      </a:pPr>
                      <a:r>
                        <a:rPr lang="en-GB"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0" marB="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solidFill>
                      <a:srgbClr val="0079C1"/>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56801564"/>
                  </a:ext>
                </a:extLst>
              </a:tr>
              <a:tr h="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Senior Business Sponsor: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Sponsor: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376061966"/>
                  </a:ext>
                </a:extLst>
              </a:tr>
              <a:tr h="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Product Manager: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 typeface="Arial" panose="020B0604020202020204" pitchFamily="34" charset="0"/>
                        <a:buNone/>
                        <a:tabLst>
                          <a:tab pos="457200" algn="l"/>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Product Owner: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558531221"/>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Business Consultant: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Programme Manager: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831743421"/>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Manager: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119186355"/>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498815043"/>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251356967"/>
                  </a:ext>
                </a:extLst>
              </a:tr>
              <a:tr h="0">
                <a:tc>
                  <a:txBody>
                    <a:bodyPr/>
                    <a:lstStyle/>
                    <a:p>
                      <a:pPr marL="0" indent="0" algn="l" rtl="0" eaLnBrk="1" fontAlgn="base" hangingPunct="1">
                        <a:lnSpc>
                          <a:spcPct val="115000"/>
                        </a:lnSpc>
                        <a:spcBef>
                          <a:spcPct val="0"/>
                        </a:spcBef>
                        <a:spcAft>
                          <a:spcPts val="0"/>
                        </a:spcAft>
                        <a:buClr>
                          <a:schemeClr val="tx1"/>
                        </a:buClr>
                        <a:buFontTx/>
                        <a:buNone/>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543264644"/>
                  </a:ext>
                </a:extLst>
              </a:tr>
              <a:tr h="0">
                <a:tc>
                  <a:txBody>
                    <a:bodyPr/>
                    <a:lstStyle/>
                    <a:p>
                      <a:pPr marL="0" indent="0" algn="l" rtl="0" eaLnBrk="1" fontAlgn="base" hangingPunct="1">
                        <a:lnSpc>
                          <a:spcPct val="115000"/>
                        </a:lnSpc>
                        <a:spcBef>
                          <a:spcPct val="0"/>
                        </a:spcBef>
                        <a:spcAft>
                          <a:spcPts val="0"/>
                        </a:spcAft>
                        <a:buClr>
                          <a:schemeClr val="tx1"/>
                        </a:buClr>
                        <a:buFontTx/>
                        <a:buNone/>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Domain Architect: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1437526006"/>
                  </a:ext>
                </a:extLst>
              </a:tr>
              <a:tr h="0">
                <a:tc>
                  <a:txBody>
                    <a:bodyPr/>
                    <a:lstStyle/>
                    <a:p>
                      <a:pPr marL="0" marR="0" lvl="0" indent="0" algn="l" defTabSz="914400" rtl="0" eaLnBrk="1" fontAlgn="base" latinLnBrk="0" hangingPunct="1">
                        <a:lnSpc>
                          <a:spcPct val="115000"/>
                        </a:lnSpc>
                        <a:spcBef>
                          <a:spcPct val="0"/>
                        </a:spcBef>
                        <a:spcAft>
                          <a:spcPts val="0"/>
                        </a:spcAft>
                        <a:buClr>
                          <a:schemeClr val="tx1"/>
                        </a:buClr>
                        <a:buSzTx/>
                        <a:buFontTx/>
                        <a:buNone/>
                        <a:tabLst/>
                        <a:defRPr/>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Principal SA:</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Project SA:</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3587672293"/>
                  </a:ext>
                </a:extLst>
              </a:tr>
              <a:tr h="0">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tc>
                  <a:txBody>
                    <a:bodyPr/>
                    <a:lstStyle/>
                    <a:p>
                      <a:pPr>
                        <a:lnSpc>
                          <a:spcPct val="115000"/>
                        </a:lnSpc>
                        <a:spcAft>
                          <a:spcPts val="0"/>
                        </a:spcAf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28575"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602711733"/>
                  </a:ext>
                </a:extLst>
              </a:tr>
              <a:tr h="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Security Business Partner:</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28575"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4196023950"/>
                  </a:ext>
                </a:extLst>
              </a:tr>
              <a:tr h="0">
                <a:tc>
                  <a:txBody>
                    <a:bodyPr/>
                    <a:lstStyle/>
                    <a:p>
                      <a:pPr>
                        <a:lnSpc>
                          <a:spcPct val="115000"/>
                        </a:lnSpc>
                        <a:spcAft>
                          <a:spcPts val="0"/>
                        </a:spcAft>
                      </a:pPr>
                      <a:r>
                        <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rPr>
                        <a:t>Service Transition Analyst:</a:t>
                      </a: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1">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tc>
                  <a:txBody>
                    <a:bodyPr/>
                    <a:lstStyle/>
                    <a:p>
                      <a:pPr marL="0" lvl="0" indent="0">
                        <a:lnSpc>
                          <a:spcPct val="115000"/>
                        </a:lnSpc>
                        <a:spcAft>
                          <a:spcPts val="0"/>
                        </a:spcAft>
                        <a:buFont typeface="Arial" panose="020B0604020202020204" pitchFamily="34" charset="0"/>
                        <a:buNone/>
                        <a:tabLst>
                          <a:tab pos="457200" algn="l"/>
                        </a:tabLst>
                      </a:pPr>
                      <a:endParaRPr lang="en-GB" sz="1000" b="0">
                        <a:solidFill>
                          <a:srgbClr val="0079C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261" marR="49261" marT="36000" marB="36000">
                    <a:lnL w="12700" cap="flat" cmpd="sng" algn="ctr">
                      <a:solidFill>
                        <a:srgbClr val="0079C1"/>
                      </a:solidFill>
                      <a:prstDash val="solid"/>
                      <a:round/>
                      <a:headEnd type="none" w="med" len="med"/>
                      <a:tailEnd type="none" w="med" len="med"/>
                    </a:lnL>
                    <a:lnR w="12700" cap="flat" cmpd="sng" algn="ctr">
                      <a:solidFill>
                        <a:srgbClr val="0079C1"/>
                      </a:solidFill>
                      <a:prstDash val="solid"/>
                      <a:round/>
                      <a:headEnd type="none" w="med" len="med"/>
                      <a:tailEnd type="none" w="med" len="med"/>
                    </a:lnR>
                    <a:lnT w="12700" cap="flat" cmpd="sng" algn="ctr">
                      <a:solidFill>
                        <a:srgbClr val="0079C1"/>
                      </a:solidFill>
                      <a:prstDash val="solid"/>
                      <a:round/>
                      <a:headEnd type="none" w="med" len="med"/>
                      <a:tailEnd type="none" w="med" len="med"/>
                    </a:lnT>
                    <a:lnB w="12700" cap="flat" cmpd="sng" algn="ctr">
                      <a:solidFill>
                        <a:srgbClr val="0079C1"/>
                      </a:solidFill>
                      <a:prstDash val="solid"/>
                      <a:round/>
                      <a:headEnd type="none" w="med" len="med"/>
                      <a:tailEnd type="none" w="med" len="med"/>
                    </a:lnB>
                  </a:tcPr>
                </a:tc>
                <a:extLst>
                  <a:ext uri="{0D108BD9-81ED-4DB2-BD59-A6C34878D82A}">
                    <a16:rowId xmlns:a16="http://schemas.microsoft.com/office/drawing/2014/main" val="2111446781"/>
                  </a:ext>
                </a:extLst>
              </a:tr>
            </a:tbl>
          </a:graphicData>
        </a:graphic>
      </p:graphicFrame>
      <p:sp>
        <p:nvSpPr>
          <p:cNvPr id="4" name="Footer Placeholder 3">
            <a:extLst>
              <a:ext uri="{FF2B5EF4-FFF2-40B4-BE49-F238E27FC236}">
                <a16:creationId xmlns:a16="http://schemas.microsoft.com/office/drawing/2014/main" id="{62B989C4-52D5-4DF6-9492-7C43AFD760DB}"/>
              </a:ext>
            </a:extLst>
          </p:cNvPr>
          <p:cNvSpPr>
            <a:spLocks noGrp="1"/>
          </p:cNvSpPr>
          <p:nvPr>
            <p:ph type="ftr" sz="quarter" idx="17"/>
          </p:nvPr>
        </p:nvSpPr>
        <p:spPr/>
        <p:txBody>
          <a:bodyPr/>
          <a:lstStyle/>
          <a:p>
            <a:pPr>
              <a:tabLst>
                <a:tab pos="5473700" algn="r"/>
              </a:tabLst>
            </a:pPr>
            <a:r>
              <a:rPr lang="en-US"/>
              <a:t>InsertDocumentTitle  |  InsertDate | Internal/Confidential/Strictly Confidential</a:t>
            </a:r>
            <a:endParaRPr lang="en-GB"/>
          </a:p>
        </p:txBody>
      </p:sp>
      <p:sp>
        <p:nvSpPr>
          <p:cNvPr id="5" name="TextBox 4">
            <a:extLst>
              <a:ext uri="{FF2B5EF4-FFF2-40B4-BE49-F238E27FC236}">
                <a16:creationId xmlns:a16="http://schemas.microsoft.com/office/drawing/2014/main" id="{38B2EDCE-CF1D-443B-80AA-20731A33B6F8}"/>
              </a:ext>
            </a:extLst>
          </p:cNvPr>
          <p:cNvSpPr txBox="1"/>
          <p:nvPr/>
        </p:nvSpPr>
        <p:spPr bwMode="auto">
          <a:xfrm>
            <a:off x="2948982" y="2239089"/>
            <a:ext cx="4102782" cy="195814"/>
          </a:xfrm>
          <a:prstGeom prst="rect">
            <a:avLst/>
          </a:prstGeom>
          <a:noFill/>
          <a:ln w="9525">
            <a:solidFill>
              <a:srgbClr val="F53C3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rtlCol="0" anchor="t" anchorCtr="0" compatLnSpc="1">
            <a:prstTxWarp prst="textNoShape">
              <a:avLst/>
            </a:prstTxWarp>
            <a:spAutoFit/>
          </a:bodyPr>
          <a:lstStyle/>
          <a:p>
            <a:pPr algn="ctr">
              <a:spcAft>
                <a:spcPts val="200"/>
              </a:spcAft>
            </a:pPr>
            <a:r>
              <a:rPr lang="en-GB" sz="800">
                <a:solidFill>
                  <a:srgbClr val="0079C1"/>
                </a:solidFill>
                <a:latin typeface="Calibri" panose="020F0502020204030204" pitchFamily="34" charset="0"/>
                <a:cs typeface="Times New Roman" panose="02020603050405020304" pitchFamily="18" charset="0"/>
              </a:rPr>
              <a:t>Provide all relevant contact details</a:t>
            </a:r>
          </a:p>
        </p:txBody>
      </p:sp>
    </p:spTree>
    <p:extLst>
      <p:ext uri="{BB962C8B-B14F-4D97-AF65-F5344CB8AC3E}">
        <p14:creationId xmlns:p14="http://schemas.microsoft.com/office/powerpoint/2010/main" val="1800949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2"/>
          <a:srcRect l="10844" r="10844"/>
          <a:stretch>
            <a:fillRect/>
          </a:stretch>
        </p:blipFill>
        <p:spPr bwMode="gray"/>
      </p:pic>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272528" y="701173"/>
            <a:ext cx="3534797" cy="1477328"/>
          </a:xfrm>
        </p:spPr>
        <p:txBody>
          <a:bodyPr/>
          <a:lstStyle/>
          <a:p>
            <a:r>
              <a:rPr lang="en-US"/>
              <a:t>CSA Lite:</a:t>
            </a:r>
          </a:p>
          <a:p>
            <a:r>
              <a:rPr lang="en-US"/>
              <a:t>Functional Requirements</a:t>
            </a:r>
          </a:p>
        </p:txBody>
      </p:sp>
    </p:spTree>
    <p:extLst>
      <p:ext uri="{BB962C8B-B14F-4D97-AF65-F5344CB8AC3E}">
        <p14:creationId xmlns:p14="http://schemas.microsoft.com/office/powerpoint/2010/main" val="268538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7035CD8A94F742A3FE0C7C760E901D" ma:contentTypeVersion="6" ma:contentTypeDescription="Create a new document." ma:contentTypeScope="" ma:versionID="825280647430763e55b2be2cdd70397e">
  <xsd:schema xmlns:xsd="http://www.w3.org/2001/XMLSchema" xmlns:xs="http://www.w3.org/2001/XMLSchema" xmlns:p="http://schemas.microsoft.com/office/2006/metadata/properties" xmlns:ns2="616fb88d-410a-438a-9290-62fff0e34c33" xmlns:ns3="4f462164-6cf8-4bdc-adb1-ef6ce73e83e3" targetNamespace="http://schemas.microsoft.com/office/2006/metadata/properties" ma:root="true" ma:fieldsID="dc834af6d01b0b21a5741489220cd053" ns2:_="" ns3:_="">
    <xsd:import namespace="616fb88d-410a-438a-9290-62fff0e34c33"/>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6fb88d-410a-438a-9290-62fff0e34c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5491C8-2766-4A81-8EE7-5D0B9523A72A}">
  <ds:schemaRefs>
    <ds:schemaRef ds:uri="4f462164-6cf8-4bdc-adb1-ef6ce73e83e3"/>
    <ds:schemaRef ds:uri="616fb88d-410a-438a-9290-62fff0e34c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3.xml><?xml version="1.0" encoding="utf-8"?>
<ds:datastoreItem xmlns:ds="http://schemas.openxmlformats.org/officeDocument/2006/customXml" ds:itemID="{AD2C987D-4A47-4F11-8121-36694FAAAC40}">
  <ds:schemaRefs>
    <ds:schemaRef ds:uri="4f462164-6cf8-4bdc-adb1-ef6ce73e83e3"/>
    <ds:schemaRef ds:uri="616fb88d-410a-438a-9290-62fff0e34c3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Application>Microsoft Office PowerPoint</Application>
  <PresentationFormat>On-screen Show (16:9)</PresentationFormat>
  <Slides>44</Slides>
  <Notes>36</Notes>
  <HiddenSlides>4</HiddenSlide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NG_PPT_16x9_Generic_template-blue</vt:lpstr>
      <vt:lpstr>1_NG_PPT_16x9_Generic_template-blue</vt:lpstr>
      <vt:lpstr>CSA Lite – [Title]</vt:lpstr>
      <vt:lpstr>User Guide</vt:lpstr>
      <vt:lpstr>To Do List</vt:lpstr>
      <vt:lpstr>PowerPoint Presentation</vt:lpstr>
      <vt:lpstr>Project Summary</vt:lpstr>
      <vt:lpstr>Project Description – Executive Summary</vt:lpstr>
      <vt:lpstr>Project Description – Executive Summary</vt:lpstr>
      <vt:lpstr>Project Contacts</vt:lpstr>
      <vt:lpstr>PowerPoint Presentation</vt:lpstr>
      <vt:lpstr>Functional Requirements</vt:lpstr>
      <vt:lpstr>Constraints</vt:lpstr>
      <vt:lpstr>Business Architecture</vt:lpstr>
      <vt:lpstr>Users and User Experience Expectations</vt:lpstr>
      <vt:lpstr>PowerPoint Presentation</vt:lpstr>
      <vt:lpstr>Current State</vt:lpstr>
      <vt:lpstr>Risks, Assumptions, Issues and Dependencies</vt:lpstr>
      <vt:lpstr>High Level Solution Architecture</vt:lpstr>
      <vt:lpstr>Technology Disposition Implications</vt:lpstr>
      <vt:lpstr>Architecture Non-Functional Requirements</vt:lpstr>
      <vt:lpstr>PowerPoint Presentation</vt:lpstr>
      <vt:lpstr>Non-Functional Requirements</vt:lpstr>
      <vt:lpstr>Regulatory Regimes</vt:lpstr>
      <vt:lpstr>Data Security Requirements</vt:lpstr>
      <vt:lpstr>Data Security Overview</vt:lpstr>
      <vt:lpstr>Security Overview</vt:lpstr>
      <vt:lpstr>Design to Operate</vt:lpstr>
      <vt:lpstr>Service Recovery Overview</vt:lpstr>
      <vt:lpstr>Disaster Recovery Overview</vt:lpstr>
      <vt:lpstr>Service &amp; Support Overview</vt:lpstr>
      <vt:lpstr>Environments Overview</vt:lpstr>
      <vt:lpstr>Service Lifetime</vt:lpstr>
      <vt:lpstr>IT Commercial</vt:lpstr>
      <vt:lpstr>PowerPoint Presentation</vt:lpstr>
      <vt:lpstr>Other Non-functional Requirements</vt:lpstr>
      <vt:lpstr>PowerPoint Presentation</vt:lpstr>
      <vt:lpstr>Stage Gate A (Pre Start-up): Checklist</vt:lpstr>
      <vt:lpstr>Stage Gate E (Go-Decision): Checklist</vt:lpstr>
      <vt:lpstr>Stage Gate E (Go-Decision): Discussion Points</vt:lpstr>
      <vt:lpstr>Stage Gate E (Go-Decision): Support Model Overview</vt:lpstr>
      <vt:lpstr>Testing Overview</vt:lpstr>
      <vt:lpstr>IT Principles Compliance</vt:lpstr>
      <vt:lpstr>IT Principles Compliance</vt:lpstr>
      <vt:lpstr>As-Is / To-Be &lt;Type&gt; Diagram – Pre-Stage X</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 Submission:</dc:title>
  <dc:subject>&lt;Property: Subject&gt;</dc:subject>
  <dc:creator>Thomson, Fraser</dc:creator>
  <cp:keywords>Template, SIG, ARB, SGAB</cp:keywords>
  <cp:revision>2</cp:revision>
  <cp:lastPrinted>2018-08-10T07:16:05Z</cp:lastPrinted>
  <dcterms:created xsi:type="dcterms:W3CDTF">2018-09-19T13:44:21Z</dcterms:created>
  <dcterms:modified xsi:type="dcterms:W3CDTF">2021-08-06T17:54:05Z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0x0101002C7035CD8A94F742A3FE0C7C760E901D</vt:lpwstr>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y fmtid="{D5CDD505-2E9C-101B-9397-08002B2CF9AE}" pid="7" name="ComplianceAssetId">
    <vt:lpwstr/>
  </property>
</Properties>
</file>