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8.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28" r:id="rId5"/>
  </p:sldMasterIdLst>
  <p:notesMasterIdLst>
    <p:notesMasterId r:id="rId9"/>
  </p:notesMasterIdLst>
  <p:handoutMasterIdLst>
    <p:handoutMasterId r:id="rId10"/>
  </p:handoutMasterIdLst>
  <p:sldIdLst>
    <p:sldId id="308" r:id="rId6"/>
    <p:sldId id="312" r:id="rId7"/>
    <p:sldId id="314" r:id="rId8"/>
  </p:sldIdLst>
  <p:sldSz cx="9144000" cy="6858000" type="screen4x3"/>
  <p:notesSz cx="6670675" cy="9777413"/>
  <p:custDataLst>
    <p:tags r:id="rId11"/>
  </p:custDataLst>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2" pos="748" userDrawn="1">
          <p15:clr>
            <a:srgbClr val="A4A3A4"/>
          </p15:clr>
        </p15:guide>
        <p15:guide id="3" orient="horz" pos="2886" userDrawn="1">
          <p15:clr>
            <a:srgbClr val="A4A3A4"/>
          </p15:clr>
        </p15:guide>
        <p15:guide id="4" orient="horz" pos="11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79190" autoAdjust="0"/>
  </p:normalViewPr>
  <p:slideViewPr>
    <p:cSldViewPr snapToGrid="0">
      <p:cViewPr varScale="1">
        <p:scale>
          <a:sx n="48" d="100"/>
          <a:sy n="48" d="100"/>
        </p:scale>
        <p:origin x="1356" y="24"/>
      </p:cViewPr>
      <p:guideLst>
        <p:guide pos="748"/>
        <p:guide orient="horz" pos="2886"/>
        <p:guide orient="horz" pos="113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656312645958627"/>
          <c:y val="0.11620321790362742"/>
          <c:w val="0.54012748984518366"/>
          <c:h val="0.85178622434917695"/>
        </c:manualLayout>
      </c:layout>
      <c:doughnutChart>
        <c:varyColors val="1"/>
        <c:ser>
          <c:idx val="0"/>
          <c:order val="0"/>
          <c:explosion val="3"/>
          <c:dPt>
            <c:idx val="0"/>
            <c:bubble3D val="0"/>
            <c:spPr>
              <a:solidFill>
                <a:srgbClr val="92D050"/>
              </a:solidFill>
            </c:spPr>
            <c:extLst>
              <c:ext xmlns:c16="http://schemas.microsoft.com/office/drawing/2014/chart" uri="{C3380CC4-5D6E-409C-BE32-E72D297353CC}">
                <c16:uniqueId val="{00000001-4A83-43D2-A0D8-3D68E7873211}"/>
              </c:ext>
            </c:extLst>
          </c:dPt>
          <c:dPt>
            <c:idx val="1"/>
            <c:bubble3D val="0"/>
            <c:spPr>
              <a:solidFill>
                <a:srgbClr val="FFC000"/>
              </a:solidFill>
            </c:spPr>
            <c:extLst>
              <c:ext xmlns:c16="http://schemas.microsoft.com/office/drawing/2014/chart" uri="{C3380CC4-5D6E-409C-BE32-E72D297353CC}">
                <c16:uniqueId val="{00000003-4A83-43D2-A0D8-3D68E7873211}"/>
              </c:ext>
            </c:extLst>
          </c:dPt>
          <c:dPt>
            <c:idx val="2"/>
            <c:bubble3D val="0"/>
            <c:spPr>
              <a:solidFill>
                <a:srgbClr val="00B050"/>
              </a:solidFill>
            </c:spPr>
            <c:extLst>
              <c:ext xmlns:c16="http://schemas.microsoft.com/office/drawing/2014/chart" uri="{C3380CC4-5D6E-409C-BE32-E72D297353CC}">
                <c16:uniqueId val="{00000005-4A83-43D2-A0D8-3D68E7873211}"/>
              </c:ext>
            </c:extLst>
          </c:dPt>
          <c:dPt>
            <c:idx val="3"/>
            <c:bubble3D val="0"/>
            <c:spPr>
              <a:solidFill>
                <a:srgbClr val="92D050"/>
              </a:solidFill>
            </c:spPr>
            <c:extLst>
              <c:ext xmlns:c16="http://schemas.microsoft.com/office/drawing/2014/chart" uri="{C3380CC4-5D6E-409C-BE32-E72D297353CC}">
                <c16:uniqueId val="{00000006-3508-4950-BA40-73E47AE9A685}"/>
              </c:ext>
            </c:extLst>
          </c:dPt>
          <c:dLbls>
            <c:delete val="1"/>
          </c:dLbls>
          <c:cat>
            <c:strRef>
              <c:f>Sheet1!$A$6:$A$9</c:f>
              <c:strCache>
                <c:ptCount val="4"/>
                <c:pt idx="0">
                  <c:v>Enable the Energy Transition</c:v>
                </c:pt>
                <c:pt idx="1">
                  <c:v>Deliver for Our Customers Efficiently</c:v>
                </c:pt>
                <c:pt idx="2">
                  <c:v>Grow Our Organizational Capability</c:v>
                </c:pt>
                <c:pt idx="3">
                  <c:v>Empower Our People</c:v>
                </c:pt>
              </c:strCache>
            </c:strRef>
          </c:cat>
          <c:val>
            <c:numRef>
              <c:f>Sheet1!$B$6:$B$9</c:f>
              <c:numCache>
                <c:formatCode>0%</c:formatCode>
                <c:ptCount val="4"/>
                <c:pt idx="0">
                  <c:v>0.2</c:v>
                </c:pt>
                <c:pt idx="1">
                  <c:v>0.3</c:v>
                </c:pt>
                <c:pt idx="2">
                  <c:v>0.2</c:v>
                </c:pt>
                <c:pt idx="3">
                  <c:v>0.3</c:v>
                </c:pt>
              </c:numCache>
            </c:numRef>
          </c:val>
          <c:extLst>
            <c:ext xmlns:c16="http://schemas.microsoft.com/office/drawing/2014/chart" uri="{C3380CC4-5D6E-409C-BE32-E72D297353CC}">
              <c16:uniqueId val="{00000006-4A83-43D2-A0D8-3D68E7873211}"/>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279255187441193"/>
          <c:y val="0.10813275559489977"/>
          <c:w val="0.44063916667950753"/>
          <c:h val="0.77510036096699253"/>
        </c:manualLayout>
      </c:layout>
      <c:doughnutChart>
        <c:varyColors val="1"/>
        <c:ser>
          <c:idx val="0"/>
          <c:order val="0"/>
          <c:explosion val="3"/>
          <c:dPt>
            <c:idx val="0"/>
            <c:bubble3D val="0"/>
            <c:spPr>
              <a:solidFill>
                <a:srgbClr val="92D050"/>
              </a:solidFill>
            </c:spPr>
            <c:extLst>
              <c:ext xmlns:c16="http://schemas.microsoft.com/office/drawing/2014/chart" uri="{C3380CC4-5D6E-409C-BE32-E72D297353CC}">
                <c16:uniqueId val="{00000001-A874-462A-8F14-4AB596A52916}"/>
              </c:ext>
            </c:extLst>
          </c:dPt>
          <c:dPt>
            <c:idx val="1"/>
            <c:bubble3D val="0"/>
            <c:spPr>
              <a:solidFill>
                <a:srgbClr val="00B050"/>
              </a:solidFill>
            </c:spPr>
            <c:extLst>
              <c:ext xmlns:c16="http://schemas.microsoft.com/office/drawing/2014/chart" uri="{C3380CC4-5D6E-409C-BE32-E72D297353CC}">
                <c16:uniqueId val="{00000003-A874-462A-8F14-4AB596A52916}"/>
              </c:ext>
            </c:extLst>
          </c:dPt>
          <c:dPt>
            <c:idx val="2"/>
            <c:bubble3D val="0"/>
            <c:spPr>
              <a:solidFill>
                <a:srgbClr val="FFC000"/>
              </a:solidFill>
            </c:spPr>
            <c:extLst>
              <c:ext xmlns:c16="http://schemas.microsoft.com/office/drawing/2014/chart" uri="{C3380CC4-5D6E-409C-BE32-E72D297353CC}">
                <c16:uniqueId val="{00000005-A874-462A-8F14-4AB596A52916}"/>
              </c:ext>
            </c:extLst>
          </c:dPt>
          <c:dPt>
            <c:idx val="3"/>
            <c:bubble3D val="0"/>
            <c:spPr>
              <a:solidFill>
                <a:srgbClr val="92D050"/>
              </a:solidFill>
            </c:spPr>
            <c:extLst>
              <c:ext xmlns:c16="http://schemas.microsoft.com/office/drawing/2014/chart" uri="{C3380CC4-5D6E-409C-BE32-E72D297353CC}">
                <c16:uniqueId val="{00000007-A874-462A-8F14-4AB596A52916}"/>
              </c:ext>
            </c:extLst>
          </c:dPt>
          <c:dPt>
            <c:idx val="4"/>
            <c:bubble3D val="0"/>
            <c:spPr>
              <a:solidFill>
                <a:srgbClr val="92D050"/>
              </a:solidFill>
            </c:spPr>
            <c:extLst>
              <c:ext xmlns:c16="http://schemas.microsoft.com/office/drawing/2014/chart" uri="{C3380CC4-5D6E-409C-BE32-E72D297353CC}">
                <c16:uniqueId val="{00000009-A874-462A-8F14-4AB596A52916}"/>
              </c:ext>
            </c:extLst>
          </c:dPt>
          <c:dPt>
            <c:idx val="5"/>
            <c:bubble3D val="0"/>
            <c:spPr>
              <a:solidFill>
                <a:srgbClr val="00B050"/>
              </a:solidFill>
            </c:spPr>
            <c:extLst>
              <c:ext xmlns:c16="http://schemas.microsoft.com/office/drawing/2014/chart" uri="{C3380CC4-5D6E-409C-BE32-E72D297353CC}">
                <c16:uniqueId val="{0000000B-A874-462A-8F14-4AB596A52916}"/>
              </c:ext>
            </c:extLst>
          </c:dPt>
          <c:dLbls>
            <c:dLbl>
              <c:idx val="0"/>
              <c:layout>
                <c:manualLayout>
                  <c:x val="0.14857121654844443"/>
                  <c:y val="-9.4421383276169085E-2"/>
                </c:manualLayout>
              </c:layout>
              <c:showLegendKey val="0"/>
              <c:showVal val="0"/>
              <c:showCatName val="1"/>
              <c:showSerName val="0"/>
              <c:showPercent val="0"/>
              <c:showBubbleSize val="0"/>
              <c:extLst>
                <c:ext xmlns:c15="http://schemas.microsoft.com/office/drawing/2012/chart" uri="{CE6537A1-D6FC-4f65-9D91-7224C49458BB}">
                  <c15:layout>
                    <c:manualLayout>
                      <c:w val="0.28721065957880504"/>
                      <c:h val="0.25975648068557172"/>
                    </c:manualLayout>
                  </c15:layout>
                </c:ext>
                <c:ext xmlns:c16="http://schemas.microsoft.com/office/drawing/2014/chart" uri="{C3380CC4-5D6E-409C-BE32-E72D297353CC}">
                  <c16:uniqueId val="{00000001-A874-462A-8F14-4AB596A52916}"/>
                </c:ext>
              </c:extLst>
            </c:dLbl>
            <c:dLbl>
              <c:idx val="1"/>
              <c:delete val="1"/>
              <c:extLst>
                <c:ext xmlns:c15="http://schemas.microsoft.com/office/drawing/2012/chart" uri="{CE6537A1-D6FC-4f65-9D91-7224C49458BB}"/>
                <c:ext xmlns:c16="http://schemas.microsoft.com/office/drawing/2014/chart" uri="{C3380CC4-5D6E-409C-BE32-E72D297353CC}">
                  <c16:uniqueId val="{00000003-A874-462A-8F14-4AB596A52916}"/>
                </c:ext>
              </c:extLst>
            </c:dLbl>
            <c:dLbl>
              <c:idx val="2"/>
              <c:layout>
                <c:manualLayout>
                  <c:x val="5.5252414202941615E-2"/>
                  <c:y val="0.11056950721396512"/>
                </c:manualLayout>
              </c:layout>
              <c:tx>
                <c:rich>
                  <a:bodyPr/>
                  <a:lstStyle/>
                  <a:p>
                    <a:fld id="{EDD14C3E-B813-45FF-A2B2-3DEAE7D8622F}" type="CATEGORYNAME">
                      <a:rPr lang="en-US" smtClean="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874-462A-8F14-4AB596A52916}"/>
                </c:ext>
              </c:extLst>
            </c:dLbl>
            <c:dLbl>
              <c:idx val="3"/>
              <c:layout>
                <c:manualLayout>
                  <c:x val="-6.6541078591591099E-2"/>
                  <c:y val="0.10298498190684745"/>
                </c:manualLayout>
              </c:layout>
              <c:tx>
                <c:rich>
                  <a:bodyPr/>
                  <a:lstStyle/>
                  <a:p>
                    <a:fld id="{C0E47D1D-2E32-499B-8658-E9C34FC0CF2B}" type="CATEGORYNAME">
                      <a:rPr lang="en-US" smtClean="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874-462A-8F14-4AB596A52916}"/>
                </c:ext>
              </c:extLst>
            </c:dLbl>
            <c:dLbl>
              <c:idx val="4"/>
              <c:layout>
                <c:manualLayout>
                  <c:x val="-0.12205568025370568"/>
                  <c:y val="-1.032058706769136E-2"/>
                </c:manualLayout>
              </c:layout>
              <c:tx>
                <c:rich>
                  <a:bodyPr/>
                  <a:lstStyle/>
                  <a:p>
                    <a:fld id="{C30C8D95-2502-4879-9260-BF4FB620FF6C}" type="CATEGORYNAME">
                      <a:rPr lang="en-US" smtClean="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A874-462A-8F14-4AB596A52916}"/>
                </c:ext>
              </c:extLst>
            </c:dLbl>
            <c:dLbl>
              <c:idx val="5"/>
              <c:delete val="1"/>
              <c:extLst>
                <c:ext xmlns:c15="http://schemas.microsoft.com/office/drawing/2012/chart" uri="{CE6537A1-D6FC-4f65-9D91-7224C49458BB}"/>
                <c:ext xmlns:c16="http://schemas.microsoft.com/office/drawing/2014/chart" uri="{C3380CC4-5D6E-409C-BE32-E72D297353CC}">
                  <c16:uniqueId val="{0000000B-A874-462A-8F14-4AB596A52916}"/>
                </c:ext>
              </c:extLst>
            </c:dLbl>
            <c:spPr>
              <a:noFill/>
              <a:ln>
                <a:noFill/>
              </a:ln>
              <a:effectLst/>
            </c:spPr>
            <c:txPr>
              <a:bodyPr/>
              <a:lstStyle/>
              <a:p>
                <a:pPr>
                  <a:defRPr sz="1000">
                    <a:latin typeface="Arial" panose="020B0604020202020204" pitchFamily="34" charset="0"/>
                    <a:cs typeface="Arial" panose="020B0604020202020204" pitchFamily="34" charset="0"/>
                  </a:defRPr>
                </a:pPr>
                <a:endParaRPr lang="en-US"/>
              </a:p>
            </c:txPr>
            <c:showLegendKey val="0"/>
            <c:showVal val="0"/>
            <c:showCatName val="1"/>
            <c:showSerName val="0"/>
            <c:showPercent val="0"/>
            <c:showBubbleSize val="0"/>
            <c:showLeaderLines val="0"/>
            <c:extLst>
              <c:ext xmlns:c15="http://schemas.microsoft.com/office/drawing/2012/chart" uri="{CE6537A1-D6FC-4f65-9D91-7224C49458BB}"/>
            </c:extLst>
          </c:dLbls>
          <c:cat>
            <c:strRef>
              <c:f>Sheet1!$A$17:$A$22</c:f>
              <c:strCache>
                <c:ptCount val="6"/>
                <c:pt idx="0">
                  <c:v>Leak Response</c:v>
                </c:pt>
                <c:pt idx="1">
                  <c:v>System Wide Damages</c:v>
                </c:pt>
                <c:pt idx="2">
                  <c:v>SAIDI</c:v>
                </c:pt>
                <c:pt idx="3">
                  <c:v>CAIDI</c:v>
                </c:pt>
                <c:pt idx="4">
                  <c:v>SAIFI</c:v>
                </c:pt>
                <c:pt idx="5">
                  <c:v>Unforced Capacity Guarantee</c:v>
                </c:pt>
              </c:strCache>
            </c:strRef>
          </c:cat>
          <c:val>
            <c:numRef>
              <c:f>Sheet1!$B$17:$B$22</c:f>
              <c:numCache>
                <c:formatCode>0.00%</c:formatCode>
                <c:ptCount val="6"/>
                <c:pt idx="0">
                  <c:v>0.1875</c:v>
                </c:pt>
                <c:pt idx="1">
                  <c:v>0.1875</c:v>
                </c:pt>
                <c:pt idx="2" formatCode="0.0%">
                  <c:v>0.125</c:v>
                </c:pt>
                <c:pt idx="3" formatCode="0.0%">
                  <c:v>0.125</c:v>
                </c:pt>
                <c:pt idx="4" formatCode="0%">
                  <c:v>0.25</c:v>
                </c:pt>
                <c:pt idx="5" formatCode="0.0%">
                  <c:v>0.125</c:v>
                </c:pt>
              </c:numCache>
            </c:numRef>
          </c:val>
          <c:extLst>
            <c:ext xmlns:c16="http://schemas.microsoft.com/office/drawing/2014/chart" uri="{C3380CC4-5D6E-409C-BE32-E72D297353CC}">
              <c16:uniqueId val="{0000000C-A874-462A-8F14-4AB596A52916}"/>
            </c:ext>
          </c:extLst>
        </c:ser>
        <c:dLbls>
          <c:showLegendKey val="0"/>
          <c:showVal val="0"/>
          <c:showCatName val="0"/>
          <c:showSerName val="0"/>
          <c:showPercent val="0"/>
          <c:showBubbleSize val="0"/>
          <c:showLeaderLines val="0"/>
        </c:dLbls>
        <c:firstSliceAng val="0"/>
        <c:holeSize val="50"/>
      </c:doughnutChart>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446003241278834"/>
          <c:y val="7.2775917188634076E-2"/>
          <c:w val="0.41107971690648853"/>
          <c:h val="0.7619626351983908"/>
        </c:manualLayout>
      </c:layout>
      <c:doughnutChart>
        <c:varyColors val="1"/>
        <c:ser>
          <c:idx val="0"/>
          <c:order val="0"/>
          <c:spPr>
            <a:solidFill>
              <a:srgbClr val="92D050"/>
            </a:solidFill>
          </c:spPr>
          <c:explosion val="3"/>
          <c:dPt>
            <c:idx val="0"/>
            <c:bubble3D val="0"/>
            <c:spPr>
              <a:solidFill>
                <a:srgbClr val="00B050"/>
              </a:solidFill>
            </c:spPr>
            <c:extLst>
              <c:ext xmlns:c16="http://schemas.microsoft.com/office/drawing/2014/chart" uri="{C3380CC4-5D6E-409C-BE32-E72D297353CC}">
                <c16:uniqueId val="{00000000-8A1D-4A6D-BD48-F19DCE959079}"/>
              </c:ext>
            </c:extLst>
          </c:dPt>
          <c:dPt>
            <c:idx val="1"/>
            <c:bubble3D val="0"/>
            <c:extLst>
              <c:ext xmlns:c16="http://schemas.microsoft.com/office/drawing/2014/chart" uri="{C3380CC4-5D6E-409C-BE32-E72D297353CC}">
                <c16:uniqueId val="{00000001-8A1D-4A6D-BD48-F19DCE959079}"/>
              </c:ext>
            </c:extLst>
          </c:dPt>
          <c:dPt>
            <c:idx val="2"/>
            <c:bubble3D val="0"/>
            <c:extLst>
              <c:ext xmlns:c16="http://schemas.microsoft.com/office/drawing/2014/chart" uri="{C3380CC4-5D6E-409C-BE32-E72D297353CC}">
                <c16:uniqueId val="{00000002-8A1D-4A6D-BD48-F19DCE959079}"/>
              </c:ext>
            </c:extLst>
          </c:dPt>
          <c:dPt>
            <c:idx val="3"/>
            <c:bubble3D val="0"/>
            <c:extLst>
              <c:ext xmlns:c16="http://schemas.microsoft.com/office/drawing/2014/chart" uri="{C3380CC4-5D6E-409C-BE32-E72D297353CC}">
                <c16:uniqueId val="{00000003-8A1D-4A6D-BD48-F19DCE959079}"/>
              </c:ext>
            </c:extLst>
          </c:dPt>
          <c:dLbls>
            <c:dLbl>
              <c:idx val="0"/>
              <c:layout>
                <c:manualLayout>
                  <c:x val="0.12700013582215339"/>
                  <c:y val="-7.3336964128134258E-2"/>
                </c:manualLayout>
              </c:layout>
              <c:tx>
                <c:rich>
                  <a:bodyPr/>
                  <a:lstStyle/>
                  <a:p>
                    <a:pPr>
                      <a:defRPr sz="1000">
                        <a:latin typeface="Arial" panose="020B0604020202020204" pitchFamily="34" charset="0"/>
                        <a:cs typeface="Arial" panose="020B0604020202020204" pitchFamily="34" charset="0"/>
                      </a:defRPr>
                    </a:pPr>
                    <a:r>
                      <a:rPr lang="en-US" dirty="0"/>
                      <a:t>Electric EE</a:t>
                    </a:r>
                  </a:p>
                </c:rich>
              </c:tx>
              <c:spPr/>
              <c:showLegendKey val="0"/>
              <c:showVal val="0"/>
              <c:showCatName val="1"/>
              <c:showSerName val="0"/>
              <c:showPercent val="0"/>
              <c:showBubbleSize val="0"/>
              <c:extLst>
                <c:ext xmlns:c15="http://schemas.microsoft.com/office/drawing/2012/chart" uri="{CE6537A1-D6FC-4f65-9D91-7224C49458BB}">
                  <c15:layout>
                    <c:manualLayout>
                      <c:w val="0.21746820326028543"/>
                      <c:h val="0.15889810804250107"/>
                    </c:manualLayout>
                  </c15:layout>
                </c:ext>
                <c:ext xmlns:c16="http://schemas.microsoft.com/office/drawing/2014/chart" uri="{C3380CC4-5D6E-409C-BE32-E72D297353CC}">
                  <c16:uniqueId val="{00000000-8A1D-4A6D-BD48-F19DCE959079}"/>
                </c:ext>
              </c:extLst>
            </c:dLbl>
            <c:dLbl>
              <c:idx val="1"/>
              <c:layout>
                <c:manualLayout>
                  <c:x val="0.13826814147482877"/>
                  <c:y val="5.6124797524135982E-2"/>
                </c:manualLayout>
              </c:layout>
              <c:tx>
                <c:rich>
                  <a:bodyPr/>
                  <a:lstStyle/>
                  <a:p>
                    <a:pPr>
                      <a:defRPr sz="1000">
                        <a:latin typeface="Arial" panose="020B0604020202020204" pitchFamily="34" charset="0"/>
                        <a:cs typeface="Arial" panose="020B0604020202020204" pitchFamily="34" charset="0"/>
                      </a:defRPr>
                    </a:pPr>
                    <a:r>
                      <a:rPr lang="en-US" dirty="0"/>
                      <a:t>Gas EE</a:t>
                    </a:r>
                  </a:p>
                </c:rich>
              </c:tx>
              <c:spPr/>
              <c:showLegendKey val="0"/>
              <c:showVal val="0"/>
              <c:showCatName val="1"/>
              <c:showSerName val="0"/>
              <c:showPercent val="0"/>
              <c:showBubbleSize val="0"/>
              <c:extLst>
                <c:ext xmlns:c15="http://schemas.microsoft.com/office/drawing/2012/chart" uri="{CE6537A1-D6FC-4f65-9D91-7224C49458BB}">
                  <c15:layout>
                    <c:manualLayout>
                      <c:w val="0.19442596348691385"/>
                      <c:h val="0.15889807923216936"/>
                    </c:manualLayout>
                  </c15:layout>
                </c:ext>
                <c:ext xmlns:c16="http://schemas.microsoft.com/office/drawing/2014/chart" uri="{C3380CC4-5D6E-409C-BE32-E72D297353CC}">
                  <c16:uniqueId val="{00000001-8A1D-4A6D-BD48-F19DCE959079}"/>
                </c:ext>
              </c:extLst>
            </c:dLbl>
            <c:dLbl>
              <c:idx val="2"/>
              <c:layout>
                <c:manualLayout>
                  <c:x val="-0.15132252956510509"/>
                  <c:y val="5.9802886329141221E-2"/>
                </c:manualLayout>
              </c:layout>
              <c:tx>
                <c:rich>
                  <a:bodyPr/>
                  <a:lstStyle/>
                  <a:p>
                    <a:pPr>
                      <a:defRPr sz="1000">
                        <a:latin typeface="Arial" panose="020B0604020202020204" pitchFamily="34" charset="0"/>
                        <a:cs typeface="Arial" panose="020B0604020202020204" pitchFamily="34" charset="0"/>
                      </a:defRPr>
                    </a:pPr>
                    <a:r>
                      <a:rPr lang="en-US" dirty="0"/>
                      <a:t>Leak Prone Pipe</a:t>
                    </a:r>
                  </a:p>
                </c:rich>
              </c:tx>
              <c:spPr/>
              <c:showLegendKey val="0"/>
              <c:showVal val="0"/>
              <c:showCatName val="1"/>
              <c:showSerName val="0"/>
              <c:showPercent val="0"/>
              <c:showBubbleSize val="0"/>
              <c:extLst>
                <c:ext xmlns:c15="http://schemas.microsoft.com/office/drawing/2012/chart" uri="{CE6537A1-D6FC-4f65-9D91-7224C49458BB}">
                  <c15:layout>
                    <c:manualLayout>
                      <c:w val="0.24891423339503593"/>
                      <c:h val="0.29551036642967238"/>
                    </c:manualLayout>
                  </c15:layout>
                </c:ext>
                <c:ext xmlns:c16="http://schemas.microsoft.com/office/drawing/2014/chart" uri="{C3380CC4-5D6E-409C-BE32-E72D297353CC}">
                  <c16:uniqueId val="{00000002-8A1D-4A6D-BD48-F19DCE959079}"/>
                </c:ext>
              </c:extLst>
            </c:dLbl>
            <c:dLbl>
              <c:idx val="3"/>
              <c:layout>
                <c:manualLayout>
                  <c:x val="-0.12595613681834109"/>
                  <c:y val="-7.7670856335070024E-2"/>
                </c:manualLayout>
              </c:layout>
              <c:tx>
                <c:rich>
                  <a:bodyPr/>
                  <a:lstStyle/>
                  <a:p>
                    <a:pPr>
                      <a:defRPr sz="1000">
                        <a:latin typeface="Arial" panose="020B0604020202020204" pitchFamily="34" charset="0"/>
                        <a:cs typeface="Arial" panose="020B0604020202020204" pitchFamily="34" charset="0"/>
                      </a:defRPr>
                    </a:pPr>
                    <a:r>
                      <a:rPr lang="en-US" dirty="0"/>
                      <a:t>Green Ratio</a:t>
                    </a:r>
                  </a:p>
                </c:rich>
              </c:tx>
              <c:spPr/>
              <c:showLegendKey val="0"/>
              <c:showVal val="0"/>
              <c:showCatName val="1"/>
              <c:showSerName val="0"/>
              <c:showPercent val="0"/>
              <c:showBubbleSize val="0"/>
              <c:extLst>
                <c:ext xmlns:c15="http://schemas.microsoft.com/office/drawing/2012/chart" uri="{CE6537A1-D6FC-4f65-9D91-7224C49458BB}">
                  <c15:layout>
                    <c:manualLayout>
                      <c:w val="0.30452618379411239"/>
                      <c:h val="0.29551036642967238"/>
                    </c:manualLayout>
                  </c15:layout>
                </c:ext>
                <c:ext xmlns:c16="http://schemas.microsoft.com/office/drawing/2014/chart" uri="{C3380CC4-5D6E-409C-BE32-E72D297353CC}">
                  <c16:uniqueId val="{00000003-8A1D-4A6D-BD48-F19DCE959079}"/>
                </c:ext>
              </c:extLst>
            </c:dLbl>
            <c:spPr>
              <a:noFill/>
              <a:ln>
                <a:noFill/>
              </a:ln>
              <a:effectLst/>
            </c:spPr>
            <c:txPr>
              <a:bodyPr/>
              <a:lstStyle/>
              <a:p>
                <a:pPr>
                  <a:defRPr sz="1000"/>
                </a:pPr>
                <a:endParaRPr lang="en-US"/>
              </a:p>
            </c:txPr>
            <c:showLegendKey val="0"/>
            <c:showVal val="0"/>
            <c:showCatName val="1"/>
            <c:showSerName val="0"/>
            <c:showPercent val="0"/>
            <c:showBubbleSize val="0"/>
            <c:showLeaderLines val="0"/>
            <c:extLst>
              <c:ext xmlns:c15="http://schemas.microsoft.com/office/drawing/2012/chart" uri="{CE6537A1-D6FC-4f65-9D91-7224C49458BB}"/>
            </c:extLst>
          </c:dLbls>
          <c:cat>
            <c:strRef>
              <c:f>Sheet1!$A$11:$A$14</c:f>
              <c:strCache>
                <c:ptCount val="4"/>
                <c:pt idx="0">
                  <c:v>Customer Ease</c:v>
                </c:pt>
                <c:pt idx="1">
                  <c:v>Controllable Cost</c:v>
                </c:pt>
                <c:pt idx="2">
                  <c:v>FY21 OpEx Efficiency</c:v>
                </c:pt>
                <c:pt idx="3">
                  <c:v>FY21 CapEx Efficiency</c:v>
                </c:pt>
              </c:strCache>
            </c:strRef>
          </c:cat>
          <c:val>
            <c:numRef>
              <c:f>Sheet1!$B$11:$B$14</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4-8A1D-4A6D-BD48-F19DCE959079}"/>
            </c:ext>
          </c:extLst>
        </c:ser>
        <c:dLbls>
          <c:showLegendKey val="0"/>
          <c:showVal val="0"/>
          <c:showCatName val="0"/>
          <c:showSerName val="0"/>
          <c:showPercent val="0"/>
          <c:showBubbleSize val="0"/>
          <c:showLeaderLines val="0"/>
        </c:dLbls>
        <c:firstSliceAng val="0"/>
        <c:holeSize val="50"/>
      </c:doughnutChart>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047340060554593"/>
          <c:y val="0.1624096353438054"/>
          <c:w val="0.3888888888888889"/>
          <c:h val="0.64814814814814814"/>
        </c:manualLayout>
      </c:layout>
      <c:doughnutChart>
        <c:varyColors val="1"/>
        <c:ser>
          <c:idx val="0"/>
          <c:order val="0"/>
          <c:spPr>
            <a:solidFill>
              <a:srgbClr val="FFFF00"/>
            </a:solidFill>
          </c:spPr>
          <c:explosion val="3"/>
          <c:dPt>
            <c:idx val="0"/>
            <c:bubble3D val="0"/>
            <c:spPr>
              <a:solidFill>
                <a:srgbClr val="92D050"/>
              </a:solidFill>
            </c:spPr>
            <c:extLst>
              <c:ext xmlns:c16="http://schemas.microsoft.com/office/drawing/2014/chart" uri="{C3380CC4-5D6E-409C-BE32-E72D297353CC}">
                <c16:uniqueId val="{00000001-3355-43ED-90C7-C3E854527A78}"/>
              </c:ext>
            </c:extLst>
          </c:dPt>
          <c:dPt>
            <c:idx val="1"/>
            <c:bubble3D val="0"/>
            <c:spPr>
              <a:solidFill>
                <a:srgbClr val="00B050"/>
              </a:solidFill>
            </c:spPr>
            <c:extLst>
              <c:ext xmlns:c16="http://schemas.microsoft.com/office/drawing/2014/chart" uri="{C3380CC4-5D6E-409C-BE32-E72D297353CC}">
                <c16:uniqueId val="{00000003-3355-43ED-90C7-C3E854527A78}"/>
              </c:ext>
            </c:extLst>
          </c:dPt>
          <c:dPt>
            <c:idx val="2"/>
            <c:bubble3D val="0"/>
            <c:spPr>
              <a:solidFill>
                <a:srgbClr val="FF0000"/>
              </a:solidFill>
            </c:spPr>
            <c:extLst>
              <c:ext xmlns:c16="http://schemas.microsoft.com/office/drawing/2014/chart" uri="{C3380CC4-5D6E-409C-BE32-E72D297353CC}">
                <c16:uniqueId val="{00000005-3355-43ED-90C7-C3E854527A78}"/>
              </c:ext>
            </c:extLst>
          </c:dPt>
          <c:dPt>
            <c:idx val="3"/>
            <c:bubble3D val="0"/>
            <c:spPr>
              <a:solidFill>
                <a:srgbClr val="00B050"/>
              </a:solidFill>
            </c:spPr>
            <c:extLst>
              <c:ext xmlns:c16="http://schemas.microsoft.com/office/drawing/2014/chart" uri="{C3380CC4-5D6E-409C-BE32-E72D297353CC}">
                <c16:uniqueId val="{00000007-3355-43ED-90C7-C3E854527A78}"/>
              </c:ext>
            </c:extLst>
          </c:dPt>
          <c:dPt>
            <c:idx val="4"/>
            <c:bubble3D val="0"/>
            <c:spPr>
              <a:solidFill>
                <a:srgbClr val="00B050"/>
              </a:solidFill>
            </c:spPr>
            <c:extLst>
              <c:ext xmlns:c16="http://schemas.microsoft.com/office/drawing/2014/chart" uri="{C3380CC4-5D6E-409C-BE32-E72D297353CC}">
                <c16:uniqueId val="{00000009-3355-43ED-90C7-C3E854527A78}"/>
              </c:ext>
            </c:extLst>
          </c:dPt>
          <c:dPt>
            <c:idx val="5"/>
            <c:bubble3D val="0"/>
            <c:spPr>
              <a:solidFill>
                <a:srgbClr val="00B050"/>
              </a:solidFill>
            </c:spPr>
            <c:extLst>
              <c:ext xmlns:c16="http://schemas.microsoft.com/office/drawing/2014/chart" uri="{C3380CC4-5D6E-409C-BE32-E72D297353CC}">
                <c16:uniqueId val="{0000000B-3355-43ED-90C7-C3E854527A78}"/>
              </c:ext>
            </c:extLst>
          </c:dPt>
          <c:dLbls>
            <c:dLbl>
              <c:idx val="0"/>
              <c:layout>
                <c:manualLayout>
                  <c:x val="0.15243010968559692"/>
                  <c:y val="-7.327536125055284E-2"/>
                </c:manualLayout>
              </c:layout>
              <c:showLegendKey val="0"/>
              <c:showVal val="0"/>
              <c:showCatName val="1"/>
              <c:showSerName val="0"/>
              <c:showPercent val="0"/>
              <c:showBubbleSize val="0"/>
              <c:extLst>
                <c:ext xmlns:c15="http://schemas.microsoft.com/office/drawing/2012/chart" uri="{CE6537A1-D6FC-4f65-9D91-7224C49458BB}">
                  <c15:layout>
                    <c:manualLayout>
                      <c:w val="0.29714533385581798"/>
                      <c:h val="0.27467063313925305"/>
                    </c:manualLayout>
                  </c15:layout>
                </c:ext>
                <c:ext xmlns:c16="http://schemas.microsoft.com/office/drawing/2014/chart" uri="{C3380CC4-5D6E-409C-BE32-E72D297353CC}">
                  <c16:uniqueId val="{00000001-3355-43ED-90C7-C3E854527A78}"/>
                </c:ext>
              </c:extLst>
            </c:dLbl>
            <c:dLbl>
              <c:idx val="1"/>
              <c:layout>
                <c:manualLayout>
                  <c:x val="2.1663538372706072E-3"/>
                  <c:y val="0.10679660775548654"/>
                </c:manualLayout>
              </c:layout>
              <c:showLegendKey val="0"/>
              <c:showVal val="0"/>
              <c:showCatName val="1"/>
              <c:showSerName val="0"/>
              <c:showPercent val="0"/>
              <c:showBubbleSize val="0"/>
              <c:extLst>
                <c:ext xmlns:c15="http://schemas.microsoft.com/office/drawing/2012/chart" uri="{CE6537A1-D6FC-4f65-9D91-7224C49458BB}">
                  <c15:layout>
                    <c:manualLayout>
                      <c:w val="0.46384641462110143"/>
                      <c:h val="0.17969357107696768"/>
                    </c:manualLayout>
                  </c15:layout>
                </c:ext>
                <c:ext xmlns:c16="http://schemas.microsoft.com/office/drawing/2014/chart" uri="{C3380CC4-5D6E-409C-BE32-E72D297353CC}">
                  <c16:uniqueId val="{00000003-3355-43ED-90C7-C3E854527A78}"/>
                </c:ext>
              </c:extLst>
            </c:dLbl>
            <c:dLbl>
              <c:idx val="2"/>
              <c:layout>
                <c:manualLayout>
                  <c:x val="-0.11263079401903954"/>
                  <c:y val="-8.1231868757917783E-2"/>
                </c:manualLayout>
              </c:layout>
              <c:showLegendKey val="0"/>
              <c:showVal val="0"/>
              <c:showCatName val="1"/>
              <c:showSerName val="0"/>
              <c:showPercent val="0"/>
              <c:showBubbleSize val="0"/>
              <c:extLst>
                <c:ext xmlns:c15="http://schemas.microsoft.com/office/drawing/2012/chart" uri="{CE6537A1-D6FC-4f65-9D91-7224C49458BB}">
                  <c15:layout>
                    <c:manualLayout>
                      <c:w val="0.22836262099125951"/>
                      <c:h val="0.20837560312538259"/>
                    </c:manualLayout>
                  </c15:layout>
                </c:ext>
                <c:ext xmlns:c16="http://schemas.microsoft.com/office/drawing/2014/chart" uri="{C3380CC4-5D6E-409C-BE32-E72D297353CC}">
                  <c16:uniqueId val="{00000005-3355-43ED-90C7-C3E854527A78}"/>
                </c:ext>
              </c:extLst>
            </c:dLbl>
            <c:dLbl>
              <c:idx val="3"/>
              <c:layout>
                <c:manualLayout>
                  <c:x val="-0.21449559189716674"/>
                  <c:y val="9.4461471867516564E-2"/>
                </c:manualLayout>
              </c:layout>
              <c:showLegendKey val="0"/>
              <c:showVal val="0"/>
              <c:showCatName val="1"/>
              <c:showSerName val="0"/>
              <c:showPercent val="0"/>
              <c:showBubbleSize val="0"/>
              <c:extLst>
                <c:ext xmlns:c15="http://schemas.microsoft.com/office/drawing/2012/chart" uri="{CE6537A1-D6FC-4f65-9D91-7224C49458BB}">
                  <c15:layout>
                    <c:manualLayout>
                      <c:w val="0.33401709401709395"/>
                      <c:h val="0.13339692742079798"/>
                    </c:manualLayout>
                  </c15:layout>
                </c:ext>
                <c:ext xmlns:c16="http://schemas.microsoft.com/office/drawing/2014/chart" uri="{C3380CC4-5D6E-409C-BE32-E72D297353CC}">
                  <c16:uniqueId val="{00000007-3355-43ED-90C7-C3E854527A78}"/>
                </c:ext>
              </c:extLst>
            </c:dLbl>
            <c:dLbl>
              <c:idx val="4"/>
              <c:layout>
                <c:manualLayout>
                  <c:x val="-0.20372838010633287"/>
                  <c:y val="-1.6333159037519654E-2"/>
                </c:manualLayout>
              </c:layout>
              <c:showLegendKey val="0"/>
              <c:showVal val="0"/>
              <c:showCatName val="1"/>
              <c:showSerName val="0"/>
              <c:showPercent val="0"/>
              <c:showBubbleSize val="0"/>
              <c:extLst>
                <c:ext xmlns:c15="http://schemas.microsoft.com/office/drawing/2012/chart" uri="{CE6537A1-D6FC-4f65-9D91-7224C49458BB}">
                  <c15:layout>
                    <c:manualLayout>
                      <c:w val="0.29825641025641025"/>
                      <c:h val="0.13806359678212934"/>
                    </c:manualLayout>
                  </c15:layout>
                </c:ext>
                <c:ext xmlns:c16="http://schemas.microsoft.com/office/drawing/2014/chart" uri="{C3380CC4-5D6E-409C-BE32-E72D297353CC}">
                  <c16:uniqueId val="{00000009-3355-43ED-90C7-C3E854527A78}"/>
                </c:ext>
              </c:extLst>
            </c:dLbl>
            <c:dLbl>
              <c:idx val="5"/>
              <c:layout>
                <c:manualLayout>
                  <c:x val="-0.19110613096439868"/>
                  <c:y val="-9.7936486997446587E-2"/>
                </c:manualLayout>
              </c:layout>
              <c:showLegendKey val="0"/>
              <c:showVal val="0"/>
              <c:showCatName val="1"/>
              <c:showSerName val="0"/>
              <c:showPercent val="0"/>
              <c:showBubbleSize val="0"/>
              <c:extLst>
                <c:ext xmlns:c15="http://schemas.microsoft.com/office/drawing/2012/chart" uri="{CE6537A1-D6FC-4f65-9D91-7224C49458BB}">
                  <c15:layout>
                    <c:manualLayout>
                      <c:w val="0.33890598290598284"/>
                      <c:h val="0.13430674421911742"/>
                    </c:manualLayout>
                  </c15:layout>
                </c:ext>
                <c:ext xmlns:c16="http://schemas.microsoft.com/office/drawing/2014/chart" uri="{C3380CC4-5D6E-409C-BE32-E72D297353CC}">
                  <c16:uniqueId val="{0000000B-3355-43ED-90C7-C3E854527A78}"/>
                </c:ext>
              </c:extLst>
            </c:dLbl>
            <c:spPr>
              <a:noFill/>
              <a:ln>
                <a:noFill/>
              </a:ln>
              <a:effectLst/>
            </c:spPr>
            <c:txPr>
              <a:bodyPr/>
              <a:lstStyle/>
              <a:p>
                <a:pPr>
                  <a:defRPr sz="1000">
                    <a:latin typeface="Arial" panose="020B0604020202020204" pitchFamily="34" charset="0"/>
                    <a:cs typeface="Arial" panose="020B0604020202020204" pitchFamily="34" charset="0"/>
                  </a:defRPr>
                </a:pPr>
                <a:endParaRPr lang="en-US"/>
              </a:p>
            </c:txPr>
            <c:showLegendKey val="0"/>
            <c:showVal val="0"/>
            <c:showCatName val="1"/>
            <c:showSerName val="0"/>
            <c:showPercent val="0"/>
            <c:showBubbleSize val="0"/>
            <c:showLeaderLines val="0"/>
            <c:extLst>
              <c:ext xmlns:c15="http://schemas.microsoft.com/office/drawing/2012/chart" uri="{CE6537A1-D6FC-4f65-9D91-7224C49458BB}"/>
            </c:extLst>
          </c:dLbls>
          <c:cat>
            <c:strRef>
              <c:f>Sheet1!$A$25:$A$30</c:f>
              <c:strCache>
                <c:ptCount val="6"/>
                <c:pt idx="0">
                  <c:v>OSHA Recordable Incidents (ORI)</c:v>
                </c:pt>
                <c:pt idx="1">
                  <c:v>Near Miss - Good Catch Reporting</c:v>
                </c:pt>
                <c:pt idx="2">
                  <c:v>Development Plans</c:v>
                </c:pt>
                <c:pt idx="5">
                  <c:v>Grow Our Organizational Capability</c:v>
                </c:pt>
              </c:strCache>
            </c:strRef>
          </c:cat>
          <c:val>
            <c:numRef>
              <c:f>Sheet1!$B$25:$B$30</c:f>
              <c:numCache>
                <c:formatCode>0.00%</c:formatCode>
                <c:ptCount val="6"/>
                <c:pt idx="0">
                  <c:v>0.33300000000000002</c:v>
                </c:pt>
                <c:pt idx="1">
                  <c:v>0.33300000000000002</c:v>
                </c:pt>
                <c:pt idx="2">
                  <c:v>0.33300000000000002</c:v>
                </c:pt>
              </c:numCache>
            </c:numRef>
          </c:val>
          <c:extLst>
            <c:ext xmlns:c16="http://schemas.microsoft.com/office/drawing/2014/chart" uri="{C3380CC4-5D6E-409C-BE32-E72D297353CC}">
              <c16:uniqueId val="{0000000C-3355-43ED-90C7-C3E854527A78}"/>
            </c:ext>
          </c:extLst>
        </c:ser>
        <c:dLbls>
          <c:showLegendKey val="0"/>
          <c:showVal val="0"/>
          <c:showCatName val="0"/>
          <c:showSerName val="0"/>
          <c:showPercent val="0"/>
          <c:showBubbleSize val="0"/>
          <c:showLeaderLines val="0"/>
        </c:dLbls>
        <c:firstSliceAng val="0"/>
        <c:holeSize val="50"/>
      </c:doughnutChart>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047340060554593"/>
          <c:y val="0.1624096353438054"/>
          <c:w val="0.3888888888888889"/>
          <c:h val="0.64814814814814814"/>
        </c:manualLayout>
      </c:layout>
      <c:doughnutChart>
        <c:varyColors val="1"/>
        <c:ser>
          <c:idx val="0"/>
          <c:order val="0"/>
          <c:spPr>
            <a:solidFill>
              <a:srgbClr val="00B050"/>
            </a:solidFill>
          </c:spPr>
          <c:explosion val="3"/>
          <c:dPt>
            <c:idx val="0"/>
            <c:bubble3D val="0"/>
            <c:extLst>
              <c:ext xmlns:c16="http://schemas.microsoft.com/office/drawing/2014/chart" uri="{C3380CC4-5D6E-409C-BE32-E72D297353CC}">
                <c16:uniqueId val="{00000001-04F5-40CB-BAE8-D1CF935098A9}"/>
              </c:ext>
            </c:extLst>
          </c:dPt>
          <c:dPt>
            <c:idx val="1"/>
            <c:bubble3D val="0"/>
            <c:extLst>
              <c:ext xmlns:c16="http://schemas.microsoft.com/office/drawing/2014/chart" uri="{C3380CC4-5D6E-409C-BE32-E72D297353CC}">
                <c16:uniqueId val="{00000003-04F5-40CB-BAE8-D1CF935098A9}"/>
              </c:ext>
            </c:extLst>
          </c:dPt>
          <c:dPt>
            <c:idx val="2"/>
            <c:bubble3D val="0"/>
            <c:extLst>
              <c:ext xmlns:c16="http://schemas.microsoft.com/office/drawing/2014/chart" uri="{C3380CC4-5D6E-409C-BE32-E72D297353CC}">
                <c16:uniqueId val="{00000005-04F5-40CB-BAE8-D1CF935098A9}"/>
              </c:ext>
            </c:extLst>
          </c:dPt>
          <c:dPt>
            <c:idx val="3"/>
            <c:bubble3D val="0"/>
            <c:extLst>
              <c:ext xmlns:c16="http://schemas.microsoft.com/office/drawing/2014/chart" uri="{C3380CC4-5D6E-409C-BE32-E72D297353CC}">
                <c16:uniqueId val="{00000007-04F5-40CB-BAE8-D1CF935098A9}"/>
              </c:ext>
            </c:extLst>
          </c:dPt>
          <c:dPt>
            <c:idx val="4"/>
            <c:bubble3D val="0"/>
            <c:extLst>
              <c:ext xmlns:c16="http://schemas.microsoft.com/office/drawing/2014/chart" uri="{C3380CC4-5D6E-409C-BE32-E72D297353CC}">
                <c16:uniqueId val="{00000009-04F5-40CB-BAE8-D1CF935098A9}"/>
              </c:ext>
            </c:extLst>
          </c:dPt>
          <c:dPt>
            <c:idx val="5"/>
            <c:bubble3D val="0"/>
            <c:extLst>
              <c:ext xmlns:c16="http://schemas.microsoft.com/office/drawing/2014/chart" uri="{C3380CC4-5D6E-409C-BE32-E72D297353CC}">
                <c16:uniqueId val="{0000000B-04F5-40CB-BAE8-D1CF935098A9}"/>
              </c:ext>
            </c:extLst>
          </c:dPt>
          <c:dLbls>
            <c:dLbl>
              <c:idx val="0"/>
              <c:layout>
                <c:manualLayout>
                  <c:x val="0.15243010968559692"/>
                  <c:y val="-7.327536125055284E-2"/>
                </c:manualLayout>
              </c:layout>
              <c:showLegendKey val="0"/>
              <c:showVal val="0"/>
              <c:showCatName val="1"/>
              <c:showSerName val="0"/>
              <c:showPercent val="0"/>
              <c:showBubbleSize val="0"/>
              <c:extLst>
                <c:ext xmlns:c15="http://schemas.microsoft.com/office/drawing/2012/chart" uri="{CE6537A1-D6FC-4f65-9D91-7224C49458BB}">
                  <c15:layout>
                    <c:manualLayout>
                      <c:w val="0.29714533385581798"/>
                      <c:h val="0.27467063313925305"/>
                    </c:manualLayout>
                  </c15:layout>
                </c:ext>
                <c:ext xmlns:c16="http://schemas.microsoft.com/office/drawing/2014/chart" uri="{C3380CC4-5D6E-409C-BE32-E72D297353CC}">
                  <c16:uniqueId val="{00000001-04F5-40CB-BAE8-D1CF935098A9}"/>
                </c:ext>
              </c:extLst>
            </c:dLbl>
            <c:dLbl>
              <c:idx val="1"/>
              <c:layout>
                <c:manualLayout>
                  <c:x val="0.11314490674382802"/>
                  <c:y val="-0.1728553910851135"/>
                </c:manualLayout>
              </c:layout>
              <c:showLegendKey val="0"/>
              <c:showVal val="0"/>
              <c:showCatName val="1"/>
              <c:showSerName val="0"/>
              <c:showPercent val="0"/>
              <c:showBubbleSize val="0"/>
              <c:extLst>
                <c:ext xmlns:c15="http://schemas.microsoft.com/office/drawing/2012/chart" uri="{CE6537A1-D6FC-4f65-9D91-7224C49458BB}">
                  <c15:layout>
                    <c:manualLayout>
                      <c:w val="0.40124319156339788"/>
                      <c:h val="0.17572687384278632"/>
                    </c:manualLayout>
                  </c15:layout>
                </c:ext>
                <c:ext xmlns:c16="http://schemas.microsoft.com/office/drawing/2014/chart" uri="{C3380CC4-5D6E-409C-BE32-E72D297353CC}">
                  <c16:uniqueId val="{00000003-04F5-40CB-BAE8-D1CF935098A9}"/>
                </c:ext>
              </c:extLst>
            </c:dLbl>
            <c:dLbl>
              <c:idx val="2"/>
              <c:layout>
                <c:manualLayout>
                  <c:x val="-0.18092521917289806"/>
                  <c:y val="-0.15263241897318139"/>
                </c:manualLayout>
              </c:layout>
              <c:showLegendKey val="0"/>
              <c:showVal val="0"/>
              <c:showCatName val="1"/>
              <c:showSerName val="0"/>
              <c:showPercent val="0"/>
              <c:showBubbleSize val="0"/>
              <c:extLst>
                <c:ext xmlns:c15="http://schemas.microsoft.com/office/drawing/2012/chart" uri="{CE6537A1-D6FC-4f65-9D91-7224C49458BB}">
                  <c15:layout>
                    <c:manualLayout>
                      <c:w val="0.22836262099125951"/>
                      <c:h val="0.20837560312538259"/>
                    </c:manualLayout>
                  </c15:layout>
                </c:ext>
                <c:ext xmlns:c16="http://schemas.microsoft.com/office/drawing/2014/chart" uri="{C3380CC4-5D6E-409C-BE32-E72D297353CC}">
                  <c16:uniqueId val="{00000005-04F5-40CB-BAE8-D1CF935098A9}"/>
                </c:ext>
              </c:extLst>
            </c:dLbl>
            <c:dLbl>
              <c:idx val="3"/>
              <c:layout>
                <c:manualLayout>
                  <c:x val="-0.21449559189716674"/>
                  <c:y val="9.4461471867516564E-2"/>
                </c:manualLayout>
              </c:layout>
              <c:showLegendKey val="0"/>
              <c:showVal val="0"/>
              <c:showCatName val="1"/>
              <c:showSerName val="0"/>
              <c:showPercent val="0"/>
              <c:showBubbleSize val="0"/>
              <c:extLst>
                <c:ext xmlns:c15="http://schemas.microsoft.com/office/drawing/2012/chart" uri="{CE6537A1-D6FC-4f65-9D91-7224C49458BB}">
                  <c15:layout>
                    <c:manualLayout>
                      <c:w val="0.33401709401709395"/>
                      <c:h val="0.13339692742079798"/>
                    </c:manualLayout>
                  </c15:layout>
                </c:ext>
                <c:ext xmlns:c16="http://schemas.microsoft.com/office/drawing/2014/chart" uri="{C3380CC4-5D6E-409C-BE32-E72D297353CC}">
                  <c16:uniqueId val="{00000007-04F5-40CB-BAE8-D1CF935098A9}"/>
                </c:ext>
              </c:extLst>
            </c:dLbl>
            <c:dLbl>
              <c:idx val="4"/>
              <c:layout>
                <c:manualLayout>
                  <c:x val="-0.20372838010633287"/>
                  <c:y val="-1.6333159037519654E-2"/>
                </c:manualLayout>
              </c:layout>
              <c:showLegendKey val="0"/>
              <c:showVal val="0"/>
              <c:showCatName val="1"/>
              <c:showSerName val="0"/>
              <c:showPercent val="0"/>
              <c:showBubbleSize val="0"/>
              <c:extLst>
                <c:ext xmlns:c15="http://schemas.microsoft.com/office/drawing/2012/chart" uri="{CE6537A1-D6FC-4f65-9D91-7224C49458BB}">
                  <c15:layout>
                    <c:manualLayout>
                      <c:w val="0.29825641025641025"/>
                      <c:h val="0.13806359678212934"/>
                    </c:manualLayout>
                  </c15:layout>
                </c:ext>
                <c:ext xmlns:c16="http://schemas.microsoft.com/office/drawing/2014/chart" uri="{C3380CC4-5D6E-409C-BE32-E72D297353CC}">
                  <c16:uniqueId val="{00000009-04F5-40CB-BAE8-D1CF935098A9}"/>
                </c:ext>
              </c:extLst>
            </c:dLbl>
            <c:dLbl>
              <c:idx val="5"/>
              <c:layout>
                <c:manualLayout>
                  <c:x val="-0.19110613096439868"/>
                  <c:y val="-9.7936486997446587E-2"/>
                </c:manualLayout>
              </c:layout>
              <c:showLegendKey val="0"/>
              <c:showVal val="0"/>
              <c:showCatName val="1"/>
              <c:showSerName val="0"/>
              <c:showPercent val="0"/>
              <c:showBubbleSize val="0"/>
              <c:extLst>
                <c:ext xmlns:c15="http://schemas.microsoft.com/office/drawing/2012/chart" uri="{CE6537A1-D6FC-4f65-9D91-7224C49458BB}">
                  <c15:layout>
                    <c:manualLayout>
                      <c:w val="0.33890598290598284"/>
                      <c:h val="0.13430674421911742"/>
                    </c:manualLayout>
                  </c15:layout>
                </c:ext>
                <c:ext xmlns:c16="http://schemas.microsoft.com/office/drawing/2014/chart" uri="{C3380CC4-5D6E-409C-BE32-E72D297353CC}">
                  <c16:uniqueId val="{0000000B-04F5-40CB-BAE8-D1CF935098A9}"/>
                </c:ext>
              </c:extLst>
            </c:dLbl>
            <c:spPr>
              <a:noFill/>
              <a:ln>
                <a:noFill/>
              </a:ln>
              <a:effectLst/>
            </c:spPr>
            <c:txPr>
              <a:bodyPr/>
              <a:lstStyle/>
              <a:p>
                <a:pPr>
                  <a:defRPr sz="1000">
                    <a:latin typeface="Arial" panose="020B0604020202020204" pitchFamily="34" charset="0"/>
                    <a:cs typeface="Arial" panose="020B0604020202020204" pitchFamily="34" charset="0"/>
                  </a:defRPr>
                </a:pPr>
                <a:endParaRPr lang="en-US"/>
              </a:p>
            </c:txPr>
            <c:showLegendKey val="0"/>
            <c:showVal val="0"/>
            <c:showCatName val="1"/>
            <c:showSerName val="0"/>
            <c:showPercent val="0"/>
            <c:showBubbleSize val="0"/>
            <c:showLeaderLines val="0"/>
            <c:extLst>
              <c:ext xmlns:c15="http://schemas.microsoft.com/office/drawing/2012/chart" uri="{CE6537A1-D6FC-4f65-9D91-7224C49458BB}"/>
            </c:extLst>
          </c:dLbls>
          <c:cat>
            <c:strRef>
              <c:f>Sheet1!$A$30:$A$35</c:f>
              <c:strCache>
                <c:ptCount val="3"/>
                <c:pt idx="0">
                  <c:v>Grow Our Organizational Capability</c:v>
                </c:pt>
                <c:pt idx="1">
                  <c:v>E2E Process</c:v>
                </c:pt>
                <c:pt idx="2">
                  <c:v>Digital Project Delivery</c:v>
                </c:pt>
              </c:strCache>
            </c:strRef>
          </c:cat>
          <c:val>
            <c:numRef>
              <c:f>Sheet1!$B$30:$B$35</c:f>
              <c:numCache>
                <c:formatCode>0.00%</c:formatCode>
                <c:ptCount val="6"/>
                <c:pt idx="1">
                  <c:v>0.5</c:v>
                </c:pt>
                <c:pt idx="2">
                  <c:v>0.5</c:v>
                </c:pt>
              </c:numCache>
            </c:numRef>
          </c:val>
          <c:extLst>
            <c:ext xmlns:c16="http://schemas.microsoft.com/office/drawing/2014/chart" uri="{C3380CC4-5D6E-409C-BE32-E72D297353CC}">
              <c16:uniqueId val="{0000000C-04F5-40CB-BAE8-D1CF935098A9}"/>
            </c:ext>
          </c:extLst>
        </c:ser>
        <c:dLbls>
          <c:showLegendKey val="0"/>
          <c:showVal val="0"/>
          <c:showCatName val="0"/>
          <c:showSerName val="0"/>
          <c:showPercent val="0"/>
          <c:showBubbleSize val="0"/>
          <c:showLeaderLines val="0"/>
        </c:dLbls>
        <c:firstSliceAng val="0"/>
        <c:holeSize val="50"/>
      </c:doughnutChart>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25/01/2021</a:t>
            </a:fld>
            <a:endParaRPr lang="en-US" dirty="0"/>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dirty="0"/>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dirty="0"/>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dirty="0"/>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25/01/2021</a:t>
            </a:fld>
            <a:endParaRPr lang="en-GB" dirty="0"/>
          </a:p>
        </p:txBody>
      </p:sp>
      <p:sp>
        <p:nvSpPr>
          <p:cNvPr id="108548" name="Rectangle 4"/>
          <p:cNvSpPr>
            <a:spLocks noGrp="1" noRot="1" noChangeAspect="1" noChangeArrowheads="1" noTextEdit="1"/>
          </p:cNvSpPr>
          <p:nvPr>
            <p:ph type="sldImg" idx="2"/>
          </p:nvPr>
        </p:nvSpPr>
        <p:spPr bwMode="auto">
          <a:xfrm>
            <a:off x="892175" y="733425"/>
            <a:ext cx="4886325"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dirty="0"/>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dirty="0"/>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dirty="0"/>
          </a:p>
        </p:txBody>
      </p:sp>
    </p:spTree>
    <p:extLst>
      <p:ext uri="{BB962C8B-B14F-4D97-AF65-F5344CB8AC3E}">
        <p14:creationId xmlns:p14="http://schemas.microsoft.com/office/powerpoint/2010/main" val="341313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2</a:t>
            </a:fld>
            <a:endParaRPr lang="en-GB" dirty="0"/>
          </a:p>
        </p:txBody>
      </p:sp>
    </p:spTree>
    <p:extLst>
      <p:ext uri="{BB962C8B-B14F-4D97-AF65-F5344CB8AC3E}">
        <p14:creationId xmlns:p14="http://schemas.microsoft.com/office/powerpoint/2010/main" val="372659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989013" algn="l"/>
              </a:tabLst>
            </a:pPr>
            <a:r>
              <a:rPr lang="fr-FR" dirty="0"/>
              <a:t>| [Insert document title] | [Insert date]</a:t>
            </a:r>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2571750"/>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dirty="0"/>
              <a:t>Name</a:t>
            </a:r>
          </a:p>
          <a:p>
            <a:pPr lvl="1"/>
            <a:r>
              <a:rPr lang="en-US" dirty="0"/>
              <a:t>Date</a:t>
            </a:r>
            <a:endParaRPr lang="en-GB" dirty="0"/>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2" y="0"/>
            <a:ext cx="3987469"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dirty="0"/>
              <a:t> </a:t>
            </a:r>
            <a:endParaRPr lang="en-GB" dirty="0"/>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3530261"/>
            <a:ext cx="6140346"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dirty="0"/>
              <a:t> </a:t>
            </a:r>
            <a:endParaRPr lang="en-GB" dirty="0"/>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2452280"/>
            <a:ext cx="1947600" cy="19476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417313"/>
            <a:ext cx="3952500" cy="369332"/>
          </a:xfrm>
        </p:spPr>
        <p:txBody>
          <a:bodyPr/>
          <a:lstStyle>
            <a:lvl1pPr>
              <a:lnSpc>
                <a:spcPct val="80000"/>
              </a:lnSpc>
              <a:defRPr sz="3200">
                <a:solidFill>
                  <a:schemeClr val="bg1"/>
                </a:solidFill>
              </a:defRPr>
            </a:lvl1pPr>
          </a:lstStyle>
          <a:p>
            <a:r>
              <a:rPr lang="en-US"/>
              <a:t>Click to edit Master title style</a:t>
            </a:r>
            <a:endParaRPr lang="en-GB" dirty="0"/>
          </a:p>
        </p:txBody>
      </p:sp>
      <p:grpSp>
        <p:nvGrpSpPr>
          <p:cNvPr id="38" name="Group 37"/>
          <p:cNvGrpSpPr/>
          <p:nvPr userDrawn="1"/>
        </p:nvGrpSpPr>
        <p:grpSpPr>
          <a:xfrm>
            <a:off x="426571" y="6133625"/>
            <a:ext cx="1905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357188"/>
            <a:ext cx="1763750" cy="522000"/>
          </a:xfrm>
          <a:prstGeom prst="rect">
            <a:avLst/>
          </a:prstGeom>
        </p:spPr>
      </p:pic>
    </p:spTree>
    <p:extLst>
      <p:ext uri="{BB962C8B-B14F-4D97-AF65-F5344CB8AC3E}">
        <p14:creationId xmlns:p14="http://schemas.microsoft.com/office/powerpoint/2010/main" val="308474211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2571750"/>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dirty="0"/>
              <a:t>Name</a:t>
            </a:r>
          </a:p>
          <a:p>
            <a:pPr lvl="1"/>
            <a:r>
              <a:rPr lang="en-US" dirty="0"/>
              <a:t>Date</a:t>
            </a:r>
            <a:endParaRPr lang="en-GB" dirty="0"/>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2" y="0"/>
            <a:ext cx="3987469"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dirty="0"/>
              <a:t> </a:t>
            </a:r>
            <a:endParaRPr lang="en-GB" dirty="0"/>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3530261"/>
            <a:ext cx="6140346"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dirty="0"/>
              <a:t> </a:t>
            </a:r>
            <a:endParaRPr lang="en-GB" dirty="0"/>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2452280"/>
            <a:ext cx="1947600" cy="19476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417313"/>
            <a:ext cx="3952500" cy="369332"/>
          </a:xfrm>
        </p:spPr>
        <p:txBody>
          <a:bodyPr/>
          <a:lstStyle>
            <a:lvl1pPr>
              <a:lnSpc>
                <a:spcPct val="80000"/>
              </a:lnSpc>
              <a:defRPr sz="3200">
                <a:solidFill>
                  <a:schemeClr val="bg1"/>
                </a:solidFill>
              </a:defRPr>
            </a:lvl1pPr>
          </a:lstStyle>
          <a:p>
            <a:r>
              <a:rPr lang="en-US"/>
              <a:t>Click to edit Master title style</a:t>
            </a:r>
            <a:endParaRPr lang="en-GB" dirty="0"/>
          </a:p>
        </p:txBody>
      </p:sp>
      <p:grpSp>
        <p:nvGrpSpPr>
          <p:cNvPr id="38" name="Group 37"/>
          <p:cNvGrpSpPr/>
          <p:nvPr userDrawn="1"/>
        </p:nvGrpSpPr>
        <p:grpSpPr>
          <a:xfrm>
            <a:off x="426571" y="6133625"/>
            <a:ext cx="1905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303494"/>
            <a:ext cx="1307829"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32483056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0" y="3044279"/>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1052526"/>
            <a:ext cx="2598742" cy="1769715"/>
          </a:xfrm>
        </p:spPr>
        <p:txBody>
          <a:bodyPr anchor="b" anchorCtr="0"/>
          <a:lstStyle>
            <a:lvl1pPr>
              <a:defRPr sz="11500">
                <a:solidFill>
                  <a:schemeClr val="bg1"/>
                </a:solidFill>
              </a:defRPr>
            </a:lvl1pPr>
          </a:lstStyle>
          <a:p>
            <a:pPr lvl="0"/>
            <a:r>
              <a:rPr lang="en-US" dirty="0"/>
              <a:t>##</a:t>
            </a:r>
            <a:endParaRPr lang="en-GB" dirty="0"/>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6368"/>
            <a:ext cx="50913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dirty="0"/>
              <a:t> </a:t>
            </a:r>
            <a:endParaRPr lang="en-GB" dirty="0"/>
          </a:p>
        </p:txBody>
      </p:sp>
      <p:grpSp>
        <p:nvGrpSpPr>
          <p:cNvPr id="26" name="Group 25"/>
          <p:cNvGrpSpPr/>
          <p:nvPr userDrawn="1"/>
        </p:nvGrpSpPr>
        <p:grpSpPr>
          <a:xfrm>
            <a:off x="426571" y="6133625"/>
            <a:ext cx="1905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960178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0" y="3044279"/>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1052526"/>
            <a:ext cx="2598742" cy="1769715"/>
          </a:xfrm>
        </p:spPr>
        <p:txBody>
          <a:bodyPr anchor="b" anchorCtr="0"/>
          <a:lstStyle>
            <a:lvl1pPr>
              <a:defRPr sz="11500">
                <a:solidFill>
                  <a:schemeClr val="bg1"/>
                </a:solidFill>
              </a:defRPr>
            </a:lvl1pPr>
          </a:lstStyle>
          <a:p>
            <a:pPr lvl="0"/>
            <a:r>
              <a:rPr lang="en-US" dirty="0"/>
              <a:t>##</a:t>
            </a:r>
            <a:endParaRPr lang="en-GB" dirty="0"/>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6368"/>
            <a:ext cx="50913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dirty="0"/>
              <a:t> </a:t>
            </a:r>
            <a:endParaRPr lang="en-GB" dirty="0"/>
          </a:p>
        </p:txBody>
      </p:sp>
      <p:grpSp>
        <p:nvGrpSpPr>
          <p:cNvPr id="28" name="Group 27"/>
          <p:cNvGrpSpPr/>
          <p:nvPr userDrawn="1"/>
        </p:nvGrpSpPr>
        <p:grpSpPr>
          <a:xfrm>
            <a:off x="426571" y="6133625"/>
            <a:ext cx="1905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303494"/>
            <a:ext cx="1969293"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8282736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0" y="3044279"/>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1052526"/>
            <a:ext cx="2598742" cy="1769715"/>
          </a:xfrm>
        </p:spPr>
        <p:txBody>
          <a:bodyPr anchor="b" anchorCtr="0"/>
          <a:lstStyle>
            <a:lvl1pPr>
              <a:defRPr sz="11500">
                <a:solidFill>
                  <a:schemeClr val="bg1"/>
                </a:solidFill>
              </a:defRPr>
            </a:lvl1pPr>
          </a:lstStyle>
          <a:p>
            <a:pPr lvl="0"/>
            <a:r>
              <a:rPr lang="en-US" dirty="0"/>
              <a:t>##</a:t>
            </a:r>
            <a:endParaRPr lang="en-GB" dirty="0"/>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6368"/>
            <a:ext cx="50913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dirty="0"/>
              <a:t> </a:t>
            </a:r>
            <a:endParaRPr lang="en-GB" dirty="0"/>
          </a:p>
        </p:txBody>
      </p:sp>
      <p:grpSp>
        <p:nvGrpSpPr>
          <p:cNvPr id="28" name="Group 27"/>
          <p:cNvGrpSpPr/>
          <p:nvPr userDrawn="1"/>
        </p:nvGrpSpPr>
        <p:grpSpPr>
          <a:xfrm>
            <a:off x="426571" y="6133625"/>
            <a:ext cx="1905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303494"/>
            <a:ext cx="1969293"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7908961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0" y="3044279"/>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1052526"/>
            <a:ext cx="2598742" cy="1769715"/>
          </a:xfrm>
        </p:spPr>
        <p:txBody>
          <a:bodyPr anchor="b" anchorCtr="0"/>
          <a:lstStyle>
            <a:lvl1pPr>
              <a:defRPr sz="11500">
                <a:solidFill>
                  <a:schemeClr val="bg1"/>
                </a:solidFill>
              </a:defRPr>
            </a:lvl1pPr>
          </a:lstStyle>
          <a:p>
            <a:pPr lvl="0"/>
            <a:r>
              <a:rPr lang="en-US" dirty="0"/>
              <a:t>##</a:t>
            </a:r>
            <a:endParaRPr lang="en-GB" dirty="0"/>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6368"/>
            <a:ext cx="50913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dirty="0"/>
              <a:t> </a:t>
            </a:r>
            <a:endParaRPr lang="en-GB" dirty="0"/>
          </a:p>
        </p:txBody>
      </p:sp>
      <p:grpSp>
        <p:nvGrpSpPr>
          <p:cNvPr id="28" name="Group 27"/>
          <p:cNvGrpSpPr/>
          <p:nvPr userDrawn="1"/>
        </p:nvGrpSpPr>
        <p:grpSpPr>
          <a:xfrm>
            <a:off x="426571" y="6133625"/>
            <a:ext cx="1905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357188"/>
            <a:ext cx="1763750" cy="522000"/>
          </a:xfrm>
          <a:prstGeom prst="rect">
            <a:avLst/>
          </a:prstGeom>
        </p:spPr>
      </p:pic>
    </p:spTree>
    <p:extLst>
      <p:ext uri="{BB962C8B-B14F-4D97-AF65-F5344CB8AC3E}">
        <p14:creationId xmlns:p14="http://schemas.microsoft.com/office/powerpoint/2010/main" val="8041419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0" y="3044279"/>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1052526"/>
            <a:ext cx="2598742" cy="1769715"/>
          </a:xfrm>
        </p:spPr>
        <p:txBody>
          <a:bodyPr anchor="b" anchorCtr="0"/>
          <a:lstStyle>
            <a:lvl1pPr>
              <a:defRPr sz="11500">
                <a:solidFill>
                  <a:schemeClr val="bg1"/>
                </a:solidFill>
              </a:defRPr>
            </a:lvl1pPr>
          </a:lstStyle>
          <a:p>
            <a:pPr lvl="0"/>
            <a:r>
              <a:rPr lang="en-US" dirty="0"/>
              <a:t>##</a:t>
            </a:r>
            <a:endParaRPr lang="en-GB" dirty="0"/>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6368"/>
            <a:ext cx="50913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dirty="0"/>
              <a:t> </a:t>
            </a:r>
            <a:endParaRPr lang="en-GB" dirty="0"/>
          </a:p>
        </p:txBody>
      </p:sp>
      <p:grpSp>
        <p:nvGrpSpPr>
          <p:cNvPr id="27" name="Group 26"/>
          <p:cNvGrpSpPr/>
          <p:nvPr userDrawn="1"/>
        </p:nvGrpSpPr>
        <p:grpSpPr>
          <a:xfrm>
            <a:off x="426571" y="6133625"/>
            <a:ext cx="1905000"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303494"/>
            <a:ext cx="1307829"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344118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909034"/>
            <a:ext cx="493395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99750893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29E732-2298-476A-908F-5DE820CDF390}" type="datetime1">
              <a:rPr lang="en-US" smtClean="0"/>
              <a:t>1/25/2021</a:t>
            </a:fld>
            <a:endParaRPr lang="en-US"/>
          </a:p>
        </p:txBody>
      </p:sp>
      <p:sp>
        <p:nvSpPr>
          <p:cNvPr id="5" name="Footer Placeholder 4"/>
          <p:cNvSpPr>
            <a:spLocks noGrp="1"/>
          </p:cNvSpPr>
          <p:nvPr>
            <p:ph type="ftr" sz="quarter" idx="11"/>
          </p:nvPr>
        </p:nvSpPr>
        <p:spPr/>
        <p:txBody>
          <a:bodyPr/>
          <a:lstStyle/>
          <a:p>
            <a:r>
              <a:rPr lang="en-US"/>
              <a:t>National Grid | CY18FY19 US Focus Area Donuts - Q2 | 24 Oct 2018</a:t>
            </a:r>
          </a:p>
        </p:txBody>
      </p:sp>
      <p:sp>
        <p:nvSpPr>
          <p:cNvPr id="6" name="Slide Number Placeholder 5"/>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64978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38B4A8-5D60-4E97-A9EF-4C2CC906AB14}" type="datetime1">
              <a:rPr lang="en-US" smtClean="0"/>
              <a:t>1/25/2021</a:t>
            </a:fld>
            <a:endParaRPr lang="en-US"/>
          </a:p>
        </p:txBody>
      </p:sp>
      <p:sp>
        <p:nvSpPr>
          <p:cNvPr id="5" name="Footer Placeholder 4"/>
          <p:cNvSpPr>
            <a:spLocks noGrp="1"/>
          </p:cNvSpPr>
          <p:nvPr>
            <p:ph type="ftr" sz="quarter" idx="11"/>
          </p:nvPr>
        </p:nvSpPr>
        <p:spPr/>
        <p:txBody>
          <a:bodyPr/>
          <a:lstStyle/>
          <a:p>
            <a:r>
              <a:rPr lang="en-US"/>
              <a:t>National Grid | CY18FY19 US Focus Area Donuts - Q2 | 24 Oct 2018</a:t>
            </a:r>
          </a:p>
        </p:txBody>
      </p:sp>
      <p:sp>
        <p:nvSpPr>
          <p:cNvPr id="6" name="Slide Number Placeholder 5"/>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98363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6" y="1411200"/>
            <a:ext cx="25771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411200"/>
            <a:ext cx="2592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411200"/>
            <a:ext cx="2592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989013" algn="l"/>
              </a:tabLst>
            </a:pPr>
            <a:r>
              <a:rPr lang="fr-FR" dirty="0"/>
              <a:t>| [Insert document title] | [Insert date]</a:t>
            </a:r>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104028"/>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9F779-A794-447A-AD47-87D80EFE8ABB}" type="datetime1">
              <a:rPr lang="en-US" smtClean="0"/>
              <a:t>1/25/2021</a:t>
            </a:fld>
            <a:endParaRPr lang="en-US"/>
          </a:p>
        </p:txBody>
      </p:sp>
      <p:sp>
        <p:nvSpPr>
          <p:cNvPr id="5" name="Footer Placeholder 4"/>
          <p:cNvSpPr>
            <a:spLocks noGrp="1"/>
          </p:cNvSpPr>
          <p:nvPr>
            <p:ph type="ftr" sz="quarter" idx="11"/>
          </p:nvPr>
        </p:nvSpPr>
        <p:spPr/>
        <p:txBody>
          <a:bodyPr/>
          <a:lstStyle/>
          <a:p>
            <a:r>
              <a:rPr lang="en-US"/>
              <a:t>National Grid | CY18FY19 US Focus Area Donuts - Q2 | 24 Oct 2018</a:t>
            </a:r>
          </a:p>
        </p:txBody>
      </p:sp>
      <p:sp>
        <p:nvSpPr>
          <p:cNvPr id="6" name="Slide Number Placeholder 5"/>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1965466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247B99-24C4-42AA-AFB8-AF298AD99D14}" type="datetime1">
              <a:rPr lang="en-US" smtClean="0"/>
              <a:t>1/25/2021</a:t>
            </a:fld>
            <a:endParaRPr lang="en-US"/>
          </a:p>
        </p:txBody>
      </p:sp>
      <p:sp>
        <p:nvSpPr>
          <p:cNvPr id="6" name="Footer Placeholder 5"/>
          <p:cNvSpPr>
            <a:spLocks noGrp="1"/>
          </p:cNvSpPr>
          <p:nvPr>
            <p:ph type="ftr" sz="quarter" idx="11"/>
          </p:nvPr>
        </p:nvSpPr>
        <p:spPr/>
        <p:txBody>
          <a:bodyPr/>
          <a:lstStyle/>
          <a:p>
            <a:r>
              <a:rPr lang="en-US"/>
              <a:t>National Grid | CY18FY19 US Focus Area Donuts - Q2 | 24 Oct 2018</a:t>
            </a:r>
          </a:p>
        </p:txBody>
      </p:sp>
      <p:sp>
        <p:nvSpPr>
          <p:cNvPr id="7" name="Slide Number Placeholder 6"/>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244286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27AB83-B05D-4B86-8846-BFB469260BFC}" type="datetime1">
              <a:rPr lang="en-US" smtClean="0"/>
              <a:t>1/25/2021</a:t>
            </a:fld>
            <a:endParaRPr lang="en-US"/>
          </a:p>
        </p:txBody>
      </p:sp>
      <p:sp>
        <p:nvSpPr>
          <p:cNvPr id="8" name="Footer Placeholder 7"/>
          <p:cNvSpPr>
            <a:spLocks noGrp="1"/>
          </p:cNvSpPr>
          <p:nvPr>
            <p:ph type="ftr" sz="quarter" idx="11"/>
          </p:nvPr>
        </p:nvSpPr>
        <p:spPr/>
        <p:txBody>
          <a:bodyPr/>
          <a:lstStyle/>
          <a:p>
            <a:r>
              <a:rPr lang="en-US"/>
              <a:t>National Grid | CY18FY19 US Focus Area Donuts - Q2 | 24 Oct 2018</a:t>
            </a:r>
          </a:p>
        </p:txBody>
      </p:sp>
      <p:sp>
        <p:nvSpPr>
          <p:cNvPr id="9" name="Slide Number Placeholder 8"/>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1560716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519D81-7504-452A-ADE0-BEDBDF33FE87}" type="datetime1">
              <a:rPr lang="en-US" smtClean="0"/>
              <a:t>1/25/2021</a:t>
            </a:fld>
            <a:endParaRPr lang="en-US"/>
          </a:p>
        </p:txBody>
      </p:sp>
      <p:sp>
        <p:nvSpPr>
          <p:cNvPr id="4" name="Footer Placeholder 3"/>
          <p:cNvSpPr>
            <a:spLocks noGrp="1"/>
          </p:cNvSpPr>
          <p:nvPr>
            <p:ph type="ftr" sz="quarter" idx="11"/>
          </p:nvPr>
        </p:nvSpPr>
        <p:spPr/>
        <p:txBody>
          <a:bodyPr/>
          <a:lstStyle/>
          <a:p>
            <a:r>
              <a:rPr lang="en-US"/>
              <a:t>National Grid | CY18FY19 US Focus Area Donuts - Q2 | 24 Oct 2018</a:t>
            </a:r>
          </a:p>
        </p:txBody>
      </p:sp>
      <p:sp>
        <p:nvSpPr>
          <p:cNvPr id="5" name="Slide Number Placeholder 4"/>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3865748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60A95-A3FC-408B-AA93-F0CEDB1C6C32}" type="datetime1">
              <a:rPr lang="en-US" smtClean="0"/>
              <a:t>1/25/2021</a:t>
            </a:fld>
            <a:endParaRPr lang="en-US"/>
          </a:p>
        </p:txBody>
      </p:sp>
      <p:sp>
        <p:nvSpPr>
          <p:cNvPr id="3" name="Footer Placeholder 2"/>
          <p:cNvSpPr>
            <a:spLocks noGrp="1"/>
          </p:cNvSpPr>
          <p:nvPr>
            <p:ph type="ftr" sz="quarter" idx="11"/>
          </p:nvPr>
        </p:nvSpPr>
        <p:spPr/>
        <p:txBody>
          <a:bodyPr/>
          <a:lstStyle/>
          <a:p>
            <a:r>
              <a:rPr lang="en-US"/>
              <a:t>National Grid | CY18FY19 US Focus Area Donuts - Q2 | 24 Oct 2018</a:t>
            </a:r>
          </a:p>
        </p:txBody>
      </p:sp>
      <p:sp>
        <p:nvSpPr>
          <p:cNvPr id="4" name="Slide Number Placeholder 3"/>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1546013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4FDDD-949F-4613-9E6F-A680E952DCE9}" type="datetime1">
              <a:rPr lang="en-US" smtClean="0"/>
              <a:t>1/25/2021</a:t>
            </a:fld>
            <a:endParaRPr lang="en-US"/>
          </a:p>
        </p:txBody>
      </p:sp>
      <p:sp>
        <p:nvSpPr>
          <p:cNvPr id="6" name="Footer Placeholder 5"/>
          <p:cNvSpPr>
            <a:spLocks noGrp="1"/>
          </p:cNvSpPr>
          <p:nvPr>
            <p:ph type="ftr" sz="quarter" idx="11"/>
          </p:nvPr>
        </p:nvSpPr>
        <p:spPr/>
        <p:txBody>
          <a:bodyPr/>
          <a:lstStyle/>
          <a:p>
            <a:r>
              <a:rPr lang="en-US"/>
              <a:t>National Grid | CY18FY19 US Focus Area Donuts - Q2 | 24 Oct 2018</a:t>
            </a:r>
          </a:p>
        </p:txBody>
      </p:sp>
      <p:sp>
        <p:nvSpPr>
          <p:cNvPr id="7" name="Slide Number Placeholder 6"/>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1712689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7510B-791C-49B3-A5DF-F11B237A447A}" type="datetime1">
              <a:rPr lang="en-US" smtClean="0"/>
              <a:t>1/25/2021</a:t>
            </a:fld>
            <a:endParaRPr lang="en-US"/>
          </a:p>
        </p:txBody>
      </p:sp>
      <p:sp>
        <p:nvSpPr>
          <p:cNvPr id="6" name="Footer Placeholder 5"/>
          <p:cNvSpPr>
            <a:spLocks noGrp="1"/>
          </p:cNvSpPr>
          <p:nvPr>
            <p:ph type="ftr" sz="quarter" idx="11"/>
          </p:nvPr>
        </p:nvSpPr>
        <p:spPr/>
        <p:txBody>
          <a:bodyPr/>
          <a:lstStyle/>
          <a:p>
            <a:r>
              <a:rPr lang="en-US"/>
              <a:t>National Grid | CY18FY19 US Focus Area Donuts - Q2 | 24 Oct 2018</a:t>
            </a:r>
          </a:p>
        </p:txBody>
      </p:sp>
      <p:sp>
        <p:nvSpPr>
          <p:cNvPr id="7" name="Slide Number Placeholder 6"/>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2875608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5EA07-143F-4D19-BBBF-30079C2BD174}" type="datetime1">
              <a:rPr lang="en-US" smtClean="0"/>
              <a:t>1/25/2021</a:t>
            </a:fld>
            <a:endParaRPr lang="en-US"/>
          </a:p>
        </p:txBody>
      </p:sp>
      <p:sp>
        <p:nvSpPr>
          <p:cNvPr id="5" name="Footer Placeholder 4"/>
          <p:cNvSpPr>
            <a:spLocks noGrp="1"/>
          </p:cNvSpPr>
          <p:nvPr>
            <p:ph type="ftr" sz="quarter" idx="11"/>
          </p:nvPr>
        </p:nvSpPr>
        <p:spPr/>
        <p:txBody>
          <a:bodyPr/>
          <a:lstStyle/>
          <a:p>
            <a:r>
              <a:rPr lang="en-US"/>
              <a:t>National Grid | CY18FY19 US Focus Area Donuts - Q2 | 24 Oct 2018</a:t>
            </a:r>
          </a:p>
        </p:txBody>
      </p:sp>
      <p:sp>
        <p:nvSpPr>
          <p:cNvPr id="6" name="Slide Number Placeholder 5"/>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3340702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0C55D0-64A6-49BF-8398-E1FAAA471255}" type="datetime1">
              <a:rPr lang="en-US" smtClean="0"/>
              <a:t>1/25/2021</a:t>
            </a:fld>
            <a:endParaRPr lang="en-US"/>
          </a:p>
        </p:txBody>
      </p:sp>
      <p:sp>
        <p:nvSpPr>
          <p:cNvPr id="5" name="Footer Placeholder 4"/>
          <p:cNvSpPr>
            <a:spLocks noGrp="1"/>
          </p:cNvSpPr>
          <p:nvPr>
            <p:ph type="ftr" sz="quarter" idx="11"/>
          </p:nvPr>
        </p:nvSpPr>
        <p:spPr/>
        <p:txBody>
          <a:bodyPr/>
          <a:lstStyle/>
          <a:p>
            <a:r>
              <a:rPr lang="en-US"/>
              <a:t>National Grid | CY18FY19 US Focus Area Donuts - Q2 | 24 Oct 2018</a:t>
            </a:r>
          </a:p>
        </p:txBody>
      </p:sp>
      <p:sp>
        <p:nvSpPr>
          <p:cNvPr id="6" name="Slide Number Placeholder 5"/>
          <p:cNvSpPr>
            <a:spLocks noGrp="1"/>
          </p:cNvSpPr>
          <p:nvPr>
            <p:ph type="sldNum" sz="quarter" idx="12"/>
          </p:nvPr>
        </p:nvSpPr>
        <p:spPr/>
        <p:txBody>
          <a:bodyPr/>
          <a:lstStyle/>
          <a:p>
            <a:fld id="{CC65E966-14E0-402F-90A8-9182275602AD}" type="slidenum">
              <a:rPr lang="en-US" smtClean="0"/>
              <a:t>‹#›</a:t>
            </a:fld>
            <a:endParaRPr lang="en-US"/>
          </a:p>
        </p:txBody>
      </p:sp>
    </p:spTree>
    <p:extLst>
      <p:ext uri="{BB962C8B-B14F-4D97-AF65-F5344CB8AC3E}">
        <p14:creationId xmlns:p14="http://schemas.microsoft.com/office/powerpoint/2010/main" val="63089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0" y="1411288"/>
            <a:ext cx="5435599" cy="188477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989013" algn="l"/>
              </a:tabLst>
            </a:pPr>
            <a:r>
              <a:rPr lang="fr-FR" dirty="0"/>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104028"/>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128513" y="1411200"/>
            <a:ext cx="2592000" cy="4605251"/>
          </a:xfrm>
          <a:prstGeom prst="rect">
            <a:avLst/>
          </a:prstGeom>
        </p:spPr>
        <p:txBody>
          <a:bodyPr>
            <a:noAutofit/>
          </a:bodyPr>
          <a:lstStyle>
            <a:lvl1pPr>
              <a:defRPr/>
            </a:lvl1pPr>
          </a:lstStyle>
          <a:p>
            <a:r>
              <a:rPr lang="en-GB" dirty="0"/>
              <a:t> </a:t>
            </a:r>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1" name="Text Placeholder 3">
            <a:extLst>
              <a:ext uri="{FF2B5EF4-FFF2-40B4-BE49-F238E27FC236}">
                <a16:creationId xmlns:a16="http://schemas.microsoft.com/office/drawing/2014/main" id="{805A7200-546C-4CD2-8512-AE22785AD60D}"/>
              </a:ext>
            </a:extLst>
          </p:cNvPr>
          <p:cNvSpPr>
            <a:spLocks noGrp="1"/>
          </p:cNvSpPr>
          <p:nvPr>
            <p:ph type="body" sz="quarter" idx="16"/>
          </p:nvPr>
        </p:nvSpPr>
        <p:spPr>
          <a:xfrm>
            <a:off x="432000" y="1411200"/>
            <a:ext cx="542702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Footer Placeholder 2">
            <a:extLst>
              <a:ext uri="{FF2B5EF4-FFF2-40B4-BE49-F238E27FC236}">
                <a16:creationId xmlns:a16="http://schemas.microsoft.com/office/drawing/2014/main" id="{E0FB516A-6D40-433C-A73C-2159431C5E63}"/>
              </a:ext>
            </a:extLst>
          </p:cNvPr>
          <p:cNvSpPr>
            <a:spLocks noGrp="1"/>
          </p:cNvSpPr>
          <p:nvPr>
            <p:ph type="ftr" sz="quarter" idx="17"/>
          </p:nvPr>
        </p:nvSpPr>
        <p:spPr/>
        <p:txBody>
          <a:bodyPr/>
          <a:lstStyle/>
          <a:p>
            <a:pPr>
              <a:tabLst>
                <a:tab pos="989013" algn="l"/>
              </a:tabLst>
            </a:pPr>
            <a:r>
              <a:rPr lang="fr-FR" dirty="0"/>
              <a:t>| [Insert document title] | [Insert date]</a:t>
            </a:r>
          </a:p>
        </p:txBody>
      </p:sp>
      <p:grpSp>
        <p:nvGrpSpPr>
          <p:cNvPr id="17" name="Group 16">
            <a:extLst>
              <a:ext uri="{FF2B5EF4-FFF2-40B4-BE49-F238E27FC236}">
                <a16:creationId xmlns:a16="http://schemas.microsoft.com/office/drawing/2014/main" id="{3EDC6671-7B7A-4335-AA2E-6E7D447A9D79}"/>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AC52E78A-DE55-4FC2-B3D2-20F4BB9E180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FE789A62-6F85-4693-8CCC-0B996B2F8DA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0EFD2A87-F500-4549-BBEB-6514E8A5C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1" name="Rounded Rectangle 20">
                <a:extLst>
                  <a:ext uri="{FF2B5EF4-FFF2-40B4-BE49-F238E27FC236}">
                    <a16:creationId xmlns:a16="http://schemas.microsoft.com/office/drawing/2014/main" id="{20F0A855-BCAC-4922-B40F-3D60A82EC65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2" name="Guidance note">
            <a:extLst>
              <a:ext uri="{FF2B5EF4-FFF2-40B4-BE49-F238E27FC236}">
                <a16:creationId xmlns:a16="http://schemas.microsoft.com/office/drawing/2014/main" id="{AB8749D2-7DBB-4CD8-8D11-2DA6629F2E04}"/>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 + 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2" name="Text Placeholder 3">
            <a:extLst>
              <a:ext uri="{FF2B5EF4-FFF2-40B4-BE49-F238E27FC236}">
                <a16:creationId xmlns:a16="http://schemas.microsoft.com/office/drawing/2014/main" id="{9A2A087D-51A7-4911-8C49-D5567C7BEC63}"/>
              </a:ext>
            </a:extLst>
          </p:cNvPr>
          <p:cNvSpPr>
            <a:spLocks noGrp="1"/>
          </p:cNvSpPr>
          <p:nvPr>
            <p:ph type="body" sz="quarter" idx="19"/>
          </p:nvPr>
        </p:nvSpPr>
        <p:spPr>
          <a:xfrm>
            <a:off x="3284313" y="1411200"/>
            <a:ext cx="2592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3">
            <a:extLst>
              <a:ext uri="{FF2B5EF4-FFF2-40B4-BE49-F238E27FC236}">
                <a16:creationId xmlns:a16="http://schemas.microsoft.com/office/drawing/2014/main" id="{15A6DD53-9DDF-4380-943D-FEAEF1E2B391}"/>
              </a:ext>
            </a:extLst>
          </p:cNvPr>
          <p:cNvSpPr>
            <a:spLocks noGrp="1"/>
          </p:cNvSpPr>
          <p:nvPr>
            <p:ph type="body" sz="quarter" idx="16"/>
          </p:nvPr>
        </p:nvSpPr>
        <p:spPr>
          <a:xfrm>
            <a:off x="432000" y="1411200"/>
            <a:ext cx="2592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hart Placeholder 5">
            <a:extLst>
              <a:ext uri="{FF2B5EF4-FFF2-40B4-BE49-F238E27FC236}">
                <a16:creationId xmlns:a16="http://schemas.microsoft.com/office/drawing/2014/main" id="{C8B1CE67-807C-4CD8-846B-75ED6BA28B09}"/>
              </a:ext>
            </a:extLst>
          </p:cNvPr>
          <p:cNvSpPr>
            <a:spLocks noGrp="1"/>
          </p:cNvSpPr>
          <p:nvPr>
            <p:ph type="chart" sz="quarter" idx="15" hasCustomPrompt="1"/>
          </p:nvPr>
        </p:nvSpPr>
        <p:spPr>
          <a:xfrm>
            <a:off x="6128513" y="1411200"/>
            <a:ext cx="2592000" cy="4605251"/>
          </a:xfrm>
          <a:prstGeom prst="rect">
            <a:avLst/>
          </a:prstGeom>
        </p:spPr>
        <p:txBody>
          <a:bodyPr>
            <a:noAutofit/>
          </a:bodyPr>
          <a:lstStyle>
            <a:lvl1pPr>
              <a:defRPr/>
            </a:lvl1pPr>
          </a:lstStyle>
          <a:p>
            <a:r>
              <a:rPr lang="en-GB" dirty="0"/>
              <a:t> </a:t>
            </a:r>
          </a:p>
        </p:txBody>
      </p:sp>
      <p:sp>
        <p:nvSpPr>
          <p:cNvPr id="2" name="Footer Placeholder 1">
            <a:extLst>
              <a:ext uri="{FF2B5EF4-FFF2-40B4-BE49-F238E27FC236}">
                <a16:creationId xmlns:a16="http://schemas.microsoft.com/office/drawing/2014/main" id="{4E5ECD47-6924-4412-A2BE-E25358505E38}"/>
              </a:ext>
            </a:extLst>
          </p:cNvPr>
          <p:cNvSpPr>
            <a:spLocks noGrp="1"/>
          </p:cNvSpPr>
          <p:nvPr>
            <p:ph type="ftr" sz="quarter" idx="20"/>
          </p:nvPr>
        </p:nvSpPr>
        <p:spPr/>
        <p:txBody>
          <a:bodyPr/>
          <a:lstStyle/>
          <a:p>
            <a:pPr>
              <a:tabLst>
                <a:tab pos="989013" algn="l"/>
              </a:tabLst>
            </a:pPr>
            <a:r>
              <a:rPr lang="fr-FR" dirty="0"/>
              <a:t>| [Insert document title] | [Insert date]</a:t>
            </a:r>
          </a:p>
        </p:txBody>
      </p:sp>
      <p:grpSp>
        <p:nvGrpSpPr>
          <p:cNvPr id="20" name="Group 19">
            <a:extLst>
              <a:ext uri="{FF2B5EF4-FFF2-40B4-BE49-F238E27FC236}">
                <a16:creationId xmlns:a16="http://schemas.microsoft.com/office/drawing/2014/main" id="{F25C9E25-E8FC-4571-9F0E-B6FC7339C362}"/>
              </a:ext>
            </a:extLst>
          </p:cNvPr>
          <p:cNvGrpSpPr/>
          <p:nvPr userDrawn="1"/>
        </p:nvGrpSpPr>
        <p:grpSpPr>
          <a:xfrm>
            <a:off x="9206425" y="0"/>
            <a:ext cx="2029736" cy="2104028"/>
            <a:chOff x="3528102" y="847657"/>
            <a:chExt cx="2029736" cy="2104028"/>
          </a:xfrm>
        </p:grpSpPr>
        <p:sp>
          <p:nvSpPr>
            <p:cNvPr id="22" name="Guidance note">
              <a:extLst>
                <a:ext uri="{FF2B5EF4-FFF2-40B4-BE49-F238E27FC236}">
                  <a16:creationId xmlns:a16="http://schemas.microsoft.com/office/drawing/2014/main" id="{F38568F4-5A0F-40F0-8FBB-6422E0277B9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3" name="Group 22">
              <a:extLst>
                <a:ext uri="{FF2B5EF4-FFF2-40B4-BE49-F238E27FC236}">
                  <a16:creationId xmlns:a16="http://schemas.microsoft.com/office/drawing/2014/main" id="{3190E118-6008-404D-9BBA-3301784485B7}"/>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4" name="Picture 3">
                <a:extLst>
                  <a:ext uri="{FF2B5EF4-FFF2-40B4-BE49-F238E27FC236}">
                    <a16:creationId xmlns:a16="http://schemas.microsoft.com/office/drawing/2014/main" id="{44EEBD36-BB27-4765-8BDA-4AC6ADE1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D577D016-345B-492E-B8FD-385F82685C5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6" name="Guidance note">
            <a:extLst>
              <a:ext uri="{FF2B5EF4-FFF2-40B4-BE49-F238E27FC236}">
                <a16:creationId xmlns:a16="http://schemas.microsoft.com/office/drawing/2014/main" id="{9D013CB9-7A39-492E-8FF3-5B7C01C0C051}"/>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411200"/>
            <a:ext cx="8280000" cy="4605251"/>
          </a:xfrm>
          <a:prstGeom prst="rect">
            <a:avLst/>
          </a:prstGeom>
        </p:spPr>
        <p:txBody>
          <a:bodyPr>
            <a:noAutofit/>
          </a:bodyPr>
          <a:lstStyle>
            <a:lvl1pPr>
              <a:defRPr>
                <a:solidFill>
                  <a:schemeClr val="accent1"/>
                </a:solidFill>
              </a:defRPr>
            </a:lvl1pPr>
          </a:lstStyle>
          <a:p>
            <a:r>
              <a:rPr lang="en-GB" dirty="0"/>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989013" algn="l"/>
              </a:tabLst>
            </a:pPr>
            <a:r>
              <a:rPr lang="fr-FR" dirty="0"/>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48036"/>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2571750"/>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dirty="0"/>
              <a:t>Name</a:t>
            </a:r>
          </a:p>
          <a:p>
            <a:pPr lvl="1"/>
            <a:r>
              <a:rPr lang="en-US" dirty="0"/>
              <a:t>Date</a:t>
            </a:r>
            <a:endParaRPr lang="en-GB" dirty="0"/>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2" y="0"/>
            <a:ext cx="3987469"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dirty="0"/>
              <a:t> </a:t>
            </a:r>
            <a:endParaRPr lang="en-GB" dirty="0"/>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3530261"/>
            <a:ext cx="6140346"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dirty="0"/>
              <a:t> </a:t>
            </a:r>
            <a:endParaRPr lang="en-GB" dirty="0"/>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2452280"/>
            <a:ext cx="1947600" cy="19476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417313"/>
            <a:ext cx="3952500" cy="369332"/>
          </a:xfrm>
        </p:spPr>
        <p:txBody>
          <a:bodyPr/>
          <a:lstStyle>
            <a:lvl1pPr>
              <a:lnSpc>
                <a:spcPct val="80000"/>
              </a:lnSpc>
              <a:defRPr sz="3200">
                <a:solidFill>
                  <a:schemeClr val="bg1"/>
                </a:solidFill>
              </a:defRPr>
            </a:lvl1pPr>
          </a:lstStyle>
          <a:p>
            <a:r>
              <a:rPr lang="en-US"/>
              <a:t>Click to edit Master title style</a:t>
            </a:r>
            <a:endParaRPr lang="en-GB" dirty="0"/>
          </a:p>
        </p:txBody>
      </p:sp>
      <p:grpSp>
        <p:nvGrpSpPr>
          <p:cNvPr id="35" name="Group 34"/>
          <p:cNvGrpSpPr/>
          <p:nvPr userDrawn="1"/>
        </p:nvGrpSpPr>
        <p:grpSpPr>
          <a:xfrm>
            <a:off x="426571" y="6133625"/>
            <a:ext cx="1905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401996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2571750"/>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dirty="0"/>
              <a:t>Name</a:t>
            </a:r>
          </a:p>
          <a:p>
            <a:pPr lvl="1"/>
            <a:r>
              <a:rPr lang="en-US" dirty="0"/>
              <a:t>Date</a:t>
            </a:r>
            <a:endParaRPr lang="en-GB" dirty="0"/>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2" y="0"/>
            <a:ext cx="3987469"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dirty="0"/>
              <a:t> </a:t>
            </a:r>
            <a:endParaRPr lang="en-GB" dirty="0"/>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3530261"/>
            <a:ext cx="6140346"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dirty="0"/>
              <a:t> </a:t>
            </a:r>
            <a:endParaRPr lang="en-GB" dirty="0"/>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2452280"/>
            <a:ext cx="1947600" cy="19476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417313"/>
            <a:ext cx="3952500" cy="369332"/>
          </a:xfrm>
        </p:spPr>
        <p:txBody>
          <a:bodyPr/>
          <a:lstStyle>
            <a:lvl1pPr>
              <a:lnSpc>
                <a:spcPct val="80000"/>
              </a:lnSpc>
              <a:defRPr sz="3200">
                <a:solidFill>
                  <a:schemeClr val="bg1"/>
                </a:solidFill>
              </a:defRPr>
            </a:lvl1pPr>
          </a:lstStyle>
          <a:p>
            <a:r>
              <a:rPr lang="en-US"/>
              <a:t>Click to edit Master title style</a:t>
            </a:r>
            <a:endParaRPr lang="en-GB" dirty="0"/>
          </a:p>
        </p:txBody>
      </p:sp>
      <p:grpSp>
        <p:nvGrpSpPr>
          <p:cNvPr id="38" name="Group 37"/>
          <p:cNvGrpSpPr/>
          <p:nvPr userDrawn="1"/>
        </p:nvGrpSpPr>
        <p:grpSpPr>
          <a:xfrm>
            <a:off x="426571" y="6133625"/>
            <a:ext cx="1905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303494"/>
            <a:ext cx="1969293"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7597303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2571750"/>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dirty="0"/>
              <a:t>Name</a:t>
            </a:r>
          </a:p>
          <a:p>
            <a:pPr lvl="1"/>
            <a:r>
              <a:rPr lang="en-US" dirty="0"/>
              <a:t>Date</a:t>
            </a:r>
            <a:endParaRPr lang="en-GB" dirty="0"/>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2" y="0"/>
            <a:ext cx="3987469"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dirty="0"/>
              <a:t> </a:t>
            </a:r>
            <a:endParaRPr lang="en-GB" dirty="0"/>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3530261"/>
            <a:ext cx="6140346"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dirty="0"/>
              <a:t> </a:t>
            </a:r>
            <a:endParaRPr lang="en-GB" dirty="0"/>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2452280"/>
            <a:ext cx="1947600" cy="1947600"/>
          </a:xfrm>
          <a:prstGeom prst="flowChartDecision">
            <a:avLst/>
          </a:prstGeom>
          <a:solidFill>
            <a:schemeClr val="bg1"/>
          </a:solidFill>
        </p:spPr>
        <p:txBody>
          <a:bodyPr>
            <a:noAutofit/>
          </a:bodyPr>
          <a:lstStyle>
            <a:lvl1pPr>
              <a:defRPr sz="1400"/>
            </a:lvl1pPr>
          </a:lstStyle>
          <a:p>
            <a:r>
              <a:rPr lang="en-US" dirty="0"/>
              <a:t> </a:t>
            </a:r>
            <a:endParaRPr lang="en-GB" dirty="0"/>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417313"/>
            <a:ext cx="3952500" cy="369332"/>
          </a:xfrm>
        </p:spPr>
        <p:txBody>
          <a:bodyPr/>
          <a:lstStyle>
            <a:lvl1pPr>
              <a:lnSpc>
                <a:spcPct val="80000"/>
              </a:lnSpc>
              <a:defRPr sz="3200">
                <a:solidFill>
                  <a:schemeClr val="bg1"/>
                </a:solidFill>
              </a:defRPr>
            </a:lvl1pPr>
          </a:lstStyle>
          <a:p>
            <a:r>
              <a:rPr lang="en-US"/>
              <a:t>Click to edit Master title style</a:t>
            </a:r>
            <a:endParaRPr lang="en-GB" dirty="0"/>
          </a:p>
        </p:txBody>
      </p:sp>
      <p:grpSp>
        <p:nvGrpSpPr>
          <p:cNvPr id="36" name="Group 35"/>
          <p:cNvGrpSpPr/>
          <p:nvPr userDrawn="1"/>
        </p:nvGrpSpPr>
        <p:grpSpPr>
          <a:xfrm>
            <a:off x="426571" y="6133625"/>
            <a:ext cx="1905000"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303494"/>
            <a:ext cx="1969293"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3671795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vmlDrawing" Target="../drawings/vmlDrawing2.v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17" Type="http://schemas.openxmlformats.org/officeDocument/2006/relationships/image" Target="../media/image1.emf"/><Relationship Id="rId2" Type="http://schemas.openxmlformats.org/officeDocument/2006/relationships/slideLayout" Target="../slideLayouts/slideLayout19.xml"/><Relationship Id="rId16" Type="http://schemas.openxmlformats.org/officeDocument/2006/relationships/oleObject" Target="../embeddings/oleObject2.bin"/><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ags" Target="../tags/tag5.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307E0E9-C5D5-4632-8FD8-FE27969ACD94}"/>
              </a:ext>
            </a:extLst>
          </p:cNvPr>
          <p:cNvGraphicFramePr>
            <a:graphicFrameLocks noChangeAspect="1"/>
          </p:cNvGraphicFramePr>
          <p:nvPr userDrawn="1">
            <p:custDataLst>
              <p:tags r:id="rId20"/>
            </p:custDataLst>
            <p:extLst>
              <p:ext uri="{D42A27DB-BD31-4B8C-83A1-F6EECF244321}">
                <p14:modId xmlns:p14="http://schemas.microsoft.com/office/powerpoint/2010/main" val="3919911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22" imgW="270" imgH="270" progId="TCLayout.ActiveDocument.1">
                  <p:embed/>
                </p:oleObj>
              </mc:Choice>
              <mc:Fallback>
                <p:oleObj name="think-cell Slide" r:id="rId22" imgW="270" imgH="270" progId="TCLayout.ActiveDocument.1">
                  <p:embed/>
                  <p:pic>
                    <p:nvPicPr>
                      <p:cNvPr id="4" name="Object 3" hidden="1">
                        <a:extLst>
                          <a:ext uri="{FF2B5EF4-FFF2-40B4-BE49-F238E27FC236}">
                            <a16:creationId xmlns:a16="http://schemas.microsoft.com/office/drawing/2014/main" id="{D307E0E9-C5D5-4632-8FD8-FE27969ACD94}"/>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4EB986-4EB0-4477-B4B3-4F43A242FE21}"/>
              </a:ext>
            </a:extLst>
          </p:cNvPr>
          <p:cNvSpPr/>
          <p:nvPr userDrawn="1">
            <p:custDataLst>
              <p:tags r:id="rId21"/>
            </p:custDataLst>
          </p:nvPr>
        </p:nvSpPr>
        <p:spPr bwMode="auto">
          <a:xfrm>
            <a:off x="0" y="0"/>
            <a:ext cx="158750"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450"/>
              </a:spcAft>
            </a:pPr>
            <a:endParaRPr lang="en-US" sz="2400" b="1" i="0" baseline="0" dirty="0" err="1">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431801" y="361387"/>
            <a:ext cx="828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dirty="0"/>
          </a:p>
        </p:txBody>
      </p:sp>
      <p:sp>
        <p:nvSpPr>
          <p:cNvPr id="32791" name="Rectangle 3"/>
          <p:cNvSpPr>
            <a:spLocks noGrp="1" noChangeArrowheads="1"/>
          </p:cNvSpPr>
          <p:nvPr>
            <p:ph type="body" idx="1"/>
          </p:nvPr>
        </p:nvSpPr>
        <p:spPr bwMode="auto">
          <a:xfrm>
            <a:off x="431801" y="141248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Heading 1</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5"/>
          <p:cNvSpPr txBox="1">
            <a:spLocks/>
          </p:cNvSpPr>
          <p:nvPr/>
        </p:nvSpPr>
        <p:spPr>
          <a:xfrm>
            <a:off x="8172638" y="6352053"/>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dirty="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343858" y="6352053"/>
            <a:ext cx="654760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dirty="0"/>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1800" y="6352053"/>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dirty="0"/>
              <a:t>National Grid </a:t>
            </a:r>
          </a:p>
        </p:txBody>
      </p:sp>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08" r:id="rId4"/>
    <p:sldLayoutId id="2147483809" r:id="rId5"/>
    <p:sldLayoutId id="2147483814" r:id="rId6"/>
    <p:sldLayoutId id="2147483815" r:id="rId7"/>
    <p:sldLayoutId id="2147483821" r:id="rId8"/>
    <p:sldLayoutId id="2147483820" r:id="rId9"/>
    <p:sldLayoutId id="2147483825" r:id="rId10"/>
    <p:sldLayoutId id="2147483819" r:id="rId11"/>
    <p:sldLayoutId id="2147483816" r:id="rId12"/>
    <p:sldLayoutId id="2147483824" r:id="rId13"/>
    <p:sldLayoutId id="2147483823" r:id="rId14"/>
    <p:sldLayoutId id="2147483826" r:id="rId15"/>
    <p:sldLayoutId id="2147483822" r:id="rId16"/>
    <p:sldLayoutId id="2147483817" r:id="rId17"/>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488" userDrawn="1">
          <p15:clr>
            <a:srgbClr val="F26B43"/>
          </p15:clr>
        </p15:guide>
        <p15:guide id="6" orient="horz" pos="3793" userDrawn="1">
          <p15:clr>
            <a:srgbClr val="F26B43"/>
          </p15:clr>
        </p15:guide>
        <p15:guide id="8" pos="272" userDrawn="1">
          <p15:clr>
            <a:srgbClr val="F26B43"/>
          </p15:clr>
        </p15:guide>
        <p15:guide id="13" pos="2993" userDrawn="1">
          <p15:clr>
            <a:srgbClr val="F26B43"/>
          </p15:clr>
        </p15:guide>
        <p15:guide id="14" orient="horz" pos="414" userDrawn="1">
          <p15:clr>
            <a:srgbClr val="F26B43"/>
          </p15:clr>
        </p15:guide>
        <p15:guide id="15" orient="horz" pos="889" userDrawn="1">
          <p15:clr>
            <a:srgbClr val="F26B43"/>
          </p15:clr>
        </p15:guide>
        <p15:guide id="16" pos="2064" userDrawn="1">
          <p15:clr>
            <a:srgbClr val="F26B43"/>
          </p15:clr>
        </p15:guide>
        <p15:guide id="17" pos="3855" userDrawn="1">
          <p15:clr>
            <a:srgbClr val="F26B43"/>
          </p15:clr>
        </p15:guide>
        <p15:guide id="18" pos="3696" userDrawn="1">
          <p15:clr>
            <a:srgbClr val="F26B43"/>
          </p15:clr>
        </p15:guide>
        <p15:guide id="19" pos="1905" userDrawn="1">
          <p15:clr>
            <a:srgbClr val="F26B43"/>
          </p15:clr>
        </p15:guide>
        <p15:guide id="20" orient="horz" pos="399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32F15D0-9178-4DB4-8BFE-46D5939899F0}"/>
              </a:ext>
            </a:extLst>
          </p:cNvPr>
          <p:cNvGraphicFramePr>
            <a:graphicFrameLocks noChangeAspect="1"/>
          </p:cNvGraphicFramePr>
          <p:nvPr userDrawn="1">
            <p:custDataLst>
              <p:tags r:id="rId1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Slide" r:id="rId16" imgW="270" imgH="270" progId="TCLayout.ActiveDocument.1">
                  <p:embed/>
                </p:oleObj>
              </mc:Choice>
              <mc:Fallback>
                <p:oleObj name="think-cell Slide" r:id="rId16" imgW="270" imgH="270" progId="TCLayout.ActiveDocument.1">
                  <p:embed/>
                  <p:pic>
                    <p:nvPicPr>
                      <p:cNvPr id="8" name="Object 7" hidden="1">
                        <a:extLst>
                          <a:ext uri="{FF2B5EF4-FFF2-40B4-BE49-F238E27FC236}">
                            <a16:creationId xmlns:a16="http://schemas.microsoft.com/office/drawing/2014/main" id="{732F15D0-9178-4DB4-8BFE-46D5939899F0}"/>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C9E14EA-6230-4925-B3D3-28F84E3F594F}"/>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Calibri" panose="020F0502020204030204" pitchFamily="34" charset="0"/>
              <a:ea typeface="+mj-ea"/>
              <a:cs typeface="+mj-cs"/>
              <a:sym typeface="Calibri" panose="020F0502020204030204" pitchFamily="34" charset="0"/>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0F55C-6AB1-479C-8E5E-1D0CE2BF6FBE}" type="datetime1">
              <a:rPr lang="en-US" smtClean="0"/>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National Grid | CY18FY19 US Focus Area Donuts - Q2 | 24 Oct 2018</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5E966-14E0-402F-90A8-9182275602AD}" type="slidenum">
              <a:rPr lang="en-US" smtClean="0"/>
              <a:t>‹#›</a:t>
            </a:fld>
            <a:endParaRPr lang="en-US"/>
          </a:p>
        </p:txBody>
      </p:sp>
    </p:spTree>
    <p:extLst>
      <p:ext uri="{BB962C8B-B14F-4D97-AF65-F5344CB8AC3E}">
        <p14:creationId xmlns:p14="http://schemas.microsoft.com/office/powerpoint/2010/main" val="146186213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slideLayout" Target="../slideLayouts/slideLayout24.xml"/><Relationship Id="rId7" Type="http://schemas.openxmlformats.org/officeDocument/2006/relationships/chart" Target="../charts/chart2.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10" Type="http://schemas.openxmlformats.org/officeDocument/2006/relationships/chart" Target="../charts/chart5.xml"/><Relationship Id="rId4" Type="http://schemas.openxmlformats.org/officeDocument/2006/relationships/notesSlide" Target="../notesSlides/notesSlide2.xml"/><Relationship Id="rId9"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4C85F3-0D8C-4BE2-A55E-33AF94D01459}"/>
              </a:ext>
            </a:extLst>
          </p:cNvPr>
          <p:cNvSpPr/>
          <p:nvPr/>
        </p:nvSpPr>
        <p:spPr bwMode="auto">
          <a:xfrm>
            <a:off x="790471" y="6559513"/>
            <a:ext cx="7531894" cy="258419"/>
          </a:xfrm>
          <a:prstGeom prst="rect">
            <a:avLst/>
          </a:prstGeom>
          <a:noFill/>
          <a:ln w="9525" cap="flat" cmpd="sng" algn="ctr">
            <a:solidFill>
              <a:schemeClr val="tx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graphicFrame>
        <p:nvGraphicFramePr>
          <p:cNvPr id="12" name="Object 11" hidden="1">
            <a:extLst>
              <a:ext uri="{FF2B5EF4-FFF2-40B4-BE49-F238E27FC236}">
                <a16:creationId xmlns:a16="http://schemas.microsoft.com/office/drawing/2014/main" id="{02F0D7DA-1C97-4230-A55B-D79EC63F6C8E}"/>
              </a:ext>
            </a:extLst>
          </p:cNvPr>
          <p:cNvGraphicFramePr>
            <a:graphicFrameLocks noChangeAspect="1"/>
          </p:cNvGraphicFramePr>
          <p:nvPr>
            <p:custDataLst>
              <p:tags r:id="rId2"/>
            </p:custDataLst>
            <p:extLst>
              <p:ext uri="{D42A27DB-BD31-4B8C-83A1-F6EECF244321}">
                <p14:modId xmlns:p14="http://schemas.microsoft.com/office/powerpoint/2010/main" val="55374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6" imgW="270" imgH="270" progId="TCLayout.ActiveDocument.1">
                  <p:embed/>
                </p:oleObj>
              </mc:Choice>
              <mc:Fallback>
                <p:oleObj name="think-cell Slide" r:id="rId6" imgW="270" imgH="270" progId="TCLayout.ActiveDocument.1">
                  <p:embed/>
                  <p:pic>
                    <p:nvPicPr>
                      <p:cNvPr id="12" name="Object 11" hidden="1">
                        <a:extLst>
                          <a:ext uri="{FF2B5EF4-FFF2-40B4-BE49-F238E27FC236}">
                            <a16:creationId xmlns:a16="http://schemas.microsoft.com/office/drawing/2014/main" id="{02F0D7DA-1C97-4230-A55B-D79EC63F6C8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550195-45E7-475B-AA2A-A3932D966645}"/>
              </a:ext>
            </a:extLst>
          </p:cNvPr>
          <p:cNvSpPr/>
          <p:nvPr>
            <p:custDataLst>
              <p:tags r:id="rId3"/>
            </p:custDataLst>
          </p:nvPr>
        </p:nvSpPr>
        <p:spPr bwMode="auto">
          <a:xfrm>
            <a:off x="0" y="0"/>
            <a:ext cx="158750"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spcAft>
                <a:spcPts val="450"/>
              </a:spcAft>
            </a:pPr>
            <a:endParaRPr lang="en-GB" sz="2400" dirty="0" err="1">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21" name="Title 20">
            <a:extLst>
              <a:ext uri="{FF2B5EF4-FFF2-40B4-BE49-F238E27FC236}">
                <a16:creationId xmlns:a16="http://schemas.microsoft.com/office/drawing/2014/main" id="{708D62AD-89DC-4DA7-AA12-1176EDCA180B}"/>
              </a:ext>
            </a:extLst>
          </p:cNvPr>
          <p:cNvSpPr>
            <a:spLocks noGrp="1"/>
          </p:cNvSpPr>
          <p:nvPr>
            <p:ph type="title"/>
          </p:nvPr>
        </p:nvSpPr>
        <p:spPr/>
        <p:txBody>
          <a:bodyPr/>
          <a:lstStyle/>
          <a:p>
            <a:r>
              <a:rPr lang="en-GB" dirty="0"/>
              <a:t>APP Fiscal Year 2021 – Q3 Composite Score</a:t>
            </a:r>
          </a:p>
        </p:txBody>
      </p:sp>
      <p:graphicFrame>
        <p:nvGraphicFramePr>
          <p:cNvPr id="7" name="Chart 6">
            <a:extLst>
              <a:ext uri="{FF2B5EF4-FFF2-40B4-BE49-F238E27FC236}">
                <a16:creationId xmlns:a16="http://schemas.microsoft.com/office/drawing/2014/main" id="{58DEBF1D-0F0D-4C6D-A5B5-0051E31A9241}"/>
              </a:ext>
            </a:extLst>
          </p:cNvPr>
          <p:cNvGraphicFramePr>
            <a:graphicFrameLocks/>
          </p:cNvGraphicFramePr>
          <p:nvPr>
            <p:extLst>
              <p:ext uri="{D42A27DB-BD31-4B8C-83A1-F6EECF244321}">
                <p14:modId xmlns:p14="http://schemas.microsoft.com/office/powerpoint/2010/main" val="3343469746"/>
              </p:ext>
            </p:extLst>
          </p:nvPr>
        </p:nvGraphicFramePr>
        <p:xfrm>
          <a:off x="-95251" y="828537"/>
          <a:ext cx="7531894" cy="4988875"/>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73FAC978-11CB-43CB-8E68-89F3758B4977}"/>
              </a:ext>
            </a:extLst>
          </p:cNvPr>
          <p:cNvSpPr txBox="1"/>
          <p:nvPr/>
        </p:nvSpPr>
        <p:spPr bwMode="auto">
          <a:xfrm>
            <a:off x="6333601" y="1635576"/>
            <a:ext cx="22235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2000" kern="0" dirty="0">
                <a:solidFill>
                  <a:schemeClr val="tx1"/>
                </a:solidFill>
                <a:latin typeface="+mn-lt"/>
                <a:ea typeface="+mn-ea"/>
              </a:rPr>
              <a:t>Enable the Energy Transition</a:t>
            </a:r>
          </a:p>
        </p:txBody>
      </p:sp>
      <p:sp>
        <p:nvSpPr>
          <p:cNvPr id="10" name="TextBox 9">
            <a:extLst>
              <a:ext uri="{FF2B5EF4-FFF2-40B4-BE49-F238E27FC236}">
                <a16:creationId xmlns:a16="http://schemas.microsoft.com/office/drawing/2014/main" id="{88194A1C-969C-4BF1-A46F-C8FA6D08A614}"/>
              </a:ext>
            </a:extLst>
          </p:cNvPr>
          <p:cNvSpPr txBox="1"/>
          <p:nvPr/>
        </p:nvSpPr>
        <p:spPr bwMode="auto">
          <a:xfrm>
            <a:off x="1269243" y="1481689"/>
            <a:ext cx="18668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2000" dirty="0">
                <a:solidFill>
                  <a:schemeClr val="tx1"/>
                </a:solidFill>
              </a:rPr>
              <a:t>Deliver for Our Customers Efficiently</a:t>
            </a:r>
            <a:endParaRPr lang="en-US" sz="2000" kern="0" dirty="0">
              <a:solidFill>
                <a:schemeClr val="tx1"/>
              </a:solidFill>
              <a:latin typeface="+mn-lt"/>
              <a:ea typeface="+mn-ea"/>
            </a:endParaRPr>
          </a:p>
        </p:txBody>
      </p:sp>
      <p:sp>
        <p:nvSpPr>
          <p:cNvPr id="11" name="TextBox 10">
            <a:extLst>
              <a:ext uri="{FF2B5EF4-FFF2-40B4-BE49-F238E27FC236}">
                <a16:creationId xmlns:a16="http://schemas.microsoft.com/office/drawing/2014/main" id="{D615E7B8-11EC-403D-8ACE-3476220A1C42}"/>
              </a:ext>
            </a:extLst>
          </p:cNvPr>
          <p:cNvSpPr txBox="1"/>
          <p:nvPr/>
        </p:nvSpPr>
        <p:spPr bwMode="auto">
          <a:xfrm>
            <a:off x="1965277" y="5252680"/>
            <a:ext cx="205782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2000" kern="0" dirty="0">
                <a:solidFill>
                  <a:schemeClr val="tx1"/>
                </a:solidFill>
                <a:latin typeface="+mn-lt"/>
                <a:ea typeface="+mn-ea"/>
              </a:rPr>
              <a:t>Grow Our Organizational Capability</a:t>
            </a:r>
          </a:p>
        </p:txBody>
      </p:sp>
      <p:sp>
        <p:nvSpPr>
          <p:cNvPr id="13" name="TextBox 12">
            <a:extLst>
              <a:ext uri="{FF2B5EF4-FFF2-40B4-BE49-F238E27FC236}">
                <a16:creationId xmlns:a16="http://schemas.microsoft.com/office/drawing/2014/main" id="{9D1C641C-122F-4DF2-9274-8218355F6147}"/>
              </a:ext>
            </a:extLst>
          </p:cNvPr>
          <p:cNvSpPr txBox="1"/>
          <p:nvPr/>
        </p:nvSpPr>
        <p:spPr bwMode="auto">
          <a:xfrm>
            <a:off x="6649774" y="4435572"/>
            <a:ext cx="22235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2000" kern="0" dirty="0">
                <a:solidFill>
                  <a:schemeClr val="tx1"/>
                </a:solidFill>
                <a:latin typeface="+mn-lt"/>
                <a:ea typeface="+mn-ea"/>
              </a:rPr>
              <a:t>Empower Our People</a:t>
            </a:r>
          </a:p>
        </p:txBody>
      </p:sp>
      <p:sp>
        <p:nvSpPr>
          <p:cNvPr id="6" name="Rectangle 5">
            <a:extLst>
              <a:ext uri="{FF2B5EF4-FFF2-40B4-BE49-F238E27FC236}">
                <a16:creationId xmlns:a16="http://schemas.microsoft.com/office/drawing/2014/main" id="{C89DF14B-F8F9-4506-9F2E-D896C6014F87}"/>
              </a:ext>
            </a:extLst>
          </p:cNvPr>
          <p:cNvSpPr/>
          <p:nvPr/>
        </p:nvSpPr>
        <p:spPr bwMode="auto">
          <a:xfrm>
            <a:off x="980663" y="6599581"/>
            <a:ext cx="172278" cy="172279"/>
          </a:xfrm>
          <a:prstGeom prst="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8" name="TextBox 7">
            <a:extLst>
              <a:ext uri="{FF2B5EF4-FFF2-40B4-BE49-F238E27FC236}">
                <a16:creationId xmlns:a16="http://schemas.microsoft.com/office/drawing/2014/main" id="{6194BEEE-7E01-4469-99E1-187A6B0CAB6D}"/>
              </a:ext>
            </a:extLst>
          </p:cNvPr>
          <p:cNvSpPr txBox="1"/>
          <p:nvPr/>
        </p:nvSpPr>
        <p:spPr bwMode="auto">
          <a:xfrm>
            <a:off x="1236410" y="6612833"/>
            <a:ext cx="117083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At or above stretch</a:t>
            </a:r>
            <a:endParaRPr lang="en-US" sz="1100" b="0" kern="0" dirty="0">
              <a:solidFill>
                <a:schemeClr val="tx1"/>
              </a:solidFill>
              <a:latin typeface="+mn-lt"/>
              <a:ea typeface="+mn-ea"/>
            </a:endParaRPr>
          </a:p>
        </p:txBody>
      </p:sp>
      <p:sp>
        <p:nvSpPr>
          <p:cNvPr id="14" name="Rectangle 13">
            <a:extLst>
              <a:ext uri="{FF2B5EF4-FFF2-40B4-BE49-F238E27FC236}">
                <a16:creationId xmlns:a16="http://schemas.microsoft.com/office/drawing/2014/main" id="{0E1C75E0-3E06-4ABD-903C-4E557C15A056}"/>
              </a:ext>
            </a:extLst>
          </p:cNvPr>
          <p:cNvSpPr/>
          <p:nvPr/>
        </p:nvSpPr>
        <p:spPr bwMode="auto">
          <a:xfrm>
            <a:off x="2551044" y="6606208"/>
            <a:ext cx="172278" cy="172279"/>
          </a:xfrm>
          <a:prstGeom prst="rect">
            <a:avLst/>
          </a:prstGeom>
          <a:solidFill>
            <a:srgbClr val="92D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5" name="TextBox 14">
            <a:extLst>
              <a:ext uri="{FF2B5EF4-FFF2-40B4-BE49-F238E27FC236}">
                <a16:creationId xmlns:a16="http://schemas.microsoft.com/office/drawing/2014/main" id="{5E97C50F-8D63-49A0-BFB1-B2CB3EABFF51}"/>
              </a:ext>
            </a:extLst>
          </p:cNvPr>
          <p:cNvSpPr txBox="1"/>
          <p:nvPr/>
        </p:nvSpPr>
        <p:spPr bwMode="auto">
          <a:xfrm>
            <a:off x="2806791" y="6619460"/>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Between Target and Stretch</a:t>
            </a:r>
            <a:endParaRPr lang="en-US" sz="1100" b="0" kern="0" dirty="0">
              <a:solidFill>
                <a:schemeClr val="tx1"/>
              </a:solidFill>
              <a:latin typeface="+mn-lt"/>
              <a:ea typeface="+mn-ea"/>
            </a:endParaRPr>
          </a:p>
        </p:txBody>
      </p:sp>
      <p:sp>
        <p:nvSpPr>
          <p:cNvPr id="16" name="Rectangle 15">
            <a:extLst>
              <a:ext uri="{FF2B5EF4-FFF2-40B4-BE49-F238E27FC236}">
                <a16:creationId xmlns:a16="http://schemas.microsoft.com/office/drawing/2014/main" id="{7D9484E1-AEF4-4381-BDA0-AF9A8D67C16E}"/>
              </a:ext>
            </a:extLst>
          </p:cNvPr>
          <p:cNvSpPr/>
          <p:nvPr/>
        </p:nvSpPr>
        <p:spPr bwMode="auto">
          <a:xfrm>
            <a:off x="4625009" y="6612834"/>
            <a:ext cx="172278" cy="172279"/>
          </a:xfrm>
          <a:prstGeom prst="rect">
            <a:avLst/>
          </a:prstGeom>
          <a:solidFill>
            <a:srgbClr val="FFC00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7" name="TextBox 16">
            <a:extLst>
              <a:ext uri="{FF2B5EF4-FFF2-40B4-BE49-F238E27FC236}">
                <a16:creationId xmlns:a16="http://schemas.microsoft.com/office/drawing/2014/main" id="{F1E71363-1B12-4379-A917-EE91C7CF070D}"/>
              </a:ext>
            </a:extLst>
          </p:cNvPr>
          <p:cNvSpPr txBox="1"/>
          <p:nvPr/>
        </p:nvSpPr>
        <p:spPr bwMode="auto">
          <a:xfrm>
            <a:off x="4880756" y="6626086"/>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Between Threshold and Target</a:t>
            </a:r>
            <a:endParaRPr lang="en-US" sz="1100" b="0" kern="0" dirty="0">
              <a:solidFill>
                <a:schemeClr val="tx1"/>
              </a:solidFill>
              <a:latin typeface="+mn-lt"/>
              <a:ea typeface="+mn-ea"/>
            </a:endParaRPr>
          </a:p>
        </p:txBody>
      </p:sp>
      <p:sp>
        <p:nvSpPr>
          <p:cNvPr id="18" name="Rectangle 17">
            <a:extLst>
              <a:ext uri="{FF2B5EF4-FFF2-40B4-BE49-F238E27FC236}">
                <a16:creationId xmlns:a16="http://schemas.microsoft.com/office/drawing/2014/main" id="{D8F31CE1-47C9-4AAF-B7D8-6BDAED429AC1}"/>
              </a:ext>
            </a:extLst>
          </p:cNvPr>
          <p:cNvSpPr/>
          <p:nvPr/>
        </p:nvSpPr>
        <p:spPr bwMode="auto">
          <a:xfrm>
            <a:off x="6942322" y="6609833"/>
            <a:ext cx="172278" cy="172279"/>
          </a:xfrm>
          <a:prstGeom prst="rect">
            <a:avLst/>
          </a:prstGeom>
          <a:solidFill>
            <a:srgbClr val="FF000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9" name="TextBox 18">
            <a:extLst>
              <a:ext uri="{FF2B5EF4-FFF2-40B4-BE49-F238E27FC236}">
                <a16:creationId xmlns:a16="http://schemas.microsoft.com/office/drawing/2014/main" id="{F885AF69-2EC3-4B61-A247-085F278EDE3A}"/>
              </a:ext>
            </a:extLst>
          </p:cNvPr>
          <p:cNvSpPr txBox="1"/>
          <p:nvPr/>
        </p:nvSpPr>
        <p:spPr bwMode="auto">
          <a:xfrm>
            <a:off x="7198069" y="6623085"/>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Below Threshold</a:t>
            </a:r>
            <a:endParaRPr lang="en-US" sz="1100" b="0" kern="0" dirty="0">
              <a:solidFill>
                <a:schemeClr val="tx1"/>
              </a:solidFill>
              <a:latin typeface="+mn-lt"/>
              <a:ea typeface="+mn-ea"/>
            </a:endParaRPr>
          </a:p>
        </p:txBody>
      </p:sp>
    </p:spTree>
    <p:extLst>
      <p:ext uri="{BB962C8B-B14F-4D97-AF65-F5344CB8AC3E}">
        <p14:creationId xmlns:p14="http://schemas.microsoft.com/office/powerpoint/2010/main" val="299480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F287775-F7B8-4A45-94F7-39B955580C00}"/>
              </a:ext>
            </a:extLst>
          </p:cNvPr>
          <p:cNvGraphicFramePr>
            <a:graphicFrameLocks noChangeAspect="1"/>
          </p:cNvGraphicFramePr>
          <p:nvPr>
            <p:custDataLst>
              <p:tags r:id="rId2"/>
            </p:custDataLst>
            <p:extLst>
              <p:ext uri="{D42A27DB-BD31-4B8C-83A1-F6EECF244321}">
                <p14:modId xmlns:p14="http://schemas.microsoft.com/office/powerpoint/2010/main" val="1903830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Slide" r:id="rId5" imgW="270" imgH="270" progId="TCLayout.ActiveDocument.1">
                  <p:embed/>
                </p:oleObj>
              </mc:Choice>
              <mc:Fallback>
                <p:oleObj name="think-cell Slide" r:id="rId5" imgW="270" imgH="270" progId="TCLayout.ActiveDocument.1">
                  <p:embed/>
                  <p:pic>
                    <p:nvPicPr>
                      <p:cNvPr id="6" name="Object 5" hidden="1">
                        <a:extLst>
                          <a:ext uri="{FF2B5EF4-FFF2-40B4-BE49-F238E27FC236}">
                            <a16:creationId xmlns:a16="http://schemas.microsoft.com/office/drawing/2014/main" id="{3F287775-F7B8-4A45-94F7-39B955580C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20" name="Chart 19">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2090357605"/>
              </p:ext>
            </p:extLst>
          </p:nvPr>
        </p:nvGraphicFramePr>
        <p:xfrm>
          <a:off x="4567162" y="903058"/>
          <a:ext cx="3948359" cy="29785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935831827"/>
              </p:ext>
            </p:extLst>
          </p:nvPr>
        </p:nvGraphicFramePr>
        <p:xfrm>
          <a:off x="301049" y="920537"/>
          <a:ext cx="4204027" cy="3273847"/>
        </p:xfrm>
        <a:graphic>
          <a:graphicData uri="http://schemas.openxmlformats.org/drawingml/2006/chart">
            <c:chart xmlns:c="http://schemas.openxmlformats.org/drawingml/2006/chart" xmlns:r="http://schemas.openxmlformats.org/officeDocument/2006/relationships" r:id="rId8"/>
          </a:graphicData>
        </a:graphic>
      </p:graphicFrame>
      <p:sp>
        <p:nvSpPr>
          <p:cNvPr id="13" name="Text Placeholder 2"/>
          <p:cNvSpPr txBox="1">
            <a:spLocks/>
          </p:cNvSpPr>
          <p:nvPr/>
        </p:nvSpPr>
        <p:spPr bwMode="auto">
          <a:xfrm>
            <a:off x="479234" y="920536"/>
            <a:ext cx="37483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marR="0" lvl="0" indent="0" algn="l" defTabSz="914400" rtl="0" eaLnBrk="1" fontAlgn="base" latinLnBrk="0" hangingPunct="1">
              <a:lnSpc>
                <a:spcPct val="100000"/>
              </a:lnSpc>
              <a:spcBef>
                <a:spcPct val="0"/>
              </a:spcBef>
              <a:spcAft>
                <a:spcPts val="1200"/>
              </a:spcAft>
              <a:buClr>
                <a:srgbClr val="55555A"/>
              </a:buClr>
              <a:buSzTx/>
              <a:buFontTx/>
              <a:buNone/>
              <a:tabLst/>
              <a:defRPr/>
            </a:pPr>
            <a:r>
              <a:rPr lang="en-US" dirty="0">
                <a:solidFill>
                  <a:srgbClr val="00148C"/>
                </a:solidFill>
                <a:latin typeface="Arial"/>
                <a:ea typeface="ＭＳ Ｐゴシック"/>
              </a:rPr>
              <a:t>Enable the Energy Transition</a:t>
            </a:r>
            <a:endParaRPr kumimoji="0" lang="en-US" sz="1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2" name="Rectangle 1"/>
          <p:cNvSpPr/>
          <p:nvPr/>
        </p:nvSpPr>
        <p:spPr>
          <a:xfrm>
            <a:off x="304800" y="152400"/>
            <a:ext cx="5527924"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148C"/>
                </a:solidFill>
                <a:effectLst/>
                <a:uLnTx/>
                <a:uFillTx/>
                <a:latin typeface="Arial"/>
                <a:ea typeface="+mn-ea"/>
                <a:cs typeface="Arial"/>
              </a:rPr>
              <a:t>NGUSA APP FY21 – Q3 Performance</a:t>
            </a:r>
          </a:p>
        </p:txBody>
      </p:sp>
      <p:cxnSp>
        <p:nvCxnSpPr>
          <p:cNvPr id="7" name="Straight Connector 6"/>
          <p:cNvCxnSpPr>
            <a:cxnSpLocks/>
          </p:cNvCxnSpPr>
          <p:nvPr/>
        </p:nvCxnSpPr>
        <p:spPr>
          <a:xfrm>
            <a:off x="4690403" y="1207047"/>
            <a:ext cx="3825118" cy="0"/>
          </a:xfrm>
          <a:prstGeom prst="line">
            <a:avLst/>
          </a:prstGeom>
          <a:ln w="9525">
            <a:solidFill>
              <a:srgbClr val="00148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a:off x="477071" y="1179712"/>
            <a:ext cx="3819378" cy="13024"/>
          </a:xfrm>
          <a:prstGeom prst="line">
            <a:avLst/>
          </a:prstGeom>
          <a:ln w="9525">
            <a:solidFill>
              <a:srgbClr val="00148C"/>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1CA0F1C-A4D3-444F-9C5C-9953C320F1E3}"/>
              </a:ext>
            </a:extLst>
          </p:cNvPr>
          <p:cNvSpPr txBox="1"/>
          <p:nvPr/>
        </p:nvSpPr>
        <p:spPr>
          <a:xfrm>
            <a:off x="4574125" y="887877"/>
            <a:ext cx="44630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148C"/>
                </a:solidFill>
                <a:effectLst/>
                <a:uLnTx/>
                <a:uFillTx/>
                <a:latin typeface="Arial" panose="020B0604020202020204" pitchFamily="34" charset="0"/>
                <a:ea typeface="+mn-ea"/>
                <a:cs typeface="Arial" panose="020B0604020202020204" pitchFamily="34" charset="0"/>
              </a:rPr>
              <a:t>Delivery for Our Customers Efficiently</a:t>
            </a:r>
          </a:p>
        </p:txBody>
      </p:sp>
      <p:graphicFrame>
        <p:nvGraphicFramePr>
          <p:cNvPr id="21" name="Chart 20">
            <a:extLst>
              <a:ext uri="{FF2B5EF4-FFF2-40B4-BE49-F238E27FC236}">
                <a16:creationId xmlns:a16="http://schemas.microsoft.com/office/drawing/2014/main" id="{00000000-0008-0000-0000-000005000000}"/>
              </a:ext>
            </a:extLst>
          </p:cNvPr>
          <p:cNvGraphicFramePr>
            <a:graphicFrameLocks noChangeAspect="1"/>
          </p:cNvGraphicFramePr>
          <p:nvPr>
            <p:extLst>
              <p:ext uri="{D42A27DB-BD31-4B8C-83A1-F6EECF244321}">
                <p14:modId xmlns:p14="http://schemas.microsoft.com/office/powerpoint/2010/main" val="523360623"/>
              </p:ext>
            </p:extLst>
          </p:nvPr>
        </p:nvGraphicFramePr>
        <p:xfrm>
          <a:off x="4227612" y="3656344"/>
          <a:ext cx="4463029" cy="3201656"/>
        </p:xfrm>
        <a:graphic>
          <a:graphicData uri="http://schemas.openxmlformats.org/drawingml/2006/chart">
            <c:chart xmlns:c="http://schemas.openxmlformats.org/drawingml/2006/chart" xmlns:r="http://schemas.openxmlformats.org/officeDocument/2006/relationships" r:id="rId9"/>
          </a:graphicData>
        </a:graphic>
      </p:graphicFrame>
      <p:sp>
        <p:nvSpPr>
          <p:cNvPr id="3" name="TextBox 2">
            <a:extLst>
              <a:ext uri="{FF2B5EF4-FFF2-40B4-BE49-F238E27FC236}">
                <a16:creationId xmlns:a16="http://schemas.microsoft.com/office/drawing/2014/main" id="{FDB15E65-55BC-4C89-AC5B-08E32E77EBD0}"/>
              </a:ext>
            </a:extLst>
          </p:cNvPr>
          <p:cNvSpPr txBox="1"/>
          <p:nvPr/>
        </p:nvSpPr>
        <p:spPr>
          <a:xfrm>
            <a:off x="5251802" y="1222229"/>
            <a:ext cx="1289539" cy="246221"/>
          </a:xfrm>
          <a:prstGeom prst="rect">
            <a:avLst/>
          </a:prstGeom>
          <a:noFill/>
        </p:spPr>
        <p:txBody>
          <a:bodyPr wrap="square" rtlCol="0">
            <a:spAutoFit/>
          </a:bodyPr>
          <a:lstStyle/>
          <a:p>
            <a:pPr algn="ctr"/>
            <a:r>
              <a:rPr lang="en-US" sz="1000" b="0" dirty="0">
                <a:solidFill>
                  <a:schemeClr val="tx1"/>
                </a:solidFill>
                <a:latin typeface="Arial" panose="020B0604020202020204" pitchFamily="34" charset="0"/>
                <a:cs typeface="Arial" panose="020B0604020202020204" pitchFamily="34" charset="0"/>
              </a:rPr>
              <a:t>CRI</a:t>
            </a:r>
          </a:p>
        </p:txBody>
      </p:sp>
      <p:sp>
        <p:nvSpPr>
          <p:cNvPr id="23" name="TextBox 22">
            <a:extLst>
              <a:ext uri="{FF2B5EF4-FFF2-40B4-BE49-F238E27FC236}">
                <a16:creationId xmlns:a16="http://schemas.microsoft.com/office/drawing/2014/main" id="{76FE9358-8BCD-4508-967A-357449440144}"/>
              </a:ext>
            </a:extLst>
          </p:cNvPr>
          <p:cNvSpPr txBox="1"/>
          <p:nvPr/>
        </p:nvSpPr>
        <p:spPr>
          <a:xfrm>
            <a:off x="7203467" y="2192279"/>
            <a:ext cx="1289539" cy="246221"/>
          </a:xfrm>
          <a:prstGeom prst="rect">
            <a:avLst/>
          </a:prstGeom>
          <a:noFill/>
        </p:spPr>
        <p:txBody>
          <a:bodyPr wrap="square" rtlCol="0">
            <a:spAutoFit/>
          </a:bodyPr>
          <a:lstStyle/>
          <a:p>
            <a:pPr algn="ctr"/>
            <a:r>
              <a:rPr lang="en-US" sz="1000" b="0" dirty="0">
                <a:solidFill>
                  <a:schemeClr val="tx1"/>
                </a:solidFill>
                <a:latin typeface="Arial" panose="020B0604020202020204" pitchFamily="34" charset="0"/>
                <a:cs typeface="Arial" panose="020B0604020202020204" pitchFamily="34" charset="0"/>
              </a:rPr>
              <a:t>Budget</a:t>
            </a:r>
          </a:p>
        </p:txBody>
      </p:sp>
      <p:sp>
        <p:nvSpPr>
          <p:cNvPr id="27" name="Text Placeholder 2">
            <a:extLst>
              <a:ext uri="{FF2B5EF4-FFF2-40B4-BE49-F238E27FC236}">
                <a16:creationId xmlns:a16="http://schemas.microsoft.com/office/drawing/2014/main" id="{DCF269B9-2400-4523-ABD2-EC933F0ECCF9}"/>
              </a:ext>
            </a:extLst>
          </p:cNvPr>
          <p:cNvSpPr txBox="1">
            <a:spLocks/>
          </p:cNvSpPr>
          <p:nvPr/>
        </p:nvSpPr>
        <p:spPr bwMode="auto">
          <a:xfrm>
            <a:off x="4794610" y="3855105"/>
            <a:ext cx="26341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marR="0" lvl="0" indent="0" algn="l" defTabSz="914400" rtl="0" eaLnBrk="1" fontAlgn="base" latinLnBrk="0" hangingPunct="1">
              <a:lnSpc>
                <a:spcPct val="100000"/>
              </a:lnSpc>
              <a:spcBef>
                <a:spcPct val="0"/>
              </a:spcBef>
              <a:spcAft>
                <a:spcPts val="1200"/>
              </a:spcAft>
              <a:buClr>
                <a:srgbClr val="55555A"/>
              </a:buClr>
              <a:buSzTx/>
              <a:buFontTx/>
              <a:buNone/>
              <a:tabLst/>
              <a:defRPr/>
            </a:pPr>
            <a:r>
              <a:rPr kumimoji="0" lang="en-US" sz="1800" b="1" i="0" u="none" strike="noStrike" kern="0" cap="none" spc="0" normalizeH="0" baseline="0" noProof="0" dirty="0">
                <a:ln>
                  <a:noFill/>
                </a:ln>
                <a:solidFill>
                  <a:srgbClr val="00148C"/>
                </a:solidFill>
                <a:effectLst/>
                <a:uLnTx/>
                <a:uFillTx/>
                <a:latin typeface="Arial"/>
                <a:ea typeface="ＭＳ Ｐゴシック"/>
                <a:cs typeface="+mn-cs"/>
              </a:rPr>
              <a:t>Empower Our People</a:t>
            </a:r>
          </a:p>
        </p:txBody>
      </p:sp>
      <p:cxnSp>
        <p:nvCxnSpPr>
          <p:cNvPr id="28" name="Straight Connector 27">
            <a:extLst>
              <a:ext uri="{FF2B5EF4-FFF2-40B4-BE49-F238E27FC236}">
                <a16:creationId xmlns:a16="http://schemas.microsoft.com/office/drawing/2014/main" id="{5C0E90EC-7D47-409F-B764-DF5C23650FC7}"/>
              </a:ext>
            </a:extLst>
          </p:cNvPr>
          <p:cNvCxnSpPr>
            <a:cxnSpLocks/>
          </p:cNvCxnSpPr>
          <p:nvPr/>
        </p:nvCxnSpPr>
        <p:spPr>
          <a:xfrm>
            <a:off x="4792447" y="4114281"/>
            <a:ext cx="3819378" cy="13024"/>
          </a:xfrm>
          <a:prstGeom prst="line">
            <a:avLst/>
          </a:prstGeom>
          <a:ln w="9525">
            <a:solidFill>
              <a:srgbClr val="00148C"/>
            </a:solidFill>
          </a:ln>
        </p:spPr>
        <p:style>
          <a:lnRef idx="1">
            <a:schemeClr val="accent1"/>
          </a:lnRef>
          <a:fillRef idx="0">
            <a:schemeClr val="accent1"/>
          </a:fillRef>
          <a:effectRef idx="0">
            <a:schemeClr val="accent1"/>
          </a:effectRef>
          <a:fontRef idx="minor">
            <a:schemeClr val="tx1"/>
          </a:fontRef>
        </p:style>
      </p:cxnSp>
      <p:graphicFrame>
        <p:nvGraphicFramePr>
          <p:cNvPr id="33" name="Chart 32">
            <a:extLst>
              <a:ext uri="{FF2B5EF4-FFF2-40B4-BE49-F238E27FC236}">
                <a16:creationId xmlns:a16="http://schemas.microsoft.com/office/drawing/2014/main" id="{15A329DB-708E-4B21-A71A-BA082BF475D0}"/>
              </a:ext>
            </a:extLst>
          </p:cNvPr>
          <p:cNvGraphicFramePr>
            <a:graphicFrameLocks noChangeAspect="1"/>
          </p:cNvGraphicFramePr>
          <p:nvPr>
            <p:extLst>
              <p:ext uri="{D42A27DB-BD31-4B8C-83A1-F6EECF244321}">
                <p14:modId xmlns:p14="http://schemas.microsoft.com/office/powerpoint/2010/main" val="2579356056"/>
              </p:ext>
            </p:extLst>
          </p:nvPr>
        </p:nvGraphicFramePr>
        <p:xfrm>
          <a:off x="72008" y="3644879"/>
          <a:ext cx="4463029" cy="3201656"/>
        </p:xfrm>
        <a:graphic>
          <a:graphicData uri="http://schemas.openxmlformats.org/drawingml/2006/chart">
            <c:chart xmlns:c="http://schemas.openxmlformats.org/drawingml/2006/chart" xmlns:r="http://schemas.openxmlformats.org/officeDocument/2006/relationships" r:id="rId10"/>
          </a:graphicData>
        </a:graphic>
      </p:graphicFrame>
      <p:sp>
        <p:nvSpPr>
          <p:cNvPr id="34" name="Text Placeholder 2">
            <a:extLst>
              <a:ext uri="{FF2B5EF4-FFF2-40B4-BE49-F238E27FC236}">
                <a16:creationId xmlns:a16="http://schemas.microsoft.com/office/drawing/2014/main" id="{B4386617-493B-42A4-AEFE-86FF7C1CAAC9}"/>
              </a:ext>
            </a:extLst>
          </p:cNvPr>
          <p:cNvSpPr txBox="1">
            <a:spLocks/>
          </p:cNvSpPr>
          <p:nvPr/>
        </p:nvSpPr>
        <p:spPr bwMode="auto">
          <a:xfrm>
            <a:off x="413722" y="3843641"/>
            <a:ext cx="3978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0" marR="0" lvl="0" indent="0" algn="l" defTabSz="914400" rtl="0" eaLnBrk="1" fontAlgn="base" latinLnBrk="0" hangingPunct="1">
              <a:lnSpc>
                <a:spcPct val="100000"/>
              </a:lnSpc>
              <a:spcBef>
                <a:spcPct val="0"/>
              </a:spcBef>
              <a:spcAft>
                <a:spcPts val="1200"/>
              </a:spcAft>
              <a:buClr>
                <a:srgbClr val="55555A"/>
              </a:buClr>
              <a:buSzTx/>
              <a:buFontTx/>
              <a:buNone/>
              <a:tabLst/>
              <a:defRPr/>
            </a:pPr>
            <a:r>
              <a:rPr lang="en-US" dirty="0">
                <a:solidFill>
                  <a:srgbClr val="00148C"/>
                </a:solidFill>
                <a:latin typeface="Arial"/>
                <a:ea typeface="ＭＳ Ｐゴシック"/>
              </a:rPr>
              <a:t>Grow Our Organizational Capability</a:t>
            </a:r>
            <a:endParaRPr kumimoji="0" lang="en-US" sz="1800" b="1" i="0" u="none" strike="noStrike" kern="0" cap="none" spc="0" normalizeH="0" baseline="0" noProof="0" dirty="0">
              <a:ln>
                <a:noFill/>
              </a:ln>
              <a:solidFill>
                <a:srgbClr val="00148C"/>
              </a:solidFill>
              <a:effectLst/>
              <a:uLnTx/>
              <a:uFillTx/>
              <a:latin typeface="Arial"/>
              <a:ea typeface="ＭＳ Ｐゴシック"/>
              <a:cs typeface="+mn-cs"/>
            </a:endParaRPr>
          </a:p>
        </p:txBody>
      </p:sp>
      <p:cxnSp>
        <p:nvCxnSpPr>
          <p:cNvPr id="35" name="Straight Connector 34">
            <a:extLst>
              <a:ext uri="{FF2B5EF4-FFF2-40B4-BE49-F238E27FC236}">
                <a16:creationId xmlns:a16="http://schemas.microsoft.com/office/drawing/2014/main" id="{CCFD67B4-B0C8-4B9C-B086-9E0BB232ADC7}"/>
              </a:ext>
            </a:extLst>
          </p:cNvPr>
          <p:cNvCxnSpPr>
            <a:cxnSpLocks/>
          </p:cNvCxnSpPr>
          <p:nvPr/>
        </p:nvCxnSpPr>
        <p:spPr>
          <a:xfrm>
            <a:off x="411558" y="4102817"/>
            <a:ext cx="3819378" cy="13024"/>
          </a:xfrm>
          <a:prstGeom prst="line">
            <a:avLst/>
          </a:prstGeom>
          <a:ln w="9525">
            <a:solidFill>
              <a:srgbClr val="00148C"/>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E23DAD8-911D-446B-9996-C4301DE0A018}"/>
              </a:ext>
            </a:extLst>
          </p:cNvPr>
          <p:cNvSpPr/>
          <p:nvPr/>
        </p:nvSpPr>
        <p:spPr bwMode="auto">
          <a:xfrm>
            <a:off x="790471" y="6559513"/>
            <a:ext cx="7531894" cy="258419"/>
          </a:xfrm>
          <a:prstGeom prst="rect">
            <a:avLst/>
          </a:prstGeom>
          <a:noFill/>
          <a:ln w="9525" cap="flat" cmpd="sng" algn="ctr">
            <a:solidFill>
              <a:schemeClr val="tx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2" name="Rectangle 21">
            <a:extLst>
              <a:ext uri="{FF2B5EF4-FFF2-40B4-BE49-F238E27FC236}">
                <a16:creationId xmlns:a16="http://schemas.microsoft.com/office/drawing/2014/main" id="{45C0865B-7B4B-4FDC-A196-6A1E4E235F91}"/>
              </a:ext>
            </a:extLst>
          </p:cNvPr>
          <p:cNvSpPr/>
          <p:nvPr/>
        </p:nvSpPr>
        <p:spPr bwMode="auto">
          <a:xfrm>
            <a:off x="980663" y="6599581"/>
            <a:ext cx="172278" cy="172279"/>
          </a:xfrm>
          <a:prstGeom prst="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4" name="TextBox 23">
            <a:extLst>
              <a:ext uri="{FF2B5EF4-FFF2-40B4-BE49-F238E27FC236}">
                <a16:creationId xmlns:a16="http://schemas.microsoft.com/office/drawing/2014/main" id="{76C904FB-3D23-4E3A-A9D8-F4E407D90B4D}"/>
              </a:ext>
            </a:extLst>
          </p:cNvPr>
          <p:cNvSpPr txBox="1"/>
          <p:nvPr/>
        </p:nvSpPr>
        <p:spPr bwMode="auto">
          <a:xfrm>
            <a:off x="1236410" y="6612833"/>
            <a:ext cx="117083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At or above stretch</a:t>
            </a:r>
            <a:endParaRPr lang="en-US" sz="1100" b="0" kern="0" dirty="0">
              <a:solidFill>
                <a:schemeClr val="tx1"/>
              </a:solidFill>
              <a:latin typeface="+mn-lt"/>
              <a:ea typeface="+mn-ea"/>
            </a:endParaRPr>
          </a:p>
        </p:txBody>
      </p:sp>
      <p:sp>
        <p:nvSpPr>
          <p:cNvPr id="25" name="Rectangle 24">
            <a:extLst>
              <a:ext uri="{FF2B5EF4-FFF2-40B4-BE49-F238E27FC236}">
                <a16:creationId xmlns:a16="http://schemas.microsoft.com/office/drawing/2014/main" id="{E490DF84-41E0-46B7-8539-0E29E37A9DB0}"/>
              </a:ext>
            </a:extLst>
          </p:cNvPr>
          <p:cNvSpPr/>
          <p:nvPr/>
        </p:nvSpPr>
        <p:spPr bwMode="auto">
          <a:xfrm>
            <a:off x="2551044" y="6606208"/>
            <a:ext cx="172278" cy="172279"/>
          </a:xfrm>
          <a:prstGeom prst="rect">
            <a:avLst/>
          </a:prstGeom>
          <a:solidFill>
            <a:srgbClr val="92D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26" name="TextBox 25">
            <a:extLst>
              <a:ext uri="{FF2B5EF4-FFF2-40B4-BE49-F238E27FC236}">
                <a16:creationId xmlns:a16="http://schemas.microsoft.com/office/drawing/2014/main" id="{16351FFD-B750-4E57-9414-E6E5737EEB22}"/>
              </a:ext>
            </a:extLst>
          </p:cNvPr>
          <p:cNvSpPr txBox="1"/>
          <p:nvPr/>
        </p:nvSpPr>
        <p:spPr bwMode="auto">
          <a:xfrm>
            <a:off x="2806791" y="6619460"/>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Between Target and Stretch</a:t>
            </a:r>
            <a:endParaRPr lang="en-US" sz="1100" b="0" kern="0" dirty="0">
              <a:solidFill>
                <a:schemeClr val="tx1"/>
              </a:solidFill>
              <a:latin typeface="+mn-lt"/>
              <a:ea typeface="+mn-ea"/>
            </a:endParaRPr>
          </a:p>
        </p:txBody>
      </p:sp>
      <p:sp>
        <p:nvSpPr>
          <p:cNvPr id="29" name="Rectangle 28">
            <a:extLst>
              <a:ext uri="{FF2B5EF4-FFF2-40B4-BE49-F238E27FC236}">
                <a16:creationId xmlns:a16="http://schemas.microsoft.com/office/drawing/2014/main" id="{36FE2E9C-E2FD-4D56-B6B7-0E6660D7D844}"/>
              </a:ext>
            </a:extLst>
          </p:cNvPr>
          <p:cNvSpPr/>
          <p:nvPr/>
        </p:nvSpPr>
        <p:spPr bwMode="auto">
          <a:xfrm>
            <a:off x="4625009" y="6612834"/>
            <a:ext cx="172278" cy="172279"/>
          </a:xfrm>
          <a:prstGeom prst="rect">
            <a:avLst/>
          </a:prstGeom>
          <a:solidFill>
            <a:srgbClr val="FFC00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0" name="TextBox 29">
            <a:extLst>
              <a:ext uri="{FF2B5EF4-FFF2-40B4-BE49-F238E27FC236}">
                <a16:creationId xmlns:a16="http://schemas.microsoft.com/office/drawing/2014/main" id="{6D9C5042-ADAB-4839-8926-1DD041109EFC}"/>
              </a:ext>
            </a:extLst>
          </p:cNvPr>
          <p:cNvSpPr txBox="1"/>
          <p:nvPr/>
        </p:nvSpPr>
        <p:spPr bwMode="auto">
          <a:xfrm>
            <a:off x="4880756" y="6626086"/>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Between Threshold and Target</a:t>
            </a:r>
            <a:endParaRPr lang="en-US" sz="1100" b="0" kern="0" dirty="0">
              <a:solidFill>
                <a:schemeClr val="tx1"/>
              </a:solidFill>
              <a:latin typeface="+mn-lt"/>
              <a:ea typeface="+mn-ea"/>
            </a:endParaRPr>
          </a:p>
        </p:txBody>
      </p:sp>
      <p:sp>
        <p:nvSpPr>
          <p:cNvPr id="31" name="Rectangle 30">
            <a:extLst>
              <a:ext uri="{FF2B5EF4-FFF2-40B4-BE49-F238E27FC236}">
                <a16:creationId xmlns:a16="http://schemas.microsoft.com/office/drawing/2014/main" id="{E7E79EA0-B7A4-417C-A14E-DC0EB6EBE3C1}"/>
              </a:ext>
            </a:extLst>
          </p:cNvPr>
          <p:cNvSpPr/>
          <p:nvPr/>
        </p:nvSpPr>
        <p:spPr bwMode="auto">
          <a:xfrm>
            <a:off x="6942322" y="6609833"/>
            <a:ext cx="172278" cy="172279"/>
          </a:xfrm>
          <a:prstGeom prst="rect">
            <a:avLst/>
          </a:prstGeom>
          <a:solidFill>
            <a:srgbClr val="FF000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2" name="TextBox 31">
            <a:extLst>
              <a:ext uri="{FF2B5EF4-FFF2-40B4-BE49-F238E27FC236}">
                <a16:creationId xmlns:a16="http://schemas.microsoft.com/office/drawing/2014/main" id="{849D9AD2-1091-4E37-8636-05DA5525C679}"/>
              </a:ext>
            </a:extLst>
          </p:cNvPr>
          <p:cNvSpPr txBox="1"/>
          <p:nvPr/>
        </p:nvSpPr>
        <p:spPr bwMode="auto">
          <a:xfrm>
            <a:off x="7198069" y="6623085"/>
            <a:ext cx="20578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0" dirty="0">
                <a:solidFill>
                  <a:schemeClr val="tx1"/>
                </a:solidFill>
              </a:rPr>
              <a:t>Below Threshold</a:t>
            </a:r>
            <a:endParaRPr lang="en-US" sz="1100" b="0" kern="0" dirty="0">
              <a:solidFill>
                <a:schemeClr val="tx1"/>
              </a:solidFill>
              <a:latin typeface="+mn-lt"/>
              <a:ea typeface="+mn-ea"/>
            </a:endParaRPr>
          </a:p>
        </p:txBody>
      </p:sp>
    </p:spTree>
    <p:extLst>
      <p:ext uri="{BB962C8B-B14F-4D97-AF65-F5344CB8AC3E}">
        <p14:creationId xmlns:p14="http://schemas.microsoft.com/office/powerpoint/2010/main" val="231520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F287775-F7B8-4A45-94F7-39B955580C00}"/>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4" imgW="270" imgH="270" progId="TCLayout.ActiveDocument.1">
                  <p:embed/>
                </p:oleObj>
              </mc:Choice>
              <mc:Fallback>
                <p:oleObj name="think-cell Slide" r:id="rId4" imgW="270" imgH="270" progId="TCLayout.ActiveDocument.1">
                  <p:embed/>
                  <p:pic>
                    <p:nvPicPr>
                      <p:cNvPr id="6" name="Object 5" hidden="1">
                        <a:extLst>
                          <a:ext uri="{FF2B5EF4-FFF2-40B4-BE49-F238E27FC236}">
                            <a16:creationId xmlns:a16="http://schemas.microsoft.com/office/drawing/2014/main" id="{3F287775-F7B8-4A45-94F7-39B955580C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p:cNvSpPr/>
          <p:nvPr/>
        </p:nvSpPr>
        <p:spPr>
          <a:xfrm>
            <a:off x="304800" y="152400"/>
            <a:ext cx="5729902" cy="461665"/>
          </a:xfrm>
          <a:prstGeom prst="rect">
            <a:avLst/>
          </a:prstGeom>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148C"/>
                </a:solidFill>
                <a:effectLst/>
                <a:uLnTx/>
                <a:uFillTx/>
                <a:latin typeface="Arial"/>
                <a:ea typeface="+mn-ea"/>
                <a:cs typeface="Arial"/>
              </a:rPr>
              <a:t>NGUSA APP FY21 – Metric Definitions</a:t>
            </a:r>
          </a:p>
        </p:txBody>
      </p:sp>
      <p:graphicFrame>
        <p:nvGraphicFramePr>
          <p:cNvPr id="30" name="Table 29">
            <a:extLst>
              <a:ext uri="{FF2B5EF4-FFF2-40B4-BE49-F238E27FC236}">
                <a16:creationId xmlns:a16="http://schemas.microsoft.com/office/drawing/2014/main" id="{840F85DF-2598-44CF-A2B9-BBCB78177687}"/>
              </a:ext>
            </a:extLst>
          </p:cNvPr>
          <p:cNvGraphicFramePr>
            <a:graphicFrameLocks noGrp="1"/>
          </p:cNvGraphicFramePr>
          <p:nvPr>
            <p:extLst>
              <p:ext uri="{D42A27DB-BD31-4B8C-83A1-F6EECF244321}">
                <p14:modId xmlns:p14="http://schemas.microsoft.com/office/powerpoint/2010/main" val="1970822466"/>
              </p:ext>
            </p:extLst>
          </p:nvPr>
        </p:nvGraphicFramePr>
        <p:xfrm>
          <a:off x="0" y="555103"/>
          <a:ext cx="9144001" cy="6301176"/>
        </p:xfrm>
        <a:graphic>
          <a:graphicData uri="http://schemas.openxmlformats.org/drawingml/2006/table">
            <a:tbl>
              <a:tblPr firstRow="1" bandRow="1"/>
              <a:tblGrid>
                <a:gridCol w="1106906">
                  <a:extLst>
                    <a:ext uri="{9D8B030D-6E8A-4147-A177-3AD203B41FA5}">
                      <a16:colId xmlns:a16="http://schemas.microsoft.com/office/drawing/2014/main" val="532595915"/>
                    </a:ext>
                  </a:extLst>
                </a:gridCol>
                <a:gridCol w="8037095">
                  <a:extLst>
                    <a:ext uri="{9D8B030D-6E8A-4147-A177-3AD203B41FA5}">
                      <a16:colId xmlns:a16="http://schemas.microsoft.com/office/drawing/2014/main" val="1773253016"/>
                    </a:ext>
                  </a:extLst>
                </a:gridCol>
              </a:tblGrid>
              <a:tr h="277954">
                <a:tc>
                  <a:txBody>
                    <a:bodyPr/>
                    <a:lstStyle>
                      <a:lvl1pPr marL="0" algn="l" defTabSz="914309" rtl="0" eaLnBrk="1" latinLnBrk="0" hangingPunct="1">
                        <a:defRPr sz="1900" b="1" kern="1200">
                          <a:solidFill>
                            <a:schemeClr val="lt1"/>
                          </a:solidFill>
                          <a:latin typeface="Arial"/>
                          <a:ea typeface="ＭＳ Ｐゴシック"/>
                        </a:defRPr>
                      </a:lvl1pPr>
                      <a:lvl2pPr marL="457155" algn="l" defTabSz="914309" rtl="0" eaLnBrk="1" latinLnBrk="0" hangingPunct="1">
                        <a:defRPr sz="1900" b="1" kern="1200">
                          <a:solidFill>
                            <a:schemeClr val="lt1"/>
                          </a:solidFill>
                          <a:latin typeface="Arial"/>
                          <a:ea typeface="ＭＳ Ｐゴシック"/>
                        </a:defRPr>
                      </a:lvl2pPr>
                      <a:lvl3pPr marL="914309" algn="l" defTabSz="914309" rtl="0" eaLnBrk="1" latinLnBrk="0" hangingPunct="1">
                        <a:defRPr sz="1900" b="1" kern="1200">
                          <a:solidFill>
                            <a:schemeClr val="lt1"/>
                          </a:solidFill>
                          <a:latin typeface="Arial"/>
                          <a:ea typeface="ＭＳ Ｐゴシック"/>
                        </a:defRPr>
                      </a:lvl3pPr>
                      <a:lvl4pPr marL="1371464" algn="l" defTabSz="914309" rtl="0" eaLnBrk="1" latinLnBrk="0" hangingPunct="1">
                        <a:defRPr sz="1900" b="1" kern="1200">
                          <a:solidFill>
                            <a:schemeClr val="lt1"/>
                          </a:solidFill>
                          <a:latin typeface="Arial"/>
                          <a:ea typeface="ＭＳ Ｐゴシック"/>
                        </a:defRPr>
                      </a:lvl4pPr>
                      <a:lvl5pPr marL="1828618" algn="l" defTabSz="914309" rtl="0" eaLnBrk="1" latinLnBrk="0" hangingPunct="1">
                        <a:defRPr sz="1900" b="1" kern="1200">
                          <a:solidFill>
                            <a:schemeClr val="lt1"/>
                          </a:solidFill>
                          <a:latin typeface="Arial"/>
                          <a:ea typeface="ＭＳ Ｐゴシック"/>
                        </a:defRPr>
                      </a:lvl5pPr>
                      <a:lvl6pPr marL="2285774" algn="l" defTabSz="914309" rtl="0" eaLnBrk="1" latinLnBrk="0" hangingPunct="1">
                        <a:defRPr sz="1900" b="1" kern="1200">
                          <a:solidFill>
                            <a:schemeClr val="lt1"/>
                          </a:solidFill>
                          <a:latin typeface="Arial"/>
                          <a:ea typeface="ＭＳ Ｐゴシック"/>
                        </a:defRPr>
                      </a:lvl6pPr>
                      <a:lvl7pPr marL="2742926" algn="l" defTabSz="914309" rtl="0" eaLnBrk="1" latinLnBrk="0" hangingPunct="1">
                        <a:defRPr sz="1900" b="1" kern="1200">
                          <a:solidFill>
                            <a:schemeClr val="lt1"/>
                          </a:solidFill>
                          <a:latin typeface="Arial"/>
                          <a:ea typeface="ＭＳ Ｐゴシック"/>
                        </a:defRPr>
                      </a:lvl7pPr>
                      <a:lvl8pPr marL="3200080" algn="l" defTabSz="914309" rtl="0" eaLnBrk="1" latinLnBrk="0" hangingPunct="1">
                        <a:defRPr sz="1900" b="1" kern="1200">
                          <a:solidFill>
                            <a:schemeClr val="lt1"/>
                          </a:solidFill>
                          <a:latin typeface="Arial"/>
                          <a:ea typeface="ＭＳ Ｐゴシック"/>
                        </a:defRPr>
                      </a:lvl8pPr>
                      <a:lvl9pPr marL="3657235" algn="l" defTabSz="914309" rtl="0" eaLnBrk="1" latinLnBrk="0" hangingPunct="1">
                        <a:defRPr sz="1900" b="1" kern="1200">
                          <a:solidFill>
                            <a:schemeClr val="lt1"/>
                          </a:solidFill>
                          <a:latin typeface="Arial"/>
                          <a:ea typeface="ＭＳ Ｐゴシック"/>
                        </a:defRPr>
                      </a:lvl9pPr>
                    </a:lstStyle>
                    <a:p>
                      <a:pPr marL="0" indent="0" algn="l">
                        <a:spcBef>
                          <a:spcPts val="0"/>
                        </a:spcBef>
                        <a:spcAft>
                          <a:spcPts val="0"/>
                        </a:spcAft>
                        <a:buFontTx/>
                        <a:buNone/>
                      </a:pPr>
                      <a:r>
                        <a:rPr lang="en-US" sz="1200" b="1" dirty="0">
                          <a:solidFill>
                            <a:srgbClr val="000000"/>
                          </a:solidFill>
                          <a:latin typeface="Calibri" panose="020F0502020204030204" pitchFamily="34" charset="0"/>
                        </a:rPr>
                        <a:t>Metric</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EBF7"/>
                    </a:solidFill>
                  </a:tcPr>
                </a:tc>
                <a:tc>
                  <a:txBody>
                    <a:bodyPr/>
                    <a:lstStyle>
                      <a:lvl1pPr marL="0" algn="l" defTabSz="914309" rtl="0" eaLnBrk="1" latinLnBrk="0" hangingPunct="1">
                        <a:defRPr sz="1900" b="1" kern="1200">
                          <a:solidFill>
                            <a:schemeClr val="lt1"/>
                          </a:solidFill>
                          <a:latin typeface="Arial"/>
                          <a:ea typeface="ＭＳ Ｐゴシック"/>
                        </a:defRPr>
                      </a:lvl1pPr>
                      <a:lvl2pPr marL="457155" algn="l" defTabSz="914309" rtl="0" eaLnBrk="1" latinLnBrk="0" hangingPunct="1">
                        <a:defRPr sz="1900" b="1" kern="1200">
                          <a:solidFill>
                            <a:schemeClr val="lt1"/>
                          </a:solidFill>
                          <a:latin typeface="Arial"/>
                          <a:ea typeface="ＭＳ Ｐゴシック"/>
                        </a:defRPr>
                      </a:lvl2pPr>
                      <a:lvl3pPr marL="914309" algn="l" defTabSz="914309" rtl="0" eaLnBrk="1" latinLnBrk="0" hangingPunct="1">
                        <a:defRPr sz="1900" b="1" kern="1200">
                          <a:solidFill>
                            <a:schemeClr val="lt1"/>
                          </a:solidFill>
                          <a:latin typeface="Arial"/>
                          <a:ea typeface="ＭＳ Ｐゴシック"/>
                        </a:defRPr>
                      </a:lvl3pPr>
                      <a:lvl4pPr marL="1371464" algn="l" defTabSz="914309" rtl="0" eaLnBrk="1" latinLnBrk="0" hangingPunct="1">
                        <a:defRPr sz="1900" b="1" kern="1200">
                          <a:solidFill>
                            <a:schemeClr val="lt1"/>
                          </a:solidFill>
                          <a:latin typeface="Arial"/>
                          <a:ea typeface="ＭＳ Ｐゴシック"/>
                        </a:defRPr>
                      </a:lvl4pPr>
                      <a:lvl5pPr marL="1828618" algn="l" defTabSz="914309" rtl="0" eaLnBrk="1" latinLnBrk="0" hangingPunct="1">
                        <a:defRPr sz="1900" b="1" kern="1200">
                          <a:solidFill>
                            <a:schemeClr val="lt1"/>
                          </a:solidFill>
                          <a:latin typeface="Arial"/>
                          <a:ea typeface="ＭＳ Ｐゴシック"/>
                        </a:defRPr>
                      </a:lvl5pPr>
                      <a:lvl6pPr marL="2285774" algn="l" defTabSz="914309" rtl="0" eaLnBrk="1" latinLnBrk="0" hangingPunct="1">
                        <a:defRPr sz="1900" b="1" kern="1200">
                          <a:solidFill>
                            <a:schemeClr val="lt1"/>
                          </a:solidFill>
                          <a:latin typeface="Arial"/>
                          <a:ea typeface="ＭＳ Ｐゴシック"/>
                        </a:defRPr>
                      </a:lvl6pPr>
                      <a:lvl7pPr marL="2742926" algn="l" defTabSz="914309" rtl="0" eaLnBrk="1" latinLnBrk="0" hangingPunct="1">
                        <a:defRPr sz="1900" b="1" kern="1200">
                          <a:solidFill>
                            <a:schemeClr val="lt1"/>
                          </a:solidFill>
                          <a:latin typeface="Arial"/>
                          <a:ea typeface="ＭＳ Ｐゴシック"/>
                        </a:defRPr>
                      </a:lvl7pPr>
                      <a:lvl8pPr marL="3200080" algn="l" defTabSz="914309" rtl="0" eaLnBrk="1" latinLnBrk="0" hangingPunct="1">
                        <a:defRPr sz="1900" b="1" kern="1200">
                          <a:solidFill>
                            <a:schemeClr val="lt1"/>
                          </a:solidFill>
                          <a:latin typeface="Arial"/>
                          <a:ea typeface="ＭＳ Ｐゴシック"/>
                        </a:defRPr>
                      </a:lvl8pPr>
                      <a:lvl9pPr marL="3657235" algn="l" defTabSz="914309" rtl="0" eaLnBrk="1" latinLnBrk="0" hangingPunct="1">
                        <a:defRPr sz="1900" b="1" kern="1200">
                          <a:solidFill>
                            <a:schemeClr val="lt1"/>
                          </a:solidFill>
                          <a:latin typeface="Arial"/>
                          <a:ea typeface="ＭＳ Ｐゴシック"/>
                        </a:defRPr>
                      </a:lvl9pPr>
                    </a:lstStyle>
                    <a:p>
                      <a:pPr marL="0" indent="0" algn="ctr">
                        <a:spcBef>
                          <a:spcPts val="0"/>
                        </a:spcBef>
                        <a:spcAft>
                          <a:spcPts val="0"/>
                        </a:spcAft>
                        <a:buFontTx/>
                        <a:buNone/>
                      </a:pPr>
                      <a:r>
                        <a:rPr lang="en-US" sz="1200" b="1" dirty="0">
                          <a:solidFill>
                            <a:srgbClr val="000000"/>
                          </a:solidFill>
                          <a:latin typeface="Calibri" panose="020F0502020204030204" pitchFamily="34" charset="0"/>
                        </a:rPr>
                        <a:t>C-F Metric Definitions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EBF7"/>
                    </a:solidFill>
                  </a:tcPr>
                </a:tc>
                <a:extLst>
                  <a:ext uri="{0D108BD9-81ED-4DB2-BD59-A6C34878D82A}">
                    <a16:rowId xmlns:a16="http://schemas.microsoft.com/office/drawing/2014/main" val="4205348703"/>
                  </a:ext>
                </a:extLst>
              </a:tr>
              <a:tr h="43021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Green Ratio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None/>
                      </a:pPr>
                      <a:r>
                        <a:rPr lang="en-US" sz="1100" b="0" kern="1200" dirty="0">
                          <a:solidFill>
                            <a:srgbClr val="000000"/>
                          </a:solidFill>
                          <a:latin typeface="Calibri" panose="020F0502020204030204" pitchFamily="34" charset="0"/>
                          <a:ea typeface="+mn-ea"/>
                          <a:cs typeface="+mn-cs"/>
                        </a:rPr>
                        <a:t>Renewables available on our system to serve peak load, defined as follows: </a:t>
                      </a:r>
                      <a:r>
                        <a:rPr lang="en-US" sz="1100" b="0" kern="1200" dirty="0">
                          <a:solidFill>
                            <a:srgbClr val="000000"/>
                          </a:solidFill>
                          <a:effectLst/>
                          <a:latin typeface="Calibri" panose="020F0502020204030204" pitchFamily="34" charset="0"/>
                          <a:ea typeface="+mn-ea"/>
                          <a:cs typeface="+mn-cs"/>
                        </a:rPr>
                        <a:t>(Nameplate Renewable Generation Connected to Transmission (excluding </a:t>
                      </a:r>
                      <a:r>
                        <a:rPr lang="en-US" sz="1100" b="0" u="sng" kern="1200" dirty="0">
                          <a:solidFill>
                            <a:srgbClr val="000000"/>
                          </a:solidFill>
                          <a:effectLst/>
                          <a:latin typeface="Calibri" panose="020F0502020204030204" pitchFamily="34" charset="0"/>
                          <a:ea typeface="+mn-ea"/>
                          <a:cs typeface="+mn-cs"/>
                        </a:rPr>
                        <a:t>existing </a:t>
                      </a:r>
                      <a:r>
                        <a:rPr lang="en-US" sz="1100" b="0" kern="1200" dirty="0">
                          <a:solidFill>
                            <a:srgbClr val="000000"/>
                          </a:solidFill>
                          <a:effectLst/>
                          <a:latin typeface="Calibri" panose="020F0502020204030204" pitchFamily="34" charset="0"/>
                          <a:ea typeface="+mn-ea"/>
                          <a:cs typeface="+mn-cs"/>
                        </a:rPr>
                        <a:t>large scale hydro), Sub-transmission, and Distribution + Demand Response in MW / Peak Load (with DG added back in).</a:t>
                      </a:r>
                      <a:r>
                        <a:rPr lang="en-US" sz="1100" b="0" kern="1200" dirty="0">
                          <a:solidFill>
                            <a:srgbClr val="000000"/>
                          </a:solidFill>
                          <a:latin typeface="Calibri" panose="020F0502020204030204" pitchFamily="34" charset="0"/>
                          <a:ea typeface="+mn-ea"/>
                          <a:cs typeface="+mn-cs"/>
                        </a:rPr>
                        <a:t>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00526"/>
                  </a:ext>
                </a:extLst>
              </a:tr>
              <a:tr h="250158">
                <a:tc>
                  <a:txBody>
                    <a:bodyPr/>
                    <a:lstStyle/>
                    <a:p>
                      <a:pPr marL="0" indent="0" algn="l">
                        <a:spcBef>
                          <a:spcPts val="0"/>
                        </a:spcBef>
                        <a:spcAft>
                          <a:spcPts val="0"/>
                        </a:spcAft>
                        <a:buFontTx/>
                        <a:buNone/>
                      </a:pPr>
                      <a:r>
                        <a:rPr lang="en-US" sz="1100" b="0" dirty="0">
                          <a:solidFill>
                            <a:srgbClr val="000000"/>
                          </a:solidFill>
                          <a:latin typeface="Calibri" panose="020F0502020204030204" pitchFamily="34" charset="0"/>
                        </a:rPr>
                        <a:t>EE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rtl="0" eaLnBrk="1" fontAlgn="base" hangingPunct="1">
                        <a:spcBef>
                          <a:spcPct val="0"/>
                        </a:spcBef>
                        <a:spcAft>
                          <a:spcPts val="600"/>
                        </a:spcAft>
                        <a:buClr>
                          <a:schemeClr val="tx1"/>
                        </a:buClr>
                        <a:buFontTx/>
                        <a:buNone/>
                      </a:pPr>
                      <a:r>
                        <a:rPr lang="en-US" sz="1100" b="0" dirty="0">
                          <a:solidFill>
                            <a:srgbClr val="000000"/>
                          </a:solidFill>
                          <a:latin typeface="Calibri" panose="020F0502020204030204" pitchFamily="34" charset="0"/>
                          <a:ea typeface="+mn-ea"/>
                          <a:cs typeface="+mn-cs"/>
                        </a:rPr>
                        <a:t>Percent of Electric/Gas Energy Efficiency Regulatory Target met for each </a:t>
                      </a:r>
                      <a:r>
                        <a:rPr lang="en-US" sz="1100" b="0" dirty="0" err="1">
                          <a:solidFill>
                            <a:srgbClr val="000000"/>
                          </a:solidFill>
                          <a:latin typeface="Calibri" panose="020F0502020204030204" pitchFamily="34" charset="0"/>
                          <a:ea typeface="+mn-ea"/>
                          <a:cs typeface="+mn-cs"/>
                        </a:rPr>
                        <a:t>OpCo</a:t>
                      </a:r>
                      <a:endParaRPr lang="en-US" sz="1100" b="0" dirty="0">
                        <a:solidFill>
                          <a:srgbClr val="000000"/>
                        </a:solidFill>
                        <a:latin typeface="Calibri" panose="020F0502020204030204" pitchFamily="34" charset="0"/>
                        <a:ea typeface="+mn-ea"/>
                        <a:cs typeface="+mn-cs"/>
                      </a:endParaRPr>
                    </a:p>
                  </a:txBody>
                  <a:tcPr marL="78203" marR="78203" marT="39101" marB="39101"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9848837"/>
                  </a:ext>
                </a:extLst>
              </a:tr>
              <a:tr h="250158">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LPP</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100" b="0" kern="1200" dirty="0">
                          <a:solidFill>
                            <a:srgbClr val="000000"/>
                          </a:solidFill>
                          <a:effectLst/>
                          <a:latin typeface="Calibri" panose="020F0502020204030204" pitchFamily="34" charset="0"/>
                          <a:ea typeface="+mn-ea"/>
                          <a:cs typeface="+mn-cs"/>
                        </a:rPr>
                        <a:t>Miles of Leak Prone Pipe Retired, across all Opcos</a:t>
                      </a:r>
                      <a:endParaRPr lang="en-US" sz="1100" b="0" u="none" kern="1200" dirty="0">
                        <a:solidFill>
                          <a:srgbClr val="000000"/>
                        </a:solidFill>
                        <a:effectLst/>
                        <a:latin typeface="Calibri" panose="020F0502020204030204" pitchFamily="34" charset="0"/>
                        <a:ea typeface="+mn-ea"/>
                        <a:cs typeface="+mn-cs"/>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88363"/>
                  </a:ext>
                </a:extLst>
              </a:tr>
              <a:tr h="250158">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Leak Response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100" b="0" dirty="0">
                          <a:solidFill>
                            <a:srgbClr val="000000"/>
                          </a:solidFill>
                          <a:latin typeface="Calibri" panose="020F0502020204030204" pitchFamily="34" charset="0"/>
                        </a:rPr>
                        <a:t>Composite % of leak calls received that are responded to by a company representative. A pass/fail score is assigned per Opco based on whether regulatory targets have been met.</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7759693"/>
                  </a:ext>
                </a:extLst>
              </a:tr>
              <a:tr h="304732">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SAIDI*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100" b="1" dirty="0">
                          <a:solidFill>
                            <a:srgbClr val="000000"/>
                          </a:solidFill>
                          <a:latin typeface="Calibri" panose="020F0502020204030204" pitchFamily="34" charset="0"/>
                        </a:rPr>
                        <a:t>S</a:t>
                      </a:r>
                      <a:r>
                        <a:rPr lang="en-US" sz="1100" b="0" dirty="0">
                          <a:solidFill>
                            <a:srgbClr val="000000"/>
                          </a:solidFill>
                          <a:latin typeface="Calibri" panose="020F0502020204030204" pitchFamily="34" charset="0"/>
                        </a:rPr>
                        <a:t>ystem </a:t>
                      </a:r>
                      <a:r>
                        <a:rPr lang="en-US" sz="1100" b="1" dirty="0">
                          <a:solidFill>
                            <a:srgbClr val="000000"/>
                          </a:solidFill>
                          <a:latin typeface="Calibri" panose="020F0502020204030204" pitchFamily="34" charset="0"/>
                        </a:rPr>
                        <a:t>A</a:t>
                      </a:r>
                      <a:r>
                        <a:rPr lang="en-US" sz="1100" b="0" dirty="0">
                          <a:solidFill>
                            <a:srgbClr val="000000"/>
                          </a:solidFill>
                          <a:latin typeface="Calibri" panose="020F0502020204030204" pitchFamily="34" charset="0"/>
                        </a:rPr>
                        <a:t>verage </a:t>
                      </a:r>
                      <a:r>
                        <a:rPr lang="en-US" sz="1100" b="1" dirty="0">
                          <a:solidFill>
                            <a:srgbClr val="000000"/>
                          </a:solidFill>
                          <a:latin typeface="Calibri" panose="020F0502020204030204" pitchFamily="34" charset="0"/>
                        </a:rPr>
                        <a:t>I</a:t>
                      </a:r>
                      <a:r>
                        <a:rPr lang="en-US" sz="1100" b="0" dirty="0">
                          <a:solidFill>
                            <a:srgbClr val="000000"/>
                          </a:solidFill>
                          <a:latin typeface="Calibri" panose="020F0502020204030204" pitchFamily="34" charset="0"/>
                        </a:rPr>
                        <a:t>nterruption </a:t>
                      </a:r>
                      <a:r>
                        <a:rPr lang="en-US" sz="1100" b="1" dirty="0">
                          <a:solidFill>
                            <a:srgbClr val="000000"/>
                          </a:solidFill>
                          <a:latin typeface="Calibri" panose="020F0502020204030204" pitchFamily="34" charset="0"/>
                        </a:rPr>
                        <a:t>D</a:t>
                      </a:r>
                      <a:r>
                        <a:rPr lang="en-US" sz="1100" b="0" dirty="0">
                          <a:solidFill>
                            <a:srgbClr val="000000"/>
                          </a:solidFill>
                          <a:latin typeface="Calibri" panose="020F0502020204030204" pitchFamily="34" charset="0"/>
                        </a:rPr>
                        <a:t>uration </a:t>
                      </a:r>
                      <a:r>
                        <a:rPr lang="en-US" sz="1100" b="1" dirty="0">
                          <a:solidFill>
                            <a:srgbClr val="000000"/>
                          </a:solidFill>
                          <a:latin typeface="Calibri" panose="020F0502020204030204" pitchFamily="34" charset="0"/>
                        </a:rPr>
                        <a:t>I</a:t>
                      </a:r>
                      <a:r>
                        <a:rPr lang="en-US" sz="1100" b="0" dirty="0">
                          <a:solidFill>
                            <a:srgbClr val="000000"/>
                          </a:solidFill>
                          <a:latin typeface="Calibri" panose="020F0502020204030204" pitchFamily="34" charset="0"/>
                        </a:rPr>
                        <a:t>ndex: total duration of an interruption for the average customer during a given period of time.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010674"/>
                  </a:ext>
                </a:extLst>
              </a:tr>
              <a:tr h="250158">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CAIDI*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100" b="1" i="0" kern="1200" dirty="0">
                          <a:solidFill>
                            <a:srgbClr val="000000"/>
                          </a:solidFill>
                          <a:effectLst/>
                          <a:latin typeface="Calibri" panose="020F0502020204030204" pitchFamily="34" charset="0"/>
                          <a:ea typeface="+mn-ea"/>
                          <a:cs typeface="+mn-cs"/>
                        </a:rPr>
                        <a:t>C</a:t>
                      </a:r>
                      <a:r>
                        <a:rPr lang="en-US" sz="1100" b="0" i="0" kern="1200" dirty="0">
                          <a:solidFill>
                            <a:srgbClr val="000000"/>
                          </a:solidFill>
                          <a:effectLst/>
                          <a:latin typeface="Calibri" panose="020F0502020204030204" pitchFamily="34" charset="0"/>
                          <a:ea typeface="+mn-ea"/>
                          <a:cs typeface="+mn-cs"/>
                        </a:rPr>
                        <a:t>ustomer </a:t>
                      </a:r>
                      <a:r>
                        <a:rPr lang="en-US" sz="1100" b="1" i="0" kern="1200" dirty="0">
                          <a:solidFill>
                            <a:srgbClr val="000000"/>
                          </a:solidFill>
                          <a:effectLst/>
                          <a:latin typeface="Calibri" panose="020F0502020204030204" pitchFamily="34" charset="0"/>
                          <a:ea typeface="+mn-ea"/>
                          <a:cs typeface="+mn-cs"/>
                        </a:rPr>
                        <a:t>A</a:t>
                      </a:r>
                      <a:r>
                        <a:rPr lang="en-US" sz="1100" b="0" i="0" kern="1200" dirty="0">
                          <a:solidFill>
                            <a:srgbClr val="000000"/>
                          </a:solidFill>
                          <a:effectLst/>
                          <a:latin typeface="Calibri" panose="020F0502020204030204" pitchFamily="34" charset="0"/>
                          <a:ea typeface="+mn-ea"/>
                          <a:cs typeface="+mn-cs"/>
                        </a:rPr>
                        <a:t>verage </a:t>
                      </a:r>
                      <a:r>
                        <a:rPr lang="en-US" sz="1100" b="1" i="0" kern="1200" dirty="0">
                          <a:solidFill>
                            <a:srgbClr val="000000"/>
                          </a:solidFill>
                          <a:effectLst/>
                          <a:latin typeface="Calibri" panose="020F0502020204030204" pitchFamily="34" charset="0"/>
                          <a:ea typeface="+mn-ea"/>
                          <a:cs typeface="+mn-cs"/>
                        </a:rPr>
                        <a:t>I</a:t>
                      </a:r>
                      <a:r>
                        <a:rPr lang="en-US" sz="1100" b="0" i="0" kern="1200" dirty="0">
                          <a:solidFill>
                            <a:srgbClr val="000000"/>
                          </a:solidFill>
                          <a:effectLst/>
                          <a:latin typeface="Calibri" panose="020F0502020204030204" pitchFamily="34" charset="0"/>
                          <a:ea typeface="+mn-ea"/>
                          <a:cs typeface="+mn-cs"/>
                        </a:rPr>
                        <a:t>nterruption </a:t>
                      </a:r>
                      <a:r>
                        <a:rPr lang="en-US" sz="1100" b="1" i="0" kern="1200" dirty="0">
                          <a:solidFill>
                            <a:srgbClr val="000000"/>
                          </a:solidFill>
                          <a:effectLst/>
                          <a:latin typeface="Calibri" panose="020F0502020204030204" pitchFamily="34" charset="0"/>
                          <a:ea typeface="+mn-ea"/>
                          <a:cs typeface="+mn-cs"/>
                        </a:rPr>
                        <a:t>D</a:t>
                      </a:r>
                      <a:r>
                        <a:rPr lang="en-US" sz="1100" b="0" i="0" kern="1200" dirty="0">
                          <a:solidFill>
                            <a:srgbClr val="000000"/>
                          </a:solidFill>
                          <a:effectLst/>
                          <a:latin typeface="Calibri" panose="020F0502020204030204" pitchFamily="34" charset="0"/>
                          <a:ea typeface="+mn-ea"/>
                          <a:cs typeface="+mn-cs"/>
                        </a:rPr>
                        <a:t>uration </a:t>
                      </a:r>
                      <a:r>
                        <a:rPr lang="en-US" sz="1100" b="1" i="0" kern="1200" dirty="0">
                          <a:solidFill>
                            <a:srgbClr val="000000"/>
                          </a:solidFill>
                          <a:effectLst/>
                          <a:latin typeface="Calibri" panose="020F0502020204030204" pitchFamily="34" charset="0"/>
                          <a:ea typeface="+mn-ea"/>
                          <a:cs typeface="+mn-cs"/>
                        </a:rPr>
                        <a:t>I</a:t>
                      </a:r>
                      <a:r>
                        <a:rPr lang="en-US" sz="1100" b="0" i="0" kern="1200" dirty="0">
                          <a:solidFill>
                            <a:srgbClr val="000000"/>
                          </a:solidFill>
                          <a:effectLst/>
                          <a:latin typeface="Calibri" panose="020F0502020204030204" pitchFamily="34" charset="0"/>
                          <a:ea typeface="+mn-ea"/>
                          <a:cs typeface="+mn-cs"/>
                        </a:rPr>
                        <a:t>ndex: </a:t>
                      </a:r>
                      <a:r>
                        <a:rPr lang="en-US" sz="1100" b="0" dirty="0">
                          <a:solidFill>
                            <a:srgbClr val="000000"/>
                          </a:solidFill>
                          <a:effectLst/>
                          <a:latin typeface="Calibri" panose="020F0502020204030204" pitchFamily="34" charset="0"/>
                          <a:ea typeface="+mn-ea"/>
                          <a:cs typeface="+mn-cs"/>
                        </a:rPr>
                        <a:t>the average interruption duration time for those customers that experience an interruption during the year. </a:t>
                      </a:r>
                      <a:endParaRPr lang="en-US" sz="1100" b="0" dirty="0">
                        <a:solidFill>
                          <a:srgbClr val="000000"/>
                        </a:solidFill>
                        <a:latin typeface="Calibri" panose="020F0502020204030204"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9853077"/>
                  </a:ext>
                </a:extLst>
              </a:tr>
              <a:tr h="304732">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SAIFI*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None/>
                      </a:pPr>
                      <a:r>
                        <a:rPr lang="en-US" sz="1100" b="1" dirty="0">
                          <a:solidFill>
                            <a:srgbClr val="000000"/>
                          </a:solidFill>
                          <a:latin typeface="Calibri" panose="020F0502020204030204" pitchFamily="34" charset="0"/>
                        </a:rPr>
                        <a:t>S</a:t>
                      </a:r>
                      <a:r>
                        <a:rPr lang="en-US" sz="1100" b="0" dirty="0">
                          <a:solidFill>
                            <a:srgbClr val="000000"/>
                          </a:solidFill>
                          <a:latin typeface="Calibri" panose="020F0502020204030204" pitchFamily="34" charset="0"/>
                        </a:rPr>
                        <a:t>ystem </a:t>
                      </a:r>
                      <a:r>
                        <a:rPr lang="en-US" sz="1100" b="1" dirty="0">
                          <a:solidFill>
                            <a:srgbClr val="000000"/>
                          </a:solidFill>
                          <a:latin typeface="Calibri" panose="020F0502020204030204" pitchFamily="34" charset="0"/>
                        </a:rPr>
                        <a:t>A</a:t>
                      </a:r>
                      <a:r>
                        <a:rPr lang="en-US" sz="1100" b="0" dirty="0">
                          <a:solidFill>
                            <a:srgbClr val="000000"/>
                          </a:solidFill>
                          <a:latin typeface="Calibri" panose="020F0502020204030204" pitchFamily="34" charset="0"/>
                        </a:rPr>
                        <a:t>verage </a:t>
                      </a:r>
                      <a:r>
                        <a:rPr lang="en-US" sz="1100" b="1" dirty="0">
                          <a:solidFill>
                            <a:srgbClr val="000000"/>
                          </a:solidFill>
                          <a:latin typeface="Calibri" panose="020F0502020204030204" pitchFamily="34" charset="0"/>
                        </a:rPr>
                        <a:t>I</a:t>
                      </a:r>
                      <a:r>
                        <a:rPr lang="en-US" sz="1100" b="0" dirty="0">
                          <a:solidFill>
                            <a:srgbClr val="000000"/>
                          </a:solidFill>
                          <a:latin typeface="Calibri" panose="020F0502020204030204" pitchFamily="34" charset="0"/>
                        </a:rPr>
                        <a:t>nterruption </a:t>
                      </a:r>
                      <a:r>
                        <a:rPr lang="en-US" sz="1100" b="1" dirty="0">
                          <a:solidFill>
                            <a:srgbClr val="000000"/>
                          </a:solidFill>
                          <a:latin typeface="Calibri" panose="020F0502020204030204" pitchFamily="34" charset="0"/>
                        </a:rPr>
                        <a:t>F</a:t>
                      </a:r>
                      <a:r>
                        <a:rPr lang="en-US" sz="1100" b="0" dirty="0">
                          <a:solidFill>
                            <a:srgbClr val="000000"/>
                          </a:solidFill>
                          <a:latin typeface="Calibri" panose="020F0502020204030204" pitchFamily="34" charset="0"/>
                        </a:rPr>
                        <a:t>requency </a:t>
                      </a:r>
                      <a:r>
                        <a:rPr lang="en-US" sz="1100" b="1" dirty="0">
                          <a:solidFill>
                            <a:srgbClr val="000000"/>
                          </a:solidFill>
                          <a:latin typeface="Calibri" panose="020F0502020204030204" pitchFamily="34" charset="0"/>
                        </a:rPr>
                        <a:t>I</a:t>
                      </a:r>
                      <a:r>
                        <a:rPr lang="en-US" sz="1100" b="0" dirty="0">
                          <a:solidFill>
                            <a:srgbClr val="000000"/>
                          </a:solidFill>
                          <a:latin typeface="Calibri" panose="020F0502020204030204" pitchFamily="34" charset="0"/>
                        </a:rPr>
                        <a:t>ndex: the average number of times that a system customer experiences an outage during the year.</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531409"/>
                  </a:ext>
                </a:extLst>
              </a:tr>
              <a:tr h="41693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Budget</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None/>
                      </a:pPr>
                      <a:r>
                        <a:rPr lang="en-US" sz="1100" b="0" dirty="0">
                          <a:solidFill>
                            <a:srgbClr val="000000"/>
                          </a:solidFill>
                          <a:effectLst/>
                          <a:latin typeface="Calibri" panose="020F0502020204030204" pitchFamily="34" charset="0"/>
                          <a:ea typeface="+mn-ea"/>
                          <a:cs typeface="+mn-cs"/>
                        </a:rPr>
                        <a:t>June Forecast Regulated Controllable Costs (US GAAP), net of certain items whose performance are not controlled by the business functions (in particular employee benefits and the corporate cost center). </a:t>
                      </a:r>
                      <a:endParaRPr lang="en-US" sz="1100" b="0" dirty="0">
                        <a:solidFill>
                          <a:srgbClr val="000000"/>
                        </a:solidFill>
                        <a:latin typeface="Calibri" panose="020F0502020204030204"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7925527"/>
                  </a:ext>
                </a:extLst>
              </a:tr>
              <a:tr h="41693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Customer Relationship Index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rgbClr val="000000"/>
                          </a:solidFill>
                          <a:effectLst/>
                          <a:latin typeface="Calibri" panose="020F0502020204030204" pitchFamily="34" charset="0"/>
                          <a:ea typeface="+mn-ea"/>
                          <a:cs typeface="+mn-cs"/>
                        </a:rPr>
                        <a:t>A benchmark composite index of Brand Trust, Service Satisfaction and Product Experience performance to measure how engaged customers are with their utility. </a:t>
                      </a:r>
                      <a:endParaRPr lang="en-US" sz="1100" b="0" dirty="0">
                        <a:solidFill>
                          <a:srgbClr val="000000"/>
                        </a:solidFill>
                        <a:latin typeface="Calibri" panose="020F0502020204030204"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5138485"/>
                  </a:ext>
                </a:extLst>
              </a:tr>
              <a:tr h="304732">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E2E Process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rgbClr val="000000"/>
                          </a:solidFill>
                          <a:effectLst/>
                          <a:latin typeface="Calibri" panose="020F0502020204030204" pitchFamily="34" charset="0"/>
                          <a:ea typeface="+mn-ea"/>
                          <a:cs typeface="+mn-cs"/>
                        </a:rPr>
                        <a:t>Percent of E2E processes and subprocesses (defined as L0-L3) across GBU, EBU, and WN-Tx that are captured in the US central repository (</a:t>
                      </a:r>
                      <a:r>
                        <a:rPr lang="en-US" sz="1100" b="0" dirty="0" err="1">
                          <a:solidFill>
                            <a:srgbClr val="000000"/>
                          </a:solidFill>
                          <a:effectLst/>
                          <a:latin typeface="Calibri" panose="020F0502020204030204" pitchFamily="34" charset="0"/>
                          <a:ea typeface="+mn-ea"/>
                          <a:cs typeface="+mn-cs"/>
                        </a:rPr>
                        <a:t>Blueworks</a:t>
                      </a:r>
                      <a:r>
                        <a:rPr lang="en-US" sz="1100" b="0" dirty="0">
                          <a:solidFill>
                            <a:srgbClr val="000000"/>
                          </a:solidFill>
                          <a:effectLst/>
                          <a:latin typeface="Calibri" panose="020F0502020204030204" pitchFamily="34" charset="0"/>
                          <a:ea typeface="+mn-ea"/>
                          <a:cs typeface="+mn-cs"/>
                        </a:rPr>
                        <a:t>) </a:t>
                      </a:r>
                      <a:endParaRPr lang="en-US" sz="1100" b="0" dirty="0">
                        <a:solidFill>
                          <a:srgbClr val="000000"/>
                        </a:solidFill>
                        <a:latin typeface="Calibri" panose="020F0502020204030204"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0035614"/>
                  </a:ext>
                </a:extLst>
              </a:tr>
              <a:tr h="41693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Digital Project Delivery</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kern="1200" dirty="0">
                          <a:solidFill>
                            <a:srgbClr val="000000"/>
                          </a:solidFill>
                          <a:effectLst/>
                          <a:latin typeface="Calibri" panose="020F0502020204030204" pitchFamily="34" charset="0"/>
                          <a:ea typeface="+mn-ea"/>
                          <a:cs typeface="+mn-cs"/>
                        </a:rPr>
                        <a:t>Baseline Execution Index (BEI) - which measures the efficiency with which tasks have been accomplished, measured against baseline tasks- for two of our digital initiatives (Nucleus and On My Way). Project On My Way is a mobile work dispatch solution for electric field ops, and Project Nucleus is a digital platform for commercial customers to address existing frictions, reduce call center costs, and improve customer satisfaction.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5538756"/>
                  </a:ext>
                </a:extLst>
              </a:tr>
              <a:tr h="41693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ORIS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rgbClr val="000000"/>
                          </a:solidFill>
                          <a:latin typeface="Calibri" panose="020F0502020204030204" pitchFamily="34" charset="0"/>
                        </a:rPr>
                        <a:t>Frequency rate which normalizes the number of recordable injuries over 12 months against the number of hours worked over the same 12 months.  Recordable injuries include lost time, restricted, or hospital/medical treatment</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5078680"/>
                  </a:ext>
                </a:extLst>
              </a:tr>
              <a:tr h="416930">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Near Miss Good Catch</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None/>
                      </a:pPr>
                      <a:r>
                        <a:rPr lang="en-US" sz="1100" b="0" dirty="0">
                          <a:solidFill>
                            <a:srgbClr val="000000"/>
                          </a:solidFill>
                          <a:latin typeface="Calibri" panose="020F0502020204030204" pitchFamily="34" charset="0"/>
                        </a:rPr>
                        <a:t>An unplanned event or hazardous condition that did not result in injury, illness or damage – but had the potential to do so.  Only for a fortunate break in the chain of events prevented an injury, fatality or damage.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0482375"/>
                  </a:ext>
                </a:extLst>
              </a:tr>
              <a:tr h="250158">
                <a:tc>
                  <a:txBody>
                    <a:bodyPr/>
                    <a:lstStyle/>
                    <a:p>
                      <a:pPr marL="0" indent="0">
                        <a:spcBef>
                          <a:spcPts val="0"/>
                        </a:spcBef>
                        <a:spcAft>
                          <a:spcPts val="0"/>
                        </a:spcAft>
                        <a:buFontTx/>
                        <a:buNone/>
                      </a:pPr>
                      <a:r>
                        <a:rPr lang="en-US" sz="1100" b="0" dirty="0">
                          <a:solidFill>
                            <a:srgbClr val="000000"/>
                          </a:solidFill>
                          <a:latin typeface="Calibri" panose="020F0502020204030204" pitchFamily="34" charset="0"/>
                        </a:rPr>
                        <a:t>Development Plans </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fontAlgn="base" latinLnBrk="0" hangingPunct="1">
                        <a:spcBef>
                          <a:spcPct val="0"/>
                        </a:spcBef>
                        <a:spcAft>
                          <a:spcPts val="600"/>
                        </a:spcAft>
                        <a:buClr>
                          <a:schemeClr val="tx1"/>
                        </a:buClr>
                        <a:buFontTx/>
                        <a:buNone/>
                      </a:pPr>
                      <a:r>
                        <a:rPr lang="en-US" sz="1100" b="0" kern="1200" dirty="0">
                          <a:solidFill>
                            <a:srgbClr val="000000"/>
                          </a:solidFill>
                          <a:latin typeface="Calibri" panose="020F0502020204030204" pitchFamily="34" charset="0"/>
                          <a:ea typeface="+mn-ea"/>
                          <a:cs typeface="+mn-cs"/>
                        </a:rPr>
                        <a:t>% of management employees with development plans in </a:t>
                      </a:r>
                      <a:r>
                        <a:rPr lang="en-US" sz="1100" b="0" kern="1200" dirty="0" err="1">
                          <a:solidFill>
                            <a:srgbClr val="000000"/>
                          </a:solidFill>
                          <a:latin typeface="Calibri" panose="020F0502020204030204" pitchFamily="34" charset="0"/>
                          <a:ea typeface="+mn-ea"/>
                          <a:cs typeface="+mn-cs"/>
                        </a:rPr>
                        <a:t>MyHub</a:t>
                      </a:r>
                      <a:r>
                        <a:rPr lang="en-US" sz="1100" b="0" kern="1200" dirty="0">
                          <a:solidFill>
                            <a:srgbClr val="000000"/>
                          </a:solidFill>
                          <a:latin typeface="Calibri" panose="020F0502020204030204" pitchFamily="34" charset="0"/>
                          <a:ea typeface="+mn-ea"/>
                          <a:cs typeface="+mn-cs"/>
                        </a:rPr>
                        <a:t>. For a plan to be marked active in monthly reporting for FY21, use start dates of 4/1/20 or later, and end dates after 4/1/2021</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8263181"/>
                  </a:ext>
                </a:extLst>
              </a:tr>
            </a:tbl>
          </a:graphicData>
        </a:graphic>
      </p:graphicFrame>
    </p:spTree>
    <p:extLst>
      <p:ext uri="{BB962C8B-B14F-4D97-AF65-F5344CB8AC3E}">
        <p14:creationId xmlns:p14="http://schemas.microsoft.com/office/powerpoint/2010/main" val="3486649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NIYBDB1B6dCCZl2rWWXV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_9.NMwv9bNY_VHzaHWAyd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eudqvIQ5bpBNA3_1Wvab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S PPT 2018 4x3">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9E405E24-4D8F-45E9-B7C1-DE8CFE413F7C}" vid="{32376E27-65FC-4E1F-8C9A-962F9B38E9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C1E4F299B2C34EACE6CDBFBF47AAEA" ma:contentTypeVersion="13" ma:contentTypeDescription="Create a new document." ma:contentTypeScope="" ma:versionID="6ddc1efcf92eac46a18240a8014dfe77">
  <xsd:schema xmlns:xsd="http://www.w3.org/2001/XMLSchema" xmlns:xs="http://www.w3.org/2001/XMLSchema" xmlns:p="http://schemas.microsoft.com/office/2006/metadata/properties" xmlns:ns3="8d4b8821-ef37-4f53-aebe-b776e57a5947" xmlns:ns4="89984dcb-58f2-4374-af9f-0bb0e3f8c7f5" targetNamespace="http://schemas.microsoft.com/office/2006/metadata/properties" ma:root="true" ma:fieldsID="bc935ea8c1f2c3f5892dfdaf5573f075" ns3:_="" ns4:_="">
    <xsd:import namespace="8d4b8821-ef37-4f53-aebe-b776e57a5947"/>
    <xsd:import namespace="89984dcb-58f2-4374-af9f-0bb0e3f8c7f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b8821-ef37-4f53-aebe-b776e57a59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984dcb-58f2-4374-af9f-0bb0e3f8c7f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FA4202-ADDF-4242-928D-85C48F220BE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9984dcb-58f2-4374-af9f-0bb0e3f8c7f5"/>
    <ds:schemaRef ds:uri="8d4b8821-ef37-4f53-aebe-b776e57a5947"/>
    <ds:schemaRef ds:uri="http://www.w3.org/XML/1998/namespace"/>
    <ds:schemaRef ds:uri="http://purl.org/dc/dcmitype/"/>
  </ds:schemaRefs>
</ds:datastoreItem>
</file>

<file path=customXml/itemProps2.xml><?xml version="1.0" encoding="utf-8"?>
<ds:datastoreItem xmlns:ds="http://schemas.openxmlformats.org/officeDocument/2006/customXml" ds:itemID="{1CFCFEF0-6CE2-4B23-8D06-8A057CAEA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b8821-ef37-4f53-aebe-b776e57a5947"/>
    <ds:schemaRef ds:uri="89984dcb-58f2-4374-af9f-0bb0e3f8c7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1CBF37-0BE3-4878-8DB5-65FC5C52FF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 PPT 2018 4x3</Template>
  <TotalTime>978</TotalTime>
  <Words>475</Words>
  <Application>Microsoft Office PowerPoint</Application>
  <PresentationFormat>On-screen Show (4:3)</PresentationFormat>
  <Paragraphs>66</Paragraphs>
  <Slides>3</Slides>
  <Notes>2</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US PPT 2018 4x3</vt:lpstr>
      <vt:lpstr>Office Theme</vt:lpstr>
      <vt:lpstr>think-cell Slide</vt:lpstr>
      <vt:lpstr>APP Fiscal Year 2021 – Q3 Composite Score</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National Grid</dc:creator>
  <cp:lastModifiedBy>Gilson, Molly</cp:lastModifiedBy>
  <cp:revision>45</cp:revision>
  <cp:lastPrinted>2018-08-10T07:16:05Z</cp:lastPrinted>
  <dcterms:created xsi:type="dcterms:W3CDTF">2018-10-29T17:48:11Z</dcterms:created>
  <dcterms:modified xsi:type="dcterms:W3CDTF">2021-01-25T14:46:25Z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0x01010093C1E4F299B2C34EACE6CDBFBF47AAEA</vt:lpwstr>
  </property>
</Properties>
</file>