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16" r:id="rId5"/>
    <p:sldMasterId id="2147483821" r:id="rId6"/>
    <p:sldMasterId id="2147483835" r:id="rId7"/>
    <p:sldMasterId id="2147483855" r:id="rId8"/>
  </p:sldMasterIdLst>
  <p:notesMasterIdLst>
    <p:notesMasterId r:id="rId17"/>
  </p:notesMasterIdLst>
  <p:handoutMasterIdLst>
    <p:handoutMasterId r:id="rId18"/>
  </p:handoutMasterIdLst>
  <p:sldIdLst>
    <p:sldId id="488" r:id="rId9"/>
    <p:sldId id="3990" r:id="rId10"/>
    <p:sldId id="3991" r:id="rId11"/>
    <p:sldId id="3992" r:id="rId12"/>
    <p:sldId id="4003" r:id="rId13"/>
    <p:sldId id="4004" r:id="rId14"/>
    <p:sldId id="4005" r:id="rId15"/>
    <p:sldId id="3989" r:id="rId16"/>
  </p:sldIdLst>
  <p:sldSz cx="9144000" cy="5143500" type="screen16x9"/>
  <p:notesSz cx="6670675" cy="9777413"/>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Vargas, Keith" initials="VK" lastIdx="1" clrIdx="1">
    <p:extLst>
      <p:ext uri="{19B8F6BF-5375-455C-9EA6-DF929625EA0E}">
        <p15:presenceInfo xmlns:p15="http://schemas.microsoft.com/office/powerpoint/2012/main" userId="S::Keith.Vargas@us.nationalgrid.com::c7abcc78-d7de-41f2-a5bb-ab98c87d53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148C"/>
    <a:srgbClr val="FFFFFF"/>
    <a:srgbClr val="D9D9D9"/>
    <a:srgbClr val="D2DEEF"/>
    <a:srgbClr val="EAEFF7"/>
    <a:srgbClr val="5E5E62"/>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B0CB7E-7F84-49E4-A3DF-66A99B689470}" v="57" dt="2020-10-19T18:52:39.6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guide orient="horz" pos="962"/>
        <p:guide pos="748"/>
        <p:guide orient="horz" pos="225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19/10/2020</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19/10/2020</a:t>
            </a:fld>
            <a:endParaRPr lang="en-GB"/>
          </a:p>
        </p:txBody>
      </p:sp>
      <p:sp>
        <p:nvSpPr>
          <p:cNvPr id="108548" name="Rectangle 4"/>
          <p:cNvSpPr>
            <a:spLocks noGrp="1" noRot="1" noChangeAspect="1" noChangeArrowheads="1" noTextEdit="1"/>
          </p:cNvSpPr>
          <p:nvPr>
            <p:ph type="sldImg" idx="2"/>
          </p:nvPr>
        </p:nvSpPr>
        <p:spPr bwMode="auto">
          <a:xfrm>
            <a:off x="77788" y="733425"/>
            <a:ext cx="651510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0"/>
            <a:ext cx="5544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11550186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0"/>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306087982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0"/>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3252957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6"/>
            <a:ext cx="2592388" cy="1087477"/>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90" indent="-209974">
              <a:spcBef>
                <a:spcPts val="0"/>
              </a:spcBef>
              <a:spcAft>
                <a:spcPts val="200"/>
              </a:spcAft>
              <a:buFont typeface="Arial" panose="020B0604020202020204" pitchFamily="34" charset="0"/>
              <a:buChar char="•"/>
              <a:defRPr sz="1200">
                <a:solidFill>
                  <a:schemeClr val="accent1"/>
                </a:solidFill>
              </a:defRPr>
            </a:lvl4pPr>
            <a:lvl5pPr marL="419946" indent="-209974">
              <a:spcBef>
                <a:spcPts val="0"/>
              </a:spcBef>
              <a:spcAft>
                <a:spcPts val="200"/>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74221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1"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2"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2" y="2154435"/>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90" indent="-209974">
              <a:spcBef>
                <a:spcPts val="600"/>
              </a:spcBef>
              <a:spcAft>
                <a:spcPts val="0"/>
              </a:spcAft>
              <a:buFont typeface="Arial" panose="020B0604020202020204" pitchFamily="34" charset="0"/>
              <a:buChar char="•"/>
              <a:defRPr sz="1400"/>
            </a:lvl4pPr>
            <a:lvl5pPr marL="419946" indent="-209974">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3"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5" y="1062000"/>
            <a:ext cx="1687514" cy="85664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90" indent="-209974">
              <a:spcBef>
                <a:spcPts val="0"/>
              </a:spcBef>
              <a:spcAft>
                <a:spcPts val="200"/>
              </a:spcAft>
              <a:buFont typeface="Arial" panose="020B0604020202020204" pitchFamily="34" charset="0"/>
              <a:buChar char="•"/>
              <a:defRPr sz="900">
                <a:solidFill>
                  <a:schemeClr val="accent1"/>
                </a:solidFill>
              </a:defRPr>
            </a:lvl4pPr>
            <a:lvl5pPr marL="419946" indent="-209974">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156749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558169163"/>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0"/>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3"/>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1997860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p:nvPicPr>
        <p:blipFill rotWithShape="1">
          <a:blip r:embed="rId4"/>
          <a:srcRect l="7480" t="27066" r="32612"/>
          <a:stretch/>
        </p:blipFill>
        <p:spPr>
          <a:xfrm rot="16200000" flipV="1">
            <a:off x="4696555" y="696055"/>
            <a:ext cx="5143500" cy="3751391"/>
          </a:xfrm>
          <a:prstGeom prst="rect">
            <a:avLst/>
          </a:prstGeom>
        </p:spPr>
      </p:pic>
    </p:spTree>
    <p:extLst>
      <p:ext uri="{BB962C8B-B14F-4D97-AF65-F5344CB8AC3E}">
        <p14:creationId xmlns:p14="http://schemas.microsoft.com/office/powerpoint/2010/main" val="629493725"/>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7480" t="27066" r="32612"/>
          <a:stretch/>
        </p:blipFill>
        <p:spPr>
          <a:xfrm flipV="1">
            <a:off x="4000500" y="1392110"/>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2127137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US"/>
              <a:t>1</a:t>
            </a:r>
            <a:endParaRPr lang="en-GB"/>
          </a:p>
        </p:txBody>
      </p:sp>
      <p:pic>
        <p:nvPicPr>
          <p:cNvPr id="14" name="Picture 13"/>
          <p:cNvPicPr>
            <a:picLocks noChangeAspect="1"/>
          </p:cNvPicPr>
          <p:nvPr/>
        </p:nvPicPr>
        <p:blipFill rotWithShape="1">
          <a:blip r:embed="rId4"/>
          <a:srcRect r="23305" b="53486"/>
          <a:stretch/>
        </p:blipFill>
        <p:spPr>
          <a:xfrm>
            <a:off x="4391574" y="2078324"/>
            <a:ext cx="4752427" cy="3065177"/>
          </a:xfrm>
          <a:prstGeom prst="rect">
            <a:avLst/>
          </a:prstGeom>
        </p:spPr>
      </p:pic>
    </p:spTree>
    <p:extLst>
      <p:ext uri="{BB962C8B-B14F-4D97-AF65-F5344CB8AC3E}">
        <p14:creationId xmlns:p14="http://schemas.microsoft.com/office/powerpoint/2010/main" val="30859850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8505646" y="4778376"/>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fld id="{C765D33F-A874-457A-8BB6-233806FE7182}" type="slidenum">
              <a:rPr kumimoji="0" lang="en-GB" sz="600" b="0" i="0" u="none" strike="noStrike" kern="1200" cap="none" spc="0" normalizeH="0" baseline="0" noProof="0" smtClean="0">
                <a:ln>
                  <a:noFill/>
                </a:ln>
                <a:solidFill>
                  <a:srgbClr val="55555A"/>
                </a:solidFill>
                <a:effectLst/>
                <a:uLnTx/>
                <a:uFillTx/>
                <a:latin typeface="Arial"/>
                <a:ea typeface="ＭＳ Ｐゴシック"/>
                <a:cs typeface="+mn-cs"/>
              </a:rPr>
              <a:pPr marL="0" marR="0" lvl="0" indent="0" algn="r" defTabSz="685800" rtl="0" eaLnBrk="1" fontAlgn="base" latinLnBrk="0" hangingPunct="1">
                <a:lnSpc>
                  <a:spcPct val="100000"/>
                </a:lnSpc>
                <a:spcBef>
                  <a:spcPct val="0"/>
                </a:spcBef>
                <a:spcAft>
                  <a:spcPct val="0"/>
                </a:spcAft>
                <a:buClrTx/>
                <a:buSzTx/>
                <a:buFontTx/>
                <a:buNone/>
                <a:tabLst/>
                <a:defRPr/>
              </a:pPr>
              <a:t>‹#›</a:t>
            </a:fld>
            <a:endParaRPr kumimoji="0" lang="en-GB" sz="600" b="0" i="0" u="none" strike="noStrike" kern="1200" cap="none" spc="0" normalizeH="0" baseline="0" noProof="0">
              <a:ln>
                <a:noFill/>
              </a:ln>
              <a:solidFill>
                <a:srgbClr val="55555A"/>
              </a:solidFill>
              <a:effectLst/>
              <a:uLnTx/>
              <a:uFillTx/>
              <a:latin typeface="Arial"/>
              <a:ea typeface="ＭＳ Ｐゴシック"/>
              <a:cs typeface="+mn-cs"/>
            </a:endParaRPr>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55555A"/>
                </a:solidFill>
                <a:effectLst/>
                <a:uLnTx/>
                <a:uFillTx/>
                <a:latin typeface="Arial"/>
                <a:ea typeface="ＭＳ Ｐゴシック"/>
                <a:cs typeface="+mn-cs"/>
              </a:endParaRPr>
            </a:p>
          </p:txBody>
        </p:sp>
      </p:grpSp>
    </p:spTree>
    <p:extLst>
      <p:ext uri="{BB962C8B-B14F-4D97-AF65-F5344CB8AC3E}">
        <p14:creationId xmlns:p14="http://schemas.microsoft.com/office/powerpoint/2010/main" val="12819581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normAutofit/>
          </a:bodyPr>
          <a:lstStyle>
            <a:lvl1pPr>
              <a:defRPr sz="2025"/>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4"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82133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4547" y="209973"/>
            <a:ext cx="8809942" cy="446850"/>
          </a:xfrm>
        </p:spPr>
        <p:txBody>
          <a:bodyPr/>
          <a:lstStyle/>
          <a:p>
            <a:r>
              <a:rPr lang="en-US"/>
              <a:t>Click to edit Master title style</a:t>
            </a:r>
          </a:p>
        </p:txBody>
      </p:sp>
      <p:sp>
        <p:nvSpPr>
          <p:cNvPr id="3" name="Content Placeholder 2"/>
          <p:cNvSpPr>
            <a:spLocks noGrp="1"/>
          </p:cNvSpPr>
          <p:nvPr>
            <p:ph idx="1"/>
          </p:nvPr>
        </p:nvSpPr>
        <p:spPr>
          <a:xfrm>
            <a:off x="154547" y="734096"/>
            <a:ext cx="8809942" cy="4132910"/>
          </a:xfrm>
        </p:spPr>
        <p:txBody>
          <a:bodyPr>
            <a:normAutofit/>
          </a:bodyPr>
          <a:lstStyle>
            <a:lvl1pPr>
              <a:spcBef>
                <a:spcPts val="675"/>
              </a:spcBef>
              <a:defRPr sz="2100"/>
            </a:lvl1pPr>
            <a:lvl2pPr>
              <a:spcBef>
                <a:spcPts val="675"/>
              </a:spcBef>
              <a:defRPr sz="1800"/>
            </a:lvl2pPr>
            <a:lvl3pPr>
              <a:spcBef>
                <a:spcPts val="675"/>
              </a:spcBef>
              <a:defRPr sz="1500"/>
            </a:lvl3pPr>
            <a:lvl4pPr>
              <a:spcBef>
                <a:spcPts val="675"/>
              </a:spcBef>
              <a:defRPr sz="1350"/>
            </a:lvl4pPr>
            <a:lvl5pPr>
              <a:spcBef>
                <a:spcPts val="675"/>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7B54EE7C-6C32-49D1-85E0-037B4CCDDD5B}"/>
              </a:ext>
            </a:extLst>
          </p:cNvPr>
          <p:cNvSpPr txBox="1"/>
          <p:nvPr userDrawn="1"/>
        </p:nvSpPr>
        <p:spPr>
          <a:xfrm>
            <a:off x="1934935" y="4946577"/>
            <a:ext cx="673582" cy="207749"/>
          </a:xfrm>
          <a:prstGeom prst="rect">
            <a:avLst/>
          </a:prstGeom>
          <a:noFill/>
        </p:spPr>
        <p:txBody>
          <a:bodyPr wrap="none" rtlCol="0">
            <a:spAutoFit/>
          </a:bodyPr>
          <a:lstStyle/>
          <a:p>
            <a:r>
              <a:rPr lang="en-US" sz="750" b="1">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1657936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4547" y="1315325"/>
            <a:ext cx="8809942" cy="3605687"/>
          </a:xfrm>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154547" y="828845"/>
            <a:ext cx="8809942" cy="304800"/>
          </a:xfrm>
        </p:spPr>
        <p:txBody>
          <a:bodyPr>
            <a:noAutofit/>
          </a:bodyPr>
          <a:lstStyle>
            <a:lvl1pPr marL="0" indent="0" algn="ctr">
              <a:lnSpc>
                <a:spcPct val="86000"/>
              </a:lnSpc>
              <a:spcBef>
                <a:spcPts val="0"/>
              </a:spcBef>
              <a:buNone/>
              <a:defRPr sz="2400" baseline="0"/>
            </a:lvl1pPr>
          </a:lstStyle>
          <a:p>
            <a:pPr lvl="0"/>
            <a:r>
              <a:rPr lang="en-US"/>
              <a:t>Click here to edit subtitle</a:t>
            </a:r>
          </a:p>
        </p:txBody>
      </p:sp>
    </p:spTree>
    <p:extLst>
      <p:ext uri="{BB962C8B-B14F-4D97-AF65-F5344CB8AC3E}">
        <p14:creationId xmlns:p14="http://schemas.microsoft.com/office/powerpoint/2010/main" val="2851076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4547" y="1315325"/>
            <a:ext cx="4320540" cy="3605687"/>
          </a:xfrm>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0" hasCustomPrompt="1"/>
          </p:nvPr>
        </p:nvSpPr>
        <p:spPr>
          <a:xfrm>
            <a:off x="154547" y="828845"/>
            <a:ext cx="8809942" cy="304800"/>
          </a:xfrm>
        </p:spPr>
        <p:txBody>
          <a:bodyPr>
            <a:noAutofit/>
          </a:bodyPr>
          <a:lstStyle>
            <a:lvl1pPr marL="0" indent="0" algn="ctr">
              <a:lnSpc>
                <a:spcPct val="86000"/>
              </a:lnSpc>
              <a:spcBef>
                <a:spcPts val="0"/>
              </a:spcBef>
              <a:buNone/>
              <a:defRPr sz="2400" baseline="0"/>
            </a:lvl1pPr>
          </a:lstStyle>
          <a:p>
            <a:pPr lvl="0"/>
            <a:r>
              <a:rPr lang="en-US"/>
              <a:t>Click here to edit subtitle</a:t>
            </a:r>
          </a:p>
        </p:txBody>
      </p:sp>
      <p:sp>
        <p:nvSpPr>
          <p:cNvPr id="6" name="Content Placeholder 2">
            <a:extLst>
              <a:ext uri="{FF2B5EF4-FFF2-40B4-BE49-F238E27FC236}">
                <a16:creationId xmlns:a16="http://schemas.microsoft.com/office/drawing/2014/main" id="{200D737F-FBF2-4DB1-8850-E5BAB2D9801F}"/>
              </a:ext>
            </a:extLst>
          </p:cNvPr>
          <p:cNvSpPr>
            <a:spLocks noGrp="1"/>
          </p:cNvSpPr>
          <p:nvPr>
            <p:ph idx="11"/>
          </p:nvPr>
        </p:nvSpPr>
        <p:spPr>
          <a:xfrm>
            <a:off x="4665371" y="1315324"/>
            <a:ext cx="4320540" cy="3605687"/>
          </a:xfrm>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1988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4547" y="760811"/>
            <a:ext cx="4320540" cy="4160202"/>
          </a:xfrm>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200D737F-FBF2-4DB1-8850-E5BAB2D9801F}"/>
              </a:ext>
            </a:extLst>
          </p:cNvPr>
          <p:cNvSpPr>
            <a:spLocks noGrp="1"/>
          </p:cNvSpPr>
          <p:nvPr>
            <p:ph idx="11"/>
          </p:nvPr>
        </p:nvSpPr>
        <p:spPr>
          <a:xfrm>
            <a:off x="4665371" y="760810"/>
            <a:ext cx="4320540" cy="4160202"/>
          </a:xfrm>
        </p:spPr>
        <p:txBody>
          <a:bodyPr/>
          <a:lstStyle>
            <a:lvl1pPr>
              <a:spcBef>
                <a:spcPts val="675"/>
              </a:spcBef>
              <a:defRPr/>
            </a:lvl1pPr>
            <a:lvl2pPr>
              <a:spcBef>
                <a:spcPts val="675"/>
              </a:spcBef>
              <a:defRPr/>
            </a:lvl2pPr>
            <a:lvl3pPr>
              <a:spcBef>
                <a:spcPts val="675"/>
              </a:spcBef>
              <a:defRPr/>
            </a:lvl3pPr>
            <a:lvl4pPr>
              <a:spcBef>
                <a:spcPts val="675"/>
              </a:spcBef>
              <a:defRPr/>
            </a:lvl4pPr>
            <a:lvl5pPr>
              <a:spcBef>
                <a:spcPts val="675"/>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3840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522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3999" y="1062500"/>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0"/>
            <a:ext cx="4068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138366306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0" hasCustomPrompt="1"/>
          </p:nvPr>
        </p:nvSpPr>
        <p:spPr>
          <a:xfrm>
            <a:off x="251521" y="897564"/>
            <a:ext cx="8712968" cy="304800"/>
          </a:xfrm>
        </p:spPr>
        <p:txBody>
          <a:bodyPr>
            <a:normAutofit/>
          </a:bodyPr>
          <a:lstStyle>
            <a:lvl1pPr marL="0" indent="0" algn="ctr">
              <a:lnSpc>
                <a:spcPct val="86000"/>
              </a:lnSpc>
              <a:spcBef>
                <a:spcPts val="0"/>
              </a:spcBef>
              <a:buNone/>
              <a:defRPr sz="1013" baseline="0"/>
            </a:lvl1pPr>
          </a:lstStyle>
          <a:p>
            <a:pPr lvl="0"/>
            <a:r>
              <a:rPr lang="en-US"/>
              <a:t>Click here to edit subtitle</a:t>
            </a:r>
          </a:p>
        </p:txBody>
      </p:sp>
    </p:spTree>
    <p:extLst>
      <p:ext uri="{BB962C8B-B14F-4D97-AF65-F5344CB8AC3E}">
        <p14:creationId xmlns:p14="http://schemas.microsoft.com/office/powerpoint/2010/main" val="2119512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532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297430" cy="2578608"/>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286762" y="0"/>
            <a:ext cx="2297430" cy="2578608"/>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573524" y="0"/>
            <a:ext cx="2297430" cy="2578608"/>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860286" y="0"/>
            <a:ext cx="2297430" cy="2578608"/>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564892"/>
            <a:ext cx="2297430" cy="2578608"/>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2286762" y="2564892"/>
            <a:ext cx="2297430" cy="2578608"/>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573524" y="2564892"/>
            <a:ext cx="2297430" cy="2578608"/>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6860286" y="2564892"/>
            <a:ext cx="2297430" cy="2578608"/>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33016531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831086" cy="1721358"/>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1828229" y="0"/>
            <a:ext cx="1831086" cy="1721358"/>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656457" y="0"/>
            <a:ext cx="1831086" cy="1721358"/>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5484686" y="0"/>
            <a:ext cx="1831086" cy="1721358"/>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312914" y="0"/>
            <a:ext cx="1831086" cy="1721358"/>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1711071"/>
            <a:ext cx="1831086" cy="1721358"/>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1828229" y="1711071"/>
            <a:ext cx="1831086" cy="1721358"/>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3656457" y="1711071"/>
            <a:ext cx="1831086" cy="1721358"/>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5484686" y="1711071"/>
            <a:ext cx="1831086" cy="1721358"/>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7312914" y="1711071"/>
            <a:ext cx="1831086" cy="1721358"/>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3422142"/>
            <a:ext cx="1831086" cy="1721358"/>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1828229" y="3422142"/>
            <a:ext cx="1831086" cy="1721358"/>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3656457" y="3422142"/>
            <a:ext cx="1831086" cy="1721358"/>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5484686" y="3422142"/>
            <a:ext cx="1831086" cy="1721358"/>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7312914" y="3422142"/>
            <a:ext cx="1831086" cy="1721358"/>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2887351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536192" cy="1296162"/>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1521562" y="0"/>
            <a:ext cx="1536192" cy="1296162"/>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3043124" y="0"/>
            <a:ext cx="1536192" cy="1296162"/>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4564685" y="0"/>
            <a:ext cx="1536192" cy="1296162"/>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7607808" y="0"/>
            <a:ext cx="1536192" cy="1296162"/>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6086247" y="0"/>
            <a:ext cx="1536192" cy="1296162"/>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282446"/>
            <a:ext cx="1536192" cy="1296162"/>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1521562" y="1282446"/>
            <a:ext cx="1536192" cy="1296162"/>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3043124" y="1282446"/>
            <a:ext cx="1536192" cy="1296162"/>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4564685" y="1282446"/>
            <a:ext cx="1536192" cy="1296162"/>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7607808" y="1282446"/>
            <a:ext cx="1536192" cy="1296162"/>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6086247" y="1282446"/>
            <a:ext cx="1536192" cy="1296162"/>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2564892"/>
            <a:ext cx="1536192" cy="1296162"/>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1521562" y="2564892"/>
            <a:ext cx="1536192" cy="1296162"/>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3043124" y="2564892"/>
            <a:ext cx="1536192" cy="1296162"/>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4564685" y="2564892"/>
            <a:ext cx="1536192" cy="1296162"/>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7607808" y="2564892"/>
            <a:ext cx="1536192" cy="1296162"/>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6086247" y="2564892"/>
            <a:ext cx="1536192" cy="1296162"/>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3847338"/>
            <a:ext cx="1536192" cy="1296162"/>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1521562" y="3847338"/>
            <a:ext cx="1536192" cy="1296162"/>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3043124" y="3847338"/>
            <a:ext cx="1536192" cy="1296162"/>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4564685" y="3847338"/>
            <a:ext cx="1536192" cy="1296162"/>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7607808" y="3847338"/>
            <a:ext cx="1536192" cy="1296162"/>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6086247" y="3847338"/>
            <a:ext cx="1536192" cy="1296162"/>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p14="http://schemas.microsoft.com/office/powerpoint/2010/main" val="17539171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215516" y="209973"/>
            <a:ext cx="8748972" cy="613171"/>
          </a:xfrm>
        </p:spPr>
        <p:txBody>
          <a:bodyPr/>
          <a:lstStyle/>
          <a:p>
            <a:r>
              <a:rPr lang="en-US"/>
              <a:t>Click to edit Master title style</a:t>
            </a:r>
          </a:p>
        </p:txBody>
      </p:sp>
      <p:sp>
        <p:nvSpPr>
          <p:cNvPr id="4" name="Picture Placeholder 3"/>
          <p:cNvSpPr>
            <a:spLocks noGrp="1"/>
          </p:cNvSpPr>
          <p:nvPr>
            <p:ph type="pic" sz="quarter" idx="10"/>
          </p:nvPr>
        </p:nvSpPr>
        <p:spPr>
          <a:xfrm>
            <a:off x="215516" y="978573"/>
            <a:ext cx="2057400" cy="2743200"/>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5" name="Picture Placeholder 3"/>
          <p:cNvSpPr>
            <a:spLocks noGrp="1"/>
          </p:cNvSpPr>
          <p:nvPr>
            <p:ph type="pic" sz="quarter" idx="11"/>
          </p:nvPr>
        </p:nvSpPr>
        <p:spPr>
          <a:xfrm>
            <a:off x="2446040" y="978573"/>
            <a:ext cx="2057400" cy="2743200"/>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6" name="Picture Placeholder 3"/>
          <p:cNvSpPr>
            <a:spLocks noGrp="1"/>
          </p:cNvSpPr>
          <p:nvPr>
            <p:ph type="pic" sz="quarter" idx="12"/>
          </p:nvPr>
        </p:nvSpPr>
        <p:spPr>
          <a:xfrm>
            <a:off x="4676564" y="978573"/>
            <a:ext cx="2057400" cy="2743200"/>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7" name="Picture Placeholder 3"/>
          <p:cNvSpPr>
            <a:spLocks noGrp="1"/>
          </p:cNvSpPr>
          <p:nvPr>
            <p:ph type="pic" sz="quarter" idx="13"/>
          </p:nvPr>
        </p:nvSpPr>
        <p:spPr>
          <a:xfrm>
            <a:off x="6907088" y="978573"/>
            <a:ext cx="2057400" cy="2743200"/>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788"/>
            </a:lvl1pPr>
          </a:lstStyle>
          <a:p>
            <a:pPr lvl="0"/>
            <a:r>
              <a:rPr lang="en-US"/>
              <a:t>Click icon to add picture</a:t>
            </a:r>
          </a:p>
        </p:txBody>
      </p:sp>
      <p:sp>
        <p:nvSpPr>
          <p:cNvPr id="10" name="Text Placeholder 9"/>
          <p:cNvSpPr>
            <a:spLocks noGrp="1"/>
          </p:cNvSpPr>
          <p:nvPr>
            <p:ph type="body" sz="quarter" idx="14"/>
          </p:nvPr>
        </p:nvSpPr>
        <p:spPr>
          <a:xfrm>
            <a:off x="215516" y="3896400"/>
            <a:ext cx="2057400" cy="1105621"/>
          </a:xfrm>
        </p:spPr>
        <p:txBody>
          <a:bodyPr>
            <a:noAutofit/>
          </a:bodyPr>
          <a:lstStyle>
            <a:lvl1pPr marL="0" indent="0">
              <a:buNone/>
              <a:defRPr sz="788"/>
            </a:lvl1pPr>
            <a:lvl2pPr marL="85723" indent="-85723">
              <a:buFont typeface="Arial" panose="020B0604020202020204" pitchFamily="34" charset="0"/>
              <a:buChar char="•"/>
              <a:defRPr sz="788"/>
            </a:lvl2pPr>
            <a:lvl3pPr marL="171446" indent="-85723">
              <a:defRPr sz="788"/>
            </a:lvl3pPr>
            <a:lvl4pPr marL="300030" indent="-128585">
              <a:defRPr sz="788"/>
            </a:lvl4pPr>
            <a:lvl5pPr marL="428615" indent="-128585">
              <a:defRPr sz="78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p:cNvSpPr>
            <a:spLocks noGrp="1"/>
          </p:cNvSpPr>
          <p:nvPr>
            <p:ph type="body" sz="quarter" idx="15"/>
          </p:nvPr>
        </p:nvSpPr>
        <p:spPr>
          <a:xfrm>
            <a:off x="2446040" y="3896399"/>
            <a:ext cx="2057400" cy="1108424"/>
          </a:xfrm>
        </p:spPr>
        <p:txBody>
          <a:bodyPr>
            <a:noAutofit/>
          </a:bodyPr>
          <a:lstStyle>
            <a:lvl1pPr marL="0" indent="0">
              <a:buNone/>
              <a:defRPr sz="788"/>
            </a:lvl1pPr>
            <a:lvl2pPr marL="85723" indent="-85723">
              <a:buFont typeface="Arial" panose="020B0604020202020204" pitchFamily="34" charset="0"/>
              <a:buChar char="•"/>
              <a:defRPr sz="788"/>
            </a:lvl2pPr>
            <a:lvl3pPr marL="171446" indent="-85723">
              <a:defRPr sz="788"/>
            </a:lvl3pPr>
            <a:lvl4pPr marL="300030" indent="-128585">
              <a:defRPr sz="788"/>
            </a:lvl4pPr>
            <a:lvl5pPr marL="428615" indent="-128585">
              <a:defRPr sz="78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p:cNvSpPr>
            <a:spLocks noGrp="1"/>
          </p:cNvSpPr>
          <p:nvPr>
            <p:ph type="body" sz="quarter" idx="16"/>
          </p:nvPr>
        </p:nvSpPr>
        <p:spPr>
          <a:xfrm>
            <a:off x="4676564" y="3896399"/>
            <a:ext cx="2057400" cy="1108424"/>
          </a:xfrm>
        </p:spPr>
        <p:txBody>
          <a:bodyPr>
            <a:noAutofit/>
          </a:bodyPr>
          <a:lstStyle>
            <a:lvl1pPr marL="0" indent="0">
              <a:buNone/>
              <a:defRPr sz="788"/>
            </a:lvl1pPr>
            <a:lvl2pPr marL="85723" indent="-85723">
              <a:buFont typeface="Arial" panose="020B0604020202020204" pitchFamily="34" charset="0"/>
              <a:buChar char="•"/>
              <a:defRPr sz="788"/>
            </a:lvl2pPr>
            <a:lvl3pPr marL="171446" indent="-85723">
              <a:defRPr sz="788"/>
            </a:lvl3pPr>
            <a:lvl4pPr marL="300030" indent="-128585">
              <a:defRPr sz="788"/>
            </a:lvl4pPr>
            <a:lvl5pPr marL="428615" indent="-128585">
              <a:defRPr sz="78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p:cNvSpPr>
            <a:spLocks noGrp="1"/>
          </p:cNvSpPr>
          <p:nvPr>
            <p:ph type="body" sz="quarter" idx="17"/>
          </p:nvPr>
        </p:nvSpPr>
        <p:spPr>
          <a:xfrm>
            <a:off x="6907088" y="3896399"/>
            <a:ext cx="2057400" cy="1108424"/>
          </a:xfrm>
        </p:spPr>
        <p:txBody>
          <a:bodyPr>
            <a:noAutofit/>
          </a:bodyPr>
          <a:lstStyle>
            <a:lvl1pPr marL="0" indent="0">
              <a:buNone/>
              <a:defRPr sz="788"/>
            </a:lvl1pPr>
            <a:lvl2pPr marL="85723" indent="-85723">
              <a:buFont typeface="Arial" panose="020B0604020202020204" pitchFamily="34" charset="0"/>
              <a:buChar char="•"/>
              <a:defRPr sz="788"/>
            </a:lvl2pPr>
            <a:lvl3pPr marL="171446" indent="-85723">
              <a:defRPr sz="788"/>
            </a:lvl3pPr>
            <a:lvl4pPr marL="300030" indent="-128585">
              <a:defRPr sz="788"/>
            </a:lvl4pPr>
            <a:lvl5pPr marL="428615" indent="-128585">
              <a:defRPr sz="78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81538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5048745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_Sub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1" hasCustomPrompt="1"/>
          </p:nvPr>
        </p:nvSpPr>
        <p:spPr>
          <a:xfrm>
            <a:off x="457202" y="628651"/>
            <a:ext cx="8258175" cy="215444"/>
          </a:xfrm>
        </p:spPr>
        <p:txBody>
          <a:bodyPr/>
          <a:lstStyle>
            <a:lvl1pPr>
              <a:defRPr sz="1400" b="0"/>
            </a:lvl1pPr>
            <a:lvl5pPr marL="539987" indent="0">
              <a:buNone/>
              <a:defRPr/>
            </a:lvl5pPr>
          </a:lstStyle>
          <a:p>
            <a:pPr lvl="0"/>
            <a:r>
              <a:rPr lang="en-US"/>
              <a:t>Click to edit Sub title text style</a:t>
            </a:r>
          </a:p>
        </p:txBody>
      </p:sp>
    </p:spTree>
    <p:extLst>
      <p:ext uri="{BB962C8B-B14F-4D97-AF65-F5344CB8AC3E}">
        <p14:creationId xmlns:p14="http://schemas.microsoft.com/office/powerpoint/2010/main" val="191352378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128518" y="1058401"/>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3284313" y="10584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432000" y="10584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20" name="Group 19">
            <a:extLst>
              <a:ext uri="{FF2B5EF4-FFF2-40B4-BE49-F238E27FC236}">
                <a16:creationId xmlns:a16="http://schemas.microsoft.com/office/drawing/2014/main" id="{BB4CB7E3-3CBF-4FC0-B591-EFD19DEE9303}"/>
              </a:ext>
            </a:extLst>
          </p:cNvPr>
          <p:cNvGrpSpPr/>
          <p:nvPr userDrawn="1"/>
        </p:nvGrpSpPr>
        <p:grpSpPr>
          <a:xfrm>
            <a:off x="9206425" y="1"/>
            <a:ext cx="2029736" cy="2104028"/>
            <a:chOff x="3528102" y="847657"/>
            <a:chExt cx="2029736" cy="2805373"/>
          </a:xfrm>
        </p:grpSpPr>
        <p:sp>
          <p:nvSpPr>
            <p:cNvPr id="21" name="Guidance note">
              <a:extLst>
                <a:ext uri="{FF2B5EF4-FFF2-40B4-BE49-F238E27FC236}">
                  <a16:creationId xmlns:a16="http://schemas.microsoft.com/office/drawing/2014/main" id="{35EF926C-1DDE-46E4-BD27-7719DB8BB06E}"/>
                </a:ext>
              </a:extLst>
            </p:cNvPr>
            <p:cNvSpPr/>
            <p:nvPr/>
          </p:nvSpPr>
          <p:spPr>
            <a:xfrm>
              <a:off x="3528102" y="847657"/>
              <a:ext cx="2029736" cy="280537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2" name="Group 21">
              <a:extLst>
                <a:ext uri="{FF2B5EF4-FFF2-40B4-BE49-F238E27FC236}">
                  <a16:creationId xmlns:a16="http://schemas.microsoft.com/office/drawing/2014/main" id="{69069B99-5D1F-4756-A4F4-167DDC6068DA}"/>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3" name="Picture 3">
                <a:extLst>
                  <a:ext uri="{FF2B5EF4-FFF2-40B4-BE49-F238E27FC236}">
                    <a16:creationId xmlns:a16="http://schemas.microsoft.com/office/drawing/2014/main" id="{90E25129-C1EA-45CE-B1F6-5EC7F7DD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4" name="Rounded Rectangle 20">
                <a:extLst>
                  <a:ext uri="{FF2B5EF4-FFF2-40B4-BE49-F238E27FC236}">
                    <a16:creationId xmlns:a16="http://schemas.microsoft.com/office/drawing/2014/main" id="{EA946D07-5A29-4C97-AC0C-943F2A00EB2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5" name="Round Diagonal Corner Rectangle 4">
            <a:extLst>
              <a:ext uri="{FF2B5EF4-FFF2-40B4-BE49-F238E27FC236}">
                <a16:creationId xmlns:a16="http://schemas.microsoft.com/office/drawing/2014/main" id="{7EE67CE3-FDDB-4176-BB90-0273EDA20B17}"/>
              </a:ext>
            </a:extLst>
          </p:cNvPr>
          <p:cNvSpPr/>
          <p:nvPr userDrawn="1"/>
        </p:nvSpPr>
        <p:spPr>
          <a:xfrm>
            <a:off x="9206427" y="160524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2974249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2" y="1058468"/>
            <a:ext cx="543559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1"/>
            <a:ext cx="2029736" cy="2104028"/>
            <a:chOff x="3528102" y="847657"/>
            <a:chExt cx="2029736" cy="2805373"/>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280537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85205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3999" y="1062500"/>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5" y="1062038"/>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223966111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2000" y="1058400"/>
            <a:ext cx="8280000" cy="3453938"/>
          </a:xfrm>
          <a:prstGeom prst="rect">
            <a:avLst/>
          </a:prstGeom>
        </p:spPr>
        <p:txBody>
          <a:bodyPr>
            <a:noAutofit/>
          </a:bodyPr>
          <a:lstStyle>
            <a:lvl1pPr>
              <a:defRPr>
                <a:solidFill>
                  <a:schemeClr val="accent1"/>
                </a:solidFill>
              </a:defRPr>
            </a:lvl1pPr>
          </a:lstStyle>
          <a:p>
            <a:r>
              <a:rPr lang="en-GB"/>
              <a:t> </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9206425" y="36028"/>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378"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2758653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4"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440114" y="1062986"/>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5" name="Group 34"/>
          <p:cNvGrpSpPr/>
          <p:nvPr userDrawn="1"/>
        </p:nvGrpSpPr>
        <p:grpSpPr>
          <a:xfrm>
            <a:off x="426571" y="4600220"/>
            <a:ext cx="1565118" cy="30113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605757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4"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6"/>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20"/>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2"/>
            <a:ext cx="1969293" cy="437201"/>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7163803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4"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440114" y="1062986"/>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6" name="Group 35"/>
          <p:cNvGrpSpPr/>
          <p:nvPr userDrawn="1"/>
        </p:nvGrpSpPr>
        <p:grpSpPr>
          <a:xfrm>
            <a:off x="426571" y="4600220"/>
            <a:ext cx="1905000" cy="30113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2"/>
            <a:ext cx="1969293" cy="437201"/>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0071998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4"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440114" y="1062986"/>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20"/>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48631137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113" y="1928812"/>
            <a:ext cx="3923922" cy="553998"/>
          </a:xfrm>
        </p:spPr>
        <p:txBody>
          <a:bodyPr/>
          <a:lstStyle>
            <a:lvl1pPr>
              <a:spcAft>
                <a:spcPts val="0"/>
              </a:spcAft>
              <a:defRPr sz="1800">
                <a:solidFill>
                  <a:schemeClr val="bg1"/>
                </a:solidFill>
              </a:defRPr>
            </a:lvl1pPr>
            <a:lvl2pPr>
              <a:defRPr sz="180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5156534" y="0"/>
            <a:ext cx="3987469" cy="249555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3003654" y="2647696"/>
            <a:ext cx="6140346" cy="2495804"/>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6438695" y="1839210"/>
            <a:ext cx="1947600" cy="1460700"/>
          </a:xfrm>
          <a:prstGeom prst="flowChartDecision">
            <a:avLst/>
          </a:prstGeom>
          <a:solidFill>
            <a:schemeClr val="bg1"/>
          </a:solidFill>
        </p:spPr>
        <p:txBody>
          <a:bodyPr>
            <a:noAutofit/>
          </a:bodyPr>
          <a:lstStyle>
            <a:lvl1pPr>
              <a:defRPr sz="140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440114" y="1062986"/>
            <a:ext cx="3952500" cy="276999"/>
          </a:xfrm>
        </p:spPr>
        <p:txBody>
          <a:bodyPr/>
          <a:lstStyle>
            <a:lvl1pPr>
              <a:lnSpc>
                <a:spcPct val="80000"/>
              </a:lnSpc>
              <a:defRPr sz="3200">
                <a:solidFill>
                  <a:schemeClr val="bg1"/>
                </a:solidFill>
              </a:defRPr>
            </a:lvl1pPr>
          </a:lstStyle>
          <a:p>
            <a:r>
              <a:rPr lang="en-US"/>
              <a:t>Click to edit Master title style</a:t>
            </a:r>
            <a:endParaRPr lang="en-GB"/>
          </a:p>
        </p:txBody>
      </p:sp>
      <p:grpSp>
        <p:nvGrpSpPr>
          <p:cNvPr id="38" name="Group 37"/>
          <p:cNvGrpSpPr/>
          <p:nvPr userDrawn="1"/>
        </p:nvGrpSpPr>
        <p:grpSpPr>
          <a:xfrm>
            <a:off x="426571" y="4600220"/>
            <a:ext cx="1905000" cy="30113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2"/>
            <a:ext cx="1307829" cy="437201"/>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976659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2" y="2283211"/>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1" y="346967"/>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426571" y="4600220"/>
            <a:ext cx="1905000" cy="30113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
        <p:nvSpPr>
          <p:cNvPr id="39" name="Round Diagonal Corner Rectangle 4">
            <a:extLst>
              <a:ext uri="{FF2B5EF4-FFF2-40B4-BE49-F238E27FC236}">
                <a16:creationId xmlns:a16="http://schemas.microsoft.com/office/drawing/2014/main" id="{F9165663-BF58-46EF-B3DC-0074C1C16B3C}"/>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000834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2" y="2283211"/>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1" y="346967"/>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20"/>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2"/>
            <a:ext cx="1969293" cy="437201"/>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420367709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2" y="2283211"/>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1" y="346967"/>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20"/>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2"/>
            <a:ext cx="1969293" cy="437201"/>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1392023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2" y="2283211"/>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1" y="346967"/>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426571" y="4600220"/>
            <a:ext cx="1905000" cy="30113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2378" y="267891"/>
            <a:ext cx="1763750" cy="391500"/>
          </a:xfrm>
          <a:prstGeom prst="rect">
            <a:avLst/>
          </a:prstGeom>
        </p:spPr>
      </p:pic>
    </p:spTree>
    <p:extLst>
      <p:ext uri="{BB962C8B-B14F-4D97-AF65-F5344CB8AC3E}">
        <p14:creationId xmlns:p14="http://schemas.microsoft.com/office/powerpoint/2010/main" val="992846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50832" y="2283211"/>
            <a:ext cx="3941783"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12731" y="346967"/>
            <a:ext cx="2598742" cy="1769715"/>
          </a:xfrm>
        </p:spPr>
        <p:txBody>
          <a:bodyPr anchor="b" anchorCtr="0"/>
          <a:lstStyle>
            <a:lvl1pPr>
              <a:defRPr sz="11500">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4052700" y="4776"/>
            <a:ext cx="5091300" cy="5138724"/>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426571" y="4600220"/>
            <a:ext cx="1905000" cy="30113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73" y="227622"/>
            <a:ext cx="1307829" cy="437201"/>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9206427" y="1"/>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1621644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105025" y="2181776"/>
            <a:ext cx="4933950" cy="779949"/>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393850708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Taglin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a:p>
        </p:txBody>
      </p:sp>
      <p:sp>
        <p:nvSpPr>
          <p:cNvPr id="6" name="Slide Number Placeholder 5"/>
          <p:cNvSpPr>
            <a:spLocks noGrp="1"/>
          </p:cNvSpPr>
          <p:nvPr>
            <p:ph type="sldNum" sz="quarter" idx="12"/>
          </p:nvPr>
        </p:nvSpPr>
        <p:spPr/>
        <p:txBody>
          <a:bodyPr/>
          <a:lstStyle/>
          <a:p>
            <a:fld id="{FE4E17A9-EA06-4C60-9B5B-EF8399C2AF8E}"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3"/>
          </p:nvPr>
        </p:nvSpPr>
        <p:spPr>
          <a:xfrm>
            <a:off x="594124" y="1088231"/>
            <a:ext cx="8089106" cy="230832"/>
          </a:xfrm>
        </p:spPr>
        <p:txBody>
          <a:bodyPr/>
          <a:lstStyle>
            <a:lvl1pPr marL="0" indent="0">
              <a:buNone/>
              <a:defRPr sz="1500">
                <a:solidFill>
                  <a:srgbClr val="002060"/>
                </a:solidFill>
              </a:defRPr>
            </a:lvl1pPr>
          </a:lstStyle>
          <a:p>
            <a:pPr lvl="0"/>
            <a:endParaRPr lang="en-US"/>
          </a:p>
        </p:txBody>
      </p:sp>
    </p:spTree>
    <p:extLst>
      <p:ext uri="{BB962C8B-B14F-4D97-AF65-F5344CB8AC3E}">
        <p14:creationId xmlns:p14="http://schemas.microsoft.com/office/powerpoint/2010/main" val="1268436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172"/>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55"/>
            <a:ext cx="5143500" cy="3751391"/>
          </a:xfrm>
          <a:prstGeom prst="rect">
            <a:avLst/>
          </a:prstGeom>
        </p:spPr>
      </p:pic>
    </p:spTree>
    <p:extLst>
      <p:ext uri="{BB962C8B-B14F-4D97-AF65-F5344CB8AC3E}">
        <p14:creationId xmlns:p14="http://schemas.microsoft.com/office/powerpoint/2010/main" val="130427624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8"/>
            <a:ext cx="5544621" cy="1877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6" marR="0" lvl="2" indent="-90486" defTabSz="914378"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378"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378"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2675630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2871650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324001" y="1062501"/>
            <a:ext cx="55434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322780" y="267574"/>
            <a:ext cx="5544620" cy="430887"/>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1665171855"/>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324000" y="1062501"/>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4751388" y="1062501"/>
            <a:ext cx="4068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362182609"/>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324000" y="1062501"/>
            <a:ext cx="4068613"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4752976" y="1062039"/>
            <a:ext cx="4051937"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15094897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4" y="1062039"/>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1" y="1062501"/>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254826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0" y="1062500"/>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916480729"/>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4001" y="1062501"/>
            <a:ext cx="259223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6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961" y="1062500"/>
            <a:ext cx="2592000" cy="156966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658074943"/>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530301039"/>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628218706"/>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898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1" y="1068389"/>
            <a:ext cx="5544621"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6444640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323999" y="1062501"/>
            <a:ext cx="5544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3816686189"/>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323999"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6228000" y="1062501"/>
            <a:ext cx="2592000" cy="3453938"/>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1412429049"/>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1"/>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95292534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323850" y="1062501"/>
            <a:ext cx="5543550" cy="3453938"/>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6228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29143054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3276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6228000" y="1062501"/>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323850" y="2218065"/>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323851" y="1062000"/>
            <a:ext cx="994286" cy="1080000"/>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323850" y="2311147"/>
            <a:ext cx="2592388" cy="1100398"/>
          </a:xfrm>
        </p:spPr>
        <p:txBody>
          <a:bodyPr/>
          <a:lstStyle>
            <a:lvl1pPr>
              <a:spcBef>
                <a:spcPts val="0"/>
              </a:spcBef>
              <a:spcAft>
                <a:spcPts val="200"/>
              </a:spcAft>
              <a:defRPr sz="1400"/>
            </a:lvl1pPr>
            <a:lvl2pPr>
              <a:spcBef>
                <a:spcPts val="0"/>
              </a:spcBef>
              <a:spcAft>
                <a:spcPts val="200"/>
              </a:spcAft>
              <a:defRPr sz="1400">
                <a:solidFill>
                  <a:schemeClr val="accent1"/>
                </a:solidFill>
              </a:defRPr>
            </a:lvl2pPr>
            <a:lvl3pPr marL="0" indent="0">
              <a:spcBef>
                <a:spcPts val="0"/>
              </a:spcBef>
              <a:spcAft>
                <a:spcPts val="200"/>
              </a:spcAft>
              <a:buFontTx/>
              <a:buNone/>
              <a:defRPr sz="1200">
                <a:solidFill>
                  <a:schemeClr val="accent1"/>
                </a:solidFill>
              </a:defRPr>
            </a:lvl3pPr>
            <a:lvl4pPr marL="213685" indent="-209969">
              <a:spcBef>
                <a:spcPts val="0"/>
              </a:spcBef>
              <a:spcAft>
                <a:spcPts val="200"/>
              </a:spcAft>
              <a:buFont typeface="Arial" panose="020B0604020202020204" pitchFamily="34" charset="0"/>
              <a:buChar char="•"/>
              <a:defRPr sz="1200">
                <a:solidFill>
                  <a:schemeClr val="accent1"/>
                </a:solidFill>
              </a:defRPr>
            </a:lvl4pPr>
            <a:lvl5pPr marL="419936" indent="-209969">
              <a:spcBef>
                <a:spcPts val="0"/>
              </a:spcBef>
              <a:spcAft>
                <a:spcPts val="200"/>
              </a:spcAft>
              <a:defRPr sz="12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8980246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32385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32385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32385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3276600"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3276600"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3276602"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6227763" y="2061354"/>
            <a:ext cx="259238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6227763" y="2154436"/>
            <a:ext cx="2592388" cy="1384995"/>
          </a:xfrm>
        </p:spPr>
        <p:txBody>
          <a:bodyPr/>
          <a:lstStyle>
            <a:lvl1pPr>
              <a:spcBef>
                <a:spcPts val="600"/>
              </a:spcBef>
              <a:spcAft>
                <a:spcPts val="0"/>
              </a:spcAft>
              <a:defRPr sz="1400"/>
            </a:lvl1pPr>
            <a:lvl2pPr>
              <a:spcBef>
                <a:spcPts val="600"/>
              </a:spcBef>
              <a:spcAft>
                <a:spcPts val="0"/>
              </a:spcAft>
              <a:defRPr sz="1400"/>
            </a:lvl2pPr>
            <a:lvl3pPr marL="0" indent="0">
              <a:spcBef>
                <a:spcPts val="600"/>
              </a:spcBef>
              <a:spcAft>
                <a:spcPts val="0"/>
              </a:spcAft>
              <a:buFontTx/>
              <a:buNone/>
              <a:defRPr sz="1400"/>
            </a:lvl3pPr>
            <a:lvl4pPr marL="213685" indent="-209969">
              <a:spcBef>
                <a:spcPts val="600"/>
              </a:spcBef>
              <a:spcAft>
                <a:spcPts val="0"/>
              </a:spcAft>
              <a:buFont typeface="Arial" panose="020B0604020202020204" pitchFamily="34" charset="0"/>
              <a:buChar char="•"/>
              <a:defRPr sz="1400"/>
            </a:lvl4pPr>
            <a:lvl5pPr marL="419936" indent="-209969">
              <a:spcBef>
                <a:spcPts val="600"/>
              </a:spcBef>
              <a:spcAft>
                <a:spcPts val="0"/>
              </a:spcAft>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6227764" y="1062001"/>
            <a:ext cx="839787" cy="912812"/>
          </a:xfrm>
          <a:solidFill>
            <a:schemeClr val="bg1">
              <a:lumMod val="95000"/>
            </a:schemeClr>
          </a:solidFill>
        </p:spPr>
        <p:txBody>
          <a:bodyPr>
            <a:noAutofit/>
          </a:bodyPr>
          <a:lstStyle>
            <a:lvl1pPr>
              <a:defRPr sz="1171">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228726" y="1062001"/>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4181476" y="1062001"/>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7134226" y="1062001"/>
            <a:ext cx="1687514" cy="869565"/>
          </a:xfrm>
        </p:spPr>
        <p:txBody>
          <a:bodyPr/>
          <a:lstStyle>
            <a:lvl1pPr>
              <a:spcBef>
                <a:spcPts val="0"/>
              </a:spcBef>
              <a:spcAft>
                <a:spcPts val="200"/>
              </a:spcAft>
              <a:defRPr sz="1100"/>
            </a:lvl1pPr>
            <a:lvl2pPr>
              <a:spcBef>
                <a:spcPts val="0"/>
              </a:spcBef>
              <a:spcAft>
                <a:spcPts val="200"/>
              </a:spcAft>
              <a:defRPr sz="1100">
                <a:solidFill>
                  <a:schemeClr val="accent1"/>
                </a:solidFill>
              </a:defRPr>
            </a:lvl2pPr>
            <a:lvl3pPr marL="0" indent="0">
              <a:spcBef>
                <a:spcPts val="0"/>
              </a:spcBef>
              <a:spcAft>
                <a:spcPts val="200"/>
              </a:spcAft>
              <a:buFontTx/>
              <a:buNone/>
              <a:defRPr sz="900">
                <a:solidFill>
                  <a:schemeClr val="accent1"/>
                </a:solidFill>
              </a:defRPr>
            </a:lvl3pPr>
            <a:lvl4pPr marL="213685" indent="-209969">
              <a:spcBef>
                <a:spcPts val="0"/>
              </a:spcBef>
              <a:spcAft>
                <a:spcPts val="200"/>
              </a:spcAft>
              <a:buFont typeface="Arial" panose="020B0604020202020204" pitchFamily="34" charset="0"/>
              <a:buChar char="•"/>
              <a:defRPr sz="900">
                <a:solidFill>
                  <a:schemeClr val="accent1"/>
                </a:solidFill>
              </a:defRPr>
            </a:lvl4pPr>
            <a:lvl5pPr marL="419936" indent="-209969">
              <a:spcBef>
                <a:spcPts val="0"/>
              </a:spcBef>
              <a:spcAft>
                <a:spcPts val="200"/>
              </a:spcAft>
              <a:defRPr sz="900">
                <a:solidFill>
                  <a:schemeClr val="accent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234839" y="4740425"/>
            <a:ext cx="7195415" cy="169277"/>
          </a:xfrm>
        </p:spPr>
        <p:txBody>
          <a:bodyPr/>
          <a:lstStyle>
            <a:lvl1pPr>
              <a:defRPr b="0"/>
            </a:lvl1pPr>
          </a:lstStyle>
          <a:p>
            <a:pPr>
              <a:tabLst>
                <a:tab pos="988988" algn="l"/>
              </a:tabLst>
            </a:pPr>
            <a:r>
              <a:rPr lang="fr-FR"/>
              <a:t>| [Insert document title] | [Insert date]</a:t>
            </a:r>
          </a:p>
        </p:txBody>
      </p:sp>
    </p:spTree>
    <p:extLst>
      <p:ext uri="{BB962C8B-B14F-4D97-AF65-F5344CB8AC3E}">
        <p14:creationId xmlns:p14="http://schemas.microsoft.com/office/powerpoint/2010/main" val="419147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323999" y="1062500"/>
            <a:ext cx="2592000" cy="2664000"/>
          </a:xfrm>
          <a:solidFill>
            <a:srgbClr val="0073CD"/>
          </a:solidFill>
        </p:spPr>
        <p:txBody>
          <a:bodyPr wrap="square" lIns="144000" tIns="108000" rIns="144000" bIns="108000">
            <a:noAutofit/>
          </a:bodyPr>
          <a:lstStyle>
            <a:lvl1pPr>
              <a:spcAft>
                <a:spcPts val="600"/>
              </a:spcAft>
              <a:defRPr>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6228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263599285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endParaRPr/>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Tree>
    <p:extLst>
      <p:ext uri="{BB962C8B-B14F-4D97-AF65-F5344CB8AC3E}">
        <p14:creationId xmlns:p14="http://schemas.microsoft.com/office/powerpoint/2010/main" val="272677264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6" y="1058864"/>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6" y="2600551"/>
            <a:ext cx="4033839" cy="523220"/>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2" y="1"/>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GB"/>
              <a:t> </a:t>
            </a:r>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GB"/>
              <a:t> </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177415327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9"/>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Title</a:t>
            </a:r>
          </a:p>
          <a:p>
            <a:pPr lvl="1"/>
            <a:r>
              <a:rPr lang="en-GB"/>
              <a:t>Sub heading</a:t>
            </a:r>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1"/>
            <a:ext cx="2598742" cy="1769715"/>
          </a:xfrm>
        </p:spPr>
        <p:txBody>
          <a:bodyPr anchor="b" anchorCtr="0"/>
          <a:lstStyle>
            <a:lvl1pPr>
              <a:defRPr sz="11500">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GB"/>
              <a:t> </a:t>
            </a:r>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8" y="208022"/>
            <a:ext cx="1736469" cy="514017"/>
          </a:xfrm>
          <a:prstGeom prst="rect">
            <a:avLst/>
          </a:prstGeom>
        </p:spPr>
      </p:pic>
    </p:spTree>
    <p:extLst>
      <p:ext uri="{BB962C8B-B14F-4D97-AF65-F5344CB8AC3E}">
        <p14:creationId xmlns:p14="http://schemas.microsoft.com/office/powerpoint/2010/main" val="15216290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6" y="4778376"/>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8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8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8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8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8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8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8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8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8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8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8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800"/>
            </a:p>
          </p:txBody>
        </p:sp>
      </p:grpSp>
    </p:spTree>
    <p:extLst>
      <p:ext uri="{BB962C8B-B14F-4D97-AF65-F5344CB8AC3E}">
        <p14:creationId xmlns:p14="http://schemas.microsoft.com/office/powerpoint/2010/main" val="21165690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a:xfrm>
            <a:off x="457200" y="205979"/>
            <a:ext cx="8229600" cy="857250"/>
          </a:xfrm>
          <a:prstGeom prst="rect">
            <a:avLst/>
          </a:prstGeom>
        </p:spPr>
        <p:txBody>
          <a:bodyPr/>
          <a:lstStyle/>
          <a:p>
            <a:pPr lvl="0"/>
            <a:r>
              <a:rPr lang="en-US"/>
              <a:t>Click to edit Master title style</a:t>
            </a:r>
            <a:endParaRPr lang="en-GB"/>
          </a:p>
        </p:txBody>
      </p:sp>
      <p:sp>
        <p:nvSpPr>
          <p:cNvPr id="6" name="Text Placeholder 5"/>
          <p:cNvSpPr>
            <a:spLocks noGrp="1"/>
          </p:cNvSpPr>
          <p:nvPr>
            <p:ph type="body" sz="quarter" idx="10"/>
          </p:nvPr>
        </p:nvSpPr>
        <p:spPr bwMode="gray">
          <a:xfrm>
            <a:off x="457200" y="1200152"/>
            <a:ext cx="8229600" cy="18774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1"/>
          </p:nvPr>
        </p:nvSpPr>
        <p:spPr>
          <a:xfrm>
            <a:off x="5285989" y="4838006"/>
            <a:ext cx="3295259" cy="169277"/>
          </a:xfrm>
          <a:prstGeom prst="rect">
            <a:avLst/>
          </a:prstGeom>
        </p:spPr>
        <p:txBody>
          <a:bodyPr/>
          <a:lstStyle/>
          <a:p>
            <a:pPr defTabSz="457178"/>
            <a:endParaRPr lang="en-US">
              <a:solidFill>
                <a:prstClr val="black"/>
              </a:solidFill>
            </a:endParaRPr>
          </a:p>
        </p:txBody>
      </p:sp>
    </p:spTree>
    <p:extLst>
      <p:ext uri="{BB962C8B-B14F-4D97-AF65-F5344CB8AC3E}">
        <p14:creationId xmlns:p14="http://schemas.microsoft.com/office/powerpoint/2010/main" val="260251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3276000"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323999" y="1062500"/>
            <a:ext cx="2592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6228000" y="1062500"/>
            <a:ext cx="2592000" cy="2664000"/>
          </a:xfrm>
          <a:solidFill>
            <a:srgbClr val="0073CD"/>
          </a:solidFill>
        </p:spPr>
        <p:txBody>
          <a:bodyPr wrap="square" lIns="144000" tIns="108000" rIns="144000" bIns="108000">
            <a:noAutofit/>
          </a:bodyPr>
          <a:lstStyle>
            <a:lvl1pPr>
              <a:spcAft>
                <a:spcPts val="600"/>
              </a:spcAft>
              <a:defRPr sz="1800">
                <a:solidFill>
                  <a:schemeClr val="bg1"/>
                </a:solidFill>
              </a:defRPr>
            </a:lvl1pPr>
            <a:lvl2pPr>
              <a:spcAft>
                <a:spcPts val="0"/>
              </a:spcAft>
              <a:defRPr sz="1600">
                <a:solidFill>
                  <a:schemeClr val="bg1"/>
                </a:solidFill>
              </a:defRPr>
            </a:lvl2pPr>
            <a:lvl3pPr marL="0" indent="0">
              <a:spcAft>
                <a:spcPts val="0"/>
              </a:spcAft>
              <a:buClr>
                <a:schemeClr val="bg1"/>
              </a:buClr>
              <a:buFontTx/>
              <a:buNone/>
              <a:defRPr sz="1600">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GB"/>
              <a:t>| [Insert document title] | [Insert date]</a:t>
            </a:r>
          </a:p>
        </p:txBody>
      </p:sp>
    </p:spTree>
    <p:extLst>
      <p:ext uri="{BB962C8B-B14F-4D97-AF65-F5344CB8AC3E}">
        <p14:creationId xmlns:p14="http://schemas.microsoft.com/office/powerpoint/2010/main" val="5717105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GB"/>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7408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2.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theme" Target="../theme/theme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US"/>
              <a:t>| Enterprise Architecture | [Insert date]</a:t>
            </a:r>
            <a:endParaRPr lang="en-GB"/>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en-GB" b="1"/>
              <a:t>National Grid </a:t>
            </a:r>
          </a:p>
        </p:txBody>
      </p:sp>
    </p:spTree>
  </p:cSld>
  <p:clrMap bg1="lt1" tx1="dk1" bg2="lt2" tx2="dk2" accent1="accent1" accent2="accent2" accent3="accent3" accent4="accent4" accent5="accent5" accent6="accent6" hlink="hlink" folHlink="folHlink"/>
  <p:sldLayoutIdLst>
    <p:sldLayoutId id="2147483785" r:id="rId1"/>
    <p:sldLayoutId id="2147483800" r:id="rId2"/>
    <p:sldLayoutId id="2147483801" r:id="rId3"/>
    <p:sldLayoutId id="2147483803" r:id="rId4"/>
    <p:sldLayoutId id="2147483813" r:id="rId5"/>
    <p:sldLayoutId id="2147483804" r:id="rId6"/>
    <p:sldLayoutId id="2147483805" r:id="rId7"/>
    <p:sldLayoutId id="2147483806" r:id="rId8"/>
    <p:sldLayoutId id="2147483786" r:id="rId9"/>
    <p:sldLayoutId id="2147483808" r:id="rId10"/>
    <p:sldLayoutId id="2147483809" r:id="rId11"/>
    <p:sldLayoutId id="2147483814" r:id="rId12"/>
    <p:sldLayoutId id="2147483810" r:id="rId13"/>
    <p:sldLayoutId id="2147483811" r:id="rId14"/>
    <p:sldLayoutId id="2147483812" r:id="rId15"/>
    <p:sldLayoutId id="2147483790" r:id="rId16"/>
    <p:sldLayoutId id="2147483796" r:id="rId17"/>
    <p:sldLayoutId id="2147483797" r:id="rId18"/>
    <p:sldLayoutId id="2147483784"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8" y="4740425"/>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fld id="{C765D33F-A874-457A-8BB6-233806FE7182}" type="slidenum">
              <a:rPr kumimoji="0" lang="en-GB" sz="1100" b="0" i="0" u="none" strike="noStrike" kern="1200" cap="none" spc="0" normalizeH="0" baseline="0" noProof="0" smtClean="0">
                <a:ln>
                  <a:noFill/>
                </a:ln>
                <a:solidFill>
                  <a:srgbClr val="00148C"/>
                </a:solidFill>
                <a:effectLst/>
                <a:uLnTx/>
                <a:uFillTx/>
                <a:latin typeface="Arial"/>
                <a:ea typeface="ＭＳ Ｐゴシック"/>
                <a:cs typeface="+mn-cs"/>
              </a:rPr>
              <a:pPr marL="0" marR="0" lvl="0" indent="0" algn="r" defTabSz="685800" rtl="0" eaLnBrk="1" fontAlgn="base" latinLnBrk="0" hangingPunct="1">
                <a:lnSpc>
                  <a:spcPct val="100000"/>
                </a:lnSpc>
                <a:spcBef>
                  <a:spcPct val="0"/>
                </a:spcBef>
                <a:spcAft>
                  <a:spcPct val="0"/>
                </a:spcAft>
                <a:buClrTx/>
                <a:buSzTx/>
                <a:buFontTx/>
                <a:buNone/>
                <a:tabLst/>
                <a:defRPr/>
              </a:pPr>
              <a:t>‹#›</a:t>
            </a:fld>
            <a:endParaRPr kumimoji="0" lang="en-GB" sz="1100" b="0" i="0" u="none" strike="noStrike" kern="1200" cap="none" spc="0" normalizeH="0" baseline="0" noProof="0">
              <a:ln>
                <a:noFill/>
              </a:ln>
              <a:solidFill>
                <a:srgbClr val="00148C"/>
              </a:solidFill>
              <a:effectLst/>
              <a:uLnTx/>
              <a:uFillTx/>
              <a:latin typeface="Arial"/>
              <a:ea typeface="ＭＳ Ｐゴシック"/>
              <a:cs typeface="+mn-cs"/>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9" y="4740425"/>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defTabSz="685800" fontAlgn="auto">
              <a:spcBef>
                <a:spcPts val="0"/>
              </a:spcBef>
              <a:spcAft>
                <a:spcPts val="0"/>
              </a:spcAft>
              <a:buClrTx/>
              <a:defRPr/>
            </a:pPr>
            <a:endParaRPr lang="en-US" kern="1200">
              <a:solidFill>
                <a:srgbClr val="00148C"/>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1"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marL="0" marR="0" lvl="0" indent="0" algn="l" defTabSz="685800" rtl="0" eaLnBrk="1" fontAlgn="base" latinLnBrk="0" hangingPunct="1">
              <a:lnSpc>
                <a:spcPct val="100000"/>
              </a:lnSpc>
              <a:spcBef>
                <a:spcPct val="0"/>
              </a:spcBef>
              <a:spcAft>
                <a:spcPct val="0"/>
              </a:spcAft>
              <a:buClrTx/>
              <a:buSzTx/>
              <a:buFontTx/>
              <a:buNone/>
              <a:tabLst>
                <a:tab pos="988988" algn="l"/>
              </a:tabLst>
              <a:defRPr/>
            </a:pPr>
            <a:r>
              <a:rPr kumimoji="0" lang="fr-FR" sz="1100" b="1" i="0" u="none" strike="noStrike" kern="1200" cap="none" spc="0" normalizeH="0" baseline="0" noProof="0">
                <a:ln>
                  <a:noFill/>
                </a:ln>
                <a:solidFill>
                  <a:srgbClr val="00148C"/>
                </a:solidFill>
                <a:effectLst/>
                <a:uLnTx/>
                <a:uFillTx/>
                <a:latin typeface="Arial"/>
                <a:ea typeface="ＭＳ Ｐゴシック"/>
                <a:cs typeface="+mn-cs"/>
              </a:rPr>
              <a:t>National Grid </a:t>
            </a:r>
          </a:p>
        </p:txBody>
      </p:sp>
    </p:spTree>
    <p:extLst>
      <p:ext uri="{BB962C8B-B14F-4D97-AF65-F5344CB8AC3E}">
        <p14:creationId xmlns:p14="http://schemas.microsoft.com/office/powerpoint/2010/main" val="375744283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Lst>
  <p:transition>
    <p:fade/>
  </p:transition>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7" y="209973"/>
            <a:ext cx="8809942" cy="437192"/>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154547" y="763074"/>
            <a:ext cx="8809942" cy="410393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a:extLst>
              <a:ext uri="{FF2B5EF4-FFF2-40B4-BE49-F238E27FC236}">
                <a16:creationId xmlns:a16="http://schemas.microsoft.com/office/drawing/2014/main" id="{94240BE0-EADA-492E-A04F-2704A0158187}"/>
              </a:ext>
            </a:extLst>
          </p:cNvPr>
          <p:cNvSpPr txBox="1">
            <a:spLocks/>
          </p:cNvSpPr>
          <p:nvPr userDrawn="1"/>
        </p:nvSpPr>
        <p:spPr>
          <a:xfrm>
            <a:off x="8566231" y="4971362"/>
            <a:ext cx="400712"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15" name="Footer Placeholder 1">
            <a:extLst>
              <a:ext uri="{FF2B5EF4-FFF2-40B4-BE49-F238E27FC236}">
                <a16:creationId xmlns:a16="http://schemas.microsoft.com/office/drawing/2014/main" id="{AE28DD97-5211-4DA7-9029-8F2B459E62E1}"/>
              </a:ext>
            </a:extLst>
          </p:cNvPr>
          <p:cNvSpPr>
            <a:spLocks noGrp="1"/>
          </p:cNvSpPr>
          <p:nvPr>
            <p:ph type="ftr" sz="quarter" idx="3"/>
          </p:nvPr>
        </p:nvSpPr>
        <p:spPr>
          <a:xfrm>
            <a:off x="1998965" y="4961903"/>
            <a:ext cx="6713593"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pic>
        <p:nvPicPr>
          <p:cNvPr id="16" name="Picture 15">
            <a:extLst>
              <a:ext uri="{FF2B5EF4-FFF2-40B4-BE49-F238E27FC236}">
                <a16:creationId xmlns:a16="http://schemas.microsoft.com/office/drawing/2014/main" id="{17D9DC54-A4BC-439A-A0D0-046EB4688CD2}"/>
              </a:ext>
            </a:extLst>
          </p:cNvPr>
          <p:cNvPicPr>
            <a:picLocks noChangeAspect="1"/>
          </p:cNvPicPr>
          <p:nvPr userDrawn="1"/>
        </p:nvPicPr>
        <p:blipFill>
          <a:blip r:embed="rId14"/>
          <a:stretch>
            <a:fillRect/>
          </a:stretch>
        </p:blipFill>
        <p:spPr>
          <a:xfrm>
            <a:off x="154546" y="4933527"/>
            <a:ext cx="1673426" cy="198624"/>
          </a:xfrm>
          <a:prstGeom prst="rect">
            <a:avLst/>
          </a:prstGeom>
        </p:spPr>
      </p:pic>
      <p:cxnSp>
        <p:nvCxnSpPr>
          <p:cNvPr id="5" name="Straight Connector 4">
            <a:extLst>
              <a:ext uri="{FF2B5EF4-FFF2-40B4-BE49-F238E27FC236}">
                <a16:creationId xmlns:a16="http://schemas.microsoft.com/office/drawing/2014/main" id="{C1046B74-75FD-4DE1-A4AC-E1AAE18BBF41}"/>
              </a:ext>
            </a:extLst>
          </p:cNvPr>
          <p:cNvCxnSpPr/>
          <p:nvPr userDrawn="1"/>
        </p:nvCxnSpPr>
        <p:spPr>
          <a:xfrm>
            <a:off x="154547" y="695461"/>
            <a:ext cx="8809942" cy="0"/>
          </a:xfrm>
          <a:prstGeom prst="line">
            <a:avLst/>
          </a:prstGeom>
          <a:ln w="28575">
            <a:solidFill>
              <a:schemeClr val="accent1">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6913445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txStyles>
    <p:titleStyle>
      <a:lvl1pPr algn="l" defTabSz="685784" rtl="0" eaLnBrk="1" latinLnBrk="0" hangingPunct="1">
        <a:lnSpc>
          <a:spcPct val="86000"/>
        </a:lnSpc>
        <a:spcBef>
          <a:spcPct val="0"/>
        </a:spcBef>
        <a:buNone/>
        <a:defRPr sz="3000" kern="800" spc="-30">
          <a:solidFill>
            <a:schemeClr val="accent1"/>
          </a:solidFill>
          <a:latin typeface="+mj-lt"/>
          <a:ea typeface="+mj-ea"/>
          <a:cs typeface="+mj-cs"/>
        </a:defRPr>
      </a:lvl1pPr>
    </p:titleStyle>
    <p:bodyStyle>
      <a:lvl1pPr marL="128585" indent="-128585" algn="l" defTabSz="685784" rtl="0" eaLnBrk="1" latinLnBrk="0" hangingPunct="1">
        <a:spcBef>
          <a:spcPct val="20000"/>
        </a:spcBef>
        <a:buClr>
          <a:schemeClr val="accent1"/>
        </a:buClr>
        <a:buFont typeface="Arial" panose="020B0604020202020204" pitchFamily="34" charset="0"/>
        <a:buChar char="•"/>
        <a:defRPr sz="2100" kern="800" spc="-8">
          <a:solidFill>
            <a:schemeClr val="tx1"/>
          </a:solidFill>
          <a:latin typeface="+mn-lt"/>
          <a:ea typeface="+mn-ea"/>
          <a:cs typeface="+mn-cs"/>
        </a:defRPr>
      </a:lvl1pPr>
      <a:lvl2pPr marL="258360" indent="-129776" algn="l" defTabSz="685784" rtl="0" eaLnBrk="1" latinLnBrk="0" hangingPunct="1">
        <a:spcBef>
          <a:spcPct val="20000"/>
        </a:spcBef>
        <a:buClr>
          <a:schemeClr val="accent1"/>
        </a:buClr>
        <a:buFont typeface="Arial" panose="020B0604020202020204" pitchFamily="34" charset="0"/>
        <a:buChar char="–"/>
        <a:defRPr sz="1800" kern="800">
          <a:solidFill>
            <a:schemeClr val="tx1"/>
          </a:solidFill>
          <a:latin typeface="+mn-lt"/>
          <a:ea typeface="+mn-ea"/>
          <a:cs typeface="+mn-cs"/>
        </a:defRPr>
      </a:lvl2pPr>
      <a:lvl3pPr marL="386944" indent="-128585" algn="l" defTabSz="685784" rtl="0" eaLnBrk="1" latinLnBrk="0" hangingPunct="1">
        <a:spcBef>
          <a:spcPct val="20000"/>
        </a:spcBef>
        <a:buClr>
          <a:schemeClr val="accent1"/>
        </a:buClr>
        <a:buFont typeface="Arial" panose="020B0604020202020204" pitchFamily="34" charset="0"/>
        <a:buChar char="•"/>
        <a:defRPr sz="1500" kern="800">
          <a:solidFill>
            <a:schemeClr val="tx1"/>
          </a:solidFill>
          <a:latin typeface="+mn-lt"/>
          <a:ea typeface="+mn-ea"/>
          <a:cs typeface="+mn-cs"/>
        </a:defRPr>
      </a:lvl3pPr>
      <a:lvl4pPr marL="515528" indent="-128585" algn="l" defTabSz="685784" rtl="0" eaLnBrk="1" latinLnBrk="0" hangingPunct="1">
        <a:spcBef>
          <a:spcPct val="20000"/>
        </a:spcBef>
        <a:buClr>
          <a:schemeClr val="accent1"/>
        </a:buClr>
        <a:buFont typeface="Arial" panose="020B0604020202020204" pitchFamily="34" charset="0"/>
        <a:buChar char="–"/>
        <a:defRPr sz="1350" kern="800">
          <a:solidFill>
            <a:schemeClr val="tx1"/>
          </a:solidFill>
          <a:latin typeface="+mn-lt"/>
          <a:ea typeface="+mn-ea"/>
          <a:cs typeface="+mn-cs"/>
        </a:defRPr>
      </a:lvl4pPr>
      <a:lvl5pPr marL="644113" indent="-128585" algn="l" defTabSz="685784" rtl="0" eaLnBrk="1" latinLnBrk="0" hangingPunct="1">
        <a:spcBef>
          <a:spcPct val="20000"/>
        </a:spcBef>
        <a:buClr>
          <a:schemeClr val="accent1"/>
        </a:buClr>
        <a:buFont typeface="Arial" panose="020B0604020202020204" pitchFamily="34" charset="0"/>
        <a:buChar char="»"/>
        <a:defRPr sz="1200" kern="800">
          <a:solidFill>
            <a:schemeClr val="tx1"/>
          </a:solidFill>
          <a:latin typeface="+mn-lt"/>
          <a:ea typeface="+mn-ea"/>
          <a:cs typeface="+mn-cs"/>
        </a:defRPr>
      </a:lvl5pPr>
      <a:lvl6pPr marL="1885903" indent="-171446" algn="l" defTabSz="685784"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4"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4"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4"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84" rtl="0" eaLnBrk="1" latinLnBrk="0" hangingPunct="1">
        <a:defRPr sz="1350" kern="1200">
          <a:solidFill>
            <a:schemeClr val="tx1"/>
          </a:solidFill>
          <a:latin typeface="+mn-lt"/>
          <a:ea typeface="+mn-ea"/>
          <a:cs typeface="+mn-cs"/>
        </a:defRPr>
      </a:lvl1pPr>
      <a:lvl2pPr marL="342892" algn="l" defTabSz="685784" rtl="0" eaLnBrk="1" latinLnBrk="0" hangingPunct="1">
        <a:defRPr sz="1350" kern="1200">
          <a:solidFill>
            <a:schemeClr val="tx1"/>
          </a:solidFill>
          <a:latin typeface="+mn-lt"/>
          <a:ea typeface="+mn-ea"/>
          <a:cs typeface="+mn-cs"/>
        </a:defRPr>
      </a:lvl2pPr>
      <a:lvl3pPr marL="685784" algn="l" defTabSz="685784" rtl="0" eaLnBrk="1" latinLnBrk="0" hangingPunct="1">
        <a:defRPr sz="1350" kern="1200">
          <a:solidFill>
            <a:schemeClr val="tx1"/>
          </a:solidFill>
          <a:latin typeface="+mn-lt"/>
          <a:ea typeface="+mn-ea"/>
          <a:cs typeface="+mn-cs"/>
        </a:defRPr>
      </a:lvl3pPr>
      <a:lvl4pPr marL="1028675" algn="l" defTabSz="685784" rtl="0" eaLnBrk="1" latinLnBrk="0" hangingPunct="1">
        <a:defRPr sz="1350" kern="1200">
          <a:solidFill>
            <a:schemeClr val="tx1"/>
          </a:solidFill>
          <a:latin typeface="+mn-lt"/>
          <a:ea typeface="+mn-ea"/>
          <a:cs typeface="+mn-cs"/>
        </a:defRPr>
      </a:lvl4pPr>
      <a:lvl5pPr marL="1371566" algn="l" defTabSz="685784" rtl="0" eaLnBrk="1" latinLnBrk="0" hangingPunct="1">
        <a:defRPr sz="1350" kern="1200">
          <a:solidFill>
            <a:schemeClr val="tx1"/>
          </a:solidFill>
          <a:latin typeface="+mn-lt"/>
          <a:ea typeface="+mn-ea"/>
          <a:cs typeface="+mn-cs"/>
        </a:defRPr>
      </a:lvl5pPr>
      <a:lvl6pPr marL="1714457" algn="l" defTabSz="685784" rtl="0" eaLnBrk="1" latinLnBrk="0" hangingPunct="1">
        <a:defRPr sz="1350" kern="1200">
          <a:solidFill>
            <a:schemeClr val="tx1"/>
          </a:solidFill>
          <a:latin typeface="+mn-lt"/>
          <a:ea typeface="+mn-ea"/>
          <a:cs typeface="+mn-cs"/>
        </a:defRPr>
      </a:lvl6pPr>
      <a:lvl7pPr marL="2057349" algn="l" defTabSz="685784" rtl="0" eaLnBrk="1" latinLnBrk="0" hangingPunct="1">
        <a:defRPr sz="1350" kern="1200">
          <a:solidFill>
            <a:schemeClr val="tx1"/>
          </a:solidFill>
          <a:latin typeface="+mn-lt"/>
          <a:ea typeface="+mn-ea"/>
          <a:cs typeface="+mn-cs"/>
        </a:defRPr>
      </a:lvl7pPr>
      <a:lvl8pPr marL="2400240" algn="l" defTabSz="685784" rtl="0" eaLnBrk="1" latinLnBrk="0" hangingPunct="1">
        <a:defRPr sz="1350" kern="1200">
          <a:solidFill>
            <a:schemeClr val="tx1"/>
          </a:solidFill>
          <a:latin typeface="+mn-lt"/>
          <a:ea typeface="+mn-ea"/>
          <a:cs typeface="+mn-cs"/>
        </a:defRPr>
      </a:lvl8pPr>
      <a:lvl9pPr marL="2743132" algn="l" defTabSz="685784"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2" y="271040"/>
            <a:ext cx="8280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2" y="105936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172640" y="4721723"/>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431801" y="4721722"/>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fr-FR" sz="1100" b="1"/>
              <a:t>National Grid </a:t>
            </a:r>
          </a:p>
        </p:txBody>
      </p:sp>
    </p:spTree>
    <p:extLst>
      <p:ext uri="{BB962C8B-B14F-4D97-AF65-F5344CB8AC3E}">
        <p14:creationId xmlns:p14="http://schemas.microsoft.com/office/powerpoint/2010/main" val="2704451333"/>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4"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4"/>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1"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286938" y="4740425"/>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9" y="4740425"/>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8988" algn="l"/>
              </a:tabLst>
            </a:pPr>
            <a:r>
              <a:rPr lang="en-US"/>
              <a:t>| Enterprise Architecture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1" y="4740425"/>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8988" algn="l"/>
              </a:tabLst>
            </a:pPr>
            <a:r>
              <a:rPr lang="en-GB" sz="1100" b="1"/>
              <a:t>National Grid </a:t>
            </a:r>
          </a:p>
        </p:txBody>
      </p:sp>
    </p:spTree>
    <p:extLst>
      <p:ext uri="{BB962C8B-B14F-4D97-AF65-F5344CB8AC3E}">
        <p14:creationId xmlns:p14="http://schemas.microsoft.com/office/powerpoint/2010/main" val="122918372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 id="2147483874" r:id="rId19"/>
    <p:sldLayoutId id="2147483875" r:id="rId20"/>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7"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15"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73"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30"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69993"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39987"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09980" indent="-269993"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69993"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39987" indent="-269993"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09980" indent="-269993"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6"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91"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87" indent="-179996"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6" indent="-179996"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91" indent="-179996"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87" indent="-179996"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6.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tionalgridplc.sharepoint.com/:b:/r/sites/GRP-COMMS-Global-Architecture/Shared%20Documents/KnowledgeBase/ITPrinciplesFinal.pdf?csf=1&amp;web=1&amp;e=ZRi3vV" TargetMode="External"/><Relationship Id="rId2" Type="http://schemas.openxmlformats.org/officeDocument/2006/relationships/hyperlink" Target="https://docs.microsoft.com/en-us/azure/cloud-adoption-framework/decision-guides/migrate-decision-guide/" TargetMode="Externa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hyperlink" Target="https://www.gartner.com/document/3941826?ref=gfeed" TargetMode="Externa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8" Type="http://schemas.openxmlformats.org/officeDocument/2006/relationships/hyperlink" Target="https://urldefense.com/v3/__https:/docs.microsoft.com/en-us/azure/cloud-adoption-framework/overview__;!!B3hxM_NYsQ!jItjX_LlmpMfNAgs055oPMzA3AprjNjPWeMnMVomT8AxdT2J0fTAsdOO_sACz3Vdu63c8xE$" TargetMode="External"/><Relationship Id="rId13" Type="http://schemas.openxmlformats.org/officeDocument/2006/relationships/hyperlink" Target="https://urldefense.com/v3/__https:/nam06.safelinks.protection.outlook.com/?url=https*3A*2F*2Fdocs.microsoft.com*2Fen-us*2Fazure*2Farchitecture*2Fguide*2Ftechnology-choices*2Fdata-store-decision-tree&amp;data=02*7C01*7CPaul.Tarttelin*40microsoft.com*7C3539a375fd294d769a7408d8652fb034*7C72f988bf86f141af91ab2d7cd011db47*7C1*7C0*7C637370602780368467&amp;sdata=ShnooDaHQ63b45V7at0fsRORHHa*2Bdszk0ftYh8nAQ3A*3D&amp;reserved=0__;JSUlJSUlJSUlJSUlJSUlJSUlJQ!!B3hxM_NYsQ!gtRYTucq6qrG7PSa3P8364wB1rsV9nPCzkL8YaI88W3fQtZ9TAFe2hpn11fRfXlwppP5V68$" TargetMode="External"/><Relationship Id="rId18" Type="http://schemas.openxmlformats.org/officeDocument/2006/relationships/hyperlink" Target="https://en.wikipedia.org/wiki/Critical_infrastructure_protection" TargetMode="External"/><Relationship Id="rId3" Type="http://schemas.openxmlformats.org/officeDocument/2006/relationships/hyperlink" Target="http://infodocs/DRS/Standards/ISMS%20129%20Cloud%20Security.pdf" TargetMode="External"/><Relationship Id="rId7" Type="http://schemas.openxmlformats.org/officeDocument/2006/relationships/hyperlink" Target="https://urldefense.com/v3/__https:/docs.microsoft.com/en-us/azure/architecture/framework/__;!!B3hxM_NYsQ!jItjX_LlmpMfNAgs055oPMzA3AprjNjPWeMnMVomT8AxdT2J0fTAsdOO_sACz3Vd_fLo8HQ$" TargetMode="External"/><Relationship Id="rId12" Type="http://schemas.openxmlformats.org/officeDocument/2006/relationships/hyperlink" Target="https://urldefense.com/v3/__https:/nam06.safelinks.protection.outlook.com/?url=https*3A*2F*2Fdocs.microsoft.com*2Fen-us*2Fazure*2Farchitecture*2Fguide*2Ftechnology-choices*2Fcompute-decision-tree&amp;data=02*7C01*7CPaul.Tarttelin*40microsoft.com*7C3539a375fd294d769a7408d8652fb034*7C72f988bf86f141af91ab2d7cd011db47*7C1*7C0*7C637370602780358470&amp;sdata=GMyoXdRw0QN94bOexPkUHO*2FibbBYxE8iGBhYpfEz384*3D&amp;reserved=0__;JSUlJSUlJSUlJSUlJSUlJSUlJQ!!B3hxM_NYsQ!gtRYTucq6qrG7PSa3P8364wB1rsV9nPCzkL8YaI88W3fQtZ9TAFe2hpn11fRfXlwlHw0BoA$" TargetMode="External"/><Relationship Id="rId17" Type="http://schemas.openxmlformats.org/officeDocument/2006/relationships/hyperlink" Target="https://nationalgridplc.sharepoint.com/sites/GRP-INT-US-CloudandHostingDeliveryCenter/Shared%20Documents/Forms/AllItems.aspx?viewid=4a315dad%2Db33b%2D40ed%2Dab7f%2D591a1cb7b251&amp;id=%2Fsites%2FGRP%2DINT%2DUS%2DCloudandHostingDeliveryCenter%2FShared%20Documents%2FPublic%20Cloud%2FMicrosoft%20Azure" TargetMode="External"/><Relationship Id="rId2" Type="http://schemas.openxmlformats.org/officeDocument/2006/relationships/hyperlink" Target="http://www.opengroup.org/cloud/cloud_for_business/p2.htm" TargetMode="External"/><Relationship Id="rId16" Type="http://schemas.openxmlformats.org/officeDocument/2006/relationships/hyperlink" Target="https://nationalgridplc.sharepoint.com/sites/GRP-INT-US-CloudandHostingDeliveryCenter/Shared%20Documents/Forms/AllItems.aspx?viewid=4a315dad%2Db33b%2D40ed%2Dab7f%2D591a1cb7b251&amp;id=%2Fsites%2FGRP%2DINT%2DUS%2DCloudandHostingDeliveryCenter%2FShared%20Documents%2FUK%20AZURE" TargetMode="External"/><Relationship Id="rId1" Type="http://schemas.openxmlformats.org/officeDocument/2006/relationships/slideLayout" Target="../slideLayouts/slideLayout2.xml"/><Relationship Id="rId6" Type="http://schemas.openxmlformats.org/officeDocument/2006/relationships/hyperlink" Target="https://docs.microsoft.com/en-us/azure/cloud-adoption-framework/migrate/migration-considerations/assess/" TargetMode="External"/><Relationship Id="rId11" Type="http://schemas.openxmlformats.org/officeDocument/2006/relationships/hyperlink" Target="https://docs.microsoft.com/en-us/azure/architecture/guide/" TargetMode="External"/><Relationship Id="rId5" Type="http://schemas.openxmlformats.org/officeDocument/2006/relationships/hyperlink" Target="https://docs.microsoft.com/en-us/azure/cloud-adoption-framework/decision-guides/migrate-decision-guide" TargetMode="External"/><Relationship Id="rId15" Type="http://schemas.openxmlformats.org/officeDocument/2006/relationships/hyperlink" Target="https://gearup.microsoft.com/resources/cloud-adoption-framework#introduction" TargetMode="External"/><Relationship Id="rId10" Type="http://schemas.openxmlformats.org/officeDocument/2006/relationships/hyperlink" Target="https://urldefense.com/v3/__https:/docs.microsoft.com/en-us/azure/cloud-adoption-framework/ready/enterprise-scale/architecture*high-level-architecture__;Iw!!B3hxM_NYsQ!jItjX_LlmpMfNAgs055oPMzA3AprjNjPWeMnMVomT8AxdT2J0fTAsdOO_sACz3VdpzCz-bg$" TargetMode="External"/><Relationship Id="rId19" Type="http://schemas.openxmlformats.org/officeDocument/2006/relationships/hyperlink" Target="https://www.hpe.com/us/en/what-is/on-premises-vs-cloud.html#:~:text=On%2Dprem%20and%20cloud%20computing,a%20third%2Dparty%20service%20provider." TargetMode="External"/><Relationship Id="rId4" Type="http://schemas.openxmlformats.org/officeDocument/2006/relationships/hyperlink" Target="https://www.gartner.com/smarterwithgartner/cloud-decision-framework/" TargetMode="External"/><Relationship Id="rId9" Type="http://schemas.openxmlformats.org/officeDocument/2006/relationships/hyperlink" Target="https://urldefense.com/v3/__https:/docs.microsoft.com/en-gb/azure/architecture/browse/__;!!B3hxM_NYsQ!jItjX_LlmpMfNAgs055oPMzA3AprjNjPWeMnMVomT8AxdT2J0fTAsdOO_sACz3VdfVw7i_k$" TargetMode="External"/><Relationship Id="rId14" Type="http://schemas.openxmlformats.org/officeDocument/2006/relationships/hyperlink" Target="https://urldefense.com/v3/__https:/nam06.safelinks.protection.outlook.com/?url=https*3A*2F*2Fdocs.microsoft.com*2Fen-us*2Fazure*2Farchitecture*2Fguide*2Ftechnology-choices*2Fload-balancing-overview&amp;data=02*7C01*7CPaul.Tarttelin*40microsoft.com*7C3539a375fd294d769a7408d8652fb034*7C72f988bf86f141af91ab2d7cd011db47*7C1*7C0*7C637370602780368467&amp;sdata=WTirVRcUjk2dvqIzB8ARIOlcmW57S*2FBtAYXzMcsrHU0*3D&amp;reserved=0__;JSUlJSUlJSUlJSUlJSUlJSUlJQ!!B3hxM_NYsQ!gtRYTucq6qrG7PSa3P8364wB1rsV9nPCzkL8YaI88W3fQtZ9TAFe2hpn11fRfXlwVL1pCm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a:extLst>
              <a:ext uri="{FF2B5EF4-FFF2-40B4-BE49-F238E27FC236}">
                <a16:creationId xmlns:a16="http://schemas.microsoft.com/office/drawing/2014/main" id="{FECBEBA9-ADA9-4C31-A4B9-644A978C3D0A}"/>
              </a:ext>
            </a:extLst>
          </p:cNvPr>
          <p:cNvPicPr>
            <a:picLocks noGrp="1" noChangeAspect="1"/>
          </p:cNvPicPr>
          <p:nvPr>
            <p:ph type="pic" sz="quarter" idx="11"/>
          </p:nvPr>
        </p:nvPicPr>
        <p:blipFill>
          <a:blip r:embed="rId2"/>
          <a:srcRect t="12527" b="12527"/>
          <a:stretch>
            <a:fillRect/>
          </a:stretch>
        </p:blipFill>
        <p:spPr bwMode="gray"/>
      </p:pic>
      <p:pic>
        <p:nvPicPr>
          <p:cNvPr id="16" name="Picture Placeholder 15">
            <a:extLst>
              <a:ext uri="{FF2B5EF4-FFF2-40B4-BE49-F238E27FC236}">
                <a16:creationId xmlns:a16="http://schemas.microsoft.com/office/drawing/2014/main" id="{F97C5612-773A-4623-A669-371D58767786}"/>
              </a:ext>
            </a:extLst>
          </p:cNvPr>
          <p:cNvPicPr>
            <a:picLocks noGrp="1" noChangeAspect="1"/>
          </p:cNvPicPr>
          <p:nvPr>
            <p:ph type="pic" sz="quarter" idx="12"/>
          </p:nvPr>
        </p:nvPicPr>
        <p:blipFill>
          <a:blip r:embed="rId3"/>
          <a:srcRect t="12527" b="12527"/>
          <a:stretch>
            <a:fillRect/>
          </a:stretch>
        </p:blipFill>
        <p:spPr bwMode="gray"/>
      </p:pic>
      <p:pic>
        <p:nvPicPr>
          <p:cNvPr id="11" name="Picture Placeholder 10">
            <a:extLst>
              <a:ext uri="{FF2B5EF4-FFF2-40B4-BE49-F238E27FC236}">
                <a16:creationId xmlns:a16="http://schemas.microsoft.com/office/drawing/2014/main" id="{BEB25BD6-3097-4AEA-90FF-354DD2ADE6EC}"/>
              </a:ext>
            </a:extLst>
          </p:cNvPr>
          <p:cNvPicPr>
            <a:picLocks noGrp="1" noChangeAspect="1"/>
          </p:cNvPicPr>
          <p:nvPr>
            <p:ph type="pic" sz="quarter" idx="13"/>
          </p:nvPr>
        </p:nvPicPr>
        <p:blipFill rotWithShape="1">
          <a:blip r:embed="rId4"/>
          <a:srcRect l="1965" r="31318"/>
          <a:stretch/>
        </p:blipFill>
        <p:spPr bwMode="gray">
          <a:xfrm>
            <a:off x="4846035" y="1851623"/>
            <a:ext cx="1440000" cy="1440000"/>
          </a:xfrm>
        </p:spPr>
      </p:pic>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330195" y="1058863"/>
            <a:ext cx="4385496" cy="868039"/>
          </a:xfrm>
        </p:spPr>
        <p:txBody>
          <a:bodyPr/>
          <a:lstStyle/>
          <a:p>
            <a:r>
              <a:rPr lang="en-GB"/>
              <a:t>IT Enterprise Architecture - Infrastructure</a:t>
            </a:r>
          </a:p>
        </p:txBody>
      </p:sp>
      <p:sp>
        <p:nvSpPr>
          <p:cNvPr id="25" name="Text Placeholder 24">
            <a:extLst>
              <a:ext uri="{FF2B5EF4-FFF2-40B4-BE49-F238E27FC236}">
                <a16:creationId xmlns:a16="http://schemas.microsoft.com/office/drawing/2014/main" id="{FD606F69-44F1-45F4-B0E8-B3ECBFA14AB6}"/>
              </a:ext>
            </a:extLst>
          </p:cNvPr>
          <p:cNvSpPr>
            <a:spLocks noGrp="1"/>
          </p:cNvSpPr>
          <p:nvPr>
            <p:ph type="body" sz="quarter" idx="10"/>
          </p:nvPr>
        </p:nvSpPr>
        <p:spPr>
          <a:xfrm>
            <a:off x="330195" y="2600550"/>
            <a:ext cx="4033839" cy="923330"/>
          </a:xfrm>
        </p:spPr>
        <p:txBody>
          <a:bodyPr/>
          <a:lstStyle/>
          <a:p>
            <a:r>
              <a:rPr lang="en-GB"/>
              <a:t>Cloud Decision Tree v6 (2020)</a:t>
            </a:r>
          </a:p>
          <a:p>
            <a:pPr lvl="1"/>
            <a:r>
              <a:rPr lang="en-GB"/>
              <a:t>October 2020</a:t>
            </a:r>
          </a:p>
          <a:p>
            <a:pPr lvl="1"/>
            <a:r>
              <a:rPr lang="en-GB"/>
              <a:t>Keith J. Vargas</a:t>
            </a:r>
          </a:p>
        </p:txBody>
      </p:sp>
    </p:spTree>
    <p:extLst>
      <p:ext uri="{BB962C8B-B14F-4D97-AF65-F5344CB8AC3E}">
        <p14:creationId xmlns:p14="http://schemas.microsoft.com/office/powerpoint/2010/main" val="340987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FBF8B3-B982-4ABC-B132-55CB7B908471}"/>
              </a:ext>
            </a:extLst>
          </p:cNvPr>
          <p:cNvSpPr/>
          <p:nvPr/>
        </p:nvSpPr>
        <p:spPr>
          <a:xfrm>
            <a:off x="5696769" y="4718361"/>
            <a:ext cx="2912977" cy="276999"/>
          </a:xfrm>
          <a:prstGeom prst="rect">
            <a:avLst/>
          </a:prstGeom>
        </p:spPr>
        <p:txBody>
          <a:bodyPr wrap="none">
            <a:spAutoFit/>
          </a:bodyPr>
          <a:lstStyle/>
          <a:p>
            <a:r>
              <a:rPr lang="en-US" sz="1200" b="0"/>
              <a:t>Based on original from Devprasad Dutta</a:t>
            </a:r>
          </a:p>
        </p:txBody>
      </p:sp>
      <p:sp>
        <p:nvSpPr>
          <p:cNvPr id="7" name="Footer Placeholder 2">
            <a:extLst>
              <a:ext uri="{FF2B5EF4-FFF2-40B4-BE49-F238E27FC236}">
                <a16:creationId xmlns:a16="http://schemas.microsoft.com/office/drawing/2014/main" id="{87C33111-B228-4A2E-9AE6-6E6CE653E64D}"/>
              </a:ext>
            </a:extLst>
          </p:cNvPr>
          <p:cNvSpPr>
            <a:spLocks noGrp="1"/>
          </p:cNvSpPr>
          <p:nvPr>
            <p:ph type="ftr" sz="quarter" idx="10"/>
          </p:nvPr>
        </p:nvSpPr>
        <p:spPr>
          <a:xfrm>
            <a:off x="1273629" y="4740424"/>
            <a:ext cx="7156624" cy="169277"/>
          </a:xfrm>
        </p:spPr>
        <p:txBody>
          <a:bodyPr/>
          <a:lstStyle/>
          <a:p>
            <a:r>
              <a:rPr lang="en-GB"/>
              <a:t>| IT Enterprise Architecture</a:t>
            </a:r>
          </a:p>
        </p:txBody>
      </p:sp>
      <p:pic>
        <p:nvPicPr>
          <p:cNvPr id="5" name="Picture 4">
            <a:extLst>
              <a:ext uri="{FF2B5EF4-FFF2-40B4-BE49-F238E27FC236}">
                <a16:creationId xmlns:a16="http://schemas.microsoft.com/office/drawing/2014/main" id="{7E48E7AA-EA74-42F6-8BF2-C967FF834787}"/>
              </a:ext>
            </a:extLst>
          </p:cNvPr>
          <p:cNvPicPr>
            <a:picLocks noChangeAspect="1"/>
          </p:cNvPicPr>
          <p:nvPr/>
        </p:nvPicPr>
        <p:blipFill>
          <a:blip r:embed="rId2"/>
          <a:stretch>
            <a:fillRect/>
          </a:stretch>
        </p:blipFill>
        <p:spPr>
          <a:xfrm>
            <a:off x="450273" y="148140"/>
            <a:ext cx="8243454" cy="4570221"/>
          </a:xfrm>
          <a:prstGeom prst="rect">
            <a:avLst/>
          </a:prstGeom>
        </p:spPr>
      </p:pic>
    </p:spTree>
    <p:extLst>
      <p:ext uri="{BB962C8B-B14F-4D97-AF65-F5344CB8AC3E}">
        <p14:creationId xmlns:p14="http://schemas.microsoft.com/office/powerpoint/2010/main" val="371989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FBF8B3-B982-4ABC-B132-55CB7B908471}"/>
              </a:ext>
            </a:extLst>
          </p:cNvPr>
          <p:cNvSpPr/>
          <p:nvPr/>
        </p:nvSpPr>
        <p:spPr>
          <a:xfrm>
            <a:off x="5696769" y="4718361"/>
            <a:ext cx="2912977" cy="276999"/>
          </a:xfrm>
          <a:prstGeom prst="rect">
            <a:avLst/>
          </a:prstGeom>
        </p:spPr>
        <p:txBody>
          <a:bodyPr wrap="none">
            <a:spAutoFit/>
          </a:bodyPr>
          <a:lstStyle/>
          <a:p>
            <a:r>
              <a:rPr lang="en-US" sz="1200" b="0"/>
              <a:t>Based on original from Devprasad Dutta</a:t>
            </a:r>
          </a:p>
        </p:txBody>
      </p:sp>
      <p:sp>
        <p:nvSpPr>
          <p:cNvPr id="7" name="Footer Placeholder 2">
            <a:extLst>
              <a:ext uri="{FF2B5EF4-FFF2-40B4-BE49-F238E27FC236}">
                <a16:creationId xmlns:a16="http://schemas.microsoft.com/office/drawing/2014/main" id="{87C33111-B228-4A2E-9AE6-6E6CE653E64D}"/>
              </a:ext>
            </a:extLst>
          </p:cNvPr>
          <p:cNvSpPr>
            <a:spLocks noGrp="1"/>
          </p:cNvSpPr>
          <p:nvPr>
            <p:ph type="ftr" sz="quarter" idx="10"/>
          </p:nvPr>
        </p:nvSpPr>
        <p:spPr>
          <a:xfrm>
            <a:off x="1273629" y="4740424"/>
            <a:ext cx="7156624" cy="169277"/>
          </a:xfrm>
        </p:spPr>
        <p:txBody>
          <a:bodyPr/>
          <a:lstStyle/>
          <a:p>
            <a:r>
              <a:rPr lang="en-GB"/>
              <a:t>| IT Enterprise Architecture</a:t>
            </a:r>
          </a:p>
        </p:txBody>
      </p:sp>
      <p:pic>
        <p:nvPicPr>
          <p:cNvPr id="2" name="Picture 1">
            <a:extLst>
              <a:ext uri="{FF2B5EF4-FFF2-40B4-BE49-F238E27FC236}">
                <a16:creationId xmlns:a16="http://schemas.microsoft.com/office/drawing/2014/main" id="{9E499217-72A1-41AC-8DCC-215EE2EDBEDA}"/>
              </a:ext>
            </a:extLst>
          </p:cNvPr>
          <p:cNvPicPr>
            <a:picLocks noChangeAspect="1"/>
          </p:cNvPicPr>
          <p:nvPr/>
        </p:nvPicPr>
        <p:blipFill>
          <a:blip r:embed="rId2"/>
          <a:stretch>
            <a:fillRect/>
          </a:stretch>
        </p:blipFill>
        <p:spPr>
          <a:xfrm>
            <a:off x="464127" y="148140"/>
            <a:ext cx="8229600" cy="4592284"/>
          </a:xfrm>
          <a:prstGeom prst="rect">
            <a:avLst/>
          </a:prstGeom>
        </p:spPr>
      </p:pic>
    </p:spTree>
    <p:extLst>
      <p:ext uri="{BB962C8B-B14F-4D97-AF65-F5344CB8AC3E}">
        <p14:creationId xmlns:p14="http://schemas.microsoft.com/office/powerpoint/2010/main" val="302078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FBF8B3-B982-4ABC-B132-55CB7B908471}"/>
              </a:ext>
            </a:extLst>
          </p:cNvPr>
          <p:cNvSpPr/>
          <p:nvPr/>
        </p:nvSpPr>
        <p:spPr>
          <a:xfrm>
            <a:off x="5696769" y="4718361"/>
            <a:ext cx="2912977" cy="276999"/>
          </a:xfrm>
          <a:prstGeom prst="rect">
            <a:avLst/>
          </a:prstGeom>
        </p:spPr>
        <p:txBody>
          <a:bodyPr wrap="none">
            <a:spAutoFit/>
          </a:bodyPr>
          <a:lstStyle/>
          <a:p>
            <a:r>
              <a:rPr lang="en-US" sz="1200" b="0"/>
              <a:t>Based on original from Devprasad Dutta</a:t>
            </a:r>
          </a:p>
        </p:txBody>
      </p:sp>
      <p:sp>
        <p:nvSpPr>
          <p:cNvPr id="7" name="Footer Placeholder 2">
            <a:extLst>
              <a:ext uri="{FF2B5EF4-FFF2-40B4-BE49-F238E27FC236}">
                <a16:creationId xmlns:a16="http://schemas.microsoft.com/office/drawing/2014/main" id="{87C33111-B228-4A2E-9AE6-6E6CE653E64D}"/>
              </a:ext>
            </a:extLst>
          </p:cNvPr>
          <p:cNvSpPr>
            <a:spLocks noGrp="1"/>
          </p:cNvSpPr>
          <p:nvPr>
            <p:ph type="ftr" sz="quarter" idx="10"/>
          </p:nvPr>
        </p:nvSpPr>
        <p:spPr>
          <a:xfrm>
            <a:off x="1273629" y="4740424"/>
            <a:ext cx="7156624" cy="169277"/>
          </a:xfrm>
        </p:spPr>
        <p:txBody>
          <a:bodyPr/>
          <a:lstStyle/>
          <a:p>
            <a:r>
              <a:rPr lang="en-GB"/>
              <a:t>| IT Enterprise Architecture</a:t>
            </a:r>
          </a:p>
        </p:txBody>
      </p:sp>
      <p:pic>
        <p:nvPicPr>
          <p:cNvPr id="5" name="Picture 4">
            <a:extLst>
              <a:ext uri="{FF2B5EF4-FFF2-40B4-BE49-F238E27FC236}">
                <a16:creationId xmlns:a16="http://schemas.microsoft.com/office/drawing/2014/main" id="{E2E348B8-A5E6-45F8-B56F-0D8129015EAC}"/>
              </a:ext>
            </a:extLst>
          </p:cNvPr>
          <p:cNvPicPr>
            <a:picLocks noChangeAspect="1"/>
          </p:cNvPicPr>
          <p:nvPr/>
        </p:nvPicPr>
        <p:blipFill>
          <a:blip r:embed="rId2"/>
          <a:stretch>
            <a:fillRect/>
          </a:stretch>
        </p:blipFill>
        <p:spPr>
          <a:xfrm>
            <a:off x="464127" y="148140"/>
            <a:ext cx="8229600" cy="4592284"/>
          </a:xfrm>
          <a:prstGeom prst="rect">
            <a:avLst/>
          </a:prstGeom>
        </p:spPr>
      </p:pic>
    </p:spTree>
    <p:extLst>
      <p:ext uri="{BB962C8B-B14F-4D97-AF65-F5344CB8AC3E}">
        <p14:creationId xmlns:p14="http://schemas.microsoft.com/office/powerpoint/2010/main" val="73282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8196CE-785B-4BD7-993A-7B503D4CEE4D}"/>
              </a:ext>
            </a:extLst>
          </p:cNvPr>
          <p:cNvSpPr>
            <a:spLocks noGrp="1"/>
          </p:cNvSpPr>
          <p:nvPr>
            <p:ph type="title"/>
          </p:nvPr>
        </p:nvSpPr>
        <p:spPr>
          <a:xfrm>
            <a:off x="322779" y="267574"/>
            <a:ext cx="8375862" cy="430887"/>
          </a:xfrm>
        </p:spPr>
        <p:txBody>
          <a:bodyPr/>
          <a:lstStyle/>
          <a:p>
            <a:r>
              <a:rPr lang="en-US" dirty="0"/>
              <a:t>Decision Criteria</a:t>
            </a:r>
          </a:p>
        </p:txBody>
      </p:sp>
      <p:sp>
        <p:nvSpPr>
          <p:cNvPr id="7" name="Footer Placeholder 2">
            <a:extLst>
              <a:ext uri="{FF2B5EF4-FFF2-40B4-BE49-F238E27FC236}">
                <a16:creationId xmlns:a16="http://schemas.microsoft.com/office/drawing/2014/main" id="{44F05021-2EE6-48F3-B2E6-A9C6D8B1C9ED}"/>
              </a:ext>
            </a:extLst>
          </p:cNvPr>
          <p:cNvSpPr>
            <a:spLocks noGrp="1"/>
          </p:cNvSpPr>
          <p:nvPr>
            <p:ph type="ftr" sz="quarter" idx="10"/>
          </p:nvPr>
        </p:nvSpPr>
        <p:spPr>
          <a:xfrm>
            <a:off x="1273629" y="4740425"/>
            <a:ext cx="7156624" cy="169277"/>
          </a:xfrm>
        </p:spPr>
        <p:txBody>
          <a:bodyPr/>
          <a:lstStyle/>
          <a:p>
            <a:pPr marL="0" marR="0" lvl="0" indent="0" algn="l" defTabSz="914378" rtl="0" eaLnBrk="1" fontAlgn="base" latinLnBrk="0" hangingPunct="1">
              <a:lnSpc>
                <a:spcPct val="100000"/>
              </a:lnSpc>
              <a:spcBef>
                <a:spcPct val="0"/>
              </a:spcBef>
              <a:spcAft>
                <a:spcPts val="600"/>
              </a:spcAft>
              <a:buClr>
                <a:srgbClr val="55555A"/>
              </a:buClr>
              <a:buSzTx/>
              <a:buFontTx/>
              <a:buNone/>
              <a:tabLst/>
              <a:defRPr/>
            </a:pPr>
            <a:r>
              <a:rPr kumimoji="0" lang="en-GB" sz="1100" b="0" i="0" u="none" strike="noStrike" kern="0" cap="none" spc="0" normalizeH="0" baseline="0" noProof="0">
                <a:ln>
                  <a:noFill/>
                </a:ln>
                <a:solidFill>
                  <a:srgbClr val="00148C"/>
                </a:solidFill>
                <a:effectLst/>
                <a:uLnTx/>
                <a:uFillTx/>
                <a:latin typeface="Arial"/>
                <a:ea typeface="ＭＳ Ｐゴシック"/>
                <a:cs typeface="+mn-cs"/>
              </a:rPr>
              <a:t>| IT Enterprise Architecture</a:t>
            </a:r>
          </a:p>
        </p:txBody>
      </p:sp>
      <p:sp>
        <p:nvSpPr>
          <p:cNvPr id="5" name="Rectangle 4">
            <a:extLst>
              <a:ext uri="{FF2B5EF4-FFF2-40B4-BE49-F238E27FC236}">
                <a16:creationId xmlns:a16="http://schemas.microsoft.com/office/drawing/2014/main" id="{D1844D36-76FB-4347-B87A-A1064FC05B61}"/>
              </a:ext>
            </a:extLst>
          </p:cNvPr>
          <p:cNvSpPr/>
          <p:nvPr/>
        </p:nvSpPr>
        <p:spPr>
          <a:xfrm>
            <a:off x="322779" y="698461"/>
            <a:ext cx="2080985" cy="3400931"/>
          </a:xfrm>
          <a:prstGeom prst="rect">
            <a:avLst/>
          </a:prstGeom>
          <a:ln>
            <a:solidFill>
              <a:srgbClr val="00148C"/>
            </a:solidFill>
          </a:ln>
        </p:spPr>
        <p:txBody>
          <a:bodyPr wrap="square">
            <a:spAutoFit/>
          </a:bodyPr>
          <a:lstStyle/>
          <a:p>
            <a:r>
              <a:rPr lang="en-US" sz="1000" b="0" dirty="0">
                <a:solidFill>
                  <a:srgbClr val="FF0000"/>
                </a:solidFill>
                <a:latin typeface="Calibri" panose="020F0502020204030204" pitchFamily="34" charset="0"/>
              </a:rPr>
              <a:t>(1*)</a:t>
            </a:r>
            <a:r>
              <a:rPr lang="en-US" sz="1000" b="0" dirty="0">
                <a:solidFill>
                  <a:srgbClr val="000000"/>
                </a:solidFill>
                <a:latin typeface="Calibri" panose="020F0502020204030204" pitchFamily="34" charset="0"/>
              </a:rPr>
              <a:t> Basic cloud hosting decision criteria. Applies to IAAS, PAAS, SAAS and other Applications.  </a:t>
            </a:r>
            <a:r>
              <a:rPr lang="en-US" sz="1000" dirty="0">
                <a:solidFill>
                  <a:srgbClr val="000000"/>
                </a:solidFill>
                <a:latin typeface="Calibri" panose="020F0502020204030204" pitchFamily="34" charset="0"/>
              </a:rPr>
              <a:t>Not an exhaustive list</a:t>
            </a:r>
            <a:r>
              <a:rPr lang="en-US" sz="1000" b="0" dirty="0">
                <a:solidFill>
                  <a:srgbClr val="000000"/>
                </a:solidFill>
                <a:latin typeface="Calibri" panose="020F0502020204030204" pitchFamily="34" charset="0"/>
              </a:rPr>
              <a:t>. Considerations will vary based on needs.</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Costs &amp; Lifecycle</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Geography (Regulations)</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Network Latency</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Workload/Performance</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Integration</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Operating System</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Database Type</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Hardware </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Language</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DevOps</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Well Known Design Patterns</a:t>
            </a:r>
            <a:endParaRPr lang="en-US" sz="1000" dirty="0"/>
          </a:p>
        </p:txBody>
      </p:sp>
      <p:sp>
        <p:nvSpPr>
          <p:cNvPr id="6" name="Rectangle 5">
            <a:extLst>
              <a:ext uri="{FF2B5EF4-FFF2-40B4-BE49-F238E27FC236}">
                <a16:creationId xmlns:a16="http://schemas.microsoft.com/office/drawing/2014/main" id="{CDBF96B6-3140-4C38-9F26-6BE6358B8C79}"/>
              </a:ext>
            </a:extLst>
          </p:cNvPr>
          <p:cNvSpPr/>
          <p:nvPr/>
        </p:nvSpPr>
        <p:spPr>
          <a:xfrm>
            <a:off x="2798618" y="698461"/>
            <a:ext cx="5900023" cy="477054"/>
          </a:xfrm>
          <a:prstGeom prst="rect">
            <a:avLst/>
          </a:prstGeom>
          <a:ln>
            <a:solidFill>
              <a:srgbClr val="00148C"/>
            </a:solidFill>
          </a:ln>
        </p:spPr>
        <p:txBody>
          <a:bodyPr wrap="square">
            <a:spAutoFit/>
          </a:bodyPr>
          <a:lstStyle/>
          <a:p>
            <a:r>
              <a:rPr lang="en-US" sz="1000" b="0" dirty="0">
                <a:solidFill>
                  <a:srgbClr val="FF0000"/>
                </a:solidFill>
                <a:latin typeface="Calibri" panose="020F0502020204030204" pitchFamily="34" charset="0"/>
              </a:rPr>
              <a:t>(2*)</a:t>
            </a:r>
            <a:r>
              <a:rPr lang="en-US" sz="1000" b="0" dirty="0">
                <a:solidFill>
                  <a:srgbClr val="000000"/>
                </a:solidFill>
                <a:latin typeface="Calibri" panose="020F0502020204030204" pitchFamily="34" charset="0"/>
              </a:rPr>
              <a:t> Microsoft cloud hosting decision criteria:</a:t>
            </a:r>
          </a:p>
          <a:p>
            <a:r>
              <a:rPr lang="en-US" sz="1000" b="0" dirty="0">
                <a:solidFill>
                  <a:srgbClr val="000000"/>
                </a:solidFill>
                <a:latin typeface="Calibri" panose="020F0502020204030204" pitchFamily="34" charset="0"/>
              </a:rPr>
              <a:t>Meets Microsoft Modernization </a:t>
            </a:r>
            <a:r>
              <a:rPr lang="en-US" sz="1000" b="0" dirty="0">
                <a:solidFill>
                  <a:srgbClr val="000000"/>
                </a:solidFill>
                <a:latin typeface="Calibri" panose="020F0502020204030204" pitchFamily="34" charset="0"/>
                <a:hlinkClick r:id="rId2"/>
              </a:rPr>
              <a:t>Decision Guidelines</a:t>
            </a:r>
            <a:endParaRPr lang="en-US" sz="1000" b="0" dirty="0">
              <a:solidFill>
                <a:srgbClr val="000000"/>
              </a:solidFill>
              <a:latin typeface="Calibri" panose="020F0502020204030204" pitchFamily="34" charset="0"/>
            </a:endParaRPr>
          </a:p>
        </p:txBody>
      </p:sp>
      <p:sp>
        <p:nvSpPr>
          <p:cNvPr id="10" name="Rectangle 9">
            <a:extLst>
              <a:ext uri="{FF2B5EF4-FFF2-40B4-BE49-F238E27FC236}">
                <a16:creationId xmlns:a16="http://schemas.microsoft.com/office/drawing/2014/main" id="{B0610832-7463-4586-9B5A-6982B13EFAE6}"/>
              </a:ext>
            </a:extLst>
          </p:cNvPr>
          <p:cNvSpPr/>
          <p:nvPr/>
        </p:nvSpPr>
        <p:spPr>
          <a:xfrm>
            <a:off x="2798618" y="1402199"/>
            <a:ext cx="5900022" cy="938719"/>
          </a:xfrm>
          <a:prstGeom prst="rect">
            <a:avLst/>
          </a:prstGeom>
          <a:ln>
            <a:solidFill>
              <a:srgbClr val="00148C"/>
            </a:solidFill>
          </a:ln>
        </p:spPr>
        <p:txBody>
          <a:bodyPr wrap="square">
            <a:spAutoFit/>
          </a:bodyPr>
          <a:lstStyle/>
          <a:p>
            <a:r>
              <a:rPr lang="en-US" sz="1000" b="0" dirty="0">
                <a:solidFill>
                  <a:srgbClr val="FF0000"/>
                </a:solidFill>
                <a:latin typeface="Calibri" panose="020F0502020204030204" pitchFamily="34" charset="0"/>
              </a:rPr>
              <a:t>(3*)</a:t>
            </a:r>
            <a:r>
              <a:rPr lang="en-US" sz="1000" b="0" dirty="0">
                <a:solidFill>
                  <a:srgbClr val="000000"/>
                </a:solidFill>
                <a:latin typeface="Calibri" panose="020F0502020204030204" pitchFamily="34" charset="0"/>
              </a:rPr>
              <a:t> UK Only – OCI </a:t>
            </a:r>
          </a:p>
          <a:p>
            <a:pPr marL="171450" indent="-171450">
              <a:buSzPts val="1200"/>
              <a:buFont typeface="Arial" panose="020B0604020202020204" pitchFamily="34" charset="0"/>
              <a:buChar char="•"/>
            </a:pPr>
            <a:r>
              <a:rPr lang="en-US" sz="1000" b="0" dirty="0">
                <a:solidFill>
                  <a:srgbClr val="000000"/>
                </a:solidFill>
                <a:latin typeface="Calibri" panose="020F0502020204030204" pitchFamily="34" charset="0"/>
              </a:rPr>
              <a:t>No Net New applications created</a:t>
            </a:r>
          </a:p>
          <a:p>
            <a:pPr marL="171450" indent="-171450">
              <a:buSzPts val="1200"/>
              <a:buFont typeface="Arial" panose="020B0604020202020204" pitchFamily="34" charset="0"/>
              <a:buChar char="•"/>
            </a:pPr>
            <a:r>
              <a:rPr lang="en-US" sz="1000" b="0" dirty="0">
                <a:solidFill>
                  <a:srgbClr val="000000"/>
                </a:solidFill>
                <a:latin typeface="Calibri" panose="020F0502020204030204" pitchFamily="34" charset="0"/>
              </a:rPr>
              <a:t>OCI environment EA Spot lifecycle classified as “Contain”</a:t>
            </a:r>
          </a:p>
          <a:p>
            <a:pPr marL="171450" indent="-171450">
              <a:buSzPts val="1200"/>
              <a:buFont typeface="Arial" panose="020B0604020202020204" pitchFamily="34" charset="0"/>
              <a:buChar char="•"/>
            </a:pPr>
            <a:r>
              <a:rPr lang="en-US" sz="1000" b="0" dirty="0">
                <a:solidFill>
                  <a:srgbClr val="000000"/>
                </a:solidFill>
                <a:latin typeface="Calibri" panose="020F0502020204030204" pitchFamily="34" charset="0"/>
              </a:rPr>
              <a:t>Other TBD</a:t>
            </a:r>
          </a:p>
        </p:txBody>
      </p:sp>
      <p:sp>
        <p:nvSpPr>
          <p:cNvPr id="11" name="Rectangle 10">
            <a:extLst>
              <a:ext uri="{FF2B5EF4-FFF2-40B4-BE49-F238E27FC236}">
                <a16:creationId xmlns:a16="http://schemas.microsoft.com/office/drawing/2014/main" id="{4420B4CF-4E23-44AB-8371-1C114DF72A23}"/>
              </a:ext>
            </a:extLst>
          </p:cNvPr>
          <p:cNvSpPr/>
          <p:nvPr/>
        </p:nvSpPr>
        <p:spPr>
          <a:xfrm>
            <a:off x="2798618" y="2436248"/>
            <a:ext cx="5900022" cy="938719"/>
          </a:xfrm>
          <a:prstGeom prst="rect">
            <a:avLst/>
          </a:prstGeom>
          <a:ln>
            <a:solidFill>
              <a:srgbClr val="00148C"/>
            </a:solidFill>
          </a:ln>
        </p:spPr>
        <p:txBody>
          <a:bodyPr wrap="square">
            <a:spAutoFit/>
          </a:bodyPr>
          <a:lstStyle/>
          <a:p>
            <a:r>
              <a:rPr lang="en-US" sz="1000" b="0" dirty="0">
                <a:solidFill>
                  <a:srgbClr val="FF0000"/>
                </a:solidFill>
                <a:latin typeface="Calibri" panose="020F0502020204030204" pitchFamily="34" charset="0"/>
              </a:rPr>
              <a:t>(4*)</a:t>
            </a:r>
            <a:r>
              <a:rPr lang="en-US" sz="1000" b="0" dirty="0">
                <a:solidFill>
                  <a:srgbClr val="000000"/>
                </a:solidFill>
                <a:latin typeface="Calibri" panose="020F0502020204030204" pitchFamily="34" charset="0"/>
              </a:rPr>
              <a:t> Custom Hardware criteria</a:t>
            </a:r>
          </a:p>
          <a:p>
            <a:pPr marL="171450" indent="-171450">
              <a:buSzPts val="1200"/>
              <a:buFont typeface="Arial" panose="020B0604020202020204" pitchFamily="34" charset="0"/>
              <a:buChar char="•"/>
            </a:pPr>
            <a:r>
              <a:rPr lang="en-US" sz="1000" b="0" dirty="0">
                <a:solidFill>
                  <a:srgbClr val="000000"/>
                </a:solidFill>
                <a:latin typeface="Calibri" panose="020F0502020204030204" pitchFamily="34" charset="0"/>
              </a:rPr>
              <a:t>High performance supercomputer level computation</a:t>
            </a:r>
          </a:p>
          <a:p>
            <a:pPr marL="171450" indent="-171450">
              <a:buSzPts val="1200"/>
              <a:buFont typeface="Arial" panose="020B0604020202020204" pitchFamily="34" charset="0"/>
              <a:buChar char="•"/>
            </a:pPr>
            <a:r>
              <a:rPr lang="en-US" sz="1000" b="0" dirty="0">
                <a:solidFill>
                  <a:srgbClr val="000000"/>
                </a:solidFill>
                <a:latin typeface="Calibri" panose="020F0502020204030204" pitchFamily="34" charset="0"/>
              </a:rPr>
              <a:t>Application only runs on vendor supplied hardware (e.g. IBM AIX)</a:t>
            </a:r>
          </a:p>
          <a:p>
            <a:pPr marL="171450" indent="-171450">
              <a:buSzPts val="1200"/>
              <a:buFont typeface="Arial" panose="020B0604020202020204" pitchFamily="34" charset="0"/>
              <a:buChar char="•"/>
            </a:pPr>
            <a:r>
              <a:rPr lang="en-US" sz="1000" b="0" dirty="0">
                <a:solidFill>
                  <a:srgbClr val="000000"/>
                </a:solidFill>
                <a:latin typeface="Calibri" panose="020F0502020204030204" pitchFamily="34" charset="0"/>
              </a:rPr>
              <a:t>Other TBD</a:t>
            </a:r>
          </a:p>
        </p:txBody>
      </p:sp>
      <p:sp>
        <p:nvSpPr>
          <p:cNvPr id="12" name="Rectangle 11">
            <a:extLst>
              <a:ext uri="{FF2B5EF4-FFF2-40B4-BE49-F238E27FC236}">
                <a16:creationId xmlns:a16="http://schemas.microsoft.com/office/drawing/2014/main" id="{D4D692D9-1B93-4B05-A677-60147FB60A48}"/>
              </a:ext>
            </a:extLst>
          </p:cNvPr>
          <p:cNvSpPr/>
          <p:nvPr/>
        </p:nvSpPr>
        <p:spPr>
          <a:xfrm>
            <a:off x="2798617" y="3431224"/>
            <a:ext cx="5900021" cy="707886"/>
          </a:xfrm>
          <a:prstGeom prst="rect">
            <a:avLst/>
          </a:prstGeom>
          <a:ln>
            <a:solidFill>
              <a:srgbClr val="00148C"/>
            </a:solidFill>
          </a:ln>
        </p:spPr>
        <p:txBody>
          <a:bodyPr wrap="square">
            <a:spAutoFit/>
          </a:bodyPr>
          <a:lstStyle/>
          <a:p>
            <a:r>
              <a:rPr lang="en-US" sz="1000" b="0" dirty="0">
                <a:solidFill>
                  <a:srgbClr val="FF0000"/>
                </a:solidFill>
                <a:latin typeface="Calibri" panose="020F0502020204030204" pitchFamily="34" charset="0"/>
              </a:rPr>
              <a:t>(5*) </a:t>
            </a:r>
            <a:r>
              <a:rPr lang="en-US" sz="1000" b="0" dirty="0">
                <a:solidFill>
                  <a:schemeClr val="tx1">
                    <a:lumMod val="50000"/>
                  </a:schemeClr>
                </a:solidFill>
                <a:latin typeface="Calibri" panose="020F0502020204030204" pitchFamily="34" charset="0"/>
              </a:rPr>
              <a:t>SaaS decision criteria</a:t>
            </a: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“Leverage cloud technologies where appropriate” are global IT </a:t>
            </a:r>
            <a:r>
              <a:rPr lang="en-US" sz="1000" b="0" dirty="0">
                <a:solidFill>
                  <a:srgbClr val="000000"/>
                </a:solidFill>
                <a:latin typeface="Calibri" panose="020F0502020204030204" pitchFamily="34" charset="0"/>
                <a:hlinkClick r:id="rId3"/>
              </a:rPr>
              <a:t>Principles</a:t>
            </a:r>
            <a:endParaRPr lang="en-US" sz="1000" b="0" dirty="0">
              <a:solidFill>
                <a:srgbClr val="000000"/>
              </a:solidFill>
              <a:latin typeface="Calibri" panose="020F0502020204030204" pitchFamily="34" charset="0"/>
            </a:endParaRPr>
          </a:p>
          <a:p>
            <a:pPr marL="171450" indent="-171450">
              <a:buFont typeface="Arial" panose="020B0604020202020204" pitchFamily="34" charset="0"/>
              <a:buChar char="•"/>
            </a:pPr>
            <a:r>
              <a:rPr lang="en-US" sz="1000" b="0" dirty="0">
                <a:solidFill>
                  <a:srgbClr val="000000"/>
                </a:solidFill>
                <a:latin typeface="Calibri" panose="020F0502020204030204" pitchFamily="34" charset="0"/>
              </a:rPr>
              <a:t>Detailed </a:t>
            </a:r>
            <a:r>
              <a:rPr lang="en-US" sz="1000" b="0" dirty="0" err="1">
                <a:solidFill>
                  <a:srgbClr val="000000"/>
                </a:solidFill>
                <a:latin typeface="Calibri" panose="020F0502020204030204" pitchFamily="34" charset="0"/>
              </a:rPr>
              <a:t>SasS</a:t>
            </a:r>
            <a:r>
              <a:rPr lang="en-US" sz="1000" b="0" dirty="0">
                <a:solidFill>
                  <a:srgbClr val="000000"/>
                </a:solidFill>
                <a:latin typeface="Calibri" panose="020F0502020204030204" pitchFamily="34" charset="0"/>
              </a:rPr>
              <a:t> assessment is not yet available.</a:t>
            </a:r>
          </a:p>
        </p:txBody>
      </p:sp>
    </p:spTree>
    <p:extLst>
      <p:ext uri="{BB962C8B-B14F-4D97-AF65-F5344CB8AC3E}">
        <p14:creationId xmlns:p14="http://schemas.microsoft.com/office/powerpoint/2010/main" val="983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8196CE-785B-4BD7-993A-7B503D4CEE4D}"/>
              </a:ext>
            </a:extLst>
          </p:cNvPr>
          <p:cNvSpPr>
            <a:spLocks noGrp="1"/>
          </p:cNvSpPr>
          <p:nvPr>
            <p:ph type="title"/>
          </p:nvPr>
        </p:nvSpPr>
        <p:spPr>
          <a:xfrm>
            <a:off x="322779" y="267574"/>
            <a:ext cx="8375862" cy="430887"/>
          </a:xfrm>
        </p:spPr>
        <p:txBody>
          <a:bodyPr/>
          <a:lstStyle/>
          <a:p>
            <a:r>
              <a:rPr lang="en-US"/>
              <a:t>Cloud Agnostic vs. Cloud Native Solutions</a:t>
            </a:r>
          </a:p>
        </p:txBody>
      </p:sp>
      <p:sp>
        <p:nvSpPr>
          <p:cNvPr id="7" name="Footer Placeholder 2">
            <a:extLst>
              <a:ext uri="{FF2B5EF4-FFF2-40B4-BE49-F238E27FC236}">
                <a16:creationId xmlns:a16="http://schemas.microsoft.com/office/drawing/2014/main" id="{44F05021-2EE6-48F3-B2E6-A9C6D8B1C9ED}"/>
              </a:ext>
            </a:extLst>
          </p:cNvPr>
          <p:cNvSpPr>
            <a:spLocks noGrp="1"/>
          </p:cNvSpPr>
          <p:nvPr>
            <p:ph type="ftr" sz="quarter" idx="10"/>
          </p:nvPr>
        </p:nvSpPr>
        <p:spPr>
          <a:xfrm>
            <a:off x="1273629" y="4740425"/>
            <a:ext cx="7156624" cy="169277"/>
          </a:xfrm>
        </p:spPr>
        <p:txBody>
          <a:bodyPr/>
          <a:lstStyle/>
          <a:p>
            <a:pPr marL="0" marR="0" lvl="0" indent="0" algn="l" defTabSz="914378" rtl="0" eaLnBrk="1" fontAlgn="base" latinLnBrk="0" hangingPunct="1">
              <a:lnSpc>
                <a:spcPct val="100000"/>
              </a:lnSpc>
              <a:spcBef>
                <a:spcPct val="0"/>
              </a:spcBef>
              <a:spcAft>
                <a:spcPts val="600"/>
              </a:spcAft>
              <a:buClr>
                <a:srgbClr val="55555A"/>
              </a:buClr>
              <a:buSzTx/>
              <a:buFontTx/>
              <a:buNone/>
              <a:tabLst/>
              <a:defRPr/>
            </a:pPr>
            <a:r>
              <a:rPr kumimoji="0" lang="en-GB" sz="1100" b="0" i="0" u="none" strike="noStrike" kern="0" cap="none" spc="0" normalizeH="0" baseline="0" noProof="0">
                <a:ln>
                  <a:noFill/>
                </a:ln>
                <a:solidFill>
                  <a:srgbClr val="00148C"/>
                </a:solidFill>
                <a:effectLst/>
                <a:uLnTx/>
                <a:uFillTx/>
                <a:latin typeface="Arial"/>
                <a:ea typeface="ＭＳ Ｐゴシック"/>
                <a:cs typeface="+mn-cs"/>
              </a:rPr>
              <a:t>| IT Enterprise Architecture</a:t>
            </a:r>
          </a:p>
        </p:txBody>
      </p:sp>
      <p:sp>
        <p:nvSpPr>
          <p:cNvPr id="29" name="Rectangle 28">
            <a:extLst>
              <a:ext uri="{FF2B5EF4-FFF2-40B4-BE49-F238E27FC236}">
                <a16:creationId xmlns:a16="http://schemas.microsoft.com/office/drawing/2014/main" id="{91712E77-C132-4C43-A944-F1B94212D4E6}"/>
              </a:ext>
            </a:extLst>
          </p:cNvPr>
          <p:cNvSpPr/>
          <p:nvPr/>
        </p:nvSpPr>
        <p:spPr>
          <a:xfrm>
            <a:off x="114543" y="683193"/>
            <a:ext cx="2899103" cy="30958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378" rtl="0" eaLnBrk="1" fontAlgn="base" latinLnBrk="0" hangingPunct="1">
              <a:lnSpc>
                <a:spcPct val="100000"/>
              </a:lnSpc>
              <a:spcBef>
                <a:spcPct val="0"/>
              </a:spcBef>
              <a:spcAft>
                <a:spcPts val="600"/>
              </a:spcAft>
              <a:buClr>
                <a:srgbClr val="55555A"/>
              </a:buClr>
              <a:buSzTx/>
              <a:buFontTx/>
              <a:buNone/>
              <a:tabLst/>
              <a:defRPr/>
            </a:pPr>
            <a:r>
              <a:rPr kumimoji="0" lang="en-US" sz="1800" b="1" i="0" u="none" strike="noStrike" kern="0" cap="none" spc="0" normalizeH="0" baseline="0" noProof="0">
                <a:ln>
                  <a:noFill/>
                </a:ln>
                <a:solidFill>
                  <a:srgbClr val="FFFFFF"/>
                </a:solidFill>
                <a:effectLst/>
                <a:uLnTx/>
                <a:uFillTx/>
                <a:latin typeface="Arial"/>
                <a:ea typeface="ＭＳ Ｐゴシック"/>
                <a:cs typeface="+mn-cs"/>
              </a:rPr>
              <a:t>Cloud Agnostic</a:t>
            </a:r>
          </a:p>
        </p:txBody>
      </p:sp>
      <p:sp>
        <p:nvSpPr>
          <p:cNvPr id="25" name="Rectangle 24">
            <a:extLst>
              <a:ext uri="{FF2B5EF4-FFF2-40B4-BE49-F238E27FC236}">
                <a16:creationId xmlns:a16="http://schemas.microsoft.com/office/drawing/2014/main" id="{315CE8A9-90FD-4F25-A41B-E0B6E002256F}"/>
              </a:ext>
            </a:extLst>
          </p:cNvPr>
          <p:cNvSpPr/>
          <p:nvPr/>
        </p:nvSpPr>
        <p:spPr>
          <a:xfrm>
            <a:off x="3135512" y="684648"/>
            <a:ext cx="2899102" cy="30958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378" rtl="0" eaLnBrk="1" fontAlgn="base" latinLnBrk="0" hangingPunct="1">
              <a:lnSpc>
                <a:spcPct val="100000"/>
              </a:lnSpc>
              <a:spcBef>
                <a:spcPct val="0"/>
              </a:spcBef>
              <a:spcAft>
                <a:spcPts val="600"/>
              </a:spcAft>
              <a:buClr>
                <a:srgbClr val="55555A"/>
              </a:buClr>
              <a:buSzTx/>
              <a:buFontTx/>
              <a:buNone/>
              <a:tabLst/>
              <a:defRPr/>
            </a:pPr>
            <a:r>
              <a:rPr kumimoji="0" lang="en-US" sz="1800" b="1" i="0" u="none" strike="noStrike" kern="0" cap="none" spc="0" normalizeH="0" baseline="0" noProof="0">
                <a:ln>
                  <a:noFill/>
                </a:ln>
                <a:solidFill>
                  <a:srgbClr val="FFFFFF"/>
                </a:solidFill>
                <a:effectLst/>
                <a:uLnTx/>
                <a:uFillTx/>
                <a:latin typeface="Arial"/>
                <a:ea typeface="ＭＳ Ｐゴシック"/>
                <a:cs typeface="+mn-cs"/>
              </a:rPr>
              <a:t>Multi-Cloud</a:t>
            </a:r>
          </a:p>
        </p:txBody>
      </p:sp>
      <p:sp>
        <p:nvSpPr>
          <p:cNvPr id="21" name="Rectangle 20">
            <a:extLst>
              <a:ext uri="{FF2B5EF4-FFF2-40B4-BE49-F238E27FC236}">
                <a16:creationId xmlns:a16="http://schemas.microsoft.com/office/drawing/2014/main" id="{C429A84F-BA9E-4281-A9AD-3451ACA069FC}"/>
              </a:ext>
            </a:extLst>
          </p:cNvPr>
          <p:cNvSpPr/>
          <p:nvPr/>
        </p:nvSpPr>
        <p:spPr>
          <a:xfrm>
            <a:off x="6130356" y="687333"/>
            <a:ext cx="2899102" cy="309586"/>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378" rtl="0" eaLnBrk="1" fontAlgn="base" latinLnBrk="0" hangingPunct="1">
              <a:lnSpc>
                <a:spcPct val="100000"/>
              </a:lnSpc>
              <a:spcBef>
                <a:spcPct val="0"/>
              </a:spcBef>
              <a:spcAft>
                <a:spcPts val="600"/>
              </a:spcAft>
              <a:buClr>
                <a:srgbClr val="55555A"/>
              </a:buClr>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ＭＳ Ｐゴシック"/>
                <a:cs typeface="+mn-cs"/>
              </a:rPr>
              <a:t>Cloud Vendor Native</a:t>
            </a:r>
          </a:p>
        </p:txBody>
      </p:sp>
      <p:sp>
        <p:nvSpPr>
          <p:cNvPr id="5" name="Rectangle 4">
            <a:extLst>
              <a:ext uri="{FF2B5EF4-FFF2-40B4-BE49-F238E27FC236}">
                <a16:creationId xmlns:a16="http://schemas.microsoft.com/office/drawing/2014/main" id="{C7C1CC75-5587-4F93-8EB3-FA409099FA30}"/>
              </a:ext>
            </a:extLst>
          </p:cNvPr>
          <p:cNvSpPr/>
          <p:nvPr/>
        </p:nvSpPr>
        <p:spPr>
          <a:xfrm>
            <a:off x="3128563" y="4615885"/>
            <a:ext cx="4996544"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378" rtl="0" eaLnBrk="1" fontAlgn="base" latinLnBrk="0" hangingPunct="1">
              <a:lnSpc>
                <a:spcPct val="100000"/>
              </a:lnSpc>
              <a:spcBef>
                <a:spcPct val="0"/>
              </a:spcBef>
              <a:spcAft>
                <a:spcPts val="600"/>
              </a:spcAft>
              <a:buClr>
                <a:srgbClr val="55555A"/>
              </a:buClr>
              <a:buSzTx/>
              <a:buFontTx/>
              <a:buNone/>
              <a:tabLst/>
              <a:defRPr/>
            </a:pPr>
            <a:r>
              <a:rPr kumimoji="0" lang="en-US" sz="800" b="0" i="0" u="none" strike="noStrike" kern="0" cap="none" spc="0" normalizeH="0" baseline="0" noProof="0">
                <a:ln>
                  <a:noFill/>
                </a:ln>
                <a:solidFill>
                  <a:srgbClr val="666666"/>
                </a:solidFill>
                <a:effectLst/>
                <a:uLnTx/>
                <a:uFillTx/>
                <a:latin typeface="Arial" panose="020B0604020202020204" pitchFamily="34" charset="0"/>
                <a:ea typeface="ＭＳ Ｐゴシック"/>
                <a:cs typeface="+mn-cs"/>
              </a:rPr>
              <a:t>ITGC Recommendation – Strive for agnostic for infrastructure needs (IaaS &amp; PaaS). For applications, leverage multi-cloud management and integration tools that adds extra capabilities (like MuleSoft) to move closer to the standard API based enterprise service model.</a:t>
            </a:r>
            <a:endParaRPr kumimoji="0" lang="en-US" sz="800" b="1" i="0" u="none" strike="noStrike" kern="0" cap="none" spc="0" normalizeH="0" baseline="0" noProof="0">
              <a:ln>
                <a:noFill/>
              </a:ln>
              <a:solidFill>
                <a:srgbClr val="55555A"/>
              </a:solidFill>
              <a:effectLst/>
              <a:uLnTx/>
              <a:uFillTx/>
              <a:latin typeface="Arial"/>
              <a:ea typeface="ＭＳ Ｐゴシック"/>
              <a:cs typeface="+mn-cs"/>
            </a:endParaRPr>
          </a:p>
        </p:txBody>
      </p:sp>
      <p:sp>
        <p:nvSpPr>
          <p:cNvPr id="31" name="Rectangle 30">
            <a:extLst>
              <a:ext uri="{FF2B5EF4-FFF2-40B4-BE49-F238E27FC236}">
                <a16:creationId xmlns:a16="http://schemas.microsoft.com/office/drawing/2014/main" id="{AE45E032-9E99-41CD-852A-FAA06C16B8CE}"/>
              </a:ext>
            </a:extLst>
          </p:cNvPr>
          <p:cNvSpPr/>
          <p:nvPr/>
        </p:nvSpPr>
        <p:spPr>
          <a:xfrm>
            <a:off x="105815" y="999309"/>
            <a:ext cx="2926080" cy="3566160"/>
          </a:xfrm>
          <a:prstGeom prst="rect">
            <a:avLst/>
          </a:prstGeom>
          <a:solidFill>
            <a:srgbClr val="D0D1DF"/>
          </a:solidFill>
        </p:spPr>
        <p:txBody>
          <a:bodyPr wrap="square">
            <a:spAutoFit/>
          </a:bodyPr>
          <a:lstStyle/>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Definition: Cloud tools, services, and application workloads can be </a:t>
            </a:r>
            <a:r>
              <a:rPr kumimoji="0" lang="en-US" sz="800" b="1" i="0" u="none" strike="noStrike" kern="1200" cap="none" spc="0" normalizeH="0" baseline="0" noProof="0">
                <a:ln>
                  <a:noFill/>
                </a:ln>
                <a:solidFill>
                  <a:srgbClr val="333333"/>
                </a:solidFill>
                <a:effectLst/>
                <a:uLnTx/>
                <a:uFillTx/>
                <a:latin typeface="Arial"/>
                <a:ea typeface="ＭＳ Ｐゴシック"/>
                <a:cs typeface="+mn-cs"/>
              </a:rPr>
              <a:t>seamlessly</a:t>
            </a:r>
            <a:r>
              <a:rPr kumimoji="0" lang="en-US" sz="800" b="0" i="0" u="none" strike="noStrike" kern="1200" cap="none" spc="0" normalizeH="0" baseline="0" noProof="0">
                <a:ln>
                  <a:noFill/>
                </a:ln>
                <a:solidFill>
                  <a:srgbClr val="333333"/>
                </a:solidFill>
                <a:effectLst/>
                <a:uLnTx/>
                <a:uFillTx/>
                <a:latin typeface="Arial"/>
                <a:ea typeface="ＭＳ Ｐゴシック"/>
                <a:cs typeface="+mn-cs"/>
              </a:rPr>
              <a:t> moved between any on-premises or public cloud platform without being bound by operating dependencies. It is </a:t>
            </a:r>
            <a:r>
              <a:rPr kumimoji="0" lang="en-US" sz="800" b="1" i="0" u="none" strike="noStrike" kern="1200" cap="none" spc="0" normalizeH="0" baseline="0" noProof="0">
                <a:ln>
                  <a:noFill/>
                </a:ln>
                <a:solidFill>
                  <a:srgbClr val="333333"/>
                </a:solidFill>
                <a:effectLst/>
                <a:uLnTx/>
                <a:uFillTx/>
                <a:latin typeface="Arial"/>
                <a:ea typeface="ＭＳ Ｐゴシック"/>
                <a:cs typeface="+mn-cs"/>
              </a:rPr>
              <a:t>not</a:t>
            </a:r>
            <a:r>
              <a:rPr kumimoji="0" lang="en-US" sz="800" b="0" i="0" u="none" strike="noStrike" kern="1200" cap="none" spc="0" normalizeH="0" baseline="0" noProof="0">
                <a:ln>
                  <a:noFill/>
                </a:ln>
                <a:solidFill>
                  <a:srgbClr val="333333"/>
                </a:solidFill>
                <a:effectLst/>
                <a:uLnTx/>
                <a:uFillTx/>
                <a:latin typeface="Arial"/>
                <a:ea typeface="ＭＳ Ｐゴシック"/>
                <a:cs typeface="+mn-cs"/>
              </a:rPr>
              <a:t> the lack of a preferred cloud vendor to use.</a:t>
            </a:r>
            <a:endParaRPr kumimoji="0" lang="en-US" sz="800" b="0" i="0" u="none" strike="noStrike" kern="1200" cap="none" spc="0" normalizeH="0" baseline="0" noProof="0">
              <a:ln>
                <a:noFill/>
              </a:ln>
              <a:solidFill>
                <a:srgbClr val="55555A"/>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Security: Lowest standards/baseline. Often has no SSO nor integration with other apps.</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Portability: High Portability IaaS often requiring open source and </a:t>
            </a:r>
            <a:r>
              <a:rPr kumimoji="0" lang="en-US" sz="800" b="0" i="0" u="none" strike="noStrike" kern="1200" cap="none" spc="0" normalizeH="0" baseline="0" noProof="0">
                <a:ln>
                  <a:noFill/>
                </a:ln>
                <a:solidFill>
                  <a:srgbClr val="333333"/>
                </a:solidFill>
                <a:effectLst/>
                <a:uLnTx/>
                <a:uFillTx/>
                <a:latin typeface="Arial"/>
                <a:ea typeface="ＭＳ Ｐゴシック"/>
                <a:cs typeface="+mn-cs"/>
                <a:hlinkClick r:id="rId2"/>
              </a:rPr>
              <a:t>high availability tiers for app development</a:t>
            </a: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Performance: Consistent and standard level</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Integration: Requires orchestration (e.g. API layer such as MuleSoft).  Complex CI/CD often outside standards.</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Costs/ROI: Medium – Low cost IaaS features are offset by other more expensive end to end capabilities hosted by service providers or other approved apps.  Open Source helps but requires hard to find IT resources.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Examples: Ruby on Rails or Angular w/PostgreSQL custom 3 tiered web app.</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1" i="0" u="none" strike="noStrike" kern="1200" cap="none" spc="0" normalizeH="0" baseline="0" noProof="0">
                <a:ln>
                  <a:noFill/>
                </a:ln>
                <a:solidFill>
                  <a:srgbClr val="333333"/>
                </a:solidFill>
                <a:effectLst/>
                <a:uLnTx/>
                <a:uFillTx/>
                <a:latin typeface="Arial"/>
                <a:ea typeface="ＭＳ Ｐゴシック"/>
                <a:cs typeface="+mn-cs"/>
              </a:rPr>
              <a:t>Most agnostic but requires enterprise support for Open source. Less desirable for large scale enterprise apps. Primary benefit is providing IaaS and PaaS services.</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1" i="0" u="none" strike="noStrike" kern="1200" cap="none" spc="0" normalizeH="0" baseline="0" noProof="0">
                <a:ln>
                  <a:noFill/>
                </a:ln>
                <a:solidFill>
                  <a:srgbClr val="333333"/>
                </a:solidFill>
                <a:effectLst/>
                <a:uLnTx/>
                <a:uFillTx/>
                <a:latin typeface="Arial"/>
                <a:ea typeface="ＭＳ Ｐゴシック"/>
                <a:cs typeface="+mn-cs"/>
              </a:rPr>
              <a:t>Target - Infrastructure</a:t>
            </a:r>
          </a:p>
        </p:txBody>
      </p:sp>
      <p:sp>
        <p:nvSpPr>
          <p:cNvPr id="32" name="Rectangle 31">
            <a:extLst>
              <a:ext uri="{FF2B5EF4-FFF2-40B4-BE49-F238E27FC236}">
                <a16:creationId xmlns:a16="http://schemas.microsoft.com/office/drawing/2014/main" id="{56A462AE-4671-4569-A181-CFE6B28A869B}"/>
              </a:ext>
            </a:extLst>
          </p:cNvPr>
          <p:cNvSpPr/>
          <p:nvPr/>
        </p:nvSpPr>
        <p:spPr>
          <a:xfrm>
            <a:off x="3122449" y="999308"/>
            <a:ext cx="2926080" cy="3566160"/>
          </a:xfrm>
          <a:prstGeom prst="rect">
            <a:avLst/>
          </a:prstGeom>
          <a:solidFill>
            <a:srgbClr val="D0D1DF"/>
          </a:solidFill>
        </p:spPr>
        <p:txBody>
          <a:bodyPr wrap="square">
            <a:spAutoFit/>
          </a:bodyPr>
          <a:lstStyle/>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Definition:  Cloud tools, services and application workloads are allocated across multiple providers (SaaS, on-prem, public cloud)</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Security:  Enhanced – SSO supported with additional integrations and authorizations across multiple zones or 3rd party vendor apps.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Portability: Medium, requires projects and resource allocations to migrate any instances, configurations or code</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Performance: Inconsistent across services and any/all integration (API) points.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Integration: Requires orchestration (e.g. API layer such as MuleSoft).  More complex CI/CD. Supports API as a service model.</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Costs/ROI:  Medium / High due to complexity and IT resource to support.  Can be offset by volume contracts and tooling. High ROI potential with new business capabilities or revenue models.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Examples: Salesforce CRM, Snowflake Analytics, etc.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1" i="0" u="none" strike="noStrike" kern="1200" cap="none" spc="0" normalizeH="0" baseline="0" noProof="0">
                <a:ln>
                  <a:noFill/>
                </a:ln>
                <a:solidFill>
                  <a:srgbClr val="333333"/>
                </a:solidFill>
                <a:effectLst/>
                <a:uLnTx/>
                <a:uFillTx/>
                <a:latin typeface="Arial"/>
                <a:ea typeface="ＭＳ Ｐゴシック"/>
                <a:cs typeface="+mn-cs"/>
              </a:rPr>
              <a:t>Supports a “best of breed” IT strategy</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1" i="0" u="none" strike="noStrike" kern="1200" cap="none" spc="0" normalizeH="0" baseline="0" noProof="0">
                <a:ln>
                  <a:noFill/>
                </a:ln>
                <a:solidFill>
                  <a:srgbClr val="333333"/>
                </a:solidFill>
                <a:effectLst/>
                <a:uLnTx/>
                <a:uFillTx/>
                <a:latin typeface="Arial"/>
                <a:ea typeface="ＭＳ Ｐゴシック"/>
                <a:cs typeface="+mn-cs"/>
              </a:rPr>
              <a:t>Target – Strategic Apps</a:t>
            </a:r>
          </a:p>
        </p:txBody>
      </p:sp>
      <p:sp>
        <p:nvSpPr>
          <p:cNvPr id="33" name="Rectangle 32">
            <a:extLst>
              <a:ext uri="{FF2B5EF4-FFF2-40B4-BE49-F238E27FC236}">
                <a16:creationId xmlns:a16="http://schemas.microsoft.com/office/drawing/2014/main" id="{0FBD46FF-A413-4F0E-A3FC-1554D4603098}"/>
              </a:ext>
            </a:extLst>
          </p:cNvPr>
          <p:cNvSpPr/>
          <p:nvPr/>
        </p:nvSpPr>
        <p:spPr>
          <a:xfrm>
            <a:off x="6111432" y="999310"/>
            <a:ext cx="2926080" cy="3566160"/>
          </a:xfrm>
          <a:prstGeom prst="rect">
            <a:avLst/>
          </a:prstGeom>
          <a:solidFill>
            <a:srgbClr val="D0D1DF"/>
          </a:solidFill>
        </p:spPr>
        <p:txBody>
          <a:bodyPr wrap="square">
            <a:spAutoFit/>
          </a:bodyPr>
          <a:lstStyle/>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Definition: Cloud tools, services and application workloads are running on a vendor specific platform. Application exploits the advantages of the vendor cloud delivery model. Architected to be platform-specific.</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55555A"/>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Security: Optimal - A cloud native solution can also be easier to log, monitor and manage using provider’s native management and security tools.</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Portability: Little/None. Limited to data extraction (ETL), 3</a:t>
            </a:r>
            <a:r>
              <a:rPr kumimoji="0" lang="en-US" sz="800" b="0" i="0" u="none" strike="noStrike" kern="1200" cap="none" spc="0" normalizeH="0" baseline="30000" noProof="0">
                <a:ln>
                  <a:noFill/>
                </a:ln>
                <a:solidFill>
                  <a:srgbClr val="333333"/>
                </a:solidFill>
                <a:effectLst/>
                <a:uLnTx/>
                <a:uFillTx/>
                <a:latin typeface="Arial"/>
                <a:ea typeface="ＭＳ Ｐゴシック"/>
                <a:cs typeface="+mn-cs"/>
              </a:rPr>
              <a:t>rd</a:t>
            </a:r>
            <a:r>
              <a:rPr kumimoji="0" lang="en-US" sz="800" b="0" i="0" u="none" strike="noStrike" kern="1200" cap="none" spc="0" normalizeH="0" baseline="0" noProof="0">
                <a:ln>
                  <a:noFill/>
                </a:ln>
                <a:solidFill>
                  <a:srgbClr val="333333"/>
                </a:solidFill>
                <a:effectLst/>
                <a:uLnTx/>
                <a:uFillTx/>
                <a:latin typeface="Arial"/>
                <a:ea typeface="ＭＳ Ｐゴシック"/>
                <a:cs typeface="+mn-cs"/>
              </a:rPr>
              <a:t> party transform tools for applications &amp; code. Significant project investment to migrate.  </a:t>
            </a:r>
            <a:r>
              <a:rPr kumimoji="0" lang="en-US" sz="800" b="1" i="0" u="none" strike="noStrike" kern="1200" cap="none" spc="0" normalizeH="0" baseline="0" noProof="0">
                <a:ln>
                  <a:noFill/>
                </a:ln>
                <a:solidFill>
                  <a:srgbClr val="333333"/>
                </a:solidFill>
                <a:effectLst/>
                <a:uLnTx/>
                <a:uFillTx/>
                <a:latin typeface="Arial"/>
                <a:ea typeface="ＭＳ Ｐゴシック"/>
                <a:cs typeface="+mn-cs"/>
              </a:rPr>
              <a:t>Vendor lock-in.</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Performance: Excellent - Native cloud applications take advantage of native features and therefore benefit from superior end to end performance, logging, traceability, etc.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Integration: Excellent – Native supports rapid development (CI/CD), seamless end to end data flows and workloads.</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Costs/ROI: Lowest - Economies of scale. High ROI potential with new business capabilities or revenue models. </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0" i="0" u="none" strike="noStrike" kern="1200" cap="none" spc="0" normalizeH="0" baseline="0" noProof="0">
                <a:ln>
                  <a:noFill/>
                </a:ln>
                <a:solidFill>
                  <a:srgbClr val="333333"/>
                </a:solidFill>
                <a:effectLst/>
                <a:uLnTx/>
                <a:uFillTx/>
                <a:latin typeface="Arial"/>
                <a:ea typeface="ＭＳ Ｐゴシック"/>
                <a:cs typeface="+mn-cs"/>
              </a:rPr>
              <a:t>Examples: Custom IoT platform leveraging Azure data lakes and </a:t>
            </a:r>
            <a:r>
              <a:rPr kumimoji="0" lang="en-US" sz="800" b="0" i="0" u="none" strike="noStrike" kern="1200" cap="none" spc="0" normalizeH="0" baseline="0" noProof="0" err="1">
                <a:ln>
                  <a:noFill/>
                </a:ln>
                <a:solidFill>
                  <a:srgbClr val="333333"/>
                </a:solidFill>
                <a:effectLst/>
                <a:uLnTx/>
                <a:uFillTx/>
                <a:latin typeface="Arial"/>
                <a:ea typeface="ＭＳ Ｐゴシック"/>
                <a:cs typeface="+mn-cs"/>
              </a:rPr>
              <a:t>PowerBI</a:t>
            </a:r>
            <a:r>
              <a:rPr kumimoji="0" lang="en-US" sz="800" b="0" i="0" u="none" strike="noStrike" kern="1200" cap="none" spc="0" normalizeH="0" baseline="0" noProof="0">
                <a:ln>
                  <a:noFill/>
                </a:ln>
                <a:solidFill>
                  <a:srgbClr val="333333"/>
                </a:solidFill>
                <a:effectLst/>
                <a:uLnTx/>
                <a:uFillTx/>
                <a:latin typeface="Arial"/>
                <a:ea typeface="ＭＳ Ｐゴシック"/>
                <a:cs typeface="+mn-cs"/>
              </a:rPr>
              <a:t> analytics. Salesforce Field Service Lightning</a:t>
            </a: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endParaRPr kumimoji="0" lang="en-US" sz="800" b="0" i="0" u="none" strike="noStrike" kern="1200" cap="none" spc="0" normalizeH="0" baseline="0" noProof="0">
              <a:ln>
                <a:noFill/>
              </a:ln>
              <a:solidFill>
                <a:srgbClr val="333333"/>
              </a:solidFill>
              <a:effectLst/>
              <a:uLnTx/>
              <a:uFillTx/>
              <a:latin typeface="Arial"/>
              <a:ea typeface="ＭＳ Ｐゴシック"/>
              <a:cs typeface="+mn-cs"/>
            </a:endParaRPr>
          </a:p>
          <a:p>
            <a:pPr marL="57149" marR="0" lvl="1" indent="-57149" algn="l" defTabSz="400040" rtl="0" eaLnBrk="1" fontAlgn="base" latinLnBrk="0" hangingPunct="1">
              <a:lnSpc>
                <a:spcPct val="90000"/>
              </a:lnSpc>
              <a:spcBef>
                <a:spcPct val="0"/>
              </a:spcBef>
              <a:spcAft>
                <a:spcPct val="15000"/>
              </a:spcAft>
              <a:buClr>
                <a:srgbClr val="55555A"/>
              </a:buClr>
              <a:buSzTx/>
              <a:buFontTx/>
              <a:buChar char="•"/>
              <a:tabLst/>
              <a:defRPr/>
            </a:pPr>
            <a:r>
              <a:rPr kumimoji="0" lang="en-US" sz="800" b="1" i="0" u="none" strike="noStrike" kern="1200" cap="none" spc="0" normalizeH="0" baseline="0" noProof="0">
                <a:ln>
                  <a:noFill/>
                </a:ln>
                <a:solidFill>
                  <a:srgbClr val="333333"/>
                </a:solidFill>
                <a:effectLst/>
                <a:uLnTx/>
                <a:uFillTx/>
                <a:latin typeface="Arial"/>
                <a:ea typeface="ＭＳ Ｐゴシック"/>
                <a:cs typeface="+mn-cs"/>
              </a:rPr>
              <a:t>Target – Strategic Apps and innovation with high value</a:t>
            </a:r>
          </a:p>
        </p:txBody>
      </p:sp>
    </p:spTree>
    <p:extLst>
      <p:ext uri="{BB962C8B-B14F-4D97-AF65-F5344CB8AC3E}">
        <p14:creationId xmlns:p14="http://schemas.microsoft.com/office/powerpoint/2010/main" val="105746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8196CE-785B-4BD7-993A-7B503D4CEE4D}"/>
              </a:ext>
            </a:extLst>
          </p:cNvPr>
          <p:cNvSpPr>
            <a:spLocks noGrp="1"/>
          </p:cNvSpPr>
          <p:nvPr>
            <p:ph type="title"/>
          </p:nvPr>
        </p:nvSpPr>
        <p:spPr>
          <a:xfrm>
            <a:off x="322779" y="267574"/>
            <a:ext cx="8375862" cy="430887"/>
          </a:xfrm>
        </p:spPr>
        <p:txBody>
          <a:bodyPr/>
          <a:lstStyle/>
          <a:p>
            <a:r>
              <a:rPr lang="en-US" dirty="0"/>
              <a:t>Change Log</a:t>
            </a:r>
          </a:p>
        </p:txBody>
      </p:sp>
      <p:sp>
        <p:nvSpPr>
          <p:cNvPr id="7" name="Footer Placeholder 2">
            <a:extLst>
              <a:ext uri="{FF2B5EF4-FFF2-40B4-BE49-F238E27FC236}">
                <a16:creationId xmlns:a16="http://schemas.microsoft.com/office/drawing/2014/main" id="{44F05021-2EE6-48F3-B2E6-A9C6D8B1C9ED}"/>
              </a:ext>
            </a:extLst>
          </p:cNvPr>
          <p:cNvSpPr>
            <a:spLocks noGrp="1"/>
          </p:cNvSpPr>
          <p:nvPr>
            <p:ph type="ftr" sz="quarter" idx="10"/>
          </p:nvPr>
        </p:nvSpPr>
        <p:spPr>
          <a:xfrm>
            <a:off x="1273629" y="4740425"/>
            <a:ext cx="7156624" cy="169277"/>
          </a:xfrm>
        </p:spPr>
        <p:txBody>
          <a:bodyPr/>
          <a:lstStyle/>
          <a:p>
            <a:pPr marL="0" marR="0" lvl="0" indent="0" algn="l" defTabSz="914378" rtl="0" eaLnBrk="1" fontAlgn="base" latinLnBrk="0" hangingPunct="1">
              <a:lnSpc>
                <a:spcPct val="100000"/>
              </a:lnSpc>
              <a:spcBef>
                <a:spcPct val="0"/>
              </a:spcBef>
              <a:spcAft>
                <a:spcPts val="600"/>
              </a:spcAft>
              <a:buClr>
                <a:srgbClr val="55555A"/>
              </a:buClr>
              <a:buSzTx/>
              <a:buFontTx/>
              <a:buNone/>
              <a:tabLst/>
              <a:defRPr/>
            </a:pPr>
            <a:r>
              <a:rPr kumimoji="0" lang="en-GB" sz="1100" b="0" i="0" u="none" strike="noStrike" kern="0" cap="none" spc="0" normalizeH="0" baseline="0" noProof="0">
                <a:ln>
                  <a:noFill/>
                </a:ln>
                <a:solidFill>
                  <a:srgbClr val="00148C"/>
                </a:solidFill>
                <a:effectLst/>
                <a:uLnTx/>
                <a:uFillTx/>
                <a:latin typeface="Arial"/>
                <a:ea typeface="ＭＳ Ｐゴシック"/>
                <a:cs typeface="+mn-cs"/>
              </a:rPr>
              <a:t>| IT Enterprise Architecture</a:t>
            </a:r>
          </a:p>
        </p:txBody>
      </p:sp>
      <p:sp>
        <p:nvSpPr>
          <p:cNvPr id="4" name="Rectangle 3">
            <a:extLst>
              <a:ext uri="{FF2B5EF4-FFF2-40B4-BE49-F238E27FC236}">
                <a16:creationId xmlns:a16="http://schemas.microsoft.com/office/drawing/2014/main" id="{33D4EA1B-A8B3-40F0-B5E5-A71F763E14DA}"/>
              </a:ext>
            </a:extLst>
          </p:cNvPr>
          <p:cNvSpPr/>
          <p:nvPr/>
        </p:nvSpPr>
        <p:spPr>
          <a:xfrm>
            <a:off x="274288" y="767198"/>
            <a:ext cx="3369457" cy="1938992"/>
          </a:xfrm>
          <a:prstGeom prst="rect">
            <a:avLst/>
          </a:prstGeom>
        </p:spPr>
        <p:txBody>
          <a:bodyPr wrap="square">
            <a:spAutoFit/>
          </a:bodyPr>
          <a:lstStyle/>
          <a:p>
            <a:pPr>
              <a:buSzPts val="1000"/>
            </a:pPr>
            <a:r>
              <a:rPr lang="en-US" sz="800" dirty="0">
                <a:solidFill>
                  <a:srgbClr val="55555A"/>
                </a:solidFill>
                <a:latin typeface="Arial" panose="020B0604020202020204" pitchFamily="34" charset="0"/>
              </a:rPr>
              <a:t>20201019 – Modified</a:t>
            </a:r>
          </a:p>
          <a:p>
            <a:pPr>
              <a:buSzPts val="800"/>
              <a:buFont typeface="Symbol" panose="05050102010706020507" pitchFamily="18" charset="2"/>
              <a:buChar char="·"/>
            </a:pPr>
            <a:r>
              <a:rPr lang="en-US" sz="800" b="0" dirty="0">
                <a:solidFill>
                  <a:srgbClr val="55555A"/>
                </a:solidFill>
                <a:latin typeface="Arial" panose="020B0604020202020204" pitchFamily="34" charset="0"/>
              </a:rPr>
              <a:t>Fixed Risk acceptance logic</a:t>
            </a:r>
          </a:p>
          <a:p>
            <a:pPr>
              <a:buSzPts val="800"/>
              <a:buFont typeface="Symbol" panose="05050102010706020507" pitchFamily="18" charset="2"/>
              <a:buChar char="·"/>
            </a:pPr>
            <a:r>
              <a:rPr lang="en-US" sz="800" b="0" dirty="0">
                <a:solidFill>
                  <a:srgbClr val="55555A"/>
                </a:solidFill>
                <a:latin typeface="Arial" panose="020B0604020202020204" pitchFamily="34" charset="0"/>
              </a:rPr>
              <a:t>Added on-prem decision for HW or VM Ware HCI private cloud environment</a:t>
            </a:r>
          </a:p>
          <a:p>
            <a:pPr>
              <a:buSzPts val="800"/>
              <a:buFont typeface="Symbol" panose="05050102010706020507" pitchFamily="18" charset="2"/>
              <a:buChar char="·"/>
            </a:pPr>
            <a:r>
              <a:rPr lang="en-US" sz="800" b="0" dirty="0">
                <a:solidFill>
                  <a:srgbClr val="55555A"/>
                </a:solidFill>
                <a:latin typeface="Arial" panose="020B0604020202020204" pitchFamily="34" charset="0"/>
              </a:rPr>
              <a:t>Clarified regulatory decision logic</a:t>
            </a:r>
          </a:p>
          <a:p>
            <a:pPr>
              <a:buSzPts val="800"/>
              <a:buFont typeface="Symbol" panose="05050102010706020507" pitchFamily="18" charset="2"/>
              <a:buChar char="·"/>
            </a:pPr>
            <a:r>
              <a:rPr lang="en-US" sz="800" b="0" dirty="0">
                <a:solidFill>
                  <a:srgbClr val="55555A"/>
                </a:solidFill>
                <a:latin typeface="Arial" panose="020B0604020202020204" pitchFamily="34" charset="0"/>
              </a:rPr>
              <a:t>Added OCI and Cloud decision criteria pages</a:t>
            </a:r>
          </a:p>
          <a:p>
            <a:pPr>
              <a:buSzPts val="800"/>
              <a:buFont typeface="Symbol" panose="05050102010706020507" pitchFamily="18" charset="2"/>
              <a:buChar char="·"/>
            </a:pPr>
            <a:r>
              <a:rPr lang="en-US" sz="800" b="0" dirty="0">
                <a:solidFill>
                  <a:srgbClr val="55555A"/>
                </a:solidFill>
                <a:latin typeface="Arial" panose="020B0604020202020204" pitchFamily="34" charset="0"/>
              </a:rPr>
              <a:t>Clarified guidance to direct to global Azure first</a:t>
            </a:r>
          </a:p>
          <a:p>
            <a:pPr>
              <a:buSzPts val="800"/>
              <a:buFont typeface="Symbol" panose="05050102010706020507" pitchFamily="18" charset="2"/>
              <a:buChar char="·"/>
            </a:pPr>
            <a:r>
              <a:rPr lang="en-US" sz="800" b="0" dirty="0">
                <a:solidFill>
                  <a:srgbClr val="55555A"/>
                </a:solidFill>
                <a:latin typeface="Arial" panose="020B0604020202020204" pitchFamily="34" charset="0"/>
              </a:rPr>
              <a:t>Added SaaS basic check</a:t>
            </a:r>
          </a:p>
          <a:p>
            <a:endParaRPr lang="en-US" sz="800" b="0" dirty="0">
              <a:solidFill>
                <a:srgbClr val="55555A"/>
              </a:solidFill>
              <a:latin typeface="Arial" panose="020B0604020202020204" pitchFamily="34" charset="0"/>
            </a:endParaRPr>
          </a:p>
          <a:p>
            <a:endParaRPr lang="en-US" sz="800" b="0" dirty="0">
              <a:solidFill>
                <a:srgbClr val="55555A"/>
              </a:solidFill>
              <a:latin typeface="Arial" panose="020B0604020202020204" pitchFamily="34" charset="0"/>
            </a:endParaRPr>
          </a:p>
        </p:txBody>
      </p:sp>
      <p:sp>
        <p:nvSpPr>
          <p:cNvPr id="6" name="Rectangle 5">
            <a:extLst>
              <a:ext uri="{FF2B5EF4-FFF2-40B4-BE49-F238E27FC236}">
                <a16:creationId xmlns:a16="http://schemas.microsoft.com/office/drawing/2014/main" id="{3F0970A8-0954-481D-9132-2D7702207B86}"/>
              </a:ext>
            </a:extLst>
          </p:cNvPr>
          <p:cNvSpPr/>
          <p:nvPr/>
        </p:nvSpPr>
        <p:spPr>
          <a:xfrm>
            <a:off x="4963814" y="551754"/>
            <a:ext cx="3369457" cy="4308872"/>
          </a:xfrm>
          <a:prstGeom prst="rect">
            <a:avLst/>
          </a:prstGeom>
        </p:spPr>
        <p:txBody>
          <a:bodyPr wrap="square">
            <a:spAutoFit/>
          </a:bodyPr>
          <a:lstStyle/>
          <a:p>
            <a:pPr>
              <a:buSzPts val="1000"/>
            </a:pPr>
            <a:r>
              <a:rPr lang="en-US" sz="800" dirty="0">
                <a:solidFill>
                  <a:srgbClr val="55555A"/>
                </a:solidFill>
                <a:latin typeface="Arial" panose="020B0604020202020204" pitchFamily="34" charset="0"/>
              </a:rPr>
              <a:t>20201011 - Added Cloud Agnostic definition and comparison with scenarios. </a:t>
            </a:r>
          </a:p>
          <a:p>
            <a:pPr>
              <a:buSzPts val="1000"/>
            </a:pPr>
            <a:endParaRPr lang="en-US" sz="800" dirty="0">
              <a:solidFill>
                <a:srgbClr val="55555A"/>
              </a:solidFill>
              <a:latin typeface="Arial" panose="020B0604020202020204" pitchFamily="34" charset="0"/>
            </a:endParaRPr>
          </a:p>
          <a:p>
            <a:pPr>
              <a:buSzPts val="1000"/>
            </a:pPr>
            <a:r>
              <a:rPr lang="en-US" sz="800" dirty="0">
                <a:solidFill>
                  <a:srgbClr val="55555A"/>
                </a:solidFill>
                <a:latin typeface="Arial" panose="020B0604020202020204" pitchFamily="34" charset="0"/>
              </a:rPr>
              <a:t>20201004 – Created new Decision tree. Added: </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Cloud Unless – Unless there is a critical requirement necessitating an on-prem hosting, the strategy is to host in Azure cloud and realize the many benefits including performance, costs savings, efficiency, etc. </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Streamlined decision making – With rare exception, given the maturity of the cloud vendor market offerings, there is no longer a need to consider basic measures such as costs, performance, N-Tier, load balancing, etc.  All covered by all major cloud vendors (Google, Azure, AWS). </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Limit On Premise hosting – To be reserved for Critical National Infrastructure (CNI) or other high security requirements as reviewed by ITGC.</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Reuse of Architecture patterns – The </a:t>
            </a:r>
            <a:r>
              <a:rPr lang="en-US" sz="800" b="0" u="sng" dirty="0">
                <a:solidFill>
                  <a:srgbClr val="55555A"/>
                </a:solidFill>
                <a:latin typeface="Arial" panose="020B0604020202020204" pitchFamily="34" charset="0"/>
              </a:rPr>
              <a:t>Microsoft Azure Architecture Center </a:t>
            </a:r>
            <a:r>
              <a:rPr lang="en-US" sz="800" b="0" dirty="0">
                <a:solidFill>
                  <a:srgbClr val="55555A"/>
                </a:solidFill>
                <a:latin typeface="Arial" panose="020B0604020202020204" pitchFamily="34" charset="0"/>
              </a:rPr>
              <a:t>offers a design pattern suitable for virtually every need. </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Oracle Cloud Infrastructure (OCI) – Phasing out. No net new applications allowed unless application is Oracle and only supported on OCI.</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Governance – IT Governance Council (ITGC) shall review applications and make exceptions on an as needed basis. This includes ensuring project compliance to IT principles, standards and patterns.</a:t>
            </a:r>
          </a:p>
          <a:p>
            <a:pPr lvl="1">
              <a:buSzPts val="800"/>
              <a:buFont typeface="Symbol" panose="05050102010706020507" pitchFamily="18" charset="2"/>
              <a:buChar char="·"/>
            </a:pPr>
            <a:r>
              <a:rPr lang="en-US" sz="800" b="0" dirty="0">
                <a:solidFill>
                  <a:srgbClr val="55555A"/>
                </a:solidFill>
                <a:latin typeface="Arial" panose="020B0604020202020204" pitchFamily="34" charset="0"/>
              </a:rPr>
              <a:t>Assumption – A new Cloud Center of Excellence (CCOE) is being stood up to handle Azure cloud demand with full CI/CD provisioning and updated support (ITIL/ServiceNow).  Forecasted demand is TBD.</a:t>
            </a:r>
            <a:endParaRPr lang="en-US" sz="800" dirty="0">
              <a:solidFill>
                <a:srgbClr val="55555A"/>
              </a:solidFill>
              <a:latin typeface="Arial" panose="020B0604020202020204" pitchFamily="34" charset="0"/>
            </a:endParaRPr>
          </a:p>
          <a:p>
            <a:r>
              <a:rPr lang="en-US" sz="800" dirty="0">
                <a:solidFill>
                  <a:srgbClr val="55555A"/>
                </a:solidFill>
                <a:latin typeface="Arial" panose="020B0604020202020204" pitchFamily="34" charset="0"/>
              </a:rPr>
              <a:t>2019 - Original by Devprasad Dutta</a:t>
            </a:r>
            <a:endParaRPr lang="en-US" sz="800" dirty="0"/>
          </a:p>
        </p:txBody>
      </p:sp>
    </p:spTree>
    <p:extLst>
      <p:ext uri="{BB962C8B-B14F-4D97-AF65-F5344CB8AC3E}">
        <p14:creationId xmlns:p14="http://schemas.microsoft.com/office/powerpoint/2010/main" val="302018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8196CE-785B-4BD7-993A-7B503D4CEE4D}"/>
              </a:ext>
            </a:extLst>
          </p:cNvPr>
          <p:cNvSpPr>
            <a:spLocks noGrp="1"/>
          </p:cNvSpPr>
          <p:nvPr>
            <p:ph type="title"/>
          </p:nvPr>
        </p:nvSpPr>
        <p:spPr>
          <a:xfrm>
            <a:off x="322779" y="267573"/>
            <a:ext cx="7821911" cy="430887"/>
          </a:xfrm>
        </p:spPr>
        <p:txBody>
          <a:bodyPr/>
          <a:lstStyle/>
          <a:p>
            <a:r>
              <a:rPr lang="en-US"/>
              <a:t>Cloud Helpful Resources</a:t>
            </a:r>
          </a:p>
        </p:txBody>
      </p:sp>
      <p:sp>
        <p:nvSpPr>
          <p:cNvPr id="7" name="Footer Placeholder 2">
            <a:extLst>
              <a:ext uri="{FF2B5EF4-FFF2-40B4-BE49-F238E27FC236}">
                <a16:creationId xmlns:a16="http://schemas.microsoft.com/office/drawing/2014/main" id="{44F05021-2EE6-48F3-B2E6-A9C6D8B1C9ED}"/>
              </a:ext>
            </a:extLst>
          </p:cNvPr>
          <p:cNvSpPr>
            <a:spLocks noGrp="1"/>
          </p:cNvSpPr>
          <p:nvPr>
            <p:ph type="ftr" sz="quarter" idx="10"/>
          </p:nvPr>
        </p:nvSpPr>
        <p:spPr>
          <a:xfrm>
            <a:off x="1273629" y="4740424"/>
            <a:ext cx="7156624" cy="169277"/>
          </a:xfrm>
        </p:spPr>
        <p:txBody>
          <a:bodyPr/>
          <a:lstStyle/>
          <a:p>
            <a:r>
              <a:rPr lang="en-GB"/>
              <a:t>| IT Enterprise Architecture</a:t>
            </a:r>
          </a:p>
        </p:txBody>
      </p:sp>
      <p:sp>
        <p:nvSpPr>
          <p:cNvPr id="15" name="Text Placeholder 1">
            <a:extLst>
              <a:ext uri="{FF2B5EF4-FFF2-40B4-BE49-F238E27FC236}">
                <a16:creationId xmlns:a16="http://schemas.microsoft.com/office/drawing/2014/main" id="{E737673A-A462-4DE3-B86D-CAFCCC08C478}"/>
              </a:ext>
            </a:extLst>
          </p:cNvPr>
          <p:cNvSpPr>
            <a:spLocks noGrp="1"/>
          </p:cNvSpPr>
          <p:nvPr>
            <p:ph type="body" sz="quarter" idx="16"/>
          </p:nvPr>
        </p:nvSpPr>
        <p:spPr>
          <a:xfrm>
            <a:off x="324001" y="1062500"/>
            <a:ext cx="8375862" cy="3693319"/>
          </a:xfrm>
        </p:spPr>
        <p:txBody>
          <a:bodyPr/>
          <a:lstStyle/>
          <a:p>
            <a:pPr>
              <a:spcAft>
                <a:spcPts val="0"/>
              </a:spcAft>
            </a:pPr>
            <a:r>
              <a:rPr lang="en-US" sz="1000" u="sng" dirty="0"/>
              <a:t>Cloud</a:t>
            </a:r>
          </a:p>
          <a:p>
            <a:pPr marL="171450" lvl="1" indent="-171450">
              <a:spcAft>
                <a:spcPts val="0"/>
              </a:spcAft>
              <a:buFont typeface="Arial" panose="020B0604020202020204" pitchFamily="34" charset="0"/>
              <a:buChar char="•"/>
            </a:pPr>
            <a:r>
              <a:rPr lang="en-US" sz="1000" dirty="0">
                <a:solidFill>
                  <a:schemeClr val="accent1"/>
                </a:solidFill>
                <a:cs typeface="+mn-cs"/>
                <a:hlinkClick r:id="rId2">
                  <a:extLst>
                    <a:ext uri="{A12FA001-AC4F-418D-AE19-62706E023703}">
                      <ahyp:hlinkClr xmlns:ahyp="http://schemas.microsoft.com/office/drawing/2018/hyperlinkcolor" val="tx"/>
                    </a:ext>
                  </a:extLst>
                </a:hlinkClick>
              </a:rPr>
              <a:t>Open Group Cloud for Business</a:t>
            </a:r>
            <a:endParaRPr lang="en-US" sz="1000" dirty="0">
              <a:solidFill>
                <a:schemeClr val="accent1"/>
              </a:solidFill>
              <a:cs typeface="+mn-cs"/>
            </a:endParaRPr>
          </a:p>
          <a:p>
            <a:pPr marL="171450" lvl="1" indent="-171450">
              <a:spcAft>
                <a:spcPts val="0"/>
              </a:spcAft>
              <a:buFont typeface="Arial" panose="020B0604020202020204" pitchFamily="34" charset="0"/>
              <a:buChar char="•"/>
            </a:pPr>
            <a:r>
              <a:rPr lang="en-US" sz="1000" dirty="0">
                <a:solidFill>
                  <a:schemeClr val="accent1"/>
                </a:solidFill>
                <a:cs typeface="+mn-cs"/>
                <a:hlinkClick r:id="rId3">
                  <a:extLst>
                    <a:ext uri="{A12FA001-AC4F-418D-AE19-62706E023703}">
                      <ahyp:hlinkClr xmlns:ahyp="http://schemas.microsoft.com/office/drawing/2018/hyperlinkcolor" val="tx"/>
                    </a:ext>
                  </a:extLst>
                </a:hlinkClick>
              </a:rPr>
              <a:t>National Grid Cloud Security</a:t>
            </a:r>
            <a:r>
              <a:rPr lang="en-US" sz="1000" dirty="0">
                <a:solidFill>
                  <a:schemeClr val="accent1"/>
                </a:solidFill>
                <a:cs typeface="+mn-cs"/>
              </a:rPr>
              <a:t> </a:t>
            </a:r>
          </a:p>
          <a:p>
            <a:pPr marL="171450" lvl="1" indent="-171450">
              <a:spcAft>
                <a:spcPts val="0"/>
              </a:spcAft>
              <a:buFont typeface="Arial" panose="020B0604020202020204" pitchFamily="34" charset="0"/>
              <a:buChar char="•"/>
            </a:pPr>
            <a:r>
              <a:rPr lang="en-US" sz="1000" dirty="0">
                <a:solidFill>
                  <a:schemeClr val="accent1"/>
                </a:solidFill>
                <a:cs typeface="+mn-cs"/>
                <a:hlinkClick r:id="rId4">
                  <a:extLst>
                    <a:ext uri="{A12FA001-AC4F-418D-AE19-62706E023703}">
                      <ahyp:hlinkClr xmlns:ahyp="http://schemas.microsoft.com/office/drawing/2018/hyperlinkcolor" val="tx"/>
                    </a:ext>
                  </a:extLst>
                </a:hlinkClick>
              </a:rPr>
              <a:t>Gartner Cloud Decision Framework</a:t>
            </a:r>
            <a:endParaRPr lang="en-US" sz="1000" dirty="0">
              <a:solidFill>
                <a:schemeClr val="accent1"/>
              </a:solidFill>
              <a:cs typeface="+mn-cs"/>
            </a:endParaRPr>
          </a:p>
          <a:p>
            <a:pPr>
              <a:spcAft>
                <a:spcPts val="0"/>
              </a:spcAft>
            </a:pPr>
            <a:r>
              <a:rPr lang="en-US" sz="1000" u="sng" dirty="0"/>
              <a:t>Azure</a:t>
            </a:r>
          </a:p>
          <a:p>
            <a:pPr marL="171450" lvl="1" indent="-171450">
              <a:spcAft>
                <a:spcPts val="0"/>
              </a:spcAft>
              <a:buFont typeface="Arial" panose="020B0604020202020204" pitchFamily="34" charset="0"/>
              <a:buChar char="•"/>
            </a:pPr>
            <a:r>
              <a:rPr lang="en-US" sz="1000" dirty="0">
                <a:solidFill>
                  <a:schemeClr val="accent1"/>
                </a:solidFill>
                <a:cs typeface="+mn-cs"/>
                <a:hlinkClick r:id="rId5">
                  <a:extLst>
                    <a:ext uri="{A12FA001-AC4F-418D-AE19-62706E023703}">
                      <ahyp:hlinkClr xmlns:ahyp="http://schemas.microsoft.com/office/drawing/2018/hyperlinkcolor" val="tx"/>
                    </a:ext>
                  </a:extLst>
                </a:hlinkClick>
              </a:rPr>
              <a:t>Azure Cloud Migration Decision Guide</a:t>
            </a:r>
            <a:r>
              <a:rPr lang="en-US" sz="1000" dirty="0">
                <a:solidFill>
                  <a:schemeClr val="accent1"/>
                </a:solidFill>
                <a:cs typeface="+mn-cs"/>
              </a:rPr>
              <a:t> </a:t>
            </a:r>
          </a:p>
          <a:p>
            <a:pPr marL="171450" lvl="1" indent="-171450">
              <a:spcAft>
                <a:spcPts val="0"/>
              </a:spcAft>
              <a:buFont typeface="Arial" panose="020B0604020202020204" pitchFamily="34" charset="0"/>
              <a:buChar char="•"/>
            </a:pPr>
            <a:r>
              <a:rPr lang="en-US" sz="1000" dirty="0">
                <a:solidFill>
                  <a:schemeClr val="accent1"/>
                </a:solidFill>
                <a:cs typeface="+mn-cs"/>
                <a:hlinkClick r:id="rId6">
                  <a:extLst>
                    <a:ext uri="{A12FA001-AC4F-418D-AE19-62706E023703}">
                      <ahyp:hlinkClr xmlns:ahyp="http://schemas.microsoft.com/office/drawing/2018/hyperlinkcolor" val="tx"/>
                    </a:ext>
                  </a:extLst>
                </a:hlinkClick>
              </a:rPr>
              <a:t>Azure Cloud Migration Considerations</a:t>
            </a:r>
            <a:r>
              <a:rPr lang="en-US" sz="1000" dirty="0">
                <a:solidFill>
                  <a:schemeClr val="accent1"/>
                </a:solidFill>
                <a:cs typeface="+mn-cs"/>
              </a:rPr>
              <a:t> </a:t>
            </a:r>
          </a:p>
          <a:p>
            <a:pPr marL="171450" indent="-171450">
              <a:spcAft>
                <a:spcPts val="0"/>
              </a:spcAft>
              <a:buFont typeface="Arial" panose="020B0604020202020204" pitchFamily="34" charset="0"/>
              <a:buChar char="•"/>
            </a:pPr>
            <a:r>
              <a:rPr lang="en-GB" sz="1000" b="0" dirty="0">
                <a:hlinkClick r:id="rId7">
                  <a:extLst>
                    <a:ext uri="{A12FA001-AC4F-418D-AE19-62706E023703}">
                      <ahyp:hlinkClr xmlns:ahyp="http://schemas.microsoft.com/office/drawing/2018/hyperlinkcolor" val="tx"/>
                    </a:ext>
                  </a:extLst>
                </a:hlinkClick>
              </a:rPr>
              <a:t>Azure Well Architected Framework</a:t>
            </a:r>
            <a:endParaRPr lang="en-US" sz="1000" b="0" dirty="0"/>
          </a:p>
          <a:p>
            <a:pPr marL="171450" lvl="0" indent="-171450">
              <a:spcAft>
                <a:spcPts val="0"/>
              </a:spcAft>
              <a:buFont typeface="Arial" panose="020B0604020202020204" pitchFamily="34" charset="0"/>
              <a:buChar char="•"/>
            </a:pPr>
            <a:r>
              <a:rPr lang="en-GB" sz="1000" b="0" dirty="0">
                <a:hlinkClick r:id="rId8">
                  <a:extLst>
                    <a:ext uri="{A12FA001-AC4F-418D-AE19-62706E023703}">
                      <ahyp:hlinkClr xmlns:ahyp="http://schemas.microsoft.com/office/drawing/2018/hyperlinkcolor" val="tx"/>
                    </a:ext>
                  </a:extLst>
                </a:hlinkClick>
              </a:rPr>
              <a:t>Azure Cloud Adoption Framework</a:t>
            </a:r>
            <a:endParaRPr lang="en-GB" sz="1000" b="0" dirty="0"/>
          </a:p>
          <a:p>
            <a:pPr marL="171450" lvl="0" indent="-171450">
              <a:spcAft>
                <a:spcPts val="0"/>
              </a:spcAft>
              <a:buFont typeface="Arial" panose="020B0604020202020204" pitchFamily="34" charset="0"/>
              <a:buChar char="•"/>
            </a:pPr>
            <a:r>
              <a:rPr lang="en-GB" sz="1000" b="0" dirty="0">
                <a:hlinkClick r:id="rId9">
                  <a:extLst>
                    <a:ext uri="{A12FA001-AC4F-418D-AE19-62706E023703}">
                      <ahyp:hlinkClr xmlns:ahyp="http://schemas.microsoft.com/office/drawing/2018/hyperlinkcolor" val="tx"/>
                    </a:ext>
                  </a:extLst>
                </a:hlinkClick>
              </a:rPr>
              <a:t>Azure Architecture </a:t>
            </a:r>
            <a:r>
              <a:rPr lang="en-GB" sz="1000" b="0" dirty="0" err="1">
                <a:hlinkClick r:id="rId9">
                  <a:extLst>
                    <a:ext uri="{A12FA001-AC4F-418D-AE19-62706E023703}">
                      <ahyp:hlinkClr xmlns:ahyp="http://schemas.microsoft.com/office/drawing/2018/hyperlinkcolor" val="tx"/>
                    </a:ext>
                  </a:extLst>
                </a:hlinkClick>
              </a:rPr>
              <a:t>Center</a:t>
            </a:r>
            <a:endParaRPr lang="en-US" sz="1000" b="0" dirty="0"/>
          </a:p>
          <a:p>
            <a:pPr marL="171450" lvl="0" indent="-171450">
              <a:spcAft>
                <a:spcPts val="0"/>
              </a:spcAft>
              <a:buFont typeface="Arial" panose="020B0604020202020204" pitchFamily="34" charset="0"/>
              <a:buChar char="•"/>
            </a:pPr>
            <a:r>
              <a:rPr lang="en-GB" sz="1000" b="0" dirty="0">
                <a:hlinkClick r:id="rId10">
                  <a:extLst>
                    <a:ext uri="{A12FA001-AC4F-418D-AE19-62706E023703}">
                      <ahyp:hlinkClr xmlns:ahyp="http://schemas.microsoft.com/office/drawing/2018/hyperlinkcolor" val="tx"/>
                    </a:ext>
                  </a:extLst>
                </a:hlinkClick>
              </a:rPr>
              <a:t>Azure Enterprise Scale</a:t>
            </a:r>
            <a:endParaRPr lang="en-US" sz="1000" b="0" dirty="0"/>
          </a:p>
          <a:p>
            <a:pPr marL="171450" lvl="1" indent="-171450">
              <a:spcBef>
                <a:spcPts val="0"/>
              </a:spcBef>
              <a:spcAft>
                <a:spcPts val="0"/>
              </a:spcAft>
              <a:buFont typeface="Arial" panose="020B0604020202020204" pitchFamily="34" charset="0"/>
              <a:buChar char="•"/>
            </a:pPr>
            <a:r>
              <a:rPr lang="en-GB" sz="1000" dirty="0">
                <a:solidFill>
                  <a:schemeClr val="accent1"/>
                </a:solidFill>
                <a:cs typeface="+mn-cs"/>
                <a:hlinkClick r:id="rId11">
                  <a:extLst>
                    <a:ext uri="{A12FA001-AC4F-418D-AE19-62706E023703}">
                      <ahyp:hlinkClr xmlns:ahyp="http://schemas.microsoft.com/office/drawing/2018/hyperlinkcolor" val="tx"/>
                    </a:ext>
                  </a:extLst>
                </a:hlinkClick>
              </a:rPr>
              <a:t>Application Architecture Guide</a:t>
            </a:r>
            <a:endParaRPr lang="en-US" sz="1000" dirty="0">
              <a:solidFill>
                <a:schemeClr val="accent1"/>
              </a:solidFill>
              <a:cs typeface="+mn-cs"/>
            </a:endParaRPr>
          </a:p>
          <a:p>
            <a:pPr marL="171450" lvl="1" indent="-171450">
              <a:spcAft>
                <a:spcPts val="0"/>
              </a:spcAft>
              <a:buFont typeface="Arial" panose="020B0604020202020204" pitchFamily="34" charset="0"/>
              <a:buChar char="•"/>
            </a:pPr>
            <a:r>
              <a:rPr lang="en-GB" sz="1000" dirty="0">
                <a:solidFill>
                  <a:schemeClr val="accent1"/>
                </a:solidFill>
                <a:cs typeface="+mn-cs"/>
              </a:rPr>
              <a:t>Technology Decision Trees</a:t>
            </a:r>
            <a:endParaRPr lang="en-US" sz="1000" dirty="0">
              <a:solidFill>
                <a:schemeClr val="accent1"/>
              </a:solidFill>
              <a:cs typeface="+mn-cs"/>
            </a:endParaRPr>
          </a:p>
          <a:p>
            <a:pPr marL="742950" marR="0" lvl="1" indent="-285750">
              <a:spcBef>
                <a:spcPts val="0"/>
              </a:spcBef>
              <a:spcAft>
                <a:spcPts val="0"/>
              </a:spcAft>
              <a:buFont typeface="Courier New" panose="02070309020205020404" pitchFamily="49" charset="0"/>
              <a:buChar char="o"/>
            </a:pPr>
            <a:r>
              <a:rPr lang="en-GB" sz="1000" u="sng" dirty="0">
                <a:solidFill>
                  <a:srgbClr val="0563C1"/>
                </a:solidFill>
                <a:latin typeface="Calibri" panose="020F0502020204030204" pitchFamily="34" charset="0"/>
                <a:ea typeface="Times New Roman" panose="02020603050405020304" pitchFamily="18" charset="0"/>
                <a:hlinkClick r:id="rId12">
                  <a:extLst>
                    <a:ext uri="{A12FA001-AC4F-418D-AE19-62706E023703}">
                      <ahyp:hlinkClr xmlns:ahyp="http://schemas.microsoft.com/office/drawing/2018/hyperlinkcolor" val="tx"/>
                    </a:ext>
                  </a:extLst>
                </a:hlinkClick>
              </a:rPr>
              <a:t>Compute Service</a:t>
            </a:r>
            <a:endParaRPr lang="en-US" sz="10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GB" sz="1000" u="sng" dirty="0">
                <a:solidFill>
                  <a:srgbClr val="0563C1"/>
                </a:solidFill>
                <a:latin typeface="Calibri" panose="020F0502020204030204" pitchFamily="34" charset="0"/>
                <a:ea typeface="Times New Roman" panose="02020603050405020304" pitchFamily="18" charset="0"/>
                <a:hlinkClick r:id="rId13">
                  <a:extLst>
                    <a:ext uri="{A12FA001-AC4F-418D-AE19-62706E023703}">
                      <ahyp:hlinkClr xmlns:ahyp="http://schemas.microsoft.com/office/drawing/2018/hyperlinkcolor" val="tx"/>
                    </a:ext>
                  </a:extLst>
                </a:hlinkClick>
              </a:rPr>
              <a:t>Data Store</a:t>
            </a:r>
            <a:endParaRPr lang="en-US" sz="10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GB" sz="1000" u="sng" dirty="0">
                <a:solidFill>
                  <a:srgbClr val="0563C1"/>
                </a:solidFill>
                <a:latin typeface="Calibri" panose="020F0502020204030204" pitchFamily="34" charset="0"/>
                <a:ea typeface="Times New Roman" panose="02020603050405020304" pitchFamily="18" charset="0"/>
                <a:hlinkClick r:id="rId14">
                  <a:extLst>
                    <a:ext uri="{A12FA001-AC4F-418D-AE19-62706E023703}">
                      <ahyp:hlinkClr xmlns:ahyp="http://schemas.microsoft.com/office/drawing/2018/hyperlinkcolor" val="tx"/>
                    </a:ext>
                  </a:extLst>
                </a:hlinkClick>
              </a:rPr>
              <a:t>Load Balancing Service</a:t>
            </a:r>
            <a:endParaRPr lang="en-US" sz="1000" dirty="0">
              <a:latin typeface="Calibri" panose="020F0502020204030204" pitchFamily="34" charset="0"/>
              <a:ea typeface="Calibri" panose="020F0502020204030204" pitchFamily="34" charset="0"/>
            </a:endParaRPr>
          </a:p>
          <a:p>
            <a:pPr marL="171450" lvl="1" indent="-171450">
              <a:spcAft>
                <a:spcPts val="0"/>
              </a:spcAft>
              <a:buFont typeface="Arial" panose="020B0604020202020204" pitchFamily="34" charset="0"/>
              <a:buChar char="•"/>
            </a:pPr>
            <a:r>
              <a:rPr lang="en-US" sz="1000" dirty="0">
                <a:solidFill>
                  <a:schemeClr val="accent1"/>
                </a:solidFill>
                <a:cs typeface="+mn-cs"/>
                <a:hlinkClick r:id="rId15">
                  <a:extLst>
                    <a:ext uri="{A12FA001-AC4F-418D-AE19-62706E023703}">
                      <ahyp:hlinkClr xmlns:ahyp="http://schemas.microsoft.com/office/drawing/2018/hyperlinkcolor" val="tx"/>
                    </a:ext>
                  </a:extLst>
                </a:hlinkClick>
              </a:rPr>
              <a:t>Microsoft Gear Up Cloud Adoption</a:t>
            </a:r>
            <a:endParaRPr lang="en-US" sz="1000" dirty="0">
              <a:solidFill>
                <a:schemeClr val="accent1"/>
              </a:solidFill>
              <a:cs typeface="+mn-cs"/>
            </a:endParaRPr>
          </a:p>
          <a:p>
            <a:pPr lvl="1">
              <a:spcAft>
                <a:spcPts val="0"/>
              </a:spcAft>
            </a:pPr>
            <a:r>
              <a:rPr lang="en-US" sz="1000" b="1" u="sng" dirty="0">
                <a:solidFill>
                  <a:schemeClr val="accent1"/>
                </a:solidFill>
                <a:cs typeface="+mn-cs"/>
              </a:rPr>
              <a:t>Azure - National Grid</a:t>
            </a:r>
          </a:p>
          <a:p>
            <a:pPr marL="171450" indent="-171450">
              <a:spcAft>
                <a:spcPts val="0"/>
              </a:spcAft>
              <a:buFont typeface="Arial" panose="020B0604020202020204" pitchFamily="34" charset="0"/>
              <a:buChar char="•"/>
            </a:pPr>
            <a:r>
              <a:rPr lang="en-US" sz="1000" b="0" dirty="0">
                <a:hlinkClick r:id="rId16">
                  <a:extLst>
                    <a:ext uri="{A12FA001-AC4F-418D-AE19-62706E023703}">
                      <ahyp:hlinkClr xmlns:ahyp="http://schemas.microsoft.com/office/drawing/2018/hyperlinkcolor" val="tx"/>
                    </a:ext>
                  </a:extLst>
                </a:hlinkClick>
              </a:rPr>
              <a:t>Azure US Estate </a:t>
            </a:r>
            <a:endParaRPr lang="en-US" sz="1000" b="0" dirty="0"/>
          </a:p>
          <a:p>
            <a:pPr marL="171450" indent="-171450">
              <a:spcAft>
                <a:spcPts val="0"/>
              </a:spcAft>
              <a:buFont typeface="Arial" panose="020B0604020202020204" pitchFamily="34" charset="0"/>
              <a:buChar char="•"/>
            </a:pPr>
            <a:r>
              <a:rPr lang="en-US" sz="1000" b="0" dirty="0">
                <a:hlinkClick r:id="rId17">
                  <a:extLst>
                    <a:ext uri="{A12FA001-AC4F-418D-AE19-62706E023703}">
                      <ahyp:hlinkClr xmlns:ahyp="http://schemas.microsoft.com/office/drawing/2018/hyperlinkcolor" val="tx"/>
                    </a:ext>
                  </a:extLst>
                </a:hlinkClick>
              </a:rPr>
              <a:t>Azure UK Estate</a:t>
            </a:r>
            <a:endParaRPr lang="en-US" sz="1000" b="0" dirty="0"/>
          </a:p>
          <a:p>
            <a:pPr marL="171450" indent="-171450">
              <a:spcAft>
                <a:spcPts val="0"/>
              </a:spcAft>
              <a:buFont typeface="Arial" panose="020B0604020202020204" pitchFamily="34" charset="0"/>
              <a:buChar char="•"/>
            </a:pPr>
            <a:r>
              <a:rPr lang="en-US" sz="1000" b="0" dirty="0"/>
              <a:t>Office 365 TBD</a:t>
            </a:r>
          </a:p>
          <a:p>
            <a:pPr>
              <a:spcAft>
                <a:spcPts val="0"/>
              </a:spcAft>
            </a:pPr>
            <a:r>
              <a:rPr lang="en-US" sz="1000" u="sng" dirty="0"/>
              <a:t>Other</a:t>
            </a:r>
          </a:p>
          <a:p>
            <a:pPr marL="171450" indent="-171450">
              <a:spcAft>
                <a:spcPts val="0"/>
              </a:spcAft>
              <a:buFont typeface="Arial" panose="020B0604020202020204" pitchFamily="34" charset="0"/>
              <a:buChar char="•"/>
            </a:pPr>
            <a:r>
              <a:rPr lang="en-US" sz="1000" b="0" dirty="0">
                <a:hlinkClick r:id="rId18"/>
              </a:rPr>
              <a:t>https://en.wikipedia.org/wiki/Critical_infrastructure_protection</a:t>
            </a:r>
            <a:endParaRPr lang="en-US" sz="1000" b="0" dirty="0"/>
          </a:p>
          <a:p>
            <a:pPr marL="171450" indent="-171450">
              <a:spcAft>
                <a:spcPts val="0"/>
              </a:spcAft>
              <a:buFont typeface="Arial" panose="020B0604020202020204" pitchFamily="34" charset="0"/>
              <a:buChar char="•"/>
            </a:pPr>
            <a:r>
              <a:rPr lang="en-US" sz="1000" b="0" dirty="0">
                <a:hlinkClick r:id="rId19"/>
              </a:rPr>
              <a:t>On-Prem vs Cloud</a:t>
            </a:r>
            <a:endParaRPr lang="en-US" sz="1000" b="0" dirty="0"/>
          </a:p>
        </p:txBody>
      </p:sp>
    </p:spTree>
    <p:extLst>
      <p:ext uri="{BB962C8B-B14F-4D97-AF65-F5344CB8AC3E}">
        <p14:creationId xmlns:p14="http://schemas.microsoft.com/office/powerpoint/2010/main" val="2499055672"/>
      </p:ext>
    </p:extLst>
  </p:cSld>
  <p:clrMapOvr>
    <a:masterClrMapping/>
  </p:clrMapOvr>
</p:sld>
</file>

<file path=ppt/theme/theme1.xml><?xml version="1.0" encoding="utf-8"?>
<a:theme xmlns:a="http://schemas.openxmlformats.org/drawingml/2006/main" name="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7" id="{CC27004C-49B1-4C8A-951A-86B91DA4BA26}" vid="{08236C6D-D3EC-418D-88C2-A152A120101A}"/>
    </a:ext>
  </a:extLst>
</a:theme>
</file>

<file path=ppt/theme/theme2.xml><?xml version="1.0" encoding="utf-8"?>
<a:theme xmlns:a="http://schemas.openxmlformats.org/drawingml/2006/main" name="1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WorkshopTemplate.pptx" id="{01700349-20CF-4CB1-9050-B55676D9E835}" vid="{609AB876-FF99-4A9D-81FC-5441E7F21E9B}"/>
    </a:ext>
  </a:extLst>
</a:theme>
</file>

<file path=ppt/theme/theme3.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WorkshopTemplate.pptx" id="{01700349-20CF-4CB1-9050-B55676D9E835}" vid="{1D63EA26-55B0-4293-995C-1B138F5F6CCA}"/>
    </a:ext>
  </a:extLst>
</a:theme>
</file>

<file path=ppt/theme/theme4.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4x3 2018" id="{CF4301EE-653F-40A0-9CC8-367CE7C89D59}" vid="{D546EC4C-4F19-45E5-8664-8862EDE26137}"/>
    </a:ext>
  </a:extLst>
</a:theme>
</file>

<file path=ppt/theme/theme5.xml><?xml version="1.0" encoding="utf-8"?>
<a:theme xmlns:a="http://schemas.openxmlformats.org/drawingml/2006/main" name="2_NG_PPT_16x9_Generic_template-blue">
  <a:themeElements>
    <a:clrScheme name="Custom 39">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7" id="{CC27004C-49B1-4C8A-951A-86B91DA4BA26}" vid="{08236C6D-D3EC-418D-88C2-A152A120101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ments xmlns="62125d39-ffaf-4468-be64-6c0b08a4da8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7D18160B784741979344997B58CE17" ma:contentTypeVersion="13" ma:contentTypeDescription="Create a new document." ma:contentTypeScope="" ma:versionID="228def4572529fefaf8333a6984d1a17">
  <xsd:schema xmlns:xsd="http://www.w3.org/2001/XMLSchema" xmlns:xs="http://www.w3.org/2001/XMLSchema" xmlns:p="http://schemas.microsoft.com/office/2006/metadata/properties" xmlns:ns2="62125d39-ffaf-4468-be64-6c0b08a4da8b" xmlns:ns3="4f462164-6cf8-4bdc-adb1-ef6ce73e83e3" targetNamespace="http://schemas.microsoft.com/office/2006/metadata/properties" ma:root="true" ma:fieldsID="6ba926137594931b9a4d43b5dc1f93b6" ns2:_="" ns3:_="">
    <xsd:import namespace="62125d39-ffaf-4468-be64-6c0b08a4da8b"/>
    <xsd:import namespace="4f462164-6cf8-4bdc-adb1-ef6ce73e83e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25d39-ffaf-4468-be64-6c0b08a4d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Comments" ma:index="20" nillable="true" ma:displayName="Comments" ma:description="Document review and approval status " ma:format="Dropdown" ma:internalName="Comment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462164-6cf8-4bdc-adb1-ef6ce73e83e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A5B2B-875A-42C7-A93B-948C83F05BD9}">
  <ds:schemaRefs>
    <ds:schemaRef ds:uri="http://schemas.microsoft.com/sharepoint/v3/contenttype/forms"/>
  </ds:schemaRefs>
</ds:datastoreItem>
</file>

<file path=customXml/itemProps2.xml><?xml version="1.0" encoding="utf-8"?>
<ds:datastoreItem xmlns:ds="http://schemas.openxmlformats.org/officeDocument/2006/customXml" ds:itemID="{651FB605-56BD-446D-B3EB-D97884E27B42}">
  <ds:schemaRefs>
    <ds:schemaRef ds:uri="http://schemas.microsoft.com/office/2006/documentManagement/types"/>
    <ds:schemaRef ds:uri="http://purl.org/dc/terms/"/>
    <ds:schemaRef ds:uri="http://schemas.openxmlformats.org/package/2006/metadata/core-properties"/>
    <ds:schemaRef ds:uri="4f462164-6cf8-4bdc-adb1-ef6ce73e83e3"/>
    <ds:schemaRef ds:uri="http://purl.org/dc/dcmitype/"/>
    <ds:schemaRef ds:uri="http://schemas.microsoft.com/office/infopath/2007/PartnerControls"/>
    <ds:schemaRef ds:uri="http://purl.org/dc/elements/1.1/"/>
    <ds:schemaRef ds:uri="http://schemas.microsoft.com/office/2006/metadata/properties"/>
    <ds:schemaRef ds:uri="62125d39-ffaf-4468-be64-6c0b08a4da8b"/>
    <ds:schemaRef ds:uri="http://www.w3.org/XML/1998/namespace"/>
  </ds:schemaRefs>
</ds:datastoreItem>
</file>

<file path=customXml/itemProps3.xml><?xml version="1.0" encoding="utf-8"?>
<ds:datastoreItem xmlns:ds="http://schemas.openxmlformats.org/officeDocument/2006/customXml" ds:itemID="{5B748999-31EA-4A5B-A2BB-1A723CCAE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25d39-ffaf-4468-be64-6c0b08a4da8b"/>
    <ds:schemaRef ds:uri="4f462164-6cf8-4bdc-adb1-ef6ce73e83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images 16x9 (1)</Template>
  <TotalTime>279</TotalTime>
  <Words>1152</Words>
  <Application>Microsoft Office PowerPoint</Application>
  <PresentationFormat>On-screen Show (16:9)</PresentationFormat>
  <Paragraphs>136</Paragraphs>
  <Slides>8</Slides>
  <Notes>0</Notes>
  <HiddenSlides>0</HiddenSlides>
  <MMClips>0</MMClips>
  <ScaleCrop>false</ScaleCrop>
  <HeadingPairs>
    <vt:vector size="4" baseType="variant">
      <vt:variant>
        <vt:lpstr>Theme</vt:lpstr>
      </vt:variant>
      <vt:variant>
        <vt:i4>5</vt:i4>
      </vt:variant>
      <vt:variant>
        <vt:lpstr>Slide Titles</vt:lpstr>
      </vt:variant>
      <vt:variant>
        <vt:i4>8</vt:i4>
      </vt:variant>
    </vt:vector>
  </HeadingPairs>
  <TitlesOfParts>
    <vt:vector size="13" baseType="lpstr">
      <vt:lpstr>NG_PPT_16x9_Generic_template-blue</vt:lpstr>
      <vt:lpstr>1_US NG_2018 PPT__EnergyLines Template 16x9</vt:lpstr>
      <vt:lpstr>1_Office Theme</vt:lpstr>
      <vt:lpstr>1_NG_PPT_16x9_Generic_template-blue</vt:lpstr>
      <vt:lpstr>2_NG_PPT_16x9_Generic_template-blue</vt:lpstr>
      <vt:lpstr>IT Enterprise Architecture - Infrastructure</vt:lpstr>
      <vt:lpstr>PowerPoint Presentation</vt:lpstr>
      <vt:lpstr>PowerPoint Presentation</vt:lpstr>
      <vt:lpstr>PowerPoint Presentation</vt:lpstr>
      <vt:lpstr>Decision Criteria</vt:lpstr>
      <vt:lpstr>Cloud Agnostic vs. Cloud Native Solutions</vt:lpstr>
      <vt:lpstr>Change Log</vt:lpstr>
      <vt:lpstr>Cloud Helpful Resources</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Enterprise Infrastructure Architecture Status Dashboard</dc:title>
  <dc:creator>Keith.Vargas@nationalgrid.com</dc:creator>
  <cp:lastModifiedBy>Vargas, Keith</cp:lastModifiedBy>
  <cp:revision>2</cp:revision>
  <cp:lastPrinted>2018-08-10T07:16:05Z</cp:lastPrinted>
  <dcterms:created xsi:type="dcterms:W3CDTF">2019-01-21T13:13:09Z</dcterms:created>
  <dcterms:modified xsi:type="dcterms:W3CDTF">2020-10-19T19:40:58Z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0x0101000A7D18160B784741979344997B58CE17</vt:lpwstr>
  </property>
</Properties>
</file>